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52" r:id="rId1"/>
  </p:sldMasterIdLst>
  <p:sldIdLst>
    <p:sldId id="256" r:id="rId2"/>
    <p:sldId id="257" r:id="rId3"/>
    <p:sldId id="259" r:id="rId4"/>
    <p:sldId id="258" r:id="rId5"/>
    <p:sldId id="260" r:id="rId6"/>
    <p:sldId id="261" r:id="rId7"/>
    <p:sldId id="293" r:id="rId8"/>
    <p:sldId id="265" r:id="rId9"/>
    <p:sldId id="262" r:id="rId10"/>
    <p:sldId id="264" r:id="rId11"/>
    <p:sldId id="266" r:id="rId12"/>
    <p:sldId id="292"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4" r:id="rId36"/>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Luis Vasconez" initials="JLV" lastIdx="1" clrIdx="0">
    <p:extLst>
      <p:ext uri="{19B8F6BF-5375-455C-9EA6-DF929625EA0E}">
        <p15:presenceInfo xmlns:p15="http://schemas.microsoft.com/office/powerpoint/2012/main" userId="S-1-5-21-2010745621-3381963674-1579942189-2620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33CC"/>
    <a:srgbClr val="CCFFCC"/>
    <a:srgbClr val="CCFFFF"/>
    <a:srgbClr val="6666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6" autoAdjust="0"/>
    <p:restoredTop sz="94660"/>
  </p:normalViewPr>
  <p:slideViewPr>
    <p:cSldViewPr snapToGrid="0">
      <p:cViewPr varScale="1">
        <p:scale>
          <a:sx n="55" d="100"/>
          <a:sy n="55" d="100"/>
        </p:scale>
        <p:origin x="62"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ASCONJL\Desktop\x\Coorden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15670648870464"/>
          <c:y val="8.9527027027027029E-2"/>
          <c:w val="0.83002202068389208"/>
          <c:h val="0.80067567567567566"/>
        </c:manualLayout>
      </c:layout>
      <c:pie3DChart>
        <c:varyColors val="1"/>
        <c:ser>
          <c:idx val="0"/>
          <c:order val="0"/>
          <c:spPr>
            <a:solidFill>
              <a:srgbClr val="FFFF00"/>
            </a:solidFill>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4DE-4308-B2E5-A09AF61EBC6C}"/>
              </c:ext>
            </c:extLst>
          </c:dPt>
          <c:dPt>
            <c:idx val="1"/>
            <c:bubble3D val="0"/>
            <c:spPr>
              <a:solidFill>
                <a:srgbClr val="66663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4DE-4308-B2E5-A09AF61EBC6C}"/>
              </c:ext>
            </c:extLst>
          </c:dPt>
          <c:dLbls>
            <c:dLbl>
              <c:idx val="0"/>
              <c:layout>
                <c:manualLayout>
                  <c:x val="0.1165346375425052"/>
                  <c:y val="6.7567567567567571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DE-4308-B2E5-A09AF61EBC6C}"/>
                </c:ext>
              </c:extLst>
            </c:dLbl>
            <c:dLbl>
              <c:idx val="1"/>
              <c:layout>
                <c:manualLayout>
                  <c:x val="-3.8844798689995491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layout>
                    <c:manualLayout>
                      <c:w val="0.27206740882440389"/>
                      <c:h val="0.23381756756756758"/>
                    </c:manualLayout>
                  </c15:layout>
                </c:ext>
                <c:ext xmlns:c16="http://schemas.microsoft.com/office/drawing/2014/chart" uri="{C3380CC4-5D6E-409C-BE32-E72D297353CC}">
                  <c16:uniqueId val="{00000003-C4DE-4308-B2E5-A09AF61EBC6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 1'!$B$3:$B$4</c:f>
              <c:strCache>
                <c:ptCount val="2"/>
                <c:pt idx="0">
                  <c:v>orgánica </c:v>
                </c:pt>
                <c:pt idx="1">
                  <c:v>convencional</c:v>
                </c:pt>
              </c:strCache>
            </c:strRef>
          </c:cat>
          <c:val>
            <c:numRef>
              <c:f>'preg 1'!$C$3:$C$4</c:f>
              <c:numCache>
                <c:formatCode>General</c:formatCode>
                <c:ptCount val="2"/>
                <c:pt idx="0">
                  <c:v>3</c:v>
                </c:pt>
                <c:pt idx="1">
                  <c:v>63</c:v>
                </c:pt>
              </c:numCache>
            </c:numRef>
          </c:val>
          <c:extLst>
            <c:ext xmlns:c16="http://schemas.microsoft.com/office/drawing/2014/chart" uri="{C3380CC4-5D6E-409C-BE32-E72D297353CC}">
              <c16:uniqueId val="{00000004-C4DE-4308-B2E5-A09AF61EBC6C}"/>
            </c:ext>
          </c:extLst>
        </c:ser>
        <c:ser>
          <c:idx val="1"/>
          <c:order val="1"/>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C4DE-4308-B2E5-A09AF61EBC6C}"/>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C4DE-4308-B2E5-A09AF61EBC6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6-C4DE-4308-B2E5-A09AF61EBC6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extLst>
                <c:ext xmlns:c16="http://schemas.microsoft.com/office/drawing/2014/chart" uri="{C3380CC4-5D6E-409C-BE32-E72D297353CC}">
                  <c16:uniqueId val="{00000008-C4DE-4308-B2E5-A09AF61EBC6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 1'!$B$3:$B$4</c:f>
              <c:strCache>
                <c:ptCount val="2"/>
                <c:pt idx="0">
                  <c:v>orgánica </c:v>
                </c:pt>
                <c:pt idx="1">
                  <c:v>convencional</c:v>
                </c:pt>
              </c:strCache>
            </c:strRef>
          </c:cat>
          <c:val>
            <c:numRef>
              <c:f>'preg 1'!$D$3:$D$4</c:f>
              <c:numCache>
                <c:formatCode>0%</c:formatCode>
                <c:ptCount val="2"/>
                <c:pt idx="0">
                  <c:v>4.6153846153846156E-2</c:v>
                </c:pt>
                <c:pt idx="1">
                  <c:v>0.96923076923076923</c:v>
                </c:pt>
              </c:numCache>
            </c:numRef>
          </c:val>
          <c:extLst>
            <c:ext xmlns:c16="http://schemas.microsoft.com/office/drawing/2014/chart" uri="{C3380CC4-5D6E-409C-BE32-E72D297353CC}">
              <c16:uniqueId val="{00000009-C4DE-4308-B2E5-A09AF61EBC6C}"/>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FF00"/>
              </a:solidFill>
              <a:ln w="9525" cap="flat" cmpd="sng" algn="ctr">
                <a:solidFill>
                  <a:schemeClr val="accent1">
                    <a:shade val="95000"/>
                  </a:schemeClr>
                </a:solidFill>
                <a:round/>
              </a:ln>
              <a:effectLst/>
            </c:spPr>
            <c:extLst>
              <c:ext xmlns:c16="http://schemas.microsoft.com/office/drawing/2014/chart" uri="{C3380CC4-5D6E-409C-BE32-E72D297353CC}">
                <c16:uniqueId val="{00000001-95A0-4C3F-AD55-A66966FBAC04}"/>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3-95A0-4C3F-AD55-A66966FBAC04}"/>
              </c:ext>
            </c:extLst>
          </c:dPt>
          <c:dLbls>
            <c:dLbl>
              <c:idx val="0"/>
              <c:layout>
                <c:manualLayout>
                  <c:x val="-0.15069672560101766"/>
                  <c:y val="-6.604628966833690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5A0-4C3F-AD55-A66966FBAC04}"/>
                </c:ext>
              </c:extLst>
            </c:dLbl>
            <c:dLbl>
              <c:idx val="1"/>
              <c:layout>
                <c:manualLayout>
                  <c:x val="0.1359815548363203"/>
                  <c:y val="4.352779766165593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5A0-4C3F-AD55-A66966FBAC04}"/>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'preg 11'!$B$1:$B$2</c:f>
              <c:strCache>
                <c:ptCount val="2"/>
                <c:pt idx="0">
                  <c:v>SI</c:v>
                </c:pt>
                <c:pt idx="1">
                  <c:v>NO</c:v>
                </c:pt>
              </c:strCache>
            </c:strRef>
          </c:cat>
          <c:val>
            <c:numRef>
              <c:f>'preg 11'!$C$1:$C$2</c:f>
              <c:numCache>
                <c:formatCode>General</c:formatCode>
                <c:ptCount val="2"/>
                <c:pt idx="0">
                  <c:v>38</c:v>
                </c:pt>
                <c:pt idx="1">
                  <c:v>27</c:v>
                </c:pt>
              </c:numCache>
            </c:numRef>
          </c:val>
          <c:extLst>
            <c:ext xmlns:c16="http://schemas.microsoft.com/office/drawing/2014/chart" uri="{C3380CC4-5D6E-409C-BE32-E72D297353CC}">
              <c16:uniqueId val="{00000004-95A0-4C3F-AD55-A66966FBAC04}"/>
            </c:ext>
          </c:extLst>
        </c:ser>
        <c:ser>
          <c:idx val="1"/>
          <c:order val="1"/>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6-95A0-4C3F-AD55-A66966FBAC04}"/>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8-95A0-4C3F-AD55-A66966FBAC04}"/>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'preg 11'!$B$1:$B$2</c:f>
              <c:strCache>
                <c:ptCount val="2"/>
                <c:pt idx="0">
                  <c:v>SI</c:v>
                </c:pt>
                <c:pt idx="1">
                  <c:v>NO</c:v>
                </c:pt>
              </c:strCache>
            </c:strRef>
          </c:cat>
          <c:val>
            <c:numRef>
              <c:f>'preg 11'!$D$1:$D$2</c:f>
              <c:numCache>
                <c:formatCode>0%</c:formatCode>
                <c:ptCount val="2"/>
                <c:pt idx="0">
                  <c:v>0.58461538461538465</c:v>
                </c:pt>
                <c:pt idx="1">
                  <c:v>0.41538461538461541</c:v>
                </c:pt>
              </c:numCache>
            </c:numRef>
          </c:val>
          <c:extLst>
            <c:ext xmlns:c16="http://schemas.microsoft.com/office/drawing/2014/chart" uri="{C3380CC4-5D6E-409C-BE32-E72D297353CC}">
              <c16:uniqueId val="{00000009-95A0-4C3F-AD55-A66966FBAC04}"/>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ysClr val="windowText" lastClr="000000"/>
          </a:solidFill>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7C80"/>
              </a:solidFill>
              <a:ln w="9525" cap="flat" cmpd="sng" algn="ctr">
                <a:solidFill>
                  <a:schemeClr val="accent1">
                    <a:shade val="95000"/>
                  </a:schemeClr>
                </a:solidFill>
                <a:round/>
              </a:ln>
              <a:effectLst/>
            </c:spPr>
            <c:extLst>
              <c:ext xmlns:c16="http://schemas.microsoft.com/office/drawing/2014/chart" uri="{C3380CC4-5D6E-409C-BE32-E72D297353CC}">
                <c16:uniqueId val="{00000001-3064-44D7-9B4F-0DEC9A247CCC}"/>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3-3064-44D7-9B4F-0DEC9A247CCC}"/>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'preg 12'!$B$1:$B$2</c:f>
              <c:strCache>
                <c:ptCount val="2"/>
                <c:pt idx="0">
                  <c:v>SI</c:v>
                </c:pt>
                <c:pt idx="1">
                  <c:v>NO</c:v>
                </c:pt>
              </c:strCache>
            </c:strRef>
          </c:cat>
          <c:val>
            <c:numRef>
              <c:f>'preg 12'!$C$1:$C$2</c:f>
              <c:numCache>
                <c:formatCode>General</c:formatCode>
                <c:ptCount val="2"/>
                <c:pt idx="0">
                  <c:v>22</c:v>
                </c:pt>
                <c:pt idx="1">
                  <c:v>43</c:v>
                </c:pt>
              </c:numCache>
            </c:numRef>
          </c:val>
          <c:extLst>
            <c:ext xmlns:c16="http://schemas.microsoft.com/office/drawing/2014/chart" uri="{C3380CC4-5D6E-409C-BE32-E72D297353CC}">
              <c16:uniqueId val="{00000004-3064-44D7-9B4F-0DEC9A247CCC}"/>
            </c:ext>
          </c:extLst>
        </c:ser>
        <c:ser>
          <c:idx val="1"/>
          <c:order val="1"/>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6-3064-44D7-9B4F-0DEC9A247CCC}"/>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8-3064-44D7-9B4F-0DEC9A247CCC}"/>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'preg 12'!$B$1:$B$2</c:f>
              <c:strCache>
                <c:ptCount val="2"/>
                <c:pt idx="0">
                  <c:v>SI</c:v>
                </c:pt>
                <c:pt idx="1">
                  <c:v>NO</c:v>
                </c:pt>
              </c:strCache>
            </c:strRef>
          </c:cat>
          <c:val>
            <c:numRef>
              <c:f>'preg 12'!$D$1:$D$2</c:f>
              <c:numCache>
                <c:formatCode>0%</c:formatCode>
                <c:ptCount val="2"/>
                <c:pt idx="0">
                  <c:v>0.33846153846153848</c:v>
                </c:pt>
                <c:pt idx="1">
                  <c:v>0.66153846153846152</c:v>
                </c:pt>
              </c:numCache>
            </c:numRef>
          </c:val>
          <c:extLst>
            <c:ext xmlns:c16="http://schemas.microsoft.com/office/drawing/2014/chart" uri="{C3380CC4-5D6E-409C-BE32-E72D297353CC}">
              <c16:uniqueId val="{00000009-3064-44D7-9B4F-0DEC9A247CC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FF00"/>
              </a:solidFill>
              <a:ln w="9525" cap="flat" cmpd="sng" algn="ctr">
                <a:solidFill>
                  <a:schemeClr val="accent6">
                    <a:shade val="95000"/>
                  </a:schemeClr>
                </a:solidFill>
                <a:round/>
              </a:ln>
              <a:effectLst/>
            </c:spPr>
            <c:extLst>
              <c:ext xmlns:c16="http://schemas.microsoft.com/office/drawing/2014/chart" uri="{C3380CC4-5D6E-409C-BE32-E72D297353CC}">
                <c16:uniqueId val="{00000001-E4E2-44A3-B6CE-1EE4829F577A}"/>
              </c:ext>
            </c:extLst>
          </c:dPt>
          <c:dPt>
            <c:idx val="1"/>
            <c:bubble3D val="0"/>
            <c:spPr>
              <a:solidFill>
                <a:schemeClr val="accent6">
                  <a:lumMod val="40000"/>
                  <a:lumOff val="60000"/>
                </a:schemeClr>
              </a:solidFill>
              <a:ln w="9525" cap="flat" cmpd="sng" algn="ctr">
                <a:solidFill>
                  <a:schemeClr val="accent5">
                    <a:shade val="95000"/>
                  </a:schemeClr>
                </a:solidFill>
                <a:round/>
              </a:ln>
              <a:effectLst/>
            </c:spPr>
            <c:extLst>
              <c:ext xmlns:c16="http://schemas.microsoft.com/office/drawing/2014/chart" uri="{C3380CC4-5D6E-409C-BE32-E72D297353CC}">
                <c16:uniqueId val="{00000003-E4E2-44A3-B6CE-1EE4829F577A}"/>
              </c:ext>
            </c:extLst>
          </c:dPt>
          <c:dPt>
            <c:idx val="2"/>
            <c:bubble3D val="0"/>
            <c:spPr>
              <a:solidFill>
                <a:srgbClr val="FF7C80"/>
              </a:solidFill>
              <a:ln w="9525" cap="flat" cmpd="sng" algn="ctr">
                <a:solidFill>
                  <a:schemeClr val="accent4">
                    <a:shade val="95000"/>
                  </a:schemeClr>
                </a:solidFill>
                <a:round/>
              </a:ln>
              <a:effectLst/>
            </c:spPr>
            <c:extLst>
              <c:ext xmlns:c16="http://schemas.microsoft.com/office/drawing/2014/chart" uri="{C3380CC4-5D6E-409C-BE32-E72D297353CC}">
                <c16:uniqueId val="{00000005-E4E2-44A3-B6CE-1EE4829F577A}"/>
              </c:ext>
            </c:extLst>
          </c:dPt>
          <c:dLbls>
            <c:dLbl>
              <c:idx val="0"/>
              <c:layout>
                <c:manualLayout>
                  <c:x val="0.13208060595412519"/>
                  <c:y val="2.122015915119362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986852922434344"/>
                      <c:h val="0.22541542278557788"/>
                    </c:manualLayout>
                  </c15:layout>
                </c:ext>
                <c:ext xmlns:c16="http://schemas.microsoft.com/office/drawing/2014/chart" uri="{C3380CC4-5D6E-409C-BE32-E72D297353CC}">
                  <c16:uniqueId val="{00000001-E4E2-44A3-B6CE-1EE4829F577A}"/>
                </c:ext>
              </c:extLst>
            </c:dLbl>
            <c:dLbl>
              <c:idx val="1"/>
              <c:layout>
                <c:manualLayout>
                  <c:x val="0.116919617762788"/>
                  <c:y val="-0.120247568523430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E2-44A3-B6CE-1EE4829F577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tx1"/>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'preg 17'!$B$1:$B$3</c:f>
              <c:strCache>
                <c:ptCount val="3"/>
                <c:pt idx="0">
                  <c:v>exportacion </c:v>
                </c:pt>
                <c:pt idx="1">
                  <c:v>venta nacional</c:v>
                </c:pt>
                <c:pt idx="2">
                  <c:v>mixto</c:v>
                </c:pt>
              </c:strCache>
            </c:strRef>
          </c:cat>
          <c:val>
            <c:numRef>
              <c:f>'preg 17'!$C$1:$C$3</c:f>
              <c:numCache>
                <c:formatCode>General</c:formatCode>
                <c:ptCount val="3"/>
                <c:pt idx="0">
                  <c:v>3</c:v>
                </c:pt>
                <c:pt idx="1">
                  <c:v>53</c:v>
                </c:pt>
                <c:pt idx="2">
                  <c:v>9</c:v>
                </c:pt>
              </c:numCache>
            </c:numRef>
          </c:val>
          <c:extLst>
            <c:ext xmlns:c16="http://schemas.microsoft.com/office/drawing/2014/chart" uri="{C3380CC4-5D6E-409C-BE32-E72D297353CC}">
              <c16:uniqueId val="{00000006-E4E2-44A3-B6CE-1EE4829F577A}"/>
            </c:ext>
          </c:extLst>
        </c:ser>
        <c:ser>
          <c:idx val="1"/>
          <c:order val="1"/>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8-E4E2-44A3-B6CE-1EE4829F577A}"/>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A-E4E2-44A3-B6CE-1EE4829F577A}"/>
              </c:ext>
            </c:extLst>
          </c:dPt>
          <c:dPt>
            <c:idx val="2"/>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C-E4E2-44A3-B6CE-1EE4829F577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tx1"/>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'preg 17'!$B$1:$B$3</c:f>
              <c:strCache>
                <c:ptCount val="3"/>
                <c:pt idx="0">
                  <c:v>exportacion </c:v>
                </c:pt>
                <c:pt idx="1">
                  <c:v>venta nacional</c:v>
                </c:pt>
                <c:pt idx="2">
                  <c:v>mixto</c:v>
                </c:pt>
              </c:strCache>
            </c:strRef>
          </c:cat>
          <c:val>
            <c:numRef>
              <c:f>'preg 17'!$D$1:$D$3</c:f>
              <c:numCache>
                <c:formatCode>0%</c:formatCode>
                <c:ptCount val="3"/>
                <c:pt idx="0">
                  <c:v>4.6153846153846156E-2</c:v>
                </c:pt>
                <c:pt idx="1">
                  <c:v>0.81538461538461537</c:v>
                </c:pt>
                <c:pt idx="2">
                  <c:v>0.13846153846153847</c:v>
                </c:pt>
              </c:numCache>
            </c:numRef>
          </c:val>
          <c:extLst>
            <c:ext xmlns:c16="http://schemas.microsoft.com/office/drawing/2014/chart" uri="{C3380CC4-5D6E-409C-BE32-E72D297353CC}">
              <c16:uniqueId val="{0000000D-E4E2-44A3-B6CE-1EE4829F57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Hoja2!$B$35</c:f>
              <c:strCache>
                <c:ptCount val="1"/>
                <c:pt idx="0">
                  <c:v>encuestas proyectadas</c:v>
                </c:pt>
              </c:strCache>
            </c:strRef>
          </c:tx>
          <c:spPr>
            <a:ln w="28575" cap="rnd">
              <a:solidFill>
                <a:schemeClr val="accent1"/>
              </a:solidFill>
              <a:round/>
            </a:ln>
            <a:effectLst/>
          </c:spPr>
          <c:marker>
            <c:symbol val="none"/>
          </c:marker>
          <c:dLbls>
            <c:dLbl>
              <c:idx val="0"/>
              <c:layout>
                <c:manualLayout>
                  <c:x val="0"/>
                  <c:y val="-2.6041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F-49E5-AD85-51BE8B9A9812}"/>
                </c:ext>
              </c:extLst>
            </c:dLbl>
            <c:dLbl>
              <c:idx val="1"/>
              <c:layout>
                <c:manualLayout>
                  <c:x val="-5.2568090458921263E-17"/>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F-49E5-AD85-51BE8B9A9812}"/>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Hoja2!$C$34:$E$34</c:f>
              <c:strCache>
                <c:ptCount val="3"/>
                <c:pt idx="0">
                  <c:v>1 a 5 hectáreas (pequeño)</c:v>
                </c:pt>
                <c:pt idx="1">
                  <c:v>5 a 50 hectáreas (mediano)</c:v>
                </c:pt>
                <c:pt idx="2">
                  <c:v>más de 50 hectáreas (grande)</c:v>
                </c:pt>
              </c:strCache>
            </c:strRef>
          </c:cat>
          <c:val>
            <c:numRef>
              <c:f>Hoja2!$C$35:$E$35</c:f>
              <c:numCache>
                <c:formatCode>General</c:formatCode>
                <c:ptCount val="3"/>
                <c:pt idx="0">
                  <c:v>23</c:v>
                </c:pt>
                <c:pt idx="1">
                  <c:v>21</c:v>
                </c:pt>
                <c:pt idx="2">
                  <c:v>21</c:v>
                </c:pt>
              </c:numCache>
            </c:numRef>
          </c:val>
          <c:smooth val="0"/>
          <c:extLst>
            <c:ext xmlns:c16="http://schemas.microsoft.com/office/drawing/2014/chart" uri="{C3380CC4-5D6E-409C-BE32-E72D297353CC}">
              <c16:uniqueId val="{00000002-00BF-49E5-AD85-51BE8B9A9812}"/>
            </c:ext>
          </c:extLst>
        </c:ser>
        <c:ser>
          <c:idx val="1"/>
          <c:order val="1"/>
          <c:tx>
            <c:strRef>
              <c:f>Hoja2!$B$36</c:f>
              <c:strCache>
                <c:ptCount val="1"/>
                <c:pt idx="0">
                  <c:v>encuestas obtenidas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Hoja2!$C$34:$E$34</c:f>
              <c:strCache>
                <c:ptCount val="3"/>
                <c:pt idx="0">
                  <c:v>1 a 5 hectáreas (pequeño)</c:v>
                </c:pt>
                <c:pt idx="1">
                  <c:v>5 a 50 hectáreas (mediano)</c:v>
                </c:pt>
                <c:pt idx="2">
                  <c:v>más de 50 hectáreas (grande)</c:v>
                </c:pt>
              </c:strCache>
            </c:strRef>
          </c:cat>
          <c:val>
            <c:numRef>
              <c:f>Hoja2!$C$36:$E$36</c:f>
              <c:numCache>
                <c:formatCode>General</c:formatCode>
                <c:ptCount val="3"/>
                <c:pt idx="0">
                  <c:v>19</c:v>
                </c:pt>
                <c:pt idx="1">
                  <c:v>30</c:v>
                </c:pt>
                <c:pt idx="2">
                  <c:v>16</c:v>
                </c:pt>
              </c:numCache>
            </c:numRef>
          </c:val>
          <c:smooth val="0"/>
          <c:extLst>
            <c:ext xmlns:c16="http://schemas.microsoft.com/office/drawing/2014/chart" uri="{C3380CC4-5D6E-409C-BE32-E72D297353CC}">
              <c16:uniqueId val="{00000003-00BF-49E5-AD85-51BE8B9A9812}"/>
            </c:ext>
          </c:extLst>
        </c:ser>
        <c:dLbls>
          <c:showLegendKey val="0"/>
          <c:showVal val="1"/>
          <c:showCatName val="0"/>
          <c:showSerName val="0"/>
          <c:showPercent val="0"/>
          <c:showBubbleSize val="0"/>
        </c:dLbls>
        <c:smooth val="0"/>
        <c:axId val="984889688"/>
        <c:axId val="984892968"/>
      </c:lineChart>
      <c:catAx>
        <c:axId val="98488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crossAx val="984892968"/>
        <c:crosses val="autoZero"/>
        <c:auto val="1"/>
        <c:lblAlgn val="ctr"/>
        <c:lblOffset val="100"/>
        <c:noMultiLvlLbl val="0"/>
      </c:catAx>
      <c:valAx>
        <c:axId val="984892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crossAx val="984889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3'!$N$30</c:f>
              <c:strCache>
                <c:ptCount val="1"/>
                <c:pt idx="0">
                  <c:v>1 a 5 hectáreas (pequeño)</c:v>
                </c:pt>
              </c:strCache>
            </c:strRef>
          </c:tx>
          <c:spPr>
            <a:solidFill>
              <a:srgbClr val="FFFF00"/>
            </a:solidFill>
            <a:ln>
              <a:noFill/>
            </a:ln>
            <a:effectLst/>
          </c:spPr>
          <c:invertIfNegative val="0"/>
          <c:cat>
            <c:strRef>
              <c:f>'preg 3'!$O$29:$U$29</c:f>
              <c:strCache>
                <c:ptCount val="7"/>
                <c:pt idx="0">
                  <c:v>si incinera</c:v>
                </c:pt>
                <c:pt idx="1">
                  <c:v>no entierra</c:v>
                </c:pt>
                <c:pt idx="2">
                  <c:v>desecha el sobrante al suelo</c:v>
                </c:pt>
                <c:pt idx="3">
                  <c:v>triple lavado</c:v>
                </c:pt>
                <c:pt idx="4">
                  <c:v>perfora el envase</c:v>
                </c:pt>
                <c:pt idx="5">
                  <c:v>devuelve el envase</c:v>
                </c:pt>
                <c:pt idx="6">
                  <c:v>almacena el envase</c:v>
                </c:pt>
              </c:strCache>
            </c:strRef>
          </c:cat>
          <c:val>
            <c:numRef>
              <c:f>'preg 3'!$O$30:$U$30</c:f>
              <c:numCache>
                <c:formatCode>General</c:formatCode>
                <c:ptCount val="7"/>
                <c:pt idx="0">
                  <c:v>15</c:v>
                </c:pt>
                <c:pt idx="1">
                  <c:v>19</c:v>
                </c:pt>
                <c:pt idx="2">
                  <c:v>8</c:v>
                </c:pt>
                <c:pt idx="3">
                  <c:v>18</c:v>
                </c:pt>
                <c:pt idx="4">
                  <c:v>15</c:v>
                </c:pt>
                <c:pt idx="5">
                  <c:v>12</c:v>
                </c:pt>
                <c:pt idx="6">
                  <c:v>9</c:v>
                </c:pt>
              </c:numCache>
            </c:numRef>
          </c:val>
          <c:extLst>
            <c:ext xmlns:c16="http://schemas.microsoft.com/office/drawing/2014/chart" uri="{C3380CC4-5D6E-409C-BE32-E72D297353CC}">
              <c16:uniqueId val="{00000000-3C26-4D2C-B420-AC2593085683}"/>
            </c:ext>
          </c:extLst>
        </c:ser>
        <c:ser>
          <c:idx val="1"/>
          <c:order val="1"/>
          <c:tx>
            <c:strRef>
              <c:f>'preg 3'!$N$31</c:f>
              <c:strCache>
                <c:ptCount val="1"/>
                <c:pt idx="0">
                  <c:v>5 a 50 hectáreas (mediano)</c:v>
                </c:pt>
              </c:strCache>
            </c:strRef>
          </c:tx>
          <c:spPr>
            <a:solidFill>
              <a:srgbClr val="FF0000"/>
            </a:solidFill>
            <a:ln>
              <a:noFill/>
            </a:ln>
            <a:effectLst/>
          </c:spPr>
          <c:invertIfNegative val="0"/>
          <c:cat>
            <c:strRef>
              <c:f>'preg 3'!$O$29:$U$29</c:f>
              <c:strCache>
                <c:ptCount val="7"/>
                <c:pt idx="0">
                  <c:v>si incinera</c:v>
                </c:pt>
                <c:pt idx="1">
                  <c:v>no entierra</c:v>
                </c:pt>
                <c:pt idx="2">
                  <c:v>desecha el sobrante al suelo</c:v>
                </c:pt>
                <c:pt idx="3">
                  <c:v>triple lavado</c:v>
                </c:pt>
                <c:pt idx="4">
                  <c:v>perfora el envase</c:v>
                </c:pt>
                <c:pt idx="5">
                  <c:v>devuelve el envase</c:v>
                </c:pt>
                <c:pt idx="6">
                  <c:v>almacena el envase</c:v>
                </c:pt>
              </c:strCache>
            </c:strRef>
          </c:cat>
          <c:val>
            <c:numRef>
              <c:f>'preg 3'!$O$31:$U$31</c:f>
              <c:numCache>
                <c:formatCode>General</c:formatCode>
                <c:ptCount val="7"/>
                <c:pt idx="0">
                  <c:v>12</c:v>
                </c:pt>
                <c:pt idx="1">
                  <c:v>30</c:v>
                </c:pt>
                <c:pt idx="2">
                  <c:v>9</c:v>
                </c:pt>
                <c:pt idx="3">
                  <c:v>29</c:v>
                </c:pt>
                <c:pt idx="4">
                  <c:v>24</c:v>
                </c:pt>
                <c:pt idx="5">
                  <c:v>25</c:v>
                </c:pt>
                <c:pt idx="6">
                  <c:v>19</c:v>
                </c:pt>
              </c:numCache>
            </c:numRef>
          </c:val>
          <c:extLst>
            <c:ext xmlns:c16="http://schemas.microsoft.com/office/drawing/2014/chart" uri="{C3380CC4-5D6E-409C-BE32-E72D297353CC}">
              <c16:uniqueId val="{00000001-3C26-4D2C-B420-AC2593085683}"/>
            </c:ext>
          </c:extLst>
        </c:ser>
        <c:ser>
          <c:idx val="2"/>
          <c:order val="2"/>
          <c:tx>
            <c:strRef>
              <c:f>'preg 3'!$N$32</c:f>
              <c:strCache>
                <c:ptCount val="1"/>
                <c:pt idx="0">
                  <c:v>más de 50 hectáreas (grande)</c:v>
                </c:pt>
              </c:strCache>
            </c:strRef>
          </c:tx>
          <c:spPr>
            <a:solidFill>
              <a:schemeClr val="accent5"/>
            </a:solidFill>
            <a:ln>
              <a:noFill/>
            </a:ln>
            <a:effectLst/>
          </c:spPr>
          <c:invertIfNegative val="0"/>
          <c:cat>
            <c:strRef>
              <c:f>'preg 3'!$O$29:$U$29</c:f>
              <c:strCache>
                <c:ptCount val="7"/>
                <c:pt idx="0">
                  <c:v>si incinera</c:v>
                </c:pt>
                <c:pt idx="1">
                  <c:v>no entierra</c:v>
                </c:pt>
                <c:pt idx="2">
                  <c:v>desecha el sobrante al suelo</c:v>
                </c:pt>
                <c:pt idx="3">
                  <c:v>triple lavado</c:v>
                </c:pt>
                <c:pt idx="4">
                  <c:v>perfora el envase</c:v>
                </c:pt>
                <c:pt idx="5">
                  <c:v>devuelve el envase</c:v>
                </c:pt>
                <c:pt idx="6">
                  <c:v>almacena el envase</c:v>
                </c:pt>
              </c:strCache>
            </c:strRef>
          </c:cat>
          <c:val>
            <c:numRef>
              <c:f>'preg 3'!$O$32:$U$32</c:f>
              <c:numCache>
                <c:formatCode>General</c:formatCode>
                <c:ptCount val="7"/>
                <c:pt idx="0">
                  <c:v>0</c:v>
                </c:pt>
                <c:pt idx="1">
                  <c:v>16</c:v>
                </c:pt>
                <c:pt idx="2">
                  <c:v>2</c:v>
                </c:pt>
                <c:pt idx="3">
                  <c:v>16</c:v>
                </c:pt>
                <c:pt idx="4">
                  <c:v>16</c:v>
                </c:pt>
                <c:pt idx="5">
                  <c:v>14</c:v>
                </c:pt>
                <c:pt idx="6">
                  <c:v>15</c:v>
                </c:pt>
              </c:numCache>
            </c:numRef>
          </c:val>
          <c:extLst>
            <c:ext xmlns:c16="http://schemas.microsoft.com/office/drawing/2014/chart" uri="{C3380CC4-5D6E-409C-BE32-E72D297353CC}">
              <c16:uniqueId val="{00000002-3C26-4D2C-B420-AC2593085683}"/>
            </c:ext>
          </c:extLst>
        </c:ser>
        <c:dLbls>
          <c:showLegendKey val="0"/>
          <c:showVal val="0"/>
          <c:showCatName val="0"/>
          <c:showSerName val="0"/>
          <c:showPercent val="0"/>
          <c:showBubbleSize val="0"/>
        </c:dLbls>
        <c:gapWidth val="95"/>
        <c:axId val="936108112"/>
        <c:axId val="936109424"/>
      </c:barChart>
      <c:catAx>
        <c:axId val="93610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crossAx val="936109424"/>
        <c:crosses val="autoZero"/>
        <c:auto val="1"/>
        <c:lblAlgn val="ctr"/>
        <c:lblOffset val="100"/>
        <c:noMultiLvlLbl val="0"/>
      </c:catAx>
      <c:valAx>
        <c:axId val="93610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EC"/>
          </a:p>
        </c:txPr>
        <c:crossAx val="936108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 2'!$B$3</c:f>
              <c:strCache>
                <c:ptCount val="1"/>
                <c:pt idx="0">
                  <c:v>arroz</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7E2B-4C95-A5AF-F7B841E4D9FD}"/>
              </c:ext>
            </c:extLst>
          </c:dPt>
          <c:dPt>
            <c:idx val="1"/>
            <c:invertIfNegative val="0"/>
            <c:bubble3D val="0"/>
            <c:extLst>
              <c:ext xmlns:c16="http://schemas.microsoft.com/office/drawing/2014/chart" uri="{C3380CC4-5D6E-409C-BE32-E72D297353CC}">
                <c16:uniqueId val="{00000001-7E2B-4C95-A5AF-F7B841E4D9FD}"/>
              </c:ext>
            </c:extLst>
          </c:dPt>
          <c:dPt>
            <c:idx val="2"/>
            <c:invertIfNegative val="0"/>
            <c:bubble3D val="0"/>
            <c:extLst>
              <c:ext xmlns:c16="http://schemas.microsoft.com/office/drawing/2014/chart" uri="{C3380CC4-5D6E-409C-BE32-E72D297353CC}">
                <c16:uniqueId val="{00000002-7E2B-4C95-A5AF-F7B841E4D9FD}"/>
              </c:ext>
            </c:extLst>
          </c:dPt>
          <c:dPt>
            <c:idx val="3"/>
            <c:invertIfNegative val="0"/>
            <c:bubble3D val="0"/>
            <c:extLst>
              <c:ext xmlns:c16="http://schemas.microsoft.com/office/drawing/2014/chart" uri="{C3380CC4-5D6E-409C-BE32-E72D297353CC}">
                <c16:uniqueId val="{00000003-7E2B-4C95-A5AF-F7B841E4D9FD}"/>
              </c:ext>
            </c:extLst>
          </c:dPt>
          <c:dPt>
            <c:idx val="4"/>
            <c:invertIfNegative val="0"/>
            <c:bubble3D val="0"/>
            <c:extLst>
              <c:ext xmlns:c16="http://schemas.microsoft.com/office/drawing/2014/chart" uri="{C3380CC4-5D6E-409C-BE32-E72D297353CC}">
                <c16:uniqueId val="{00000004-7E2B-4C95-A5AF-F7B841E4D9FD}"/>
              </c:ext>
            </c:extLst>
          </c:dPt>
          <c:dPt>
            <c:idx val="5"/>
            <c:invertIfNegative val="0"/>
            <c:bubble3D val="0"/>
            <c:extLst>
              <c:ext xmlns:c16="http://schemas.microsoft.com/office/drawing/2014/chart" uri="{C3380CC4-5D6E-409C-BE32-E72D297353CC}">
                <c16:uniqueId val="{00000005-7E2B-4C95-A5AF-F7B841E4D9FD}"/>
              </c:ext>
            </c:extLst>
          </c:dPt>
          <c:dPt>
            <c:idx val="6"/>
            <c:invertIfNegative val="0"/>
            <c:bubble3D val="0"/>
            <c:extLst>
              <c:ext xmlns:c16="http://schemas.microsoft.com/office/drawing/2014/chart" uri="{C3380CC4-5D6E-409C-BE32-E72D297353CC}">
                <c16:uniqueId val="{00000006-7E2B-4C95-A5AF-F7B841E4D9FD}"/>
              </c:ext>
            </c:extLst>
          </c:dPt>
          <c:dPt>
            <c:idx val="7"/>
            <c:invertIfNegative val="0"/>
            <c:bubble3D val="0"/>
            <c:extLst>
              <c:ext xmlns:c16="http://schemas.microsoft.com/office/drawing/2014/chart" uri="{C3380CC4-5D6E-409C-BE32-E72D297353CC}">
                <c16:uniqueId val="{00000007-7E2B-4C95-A5AF-F7B841E4D9FD}"/>
              </c:ext>
            </c:extLst>
          </c:dPt>
          <c:dPt>
            <c:idx val="8"/>
            <c:invertIfNegative val="0"/>
            <c:bubble3D val="0"/>
            <c:extLst>
              <c:ext xmlns:c16="http://schemas.microsoft.com/office/drawing/2014/chart" uri="{C3380CC4-5D6E-409C-BE32-E72D297353CC}">
                <c16:uniqueId val="{00000008-7E2B-4C95-A5AF-F7B841E4D9FD}"/>
              </c:ext>
            </c:extLst>
          </c:dPt>
          <c:dPt>
            <c:idx val="9"/>
            <c:invertIfNegative val="0"/>
            <c:bubble3D val="0"/>
            <c:extLst>
              <c:ext xmlns:c16="http://schemas.microsoft.com/office/drawing/2014/chart" uri="{C3380CC4-5D6E-409C-BE32-E72D297353CC}">
                <c16:uniqueId val="{00000009-7E2B-4C95-A5AF-F7B841E4D9FD}"/>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2'!$D$3</c:f>
              <c:numCache>
                <c:formatCode>0%</c:formatCode>
                <c:ptCount val="1"/>
                <c:pt idx="0">
                  <c:v>4.6153846153846156E-2</c:v>
                </c:pt>
              </c:numCache>
            </c:numRef>
          </c:val>
          <c:extLst>
            <c:ext xmlns:c16="http://schemas.microsoft.com/office/drawing/2014/chart" uri="{C3380CC4-5D6E-409C-BE32-E72D297353CC}">
              <c16:uniqueId val="{0000000A-7E2B-4C95-A5AF-F7B841E4D9FD}"/>
            </c:ext>
          </c:extLst>
        </c:ser>
        <c:ser>
          <c:idx val="1"/>
          <c:order val="1"/>
          <c:tx>
            <c:strRef>
              <c:f>'preg 2'!$B$4</c:f>
              <c:strCache>
                <c:ptCount val="1"/>
                <c:pt idx="0">
                  <c:v>banano</c:v>
                </c:pt>
              </c:strCache>
            </c:strRef>
          </c:tx>
          <c:spPr>
            <a:solidFill>
              <a:srgbClr val="FF33C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2'!$D$4</c:f>
              <c:numCache>
                <c:formatCode>0%</c:formatCode>
                <c:ptCount val="1"/>
                <c:pt idx="0">
                  <c:v>9.2307692307692313E-2</c:v>
                </c:pt>
              </c:numCache>
            </c:numRef>
          </c:val>
          <c:extLst>
            <c:ext xmlns:c16="http://schemas.microsoft.com/office/drawing/2014/chart" uri="{C3380CC4-5D6E-409C-BE32-E72D297353CC}">
              <c16:uniqueId val="{0000000B-7E2B-4C95-A5AF-F7B841E4D9FD}"/>
            </c:ext>
          </c:extLst>
        </c:ser>
        <c:ser>
          <c:idx val="2"/>
          <c:order val="2"/>
          <c:tx>
            <c:strRef>
              <c:f>'preg 2'!$B$5</c:f>
              <c:strCache>
                <c:ptCount val="1"/>
                <c:pt idx="0">
                  <c:v>soya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2'!$D$5</c:f>
              <c:numCache>
                <c:formatCode>0%</c:formatCode>
                <c:ptCount val="1"/>
                <c:pt idx="0">
                  <c:v>3.0769230769230771E-2</c:v>
                </c:pt>
              </c:numCache>
            </c:numRef>
          </c:val>
          <c:extLst>
            <c:ext xmlns:c16="http://schemas.microsoft.com/office/drawing/2014/chart" uri="{C3380CC4-5D6E-409C-BE32-E72D297353CC}">
              <c16:uniqueId val="{0000000C-7E2B-4C95-A5AF-F7B841E4D9FD}"/>
            </c:ext>
          </c:extLst>
        </c:ser>
        <c:ser>
          <c:idx val="3"/>
          <c:order val="3"/>
          <c:tx>
            <c:strRef>
              <c:f>'preg 2'!$B$6</c:f>
              <c:strCache>
                <c:ptCount val="1"/>
                <c:pt idx="0">
                  <c:v>cacao</c:v>
                </c:pt>
              </c:strCache>
            </c:strRef>
          </c:tx>
          <c:spPr>
            <a:solidFill>
              <a:srgbClr val="FFFF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2'!$D$6</c:f>
              <c:numCache>
                <c:formatCode>0%</c:formatCode>
                <c:ptCount val="1"/>
                <c:pt idx="0">
                  <c:v>0.58461538461538465</c:v>
                </c:pt>
              </c:numCache>
            </c:numRef>
          </c:val>
          <c:extLst>
            <c:ext xmlns:c16="http://schemas.microsoft.com/office/drawing/2014/chart" uri="{C3380CC4-5D6E-409C-BE32-E72D297353CC}">
              <c16:uniqueId val="{0000000D-7E2B-4C95-A5AF-F7B841E4D9FD}"/>
            </c:ext>
          </c:extLst>
        </c:ser>
        <c:ser>
          <c:idx val="4"/>
          <c:order val="4"/>
          <c:tx>
            <c:strRef>
              <c:f>'preg 2'!$B$7</c:f>
              <c:strCache>
                <c:ptCount val="1"/>
                <c:pt idx="0">
                  <c:v>maiz</c:v>
                </c:pt>
              </c:strCache>
            </c:strRef>
          </c:tx>
          <c:spPr>
            <a:solidFill>
              <a:schemeClr val="tx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2'!$D$7</c:f>
              <c:numCache>
                <c:formatCode>0%</c:formatCode>
                <c:ptCount val="1"/>
                <c:pt idx="0">
                  <c:v>0.2</c:v>
                </c:pt>
              </c:numCache>
            </c:numRef>
          </c:val>
          <c:extLst>
            <c:ext xmlns:c16="http://schemas.microsoft.com/office/drawing/2014/chart" uri="{C3380CC4-5D6E-409C-BE32-E72D297353CC}">
              <c16:uniqueId val="{0000000E-7E2B-4C95-A5AF-F7B841E4D9FD}"/>
            </c:ext>
          </c:extLst>
        </c:ser>
        <c:ser>
          <c:idx val="5"/>
          <c:order val="5"/>
          <c:tx>
            <c:strRef>
              <c:f>'preg 2'!$B$8</c:f>
              <c:strCache>
                <c:ptCount val="1"/>
                <c:pt idx="0">
                  <c:v>platano</c:v>
                </c:pt>
              </c:strCache>
            </c:strRef>
          </c:tx>
          <c:spPr>
            <a:solidFill>
              <a:srgbClr val="FF0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2'!$D$8</c:f>
              <c:numCache>
                <c:formatCode>0%</c:formatCode>
                <c:ptCount val="1"/>
                <c:pt idx="0">
                  <c:v>0.23076923076923078</c:v>
                </c:pt>
              </c:numCache>
            </c:numRef>
          </c:val>
          <c:extLst>
            <c:ext xmlns:c16="http://schemas.microsoft.com/office/drawing/2014/chart" uri="{C3380CC4-5D6E-409C-BE32-E72D297353CC}">
              <c16:uniqueId val="{0000000F-7E2B-4C95-A5AF-F7B841E4D9FD}"/>
            </c:ext>
          </c:extLst>
        </c:ser>
        <c:ser>
          <c:idx val="6"/>
          <c:order val="6"/>
          <c:tx>
            <c:strRef>
              <c:f>'preg 2'!$B$9</c:f>
              <c:strCache>
                <c:ptCount val="1"/>
                <c:pt idx="0">
                  <c:v>frutales</c:v>
                </c:pt>
              </c:strCache>
            </c:strRef>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2'!$D$9</c:f>
              <c:numCache>
                <c:formatCode>0%</c:formatCode>
                <c:ptCount val="1"/>
                <c:pt idx="0">
                  <c:v>0.16923076923076924</c:v>
                </c:pt>
              </c:numCache>
            </c:numRef>
          </c:val>
          <c:extLst>
            <c:ext xmlns:c16="http://schemas.microsoft.com/office/drawing/2014/chart" uri="{C3380CC4-5D6E-409C-BE32-E72D297353CC}">
              <c16:uniqueId val="{00000010-7E2B-4C95-A5AF-F7B841E4D9FD}"/>
            </c:ext>
          </c:extLst>
        </c:ser>
        <c:ser>
          <c:idx val="7"/>
          <c:order val="7"/>
          <c:tx>
            <c:strRef>
              <c:f>'preg 2'!$B$10</c:f>
              <c:strCache>
                <c:ptCount val="1"/>
                <c:pt idx="0">
                  <c:v>palma africana</c:v>
                </c:pt>
              </c:strCache>
            </c:strRef>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2'!$D$10</c:f>
              <c:numCache>
                <c:formatCode>0%</c:formatCode>
                <c:ptCount val="1"/>
                <c:pt idx="0">
                  <c:v>0.16923076923076924</c:v>
                </c:pt>
              </c:numCache>
            </c:numRef>
          </c:val>
          <c:extLst>
            <c:ext xmlns:c16="http://schemas.microsoft.com/office/drawing/2014/chart" uri="{C3380CC4-5D6E-409C-BE32-E72D297353CC}">
              <c16:uniqueId val="{00000011-7E2B-4C95-A5AF-F7B841E4D9FD}"/>
            </c:ext>
          </c:extLst>
        </c:ser>
        <c:ser>
          <c:idx val="8"/>
          <c:order val="8"/>
          <c:tx>
            <c:strRef>
              <c:f>'preg 2'!$B$11</c:f>
              <c:strCache>
                <c:ptCount val="1"/>
                <c:pt idx="0">
                  <c:v>tabaco</c:v>
                </c:pt>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2'!$D$11</c:f>
              <c:numCache>
                <c:formatCode>0%</c:formatCode>
                <c:ptCount val="1"/>
                <c:pt idx="0">
                  <c:v>0</c:v>
                </c:pt>
              </c:numCache>
            </c:numRef>
          </c:val>
          <c:extLst>
            <c:ext xmlns:c16="http://schemas.microsoft.com/office/drawing/2014/chart" uri="{C3380CC4-5D6E-409C-BE32-E72D297353CC}">
              <c16:uniqueId val="{00000012-7E2B-4C95-A5AF-F7B841E4D9FD}"/>
            </c:ext>
          </c:extLst>
        </c:ser>
        <c:ser>
          <c:idx val="9"/>
          <c:order val="9"/>
          <c:tx>
            <c:strRef>
              <c:f>'preg 2'!$B$12</c:f>
              <c:strCache>
                <c:ptCount val="1"/>
                <c:pt idx="0">
                  <c:v>yuca</c:v>
                </c:pt>
              </c:strCache>
            </c:strRef>
          </c:tx>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'preg 2'!$D$12</c:f>
              <c:numCache>
                <c:formatCode>0%</c:formatCode>
                <c:ptCount val="1"/>
                <c:pt idx="0">
                  <c:v>1.5384615384615385E-2</c:v>
                </c:pt>
              </c:numCache>
            </c:numRef>
          </c:val>
          <c:extLst>
            <c:ext xmlns:c16="http://schemas.microsoft.com/office/drawing/2014/chart" uri="{C3380CC4-5D6E-409C-BE32-E72D297353CC}">
              <c16:uniqueId val="{00000013-7E2B-4C95-A5AF-F7B841E4D9FD}"/>
            </c:ext>
          </c:extLst>
        </c:ser>
        <c:dLbls>
          <c:showLegendKey val="0"/>
          <c:showVal val="1"/>
          <c:showCatName val="0"/>
          <c:showSerName val="0"/>
          <c:showPercent val="0"/>
          <c:showBubbleSize val="0"/>
        </c:dLbls>
        <c:gapWidth val="75"/>
        <c:axId val="862521352"/>
        <c:axId val="862519056"/>
      </c:barChart>
      <c:catAx>
        <c:axId val="86252135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crossAx val="862519056"/>
        <c:crosses val="autoZero"/>
        <c:auto val="1"/>
        <c:lblAlgn val="ctr"/>
        <c:lblOffset val="100"/>
        <c:noMultiLvlLbl val="0"/>
      </c:catAx>
      <c:valAx>
        <c:axId val="862519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crossAx val="86252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234177215189875E-2"/>
          <c:y val="5.4350779681951525E-2"/>
          <c:w val="0.84018987341772156"/>
          <c:h val="0.70700684473264375"/>
        </c:manualLayout>
      </c:layout>
      <c:pie3DChart>
        <c:varyColors val="1"/>
        <c:ser>
          <c:idx val="0"/>
          <c:order val="0"/>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sp3d/>
            </c:spPr>
            <c:extLst>
              <c:ext xmlns:c16="http://schemas.microsoft.com/office/drawing/2014/chart" uri="{C3380CC4-5D6E-409C-BE32-E72D297353CC}">
                <c16:uniqueId val="{00000001-4D7B-4CCD-BC2E-3129E838F85E}"/>
              </c:ext>
            </c:extLst>
          </c:dPt>
          <c:dPt>
            <c:idx val="1"/>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sp3d/>
            </c:spPr>
            <c:extLst>
              <c:ext xmlns:c16="http://schemas.microsoft.com/office/drawing/2014/chart" uri="{C3380CC4-5D6E-409C-BE32-E72D297353CC}">
                <c16:uniqueId val="{00000003-4D7B-4CCD-BC2E-3129E838F85E}"/>
              </c:ext>
            </c:extLst>
          </c:dPt>
          <c:dPt>
            <c:idx val="2"/>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sp3d/>
            </c:spPr>
            <c:extLst>
              <c:ext xmlns:c16="http://schemas.microsoft.com/office/drawing/2014/chart" uri="{C3380CC4-5D6E-409C-BE32-E72D297353CC}">
                <c16:uniqueId val="{00000005-4D7B-4CCD-BC2E-3129E838F85E}"/>
              </c:ext>
            </c:extLst>
          </c:dPt>
          <c:dLbls>
            <c:dLbl>
              <c:idx val="0"/>
              <c:layout>
                <c:manualLayout>
                  <c:x val="-0.12110662729658793"/>
                  <c:y val="8.405511811023622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7B-4CCD-BC2E-3129E838F85E}"/>
                </c:ext>
              </c:extLst>
            </c:dLbl>
            <c:dLbl>
              <c:idx val="1"/>
              <c:layout>
                <c:manualLayout>
                  <c:x val="2.6339785651793526E-2"/>
                  <c:y val="-0.2612259405074365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7B-4CCD-BC2E-3129E838F85E}"/>
                </c:ext>
              </c:extLst>
            </c:dLbl>
            <c:dLbl>
              <c:idx val="2"/>
              <c:layout>
                <c:manualLayout>
                  <c:x val="0.11129899387576553"/>
                  <c:y val="7.47521143190434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7B-4CCD-BC2E-3129E838F85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'preg 3'!$B$2:$B$4</c:f>
              <c:strCache>
                <c:ptCount val="3"/>
                <c:pt idx="0">
                  <c:v>1 a 5 hectáreas</c:v>
                </c:pt>
                <c:pt idx="1">
                  <c:v>5 a 50 hectáreas</c:v>
                </c:pt>
                <c:pt idx="2">
                  <c:v>más de 50 hectáreas</c:v>
                </c:pt>
              </c:strCache>
            </c:strRef>
          </c:cat>
          <c:val>
            <c:numRef>
              <c:f>'preg 3'!$C$2:$C$4</c:f>
              <c:numCache>
                <c:formatCode>General</c:formatCode>
                <c:ptCount val="3"/>
                <c:pt idx="0">
                  <c:v>19</c:v>
                </c:pt>
                <c:pt idx="1">
                  <c:v>30</c:v>
                </c:pt>
                <c:pt idx="2">
                  <c:v>16</c:v>
                </c:pt>
              </c:numCache>
            </c:numRef>
          </c:val>
          <c:extLst>
            <c:ext xmlns:c16="http://schemas.microsoft.com/office/drawing/2014/chart" uri="{C3380CC4-5D6E-409C-BE32-E72D297353CC}">
              <c16:uniqueId val="{00000006-4D7B-4CCD-BC2E-3129E838F85E}"/>
            </c:ext>
          </c:extLst>
        </c:ser>
        <c:ser>
          <c:idx val="1"/>
          <c:order val="1"/>
          <c:dPt>
            <c:idx val="0"/>
            <c:bubble3D val="0"/>
            <c:spPr>
              <a:gradFill rotWithShape="1">
                <a:gsLst>
                  <a:gs pos="0">
                    <a:schemeClr val="accent1">
                      <a:tint val="96000"/>
                      <a:lumMod val="104000"/>
                    </a:schemeClr>
                  </a:gs>
                  <a:gs pos="100000">
                    <a:schemeClr val="accent1">
                      <a:shade val="98000"/>
                      <a:lumMod val="94000"/>
                    </a:schemeClr>
                  </a:gs>
                </a:gsLst>
                <a:lin ang="5400000" scaled="0"/>
              </a:gradFill>
              <a:ln>
                <a:noFill/>
              </a:ln>
              <a:effectLst/>
              <a:sp3d/>
            </c:spPr>
            <c:extLst>
              <c:ext xmlns:c16="http://schemas.microsoft.com/office/drawing/2014/chart" uri="{C3380CC4-5D6E-409C-BE32-E72D297353CC}">
                <c16:uniqueId val="{00000008-4D7B-4CCD-BC2E-3129E838F85E}"/>
              </c:ext>
            </c:extLst>
          </c:dPt>
          <c:dPt>
            <c:idx val="1"/>
            <c:bubble3D val="0"/>
            <c:spPr>
              <a:gradFill rotWithShape="1">
                <a:gsLst>
                  <a:gs pos="0">
                    <a:schemeClr val="accent3">
                      <a:tint val="96000"/>
                      <a:lumMod val="104000"/>
                    </a:schemeClr>
                  </a:gs>
                  <a:gs pos="100000">
                    <a:schemeClr val="accent3">
                      <a:shade val="98000"/>
                      <a:lumMod val="94000"/>
                    </a:schemeClr>
                  </a:gs>
                </a:gsLst>
                <a:lin ang="5400000" scaled="0"/>
              </a:gradFill>
              <a:ln>
                <a:noFill/>
              </a:ln>
              <a:effectLst/>
              <a:sp3d/>
            </c:spPr>
            <c:extLst>
              <c:ext xmlns:c16="http://schemas.microsoft.com/office/drawing/2014/chart" uri="{C3380CC4-5D6E-409C-BE32-E72D297353CC}">
                <c16:uniqueId val="{0000000A-4D7B-4CCD-BC2E-3129E838F85E}"/>
              </c:ext>
            </c:extLst>
          </c:dPt>
          <c:dPt>
            <c:idx val="2"/>
            <c:bubble3D val="0"/>
            <c:spPr>
              <a:gradFill rotWithShape="1">
                <a:gsLst>
                  <a:gs pos="0">
                    <a:schemeClr val="accent5">
                      <a:tint val="96000"/>
                      <a:lumMod val="104000"/>
                    </a:schemeClr>
                  </a:gs>
                  <a:gs pos="100000">
                    <a:schemeClr val="accent5">
                      <a:shade val="98000"/>
                      <a:lumMod val="94000"/>
                    </a:schemeClr>
                  </a:gs>
                </a:gsLst>
                <a:lin ang="5400000" scaled="0"/>
              </a:gradFill>
              <a:ln>
                <a:noFill/>
              </a:ln>
              <a:effectLst/>
              <a:sp3d/>
            </c:spPr>
            <c:extLst>
              <c:ext xmlns:c16="http://schemas.microsoft.com/office/drawing/2014/chart" uri="{C3380CC4-5D6E-409C-BE32-E72D297353CC}">
                <c16:uniqueId val="{0000000C-4D7B-4CCD-BC2E-3129E838F85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'preg 3'!$B$2:$B$4</c:f>
              <c:strCache>
                <c:ptCount val="3"/>
                <c:pt idx="0">
                  <c:v>1 a 5 hectáreas</c:v>
                </c:pt>
                <c:pt idx="1">
                  <c:v>5 a 50 hectáreas</c:v>
                </c:pt>
                <c:pt idx="2">
                  <c:v>más de 50 hectáreas</c:v>
                </c:pt>
              </c:strCache>
            </c:strRef>
          </c:cat>
          <c:val>
            <c:numRef>
              <c:f>'preg 3'!$D$2:$D$4</c:f>
              <c:numCache>
                <c:formatCode>0%</c:formatCode>
                <c:ptCount val="3"/>
                <c:pt idx="0">
                  <c:v>0.29230769230769232</c:v>
                </c:pt>
                <c:pt idx="1">
                  <c:v>0.46153846153846156</c:v>
                </c:pt>
                <c:pt idx="2">
                  <c:v>0.24615384615384617</c:v>
                </c:pt>
              </c:numCache>
            </c:numRef>
          </c:val>
          <c:extLst>
            <c:ext xmlns:c16="http://schemas.microsoft.com/office/drawing/2014/chart" uri="{C3380CC4-5D6E-409C-BE32-E72D297353CC}">
              <c16:uniqueId val="{0000000D-4D7B-4CCD-BC2E-3129E838F85E}"/>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7.3734177215189878E-2"/>
          <c:y val="0.89215686274509809"/>
          <c:w val="0.9"/>
          <c:h val="9.021820801811537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8D7-4296-BEA5-4BD149B3773D}"/>
              </c:ext>
            </c:extLst>
          </c:dPt>
          <c:dPt>
            <c:idx val="1"/>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8D7-4296-BEA5-4BD149B3773D}"/>
              </c:ext>
            </c:extLst>
          </c:dPt>
          <c:dPt>
            <c:idx val="2"/>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8D7-4296-BEA5-4BD149B3773D}"/>
              </c:ext>
            </c:extLst>
          </c:dPt>
          <c:dPt>
            <c:idx val="3"/>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8D7-4296-BEA5-4BD149B3773D}"/>
              </c:ext>
            </c:extLst>
          </c:dPt>
          <c:dPt>
            <c:idx val="4"/>
            <c:invertIfNegative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8D7-4296-BEA5-4BD149B3773D}"/>
              </c:ext>
            </c:extLst>
          </c:dPt>
          <c:dLbls>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 4'!$B$1:$B$5</c:f>
              <c:strCache>
                <c:ptCount val="5"/>
                <c:pt idx="0">
                  <c:v>maquinaria agrícola</c:v>
                </c:pt>
                <c:pt idx="1">
                  <c:v>riego </c:v>
                </c:pt>
                <c:pt idx="2">
                  <c:v>sistemas automatizados</c:v>
                </c:pt>
                <c:pt idx="3">
                  <c:v>herramientas manuales</c:v>
                </c:pt>
                <c:pt idx="4">
                  <c:v>sistemas de fumigación</c:v>
                </c:pt>
              </c:strCache>
            </c:strRef>
          </c:cat>
          <c:val>
            <c:numRef>
              <c:f>'preg 4'!$D$1:$D$5</c:f>
              <c:numCache>
                <c:formatCode>0%</c:formatCode>
                <c:ptCount val="5"/>
                <c:pt idx="0">
                  <c:v>0.44615384615384618</c:v>
                </c:pt>
                <c:pt idx="1">
                  <c:v>0.18461538461538463</c:v>
                </c:pt>
                <c:pt idx="2">
                  <c:v>6.1538461538461542E-2</c:v>
                </c:pt>
                <c:pt idx="3">
                  <c:v>1</c:v>
                </c:pt>
                <c:pt idx="4">
                  <c:v>1</c:v>
                </c:pt>
              </c:numCache>
            </c:numRef>
          </c:val>
          <c:extLst>
            <c:ext xmlns:c16="http://schemas.microsoft.com/office/drawing/2014/chart" uri="{C3380CC4-5D6E-409C-BE32-E72D297353CC}">
              <c16:uniqueId val="{0000000A-48D7-4296-BEA5-4BD149B3773D}"/>
            </c:ext>
          </c:extLst>
        </c:ser>
        <c:dLbls>
          <c:showLegendKey val="0"/>
          <c:showVal val="1"/>
          <c:showCatName val="0"/>
          <c:showSerName val="0"/>
          <c:showPercent val="0"/>
          <c:showBubbleSize val="0"/>
        </c:dLbls>
        <c:gapWidth val="75"/>
        <c:axId val="854346880"/>
        <c:axId val="854340320"/>
        <c:extLst>
          <c:ext xmlns:c15="http://schemas.microsoft.com/office/drawing/2012/chart" uri="{02D57815-91ED-43cb-92C2-25804820EDAC}">
            <c15:filteredBarSeries>
              <c15:ser>
                <c:idx val="1"/>
                <c:order val="1"/>
                <c:spPr>
                  <a:solidFill>
                    <a:schemeClr val="accent3"/>
                  </a:solidFill>
                  <a:ln>
                    <a:noFill/>
                  </a:ln>
                  <a:effectLst>
                    <a:outerShdw blurRad="63500" sx="102000" sy="102000" algn="ctr" rotWithShape="0">
                      <a:prstClr val="black">
                        <a:alpha val="20000"/>
                      </a:prstClr>
                    </a:outerShdw>
                  </a:effectLst>
                </c:spPr>
                <c:invertIfNegative val="0"/>
                <c:dPt>
                  <c:idx val="0"/>
                  <c:invertIfNegative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48D7-4296-BEA5-4BD149B3773D}"/>
                    </c:ext>
                  </c:extLst>
                </c:dPt>
                <c:dPt>
                  <c:idx val="1"/>
                  <c:invertIfNegative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48D7-4296-BEA5-4BD149B3773D}"/>
                    </c:ext>
                  </c:extLst>
                </c:dPt>
                <c:dPt>
                  <c:idx val="2"/>
                  <c:invertIfNegative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48D7-4296-BEA5-4BD149B3773D}"/>
                    </c:ext>
                  </c:extLst>
                </c:dPt>
                <c:dPt>
                  <c:idx val="3"/>
                  <c:invertIfNegative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48D7-4296-BEA5-4BD149B3773D}"/>
                    </c:ext>
                  </c:extLst>
                </c:dPt>
                <c:dPt>
                  <c:idx val="4"/>
                  <c:invertIfNegative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48D7-4296-BEA5-4BD149B3773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'preg 4'!$B$1:$B$5</c15:sqref>
                        </c15:formulaRef>
                      </c:ext>
                    </c:extLst>
                    <c:strCache>
                      <c:ptCount val="5"/>
                      <c:pt idx="0">
                        <c:v>maquinaria agrícola</c:v>
                      </c:pt>
                      <c:pt idx="1">
                        <c:v>riego </c:v>
                      </c:pt>
                      <c:pt idx="2">
                        <c:v>sistemas automatizados</c:v>
                      </c:pt>
                      <c:pt idx="3">
                        <c:v>herramientas manuales</c:v>
                      </c:pt>
                      <c:pt idx="4">
                        <c:v>sistemas de fumigación</c:v>
                      </c:pt>
                    </c:strCache>
                  </c:strRef>
                </c:cat>
                <c:val>
                  <c:numRef>
                    <c:extLst>
                      <c:ext uri="{02D57815-91ED-43cb-92C2-25804820EDAC}">
                        <c15:formulaRef>
                          <c15:sqref>'preg 4'!$D$1:$D$5</c15:sqref>
                        </c15:formulaRef>
                      </c:ext>
                    </c:extLst>
                    <c:numCache>
                      <c:formatCode>0%</c:formatCode>
                      <c:ptCount val="5"/>
                      <c:pt idx="0">
                        <c:v>0.44615384615384618</c:v>
                      </c:pt>
                      <c:pt idx="1">
                        <c:v>0.18461538461538463</c:v>
                      </c:pt>
                      <c:pt idx="2">
                        <c:v>6.1538461538461542E-2</c:v>
                      </c:pt>
                      <c:pt idx="3">
                        <c:v>1</c:v>
                      </c:pt>
                      <c:pt idx="4">
                        <c:v>1</c:v>
                      </c:pt>
                    </c:numCache>
                  </c:numRef>
                </c:val>
                <c:extLst>
                  <c:ext xmlns:c16="http://schemas.microsoft.com/office/drawing/2014/chart" uri="{C3380CC4-5D6E-409C-BE32-E72D297353CC}">
                    <c16:uniqueId val="{00000015-48D7-4296-BEA5-4BD149B3773D}"/>
                  </c:ext>
                </c:extLst>
              </c15:ser>
            </c15:filteredBarSeries>
          </c:ext>
        </c:extLst>
      </c:barChart>
      <c:catAx>
        <c:axId val="854346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crossAx val="854340320"/>
        <c:crosses val="autoZero"/>
        <c:auto val="1"/>
        <c:lblAlgn val="ctr"/>
        <c:lblOffset val="100"/>
        <c:noMultiLvlLbl val="0"/>
      </c:catAx>
      <c:valAx>
        <c:axId val="854340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crossAx val="85434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ysClr val="windowText" lastClr="000000"/>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 5'!$C$12:$C$16</c:f>
              <c:strCache>
                <c:ptCount val="5"/>
                <c:pt idx="0">
                  <c:v>fungicidas</c:v>
                </c:pt>
                <c:pt idx="1">
                  <c:v>herbicidas</c:v>
                </c:pt>
                <c:pt idx="2">
                  <c:v>insecticidas</c:v>
                </c:pt>
                <c:pt idx="3">
                  <c:v>coadyuvantes</c:v>
                </c:pt>
                <c:pt idx="4">
                  <c:v>biológicos</c:v>
                </c:pt>
              </c:strCache>
            </c:strRef>
          </c:cat>
          <c:val>
            <c:numRef>
              <c:f>'preg 5'!$D$12:$D$16</c:f>
              <c:numCache>
                <c:formatCode>0%</c:formatCode>
                <c:ptCount val="5"/>
                <c:pt idx="0">
                  <c:v>0.96923076923076923</c:v>
                </c:pt>
                <c:pt idx="1">
                  <c:v>0.8</c:v>
                </c:pt>
                <c:pt idx="2">
                  <c:v>0.89230769230769236</c:v>
                </c:pt>
                <c:pt idx="3">
                  <c:v>0.26153846153846155</c:v>
                </c:pt>
                <c:pt idx="4">
                  <c:v>0.44615384615384618</c:v>
                </c:pt>
              </c:numCache>
            </c:numRef>
          </c:val>
          <c:extLst>
            <c:ext xmlns:c16="http://schemas.microsoft.com/office/drawing/2014/chart" uri="{C3380CC4-5D6E-409C-BE32-E72D297353CC}">
              <c16:uniqueId val="{00000000-ED32-4BF7-9A31-2A5A5D27138B}"/>
            </c:ext>
          </c:extLst>
        </c:ser>
        <c:dLbls>
          <c:showLegendKey val="0"/>
          <c:showVal val="1"/>
          <c:showCatName val="0"/>
          <c:showSerName val="0"/>
          <c:showPercent val="0"/>
          <c:showBubbleSize val="0"/>
        </c:dLbls>
        <c:gapWidth val="75"/>
        <c:axId val="653657888"/>
        <c:axId val="653664448"/>
      </c:barChart>
      <c:catAx>
        <c:axId val="6536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crossAx val="653664448"/>
        <c:crosses val="autoZero"/>
        <c:auto val="1"/>
        <c:lblAlgn val="ctr"/>
        <c:lblOffset val="100"/>
        <c:noMultiLvlLbl val="0"/>
      </c:catAx>
      <c:valAx>
        <c:axId val="653664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C"/>
          </a:p>
        </c:txPr>
        <c:crossAx val="653657888"/>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Respuesta</c:v>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Pt>
            <c:idx val="0"/>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1-6BDB-4942-B487-FA76F74A70C3}"/>
              </c:ext>
            </c:extLst>
          </c:dPt>
          <c:dPt>
            <c:idx val="1"/>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6BDB-4942-B487-FA76F74A70C3}"/>
              </c:ext>
            </c:extLst>
          </c:dPt>
          <c:dPt>
            <c:idx val="2"/>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5-6BDB-4942-B487-FA76F74A70C3}"/>
              </c:ext>
            </c:extLst>
          </c:dPt>
          <c:dPt>
            <c:idx val="3"/>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BDB-4942-B487-FA76F74A70C3}"/>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 6'!$B$1:$B$4</c:f>
              <c:strCache>
                <c:ptCount val="4"/>
                <c:pt idx="0">
                  <c:v>recomendación del técnico</c:v>
                </c:pt>
                <c:pt idx="1">
                  <c:v>consulta propia</c:v>
                </c:pt>
                <c:pt idx="2">
                  <c:v>recomendación de otros</c:v>
                </c:pt>
                <c:pt idx="3">
                  <c:v>recomendación de almacen</c:v>
                </c:pt>
              </c:strCache>
            </c:strRef>
          </c:cat>
          <c:val>
            <c:numRef>
              <c:f>'preg 6'!$D$1:$D$4</c:f>
              <c:numCache>
                <c:formatCode>0%</c:formatCode>
                <c:ptCount val="4"/>
                <c:pt idx="0">
                  <c:v>0.83076923076923082</c:v>
                </c:pt>
                <c:pt idx="1">
                  <c:v>0.50769230769230766</c:v>
                </c:pt>
                <c:pt idx="2">
                  <c:v>0.15384615384615385</c:v>
                </c:pt>
                <c:pt idx="3">
                  <c:v>0.55384615384615388</c:v>
                </c:pt>
              </c:numCache>
            </c:numRef>
          </c:val>
          <c:extLst>
            <c:ext xmlns:c16="http://schemas.microsoft.com/office/drawing/2014/chart" uri="{C3380CC4-5D6E-409C-BE32-E72D297353CC}">
              <c16:uniqueId val="{00000008-6BDB-4942-B487-FA76F74A70C3}"/>
            </c:ext>
          </c:extLst>
        </c:ser>
        <c:dLbls>
          <c:showLegendKey val="0"/>
          <c:showVal val="1"/>
          <c:showCatName val="0"/>
          <c:showSerName val="0"/>
          <c:showPercent val="0"/>
          <c:showBubbleSize val="0"/>
        </c:dLbls>
        <c:gapWidth val="150"/>
        <c:overlap val="-25"/>
        <c:axId val="704821400"/>
        <c:axId val="704828944"/>
        <c:extLst>
          <c:ext xmlns:c15="http://schemas.microsoft.com/office/drawing/2012/chart" uri="{02D57815-91ED-43cb-92C2-25804820EDAC}">
            <c15:filteredBarSeries>
              <c15:ser>
                <c:idx val="0"/>
                <c:order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Pt>
                  <c:idx val="0"/>
                  <c:invertIfNegative val="0"/>
                  <c:bubble3D val="0"/>
                  <c:extLst>
                    <c:ext xmlns:c16="http://schemas.microsoft.com/office/drawing/2014/chart" uri="{C3380CC4-5D6E-409C-BE32-E72D297353CC}">
                      <c16:uniqueId val="{00000009-6BDB-4942-B487-FA76F74A70C3}"/>
                    </c:ext>
                  </c:extLst>
                </c:dPt>
                <c:dPt>
                  <c:idx val="1"/>
                  <c:invertIfNegative val="0"/>
                  <c:bubble3D val="0"/>
                  <c:extLst>
                    <c:ext xmlns:c16="http://schemas.microsoft.com/office/drawing/2014/chart" uri="{C3380CC4-5D6E-409C-BE32-E72D297353CC}">
                      <c16:uniqueId val="{0000000A-6BDB-4942-B487-FA76F74A70C3}"/>
                    </c:ext>
                  </c:extLst>
                </c:dPt>
                <c:dPt>
                  <c:idx val="2"/>
                  <c:invertIfNegative val="0"/>
                  <c:bubble3D val="0"/>
                  <c:extLst>
                    <c:ext xmlns:c16="http://schemas.microsoft.com/office/drawing/2014/chart" uri="{C3380CC4-5D6E-409C-BE32-E72D297353CC}">
                      <c16:uniqueId val="{0000000B-6BDB-4942-B487-FA76F74A70C3}"/>
                    </c:ext>
                  </c:extLst>
                </c:dPt>
                <c:dPt>
                  <c:idx val="3"/>
                  <c:invertIfNegative val="0"/>
                  <c:bubble3D val="0"/>
                  <c:extLst>
                    <c:ext xmlns:c16="http://schemas.microsoft.com/office/drawing/2014/chart" uri="{C3380CC4-5D6E-409C-BE32-E72D297353CC}">
                      <c16:uniqueId val="{0000000C-6BDB-4942-B487-FA76F74A70C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'preg 6'!$B$1:$B$4</c15:sqref>
                        </c15:formulaRef>
                      </c:ext>
                    </c:extLst>
                    <c:strCache>
                      <c:ptCount val="4"/>
                      <c:pt idx="0">
                        <c:v>recomendación del técnico</c:v>
                      </c:pt>
                      <c:pt idx="1">
                        <c:v>consulta propia</c:v>
                      </c:pt>
                      <c:pt idx="2">
                        <c:v>recomendación de otros</c:v>
                      </c:pt>
                      <c:pt idx="3">
                        <c:v>recomendación de almacen</c:v>
                      </c:pt>
                    </c:strCache>
                  </c:strRef>
                </c:cat>
                <c:val>
                  <c:numRef>
                    <c:extLst>
                      <c:ext uri="{02D57815-91ED-43cb-92C2-25804820EDAC}">
                        <c15:formulaRef>
                          <c15:sqref>'preg 6'!$C$1:$C$4</c15:sqref>
                        </c15:formulaRef>
                      </c:ext>
                    </c:extLst>
                    <c:numCache>
                      <c:formatCode>General</c:formatCode>
                      <c:ptCount val="4"/>
                      <c:pt idx="0">
                        <c:v>54</c:v>
                      </c:pt>
                      <c:pt idx="1">
                        <c:v>33</c:v>
                      </c:pt>
                      <c:pt idx="2">
                        <c:v>10</c:v>
                      </c:pt>
                      <c:pt idx="3">
                        <c:v>36</c:v>
                      </c:pt>
                    </c:numCache>
                  </c:numRef>
                </c:val>
                <c:extLst>
                  <c:ext xmlns:c16="http://schemas.microsoft.com/office/drawing/2014/chart" uri="{C3380CC4-5D6E-409C-BE32-E72D297353CC}">
                    <c16:uniqueId val="{0000000D-6BDB-4942-B487-FA76F74A70C3}"/>
                  </c:ext>
                </c:extLst>
              </c15:ser>
            </c15:filteredBarSeries>
          </c:ext>
        </c:extLst>
      </c:barChart>
      <c:catAx>
        <c:axId val="70482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EC"/>
          </a:p>
        </c:txPr>
        <c:crossAx val="704828944"/>
        <c:crosses val="autoZero"/>
        <c:auto val="1"/>
        <c:lblAlgn val="ctr"/>
        <c:lblOffset val="100"/>
        <c:noMultiLvlLbl val="0"/>
      </c:catAx>
      <c:valAx>
        <c:axId val="704828944"/>
        <c:scaling>
          <c:orientation val="minMax"/>
        </c:scaling>
        <c:delete val="1"/>
        <c:axPos val="l"/>
        <c:numFmt formatCode="0%" sourceLinked="1"/>
        <c:majorTickMark val="none"/>
        <c:minorTickMark val="none"/>
        <c:tickLblPos val="nextTo"/>
        <c:crossAx val="704821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'preg 7'!$E$1</c:f>
              <c:strCache>
                <c:ptCount val="1"/>
                <c:pt idx="0">
                  <c:v>SI</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 7'!$B$2:$B$4</c:f>
              <c:strCache>
                <c:ptCount val="3"/>
                <c:pt idx="0">
                  <c:v>Lee la información del etiquetado</c:v>
                </c:pt>
                <c:pt idx="1">
                  <c:v>Utiliza equipo de protección personal (EPP)</c:v>
                </c:pt>
                <c:pt idx="2">
                  <c:v>Arroja residuos en ríos, estanques, suelo, etc. </c:v>
                </c:pt>
              </c:strCache>
            </c:strRef>
          </c:cat>
          <c:val>
            <c:numRef>
              <c:f>'preg 7'!$E$2:$E$4</c:f>
              <c:numCache>
                <c:formatCode>0%</c:formatCode>
                <c:ptCount val="3"/>
                <c:pt idx="0">
                  <c:v>0.96923076923076923</c:v>
                </c:pt>
                <c:pt idx="1">
                  <c:v>0.84615384615384615</c:v>
                </c:pt>
                <c:pt idx="2">
                  <c:v>4.6153846153846156E-2</c:v>
                </c:pt>
              </c:numCache>
            </c:numRef>
          </c:val>
          <c:extLst>
            <c:ext xmlns:c16="http://schemas.microsoft.com/office/drawing/2014/chart" uri="{C3380CC4-5D6E-409C-BE32-E72D297353CC}">
              <c16:uniqueId val="{00000000-0F18-47BD-9239-2D92B13A778C}"/>
            </c:ext>
          </c:extLst>
        </c:ser>
        <c:ser>
          <c:idx val="3"/>
          <c:order val="3"/>
          <c:tx>
            <c:strRef>
              <c:f>'preg 7'!$F$1</c:f>
              <c:strCache>
                <c:ptCount val="1"/>
                <c:pt idx="0">
                  <c:v>No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'preg 7'!$B$2:$B$4</c:f>
              <c:strCache>
                <c:ptCount val="3"/>
                <c:pt idx="0">
                  <c:v>Lee la información del etiquetado</c:v>
                </c:pt>
                <c:pt idx="1">
                  <c:v>Utiliza equipo de protección personal (EPP)</c:v>
                </c:pt>
                <c:pt idx="2">
                  <c:v>Arroja residuos en ríos, estanques, suelo, etc. </c:v>
                </c:pt>
              </c:strCache>
            </c:strRef>
          </c:cat>
          <c:val>
            <c:numRef>
              <c:f>'preg 7'!$F$2:$F$4</c:f>
              <c:numCache>
                <c:formatCode>0%</c:formatCode>
                <c:ptCount val="3"/>
                <c:pt idx="0">
                  <c:v>3.0769230769230771E-2</c:v>
                </c:pt>
                <c:pt idx="1">
                  <c:v>0.15384615384615385</c:v>
                </c:pt>
                <c:pt idx="2">
                  <c:v>0.9538461538461539</c:v>
                </c:pt>
              </c:numCache>
            </c:numRef>
          </c:val>
          <c:extLst>
            <c:ext xmlns:c16="http://schemas.microsoft.com/office/drawing/2014/chart" uri="{C3380CC4-5D6E-409C-BE32-E72D297353CC}">
              <c16:uniqueId val="{00000001-0F18-47BD-9239-2D92B13A778C}"/>
            </c:ext>
          </c:extLst>
        </c:ser>
        <c:dLbls>
          <c:showLegendKey val="0"/>
          <c:showVal val="1"/>
          <c:showCatName val="0"/>
          <c:showSerName val="0"/>
          <c:showPercent val="0"/>
          <c:showBubbleSize val="0"/>
        </c:dLbls>
        <c:gapWidth val="150"/>
        <c:overlap val="-25"/>
        <c:axId val="748869024"/>
        <c:axId val="748865744"/>
        <c:extLst>
          <c:ext xmlns:c15="http://schemas.microsoft.com/office/drawing/2012/chart" uri="{02D57815-91ED-43cb-92C2-25804820EDAC}">
            <c15:filteredBarSeries>
              <c15:ser>
                <c:idx val="0"/>
                <c:order val="0"/>
                <c:tx>
                  <c:strRef>
                    <c:extLst>
                      <c:ext uri="{02D57815-91ED-43cb-92C2-25804820EDAC}">
                        <c15:formulaRef>
                          <c15:sqref>'preg 7'!$C$1</c15:sqref>
                        </c15:formulaRef>
                      </c:ext>
                    </c:extLst>
                    <c:strCache>
                      <c:ptCount val="1"/>
                      <c:pt idx="0">
                        <c:v>si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'preg 7'!$B$2:$B$4</c15:sqref>
                        </c15:formulaRef>
                      </c:ext>
                    </c:extLst>
                    <c:strCache>
                      <c:ptCount val="3"/>
                      <c:pt idx="0">
                        <c:v>Lee la información del etiquetado</c:v>
                      </c:pt>
                      <c:pt idx="1">
                        <c:v>Utiliza equipo de protección personal (EPP)</c:v>
                      </c:pt>
                      <c:pt idx="2">
                        <c:v>Arroja residuos en ríos, estanques, suelo, etc. </c:v>
                      </c:pt>
                    </c:strCache>
                  </c:strRef>
                </c:cat>
                <c:val>
                  <c:numRef>
                    <c:extLst>
                      <c:ext uri="{02D57815-91ED-43cb-92C2-25804820EDAC}">
                        <c15:formulaRef>
                          <c15:sqref>'preg 7'!$C$2:$C$4</c15:sqref>
                        </c15:formulaRef>
                      </c:ext>
                    </c:extLst>
                    <c:numCache>
                      <c:formatCode>General</c:formatCode>
                      <c:ptCount val="3"/>
                      <c:pt idx="0">
                        <c:v>63</c:v>
                      </c:pt>
                      <c:pt idx="1">
                        <c:v>55</c:v>
                      </c:pt>
                      <c:pt idx="2">
                        <c:v>3</c:v>
                      </c:pt>
                    </c:numCache>
                  </c:numRef>
                </c:val>
                <c:extLst>
                  <c:ext xmlns:c16="http://schemas.microsoft.com/office/drawing/2014/chart" uri="{C3380CC4-5D6E-409C-BE32-E72D297353CC}">
                    <c16:uniqueId val="{00000002-0F18-47BD-9239-2D92B13A778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'preg 7'!$D$1</c15:sqref>
                        </c15:formulaRef>
                      </c:ext>
                    </c:extLst>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'preg 7'!$B$2:$B$4</c15:sqref>
                        </c15:formulaRef>
                      </c:ext>
                    </c:extLst>
                    <c:strCache>
                      <c:ptCount val="3"/>
                      <c:pt idx="0">
                        <c:v>Lee la información del etiquetado</c:v>
                      </c:pt>
                      <c:pt idx="1">
                        <c:v>Utiliza equipo de protección personal (EPP)</c:v>
                      </c:pt>
                      <c:pt idx="2">
                        <c:v>Arroja residuos en ríos, estanques, suelo, etc. </c:v>
                      </c:pt>
                    </c:strCache>
                  </c:strRef>
                </c:cat>
                <c:val>
                  <c:numRef>
                    <c:extLst xmlns:c15="http://schemas.microsoft.com/office/drawing/2012/chart">
                      <c:ext xmlns:c15="http://schemas.microsoft.com/office/drawing/2012/chart" uri="{02D57815-91ED-43cb-92C2-25804820EDAC}">
                        <c15:formulaRef>
                          <c15:sqref>'preg 7'!$D$2:$D$4</c15:sqref>
                        </c15:formulaRef>
                      </c:ext>
                    </c:extLst>
                    <c:numCache>
                      <c:formatCode>General</c:formatCode>
                      <c:ptCount val="3"/>
                      <c:pt idx="0">
                        <c:v>2</c:v>
                      </c:pt>
                      <c:pt idx="1">
                        <c:v>10</c:v>
                      </c:pt>
                      <c:pt idx="2">
                        <c:v>62</c:v>
                      </c:pt>
                    </c:numCache>
                  </c:numRef>
                </c:val>
                <c:extLst xmlns:c15="http://schemas.microsoft.com/office/drawing/2012/chart">
                  <c:ext xmlns:c16="http://schemas.microsoft.com/office/drawing/2014/chart" uri="{C3380CC4-5D6E-409C-BE32-E72D297353CC}">
                    <c16:uniqueId val="{00000003-0F18-47BD-9239-2D92B13A778C}"/>
                  </c:ext>
                </c:extLst>
              </c15:ser>
            </c15:filteredBarSeries>
          </c:ext>
        </c:extLst>
      </c:barChart>
      <c:catAx>
        <c:axId val="7488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crossAx val="748865744"/>
        <c:crosses val="autoZero"/>
        <c:auto val="1"/>
        <c:lblAlgn val="ctr"/>
        <c:lblOffset val="100"/>
        <c:noMultiLvlLbl val="0"/>
      </c:catAx>
      <c:valAx>
        <c:axId val="748865744"/>
        <c:scaling>
          <c:orientation val="minMax"/>
        </c:scaling>
        <c:delete val="1"/>
        <c:axPos val="l"/>
        <c:numFmt formatCode="0%" sourceLinked="1"/>
        <c:majorTickMark val="none"/>
        <c:minorTickMark val="none"/>
        <c:tickLblPos val="nextTo"/>
        <c:crossAx val="748869024"/>
        <c:crosses val="autoZero"/>
        <c:crossBetween val="between"/>
      </c:valAx>
      <c:spPr>
        <a:noFill/>
        <a:ln>
          <a:noFill/>
        </a:ln>
        <a:effectLst/>
      </c:spPr>
    </c:plotArea>
    <c:legend>
      <c:legendPos val="t"/>
      <c:layout>
        <c:manualLayout>
          <c:xMode val="edge"/>
          <c:yMode val="edge"/>
          <c:x val="0.44009134728879706"/>
          <c:y val="0.11204382356895252"/>
          <c:w val="0.20877945221763292"/>
          <c:h val="7.1474451970504962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ysClr val="windowText" lastClr="000000"/>
          </a:solidFill>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DC77-4287-BECC-F2B6CEBE2E73}"/>
              </c:ext>
            </c:extLst>
          </c:dPt>
          <c:dPt>
            <c:idx val="1"/>
            <c:bubble3D val="0"/>
            <c:spPr>
              <a:solidFill>
                <a:srgbClr val="92D050"/>
              </a:solidFill>
              <a:ln w="9525" cap="flat" cmpd="sng" algn="ctr">
                <a:solidFill>
                  <a:schemeClr val="accent5">
                    <a:shade val="95000"/>
                  </a:schemeClr>
                </a:solidFill>
                <a:round/>
              </a:ln>
              <a:effectLst/>
            </c:spPr>
            <c:extLst>
              <c:ext xmlns:c16="http://schemas.microsoft.com/office/drawing/2014/chart" uri="{C3380CC4-5D6E-409C-BE32-E72D297353CC}">
                <c16:uniqueId val="{00000003-DC77-4287-BECC-F2B6CEBE2E73}"/>
              </c:ext>
            </c:extLst>
          </c:dPt>
          <c:dLbls>
            <c:dLbl>
              <c:idx val="0"/>
              <c:layout>
                <c:manualLayout>
                  <c:x val="-7.866827769876783E-2"/>
                  <c:y val="-0.2413877756298426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77-4287-BECC-F2B6CEBE2E73}"/>
                </c:ext>
              </c:extLst>
            </c:dLbl>
            <c:dLbl>
              <c:idx val="1"/>
              <c:layout>
                <c:manualLayout>
                  <c:x val="6.6965940931392381E-2"/>
                  <c:y val="0.1607694846527417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77-4287-BECC-F2B6CEBE2E73}"/>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'preg 9 '!$B$1:$B$2</c:f>
              <c:strCache>
                <c:ptCount val="2"/>
                <c:pt idx="0">
                  <c:v>SI</c:v>
                </c:pt>
                <c:pt idx="1">
                  <c:v>NO</c:v>
                </c:pt>
              </c:strCache>
            </c:strRef>
          </c:cat>
          <c:val>
            <c:numRef>
              <c:f>'preg 9 '!$D$1:$D$2</c:f>
              <c:numCache>
                <c:formatCode>0%</c:formatCode>
                <c:ptCount val="2"/>
                <c:pt idx="0">
                  <c:v>0.87692307692307692</c:v>
                </c:pt>
                <c:pt idx="1">
                  <c:v>0.12307692307692308</c:v>
                </c:pt>
              </c:numCache>
            </c:numRef>
          </c:val>
          <c:extLst>
            <c:ext xmlns:c16="http://schemas.microsoft.com/office/drawing/2014/chart" uri="{C3380CC4-5D6E-409C-BE32-E72D297353CC}">
              <c16:uniqueId val="{00000004-DC77-4287-BECC-F2B6CEBE2E73}"/>
            </c:ext>
          </c:extLst>
        </c:ser>
        <c:dLbls>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6-DC77-4287-BECC-F2B6CEBE2E73}"/>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8-DC77-4287-BECC-F2B6CEBE2E7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uri="{CE6537A1-D6FC-4f65-9D91-7224C49458BB}"/>
                  </c:extLst>
                </c:dLbls>
                <c:cat>
                  <c:strRef>
                    <c:extLst>
                      <c:ext uri="{02D57815-91ED-43cb-92C2-25804820EDAC}">
                        <c15:formulaRef>
                          <c15:sqref>'preg 9 '!$B$1:$B$2</c15:sqref>
                        </c15:formulaRef>
                      </c:ext>
                    </c:extLst>
                    <c:strCache>
                      <c:ptCount val="2"/>
                      <c:pt idx="0">
                        <c:v>SI</c:v>
                      </c:pt>
                      <c:pt idx="1">
                        <c:v>NO</c:v>
                      </c:pt>
                    </c:strCache>
                  </c:strRef>
                </c:cat>
                <c:val>
                  <c:numRef>
                    <c:extLst>
                      <c:ext uri="{02D57815-91ED-43cb-92C2-25804820EDAC}">
                        <c15:formulaRef>
                          <c15:sqref>'preg 9 '!$C$1:$C$2</c15:sqref>
                        </c15:formulaRef>
                      </c:ext>
                    </c:extLst>
                    <c:numCache>
                      <c:formatCode>General</c:formatCode>
                      <c:ptCount val="2"/>
                      <c:pt idx="0">
                        <c:v>57</c:v>
                      </c:pt>
                      <c:pt idx="1">
                        <c:v>8</c:v>
                      </c:pt>
                    </c:numCache>
                  </c:numRef>
                </c:val>
                <c:extLst>
                  <c:ext xmlns:c16="http://schemas.microsoft.com/office/drawing/2014/chart" uri="{C3380CC4-5D6E-409C-BE32-E72D297353CC}">
                    <c16:uniqueId val="{00000009-DC77-4287-BECC-F2B6CEBE2E73}"/>
                  </c:ext>
                </c:extLst>
              </c15:ser>
            </c15:filteredPieSeries>
          </c:ext>
        </c:extLst>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ysClr val="windowText" lastClr="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C49AF-236B-420D-A8BB-436B3403AB07}" type="doc">
      <dgm:prSet loTypeId="urn:microsoft.com/office/officeart/2005/8/layout/matrix2" loCatId="matrix" qsTypeId="urn:microsoft.com/office/officeart/2005/8/quickstyle/simple2" qsCatId="simple" csTypeId="urn:microsoft.com/office/officeart/2005/8/colors/accent2_1" csCatId="accent2" phldr="1"/>
      <dgm:spPr/>
      <dgm:t>
        <a:bodyPr/>
        <a:lstStyle/>
        <a:p>
          <a:endParaRPr lang="es-EC"/>
        </a:p>
      </dgm:t>
    </dgm:pt>
    <dgm:pt modelId="{078CA90B-CF7D-4C0F-9905-6FBEE25475D7}">
      <dgm:prSet phldrT="[Texto]" custT="1"/>
      <dgm:spPr/>
      <dgm:t>
        <a:bodyPr/>
        <a:lstStyle/>
        <a:p>
          <a:r>
            <a:rPr lang="es-MX" sz="3200" dirty="0"/>
            <a:t>Ubicación </a:t>
          </a:r>
        </a:p>
        <a:p>
          <a:r>
            <a:rPr lang="es-MX" sz="3200" dirty="0"/>
            <a:t>Quevedo, Los Ríos.</a:t>
          </a:r>
          <a:endParaRPr lang="es-EC" sz="3200" dirty="0"/>
        </a:p>
      </dgm:t>
    </dgm:pt>
    <dgm:pt modelId="{C4C9F849-F2FE-47AB-A1AD-62581297FFB8}" type="parTrans" cxnId="{28BEFCD7-917E-48E7-9F0D-A9C8035001F7}">
      <dgm:prSet/>
      <dgm:spPr/>
      <dgm:t>
        <a:bodyPr/>
        <a:lstStyle/>
        <a:p>
          <a:endParaRPr lang="es-EC"/>
        </a:p>
      </dgm:t>
    </dgm:pt>
    <dgm:pt modelId="{88568CFD-6A66-43DC-9620-82A327F4A5C1}" type="sibTrans" cxnId="{28BEFCD7-917E-48E7-9F0D-A9C8035001F7}">
      <dgm:prSet/>
      <dgm:spPr/>
      <dgm:t>
        <a:bodyPr/>
        <a:lstStyle/>
        <a:p>
          <a:endParaRPr lang="es-EC"/>
        </a:p>
      </dgm:t>
    </dgm:pt>
    <dgm:pt modelId="{E1BED15C-EE6B-48C7-9249-BE9B42AC32E0}">
      <dgm:prSet phldrT="[Texto]" custT="1"/>
      <dgm:spPr/>
      <dgm:t>
        <a:bodyPr/>
        <a:lstStyle/>
        <a:p>
          <a:r>
            <a:rPr lang="es-MX" sz="2800" dirty="0"/>
            <a:t>173.575 habitantes </a:t>
          </a:r>
          <a:r>
            <a:rPr lang="es-MX" sz="2800" baseline="30000" dirty="0"/>
            <a:t>1</a:t>
          </a:r>
          <a:endParaRPr lang="es-MX" sz="2800" baseline="0" dirty="0"/>
        </a:p>
        <a:p>
          <a:r>
            <a:rPr lang="es-MX" sz="2800" baseline="0" dirty="0"/>
            <a:t>40.915 hectareas</a:t>
          </a:r>
          <a:r>
            <a:rPr lang="es-MX" sz="2800" baseline="30000" dirty="0"/>
            <a:t>2</a:t>
          </a:r>
        </a:p>
      </dgm:t>
    </dgm:pt>
    <dgm:pt modelId="{3B211CBA-2EE4-4A10-BC56-53FB725DE971}" type="parTrans" cxnId="{3B027E15-1D44-4C44-A037-2B226135F3E6}">
      <dgm:prSet/>
      <dgm:spPr/>
      <dgm:t>
        <a:bodyPr/>
        <a:lstStyle/>
        <a:p>
          <a:endParaRPr lang="es-EC"/>
        </a:p>
      </dgm:t>
    </dgm:pt>
    <dgm:pt modelId="{A3F878D7-CABC-43A6-A03C-8A3DD8B574F2}" type="sibTrans" cxnId="{3B027E15-1D44-4C44-A037-2B226135F3E6}">
      <dgm:prSet/>
      <dgm:spPr/>
      <dgm:t>
        <a:bodyPr/>
        <a:lstStyle/>
        <a:p>
          <a:endParaRPr lang="es-EC"/>
        </a:p>
      </dgm:t>
    </dgm:pt>
    <dgm:pt modelId="{60BBFB5C-9C4D-44A5-A2E2-C0211206E9EE}">
      <dgm:prSet phldrT="[Texto]" custT="1"/>
      <dgm:spPr/>
      <dgm:t>
        <a:bodyPr/>
        <a:lstStyle/>
        <a:p>
          <a:r>
            <a:rPr lang="es-MX" sz="2400" dirty="0"/>
            <a:t>Plan de desarrollo y ordenamiento territorial (PDyOT) desarrollado por el GAD</a:t>
          </a:r>
          <a:endParaRPr lang="es-EC" sz="2400" dirty="0"/>
        </a:p>
      </dgm:t>
    </dgm:pt>
    <dgm:pt modelId="{3B6D0C6A-4860-4EC3-9716-8B15CC33FEBB}" type="parTrans" cxnId="{B6B24AF9-F1F6-43EB-A81A-8DCAD286BBC9}">
      <dgm:prSet/>
      <dgm:spPr/>
      <dgm:t>
        <a:bodyPr/>
        <a:lstStyle/>
        <a:p>
          <a:endParaRPr lang="es-EC"/>
        </a:p>
      </dgm:t>
    </dgm:pt>
    <dgm:pt modelId="{22AD6B61-925E-40CF-903E-BF5C76EED269}" type="sibTrans" cxnId="{B6B24AF9-F1F6-43EB-A81A-8DCAD286BBC9}">
      <dgm:prSet/>
      <dgm:spPr/>
      <dgm:t>
        <a:bodyPr/>
        <a:lstStyle/>
        <a:p>
          <a:endParaRPr lang="es-EC"/>
        </a:p>
      </dgm:t>
    </dgm:pt>
    <dgm:pt modelId="{95ABE20C-5D20-46FA-A5BC-A9BA340379E6}">
      <dgm:prSet phldrT="[Texto]" custT="1"/>
      <dgm:spPr/>
      <dgm:t>
        <a:bodyPr/>
        <a:lstStyle/>
        <a:p>
          <a:r>
            <a:rPr lang="es-MX" sz="2400" dirty="0"/>
            <a:t>Ministerio de Ambiente establece directrices de control</a:t>
          </a:r>
          <a:endParaRPr lang="es-EC" sz="2400" dirty="0"/>
        </a:p>
      </dgm:t>
    </dgm:pt>
    <dgm:pt modelId="{5C9C48CE-645C-4C3F-9F7E-D17D2A5EF665}" type="parTrans" cxnId="{0A8EE7B6-3B35-4111-AF6D-BCC7BDB69FFC}">
      <dgm:prSet/>
      <dgm:spPr/>
      <dgm:t>
        <a:bodyPr/>
        <a:lstStyle/>
        <a:p>
          <a:endParaRPr lang="es-EC"/>
        </a:p>
      </dgm:t>
    </dgm:pt>
    <dgm:pt modelId="{E86F90C1-02C7-4141-87A2-94531E207FA2}" type="sibTrans" cxnId="{0A8EE7B6-3B35-4111-AF6D-BCC7BDB69FFC}">
      <dgm:prSet/>
      <dgm:spPr/>
      <dgm:t>
        <a:bodyPr/>
        <a:lstStyle/>
        <a:p>
          <a:endParaRPr lang="es-EC"/>
        </a:p>
      </dgm:t>
    </dgm:pt>
    <dgm:pt modelId="{04E9BF8D-4152-4A12-8FB8-BD583FB1D7F5}" type="pres">
      <dgm:prSet presAssocID="{1D8C49AF-236B-420D-A8BB-436B3403AB07}" presName="matrix" presStyleCnt="0">
        <dgm:presLayoutVars>
          <dgm:chMax val="1"/>
          <dgm:dir/>
          <dgm:resizeHandles val="exact"/>
        </dgm:presLayoutVars>
      </dgm:prSet>
      <dgm:spPr/>
    </dgm:pt>
    <dgm:pt modelId="{03A0FD68-9F02-4225-828F-1470150B9EFD}" type="pres">
      <dgm:prSet presAssocID="{1D8C49AF-236B-420D-A8BB-436B3403AB07}" presName="axisShape" presStyleLbl="bgShp" presStyleIdx="0" presStyleCnt="1"/>
      <dgm:spPr/>
    </dgm:pt>
    <dgm:pt modelId="{15EFDF43-9AE1-47C6-902C-0B0ADCA9172C}" type="pres">
      <dgm:prSet presAssocID="{1D8C49AF-236B-420D-A8BB-436B3403AB07}" presName="rect1" presStyleLbl="node1" presStyleIdx="0" presStyleCnt="4" custScaleX="287973" custLinFactNeighborX="-99787" custLinFactNeighborY="-2991">
        <dgm:presLayoutVars>
          <dgm:chMax val="0"/>
          <dgm:chPref val="0"/>
          <dgm:bulletEnabled val="1"/>
        </dgm:presLayoutVars>
      </dgm:prSet>
      <dgm:spPr/>
    </dgm:pt>
    <dgm:pt modelId="{C993BEBC-4209-4120-8005-91621DC8EFC5}" type="pres">
      <dgm:prSet presAssocID="{1D8C49AF-236B-420D-A8BB-436B3403AB07}" presName="rect2" presStyleLbl="node1" presStyleIdx="1" presStyleCnt="4" custScaleX="281578" custLinFactX="694" custLinFactNeighborX="100000" custLinFactNeighborY="-2991">
        <dgm:presLayoutVars>
          <dgm:chMax val="0"/>
          <dgm:chPref val="0"/>
          <dgm:bulletEnabled val="1"/>
        </dgm:presLayoutVars>
      </dgm:prSet>
      <dgm:spPr/>
    </dgm:pt>
    <dgm:pt modelId="{CCE5ADB1-0F63-4EFD-84AF-7B75F7A1C932}" type="pres">
      <dgm:prSet presAssocID="{1D8C49AF-236B-420D-A8BB-436B3403AB07}" presName="rect3" presStyleLbl="node1" presStyleIdx="2" presStyleCnt="4" custScaleX="287614" custLinFactNeighborX="-99517" custLinFactNeighborY="-997">
        <dgm:presLayoutVars>
          <dgm:chMax val="0"/>
          <dgm:chPref val="0"/>
          <dgm:bulletEnabled val="1"/>
        </dgm:presLayoutVars>
      </dgm:prSet>
      <dgm:spPr/>
    </dgm:pt>
    <dgm:pt modelId="{0B1BD74C-97C0-4C7F-BED5-0ECFCDCBBC45}" type="pres">
      <dgm:prSet presAssocID="{1D8C49AF-236B-420D-A8BB-436B3403AB07}" presName="rect4" presStyleLbl="node1" presStyleIdx="3" presStyleCnt="4" custScaleX="280102" custLinFactNeighborX="97703" custLinFactNeighborY="0">
        <dgm:presLayoutVars>
          <dgm:chMax val="0"/>
          <dgm:chPref val="0"/>
          <dgm:bulletEnabled val="1"/>
        </dgm:presLayoutVars>
      </dgm:prSet>
      <dgm:spPr/>
    </dgm:pt>
  </dgm:ptLst>
  <dgm:cxnLst>
    <dgm:cxn modelId="{3B027E15-1D44-4C44-A037-2B226135F3E6}" srcId="{1D8C49AF-236B-420D-A8BB-436B3403AB07}" destId="{E1BED15C-EE6B-48C7-9249-BE9B42AC32E0}" srcOrd="1" destOrd="0" parTransId="{3B211CBA-2EE4-4A10-BC56-53FB725DE971}" sibTransId="{A3F878D7-CABC-43A6-A03C-8A3DD8B574F2}"/>
    <dgm:cxn modelId="{3A2E6C4C-4F90-4593-A6DE-1EF48EA51679}" type="presOf" srcId="{078CA90B-CF7D-4C0F-9905-6FBEE25475D7}" destId="{15EFDF43-9AE1-47C6-902C-0B0ADCA9172C}" srcOrd="0" destOrd="0" presId="urn:microsoft.com/office/officeart/2005/8/layout/matrix2"/>
    <dgm:cxn modelId="{C12D1157-D522-400F-9493-310E2177AF2C}" type="presOf" srcId="{1D8C49AF-236B-420D-A8BB-436B3403AB07}" destId="{04E9BF8D-4152-4A12-8FB8-BD583FB1D7F5}" srcOrd="0" destOrd="0" presId="urn:microsoft.com/office/officeart/2005/8/layout/matrix2"/>
    <dgm:cxn modelId="{3FA4BC7D-8822-479D-8A24-9AE3062FCA3A}" type="presOf" srcId="{60BBFB5C-9C4D-44A5-A2E2-C0211206E9EE}" destId="{CCE5ADB1-0F63-4EFD-84AF-7B75F7A1C932}" srcOrd="0" destOrd="0" presId="urn:microsoft.com/office/officeart/2005/8/layout/matrix2"/>
    <dgm:cxn modelId="{0964E18F-01D2-4989-830D-B8715654F06D}" type="presOf" srcId="{95ABE20C-5D20-46FA-A5BC-A9BA340379E6}" destId="{0B1BD74C-97C0-4C7F-BED5-0ECFCDCBBC45}" srcOrd="0" destOrd="0" presId="urn:microsoft.com/office/officeart/2005/8/layout/matrix2"/>
    <dgm:cxn modelId="{0A8EE7B6-3B35-4111-AF6D-BCC7BDB69FFC}" srcId="{1D8C49AF-236B-420D-A8BB-436B3403AB07}" destId="{95ABE20C-5D20-46FA-A5BC-A9BA340379E6}" srcOrd="3" destOrd="0" parTransId="{5C9C48CE-645C-4C3F-9F7E-D17D2A5EF665}" sibTransId="{E86F90C1-02C7-4141-87A2-94531E207FA2}"/>
    <dgm:cxn modelId="{28BEFCD7-917E-48E7-9F0D-A9C8035001F7}" srcId="{1D8C49AF-236B-420D-A8BB-436B3403AB07}" destId="{078CA90B-CF7D-4C0F-9905-6FBEE25475D7}" srcOrd="0" destOrd="0" parTransId="{C4C9F849-F2FE-47AB-A1AD-62581297FFB8}" sibTransId="{88568CFD-6A66-43DC-9620-82A327F4A5C1}"/>
    <dgm:cxn modelId="{1E1791E7-3368-4672-BF83-B356BE9EB9B9}" type="presOf" srcId="{E1BED15C-EE6B-48C7-9249-BE9B42AC32E0}" destId="{C993BEBC-4209-4120-8005-91621DC8EFC5}" srcOrd="0" destOrd="0" presId="urn:microsoft.com/office/officeart/2005/8/layout/matrix2"/>
    <dgm:cxn modelId="{B6B24AF9-F1F6-43EB-A81A-8DCAD286BBC9}" srcId="{1D8C49AF-236B-420D-A8BB-436B3403AB07}" destId="{60BBFB5C-9C4D-44A5-A2E2-C0211206E9EE}" srcOrd="2" destOrd="0" parTransId="{3B6D0C6A-4860-4EC3-9716-8B15CC33FEBB}" sibTransId="{22AD6B61-925E-40CF-903E-BF5C76EED269}"/>
    <dgm:cxn modelId="{AFD489B8-DFFC-4A5F-B55E-452E24F65C8F}" type="presParOf" srcId="{04E9BF8D-4152-4A12-8FB8-BD583FB1D7F5}" destId="{03A0FD68-9F02-4225-828F-1470150B9EFD}" srcOrd="0" destOrd="0" presId="urn:microsoft.com/office/officeart/2005/8/layout/matrix2"/>
    <dgm:cxn modelId="{62599353-CB6F-4FA3-A985-FD72CE21B210}" type="presParOf" srcId="{04E9BF8D-4152-4A12-8FB8-BD583FB1D7F5}" destId="{15EFDF43-9AE1-47C6-902C-0B0ADCA9172C}" srcOrd="1" destOrd="0" presId="urn:microsoft.com/office/officeart/2005/8/layout/matrix2"/>
    <dgm:cxn modelId="{31858CB5-EEA7-4E95-BC67-22D1E4E7A2B6}" type="presParOf" srcId="{04E9BF8D-4152-4A12-8FB8-BD583FB1D7F5}" destId="{C993BEBC-4209-4120-8005-91621DC8EFC5}" srcOrd="2" destOrd="0" presId="urn:microsoft.com/office/officeart/2005/8/layout/matrix2"/>
    <dgm:cxn modelId="{C2672CE6-1514-4CEA-B24A-9D41576BEF02}" type="presParOf" srcId="{04E9BF8D-4152-4A12-8FB8-BD583FB1D7F5}" destId="{CCE5ADB1-0F63-4EFD-84AF-7B75F7A1C932}" srcOrd="3" destOrd="0" presId="urn:microsoft.com/office/officeart/2005/8/layout/matrix2"/>
    <dgm:cxn modelId="{8CF9431D-8B6C-4DC7-B569-5165EDE9EE23}" type="presParOf" srcId="{04E9BF8D-4152-4A12-8FB8-BD583FB1D7F5}" destId="{0B1BD74C-97C0-4C7F-BED5-0ECFCDCBBC4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BD077-79C2-4C46-9F6E-3B686F25102F}"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es-EC"/>
        </a:p>
      </dgm:t>
    </dgm:pt>
    <dgm:pt modelId="{761DB2F4-B143-4AED-B61A-EFB6F8F37FE2}">
      <dgm:prSet phldrT="[Texto]" custT="1"/>
      <dgm:spPr/>
      <dgm:t>
        <a:bodyPr/>
        <a:lstStyle/>
        <a:p>
          <a:r>
            <a:rPr lang="es-MX" sz="1800" b="1" dirty="0"/>
            <a:t>Sin Manejo </a:t>
          </a:r>
          <a:r>
            <a:rPr lang="es-MX" sz="2000" b="1" dirty="0"/>
            <a:t>agrícola</a:t>
          </a:r>
          <a:endParaRPr lang="es-EC" sz="1800" b="1" dirty="0"/>
        </a:p>
      </dgm:t>
    </dgm:pt>
    <dgm:pt modelId="{F9CA72CE-B1ED-40BF-8774-81BA7C954F11}" type="parTrans" cxnId="{CC428E7F-8E60-41B1-8A7D-A365BBB4019C}">
      <dgm:prSet/>
      <dgm:spPr/>
      <dgm:t>
        <a:bodyPr/>
        <a:lstStyle/>
        <a:p>
          <a:endParaRPr lang="es-EC" sz="1800" b="1"/>
        </a:p>
      </dgm:t>
    </dgm:pt>
    <dgm:pt modelId="{A8CF76DA-65AC-4E94-B876-0C4619BA635F}" type="sibTrans" cxnId="{CC428E7F-8E60-41B1-8A7D-A365BBB4019C}">
      <dgm:prSet custT="1"/>
      <dgm:spPr/>
      <dgm:t>
        <a:bodyPr/>
        <a:lstStyle/>
        <a:p>
          <a:r>
            <a:rPr lang="es-MX" sz="1800" b="1" dirty="0"/>
            <a:t>Contaminación ambiental por uso de agroquímicos</a:t>
          </a:r>
          <a:endParaRPr lang="es-EC" sz="1800" b="1" dirty="0"/>
        </a:p>
      </dgm:t>
    </dgm:pt>
    <dgm:pt modelId="{A615309C-9501-4B9D-8037-4F8669D9C5B0}">
      <dgm:prSet phldrT="[Texto]" custT="1"/>
      <dgm:spPr/>
      <dgm:t>
        <a:bodyPr/>
        <a:lstStyle/>
        <a:p>
          <a:pPr algn="ctr"/>
          <a:r>
            <a:rPr lang="es-MX" sz="2000" b="1" dirty="0"/>
            <a:t>Medidas de control con BPA.</a:t>
          </a:r>
          <a:endParaRPr lang="es-EC" sz="2000" b="1" dirty="0"/>
        </a:p>
      </dgm:t>
    </dgm:pt>
    <dgm:pt modelId="{AE179E92-C577-414E-B4C0-DE76A6AD3BE3}" type="parTrans" cxnId="{968995FE-AA23-4983-ACEF-EA2C19B0D7C0}">
      <dgm:prSet/>
      <dgm:spPr/>
      <dgm:t>
        <a:bodyPr/>
        <a:lstStyle/>
        <a:p>
          <a:endParaRPr lang="es-EC" sz="1800" b="1"/>
        </a:p>
      </dgm:t>
    </dgm:pt>
    <dgm:pt modelId="{3F7909CD-908F-4BDE-A51B-B63F72B0ED6A}" type="sibTrans" cxnId="{968995FE-AA23-4983-ACEF-EA2C19B0D7C0}">
      <dgm:prSet/>
      <dgm:spPr/>
      <dgm:t>
        <a:bodyPr/>
        <a:lstStyle/>
        <a:p>
          <a:endParaRPr lang="es-EC" sz="1800" b="1"/>
        </a:p>
      </dgm:t>
    </dgm:pt>
    <dgm:pt modelId="{4FEBE948-2D2F-48CC-A7FE-C45E49227DC9}">
      <dgm:prSet phldrT="[Texto]" custT="1"/>
      <dgm:spPr/>
      <dgm:t>
        <a:bodyPr/>
        <a:lstStyle/>
        <a:p>
          <a:r>
            <a:rPr lang="es-MX" sz="2000" b="1" dirty="0"/>
            <a:t>Uso de agroquímicos</a:t>
          </a:r>
          <a:endParaRPr lang="es-EC" sz="1800" b="1" dirty="0"/>
        </a:p>
      </dgm:t>
    </dgm:pt>
    <dgm:pt modelId="{BD7B3135-A144-4413-B154-48D2C0C037A3}" type="parTrans" cxnId="{9B4EE44D-EC69-4E55-951A-DBADA90B4C40}">
      <dgm:prSet/>
      <dgm:spPr/>
      <dgm:t>
        <a:bodyPr/>
        <a:lstStyle/>
        <a:p>
          <a:endParaRPr lang="es-EC" sz="1800" b="1"/>
        </a:p>
      </dgm:t>
    </dgm:pt>
    <dgm:pt modelId="{A330F29E-580C-448D-AF1F-8A62B0CF77F8}" type="sibTrans" cxnId="{9B4EE44D-EC69-4E55-951A-DBADA90B4C40}">
      <dgm:prSet custT="1"/>
      <dgm:spPr/>
      <dgm:t>
        <a:bodyPr/>
        <a:lstStyle/>
        <a:p>
          <a:r>
            <a:rPr lang="es-MX" sz="2000" b="1" dirty="0"/>
            <a:t>Recolección de envases vacíos</a:t>
          </a:r>
          <a:endParaRPr lang="es-EC" sz="2000" b="1" dirty="0"/>
        </a:p>
      </dgm:t>
    </dgm:pt>
    <dgm:pt modelId="{B997E218-9351-45E4-A0F8-CBC4E10E8C07}">
      <dgm:prSet phldrT="[Texto]" custT="1"/>
      <dgm:spPr/>
      <dgm:t>
        <a:bodyPr/>
        <a:lstStyle/>
        <a:p>
          <a:pPr algn="ctr"/>
          <a:r>
            <a:rPr lang="es-MX" sz="2000" b="1" dirty="0"/>
            <a:t>Cuidado y manejo del ambiente</a:t>
          </a:r>
          <a:endParaRPr lang="es-EC" sz="2000" b="1" dirty="0"/>
        </a:p>
      </dgm:t>
    </dgm:pt>
    <dgm:pt modelId="{71F9DD31-0851-4FA9-AE9C-76E56466A7F4}" type="parTrans" cxnId="{31042AD0-3381-437D-AEF9-ADFF8745A5F2}">
      <dgm:prSet/>
      <dgm:spPr/>
      <dgm:t>
        <a:bodyPr/>
        <a:lstStyle/>
        <a:p>
          <a:endParaRPr lang="es-EC" sz="1800" b="1"/>
        </a:p>
      </dgm:t>
    </dgm:pt>
    <dgm:pt modelId="{4A4E276A-B04D-4B32-BBAB-820DB325A5E2}" type="sibTrans" cxnId="{31042AD0-3381-437D-AEF9-ADFF8745A5F2}">
      <dgm:prSet/>
      <dgm:spPr/>
      <dgm:t>
        <a:bodyPr/>
        <a:lstStyle/>
        <a:p>
          <a:endParaRPr lang="es-EC" sz="1800" b="1"/>
        </a:p>
      </dgm:t>
    </dgm:pt>
    <dgm:pt modelId="{21FE44B8-DF78-4CFB-B8A2-395D2CD8C9E5}">
      <dgm:prSet phldrT="[Texto]" custT="1"/>
      <dgm:spPr/>
      <dgm:t>
        <a:bodyPr/>
        <a:lstStyle/>
        <a:p>
          <a:r>
            <a:rPr lang="es-MX" sz="2000" b="1" dirty="0"/>
            <a:t>Equipos de protección personal (EPP)</a:t>
          </a:r>
          <a:endParaRPr lang="es-EC" sz="2000" b="1" dirty="0"/>
        </a:p>
      </dgm:t>
    </dgm:pt>
    <dgm:pt modelId="{53D13995-C51C-47BD-B747-2FD51CC22828}" type="parTrans" cxnId="{66E2DAC6-6A66-4B83-B398-43B9DCDA2029}">
      <dgm:prSet/>
      <dgm:spPr/>
      <dgm:t>
        <a:bodyPr/>
        <a:lstStyle/>
        <a:p>
          <a:endParaRPr lang="es-EC" sz="1800" b="1"/>
        </a:p>
      </dgm:t>
    </dgm:pt>
    <dgm:pt modelId="{8B387439-7871-4098-937B-E1C53C92113F}" type="sibTrans" cxnId="{66E2DAC6-6A66-4B83-B398-43B9DCDA2029}">
      <dgm:prSet custT="1"/>
      <dgm:spPr/>
      <dgm:t>
        <a:bodyPr/>
        <a:lstStyle/>
        <a:p>
          <a:r>
            <a:rPr lang="es-MX" sz="2000" b="1" dirty="0"/>
            <a:t>Falta de conocimientos</a:t>
          </a:r>
          <a:endParaRPr lang="es-EC" sz="2000" b="1" dirty="0"/>
        </a:p>
      </dgm:t>
    </dgm:pt>
    <dgm:pt modelId="{CBC9D37E-879B-445C-9319-2E81A8664804}">
      <dgm:prSet phldrT="[Texto]" custT="1"/>
      <dgm:spPr/>
      <dgm:t>
        <a:bodyPr/>
        <a:lstStyle/>
        <a:p>
          <a:pPr algn="ctr"/>
          <a:r>
            <a:rPr lang="es-MX" sz="2000" b="1" dirty="0"/>
            <a:t>Leyes</a:t>
          </a:r>
          <a:endParaRPr lang="es-EC" sz="1600" b="1" dirty="0"/>
        </a:p>
      </dgm:t>
    </dgm:pt>
    <dgm:pt modelId="{4AE1A13E-E93F-4834-9750-8E3B3714967C}" type="parTrans" cxnId="{B8C666EC-C294-4C46-AE2B-67EAEC05511E}">
      <dgm:prSet/>
      <dgm:spPr/>
      <dgm:t>
        <a:bodyPr/>
        <a:lstStyle/>
        <a:p>
          <a:endParaRPr lang="es-EC" sz="1800" b="1"/>
        </a:p>
      </dgm:t>
    </dgm:pt>
    <dgm:pt modelId="{6FC58E09-FE8E-4FA2-85F0-906F9CC0579D}" type="sibTrans" cxnId="{B8C666EC-C294-4C46-AE2B-67EAEC05511E}">
      <dgm:prSet/>
      <dgm:spPr/>
      <dgm:t>
        <a:bodyPr/>
        <a:lstStyle/>
        <a:p>
          <a:endParaRPr lang="es-EC" sz="1800" b="1"/>
        </a:p>
      </dgm:t>
    </dgm:pt>
    <dgm:pt modelId="{C3EC8FC5-480A-458C-B22C-323A220EA82A}" type="pres">
      <dgm:prSet presAssocID="{675BD077-79C2-4C46-9F6E-3B686F25102F}" presName="Name0" presStyleCnt="0">
        <dgm:presLayoutVars>
          <dgm:chMax/>
          <dgm:chPref/>
          <dgm:dir/>
          <dgm:animLvl val="lvl"/>
        </dgm:presLayoutVars>
      </dgm:prSet>
      <dgm:spPr/>
    </dgm:pt>
    <dgm:pt modelId="{F04AC49A-5390-42B1-9CAA-82AB77313B32}" type="pres">
      <dgm:prSet presAssocID="{761DB2F4-B143-4AED-B61A-EFB6F8F37FE2}" presName="composite" presStyleCnt="0"/>
      <dgm:spPr/>
    </dgm:pt>
    <dgm:pt modelId="{6AA0FE94-48CF-4567-8F87-A293424AFCA1}" type="pres">
      <dgm:prSet presAssocID="{761DB2F4-B143-4AED-B61A-EFB6F8F37FE2}" presName="Parent1" presStyleLbl="node1" presStyleIdx="0" presStyleCnt="6" custScaleX="102579" custScaleY="88205" custLinFactNeighborX="16769" custLinFactNeighborY="870">
        <dgm:presLayoutVars>
          <dgm:chMax val="1"/>
          <dgm:chPref val="1"/>
          <dgm:bulletEnabled val="1"/>
        </dgm:presLayoutVars>
      </dgm:prSet>
      <dgm:spPr/>
    </dgm:pt>
    <dgm:pt modelId="{FF7DFC27-1A32-4E21-9C65-B15F77D19DF3}" type="pres">
      <dgm:prSet presAssocID="{761DB2F4-B143-4AED-B61A-EFB6F8F37FE2}" presName="Childtext1" presStyleLbl="revTx" presStyleIdx="0" presStyleCnt="3" custLinFactNeighborX="17347" custLinFactNeighborY="2482">
        <dgm:presLayoutVars>
          <dgm:chMax val="0"/>
          <dgm:chPref val="0"/>
          <dgm:bulletEnabled val="1"/>
        </dgm:presLayoutVars>
      </dgm:prSet>
      <dgm:spPr/>
    </dgm:pt>
    <dgm:pt modelId="{8BF013A1-CA93-4F7A-81F4-9340B46B6620}" type="pres">
      <dgm:prSet presAssocID="{761DB2F4-B143-4AED-B61A-EFB6F8F37FE2}" presName="BalanceSpacing" presStyleCnt="0"/>
      <dgm:spPr/>
    </dgm:pt>
    <dgm:pt modelId="{9AB1516D-2177-4540-B880-932110A4D95B}" type="pres">
      <dgm:prSet presAssocID="{761DB2F4-B143-4AED-B61A-EFB6F8F37FE2}" presName="BalanceSpacing1" presStyleCnt="0"/>
      <dgm:spPr/>
    </dgm:pt>
    <dgm:pt modelId="{3847542A-E396-4BCA-B923-1F8F1D978A21}" type="pres">
      <dgm:prSet presAssocID="{A8CF76DA-65AC-4E94-B876-0C4619BA635F}" presName="Accent1Text" presStyleLbl="node1" presStyleIdx="1" presStyleCnt="6" custScaleX="145728" custLinFactNeighborX="-15174" custLinFactNeighborY="-969"/>
      <dgm:spPr/>
    </dgm:pt>
    <dgm:pt modelId="{C6BB83D3-6AD7-4114-8BAB-BAC5EE1BF3C5}" type="pres">
      <dgm:prSet presAssocID="{A8CF76DA-65AC-4E94-B876-0C4619BA635F}" presName="spaceBetweenRectangles" presStyleCnt="0"/>
      <dgm:spPr/>
    </dgm:pt>
    <dgm:pt modelId="{7DC1BFC5-3F96-4663-8BA4-722F8A1018D1}" type="pres">
      <dgm:prSet presAssocID="{4FEBE948-2D2F-48CC-A7FE-C45E49227DC9}" presName="composite" presStyleCnt="0"/>
      <dgm:spPr/>
    </dgm:pt>
    <dgm:pt modelId="{577DEFDC-B05F-40C7-B608-405872CA1DC2}" type="pres">
      <dgm:prSet presAssocID="{4FEBE948-2D2F-48CC-A7FE-C45E49227DC9}" presName="Parent1" presStyleLbl="node1" presStyleIdx="2" presStyleCnt="6" custScaleX="148225" custLinFactNeighborX="-2287" custLinFactNeighborY="-1615">
        <dgm:presLayoutVars>
          <dgm:chMax val="1"/>
          <dgm:chPref val="1"/>
          <dgm:bulletEnabled val="1"/>
        </dgm:presLayoutVars>
      </dgm:prSet>
      <dgm:spPr/>
    </dgm:pt>
    <dgm:pt modelId="{48F10862-767F-4996-A06F-F17EF868879E}" type="pres">
      <dgm:prSet presAssocID="{4FEBE948-2D2F-48CC-A7FE-C45E49227DC9}" presName="Childtext1" presStyleLbl="revTx" presStyleIdx="1" presStyleCnt="3" custLinFactNeighborX="-20064" custLinFactNeighborY="-3001">
        <dgm:presLayoutVars>
          <dgm:chMax val="0"/>
          <dgm:chPref val="0"/>
          <dgm:bulletEnabled val="1"/>
        </dgm:presLayoutVars>
      </dgm:prSet>
      <dgm:spPr/>
    </dgm:pt>
    <dgm:pt modelId="{3147E4C5-07C6-4969-9F65-23B8CB396DF6}" type="pres">
      <dgm:prSet presAssocID="{4FEBE948-2D2F-48CC-A7FE-C45E49227DC9}" presName="BalanceSpacing" presStyleCnt="0"/>
      <dgm:spPr/>
    </dgm:pt>
    <dgm:pt modelId="{FD63B74C-393C-4ACC-8D6D-41CDB8C1C8A1}" type="pres">
      <dgm:prSet presAssocID="{4FEBE948-2D2F-48CC-A7FE-C45E49227DC9}" presName="BalanceSpacing1" presStyleCnt="0"/>
      <dgm:spPr/>
    </dgm:pt>
    <dgm:pt modelId="{EA40C5F8-CB25-4B7E-81D1-0EE987373707}" type="pres">
      <dgm:prSet presAssocID="{A330F29E-580C-448D-AF1F-8A62B0CF77F8}" presName="Accent1Text" presStyleLbl="node1" presStyleIdx="3" presStyleCnt="6" custScaleX="134374" custLinFactNeighborX="35344" custLinFactNeighborY="-433"/>
      <dgm:spPr/>
    </dgm:pt>
    <dgm:pt modelId="{B3EC290A-7FAE-4B2D-BBE6-A20A0946352C}" type="pres">
      <dgm:prSet presAssocID="{A330F29E-580C-448D-AF1F-8A62B0CF77F8}" presName="spaceBetweenRectangles" presStyleCnt="0"/>
      <dgm:spPr/>
    </dgm:pt>
    <dgm:pt modelId="{C02BB33C-4DE7-4F78-84D6-27620AAF1262}" type="pres">
      <dgm:prSet presAssocID="{21FE44B8-DF78-4CFB-B8A2-395D2CD8C9E5}" presName="composite" presStyleCnt="0"/>
      <dgm:spPr/>
    </dgm:pt>
    <dgm:pt modelId="{D98F996D-9470-4907-B132-24DF5B3183D7}" type="pres">
      <dgm:prSet presAssocID="{21FE44B8-DF78-4CFB-B8A2-395D2CD8C9E5}" presName="Parent1" presStyleLbl="node1" presStyleIdx="4" presStyleCnt="6" custScaleX="131949" custLinFactNeighborX="27121" custLinFactNeighborY="-1960">
        <dgm:presLayoutVars>
          <dgm:chMax val="1"/>
          <dgm:chPref val="1"/>
          <dgm:bulletEnabled val="1"/>
        </dgm:presLayoutVars>
      </dgm:prSet>
      <dgm:spPr/>
    </dgm:pt>
    <dgm:pt modelId="{3B46647C-79E8-43C9-974F-51C2D03478AD}" type="pres">
      <dgm:prSet presAssocID="{21FE44B8-DF78-4CFB-B8A2-395D2CD8C9E5}" presName="Childtext1" presStyleLbl="revTx" presStyleIdx="2" presStyleCnt="3" custLinFactNeighborX="18627" custLinFactNeighborY="-722">
        <dgm:presLayoutVars>
          <dgm:chMax val="0"/>
          <dgm:chPref val="0"/>
          <dgm:bulletEnabled val="1"/>
        </dgm:presLayoutVars>
      </dgm:prSet>
      <dgm:spPr/>
    </dgm:pt>
    <dgm:pt modelId="{18D42C0F-D446-4BBD-A68C-AC132B9AB01D}" type="pres">
      <dgm:prSet presAssocID="{21FE44B8-DF78-4CFB-B8A2-395D2CD8C9E5}" presName="BalanceSpacing" presStyleCnt="0"/>
      <dgm:spPr/>
    </dgm:pt>
    <dgm:pt modelId="{8B6C1AD2-C2EA-4E96-B0C0-C9F99251732B}" type="pres">
      <dgm:prSet presAssocID="{21FE44B8-DF78-4CFB-B8A2-395D2CD8C9E5}" presName="BalanceSpacing1" presStyleCnt="0"/>
      <dgm:spPr/>
    </dgm:pt>
    <dgm:pt modelId="{A55AA04B-C16E-468A-99F3-A5BCE2444DD0}" type="pres">
      <dgm:prSet presAssocID="{8B387439-7871-4098-937B-E1C53C92113F}" presName="Accent1Text" presStyleLbl="node1" presStyleIdx="5" presStyleCnt="6" custScaleX="163032" custLinFactNeighborX="-26516" custLinFactNeighborY="-1960"/>
      <dgm:spPr/>
    </dgm:pt>
  </dgm:ptLst>
  <dgm:cxnLst>
    <dgm:cxn modelId="{BB82071D-6272-4EE2-B31C-26B8021E4F84}" type="presOf" srcId="{21FE44B8-DF78-4CFB-B8A2-395D2CD8C9E5}" destId="{D98F996D-9470-4907-B132-24DF5B3183D7}" srcOrd="0" destOrd="0" presId="urn:microsoft.com/office/officeart/2008/layout/AlternatingHexagons"/>
    <dgm:cxn modelId="{45546225-2058-491A-ADBA-C1A9AAF3D70E}" type="presOf" srcId="{8B387439-7871-4098-937B-E1C53C92113F}" destId="{A55AA04B-C16E-468A-99F3-A5BCE2444DD0}" srcOrd="0" destOrd="0" presId="urn:microsoft.com/office/officeart/2008/layout/AlternatingHexagons"/>
    <dgm:cxn modelId="{E162BA3B-4098-4280-9BEF-F77A10F3B226}" type="presOf" srcId="{CBC9D37E-879B-445C-9319-2E81A8664804}" destId="{3B46647C-79E8-43C9-974F-51C2D03478AD}" srcOrd="0" destOrd="0" presId="urn:microsoft.com/office/officeart/2008/layout/AlternatingHexagons"/>
    <dgm:cxn modelId="{7CC8CA3C-92AF-4377-A5FC-065756D0C335}" type="presOf" srcId="{761DB2F4-B143-4AED-B61A-EFB6F8F37FE2}" destId="{6AA0FE94-48CF-4567-8F87-A293424AFCA1}" srcOrd="0" destOrd="0" presId="urn:microsoft.com/office/officeart/2008/layout/AlternatingHexagons"/>
    <dgm:cxn modelId="{F0BAA448-88CB-4F17-8E80-6FA850B5E9C8}" type="presOf" srcId="{A8CF76DA-65AC-4E94-B876-0C4619BA635F}" destId="{3847542A-E396-4BCA-B923-1F8F1D978A21}" srcOrd="0" destOrd="0" presId="urn:microsoft.com/office/officeart/2008/layout/AlternatingHexagons"/>
    <dgm:cxn modelId="{D45DE24B-9E46-4FB2-B3CF-2DFE7DEF4A0A}" type="presOf" srcId="{B997E218-9351-45E4-A0F8-CBC4E10E8C07}" destId="{48F10862-767F-4996-A06F-F17EF868879E}" srcOrd="0" destOrd="0" presId="urn:microsoft.com/office/officeart/2008/layout/AlternatingHexagons"/>
    <dgm:cxn modelId="{37AE6E4D-9E7C-4B41-9E5D-D1C62838C984}" type="presOf" srcId="{675BD077-79C2-4C46-9F6E-3B686F25102F}" destId="{C3EC8FC5-480A-458C-B22C-323A220EA82A}" srcOrd="0" destOrd="0" presId="urn:microsoft.com/office/officeart/2008/layout/AlternatingHexagons"/>
    <dgm:cxn modelId="{9B4EE44D-EC69-4E55-951A-DBADA90B4C40}" srcId="{675BD077-79C2-4C46-9F6E-3B686F25102F}" destId="{4FEBE948-2D2F-48CC-A7FE-C45E49227DC9}" srcOrd="1" destOrd="0" parTransId="{BD7B3135-A144-4413-B154-48D2C0C037A3}" sibTransId="{A330F29E-580C-448D-AF1F-8A62B0CF77F8}"/>
    <dgm:cxn modelId="{CC428E7F-8E60-41B1-8A7D-A365BBB4019C}" srcId="{675BD077-79C2-4C46-9F6E-3B686F25102F}" destId="{761DB2F4-B143-4AED-B61A-EFB6F8F37FE2}" srcOrd="0" destOrd="0" parTransId="{F9CA72CE-B1ED-40BF-8774-81BA7C954F11}" sibTransId="{A8CF76DA-65AC-4E94-B876-0C4619BA635F}"/>
    <dgm:cxn modelId="{9709CB9F-5EF3-49AE-8733-D101E24DFF49}" type="presOf" srcId="{4FEBE948-2D2F-48CC-A7FE-C45E49227DC9}" destId="{577DEFDC-B05F-40C7-B608-405872CA1DC2}" srcOrd="0" destOrd="0" presId="urn:microsoft.com/office/officeart/2008/layout/AlternatingHexagons"/>
    <dgm:cxn modelId="{66E2DAC6-6A66-4B83-B398-43B9DCDA2029}" srcId="{675BD077-79C2-4C46-9F6E-3B686F25102F}" destId="{21FE44B8-DF78-4CFB-B8A2-395D2CD8C9E5}" srcOrd="2" destOrd="0" parTransId="{53D13995-C51C-47BD-B747-2FD51CC22828}" sibTransId="{8B387439-7871-4098-937B-E1C53C92113F}"/>
    <dgm:cxn modelId="{27E5B1CF-2E64-44C6-BCC0-CF40E84737D5}" type="presOf" srcId="{A615309C-9501-4B9D-8037-4F8669D9C5B0}" destId="{FF7DFC27-1A32-4E21-9C65-B15F77D19DF3}" srcOrd="0" destOrd="0" presId="urn:microsoft.com/office/officeart/2008/layout/AlternatingHexagons"/>
    <dgm:cxn modelId="{31042AD0-3381-437D-AEF9-ADFF8745A5F2}" srcId="{4FEBE948-2D2F-48CC-A7FE-C45E49227DC9}" destId="{B997E218-9351-45E4-A0F8-CBC4E10E8C07}" srcOrd="0" destOrd="0" parTransId="{71F9DD31-0851-4FA9-AE9C-76E56466A7F4}" sibTransId="{4A4E276A-B04D-4B32-BBAB-820DB325A5E2}"/>
    <dgm:cxn modelId="{DA7A89D7-4783-4CD8-BD77-8CD0AD7ECE13}" type="presOf" srcId="{A330F29E-580C-448D-AF1F-8A62B0CF77F8}" destId="{EA40C5F8-CB25-4B7E-81D1-0EE987373707}" srcOrd="0" destOrd="0" presId="urn:microsoft.com/office/officeart/2008/layout/AlternatingHexagons"/>
    <dgm:cxn modelId="{B8C666EC-C294-4C46-AE2B-67EAEC05511E}" srcId="{21FE44B8-DF78-4CFB-B8A2-395D2CD8C9E5}" destId="{CBC9D37E-879B-445C-9319-2E81A8664804}" srcOrd="0" destOrd="0" parTransId="{4AE1A13E-E93F-4834-9750-8E3B3714967C}" sibTransId="{6FC58E09-FE8E-4FA2-85F0-906F9CC0579D}"/>
    <dgm:cxn modelId="{968995FE-AA23-4983-ACEF-EA2C19B0D7C0}" srcId="{761DB2F4-B143-4AED-B61A-EFB6F8F37FE2}" destId="{A615309C-9501-4B9D-8037-4F8669D9C5B0}" srcOrd="0" destOrd="0" parTransId="{AE179E92-C577-414E-B4C0-DE76A6AD3BE3}" sibTransId="{3F7909CD-908F-4BDE-A51B-B63F72B0ED6A}"/>
    <dgm:cxn modelId="{FB62943E-8212-413B-83CF-B27F3BDD46C7}" type="presParOf" srcId="{C3EC8FC5-480A-458C-B22C-323A220EA82A}" destId="{F04AC49A-5390-42B1-9CAA-82AB77313B32}" srcOrd="0" destOrd="0" presId="urn:microsoft.com/office/officeart/2008/layout/AlternatingHexagons"/>
    <dgm:cxn modelId="{654E1438-F8C1-4B53-ABF9-F6A55045741D}" type="presParOf" srcId="{F04AC49A-5390-42B1-9CAA-82AB77313B32}" destId="{6AA0FE94-48CF-4567-8F87-A293424AFCA1}" srcOrd="0" destOrd="0" presId="urn:microsoft.com/office/officeart/2008/layout/AlternatingHexagons"/>
    <dgm:cxn modelId="{D390A122-3430-472C-AED8-0CE12CFD0061}" type="presParOf" srcId="{F04AC49A-5390-42B1-9CAA-82AB77313B32}" destId="{FF7DFC27-1A32-4E21-9C65-B15F77D19DF3}" srcOrd="1" destOrd="0" presId="urn:microsoft.com/office/officeart/2008/layout/AlternatingHexagons"/>
    <dgm:cxn modelId="{7189AAFB-375F-47C8-8B3F-232DF3F5B73F}" type="presParOf" srcId="{F04AC49A-5390-42B1-9CAA-82AB77313B32}" destId="{8BF013A1-CA93-4F7A-81F4-9340B46B6620}" srcOrd="2" destOrd="0" presId="urn:microsoft.com/office/officeart/2008/layout/AlternatingHexagons"/>
    <dgm:cxn modelId="{D0D9352B-503D-4172-97FC-5B919F1B9AC4}" type="presParOf" srcId="{F04AC49A-5390-42B1-9CAA-82AB77313B32}" destId="{9AB1516D-2177-4540-B880-932110A4D95B}" srcOrd="3" destOrd="0" presId="urn:microsoft.com/office/officeart/2008/layout/AlternatingHexagons"/>
    <dgm:cxn modelId="{B03DD766-8AB8-4D11-88EF-AC1B9EF01001}" type="presParOf" srcId="{F04AC49A-5390-42B1-9CAA-82AB77313B32}" destId="{3847542A-E396-4BCA-B923-1F8F1D978A21}" srcOrd="4" destOrd="0" presId="urn:microsoft.com/office/officeart/2008/layout/AlternatingHexagons"/>
    <dgm:cxn modelId="{39DE411A-1C6E-493E-8851-252FB1471B15}" type="presParOf" srcId="{C3EC8FC5-480A-458C-B22C-323A220EA82A}" destId="{C6BB83D3-6AD7-4114-8BAB-BAC5EE1BF3C5}" srcOrd="1" destOrd="0" presId="urn:microsoft.com/office/officeart/2008/layout/AlternatingHexagons"/>
    <dgm:cxn modelId="{3EB04D20-6462-4214-BF79-5D76A950197F}" type="presParOf" srcId="{C3EC8FC5-480A-458C-B22C-323A220EA82A}" destId="{7DC1BFC5-3F96-4663-8BA4-722F8A1018D1}" srcOrd="2" destOrd="0" presId="urn:microsoft.com/office/officeart/2008/layout/AlternatingHexagons"/>
    <dgm:cxn modelId="{A11D6128-FB14-4DCD-872F-DEA2F1EBC64F}" type="presParOf" srcId="{7DC1BFC5-3F96-4663-8BA4-722F8A1018D1}" destId="{577DEFDC-B05F-40C7-B608-405872CA1DC2}" srcOrd="0" destOrd="0" presId="urn:microsoft.com/office/officeart/2008/layout/AlternatingHexagons"/>
    <dgm:cxn modelId="{9842977F-F8D3-4267-9AE2-CF019AC1B3FC}" type="presParOf" srcId="{7DC1BFC5-3F96-4663-8BA4-722F8A1018D1}" destId="{48F10862-767F-4996-A06F-F17EF868879E}" srcOrd="1" destOrd="0" presId="urn:microsoft.com/office/officeart/2008/layout/AlternatingHexagons"/>
    <dgm:cxn modelId="{0114E643-8527-42B2-BB57-A1F20DEF4E4E}" type="presParOf" srcId="{7DC1BFC5-3F96-4663-8BA4-722F8A1018D1}" destId="{3147E4C5-07C6-4969-9F65-23B8CB396DF6}" srcOrd="2" destOrd="0" presId="urn:microsoft.com/office/officeart/2008/layout/AlternatingHexagons"/>
    <dgm:cxn modelId="{7BFA305D-028C-48DB-934C-E697C84251EE}" type="presParOf" srcId="{7DC1BFC5-3F96-4663-8BA4-722F8A1018D1}" destId="{FD63B74C-393C-4ACC-8D6D-41CDB8C1C8A1}" srcOrd="3" destOrd="0" presId="urn:microsoft.com/office/officeart/2008/layout/AlternatingHexagons"/>
    <dgm:cxn modelId="{9FCB3228-90EC-4E6F-BE02-2C9F9E413F57}" type="presParOf" srcId="{7DC1BFC5-3F96-4663-8BA4-722F8A1018D1}" destId="{EA40C5F8-CB25-4B7E-81D1-0EE987373707}" srcOrd="4" destOrd="0" presId="urn:microsoft.com/office/officeart/2008/layout/AlternatingHexagons"/>
    <dgm:cxn modelId="{666B104B-2ABF-4AFA-A104-4BBFA36FBAFF}" type="presParOf" srcId="{C3EC8FC5-480A-458C-B22C-323A220EA82A}" destId="{B3EC290A-7FAE-4B2D-BBE6-A20A0946352C}" srcOrd="3" destOrd="0" presId="urn:microsoft.com/office/officeart/2008/layout/AlternatingHexagons"/>
    <dgm:cxn modelId="{741E14E5-396B-493B-AD9D-C8A4B82B3293}" type="presParOf" srcId="{C3EC8FC5-480A-458C-B22C-323A220EA82A}" destId="{C02BB33C-4DE7-4F78-84D6-27620AAF1262}" srcOrd="4" destOrd="0" presId="urn:microsoft.com/office/officeart/2008/layout/AlternatingHexagons"/>
    <dgm:cxn modelId="{7EF21DF6-A657-45FF-AE40-C3A61182A31D}" type="presParOf" srcId="{C02BB33C-4DE7-4F78-84D6-27620AAF1262}" destId="{D98F996D-9470-4907-B132-24DF5B3183D7}" srcOrd="0" destOrd="0" presId="urn:microsoft.com/office/officeart/2008/layout/AlternatingHexagons"/>
    <dgm:cxn modelId="{30589F95-5A0B-4676-8D10-65B0052C8D43}" type="presParOf" srcId="{C02BB33C-4DE7-4F78-84D6-27620AAF1262}" destId="{3B46647C-79E8-43C9-974F-51C2D03478AD}" srcOrd="1" destOrd="0" presId="urn:microsoft.com/office/officeart/2008/layout/AlternatingHexagons"/>
    <dgm:cxn modelId="{0DA6CB35-8870-4C9D-98E0-493927491A7C}" type="presParOf" srcId="{C02BB33C-4DE7-4F78-84D6-27620AAF1262}" destId="{18D42C0F-D446-4BBD-A68C-AC132B9AB01D}" srcOrd="2" destOrd="0" presId="urn:microsoft.com/office/officeart/2008/layout/AlternatingHexagons"/>
    <dgm:cxn modelId="{6CBB6C14-1484-42C4-86C2-AC9FF720A43B}" type="presParOf" srcId="{C02BB33C-4DE7-4F78-84D6-27620AAF1262}" destId="{8B6C1AD2-C2EA-4E96-B0C0-C9F99251732B}" srcOrd="3" destOrd="0" presId="urn:microsoft.com/office/officeart/2008/layout/AlternatingHexagons"/>
    <dgm:cxn modelId="{F44C755B-ED71-4C98-A01F-5F683AA259A5}" type="presParOf" srcId="{C02BB33C-4DE7-4F78-84D6-27620AAF1262}" destId="{A55AA04B-C16E-468A-99F3-A5BCE2444DD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8824D6-B5EE-4853-A3E7-02BB5385D73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897E223F-4629-4750-B818-BEB37E710366}">
      <dgm:prSet phldrT="[Texto]"/>
      <dgm:spPr/>
      <dgm:t>
        <a:bodyPr/>
        <a:lstStyle/>
        <a:p>
          <a:r>
            <a:rPr lang="es-MX" b="1" spc="300" dirty="0">
              <a:solidFill>
                <a:schemeClr val="tx1"/>
              </a:solidFill>
              <a:latin typeface="Arial" panose="020B0604020202020204" pitchFamily="34" charset="0"/>
              <a:cs typeface="Arial" panose="020B0604020202020204" pitchFamily="34" charset="0"/>
            </a:rPr>
            <a:t>Países en desarrollo se evidencian tecnologías</a:t>
          </a:r>
          <a:endParaRPr lang="es-EC" b="1" spc="300" dirty="0">
            <a:solidFill>
              <a:schemeClr val="tx1"/>
            </a:solidFill>
            <a:latin typeface="Arial" panose="020B0604020202020204" pitchFamily="34" charset="0"/>
            <a:cs typeface="Arial" panose="020B0604020202020204" pitchFamily="34" charset="0"/>
          </a:endParaRPr>
        </a:p>
      </dgm:t>
    </dgm:pt>
    <dgm:pt modelId="{ED6CDFB8-3B67-4C24-9DE5-504162A66DA9}" type="parTrans" cxnId="{41952C5A-ACF4-466B-8C39-830774FD85F3}">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32285339-274F-4CA1-95FD-6293B8274F64}" type="sibTrans" cxnId="{41952C5A-ACF4-466B-8C39-830774FD85F3}">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0BE48F11-41AD-4E4D-9DCD-771429C50EF5}">
      <dgm:prSet phldrT="[Texto]"/>
      <dgm:spPr/>
      <dgm:t>
        <a:bodyPr/>
        <a:lstStyle/>
        <a:p>
          <a:r>
            <a:rPr lang="es-MX" b="1" spc="300" dirty="0">
              <a:solidFill>
                <a:schemeClr val="tx1"/>
              </a:solidFill>
              <a:latin typeface="Arial" panose="020B0604020202020204" pitchFamily="34" charset="0"/>
              <a:cs typeface="Arial" panose="020B0604020202020204" pitchFamily="34" charset="0"/>
            </a:rPr>
            <a:t>Eliminan malas practicas agrícolas</a:t>
          </a:r>
          <a:endParaRPr lang="es-EC" b="1" spc="300" dirty="0">
            <a:solidFill>
              <a:schemeClr val="tx1"/>
            </a:solidFill>
            <a:latin typeface="Arial" panose="020B0604020202020204" pitchFamily="34" charset="0"/>
            <a:cs typeface="Arial" panose="020B0604020202020204" pitchFamily="34" charset="0"/>
          </a:endParaRPr>
        </a:p>
      </dgm:t>
    </dgm:pt>
    <dgm:pt modelId="{D9D2CA91-6EFD-405C-9BFA-A81C7BFC6CD5}" type="parTrans" cxnId="{2F57A7C7-E4C2-482E-B37D-AD98E30A34EC}">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77DABE26-D577-4EC2-A1CA-9B55ED7BD2BF}" type="sibTrans" cxnId="{2F57A7C7-E4C2-482E-B37D-AD98E30A34EC}">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F0A6E238-A3FE-4C64-B060-DB6C9FB4456F}">
      <dgm:prSet phldrT="[Texto]"/>
      <dgm:spPr/>
      <dgm:t>
        <a:bodyPr/>
        <a:lstStyle/>
        <a:p>
          <a:r>
            <a:rPr lang="es-MX" b="1" spc="300" dirty="0">
              <a:solidFill>
                <a:schemeClr val="tx1"/>
              </a:solidFill>
              <a:latin typeface="Arial" panose="020B0604020202020204" pitchFamily="34" charset="0"/>
              <a:cs typeface="Arial" panose="020B0604020202020204" pitchFamily="34" charset="0"/>
            </a:rPr>
            <a:t>Uso inadecuado de agroquímicos</a:t>
          </a:r>
          <a:endParaRPr lang="es-EC" b="1" spc="300" dirty="0">
            <a:solidFill>
              <a:schemeClr val="tx1"/>
            </a:solidFill>
            <a:latin typeface="Arial" panose="020B0604020202020204" pitchFamily="34" charset="0"/>
            <a:cs typeface="Arial" panose="020B0604020202020204" pitchFamily="34" charset="0"/>
          </a:endParaRPr>
        </a:p>
      </dgm:t>
    </dgm:pt>
    <dgm:pt modelId="{8E6945AB-C344-45D3-A01E-7EC34D107DC3}" type="parTrans" cxnId="{3117C002-10ED-4AA5-B1A9-CD7B5FC503BA}">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C04725CD-F81F-4039-97FE-696B205EBD5B}" type="sibTrans" cxnId="{3117C002-10ED-4AA5-B1A9-CD7B5FC503BA}">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C50B3C2F-4110-46A8-B2A5-5179D690DA66}">
      <dgm:prSet phldrT="[Texto]"/>
      <dgm:spPr/>
      <dgm:t>
        <a:bodyPr/>
        <a:lstStyle/>
        <a:p>
          <a:r>
            <a:rPr lang="es-MX" b="1" spc="300" dirty="0">
              <a:solidFill>
                <a:schemeClr val="tx1"/>
              </a:solidFill>
              <a:latin typeface="Arial" panose="020B0604020202020204" pitchFamily="34" charset="0"/>
              <a:cs typeface="Arial" panose="020B0604020202020204" pitchFamily="34" charset="0"/>
            </a:rPr>
            <a:t>Capacitaciones </a:t>
          </a:r>
          <a:endParaRPr lang="es-EC" b="1" spc="300" dirty="0">
            <a:solidFill>
              <a:schemeClr val="tx1"/>
            </a:solidFill>
            <a:latin typeface="Arial" panose="020B0604020202020204" pitchFamily="34" charset="0"/>
            <a:cs typeface="Arial" panose="020B0604020202020204" pitchFamily="34" charset="0"/>
          </a:endParaRPr>
        </a:p>
      </dgm:t>
    </dgm:pt>
    <dgm:pt modelId="{0D1CD67A-F184-4DC7-A698-DC4EFC0DC5A4}" type="parTrans" cxnId="{6D106490-02DB-4288-AE48-8071956F38F9}">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C52FD0CB-3CFA-4791-821E-12126930D84E}" type="sibTrans" cxnId="{6D106490-02DB-4288-AE48-8071956F38F9}">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13599780-B0DF-40C4-BEE2-1232B8A448D0}">
      <dgm:prSet phldrT="[Texto]"/>
      <dgm:spPr/>
      <dgm:t>
        <a:bodyPr/>
        <a:lstStyle/>
        <a:p>
          <a:r>
            <a:rPr lang="es-MX" b="1" spc="300" dirty="0">
              <a:solidFill>
                <a:schemeClr val="tx1"/>
              </a:solidFill>
              <a:latin typeface="Arial" panose="020B0604020202020204" pitchFamily="34" charset="0"/>
              <a:cs typeface="Arial" panose="020B0604020202020204" pitchFamily="34" charset="0"/>
            </a:rPr>
            <a:t>Propuesta implementación BPA</a:t>
          </a:r>
          <a:endParaRPr lang="es-EC" b="1" spc="300" dirty="0">
            <a:solidFill>
              <a:schemeClr val="tx1"/>
            </a:solidFill>
            <a:latin typeface="Arial" panose="020B0604020202020204" pitchFamily="34" charset="0"/>
            <a:cs typeface="Arial" panose="020B0604020202020204" pitchFamily="34" charset="0"/>
          </a:endParaRPr>
        </a:p>
      </dgm:t>
    </dgm:pt>
    <dgm:pt modelId="{C5003002-43D8-470B-95ED-F67BC74A6328}" type="parTrans" cxnId="{CC08DC78-65BD-44A4-B976-B145C32972AB}">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FF36DD84-944E-48CC-895D-821EBA5D8841}" type="sibTrans" cxnId="{CC08DC78-65BD-44A4-B976-B145C32972AB}">
      <dgm:prSet/>
      <dgm:spPr/>
      <dgm:t>
        <a:bodyPr/>
        <a:lstStyle/>
        <a:p>
          <a:endParaRPr lang="es-EC" b="1" spc="300">
            <a:solidFill>
              <a:schemeClr val="tx1"/>
            </a:solidFill>
            <a:latin typeface="Arial" panose="020B0604020202020204" pitchFamily="34" charset="0"/>
            <a:cs typeface="Arial" panose="020B0604020202020204" pitchFamily="34" charset="0"/>
          </a:endParaRPr>
        </a:p>
      </dgm:t>
    </dgm:pt>
    <dgm:pt modelId="{DDFA5B98-0BA5-4400-8169-A148D17C847B}">
      <dgm:prSet/>
      <dgm:spPr/>
      <dgm:t>
        <a:bodyPr/>
        <a:lstStyle/>
        <a:p>
          <a:r>
            <a:rPr lang="es-MX" b="1" dirty="0">
              <a:solidFill>
                <a:schemeClr val="tx1"/>
              </a:solidFill>
              <a:latin typeface="Arial" panose="020B0604020202020204" pitchFamily="34" charset="0"/>
              <a:cs typeface="Arial" panose="020B0604020202020204" pitchFamily="34" charset="0"/>
            </a:rPr>
            <a:t>Contaminación ambiental a nivel local</a:t>
          </a:r>
          <a:endParaRPr lang="es-EC" b="1" dirty="0">
            <a:solidFill>
              <a:schemeClr val="tx1"/>
            </a:solidFill>
            <a:latin typeface="Arial" panose="020B0604020202020204" pitchFamily="34" charset="0"/>
            <a:cs typeface="Arial" panose="020B0604020202020204" pitchFamily="34" charset="0"/>
          </a:endParaRPr>
        </a:p>
      </dgm:t>
    </dgm:pt>
    <dgm:pt modelId="{AC94ED38-69FC-4FF4-AB28-1E3E7E365942}" type="parTrans" cxnId="{8F4E5432-BBBC-4335-AB7A-AB774449190B}">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DC2F4471-7C04-42E7-B9DC-C0B31EC9BC0E}" type="sibTrans" cxnId="{8F4E5432-BBBC-4335-AB7A-AB774449190B}">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891AE9FB-6046-4662-B9F5-83AC11961B9A}">
      <dgm:prSet/>
      <dgm:spPr/>
      <dgm:t>
        <a:bodyPr/>
        <a:lstStyle/>
        <a:p>
          <a:r>
            <a:rPr lang="es-MX" b="1" dirty="0">
              <a:solidFill>
                <a:schemeClr val="tx1"/>
              </a:solidFill>
              <a:latin typeface="Arial" panose="020B0604020202020204" pitchFamily="34" charset="0"/>
              <a:cs typeface="Arial" panose="020B0604020202020204" pitchFamily="34" charset="0"/>
            </a:rPr>
            <a:t>Ecuador faltan controles</a:t>
          </a:r>
          <a:endParaRPr lang="es-EC" b="1" dirty="0">
            <a:solidFill>
              <a:schemeClr val="tx1"/>
            </a:solidFill>
            <a:latin typeface="Arial" panose="020B0604020202020204" pitchFamily="34" charset="0"/>
            <a:cs typeface="Arial" panose="020B0604020202020204" pitchFamily="34" charset="0"/>
          </a:endParaRPr>
        </a:p>
      </dgm:t>
    </dgm:pt>
    <dgm:pt modelId="{48A88790-DBF4-4381-ACD5-85DECA81D58A}" type="parTrans" cxnId="{E66E305B-0319-4C48-9598-F92ACAA3DA1D}">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69D2353E-E5E9-4AF2-8D07-3E7A39BB34E7}" type="sibTrans" cxnId="{E66E305B-0319-4C48-9598-F92ACAA3DA1D}">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D868D2CE-9CEE-4D36-9B26-AFEC66BC7615}" type="pres">
      <dgm:prSet presAssocID="{598824D6-B5EE-4853-A3E7-02BB5385D73F}" presName="diagram" presStyleCnt="0">
        <dgm:presLayoutVars>
          <dgm:dir/>
          <dgm:resizeHandles val="exact"/>
        </dgm:presLayoutVars>
      </dgm:prSet>
      <dgm:spPr/>
    </dgm:pt>
    <dgm:pt modelId="{F0D09F01-AC38-4884-8C1D-309D886D3690}" type="pres">
      <dgm:prSet presAssocID="{DDFA5B98-0BA5-4400-8169-A148D17C847B}" presName="node" presStyleLbl="node1" presStyleIdx="0" presStyleCnt="7">
        <dgm:presLayoutVars>
          <dgm:bulletEnabled val="1"/>
        </dgm:presLayoutVars>
      </dgm:prSet>
      <dgm:spPr/>
    </dgm:pt>
    <dgm:pt modelId="{03981625-5F38-474A-BA23-8427B7DD9406}" type="pres">
      <dgm:prSet presAssocID="{DC2F4471-7C04-42E7-B9DC-C0B31EC9BC0E}" presName="sibTrans" presStyleCnt="0"/>
      <dgm:spPr/>
    </dgm:pt>
    <dgm:pt modelId="{DC13ABF6-B00E-4065-A7B5-955450FEC2B1}" type="pres">
      <dgm:prSet presAssocID="{897E223F-4629-4750-B818-BEB37E710366}" presName="node" presStyleLbl="node1" presStyleIdx="1" presStyleCnt="7">
        <dgm:presLayoutVars>
          <dgm:bulletEnabled val="1"/>
        </dgm:presLayoutVars>
      </dgm:prSet>
      <dgm:spPr/>
    </dgm:pt>
    <dgm:pt modelId="{EDB8F418-A8B0-4D20-A6B7-3BD582FD5A87}" type="pres">
      <dgm:prSet presAssocID="{32285339-274F-4CA1-95FD-6293B8274F64}" presName="sibTrans" presStyleCnt="0"/>
      <dgm:spPr/>
    </dgm:pt>
    <dgm:pt modelId="{96C2FC51-2818-475E-BB62-958E235EF67B}" type="pres">
      <dgm:prSet presAssocID="{0BE48F11-41AD-4E4D-9DCD-771429C50EF5}" presName="node" presStyleLbl="node1" presStyleIdx="2" presStyleCnt="7">
        <dgm:presLayoutVars>
          <dgm:bulletEnabled val="1"/>
        </dgm:presLayoutVars>
      </dgm:prSet>
      <dgm:spPr/>
    </dgm:pt>
    <dgm:pt modelId="{77FC0BD2-3B16-47E5-A6AA-5DF85A4090F9}" type="pres">
      <dgm:prSet presAssocID="{77DABE26-D577-4EC2-A1CA-9B55ED7BD2BF}" presName="sibTrans" presStyleCnt="0"/>
      <dgm:spPr/>
    </dgm:pt>
    <dgm:pt modelId="{9222F6D0-86D2-411A-96F7-46E2E39246DC}" type="pres">
      <dgm:prSet presAssocID="{891AE9FB-6046-4662-B9F5-83AC11961B9A}" presName="node" presStyleLbl="node1" presStyleIdx="3" presStyleCnt="7">
        <dgm:presLayoutVars>
          <dgm:bulletEnabled val="1"/>
        </dgm:presLayoutVars>
      </dgm:prSet>
      <dgm:spPr/>
    </dgm:pt>
    <dgm:pt modelId="{F9063D4A-43B6-42D6-AF2B-9CA55617A955}" type="pres">
      <dgm:prSet presAssocID="{69D2353E-E5E9-4AF2-8D07-3E7A39BB34E7}" presName="sibTrans" presStyleCnt="0"/>
      <dgm:spPr/>
    </dgm:pt>
    <dgm:pt modelId="{6B368479-0F94-45EF-9358-499D1C3B0D2E}" type="pres">
      <dgm:prSet presAssocID="{F0A6E238-A3FE-4C64-B060-DB6C9FB4456F}" presName="node" presStyleLbl="node1" presStyleIdx="4" presStyleCnt="7">
        <dgm:presLayoutVars>
          <dgm:bulletEnabled val="1"/>
        </dgm:presLayoutVars>
      </dgm:prSet>
      <dgm:spPr/>
    </dgm:pt>
    <dgm:pt modelId="{8340B8E9-397C-4E7D-A487-C2F7DEB212BD}" type="pres">
      <dgm:prSet presAssocID="{C04725CD-F81F-4039-97FE-696B205EBD5B}" presName="sibTrans" presStyleCnt="0"/>
      <dgm:spPr/>
    </dgm:pt>
    <dgm:pt modelId="{20EBD382-8231-420B-B16B-53763A6E82A5}" type="pres">
      <dgm:prSet presAssocID="{C50B3C2F-4110-46A8-B2A5-5179D690DA66}" presName="node" presStyleLbl="node1" presStyleIdx="5" presStyleCnt="7">
        <dgm:presLayoutVars>
          <dgm:bulletEnabled val="1"/>
        </dgm:presLayoutVars>
      </dgm:prSet>
      <dgm:spPr/>
    </dgm:pt>
    <dgm:pt modelId="{84DE8E77-546D-4A2B-9201-A79F41DE8BC0}" type="pres">
      <dgm:prSet presAssocID="{C52FD0CB-3CFA-4791-821E-12126930D84E}" presName="sibTrans" presStyleCnt="0"/>
      <dgm:spPr/>
    </dgm:pt>
    <dgm:pt modelId="{E450BE76-3899-404A-AAA1-A94E028C7EA4}" type="pres">
      <dgm:prSet presAssocID="{13599780-B0DF-40C4-BEE2-1232B8A448D0}" presName="node" presStyleLbl="node1" presStyleIdx="6" presStyleCnt="7">
        <dgm:presLayoutVars>
          <dgm:bulletEnabled val="1"/>
        </dgm:presLayoutVars>
      </dgm:prSet>
      <dgm:spPr/>
    </dgm:pt>
  </dgm:ptLst>
  <dgm:cxnLst>
    <dgm:cxn modelId="{3117C002-10ED-4AA5-B1A9-CD7B5FC503BA}" srcId="{598824D6-B5EE-4853-A3E7-02BB5385D73F}" destId="{F0A6E238-A3FE-4C64-B060-DB6C9FB4456F}" srcOrd="4" destOrd="0" parTransId="{8E6945AB-C344-45D3-A01E-7EC34D107DC3}" sibTransId="{C04725CD-F81F-4039-97FE-696B205EBD5B}"/>
    <dgm:cxn modelId="{8F4E5432-BBBC-4335-AB7A-AB774449190B}" srcId="{598824D6-B5EE-4853-A3E7-02BB5385D73F}" destId="{DDFA5B98-0BA5-4400-8169-A148D17C847B}" srcOrd="0" destOrd="0" parTransId="{AC94ED38-69FC-4FF4-AB28-1E3E7E365942}" sibTransId="{DC2F4471-7C04-42E7-B9DC-C0B31EC9BC0E}"/>
    <dgm:cxn modelId="{E66E305B-0319-4C48-9598-F92ACAA3DA1D}" srcId="{598824D6-B5EE-4853-A3E7-02BB5385D73F}" destId="{891AE9FB-6046-4662-B9F5-83AC11961B9A}" srcOrd="3" destOrd="0" parTransId="{48A88790-DBF4-4381-ACD5-85DECA81D58A}" sibTransId="{69D2353E-E5E9-4AF2-8D07-3E7A39BB34E7}"/>
    <dgm:cxn modelId="{99152869-19F1-4D91-A3B9-07E60D108F59}" type="presOf" srcId="{F0A6E238-A3FE-4C64-B060-DB6C9FB4456F}" destId="{6B368479-0F94-45EF-9358-499D1C3B0D2E}" srcOrd="0" destOrd="0" presId="urn:microsoft.com/office/officeart/2005/8/layout/default"/>
    <dgm:cxn modelId="{8DA98873-207D-48CE-9026-F4CA7E79AF73}" type="presOf" srcId="{13599780-B0DF-40C4-BEE2-1232B8A448D0}" destId="{E450BE76-3899-404A-AAA1-A94E028C7EA4}" srcOrd="0" destOrd="0" presId="urn:microsoft.com/office/officeart/2005/8/layout/default"/>
    <dgm:cxn modelId="{CC08DC78-65BD-44A4-B976-B145C32972AB}" srcId="{598824D6-B5EE-4853-A3E7-02BB5385D73F}" destId="{13599780-B0DF-40C4-BEE2-1232B8A448D0}" srcOrd="6" destOrd="0" parTransId="{C5003002-43D8-470B-95ED-F67BC74A6328}" sibTransId="{FF36DD84-944E-48CC-895D-821EBA5D8841}"/>
    <dgm:cxn modelId="{41952C5A-ACF4-466B-8C39-830774FD85F3}" srcId="{598824D6-B5EE-4853-A3E7-02BB5385D73F}" destId="{897E223F-4629-4750-B818-BEB37E710366}" srcOrd="1" destOrd="0" parTransId="{ED6CDFB8-3B67-4C24-9DE5-504162A66DA9}" sibTransId="{32285339-274F-4CA1-95FD-6293B8274F64}"/>
    <dgm:cxn modelId="{A814F78D-A9C9-4B08-AB5A-A5471FDBC1E2}" type="presOf" srcId="{C50B3C2F-4110-46A8-B2A5-5179D690DA66}" destId="{20EBD382-8231-420B-B16B-53763A6E82A5}" srcOrd="0" destOrd="0" presId="urn:microsoft.com/office/officeart/2005/8/layout/default"/>
    <dgm:cxn modelId="{6D106490-02DB-4288-AE48-8071956F38F9}" srcId="{598824D6-B5EE-4853-A3E7-02BB5385D73F}" destId="{C50B3C2F-4110-46A8-B2A5-5179D690DA66}" srcOrd="5" destOrd="0" parTransId="{0D1CD67A-F184-4DC7-A698-DC4EFC0DC5A4}" sibTransId="{C52FD0CB-3CFA-4791-821E-12126930D84E}"/>
    <dgm:cxn modelId="{3049B5BB-034F-4491-BB3D-CC067022D5EE}" type="presOf" srcId="{598824D6-B5EE-4853-A3E7-02BB5385D73F}" destId="{D868D2CE-9CEE-4D36-9B26-AFEC66BC7615}" srcOrd="0" destOrd="0" presId="urn:microsoft.com/office/officeart/2005/8/layout/default"/>
    <dgm:cxn modelId="{5F3FEEC2-DAFF-4B67-9145-8624DE342619}" type="presOf" srcId="{0BE48F11-41AD-4E4D-9DCD-771429C50EF5}" destId="{96C2FC51-2818-475E-BB62-958E235EF67B}" srcOrd="0" destOrd="0" presId="urn:microsoft.com/office/officeart/2005/8/layout/default"/>
    <dgm:cxn modelId="{2F57A7C7-E4C2-482E-B37D-AD98E30A34EC}" srcId="{598824D6-B5EE-4853-A3E7-02BB5385D73F}" destId="{0BE48F11-41AD-4E4D-9DCD-771429C50EF5}" srcOrd="2" destOrd="0" parTransId="{D9D2CA91-6EFD-405C-9BFA-A81C7BFC6CD5}" sibTransId="{77DABE26-D577-4EC2-A1CA-9B55ED7BD2BF}"/>
    <dgm:cxn modelId="{16CEA4DE-193A-4536-B773-DE69A7221924}" type="presOf" srcId="{897E223F-4629-4750-B818-BEB37E710366}" destId="{DC13ABF6-B00E-4065-A7B5-955450FEC2B1}" srcOrd="0" destOrd="0" presId="urn:microsoft.com/office/officeart/2005/8/layout/default"/>
    <dgm:cxn modelId="{245341F7-EF7D-48E7-B26A-1C18F94987B1}" type="presOf" srcId="{DDFA5B98-0BA5-4400-8169-A148D17C847B}" destId="{F0D09F01-AC38-4884-8C1D-309D886D3690}" srcOrd="0" destOrd="0" presId="urn:microsoft.com/office/officeart/2005/8/layout/default"/>
    <dgm:cxn modelId="{831403FD-B1B1-430F-A9FE-F54434A2C006}" type="presOf" srcId="{891AE9FB-6046-4662-B9F5-83AC11961B9A}" destId="{9222F6D0-86D2-411A-96F7-46E2E39246DC}" srcOrd="0" destOrd="0" presId="urn:microsoft.com/office/officeart/2005/8/layout/default"/>
    <dgm:cxn modelId="{029E37CA-8C83-45D7-BBEC-7A39E85F65AB}" type="presParOf" srcId="{D868D2CE-9CEE-4D36-9B26-AFEC66BC7615}" destId="{F0D09F01-AC38-4884-8C1D-309D886D3690}" srcOrd="0" destOrd="0" presId="urn:microsoft.com/office/officeart/2005/8/layout/default"/>
    <dgm:cxn modelId="{1DFF154C-F86E-48EE-B28B-ECBB4F49F6C1}" type="presParOf" srcId="{D868D2CE-9CEE-4D36-9B26-AFEC66BC7615}" destId="{03981625-5F38-474A-BA23-8427B7DD9406}" srcOrd="1" destOrd="0" presId="urn:microsoft.com/office/officeart/2005/8/layout/default"/>
    <dgm:cxn modelId="{0554D681-0EB4-4FA1-A132-AED876FF14DA}" type="presParOf" srcId="{D868D2CE-9CEE-4D36-9B26-AFEC66BC7615}" destId="{DC13ABF6-B00E-4065-A7B5-955450FEC2B1}" srcOrd="2" destOrd="0" presId="urn:microsoft.com/office/officeart/2005/8/layout/default"/>
    <dgm:cxn modelId="{A87F0281-19DA-4037-AB87-F360AD20EA7C}" type="presParOf" srcId="{D868D2CE-9CEE-4D36-9B26-AFEC66BC7615}" destId="{EDB8F418-A8B0-4D20-A6B7-3BD582FD5A87}" srcOrd="3" destOrd="0" presId="urn:microsoft.com/office/officeart/2005/8/layout/default"/>
    <dgm:cxn modelId="{BA7FE40D-8EFC-47E4-8E9D-A75313B98F6C}" type="presParOf" srcId="{D868D2CE-9CEE-4D36-9B26-AFEC66BC7615}" destId="{96C2FC51-2818-475E-BB62-958E235EF67B}" srcOrd="4" destOrd="0" presId="urn:microsoft.com/office/officeart/2005/8/layout/default"/>
    <dgm:cxn modelId="{E5772FBC-6C80-4CA1-9DFC-6DD696312CF6}" type="presParOf" srcId="{D868D2CE-9CEE-4D36-9B26-AFEC66BC7615}" destId="{77FC0BD2-3B16-47E5-A6AA-5DF85A4090F9}" srcOrd="5" destOrd="0" presId="urn:microsoft.com/office/officeart/2005/8/layout/default"/>
    <dgm:cxn modelId="{A038D214-6DFB-4804-86FF-B96A72CD2A44}" type="presParOf" srcId="{D868D2CE-9CEE-4D36-9B26-AFEC66BC7615}" destId="{9222F6D0-86D2-411A-96F7-46E2E39246DC}" srcOrd="6" destOrd="0" presId="urn:microsoft.com/office/officeart/2005/8/layout/default"/>
    <dgm:cxn modelId="{B01AE3A6-F4AE-40DB-8143-E849627EF0BA}" type="presParOf" srcId="{D868D2CE-9CEE-4D36-9B26-AFEC66BC7615}" destId="{F9063D4A-43B6-42D6-AF2B-9CA55617A955}" srcOrd="7" destOrd="0" presId="urn:microsoft.com/office/officeart/2005/8/layout/default"/>
    <dgm:cxn modelId="{4E01F2D3-D768-48A2-B743-37FF408B8D3D}" type="presParOf" srcId="{D868D2CE-9CEE-4D36-9B26-AFEC66BC7615}" destId="{6B368479-0F94-45EF-9358-499D1C3B0D2E}" srcOrd="8" destOrd="0" presId="urn:microsoft.com/office/officeart/2005/8/layout/default"/>
    <dgm:cxn modelId="{61AFCEEA-2F4D-480E-8C6F-B64CDFCB457F}" type="presParOf" srcId="{D868D2CE-9CEE-4D36-9B26-AFEC66BC7615}" destId="{8340B8E9-397C-4E7D-A487-C2F7DEB212BD}" srcOrd="9" destOrd="0" presId="urn:microsoft.com/office/officeart/2005/8/layout/default"/>
    <dgm:cxn modelId="{0586D147-8F74-4C44-A9BC-AF3CFAD7EF18}" type="presParOf" srcId="{D868D2CE-9CEE-4D36-9B26-AFEC66BC7615}" destId="{20EBD382-8231-420B-B16B-53763A6E82A5}" srcOrd="10" destOrd="0" presId="urn:microsoft.com/office/officeart/2005/8/layout/default"/>
    <dgm:cxn modelId="{E9290D7D-6E1B-470F-BFC6-B4CE0CD6E4E7}" type="presParOf" srcId="{D868D2CE-9CEE-4D36-9B26-AFEC66BC7615}" destId="{84DE8E77-546D-4A2B-9201-A79F41DE8BC0}" srcOrd="11" destOrd="0" presId="urn:microsoft.com/office/officeart/2005/8/layout/default"/>
    <dgm:cxn modelId="{049597C3-D119-4369-B1D2-4FBF774C954C}" type="presParOf" srcId="{D868D2CE-9CEE-4D36-9B26-AFEC66BC7615}" destId="{E450BE76-3899-404A-AAA1-A94E028C7EA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20E3C-95C3-4FB8-82E0-E338C4AAF64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6C117204-5402-4F77-B733-8FBCE7F805EA}">
      <dgm:prSet phldrT="[Texto]"/>
      <dgm:spPr/>
      <dgm:t>
        <a:bodyPr/>
        <a:lstStyle/>
        <a:p>
          <a:r>
            <a:rPr lang="es-MX" b="1"/>
            <a:t>Constitución de la República del Ecuador</a:t>
          </a:r>
          <a:endParaRPr lang="es-EC" b="1" dirty="0"/>
        </a:p>
      </dgm:t>
    </dgm:pt>
    <dgm:pt modelId="{F9697C37-7039-495F-AA56-E8748F8C5D62}" type="parTrans" cxnId="{397E8503-5151-4360-BE0B-C2CDD8D794CF}">
      <dgm:prSet/>
      <dgm:spPr/>
      <dgm:t>
        <a:bodyPr/>
        <a:lstStyle/>
        <a:p>
          <a:endParaRPr lang="es-EC" b="1">
            <a:solidFill>
              <a:schemeClr val="tx1"/>
            </a:solidFill>
          </a:endParaRPr>
        </a:p>
      </dgm:t>
    </dgm:pt>
    <dgm:pt modelId="{2A124B48-F184-481E-9A84-78FF6E58F0C6}" type="sibTrans" cxnId="{397E8503-5151-4360-BE0B-C2CDD8D794CF}">
      <dgm:prSet/>
      <dgm:spPr/>
      <dgm:t>
        <a:bodyPr/>
        <a:lstStyle/>
        <a:p>
          <a:endParaRPr lang="es-EC" b="1">
            <a:solidFill>
              <a:schemeClr val="tx1"/>
            </a:solidFill>
          </a:endParaRPr>
        </a:p>
      </dgm:t>
    </dgm:pt>
    <dgm:pt modelId="{9DCA00D8-F143-4215-B527-97B311DA2683}">
      <dgm:prSet phldrT="[Texto]"/>
      <dgm:spPr/>
      <dgm:t>
        <a:bodyPr/>
        <a:lstStyle/>
        <a:p>
          <a:r>
            <a:rPr lang="es-MX" b="1" dirty="0"/>
            <a:t>Convenio de Basilea, Convenio Rotterdam</a:t>
          </a:r>
          <a:endParaRPr lang="es-EC" b="1" dirty="0"/>
        </a:p>
      </dgm:t>
    </dgm:pt>
    <dgm:pt modelId="{CD72AF21-74A4-42E1-AB36-8C1426D8B9AA}" type="parTrans" cxnId="{586D9EA4-49F9-4825-8B91-8CD4A16B0EAF}">
      <dgm:prSet/>
      <dgm:spPr/>
      <dgm:t>
        <a:bodyPr/>
        <a:lstStyle/>
        <a:p>
          <a:endParaRPr lang="es-EC" b="1">
            <a:solidFill>
              <a:schemeClr val="tx1"/>
            </a:solidFill>
          </a:endParaRPr>
        </a:p>
      </dgm:t>
    </dgm:pt>
    <dgm:pt modelId="{745DE0E3-9E5D-4D9F-804A-6A96792E6B65}" type="sibTrans" cxnId="{586D9EA4-49F9-4825-8B91-8CD4A16B0EAF}">
      <dgm:prSet/>
      <dgm:spPr/>
      <dgm:t>
        <a:bodyPr/>
        <a:lstStyle/>
        <a:p>
          <a:endParaRPr lang="es-EC" b="1">
            <a:solidFill>
              <a:schemeClr val="tx1"/>
            </a:solidFill>
          </a:endParaRPr>
        </a:p>
      </dgm:t>
    </dgm:pt>
    <dgm:pt modelId="{2B2959DA-6C1D-4EEB-B0DF-9FA932DE2430}">
      <dgm:prSet/>
      <dgm:spPr/>
      <dgm:t>
        <a:bodyPr/>
        <a:lstStyle/>
        <a:p>
          <a:r>
            <a:rPr lang="es-MX" b="1"/>
            <a:t>Código Orgánico Ambiental (COA)</a:t>
          </a:r>
          <a:endParaRPr lang="es-EC" b="1" dirty="0"/>
        </a:p>
      </dgm:t>
    </dgm:pt>
    <dgm:pt modelId="{0433DA7C-E5E4-4FC7-B853-78290AAA1A15}" type="parTrans" cxnId="{D34B54E9-FD57-427A-ABC1-21AE741D518E}">
      <dgm:prSet/>
      <dgm:spPr/>
      <dgm:t>
        <a:bodyPr/>
        <a:lstStyle/>
        <a:p>
          <a:endParaRPr lang="es-EC" b="1">
            <a:solidFill>
              <a:schemeClr val="tx1"/>
            </a:solidFill>
          </a:endParaRPr>
        </a:p>
      </dgm:t>
    </dgm:pt>
    <dgm:pt modelId="{DB13EF1C-56D1-48E9-9B35-F924C6228807}" type="sibTrans" cxnId="{D34B54E9-FD57-427A-ABC1-21AE741D518E}">
      <dgm:prSet/>
      <dgm:spPr/>
      <dgm:t>
        <a:bodyPr/>
        <a:lstStyle/>
        <a:p>
          <a:endParaRPr lang="es-EC" b="1">
            <a:solidFill>
              <a:schemeClr val="tx1"/>
            </a:solidFill>
          </a:endParaRPr>
        </a:p>
      </dgm:t>
    </dgm:pt>
    <dgm:pt modelId="{41979DE5-5C90-462D-8846-2D3D15239E25}">
      <dgm:prSet/>
      <dgm:spPr/>
      <dgm:t>
        <a:bodyPr/>
        <a:lstStyle/>
        <a:p>
          <a:r>
            <a:rPr lang="es-MX" b="1" dirty="0"/>
            <a:t>Acuerdo 061- Texto Unificado de Legislación Secundaria</a:t>
          </a:r>
          <a:endParaRPr lang="es-EC" b="1" dirty="0"/>
        </a:p>
      </dgm:t>
    </dgm:pt>
    <dgm:pt modelId="{B1A08E0D-1C1A-4642-A1AB-C09F771E107D}" type="parTrans" cxnId="{321B509C-1247-41F1-9EAA-ADBC43859843}">
      <dgm:prSet/>
      <dgm:spPr/>
      <dgm:t>
        <a:bodyPr/>
        <a:lstStyle/>
        <a:p>
          <a:endParaRPr lang="es-EC" b="1">
            <a:solidFill>
              <a:schemeClr val="tx1"/>
            </a:solidFill>
          </a:endParaRPr>
        </a:p>
      </dgm:t>
    </dgm:pt>
    <dgm:pt modelId="{0DA63DA3-71F2-443C-883A-BB3A5ABA4FC3}" type="sibTrans" cxnId="{321B509C-1247-41F1-9EAA-ADBC43859843}">
      <dgm:prSet/>
      <dgm:spPr/>
      <dgm:t>
        <a:bodyPr/>
        <a:lstStyle/>
        <a:p>
          <a:endParaRPr lang="es-EC" b="1">
            <a:solidFill>
              <a:schemeClr val="tx1"/>
            </a:solidFill>
          </a:endParaRPr>
        </a:p>
      </dgm:t>
    </dgm:pt>
    <dgm:pt modelId="{17121149-8989-4EFE-AFC3-27DBE84537A2}">
      <dgm:prSet/>
      <dgm:spPr/>
      <dgm:t>
        <a:bodyPr/>
        <a:lstStyle/>
        <a:p>
          <a:r>
            <a:rPr lang="es-MX" b="1" dirty="0"/>
            <a:t>Acuerdo 021 – Gestión integral de desechos plásticos agrícolas</a:t>
          </a:r>
          <a:endParaRPr lang="es-EC" b="1" dirty="0"/>
        </a:p>
      </dgm:t>
    </dgm:pt>
    <dgm:pt modelId="{214F1F5F-D01C-4D20-88F7-1C47EB626B4D}" type="parTrans" cxnId="{17DE6DBD-0375-4A14-9877-8E9514BC32FE}">
      <dgm:prSet/>
      <dgm:spPr/>
      <dgm:t>
        <a:bodyPr/>
        <a:lstStyle/>
        <a:p>
          <a:endParaRPr lang="es-EC" b="1">
            <a:solidFill>
              <a:schemeClr val="tx1"/>
            </a:solidFill>
          </a:endParaRPr>
        </a:p>
      </dgm:t>
    </dgm:pt>
    <dgm:pt modelId="{06991E89-5369-48B3-BE02-DA3BAAB8D4D8}" type="sibTrans" cxnId="{17DE6DBD-0375-4A14-9877-8E9514BC32FE}">
      <dgm:prSet/>
      <dgm:spPr/>
      <dgm:t>
        <a:bodyPr/>
        <a:lstStyle/>
        <a:p>
          <a:endParaRPr lang="es-EC" b="1">
            <a:solidFill>
              <a:schemeClr val="tx1"/>
            </a:solidFill>
          </a:endParaRPr>
        </a:p>
      </dgm:t>
    </dgm:pt>
    <dgm:pt modelId="{1CEE8B77-FF61-4EF9-B7CE-7DACA187B3CF}">
      <dgm:prSet/>
      <dgm:spPr/>
      <dgm:t>
        <a:bodyPr/>
        <a:lstStyle/>
        <a:p>
          <a:r>
            <a:rPr lang="es-MX" b="1" dirty="0"/>
            <a:t>COOTAD</a:t>
          </a:r>
          <a:endParaRPr lang="es-EC" b="1" dirty="0"/>
        </a:p>
      </dgm:t>
    </dgm:pt>
    <dgm:pt modelId="{D88A1D3B-2E73-481B-8F37-D2A2C24E9725}" type="parTrans" cxnId="{2D674020-E9C8-48B7-8E14-FCAC315515D4}">
      <dgm:prSet/>
      <dgm:spPr/>
      <dgm:t>
        <a:bodyPr/>
        <a:lstStyle/>
        <a:p>
          <a:endParaRPr lang="es-EC"/>
        </a:p>
      </dgm:t>
    </dgm:pt>
    <dgm:pt modelId="{0BC284D7-4427-4E41-A42B-6408048B0D09}" type="sibTrans" cxnId="{2D674020-E9C8-48B7-8E14-FCAC315515D4}">
      <dgm:prSet/>
      <dgm:spPr/>
      <dgm:t>
        <a:bodyPr/>
        <a:lstStyle/>
        <a:p>
          <a:endParaRPr lang="es-EC"/>
        </a:p>
      </dgm:t>
    </dgm:pt>
    <dgm:pt modelId="{35D5A0F4-3569-464C-89DE-9192C309E206}">
      <dgm:prSet/>
      <dgm:spPr/>
      <dgm:t>
        <a:bodyPr/>
        <a:lstStyle/>
        <a:p>
          <a:r>
            <a:rPr lang="es-MX" b="1" dirty="0"/>
            <a:t>Leyes, reglamentos, resoluciones y disposiciones.</a:t>
          </a:r>
          <a:endParaRPr lang="es-EC" b="1" dirty="0"/>
        </a:p>
      </dgm:t>
    </dgm:pt>
    <dgm:pt modelId="{7B89DEFD-40E0-4837-9BF8-8880CF009948}" type="parTrans" cxnId="{9C2D9D17-08BF-469A-BAF3-064343F0A1E2}">
      <dgm:prSet/>
      <dgm:spPr/>
      <dgm:t>
        <a:bodyPr/>
        <a:lstStyle/>
        <a:p>
          <a:endParaRPr lang="es-EC"/>
        </a:p>
      </dgm:t>
    </dgm:pt>
    <dgm:pt modelId="{43649E91-C7F4-40CA-A6C3-2BEAD718A7C4}" type="sibTrans" cxnId="{9C2D9D17-08BF-469A-BAF3-064343F0A1E2}">
      <dgm:prSet/>
      <dgm:spPr/>
      <dgm:t>
        <a:bodyPr/>
        <a:lstStyle/>
        <a:p>
          <a:endParaRPr lang="es-EC"/>
        </a:p>
      </dgm:t>
    </dgm:pt>
    <dgm:pt modelId="{6F636BC6-1F71-4DCF-9667-304D36275AFD}" type="pres">
      <dgm:prSet presAssocID="{9F320E3C-95C3-4FB8-82E0-E338C4AAF643}" presName="Name0" presStyleCnt="0">
        <dgm:presLayoutVars>
          <dgm:chMax val="7"/>
          <dgm:chPref val="7"/>
          <dgm:dir/>
        </dgm:presLayoutVars>
      </dgm:prSet>
      <dgm:spPr/>
    </dgm:pt>
    <dgm:pt modelId="{DBAA7862-208D-4377-A33F-4CFFD9584FCA}" type="pres">
      <dgm:prSet presAssocID="{9F320E3C-95C3-4FB8-82E0-E338C4AAF643}" presName="Name1" presStyleCnt="0"/>
      <dgm:spPr/>
    </dgm:pt>
    <dgm:pt modelId="{68ABC096-B921-4392-9A92-F3805FE7B7C7}" type="pres">
      <dgm:prSet presAssocID="{9F320E3C-95C3-4FB8-82E0-E338C4AAF643}" presName="cycle" presStyleCnt="0"/>
      <dgm:spPr/>
    </dgm:pt>
    <dgm:pt modelId="{48D199B6-8078-4370-A9A2-D37D8C5CB961}" type="pres">
      <dgm:prSet presAssocID="{9F320E3C-95C3-4FB8-82E0-E338C4AAF643}" presName="srcNode" presStyleLbl="node1" presStyleIdx="0" presStyleCnt="7"/>
      <dgm:spPr/>
    </dgm:pt>
    <dgm:pt modelId="{CBFB79DA-4073-47C8-A00C-BCB8740EBCB7}" type="pres">
      <dgm:prSet presAssocID="{9F320E3C-95C3-4FB8-82E0-E338C4AAF643}" presName="conn" presStyleLbl="parChTrans1D2" presStyleIdx="0" presStyleCnt="1"/>
      <dgm:spPr/>
    </dgm:pt>
    <dgm:pt modelId="{C557C402-48EF-4A89-A3DA-0B13FAF8A10F}" type="pres">
      <dgm:prSet presAssocID="{9F320E3C-95C3-4FB8-82E0-E338C4AAF643}" presName="extraNode" presStyleLbl="node1" presStyleIdx="0" presStyleCnt="7"/>
      <dgm:spPr/>
    </dgm:pt>
    <dgm:pt modelId="{67E3CFCE-9D38-4111-8CB2-EC9CB650B1FA}" type="pres">
      <dgm:prSet presAssocID="{9F320E3C-95C3-4FB8-82E0-E338C4AAF643}" presName="dstNode" presStyleLbl="node1" presStyleIdx="0" presStyleCnt="7"/>
      <dgm:spPr/>
    </dgm:pt>
    <dgm:pt modelId="{94636E32-4F79-49EB-AF3B-36BE69CC7AF5}" type="pres">
      <dgm:prSet presAssocID="{6C117204-5402-4F77-B733-8FBCE7F805EA}" presName="text_1" presStyleLbl="node1" presStyleIdx="0" presStyleCnt="7">
        <dgm:presLayoutVars>
          <dgm:bulletEnabled val="1"/>
        </dgm:presLayoutVars>
      </dgm:prSet>
      <dgm:spPr/>
    </dgm:pt>
    <dgm:pt modelId="{1E5F8CDC-A38D-4B52-B870-D7F7187DCB08}" type="pres">
      <dgm:prSet presAssocID="{6C117204-5402-4F77-B733-8FBCE7F805EA}" presName="accent_1" presStyleCnt="0"/>
      <dgm:spPr/>
    </dgm:pt>
    <dgm:pt modelId="{80021160-BE4F-401A-893F-4316E24463E3}" type="pres">
      <dgm:prSet presAssocID="{6C117204-5402-4F77-B733-8FBCE7F805EA}" presName="accentRepeatNode" presStyleLbl="solidFgAcc1" presStyleIdx="0" presStyleCnt="7"/>
      <dgm:spPr/>
    </dgm:pt>
    <dgm:pt modelId="{EA4AD666-A671-43B5-BA9D-D99C36C25C23}" type="pres">
      <dgm:prSet presAssocID="{9DCA00D8-F143-4215-B527-97B311DA2683}" presName="text_2" presStyleLbl="node1" presStyleIdx="1" presStyleCnt="7">
        <dgm:presLayoutVars>
          <dgm:bulletEnabled val="1"/>
        </dgm:presLayoutVars>
      </dgm:prSet>
      <dgm:spPr/>
    </dgm:pt>
    <dgm:pt modelId="{2C49EE2F-1DE9-4F5A-B85A-D0433B5DE96D}" type="pres">
      <dgm:prSet presAssocID="{9DCA00D8-F143-4215-B527-97B311DA2683}" presName="accent_2" presStyleCnt="0"/>
      <dgm:spPr/>
    </dgm:pt>
    <dgm:pt modelId="{BFFE32E5-F714-4712-BC55-FFE018686772}" type="pres">
      <dgm:prSet presAssocID="{9DCA00D8-F143-4215-B527-97B311DA2683}" presName="accentRepeatNode" presStyleLbl="solidFgAcc1" presStyleIdx="1" presStyleCnt="7"/>
      <dgm:spPr/>
    </dgm:pt>
    <dgm:pt modelId="{1925D6AF-BA2F-439B-A545-F1FF164C2AF6}" type="pres">
      <dgm:prSet presAssocID="{2B2959DA-6C1D-4EEB-B0DF-9FA932DE2430}" presName="text_3" presStyleLbl="node1" presStyleIdx="2" presStyleCnt="7">
        <dgm:presLayoutVars>
          <dgm:bulletEnabled val="1"/>
        </dgm:presLayoutVars>
      </dgm:prSet>
      <dgm:spPr/>
    </dgm:pt>
    <dgm:pt modelId="{04BD9451-024B-47D7-9470-0E395E5E126D}" type="pres">
      <dgm:prSet presAssocID="{2B2959DA-6C1D-4EEB-B0DF-9FA932DE2430}" presName="accent_3" presStyleCnt="0"/>
      <dgm:spPr/>
    </dgm:pt>
    <dgm:pt modelId="{A8796022-7270-474D-B875-D9C31354183E}" type="pres">
      <dgm:prSet presAssocID="{2B2959DA-6C1D-4EEB-B0DF-9FA932DE2430}" presName="accentRepeatNode" presStyleLbl="solidFgAcc1" presStyleIdx="2" presStyleCnt="7"/>
      <dgm:spPr/>
    </dgm:pt>
    <dgm:pt modelId="{1BC0FA27-1F8A-47C9-83B3-BF7087AA94C1}" type="pres">
      <dgm:prSet presAssocID="{41979DE5-5C90-462D-8846-2D3D15239E25}" presName="text_4" presStyleLbl="node1" presStyleIdx="3" presStyleCnt="7">
        <dgm:presLayoutVars>
          <dgm:bulletEnabled val="1"/>
        </dgm:presLayoutVars>
      </dgm:prSet>
      <dgm:spPr/>
    </dgm:pt>
    <dgm:pt modelId="{C57AEE07-CB96-457F-98CA-AD52637548BB}" type="pres">
      <dgm:prSet presAssocID="{41979DE5-5C90-462D-8846-2D3D15239E25}" presName="accent_4" presStyleCnt="0"/>
      <dgm:spPr/>
    </dgm:pt>
    <dgm:pt modelId="{EBF207DB-4862-4DC9-AFA1-4F81AEC00D63}" type="pres">
      <dgm:prSet presAssocID="{41979DE5-5C90-462D-8846-2D3D15239E25}" presName="accentRepeatNode" presStyleLbl="solidFgAcc1" presStyleIdx="3" presStyleCnt="7"/>
      <dgm:spPr/>
    </dgm:pt>
    <dgm:pt modelId="{24019AF4-8600-4D7F-AFDA-4F1A4AC4AEB7}" type="pres">
      <dgm:prSet presAssocID="{17121149-8989-4EFE-AFC3-27DBE84537A2}" presName="text_5" presStyleLbl="node1" presStyleIdx="4" presStyleCnt="7">
        <dgm:presLayoutVars>
          <dgm:bulletEnabled val="1"/>
        </dgm:presLayoutVars>
      </dgm:prSet>
      <dgm:spPr/>
    </dgm:pt>
    <dgm:pt modelId="{2B9DE7F7-FEC3-4A95-83CF-637D09D9110F}" type="pres">
      <dgm:prSet presAssocID="{17121149-8989-4EFE-AFC3-27DBE84537A2}" presName="accent_5" presStyleCnt="0"/>
      <dgm:spPr/>
    </dgm:pt>
    <dgm:pt modelId="{BA47B7BA-987A-4ACD-A05E-7602C50F5A46}" type="pres">
      <dgm:prSet presAssocID="{17121149-8989-4EFE-AFC3-27DBE84537A2}" presName="accentRepeatNode" presStyleLbl="solidFgAcc1" presStyleIdx="4" presStyleCnt="7"/>
      <dgm:spPr/>
    </dgm:pt>
    <dgm:pt modelId="{68904F55-0A55-4C58-9386-5702C0EDC252}" type="pres">
      <dgm:prSet presAssocID="{1CEE8B77-FF61-4EF9-B7CE-7DACA187B3CF}" presName="text_6" presStyleLbl="node1" presStyleIdx="5" presStyleCnt="7">
        <dgm:presLayoutVars>
          <dgm:bulletEnabled val="1"/>
        </dgm:presLayoutVars>
      </dgm:prSet>
      <dgm:spPr/>
    </dgm:pt>
    <dgm:pt modelId="{3993CED8-9057-4664-A9DA-AB994C436660}" type="pres">
      <dgm:prSet presAssocID="{1CEE8B77-FF61-4EF9-B7CE-7DACA187B3CF}" presName="accent_6" presStyleCnt="0"/>
      <dgm:spPr/>
    </dgm:pt>
    <dgm:pt modelId="{F893342D-7E1B-41AF-9F85-9FD1D3C95E57}" type="pres">
      <dgm:prSet presAssocID="{1CEE8B77-FF61-4EF9-B7CE-7DACA187B3CF}" presName="accentRepeatNode" presStyleLbl="solidFgAcc1" presStyleIdx="5" presStyleCnt="7"/>
      <dgm:spPr/>
    </dgm:pt>
    <dgm:pt modelId="{6FC95CCE-1F6C-4E91-8A67-2DA11926F541}" type="pres">
      <dgm:prSet presAssocID="{35D5A0F4-3569-464C-89DE-9192C309E206}" presName="text_7" presStyleLbl="node1" presStyleIdx="6" presStyleCnt="7">
        <dgm:presLayoutVars>
          <dgm:bulletEnabled val="1"/>
        </dgm:presLayoutVars>
      </dgm:prSet>
      <dgm:spPr/>
    </dgm:pt>
    <dgm:pt modelId="{51C14FB3-C1D9-4081-A208-AE277F613D9E}" type="pres">
      <dgm:prSet presAssocID="{35D5A0F4-3569-464C-89DE-9192C309E206}" presName="accent_7" presStyleCnt="0"/>
      <dgm:spPr/>
    </dgm:pt>
    <dgm:pt modelId="{02C8CF5C-434F-4EAE-9271-87EA94747343}" type="pres">
      <dgm:prSet presAssocID="{35D5A0F4-3569-464C-89DE-9192C309E206}" presName="accentRepeatNode" presStyleLbl="solidFgAcc1" presStyleIdx="6" presStyleCnt="7"/>
      <dgm:spPr/>
    </dgm:pt>
  </dgm:ptLst>
  <dgm:cxnLst>
    <dgm:cxn modelId="{397E8503-5151-4360-BE0B-C2CDD8D794CF}" srcId="{9F320E3C-95C3-4FB8-82E0-E338C4AAF643}" destId="{6C117204-5402-4F77-B733-8FBCE7F805EA}" srcOrd="0" destOrd="0" parTransId="{F9697C37-7039-495F-AA56-E8748F8C5D62}" sibTransId="{2A124B48-F184-481E-9A84-78FF6E58F0C6}"/>
    <dgm:cxn modelId="{C6FDA813-D438-4935-9E75-01A2D272F3FA}" type="presOf" srcId="{6C117204-5402-4F77-B733-8FBCE7F805EA}" destId="{94636E32-4F79-49EB-AF3B-36BE69CC7AF5}" srcOrd="0" destOrd="0" presId="urn:microsoft.com/office/officeart/2008/layout/VerticalCurvedList"/>
    <dgm:cxn modelId="{9C2D9D17-08BF-469A-BAF3-064343F0A1E2}" srcId="{9F320E3C-95C3-4FB8-82E0-E338C4AAF643}" destId="{35D5A0F4-3569-464C-89DE-9192C309E206}" srcOrd="6" destOrd="0" parTransId="{7B89DEFD-40E0-4837-9BF8-8880CF009948}" sibTransId="{43649E91-C7F4-40CA-A6C3-2BEAD718A7C4}"/>
    <dgm:cxn modelId="{2D674020-E9C8-48B7-8E14-FCAC315515D4}" srcId="{9F320E3C-95C3-4FB8-82E0-E338C4AAF643}" destId="{1CEE8B77-FF61-4EF9-B7CE-7DACA187B3CF}" srcOrd="5" destOrd="0" parTransId="{D88A1D3B-2E73-481B-8F37-D2A2C24E9725}" sibTransId="{0BC284D7-4427-4E41-A42B-6408048B0D09}"/>
    <dgm:cxn modelId="{3C37CB2F-DC42-43BC-BBEA-E893E3373F35}" type="presOf" srcId="{17121149-8989-4EFE-AFC3-27DBE84537A2}" destId="{24019AF4-8600-4D7F-AFDA-4F1A4AC4AEB7}" srcOrd="0" destOrd="0" presId="urn:microsoft.com/office/officeart/2008/layout/VerticalCurvedList"/>
    <dgm:cxn modelId="{C7DE2A36-298F-4945-ACCD-FF110BE31737}" type="presOf" srcId="{9F320E3C-95C3-4FB8-82E0-E338C4AAF643}" destId="{6F636BC6-1F71-4DCF-9667-304D36275AFD}" srcOrd="0" destOrd="0" presId="urn:microsoft.com/office/officeart/2008/layout/VerticalCurvedList"/>
    <dgm:cxn modelId="{AA91FC38-74BB-4BD6-801A-3E28874F6413}" type="presOf" srcId="{2A124B48-F184-481E-9A84-78FF6E58F0C6}" destId="{CBFB79DA-4073-47C8-A00C-BCB8740EBCB7}" srcOrd="0" destOrd="0" presId="urn:microsoft.com/office/officeart/2008/layout/VerticalCurvedList"/>
    <dgm:cxn modelId="{2491743F-2344-4F44-ABDE-1B8CE03F9609}" type="presOf" srcId="{41979DE5-5C90-462D-8846-2D3D15239E25}" destId="{1BC0FA27-1F8A-47C9-83B3-BF7087AA94C1}" srcOrd="0" destOrd="0" presId="urn:microsoft.com/office/officeart/2008/layout/VerticalCurvedList"/>
    <dgm:cxn modelId="{40CB305D-6ED9-4737-82D8-8AD5CD917AEE}" type="presOf" srcId="{9DCA00D8-F143-4215-B527-97B311DA2683}" destId="{EA4AD666-A671-43B5-BA9D-D99C36C25C23}" srcOrd="0" destOrd="0" presId="urn:microsoft.com/office/officeart/2008/layout/VerticalCurvedList"/>
    <dgm:cxn modelId="{B73AB444-D635-43D8-AC56-EEE7062080C3}" type="presOf" srcId="{35D5A0F4-3569-464C-89DE-9192C309E206}" destId="{6FC95CCE-1F6C-4E91-8A67-2DA11926F541}" srcOrd="0" destOrd="0" presId="urn:microsoft.com/office/officeart/2008/layout/VerticalCurvedList"/>
    <dgm:cxn modelId="{068B0A9B-D2B4-4AB7-BE10-89D560A25C2B}" type="presOf" srcId="{2B2959DA-6C1D-4EEB-B0DF-9FA932DE2430}" destId="{1925D6AF-BA2F-439B-A545-F1FF164C2AF6}" srcOrd="0" destOrd="0" presId="urn:microsoft.com/office/officeart/2008/layout/VerticalCurvedList"/>
    <dgm:cxn modelId="{321B509C-1247-41F1-9EAA-ADBC43859843}" srcId="{9F320E3C-95C3-4FB8-82E0-E338C4AAF643}" destId="{41979DE5-5C90-462D-8846-2D3D15239E25}" srcOrd="3" destOrd="0" parTransId="{B1A08E0D-1C1A-4642-A1AB-C09F771E107D}" sibTransId="{0DA63DA3-71F2-443C-883A-BB3A5ABA4FC3}"/>
    <dgm:cxn modelId="{586D9EA4-49F9-4825-8B91-8CD4A16B0EAF}" srcId="{9F320E3C-95C3-4FB8-82E0-E338C4AAF643}" destId="{9DCA00D8-F143-4215-B527-97B311DA2683}" srcOrd="1" destOrd="0" parTransId="{CD72AF21-74A4-42E1-AB36-8C1426D8B9AA}" sibTransId="{745DE0E3-9E5D-4D9F-804A-6A96792E6B65}"/>
    <dgm:cxn modelId="{61732CA9-5F2C-4A8B-B759-ED15EE2EB677}" type="presOf" srcId="{1CEE8B77-FF61-4EF9-B7CE-7DACA187B3CF}" destId="{68904F55-0A55-4C58-9386-5702C0EDC252}" srcOrd="0" destOrd="0" presId="urn:microsoft.com/office/officeart/2008/layout/VerticalCurvedList"/>
    <dgm:cxn modelId="{17DE6DBD-0375-4A14-9877-8E9514BC32FE}" srcId="{9F320E3C-95C3-4FB8-82E0-E338C4AAF643}" destId="{17121149-8989-4EFE-AFC3-27DBE84537A2}" srcOrd="4" destOrd="0" parTransId="{214F1F5F-D01C-4D20-88F7-1C47EB626B4D}" sibTransId="{06991E89-5369-48B3-BE02-DA3BAAB8D4D8}"/>
    <dgm:cxn modelId="{D34B54E9-FD57-427A-ABC1-21AE741D518E}" srcId="{9F320E3C-95C3-4FB8-82E0-E338C4AAF643}" destId="{2B2959DA-6C1D-4EEB-B0DF-9FA932DE2430}" srcOrd="2" destOrd="0" parTransId="{0433DA7C-E5E4-4FC7-B853-78290AAA1A15}" sibTransId="{DB13EF1C-56D1-48E9-9B35-F924C6228807}"/>
    <dgm:cxn modelId="{62FD1E36-32E9-42FA-9687-0C20E19D687B}" type="presParOf" srcId="{6F636BC6-1F71-4DCF-9667-304D36275AFD}" destId="{DBAA7862-208D-4377-A33F-4CFFD9584FCA}" srcOrd="0" destOrd="0" presId="urn:microsoft.com/office/officeart/2008/layout/VerticalCurvedList"/>
    <dgm:cxn modelId="{8F035142-EEE9-4572-9D53-2EEF49695A10}" type="presParOf" srcId="{DBAA7862-208D-4377-A33F-4CFFD9584FCA}" destId="{68ABC096-B921-4392-9A92-F3805FE7B7C7}" srcOrd="0" destOrd="0" presId="urn:microsoft.com/office/officeart/2008/layout/VerticalCurvedList"/>
    <dgm:cxn modelId="{F22A2610-5DA1-4A4D-BD65-F6B292071299}" type="presParOf" srcId="{68ABC096-B921-4392-9A92-F3805FE7B7C7}" destId="{48D199B6-8078-4370-A9A2-D37D8C5CB961}" srcOrd="0" destOrd="0" presId="urn:microsoft.com/office/officeart/2008/layout/VerticalCurvedList"/>
    <dgm:cxn modelId="{8DF57259-9F9E-4F74-B497-2BF7C8E4A00F}" type="presParOf" srcId="{68ABC096-B921-4392-9A92-F3805FE7B7C7}" destId="{CBFB79DA-4073-47C8-A00C-BCB8740EBCB7}" srcOrd="1" destOrd="0" presId="urn:microsoft.com/office/officeart/2008/layout/VerticalCurvedList"/>
    <dgm:cxn modelId="{EC348726-4057-4325-9F52-7CE3B09177D6}" type="presParOf" srcId="{68ABC096-B921-4392-9A92-F3805FE7B7C7}" destId="{C557C402-48EF-4A89-A3DA-0B13FAF8A10F}" srcOrd="2" destOrd="0" presId="urn:microsoft.com/office/officeart/2008/layout/VerticalCurvedList"/>
    <dgm:cxn modelId="{2401B9B8-BE19-4AC2-A111-CEAE32FC5BF0}" type="presParOf" srcId="{68ABC096-B921-4392-9A92-F3805FE7B7C7}" destId="{67E3CFCE-9D38-4111-8CB2-EC9CB650B1FA}" srcOrd="3" destOrd="0" presId="urn:microsoft.com/office/officeart/2008/layout/VerticalCurvedList"/>
    <dgm:cxn modelId="{D6F95221-825F-4776-8744-B4C35DDA5732}" type="presParOf" srcId="{DBAA7862-208D-4377-A33F-4CFFD9584FCA}" destId="{94636E32-4F79-49EB-AF3B-36BE69CC7AF5}" srcOrd="1" destOrd="0" presId="urn:microsoft.com/office/officeart/2008/layout/VerticalCurvedList"/>
    <dgm:cxn modelId="{D63F2211-3C60-4CAB-A9C0-521856A7A6EF}" type="presParOf" srcId="{DBAA7862-208D-4377-A33F-4CFFD9584FCA}" destId="{1E5F8CDC-A38D-4B52-B870-D7F7187DCB08}" srcOrd="2" destOrd="0" presId="urn:microsoft.com/office/officeart/2008/layout/VerticalCurvedList"/>
    <dgm:cxn modelId="{4DE77B25-6DEC-41A8-BAB0-00E04C38DC85}" type="presParOf" srcId="{1E5F8CDC-A38D-4B52-B870-D7F7187DCB08}" destId="{80021160-BE4F-401A-893F-4316E24463E3}" srcOrd="0" destOrd="0" presId="urn:microsoft.com/office/officeart/2008/layout/VerticalCurvedList"/>
    <dgm:cxn modelId="{2D8D85E5-5E82-42C4-B5C0-33FBC0754178}" type="presParOf" srcId="{DBAA7862-208D-4377-A33F-4CFFD9584FCA}" destId="{EA4AD666-A671-43B5-BA9D-D99C36C25C23}" srcOrd="3" destOrd="0" presId="urn:microsoft.com/office/officeart/2008/layout/VerticalCurvedList"/>
    <dgm:cxn modelId="{03CDFC5A-4359-4119-AF8D-24E67DEF09D8}" type="presParOf" srcId="{DBAA7862-208D-4377-A33F-4CFFD9584FCA}" destId="{2C49EE2F-1DE9-4F5A-B85A-D0433B5DE96D}" srcOrd="4" destOrd="0" presId="urn:microsoft.com/office/officeart/2008/layout/VerticalCurvedList"/>
    <dgm:cxn modelId="{59C7F7DA-9FC3-486B-9210-E2C48D0EBFB4}" type="presParOf" srcId="{2C49EE2F-1DE9-4F5A-B85A-D0433B5DE96D}" destId="{BFFE32E5-F714-4712-BC55-FFE018686772}" srcOrd="0" destOrd="0" presId="urn:microsoft.com/office/officeart/2008/layout/VerticalCurvedList"/>
    <dgm:cxn modelId="{23A2B244-8884-4EAA-BAEB-F190149988F7}" type="presParOf" srcId="{DBAA7862-208D-4377-A33F-4CFFD9584FCA}" destId="{1925D6AF-BA2F-439B-A545-F1FF164C2AF6}" srcOrd="5" destOrd="0" presId="urn:microsoft.com/office/officeart/2008/layout/VerticalCurvedList"/>
    <dgm:cxn modelId="{A461BDC4-8455-48A2-BC1F-DEF8961EE058}" type="presParOf" srcId="{DBAA7862-208D-4377-A33F-4CFFD9584FCA}" destId="{04BD9451-024B-47D7-9470-0E395E5E126D}" srcOrd="6" destOrd="0" presId="urn:microsoft.com/office/officeart/2008/layout/VerticalCurvedList"/>
    <dgm:cxn modelId="{EDD54379-172E-4E4E-9978-008821616274}" type="presParOf" srcId="{04BD9451-024B-47D7-9470-0E395E5E126D}" destId="{A8796022-7270-474D-B875-D9C31354183E}" srcOrd="0" destOrd="0" presId="urn:microsoft.com/office/officeart/2008/layout/VerticalCurvedList"/>
    <dgm:cxn modelId="{299E9C6C-06FC-4913-8C04-601AB0279478}" type="presParOf" srcId="{DBAA7862-208D-4377-A33F-4CFFD9584FCA}" destId="{1BC0FA27-1F8A-47C9-83B3-BF7087AA94C1}" srcOrd="7" destOrd="0" presId="urn:microsoft.com/office/officeart/2008/layout/VerticalCurvedList"/>
    <dgm:cxn modelId="{9E93E696-EE87-4B56-8814-A3FE1F791F42}" type="presParOf" srcId="{DBAA7862-208D-4377-A33F-4CFFD9584FCA}" destId="{C57AEE07-CB96-457F-98CA-AD52637548BB}" srcOrd="8" destOrd="0" presId="urn:microsoft.com/office/officeart/2008/layout/VerticalCurvedList"/>
    <dgm:cxn modelId="{92A78980-570C-4897-A33C-038E5CAF7B78}" type="presParOf" srcId="{C57AEE07-CB96-457F-98CA-AD52637548BB}" destId="{EBF207DB-4862-4DC9-AFA1-4F81AEC00D63}" srcOrd="0" destOrd="0" presId="urn:microsoft.com/office/officeart/2008/layout/VerticalCurvedList"/>
    <dgm:cxn modelId="{9E9EF150-06FE-4C63-B9E2-E4F9CC0F6647}" type="presParOf" srcId="{DBAA7862-208D-4377-A33F-4CFFD9584FCA}" destId="{24019AF4-8600-4D7F-AFDA-4F1A4AC4AEB7}" srcOrd="9" destOrd="0" presId="urn:microsoft.com/office/officeart/2008/layout/VerticalCurvedList"/>
    <dgm:cxn modelId="{D3CBD075-BCA4-4954-88C8-30E5EC42E86F}" type="presParOf" srcId="{DBAA7862-208D-4377-A33F-4CFFD9584FCA}" destId="{2B9DE7F7-FEC3-4A95-83CF-637D09D9110F}" srcOrd="10" destOrd="0" presId="urn:microsoft.com/office/officeart/2008/layout/VerticalCurvedList"/>
    <dgm:cxn modelId="{D2457478-D57C-4C23-B765-A69DAC8EBEEE}" type="presParOf" srcId="{2B9DE7F7-FEC3-4A95-83CF-637D09D9110F}" destId="{BA47B7BA-987A-4ACD-A05E-7602C50F5A46}" srcOrd="0" destOrd="0" presId="urn:microsoft.com/office/officeart/2008/layout/VerticalCurvedList"/>
    <dgm:cxn modelId="{0D34A93D-46C2-4B2E-8C56-35CDD70956CA}" type="presParOf" srcId="{DBAA7862-208D-4377-A33F-4CFFD9584FCA}" destId="{68904F55-0A55-4C58-9386-5702C0EDC252}" srcOrd="11" destOrd="0" presId="urn:microsoft.com/office/officeart/2008/layout/VerticalCurvedList"/>
    <dgm:cxn modelId="{955ABFF7-9B68-4794-9F74-BB8137DD8CC6}" type="presParOf" srcId="{DBAA7862-208D-4377-A33F-4CFFD9584FCA}" destId="{3993CED8-9057-4664-A9DA-AB994C436660}" srcOrd="12" destOrd="0" presId="urn:microsoft.com/office/officeart/2008/layout/VerticalCurvedList"/>
    <dgm:cxn modelId="{BFAF62BC-348C-4DB4-8D28-0B5B4A9C8234}" type="presParOf" srcId="{3993CED8-9057-4664-A9DA-AB994C436660}" destId="{F893342D-7E1B-41AF-9F85-9FD1D3C95E57}" srcOrd="0" destOrd="0" presId="urn:microsoft.com/office/officeart/2008/layout/VerticalCurvedList"/>
    <dgm:cxn modelId="{C2D068D8-E24B-4120-AEF6-A49D18592C7A}" type="presParOf" srcId="{DBAA7862-208D-4377-A33F-4CFFD9584FCA}" destId="{6FC95CCE-1F6C-4E91-8A67-2DA11926F541}" srcOrd="13" destOrd="0" presId="urn:microsoft.com/office/officeart/2008/layout/VerticalCurvedList"/>
    <dgm:cxn modelId="{1D1A557A-5F4D-4850-BA28-C769C69194B3}" type="presParOf" srcId="{DBAA7862-208D-4377-A33F-4CFFD9584FCA}" destId="{51C14FB3-C1D9-4081-A208-AE277F613D9E}" srcOrd="14" destOrd="0" presId="urn:microsoft.com/office/officeart/2008/layout/VerticalCurvedList"/>
    <dgm:cxn modelId="{45F02BC7-3C91-4CE4-8760-34FA43602E9C}" type="presParOf" srcId="{51C14FB3-C1D9-4081-A208-AE277F613D9E}" destId="{02C8CF5C-434F-4EAE-9271-87EA947473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5ECE2-02E9-46D9-BF81-0CFB35D77717}"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C"/>
        </a:p>
      </dgm:t>
    </dgm:pt>
    <dgm:pt modelId="{A516A512-1110-4E0E-8733-1503C06C740B}">
      <dgm:prSet phldrT="[Texto]" custT="1"/>
      <dgm:spPr/>
      <dgm:t>
        <a:bodyPr/>
        <a:lstStyle/>
        <a:p>
          <a:r>
            <a:rPr lang="es-MX" sz="3600" b="1" dirty="0">
              <a:solidFill>
                <a:schemeClr val="tx1"/>
              </a:solidFill>
              <a:effectLst/>
            </a:rPr>
            <a:t>Fase 1</a:t>
          </a:r>
          <a:endParaRPr lang="es-EC" sz="3600" b="1" dirty="0">
            <a:solidFill>
              <a:schemeClr val="tx1"/>
            </a:solidFill>
            <a:effectLst/>
          </a:endParaRPr>
        </a:p>
      </dgm:t>
    </dgm:pt>
    <dgm:pt modelId="{C87E66DD-E6A2-463D-949E-06C0640A2379}" type="parTrans" cxnId="{8B197610-8591-4F22-8E00-B3C42CBE7A72}">
      <dgm:prSet/>
      <dgm:spPr/>
      <dgm:t>
        <a:bodyPr/>
        <a:lstStyle/>
        <a:p>
          <a:endParaRPr lang="es-EC" sz="1800" b="1">
            <a:solidFill>
              <a:schemeClr val="tx1"/>
            </a:solidFill>
            <a:effectLst/>
          </a:endParaRPr>
        </a:p>
      </dgm:t>
    </dgm:pt>
    <dgm:pt modelId="{FB225CA1-28C4-4AC9-A49E-6C8BFAA1ABD4}" type="sibTrans" cxnId="{8B197610-8591-4F22-8E00-B3C42CBE7A72}">
      <dgm:prSet/>
      <dgm:spPr/>
      <dgm:t>
        <a:bodyPr/>
        <a:lstStyle/>
        <a:p>
          <a:endParaRPr lang="es-EC" sz="1800" b="1">
            <a:solidFill>
              <a:schemeClr val="tx1"/>
            </a:solidFill>
            <a:effectLst/>
          </a:endParaRPr>
        </a:p>
      </dgm:t>
    </dgm:pt>
    <dgm:pt modelId="{BACD118E-783C-4780-90BD-32FDF5DD8EA2}">
      <dgm:prSet phldrT="[Texto]" custT="1"/>
      <dgm:spPr/>
      <dgm:t>
        <a:bodyPr/>
        <a:lstStyle/>
        <a:p>
          <a:r>
            <a:rPr lang="es-MX" sz="2000" b="1" dirty="0">
              <a:solidFill>
                <a:schemeClr val="tx1"/>
              </a:solidFill>
              <a:effectLst/>
            </a:rPr>
            <a:t>Tipo exploratoria.</a:t>
          </a:r>
          <a:endParaRPr lang="es-EC" sz="2000" b="1" dirty="0">
            <a:solidFill>
              <a:schemeClr val="tx1"/>
            </a:solidFill>
            <a:effectLst/>
          </a:endParaRPr>
        </a:p>
      </dgm:t>
    </dgm:pt>
    <dgm:pt modelId="{FF2DBDB1-E9C2-48BF-AB4D-DACF390C497E}" type="parTrans" cxnId="{B8E9F2FB-5C6A-4F0B-BC5C-10E2BAEAE3C0}">
      <dgm:prSet/>
      <dgm:spPr/>
      <dgm:t>
        <a:bodyPr/>
        <a:lstStyle/>
        <a:p>
          <a:endParaRPr lang="es-EC" sz="1800" b="1">
            <a:solidFill>
              <a:schemeClr val="tx1"/>
            </a:solidFill>
            <a:effectLst/>
          </a:endParaRPr>
        </a:p>
      </dgm:t>
    </dgm:pt>
    <dgm:pt modelId="{32FD9149-C67B-4C3A-B9A9-B1862994C45D}" type="sibTrans" cxnId="{B8E9F2FB-5C6A-4F0B-BC5C-10E2BAEAE3C0}">
      <dgm:prSet/>
      <dgm:spPr/>
      <dgm:t>
        <a:bodyPr/>
        <a:lstStyle/>
        <a:p>
          <a:endParaRPr lang="es-EC" sz="1800" b="1">
            <a:solidFill>
              <a:schemeClr val="tx1"/>
            </a:solidFill>
            <a:effectLst/>
          </a:endParaRPr>
        </a:p>
      </dgm:t>
    </dgm:pt>
    <dgm:pt modelId="{9876EF69-DCB7-48CF-9208-93F6EAB39994}">
      <dgm:prSet phldrT="[Texto]" custT="1"/>
      <dgm:spPr/>
      <dgm:t>
        <a:bodyPr/>
        <a:lstStyle/>
        <a:p>
          <a:r>
            <a:rPr lang="es-MX" sz="2000" b="1" dirty="0">
              <a:solidFill>
                <a:schemeClr val="tx1"/>
              </a:solidFill>
              <a:effectLst/>
            </a:rPr>
            <a:t>Diseño de encuesta.</a:t>
          </a:r>
          <a:endParaRPr lang="es-EC" sz="2000" b="1" dirty="0">
            <a:solidFill>
              <a:schemeClr val="tx1"/>
            </a:solidFill>
            <a:effectLst/>
          </a:endParaRPr>
        </a:p>
      </dgm:t>
    </dgm:pt>
    <dgm:pt modelId="{0F8C64CF-E12C-4BB5-8936-9228A9AE807C}" type="parTrans" cxnId="{0C321101-ADE6-4B82-8A48-02D8E87882F5}">
      <dgm:prSet/>
      <dgm:spPr/>
      <dgm:t>
        <a:bodyPr/>
        <a:lstStyle/>
        <a:p>
          <a:endParaRPr lang="es-EC" sz="1800" b="1">
            <a:solidFill>
              <a:schemeClr val="tx1"/>
            </a:solidFill>
            <a:effectLst/>
          </a:endParaRPr>
        </a:p>
      </dgm:t>
    </dgm:pt>
    <dgm:pt modelId="{BB50156C-41F1-4353-8FBB-417FFABE8CCE}" type="sibTrans" cxnId="{0C321101-ADE6-4B82-8A48-02D8E87882F5}">
      <dgm:prSet/>
      <dgm:spPr/>
      <dgm:t>
        <a:bodyPr/>
        <a:lstStyle/>
        <a:p>
          <a:endParaRPr lang="es-EC" sz="1800" b="1">
            <a:solidFill>
              <a:schemeClr val="tx1"/>
            </a:solidFill>
            <a:effectLst/>
          </a:endParaRPr>
        </a:p>
      </dgm:t>
    </dgm:pt>
    <dgm:pt modelId="{0F22E241-654A-41FF-97C9-5E5AC6B5706B}">
      <dgm:prSet phldrT="[Texto]" custT="1"/>
      <dgm:spPr/>
      <dgm:t>
        <a:bodyPr/>
        <a:lstStyle/>
        <a:p>
          <a:r>
            <a:rPr lang="es-MX" sz="3600" b="1" dirty="0">
              <a:solidFill>
                <a:schemeClr val="tx1"/>
              </a:solidFill>
              <a:effectLst/>
            </a:rPr>
            <a:t>Fase 2</a:t>
          </a:r>
          <a:endParaRPr lang="es-EC" sz="3600" b="1" dirty="0">
            <a:solidFill>
              <a:schemeClr val="tx1"/>
            </a:solidFill>
            <a:effectLst/>
          </a:endParaRPr>
        </a:p>
      </dgm:t>
    </dgm:pt>
    <dgm:pt modelId="{EF915477-F3C1-4B0E-A8F8-6C30FA4C2F97}" type="parTrans" cxnId="{6D8DAEB7-9621-4986-9B7B-6743DC414AA1}">
      <dgm:prSet/>
      <dgm:spPr/>
      <dgm:t>
        <a:bodyPr/>
        <a:lstStyle/>
        <a:p>
          <a:endParaRPr lang="es-EC" sz="1800" b="1">
            <a:solidFill>
              <a:schemeClr val="tx1"/>
            </a:solidFill>
            <a:effectLst/>
          </a:endParaRPr>
        </a:p>
      </dgm:t>
    </dgm:pt>
    <dgm:pt modelId="{84FC0581-0B7B-4C4A-9049-C81155FD0F9F}" type="sibTrans" cxnId="{6D8DAEB7-9621-4986-9B7B-6743DC414AA1}">
      <dgm:prSet/>
      <dgm:spPr/>
      <dgm:t>
        <a:bodyPr/>
        <a:lstStyle/>
        <a:p>
          <a:endParaRPr lang="es-EC" sz="1800" b="1">
            <a:solidFill>
              <a:schemeClr val="tx1"/>
            </a:solidFill>
            <a:effectLst/>
          </a:endParaRPr>
        </a:p>
      </dgm:t>
    </dgm:pt>
    <dgm:pt modelId="{9EBB5F78-43C8-4D98-ACA5-0831A38B2E63}">
      <dgm:prSet phldrT="[Texto]" custT="1"/>
      <dgm:spPr/>
      <dgm:t>
        <a:bodyPr/>
        <a:lstStyle/>
        <a:p>
          <a:r>
            <a:rPr lang="es-MX" sz="2000" b="1" dirty="0">
              <a:solidFill>
                <a:schemeClr val="tx1"/>
              </a:solidFill>
              <a:effectLst/>
            </a:rPr>
            <a:t>Tabulación de los datos.</a:t>
          </a:r>
          <a:endParaRPr lang="es-EC" sz="2000" b="1" dirty="0">
            <a:solidFill>
              <a:schemeClr val="tx1"/>
            </a:solidFill>
            <a:effectLst/>
          </a:endParaRPr>
        </a:p>
      </dgm:t>
    </dgm:pt>
    <dgm:pt modelId="{C56DDD80-472F-4048-9709-AD78590C2105}" type="parTrans" cxnId="{64D2E3AF-1420-42B2-ACA2-981E0E06E7A4}">
      <dgm:prSet/>
      <dgm:spPr/>
      <dgm:t>
        <a:bodyPr/>
        <a:lstStyle/>
        <a:p>
          <a:endParaRPr lang="es-EC" sz="1800" b="1">
            <a:solidFill>
              <a:schemeClr val="tx1"/>
            </a:solidFill>
            <a:effectLst/>
          </a:endParaRPr>
        </a:p>
      </dgm:t>
    </dgm:pt>
    <dgm:pt modelId="{E5448218-ADD0-4627-9DBE-F352C8D0D213}" type="sibTrans" cxnId="{64D2E3AF-1420-42B2-ACA2-981E0E06E7A4}">
      <dgm:prSet/>
      <dgm:spPr/>
      <dgm:t>
        <a:bodyPr/>
        <a:lstStyle/>
        <a:p>
          <a:endParaRPr lang="es-EC" sz="1800" b="1">
            <a:solidFill>
              <a:schemeClr val="tx1"/>
            </a:solidFill>
            <a:effectLst/>
          </a:endParaRPr>
        </a:p>
      </dgm:t>
    </dgm:pt>
    <dgm:pt modelId="{959C122E-2AA5-4C52-9DAC-770214E1C421}">
      <dgm:prSet phldrT="[Texto]" custT="1"/>
      <dgm:spPr/>
      <dgm:t>
        <a:bodyPr/>
        <a:lstStyle/>
        <a:p>
          <a:r>
            <a:rPr lang="es-MX" sz="2000" b="1" dirty="0">
              <a:solidFill>
                <a:schemeClr val="tx1"/>
              </a:solidFill>
              <a:effectLst/>
            </a:rPr>
            <a:t>Tipos de productos agroquímicos, uso de maquinaria, recolección de envases vacíos, nivel de conocimientos y aplicación de BPA. </a:t>
          </a:r>
          <a:endParaRPr lang="es-EC" sz="2000" b="1" dirty="0">
            <a:solidFill>
              <a:schemeClr val="tx1"/>
            </a:solidFill>
            <a:effectLst/>
          </a:endParaRPr>
        </a:p>
      </dgm:t>
    </dgm:pt>
    <dgm:pt modelId="{233DB185-E397-4BAD-8C6E-082B3A082449}" type="parTrans" cxnId="{9A59BC4D-E731-4152-9400-1E7493512815}">
      <dgm:prSet/>
      <dgm:spPr/>
      <dgm:t>
        <a:bodyPr/>
        <a:lstStyle/>
        <a:p>
          <a:endParaRPr lang="es-EC" sz="1800" b="1">
            <a:solidFill>
              <a:schemeClr val="tx1"/>
            </a:solidFill>
            <a:effectLst/>
          </a:endParaRPr>
        </a:p>
      </dgm:t>
    </dgm:pt>
    <dgm:pt modelId="{6078579E-71B8-4152-A8DE-EB0AA37CC5D1}" type="sibTrans" cxnId="{9A59BC4D-E731-4152-9400-1E7493512815}">
      <dgm:prSet/>
      <dgm:spPr/>
      <dgm:t>
        <a:bodyPr/>
        <a:lstStyle/>
        <a:p>
          <a:endParaRPr lang="es-EC" sz="1800" b="1">
            <a:solidFill>
              <a:schemeClr val="tx1"/>
            </a:solidFill>
            <a:effectLst/>
          </a:endParaRPr>
        </a:p>
      </dgm:t>
    </dgm:pt>
    <dgm:pt modelId="{F1BC6670-A14D-42DD-A3BC-3100D1CE0C52}">
      <dgm:prSet phldrT="[Texto]" custT="1"/>
      <dgm:spPr/>
      <dgm:t>
        <a:bodyPr/>
        <a:lstStyle/>
        <a:p>
          <a:r>
            <a:rPr lang="es-MX" sz="2000" b="1" dirty="0">
              <a:solidFill>
                <a:schemeClr val="tx1"/>
              </a:solidFill>
              <a:effectLst/>
            </a:rPr>
            <a:t>Discusión de los datos. </a:t>
          </a:r>
          <a:endParaRPr lang="es-EC" sz="2000" b="1" dirty="0">
            <a:solidFill>
              <a:schemeClr val="tx1"/>
            </a:solidFill>
            <a:effectLst/>
          </a:endParaRPr>
        </a:p>
      </dgm:t>
    </dgm:pt>
    <dgm:pt modelId="{5D743B22-6CCE-48CA-A285-26A7342229CC}" type="parTrans" cxnId="{070B7678-BBC2-4ED6-B5B6-CCAEA4E7F549}">
      <dgm:prSet/>
      <dgm:spPr/>
      <dgm:t>
        <a:bodyPr/>
        <a:lstStyle/>
        <a:p>
          <a:endParaRPr lang="es-EC" sz="1800" b="1">
            <a:solidFill>
              <a:schemeClr val="tx1"/>
            </a:solidFill>
            <a:effectLst/>
          </a:endParaRPr>
        </a:p>
      </dgm:t>
    </dgm:pt>
    <dgm:pt modelId="{4FA31B63-6B87-4FC2-9E73-5972C16CF585}" type="sibTrans" cxnId="{070B7678-BBC2-4ED6-B5B6-CCAEA4E7F549}">
      <dgm:prSet/>
      <dgm:spPr/>
      <dgm:t>
        <a:bodyPr/>
        <a:lstStyle/>
        <a:p>
          <a:endParaRPr lang="es-EC" sz="1800" b="1">
            <a:solidFill>
              <a:schemeClr val="tx1"/>
            </a:solidFill>
            <a:effectLst/>
          </a:endParaRPr>
        </a:p>
      </dgm:t>
    </dgm:pt>
    <dgm:pt modelId="{E331110B-0326-4D05-B8C6-180D8033027D}">
      <dgm:prSet phldrT="[Texto]" custT="1"/>
      <dgm:spPr/>
      <dgm:t>
        <a:bodyPr/>
        <a:lstStyle/>
        <a:p>
          <a:r>
            <a:rPr lang="es-MX" sz="2000" b="1" dirty="0">
              <a:solidFill>
                <a:schemeClr val="tx1"/>
              </a:solidFill>
              <a:effectLst/>
            </a:rPr>
            <a:t>Desarrollo de la propuesta de guía de aplicación de buenas prácticas agrícolas (BPA) y recolección adecuada de envases vacíos de agroquímicos para el PDyOT del cantón Quevedo.</a:t>
          </a:r>
          <a:endParaRPr lang="es-EC" sz="2000" b="1" dirty="0">
            <a:solidFill>
              <a:schemeClr val="tx1"/>
            </a:solidFill>
            <a:effectLst/>
          </a:endParaRPr>
        </a:p>
      </dgm:t>
    </dgm:pt>
    <dgm:pt modelId="{2E8A6C04-FD05-4D78-8D87-1D105980C0C8}" type="parTrans" cxnId="{4A512B74-903C-415E-95BE-A5D2D9C128A7}">
      <dgm:prSet/>
      <dgm:spPr/>
      <dgm:t>
        <a:bodyPr/>
        <a:lstStyle/>
        <a:p>
          <a:endParaRPr lang="es-EC" sz="1800" b="1">
            <a:solidFill>
              <a:schemeClr val="tx1"/>
            </a:solidFill>
            <a:effectLst/>
          </a:endParaRPr>
        </a:p>
      </dgm:t>
    </dgm:pt>
    <dgm:pt modelId="{E5ED770D-0536-4794-9FC5-71C47A8F9B43}" type="sibTrans" cxnId="{4A512B74-903C-415E-95BE-A5D2D9C128A7}">
      <dgm:prSet/>
      <dgm:spPr/>
      <dgm:t>
        <a:bodyPr/>
        <a:lstStyle/>
        <a:p>
          <a:endParaRPr lang="es-EC" sz="1800" b="1">
            <a:solidFill>
              <a:schemeClr val="tx1"/>
            </a:solidFill>
            <a:effectLst/>
          </a:endParaRPr>
        </a:p>
      </dgm:t>
    </dgm:pt>
    <dgm:pt modelId="{F15002CD-2A23-47E2-BB52-A1B5C4F9B3E4}">
      <dgm:prSet phldrT="[Texto]" custT="1"/>
      <dgm:spPr/>
      <dgm:t>
        <a:bodyPr/>
        <a:lstStyle/>
        <a:p>
          <a:r>
            <a:rPr lang="es-MX" sz="2000" b="1" dirty="0">
              <a:solidFill>
                <a:schemeClr val="tx1"/>
              </a:solidFill>
              <a:effectLst/>
            </a:rPr>
            <a:t>Categorización de predios agrícolas.</a:t>
          </a:r>
          <a:endParaRPr lang="es-EC" sz="2000" b="1" dirty="0">
            <a:solidFill>
              <a:schemeClr val="tx1"/>
            </a:solidFill>
            <a:effectLst/>
          </a:endParaRPr>
        </a:p>
      </dgm:t>
    </dgm:pt>
    <dgm:pt modelId="{336CCEE1-6E59-4C2B-B3A8-15D05CD681E1}" type="parTrans" cxnId="{E2A21850-5B0D-454D-B0D2-BD0633EDB567}">
      <dgm:prSet/>
      <dgm:spPr/>
      <dgm:t>
        <a:bodyPr/>
        <a:lstStyle/>
        <a:p>
          <a:endParaRPr lang="es-EC" b="1">
            <a:solidFill>
              <a:schemeClr val="tx1"/>
            </a:solidFill>
            <a:effectLst/>
          </a:endParaRPr>
        </a:p>
      </dgm:t>
    </dgm:pt>
    <dgm:pt modelId="{39FEBEDD-52B3-42E9-9B73-94634878A48E}" type="sibTrans" cxnId="{E2A21850-5B0D-454D-B0D2-BD0633EDB567}">
      <dgm:prSet/>
      <dgm:spPr/>
      <dgm:t>
        <a:bodyPr/>
        <a:lstStyle/>
        <a:p>
          <a:endParaRPr lang="es-EC" b="1">
            <a:solidFill>
              <a:schemeClr val="tx1"/>
            </a:solidFill>
            <a:effectLst/>
          </a:endParaRPr>
        </a:p>
      </dgm:t>
    </dgm:pt>
    <dgm:pt modelId="{BAF0B093-6DBB-4D0F-A432-B4C39D9BDB14}">
      <dgm:prSet phldrT="[Texto]" custT="1"/>
      <dgm:spPr/>
      <dgm:t>
        <a:bodyPr/>
        <a:lstStyle/>
        <a:p>
          <a:r>
            <a:rPr lang="es-MX" sz="2000" b="1" dirty="0">
              <a:solidFill>
                <a:schemeClr val="tx1"/>
              </a:solidFill>
              <a:effectLst/>
            </a:rPr>
            <a:t>Aplicación de encuesta en campo.</a:t>
          </a:r>
          <a:endParaRPr lang="es-EC" sz="2000" b="1" dirty="0">
            <a:solidFill>
              <a:schemeClr val="tx1"/>
            </a:solidFill>
            <a:effectLst/>
          </a:endParaRPr>
        </a:p>
      </dgm:t>
    </dgm:pt>
    <dgm:pt modelId="{CBBE2BD9-7CC2-4471-8D5C-7DCFBF645B16}" type="parTrans" cxnId="{85C8C321-9746-4338-B934-DCF4C0B96826}">
      <dgm:prSet/>
      <dgm:spPr/>
      <dgm:t>
        <a:bodyPr/>
        <a:lstStyle/>
        <a:p>
          <a:endParaRPr lang="es-EC"/>
        </a:p>
      </dgm:t>
    </dgm:pt>
    <dgm:pt modelId="{F500F9F6-6975-40A2-8F2C-0EB800B179C5}" type="sibTrans" cxnId="{85C8C321-9746-4338-B934-DCF4C0B96826}">
      <dgm:prSet/>
      <dgm:spPr/>
      <dgm:t>
        <a:bodyPr/>
        <a:lstStyle/>
        <a:p>
          <a:endParaRPr lang="es-EC"/>
        </a:p>
      </dgm:t>
    </dgm:pt>
    <dgm:pt modelId="{4595BF6B-32CB-474F-92D2-1DEE5BEB201B}" type="pres">
      <dgm:prSet presAssocID="{CE85ECE2-02E9-46D9-BF81-0CFB35D77717}" presName="Name0" presStyleCnt="0">
        <dgm:presLayoutVars>
          <dgm:dir/>
          <dgm:animLvl val="lvl"/>
          <dgm:resizeHandles/>
        </dgm:presLayoutVars>
      </dgm:prSet>
      <dgm:spPr/>
    </dgm:pt>
    <dgm:pt modelId="{085F9295-22CF-488E-AD4C-6FDE6CD0A9D2}" type="pres">
      <dgm:prSet presAssocID="{A516A512-1110-4E0E-8733-1503C06C740B}" presName="linNode" presStyleCnt="0"/>
      <dgm:spPr/>
    </dgm:pt>
    <dgm:pt modelId="{0A3CE7D4-B428-4EF6-A38F-EDCBBF1BB319}" type="pres">
      <dgm:prSet presAssocID="{A516A512-1110-4E0E-8733-1503C06C740B}" presName="parentShp" presStyleLbl="node1" presStyleIdx="0" presStyleCnt="2" custScaleX="36216" custScaleY="52750">
        <dgm:presLayoutVars>
          <dgm:bulletEnabled val="1"/>
        </dgm:presLayoutVars>
      </dgm:prSet>
      <dgm:spPr/>
    </dgm:pt>
    <dgm:pt modelId="{041C9C8C-6788-4B93-8168-54DC3641C794}" type="pres">
      <dgm:prSet presAssocID="{A516A512-1110-4E0E-8733-1503C06C740B}" presName="childShp" presStyleLbl="bgAccFollowNode1" presStyleIdx="0" presStyleCnt="2" custScaleX="146747" custLinFactNeighborX="235" custLinFactNeighborY="-26">
        <dgm:presLayoutVars>
          <dgm:bulletEnabled val="1"/>
        </dgm:presLayoutVars>
      </dgm:prSet>
      <dgm:spPr/>
    </dgm:pt>
    <dgm:pt modelId="{97254BD6-1425-4600-B6B7-42F272BC0747}" type="pres">
      <dgm:prSet presAssocID="{FB225CA1-28C4-4AC9-A49E-6C8BFAA1ABD4}" presName="spacing" presStyleCnt="0"/>
      <dgm:spPr/>
    </dgm:pt>
    <dgm:pt modelId="{E106BF07-38C2-4BCD-A6D9-C7B494A666A3}" type="pres">
      <dgm:prSet presAssocID="{0F22E241-654A-41FF-97C9-5E5AC6B5706B}" presName="linNode" presStyleCnt="0"/>
      <dgm:spPr/>
    </dgm:pt>
    <dgm:pt modelId="{6B7CC679-017F-4CB5-A162-8537FCFB45E5}" type="pres">
      <dgm:prSet presAssocID="{0F22E241-654A-41FF-97C9-5E5AC6B5706B}" presName="parentShp" presStyleLbl="node1" presStyleIdx="1" presStyleCnt="2" custScaleX="36212" custScaleY="52755" custLinFactNeighborX="-17839" custLinFactNeighborY="26">
        <dgm:presLayoutVars>
          <dgm:bulletEnabled val="1"/>
        </dgm:presLayoutVars>
      </dgm:prSet>
      <dgm:spPr/>
    </dgm:pt>
    <dgm:pt modelId="{B5C843E9-855C-4130-91A6-9059590B59B0}" type="pres">
      <dgm:prSet presAssocID="{0F22E241-654A-41FF-97C9-5E5AC6B5706B}" presName="childShp" presStyleLbl="bgAccFollowNode1" presStyleIdx="1" presStyleCnt="2" custScaleX="139617" custLinFactNeighborX="-1558" custLinFactNeighborY="26">
        <dgm:presLayoutVars>
          <dgm:bulletEnabled val="1"/>
        </dgm:presLayoutVars>
      </dgm:prSet>
      <dgm:spPr/>
    </dgm:pt>
  </dgm:ptLst>
  <dgm:cxnLst>
    <dgm:cxn modelId="{0C321101-ADE6-4B82-8A48-02D8E87882F5}" srcId="{A516A512-1110-4E0E-8733-1503C06C740B}" destId="{9876EF69-DCB7-48CF-9208-93F6EAB39994}" srcOrd="1" destOrd="0" parTransId="{0F8C64CF-E12C-4BB5-8936-9228A9AE807C}" sibTransId="{BB50156C-41F1-4353-8FBB-417FFABE8CCE}"/>
    <dgm:cxn modelId="{8B197610-8591-4F22-8E00-B3C42CBE7A72}" srcId="{CE85ECE2-02E9-46D9-BF81-0CFB35D77717}" destId="{A516A512-1110-4E0E-8733-1503C06C740B}" srcOrd="0" destOrd="0" parTransId="{C87E66DD-E6A2-463D-949E-06C0640A2379}" sibTransId="{FB225CA1-28C4-4AC9-A49E-6C8BFAA1ABD4}"/>
    <dgm:cxn modelId="{85C8C321-9746-4338-B934-DCF4C0B96826}" srcId="{A516A512-1110-4E0E-8733-1503C06C740B}" destId="{BAF0B093-6DBB-4D0F-A432-B4C39D9BDB14}" srcOrd="4" destOrd="0" parTransId="{CBBE2BD9-7CC2-4471-8D5C-7DCFBF645B16}" sibTransId="{F500F9F6-6975-40A2-8F2C-0EB800B179C5}"/>
    <dgm:cxn modelId="{E9C0F136-4AB5-4377-9E8C-DB4095DADF0B}" type="presOf" srcId="{9876EF69-DCB7-48CF-9208-93F6EAB39994}" destId="{041C9C8C-6788-4B93-8168-54DC3641C794}" srcOrd="0" destOrd="1" presId="urn:microsoft.com/office/officeart/2005/8/layout/vList6"/>
    <dgm:cxn modelId="{EF3AAE5C-288C-4027-82E6-AD0F0400BCBC}" type="presOf" srcId="{F1BC6670-A14D-42DD-A3BC-3100D1CE0C52}" destId="{B5C843E9-855C-4130-91A6-9059590B59B0}" srcOrd="0" destOrd="1" presId="urn:microsoft.com/office/officeart/2005/8/layout/vList6"/>
    <dgm:cxn modelId="{9A59BC4D-E731-4152-9400-1E7493512815}" srcId="{A516A512-1110-4E0E-8733-1503C06C740B}" destId="{959C122E-2AA5-4C52-9DAC-770214E1C421}" srcOrd="2" destOrd="0" parTransId="{233DB185-E397-4BAD-8C6E-082B3A082449}" sibTransId="{6078579E-71B8-4152-A8DE-EB0AA37CC5D1}"/>
    <dgm:cxn modelId="{E2A21850-5B0D-454D-B0D2-BD0633EDB567}" srcId="{A516A512-1110-4E0E-8733-1503C06C740B}" destId="{F15002CD-2A23-47E2-BB52-A1B5C4F9B3E4}" srcOrd="3" destOrd="0" parTransId="{336CCEE1-6E59-4C2B-B3A8-15D05CD681E1}" sibTransId="{39FEBEDD-52B3-42E9-9B73-94634878A48E}"/>
    <dgm:cxn modelId="{94971C73-FF5C-4A0B-B286-A9012206F174}" type="presOf" srcId="{F15002CD-2A23-47E2-BB52-A1B5C4F9B3E4}" destId="{041C9C8C-6788-4B93-8168-54DC3641C794}" srcOrd="0" destOrd="3" presId="urn:microsoft.com/office/officeart/2005/8/layout/vList6"/>
    <dgm:cxn modelId="{4A512B74-903C-415E-95BE-A5D2D9C128A7}" srcId="{0F22E241-654A-41FF-97C9-5E5AC6B5706B}" destId="{E331110B-0326-4D05-B8C6-180D8033027D}" srcOrd="2" destOrd="0" parTransId="{2E8A6C04-FD05-4D78-8D87-1D105980C0C8}" sibTransId="{E5ED770D-0536-4794-9FC5-71C47A8F9B43}"/>
    <dgm:cxn modelId="{070B7678-BBC2-4ED6-B5B6-CCAEA4E7F549}" srcId="{0F22E241-654A-41FF-97C9-5E5AC6B5706B}" destId="{F1BC6670-A14D-42DD-A3BC-3100D1CE0C52}" srcOrd="1" destOrd="0" parTransId="{5D743B22-6CCE-48CA-A285-26A7342229CC}" sibTransId="{4FA31B63-6B87-4FC2-9E73-5972C16CF585}"/>
    <dgm:cxn modelId="{0F7E777E-02E4-4529-8304-561767A306C4}" type="presOf" srcId="{BACD118E-783C-4780-90BD-32FDF5DD8EA2}" destId="{041C9C8C-6788-4B93-8168-54DC3641C794}" srcOrd="0" destOrd="0" presId="urn:microsoft.com/office/officeart/2005/8/layout/vList6"/>
    <dgm:cxn modelId="{64D2E3AF-1420-42B2-ACA2-981E0E06E7A4}" srcId="{0F22E241-654A-41FF-97C9-5E5AC6B5706B}" destId="{9EBB5F78-43C8-4D98-ACA5-0831A38B2E63}" srcOrd="0" destOrd="0" parTransId="{C56DDD80-472F-4048-9709-AD78590C2105}" sibTransId="{E5448218-ADD0-4627-9DBE-F352C8D0D213}"/>
    <dgm:cxn modelId="{6D8DAEB7-9621-4986-9B7B-6743DC414AA1}" srcId="{CE85ECE2-02E9-46D9-BF81-0CFB35D77717}" destId="{0F22E241-654A-41FF-97C9-5E5AC6B5706B}" srcOrd="1" destOrd="0" parTransId="{EF915477-F3C1-4B0E-A8F8-6C30FA4C2F97}" sibTransId="{84FC0581-0B7B-4C4A-9049-C81155FD0F9F}"/>
    <dgm:cxn modelId="{B68179BA-1593-405D-B1F4-F0F4D5C6E966}" type="presOf" srcId="{959C122E-2AA5-4C52-9DAC-770214E1C421}" destId="{041C9C8C-6788-4B93-8168-54DC3641C794}" srcOrd="0" destOrd="2" presId="urn:microsoft.com/office/officeart/2005/8/layout/vList6"/>
    <dgm:cxn modelId="{032C7CBD-28E0-4A72-8409-FB45B1AE1C9C}" type="presOf" srcId="{BAF0B093-6DBB-4D0F-A432-B4C39D9BDB14}" destId="{041C9C8C-6788-4B93-8168-54DC3641C794}" srcOrd="0" destOrd="4" presId="urn:microsoft.com/office/officeart/2005/8/layout/vList6"/>
    <dgm:cxn modelId="{E71333BE-5A33-42AF-A164-4AADAB37B57A}" type="presOf" srcId="{A516A512-1110-4E0E-8733-1503C06C740B}" destId="{0A3CE7D4-B428-4EF6-A38F-EDCBBF1BB319}" srcOrd="0" destOrd="0" presId="urn:microsoft.com/office/officeart/2005/8/layout/vList6"/>
    <dgm:cxn modelId="{761430EC-D4CB-4368-BDA6-AC9AB831ABB0}" type="presOf" srcId="{CE85ECE2-02E9-46D9-BF81-0CFB35D77717}" destId="{4595BF6B-32CB-474F-92D2-1DEE5BEB201B}" srcOrd="0" destOrd="0" presId="urn:microsoft.com/office/officeart/2005/8/layout/vList6"/>
    <dgm:cxn modelId="{1AE358ED-66E0-43D0-BD75-9616215A084F}" type="presOf" srcId="{9EBB5F78-43C8-4D98-ACA5-0831A38B2E63}" destId="{B5C843E9-855C-4130-91A6-9059590B59B0}" srcOrd="0" destOrd="0" presId="urn:microsoft.com/office/officeart/2005/8/layout/vList6"/>
    <dgm:cxn modelId="{D88FBDEE-233E-4BAD-B676-91441FA64785}" type="presOf" srcId="{E331110B-0326-4D05-B8C6-180D8033027D}" destId="{B5C843E9-855C-4130-91A6-9059590B59B0}" srcOrd="0" destOrd="2" presId="urn:microsoft.com/office/officeart/2005/8/layout/vList6"/>
    <dgm:cxn modelId="{4E5B32F9-573B-40EA-8AF7-410643A8C414}" type="presOf" srcId="{0F22E241-654A-41FF-97C9-5E5AC6B5706B}" destId="{6B7CC679-017F-4CB5-A162-8537FCFB45E5}" srcOrd="0" destOrd="0" presId="urn:microsoft.com/office/officeart/2005/8/layout/vList6"/>
    <dgm:cxn modelId="{B8E9F2FB-5C6A-4F0B-BC5C-10E2BAEAE3C0}" srcId="{A516A512-1110-4E0E-8733-1503C06C740B}" destId="{BACD118E-783C-4780-90BD-32FDF5DD8EA2}" srcOrd="0" destOrd="0" parTransId="{FF2DBDB1-E9C2-48BF-AB4D-DACF390C497E}" sibTransId="{32FD9149-C67B-4C3A-B9A9-B1862994C45D}"/>
    <dgm:cxn modelId="{A2F5F850-991F-4C2F-890D-5389702A34A3}" type="presParOf" srcId="{4595BF6B-32CB-474F-92D2-1DEE5BEB201B}" destId="{085F9295-22CF-488E-AD4C-6FDE6CD0A9D2}" srcOrd="0" destOrd="0" presId="urn:microsoft.com/office/officeart/2005/8/layout/vList6"/>
    <dgm:cxn modelId="{2E0763D7-82A2-441A-8ACC-182C1FF250B0}" type="presParOf" srcId="{085F9295-22CF-488E-AD4C-6FDE6CD0A9D2}" destId="{0A3CE7D4-B428-4EF6-A38F-EDCBBF1BB319}" srcOrd="0" destOrd="0" presId="urn:microsoft.com/office/officeart/2005/8/layout/vList6"/>
    <dgm:cxn modelId="{4738F456-255F-4357-80F9-0F175911EEB3}" type="presParOf" srcId="{085F9295-22CF-488E-AD4C-6FDE6CD0A9D2}" destId="{041C9C8C-6788-4B93-8168-54DC3641C794}" srcOrd="1" destOrd="0" presId="urn:microsoft.com/office/officeart/2005/8/layout/vList6"/>
    <dgm:cxn modelId="{4EB35706-D677-481E-A639-B5B2FFEF1070}" type="presParOf" srcId="{4595BF6B-32CB-474F-92D2-1DEE5BEB201B}" destId="{97254BD6-1425-4600-B6B7-42F272BC0747}" srcOrd="1" destOrd="0" presId="urn:microsoft.com/office/officeart/2005/8/layout/vList6"/>
    <dgm:cxn modelId="{209DE8A0-EE94-4A08-91BF-45139D0ACFB4}" type="presParOf" srcId="{4595BF6B-32CB-474F-92D2-1DEE5BEB201B}" destId="{E106BF07-38C2-4BCD-A6D9-C7B494A666A3}" srcOrd="2" destOrd="0" presId="urn:microsoft.com/office/officeart/2005/8/layout/vList6"/>
    <dgm:cxn modelId="{F5C966ED-C108-4ECB-9630-914CBD411313}" type="presParOf" srcId="{E106BF07-38C2-4BCD-A6D9-C7B494A666A3}" destId="{6B7CC679-017F-4CB5-A162-8537FCFB45E5}" srcOrd="0" destOrd="0" presId="urn:microsoft.com/office/officeart/2005/8/layout/vList6"/>
    <dgm:cxn modelId="{F53C4382-3EB4-48A4-96A9-26DBE1D82B38}" type="presParOf" srcId="{E106BF07-38C2-4BCD-A6D9-C7B494A666A3}" destId="{B5C843E9-855C-4130-91A6-9059590B59B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C2B98-264D-4A99-BE4A-6625ECED9985}"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C"/>
        </a:p>
      </dgm:t>
    </dgm:pt>
    <dgm:pt modelId="{8BBEDE40-103D-41DB-B779-04904EFDAFAE}">
      <dgm:prSet phldrT="[Texto]" custT="1"/>
      <dgm:spPr/>
      <dgm:t>
        <a:bodyPr/>
        <a:lstStyle/>
        <a:p>
          <a:r>
            <a:rPr lang="es-MX" sz="1800" dirty="0">
              <a:solidFill>
                <a:schemeClr val="tx1"/>
              </a:solidFill>
            </a:rPr>
            <a:t>Triple lavado</a:t>
          </a:r>
          <a:endParaRPr lang="es-EC" sz="1800" dirty="0">
            <a:solidFill>
              <a:schemeClr val="tx1"/>
            </a:solidFill>
          </a:endParaRPr>
        </a:p>
      </dgm:t>
    </dgm:pt>
    <dgm:pt modelId="{944392CD-21DD-413E-BD47-1BE19BD5816B}" type="parTrans" cxnId="{39B5D6C3-BB16-44DC-B215-3412BE5B44B2}">
      <dgm:prSet/>
      <dgm:spPr/>
      <dgm:t>
        <a:bodyPr/>
        <a:lstStyle/>
        <a:p>
          <a:endParaRPr lang="es-EC" sz="4000">
            <a:solidFill>
              <a:schemeClr val="tx1"/>
            </a:solidFill>
          </a:endParaRPr>
        </a:p>
      </dgm:t>
    </dgm:pt>
    <dgm:pt modelId="{DD903F2E-A335-4616-87E9-A4F85CCB00BC}" type="sibTrans" cxnId="{39B5D6C3-BB16-44DC-B215-3412BE5B44B2}">
      <dgm:prSet/>
      <dgm:spPr/>
      <dgm:t>
        <a:bodyPr/>
        <a:lstStyle/>
        <a:p>
          <a:endParaRPr lang="es-EC" sz="4000">
            <a:solidFill>
              <a:schemeClr val="tx1"/>
            </a:solidFill>
          </a:endParaRPr>
        </a:p>
      </dgm:t>
    </dgm:pt>
    <dgm:pt modelId="{48127013-8740-4663-8819-8650B40B2773}">
      <dgm:prSet phldrT="[Texto]" custT="1"/>
      <dgm:spPr/>
      <dgm:t>
        <a:bodyPr/>
        <a:lstStyle/>
        <a:p>
          <a:r>
            <a:rPr lang="es-MX" sz="1800" dirty="0">
              <a:solidFill>
                <a:schemeClr val="tx1"/>
              </a:solidFill>
            </a:rPr>
            <a:t>perforación</a:t>
          </a:r>
          <a:endParaRPr lang="es-EC" sz="1800" dirty="0">
            <a:solidFill>
              <a:schemeClr val="tx1"/>
            </a:solidFill>
          </a:endParaRPr>
        </a:p>
      </dgm:t>
    </dgm:pt>
    <dgm:pt modelId="{1AD7F823-25EE-40F3-BFBA-7C887CA7C7A7}" type="parTrans" cxnId="{84FC23E1-5E07-4575-9AFA-590406E1C17A}">
      <dgm:prSet/>
      <dgm:spPr/>
      <dgm:t>
        <a:bodyPr/>
        <a:lstStyle/>
        <a:p>
          <a:endParaRPr lang="es-EC" sz="4000">
            <a:solidFill>
              <a:schemeClr val="tx1"/>
            </a:solidFill>
          </a:endParaRPr>
        </a:p>
      </dgm:t>
    </dgm:pt>
    <dgm:pt modelId="{B4013486-AA3A-4F08-B872-A7B12B6630A9}" type="sibTrans" cxnId="{84FC23E1-5E07-4575-9AFA-590406E1C17A}">
      <dgm:prSet/>
      <dgm:spPr/>
      <dgm:t>
        <a:bodyPr/>
        <a:lstStyle/>
        <a:p>
          <a:endParaRPr lang="es-EC" sz="4000">
            <a:solidFill>
              <a:schemeClr val="tx1"/>
            </a:solidFill>
          </a:endParaRPr>
        </a:p>
      </dgm:t>
    </dgm:pt>
    <dgm:pt modelId="{0DE9AEF7-1DD6-49F1-AD2F-52A95261C942}">
      <dgm:prSet phldrT="[Texto]" custT="1"/>
      <dgm:spPr/>
      <dgm:t>
        <a:bodyPr/>
        <a:lstStyle/>
        <a:p>
          <a:r>
            <a:rPr lang="es-MX" sz="1800" dirty="0">
              <a:solidFill>
                <a:schemeClr val="tx1"/>
              </a:solidFill>
            </a:rPr>
            <a:t>almacenamiento</a:t>
          </a:r>
          <a:endParaRPr lang="es-EC" sz="1800" dirty="0">
            <a:solidFill>
              <a:schemeClr val="tx1"/>
            </a:solidFill>
          </a:endParaRPr>
        </a:p>
      </dgm:t>
    </dgm:pt>
    <dgm:pt modelId="{1E3DBAC7-C8DD-4FAC-82E0-988E6102F64A}" type="parTrans" cxnId="{E1623BBF-D4EC-4444-B36C-B59A98951A5E}">
      <dgm:prSet/>
      <dgm:spPr/>
      <dgm:t>
        <a:bodyPr/>
        <a:lstStyle/>
        <a:p>
          <a:endParaRPr lang="es-EC" sz="4000">
            <a:solidFill>
              <a:schemeClr val="tx1"/>
            </a:solidFill>
          </a:endParaRPr>
        </a:p>
      </dgm:t>
    </dgm:pt>
    <dgm:pt modelId="{8D339901-0072-432D-BD12-0FF60DE54F70}" type="sibTrans" cxnId="{E1623BBF-D4EC-4444-B36C-B59A98951A5E}">
      <dgm:prSet/>
      <dgm:spPr/>
      <dgm:t>
        <a:bodyPr/>
        <a:lstStyle/>
        <a:p>
          <a:endParaRPr lang="es-EC" sz="4000">
            <a:solidFill>
              <a:schemeClr val="tx1"/>
            </a:solidFill>
          </a:endParaRPr>
        </a:p>
      </dgm:t>
    </dgm:pt>
    <dgm:pt modelId="{77BA720D-9B31-499D-AAA1-0AFF6A7B2475}">
      <dgm:prSet phldrT="[Texto]" custT="1"/>
      <dgm:spPr/>
      <dgm:t>
        <a:bodyPr/>
        <a:lstStyle/>
        <a:p>
          <a:r>
            <a:rPr lang="es-MX" sz="1800" dirty="0">
              <a:solidFill>
                <a:schemeClr val="tx1"/>
              </a:solidFill>
            </a:rPr>
            <a:t>devolución</a:t>
          </a:r>
          <a:endParaRPr lang="es-EC" sz="1800" dirty="0">
            <a:solidFill>
              <a:schemeClr val="tx1"/>
            </a:solidFill>
          </a:endParaRPr>
        </a:p>
      </dgm:t>
    </dgm:pt>
    <dgm:pt modelId="{BAFF3A2F-BABE-4A42-A518-6E875C71BEFB}" type="parTrans" cxnId="{EC2BD06A-DD24-4F66-8382-3B8440C3F561}">
      <dgm:prSet/>
      <dgm:spPr/>
      <dgm:t>
        <a:bodyPr/>
        <a:lstStyle/>
        <a:p>
          <a:endParaRPr lang="es-EC" sz="4000">
            <a:solidFill>
              <a:schemeClr val="tx1"/>
            </a:solidFill>
          </a:endParaRPr>
        </a:p>
      </dgm:t>
    </dgm:pt>
    <dgm:pt modelId="{CF630E02-DBA2-4151-86AD-F576A0AA618E}" type="sibTrans" cxnId="{EC2BD06A-DD24-4F66-8382-3B8440C3F561}">
      <dgm:prSet/>
      <dgm:spPr/>
      <dgm:t>
        <a:bodyPr/>
        <a:lstStyle/>
        <a:p>
          <a:endParaRPr lang="es-EC" sz="4000">
            <a:solidFill>
              <a:schemeClr val="tx1"/>
            </a:solidFill>
          </a:endParaRPr>
        </a:p>
      </dgm:t>
    </dgm:pt>
    <dgm:pt modelId="{4521028F-A7D4-45F2-9061-CAECDF736BA5}">
      <dgm:prSet phldrT="[Texto]" custT="1"/>
      <dgm:spPr/>
      <dgm:t>
        <a:bodyPr/>
        <a:lstStyle/>
        <a:p>
          <a:r>
            <a:rPr lang="es-MX" sz="1800" dirty="0">
              <a:solidFill>
                <a:schemeClr val="tx1"/>
              </a:solidFill>
            </a:rPr>
            <a:t>Tratamiento final</a:t>
          </a:r>
          <a:endParaRPr lang="es-EC" sz="1800" dirty="0">
            <a:solidFill>
              <a:schemeClr val="tx1"/>
            </a:solidFill>
          </a:endParaRPr>
        </a:p>
      </dgm:t>
    </dgm:pt>
    <dgm:pt modelId="{3D3C592E-E58B-4A22-BB04-FF421E28E02A}" type="parTrans" cxnId="{D68F4995-3509-45B6-922A-68EBE21A98D1}">
      <dgm:prSet/>
      <dgm:spPr/>
      <dgm:t>
        <a:bodyPr/>
        <a:lstStyle/>
        <a:p>
          <a:endParaRPr lang="es-EC" sz="4000">
            <a:solidFill>
              <a:schemeClr val="tx1"/>
            </a:solidFill>
          </a:endParaRPr>
        </a:p>
      </dgm:t>
    </dgm:pt>
    <dgm:pt modelId="{E9043FA2-86FB-4F68-B64C-633F51225722}" type="sibTrans" cxnId="{D68F4995-3509-45B6-922A-68EBE21A98D1}">
      <dgm:prSet/>
      <dgm:spPr/>
      <dgm:t>
        <a:bodyPr/>
        <a:lstStyle/>
        <a:p>
          <a:endParaRPr lang="es-EC" sz="4000">
            <a:solidFill>
              <a:schemeClr val="tx1"/>
            </a:solidFill>
          </a:endParaRPr>
        </a:p>
      </dgm:t>
    </dgm:pt>
    <dgm:pt modelId="{76B0D1F8-5772-4FBC-92C3-CE3E65F9411F}" type="pres">
      <dgm:prSet presAssocID="{9E9C2B98-264D-4A99-BE4A-6625ECED9985}" presName="cycle" presStyleCnt="0">
        <dgm:presLayoutVars>
          <dgm:dir/>
          <dgm:resizeHandles val="exact"/>
        </dgm:presLayoutVars>
      </dgm:prSet>
      <dgm:spPr/>
    </dgm:pt>
    <dgm:pt modelId="{F2306D0B-0B86-4991-82C2-FD6DBA01C870}" type="pres">
      <dgm:prSet presAssocID="{8BBEDE40-103D-41DB-B779-04904EFDAFAE}" presName="node" presStyleLbl="node1" presStyleIdx="0" presStyleCnt="5">
        <dgm:presLayoutVars>
          <dgm:bulletEnabled val="1"/>
        </dgm:presLayoutVars>
      </dgm:prSet>
      <dgm:spPr/>
    </dgm:pt>
    <dgm:pt modelId="{49DD304E-81DB-4AE3-8577-F9B3CE4D8BB8}" type="pres">
      <dgm:prSet presAssocID="{8BBEDE40-103D-41DB-B779-04904EFDAFAE}" presName="spNode" presStyleCnt="0"/>
      <dgm:spPr/>
    </dgm:pt>
    <dgm:pt modelId="{FF02ED48-78CA-4E67-BCC2-DDB38F5AD531}" type="pres">
      <dgm:prSet presAssocID="{DD903F2E-A335-4616-87E9-A4F85CCB00BC}" presName="sibTrans" presStyleLbl="sibTrans1D1" presStyleIdx="0" presStyleCnt="5"/>
      <dgm:spPr/>
    </dgm:pt>
    <dgm:pt modelId="{F032BB83-7A81-47D4-A00F-410BD898678F}" type="pres">
      <dgm:prSet presAssocID="{48127013-8740-4663-8819-8650B40B2773}" presName="node" presStyleLbl="node1" presStyleIdx="1" presStyleCnt="5" custScaleX="116072">
        <dgm:presLayoutVars>
          <dgm:bulletEnabled val="1"/>
        </dgm:presLayoutVars>
      </dgm:prSet>
      <dgm:spPr/>
    </dgm:pt>
    <dgm:pt modelId="{45AD26EE-4494-4F4D-9671-3C1F7CCA6329}" type="pres">
      <dgm:prSet presAssocID="{48127013-8740-4663-8819-8650B40B2773}" presName="spNode" presStyleCnt="0"/>
      <dgm:spPr/>
    </dgm:pt>
    <dgm:pt modelId="{DD004F46-045D-4096-9E9F-BAA6611C5F3C}" type="pres">
      <dgm:prSet presAssocID="{B4013486-AA3A-4F08-B872-A7B12B6630A9}" presName="sibTrans" presStyleLbl="sibTrans1D1" presStyleIdx="1" presStyleCnt="5"/>
      <dgm:spPr/>
    </dgm:pt>
    <dgm:pt modelId="{29C2777A-CBEC-4D97-86F1-3ABB6BEA7D0A}" type="pres">
      <dgm:prSet presAssocID="{0DE9AEF7-1DD6-49F1-AD2F-52A95261C942}" presName="node" presStyleLbl="node1" presStyleIdx="2" presStyleCnt="5" custScaleX="162663">
        <dgm:presLayoutVars>
          <dgm:bulletEnabled val="1"/>
        </dgm:presLayoutVars>
      </dgm:prSet>
      <dgm:spPr/>
    </dgm:pt>
    <dgm:pt modelId="{E39A4F20-6623-47F2-BA11-CA6AE83590C1}" type="pres">
      <dgm:prSet presAssocID="{0DE9AEF7-1DD6-49F1-AD2F-52A95261C942}" presName="spNode" presStyleCnt="0"/>
      <dgm:spPr/>
    </dgm:pt>
    <dgm:pt modelId="{107E282D-8A92-4E4E-98C5-CBBAA6B4E217}" type="pres">
      <dgm:prSet presAssocID="{8D339901-0072-432D-BD12-0FF60DE54F70}" presName="sibTrans" presStyleLbl="sibTrans1D1" presStyleIdx="2" presStyleCnt="5"/>
      <dgm:spPr/>
    </dgm:pt>
    <dgm:pt modelId="{03481581-926B-487A-828D-C3F968E3EB62}" type="pres">
      <dgm:prSet presAssocID="{77BA720D-9B31-499D-AAA1-0AFF6A7B2475}" presName="node" presStyleLbl="node1" presStyleIdx="3" presStyleCnt="5">
        <dgm:presLayoutVars>
          <dgm:bulletEnabled val="1"/>
        </dgm:presLayoutVars>
      </dgm:prSet>
      <dgm:spPr/>
    </dgm:pt>
    <dgm:pt modelId="{55A4E2BE-6AEC-4791-AA3D-7BA361537AF7}" type="pres">
      <dgm:prSet presAssocID="{77BA720D-9B31-499D-AAA1-0AFF6A7B2475}" presName="spNode" presStyleCnt="0"/>
      <dgm:spPr/>
    </dgm:pt>
    <dgm:pt modelId="{86A27A28-AE12-425A-BA1A-C380A9E2C83C}" type="pres">
      <dgm:prSet presAssocID="{CF630E02-DBA2-4151-86AD-F576A0AA618E}" presName="sibTrans" presStyleLbl="sibTrans1D1" presStyleIdx="3" presStyleCnt="5"/>
      <dgm:spPr/>
    </dgm:pt>
    <dgm:pt modelId="{0028C29E-6397-4801-B30B-72B93B667E8E}" type="pres">
      <dgm:prSet presAssocID="{4521028F-A7D4-45F2-9061-CAECDF736BA5}" presName="node" presStyleLbl="node1" presStyleIdx="4" presStyleCnt="5" custScaleX="119759">
        <dgm:presLayoutVars>
          <dgm:bulletEnabled val="1"/>
        </dgm:presLayoutVars>
      </dgm:prSet>
      <dgm:spPr/>
    </dgm:pt>
    <dgm:pt modelId="{B1FCF033-1B54-4577-BC6A-10F8FFB45838}" type="pres">
      <dgm:prSet presAssocID="{4521028F-A7D4-45F2-9061-CAECDF736BA5}" presName="spNode" presStyleCnt="0"/>
      <dgm:spPr/>
    </dgm:pt>
    <dgm:pt modelId="{7AC534C7-A472-4B34-B409-19F544570D3C}" type="pres">
      <dgm:prSet presAssocID="{E9043FA2-86FB-4F68-B64C-633F51225722}" presName="sibTrans" presStyleLbl="sibTrans1D1" presStyleIdx="4" presStyleCnt="5"/>
      <dgm:spPr/>
    </dgm:pt>
  </dgm:ptLst>
  <dgm:cxnLst>
    <dgm:cxn modelId="{75931D38-8AC1-4CCA-8E33-23AFAA36C182}" type="presOf" srcId="{9E9C2B98-264D-4A99-BE4A-6625ECED9985}" destId="{76B0D1F8-5772-4FBC-92C3-CE3E65F9411F}" srcOrd="0" destOrd="0" presId="urn:microsoft.com/office/officeart/2005/8/layout/cycle5"/>
    <dgm:cxn modelId="{9F96D339-EE3C-47E3-863E-6E7F601DC1BC}" type="presOf" srcId="{4521028F-A7D4-45F2-9061-CAECDF736BA5}" destId="{0028C29E-6397-4801-B30B-72B93B667E8E}" srcOrd="0" destOrd="0" presId="urn:microsoft.com/office/officeart/2005/8/layout/cycle5"/>
    <dgm:cxn modelId="{EC2BD06A-DD24-4F66-8382-3B8440C3F561}" srcId="{9E9C2B98-264D-4A99-BE4A-6625ECED9985}" destId="{77BA720D-9B31-499D-AAA1-0AFF6A7B2475}" srcOrd="3" destOrd="0" parTransId="{BAFF3A2F-BABE-4A42-A518-6E875C71BEFB}" sibTransId="{CF630E02-DBA2-4151-86AD-F576A0AA618E}"/>
    <dgm:cxn modelId="{7B07AA4E-FF31-4459-9D13-3F5F4C0A746A}" type="presOf" srcId="{8D339901-0072-432D-BD12-0FF60DE54F70}" destId="{107E282D-8A92-4E4E-98C5-CBBAA6B4E217}" srcOrd="0" destOrd="0" presId="urn:microsoft.com/office/officeart/2005/8/layout/cycle5"/>
    <dgm:cxn modelId="{7094E791-55FD-494C-BE9D-43058792A147}" type="presOf" srcId="{B4013486-AA3A-4F08-B872-A7B12B6630A9}" destId="{DD004F46-045D-4096-9E9F-BAA6611C5F3C}" srcOrd="0" destOrd="0" presId="urn:microsoft.com/office/officeart/2005/8/layout/cycle5"/>
    <dgm:cxn modelId="{D68F4995-3509-45B6-922A-68EBE21A98D1}" srcId="{9E9C2B98-264D-4A99-BE4A-6625ECED9985}" destId="{4521028F-A7D4-45F2-9061-CAECDF736BA5}" srcOrd="4" destOrd="0" parTransId="{3D3C592E-E58B-4A22-BB04-FF421E28E02A}" sibTransId="{E9043FA2-86FB-4F68-B64C-633F51225722}"/>
    <dgm:cxn modelId="{4D2549AF-082D-487E-B08D-44BB51ECC587}" type="presOf" srcId="{E9043FA2-86FB-4F68-B64C-633F51225722}" destId="{7AC534C7-A472-4B34-B409-19F544570D3C}" srcOrd="0" destOrd="0" presId="urn:microsoft.com/office/officeart/2005/8/layout/cycle5"/>
    <dgm:cxn modelId="{2C0905B6-4CCA-4152-8C86-FEA4E8DD0731}" type="presOf" srcId="{0DE9AEF7-1DD6-49F1-AD2F-52A95261C942}" destId="{29C2777A-CBEC-4D97-86F1-3ABB6BEA7D0A}" srcOrd="0" destOrd="0" presId="urn:microsoft.com/office/officeart/2005/8/layout/cycle5"/>
    <dgm:cxn modelId="{40C2C4BC-410C-4176-AA70-22B2A0F960D3}" type="presOf" srcId="{77BA720D-9B31-499D-AAA1-0AFF6A7B2475}" destId="{03481581-926B-487A-828D-C3F968E3EB62}" srcOrd="0" destOrd="0" presId="urn:microsoft.com/office/officeart/2005/8/layout/cycle5"/>
    <dgm:cxn modelId="{BE6C73BD-09B4-4897-A9EC-6013DE950B4F}" type="presOf" srcId="{CF630E02-DBA2-4151-86AD-F576A0AA618E}" destId="{86A27A28-AE12-425A-BA1A-C380A9E2C83C}" srcOrd="0" destOrd="0" presId="urn:microsoft.com/office/officeart/2005/8/layout/cycle5"/>
    <dgm:cxn modelId="{E1623BBF-D4EC-4444-B36C-B59A98951A5E}" srcId="{9E9C2B98-264D-4A99-BE4A-6625ECED9985}" destId="{0DE9AEF7-1DD6-49F1-AD2F-52A95261C942}" srcOrd="2" destOrd="0" parTransId="{1E3DBAC7-C8DD-4FAC-82E0-988E6102F64A}" sibTransId="{8D339901-0072-432D-BD12-0FF60DE54F70}"/>
    <dgm:cxn modelId="{39B5D6C3-BB16-44DC-B215-3412BE5B44B2}" srcId="{9E9C2B98-264D-4A99-BE4A-6625ECED9985}" destId="{8BBEDE40-103D-41DB-B779-04904EFDAFAE}" srcOrd="0" destOrd="0" parTransId="{944392CD-21DD-413E-BD47-1BE19BD5816B}" sibTransId="{DD903F2E-A335-4616-87E9-A4F85CCB00BC}"/>
    <dgm:cxn modelId="{681B56CE-39E3-4FC2-A88C-32048159E180}" type="presOf" srcId="{DD903F2E-A335-4616-87E9-A4F85CCB00BC}" destId="{FF02ED48-78CA-4E67-BCC2-DDB38F5AD531}" srcOrd="0" destOrd="0" presId="urn:microsoft.com/office/officeart/2005/8/layout/cycle5"/>
    <dgm:cxn modelId="{958191D4-3C15-4F05-A1C8-99D763087090}" type="presOf" srcId="{48127013-8740-4663-8819-8650B40B2773}" destId="{F032BB83-7A81-47D4-A00F-410BD898678F}" srcOrd="0" destOrd="0" presId="urn:microsoft.com/office/officeart/2005/8/layout/cycle5"/>
    <dgm:cxn modelId="{7FD390D5-1A5E-443E-94B1-D3780B134503}" type="presOf" srcId="{8BBEDE40-103D-41DB-B779-04904EFDAFAE}" destId="{F2306D0B-0B86-4991-82C2-FD6DBA01C870}" srcOrd="0" destOrd="0" presId="urn:microsoft.com/office/officeart/2005/8/layout/cycle5"/>
    <dgm:cxn modelId="{84FC23E1-5E07-4575-9AFA-590406E1C17A}" srcId="{9E9C2B98-264D-4A99-BE4A-6625ECED9985}" destId="{48127013-8740-4663-8819-8650B40B2773}" srcOrd="1" destOrd="0" parTransId="{1AD7F823-25EE-40F3-BFBA-7C887CA7C7A7}" sibTransId="{B4013486-AA3A-4F08-B872-A7B12B6630A9}"/>
    <dgm:cxn modelId="{883215F7-CFCA-4EFA-B43F-B2EF5CDE4DF2}" type="presParOf" srcId="{76B0D1F8-5772-4FBC-92C3-CE3E65F9411F}" destId="{F2306D0B-0B86-4991-82C2-FD6DBA01C870}" srcOrd="0" destOrd="0" presId="urn:microsoft.com/office/officeart/2005/8/layout/cycle5"/>
    <dgm:cxn modelId="{3DD38AFE-AE20-44A2-A3C1-7A7F24F99DEE}" type="presParOf" srcId="{76B0D1F8-5772-4FBC-92C3-CE3E65F9411F}" destId="{49DD304E-81DB-4AE3-8577-F9B3CE4D8BB8}" srcOrd="1" destOrd="0" presId="urn:microsoft.com/office/officeart/2005/8/layout/cycle5"/>
    <dgm:cxn modelId="{B392E908-A190-412E-8355-651E1CCCD774}" type="presParOf" srcId="{76B0D1F8-5772-4FBC-92C3-CE3E65F9411F}" destId="{FF02ED48-78CA-4E67-BCC2-DDB38F5AD531}" srcOrd="2" destOrd="0" presId="urn:microsoft.com/office/officeart/2005/8/layout/cycle5"/>
    <dgm:cxn modelId="{D5019446-5E0D-4CEB-B4EA-A63B5A537C23}" type="presParOf" srcId="{76B0D1F8-5772-4FBC-92C3-CE3E65F9411F}" destId="{F032BB83-7A81-47D4-A00F-410BD898678F}" srcOrd="3" destOrd="0" presId="urn:microsoft.com/office/officeart/2005/8/layout/cycle5"/>
    <dgm:cxn modelId="{37AB6EAA-24F5-41F0-80F3-A70FC6F12F8B}" type="presParOf" srcId="{76B0D1F8-5772-4FBC-92C3-CE3E65F9411F}" destId="{45AD26EE-4494-4F4D-9671-3C1F7CCA6329}" srcOrd="4" destOrd="0" presId="urn:microsoft.com/office/officeart/2005/8/layout/cycle5"/>
    <dgm:cxn modelId="{21CA4681-D7F4-4BF6-84C9-B23F97049CB1}" type="presParOf" srcId="{76B0D1F8-5772-4FBC-92C3-CE3E65F9411F}" destId="{DD004F46-045D-4096-9E9F-BAA6611C5F3C}" srcOrd="5" destOrd="0" presId="urn:microsoft.com/office/officeart/2005/8/layout/cycle5"/>
    <dgm:cxn modelId="{29C3DE43-8CA6-4A77-902C-07FED23BFA19}" type="presParOf" srcId="{76B0D1F8-5772-4FBC-92C3-CE3E65F9411F}" destId="{29C2777A-CBEC-4D97-86F1-3ABB6BEA7D0A}" srcOrd="6" destOrd="0" presId="urn:microsoft.com/office/officeart/2005/8/layout/cycle5"/>
    <dgm:cxn modelId="{B0CE7EE4-F95A-4741-9DCF-9508D24996C5}" type="presParOf" srcId="{76B0D1F8-5772-4FBC-92C3-CE3E65F9411F}" destId="{E39A4F20-6623-47F2-BA11-CA6AE83590C1}" srcOrd="7" destOrd="0" presId="urn:microsoft.com/office/officeart/2005/8/layout/cycle5"/>
    <dgm:cxn modelId="{76AFFCDA-DDE9-450D-B171-E96AC1F1E502}" type="presParOf" srcId="{76B0D1F8-5772-4FBC-92C3-CE3E65F9411F}" destId="{107E282D-8A92-4E4E-98C5-CBBAA6B4E217}" srcOrd="8" destOrd="0" presId="urn:microsoft.com/office/officeart/2005/8/layout/cycle5"/>
    <dgm:cxn modelId="{65B4A808-5EEC-450A-8B56-0C18DD012F75}" type="presParOf" srcId="{76B0D1F8-5772-4FBC-92C3-CE3E65F9411F}" destId="{03481581-926B-487A-828D-C3F968E3EB62}" srcOrd="9" destOrd="0" presId="urn:microsoft.com/office/officeart/2005/8/layout/cycle5"/>
    <dgm:cxn modelId="{4A6868DF-4976-4164-A0C4-F4ED424FFA01}" type="presParOf" srcId="{76B0D1F8-5772-4FBC-92C3-CE3E65F9411F}" destId="{55A4E2BE-6AEC-4791-AA3D-7BA361537AF7}" srcOrd="10" destOrd="0" presId="urn:microsoft.com/office/officeart/2005/8/layout/cycle5"/>
    <dgm:cxn modelId="{5FC10E56-4F55-486F-A465-5E2B2ABE7945}" type="presParOf" srcId="{76B0D1F8-5772-4FBC-92C3-CE3E65F9411F}" destId="{86A27A28-AE12-425A-BA1A-C380A9E2C83C}" srcOrd="11" destOrd="0" presId="urn:microsoft.com/office/officeart/2005/8/layout/cycle5"/>
    <dgm:cxn modelId="{F1DD46C1-862D-4FDF-BF39-A4D909479320}" type="presParOf" srcId="{76B0D1F8-5772-4FBC-92C3-CE3E65F9411F}" destId="{0028C29E-6397-4801-B30B-72B93B667E8E}" srcOrd="12" destOrd="0" presId="urn:microsoft.com/office/officeart/2005/8/layout/cycle5"/>
    <dgm:cxn modelId="{92859F20-9917-4C35-B6AF-CAC749E99D23}" type="presParOf" srcId="{76B0D1F8-5772-4FBC-92C3-CE3E65F9411F}" destId="{B1FCF033-1B54-4577-BC6A-10F8FFB45838}" srcOrd="13" destOrd="0" presId="urn:microsoft.com/office/officeart/2005/8/layout/cycle5"/>
    <dgm:cxn modelId="{B94EA8A3-ACB7-4966-8E3B-D1F5F94A474C}" type="presParOf" srcId="{76B0D1F8-5772-4FBC-92C3-CE3E65F9411F}" destId="{7AC534C7-A472-4B34-B409-19F544570D3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FD68-9F02-4225-828F-1470150B9EFD}">
      <dsp:nvSpPr>
        <dsp:cNvPr id="0" name=""/>
        <dsp:cNvSpPr/>
      </dsp:nvSpPr>
      <dsp:spPr>
        <a:xfrm>
          <a:off x="2592736" y="0"/>
          <a:ext cx="3778250" cy="377825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FDF43-9AE1-47C6-902C-0B0ADCA9172C}">
      <dsp:nvSpPr>
        <dsp:cNvPr id="0" name=""/>
        <dsp:cNvSpPr/>
      </dsp:nvSpPr>
      <dsp:spPr>
        <a:xfrm>
          <a:off x="0" y="200383"/>
          <a:ext cx="4352135" cy="1511300"/>
        </a:xfrm>
        <a:prstGeom prst="roundRect">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Ubicación </a:t>
          </a:r>
        </a:p>
        <a:p>
          <a:pPr marL="0" lvl="0" indent="0" algn="ctr" defTabSz="1422400">
            <a:lnSpc>
              <a:spcPct val="90000"/>
            </a:lnSpc>
            <a:spcBef>
              <a:spcPct val="0"/>
            </a:spcBef>
            <a:spcAft>
              <a:spcPct val="35000"/>
            </a:spcAft>
            <a:buNone/>
          </a:pPr>
          <a:r>
            <a:rPr lang="es-MX" sz="3200" kern="1200" dirty="0"/>
            <a:t>Quevedo, Los Ríos.</a:t>
          </a:r>
          <a:endParaRPr lang="es-EC" sz="3200" kern="1200" dirty="0"/>
        </a:p>
      </dsp:txBody>
      <dsp:txXfrm>
        <a:off x="73776" y="274159"/>
        <a:ext cx="4204583" cy="1363748"/>
      </dsp:txXfrm>
    </dsp:sp>
    <dsp:sp modelId="{C993BEBC-4209-4120-8005-91621DC8EFC5}">
      <dsp:nvSpPr>
        <dsp:cNvPr id="0" name=""/>
        <dsp:cNvSpPr/>
      </dsp:nvSpPr>
      <dsp:spPr>
        <a:xfrm>
          <a:off x="4659911" y="200383"/>
          <a:ext cx="4255488" cy="1511300"/>
        </a:xfrm>
        <a:prstGeom prst="roundRect">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173.575 habitantes </a:t>
          </a:r>
          <a:r>
            <a:rPr lang="es-MX" sz="2800" kern="1200" baseline="30000" dirty="0"/>
            <a:t>1</a:t>
          </a:r>
          <a:endParaRPr lang="es-MX" sz="2800" kern="1200" baseline="0" dirty="0"/>
        </a:p>
        <a:p>
          <a:pPr marL="0" lvl="0" indent="0" algn="ctr" defTabSz="1244600">
            <a:lnSpc>
              <a:spcPct val="90000"/>
            </a:lnSpc>
            <a:spcBef>
              <a:spcPct val="0"/>
            </a:spcBef>
            <a:spcAft>
              <a:spcPct val="35000"/>
            </a:spcAft>
            <a:buNone/>
          </a:pPr>
          <a:r>
            <a:rPr lang="es-MX" sz="2800" kern="1200" baseline="0" dirty="0"/>
            <a:t>40.915 hectareas</a:t>
          </a:r>
          <a:r>
            <a:rPr lang="es-MX" sz="2800" kern="1200" baseline="30000" dirty="0"/>
            <a:t>2</a:t>
          </a:r>
        </a:p>
      </dsp:txBody>
      <dsp:txXfrm>
        <a:off x="4733687" y="274159"/>
        <a:ext cx="4107936" cy="1363748"/>
      </dsp:txXfrm>
    </dsp:sp>
    <dsp:sp modelId="{CCE5ADB1-0F63-4EFD-84AF-7B75F7A1C932}">
      <dsp:nvSpPr>
        <dsp:cNvPr id="0" name=""/>
        <dsp:cNvSpPr/>
      </dsp:nvSpPr>
      <dsp:spPr>
        <a:xfrm>
          <a:off x="0" y="2006296"/>
          <a:ext cx="4346710" cy="1511300"/>
        </a:xfrm>
        <a:prstGeom prst="roundRect">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Plan de desarrollo y ordenamiento territorial (PDyOT) desarrollado por el GAD</a:t>
          </a:r>
          <a:endParaRPr lang="es-EC" sz="2400" kern="1200" dirty="0"/>
        </a:p>
      </dsp:txBody>
      <dsp:txXfrm>
        <a:off x="73776" y="2080072"/>
        <a:ext cx="4199158" cy="1363748"/>
      </dsp:txXfrm>
    </dsp:sp>
    <dsp:sp modelId="{0B1BD74C-97C0-4C7F-BED5-0ECFCDCBBC45}">
      <dsp:nvSpPr>
        <dsp:cNvPr id="0" name=""/>
        <dsp:cNvSpPr/>
      </dsp:nvSpPr>
      <dsp:spPr>
        <a:xfrm>
          <a:off x="4682218" y="2021363"/>
          <a:ext cx="4233181" cy="1511300"/>
        </a:xfrm>
        <a:prstGeom prst="roundRect">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Ministerio de Ambiente establece directrices de control</a:t>
          </a:r>
          <a:endParaRPr lang="es-EC" sz="2400" kern="1200" dirty="0"/>
        </a:p>
      </dsp:txBody>
      <dsp:txXfrm>
        <a:off x="4755994" y="2095139"/>
        <a:ext cx="4085629" cy="1363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FE94-48CF-4567-8F87-A293424AFCA1}">
      <dsp:nvSpPr>
        <dsp:cNvPr id="0" name=""/>
        <dsp:cNvSpPr/>
      </dsp:nvSpPr>
      <dsp:spPr>
        <a:xfrm rot="5400000">
          <a:off x="5110506" y="136272"/>
          <a:ext cx="1900366" cy="1922745"/>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Sin Manejo </a:t>
          </a:r>
          <a:r>
            <a:rPr lang="es-MX" sz="2000" b="1" kern="1200" dirty="0"/>
            <a:t>agrícola</a:t>
          </a:r>
          <a:endParaRPr lang="es-EC" sz="1800" b="1" kern="1200" dirty="0"/>
        </a:p>
      </dsp:txBody>
      <dsp:txXfrm rot="-5400000">
        <a:off x="5419774" y="464190"/>
        <a:ext cx="1281830" cy="1266910"/>
      </dsp:txXfrm>
    </dsp:sp>
    <dsp:sp modelId="{FF7DFC27-1A32-4E21-9C65-B15F77D19DF3}">
      <dsp:nvSpPr>
        <dsp:cNvPr id="0" name=""/>
        <dsp:cNvSpPr/>
      </dsp:nvSpPr>
      <dsp:spPr>
        <a:xfrm>
          <a:off x="7157544" y="464639"/>
          <a:ext cx="2404409" cy="1292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Medidas de control con BPA.</a:t>
          </a:r>
          <a:endParaRPr lang="es-EC" sz="2000" b="1" kern="1200" dirty="0"/>
        </a:p>
      </dsp:txBody>
      <dsp:txXfrm>
        <a:off x="7157544" y="464639"/>
        <a:ext cx="2404409" cy="1292693"/>
      </dsp:txXfrm>
    </dsp:sp>
    <dsp:sp modelId="{3847542A-E396-4BCA-B923-1F8F1D978A21}">
      <dsp:nvSpPr>
        <dsp:cNvPr id="0" name=""/>
        <dsp:cNvSpPr/>
      </dsp:nvSpPr>
      <dsp:spPr>
        <a:xfrm rot="5400000">
          <a:off x="2360346" y="-288522"/>
          <a:ext cx="2154488" cy="2731532"/>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b="1" kern="1200" dirty="0"/>
            <a:t>Contaminación ambiental por uso de agroquímicos</a:t>
          </a:r>
          <a:endParaRPr lang="es-EC" sz="1800" b="1" kern="1200" dirty="0"/>
        </a:p>
      </dsp:txBody>
      <dsp:txXfrm rot="-5400000">
        <a:off x="2527079" y="359081"/>
        <a:ext cx="1821022" cy="1436326"/>
      </dsp:txXfrm>
    </dsp:sp>
    <dsp:sp modelId="{577DEFDC-B05F-40C7-B608-405872CA1DC2}">
      <dsp:nvSpPr>
        <dsp:cNvPr id="0" name=""/>
        <dsp:cNvSpPr/>
      </dsp:nvSpPr>
      <dsp:spPr>
        <a:xfrm rot="5400000">
          <a:off x="3610201" y="1483668"/>
          <a:ext cx="2154488" cy="2778336"/>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Uso de agroquímicos</a:t>
          </a:r>
          <a:endParaRPr lang="es-EC" sz="1800" b="1" kern="1200" dirty="0"/>
        </a:p>
      </dsp:txBody>
      <dsp:txXfrm rot="-5400000">
        <a:off x="3761333" y="2154673"/>
        <a:ext cx="1852224" cy="1436326"/>
      </dsp:txXfrm>
    </dsp:sp>
    <dsp:sp modelId="{48F10862-767F-4996-A06F-F17EF868879E}">
      <dsp:nvSpPr>
        <dsp:cNvPr id="0" name=""/>
        <dsp:cNvSpPr/>
      </dsp:nvSpPr>
      <dsp:spPr>
        <a:xfrm>
          <a:off x="921843" y="2222491"/>
          <a:ext cx="2326847" cy="1292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Cuidado y manejo del ambiente</a:t>
          </a:r>
          <a:endParaRPr lang="es-EC" sz="2000" b="1" kern="1200" dirty="0"/>
        </a:p>
      </dsp:txBody>
      <dsp:txXfrm>
        <a:off x="921843" y="2222491"/>
        <a:ext cx="2326847" cy="1292693"/>
      </dsp:txXfrm>
    </dsp:sp>
    <dsp:sp modelId="{EA40C5F8-CB25-4B7E-81D1-0EE987373707}">
      <dsp:nvSpPr>
        <dsp:cNvPr id="0" name=""/>
        <dsp:cNvSpPr/>
      </dsp:nvSpPr>
      <dsp:spPr>
        <a:xfrm rot="5400000">
          <a:off x="6339916" y="1638946"/>
          <a:ext cx="2154488" cy="2518712"/>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b="1" kern="1200" dirty="0"/>
            <a:t>Recolección de envases vacíos</a:t>
          </a:r>
          <a:endParaRPr lang="es-EC" sz="2000" b="1" kern="1200" dirty="0"/>
        </a:p>
      </dsp:txBody>
      <dsp:txXfrm rot="-5400000">
        <a:off x="6577589" y="2180139"/>
        <a:ext cx="1679142" cy="1436326"/>
      </dsp:txXfrm>
    </dsp:sp>
    <dsp:sp modelId="{D98F996D-9470-4907-B132-24DF5B3183D7}">
      <dsp:nvSpPr>
        <dsp:cNvPr id="0" name=""/>
        <dsp:cNvSpPr/>
      </dsp:nvSpPr>
      <dsp:spPr>
        <a:xfrm rot="5400000">
          <a:off x="5177483" y="3457504"/>
          <a:ext cx="2154488" cy="2473258"/>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Equipos de protección personal (EPP)</a:t>
          </a:r>
          <a:endParaRPr lang="es-EC" sz="2000" b="1" kern="1200" dirty="0"/>
        </a:p>
      </dsp:txBody>
      <dsp:txXfrm rot="-5400000">
        <a:off x="5430308" y="3975970"/>
        <a:ext cx="1648838" cy="1436326"/>
      </dsp:txXfrm>
    </dsp:sp>
    <dsp:sp modelId="{3B46647C-79E8-43C9-974F-51C2D03478AD}">
      <dsp:nvSpPr>
        <dsp:cNvPr id="0" name=""/>
        <dsp:cNvSpPr/>
      </dsp:nvSpPr>
      <dsp:spPr>
        <a:xfrm>
          <a:off x="7188320" y="4080681"/>
          <a:ext cx="2404409" cy="1292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Leyes</a:t>
          </a:r>
          <a:endParaRPr lang="es-EC" sz="1600" b="1" kern="1200" dirty="0"/>
        </a:p>
      </dsp:txBody>
      <dsp:txXfrm>
        <a:off x="7188320" y="4080681"/>
        <a:ext cx="2404409" cy="1292693"/>
      </dsp:txXfrm>
    </dsp:sp>
    <dsp:sp modelId="{A55AA04B-C16E-468A-99F3-A5BCE2444DD0}">
      <dsp:nvSpPr>
        <dsp:cNvPr id="0" name=""/>
        <dsp:cNvSpPr/>
      </dsp:nvSpPr>
      <dsp:spPr>
        <a:xfrm rot="5400000">
          <a:off x="2147751" y="3166193"/>
          <a:ext cx="2154488" cy="3055879"/>
        </a:xfrm>
        <a:prstGeom prst="hexagon">
          <a:avLst>
            <a:gd name="adj" fmla="val 25000"/>
            <a:gd name="vf" fmla="val 11547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b="1" kern="1200" dirty="0"/>
            <a:t>Falta de conocimientos</a:t>
          </a:r>
          <a:endParaRPr lang="es-EC" sz="2000" b="1" kern="1200" dirty="0"/>
        </a:p>
      </dsp:txBody>
      <dsp:txXfrm rot="-5400000">
        <a:off x="2206369" y="3975969"/>
        <a:ext cx="2037253" cy="1436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9F01-AC38-4884-8C1D-309D886D3690}">
      <dsp:nvSpPr>
        <dsp:cNvPr id="0" name=""/>
        <dsp:cNvSpPr/>
      </dsp:nvSpPr>
      <dsp:spPr>
        <a:xfrm>
          <a:off x="957562" y="2832"/>
          <a:ext cx="2647498" cy="15884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latin typeface="Arial" panose="020B0604020202020204" pitchFamily="34" charset="0"/>
              <a:cs typeface="Arial" panose="020B0604020202020204" pitchFamily="34" charset="0"/>
            </a:rPr>
            <a:t>Contaminación ambiental a nivel local</a:t>
          </a:r>
          <a:endParaRPr lang="es-EC" sz="2000" b="1" kern="1200" dirty="0">
            <a:solidFill>
              <a:schemeClr val="tx1"/>
            </a:solidFill>
            <a:latin typeface="Arial" panose="020B0604020202020204" pitchFamily="34" charset="0"/>
            <a:cs typeface="Arial" panose="020B0604020202020204" pitchFamily="34" charset="0"/>
          </a:endParaRPr>
        </a:p>
      </dsp:txBody>
      <dsp:txXfrm>
        <a:off x="957562" y="2832"/>
        <a:ext cx="2647498" cy="1588499"/>
      </dsp:txXfrm>
    </dsp:sp>
    <dsp:sp modelId="{DC13ABF6-B00E-4065-A7B5-955450FEC2B1}">
      <dsp:nvSpPr>
        <dsp:cNvPr id="0" name=""/>
        <dsp:cNvSpPr/>
      </dsp:nvSpPr>
      <dsp:spPr>
        <a:xfrm>
          <a:off x="3869811" y="2832"/>
          <a:ext cx="2647498" cy="1588499"/>
        </a:xfrm>
        <a:prstGeom prst="rect">
          <a:avLst/>
        </a:prstGeom>
        <a:solidFill>
          <a:schemeClr val="accent3">
            <a:hueOff val="155985"/>
            <a:satOff val="-42"/>
            <a:lumOff val="1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spc="300" dirty="0">
              <a:solidFill>
                <a:schemeClr val="tx1"/>
              </a:solidFill>
              <a:latin typeface="Arial" panose="020B0604020202020204" pitchFamily="34" charset="0"/>
              <a:cs typeface="Arial" panose="020B0604020202020204" pitchFamily="34" charset="0"/>
            </a:rPr>
            <a:t>Países en desarrollo se evidencian tecnologías</a:t>
          </a:r>
          <a:endParaRPr lang="es-EC" sz="2000" b="1" kern="1200" spc="300" dirty="0">
            <a:solidFill>
              <a:schemeClr val="tx1"/>
            </a:solidFill>
            <a:latin typeface="Arial" panose="020B0604020202020204" pitchFamily="34" charset="0"/>
            <a:cs typeface="Arial" panose="020B0604020202020204" pitchFamily="34" charset="0"/>
          </a:endParaRPr>
        </a:p>
      </dsp:txBody>
      <dsp:txXfrm>
        <a:off x="3869811" y="2832"/>
        <a:ext cx="2647498" cy="1588499"/>
      </dsp:txXfrm>
    </dsp:sp>
    <dsp:sp modelId="{96C2FC51-2818-475E-BB62-958E235EF67B}">
      <dsp:nvSpPr>
        <dsp:cNvPr id="0" name=""/>
        <dsp:cNvSpPr/>
      </dsp:nvSpPr>
      <dsp:spPr>
        <a:xfrm>
          <a:off x="6782060" y="2832"/>
          <a:ext cx="2647498" cy="1588499"/>
        </a:xfrm>
        <a:prstGeom prst="rect">
          <a:avLst/>
        </a:prstGeom>
        <a:solidFill>
          <a:schemeClr val="accent3">
            <a:hueOff val="311971"/>
            <a:satOff val="-84"/>
            <a:lumOff val="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spc="300" dirty="0">
              <a:solidFill>
                <a:schemeClr val="tx1"/>
              </a:solidFill>
              <a:latin typeface="Arial" panose="020B0604020202020204" pitchFamily="34" charset="0"/>
              <a:cs typeface="Arial" panose="020B0604020202020204" pitchFamily="34" charset="0"/>
            </a:rPr>
            <a:t>Eliminan malas practicas agrícolas</a:t>
          </a:r>
          <a:endParaRPr lang="es-EC" sz="2000" b="1" kern="1200" spc="300" dirty="0">
            <a:solidFill>
              <a:schemeClr val="tx1"/>
            </a:solidFill>
            <a:latin typeface="Arial" panose="020B0604020202020204" pitchFamily="34" charset="0"/>
            <a:cs typeface="Arial" panose="020B0604020202020204" pitchFamily="34" charset="0"/>
          </a:endParaRPr>
        </a:p>
      </dsp:txBody>
      <dsp:txXfrm>
        <a:off x="6782060" y="2832"/>
        <a:ext cx="2647498" cy="1588499"/>
      </dsp:txXfrm>
    </dsp:sp>
    <dsp:sp modelId="{9222F6D0-86D2-411A-96F7-46E2E39246DC}">
      <dsp:nvSpPr>
        <dsp:cNvPr id="0" name=""/>
        <dsp:cNvSpPr/>
      </dsp:nvSpPr>
      <dsp:spPr>
        <a:xfrm>
          <a:off x="957562" y="1856081"/>
          <a:ext cx="2647498" cy="1588499"/>
        </a:xfrm>
        <a:prstGeom prst="rect">
          <a:avLst/>
        </a:prstGeom>
        <a:solidFill>
          <a:schemeClr val="accent3">
            <a:hueOff val="467956"/>
            <a:satOff val="-126"/>
            <a:lumOff val="382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latin typeface="Arial" panose="020B0604020202020204" pitchFamily="34" charset="0"/>
              <a:cs typeface="Arial" panose="020B0604020202020204" pitchFamily="34" charset="0"/>
            </a:rPr>
            <a:t>Ecuador faltan controles</a:t>
          </a:r>
          <a:endParaRPr lang="es-EC" sz="2000" b="1" kern="1200" dirty="0">
            <a:solidFill>
              <a:schemeClr val="tx1"/>
            </a:solidFill>
            <a:latin typeface="Arial" panose="020B0604020202020204" pitchFamily="34" charset="0"/>
            <a:cs typeface="Arial" panose="020B0604020202020204" pitchFamily="34" charset="0"/>
          </a:endParaRPr>
        </a:p>
      </dsp:txBody>
      <dsp:txXfrm>
        <a:off x="957562" y="1856081"/>
        <a:ext cx="2647498" cy="1588499"/>
      </dsp:txXfrm>
    </dsp:sp>
    <dsp:sp modelId="{6B368479-0F94-45EF-9358-499D1C3B0D2E}">
      <dsp:nvSpPr>
        <dsp:cNvPr id="0" name=""/>
        <dsp:cNvSpPr/>
      </dsp:nvSpPr>
      <dsp:spPr>
        <a:xfrm>
          <a:off x="3869811" y="1856081"/>
          <a:ext cx="2647498" cy="1588499"/>
        </a:xfrm>
        <a:prstGeom prst="rect">
          <a:avLst/>
        </a:prstGeom>
        <a:solidFill>
          <a:schemeClr val="accent3">
            <a:hueOff val="623941"/>
            <a:satOff val="-168"/>
            <a:lumOff val="509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spc="300" dirty="0">
              <a:solidFill>
                <a:schemeClr val="tx1"/>
              </a:solidFill>
              <a:latin typeface="Arial" panose="020B0604020202020204" pitchFamily="34" charset="0"/>
              <a:cs typeface="Arial" panose="020B0604020202020204" pitchFamily="34" charset="0"/>
            </a:rPr>
            <a:t>Uso inadecuado de agroquímicos</a:t>
          </a:r>
          <a:endParaRPr lang="es-EC" sz="2000" b="1" kern="1200" spc="300" dirty="0">
            <a:solidFill>
              <a:schemeClr val="tx1"/>
            </a:solidFill>
            <a:latin typeface="Arial" panose="020B0604020202020204" pitchFamily="34" charset="0"/>
            <a:cs typeface="Arial" panose="020B0604020202020204" pitchFamily="34" charset="0"/>
          </a:endParaRPr>
        </a:p>
      </dsp:txBody>
      <dsp:txXfrm>
        <a:off x="3869811" y="1856081"/>
        <a:ext cx="2647498" cy="1588499"/>
      </dsp:txXfrm>
    </dsp:sp>
    <dsp:sp modelId="{20EBD382-8231-420B-B16B-53763A6E82A5}">
      <dsp:nvSpPr>
        <dsp:cNvPr id="0" name=""/>
        <dsp:cNvSpPr/>
      </dsp:nvSpPr>
      <dsp:spPr>
        <a:xfrm>
          <a:off x="6782060" y="1856081"/>
          <a:ext cx="2647498" cy="1588499"/>
        </a:xfrm>
        <a:prstGeom prst="rect">
          <a:avLst/>
        </a:prstGeom>
        <a:solidFill>
          <a:schemeClr val="accent3">
            <a:hueOff val="779926"/>
            <a:satOff val="-210"/>
            <a:lumOff val="6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spc="300" dirty="0">
              <a:solidFill>
                <a:schemeClr val="tx1"/>
              </a:solidFill>
              <a:latin typeface="Arial" panose="020B0604020202020204" pitchFamily="34" charset="0"/>
              <a:cs typeface="Arial" panose="020B0604020202020204" pitchFamily="34" charset="0"/>
            </a:rPr>
            <a:t>Capacitaciones </a:t>
          </a:r>
          <a:endParaRPr lang="es-EC" sz="2000" b="1" kern="1200" spc="300" dirty="0">
            <a:solidFill>
              <a:schemeClr val="tx1"/>
            </a:solidFill>
            <a:latin typeface="Arial" panose="020B0604020202020204" pitchFamily="34" charset="0"/>
            <a:cs typeface="Arial" panose="020B0604020202020204" pitchFamily="34" charset="0"/>
          </a:endParaRPr>
        </a:p>
      </dsp:txBody>
      <dsp:txXfrm>
        <a:off x="6782060" y="1856081"/>
        <a:ext cx="2647498" cy="1588499"/>
      </dsp:txXfrm>
    </dsp:sp>
    <dsp:sp modelId="{E450BE76-3899-404A-AAA1-A94E028C7EA4}">
      <dsp:nvSpPr>
        <dsp:cNvPr id="0" name=""/>
        <dsp:cNvSpPr/>
      </dsp:nvSpPr>
      <dsp:spPr>
        <a:xfrm>
          <a:off x="3869811" y="3709331"/>
          <a:ext cx="2647498" cy="1588499"/>
        </a:xfrm>
        <a:prstGeom prst="rect">
          <a:avLst/>
        </a:prstGeom>
        <a:solidFill>
          <a:schemeClr val="accent3">
            <a:hueOff val="935912"/>
            <a:satOff val="-252"/>
            <a:lumOff val="764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spc="300" dirty="0">
              <a:solidFill>
                <a:schemeClr val="tx1"/>
              </a:solidFill>
              <a:latin typeface="Arial" panose="020B0604020202020204" pitchFamily="34" charset="0"/>
              <a:cs typeface="Arial" panose="020B0604020202020204" pitchFamily="34" charset="0"/>
            </a:rPr>
            <a:t>Propuesta implementación BPA</a:t>
          </a:r>
          <a:endParaRPr lang="es-EC" sz="2000" b="1" kern="1200" spc="300" dirty="0">
            <a:solidFill>
              <a:schemeClr val="tx1"/>
            </a:solidFill>
            <a:latin typeface="Arial" panose="020B0604020202020204" pitchFamily="34" charset="0"/>
            <a:cs typeface="Arial" panose="020B0604020202020204" pitchFamily="34" charset="0"/>
          </a:endParaRPr>
        </a:p>
      </dsp:txBody>
      <dsp:txXfrm>
        <a:off x="3869811" y="3709331"/>
        <a:ext cx="2647498" cy="1588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B79DA-4073-47C8-A00C-BCB8740EBCB7}">
      <dsp:nvSpPr>
        <dsp:cNvPr id="0" name=""/>
        <dsp:cNvSpPr/>
      </dsp:nvSpPr>
      <dsp:spPr>
        <a:xfrm>
          <a:off x="-5794482" y="-887399"/>
          <a:ext cx="6902700" cy="6902700"/>
        </a:xfrm>
        <a:prstGeom prst="blockArc">
          <a:avLst>
            <a:gd name="adj1" fmla="val 18900000"/>
            <a:gd name="adj2" fmla="val 2700000"/>
            <a:gd name="adj3" fmla="val 313"/>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36E32-4F79-49EB-AF3B-36BE69CC7AF5}">
      <dsp:nvSpPr>
        <dsp:cNvPr id="0" name=""/>
        <dsp:cNvSpPr/>
      </dsp:nvSpPr>
      <dsp:spPr>
        <a:xfrm>
          <a:off x="359722" y="233114"/>
          <a:ext cx="8483507"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a:t>Constitución de la República del Ecuador</a:t>
          </a:r>
          <a:endParaRPr lang="es-EC" sz="1800" b="1" kern="1200" dirty="0"/>
        </a:p>
      </dsp:txBody>
      <dsp:txXfrm>
        <a:off x="359722" y="233114"/>
        <a:ext cx="8483507" cy="466023"/>
      </dsp:txXfrm>
    </dsp:sp>
    <dsp:sp modelId="{80021160-BE4F-401A-893F-4316E24463E3}">
      <dsp:nvSpPr>
        <dsp:cNvPr id="0" name=""/>
        <dsp:cNvSpPr/>
      </dsp:nvSpPr>
      <dsp:spPr>
        <a:xfrm>
          <a:off x="68457" y="174861"/>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AD666-A671-43B5-BA9D-D99C36C25C23}">
      <dsp:nvSpPr>
        <dsp:cNvPr id="0" name=""/>
        <dsp:cNvSpPr/>
      </dsp:nvSpPr>
      <dsp:spPr>
        <a:xfrm>
          <a:off x="781748" y="932560"/>
          <a:ext cx="8061480"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t>Convenio de Basilea, Convenio Rotterdam</a:t>
          </a:r>
          <a:endParaRPr lang="es-EC" sz="1800" b="1" kern="1200" dirty="0"/>
        </a:p>
      </dsp:txBody>
      <dsp:txXfrm>
        <a:off x="781748" y="932560"/>
        <a:ext cx="8061480" cy="466023"/>
      </dsp:txXfrm>
    </dsp:sp>
    <dsp:sp modelId="{BFFE32E5-F714-4712-BC55-FFE018686772}">
      <dsp:nvSpPr>
        <dsp:cNvPr id="0" name=""/>
        <dsp:cNvSpPr/>
      </dsp:nvSpPr>
      <dsp:spPr>
        <a:xfrm>
          <a:off x="490483" y="874307"/>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5D6AF-BA2F-439B-A545-F1FF164C2AF6}">
      <dsp:nvSpPr>
        <dsp:cNvPr id="0" name=""/>
        <dsp:cNvSpPr/>
      </dsp:nvSpPr>
      <dsp:spPr>
        <a:xfrm>
          <a:off x="1013017" y="1631493"/>
          <a:ext cx="7830212"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a:t>Código Orgánico Ambiental (COA)</a:t>
          </a:r>
          <a:endParaRPr lang="es-EC" sz="1800" b="1" kern="1200" dirty="0"/>
        </a:p>
      </dsp:txBody>
      <dsp:txXfrm>
        <a:off x="1013017" y="1631493"/>
        <a:ext cx="7830212" cy="466023"/>
      </dsp:txXfrm>
    </dsp:sp>
    <dsp:sp modelId="{A8796022-7270-474D-B875-D9C31354183E}">
      <dsp:nvSpPr>
        <dsp:cNvPr id="0" name=""/>
        <dsp:cNvSpPr/>
      </dsp:nvSpPr>
      <dsp:spPr>
        <a:xfrm>
          <a:off x="721752" y="1573240"/>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0FA27-1F8A-47C9-83B3-BF7087AA94C1}">
      <dsp:nvSpPr>
        <dsp:cNvPr id="0" name=""/>
        <dsp:cNvSpPr/>
      </dsp:nvSpPr>
      <dsp:spPr>
        <a:xfrm>
          <a:off x="1086858" y="2330939"/>
          <a:ext cx="7756370"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t>Acuerdo 061- Texto Unificado de Legislación Secundaria</a:t>
          </a:r>
          <a:endParaRPr lang="es-EC" sz="1800" b="1" kern="1200" dirty="0"/>
        </a:p>
      </dsp:txBody>
      <dsp:txXfrm>
        <a:off x="1086858" y="2330939"/>
        <a:ext cx="7756370" cy="466023"/>
      </dsp:txXfrm>
    </dsp:sp>
    <dsp:sp modelId="{EBF207DB-4862-4DC9-AFA1-4F81AEC00D63}">
      <dsp:nvSpPr>
        <dsp:cNvPr id="0" name=""/>
        <dsp:cNvSpPr/>
      </dsp:nvSpPr>
      <dsp:spPr>
        <a:xfrm>
          <a:off x="795593" y="2272686"/>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19AF4-8600-4D7F-AFDA-4F1A4AC4AEB7}">
      <dsp:nvSpPr>
        <dsp:cNvPr id="0" name=""/>
        <dsp:cNvSpPr/>
      </dsp:nvSpPr>
      <dsp:spPr>
        <a:xfrm>
          <a:off x="1013017" y="3030384"/>
          <a:ext cx="7830212"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t>Acuerdo 021 – Gestión integral de desechos plásticos agrícolas</a:t>
          </a:r>
          <a:endParaRPr lang="es-EC" sz="1800" b="1" kern="1200" dirty="0"/>
        </a:p>
      </dsp:txBody>
      <dsp:txXfrm>
        <a:off x="1013017" y="3030384"/>
        <a:ext cx="7830212" cy="466023"/>
      </dsp:txXfrm>
    </dsp:sp>
    <dsp:sp modelId="{BA47B7BA-987A-4ACD-A05E-7602C50F5A46}">
      <dsp:nvSpPr>
        <dsp:cNvPr id="0" name=""/>
        <dsp:cNvSpPr/>
      </dsp:nvSpPr>
      <dsp:spPr>
        <a:xfrm>
          <a:off x="721752" y="2972131"/>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04F55-0A55-4C58-9386-5702C0EDC252}">
      <dsp:nvSpPr>
        <dsp:cNvPr id="0" name=""/>
        <dsp:cNvSpPr/>
      </dsp:nvSpPr>
      <dsp:spPr>
        <a:xfrm>
          <a:off x="781748" y="3729318"/>
          <a:ext cx="8061480"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t>COOTAD</a:t>
          </a:r>
          <a:endParaRPr lang="es-EC" sz="1800" b="1" kern="1200" dirty="0"/>
        </a:p>
      </dsp:txBody>
      <dsp:txXfrm>
        <a:off x="781748" y="3729318"/>
        <a:ext cx="8061480" cy="466023"/>
      </dsp:txXfrm>
    </dsp:sp>
    <dsp:sp modelId="{F893342D-7E1B-41AF-9F85-9FD1D3C95E57}">
      <dsp:nvSpPr>
        <dsp:cNvPr id="0" name=""/>
        <dsp:cNvSpPr/>
      </dsp:nvSpPr>
      <dsp:spPr>
        <a:xfrm>
          <a:off x="490483" y="3671065"/>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95CCE-1F6C-4E91-8A67-2DA11926F541}">
      <dsp:nvSpPr>
        <dsp:cNvPr id="0" name=""/>
        <dsp:cNvSpPr/>
      </dsp:nvSpPr>
      <dsp:spPr>
        <a:xfrm>
          <a:off x="359722" y="4428763"/>
          <a:ext cx="8483507" cy="466023"/>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06"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t>Leyes, reglamentos, resoluciones y disposiciones.</a:t>
          </a:r>
          <a:endParaRPr lang="es-EC" sz="1800" b="1" kern="1200" dirty="0"/>
        </a:p>
      </dsp:txBody>
      <dsp:txXfrm>
        <a:off x="359722" y="4428763"/>
        <a:ext cx="8483507" cy="466023"/>
      </dsp:txXfrm>
    </dsp:sp>
    <dsp:sp modelId="{02C8CF5C-434F-4EAE-9271-87EA94747343}">
      <dsp:nvSpPr>
        <dsp:cNvPr id="0" name=""/>
        <dsp:cNvSpPr/>
      </dsp:nvSpPr>
      <dsp:spPr>
        <a:xfrm>
          <a:off x="68457" y="4370510"/>
          <a:ext cx="582529" cy="582529"/>
        </a:xfrm>
        <a:prstGeom prst="ellipse">
          <a:avLst/>
        </a:prstGeom>
        <a:solidFill>
          <a:schemeClr val="lt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C9C8C-6788-4B93-8168-54DC3641C794}">
      <dsp:nvSpPr>
        <dsp:cNvPr id="0" name=""/>
        <dsp:cNvSpPr/>
      </dsp:nvSpPr>
      <dsp:spPr>
        <a:xfrm>
          <a:off x="1495795" y="0"/>
          <a:ext cx="9047329" cy="2615255"/>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b="1" kern="1200" dirty="0">
              <a:solidFill>
                <a:schemeClr val="tx1"/>
              </a:solidFill>
              <a:effectLst/>
            </a:rPr>
            <a:t>Tipo exploratoria.</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Diseño de encuesta.</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Tipos de productos agroquímicos, uso de maquinaria, recolección de envases vacíos, nivel de conocimientos y aplicación de BPA. </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Categorización de predios agrícolas.</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Aplicación de encuesta en campo.</a:t>
          </a:r>
          <a:endParaRPr lang="es-EC" sz="2000" b="1" kern="1200" dirty="0">
            <a:solidFill>
              <a:schemeClr val="tx1"/>
            </a:solidFill>
            <a:effectLst/>
          </a:endParaRPr>
        </a:p>
      </dsp:txBody>
      <dsp:txXfrm>
        <a:off x="1495795" y="326907"/>
        <a:ext cx="8066608" cy="1961441"/>
      </dsp:txXfrm>
    </dsp:sp>
    <dsp:sp modelId="{0A3CE7D4-B428-4EF6-A38F-EDCBBF1BB319}">
      <dsp:nvSpPr>
        <dsp:cNvPr id="0" name=""/>
        <dsp:cNvSpPr/>
      </dsp:nvSpPr>
      <dsp:spPr>
        <a:xfrm>
          <a:off x="3627" y="618524"/>
          <a:ext cx="1488539" cy="1379547"/>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b="1" kern="1200" dirty="0">
              <a:solidFill>
                <a:schemeClr val="tx1"/>
              </a:solidFill>
              <a:effectLst/>
            </a:rPr>
            <a:t>Fase 1</a:t>
          </a:r>
          <a:endParaRPr lang="es-EC" sz="3600" b="1" kern="1200" dirty="0">
            <a:solidFill>
              <a:schemeClr val="tx1"/>
            </a:solidFill>
            <a:effectLst/>
          </a:endParaRPr>
        </a:p>
      </dsp:txBody>
      <dsp:txXfrm>
        <a:off x="70971" y="685868"/>
        <a:ext cx="1353851" cy="1244859"/>
      </dsp:txXfrm>
    </dsp:sp>
    <dsp:sp modelId="{B5C843E9-855C-4130-91A6-9059590B59B0}">
      <dsp:nvSpPr>
        <dsp:cNvPr id="0" name=""/>
        <dsp:cNvSpPr/>
      </dsp:nvSpPr>
      <dsp:spPr>
        <a:xfrm>
          <a:off x="1553434" y="2878122"/>
          <a:ext cx="8831996" cy="2615255"/>
        </a:xfrm>
        <a:prstGeom prst="rightArrow">
          <a:avLst>
            <a:gd name="adj1" fmla="val 75000"/>
            <a:gd name="adj2" fmla="val 50000"/>
          </a:avLst>
        </a:prstGeom>
        <a:solidFill>
          <a:schemeClr val="accent4">
            <a:tint val="40000"/>
            <a:alpha val="90000"/>
            <a:hueOff val="2274726"/>
            <a:satOff val="8522"/>
            <a:lumOff val="1100"/>
            <a:alphaOff val="0"/>
          </a:schemeClr>
        </a:solidFill>
        <a:ln w="15875" cap="rnd"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b="1" kern="1200" dirty="0">
              <a:solidFill>
                <a:schemeClr val="tx1"/>
              </a:solidFill>
              <a:effectLst/>
            </a:rPr>
            <a:t>Tabulación de los datos.</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Discusión de los datos. </a:t>
          </a:r>
          <a:endParaRPr lang="es-EC" sz="2000" b="1" kern="1200" dirty="0">
            <a:solidFill>
              <a:schemeClr val="tx1"/>
            </a:solidFill>
            <a:effectLst/>
          </a:endParaRPr>
        </a:p>
        <a:p>
          <a:pPr marL="228600" lvl="1" indent="-228600" algn="l" defTabSz="889000">
            <a:lnSpc>
              <a:spcPct val="90000"/>
            </a:lnSpc>
            <a:spcBef>
              <a:spcPct val="0"/>
            </a:spcBef>
            <a:spcAft>
              <a:spcPct val="15000"/>
            </a:spcAft>
            <a:buChar char="•"/>
          </a:pPr>
          <a:r>
            <a:rPr lang="es-MX" sz="2000" b="1" kern="1200" dirty="0">
              <a:solidFill>
                <a:schemeClr val="tx1"/>
              </a:solidFill>
              <a:effectLst/>
            </a:rPr>
            <a:t>Desarrollo de la propuesta de guía de aplicación de buenas prácticas agrícolas (BPA) y recolección adecuada de envases vacíos de agroquímicos para el PDyOT del cantón Quevedo.</a:t>
          </a:r>
          <a:endParaRPr lang="es-EC" sz="2000" b="1" kern="1200" dirty="0">
            <a:solidFill>
              <a:schemeClr val="tx1"/>
            </a:solidFill>
            <a:effectLst/>
          </a:endParaRPr>
        </a:p>
      </dsp:txBody>
      <dsp:txXfrm>
        <a:off x="1553434" y="3205029"/>
        <a:ext cx="7851275" cy="1961441"/>
      </dsp:txXfrm>
    </dsp:sp>
    <dsp:sp modelId="{6B7CC679-017F-4CB5-A162-8537FCFB45E5}">
      <dsp:nvSpPr>
        <dsp:cNvPr id="0" name=""/>
        <dsp:cNvSpPr/>
      </dsp:nvSpPr>
      <dsp:spPr>
        <a:xfrm>
          <a:off x="0" y="3495920"/>
          <a:ext cx="1527150" cy="1379678"/>
        </a:xfrm>
        <a:prstGeom prst="roundRect">
          <a:avLst/>
        </a:prstGeom>
        <a:solidFill>
          <a:schemeClr val="accent4">
            <a:hueOff val="1645434"/>
            <a:satOff val="7132"/>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b="1" kern="1200" dirty="0">
              <a:solidFill>
                <a:schemeClr val="tx1"/>
              </a:solidFill>
              <a:effectLst/>
            </a:rPr>
            <a:t>Fase 2</a:t>
          </a:r>
          <a:endParaRPr lang="es-EC" sz="3600" b="1" kern="1200" dirty="0">
            <a:solidFill>
              <a:schemeClr val="tx1"/>
            </a:solidFill>
            <a:effectLst/>
          </a:endParaRPr>
        </a:p>
      </dsp:txBody>
      <dsp:txXfrm>
        <a:off x="67350" y="3563270"/>
        <a:ext cx="1392450" cy="1244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06D0B-0B86-4991-82C2-FD6DBA01C870}">
      <dsp:nvSpPr>
        <dsp:cNvPr id="0" name=""/>
        <dsp:cNvSpPr/>
      </dsp:nvSpPr>
      <dsp:spPr>
        <a:xfrm>
          <a:off x="3111532" y="2569"/>
          <a:ext cx="1536416" cy="9986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Triple lavado</a:t>
          </a:r>
          <a:endParaRPr lang="es-EC" sz="1800" kern="1200" dirty="0">
            <a:solidFill>
              <a:schemeClr val="tx1"/>
            </a:solidFill>
          </a:endParaRPr>
        </a:p>
      </dsp:txBody>
      <dsp:txXfrm>
        <a:off x="3160283" y="51320"/>
        <a:ext cx="1438914" cy="901168"/>
      </dsp:txXfrm>
    </dsp:sp>
    <dsp:sp modelId="{FF02ED48-78CA-4E67-BCC2-DDB38F5AD531}">
      <dsp:nvSpPr>
        <dsp:cNvPr id="0" name=""/>
        <dsp:cNvSpPr/>
      </dsp:nvSpPr>
      <dsp:spPr>
        <a:xfrm>
          <a:off x="1884188" y="501905"/>
          <a:ext cx="3991104" cy="3991104"/>
        </a:xfrm>
        <a:custGeom>
          <a:avLst/>
          <a:gdLst/>
          <a:ahLst/>
          <a:cxnLst/>
          <a:rect l="0" t="0" r="0" b="0"/>
          <a:pathLst>
            <a:path>
              <a:moveTo>
                <a:pt x="2969665" y="253905"/>
              </a:moveTo>
              <a:arcTo wR="1995552" hR="1995552" stAng="17953113" swAng="1212051"/>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032BB83-7A81-47D4-A00F-410BD898678F}">
      <dsp:nvSpPr>
        <dsp:cNvPr id="0" name=""/>
        <dsp:cNvSpPr/>
      </dsp:nvSpPr>
      <dsp:spPr>
        <a:xfrm>
          <a:off x="4885949" y="1381462"/>
          <a:ext cx="1783349" cy="99867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perforación</a:t>
          </a:r>
          <a:endParaRPr lang="es-EC" sz="1800" kern="1200" dirty="0">
            <a:solidFill>
              <a:schemeClr val="tx1"/>
            </a:solidFill>
          </a:endParaRPr>
        </a:p>
      </dsp:txBody>
      <dsp:txXfrm>
        <a:off x="4934700" y="1430213"/>
        <a:ext cx="1685847" cy="901168"/>
      </dsp:txXfrm>
    </dsp:sp>
    <dsp:sp modelId="{DD004F46-045D-4096-9E9F-BAA6611C5F3C}">
      <dsp:nvSpPr>
        <dsp:cNvPr id="0" name=""/>
        <dsp:cNvSpPr/>
      </dsp:nvSpPr>
      <dsp:spPr>
        <a:xfrm>
          <a:off x="1884188" y="501905"/>
          <a:ext cx="3991104" cy="3991104"/>
        </a:xfrm>
        <a:custGeom>
          <a:avLst/>
          <a:gdLst/>
          <a:ahLst/>
          <a:cxnLst/>
          <a:rect l="0" t="0" r="0" b="0"/>
          <a:pathLst>
            <a:path>
              <a:moveTo>
                <a:pt x="3986324" y="2133593"/>
              </a:moveTo>
              <a:arcTo wR="1995552" hR="1995552" stAng="21837994" swAng="1360122"/>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C2777A-CBEC-4D97-86F1-3ABB6BEA7D0A}">
      <dsp:nvSpPr>
        <dsp:cNvPr id="0" name=""/>
        <dsp:cNvSpPr/>
      </dsp:nvSpPr>
      <dsp:spPr>
        <a:xfrm>
          <a:off x="3803106" y="3612558"/>
          <a:ext cx="2499181" cy="99867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almacenamiento</a:t>
          </a:r>
          <a:endParaRPr lang="es-EC" sz="1800" kern="1200" dirty="0">
            <a:solidFill>
              <a:schemeClr val="tx1"/>
            </a:solidFill>
          </a:endParaRPr>
        </a:p>
      </dsp:txBody>
      <dsp:txXfrm>
        <a:off x="3851857" y="3661309"/>
        <a:ext cx="2401679" cy="901168"/>
      </dsp:txXfrm>
    </dsp:sp>
    <dsp:sp modelId="{107E282D-8A92-4E4E-98C5-CBBAA6B4E217}">
      <dsp:nvSpPr>
        <dsp:cNvPr id="0" name=""/>
        <dsp:cNvSpPr/>
      </dsp:nvSpPr>
      <dsp:spPr>
        <a:xfrm>
          <a:off x="1884188" y="501905"/>
          <a:ext cx="3991104" cy="3991104"/>
        </a:xfrm>
        <a:custGeom>
          <a:avLst/>
          <a:gdLst/>
          <a:ahLst/>
          <a:cxnLst/>
          <a:rect l="0" t="0" r="0" b="0"/>
          <a:pathLst>
            <a:path>
              <a:moveTo>
                <a:pt x="1852912" y="3986000"/>
              </a:moveTo>
              <a:arcTo wR="1995552" hR="1995552" stAng="5645937" swAng="342310"/>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481581-926B-487A-828D-C3F968E3EB62}">
      <dsp:nvSpPr>
        <dsp:cNvPr id="0" name=""/>
        <dsp:cNvSpPr/>
      </dsp:nvSpPr>
      <dsp:spPr>
        <a:xfrm>
          <a:off x="1938576" y="3612558"/>
          <a:ext cx="1536416" cy="99867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devolución</a:t>
          </a:r>
          <a:endParaRPr lang="es-EC" sz="1800" kern="1200" dirty="0">
            <a:solidFill>
              <a:schemeClr val="tx1"/>
            </a:solidFill>
          </a:endParaRPr>
        </a:p>
      </dsp:txBody>
      <dsp:txXfrm>
        <a:off x="1987327" y="3661309"/>
        <a:ext cx="1438914" cy="901168"/>
      </dsp:txXfrm>
    </dsp:sp>
    <dsp:sp modelId="{86A27A28-AE12-425A-BA1A-C380A9E2C83C}">
      <dsp:nvSpPr>
        <dsp:cNvPr id="0" name=""/>
        <dsp:cNvSpPr/>
      </dsp:nvSpPr>
      <dsp:spPr>
        <a:xfrm>
          <a:off x="1884188" y="501905"/>
          <a:ext cx="3991104" cy="3991104"/>
        </a:xfrm>
        <a:custGeom>
          <a:avLst/>
          <a:gdLst/>
          <a:ahLst/>
          <a:cxnLst/>
          <a:rect l="0" t="0" r="0" b="0"/>
          <a:pathLst>
            <a:path>
              <a:moveTo>
                <a:pt x="211771" y="2890177"/>
              </a:moveTo>
              <a:arcTo wR="1995552" hR="1995552" stAng="9201884" swAng="1360122"/>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28C29E-6397-4801-B30B-72B93B667E8E}">
      <dsp:nvSpPr>
        <dsp:cNvPr id="0" name=""/>
        <dsp:cNvSpPr/>
      </dsp:nvSpPr>
      <dsp:spPr>
        <a:xfrm>
          <a:off x="1061859" y="1381462"/>
          <a:ext cx="1839997" cy="99867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Tratamiento final</a:t>
          </a:r>
          <a:endParaRPr lang="es-EC" sz="1800" kern="1200" dirty="0">
            <a:solidFill>
              <a:schemeClr val="tx1"/>
            </a:solidFill>
          </a:endParaRPr>
        </a:p>
      </dsp:txBody>
      <dsp:txXfrm>
        <a:off x="1110610" y="1430213"/>
        <a:ext cx="1742495" cy="901168"/>
      </dsp:txXfrm>
    </dsp:sp>
    <dsp:sp modelId="{7AC534C7-A472-4B34-B409-19F544570D3C}">
      <dsp:nvSpPr>
        <dsp:cNvPr id="0" name=""/>
        <dsp:cNvSpPr/>
      </dsp:nvSpPr>
      <dsp:spPr>
        <a:xfrm>
          <a:off x="1884188" y="501905"/>
          <a:ext cx="3991104" cy="3991104"/>
        </a:xfrm>
        <a:custGeom>
          <a:avLst/>
          <a:gdLst/>
          <a:ahLst/>
          <a:cxnLst/>
          <a:rect l="0" t="0" r="0" b="0"/>
          <a:pathLst>
            <a:path>
              <a:moveTo>
                <a:pt x="479947" y="697411"/>
              </a:moveTo>
              <a:arcTo wR="1995552" hR="1995552" stAng="13234836" swAng="1212051"/>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21364292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606259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3A9367-73CE-4CBB-AB25-8D0A2C30D947}" type="slidenum">
              <a:rPr lang="de-DE" smtClean="0"/>
              <a:t>‹Nº›</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5165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3293842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3A9367-73CE-4CBB-AB25-8D0A2C30D947}" type="slidenum">
              <a:rPr lang="de-DE" smtClean="0"/>
              <a:t>‹Nº›</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97259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3321141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11841998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6540246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3568588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DB1A92E-A7ED-4BFE-9726-E76C9F12E1A6}" type="datetimeFigureOut">
              <a:rPr lang="de-DE" smtClean="0"/>
              <a:t>15.12.2019</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39339915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1038783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B1A92E-A7ED-4BFE-9726-E76C9F12E1A6}" type="datetimeFigureOut">
              <a:rPr lang="de-DE" smtClean="0"/>
              <a:t>15.12.2019</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20490168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DB1A92E-A7ED-4BFE-9726-E76C9F12E1A6}" type="datetimeFigureOut">
              <a:rPr lang="de-DE" smtClean="0"/>
              <a:t>15.12.2019</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10326501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1A92E-A7ED-4BFE-9726-E76C9F12E1A6}" type="datetimeFigureOut">
              <a:rPr lang="de-DE" smtClean="0"/>
              <a:t>15.12.2019</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222329722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8188222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DB1A92E-A7ED-4BFE-9726-E76C9F12E1A6}" type="datetimeFigureOut">
              <a:rPr lang="de-DE" smtClean="0"/>
              <a:t>15.12.2019</a:t>
            </a:fld>
            <a:endParaRPr lang="de-DE"/>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3A9367-73CE-4CBB-AB25-8D0A2C30D947}" type="slidenum">
              <a:rPr lang="de-DE" smtClean="0"/>
              <a:t>‹Nº›</a:t>
            </a:fld>
            <a:endParaRPr lang="de-DE"/>
          </a:p>
        </p:txBody>
      </p:sp>
    </p:spTree>
    <p:extLst>
      <p:ext uri="{BB962C8B-B14F-4D97-AF65-F5344CB8AC3E}">
        <p14:creationId xmlns:p14="http://schemas.microsoft.com/office/powerpoint/2010/main" val="37939216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B1A92E-A7ED-4BFE-9726-E76C9F12E1A6}" type="datetimeFigureOut">
              <a:rPr lang="de-DE" smtClean="0"/>
              <a:t>15.12.2019</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3A9367-73CE-4CBB-AB25-8D0A2C30D947}" type="slidenum">
              <a:rPr lang="de-DE" smtClean="0"/>
              <a:t>‹Nº›</a:t>
            </a:fld>
            <a:endParaRPr lang="de-DE"/>
          </a:p>
        </p:txBody>
      </p:sp>
    </p:spTree>
    <p:extLst>
      <p:ext uri="{BB962C8B-B14F-4D97-AF65-F5344CB8AC3E}">
        <p14:creationId xmlns:p14="http://schemas.microsoft.com/office/powerpoint/2010/main" val="73646901"/>
      </p:ext>
    </p:extLst>
  </p:cSld>
  <p:clrMap bg1="lt1" tx1="dk1" bg2="lt2" tx2="dk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 id="2147485761" r:id="rId9"/>
    <p:sldLayoutId id="2147485762" r:id="rId10"/>
    <p:sldLayoutId id="2147485763" r:id="rId11"/>
    <p:sldLayoutId id="2147485764" r:id="rId12"/>
    <p:sldLayoutId id="2147485765" r:id="rId13"/>
    <p:sldLayoutId id="2147485766" r:id="rId14"/>
    <p:sldLayoutId id="2147485767" r:id="rId15"/>
    <p:sldLayoutId id="214748576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jf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7D79B-FE0F-4D1C-81EF-DE9A507382B6}"/>
              </a:ext>
            </a:extLst>
          </p:cNvPr>
          <p:cNvSpPr>
            <a:spLocks noGrp="1"/>
          </p:cNvSpPr>
          <p:nvPr>
            <p:ph type="ctrTitle"/>
          </p:nvPr>
        </p:nvSpPr>
        <p:spPr>
          <a:xfrm>
            <a:off x="1660255" y="4146665"/>
            <a:ext cx="10381239" cy="3566160"/>
          </a:xfrm>
        </p:spPr>
        <p:txBody>
          <a:bodyPr>
            <a:noAutofit/>
          </a:bodyPr>
          <a:lstStyle/>
          <a:p>
            <a:pPr algn="ctr"/>
            <a:r>
              <a:rPr lang="es-EC" sz="1600" b="1" dirty="0"/>
              <a:t>VICERRECTORADO DE INVESTIGACIÓN, </a:t>
            </a:r>
            <a:br>
              <a:rPr lang="es-EC" sz="1600" dirty="0"/>
            </a:br>
            <a:r>
              <a:rPr lang="es-EC" sz="1600" b="1" dirty="0"/>
              <a:t>INNOVACIÓN Y TRANSFERENCIA DE </a:t>
            </a:r>
            <a:br>
              <a:rPr lang="es-EC" sz="1600" dirty="0"/>
            </a:br>
            <a:r>
              <a:rPr lang="es-EC" sz="1600" b="1" dirty="0"/>
              <a:t>TECNOLOGÍA</a:t>
            </a:r>
            <a:br>
              <a:rPr lang="es-EC" sz="1600" dirty="0"/>
            </a:br>
            <a:r>
              <a:rPr lang="es-EC" sz="1600" b="1" dirty="0"/>
              <a:t> </a:t>
            </a:r>
            <a:br>
              <a:rPr lang="es-EC" sz="1600" dirty="0"/>
            </a:br>
            <a:r>
              <a:rPr lang="es-EC" sz="1600" b="1" dirty="0"/>
              <a:t>CENTRO DE POSGRADOS</a:t>
            </a:r>
            <a:br>
              <a:rPr lang="es-EC" sz="1600" dirty="0"/>
            </a:br>
            <a:r>
              <a:rPr lang="es-EC" sz="1600" b="1" dirty="0"/>
              <a:t> </a:t>
            </a:r>
            <a:br>
              <a:rPr lang="es-EC" sz="1600" dirty="0"/>
            </a:br>
            <a:r>
              <a:rPr lang="es-EC" sz="1600" b="1" dirty="0"/>
              <a:t>MAESTRÍA EN SISTEMAS DE GESTIÓN AMBIENTAL </a:t>
            </a:r>
            <a:br>
              <a:rPr lang="es-EC" sz="1600" dirty="0"/>
            </a:br>
            <a:r>
              <a:rPr lang="es-EC" sz="1600" b="1" dirty="0"/>
              <a:t> </a:t>
            </a:r>
            <a:br>
              <a:rPr lang="es-EC" sz="1600" dirty="0"/>
            </a:br>
            <a:r>
              <a:rPr lang="es-EC" sz="1600" b="1" dirty="0"/>
              <a:t>TRABAJO DE TITULACIÓN PREVIO A LA OBTENCIÓN DEL </a:t>
            </a:r>
            <a:br>
              <a:rPr lang="es-EC" sz="1600" dirty="0"/>
            </a:br>
            <a:r>
              <a:rPr lang="es-EC" sz="1600" b="1" dirty="0"/>
              <a:t>TÍTULO DE MAGÍSTER EN: SISTEMAS DE GESTIÓN AMBIENTAL</a:t>
            </a:r>
            <a:br>
              <a:rPr lang="es-EC" sz="1600" dirty="0"/>
            </a:br>
            <a:r>
              <a:rPr lang="es-EC" sz="1600" b="1" dirty="0"/>
              <a:t> </a:t>
            </a:r>
            <a:br>
              <a:rPr lang="es-EC" sz="1600" dirty="0"/>
            </a:br>
            <a:r>
              <a:rPr lang="es-EC" sz="1600" b="1" dirty="0"/>
              <a:t>TEMA: BPA Y RECOLECCIÓN DE ENVASES VACÍOS DE AGROQUÍMICOS COMO INICIATIVA APLICABLE AL PLAN DE DESARROLLO Y ORDENAMIENTO TERRITORIAL DEL CANTÓN QUEVEDO, LOS RÍOS.</a:t>
            </a:r>
            <a:br>
              <a:rPr lang="es-EC" sz="1600" b="1" dirty="0"/>
            </a:br>
            <a:br>
              <a:rPr lang="es-EC" sz="1600" b="1" dirty="0"/>
            </a:br>
            <a:r>
              <a:rPr lang="es-EC" sz="1600" b="1" dirty="0"/>
              <a:t>AUTOR: VÁSCONEZ VÉLEZ, JORGE LUIS</a:t>
            </a:r>
            <a:br>
              <a:rPr lang="es-EC" sz="1600" dirty="0"/>
            </a:br>
            <a:r>
              <a:rPr lang="es-EC" sz="1600" dirty="0"/>
              <a:t> </a:t>
            </a:r>
            <a:br>
              <a:rPr lang="es-EC" sz="1600" dirty="0"/>
            </a:br>
            <a:r>
              <a:rPr lang="es-EC" sz="1600" dirty="0"/>
              <a:t> </a:t>
            </a:r>
            <a:r>
              <a:rPr lang="es-EC" sz="1600" b="1" dirty="0"/>
              <a:t>DIRECTORA: </a:t>
            </a:r>
            <a:r>
              <a:rPr lang="es-EC" sz="1600" b="1" dirty="0" err="1"/>
              <a:t>M.Sc</a:t>
            </a:r>
            <a:r>
              <a:rPr lang="es-EC" sz="1600" b="1" dirty="0"/>
              <a:t> CRISANTO PERRAZO, TANIA DEL PILAR</a:t>
            </a:r>
            <a:br>
              <a:rPr lang="es-EC" sz="1600" b="1" dirty="0"/>
            </a:br>
            <a:br>
              <a:rPr lang="es-EC" sz="1600" b="1" dirty="0"/>
            </a:br>
            <a:r>
              <a:rPr lang="es-EC" sz="1600" b="1" dirty="0"/>
              <a:t>SANGOLQUÍ</a:t>
            </a:r>
            <a:br>
              <a:rPr lang="es-EC" sz="1600" dirty="0"/>
            </a:br>
            <a:r>
              <a:rPr lang="es-EC" sz="1600" b="1" dirty="0"/>
              <a:t> </a:t>
            </a:r>
            <a:br>
              <a:rPr lang="es-EC" sz="1600" dirty="0"/>
            </a:br>
            <a:r>
              <a:rPr lang="es-EC" sz="1600" b="1" dirty="0"/>
              <a:t> 2019</a:t>
            </a:r>
            <a:br>
              <a:rPr lang="es-EC" sz="1600" dirty="0"/>
            </a:br>
            <a:br>
              <a:rPr lang="es-EC" sz="1600" dirty="0"/>
            </a:br>
            <a:br>
              <a:rPr lang="es-EC" sz="1600" b="1" dirty="0"/>
            </a:br>
            <a:br>
              <a:rPr lang="es-EC" sz="1600" dirty="0"/>
            </a:br>
            <a:endParaRPr lang="es-EC" sz="16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3BD4123-709C-4D41-956B-923CE67DBC48}"/>
              </a:ext>
            </a:extLst>
          </p:cNvPr>
          <p:cNvPicPr/>
          <p:nvPr/>
        </p:nvPicPr>
        <p:blipFill>
          <a:blip r:embed="rId2">
            <a:extLst>
              <a:ext uri="{28A0092B-C50C-407E-A947-70E740481C1C}">
                <a14:useLocalDpi xmlns:a14="http://schemas.microsoft.com/office/drawing/2010/main" val="0"/>
              </a:ext>
            </a:extLst>
          </a:blip>
          <a:stretch>
            <a:fillRect/>
          </a:stretch>
        </p:blipFill>
        <p:spPr>
          <a:xfrm>
            <a:off x="4655127" y="295101"/>
            <a:ext cx="4100946" cy="1007225"/>
          </a:xfrm>
          <a:prstGeom prst="rect">
            <a:avLst/>
          </a:prstGeom>
        </p:spPr>
      </p:pic>
    </p:spTree>
    <p:extLst>
      <p:ext uri="{BB962C8B-B14F-4D97-AF65-F5344CB8AC3E}">
        <p14:creationId xmlns:p14="http://schemas.microsoft.com/office/powerpoint/2010/main" val="342128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187215-CB06-4F36-9BAD-EA5F152D74CA}"/>
              </a:ext>
            </a:extLst>
          </p:cNvPr>
          <p:cNvSpPr>
            <a:spLocks noGrp="1"/>
          </p:cNvSpPr>
          <p:nvPr>
            <p:ph idx="1"/>
          </p:nvPr>
        </p:nvSpPr>
        <p:spPr>
          <a:xfrm>
            <a:off x="1638300" y="256073"/>
            <a:ext cx="8915400" cy="3777622"/>
          </a:xfrm>
        </p:spPr>
        <p:txBody>
          <a:bodyPr>
            <a:normAutofit/>
          </a:bodyPr>
          <a:lstStyle/>
          <a:p>
            <a:pPr marL="0" indent="0">
              <a:buNone/>
            </a:pPr>
            <a:r>
              <a:rPr lang="es-MX" sz="2800" b="1" dirty="0">
                <a:solidFill>
                  <a:schemeClr val="tx1"/>
                </a:solidFill>
              </a:rPr>
              <a:t>Cálculo de la muestra</a:t>
            </a:r>
            <a:endParaRPr lang="es-EC" sz="2800" b="1" dirty="0">
              <a:solidFill>
                <a:schemeClr val="tx1"/>
              </a:solidFill>
            </a:endParaRPr>
          </a:p>
        </p:txBody>
      </p:sp>
      <p:pic>
        <p:nvPicPr>
          <p:cNvPr id="4" name="Imagen 3">
            <a:extLst>
              <a:ext uri="{FF2B5EF4-FFF2-40B4-BE49-F238E27FC236}">
                <a16:creationId xmlns:a16="http://schemas.microsoft.com/office/drawing/2014/main" id="{9223051B-A027-457A-9762-32A53A87999B}"/>
              </a:ext>
            </a:extLst>
          </p:cNvPr>
          <p:cNvPicPr>
            <a:picLocks noChangeAspect="1"/>
          </p:cNvPicPr>
          <p:nvPr/>
        </p:nvPicPr>
        <p:blipFill>
          <a:blip r:embed="rId2"/>
          <a:stretch>
            <a:fillRect/>
          </a:stretch>
        </p:blipFill>
        <p:spPr>
          <a:xfrm>
            <a:off x="7180262" y="977900"/>
            <a:ext cx="3038475" cy="1133475"/>
          </a:xfrm>
          <a:prstGeom prst="rect">
            <a:avLst/>
          </a:prstGeom>
        </p:spPr>
      </p:pic>
      <p:sp>
        <p:nvSpPr>
          <p:cNvPr id="13" name="Rectángulo 12">
            <a:extLst>
              <a:ext uri="{FF2B5EF4-FFF2-40B4-BE49-F238E27FC236}">
                <a16:creationId xmlns:a16="http://schemas.microsoft.com/office/drawing/2014/main" id="{B301631F-9D4B-482B-AEE9-6665B8E7502C}"/>
              </a:ext>
            </a:extLst>
          </p:cNvPr>
          <p:cNvSpPr/>
          <p:nvPr/>
        </p:nvSpPr>
        <p:spPr>
          <a:xfrm>
            <a:off x="2984500" y="977900"/>
            <a:ext cx="2451100" cy="952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Población</a:t>
            </a:r>
          </a:p>
          <a:p>
            <a:pPr algn="ctr"/>
            <a:r>
              <a:rPr lang="es-MX" b="1" dirty="0"/>
              <a:t>(1528 predios)  </a:t>
            </a:r>
            <a:endParaRPr lang="es-EC" b="1" dirty="0"/>
          </a:p>
        </p:txBody>
      </p:sp>
      <p:sp>
        <p:nvSpPr>
          <p:cNvPr id="14" name="Rectángulo 13">
            <a:extLst>
              <a:ext uri="{FF2B5EF4-FFF2-40B4-BE49-F238E27FC236}">
                <a16:creationId xmlns:a16="http://schemas.microsoft.com/office/drawing/2014/main" id="{B1A02D7C-D38B-4D0C-97D8-657C4EB7D9C0}"/>
              </a:ext>
            </a:extLst>
          </p:cNvPr>
          <p:cNvSpPr/>
          <p:nvPr/>
        </p:nvSpPr>
        <p:spPr>
          <a:xfrm>
            <a:off x="2984500" y="2627090"/>
            <a:ext cx="2451100" cy="952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Valores (N, Z, p, q, d).</a:t>
            </a:r>
            <a:endParaRPr lang="es-EC" b="1" dirty="0"/>
          </a:p>
        </p:txBody>
      </p:sp>
      <p:sp>
        <p:nvSpPr>
          <p:cNvPr id="15" name="Rectángulo 14">
            <a:extLst>
              <a:ext uri="{FF2B5EF4-FFF2-40B4-BE49-F238E27FC236}">
                <a16:creationId xmlns:a16="http://schemas.microsoft.com/office/drawing/2014/main" id="{EC92C075-7F96-486F-A2B4-9C2744E0BA9A}"/>
              </a:ext>
            </a:extLst>
          </p:cNvPr>
          <p:cNvSpPr/>
          <p:nvPr/>
        </p:nvSpPr>
        <p:spPr>
          <a:xfrm>
            <a:off x="2984500" y="4135295"/>
            <a:ext cx="2451100" cy="9701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Tamaño de muestra </a:t>
            </a:r>
            <a:endParaRPr lang="es-EC" b="1" dirty="0"/>
          </a:p>
        </p:txBody>
      </p:sp>
      <p:sp>
        <p:nvSpPr>
          <p:cNvPr id="16" name="Rectángulo 15">
            <a:extLst>
              <a:ext uri="{FF2B5EF4-FFF2-40B4-BE49-F238E27FC236}">
                <a16:creationId xmlns:a16="http://schemas.microsoft.com/office/drawing/2014/main" id="{EB06BCAE-5824-4919-A220-6D51B2AB5CE1}"/>
              </a:ext>
            </a:extLst>
          </p:cNvPr>
          <p:cNvSpPr/>
          <p:nvPr/>
        </p:nvSpPr>
        <p:spPr>
          <a:xfrm>
            <a:off x="2997200" y="5532295"/>
            <a:ext cx="2451100" cy="952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65 predios</a:t>
            </a:r>
            <a:endParaRPr lang="es-EC" b="1" dirty="0"/>
          </a:p>
        </p:txBody>
      </p:sp>
      <p:cxnSp>
        <p:nvCxnSpPr>
          <p:cNvPr id="18" name="Conector recto de flecha 17">
            <a:extLst>
              <a:ext uri="{FF2B5EF4-FFF2-40B4-BE49-F238E27FC236}">
                <a16:creationId xmlns:a16="http://schemas.microsoft.com/office/drawing/2014/main" id="{7F6A0941-1AF2-4ECE-9DC3-E59B93CA3900}"/>
              </a:ext>
            </a:extLst>
          </p:cNvPr>
          <p:cNvCxnSpPr>
            <a:stCxn id="13" idx="2"/>
            <a:endCxn id="14" idx="0"/>
          </p:cNvCxnSpPr>
          <p:nvPr/>
        </p:nvCxnSpPr>
        <p:spPr>
          <a:xfrm>
            <a:off x="4210050" y="1930663"/>
            <a:ext cx="0" cy="69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4B20948-5F73-414B-812C-2ABB2EC4F367}"/>
              </a:ext>
            </a:extLst>
          </p:cNvPr>
          <p:cNvCxnSpPr>
            <a:cxnSpLocks/>
            <a:stCxn id="14" idx="2"/>
          </p:cNvCxnSpPr>
          <p:nvPr/>
        </p:nvCxnSpPr>
        <p:spPr>
          <a:xfrm>
            <a:off x="4210050" y="3579853"/>
            <a:ext cx="0" cy="63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30EB436-43BF-42B9-AD8F-5AB0E5CC50CA}"/>
              </a:ext>
            </a:extLst>
          </p:cNvPr>
          <p:cNvCxnSpPr>
            <a:cxnSpLocks/>
            <a:stCxn id="15" idx="2"/>
          </p:cNvCxnSpPr>
          <p:nvPr/>
        </p:nvCxnSpPr>
        <p:spPr>
          <a:xfrm>
            <a:off x="4210050" y="5105400"/>
            <a:ext cx="0" cy="45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1429B95E-F2A0-4910-A2A5-2788CE5D3044}"/>
              </a:ext>
            </a:extLst>
          </p:cNvPr>
          <p:cNvCxnSpPr>
            <a:endCxn id="4" idx="1"/>
          </p:cNvCxnSpPr>
          <p:nvPr/>
        </p:nvCxnSpPr>
        <p:spPr>
          <a:xfrm>
            <a:off x="5588000" y="1536700"/>
            <a:ext cx="1592262" cy="7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B61D5431-D08A-4722-BB10-F1EE87E425EF}"/>
              </a:ext>
            </a:extLst>
          </p:cNvPr>
          <p:cNvCxnSpPr/>
          <p:nvPr/>
        </p:nvCxnSpPr>
        <p:spPr>
          <a:xfrm>
            <a:off x="5638662" y="3099502"/>
            <a:ext cx="1592262" cy="79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936A0358-01EE-4F20-8C3E-6AC62236827E}"/>
              </a:ext>
            </a:extLst>
          </p:cNvPr>
          <p:cNvSpPr/>
          <p:nvPr/>
        </p:nvSpPr>
        <p:spPr>
          <a:xfrm>
            <a:off x="7628731" y="2612843"/>
            <a:ext cx="2451100" cy="952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Z= 1,65; 90%, 0,1; 0,5 </a:t>
            </a:r>
            <a:endParaRPr lang="es-EC" b="1" dirty="0"/>
          </a:p>
        </p:txBody>
      </p:sp>
      <p:sp>
        <p:nvSpPr>
          <p:cNvPr id="28" name="CuadroTexto 27">
            <a:extLst>
              <a:ext uri="{FF2B5EF4-FFF2-40B4-BE49-F238E27FC236}">
                <a16:creationId xmlns:a16="http://schemas.microsoft.com/office/drawing/2014/main" id="{2AB324B6-627F-48D3-9C15-A1E22F2A641D}"/>
              </a:ext>
            </a:extLst>
          </p:cNvPr>
          <p:cNvSpPr txBox="1"/>
          <p:nvPr/>
        </p:nvSpPr>
        <p:spPr>
          <a:xfrm>
            <a:off x="2076132" y="2111375"/>
            <a:ext cx="2133918" cy="369332"/>
          </a:xfrm>
          <a:prstGeom prst="rect">
            <a:avLst/>
          </a:prstGeom>
          <a:noFill/>
        </p:spPr>
        <p:txBody>
          <a:bodyPr wrap="none" rtlCol="0">
            <a:spAutoFit/>
          </a:bodyPr>
          <a:lstStyle/>
          <a:p>
            <a:r>
              <a:rPr lang="es-MX" b="1" dirty="0"/>
              <a:t>Determinar datos</a:t>
            </a:r>
            <a:endParaRPr lang="es-EC" b="1" dirty="0"/>
          </a:p>
        </p:txBody>
      </p:sp>
      <p:sp>
        <p:nvSpPr>
          <p:cNvPr id="29" name="CuadroTexto 28">
            <a:extLst>
              <a:ext uri="{FF2B5EF4-FFF2-40B4-BE49-F238E27FC236}">
                <a16:creationId xmlns:a16="http://schemas.microsoft.com/office/drawing/2014/main" id="{251D0EEB-B8FB-4AEE-A74E-E73B4A7CAB87}"/>
              </a:ext>
            </a:extLst>
          </p:cNvPr>
          <p:cNvSpPr txBox="1"/>
          <p:nvPr/>
        </p:nvSpPr>
        <p:spPr>
          <a:xfrm>
            <a:off x="5816600" y="1181100"/>
            <a:ext cx="1157689" cy="369332"/>
          </a:xfrm>
          <a:prstGeom prst="rect">
            <a:avLst/>
          </a:prstGeom>
          <a:noFill/>
        </p:spPr>
        <p:txBody>
          <a:bodyPr wrap="none" rtlCol="0">
            <a:spAutoFit/>
          </a:bodyPr>
          <a:lstStyle/>
          <a:p>
            <a:r>
              <a:rPr lang="es-MX" b="1" dirty="0"/>
              <a:t>A través </a:t>
            </a:r>
            <a:endParaRPr lang="es-EC" b="1" dirty="0"/>
          </a:p>
        </p:txBody>
      </p:sp>
      <p:sp>
        <p:nvSpPr>
          <p:cNvPr id="30" name="CuadroTexto 29">
            <a:extLst>
              <a:ext uri="{FF2B5EF4-FFF2-40B4-BE49-F238E27FC236}">
                <a16:creationId xmlns:a16="http://schemas.microsoft.com/office/drawing/2014/main" id="{665D4419-3E9C-48E6-BD1A-159052029134}"/>
              </a:ext>
            </a:extLst>
          </p:cNvPr>
          <p:cNvSpPr txBox="1"/>
          <p:nvPr/>
        </p:nvSpPr>
        <p:spPr>
          <a:xfrm>
            <a:off x="5779886" y="2640599"/>
            <a:ext cx="1451038" cy="369332"/>
          </a:xfrm>
          <a:prstGeom prst="rect">
            <a:avLst/>
          </a:prstGeom>
          <a:noFill/>
        </p:spPr>
        <p:txBody>
          <a:bodyPr wrap="none" rtlCol="0">
            <a:spAutoFit/>
          </a:bodyPr>
          <a:lstStyle/>
          <a:p>
            <a:r>
              <a:rPr lang="es-MX" b="1" dirty="0"/>
              <a:t>Reemplazo</a:t>
            </a:r>
            <a:endParaRPr lang="es-EC" b="1" dirty="0"/>
          </a:p>
        </p:txBody>
      </p:sp>
      <p:sp>
        <p:nvSpPr>
          <p:cNvPr id="31" name="CuadroTexto 30">
            <a:extLst>
              <a:ext uri="{FF2B5EF4-FFF2-40B4-BE49-F238E27FC236}">
                <a16:creationId xmlns:a16="http://schemas.microsoft.com/office/drawing/2014/main" id="{CA9B92BC-44A7-4D50-8547-A57B4F0231C5}"/>
              </a:ext>
            </a:extLst>
          </p:cNvPr>
          <p:cNvSpPr txBox="1"/>
          <p:nvPr/>
        </p:nvSpPr>
        <p:spPr>
          <a:xfrm>
            <a:off x="2671827" y="3664363"/>
            <a:ext cx="1385316" cy="369332"/>
          </a:xfrm>
          <a:prstGeom prst="rect">
            <a:avLst/>
          </a:prstGeom>
          <a:noFill/>
        </p:spPr>
        <p:txBody>
          <a:bodyPr wrap="none" rtlCol="0">
            <a:spAutoFit/>
          </a:bodyPr>
          <a:lstStyle/>
          <a:p>
            <a:r>
              <a:rPr lang="es-MX" b="1" dirty="0"/>
              <a:t>Se obtuvo </a:t>
            </a:r>
            <a:endParaRPr lang="es-EC" b="1" dirty="0"/>
          </a:p>
        </p:txBody>
      </p:sp>
      <p:sp>
        <p:nvSpPr>
          <p:cNvPr id="32" name="CuadroTexto 31">
            <a:extLst>
              <a:ext uri="{FF2B5EF4-FFF2-40B4-BE49-F238E27FC236}">
                <a16:creationId xmlns:a16="http://schemas.microsoft.com/office/drawing/2014/main" id="{8B69EAA2-090C-424C-B297-C1FDD37F61C5}"/>
              </a:ext>
            </a:extLst>
          </p:cNvPr>
          <p:cNvSpPr txBox="1"/>
          <p:nvPr/>
        </p:nvSpPr>
        <p:spPr>
          <a:xfrm>
            <a:off x="2882015" y="5129895"/>
            <a:ext cx="715260" cy="369332"/>
          </a:xfrm>
          <a:prstGeom prst="rect">
            <a:avLst/>
          </a:prstGeom>
          <a:noFill/>
        </p:spPr>
        <p:txBody>
          <a:bodyPr wrap="none" rtlCol="0">
            <a:spAutoFit/>
          </a:bodyPr>
          <a:lstStyle/>
          <a:p>
            <a:r>
              <a:rPr lang="es-MX" b="1" dirty="0"/>
              <a:t>Total</a:t>
            </a:r>
            <a:endParaRPr lang="es-EC" b="1" dirty="0"/>
          </a:p>
        </p:txBody>
      </p:sp>
    </p:spTree>
    <p:extLst>
      <p:ext uri="{BB962C8B-B14F-4D97-AF65-F5344CB8AC3E}">
        <p14:creationId xmlns:p14="http://schemas.microsoft.com/office/powerpoint/2010/main" val="260117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C21A3-D5AC-4374-91B3-821C9472E248}"/>
              </a:ext>
            </a:extLst>
          </p:cNvPr>
          <p:cNvSpPr>
            <a:spLocks noGrp="1"/>
          </p:cNvSpPr>
          <p:nvPr>
            <p:ph type="title"/>
          </p:nvPr>
        </p:nvSpPr>
        <p:spPr>
          <a:xfrm>
            <a:off x="1754725" y="128810"/>
            <a:ext cx="8911687" cy="1280890"/>
          </a:xfrm>
        </p:spPr>
        <p:txBody>
          <a:bodyPr/>
          <a:lstStyle/>
          <a:p>
            <a:r>
              <a:rPr lang="es-MX" b="1" dirty="0"/>
              <a:t>Segmentación de predios</a:t>
            </a:r>
            <a:endParaRPr lang="es-EC" b="1" dirty="0"/>
          </a:p>
        </p:txBody>
      </p:sp>
      <p:cxnSp>
        <p:nvCxnSpPr>
          <p:cNvPr id="5" name="Conector recto 4">
            <a:extLst>
              <a:ext uri="{FF2B5EF4-FFF2-40B4-BE49-F238E27FC236}">
                <a16:creationId xmlns:a16="http://schemas.microsoft.com/office/drawing/2014/main" id="{B84DCAC6-8EA5-46DA-98A8-9575920F6513}"/>
              </a:ext>
            </a:extLst>
          </p:cNvPr>
          <p:cNvCxnSpPr/>
          <p:nvPr/>
        </p:nvCxnSpPr>
        <p:spPr>
          <a:xfrm>
            <a:off x="5553867" y="937087"/>
            <a:ext cx="0" cy="5372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A363915-1FF8-451E-BFD1-2B719C9D2845}"/>
              </a:ext>
            </a:extLst>
          </p:cNvPr>
          <p:cNvSpPr txBox="1"/>
          <p:nvPr/>
        </p:nvSpPr>
        <p:spPr>
          <a:xfrm>
            <a:off x="1133510" y="2690590"/>
            <a:ext cx="1752603" cy="1200329"/>
          </a:xfrm>
          <a:prstGeom prst="rect">
            <a:avLst/>
          </a:prstGeom>
          <a:noFill/>
        </p:spPr>
        <p:txBody>
          <a:bodyPr wrap="square" rtlCol="0">
            <a:spAutoFit/>
          </a:bodyPr>
          <a:lstStyle/>
          <a:p>
            <a:r>
              <a:rPr lang="es-MX" sz="2400" b="1" dirty="0"/>
              <a:t>Predios por la  superficie</a:t>
            </a:r>
            <a:endParaRPr lang="es-EC" sz="2400" b="1" dirty="0"/>
          </a:p>
        </p:txBody>
      </p:sp>
      <p:sp>
        <p:nvSpPr>
          <p:cNvPr id="7" name="Abrir llave 6">
            <a:extLst>
              <a:ext uri="{FF2B5EF4-FFF2-40B4-BE49-F238E27FC236}">
                <a16:creationId xmlns:a16="http://schemas.microsoft.com/office/drawing/2014/main" id="{FC884079-A843-41CA-BE46-E64C598E1CF4}"/>
              </a:ext>
            </a:extLst>
          </p:cNvPr>
          <p:cNvSpPr/>
          <p:nvPr/>
        </p:nvSpPr>
        <p:spPr>
          <a:xfrm>
            <a:off x="2565403" y="1409700"/>
            <a:ext cx="1028697" cy="43053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8" name="CuadroTexto 7">
            <a:extLst>
              <a:ext uri="{FF2B5EF4-FFF2-40B4-BE49-F238E27FC236}">
                <a16:creationId xmlns:a16="http://schemas.microsoft.com/office/drawing/2014/main" id="{30A7DF69-0A42-49AA-9169-D739665744BC}"/>
              </a:ext>
            </a:extLst>
          </p:cNvPr>
          <p:cNvSpPr txBox="1"/>
          <p:nvPr/>
        </p:nvSpPr>
        <p:spPr>
          <a:xfrm>
            <a:off x="3289300" y="1854200"/>
            <a:ext cx="2114681" cy="707886"/>
          </a:xfrm>
          <a:prstGeom prst="rect">
            <a:avLst/>
          </a:prstGeom>
          <a:noFill/>
        </p:spPr>
        <p:txBody>
          <a:bodyPr wrap="none" rtlCol="0">
            <a:spAutoFit/>
          </a:bodyPr>
          <a:lstStyle/>
          <a:p>
            <a:r>
              <a:rPr lang="es-MX" sz="2000" b="1" dirty="0"/>
              <a:t>Pequeños</a:t>
            </a:r>
          </a:p>
          <a:p>
            <a:r>
              <a:rPr lang="es-MX" sz="2000" b="1" dirty="0"/>
              <a:t>1 a 5 hectáreas</a:t>
            </a:r>
            <a:endParaRPr lang="es-EC" sz="2000" b="1" dirty="0"/>
          </a:p>
        </p:txBody>
      </p:sp>
      <p:sp>
        <p:nvSpPr>
          <p:cNvPr id="9" name="CuadroTexto 8">
            <a:extLst>
              <a:ext uri="{FF2B5EF4-FFF2-40B4-BE49-F238E27FC236}">
                <a16:creationId xmlns:a16="http://schemas.microsoft.com/office/drawing/2014/main" id="{FA3A1E9A-AF1E-4673-B3A3-491095624BC6}"/>
              </a:ext>
            </a:extLst>
          </p:cNvPr>
          <p:cNvSpPr txBox="1"/>
          <p:nvPr/>
        </p:nvSpPr>
        <p:spPr>
          <a:xfrm>
            <a:off x="3238434" y="3255360"/>
            <a:ext cx="2258952" cy="707886"/>
          </a:xfrm>
          <a:prstGeom prst="rect">
            <a:avLst/>
          </a:prstGeom>
          <a:noFill/>
        </p:spPr>
        <p:txBody>
          <a:bodyPr wrap="none" rtlCol="0">
            <a:spAutoFit/>
          </a:bodyPr>
          <a:lstStyle/>
          <a:p>
            <a:r>
              <a:rPr lang="es-MX" sz="2000" b="1" dirty="0"/>
              <a:t>Medianos</a:t>
            </a:r>
          </a:p>
          <a:p>
            <a:r>
              <a:rPr lang="es-MX" sz="2000" b="1" dirty="0"/>
              <a:t>5 a 50 hectáreas</a:t>
            </a:r>
            <a:endParaRPr lang="es-EC" sz="2000" b="1" dirty="0"/>
          </a:p>
        </p:txBody>
      </p:sp>
      <p:sp>
        <p:nvSpPr>
          <p:cNvPr id="10" name="CuadroTexto 9">
            <a:extLst>
              <a:ext uri="{FF2B5EF4-FFF2-40B4-BE49-F238E27FC236}">
                <a16:creationId xmlns:a16="http://schemas.microsoft.com/office/drawing/2014/main" id="{CB26104A-D8E5-41B3-9A95-3C9267102318}"/>
              </a:ext>
            </a:extLst>
          </p:cNvPr>
          <p:cNvSpPr txBox="1"/>
          <p:nvPr/>
        </p:nvSpPr>
        <p:spPr>
          <a:xfrm>
            <a:off x="3078010" y="4740414"/>
            <a:ext cx="2432076" cy="707886"/>
          </a:xfrm>
          <a:prstGeom prst="rect">
            <a:avLst/>
          </a:prstGeom>
          <a:noFill/>
        </p:spPr>
        <p:txBody>
          <a:bodyPr wrap="none" rtlCol="0">
            <a:spAutoFit/>
          </a:bodyPr>
          <a:lstStyle/>
          <a:p>
            <a:r>
              <a:rPr lang="es-MX" sz="2000" b="1" dirty="0"/>
              <a:t>Grandes</a:t>
            </a:r>
          </a:p>
          <a:p>
            <a:r>
              <a:rPr lang="es-MX" sz="2000" b="1" dirty="0"/>
              <a:t>&gt; de 50 hectáreas</a:t>
            </a:r>
            <a:endParaRPr lang="es-EC" sz="2000" b="1" dirty="0"/>
          </a:p>
        </p:txBody>
      </p:sp>
      <p:pic>
        <p:nvPicPr>
          <p:cNvPr id="11" name="Imagen 10">
            <a:extLst>
              <a:ext uri="{FF2B5EF4-FFF2-40B4-BE49-F238E27FC236}">
                <a16:creationId xmlns:a16="http://schemas.microsoft.com/office/drawing/2014/main" id="{09DE4BCA-EFAD-40F6-B5C3-BDC7297341BD}"/>
              </a:ext>
            </a:extLst>
          </p:cNvPr>
          <p:cNvPicPr/>
          <p:nvPr/>
        </p:nvPicPr>
        <p:blipFill>
          <a:blip r:embed="rId2">
            <a:extLst>
              <a:ext uri="{28A0092B-C50C-407E-A947-70E740481C1C}">
                <a14:useLocalDpi xmlns:a14="http://schemas.microsoft.com/office/drawing/2010/main" val="0"/>
              </a:ext>
            </a:extLst>
          </a:blip>
          <a:stretch>
            <a:fillRect/>
          </a:stretch>
        </p:blipFill>
        <p:spPr>
          <a:xfrm>
            <a:off x="5746081" y="1409699"/>
            <a:ext cx="6317049" cy="3957547"/>
          </a:xfrm>
          <a:prstGeom prst="rect">
            <a:avLst/>
          </a:prstGeom>
        </p:spPr>
      </p:pic>
      <p:sp>
        <p:nvSpPr>
          <p:cNvPr id="12" name="CuadroTexto 11">
            <a:extLst>
              <a:ext uri="{FF2B5EF4-FFF2-40B4-BE49-F238E27FC236}">
                <a16:creationId xmlns:a16="http://schemas.microsoft.com/office/drawing/2014/main" id="{00F09BC3-1BDF-412D-A6DD-50B73335E638}"/>
              </a:ext>
            </a:extLst>
          </p:cNvPr>
          <p:cNvSpPr txBox="1"/>
          <p:nvPr/>
        </p:nvSpPr>
        <p:spPr>
          <a:xfrm>
            <a:off x="6870699" y="5613400"/>
            <a:ext cx="4711700" cy="461665"/>
          </a:xfrm>
          <a:prstGeom prst="rect">
            <a:avLst/>
          </a:prstGeom>
          <a:noFill/>
        </p:spPr>
        <p:txBody>
          <a:bodyPr wrap="square" rtlCol="0">
            <a:spAutoFit/>
          </a:bodyPr>
          <a:lstStyle/>
          <a:p>
            <a:pPr algn="ctr"/>
            <a:r>
              <a:rPr lang="es-MX" sz="1200" b="1" i="1" dirty="0"/>
              <a:t>Figura 1. </a:t>
            </a:r>
            <a:r>
              <a:rPr lang="es-MX" sz="1200" dirty="0"/>
              <a:t>Mapa de ubicación de predios previo al inicio de toma de encuestas</a:t>
            </a:r>
            <a:endParaRPr lang="es-EC" sz="1200" dirty="0"/>
          </a:p>
        </p:txBody>
      </p:sp>
    </p:spTree>
    <p:extLst>
      <p:ext uri="{BB962C8B-B14F-4D97-AF65-F5344CB8AC3E}">
        <p14:creationId xmlns:p14="http://schemas.microsoft.com/office/powerpoint/2010/main" val="121509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19BBA-6E4F-4DAE-8487-A51D352D79C5}"/>
              </a:ext>
            </a:extLst>
          </p:cNvPr>
          <p:cNvSpPr>
            <a:spLocks noGrp="1"/>
          </p:cNvSpPr>
          <p:nvPr>
            <p:ph type="title"/>
          </p:nvPr>
        </p:nvSpPr>
        <p:spPr>
          <a:xfrm>
            <a:off x="1978563" y="424085"/>
            <a:ext cx="8911687" cy="1280890"/>
          </a:xfrm>
        </p:spPr>
        <p:txBody>
          <a:bodyPr/>
          <a:lstStyle/>
          <a:p>
            <a:r>
              <a:rPr lang="es-MX" b="1" dirty="0"/>
              <a:t>Segmentación de predios y confección de encuesta</a:t>
            </a:r>
            <a:endParaRPr lang="es-EC" b="1" dirty="0"/>
          </a:p>
        </p:txBody>
      </p:sp>
      <p:graphicFrame>
        <p:nvGraphicFramePr>
          <p:cNvPr id="4" name="Marcador de contenido 3">
            <a:extLst>
              <a:ext uri="{FF2B5EF4-FFF2-40B4-BE49-F238E27FC236}">
                <a16:creationId xmlns:a16="http://schemas.microsoft.com/office/drawing/2014/main" id="{8CBE1E52-A137-4E6F-9039-95EDAFBCBBB5}"/>
              </a:ext>
            </a:extLst>
          </p:cNvPr>
          <p:cNvGraphicFramePr>
            <a:graphicFrameLocks noGrp="1"/>
          </p:cNvGraphicFramePr>
          <p:nvPr>
            <p:ph idx="1"/>
            <p:extLst>
              <p:ext uri="{D42A27DB-BD31-4B8C-83A1-F6EECF244321}">
                <p14:modId xmlns:p14="http://schemas.microsoft.com/office/powerpoint/2010/main" val="124127994"/>
              </p:ext>
            </p:extLst>
          </p:nvPr>
        </p:nvGraphicFramePr>
        <p:xfrm>
          <a:off x="2375435" y="2914331"/>
          <a:ext cx="8911688" cy="2437340"/>
        </p:xfrm>
        <a:graphic>
          <a:graphicData uri="http://schemas.openxmlformats.org/drawingml/2006/table">
            <a:tbl>
              <a:tblPr firstRow="1" firstCol="1" bandRow="1">
                <a:tableStyleId>{85BE263C-DBD7-4A20-BB59-AAB30ACAA65A}</a:tableStyleId>
              </a:tblPr>
              <a:tblGrid>
                <a:gridCol w="1313162">
                  <a:extLst>
                    <a:ext uri="{9D8B030D-6E8A-4147-A177-3AD203B41FA5}">
                      <a16:colId xmlns:a16="http://schemas.microsoft.com/office/drawing/2014/main" val="942181653"/>
                    </a:ext>
                  </a:extLst>
                </a:gridCol>
                <a:gridCol w="1057351">
                  <a:extLst>
                    <a:ext uri="{9D8B030D-6E8A-4147-A177-3AD203B41FA5}">
                      <a16:colId xmlns:a16="http://schemas.microsoft.com/office/drawing/2014/main" val="1225651036"/>
                    </a:ext>
                  </a:extLst>
                </a:gridCol>
                <a:gridCol w="1206101">
                  <a:extLst>
                    <a:ext uri="{9D8B030D-6E8A-4147-A177-3AD203B41FA5}">
                      <a16:colId xmlns:a16="http://schemas.microsoft.com/office/drawing/2014/main" val="2308472169"/>
                    </a:ext>
                  </a:extLst>
                </a:gridCol>
                <a:gridCol w="1125567">
                  <a:extLst>
                    <a:ext uri="{9D8B030D-6E8A-4147-A177-3AD203B41FA5}">
                      <a16:colId xmlns:a16="http://schemas.microsoft.com/office/drawing/2014/main" val="349348214"/>
                    </a:ext>
                  </a:extLst>
                </a:gridCol>
                <a:gridCol w="1207048">
                  <a:extLst>
                    <a:ext uri="{9D8B030D-6E8A-4147-A177-3AD203B41FA5}">
                      <a16:colId xmlns:a16="http://schemas.microsoft.com/office/drawing/2014/main" val="692628014"/>
                    </a:ext>
                  </a:extLst>
                </a:gridCol>
                <a:gridCol w="996714">
                  <a:extLst>
                    <a:ext uri="{9D8B030D-6E8A-4147-A177-3AD203B41FA5}">
                      <a16:colId xmlns:a16="http://schemas.microsoft.com/office/drawing/2014/main" val="862361580"/>
                    </a:ext>
                  </a:extLst>
                </a:gridCol>
                <a:gridCol w="1116092">
                  <a:extLst>
                    <a:ext uri="{9D8B030D-6E8A-4147-A177-3AD203B41FA5}">
                      <a16:colId xmlns:a16="http://schemas.microsoft.com/office/drawing/2014/main" val="3511724931"/>
                    </a:ext>
                  </a:extLst>
                </a:gridCol>
                <a:gridCol w="889653">
                  <a:extLst>
                    <a:ext uri="{9D8B030D-6E8A-4147-A177-3AD203B41FA5}">
                      <a16:colId xmlns:a16="http://schemas.microsoft.com/office/drawing/2014/main" val="3742607829"/>
                    </a:ext>
                  </a:extLst>
                </a:gridCol>
              </a:tblGrid>
              <a:tr h="474963">
                <a:tc>
                  <a:txBody>
                    <a:bodyPr/>
                    <a:lstStyle/>
                    <a:p>
                      <a:pPr algn="just">
                        <a:lnSpc>
                          <a:spcPct val="200000"/>
                        </a:lnSpc>
                        <a:spcAft>
                          <a:spcPts val="0"/>
                        </a:spcAft>
                      </a:pPr>
                      <a:r>
                        <a:rPr lang="es-EC" sz="1800">
                          <a:solidFill>
                            <a:schemeClr val="tx1"/>
                          </a:solidFill>
                          <a:effectLst/>
                        </a:rPr>
                        <a:t>Categoría</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Zona 1</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 predios </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Zona 2</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 predios</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Zona 3</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 predios</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Total</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44416425"/>
                  </a:ext>
                </a:extLst>
              </a:tr>
              <a:tr h="475198">
                <a:tc>
                  <a:txBody>
                    <a:bodyPr/>
                    <a:lstStyle/>
                    <a:p>
                      <a:pPr algn="just">
                        <a:lnSpc>
                          <a:spcPct val="200000"/>
                        </a:lnSpc>
                        <a:spcAft>
                          <a:spcPts val="0"/>
                        </a:spcAft>
                      </a:pPr>
                      <a:r>
                        <a:rPr lang="es-EC" sz="1800">
                          <a:solidFill>
                            <a:schemeClr val="tx1"/>
                          </a:solidFill>
                          <a:effectLst/>
                        </a:rPr>
                        <a:t>Pequeño </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6 </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1 - 6</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8</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7 - 14</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9</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15 - 23</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23</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24116373"/>
                  </a:ext>
                </a:extLst>
              </a:tr>
              <a:tr h="475198">
                <a:tc>
                  <a:txBody>
                    <a:bodyPr/>
                    <a:lstStyle/>
                    <a:p>
                      <a:pPr algn="just">
                        <a:lnSpc>
                          <a:spcPct val="200000"/>
                        </a:lnSpc>
                        <a:spcAft>
                          <a:spcPts val="0"/>
                        </a:spcAft>
                      </a:pPr>
                      <a:r>
                        <a:rPr lang="es-EC" sz="1800">
                          <a:solidFill>
                            <a:schemeClr val="tx1"/>
                          </a:solidFill>
                          <a:effectLst/>
                        </a:rPr>
                        <a:t>Mediano </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6</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32 - 37</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7</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38 – 44</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8</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24 - 31</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21</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920706"/>
                  </a:ext>
                </a:extLst>
              </a:tr>
              <a:tr h="475198">
                <a:tc>
                  <a:txBody>
                    <a:bodyPr/>
                    <a:lstStyle/>
                    <a:p>
                      <a:pPr algn="just">
                        <a:lnSpc>
                          <a:spcPct val="200000"/>
                        </a:lnSpc>
                        <a:spcAft>
                          <a:spcPts val="0"/>
                        </a:spcAft>
                      </a:pPr>
                      <a:r>
                        <a:rPr lang="es-EC" sz="1800">
                          <a:solidFill>
                            <a:schemeClr val="tx1"/>
                          </a:solidFill>
                          <a:effectLst/>
                        </a:rPr>
                        <a:t>Grande</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6</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60 - 65</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7</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53 - 59</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8</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a:solidFill>
                            <a:schemeClr val="tx1"/>
                          </a:solidFill>
                          <a:effectLst/>
                        </a:rPr>
                        <a:t>45 - 52</a:t>
                      </a:r>
                      <a:endParaRPr lang="es-EC" sz="2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tc>
                  <a:txBody>
                    <a:bodyPr/>
                    <a:lstStyle/>
                    <a:p>
                      <a:pPr algn="just">
                        <a:lnSpc>
                          <a:spcPct val="200000"/>
                        </a:lnSpc>
                        <a:spcAft>
                          <a:spcPts val="0"/>
                        </a:spcAft>
                      </a:pPr>
                      <a:r>
                        <a:rPr lang="es-EC" sz="1800" dirty="0">
                          <a:solidFill>
                            <a:schemeClr val="tx1"/>
                          </a:solidFill>
                          <a:effectLst/>
                        </a:rPr>
                        <a:t>21</a:t>
                      </a:r>
                      <a:endParaRPr lang="es-EC"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11035551"/>
                  </a:ext>
                </a:extLst>
              </a:tr>
            </a:tbl>
          </a:graphicData>
        </a:graphic>
      </p:graphicFrame>
      <p:sp>
        <p:nvSpPr>
          <p:cNvPr id="5" name="CuadroTexto 4">
            <a:extLst>
              <a:ext uri="{FF2B5EF4-FFF2-40B4-BE49-F238E27FC236}">
                <a16:creationId xmlns:a16="http://schemas.microsoft.com/office/drawing/2014/main" id="{0A2BA1F7-7148-43B0-B598-9C34B7861D63}"/>
              </a:ext>
            </a:extLst>
          </p:cNvPr>
          <p:cNvSpPr txBox="1"/>
          <p:nvPr/>
        </p:nvSpPr>
        <p:spPr>
          <a:xfrm>
            <a:off x="2375435" y="2268000"/>
            <a:ext cx="4653838" cy="646331"/>
          </a:xfrm>
          <a:prstGeom prst="rect">
            <a:avLst/>
          </a:prstGeom>
          <a:noFill/>
        </p:spPr>
        <p:txBody>
          <a:bodyPr wrap="none" rtlCol="0">
            <a:spAutoFit/>
          </a:bodyPr>
          <a:lstStyle/>
          <a:p>
            <a:r>
              <a:rPr lang="es-MX" dirty="0"/>
              <a:t>Tabla 1. </a:t>
            </a:r>
          </a:p>
          <a:p>
            <a:r>
              <a:rPr lang="es-MX" dirty="0"/>
              <a:t>Categorización de predios a muestrear.</a:t>
            </a:r>
            <a:endParaRPr lang="es-EC" dirty="0"/>
          </a:p>
        </p:txBody>
      </p:sp>
    </p:spTree>
    <p:extLst>
      <p:ext uri="{BB962C8B-B14F-4D97-AF65-F5344CB8AC3E}">
        <p14:creationId xmlns:p14="http://schemas.microsoft.com/office/powerpoint/2010/main" val="338504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56094-2CDA-4477-B88F-B98B1664760F}"/>
              </a:ext>
            </a:extLst>
          </p:cNvPr>
          <p:cNvSpPr>
            <a:spLocks noGrp="1"/>
          </p:cNvSpPr>
          <p:nvPr>
            <p:ph type="title"/>
          </p:nvPr>
        </p:nvSpPr>
        <p:spPr>
          <a:xfrm>
            <a:off x="1729325" y="154210"/>
            <a:ext cx="8911687" cy="1280890"/>
          </a:xfrm>
        </p:spPr>
        <p:txBody>
          <a:bodyPr/>
          <a:lstStyle/>
          <a:p>
            <a:r>
              <a:rPr lang="es-MX" b="1" dirty="0"/>
              <a:t>Planificación de campo</a:t>
            </a:r>
            <a:endParaRPr lang="es-EC" b="1" dirty="0"/>
          </a:p>
        </p:txBody>
      </p:sp>
      <p:pic>
        <p:nvPicPr>
          <p:cNvPr id="7" name="Gráfico 6" descr="Cronómetro">
            <a:extLst>
              <a:ext uri="{FF2B5EF4-FFF2-40B4-BE49-F238E27FC236}">
                <a16:creationId xmlns:a16="http://schemas.microsoft.com/office/drawing/2014/main" id="{65B2A7FE-A6DF-4B90-BA05-1968A2820B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0700" y="4597400"/>
            <a:ext cx="1460500" cy="1460500"/>
          </a:xfrm>
          <a:prstGeom prst="rect">
            <a:avLst/>
          </a:prstGeom>
        </p:spPr>
      </p:pic>
      <p:pic>
        <p:nvPicPr>
          <p:cNvPr id="9" name="Gráfico 8" descr="Coche">
            <a:extLst>
              <a:ext uri="{FF2B5EF4-FFF2-40B4-BE49-F238E27FC236}">
                <a16:creationId xmlns:a16="http://schemas.microsoft.com/office/drawing/2014/main" id="{B1E37D9C-4B5C-43FE-BEAE-6B92B4B87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20698" y="5137834"/>
            <a:ext cx="1397000" cy="1397000"/>
          </a:xfrm>
          <a:prstGeom prst="rect">
            <a:avLst/>
          </a:prstGeom>
        </p:spPr>
      </p:pic>
      <p:pic>
        <p:nvPicPr>
          <p:cNvPr id="11" name="Gráfico 10" descr="Usuarios">
            <a:extLst>
              <a:ext uri="{FF2B5EF4-FFF2-40B4-BE49-F238E27FC236}">
                <a16:creationId xmlns:a16="http://schemas.microsoft.com/office/drawing/2014/main" id="{3A19F22E-E241-4A53-A67C-9B1307326E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1500" y="2882900"/>
            <a:ext cx="1397000" cy="1397000"/>
          </a:xfrm>
          <a:prstGeom prst="rect">
            <a:avLst/>
          </a:prstGeom>
        </p:spPr>
      </p:pic>
      <p:pic>
        <p:nvPicPr>
          <p:cNvPr id="16" name="Imagen 15">
            <a:extLst>
              <a:ext uri="{FF2B5EF4-FFF2-40B4-BE49-F238E27FC236}">
                <a16:creationId xmlns:a16="http://schemas.microsoft.com/office/drawing/2014/main" id="{1928ADCB-7F6F-43C6-A6F6-25E5EE60526D}"/>
              </a:ext>
            </a:extLst>
          </p:cNvPr>
          <p:cNvPicPr>
            <a:picLocks noChangeAspect="1"/>
          </p:cNvPicPr>
          <p:nvPr/>
        </p:nvPicPr>
        <p:blipFill>
          <a:blip r:embed="rId8"/>
          <a:stretch>
            <a:fillRect/>
          </a:stretch>
        </p:blipFill>
        <p:spPr>
          <a:xfrm>
            <a:off x="9001125" y="1416051"/>
            <a:ext cx="2276475" cy="1783538"/>
          </a:xfrm>
          <a:prstGeom prst="rect">
            <a:avLst/>
          </a:prstGeom>
        </p:spPr>
      </p:pic>
      <p:pic>
        <p:nvPicPr>
          <p:cNvPr id="18" name="Imagen 17">
            <a:extLst>
              <a:ext uri="{FF2B5EF4-FFF2-40B4-BE49-F238E27FC236}">
                <a16:creationId xmlns:a16="http://schemas.microsoft.com/office/drawing/2014/main" id="{BF9B5104-AC1E-4AC6-BDD5-45C5BA4DC1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7477" y="1720848"/>
            <a:ext cx="2311398" cy="1155699"/>
          </a:xfrm>
          <a:prstGeom prst="rect">
            <a:avLst/>
          </a:prstGeom>
        </p:spPr>
      </p:pic>
      <p:cxnSp>
        <p:nvCxnSpPr>
          <p:cNvPr id="20" name="Conector recto 19">
            <a:extLst>
              <a:ext uri="{FF2B5EF4-FFF2-40B4-BE49-F238E27FC236}">
                <a16:creationId xmlns:a16="http://schemas.microsoft.com/office/drawing/2014/main" id="{97AC0600-41E2-4843-BD7E-DBD0E0C97AC6}"/>
              </a:ext>
            </a:extLst>
          </p:cNvPr>
          <p:cNvCxnSpPr>
            <a:cxnSpLocks/>
          </p:cNvCxnSpPr>
          <p:nvPr/>
        </p:nvCxnSpPr>
        <p:spPr>
          <a:xfrm flipV="1">
            <a:off x="2374900" y="1382601"/>
            <a:ext cx="1066959" cy="338247"/>
          </a:xfrm>
          <a:prstGeom prst="line">
            <a:avLst/>
          </a:prstGeom>
          <a:ln w="28575"/>
        </p:spPr>
        <p:style>
          <a:lnRef idx="2">
            <a:schemeClr val="dk1"/>
          </a:lnRef>
          <a:fillRef idx="0">
            <a:schemeClr val="dk1"/>
          </a:fillRef>
          <a:effectRef idx="1">
            <a:schemeClr val="dk1"/>
          </a:effectRef>
          <a:fontRef idx="minor">
            <a:schemeClr val="tx1"/>
          </a:fontRef>
        </p:style>
      </p:cxnSp>
      <p:cxnSp>
        <p:nvCxnSpPr>
          <p:cNvPr id="23" name="Conector recto 22">
            <a:extLst>
              <a:ext uri="{FF2B5EF4-FFF2-40B4-BE49-F238E27FC236}">
                <a16:creationId xmlns:a16="http://schemas.microsoft.com/office/drawing/2014/main" id="{AF28D2EC-6991-455C-8F7D-A604BE89C114}"/>
              </a:ext>
            </a:extLst>
          </p:cNvPr>
          <p:cNvCxnSpPr/>
          <p:nvPr/>
        </p:nvCxnSpPr>
        <p:spPr>
          <a:xfrm>
            <a:off x="2095500" y="2876547"/>
            <a:ext cx="965200" cy="704853"/>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cto 24">
            <a:extLst>
              <a:ext uri="{FF2B5EF4-FFF2-40B4-BE49-F238E27FC236}">
                <a16:creationId xmlns:a16="http://schemas.microsoft.com/office/drawing/2014/main" id="{33394114-8BBE-4AD3-AEAB-014D6B11F641}"/>
              </a:ext>
            </a:extLst>
          </p:cNvPr>
          <p:cNvCxnSpPr>
            <a:cxnSpLocks/>
          </p:cNvCxnSpPr>
          <p:nvPr/>
        </p:nvCxnSpPr>
        <p:spPr>
          <a:xfrm>
            <a:off x="4165600" y="5918200"/>
            <a:ext cx="455611" cy="241300"/>
          </a:xfrm>
          <a:prstGeom prst="line">
            <a:avLst/>
          </a:prstGeom>
        </p:spPr>
        <p:style>
          <a:lnRef idx="2">
            <a:schemeClr val="dk1"/>
          </a:lnRef>
          <a:fillRef idx="0">
            <a:schemeClr val="dk1"/>
          </a:fillRef>
          <a:effectRef idx="1">
            <a:schemeClr val="dk1"/>
          </a:effectRef>
          <a:fontRef idx="minor">
            <a:schemeClr val="tx1"/>
          </a:fontRef>
        </p:style>
      </p:cxnSp>
      <p:cxnSp>
        <p:nvCxnSpPr>
          <p:cNvPr id="27" name="Conector recto 26">
            <a:extLst>
              <a:ext uri="{FF2B5EF4-FFF2-40B4-BE49-F238E27FC236}">
                <a16:creationId xmlns:a16="http://schemas.microsoft.com/office/drawing/2014/main" id="{FB187DF0-81E8-4A30-B3A4-8609FD828DBC}"/>
              </a:ext>
            </a:extLst>
          </p:cNvPr>
          <p:cNvCxnSpPr>
            <a:cxnSpLocks/>
          </p:cNvCxnSpPr>
          <p:nvPr/>
        </p:nvCxnSpPr>
        <p:spPr>
          <a:xfrm flipH="1" flipV="1">
            <a:off x="8994756" y="5496672"/>
            <a:ext cx="1016001" cy="17145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Conector recto 30">
            <a:extLst>
              <a:ext uri="{FF2B5EF4-FFF2-40B4-BE49-F238E27FC236}">
                <a16:creationId xmlns:a16="http://schemas.microsoft.com/office/drawing/2014/main" id="{C74591A3-E257-4AE5-B205-0685D6F6ED15}"/>
              </a:ext>
            </a:extLst>
          </p:cNvPr>
          <p:cNvCxnSpPr>
            <a:cxnSpLocks/>
          </p:cNvCxnSpPr>
          <p:nvPr/>
        </p:nvCxnSpPr>
        <p:spPr>
          <a:xfrm>
            <a:off x="10016333" y="3148789"/>
            <a:ext cx="219867" cy="616356"/>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Conector recto 32">
            <a:extLst>
              <a:ext uri="{FF2B5EF4-FFF2-40B4-BE49-F238E27FC236}">
                <a16:creationId xmlns:a16="http://schemas.microsoft.com/office/drawing/2014/main" id="{3886E8D9-82C9-4E68-9399-1FDC8D921C91}"/>
              </a:ext>
            </a:extLst>
          </p:cNvPr>
          <p:cNvCxnSpPr>
            <a:cxnSpLocks/>
          </p:cNvCxnSpPr>
          <p:nvPr/>
        </p:nvCxnSpPr>
        <p:spPr>
          <a:xfrm flipH="1">
            <a:off x="6096001" y="2317445"/>
            <a:ext cx="253999" cy="755752"/>
          </a:xfrm>
          <a:prstGeom prst="line">
            <a:avLst/>
          </a:prstGeom>
          <a:ln w="28575"/>
        </p:spPr>
        <p:style>
          <a:lnRef idx="1">
            <a:schemeClr val="dk1"/>
          </a:lnRef>
          <a:fillRef idx="0">
            <a:schemeClr val="dk1"/>
          </a:fillRef>
          <a:effectRef idx="0">
            <a:schemeClr val="dk1"/>
          </a:effectRef>
          <a:fontRef idx="minor">
            <a:schemeClr val="tx1"/>
          </a:fontRef>
        </p:style>
      </p:cxnSp>
      <p:sp>
        <p:nvSpPr>
          <p:cNvPr id="36" name="CuadroTexto 35">
            <a:extLst>
              <a:ext uri="{FF2B5EF4-FFF2-40B4-BE49-F238E27FC236}">
                <a16:creationId xmlns:a16="http://schemas.microsoft.com/office/drawing/2014/main" id="{05605E3C-3A98-4E11-989D-4821AC16B170}"/>
              </a:ext>
            </a:extLst>
          </p:cNvPr>
          <p:cNvSpPr txBox="1"/>
          <p:nvPr/>
        </p:nvSpPr>
        <p:spPr>
          <a:xfrm>
            <a:off x="3479800" y="1155385"/>
            <a:ext cx="2249334" cy="369332"/>
          </a:xfrm>
          <a:prstGeom prst="rect">
            <a:avLst/>
          </a:prstGeom>
          <a:noFill/>
        </p:spPr>
        <p:txBody>
          <a:bodyPr wrap="none" rtlCol="0">
            <a:spAutoFit/>
          </a:bodyPr>
          <a:lstStyle/>
          <a:p>
            <a:r>
              <a:rPr lang="es-MX" b="1" dirty="0"/>
              <a:t>2 semana octubre</a:t>
            </a:r>
            <a:endParaRPr lang="es-EC" b="1" dirty="0"/>
          </a:p>
        </p:txBody>
      </p:sp>
      <p:sp>
        <p:nvSpPr>
          <p:cNvPr id="37" name="CuadroTexto 36">
            <a:extLst>
              <a:ext uri="{FF2B5EF4-FFF2-40B4-BE49-F238E27FC236}">
                <a16:creationId xmlns:a16="http://schemas.microsoft.com/office/drawing/2014/main" id="{6C859131-F886-4453-BB0C-FE3FA3744F34}"/>
              </a:ext>
            </a:extLst>
          </p:cNvPr>
          <p:cNvSpPr txBox="1"/>
          <p:nvPr/>
        </p:nvSpPr>
        <p:spPr>
          <a:xfrm>
            <a:off x="2374900" y="3633569"/>
            <a:ext cx="2133918" cy="646331"/>
          </a:xfrm>
          <a:prstGeom prst="rect">
            <a:avLst/>
          </a:prstGeom>
          <a:noFill/>
        </p:spPr>
        <p:txBody>
          <a:bodyPr wrap="none" rtlCol="0">
            <a:spAutoFit/>
          </a:bodyPr>
          <a:lstStyle/>
          <a:p>
            <a:r>
              <a:rPr lang="es-MX" b="1" dirty="0"/>
              <a:t>Considero factor </a:t>
            </a:r>
          </a:p>
          <a:p>
            <a:r>
              <a:rPr lang="es-MX" b="1" dirty="0"/>
              <a:t>climático</a:t>
            </a:r>
            <a:endParaRPr lang="es-EC" b="1" dirty="0"/>
          </a:p>
        </p:txBody>
      </p:sp>
      <p:sp>
        <p:nvSpPr>
          <p:cNvPr id="38" name="CuadroTexto 37">
            <a:extLst>
              <a:ext uri="{FF2B5EF4-FFF2-40B4-BE49-F238E27FC236}">
                <a16:creationId xmlns:a16="http://schemas.microsoft.com/office/drawing/2014/main" id="{48655D77-E26D-4ECC-B853-4718DBA1D5CC}"/>
              </a:ext>
            </a:extLst>
          </p:cNvPr>
          <p:cNvSpPr txBox="1"/>
          <p:nvPr/>
        </p:nvSpPr>
        <p:spPr>
          <a:xfrm>
            <a:off x="4604467" y="6057900"/>
            <a:ext cx="2345514" cy="369332"/>
          </a:xfrm>
          <a:prstGeom prst="rect">
            <a:avLst/>
          </a:prstGeom>
          <a:noFill/>
        </p:spPr>
        <p:txBody>
          <a:bodyPr wrap="none" rtlCol="0">
            <a:spAutoFit/>
          </a:bodyPr>
          <a:lstStyle/>
          <a:p>
            <a:r>
              <a:rPr lang="es-MX" b="1" dirty="0"/>
              <a:t>Jornada de 6 horas</a:t>
            </a:r>
            <a:endParaRPr lang="es-EC" b="1" dirty="0"/>
          </a:p>
        </p:txBody>
      </p:sp>
      <p:sp>
        <p:nvSpPr>
          <p:cNvPr id="39" name="CuadroTexto 38">
            <a:extLst>
              <a:ext uri="{FF2B5EF4-FFF2-40B4-BE49-F238E27FC236}">
                <a16:creationId xmlns:a16="http://schemas.microsoft.com/office/drawing/2014/main" id="{DDB4AC9B-E0B7-40A9-8F18-06E53731AEA7}"/>
              </a:ext>
            </a:extLst>
          </p:cNvPr>
          <p:cNvSpPr txBox="1"/>
          <p:nvPr/>
        </p:nvSpPr>
        <p:spPr>
          <a:xfrm>
            <a:off x="5628003" y="1793649"/>
            <a:ext cx="3009157" cy="369332"/>
          </a:xfrm>
          <a:prstGeom prst="rect">
            <a:avLst/>
          </a:prstGeom>
          <a:noFill/>
        </p:spPr>
        <p:txBody>
          <a:bodyPr wrap="none" rtlCol="0">
            <a:spAutoFit/>
          </a:bodyPr>
          <a:lstStyle/>
          <a:p>
            <a:r>
              <a:rPr lang="es-MX" b="1" dirty="0"/>
              <a:t>Encuestas a propietarios</a:t>
            </a:r>
            <a:endParaRPr lang="es-EC" b="1" dirty="0"/>
          </a:p>
        </p:txBody>
      </p:sp>
      <p:sp>
        <p:nvSpPr>
          <p:cNvPr id="40" name="CuadroTexto 39">
            <a:extLst>
              <a:ext uri="{FF2B5EF4-FFF2-40B4-BE49-F238E27FC236}">
                <a16:creationId xmlns:a16="http://schemas.microsoft.com/office/drawing/2014/main" id="{4181C03A-0F9B-46C4-82E9-A43C26A76BD5}"/>
              </a:ext>
            </a:extLst>
          </p:cNvPr>
          <p:cNvSpPr txBox="1"/>
          <p:nvPr/>
        </p:nvSpPr>
        <p:spPr>
          <a:xfrm>
            <a:off x="7391400" y="4970428"/>
            <a:ext cx="2951449" cy="369332"/>
          </a:xfrm>
          <a:prstGeom prst="rect">
            <a:avLst/>
          </a:prstGeom>
          <a:noFill/>
        </p:spPr>
        <p:txBody>
          <a:bodyPr wrap="none" rtlCol="0">
            <a:spAutoFit/>
          </a:bodyPr>
          <a:lstStyle/>
          <a:p>
            <a:r>
              <a:rPr lang="es-MX" b="1" dirty="0"/>
              <a:t>Acceso viales, traslados</a:t>
            </a:r>
            <a:endParaRPr lang="es-EC" b="1" dirty="0"/>
          </a:p>
        </p:txBody>
      </p:sp>
      <p:sp>
        <p:nvSpPr>
          <p:cNvPr id="41" name="CuadroTexto 40">
            <a:extLst>
              <a:ext uri="{FF2B5EF4-FFF2-40B4-BE49-F238E27FC236}">
                <a16:creationId xmlns:a16="http://schemas.microsoft.com/office/drawing/2014/main" id="{98F66E7E-EB1F-4E80-9E22-06DDE6E3C6EC}"/>
              </a:ext>
            </a:extLst>
          </p:cNvPr>
          <p:cNvSpPr txBox="1"/>
          <p:nvPr/>
        </p:nvSpPr>
        <p:spPr>
          <a:xfrm>
            <a:off x="8432405" y="3817908"/>
            <a:ext cx="3167855" cy="369332"/>
          </a:xfrm>
          <a:prstGeom prst="rect">
            <a:avLst/>
          </a:prstGeom>
          <a:noFill/>
        </p:spPr>
        <p:txBody>
          <a:bodyPr wrap="none" rtlCol="0">
            <a:spAutoFit/>
          </a:bodyPr>
          <a:lstStyle/>
          <a:p>
            <a:r>
              <a:rPr lang="es-MX" b="1" dirty="0"/>
              <a:t>GPS, celular, coordenadas</a:t>
            </a:r>
            <a:endParaRPr lang="es-EC" b="1" dirty="0"/>
          </a:p>
        </p:txBody>
      </p:sp>
    </p:spTree>
    <p:extLst>
      <p:ext uri="{BB962C8B-B14F-4D97-AF65-F5344CB8AC3E}">
        <p14:creationId xmlns:p14="http://schemas.microsoft.com/office/powerpoint/2010/main" val="401287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atMod val="92000"/>
                <a:lumMod val="120000"/>
              </a:schemeClr>
            </a:gs>
            <a:gs pos="100000">
              <a:schemeClr val="bg1">
                <a:lumMod val="8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Diagrama de flujo: proceso 6">
            <a:extLst>
              <a:ext uri="{FF2B5EF4-FFF2-40B4-BE49-F238E27FC236}">
                <a16:creationId xmlns:a16="http://schemas.microsoft.com/office/drawing/2014/main" id="{928F5743-4422-491F-8879-FB9973DC0314}"/>
              </a:ext>
            </a:extLst>
          </p:cNvPr>
          <p:cNvSpPr/>
          <p:nvPr/>
        </p:nvSpPr>
        <p:spPr>
          <a:xfrm>
            <a:off x="3251200" y="2324100"/>
            <a:ext cx="6781800" cy="16129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4800" b="1" dirty="0">
                <a:solidFill>
                  <a:schemeClr val="tx1"/>
                </a:solidFill>
              </a:rPr>
              <a:t>RESULTADOS</a:t>
            </a:r>
            <a:endParaRPr lang="es-EC" sz="4800" b="1" dirty="0">
              <a:solidFill>
                <a:schemeClr val="tx1"/>
              </a:solidFill>
            </a:endParaRPr>
          </a:p>
        </p:txBody>
      </p:sp>
      <p:sp>
        <p:nvSpPr>
          <p:cNvPr id="9" name="Título 8">
            <a:extLst>
              <a:ext uri="{FF2B5EF4-FFF2-40B4-BE49-F238E27FC236}">
                <a16:creationId xmlns:a16="http://schemas.microsoft.com/office/drawing/2014/main" id="{387686D8-AB9F-436E-A29E-814DC814E9ED}"/>
              </a:ext>
            </a:extLst>
          </p:cNvPr>
          <p:cNvSpPr>
            <a:spLocks noGrp="1"/>
          </p:cNvSpPr>
          <p:nvPr>
            <p:ph type="title"/>
          </p:nvPr>
        </p:nvSpPr>
        <p:spPr/>
        <p:txBody>
          <a:bodyPr/>
          <a:lstStyle/>
          <a:p>
            <a:endParaRPr lang="es-EC" dirty="0"/>
          </a:p>
        </p:txBody>
      </p:sp>
    </p:spTree>
    <p:extLst>
      <p:ext uri="{BB962C8B-B14F-4D97-AF65-F5344CB8AC3E}">
        <p14:creationId xmlns:p14="http://schemas.microsoft.com/office/powerpoint/2010/main" val="79296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B999D-9952-48AE-A1F9-0A404AA0095B}"/>
              </a:ext>
            </a:extLst>
          </p:cNvPr>
          <p:cNvSpPr>
            <a:spLocks noGrp="1"/>
          </p:cNvSpPr>
          <p:nvPr>
            <p:ph type="title"/>
          </p:nvPr>
        </p:nvSpPr>
        <p:spPr>
          <a:xfrm>
            <a:off x="1640157" y="199572"/>
            <a:ext cx="8911687" cy="1280890"/>
          </a:xfrm>
        </p:spPr>
        <p:txBody>
          <a:bodyPr/>
          <a:lstStyle/>
          <a:p>
            <a:r>
              <a:rPr lang="es-MX" b="1" dirty="0"/>
              <a:t>Resultados</a:t>
            </a:r>
            <a:endParaRPr lang="es-EC" b="1" dirty="0"/>
          </a:p>
        </p:txBody>
      </p:sp>
      <p:sp>
        <p:nvSpPr>
          <p:cNvPr id="4" name="CuadroTexto 3">
            <a:extLst>
              <a:ext uri="{FF2B5EF4-FFF2-40B4-BE49-F238E27FC236}">
                <a16:creationId xmlns:a16="http://schemas.microsoft.com/office/drawing/2014/main" id="{52C226DC-B38E-4374-913A-C6F64773FB3B}"/>
              </a:ext>
            </a:extLst>
          </p:cNvPr>
          <p:cNvSpPr txBox="1"/>
          <p:nvPr/>
        </p:nvSpPr>
        <p:spPr>
          <a:xfrm>
            <a:off x="1487756" y="1018797"/>
            <a:ext cx="7755649" cy="461665"/>
          </a:xfrm>
          <a:prstGeom prst="rect">
            <a:avLst/>
          </a:prstGeom>
          <a:noFill/>
        </p:spPr>
        <p:txBody>
          <a:bodyPr wrap="none" rtlCol="0">
            <a:spAutoFit/>
          </a:bodyPr>
          <a:lstStyle/>
          <a:p>
            <a:r>
              <a:rPr lang="es-MX" sz="2400" b="1" dirty="0"/>
              <a:t>¿Qué tipo de producción realiza en su propiedad?</a:t>
            </a:r>
            <a:endParaRPr lang="es-EC" sz="2400" b="1" dirty="0"/>
          </a:p>
        </p:txBody>
      </p:sp>
      <p:graphicFrame>
        <p:nvGraphicFramePr>
          <p:cNvPr id="5" name="Marcador de contenido 4">
            <a:extLst>
              <a:ext uri="{FF2B5EF4-FFF2-40B4-BE49-F238E27FC236}">
                <a16:creationId xmlns:a16="http://schemas.microsoft.com/office/drawing/2014/main" id="{37809FF5-D743-40DF-9177-F950930F617C}"/>
              </a:ext>
            </a:extLst>
          </p:cNvPr>
          <p:cNvGraphicFramePr>
            <a:graphicFrameLocks noGrp="1"/>
          </p:cNvGraphicFramePr>
          <p:nvPr>
            <p:ph idx="1"/>
            <p:extLst>
              <p:ext uri="{D42A27DB-BD31-4B8C-83A1-F6EECF244321}">
                <p14:modId xmlns:p14="http://schemas.microsoft.com/office/powerpoint/2010/main" val="3174584288"/>
              </p:ext>
            </p:extLst>
          </p:nvPr>
        </p:nvGraphicFramePr>
        <p:xfrm>
          <a:off x="1132156" y="1882951"/>
          <a:ext cx="6211887"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087A09B2-AC61-4E44-B344-6F7FA95CB1CB}"/>
              </a:ext>
            </a:extLst>
          </p:cNvPr>
          <p:cNvSpPr txBox="1"/>
          <p:nvPr/>
        </p:nvSpPr>
        <p:spPr>
          <a:xfrm>
            <a:off x="7852043" y="1882951"/>
            <a:ext cx="3741730" cy="2554545"/>
          </a:xfrm>
          <a:prstGeom prst="rect">
            <a:avLst/>
          </a:prstGeom>
          <a:noFill/>
        </p:spPr>
        <p:txBody>
          <a:bodyPr wrap="none" rtlCol="0">
            <a:spAutoFit/>
          </a:bodyPr>
          <a:lstStyle/>
          <a:p>
            <a:pPr marL="342900" indent="-342900">
              <a:buFont typeface="Arial" panose="020B0604020202020204" pitchFamily="34" charset="0"/>
              <a:buChar char="•"/>
            </a:pPr>
            <a:r>
              <a:rPr lang="es-MX" sz="2000" dirty="0"/>
              <a:t>El 95% aplica producción </a:t>
            </a:r>
          </a:p>
          <a:p>
            <a:r>
              <a:rPr lang="es-MX" sz="2000" dirty="0"/>
              <a:t>convencional - 63 predios. </a:t>
            </a:r>
          </a:p>
          <a:p>
            <a:endParaRPr lang="es-MX" sz="2000" dirty="0"/>
          </a:p>
          <a:p>
            <a:pPr marL="342900" indent="-342900">
              <a:buFont typeface="Arial" panose="020B0604020202020204" pitchFamily="34" charset="0"/>
              <a:buChar char="•"/>
            </a:pPr>
            <a:r>
              <a:rPr lang="es-MX" sz="2000" dirty="0"/>
              <a:t>El 5% aplica producción </a:t>
            </a:r>
          </a:p>
          <a:p>
            <a:r>
              <a:rPr lang="es-MX" sz="2000" dirty="0"/>
              <a:t>orgánica – 2 predios.</a:t>
            </a:r>
          </a:p>
          <a:p>
            <a:endParaRPr lang="es-MX" sz="2000" dirty="0"/>
          </a:p>
          <a:p>
            <a:pPr marL="342900" indent="-342900">
              <a:buFont typeface="Arial" panose="020B0604020202020204" pitchFamily="34" charset="0"/>
              <a:buChar char="•"/>
            </a:pPr>
            <a:r>
              <a:rPr lang="es-MX" sz="2000" dirty="0"/>
              <a:t>Solo 1 predio aplica los 2</a:t>
            </a:r>
          </a:p>
          <a:p>
            <a:r>
              <a:rPr lang="es-MX" sz="2000" dirty="0"/>
              <a:t>tipos de producciones </a:t>
            </a:r>
          </a:p>
        </p:txBody>
      </p:sp>
      <p:sp>
        <p:nvSpPr>
          <p:cNvPr id="7" name="CuadroTexto 6">
            <a:extLst>
              <a:ext uri="{FF2B5EF4-FFF2-40B4-BE49-F238E27FC236}">
                <a16:creationId xmlns:a16="http://schemas.microsoft.com/office/drawing/2014/main" id="{51B11DDD-0CA9-4A4B-AC60-8117110A3E82}"/>
              </a:ext>
            </a:extLst>
          </p:cNvPr>
          <p:cNvSpPr txBox="1"/>
          <p:nvPr/>
        </p:nvSpPr>
        <p:spPr>
          <a:xfrm>
            <a:off x="2438400" y="6031380"/>
            <a:ext cx="4006225" cy="338554"/>
          </a:xfrm>
          <a:prstGeom prst="rect">
            <a:avLst/>
          </a:prstGeom>
          <a:noFill/>
        </p:spPr>
        <p:txBody>
          <a:bodyPr wrap="none" rtlCol="0">
            <a:spAutoFit/>
          </a:bodyPr>
          <a:lstStyle/>
          <a:p>
            <a:r>
              <a:rPr lang="es-MX" sz="1600" b="1" i="1" dirty="0"/>
              <a:t>Figura 2</a:t>
            </a:r>
            <a:r>
              <a:rPr lang="es-MX" sz="1600" dirty="0"/>
              <a:t>. Tipos de producción agrícola</a:t>
            </a:r>
            <a:endParaRPr lang="es-EC" sz="1600" dirty="0"/>
          </a:p>
        </p:txBody>
      </p:sp>
    </p:spTree>
    <p:extLst>
      <p:ext uri="{BB962C8B-B14F-4D97-AF65-F5344CB8AC3E}">
        <p14:creationId xmlns:p14="http://schemas.microsoft.com/office/powerpoint/2010/main" val="198492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1011535"/>
            <a:ext cx="5049780" cy="461665"/>
          </a:xfrm>
          <a:prstGeom prst="rect">
            <a:avLst/>
          </a:prstGeom>
          <a:noFill/>
        </p:spPr>
        <p:txBody>
          <a:bodyPr wrap="none" rtlCol="0">
            <a:spAutoFit/>
          </a:bodyPr>
          <a:lstStyle/>
          <a:p>
            <a:r>
              <a:rPr lang="es-MX" sz="2400" b="1" dirty="0"/>
              <a:t>¿Qué cultivos tiene sembrados? </a:t>
            </a:r>
            <a:endParaRPr lang="es-EC" sz="2400" b="1" dirty="0"/>
          </a:p>
        </p:txBody>
      </p:sp>
      <p:graphicFrame>
        <p:nvGraphicFramePr>
          <p:cNvPr id="6" name="Gráfico 5">
            <a:extLst>
              <a:ext uri="{FF2B5EF4-FFF2-40B4-BE49-F238E27FC236}">
                <a16:creationId xmlns:a16="http://schemas.microsoft.com/office/drawing/2014/main" id="{D0508F14-E2E2-4716-8CDC-CE3840D48E09}"/>
              </a:ext>
            </a:extLst>
          </p:cNvPr>
          <p:cNvGraphicFramePr/>
          <p:nvPr>
            <p:extLst>
              <p:ext uri="{D42A27DB-BD31-4B8C-83A1-F6EECF244321}">
                <p14:modId xmlns:p14="http://schemas.microsoft.com/office/powerpoint/2010/main" val="2116332872"/>
              </p:ext>
            </p:extLst>
          </p:nvPr>
        </p:nvGraphicFramePr>
        <p:xfrm>
          <a:off x="2529416" y="1600319"/>
          <a:ext cx="8321040" cy="471043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DE00D67-8145-4291-BA64-2D0A005313CE}"/>
              </a:ext>
            </a:extLst>
          </p:cNvPr>
          <p:cNvSpPr txBox="1"/>
          <p:nvPr/>
        </p:nvSpPr>
        <p:spPr>
          <a:xfrm>
            <a:off x="4610100" y="6488668"/>
            <a:ext cx="3013967" cy="338554"/>
          </a:xfrm>
          <a:prstGeom prst="rect">
            <a:avLst/>
          </a:prstGeom>
          <a:noFill/>
        </p:spPr>
        <p:txBody>
          <a:bodyPr wrap="none" rtlCol="0">
            <a:spAutoFit/>
          </a:bodyPr>
          <a:lstStyle/>
          <a:p>
            <a:r>
              <a:rPr lang="es-MX" sz="1600" b="1" i="1" dirty="0"/>
              <a:t>Figura 3. </a:t>
            </a:r>
            <a:r>
              <a:rPr lang="es-MX" sz="1600" dirty="0"/>
              <a:t>Cultivos sembrados</a:t>
            </a:r>
            <a:endParaRPr lang="es-EC" sz="1600" dirty="0"/>
          </a:p>
        </p:txBody>
      </p:sp>
      <p:graphicFrame>
        <p:nvGraphicFramePr>
          <p:cNvPr id="8" name="Gráfico 7">
            <a:extLst>
              <a:ext uri="{FF2B5EF4-FFF2-40B4-BE49-F238E27FC236}">
                <a16:creationId xmlns:a16="http://schemas.microsoft.com/office/drawing/2014/main" id="{D0508F14-E2E2-4716-8CDC-CE3840D48E09}"/>
              </a:ext>
            </a:extLst>
          </p:cNvPr>
          <p:cNvGraphicFramePr/>
          <p:nvPr>
            <p:extLst>
              <p:ext uri="{D42A27DB-BD31-4B8C-83A1-F6EECF244321}">
                <p14:modId xmlns:p14="http://schemas.microsoft.com/office/powerpoint/2010/main" val="2856003367"/>
              </p:ext>
            </p:extLst>
          </p:nvPr>
        </p:nvGraphicFramePr>
        <p:xfrm>
          <a:off x="3031807" y="1687512"/>
          <a:ext cx="8550593" cy="4623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08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752600" y="1098202"/>
            <a:ext cx="8882560" cy="461665"/>
          </a:xfrm>
          <a:prstGeom prst="rect">
            <a:avLst/>
          </a:prstGeom>
          <a:noFill/>
        </p:spPr>
        <p:txBody>
          <a:bodyPr wrap="none" rtlCol="0">
            <a:spAutoFit/>
          </a:bodyPr>
          <a:lstStyle/>
          <a:p>
            <a:r>
              <a:rPr lang="es-MX" sz="2400" b="1" dirty="0"/>
              <a:t>¿Cuál es la superficie en hectáreas (ha) de su propiedad?</a:t>
            </a:r>
            <a:endParaRPr lang="es-EC" sz="2400" b="1" dirty="0"/>
          </a:p>
        </p:txBody>
      </p:sp>
      <p:graphicFrame>
        <p:nvGraphicFramePr>
          <p:cNvPr id="5" name="Gráfico 4">
            <a:extLst>
              <a:ext uri="{FF2B5EF4-FFF2-40B4-BE49-F238E27FC236}">
                <a16:creationId xmlns:a16="http://schemas.microsoft.com/office/drawing/2014/main" id="{3EF1B9D7-38C9-495C-8865-4DEADCC1D297}"/>
              </a:ext>
            </a:extLst>
          </p:cNvPr>
          <p:cNvGraphicFramePr/>
          <p:nvPr>
            <p:extLst>
              <p:ext uri="{D42A27DB-BD31-4B8C-83A1-F6EECF244321}">
                <p14:modId xmlns:p14="http://schemas.microsoft.com/office/powerpoint/2010/main" val="3628002337"/>
              </p:ext>
            </p:extLst>
          </p:nvPr>
        </p:nvGraphicFramePr>
        <p:xfrm>
          <a:off x="552116" y="2174929"/>
          <a:ext cx="80264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52CA157-87CD-4680-9953-C06D7F3CB94C}"/>
              </a:ext>
            </a:extLst>
          </p:cNvPr>
          <p:cNvSpPr txBox="1"/>
          <p:nvPr/>
        </p:nvSpPr>
        <p:spPr>
          <a:xfrm>
            <a:off x="8743616" y="2379092"/>
            <a:ext cx="3141357" cy="3477875"/>
          </a:xfrm>
          <a:prstGeom prst="rect">
            <a:avLst/>
          </a:prstGeom>
          <a:noFill/>
        </p:spPr>
        <p:txBody>
          <a:bodyPr wrap="square" rtlCol="0">
            <a:spAutoFit/>
          </a:bodyPr>
          <a:lstStyle/>
          <a:p>
            <a:pPr marL="342900" indent="-342900">
              <a:buFont typeface="Arial" panose="020B0604020202020204" pitchFamily="34" charset="0"/>
              <a:buChar char="•"/>
            </a:pPr>
            <a:r>
              <a:rPr lang="es-MX" sz="2000" b="1" dirty="0"/>
              <a:t>Predios medianos</a:t>
            </a:r>
          </a:p>
          <a:p>
            <a:r>
              <a:rPr lang="es-MX" sz="2000" b="1" dirty="0"/>
              <a:t>(5 a 50 ha) fueron 30 predios con el 46%.</a:t>
            </a:r>
          </a:p>
          <a:p>
            <a:endParaRPr lang="es-MX" sz="2000" b="1" dirty="0"/>
          </a:p>
          <a:p>
            <a:pPr marL="342900" indent="-342900">
              <a:buFont typeface="Arial" panose="020B0604020202020204" pitchFamily="34" charset="0"/>
              <a:buChar char="•"/>
            </a:pPr>
            <a:r>
              <a:rPr lang="es-MX" sz="2000" b="1" dirty="0"/>
              <a:t>Predios pequeños </a:t>
            </a:r>
          </a:p>
          <a:p>
            <a:r>
              <a:rPr lang="es-MX" sz="2000" b="1" dirty="0"/>
              <a:t>(1 a 5 ha) fueron 19 </a:t>
            </a:r>
          </a:p>
          <a:p>
            <a:r>
              <a:rPr lang="es-MX" sz="2000" b="1" dirty="0"/>
              <a:t>predios con el 29%.</a:t>
            </a:r>
          </a:p>
          <a:p>
            <a:endParaRPr lang="es-MX" sz="2000" b="1" dirty="0"/>
          </a:p>
          <a:p>
            <a:pPr marL="342900" indent="-342900">
              <a:buFont typeface="Arial" panose="020B0604020202020204" pitchFamily="34" charset="0"/>
              <a:buChar char="•"/>
            </a:pPr>
            <a:r>
              <a:rPr lang="es-MX" sz="2000" b="1" dirty="0"/>
              <a:t>Predios grandes </a:t>
            </a:r>
          </a:p>
          <a:p>
            <a:r>
              <a:rPr lang="es-MX" sz="2000" b="1" dirty="0"/>
              <a:t>(&gt; a 50 ha) fueron 16</a:t>
            </a:r>
          </a:p>
          <a:p>
            <a:r>
              <a:rPr lang="es-MX" sz="2000" b="1" dirty="0"/>
              <a:t>predios con el 25%</a:t>
            </a:r>
          </a:p>
        </p:txBody>
      </p:sp>
      <p:sp>
        <p:nvSpPr>
          <p:cNvPr id="7" name="CuadroTexto 6">
            <a:extLst>
              <a:ext uri="{FF2B5EF4-FFF2-40B4-BE49-F238E27FC236}">
                <a16:creationId xmlns:a16="http://schemas.microsoft.com/office/drawing/2014/main" id="{1AFB83C3-BA22-420B-ADAD-EF4B6C708FC6}"/>
              </a:ext>
            </a:extLst>
          </p:cNvPr>
          <p:cNvSpPr txBox="1"/>
          <p:nvPr/>
        </p:nvSpPr>
        <p:spPr>
          <a:xfrm>
            <a:off x="2476500" y="6306859"/>
            <a:ext cx="5097870" cy="338554"/>
          </a:xfrm>
          <a:prstGeom prst="rect">
            <a:avLst/>
          </a:prstGeom>
          <a:noFill/>
        </p:spPr>
        <p:txBody>
          <a:bodyPr wrap="none" rtlCol="0">
            <a:spAutoFit/>
          </a:bodyPr>
          <a:lstStyle/>
          <a:p>
            <a:r>
              <a:rPr lang="es-MX" sz="1600" b="1" i="1" dirty="0"/>
              <a:t>Figura 4. </a:t>
            </a:r>
            <a:r>
              <a:rPr lang="es-MX" sz="1600" i="1" dirty="0"/>
              <a:t>Superficie en hectáreas (ha) del predio. </a:t>
            </a:r>
            <a:endParaRPr lang="es-EC" sz="1600" i="1" dirty="0"/>
          </a:p>
        </p:txBody>
      </p:sp>
    </p:spTree>
    <p:extLst>
      <p:ext uri="{BB962C8B-B14F-4D97-AF65-F5344CB8AC3E}">
        <p14:creationId xmlns:p14="http://schemas.microsoft.com/office/powerpoint/2010/main" val="219183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986135"/>
            <a:ext cx="6837128" cy="461665"/>
          </a:xfrm>
          <a:prstGeom prst="rect">
            <a:avLst/>
          </a:prstGeom>
          <a:noFill/>
        </p:spPr>
        <p:txBody>
          <a:bodyPr wrap="none" rtlCol="0">
            <a:spAutoFit/>
          </a:bodyPr>
          <a:lstStyle/>
          <a:p>
            <a:r>
              <a:rPr lang="es-MX" sz="2400" b="1" dirty="0"/>
              <a:t>Realiza actividades agrícolas con el uso de:</a:t>
            </a:r>
            <a:endParaRPr lang="es-EC" sz="2400" b="1" dirty="0"/>
          </a:p>
        </p:txBody>
      </p:sp>
      <p:sp>
        <p:nvSpPr>
          <p:cNvPr id="7" name="CuadroTexto 6">
            <a:extLst>
              <a:ext uri="{FF2B5EF4-FFF2-40B4-BE49-F238E27FC236}">
                <a16:creationId xmlns:a16="http://schemas.microsoft.com/office/drawing/2014/main" id="{6662AA19-E2BB-4465-85DB-EA8BBBB4E274}"/>
              </a:ext>
            </a:extLst>
          </p:cNvPr>
          <p:cNvSpPr txBox="1"/>
          <p:nvPr/>
        </p:nvSpPr>
        <p:spPr>
          <a:xfrm>
            <a:off x="8615681" y="1653192"/>
            <a:ext cx="3309619" cy="5324535"/>
          </a:xfrm>
          <a:prstGeom prst="rect">
            <a:avLst/>
          </a:prstGeom>
          <a:noFill/>
        </p:spPr>
        <p:txBody>
          <a:bodyPr wrap="square" rtlCol="0">
            <a:spAutoFit/>
          </a:bodyPr>
          <a:lstStyle/>
          <a:p>
            <a:pPr marL="285750" indent="-285750">
              <a:buFont typeface="Arial" panose="020B0604020202020204" pitchFamily="34" charset="0"/>
              <a:buChar char="•"/>
            </a:pPr>
            <a:r>
              <a:rPr lang="es-MX" sz="2000" b="1" dirty="0"/>
              <a:t>Herramientas manuales y sistemas de fumigación al 100% es decir 65 predios.</a:t>
            </a:r>
          </a:p>
          <a:p>
            <a:endParaRPr lang="es-MX" sz="2000" b="1" dirty="0"/>
          </a:p>
          <a:p>
            <a:pPr marL="285750" indent="-285750">
              <a:buFont typeface="Arial" panose="020B0604020202020204" pitchFamily="34" charset="0"/>
              <a:buChar char="•"/>
            </a:pPr>
            <a:r>
              <a:rPr lang="es-MX" sz="2000" b="1" dirty="0"/>
              <a:t>Uso de maquinaria agrícola 45% únicamente 29 predios.</a:t>
            </a:r>
          </a:p>
          <a:p>
            <a:endParaRPr lang="es-MX" sz="2000" b="1" dirty="0"/>
          </a:p>
          <a:p>
            <a:pPr marL="285750" indent="-285750">
              <a:buFont typeface="Arial" panose="020B0604020202020204" pitchFamily="34" charset="0"/>
              <a:buChar char="•"/>
            </a:pPr>
            <a:r>
              <a:rPr lang="es-MX" sz="2000" b="1" dirty="0"/>
              <a:t>Riego tecnificado 18% es decir 12 predios.</a:t>
            </a:r>
          </a:p>
          <a:p>
            <a:endParaRPr lang="es-MX" sz="2000" b="1" dirty="0"/>
          </a:p>
          <a:p>
            <a:pPr marL="285750" indent="-285750">
              <a:buFont typeface="Arial" panose="020B0604020202020204" pitchFamily="34" charset="0"/>
              <a:buChar char="•"/>
            </a:pPr>
            <a:r>
              <a:rPr lang="es-MX" sz="2000" b="1" dirty="0"/>
              <a:t>Labores automatizados con el 6%.</a:t>
            </a:r>
          </a:p>
          <a:p>
            <a:pPr marL="285750" indent="-285750">
              <a:buFont typeface="Arial" panose="020B0604020202020204" pitchFamily="34" charset="0"/>
              <a:buChar char="•"/>
            </a:pPr>
            <a:endParaRPr lang="es-EC" sz="2000" b="1" dirty="0"/>
          </a:p>
        </p:txBody>
      </p:sp>
      <p:sp>
        <p:nvSpPr>
          <p:cNvPr id="8" name="CuadroTexto 7">
            <a:extLst>
              <a:ext uri="{FF2B5EF4-FFF2-40B4-BE49-F238E27FC236}">
                <a16:creationId xmlns:a16="http://schemas.microsoft.com/office/drawing/2014/main" id="{36B27D54-18D3-4B35-B61D-8C7BB3B90EC4}"/>
              </a:ext>
            </a:extLst>
          </p:cNvPr>
          <p:cNvSpPr txBox="1"/>
          <p:nvPr/>
        </p:nvSpPr>
        <p:spPr>
          <a:xfrm>
            <a:off x="2171700" y="6400939"/>
            <a:ext cx="5910592" cy="338554"/>
          </a:xfrm>
          <a:prstGeom prst="rect">
            <a:avLst/>
          </a:prstGeom>
          <a:noFill/>
        </p:spPr>
        <p:txBody>
          <a:bodyPr wrap="none" rtlCol="0">
            <a:spAutoFit/>
          </a:bodyPr>
          <a:lstStyle/>
          <a:p>
            <a:r>
              <a:rPr lang="es-MX" sz="1600" b="1" i="1" dirty="0"/>
              <a:t>Figura 5. </a:t>
            </a:r>
            <a:r>
              <a:rPr lang="es-MX" sz="1600" dirty="0"/>
              <a:t>Realización de actividades agrícolas con ayuda</a:t>
            </a:r>
            <a:endParaRPr lang="es-EC" dirty="0"/>
          </a:p>
        </p:txBody>
      </p:sp>
      <p:graphicFrame>
        <p:nvGraphicFramePr>
          <p:cNvPr id="9" name="Gráfico 8">
            <a:extLst>
              <a:ext uri="{FF2B5EF4-FFF2-40B4-BE49-F238E27FC236}">
                <a16:creationId xmlns:a16="http://schemas.microsoft.com/office/drawing/2014/main" id="{219C309A-0B6B-4D18-BD2B-FE0E53AF8E9C}"/>
              </a:ext>
            </a:extLst>
          </p:cNvPr>
          <p:cNvGraphicFramePr/>
          <p:nvPr>
            <p:extLst>
              <p:ext uri="{D42A27DB-BD31-4B8C-83A1-F6EECF244321}">
                <p14:modId xmlns:p14="http://schemas.microsoft.com/office/powerpoint/2010/main" val="2174438051"/>
              </p:ext>
            </p:extLst>
          </p:nvPr>
        </p:nvGraphicFramePr>
        <p:xfrm>
          <a:off x="1640155" y="1653192"/>
          <a:ext cx="6975525" cy="4595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6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1098202"/>
            <a:ext cx="6529352" cy="461665"/>
          </a:xfrm>
          <a:prstGeom prst="rect">
            <a:avLst/>
          </a:prstGeom>
          <a:noFill/>
        </p:spPr>
        <p:txBody>
          <a:bodyPr wrap="none" rtlCol="0">
            <a:spAutoFit/>
          </a:bodyPr>
          <a:lstStyle/>
          <a:p>
            <a:r>
              <a:rPr lang="es-MX" sz="2400" b="1" dirty="0"/>
              <a:t>¿Qué tipos de productos agrícolas utiliza? </a:t>
            </a:r>
            <a:endParaRPr lang="es-EC" sz="2400" b="1" dirty="0"/>
          </a:p>
        </p:txBody>
      </p:sp>
      <p:graphicFrame>
        <p:nvGraphicFramePr>
          <p:cNvPr id="5" name="Marcador de contenido 4">
            <a:extLst>
              <a:ext uri="{FF2B5EF4-FFF2-40B4-BE49-F238E27FC236}">
                <a16:creationId xmlns:a16="http://schemas.microsoft.com/office/drawing/2014/main" id="{7C735582-682B-4410-8F96-532E06813E79}"/>
              </a:ext>
            </a:extLst>
          </p:cNvPr>
          <p:cNvGraphicFramePr>
            <a:graphicFrameLocks noGrp="1"/>
          </p:cNvGraphicFramePr>
          <p:nvPr>
            <p:ph idx="1"/>
            <p:extLst>
              <p:ext uri="{D42A27DB-BD31-4B8C-83A1-F6EECF244321}">
                <p14:modId xmlns:p14="http://schemas.microsoft.com/office/powerpoint/2010/main" val="2426597847"/>
              </p:ext>
            </p:extLst>
          </p:nvPr>
        </p:nvGraphicFramePr>
        <p:xfrm>
          <a:off x="1640156" y="1981548"/>
          <a:ext cx="6805344" cy="419065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343497A8-8695-4B10-AB06-5150BDA7EED8}"/>
              </a:ext>
            </a:extLst>
          </p:cNvPr>
          <p:cNvSpPr txBox="1"/>
          <p:nvPr/>
        </p:nvSpPr>
        <p:spPr>
          <a:xfrm>
            <a:off x="8445500" y="1666281"/>
            <a:ext cx="3815468" cy="4401205"/>
          </a:xfrm>
          <a:prstGeom prst="rect">
            <a:avLst/>
          </a:prstGeom>
          <a:noFill/>
        </p:spPr>
        <p:txBody>
          <a:bodyPr wrap="none" rtlCol="0">
            <a:spAutoFit/>
          </a:bodyPr>
          <a:lstStyle/>
          <a:p>
            <a:pPr marL="285750" indent="-285750">
              <a:buFont typeface="Arial" panose="020B0604020202020204" pitchFamily="34" charset="0"/>
              <a:buChar char="•"/>
            </a:pPr>
            <a:r>
              <a:rPr lang="es-MX" sz="2000" dirty="0"/>
              <a:t>Los más usados fungicidas </a:t>
            </a:r>
          </a:p>
          <a:p>
            <a:r>
              <a:rPr lang="es-MX" sz="2000" dirty="0"/>
              <a:t>fueron en un 97%.</a:t>
            </a:r>
          </a:p>
          <a:p>
            <a:endParaRPr lang="es-MX" sz="2000" dirty="0"/>
          </a:p>
          <a:p>
            <a:pPr marL="285750" indent="-285750">
              <a:buFont typeface="Arial" panose="020B0604020202020204" pitchFamily="34" charset="0"/>
              <a:buChar char="•"/>
            </a:pPr>
            <a:r>
              <a:rPr lang="es-MX" sz="2000" dirty="0"/>
              <a:t>En segundo lugar los </a:t>
            </a:r>
          </a:p>
          <a:p>
            <a:r>
              <a:rPr lang="es-MX" sz="2000" dirty="0"/>
              <a:t>Insecticidas en un 89%.</a:t>
            </a:r>
          </a:p>
          <a:p>
            <a:endParaRPr lang="es-MX" sz="2000" dirty="0"/>
          </a:p>
          <a:p>
            <a:pPr marL="285750" indent="-285750">
              <a:buFont typeface="Arial" panose="020B0604020202020204" pitchFamily="34" charset="0"/>
              <a:buChar char="•"/>
            </a:pPr>
            <a:r>
              <a:rPr lang="es-MX" sz="2000" dirty="0"/>
              <a:t>En tercer lugar herbicidas</a:t>
            </a:r>
          </a:p>
          <a:p>
            <a:r>
              <a:rPr lang="es-MX" sz="2000" dirty="0"/>
              <a:t>en un 80%</a:t>
            </a:r>
          </a:p>
          <a:p>
            <a:endParaRPr lang="es-MX" sz="2000" dirty="0"/>
          </a:p>
          <a:p>
            <a:pPr marL="285750" indent="-285750">
              <a:buFont typeface="Arial" panose="020B0604020202020204" pitchFamily="34" charset="0"/>
              <a:buChar char="•"/>
            </a:pPr>
            <a:r>
              <a:rPr lang="es-MX" sz="2000" dirty="0"/>
              <a:t>Menor proporción los </a:t>
            </a:r>
          </a:p>
          <a:p>
            <a:r>
              <a:rPr lang="es-MX" sz="2000" dirty="0"/>
              <a:t>biológicos 45%</a:t>
            </a:r>
          </a:p>
          <a:p>
            <a:endParaRPr lang="es-MX" sz="2000" dirty="0"/>
          </a:p>
          <a:p>
            <a:pPr marL="285750" indent="-285750">
              <a:buFont typeface="Arial" panose="020B0604020202020204" pitchFamily="34" charset="0"/>
              <a:buChar char="•"/>
            </a:pPr>
            <a:r>
              <a:rPr lang="es-MX" sz="2000" dirty="0"/>
              <a:t>Coadyuvantes usados al </a:t>
            </a:r>
          </a:p>
          <a:p>
            <a:r>
              <a:rPr lang="es-MX" sz="2000" dirty="0"/>
              <a:t>26%. </a:t>
            </a:r>
            <a:endParaRPr lang="es-EC" sz="2000" dirty="0"/>
          </a:p>
        </p:txBody>
      </p:sp>
      <p:sp>
        <p:nvSpPr>
          <p:cNvPr id="8" name="CuadroTexto 7">
            <a:extLst>
              <a:ext uri="{FF2B5EF4-FFF2-40B4-BE49-F238E27FC236}">
                <a16:creationId xmlns:a16="http://schemas.microsoft.com/office/drawing/2014/main" id="{71CB88B7-788E-4B30-8AB1-336F97E194A3}"/>
              </a:ext>
            </a:extLst>
          </p:cNvPr>
          <p:cNvSpPr txBox="1"/>
          <p:nvPr/>
        </p:nvSpPr>
        <p:spPr>
          <a:xfrm>
            <a:off x="2971800" y="6336616"/>
            <a:ext cx="3938899" cy="338554"/>
          </a:xfrm>
          <a:prstGeom prst="rect">
            <a:avLst/>
          </a:prstGeom>
          <a:noFill/>
        </p:spPr>
        <p:txBody>
          <a:bodyPr wrap="none" rtlCol="0">
            <a:spAutoFit/>
          </a:bodyPr>
          <a:lstStyle/>
          <a:p>
            <a:r>
              <a:rPr lang="es-MX" sz="1600" b="1" i="1" dirty="0"/>
              <a:t>Figura 6. </a:t>
            </a:r>
            <a:r>
              <a:rPr lang="es-MX" sz="1600" dirty="0"/>
              <a:t>Tipos de productos agrícolas</a:t>
            </a:r>
            <a:endParaRPr lang="es-EC" sz="1600" dirty="0"/>
          </a:p>
        </p:txBody>
      </p:sp>
    </p:spTree>
    <p:extLst>
      <p:ext uri="{BB962C8B-B14F-4D97-AF65-F5344CB8AC3E}">
        <p14:creationId xmlns:p14="http://schemas.microsoft.com/office/powerpoint/2010/main" val="9578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8E287033-6C4F-4318-92CB-D4082974D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9744"/>
            <a:ext cx="12014200" cy="6838256"/>
          </a:xfrm>
          <a:prstGeom prst="rect">
            <a:avLst/>
          </a:prstGeom>
        </p:spPr>
      </p:pic>
      <p:sp>
        <p:nvSpPr>
          <p:cNvPr id="2" name="Título 1">
            <a:extLst>
              <a:ext uri="{FF2B5EF4-FFF2-40B4-BE49-F238E27FC236}">
                <a16:creationId xmlns:a16="http://schemas.microsoft.com/office/drawing/2014/main" id="{B7C85A6F-0065-4414-85AA-D37EAEE441BF}"/>
              </a:ext>
            </a:extLst>
          </p:cNvPr>
          <p:cNvSpPr>
            <a:spLocks noGrp="1"/>
          </p:cNvSpPr>
          <p:nvPr>
            <p:ph type="title"/>
          </p:nvPr>
        </p:nvSpPr>
        <p:spPr>
          <a:xfrm>
            <a:off x="926840" y="65314"/>
            <a:ext cx="10058400" cy="702409"/>
          </a:xfrm>
        </p:spPr>
        <p:txBody>
          <a:bodyPr>
            <a:normAutofit/>
          </a:bodyPr>
          <a:lstStyle/>
          <a:p>
            <a:r>
              <a:rPr lang="es-MX" b="1" dirty="0">
                <a:solidFill>
                  <a:schemeClr val="tx1"/>
                </a:solidFill>
              </a:rPr>
              <a:t>INTRODUCCIÓN</a:t>
            </a:r>
            <a:endParaRPr lang="es-EC" b="1" dirty="0">
              <a:solidFill>
                <a:schemeClr val="tx1"/>
              </a:solidFill>
            </a:endParaRPr>
          </a:p>
        </p:txBody>
      </p:sp>
      <p:graphicFrame>
        <p:nvGraphicFramePr>
          <p:cNvPr id="7" name="Marcador de contenido 6">
            <a:extLst>
              <a:ext uri="{FF2B5EF4-FFF2-40B4-BE49-F238E27FC236}">
                <a16:creationId xmlns:a16="http://schemas.microsoft.com/office/drawing/2014/main" id="{C171921F-9B88-427E-8746-3D8B4B60BB61}"/>
              </a:ext>
            </a:extLst>
          </p:cNvPr>
          <p:cNvGraphicFramePr>
            <a:graphicFrameLocks noGrp="1"/>
          </p:cNvGraphicFramePr>
          <p:nvPr>
            <p:ph idx="1"/>
            <p:extLst>
              <p:ext uri="{D42A27DB-BD31-4B8C-83A1-F6EECF244321}">
                <p14:modId xmlns:p14="http://schemas.microsoft.com/office/powerpoint/2010/main" val="1772910745"/>
              </p:ext>
            </p:extLst>
          </p:nvPr>
        </p:nvGraphicFramePr>
        <p:xfrm>
          <a:off x="2896938" y="1660247"/>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13D8771-09CF-4C8B-8D6A-B638979DA8A5}"/>
              </a:ext>
            </a:extLst>
          </p:cNvPr>
          <p:cNvSpPr txBox="1"/>
          <p:nvPr/>
        </p:nvSpPr>
        <p:spPr>
          <a:xfrm>
            <a:off x="1715838" y="6331021"/>
            <a:ext cx="11277600" cy="461665"/>
          </a:xfrm>
          <a:prstGeom prst="rect">
            <a:avLst/>
          </a:prstGeom>
          <a:noFill/>
        </p:spPr>
        <p:txBody>
          <a:bodyPr wrap="square" rtlCol="0">
            <a:spAutoFit/>
          </a:bodyPr>
          <a:lstStyle/>
          <a:p>
            <a:pPr marL="342900" indent="-342900">
              <a:buAutoNum type="arabicPeriod"/>
            </a:pPr>
            <a:r>
              <a:rPr lang="es-MX" sz="1200" dirty="0">
                <a:solidFill>
                  <a:schemeClr val="bg1"/>
                </a:solidFill>
              </a:rPr>
              <a:t>Instituto Nacional de Estadísticas y Censos – INEC. (2010).  Censo de población y vivienda en el Ecuador. </a:t>
            </a:r>
          </a:p>
          <a:p>
            <a:pPr marL="342900" indent="-342900">
              <a:buAutoNum type="arabicPeriod"/>
            </a:pPr>
            <a:r>
              <a:rPr lang="es-MX" sz="1200" dirty="0">
                <a:solidFill>
                  <a:schemeClr val="bg1"/>
                </a:solidFill>
              </a:rPr>
              <a:t>GAD Municipal Quevedo. (2014).Actualización al Plan de desarrollo y ordenamiento territorial del cantón Quevedo 2012 - 2016 . </a:t>
            </a:r>
            <a:endParaRPr lang="es-EC" sz="1200" dirty="0">
              <a:solidFill>
                <a:schemeClr val="bg1"/>
              </a:solidFill>
            </a:endParaRPr>
          </a:p>
        </p:txBody>
      </p:sp>
      <p:pic>
        <p:nvPicPr>
          <p:cNvPr id="10" name="Gráfico 9" descr="Mapa con marcador">
            <a:extLst>
              <a:ext uri="{FF2B5EF4-FFF2-40B4-BE49-F238E27FC236}">
                <a16:creationId xmlns:a16="http://schemas.microsoft.com/office/drawing/2014/main" id="{D89A1270-7D9F-4F1B-BC3B-85016638F0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1065" y="250287"/>
            <a:ext cx="1409960" cy="1409960"/>
          </a:xfrm>
          <a:prstGeom prst="rect">
            <a:avLst/>
          </a:prstGeom>
        </p:spPr>
      </p:pic>
      <p:pic>
        <p:nvPicPr>
          <p:cNvPr id="12" name="Gráfico 11" descr="Grupo de personas">
            <a:extLst>
              <a:ext uri="{FF2B5EF4-FFF2-40B4-BE49-F238E27FC236}">
                <a16:creationId xmlns:a16="http://schemas.microsoft.com/office/drawing/2014/main" id="{9767DE07-7EB5-4D51-82E6-85B00192A5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5112" y="250288"/>
            <a:ext cx="1409959" cy="1409959"/>
          </a:xfrm>
          <a:prstGeom prst="rect">
            <a:avLst/>
          </a:prstGeom>
        </p:spPr>
      </p:pic>
    </p:spTree>
    <p:extLst>
      <p:ext uri="{BB962C8B-B14F-4D97-AF65-F5344CB8AC3E}">
        <p14:creationId xmlns:p14="http://schemas.microsoft.com/office/powerpoint/2010/main" val="891101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1098202"/>
            <a:ext cx="4025461" cy="461665"/>
          </a:xfrm>
          <a:prstGeom prst="rect">
            <a:avLst/>
          </a:prstGeom>
          <a:noFill/>
        </p:spPr>
        <p:txBody>
          <a:bodyPr wrap="none" rtlCol="0">
            <a:spAutoFit/>
          </a:bodyPr>
          <a:lstStyle/>
          <a:p>
            <a:r>
              <a:rPr lang="es-MX" sz="2400" b="1" dirty="0"/>
              <a:t>Usa los agroquímicos por:</a:t>
            </a:r>
            <a:endParaRPr lang="es-EC" sz="2400" b="1" dirty="0"/>
          </a:p>
        </p:txBody>
      </p:sp>
      <p:sp>
        <p:nvSpPr>
          <p:cNvPr id="6" name="CuadroTexto 5">
            <a:extLst>
              <a:ext uri="{FF2B5EF4-FFF2-40B4-BE49-F238E27FC236}">
                <a16:creationId xmlns:a16="http://schemas.microsoft.com/office/drawing/2014/main" id="{40C5B029-219A-4F99-8029-512373340A73}"/>
              </a:ext>
            </a:extLst>
          </p:cNvPr>
          <p:cNvSpPr txBox="1"/>
          <p:nvPr/>
        </p:nvSpPr>
        <p:spPr>
          <a:xfrm>
            <a:off x="8039102" y="1636285"/>
            <a:ext cx="3890962" cy="4401205"/>
          </a:xfrm>
          <a:prstGeom prst="rect">
            <a:avLst/>
          </a:prstGeom>
          <a:noFill/>
        </p:spPr>
        <p:txBody>
          <a:bodyPr wrap="square" rtlCol="0">
            <a:spAutoFit/>
          </a:bodyPr>
          <a:lstStyle/>
          <a:p>
            <a:pPr marL="285750" indent="-285750">
              <a:buFont typeface="Arial" panose="020B0604020202020204" pitchFamily="34" charset="0"/>
              <a:buChar char="•"/>
            </a:pPr>
            <a:r>
              <a:rPr lang="es-MX" sz="2000" dirty="0"/>
              <a:t>Bajo recomendación del técnico lo realizan 54 predios .</a:t>
            </a:r>
          </a:p>
          <a:p>
            <a:endParaRPr lang="es-MX" sz="2000" dirty="0"/>
          </a:p>
          <a:p>
            <a:pPr marL="342900" indent="-342900">
              <a:buFont typeface="Arial" panose="020B0604020202020204" pitchFamily="34" charset="0"/>
              <a:buChar char="•"/>
            </a:pPr>
            <a:r>
              <a:rPr lang="es-MX" sz="2000" dirty="0"/>
              <a:t>Recomendación del almacén resultaron 36 predios.</a:t>
            </a:r>
          </a:p>
          <a:p>
            <a:endParaRPr lang="es-MX" sz="2000" dirty="0"/>
          </a:p>
          <a:p>
            <a:pPr marL="285750" indent="-285750">
              <a:buFont typeface="Arial" panose="020B0604020202020204" pitchFamily="34" charset="0"/>
              <a:buChar char="•"/>
            </a:pPr>
            <a:r>
              <a:rPr lang="es-MX" sz="2000" dirty="0"/>
              <a:t>Consulta o criterio propio fueron 33 predios.</a:t>
            </a:r>
          </a:p>
          <a:p>
            <a:endParaRPr lang="es-MX" sz="2000" dirty="0"/>
          </a:p>
          <a:p>
            <a:pPr marL="285750" indent="-285750">
              <a:buFont typeface="Arial" panose="020B0604020202020204" pitchFamily="34" charset="0"/>
              <a:buChar char="•"/>
            </a:pPr>
            <a:r>
              <a:rPr lang="es-MX" sz="2000" dirty="0"/>
              <a:t>Bajo su propia recomendación fueron 10 predios.</a:t>
            </a:r>
          </a:p>
        </p:txBody>
      </p:sp>
      <p:sp>
        <p:nvSpPr>
          <p:cNvPr id="7" name="CuadroTexto 6">
            <a:extLst>
              <a:ext uri="{FF2B5EF4-FFF2-40B4-BE49-F238E27FC236}">
                <a16:creationId xmlns:a16="http://schemas.microsoft.com/office/drawing/2014/main" id="{39520A16-1742-49EE-B4E7-24F3CEAF3A18}"/>
              </a:ext>
            </a:extLst>
          </p:cNvPr>
          <p:cNvSpPr txBox="1"/>
          <p:nvPr/>
        </p:nvSpPr>
        <p:spPr>
          <a:xfrm>
            <a:off x="1930837" y="6352536"/>
            <a:ext cx="5458546" cy="338554"/>
          </a:xfrm>
          <a:prstGeom prst="rect">
            <a:avLst/>
          </a:prstGeom>
          <a:noFill/>
        </p:spPr>
        <p:txBody>
          <a:bodyPr wrap="none" rtlCol="0">
            <a:spAutoFit/>
          </a:bodyPr>
          <a:lstStyle/>
          <a:p>
            <a:r>
              <a:rPr lang="es-MX" sz="1600" b="1" i="1" dirty="0"/>
              <a:t>Figura 7</a:t>
            </a:r>
            <a:r>
              <a:rPr lang="es-MX" sz="1600" dirty="0"/>
              <a:t>. Recomendaciones de uso de agroquímicos</a:t>
            </a:r>
            <a:endParaRPr lang="es-EC" sz="1600" dirty="0"/>
          </a:p>
        </p:txBody>
      </p:sp>
      <p:graphicFrame>
        <p:nvGraphicFramePr>
          <p:cNvPr id="8" name="Gráfico 7">
            <a:extLst>
              <a:ext uri="{FF2B5EF4-FFF2-40B4-BE49-F238E27FC236}">
                <a16:creationId xmlns:a16="http://schemas.microsoft.com/office/drawing/2014/main" id="{C42DF657-81CF-489A-BC1B-0B378DDF2C45}"/>
              </a:ext>
            </a:extLst>
          </p:cNvPr>
          <p:cNvGraphicFramePr/>
          <p:nvPr>
            <p:extLst>
              <p:ext uri="{D42A27DB-BD31-4B8C-83A1-F6EECF244321}">
                <p14:modId xmlns:p14="http://schemas.microsoft.com/office/powerpoint/2010/main" val="3065731888"/>
              </p:ext>
            </p:extLst>
          </p:nvPr>
        </p:nvGraphicFramePr>
        <p:xfrm>
          <a:off x="1200150" y="1616482"/>
          <a:ext cx="6838951" cy="4433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164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505640" y="986135"/>
            <a:ext cx="9180718" cy="461665"/>
          </a:xfrm>
          <a:prstGeom prst="rect">
            <a:avLst/>
          </a:prstGeom>
          <a:noFill/>
        </p:spPr>
        <p:txBody>
          <a:bodyPr wrap="none" rtlCol="0">
            <a:spAutoFit/>
          </a:bodyPr>
          <a:lstStyle/>
          <a:p>
            <a:r>
              <a:rPr lang="es-MX" sz="2400" b="1" dirty="0"/>
              <a:t>Al momento de aplicar un agroquímicos en su cultivo, usted:</a:t>
            </a:r>
            <a:endParaRPr lang="es-EC" sz="2400" b="1" dirty="0"/>
          </a:p>
        </p:txBody>
      </p:sp>
      <p:graphicFrame>
        <p:nvGraphicFramePr>
          <p:cNvPr id="5" name="Marcador de contenido 4">
            <a:extLst>
              <a:ext uri="{FF2B5EF4-FFF2-40B4-BE49-F238E27FC236}">
                <a16:creationId xmlns:a16="http://schemas.microsoft.com/office/drawing/2014/main" id="{05255F80-0B9F-4424-B882-937CFB3EAE87}"/>
              </a:ext>
            </a:extLst>
          </p:cNvPr>
          <p:cNvGraphicFramePr>
            <a:graphicFrameLocks noGrp="1"/>
          </p:cNvGraphicFramePr>
          <p:nvPr>
            <p:ph idx="1"/>
            <p:extLst>
              <p:ext uri="{D42A27DB-BD31-4B8C-83A1-F6EECF244321}">
                <p14:modId xmlns:p14="http://schemas.microsoft.com/office/powerpoint/2010/main" val="1987339575"/>
              </p:ext>
            </p:extLst>
          </p:nvPr>
        </p:nvGraphicFramePr>
        <p:xfrm>
          <a:off x="1217613" y="2093615"/>
          <a:ext cx="6999287"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489DF1E7-C714-415C-B311-EC3DA4A128F2}"/>
              </a:ext>
            </a:extLst>
          </p:cNvPr>
          <p:cNvSpPr txBox="1"/>
          <p:nvPr/>
        </p:nvSpPr>
        <p:spPr>
          <a:xfrm>
            <a:off x="1705854" y="6070600"/>
            <a:ext cx="6022803" cy="307777"/>
          </a:xfrm>
          <a:prstGeom prst="rect">
            <a:avLst/>
          </a:prstGeom>
          <a:noFill/>
        </p:spPr>
        <p:txBody>
          <a:bodyPr wrap="none" rtlCol="0">
            <a:spAutoFit/>
          </a:bodyPr>
          <a:lstStyle/>
          <a:p>
            <a:r>
              <a:rPr lang="es-MX" sz="1400" b="1" i="1" dirty="0"/>
              <a:t>Figura 8. </a:t>
            </a:r>
            <a:r>
              <a:rPr lang="es-MX" sz="1400" dirty="0"/>
              <a:t>Consideraciones al momento de aplicar un agroquímico. </a:t>
            </a:r>
            <a:endParaRPr lang="es-EC" sz="1400" dirty="0"/>
          </a:p>
        </p:txBody>
      </p:sp>
      <p:sp>
        <p:nvSpPr>
          <p:cNvPr id="7" name="CuadroTexto 6">
            <a:extLst>
              <a:ext uri="{FF2B5EF4-FFF2-40B4-BE49-F238E27FC236}">
                <a16:creationId xmlns:a16="http://schemas.microsoft.com/office/drawing/2014/main" id="{26944D1D-DB06-49FF-A58F-DBDB63A7E6EE}"/>
              </a:ext>
            </a:extLst>
          </p:cNvPr>
          <p:cNvSpPr txBox="1"/>
          <p:nvPr/>
        </p:nvSpPr>
        <p:spPr>
          <a:xfrm>
            <a:off x="8640101" y="2093614"/>
            <a:ext cx="3348699" cy="3447098"/>
          </a:xfrm>
          <a:prstGeom prst="rect">
            <a:avLst/>
          </a:prstGeom>
          <a:noFill/>
        </p:spPr>
        <p:txBody>
          <a:bodyPr wrap="square" rtlCol="0">
            <a:spAutoFit/>
          </a:bodyPr>
          <a:lstStyle/>
          <a:p>
            <a:pPr marL="285750" indent="-285750">
              <a:buFont typeface="Arial" panose="020B0604020202020204" pitchFamily="34" charset="0"/>
              <a:buChar char="•"/>
            </a:pPr>
            <a:r>
              <a:rPr lang="es-MX" sz="2000" dirty="0"/>
              <a:t>63 predios si lee el</a:t>
            </a:r>
          </a:p>
          <a:p>
            <a:r>
              <a:rPr lang="es-MX" sz="2000" dirty="0"/>
              <a:t>etiquetado.</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55 predios si utiliza </a:t>
            </a:r>
          </a:p>
          <a:p>
            <a:r>
              <a:rPr lang="es-MX" sz="2000" dirty="0"/>
              <a:t>equipo de protección </a:t>
            </a:r>
          </a:p>
          <a:p>
            <a:r>
              <a:rPr lang="es-MX" sz="2000" dirty="0"/>
              <a:t>personal (EPP).</a:t>
            </a:r>
          </a:p>
          <a:p>
            <a:endParaRPr lang="es-MX" sz="2000" dirty="0"/>
          </a:p>
          <a:p>
            <a:pPr marL="285750" indent="-285750">
              <a:buFont typeface="Arial" panose="020B0604020202020204" pitchFamily="34" charset="0"/>
              <a:buChar char="•"/>
            </a:pPr>
            <a:r>
              <a:rPr lang="es-MX" sz="2000" dirty="0"/>
              <a:t>62 predios no arroja </a:t>
            </a:r>
          </a:p>
          <a:p>
            <a:r>
              <a:rPr lang="es-MX" sz="2000" dirty="0"/>
              <a:t>residuos en ríos, estanques, suelo, etc. </a:t>
            </a:r>
          </a:p>
          <a:p>
            <a:pPr marL="285750"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79664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1033760"/>
            <a:ext cx="9307356" cy="461665"/>
          </a:xfrm>
          <a:prstGeom prst="rect">
            <a:avLst/>
          </a:prstGeom>
          <a:noFill/>
        </p:spPr>
        <p:txBody>
          <a:bodyPr wrap="none" rtlCol="0">
            <a:spAutoFit/>
          </a:bodyPr>
          <a:lstStyle/>
          <a:p>
            <a:r>
              <a:rPr lang="es-MX" sz="2400" b="1" dirty="0"/>
              <a:t>¿Ha recibido charlas por el uso adecuado de agroquímicos?</a:t>
            </a:r>
            <a:endParaRPr lang="es-EC" sz="2400" b="1" dirty="0"/>
          </a:p>
        </p:txBody>
      </p:sp>
      <p:graphicFrame>
        <p:nvGraphicFramePr>
          <p:cNvPr id="5" name="Gráfico 4">
            <a:extLst>
              <a:ext uri="{FF2B5EF4-FFF2-40B4-BE49-F238E27FC236}">
                <a16:creationId xmlns:a16="http://schemas.microsoft.com/office/drawing/2014/main" id="{0283E264-A056-4E64-9811-141C080C64F4}"/>
              </a:ext>
            </a:extLst>
          </p:cNvPr>
          <p:cNvGraphicFramePr/>
          <p:nvPr>
            <p:extLst>
              <p:ext uri="{D42A27DB-BD31-4B8C-83A1-F6EECF244321}">
                <p14:modId xmlns:p14="http://schemas.microsoft.com/office/powerpoint/2010/main" val="1727102649"/>
              </p:ext>
            </p:extLst>
          </p:nvPr>
        </p:nvGraphicFramePr>
        <p:xfrm>
          <a:off x="1240790" y="1838324"/>
          <a:ext cx="5680710" cy="435927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694E7475-85B8-482A-9C81-617EC6DE3095}"/>
              </a:ext>
            </a:extLst>
          </p:cNvPr>
          <p:cNvSpPr txBox="1"/>
          <p:nvPr/>
        </p:nvSpPr>
        <p:spPr>
          <a:xfrm>
            <a:off x="7404100" y="2967335"/>
            <a:ext cx="4785284" cy="1015663"/>
          </a:xfrm>
          <a:prstGeom prst="rect">
            <a:avLst/>
          </a:prstGeom>
          <a:noFill/>
        </p:spPr>
        <p:txBody>
          <a:bodyPr wrap="none" rtlCol="0">
            <a:spAutoFit/>
          </a:bodyPr>
          <a:lstStyle/>
          <a:p>
            <a:pPr marL="285750" indent="-285750">
              <a:buFont typeface="Arial" panose="020B0604020202020204" pitchFamily="34" charset="0"/>
              <a:buChar char="•"/>
            </a:pPr>
            <a:r>
              <a:rPr lang="es-MX" sz="2000" b="1" dirty="0"/>
              <a:t> 57 predios si han recibido charlas.</a:t>
            </a:r>
          </a:p>
          <a:p>
            <a:endParaRPr lang="es-MX" sz="2000" b="1" dirty="0"/>
          </a:p>
          <a:p>
            <a:pPr marL="285750" indent="-285750">
              <a:buFont typeface="Arial" panose="020B0604020202020204" pitchFamily="34" charset="0"/>
              <a:buChar char="•"/>
            </a:pPr>
            <a:r>
              <a:rPr lang="es-MX" sz="2000" b="1" dirty="0"/>
              <a:t>8 predios no han recibido charlas. </a:t>
            </a:r>
            <a:endParaRPr lang="es-EC" sz="2000" b="1" dirty="0"/>
          </a:p>
        </p:txBody>
      </p:sp>
      <p:sp>
        <p:nvSpPr>
          <p:cNvPr id="7" name="CuadroTexto 6">
            <a:extLst>
              <a:ext uri="{FF2B5EF4-FFF2-40B4-BE49-F238E27FC236}">
                <a16:creationId xmlns:a16="http://schemas.microsoft.com/office/drawing/2014/main" id="{01A553FB-9478-4D0F-8166-1667E905D18E}"/>
              </a:ext>
            </a:extLst>
          </p:cNvPr>
          <p:cNvSpPr txBox="1"/>
          <p:nvPr/>
        </p:nvSpPr>
        <p:spPr>
          <a:xfrm>
            <a:off x="2273300" y="6362700"/>
            <a:ext cx="5145961" cy="307777"/>
          </a:xfrm>
          <a:prstGeom prst="rect">
            <a:avLst/>
          </a:prstGeom>
          <a:noFill/>
        </p:spPr>
        <p:txBody>
          <a:bodyPr wrap="none" rtlCol="0">
            <a:spAutoFit/>
          </a:bodyPr>
          <a:lstStyle/>
          <a:p>
            <a:r>
              <a:rPr lang="es-MX" sz="1400" b="1" i="1" dirty="0"/>
              <a:t>Figura 10. </a:t>
            </a:r>
            <a:r>
              <a:rPr lang="es-MX" sz="1400" dirty="0"/>
              <a:t>Charlas por el uso adecuado de agroquímicos</a:t>
            </a:r>
            <a:endParaRPr lang="es-EC" sz="1400" dirty="0"/>
          </a:p>
        </p:txBody>
      </p:sp>
    </p:spTree>
    <p:extLst>
      <p:ext uri="{BB962C8B-B14F-4D97-AF65-F5344CB8AC3E}">
        <p14:creationId xmlns:p14="http://schemas.microsoft.com/office/powerpoint/2010/main" val="174200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803400" y="1263134"/>
            <a:ext cx="8616461" cy="461665"/>
          </a:xfrm>
          <a:prstGeom prst="rect">
            <a:avLst/>
          </a:prstGeom>
          <a:noFill/>
        </p:spPr>
        <p:txBody>
          <a:bodyPr wrap="none" rtlCol="0">
            <a:spAutoFit/>
          </a:bodyPr>
          <a:lstStyle/>
          <a:p>
            <a:r>
              <a:rPr lang="es-MX" sz="2400" b="1" dirty="0"/>
              <a:t>¿Conoce usted sobre buenas prácticas agrícolas (BPA)?</a:t>
            </a:r>
            <a:endParaRPr lang="es-EC" sz="2400" b="1" dirty="0"/>
          </a:p>
        </p:txBody>
      </p:sp>
      <p:graphicFrame>
        <p:nvGraphicFramePr>
          <p:cNvPr id="5" name="Marcador de contenido 4">
            <a:extLst>
              <a:ext uri="{FF2B5EF4-FFF2-40B4-BE49-F238E27FC236}">
                <a16:creationId xmlns:a16="http://schemas.microsoft.com/office/drawing/2014/main" id="{F879991A-61E6-4304-A552-800CE69F5BFE}"/>
              </a:ext>
            </a:extLst>
          </p:cNvPr>
          <p:cNvGraphicFramePr>
            <a:graphicFrameLocks noGrp="1"/>
          </p:cNvGraphicFramePr>
          <p:nvPr>
            <p:ph idx="1"/>
            <p:extLst>
              <p:ext uri="{D42A27DB-BD31-4B8C-83A1-F6EECF244321}">
                <p14:modId xmlns:p14="http://schemas.microsoft.com/office/powerpoint/2010/main" val="2487756354"/>
              </p:ext>
            </p:extLst>
          </p:nvPr>
        </p:nvGraphicFramePr>
        <p:xfrm>
          <a:off x="2589213" y="2133600"/>
          <a:ext cx="4941887" cy="39243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A0FD7DEB-6F6D-4C47-9EE1-7DEBE36263C7}"/>
              </a:ext>
            </a:extLst>
          </p:cNvPr>
          <p:cNvSpPr txBox="1"/>
          <p:nvPr/>
        </p:nvSpPr>
        <p:spPr>
          <a:xfrm>
            <a:off x="8496300" y="2679700"/>
            <a:ext cx="2400300" cy="1938992"/>
          </a:xfrm>
          <a:prstGeom prst="rect">
            <a:avLst/>
          </a:prstGeom>
          <a:noFill/>
        </p:spPr>
        <p:txBody>
          <a:bodyPr wrap="square" rtlCol="0">
            <a:spAutoFit/>
          </a:bodyPr>
          <a:lstStyle/>
          <a:p>
            <a:pPr marL="285750" indent="-285750">
              <a:buFont typeface="Arial" panose="020B0604020202020204" pitchFamily="34" charset="0"/>
              <a:buChar char="•"/>
            </a:pPr>
            <a:r>
              <a:rPr lang="es-MX" sz="2000" dirty="0"/>
              <a:t>38 predios si conocen sobre  BPA.</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27 no conoce sobre BPA. </a:t>
            </a:r>
            <a:endParaRPr lang="es-EC" sz="2000" dirty="0"/>
          </a:p>
        </p:txBody>
      </p:sp>
      <p:sp>
        <p:nvSpPr>
          <p:cNvPr id="7" name="CuadroTexto 6">
            <a:extLst>
              <a:ext uri="{FF2B5EF4-FFF2-40B4-BE49-F238E27FC236}">
                <a16:creationId xmlns:a16="http://schemas.microsoft.com/office/drawing/2014/main" id="{348837B3-24F1-47BA-890E-21B6FC7EAFD9}"/>
              </a:ext>
            </a:extLst>
          </p:cNvPr>
          <p:cNvSpPr txBox="1"/>
          <p:nvPr/>
        </p:nvSpPr>
        <p:spPr>
          <a:xfrm>
            <a:off x="2589213" y="6282035"/>
            <a:ext cx="5020926" cy="307777"/>
          </a:xfrm>
          <a:prstGeom prst="rect">
            <a:avLst/>
          </a:prstGeom>
          <a:noFill/>
        </p:spPr>
        <p:txBody>
          <a:bodyPr wrap="none" rtlCol="0">
            <a:spAutoFit/>
          </a:bodyPr>
          <a:lstStyle/>
          <a:p>
            <a:r>
              <a:rPr lang="es-MX" sz="1400" b="1" i="1" dirty="0"/>
              <a:t>Figura 11. </a:t>
            </a:r>
            <a:r>
              <a:rPr lang="es-MX" sz="1400" dirty="0"/>
              <a:t>Normas que regulan el uso de agroquímicos. </a:t>
            </a:r>
            <a:endParaRPr lang="es-EC" sz="1400" dirty="0"/>
          </a:p>
        </p:txBody>
      </p:sp>
    </p:spTree>
    <p:extLst>
      <p:ext uri="{BB962C8B-B14F-4D97-AF65-F5344CB8AC3E}">
        <p14:creationId xmlns:p14="http://schemas.microsoft.com/office/powerpoint/2010/main" val="374340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803400" y="1263134"/>
            <a:ext cx="6345007" cy="461665"/>
          </a:xfrm>
          <a:prstGeom prst="rect">
            <a:avLst/>
          </a:prstGeom>
          <a:noFill/>
        </p:spPr>
        <p:txBody>
          <a:bodyPr wrap="none" rtlCol="0">
            <a:spAutoFit/>
          </a:bodyPr>
          <a:lstStyle/>
          <a:p>
            <a:r>
              <a:rPr lang="es-MX" sz="2400" b="1" dirty="0"/>
              <a:t>¿Aplica usted BPA en su predio agrícola?</a:t>
            </a:r>
            <a:endParaRPr lang="es-EC" sz="2400" b="1" dirty="0"/>
          </a:p>
        </p:txBody>
      </p:sp>
      <p:graphicFrame>
        <p:nvGraphicFramePr>
          <p:cNvPr id="5" name="Gráfico 4">
            <a:extLst>
              <a:ext uri="{FF2B5EF4-FFF2-40B4-BE49-F238E27FC236}">
                <a16:creationId xmlns:a16="http://schemas.microsoft.com/office/drawing/2014/main" id="{A6E48121-8486-4848-B8D7-4794C572F330}"/>
              </a:ext>
            </a:extLst>
          </p:cNvPr>
          <p:cNvGraphicFramePr/>
          <p:nvPr>
            <p:extLst>
              <p:ext uri="{D42A27DB-BD31-4B8C-83A1-F6EECF244321}">
                <p14:modId xmlns:p14="http://schemas.microsoft.com/office/powerpoint/2010/main" val="959051310"/>
              </p:ext>
            </p:extLst>
          </p:nvPr>
        </p:nvGraphicFramePr>
        <p:xfrm>
          <a:off x="1803400" y="2247901"/>
          <a:ext cx="5362575" cy="370049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02ECD24A-4868-4FFD-98A2-8D9D9FBAE7EB}"/>
              </a:ext>
            </a:extLst>
          </p:cNvPr>
          <p:cNvSpPr txBox="1"/>
          <p:nvPr/>
        </p:nvSpPr>
        <p:spPr>
          <a:xfrm>
            <a:off x="8534401" y="2984500"/>
            <a:ext cx="2603500" cy="1938992"/>
          </a:xfrm>
          <a:prstGeom prst="rect">
            <a:avLst/>
          </a:prstGeom>
          <a:noFill/>
        </p:spPr>
        <p:txBody>
          <a:bodyPr wrap="square" rtlCol="0">
            <a:spAutoFit/>
          </a:bodyPr>
          <a:lstStyle/>
          <a:p>
            <a:pPr marL="285750" indent="-285750">
              <a:buFont typeface="Arial" panose="020B0604020202020204" pitchFamily="34" charset="0"/>
              <a:buChar char="•"/>
            </a:pPr>
            <a:r>
              <a:rPr lang="es-MX" sz="2000" dirty="0"/>
              <a:t>22 predios indico que si aplican BPA.</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34 predios no aplican BPA.</a:t>
            </a:r>
          </a:p>
        </p:txBody>
      </p:sp>
      <p:sp>
        <p:nvSpPr>
          <p:cNvPr id="7" name="CuadroTexto 6">
            <a:extLst>
              <a:ext uri="{FF2B5EF4-FFF2-40B4-BE49-F238E27FC236}">
                <a16:creationId xmlns:a16="http://schemas.microsoft.com/office/drawing/2014/main" id="{8A9BAEAB-DE09-49E1-A81D-27C4591E4631}"/>
              </a:ext>
            </a:extLst>
          </p:cNvPr>
          <p:cNvSpPr txBox="1"/>
          <p:nvPr/>
        </p:nvSpPr>
        <p:spPr>
          <a:xfrm>
            <a:off x="2209800" y="6286835"/>
            <a:ext cx="4496744" cy="307777"/>
          </a:xfrm>
          <a:prstGeom prst="rect">
            <a:avLst/>
          </a:prstGeom>
          <a:noFill/>
        </p:spPr>
        <p:txBody>
          <a:bodyPr wrap="none" rtlCol="0">
            <a:spAutoFit/>
          </a:bodyPr>
          <a:lstStyle/>
          <a:p>
            <a:r>
              <a:rPr lang="es-MX" sz="1400" b="1" i="1" dirty="0"/>
              <a:t>Figura 12. </a:t>
            </a:r>
            <a:r>
              <a:rPr lang="es-MX" sz="1400" dirty="0"/>
              <a:t>Aplicación de BPA en predios agrícolas</a:t>
            </a:r>
            <a:endParaRPr lang="es-EC" sz="1400" dirty="0"/>
          </a:p>
        </p:txBody>
      </p:sp>
    </p:spTree>
    <p:extLst>
      <p:ext uri="{BB962C8B-B14F-4D97-AF65-F5344CB8AC3E}">
        <p14:creationId xmlns:p14="http://schemas.microsoft.com/office/powerpoint/2010/main" val="379732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803400" y="1263134"/>
            <a:ext cx="6335389" cy="461665"/>
          </a:xfrm>
          <a:prstGeom prst="rect">
            <a:avLst/>
          </a:prstGeom>
          <a:noFill/>
        </p:spPr>
        <p:txBody>
          <a:bodyPr wrap="none" rtlCol="0">
            <a:spAutoFit/>
          </a:bodyPr>
          <a:lstStyle/>
          <a:p>
            <a:r>
              <a:rPr lang="es-MX" sz="2400" b="1" dirty="0"/>
              <a:t>Los productos cosechados se destinan a:</a:t>
            </a:r>
            <a:endParaRPr lang="es-EC" sz="2400" b="1" dirty="0"/>
          </a:p>
        </p:txBody>
      </p:sp>
      <p:graphicFrame>
        <p:nvGraphicFramePr>
          <p:cNvPr id="5" name="Gráfico 4">
            <a:extLst>
              <a:ext uri="{FF2B5EF4-FFF2-40B4-BE49-F238E27FC236}">
                <a16:creationId xmlns:a16="http://schemas.microsoft.com/office/drawing/2014/main" id="{6891AC77-7C37-4A89-AF65-9307F4FE70B2}"/>
              </a:ext>
            </a:extLst>
          </p:cNvPr>
          <p:cNvGraphicFramePr/>
          <p:nvPr>
            <p:extLst>
              <p:ext uri="{D42A27DB-BD31-4B8C-83A1-F6EECF244321}">
                <p14:modId xmlns:p14="http://schemas.microsoft.com/office/powerpoint/2010/main" val="2505877942"/>
              </p:ext>
            </p:extLst>
          </p:nvPr>
        </p:nvGraphicFramePr>
        <p:xfrm>
          <a:off x="1308731" y="2203526"/>
          <a:ext cx="6209669" cy="393057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1F164617-92C1-4521-8459-CB8FC663CE7D}"/>
              </a:ext>
            </a:extLst>
          </p:cNvPr>
          <p:cNvSpPr txBox="1"/>
          <p:nvPr/>
        </p:nvSpPr>
        <p:spPr>
          <a:xfrm>
            <a:off x="8636001" y="1955800"/>
            <a:ext cx="3035300" cy="2862322"/>
          </a:xfrm>
          <a:prstGeom prst="rect">
            <a:avLst/>
          </a:prstGeom>
          <a:noFill/>
        </p:spPr>
        <p:txBody>
          <a:bodyPr wrap="square" rtlCol="0">
            <a:spAutoFit/>
          </a:bodyPr>
          <a:lstStyle/>
          <a:p>
            <a:pPr marL="285750" indent="-285750">
              <a:buFont typeface="Arial" panose="020B0604020202020204" pitchFamily="34" charset="0"/>
              <a:buChar char="•"/>
            </a:pPr>
            <a:r>
              <a:rPr lang="es-MX" sz="2000" dirty="0"/>
              <a:t>53 predios realizan producción </a:t>
            </a:r>
            <a:r>
              <a:rPr lang="es-EC" sz="2000" dirty="0"/>
              <a:t>para la venta nacional. </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MX" sz="2000" dirty="0"/>
              <a:t>9</a:t>
            </a:r>
            <a:r>
              <a:rPr lang="es-EC" sz="2000" dirty="0"/>
              <a:t> predios realiza venta mixta.</a:t>
            </a:r>
          </a:p>
          <a:p>
            <a:pPr marL="285750" indent="-285750">
              <a:buFont typeface="Arial" panose="020B0604020202020204" pitchFamily="34" charset="0"/>
              <a:buChar char="•"/>
            </a:pPr>
            <a:endParaRPr lang="es-EC" sz="2000" dirty="0"/>
          </a:p>
          <a:p>
            <a:pPr marL="285750" indent="-285750">
              <a:buFont typeface="Arial" panose="020B0604020202020204" pitchFamily="34" charset="0"/>
              <a:buChar char="•"/>
            </a:pPr>
            <a:r>
              <a:rPr lang="es-MX" sz="2000" dirty="0"/>
              <a:t>3</a:t>
            </a:r>
            <a:r>
              <a:rPr lang="es-EC" sz="2000" dirty="0"/>
              <a:t> predios exportación. </a:t>
            </a:r>
            <a:endParaRPr lang="es-MX" sz="2000" dirty="0"/>
          </a:p>
        </p:txBody>
      </p:sp>
      <p:sp>
        <p:nvSpPr>
          <p:cNvPr id="7" name="CuadroTexto 6">
            <a:extLst>
              <a:ext uri="{FF2B5EF4-FFF2-40B4-BE49-F238E27FC236}">
                <a16:creationId xmlns:a16="http://schemas.microsoft.com/office/drawing/2014/main" id="{D61F6441-3964-4281-8DB9-B2AA7810BA26}"/>
              </a:ext>
            </a:extLst>
          </p:cNvPr>
          <p:cNvSpPr txBox="1"/>
          <p:nvPr/>
        </p:nvSpPr>
        <p:spPr>
          <a:xfrm>
            <a:off x="2171700" y="6273800"/>
            <a:ext cx="4105611" cy="307777"/>
          </a:xfrm>
          <a:prstGeom prst="rect">
            <a:avLst/>
          </a:prstGeom>
          <a:noFill/>
        </p:spPr>
        <p:txBody>
          <a:bodyPr wrap="none" rtlCol="0">
            <a:spAutoFit/>
          </a:bodyPr>
          <a:lstStyle/>
          <a:p>
            <a:r>
              <a:rPr lang="es-MX" sz="1400" b="1" i="1" dirty="0"/>
              <a:t>Figura 13. </a:t>
            </a:r>
            <a:r>
              <a:rPr lang="es-MX" sz="1400" dirty="0"/>
              <a:t>Destino de productos cosechados </a:t>
            </a:r>
            <a:endParaRPr lang="es-EC" sz="1400" dirty="0"/>
          </a:p>
        </p:txBody>
      </p:sp>
    </p:spTree>
    <p:extLst>
      <p:ext uri="{BB962C8B-B14F-4D97-AF65-F5344CB8AC3E}">
        <p14:creationId xmlns:p14="http://schemas.microsoft.com/office/powerpoint/2010/main" val="352644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945446" y="1108669"/>
            <a:ext cx="7553671" cy="461665"/>
          </a:xfrm>
          <a:prstGeom prst="rect">
            <a:avLst/>
          </a:prstGeom>
          <a:noFill/>
        </p:spPr>
        <p:txBody>
          <a:bodyPr wrap="none" rtlCol="0">
            <a:spAutoFit/>
          </a:bodyPr>
          <a:lstStyle/>
          <a:p>
            <a:r>
              <a:rPr lang="es-MX" sz="2400" b="1" dirty="0"/>
              <a:t>Predios proyectados versus predios encuestados</a:t>
            </a:r>
            <a:endParaRPr lang="es-EC" sz="2400" b="1" dirty="0"/>
          </a:p>
        </p:txBody>
      </p:sp>
      <p:graphicFrame>
        <p:nvGraphicFramePr>
          <p:cNvPr id="5" name="Gráfico 4">
            <a:extLst>
              <a:ext uri="{FF2B5EF4-FFF2-40B4-BE49-F238E27FC236}">
                <a16:creationId xmlns:a16="http://schemas.microsoft.com/office/drawing/2014/main" id="{63A1D832-0DCB-43BA-8030-C8272A7931E2}"/>
              </a:ext>
            </a:extLst>
          </p:cNvPr>
          <p:cNvGraphicFramePr/>
          <p:nvPr>
            <p:extLst>
              <p:ext uri="{D42A27DB-BD31-4B8C-83A1-F6EECF244321}">
                <p14:modId xmlns:p14="http://schemas.microsoft.com/office/powerpoint/2010/main" val="215505780"/>
              </p:ext>
            </p:extLst>
          </p:nvPr>
        </p:nvGraphicFramePr>
        <p:xfrm>
          <a:off x="2763837" y="2019300"/>
          <a:ext cx="5948363" cy="417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a:extLst>
              <a:ext uri="{FF2B5EF4-FFF2-40B4-BE49-F238E27FC236}">
                <a16:creationId xmlns:a16="http://schemas.microsoft.com/office/drawing/2014/main" id="{4CB82B8C-390F-4A14-8E5B-1816FF29E848}"/>
              </a:ext>
            </a:extLst>
          </p:cNvPr>
          <p:cNvGraphicFramePr>
            <a:graphicFrameLocks noGrp="1"/>
          </p:cNvGraphicFramePr>
          <p:nvPr>
            <p:extLst>
              <p:ext uri="{D42A27DB-BD31-4B8C-83A1-F6EECF244321}">
                <p14:modId xmlns:p14="http://schemas.microsoft.com/office/powerpoint/2010/main" val="1508785400"/>
              </p:ext>
            </p:extLst>
          </p:nvPr>
        </p:nvGraphicFramePr>
        <p:xfrm>
          <a:off x="9421542" y="2019300"/>
          <a:ext cx="2452958" cy="2019300"/>
        </p:xfrm>
        <a:graphic>
          <a:graphicData uri="http://schemas.openxmlformats.org/drawingml/2006/table">
            <a:tbl>
              <a:tblPr firstRow="1" bandRow="1">
                <a:tableStyleId>{5C22544A-7EE6-4342-B048-85BDC9FD1C3A}</a:tableStyleId>
              </a:tblPr>
              <a:tblGrid>
                <a:gridCol w="1226479">
                  <a:extLst>
                    <a:ext uri="{9D8B030D-6E8A-4147-A177-3AD203B41FA5}">
                      <a16:colId xmlns:a16="http://schemas.microsoft.com/office/drawing/2014/main" val="1505756357"/>
                    </a:ext>
                  </a:extLst>
                </a:gridCol>
                <a:gridCol w="1226479">
                  <a:extLst>
                    <a:ext uri="{9D8B030D-6E8A-4147-A177-3AD203B41FA5}">
                      <a16:colId xmlns:a16="http://schemas.microsoft.com/office/drawing/2014/main" val="2084414214"/>
                    </a:ext>
                  </a:extLst>
                </a:gridCol>
              </a:tblGrid>
              <a:tr h="504825">
                <a:tc>
                  <a:txBody>
                    <a:bodyPr/>
                    <a:lstStyle/>
                    <a:p>
                      <a:r>
                        <a:rPr lang="es-MX" sz="1400" dirty="0">
                          <a:solidFill>
                            <a:schemeClr val="tx1"/>
                          </a:solidFill>
                        </a:rPr>
                        <a:t>Predios</a:t>
                      </a:r>
                      <a:endParaRPr lang="es-EC" sz="1400" dirty="0">
                        <a:solidFill>
                          <a:schemeClr val="tx1"/>
                        </a:solidFill>
                      </a:endParaRPr>
                    </a:p>
                  </a:txBody>
                  <a:tcPr/>
                </a:tc>
                <a:tc>
                  <a:txBody>
                    <a:bodyPr/>
                    <a:lstStyle/>
                    <a:p>
                      <a:r>
                        <a:rPr lang="es-MX" sz="1400" dirty="0">
                          <a:solidFill>
                            <a:schemeClr val="tx1"/>
                          </a:solidFill>
                        </a:rPr>
                        <a:t>Desviación </a:t>
                      </a:r>
                      <a:endParaRPr lang="es-EC" sz="1400" dirty="0">
                        <a:solidFill>
                          <a:schemeClr val="tx1"/>
                        </a:solidFill>
                      </a:endParaRPr>
                    </a:p>
                  </a:txBody>
                  <a:tcPr/>
                </a:tc>
                <a:extLst>
                  <a:ext uri="{0D108BD9-81ED-4DB2-BD59-A6C34878D82A}">
                    <a16:rowId xmlns:a16="http://schemas.microsoft.com/office/drawing/2014/main" val="1123414796"/>
                  </a:ext>
                </a:extLst>
              </a:tr>
              <a:tr h="504825">
                <a:tc>
                  <a:txBody>
                    <a:bodyPr/>
                    <a:lstStyle/>
                    <a:p>
                      <a:r>
                        <a:rPr lang="es-MX" sz="1400" dirty="0"/>
                        <a:t>Pequeño </a:t>
                      </a:r>
                      <a:endParaRPr lang="es-EC" sz="1400" dirty="0"/>
                    </a:p>
                  </a:txBody>
                  <a:tcPr/>
                </a:tc>
                <a:tc>
                  <a:txBody>
                    <a:bodyPr/>
                    <a:lstStyle/>
                    <a:p>
                      <a:r>
                        <a:rPr lang="es-MX" sz="1400" dirty="0"/>
                        <a:t>21.05%</a:t>
                      </a:r>
                      <a:endParaRPr lang="es-EC" sz="1400" dirty="0"/>
                    </a:p>
                  </a:txBody>
                  <a:tcPr/>
                </a:tc>
                <a:extLst>
                  <a:ext uri="{0D108BD9-81ED-4DB2-BD59-A6C34878D82A}">
                    <a16:rowId xmlns:a16="http://schemas.microsoft.com/office/drawing/2014/main" val="3879016913"/>
                  </a:ext>
                </a:extLst>
              </a:tr>
              <a:tr h="504825">
                <a:tc>
                  <a:txBody>
                    <a:bodyPr/>
                    <a:lstStyle/>
                    <a:p>
                      <a:r>
                        <a:rPr lang="es-MX" sz="1400" dirty="0"/>
                        <a:t>Mediano </a:t>
                      </a:r>
                      <a:endParaRPr lang="es-EC" sz="1400" dirty="0"/>
                    </a:p>
                  </a:txBody>
                  <a:tcPr/>
                </a:tc>
                <a:tc>
                  <a:txBody>
                    <a:bodyPr/>
                    <a:lstStyle/>
                    <a:p>
                      <a:r>
                        <a:rPr lang="es-MX" sz="1400" dirty="0"/>
                        <a:t>30%</a:t>
                      </a:r>
                      <a:endParaRPr lang="es-EC" sz="1400" dirty="0"/>
                    </a:p>
                  </a:txBody>
                  <a:tcPr/>
                </a:tc>
                <a:extLst>
                  <a:ext uri="{0D108BD9-81ED-4DB2-BD59-A6C34878D82A}">
                    <a16:rowId xmlns:a16="http://schemas.microsoft.com/office/drawing/2014/main" val="1710506481"/>
                  </a:ext>
                </a:extLst>
              </a:tr>
              <a:tr h="504825">
                <a:tc>
                  <a:txBody>
                    <a:bodyPr/>
                    <a:lstStyle/>
                    <a:p>
                      <a:r>
                        <a:rPr lang="es-MX" sz="1400" dirty="0"/>
                        <a:t>Grande</a:t>
                      </a:r>
                      <a:endParaRPr lang="es-EC" sz="1400" dirty="0"/>
                    </a:p>
                  </a:txBody>
                  <a:tcPr/>
                </a:tc>
                <a:tc>
                  <a:txBody>
                    <a:bodyPr/>
                    <a:lstStyle/>
                    <a:p>
                      <a:r>
                        <a:rPr lang="es-MX" sz="1400" dirty="0"/>
                        <a:t>31.25%</a:t>
                      </a:r>
                      <a:endParaRPr lang="es-EC" sz="1400" dirty="0"/>
                    </a:p>
                  </a:txBody>
                  <a:tcPr/>
                </a:tc>
                <a:extLst>
                  <a:ext uri="{0D108BD9-81ED-4DB2-BD59-A6C34878D82A}">
                    <a16:rowId xmlns:a16="http://schemas.microsoft.com/office/drawing/2014/main" val="1617376841"/>
                  </a:ext>
                </a:extLst>
              </a:tr>
            </a:tbl>
          </a:graphicData>
        </a:graphic>
      </p:graphicFrame>
      <p:sp>
        <p:nvSpPr>
          <p:cNvPr id="8" name="CuadroTexto 7">
            <a:extLst>
              <a:ext uri="{FF2B5EF4-FFF2-40B4-BE49-F238E27FC236}">
                <a16:creationId xmlns:a16="http://schemas.microsoft.com/office/drawing/2014/main" id="{19053C8E-E778-4F23-A12C-E4E5E4B4EE9D}"/>
              </a:ext>
            </a:extLst>
          </p:cNvPr>
          <p:cNvSpPr txBox="1"/>
          <p:nvPr/>
        </p:nvSpPr>
        <p:spPr>
          <a:xfrm>
            <a:off x="2868825" y="6461323"/>
            <a:ext cx="6552717" cy="307777"/>
          </a:xfrm>
          <a:prstGeom prst="rect">
            <a:avLst/>
          </a:prstGeom>
          <a:noFill/>
        </p:spPr>
        <p:txBody>
          <a:bodyPr wrap="square" rtlCol="0">
            <a:spAutoFit/>
          </a:bodyPr>
          <a:lstStyle/>
          <a:p>
            <a:r>
              <a:rPr lang="es-MX" sz="1400" b="1" i="1" dirty="0"/>
              <a:t>Figura 15. </a:t>
            </a:r>
            <a:r>
              <a:rPr lang="es-MX" sz="1400" dirty="0"/>
              <a:t>Predios proyectados vs. encuestados</a:t>
            </a:r>
            <a:endParaRPr lang="es-EC" sz="1400" dirty="0"/>
          </a:p>
        </p:txBody>
      </p:sp>
    </p:spTree>
    <p:extLst>
      <p:ext uri="{BB962C8B-B14F-4D97-AF65-F5344CB8AC3E}">
        <p14:creationId xmlns:p14="http://schemas.microsoft.com/office/powerpoint/2010/main" val="265060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739815" y="921374"/>
            <a:ext cx="8812028" cy="461665"/>
          </a:xfrm>
          <a:prstGeom prst="rect">
            <a:avLst/>
          </a:prstGeom>
          <a:noFill/>
        </p:spPr>
        <p:txBody>
          <a:bodyPr wrap="none" rtlCol="0">
            <a:spAutoFit/>
          </a:bodyPr>
          <a:lstStyle/>
          <a:p>
            <a:r>
              <a:rPr lang="es-MX" sz="2400" b="1" dirty="0"/>
              <a:t>Uso correcto de agroquímicos versus categoría de predio</a:t>
            </a:r>
            <a:endParaRPr lang="es-EC" sz="2400" b="1" dirty="0"/>
          </a:p>
        </p:txBody>
      </p:sp>
      <p:graphicFrame>
        <p:nvGraphicFramePr>
          <p:cNvPr id="5" name="Gráfico 4">
            <a:extLst>
              <a:ext uri="{FF2B5EF4-FFF2-40B4-BE49-F238E27FC236}">
                <a16:creationId xmlns:a16="http://schemas.microsoft.com/office/drawing/2014/main" id="{6B5E971F-E9D1-45B0-A3B9-02A70418B1DB}"/>
              </a:ext>
            </a:extLst>
          </p:cNvPr>
          <p:cNvGraphicFramePr/>
          <p:nvPr>
            <p:extLst>
              <p:ext uri="{D42A27DB-BD31-4B8C-83A1-F6EECF244321}">
                <p14:modId xmlns:p14="http://schemas.microsoft.com/office/powerpoint/2010/main" val="581464801"/>
              </p:ext>
            </p:extLst>
          </p:nvPr>
        </p:nvGraphicFramePr>
        <p:xfrm>
          <a:off x="2614294" y="1685607"/>
          <a:ext cx="9285606" cy="461359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7EF7230E-B53C-474C-BA3D-0D6318BD67A0}"/>
              </a:ext>
            </a:extLst>
          </p:cNvPr>
          <p:cNvSpPr txBox="1"/>
          <p:nvPr/>
        </p:nvSpPr>
        <p:spPr>
          <a:xfrm>
            <a:off x="4178300" y="6417102"/>
            <a:ext cx="4214615" cy="338554"/>
          </a:xfrm>
          <a:prstGeom prst="rect">
            <a:avLst/>
          </a:prstGeom>
          <a:noFill/>
        </p:spPr>
        <p:txBody>
          <a:bodyPr wrap="none" rtlCol="0">
            <a:spAutoFit/>
          </a:bodyPr>
          <a:lstStyle/>
          <a:p>
            <a:r>
              <a:rPr lang="es-MX" sz="1600" b="1" i="1" dirty="0"/>
              <a:t>Figura 16. </a:t>
            </a:r>
            <a:r>
              <a:rPr lang="es-MX" sz="1600" dirty="0"/>
              <a:t>Uso correcto de agroquímicos</a:t>
            </a:r>
            <a:endParaRPr lang="es-EC" sz="1600" dirty="0"/>
          </a:p>
        </p:txBody>
      </p:sp>
    </p:spTree>
    <p:extLst>
      <p:ext uri="{BB962C8B-B14F-4D97-AF65-F5344CB8AC3E}">
        <p14:creationId xmlns:p14="http://schemas.microsoft.com/office/powerpoint/2010/main" val="342845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FED-B534-42E7-8BBA-1A34DB1C6543}"/>
              </a:ext>
            </a:extLst>
          </p:cNvPr>
          <p:cNvSpPr>
            <a:spLocks noGrp="1"/>
          </p:cNvSpPr>
          <p:nvPr>
            <p:ph type="title"/>
          </p:nvPr>
        </p:nvSpPr>
        <p:spPr>
          <a:xfrm>
            <a:off x="1640156" y="166910"/>
            <a:ext cx="8911687" cy="1280890"/>
          </a:xfrm>
        </p:spPr>
        <p:txBody>
          <a:bodyPr/>
          <a:lstStyle/>
          <a:p>
            <a:r>
              <a:rPr lang="es-MX" b="1" dirty="0"/>
              <a:t>Resultados </a:t>
            </a:r>
            <a:endParaRPr lang="es-EC" b="1" dirty="0"/>
          </a:p>
        </p:txBody>
      </p:sp>
      <p:sp>
        <p:nvSpPr>
          <p:cNvPr id="4" name="CuadroTexto 3">
            <a:extLst>
              <a:ext uri="{FF2B5EF4-FFF2-40B4-BE49-F238E27FC236}">
                <a16:creationId xmlns:a16="http://schemas.microsoft.com/office/drawing/2014/main" id="{810A0AE7-E8F3-4644-A801-231D84321CD7}"/>
              </a:ext>
            </a:extLst>
          </p:cNvPr>
          <p:cNvSpPr txBox="1"/>
          <p:nvPr/>
        </p:nvSpPr>
        <p:spPr>
          <a:xfrm>
            <a:off x="1640156" y="807355"/>
            <a:ext cx="6187912" cy="830997"/>
          </a:xfrm>
          <a:prstGeom prst="rect">
            <a:avLst/>
          </a:prstGeom>
          <a:noFill/>
        </p:spPr>
        <p:txBody>
          <a:bodyPr wrap="none" rtlCol="0">
            <a:spAutoFit/>
          </a:bodyPr>
          <a:lstStyle/>
          <a:p>
            <a:r>
              <a:rPr lang="es-MX" sz="2400" b="1" dirty="0"/>
              <a:t>Verificación de referencias geográficas</a:t>
            </a:r>
          </a:p>
          <a:p>
            <a:endParaRPr lang="es-EC" sz="2400" b="1" dirty="0"/>
          </a:p>
        </p:txBody>
      </p:sp>
      <p:pic>
        <p:nvPicPr>
          <p:cNvPr id="7" name="Imagen 6">
            <a:extLst>
              <a:ext uri="{FF2B5EF4-FFF2-40B4-BE49-F238E27FC236}">
                <a16:creationId xmlns:a16="http://schemas.microsoft.com/office/drawing/2014/main" id="{FE8E2519-70D2-47AE-8646-5B684342227B}"/>
              </a:ext>
            </a:extLst>
          </p:cNvPr>
          <p:cNvPicPr/>
          <p:nvPr/>
        </p:nvPicPr>
        <p:blipFill>
          <a:blip r:embed="rId2">
            <a:extLst>
              <a:ext uri="{28A0092B-C50C-407E-A947-70E740481C1C}">
                <a14:useLocalDpi xmlns:a14="http://schemas.microsoft.com/office/drawing/2010/main" val="0"/>
              </a:ext>
            </a:extLst>
          </a:blip>
          <a:stretch>
            <a:fillRect/>
          </a:stretch>
        </p:blipFill>
        <p:spPr>
          <a:xfrm>
            <a:off x="2486026" y="1342976"/>
            <a:ext cx="9486400" cy="5307089"/>
          </a:xfrm>
          <a:prstGeom prst="rect">
            <a:avLst/>
          </a:prstGeom>
        </p:spPr>
      </p:pic>
      <p:sp>
        <p:nvSpPr>
          <p:cNvPr id="8" name="CuadroTexto 7">
            <a:extLst>
              <a:ext uri="{FF2B5EF4-FFF2-40B4-BE49-F238E27FC236}">
                <a16:creationId xmlns:a16="http://schemas.microsoft.com/office/drawing/2014/main" id="{E5DD1EF2-3207-4C73-971E-88737603667B}"/>
              </a:ext>
            </a:extLst>
          </p:cNvPr>
          <p:cNvSpPr txBox="1"/>
          <p:nvPr/>
        </p:nvSpPr>
        <p:spPr>
          <a:xfrm>
            <a:off x="5067300" y="6459513"/>
            <a:ext cx="6655989" cy="307777"/>
          </a:xfrm>
          <a:prstGeom prst="rect">
            <a:avLst/>
          </a:prstGeom>
          <a:noFill/>
        </p:spPr>
        <p:txBody>
          <a:bodyPr wrap="none" rtlCol="0">
            <a:spAutoFit/>
          </a:bodyPr>
          <a:lstStyle/>
          <a:p>
            <a:r>
              <a:rPr lang="es-MX" sz="1400" b="1" i="1" dirty="0"/>
              <a:t>Figura 17. </a:t>
            </a:r>
            <a:r>
              <a:rPr lang="es-MX" sz="1400" dirty="0"/>
              <a:t>Predios agrícolas proyectados en el mapa del cantón Quevedo</a:t>
            </a:r>
            <a:endParaRPr lang="es-EC" sz="1400" dirty="0"/>
          </a:p>
        </p:txBody>
      </p:sp>
    </p:spTree>
    <p:extLst>
      <p:ext uri="{BB962C8B-B14F-4D97-AF65-F5344CB8AC3E}">
        <p14:creationId xmlns:p14="http://schemas.microsoft.com/office/powerpoint/2010/main" val="303005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F33D0-D8E6-466C-9559-AC7301E797FF}"/>
              </a:ext>
            </a:extLst>
          </p:cNvPr>
          <p:cNvSpPr>
            <a:spLocks noGrp="1"/>
          </p:cNvSpPr>
          <p:nvPr>
            <p:ph type="title"/>
          </p:nvPr>
        </p:nvSpPr>
        <p:spPr>
          <a:xfrm>
            <a:off x="1869025" y="206245"/>
            <a:ext cx="8911687" cy="1280890"/>
          </a:xfrm>
        </p:spPr>
        <p:txBody>
          <a:bodyPr/>
          <a:lstStyle/>
          <a:p>
            <a:r>
              <a:rPr lang="es-MX" b="1" dirty="0"/>
              <a:t>PROPUESTA</a:t>
            </a:r>
            <a:endParaRPr lang="es-EC" b="1" dirty="0"/>
          </a:p>
        </p:txBody>
      </p:sp>
      <p:sp>
        <p:nvSpPr>
          <p:cNvPr id="9" name="CuadroTexto 8">
            <a:extLst>
              <a:ext uri="{FF2B5EF4-FFF2-40B4-BE49-F238E27FC236}">
                <a16:creationId xmlns:a16="http://schemas.microsoft.com/office/drawing/2014/main" id="{915A4D2A-92FF-4AAA-95D6-89C7617D104C}"/>
              </a:ext>
            </a:extLst>
          </p:cNvPr>
          <p:cNvSpPr txBox="1"/>
          <p:nvPr/>
        </p:nvSpPr>
        <p:spPr>
          <a:xfrm>
            <a:off x="1767425" y="1102482"/>
            <a:ext cx="5400837" cy="707886"/>
          </a:xfrm>
          <a:prstGeom prst="rect">
            <a:avLst/>
          </a:prstGeom>
          <a:noFill/>
        </p:spPr>
        <p:txBody>
          <a:bodyPr wrap="none" rtlCol="0">
            <a:spAutoFit/>
          </a:bodyPr>
          <a:lstStyle/>
          <a:p>
            <a:r>
              <a:rPr lang="es-MX" sz="2000" b="1" dirty="0"/>
              <a:t>Guía de buenas prácticas agrícolas (BPA)</a:t>
            </a:r>
          </a:p>
          <a:p>
            <a:endParaRPr lang="es-EC" sz="2000" b="1" dirty="0"/>
          </a:p>
        </p:txBody>
      </p:sp>
      <p:sp>
        <p:nvSpPr>
          <p:cNvPr id="10" name="Diagrama de flujo: proceso 9">
            <a:extLst>
              <a:ext uri="{FF2B5EF4-FFF2-40B4-BE49-F238E27FC236}">
                <a16:creationId xmlns:a16="http://schemas.microsoft.com/office/drawing/2014/main" id="{704D181C-332F-437C-A8A3-ADF6CA2E23D5}"/>
              </a:ext>
            </a:extLst>
          </p:cNvPr>
          <p:cNvSpPr/>
          <p:nvPr/>
        </p:nvSpPr>
        <p:spPr>
          <a:xfrm>
            <a:off x="1409700" y="2133600"/>
            <a:ext cx="2885581" cy="3235103"/>
          </a:xfrm>
          <a:prstGeom prst="flowChartProcess">
            <a:avLst/>
          </a:prstGeom>
          <a:noFill/>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2000"/>
          </a:p>
        </p:txBody>
      </p:sp>
      <p:sp>
        <p:nvSpPr>
          <p:cNvPr id="11" name="Diagrama de flujo: proceso 10">
            <a:extLst>
              <a:ext uri="{FF2B5EF4-FFF2-40B4-BE49-F238E27FC236}">
                <a16:creationId xmlns:a16="http://schemas.microsoft.com/office/drawing/2014/main" id="{76311792-F978-405F-9162-89B6E93DD6C1}"/>
              </a:ext>
            </a:extLst>
          </p:cNvPr>
          <p:cNvSpPr/>
          <p:nvPr/>
        </p:nvSpPr>
        <p:spPr>
          <a:xfrm>
            <a:off x="4946650" y="2133600"/>
            <a:ext cx="3200400" cy="3073400"/>
          </a:xfrm>
          <a:prstGeom prst="flowChartProcess">
            <a:avLst/>
          </a:prstGeom>
          <a:noFill/>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Diagrama de flujo: proceso 11">
            <a:extLst>
              <a:ext uri="{FF2B5EF4-FFF2-40B4-BE49-F238E27FC236}">
                <a16:creationId xmlns:a16="http://schemas.microsoft.com/office/drawing/2014/main" id="{D60D00B7-B0A5-42DE-806B-6C2FB5492DFD}"/>
              </a:ext>
            </a:extLst>
          </p:cNvPr>
          <p:cNvSpPr/>
          <p:nvPr/>
        </p:nvSpPr>
        <p:spPr>
          <a:xfrm>
            <a:off x="8483600" y="2120900"/>
            <a:ext cx="3200400" cy="3073400"/>
          </a:xfrm>
          <a:prstGeom prst="flowChartProcess">
            <a:avLst/>
          </a:prstGeom>
          <a:noFill/>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CuadroTexto 12">
            <a:extLst>
              <a:ext uri="{FF2B5EF4-FFF2-40B4-BE49-F238E27FC236}">
                <a16:creationId xmlns:a16="http://schemas.microsoft.com/office/drawing/2014/main" id="{416DB862-1309-4011-B56A-AD05F523EDF7}"/>
              </a:ext>
            </a:extLst>
          </p:cNvPr>
          <p:cNvSpPr txBox="1"/>
          <p:nvPr/>
        </p:nvSpPr>
        <p:spPr>
          <a:xfrm>
            <a:off x="1577975" y="2166101"/>
            <a:ext cx="2885581" cy="3170099"/>
          </a:xfrm>
          <a:prstGeom prst="rect">
            <a:avLst/>
          </a:prstGeom>
          <a:noFill/>
        </p:spPr>
        <p:txBody>
          <a:bodyPr wrap="square" rtlCol="0">
            <a:spAutoFit/>
          </a:bodyPr>
          <a:lstStyle/>
          <a:p>
            <a:pPr marL="285750" indent="-285750">
              <a:buFont typeface="Wingdings" panose="05000000000000000000" pitchFamily="2" charset="2"/>
              <a:buChar char="q"/>
            </a:pPr>
            <a:r>
              <a:rPr lang="es-MX" sz="2000" dirty="0"/>
              <a:t>Selección y preparación del terreno</a:t>
            </a:r>
          </a:p>
          <a:p>
            <a:pPr marL="285750" indent="-285750">
              <a:buFont typeface="Wingdings" panose="05000000000000000000" pitchFamily="2" charset="2"/>
              <a:buChar char="q"/>
            </a:pPr>
            <a:r>
              <a:rPr lang="es-MX" sz="2000" dirty="0"/>
              <a:t>Gestión del suelo</a:t>
            </a:r>
          </a:p>
          <a:p>
            <a:pPr marL="285750" indent="-285750">
              <a:buFont typeface="Wingdings" panose="05000000000000000000" pitchFamily="2" charset="2"/>
              <a:buChar char="q"/>
            </a:pPr>
            <a:r>
              <a:rPr lang="es-MX" sz="2000" dirty="0"/>
              <a:t>Planificación de siembra</a:t>
            </a:r>
          </a:p>
          <a:p>
            <a:pPr marL="285750" indent="-285750">
              <a:buFont typeface="Wingdings" panose="05000000000000000000" pitchFamily="2" charset="2"/>
              <a:buChar char="q"/>
            </a:pPr>
            <a:r>
              <a:rPr lang="es-MX" sz="2000" dirty="0"/>
              <a:t>Actividades agronómicas</a:t>
            </a:r>
          </a:p>
          <a:p>
            <a:pPr marL="285750" indent="-285750">
              <a:buFont typeface="Wingdings" panose="05000000000000000000" pitchFamily="2" charset="2"/>
              <a:buChar char="q"/>
            </a:pPr>
            <a:r>
              <a:rPr lang="es-MX" sz="2000" dirty="0"/>
              <a:t>Actividades de fertilización</a:t>
            </a:r>
          </a:p>
        </p:txBody>
      </p:sp>
      <p:sp>
        <p:nvSpPr>
          <p:cNvPr id="14" name="CuadroTexto 13">
            <a:extLst>
              <a:ext uri="{FF2B5EF4-FFF2-40B4-BE49-F238E27FC236}">
                <a16:creationId xmlns:a16="http://schemas.microsoft.com/office/drawing/2014/main" id="{FA674A9A-D5DB-41C0-90E2-9A7FF04947FB}"/>
              </a:ext>
            </a:extLst>
          </p:cNvPr>
          <p:cNvSpPr txBox="1"/>
          <p:nvPr/>
        </p:nvSpPr>
        <p:spPr>
          <a:xfrm>
            <a:off x="5067300" y="2205572"/>
            <a:ext cx="2959100" cy="2862322"/>
          </a:xfrm>
          <a:prstGeom prst="rect">
            <a:avLst/>
          </a:prstGeom>
          <a:noFill/>
        </p:spPr>
        <p:txBody>
          <a:bodyPr wrap="square" rtlCol="0">
            <a:spAutoFit/>
          </a:bodyPr>
          <a:lstStyle/>
          <a:p>
            <a:pPr marL="342900" indent="-342900">
              <a:buFont typeface="Wingdings" panose="05000000000000000000" pitchFamily="2" charset="2"/>
              <a:buChar char="q"/>
            </a:pPr>
            <a:r>
              <a:rPr lang="es-MX" sz="2000" dirty="0"/>
              <a:t>Manejo fitosanitario o control químico</a:t>
            </a:r>
          </a:p>
          <a:p>
            <a:pPr marL="342900" indent="-342900">
              <a:buFont typeface="Wingdings" panose="05000000000000000000" pitchFamily="2" charset="2"/>
              <a:buChar char="q"/>
            </a:pPr>
            <a:r>
              <a:rPr lang="es-MX" sz="2000" dirty="0"/>
              <a:t>Protección y calidad de agua </a:t>
            </a:r>
          </a:p>
          <a:p>
            <a:pPr marL="342900" indent="-342900">
              <a:buFont typeface="Wingdings" panose="05000000000000000000" pitchFamily="2" charset="2"/>
              <a:buChar char="q"/>
            </a:pPr>
            <a:r>
              <a:rPr lang="es-MX" sz="2000" dirty="0"/>
              <a:t>Labores de cosecha y postcosecha</a:t>
            </a:r>
          </a:p>
          <a:p>
            <a:pPr marL="342900" indent="-342900">
              <a:buFont typeface="Wingdings" panose="05000000000000000000" pitchFamily="2" charset="2"/>
              <a:buChar char="q"/>
            </a:pPr>
            <a:r>
              <a:rPr lang="es-MX" sz="2000" dirty="0"/>
              <a:t>Transporte</a:t>
            </a:r>
          </a:p>
          <a:p>
            <a:pPr marL="342900" indent="-342900">
              <a:buFont typeface="Wingdings" panose="05000000000000000000" pitchFamily="2" charset="2"/>
              <a:buChar char="q"/>
            </a:pPr>
            <a:endParaRPr lang="es-EC" sz="2000" dirty="0"/>
          </a:p>
        </p:txBody>
      </p:sp>
      <p:sp>
        <p:nvSpPr>
          <p:cNvPr id="15" name="CuadroTexto 14">
            <a:extLst>
              <a:ext uri="{FF2B5EF4-FFF2-40B4-BE49-F238E27FC236}">
                <a16:creationId xmlns:a16="http://schemas.microsoft.com/office/drawing/2014/main" id="{9C18D1F1-710A-43BA-98E5-DD193969FE70}"/>
              </a:ext>
            </a:extLst>
          </p:cNvPr>
          <p:cNvSpPr txBox="1"/>
          <p:nvPr/>
        </p:nvSpPr>
        <p:spPr>
          <a:xfrm>
            <a:off x="8483600" y="2198604"/>
            <a:ext cx="3086100" cy="2862322"/>
          </a:xfrm>
          <a:prstGeom prst="rect">
            <a:avLst/>
          </a:prstGeom>
          <a:noFill/>
        </p:spPr>
        <p:txBody>
          <a:bodyPr wrap="square" rtlCol="0">
            <a:spAutoFit/>
          </a:bodyPr>
          <a:lstStyle/>
          <a:p>
            <a:pPr marL="285750" indent="-285750">
              <a:buFont typeface="Wingdings" panose="05000000000000000000" pitchFamily="2" charset="2"/>
              <a:buChar char="q"/>
            </a:pPr>
            <a:r>
              <a:rPr lang="es-MX" sz="2000" dirty="0"/>
              <a:t>Instalaciones</a:t>
            </a:r>
          </a:p>
          <a:p>
            <a:pPr marL="285750" indent="-285750">
              <a:buFont typeface="Wingdings" panose="05000000000000000000" pitchFamily="2" charset="2"/>
              <a:buChar char="q"/>
            </a:pPr>
            <a:r>
              <a:rPr lang="es-MX" sz="2000" dirty="0"/>
              <a:t>Seguridad, higiene y protección personal</a:t>
            </a:r>
          </a:p>
          <a:p>
            <a:pPr marL="285750" indent="-285750">
              <a:buFont typeface="Wingdings" panose="05000000000000000000" pitchFamily="2" charset="2"/>
              <a:buChar char="q"/>
            </a:pPr>
            <a:r>
              <a:rPr lang="es-MX" sz="2000" dirty="0"/>
              <a:t>Cuidado del ambiente</a:t>
            </a:r>
          </a:p>
          <a:p>
            <a:pPr marL="285750" indent="-285750">
              <a:buFont typeface="Wingdings" panose="05000000000000000000" pitchFamily="2" charset="2"/>
              <a:buChar char="q"/>
            </a:pPr>
            <a:r>
              <a:rPr lang="es-MX" sz="2000" dirty="0"/>
              <a:t>Documentación de los procesos, trazabilidad y registros</a:t>
            </a:r>
            <a:endParaRPr lang="es-EC" sz="2000" dirty="0"/>
          </a:p>
        </p:txBody>
      </p:sp>
    </p:spTree>
    <p:extLst>
      <p:ext uri="{BB962C8B-B14F-4D97-AF65-F5344CB8AC3E}">
        <p14:creationId xmlns:p14="http://schemas.microsoft.com/office/powerpoint/2010/main" val="418722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293A1-FF05-4245-A0DC-EEF4476EB9B7}"/>
              </a:ext>
            </a:extLst>
          </p:cNvPr>
          <p:cNvSpPr>
            <a:spLocks noGrp="1"/>
          </p:cNvSpPr>
          <p:nvPr>
            <p:ph type="title"/>
          </p:nvPr>
        </p:nvSpPr>
        <p:spPr>
          <a:xfrm>
            <a:off x="1066800" y="257284"/>
            <a:ext cx="10058400" cy="1450757"/>
          </a:xfrm>
        </p:spPr>
        <p:txBody>
          <a:bodyPr/>
          <a:lstStyle/>
          <a:p>
            <a:r>
              <a:rPr lang="es-MX" b="1" dirty="0"/>
              <a:t>INTRODUCCIÓN</a:t>
            </a:r>
            <a:endParaRPr lang="es-EC" b="1" dirty="0"/>
          </a:p>
        </p:txBody>
      </p:sp>
      <p:graphicFrame>
        <p:nvGraphicFramePr>
          <p:cNvPr id="6" name="Marcador de contenido 5">
            <a:extLst>
              <a:ext uri="{FF2B5EF4-FFF2-40B4-BE49-F238E27FC236}">
                <a16:creationId xmlns:a16="http://schemas.microsoft.com/office/drawing/2014/main" id="{EE6075D6-8EBC-4DCF-ADB2-6CBEA4101E35}"/>
              </a:ext>
            </a:extLst>
          </p:cNvPr>
          <p:cNvGraphicFramePr>
            <a:graphicFrameLocks noGrp="1"/>
          </p:cNvGraphicFramePr>
          <p:nvPr>
            <p:ph idx="1"/>
            <p:extLst>
              <p:ext uri="{D42A27DB-BD31-4B8C-83A1-F6EECF244321}">
                <p14:modId xmlns:p14="http://schemas.microsoft.com/office/powerpoint/2010/main" val="2690059876"/>
              </p:ext>
            </p:extLst>
          </p:nvPr>
        </p:nvGraphicFramePr>
        <p:xfrm>
          <a:off x="859381" y="1042737"/>
          <a:ext cx="10533563" cy="581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áfico 3" descr="Maíz">
            <a:extLst>
              <a:ext uri="{FF2B5EF4-FFF2-40B4-BE49-F238E27FC236}">
                <a16:creationId xmlns:a16="http://schemas.microsoft.com/office/drawing/2014/main" id="{6D090AD7-173F-4E9F-93F7-D726DEE3CC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4300" y="5207668"/>
            <a:ext cx="1058394" cy="1058394"/>
          </a:xfrm>
          <a:prstGeom prst="rect">
            <a:avLst/>
          </a:prstGeom>
        </p:spPr>
      </p:pic>
      <p:pic>
        <p:nvPicPr>
          <p:cNvPr id="7" name="Gráfico 6" descr="Granjero">
            <a:extLst>
              <a:ext uri="{FF2B5EF4-FFF2-40B4-BE49-F238E27FC236}">
                <a16:creationId xmlns:a16="http://schemas.microsoft.com/office/drawing/2014/main" id="{E4D4F8A6-61F2-4013-A74F-EF13A9819D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2925" y="1525519"/>
            <a:ext cx="914400" cy="914400"/>
          </a:xfrm>
          <a:prstGeom prst="rect">
            <a:avLst/>
          </a:prstGeom>
        </p:spPr>
      </p:pic>
      <p:pic>
        <p:nvPicPr>
          <p:cNvPr id="9" name="Gráfico 8" descr="Peligro">
            <a:extLst>
              <a:ext uri="{FF2B5EF4-FFF2-40B4-BE49-F238E27FC236}">
                <a16:creationId xmlns:a16="http://schemas.microsoft.com/office/drawing/2014/main" id="{6FB366DF-A512-4F29-B0BB-4C1E2FEAAE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8665" y="1231692"/>
            <a:ext cx="1261802" cy="1261802"/>
          </a:xfrm>
          <a:prstGeom prst="rect">
            <a:avLst/>
          </a:prstGeom>
        </p:spPr>
      </p:pic>
      <p:pic>
        <p:nvPicPr>
          <p:cNvPr id="11" name="Gráfico 10" descr="Repelente de insectos">
            <a:extLst>
              <a:ext uri="{FF2B5EF4-FFF2-40B4-BE49-F238E27FC236}">
                <a16:creationId xmlns:a16="http://schemas.microsoft.com/office/drawing/2014/main" id="{10A89B03-EDDF-420C-BCFA-9C59D4CA4C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32366" y="5279665"/>
            <a:ext cx="914400" cy="914400"/>
          </a:xfrm>
          <a:prstGeom prst="rect">
            <a:avLst/>
          </a:prstGeom>
        </p:spPr>
      </p:pic>
    </p:spTree>
    <p:extLst>
      <p:ext uri="{BB962C8B-B14F-4D97-AF65-F5344CB8AC3E}">
        <p14:creationId xmlns:p14="http://schemas.microsoft.com/office/powerpoint/2010/main" val="321064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6D293-9237-44A7-8E8F-8F92571A3199}"/>
              </a:ext>
            </a:extLst>
          </p:cNvPr>
          <p:cNvSpPr>
            <a:spLocks noGrp="1"/>
          </p:cNvSpPr>
          <p:nvPr>
            <p:ph type="title"/>
          </p:nvPr>
        </p:nvSpPr>
        <p:spPr>
          <a:xfrm>
            <a:off x="1765838" y="197688"/>
            <a:ext cx="8911687" cy="1280890"/>
          </a:xfrm>
        </p:spPr>
        <p:txBody>
          <a:bodyPr/>
          <a:lstStyle/>
          <a:p>
            <a:r>
              <a:rPr lang="es-MX" b="1" dirty="0"/>
              <a:t>PROPUESTA</a:t>
            </a:r>
            <a:endParaRPr lang="es-EC" b="1" dirty="0"/>
          </a:p>
        </p:txBody>
      </p:sp>
      <p:sp>
        <p:nvSpPr>
          <p:cNvPr id="4" name="CuadroTexto 3">
            <a:extLst>
              <a:ext uri="{FF2B5EF4-FFF2-40B4-BE49-F238E27FC236}">
                <a16:creationId xmlns:a16="http://schemas.microsoft.com/office/drawing/2014/main" id="{DA021D63-901C-4218-8A7A-EC63DCE56D26}"/>
              </a:ext>
            </a:extLst>
          </p:cNvPr>
          <p:cNvSpPr txBox="1"/>
          <p:nvPr/>
        </p:nvSpPr>
        <p:spPr>
          <a:xfrm>
            <a:off x="2076045" y="952433"/>
            <a:ext cx="8872942" cy="400110"/>
          </a:xfrm>
          <a:prstGeom prst="rect">
            <a:avLst/>
          </a:prstGeom>
          <a:noFill/>
        </p:spPr>
        <p:txBody>
          <a:bodyPr wrap="none" rtlCol="0">
            <a:spAutoFit/>
          </a:bodyPr>
          <a:lstStyle/>
          <a:p>
            <a:r>
              <a:rPr lang="es-MX" sz="2000" b="1" dirty="0"/>
              <a:t>Procedimiento para recolección de envases vacíos de agroquímicos.</a:t>
            </a:r>
            <a:endParaRPr lang="es-EC" sz="2000" b="1" dirty="0"/>
          </a:p>
        </p:txBody>
      </p:sp>
      <p:graphicFrame>
        <p:nvGraphicFramePr>
          <p:cNvPr id="5" name="Diagrama 4">
            <a:extLst>
              <a:ext uri="{FF2B5EF4-FFF2-40B4-BE49-F238E27FC236}">
                <a16:creationId xmlns:a16="http://schemas.microsoft.com/office/drawing/2014/main" id="{27CD6193-7D89-4C93-A6D1-DD52879D1C1E}"/>
              </a:ext>
            </a:extLst>
          </p:cNvPr>
          <p:cNvGraphicFramePr/>
          <p:nvPr>
            <p:extLst>
              <p:ext uri="{D42A27DB-BD31-4B8C-83A1-F6EECF244321}">
                <p14:modId xmlns:p14="http://schemas.microsoft.com/office/powerpoint/2010/main" val="104996744"/>
              </p:ext>
            </p:extLst>
          </p:nvPr>
        </p:nvGraphicFramePr>
        <p:xfrm>
          <a:off x="2184367" y="1771650"/>
          <a:ext cx="7731158"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218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C5DB0-8B31-49C1-8EBD-3655B2AB87EA}"/>
              </a:ext>
            </a:extLst>
          </p:cNvPr>
          <p:cNvSpPr>
            <a:spLocks noGrp="1"/>
          </p:cNvSpPr>
          <p:nvPr>
            <p:ph type="title"/>
          </p:nvPr>
        </p:nvSpPr>
        <p:spPr>
          <a:xfrm>
            <a:off x="1843625" y="395510"/>
            <a:ext cx="8911687" cy="1280890"/>
          </a:xfrm>
        </p:spPr>
        <p:txBody>
          <a:bodyPr/>
          <a:lstStyle/>
          <a:p>
            <a:r>
              <a:rPr lang="es-MX" b="1" dirty="0"/>
              <a:t>CONCLUSIONES</a:t>
            </a:r>
            <a:endParaRPr lang="es-EC" b="1" dirty="0"/>
          </a:p>
        </p:txBody>
      </p:sp>
      <p:sp>
        <p:nvSpPr>
          <p:cNvPr id="3" name="Marcador de contenido 2">
            <a:extLst>
              <a:ext uri="{FF2B5EF4-FFF2-40B4-BE49-F238E27FC236}">
                <a16:creationId xmlns:a16="http://schemas.microsoft.com/office/drawing/2014/main" id="{3C72587E-B14B-475E-AD7C-C329B8B40FC9}"/>
              </a:ext>
            </a:extLst>
          </p:cNvPr>
          <p:cNvSpPr>
            <a:spLocks noGrp="1"/>
          </p:cNvSpPr>
          <p:nvPr>
            <p:ph idx="1"/>
          </p:nvPr>
        </p:nvSpPr>
        <p:spPr>
          <a:xfrm>
            <a:off x="1738312" y="1155700"/>
            <a:ext cx="10250488" cy="5448300"/>
          </a:xfrm>
        </p:spPr>
        <p:txBody>
          <a:bodyPr>
            <a:normAutofit/>
          </a:bodyPr>
          <a:lstStyle/>
          <a:p>
            <a:r>
              <a:rPr lang="es-EC" sz="2400" dirty="0">
                <a:solidFill>
                  <a:schemeClr val="tx1"/>
                </a:solidFill>
              </a:rPr>
              <a:t>El presente trabajo de titulación realizó la propuesta de una guía de aplicación de buenas prácticas agrícolas (BPA) y recolección adecuada de envases vacíos de agroquímicos para el Plan del Desarrollo y Ordenamiento Territorial (PDyOT) del cantón Quevedo, provincia de Los Ríos. </a:t>
            </a:r>
          </a:p>
          <a:p>
            <a:pPr marL="0" indent="0">
              <a:buNone/>
            </a:pPr>
            <a:endParaRPr lang="es-EC" sz="2400" dirty="0">
              <a:solidFill>
                <a:schemeClr val="tx1"/>
              </a:solidFill>
            </a:endParaRPr>
          </a:p>
          <a:p>
            <a:r>
              <a:rPr lang="es-EC" sz="2400" dirty="0">
                <a:solidFill>
                  <a:schemeClr val="tx1"/>
                </a:solidFill>
              </a:rPr>
              <a:t>En la realización de la investigación se categorizaron los predios agrícolas en pequeños, medianos y grandes según lo indicado por la FAO, siendo los predios pequeños encontrados (1 a 5 hectáreas) 19, medianos (5 a 50 hectáreas) 30 y grandes (&gt; 50 hectáreas) 16. También se determinó que la tecnificación es utilizada en mayor proporción en explotaciones que cuenten con predios medianos y grandes.  </a:t>
            </a:r>
          </a:p>
          <a:p>
            <a:pPr marL="0" indent="0">
              <a:buNone/>
            </a:pPr>
            <a:endParaRPr lang="es-EC" sz="3200" dirty="0">
              <a:solidFill>
                <a:schemeClr val="tx1"/>
              </a:solidFill>
            </a:endParaRPr>
          </a:p>
        </p:txBody>
      </p:sp>
    </p:spTree>
    <p:extLst>
      <p:ext uri="{BB962C8B-B14F-4D97-AF65-F5344CB8AC3E}">
        <p14:creationId xmlns:p14="http://schemas.microsoft.com/office/powerpoint/2010/main" val="253206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01176-E633-4AEF-9D3E-6AAF858AB4DB}"/>
              </a:ext>
            </a:extLst>
          </p:cNvPr>
          <p:cNvSpPr>
            <a:spLocks noGrp="1"/>
          </p:cNvSpPr>
          <p:nvPr>
            <p:ph type="title"/>
          </p:nvPr>
        </p:nvSpPr>
        <p:spPr>
          <a:xfrm>
            <a:off x="1928812" y="420633"/>
            <a:ext cx="8911687" cy="1280890"/>
          </a:xfrm>
        </p:spPr>
        <p:txBody>
          <a:bodyPr/>
          <a:lstStyle/>
          <a:p>
            <a:r>
              <a:rPr lang="es-MX" b="1" dirty="0"/>
              <a:t>CONCLUSIONES</a:t>
            </a:r>
            <a:endParaRPr lang="es-EC" b="1" dirty="0"/>
          </a:p>
        </p:txBody>
      </p:sp>
      <p:sp>
        <p:nvSpPr>
          <p:cNvPr id="3" name="Marcador de contenido 2">
            <a:extLst>
              <a:ext uri="{FF2B5EF4-FFF2-40B4-BE49-F238E27FC236}">
                <a16:creationId xmlns:a16="http://schemas.microsoft.com/office/drawing/2014/main" id="{5F700E61-D16B-480B-A290-B93C0FEB1544}"/>
              </a:ext>
            </a:extLst>
          </p:cNvPr>
          <p:cNvSpPr>
            <a:spLocks noGrp="1"/>
          </p:cNvSpPr>
          <p:nvPr>
            <p:ph idx="1"/>
          </p:nvPr>
        </p:nvSpPr>
        <p:spPr>
          <a:xfrm>
            <a:off x="1928812" y="1540188"/>
            <a:ext cx="10034588" cy="4390711"/>
          </a:xfrm>
        </p:spPr>
        <p:txBody>
          <a:bodyPr>
            <a:normAutofit/>
          </a:bodyPr>
          <a:lstStyle/>
          <a:p>
            <a:r>
              <a:rPr lang="es-EC" sz="2400" dirty="0">
                <a:solidFill>
                  <a:schemeClr val="tx1"/>
                </a:solidFill>
              </a:rPr>
              <a:t>Se verificó que los agricultores de todas las categorías de predios conocen sobre las buenas prácticas agrícolas (BPA), aunque no son aplicadas en su totalidad. Los predios identificados tenían un nivel aceptable de conocimiento sobre el uso correcto de agroquímicos, recolección y manejo adecuado de envases vacíos, triple lavado de envases, perforación de envase, almacenamiento de envase y devolución de envase.</a:t>
            </a:r>
          </a:p>
          <a:p>
            <a:endParaRPr lang="es-EC" sz="3200" dirty="0">
              <a:solidFill>
                <a:schemeClr val="tx1"/>
              </a:solidFill>
            </a:endParaRPr>
          </a:p>
        </p:txBody>
      </p:sp>
    </p:spTree>
    <p:extLst>
      <p:ext uri="{BB962C8B-B14F-4D97-AF65-F5344CB8AC3E}">
        <p14:creationId xmlns:p14="http://schemas.microsoft.com/office/powerpoint/2010/main" val="178100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A87DA-FB25-4055-BAB1-720AF0E3E2E0}"/>
              </a:ext>
            </a:extLst>
          </p:cNvPr>
          <p:cNvSpPr>
            <a:spLocks noGrp="1"/>
          </p:cNvSpPr>
          <p:nvPr>
            <p:ph type="title"/>
          </p:nvPr>
        </p:nvSpPr>
        <p:spPr>
          <a:xfrm>
            <a:off x="1919825" y="306610"/>
            <a:ext cx="8911687" cy="1280890"/>
          </a:xfrm>
        </p:spPr>
        <p:txBody>
          <a:bodyPr/>
          <a:lstStyle/>
          <a:p>
            <a:r>
              <a:rPr lang="es-MX" b="1" dirty="0"/>
              <a:t>RECOMENDACIONES</a:t>
            </a:r>
            <a:endParaRPr lang="es-EC" b="1" dirty="0"/>
          </a:p>
        </p:txBody>
      </p:sp>
      <p:sp>
        <p:nvSpPr>
          <p:cNvPr id="3" name="Marcador de contenido 2">
            <a:extLst>
              <a:ext uri="{FF2B5EF4-FFF2-40B4-BE49-F238E27FC236}">
                <a16:creationId xmlns:a16="http://schemas.microsoft.com/office/drawing/2014/main" id="{FF0A81EF-B73C-42CF-9832-845B663B708A}"/>
              </a:ext>
            </a:extLst>
          </p:cNvPr>
          <p:cNvSpPr>
            <a:spLocks noGrp="1"/>
          </p:cNvSpPr>
          <p:nvPr>
            <p:ph idx="1"/>
          </p:nvPr>
        </p:nvSpPr>
        <p:spPr>
          <a:xfrm>
            <a:off x="1676400" y="1365878"/>
            <a:ext cx="10185400" cy="4907921"/>
          </a:xfrm>
        </p:spPr>
        <p:txBody>
          <a:bodyPr>
            <a:normAutofit/>
          </a:bodyPr>
          <a:lstStyle/>
          <a:p>
            <a:r>
              <a:rPr lang="es-EC" sz="2400" dirty="0">
                <a:solidFill>
                  <a:schemeClr val="tx1"/>
                </a:solidFill>
              </a:rPr>
              <a:t>El PDyOT del cantón Quevedo contiene a breves rasgos las directrices para las actividades agrícolas, por lo que se recomienda el incluir directrices para la aplicación de buenas prácticas agrícolas (BPA) y recolección adecuada de envases vacíos de agroquímicos, como un complemento a las actividades agrícolas que se desarrollan en el cantón. </a:t>
            </a:r>
          </a:p>
          <a:p>
            <a:pPr marL="0" indent="0">
              <a:buNone/>
            </a:pPr>
            <a:endParaRPr lang="es-EC" sz="2400" dirty="0">
              <a:solidFill>
                <a:schemeClr val="tx1"/>
              </a:solidFill>
            </a:endParaRPr>
          </a:p>
          <a:p>
            <a:r>
              <a:rPr lang="es-EC" sz="2400" dirty="0">
                <a:solidFill>
                  <a:schemeClr val="tx1"/>
                </a:solidFill>
              </a:rPr>
              <a:t>Las asociaciones o gremios que representan a la industria de agroquímicos deberían evaluar los conocimientos adquiridos por los agricultores, frente a las capacitaciones en el uso correcto de los productos agroquímicos. </a:t>
            </a:r>
          </a:p>
          <a:p>
            <a:endParaRPr lang="es-EC" sz="3200" dirty="0">
              <a:solidFill>
                <a:schemeClr val="tx1"/>
              </a:solidFill>
            </a:endParaRPr>
          </a:p>
        </p:txBody>
      </p:sp>
    </p:spTree>
    <p:extLst>
      <p:ext uri="{BB962C8B-B14F-4D97-AF65-F5344CB8AC3E}">
        <p14:creationId xmlns:p14="http://schemas.microsoft.com/office/powerpoint/2010/main" val="3116883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6E238-3C9F-4A44-99C9-7B4984BF4137}"/>
              </a:ext>
            </a:extLst>
          </p:cNvPr>
          <p:cNvSpPr>
            <a:spLocks noGrp="1"/>
          </p:cNvSpPr>
          <p:nvPr>
            <p:ph type="title"/>
          </p:nvPr>
        </p:nvSpPr>
        <p:spPr>
          <a:xfrm>
            <a:off x="1805525" y="306333"/>
            <a:ext cx="8911687" cy="1280890"/>
          </a:xfrm>
        </p:spPr>
        <p:txBody>
          <a:bodyPr/>
          <a:lstStyle/>
          <a:p>
            <a:r>
              <a:rPr lang="es-MX" b="1" dirty="0"/>
              <a:t>RECOMENDACIONES</a:t>
            </a:r>
            <a:endParaRPr lang="es-EC" b="1" dirty="0"/>
          </a:p>
        </p:txBody>
      </p:sp>
      <p:sp>
        <p:nvSpPr>
          <p:cNvPr id="3" name="Marcador de contenido 2">
            <a:extLst>
              <a:ext uri="{FF2B5EF4-FFF2-40B4-BE49-F238E27FC236}">
                <a16:creationId xmlns:a16="http://schemas.microsoft.com/office/drawing/2014/main" id="{BF2CD071-B5C1-46E0-81D8-C565F166A345}"/>
              </a:ext>
            </a:extLst>
          </p:cNvPr>
          <p:cNvSpPr>
            <a:spLocks noGrp="1"/>
          </p:cNvSpPr>
          <p:nvPr>
            <p:ph idx="1"/>
          </p:nvPr>
        </p:nvSpPr>
        <p:spPr>
          <a:xfrm>
            <a:off x="1805525" y="1306289"/>
            <a:ext cx="9983788" cy="5192767"/>
          </a:xfrm>
        </p:spPr>
        <p:txBody>
          <a:bodyPr>
            <a:normAutofit/>
          </a:bodyPr>
          <a:lstStyle/>
          <a:p>
            <a:r>
              <a:rPr lang="es-EC" sz="2400" dirty="0">
                <a:solidFill>
                  <a:schemeClr val="tx1"/>
                </a:solidFill>
              </a:rPr>
              <a:t>Se recomienda que el GAD del cantón Quevedo realice acercamientos con la industria de plaguicidas a fin de evaluar la instalación de un centro de acopio para la recolección de envases vacíos de agroquímicos, para los predios pequeños y medianos que no cuentan con un servicio de recolección enviado por el distribuidor. </a:t>
            </a:r>
          </a:p>
          <a:p>
            <a:pPr marL="0" indent="0">
              <a:buNone/>
            </a:pPr>
            <a:endParaRPr lang="es-EC" sz="2400" dirty="0">
              <a:solidFill>
                <a:schemeClr val="tx1"/>
              </a:solidFill>
            </a:endParaRPr>
          </a:p>
          <a:p>
            <a:r>
              <a:rPr lang="es-EC" sz="2400" dirty="0">
                <a:solidFill>
                  <a:schemeClr val="tx1"/>
                </a:solidFill>
              </a:rPr>
              <a:t>Se recomienda ampliar la investigación hacia otros cantones y provincias del país, a fin de conocer de mejor manera la situación considerando que existen otros cultivos agrícolas, que poseen diferentes condiciones de clima, manejo agronómico y que pueden influir en la aplicación de BPA y recolección de envases vacíos de agroquímicos.  </a:t>
            </a:r>
          </a:p>
          <a:p>
            <a:endParaRPr lang="es-EC" sz="3200" dirty="0">
              <a:solidFill>
                <a:schemeClr val="tx1"/>
              </a:solidFill>
            </a:endParaRPr>
          </a:p>
        </p:txBody>
      </p:sp>
    </p:spTree>
    <p:extLst>
      <p:ext uri="{BB962C8B-B14F-4D97-AF65-F5344CB8AC3E}">
        <p14:creationId xmlns:p14="http://schemas.microsoft.com/office/powerpoint/2010/main" val="175265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60266-CD22-4091-918C-F491CDF3CA75}"/>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id="{8ED5BDD8-6AAA-4280-A6A9-88C859B13B8C}"/>
              </a:ext>
            </a:extLst>
          </p:cNvPr>
          <p:cNvSpPr>
            <a:spLocks noGrp="1"/>
          </p:cNvSpPr>
          <p:nvPr>
            <p:ph idx="1"/>
          </p:nvPr>
        </p:nvSpPr>
        <p:spPr>
          <a:xfrm>
            <a:off x="2974974" y="2862263"/>
            <a:ext cx="8915400" cy="3777622"/>
          </a:xfrm>
        </p:spPr>
        <p:txBody>
          <a:bodyPr>
            <a:normAutofit/>
          </a:bodyPr>
          <a:lstStyle/>
          <a:p>
            <a:pPr marL="0" indent="0">
              <a:buNone/>
            </a:pPr>
            <a:r>
              <a:rPr lang="es-MX" sz="6000" dirty="0"/>
              <a:t>MUCHAS GRACIAS</a:t>
            </a:r>
            <a:endParaRPr lang="es-EC" sz="6000" dirty="0"/>
          </a:p>
        </p:txBody>
      </p:sp>
    </p:spTree>
    <p:extLst>
      <p:ext uri="{BB962C8B-B14F-4D97-AF65-F5344CB8AC3E}">
        <p14:creationId xmlns:p14="http://schemas.microsoft.com/office/powerpoint/2010/main" val="284084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D2C40-5A6C-47B3-AD8B-67BA7C5DC82F}"/>
              </a:ext>
            </a:extLst>
          </p:cNvPr>
          <p:cNvSpPr>
            <a:spLocks noGrp="1"/>
          </p:cNvSpPr>
          <p:nvPr>
            <p:ph type="title"/>
          </p:nvPr>
        </p:nvSpPr>
        <p:spPr>
          <a:xfrm>
            <a:off x="1100027" y="82935"/>
            <a:ext cx="8911687" cy="1280890"/>
          </a:xfrm>
        </p:spPr>
        <p:txBody>
          <a:bodyPr/>
          <a:lstStyle/>
          <a:p>
            <a:r>
              <a:rPr lang="es-MX" b="1" dirty="0"/>
              <a:t>EL PROBLEMA</a:t>
            </a:r>
            <a:endParaRPr lang="es-EC" b="1" dirty="0"/>
          </a:p>
        </p:txBody>
      </p:sp>
      <p:graphicFrame>
        <p:nvGraphicFramePr>
          <p:cNvPr id="5" name="Marcador de contenido 4">
            <a:extLst>
              <a:ext uri="{FF2B5EF4-FFF2-40B4-BE49-F238E27FC236}">
                <a16:creationId xmlns:a16="http://schemas.microsoft.com/office/drawing/2014/main" id="{B0303512-6FCA-4146-ACC1-DA190EDEE258}"/>
              </a:ext>
            </a:extLst>
          </p:cNvPr>
          <p:cNvGraphicFramePr>
            <a:graphicFrameLocks noGrp="1"/>
          </p:cNvGraphicFramePr>
          <p:nvPr>
            <p:ph idx="1"/>
            <p:extLst>
              <p:ext uri="{D42A27DB-BD31-4B8C-83A1-F6EECF244321}">
                <p14:modId xmlns:p14="http://schemas.microsoft.com/office/powerpoint/2010/main" val="1153006579"/>
              </p:ext>
            </p:extLst>
          </p:nvPr>
        </p:nvGraphicFramePr>
        <p:xfrm>
          <a:off x="1300053" y="1085850"/>
          <a:ext cx="10387122" cy="5300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122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BCA9A-CCB1-43D7-AE5B-35D312415401}"/>
              </a:ext>
            </a:extLst>
          </p:cNvPr>
          <p:cNvSpPr>
            <a:spLocks noGrp="1"/>
          </p:cNvSpPr>
          <p:nvPr>
            <p:ph type="title"/>
          </p:nvPr>
        </p:nvSpPr>
        <p:spPr>
          <a:xfrm>
            <a:off x="1398607" y="101596"/>
            <a:ext cx="8911687" cy="1280890"/>
          </a:xfrm>
        </p:spPr>
        <p:txBody>
          <a:bodyPr/>
          <a:lstStyle/>
          <a:p>
            <a:r>
              <a:rPr lang="es-MX" b="1" dirty="0"/>
              <a:t>OBJETIVO GENERAL</a:t>
            </a:r>
            <a:endParaRPr lang="es-EC" b="1" dirty="0"/>
          </a:p>
        </p:txBody>
      </p:sp>
      <p:sp>
        <p:nvSpPr>
          <p:cNvPr id="3" name="Marcador de contenido 2">
            <a:extLst>
              <a:ext uri="{FF2B5EF4-FFF2-40B4-BE49-F238E27FC236}">
                <a16:creationId xmlns:a16="http://schemas.microsoft.com/office/drawing/2014/main" id="{28411028-F345-445F-8A62-B2489AE86C35}"/>
              </a:ext>
            </a:extLst>
          </p:cNvPr>
          <p:cNvSpPr>
            <a:spLocks noGrp="1"/>
          </p:cNvSpPr>
          <p:nvPr>
            <p:ph idx="1"/>
          </p:nvPr>
        </p:nvSpPr>
        <p:spPr>
          <a:xfrm>
            <a:off x="1311885" y="1417320"/>
            <a:ext cx="10058400" cy="4023360"/>
          </a:xfrm>
        </p:spPr>
        <p:txBody>
          <a:bodyPr>
            <a:normAutofit/>
          </a:bodyPr>
          <a:lstStyle/>
          <a:p>
            <a:pPr lvl="1">
              <a:lnSpc>
                <a:spcPct val="150000"/>
              </a:lnSpc>
              <a:buFont typeface="Wingdings" panose="05000000000000000000" pitchFamily="2" charset="2"/>
              <a:buChar char="q"/>
            </a:pPr>
            <a:r>
              <a:rPr lang="es-EC" sz="2400" dirty="0">
                <a:solidFill>
                  <a:schemeClr val="tx1"/>
                </a:solidFill>
                <a:latin typeface="Arial" panose="020B0604020202020204" pitchFamily="34" charset="0"/>
                <a:cs typeface="Arial" panose="020B0604020202020204" pitchFamily="34" charset="0"/>
              </a:rPr>
              <a:t>Proponer una guía de aplicación de buenas prácticas agrícolas (BPA) y recolección adecuada de envases vacíos de agroquímicos al Plan de Desarrollo y Ordenamiento Territorial (PDyOT) del cantón Quevedo provincia de Los Ríos, para el control de la contaminación ambiental en el sector agrícola.</a:t>
            </a:r>
          </a:p>
        </p:txBody>
      </p:sp>
    </p:spTree>
    <p:extLst>
      <p:ext uri="{BB962C8B-B14F-4D97-AF65-F5344CB8AC3E}">
        <p14:creationId xmlns:p14="http://schemas.microsoft.com/office/powerpoint/2010/main" val="87578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85E1F-5A57-4DF8-8056-4D9DD7CDEB2A}"/>
              </a:ext>
            </a:extLst>
          </p:cNvPr>
          <p:cNvSpPr>
            <a:spLocks noGrp="1"/>
          </p:cNvSpPr>
          <p:nvPr>
            <p:ph type="title"/>
          </p:nvPr>
        </p:nvSpPr>
        <p:spPr>
          <a:xfrm>
            <a:off x="1295970" y="111967"/>
            <a:ext cx="8911687" cy="1280890"/>
          </a:xfrm>
        </p:spPr>
        <p:txBody>
          <a:bodyPr/>
          <a:lstStyle/>
          <a:p>
            <a:r>
              <a:rPr lang="es-MX" b="1" dirty="0"/>
              <a:t>OBJETIVOS ESPECÍFICOS</a:t>
            </a:r>
            <a:endParaRPr lang="es-EC" b="1" dirty="0"/>
          </a:p>
        </p:txBody>
      </p:sp>
      <p:sp>
        <p:nvSpPr>
          <p:cNvPr id="3" name="Marcador de contenido 2">
            <a:extLst>
              <a:ext uri="{FF2B5EF4-FFF2-40B4-BE49-F238E27FC236}">
                <a16:creationId xmlns:a16="http://schemas.microsoft.com/office/drawing/2014/main" id="{E942F592-D46A-4D55-BA04-AC5AE91796B2}"/>
              </a:ext>
            </a:extLst>
          </p:cNvPr>
          <p:cNvSpPr>
            <a:spLocks noGrp="1"/>
          </p:cNvSpPr>
          <p:nvPr>
            <p:ph idx="1"/>
          </p:nvPr>
        </p:nvSpPr>
        <p:spPr>
          <a:xfrm>
            <a:off x="1295970" y="915783"/>
            <a:ext cx="10876547" cy="4023360"/>
          </a:xfrm>
        </p:spPr>
        <p:txBody>
          <a:bodyPr>
            <a:noAutofit/>
          </a:bodyPr>
          <a:lstStyle/>
          <a:p>
            <a:pPr>
              <a:lnSpc>
                <a:spcPct val="150000"/>
              </a:lnSpc>
              <a:buFont typeface="Wingdings" panose="05000000000000000000" pitchFamily="2" charset="2"/>
              <a:buChar char="q"/>
            </a:pPr>
            <a:r>
              <a:rPr lang="es-EC" sz="2400" dirty="0">
                <a:solidFill>
                  <a:schemeClr val="tx1"/>
                </a:solidFill>
                <a:latin typeface="Arial" panose="020B0604020202020204" pitchFamily="34" charset="0"/>
                <a:cs typeface="Arial" panose="020B0604020202020204" pitchFamily="34" charset="0"/>
              </a:rPr>
              <a:t>Categorizar los predios agrícolas seleccionados con el fin de realizar una segmentación según su área (pequeñas, medianas y grandes), nivel de tecnificación existente a través de encuestas en los predios y uso correcto de agroquímicos, con el fin de establecer una estrategia para la aplicación de buenas prácticas agrícolas (BPA).</a:t>
            </a:r>
          </a:p>
          <a:p>
            <a:pPr marL="0" indent="0">
              <a:lnSpc>
                <a:spcPct val="150000"/>
              </a:lnSpc>
              <a:buNone/>
            </a:pPr>
            <a:endParaRPr lang="es-EC" sz="2400" dirty="0">
              <a:solidFill>
                <a:schemeClr val="tx1"/>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q"/>
            </a:pPr>
            <a:r>
              <a:rPr lang="es-EC" sz="2400" dirty="0">
                <a:solidFill>
                  <a:schemeClr val="tx1"/>
                </a:solidFill>
                <a:latin typeface="Arial" panose="020B0604020202020204" pitchFamily="34" charset="0"/>
                <a:cs typeface="Arial" panose="020B0604020202020204" pitchFamily="34" charset="0"/>
              </a:rPr>
              <a:t>Verificar la aplicación de buenas prácticas agrícolas (BPA), recolección adecuada de envases vacíos de agroquímicos, incluyendo las referencias geográficas de los predios agrícolas seleccionados mediante la aplicación de encuestas en el cantón Quevedo. </a:t>
            </a:r>
          </a:p>
          <a:p>
            <a:pPr>
              <a:lnSpc>
                <a:spcPct val="150000"/>
              </a:lnSpc>
            </a:pPr>
            <a:endParaRPr lang="es-EC"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10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47E95-E488-46B0-99A5-65CB6B9A3AED}"/>
              </a:ext>
            </a:extLst>
          </p:cNvPr>
          <p:cNvSpPr>
            <a:spLocks noGrp="1"/>
          </p:cNvSpPr>
          <p:nvPr>
            <p:ph type="title"/>
          </p:nvPr>
        </p:nvSpPr>
        <p:spPr>
          <a:xfrm>
            <a:off x="1892838" y="306333"/>
            <a:ext cx="8911687" cy="1280890"/>
          </a:xfrm>
        </p:spPr>
        <p:txBody>
          <a:bodyPr/>
          <a:lstStyle/>
          <a:p>
            <a:r>
              <a:rPr lang="es-MX" b="1" dirty="0"/>
              <a:t>Marco Legal</a:t>
            </a:r>
            <a:endParaRPr lang="es-EC" b="1" dirty="0"/>
          </a:p>
        </p:txBody>
      </p:sp>
      <p:graphicFrame>
        <p:nvGraphicFramePr>
          <p:cNvPr id="6" name="Marcador de contenido 5">
            <a:extLst>
              <a:ext uri="{FF2B5EF4-FFF2-40B4-BE49-F238E27FC236}">
                <a16:creationId xmlns:a16="http://schemas.microsoft.com/office/drawing/2014/main" id="{E04A235E-3465-4709-A5CA-FC204EF93CA0}"/>
              </a:ext>
            </a:extLst>
          </p:cNvPr>
          <p:cNvGraphicFramePr>
            <a:graphicFrameLocks noGrp="1"/>
          </p:cNvGraphicFramePr>
          <p:nvPr>
            <p:ph idx="1"/>
            <p:extLst>
              <p:ext uri="{D42A27DB-BD31-4B8C-83A1-F6EECF244321}">
                <p14:modId xmlns:p14="http://schemas.microsoft.com/office/powerpoint/2010/main" val="4288801982"/>
              </p:ext>
            </p:extLst>
          </p:nvPr>
        </p:nvGraphicFramePr>
        <p:xfrm>
          <a:off x="2032001" y="1101448"/>
          <a:ext cx="8911687" cy="5127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34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9000">
              <a:schemeClr val="accent2">
                <a:lumMod val="20000"/>
                <a:lumOff val="8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6" name="Marcador de contenido 5" descr="Manual de estrategia">
            <a:extLst>
              <a:ext uri="{FF2B5EF4-FFF2-40B4-BE49-F238E27FC236}">
                <a16:creationId xmlns:a16="http://schemas.microsoft.com/office/drawing/2014/main" id="{2C896FDB-056A-444C-8731-811A9831EED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8768" y="885824"/>
            <a:ext cx="1474787" cy="1474787"/>
          </a:xfrm>
        </p:spPr>
      </p:pic>
      <p:sp>
        <p:nvSpPr>
          <p:cNvPr id="4" name="Flecha: pentágono 3">
            <a:extLst>
              <a:ext uri="{FF2B5EF4-FFF2-40B4-BE49-F238E27FC236}">
                <a16:creationId xmlns:a16="http://schemas.microsoft.com/office/drawing/2014/main" id="{04696186-5AB4-4362-A1A2-28B92E0492AF}"/>
              </a:ext>
            </a:extLst>
          </p:cNvPr>
          <p:cNvSpPr/>
          <p:nvPr/>
        </p:nvSpPr>
        <p:spPr>
          <a:xfrm>
            <a:off x="3962400" y="4316190"/>
            <a:ext cx="7138988" cy="1117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400" b="1" dirty="0">
                <a:solidFill>
                  <a:schemeClr val="tx1"/>
                </a:solidFill>
              </a:rPr>
              <a:t>METODOLOGÍA</a:t>
            </a:r>
            <a:endParaRPr lang="es-EC" sz="4400" b="1" dirty="0">
              <a:solidFill>
                <a:schemeClr val="tx1"/>
              </a:solidFill>
            </a:endParaRPr>
          </a:p>
        </p:txBody>
      </p:sp>
      <p:pic>
        <p:nvPicPr>
          <p:cNvPr id="8" name="Gráfico 7" descr="Reloj de arena">
            <a:extLst>
              <a:ext uri="{FF2B5EF4-FFF2-40B4-BE49-F238E27FC236}">
                <a16:creationId xmlns:a16="http://schemas.microsoft.com/office/drawing/2014/main" id="{44D11BA4-A4D4-468C-8F57-C3218B25A3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6700" y="2570162"/>
            <a:ext cx="1295400" cy="1295400"/>
          </a:xfrm>
          <a:prstGeom prst="rect">
            <a:avLst/>
          </a:prstGeom>
        </p:spPr>
      </p:pic>
    </p:spTree>
    <p:extLst>
      <p:ext uri="{BB962C8B-B14F-4D97-AF65-F5344CB8AC3E}">
        <p14:creationId xmlns:p14="http://schemas.microsoft.com/office/powerpoint/2010/main" val="308874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812EB4-F825-49DB-A41E-576322DD7659}"/>
              </a:ext>
            </a:extLst>
          </p:cNvPr>
          <p:cNvSpPr>
            <a:spLocks noGrp="1"/>
          </p:cNvSpPr>
          <p:nvPr>
            <p:ph idx="1"/>
          </p:nvPr>
        </p:nvSpPr>
        <p:spPr>
          <a:xfrm>
            <a:off x="1814512" y="381000"/>
            <a:ext cx="8915400" cy="3777622"/>
          </a:xfrm>
        </p:spPr>
        <p:txBody>
          <a:bodyPr>
            <a:normAutofit/>
          </a:bodyPr>
          <a:lstStyle/>
          <a:p>
            <a:pPr marL="0" indent="0">
              <a:buNone/>
            </a:pPr>
            <a:r>
              <a:rPr lang="es-MX" sz="3200" b="1" dirty="0">
                <a:solidFill>
                  <a:schemeClr val="tx1"/>
                </a:solidFill>
              </a:rPr>
              <a:t>Planificación:</a:t>
            </a:r>
            <a:endParaRPr lang="es-EC" sz="3200" b="1" dirty="0">
              <a:solidFill>
                <a:schemeClr val="tx1"/>
              </a:solidFill>
            </a:endParaRPr>
          </a:p>
        </p:txBody>
      </p:sp>
      <p:graphicFrame>
        <p:nvGraphicFramePr>
          <p:cNvPr id="4" name="Diagrama 3">
            <a:extLst>
              <a:ext uri="{FF2B5EF4-FFF2-40B4-BE49-F238E27FC236}">
                <a16:creationId xmlns:a16="http://schemas.microsoft.com/office/drawing/2014/main" id="{8851A40F-D4B7-4629-AA7F-EEDC89370C16}"/>
              </a:ext>
            </a:extLst>
          </p:cNvPr>
          <p:cNvGraphicFramePr/>
          <p:nvPr>
            <p:extLst>
              <p:ext uri="{D42A27DB-BD31-4B8C-83A1-F6EECF244321}">
                <p14:modId xmlns:p14="http://schemas.microsoft.com/office/powerpoint/2010/main" val="78940943"/>
              </p:ext>
            </p:extLst>
          </p:nvPr>
        </p:nvGraphicFramePr>
        <p:xfrm>
          <a:off x="1462088" y="983622"/>
          <a:ext cx="10543125" cy="5493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083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theme1.xml><?xml version="1.0" encoding="utf-8"?>
<a:theme xmlns:a="http://schemas.openxmlformats.org/drawingml/2006/main" name="Espiral">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Espiral</Template>
  <TotalTime>0</TotalTime>
  <Words>1614</Words>
  <Application>Microsoft Office PowerPoint</Application>
  <PresentationFormat>Panorámica</PresentationFormat>
  <Paragraphs>275</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Century Gothic</vt:lpstr>
      <vt:lpstr>Times New Roman</vt:lpstr>
      <vt:lpstr>Wingdings</vt:lpstr>
      <vt:lpstr>Wingdings 3</vt:lpstr>
      <vt:lpstr>Espiral</vt:lpstr>
      <vt:lpstr>VICERRECTORADO DE INVESTIGACIÓN,  INNOVACIÓN Y TRANSFERENCIA DE  TECNOLOGÍA   CENTRO DE POSGRADOS   MAESTRÍA EN SISTEMAS DE GESTIÓN AMBIENTAL    TRABAJO DE TITULACIÓN PREVIO A LA OBTENCIÓN DEL  TÍTULO DE MAGÍSTER EN: SISTEMAS DE GESTIÓN AMBIENTAL   TEMA: BPA Y RECOLECCIÓN DE ENVASES VACÍOS DE AGROQUÍMICOS COMO INICIATIVA APLICABLE AL PLAN DE DESARROLLO Y ORDENAMIENTO TERRITORIAL DEL CANTÓN QUEVEDO, LOS RÍOS.  AUTOR: VÁSCONEZ VÉLEZ, JORGE LUIS    DIRECTORA: M.Sc CRISANTO PERRAZO, TANIA DEL PILAR  SANGOLQUÍ    2019    </vt:lpstr>
      <vt:lpstr>INTRODUCCIÓN</vt:lpstr>
      <vt:lpstr>INTRODUCCIÓN</vt:lpstr>
      <vt:lpstr>EL PROBLEMA</vt:lpstr>
      <vt:lpstr>OBJETIVO GENERAL</vt:lpstr>
      <vt:lpstr>OBJETIVOS ESPECÍFICOS</vt:lpstr>
      <vt:lpstr>Marco Legal</vt:lpstr>
      <vt:lpstr>Presentación de PowerPoint</vt:lpstr>
      <vt:lpstr>Presentación de PowerPoint</vt:lpstr>
      <vt:lpstr>Presentación de PowerPoint</vt:lpstr>
      <vt:lpstr>Segmentación de predios</vt:lpstr>
      <vt:lpstr>Segmentación de predios y confección de encuesta</vt:lpstr>
      <vt:lpstr>Planificación de campo</vt:lpstr>
      <vt:lpstr>Presentación de PowerPoint</vt:lpstr>
      <vt:lpstr>Resultados</vt:lpstr>
      <vt:lpstr>Resultados </vt:lpstr>
      <vt:lpstr>Resultados </vt:lpstr>
      <vt:lpstr>Resultados </vt:lpstr>
      <vt:lpstr>Resultados </vt:lpstr>
      <vt:lpstr>Resultados </vt:lpstr>
      <vt:lpstr>Resultados </vt:lpstr>
      <vt:lpstr>Resultados </vt:lpstr>
      <vt:lpstr>Resultados </vt:lpstr>
      <vt:lpstr>Resultados </vt:lpstr>
      <vt:lpstr>Resultados </vt:lpstr>
      <vt:lpstr>Resultados </vt:lpstr>
      <vt:lpstr>Resultados </vt:lpstr>
      <vt:lpstr>Resultados </vt:lpstr>
      <vt:lpstr>PROPUESTA</vt:lpstr>
      <vt:lpstr>PROPUESTA</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“BPA Y RECOLECCIÓN DE ENVASES VACÍOS DE AGROQUÍMICOS COMO INICIATIVA APLICABLE AL PLAN DE DESARROLLO Y ORDENAMIENTO TERRITORIAL DEL CANTÓN QUEVEDO, LOS RÍOS”.</dc:title>
  <dc:creator>Jorge Luis Vasconez</dc:creator>
  <cp:lastModifiedBy>Jorge Luis Vasconez</cp:lastModifiedBy>
  <cp:revision>83</cp:revision>
  <dcterms:created xsi:type="dcterms:W3CDTF">2019-12-02T03:46:24Z</dcterms:created>
  <dcterms:modified xsi:type="dcterms:W3CDTF">2019-12-16T03:26:52Z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ies>
</file>