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22" r:id="rId1"/>
    <p:sldMasterId id="2147483951" r:id="rId2"/>
    <p:sldMasterId id="2147483969" r:id="rId3"/>
  </p:sldMasterIdLst>
  <p:sldIdLst>
    <p:sldId id="256" r:id="rId4"/>
    <p:sldId id="300" r:id="rId5"/>
    <p:sldId id="258" r:id="rId6"/>
    <p:sldId id="257" r:id="rId7"/>
    <p:sldId id="259" r:id="rId8"/>
    <p:sldId id="260" r:id="rId9"/>
    <p:sldId id="261" r:id="rId10"/>
    <p:sldId id="295" r:id="rId11"/>
    <p:sldId id="262" r:id="rId12"/>
    <p:sldId id="264" r:id="rId13"/>
    <p:sldId id="263" r:id="rId14"/>
    <p:sldId id="265" r:id="rId15"/>
    <p:sldId id="291" r:id="rId16"/>
    <p:sldId id="266" r:id="rId17"/>
    <p:sldId id="307" r:id="rId18"/>
    <p:sldId id="302" r:id="rId19"/>
    <p:sldId id="303" r:id="rId20"/>
    <p:sldId id="310" r:id="rId21"/>
    <p:sldId id="275" r:id="rId22"/>
    <p:sldId id="297" r:id="rId23"/>
    <p:sldId id="304" r:id="rId24"/>
    <p:sldId id="305" r:id="rId25"/>
    <p:sldId id="292" r:id="rId26"/>
    <p:sldId id="276" r:id="rId27"/>
    <p:sldId id="277" r:id="rId28"/>
    <p:sldId id="301" r:id="rId29"/>
    <p:sldId id="278" r:id="rId30"/>
    <p:sldId id="282" r:id="rId31"/>
    <p:sldId id="279" r:id="rId32"/>
    <p:sldId id="280" r:id="rId33"/>
    <p:sldId id="283" r:id="rId34"/>
    <p:sldId id="284" r:id="rId35"/>
    <p:sldId id="285" r:id="rId36"/>
    <p:sldId id="296" r:id="rId37"/>
    <p:sldId id="299" r:id="rId38"/>
    <p:sldId id="294" r:id="rId39"/>
    <p:sldId id="287" r:id="rId40"/>
    <p:sldId id="288" r:id="rId41"/>
    <p:sldId id="308" r:id="rId42"/>
    <p:sldId id="289"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04A14-6EFA-4696-9370-F786E5817491}" type="doc">
      <dgm:prSet loTypeId="urn:microsoft.com/office/officeart/2005/8/layout/radial1" loCatId="cycle" qsTypeId="urn:microsoft.com/office/officeart/2005/8/quickstyle/simple1" qsCatId="simple" csTypeId="urn:microsoft.com/office/officeart/2005/8/colors/accent3_1" csCatId="accent3" phldr="1"/>
      <dgm:spPr/>
      <dgm:t>
        <a:bodyPr/>
        <a:lstStyle/>
        <a:p>
          <a:endParaRPr lang="es-ES"/>
        </a:p>
      </dgm:t>
    </dgm:pt>
    <dgm:pt modelId="{D5A29A7E-5714-4CDB-A841-642814BB3A67}">
      <dgm:prSet phldrT="[Texto]" custT="1"/>
      <dgm:spPr/>
      <dgm:t>
        <a:bodyPr/>
        <a:lstStyle/>
        <a:p>
          <a:r>
            <a:rPr lang="es-ES" sz="2000" b="1" dirty="0" smtClean="0">
              <a:solidFill>
                <a:schemeClr val="tx1"/>
              </a:solidFill>
            </a:rPr>
            <a:t>Objetivos Específicos </a:t>
          </a:r>
          <a:endParaRPr lang="es-ES" sz="2000" dirty="0">
            <a:solidFill>
              <a:schemeClr val="tx1"/>
            </a:solidFill>
          </a:endParaRPr>
        </a:p>
      </dgm:t>
    </dgm:pt>
    <dgm:pt modelId="{F22FAD53-8947-4BCC-8EB5-E806FE9EEA20}" type="parTrans" cxnId="{DD35F489-BF0A-4D6F-B254-1B4B2C9234FD}">
      <dgm:prSet/>
      <dgm:spPr/>
      <dgm:t>
        <a:bodyPr/>
        <a:lstStyle/>
        <a:p>
          <a:endParaRPr lang="es-ES"/>
        </a:p>
      </dgm:t>
    </dgm:pt>
    <dgm:pt modelId="{C4BAAA0D-CF8E-4C5B-B218-1C8007B25433}" type="sibTrans" cxnId="{DD35F489-BF0A-4D6F-B254-1B4B2C9234FD}">
      <dgm:prSet/>
      <dgm:spPr/>
      <dgm:t>
        <a:bodyPr/>
        <a:lstStyle/>
        <a:p>
          <a:endParaRPr lang="es-ES"/>
        </a:p>
      </dgm:t>
    </dgm:pt>
    <dgm:pt modelId="{10C901BA-F72F-4F07-9D26-358FE971D80D}">
      <dgm:prSet phldrT="[Texto]" custT="1"/>
      <dgm:spPr/>
      <dgm:t>
        <a:bodyPr/>
        <a:lstStyle/>
        <a:p>
          <a:r>
            <a:rPr lang="es-ES" sz="1500" b="1" i="0" dirty="0" smtClean="0">
              <a:solidFill>
                <a:schemeClr val="tx1"/>
              </a:solidFill>
            </a:rPr>
            <a:t>1.</a:t>
          </a:r>
          <a:r>
            <a:rPr lang="es-ES" sz="1500" dirty="0" smtClean="0">
              <a:solidFill>
                <a:schemeClr val="tx1"/>
              </a:solidFill>
            </a:rPr>
            <a:t> Antecedentes teóricos y metodológicos básicos</a:t>
          </a:r>
          <a:endParaRPr lang="es-ES" sz="1500" dirty="0">
            <a:solidFill>
              <a:schemeClr val="tx1"/>
            </a:solidFill>
          </a:endParaRPr>
        </a:p>
      </dgm:t>
    </dgm:pt>
    <dgm:pt modelId="{0918A260-9216-47CB-BC68-19CD9A92D3F2}" type="parTrans" cxnId="{7EC66E7D-95FF-4F47-BA92-50844AB878B3}">
      <dgm:prSet/>
      <dgm:spPr/>
      <dgm:t>
        <a:bodyPr/>
        <a:lstStyle/>
        <a:p>
          <a:endParaRPr lang="es-ES"/>
        </a:p>
      </dgm:t>
    </dgm:pt>
    <dgm:pt modelId="{D6B74680-2CDB-4EF7-908D-C39F397EA8A2}" type="sibTrans" cxnId="{7EC66E7D-95FF-4F47-BA92-50844AB878B3}">
      <dgm:prSet/>
      <dgm:spPr/>
      <dgm:t>
        <a:bodyPr/>
        <a:lstStyle/>
        <a:p>
          <a:endParaRPr lang="es-ES"/>
        </a:p>
      </dgm:t>
    </dgm:pt>
    <dgm:pt modelId="{74D10CCB-C409-4768-A6D9-E80E2C055909}">
      <dgm:prSet phldrT="[Texto]" custT="1"/>
      <dgm:spPr/>
      <dgm:t>
        <a:bodyPr/>
        <a:lstStyle/>
        <a:p>
          <a:r>
            <a:rPr lang="es-ES" sz="1500" b="1" dirty="0" smtClean="0">
              <a:solidFill>
                <a:schemeClr val="tx1"/>
              </a:solidFill>
            </a:rPr>
            <a:t>2.</a:t>
          </a:r>
          <a:r>
            <a:rPr lang="es-ES" sz="1500" dirty="0" smtClean="0">
              <a:solidFill>
                <a:schemeClr val="tx1"/>
              </a:solidFill>
            </a:rPr>
            <a:t> Diagnosticar las relaciones laborales</a:t>
          </a:r>
          <a:endParaRPr lang="es-ES" sz="1500" dirty="0">
            <a:solidFill>
              <a:schemeClr val="tx1"/>
            </a:solidFill>
          </a:endParaRPr>
        </a:p>
      </dgm:t>
    </dgm:pt>
    <dgm:pt modelId="{C845ACFD-89C2-4CD8-8555-8EFBA3A8E3C3}" type="parTrans" cxnId="{CBF9FFC3-328B-40CB-B2AE-EA4240F16AF0}">
      <dgm:prSet/>
      <dgm:spPr/>
      <dgm:t>
        <a:bodyPr/>
        <a:lstStyle/>
        <a:p>
          <a:endParaRPr lang="es-ES"/>
        </a:p>
      </dgm:t>
    </dgm:pt>
    <dgm:pt modelId="{CB23B772-64E2-4804-A894-B6B68764D817}" type="sibTrans" cxnId="{CBF9FFC3-328B-40CB-B2AE-EA4240F16AF0}">
      <dgm:prSet/>
      <dgm:spPr/>
      <dgm:t>
        <a:bodyPr/>
        <a:lstStyle/>
        <a:p>
          <a:endParaRPr lang="es-ES"/>
        </a:p>
      </dgm:t>
    </dgm:pt>
    <dgm:pt modelId="{0E21EDCC-D5BC-4C2D-821C-24A7DC991CDD}">
      <dgm:prSet phldrT="[Texto]" custT="1"/>
      <dgm:spPr/>
      <dgm:t>
        <a:bodyPr/>
        <a:lstStyle/>
        <a:p>
          <a:r>
            <a:rPr lang="es-ES" sz="1500" b="1" dirty="0" smtClean="0">
              <a:solidFill>
                <a:schemeClr val="tx1"/>
              </a:solidFill>
            </a:rPr>
            <a:t>3.</a:t>
          </a:r>
          <a:r>
            <a:rPr lang="es-ES" sz="1500" dirty="0" smtClean="0">
              <a:solidFill>
                <a:schemeClr val="tx1"/>
              </a:solidFill>
            </a:rPr>
            <a:t> Aplicar el programa de actividades recreativas.</a:t>
          </a:r>
          <a:endParaRPr lang="es-ES" sz="1500" dirty="0">
            <a:solidFill>
              <a:schemeClr val="tx1"/>
            </a:solidFill>
          </a:endParaRPr>
        </a:p>
      </dgm:t>
    </dgm:pt>
    <dgm:pt modelId="{5789AEB9-1453-4307-B5A4-FB9FB748882A}" type="parTrans" cxnId="{C97B2981-A83F-4144-BBF7-688D957AABF3}">
      <dgm:prSet/>
      <dgm:spPr/>
      <dgm:t>
        <a:bodyPr/>
        <a:lstStyle/>
        <a:p>
          <a:endParaRPr lang="es-ES"/>
        </a:p>
      </dgm:t>
    </dgm:pt>
    <dgm:pt modelId="{0295722B-A1FC-4E3B-8A83-846FF95D5BFF}" type="sibTrans" cxnId="{C97B2981-A83F-4144-BBF7-688D957AABF3}">
      <dgm:prSet/>
      <dgm:spPr/>
      <dgm:t>
        <a:bodyPr/>
        <a:lstStyle/>
        <a:p>
          <a:endParaRPr lang="es-ES"/>
        </a:p>
      </dgm:t>
    </dgm:pt>
    <dgm:pt modelId="{0DE5084E-4047-43A5-92A4-87482295F250}">
      <dgm:prSet phldrT="[Texto]" custT="1"/>
      <dgm:spPr/>
      <dgm:t>
        <a:bodyPr/>
        <a:lstStyle/>
        <a:p>
          <a:r>
            <a:rPr lang="es-ES" sz="1500" b="1" dirty="0" smtClean="0">
              <a:solidFill>
                <a:schemeClr val="tx1"/>
              </a:solidFill>
            </a:rPr>
            <a:t>4.</a:t>
          </a:r>
          <a:r>
            <a:rPr lang="es-ES" sz="1500" dirty="0" smtClean="0">
              <a:solidFill>
                <a:schemeClr val="tx1"/>
              </a:solidFill>
            </a:rPr>
            <a:t> Analizar los resultados obtenidos</a:t>
          </a:r>
          <a:endParaRPr lang="es-ES" sz="1500" dirty="0">
            <a:solidFill>
              <a:schemeClr val="tx1"/>
            </a:solidFill>
          </a:endParaRPr>
        </a:p>
      </dgm:t>
    </dgm:pt>
    <dgm:pt modelId="{C8674D14-298B-48EF-A437-7221CA95E24F}" type="parTrans" cxnId="{A34B0ADF-20A5-49A3-B430-C8E8F51AC378}">
      <dgm:prSet/>
      <dgm:spPr/>
      <dgm:t>
        <a:bodyPr/>
        <a:lstStyle/>
        <a:p>
          <a:endParaRPr lang="es-ES"/>
        </a:p>
      </dgm:t>
    </dgm:pt>
    <dgm:pt modelId="{335782D9-278D-47C2-9A4F-7B9C075FBE1C}" type="sibTrans" cxnId="{A34B0ADF-20A5-49A3-B430-C8E8F51AC378}">
      <dgm:prSet/>
      <dgm:spPr/>
      <dgm:t>
        <a:bodyPr/>
        <a:lstStyle/>
        <a:p>
          <a:endParaRPr lang="es-ES"/>
        </a:p>
      </dgm:t>
    </dgm:pt>
    <dgm:pt modelId="{193EB657-C04A-4E10-9F33-E16B8BF38D85}" type="pres">
      <dgm:prSet presAssocID="{16104A14-6EFA-4696-9370-F786E5817491}" presName="cycle" presStyleCnt="0">
        <dgm:presLayoutVars>
          <dgm:chMax val="1"/>
          <dgm:dir/>
          <dgm:animLvl val="ctr"/>
          <dgm:resizeHandles val="exact"/>
        </dgm:presLayoutVars>
      </dgm:prSet>
      <dgm:spPr/>
      <dgm:t>
        <a:bodyPr/>
        <a:lstStyle/>
        <a:p>
          <a:endParaRPr lang="es-ES"/>
        </a:p>
      </dgm:t>
    </dgm:pt>
    <dgm:pt modelId="{7A5DEF41-B319-444A-90FF-533ADE2D4DEA}" type="pres">
      <dgm:prSet presAssocID="{D5A29A7E-5714-4CDB-A841-642814BB3A67}" presName="centerShape" presStyleLbl="node0" presStyleIdx="0" presStyleCnt="1" custScaleX="106402" custScaleY="97958"/>
      <dgm:spPr/>
      <dgm:t>
        <a:bodyPr/>
        <a:lstStyle/>
        <a:p>
          <a:endParaRPr lang="es-ES"/>
        </a:p>
      </dgm:t>
    </dgm:pt>
    <dgm:pt modelId="{85716F36-5172-4AD5-A46A-5CC6195150A8}" type="pres">
      <dgm:prSet presAssocID="{0918A260-9216-47CB-BC68-19CD9A92D3F2}" presName="Name9" presStyleLbl="parChTrans1D2" presStyleIdx="0" presStyleCnt="4"/>
      <dgm:spPr/>
      <dgm:t>
        <a:bodyPr/>
        <a:lstStyle/>
        <a:p>
          <a:endParaRPr lang="es-ES"/>
        </a:p>
      </dgm:t>
    </dgm:pt>
    <dgm:pt modelId="{AE9199EE-A943-4B11-A953-90E6CEB50C3D}" type="pres">
      <dgm:prSet presAssocID="{0918A260-9216-47CB-BC68-19CD9A92D3F2}" presName="connTx" presStyleLbl="parChTrans1D2" presStyleIdx="0" presStyleCnt="4"/>
      <dgm:spPr/>
      <dgm:t>
        <a:bodyPr/>
        <a:lstStyle/>
        <a:p>
          <a:endParaRPr lang="es-ES"/>
        </a:p>
      </dgm:t>
    </dgm:pt>
    <dgm:pt modelId="{4CD5FC2A-C055-4F31-ABA3-596E9D239B4E}" type="pres">
      <dgm:prSet presAssocID="{10C901BA-F72F-4F07-9D26-358FE971D80D}" presName="node" presStyleLbl="node1" presStyleIdx="0" presStyleCnt="4" custScaleX="162898" custScaleY="124349">
        <dgm:presLayoutVars>
          <dgm:bulletEnabled val="1"/>
        </dgm:presLayoutVars>
      </dgm:prSet>
      <dgm:spPr/>
      <dgm:t>
        <a:bodyPr/>
        <a:lstStyle/>
        <a:p>
          <a:endParaRPr lang="es-ES"/>
        </a:p>
      </dgm:t>
    </dgm:pt>
    <dgm:pt modelId="{75FAA6F0-D2E6-4564-8882-C703AE2BF1BA}" type="pres">
      <dgm:prSet presAssocID="{C845ACFD-89C2-4CD8-8555-8EFBA3A8E3C3}" presName="Name9" presStyleLbl="parChTrans1D2" presStyleIdx="1" presStyleCnt="4"/>
      <dgm:spPr/>
      <dgm:t>
        <a:bodyPr/>
        <a:lstStyle/>
        <a:p>
          <a:endParaRPr lang="es-ES"/>
        </a:p>
      </dgm:t>
    </dgm:pt>
    <dgm:pt modelId="{49BF4394-0F44-4CE0-BBDB-B84BE92C095F}" type="pres">
      <dgm:prSet presAssocID="{C845ACFD-89C2-4CD8-8555-8EFBA3A8E3C3}" presName="connTx" presStyleLbl="parChTrans1D2" presStyleIdx="1" presStyleCnt="4"/>
      <dgm:spPr/>
      <dgm:t>
        <a:bodyPr/>
        <a:lstStyle/>
        <a:p>
          <a:endParaRPr lang="es-ES"/>
        </a:p>
      </dgm:t>
    </dgm:pt>
    <dgm:pt modelId="{DD515FC3-C5BF-4FF9-9DEA-7659C66F7024}" type="pres">
      <dgm:prSet presAssocID="{74D10CCB-C409-4768-A6D9-E80E2C055909}" presName="node" presStyleLbl="node1" presStyleIdx="1" presStyleCnt="4" custScaleX="146422" custScaleY="122363" custRadScaleRad="109218" custRadScaleInc="2915">
        <dgm:presLayoutVars>
          <dgm:bulletEnabled val="1"/>
        </dgm:presLayoutVars>
      </dgm:prSet>
      <dgm:spPr/>
      <dgm:t>
        <a:bodyPr/>
        <a:lstStyle/>
        <a:p>
          <a:endParaRPr lang="es-ES"/>
        </a:p>
      </dgm:t>
    </dgm:pt>
    <dgm:pt modelId="{DB8BA08B-2DDB-42E4-94A3-C3FA1EAAEAAA}" type="pres">
      <dgm:prSet presAssocID="{5789AEB9-1453-4307-B5A4-FB9FB748882A}" presName="Name9" presStyleLbl="parChTrans1D2" presStyleIdx="2" presStyleCnt="4"/>
      <dgm:spPr/>
      <dgm:t>
        <a:bodyPr/>
        <a:lstStyle/>
        <a:p>
          <a:endParaRPr lang="es-ES"/>
        </a:p>
      </dgm:t>
    </dgm:pt>
    <dgm:pt modelId="{1D67D66B-2096-46D9-9C30-9CB887A2751A}" type="pres">
      <dgm:prSet presAssocID="{5789AEB9-1453-4307-B5A4-FB9FB748882A}" presName="connTx" presStyleLbl="parChTrans1D2" presStyleIdx="2" presStyleCnt="4"/>
      <dgm:spPr/>
      <dgm:t>
        <a:bodyPr/>
        <a:lstStyle/>
        <a:p>
          <a:endParaRPr lang="es-ES"/>
        </a:p>
      </dgm:t>
    </dgm:pt>
    <dgm:pt modelId="{51E1A29A-88D4-4A9A-B07F-340F2CB10211}" type="pres">
      <dgm:prSet presAssocID="{0E21EDCC-D5BC-4C2D-821C-24A7DC991CDD}" presName="node" presStyleLbl="node1" presStyleIdx="2" presStyleCnt="4" custScaleX="114472" custScaleY="119093">
        <dgm:presLayoutVars>
          <dgm:bulletEnabled val="1"/>
        </dgm:presLayoutVars>
      </dgm:prSet>
      <dgm:spPr/>
      <dgm:t>
        <a:bodyPr/>
        <a:lstStyle/>
        <a:p>
          <a:endParaRPr lang="es-ES"/>
        </a:p>
      </dgm:t>
    </dgm:pt>
    <dgm:pt modelId="{A96FC53F-E5A0-43EC-A515-F5021F122A5A}" type="pres">
      <dgm:prSet presAssocID="{C8674D14-298B-48EF-A437-7221CA95E24F}" presName="Name9" presStyleLbl="parChTrans1D2" presStyleIdx="3" presStyleCnt="4"/>
      <dgm:spPr/>
      <dgm:t>
        <a:bodyPr/>
        <a:lstStyle/>
        <a:p>
          <a:endParaRPr lang="es-ES"/>
        </a:p>
      </dgm:t>
    </dgm:pt>
    <dgm:pt modelId="{5E597EFB-578A-41CA-8ABC-437C29EAE319}" type="pres">
      <dgm:prSet presAssocID="{C8674D14-298B-48EF-A437-7221CA95E24F}" presName="connTx" presStyleLbl="parChTrans1D2" presStyleIdx="3" presStyleCnt="4"/>
      <dgm:spPr/>
      <dgm:t>
        <a:bodyPr/>
        <a:lstStyle/>
        <a:p>
          <a:endParaRPr lang="es-ES"/>
        </a:p>
      </dgm:t>
    </dgm:pt>
    <dgm:pt modelId="{933C97BA-53B5-4E21-83B6-C20101800E06}" type="pres">
      <dgm:prSet presAssocID="{0DE5084E-4047-43A5-92A4-87482295F250}" presName="node" presStyleLbl="node1" presStyleIdx="3" presStyleCnt="4" custScaleX="154009" custScaleY="130198" custRadScaleRad="110797" custRadScaleInc="-958">
        <dgm:presLayoutVars>
          <dgm:bulletEnabled val="1"/>
        </dgm:presLayoutVars>
      </dgm:prSet>
      <dgm:spPr/>
      <dgm:t>
        <a:bodyPr/>
        <a:lstStyle/>
        <a:p>
          <a:endParaRPr lang="es-ES"/>
        </a:p>
      </dgm:t>
    </dgm:pt>
  </dgm:ptLst>
  <dgm:cxnLst>
    <dgm:cxn modelId="{18AB26E6-069F-44F1-B87F-3D3A1D085507}" type="presOf" srcId="{5789AEB9-1453-4307-B5A4-FB9FB748882A}" destId="{1D67D66B-2096-46D9-9C30-9CB887A2751A}" srcOrd="1" destOrd="0" presId="urn:microsoft.com/office/officeart/2005/8/layout/radial1"/>
    <dgm:cxn modelId="{CBF9FFC3-328B-40CB-B2AE-EA4240F16AF0}" srcId="{D5A29A7E-5714-4CDB-A841-642814BB3A67}" destId="{74D10CCB-C409-4768-A6D9-E80E2C055909}" srcOrd="1" destOrd="0" parTransId="{C845ACFD-89C2-4CD8-8555-8EFBA3A8E3C3}" sibTransId="{CB23B772-64E2-4804-A894-B6B68764D817}"/>
    <dgm:cxn modelId="{FC06255B-2EF4-4FB7-B601-3F3FFBC71829}" type="presOf" srcId="{D5A29A7E-5714-4CDB-A841-642814BB3A67}" destId="{7A5DEF41-B319-444A-90FF-533ADE2D4DEA}" srcOrd="0" destOrd="0" presId="urn:microsoft.com/office/officeart/2005/8/layout/radial1"/>
    <dgm:cxn modelId="{C97B2981-A83F-4144-BBF7-688D957AABF3}" srcId="{D5A29A7E-5714-4CDB-A841-642814BB3A67}" destId="{0E21EDCC-D5BC-4C2D-821C-24A7DC991CDD}" srcOrd="2" destOrd="0" parTransId="{5789AEB9-1453-4307-B5A4-FB9FB748882A}" sibTransId="{0295722B-A1FC-4E3B-8A83-846FF95D5BFF}"/>
    <dgm:cxn modelId="{99A197F3-C574-4673-8687-66BB6E479C62}" type="presOf" srcId="{10C901BA-F72F-4F07-9D26-358FE971D80D}" destId="{4CD5FC2A-C055-4F31-ABA3-596E9D239B4E}" srcOrd="0" destOrd="0" presId="urn:microsoft.com/office/officeart/2005/8/layout/radial1"/>
    <dgm:cxn modelId="{A97C300F-9AF5-42BA-B14C-B74445967993}" type="presOf" srcId="{16104A14-6EFA-4696-9370-F786E5817491}" destId="{193EB657-C04A-4E10-9F33-E16B8BF38D85}" srcOrd="0" destOrd="0" presId="urn:microsoft.com/office/officeart/2005/8/layout/radial1"/>
    <dgm:cxn modelId="{BAB9A7BF-DB50-458C-A70F-CF855D6D6505}" type="presOf" srcId="{5789AEB9-1453-4307-B5A4-FB9FB748882A}" destId="{DB8BA08B-2DDB-42E4-94A3-C3FA1EAAEAAA}" srcOrd="0" destOrd="0" presId="urn:microsoft.com/office/officeart/2005/8/layout/radial1"/>
    <dgm:cxn modelId="{53A5426C-B419-45B9-980F-AEC45F43258B}" type="presOf" srcId="{C845ACFD-89C2-4CD8-8555-8EFBA3A8E3C3}" destId="{75FAA6F0-D2E6-4564-8882-C703AE2BF1BA}" srcOrd="0" destOrd="0" presId="urn:microsoft.com/office/officeart/2005/8/layout/radial1"/>
    <dgm:cxn modelId="{7C9A3ED6-FE20-4161-8116-865E58039A8E}" type="presOf" srcId="{C845ACFD-89C2-4CD8-8555-8EFBA3A8E3C3}" destId="{49BF4394-0F44-4CE0-BBDB-B84BE92C095F}" srcOrd="1" destOrd="0" presId="urn:microsoft.com/office/officeart/2005/8/layout/radial1"/>
    <dgm:cxn modelId="{A34B0ADF-20A5-49A3-B430-C8E8F51AC378}" srcId="{D5A29A7E-5714-4CDB-A841-642814BB3A67}" destId="{0DE5084E-4047-43A5-92A4-87482295F250}" srcOrd="3" destOrd="0" parTransId="{C8674D14-298B-48EF-A437-7221CA95E24F}" sibTransId="{335782D9-278D-47C2-9A4F-7B9C075FBE1C}"/>
    <dgm:cxn modelId="{539A3C0F-DD2E-4F38-BC41-0C5A3A216044}" type="presOf" srcId="{C8674D14-298B-48EF-A437-7221CA95E24F}" destId="{A96FC53F-E5A0-43EC-A515-F5021F122A5A}" srcOrd="0" destOrd="0" presId="urn:microsoft.com/office/officeart/2005/8/layout/radial1"/>
    <dgm:cxn modelId="{7B4549E7-1FAD-42ED-9FF6-D623C0D32C48}" type="presOf" srcId="{C8674D14-298B-48EF-A437-7221CA95E24F}" destId="{5E597EFB-578A-41CA-8ABC-437C29EAE319}" srcOrd="1" destOrd="0" presId="urn:microsoft.com/office/officeart/2005/8/layout/radial1"/>
    <dgm:cxn modelId="{CD09BA40-3C86-4B6F-9837-9FEBE06205C1}" type="presOf" srcId="{0E21EDCC-D5BC-4C2D-821C-24A7DC991CDD}" destId="{51E1A29A-88D4-4A9A-B07F-340F2CB10211}" srcOrd="0" destOrd="0" presId="urn:microsoft.com/office/officeart/2005/8/layout/radial1"/>
    <dgm:cxn modelId="{1C974987-8666-4738-9DD0-BEC0C354FA1F}" type="presOf" srcId="{0918A260-9216-47CB-BC68-19CD9A92D3F2}" destId="{85716F36-5172-4AD5-A46A-5CC6195150A8}" srcOrd="0" destOrd="0" presId="urn:microsoft.com/office/officeart/2005/8/layout/radial1"/>
    <dgm:cxn modelId="{DD35F489-BF0A-4D6F-B254-1B4B2C9234FD}" srcId="{16104A14-6EFA-4696-9370-F786E5817491}" destId="{D5A29A7E-5714-4CDB-A841-642814BB3A67}" srcOrd="0" destOrd="0" parTransId="{F22FAD53-8947-4BCC-8EB5-E806FE9EEA20}" sibTransId="{C4BAAA0D-CF8E-4C5B-B218-1C8007B25433}"/>
    <dgm:cxn modelId="{7EC66E7D-95FF-4F47-BA92-50844AB878B3}" srcId="{D5A29A7E-5714-4CDB-A841-642814BB3A67}" destId="{10C901BA-F72F-4F07-9D26-358FE971D80D}" srcOrd="0" destOrd="0" parTransId="{0918A260-9216-47CB-BC68-19CD9A92D3F2}" sibTransId="{D6B74680-2CDB-4EF7-908D-C39F397EA8A2}"/>
    <dgm:cxn modelId="{94F87854-1158-4E22-B6FD-F12A2BB4F981}" type="presOf" srcId="{0918A260-9216-47CB-BC68-19CD9A92D3F2}" destId="{AE9199EE-A943-4B11-A953-90E6CEB50C3D}" srcOrd="1" destOrd="0" presId="urn:microsoft.com/office/officeart/2005/8/layout/radial1"/>
    <dgm:cxn modelId="{AE503334-204A-44A7-ACED-8FFA09F0A800}" type="presOf" srcId="{74D10CCB-C409-4768-A6D9-E80E2C055909}" destId="{DD515FC3-C5BF-4FF9-9DEA-7659C66F7024}" srcOrd="0" destOrd="0" presId="urn:microsoft.com/office/officeart/2005/8/layout/radial1"/>
    <dgm:cxn modelId="{3091F11B-6226-442F-8674-44F9E906A071}" type="presOf" srcId="{0DE5084E-4047-43A5-92A4-87482295F250}" destId="{933C97BA-53B5-4E21-83B6-C20101800E06}" srcOrd="0" destOrd="0" presId="urn:microsoft.com/office/officeart/2005/8/layout/radial1"/>
    <dgm:cxn modelId="{7ED151DA-1C74-49C8-A91E-1DF0389904D8}" type="presParOf" srcId="{193EB657-C04A-4E10-9F33-E16B8BF38D85}" destId="{7A5DEF41-B319-444A-90FF-533ADE2D4DEA}" srcOrd="0" destOrd="0" presId="urn:microsoft.com/office/officeart/2005/8/layout/radial1"/>
    <dgm:cxn modelId="{2152B058-4AC7-42D3-8959-8A701B52FD4E}" type="presParOf" srcId="{193EB657-C04A-4E10-9F33-E16B8BF38D85}" destId="{85716F36-5172-4AD5-A46A-5CC6195150A8}" srcOrd="1" destOrd="0" presId="urn:microsoft.com/office/officeart/2005/8/layout/radial1"/>
    <dgm:cxn modelId="{9FC2FB06-97E1-4A43-8A52-1D959CBF6729}" type="presParOf" srcId="{85716F36-5172-4AD5-A46A-5CC6195150A8}" destId="{AE9199EE-A943-4B11-A953-90E6CEB50C3D}" srcOrd="0" destOrd="0" presId="urn:microsoft.com/office/officeart/2005/8/layout/radial1"/>
    <dgm:cxn modelId="{319D2F45-0C00-4C64-A394-F71523F9FA33}" type="presParOf" srcId="{193EB657-C04A-4E10-9F33-E16B8BF38D85}" destId="{4CD5FC2A-C055-4F31-ABA3-596E9D239B4E}" srcOrd="2" destOrd="0" presId="urn:microsoft.com/office/officeart/2005/8/layout/radial1"/>
    <dgm:cxn modelId="{86E25A7C-311F-47D6-8C0B-844AC84E4193}" type="presParOf" srcId="{193EB657-C04A-4E10-9F33-E16B8BF38D85}" destId="{75FAA6F0-D2E6-4564-8882-C703AE2BF1BA}" srcOrd="3" destOrd="0" presId="urn:microsoft.com/office/officeart/2005/8/layout/radial1"/>
    <dgm:cxn modelId="{C71B01FD-F658-4F7C-B698-DDBD416528AB}" type="presParOf" srcId="{75FAA6F0-D2E6-4564-8882-C703AE2BF1BA}" destId="{49BF4394-0F44-4CE0-BBDB-B84BE92C095F}" srcOrd="0" destOrd="0" presId="urn:microsoft.com/office/officeart/2005/8/layout/radial1"/>
    <dgm:cxn modelId="{082EEC4D-2ED3-4576-8F77-02F5D4A4599A}" type="presParOf" srcId="{193EB657-C04A-4E10-9F33-E16B8BF38D85}" destId="{DD515FC3-C5BF-4FF9-9DEA-7659C66F7024}" srcOrd="4" destOrd="0" presId="urn:microsoft.com/office/officeart/2005/8/layout/radial1"/>
    <dgm:cxn modelId="{26D409A9-BC94-4395-8429-AFB3E6AC709B}" type="presParOf" srcId="{193EB657-C04A-4E10-9F33-E16B8BF38D85}" destId="{DB8BA08B-2DDB-42E4-94A3-C3FA1EAAEAAA}" srcOrd="5" destOrd="0" presId="urn:microsoft.com/office/officeart/2005/8/layout/radial1"/>
    <dgm:cxn modelId="{8C4FE8D3-0DCB-454E-AAB2-AB2F83A43D3F}" type="presParOf" srcId="{DB8BA08B-2DDB-42E4-94A3-C3FA1EAAEAAA}" destId="{1D67D66B-2096-46D9-9C30-9CB887A2751A}" srcOrd="0" destOrd="0" presId="urn:microsoft.com/office/officeart/2005/8/layout/radial1"/>
    <dgm:cxn modelId="{4BB9FB85-236D-4B0D-849B-669392CD2B68}" type="presParOf" srcId="{193EB657-C04A-4E10-9F33-E16B8BF38D85}" destId="{51E1A29A-88D4-4A9A-B07F-340F2CB10211}" srcOrd="6" destOrd="0" presId="urn:microsoft.com/office/officeart/2005/8/layout/radial1"/>
    <dgm:cxn modelId="{54BF7353-CDB4-417A-98E1-31E59A381F39}" type="presParOf" srcId="{193EB657-C04A-4E10-9F33-E16B8BF38D85}" destId="{A96FC53F-E5A0-43EC-A515-F5021F122A5A}" srcOrd="7" destOrd="0" presId="urn:microsoft.com/office/officeart/2005/8/layout/radial1"/>
    <dgm:cxn modelId="{21BB0718-3DFF-4901-A495-C7EE9C63AF63}" type="presParOf" srcId="{A96FC53F-E5A0-43EC-A515-F5021F122A5A}" destId="{5E597EFB-578A-41CA-8ABC-437C29EAE319}" srcOrd="0" destOrd="0" presId="urn:microsoft.com/office/officeart/2005/8/layout/radial1"/>
    <dgm:cxn modelId="{DFEAB619-B684-4E56-9ADA-D198E6A6A758}" type="presParOf" srcId="{193EB657-C04A-4E10-9F33-E16B8BF38D85}" destId="{933C97BA-53B5-4E21-83B6-C20101800E0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83C8B-7BBC-4129-844F-2E1852AAB1B7}" type="doc">
      <dgm:prSet loTypeId="urn:microsoft.com/office/officeart/2008/layout/RadialCluster" loCatId="cycle" qsTypeId="urn:microsoft.com/office/officeart/2005/8/quickstyle/3d1" qsCatId="3D" csTypeId="urn:microsoft.com/office/officeart/2005/8/colors/accent3_1" csCatId="accent3" phldr="1"/>
      <dgm:spPr/>
      <dgm:t>
        <a:bodyPr/>
        <a:lstStyle/>
        <a:p>
          <a:endParaRPr lang="es-ES"/>
        </a:p>
      </dgm:t>
    </dgm:pt>
    <dgm:pt modelId="{A7804081-A2E9-41F0-A4BB-0F73B05900B9}">
      <dgm:prSet phldrT="[Texto]" custT="1"/>
      <dgm:spPr/>
      <dgm:t>
        <a:bodyPr/>
        <a:lstStyle/>
        <a:p>
          <a:r>
            <a:rPr lang="es-ES" sz="2400" b="1" dirty="0" smtClean="0"/>
            <a:t>Métodos de investigación</a:t>
          </a:r>
          <a:endParaRPr lang="es-ES" sz="2400" dirty="0"/>
        </a:p>
      </dgm:t>
    </dgm:pt>
    <dgm:pt modelId="{7E593EA9-8CBB-4BD9-9B7A-1FD5A1844F2F}" type="parTrans" cxnId="{CE49EDA2-520A-4DD4-B003-8BCD366F9EDD}">
      <dgm:prSet/>
      <dgm:spPr/>
      <dgm:t>
        <a:bodyPr/>
        <a:lstStyle/>
        <a:p>
          <a:endParaRPr lang="es-ES"/>
        </a:p>
      </dgm:t>
    </dgm:pt>
    <dgm:pt modelId="{770EC935-3F1D-4D33-9F95-584DDEFACE04}" type="sibTrans" cxnId="{CE49EDA2-520A-4DD4-B003-8BCD366F9EDD}">
      <dgm:prSet/>
      <dgm:spPr/>
      <dgm:t>
        <a:bodyPr/>
        <a:lstStyle/>
        <a:p>
          <a:endParaRPr lang="es-ES"/>
        </a:p>
      </dgm:t>
    </dgm:pt>
    <dgm:pt modelId="{0C074687-F45E-4D2F-A029-4C93398A789C}">
      <dgm:prSet phldrT="[Texto]" custT="1"/>
      <dgm:spPr/>
      <dgm:t>
        <a:bodyPr/>
        <a:lstStyle/>
        <a:p>
          <a:r>
            <a:rPr lang="es-ES" sz="2000" b="0" dirty="0" smtClean="0"/>
            <a:t>Método analítico-sintético  </a:t>
          </a:r>
          <a:endParaRPr lang="es-ES" sz="2000" b="0" dirty="0"/>
        </a:p>
      </dgm:t>
    </dgm:pt>
    <dgm:pt modelId="{D75846C2-EE90-4BD6-A5D4-D43E8881EBBC}" type="parTrans" cxnId="{1E9D2832-F63D-42E9-A608-4D350A308203}">
      <dgm:prSet/>
      <dgm:spPr/>
      <dgm:t>
        <a:bodyPr/>
        <a:lstStyle/>
        <a:p>
          <a:endParaRPr lang="es-ES"/>
        </a:p>
      </dgm:t>
    </dgm:pt>
    <dgm:pt modelId="{F3290AEC-1E09-4E69-AE2E-CDE17EA71A42}" type="sibTrans" cxnId="{1E9D2832-F63D-42E9-A608-4D350A308203}">
      <dgm:prSet/>
      <dgm:spPr/>
      <dgm:t>
        <a:bodyPr/>
        <a:lstStyle/>
        <a:p>
          <a:endParaRPr lang="es-ES"/>
        </a:p>
      </dgm:t>
    </dgm:pt>
    <dgm:pt modelId="{E3793B8B-F237-404F-A209-2AE86B1C33AC}">
      <dgm:prSet phldrT="[Texto]" custT="1"/>
      <dgm:spPr/>
      <dgm:t>
        <a:bodyPr/>
        <a:lstStyle/>
        <a:p>
          <a:r>
            <a:rPr lang="es-ES" sz="2000" b="0" dirty="0" smtClean="0"/>
            <a:t>Método hipotético deductivo</a:t>
          </a:r>
          <a:endParaRPr lang="es-ES" sz="2000" b="0" dirty="0"/>
        </a:p>
      </dgm:t>
    </dgm:pt>
    <dgm:pt modelId="{854A480E-0210-4214-861D-067BC1AE67B9}" type="parTrans" cxnId="{5F16ADF9-F198-4710-BA46-2A4434ECE5F5}">
      <dgm:prSet/>
      <dgm:spPr/>
      <dgm:t>
        <a:bodyPr/>
        <a:lstStyle/>
        <a:p>
          <a:endParaRPr lang="es-ES"/>
        </a:p>
      </dgm:t>
    </dgm:pt>
    <dgm:pt modelId="{522D94A8-CED8-4A00-BBDB-FB5026D28ADB}" type="sibTrans" cxnId="{5F16ADF9-F198-4710-BA46-2A4434ECE5F5}">
      <dgm:prSet/>
      <dgm:spPr/>
      <dgm:t>
        <a:bodyPr/>
        <a:lstStyle/>
        <a:p>
          <a:endParaRPr lang="es-ES"/>
        </a:p>
      </dgm:t>
    </dgm:pt>
    <dgm:pt modelId="{16AC4E6C-17E3-4017-AB6D-834748691589}">
      <dgm:prSet phldrT="[Texto]" custT="1"/>
      <dgm:spPr/>
      <dgm:t>
        <a:bodyPr/>
        <a:lstStyle/>
        <a:p>
          <a:r>
            <a:rPr lang="es-ES" sz="2000" b="0" i="0" dirty="0" smtClean="0"/>
            <a:t>Métodos empíricos Observación Cuestionario Pre experimento y Pos experimento </a:t>
          </a:r>
          <a:endParaRPr lang="es-ES" sz="2000" b="0" i="0" dirty="0"/>
        </a:p>
      </dgm:t>
    </dgm:pt>
    <dgm:pt modelId="{AD76CDAC-D955-432F-97AD-B2C7346AF839}" type="parTrans" cxnId="{3B332DA7-D108-42B6-99CA-ACDB56A03887}">
      <dgm:prSet/>
      <dgm:spPr/>
      <dgm:t>
        <a:bodyPr/>
        <a:lstStyle/>
        <a:p>
          <a:endParaRPr lang="es-ES"/>
        </a:p>
      </dgm:t>
    </dgm:pt>
    <dgm:pt modelId="{B9ED62B8-4362-4369-B340-7EDEBD2488A4}" type="sibTrans" cxnId="{3B332DA7-D108-42B6-99CA-ACDB56A03887}">
      <dgm:prSet/>
      <dgm:spPr/>
      <dgm:t>
        <a:bodyPr/>
        <a:lstStyle/>
        <a:p>
          <a:endParaRPr lang="es-ES"/>
        </a:p>
      </dgm:t>
    </dgm:pt>
    <dgm:pt modelId="{6DA17150-75D2-4A3C-AEC0-46EFC2415960}">
      <dgm:prSet phldrT="[Texto]" custT="1"/>
      <dgm:spPr/>
      <dgm:t>
        <a:bodyPr/>
        <a:lstStyle/>
        <a:p>
          <a:r>
            <a:rPr lang="es-ES" sz="2000" b="0" dirty="0" smtClean="0"/>
            <a:t>Métodos estadísticos</a:t>
          </a:r>
          <a:endParaRPr lang="es-ES" sz="2000" b="0" dirty="0"/>
        </a:p>
      </dgm:t>
    </dgm:pt>
    <dgm:pt modelId="{F9457AA5-5850-4E00-A786-664C14FE980D}" type="parTrans" cxnId="{0A783172-7A30-46B2-8816-0AACA2C19E27}">
      <dgm:prSet/>
      <dgm:spPr/>
      <dgm:t>
        <a:bodyPr/>
        <a:lstStyle/>
        <a:p>
          <a:endParaRPr lang="es-ES"/>
        </a:p>
      </dgm:t>
    </dgm:pt>
    <dgm:pt modelId="{C56EB231-C5A4-4177-A5FE-90CFF5279F2B}" type="sibTrans" cxnId="{0A783172-7A30-46B2-8816-0AACA2C19E27}">
      <dgm:prSet/>
      <dgm:spPr/>
      <dgm:t>
        <a:bodyPr/>
        <a:lstStyle/>
        <a:p>
          <a:endParaRPr lang="es-ES"/>
        </a:p>
      </dgm:t>
    </dgm:pt>
    <dgm:pt modelId="{A2A605BD-9691-4120-A8D7-0B574A6F4716}" type="pres">
      <dgm:prSet presAssocID="{B2C83C8B-7BBC-4129-844F-2E1852AAB1B7}" presName="Name0" presStyleCnt="0">
        <dgm:presLayoutVars>
          <dgm:chMax val="1"/>
          <dgm:chPref val="1"/>
          <dgm:dir/>
          <dgm:animOne val="branch"/>
          <dgm:animLvl val="lvl"/>
        </dgm:presLayoutVars>
      </dgm:prSet>
      <dgm:spPr/>
      <dgm:t>
        <a:bodyPr/>
        <a:lstStyle/>
        <a:p>
          <a:endParaRPr lang="es-ES"/>
        </a:p>
      </dgm:t>
    </dgm:pt>
    <dgm:pt modelId="{114C7B6C-D2A6-4224-882F-C94720F6D4C1}" type="pres">
      <dgm:prSet presAssocID="{A7804081-A2E9-41F0-A4BB-0F73B05900B9}" presName="singleCycle" presStyleCnt="0"/>
      <dgm:spPr/>
    </dgm:pt>
    <dgm:pt modelId="{CCB586A7-3B16-4DCE-AFBF-8C2DE1A2E45E}" type="pres">
      <dgm:prSet presAssocID="{A7804081-A2E9-41F0-A4BB-0F73B05900B9}" presName="singleCenter" presStyleLbl="node1" presStyleIdx="0" presStyleCnt="5" custScaleX="116766" custScaleY="93680">
        <dgm:presLayoutVars>
          <dgm:chMax val="7"/>
          <dgm:chPref val="7"/>
        </dgm:presLayoutVars>
      </dgm:prSet>
      <dgm:spPr/>
      <dgm:t>
        <a:bodyPr/>
        <a:lstStyle/>
        <a:p>
          <a:endParaRPr lang="es-ES"/>
        </a:p>
      </dgm:t>
    </dgm:pt>
    <dgm:pt modelId="{D8E5AC3F-B2DE-490D-8F1F-2A79DF40CFE9}" type="pres">
      <dgm:prSet presAssocID="{D75846C2-EE90-4BD6-A5D4-D43E8881EBBC}" presName="Name56" presStyleLbl="parChTrans1D2" presStyleIdx="0" presStyleCnt="4"/>
      <dgm:spPr/>
      <dgm:t>
        <a:bodyPr/>
        <a:lstStyle/>
        <a:p>
          <a:endParaRPr lang="es-ES"/>
        </a:p>
      </dgm:t>
    </dgm:pt>
    <dgm:pt modelId="{F03DF9FE-EFB7-477C-A50A-052E41872C72}" type="pres">
      <dgm:prSet presAssocID="{0C074687-F45E-4D2F-A029-4C93398A789C}" presName="text0" presStyleLbl="node1" presStyleIdx="1" presStyleCnt="5" custScaleX="284293" custScaleY="124886" custRadScaleRad="96255" custRadScaleInc="0">
        <dgm:presLayoutVars>
          <dgm:bulletEnabled val="1"/>
        </dgm:presLayoutVars>
      </dgm:prSet>
      <dgm:spPr/>
      <dgm:t>
        <a:bodyPr/>
        <a:lstStyle/>
        <a:p>
          <a:endParaRPr lang="es-ES"/>
        </a:p>
      </dgm:t>
    </dgm:pt>
    <dgm:pt modelId="{A9FA3A92-8470-45B5-8481-10E2DD6013E2}" type="pres">
      <dgm:prSet presAssocID="{854A480E-0210-4214-861D-067BC1AE67B9}" presName="Name56" presStyleLbl="parChTrans1D2" presStyleIdx="1" presStyleCnt="4"/>
      <dgm:spPr/>
      <dgm:t>
        <a:bodyPr/>
        <a:lstStyle/>
        <a:p>
          <a:endParaRPr lang="es-ES"/>
        </a:p>
      </dgm:t>
    </dgm:pt>
    <dgm:pt modelId="{FA805FE1-1D73-44C6-ACB9-E563DD089FF0}" type="pres">
      <dgm:prSet presAssocID="{E3793B8B-F237-404F-A209-2AE86B1C33AC}" presName="text0" presStyleLbl="node1" presStyleIdx="2" presStyleCnt="5" custScaleX="203962" custRadScaleRad="108933" custRadScaleInc="1152">
        <dgm:presLayoutVars>
          <dgm:bulletEnabled val="1"/>
        </dgm:presLayoutVars>
      </dgm:prSet>
      <dgm:spPr/>
      <dgm:t>
        <a:bodyPr/>
        <a:lstStyle/>
        <a:p>
          <a:endParaRPr lang="es-ES"/>
        </a:p>
      </dgm:t>
    </dgm:pt>
    <dgm:pt modelId="{0BDA8E6A-FC33-474B-A67A-88A70D15D95A}" type="pres">
      <dgm:prSet presAssocID="{AD76CDAC-D955-432F-97AD-B2C7346AF839}" presName="Name56" presStyleLbl="parChTrans1D2" presStyleIdx="2" presStyleCnt="4"/>
      <dgm:spPr/>
      <dgm:t>
        <a:bodyPr/>
        <a:lstStyle/>
        <a:p>
          <a:endParaRPr lang="es-ES"/>
        </a:p>
      </dgm:t>
    </dgm:pt>
    <dgm:pt modelId="{BA3B2E87-927F-41C4-8A8E-333B4E57C729}" type="pres">
      <dgm:prSet presAssocID="{16AC4E6C-17E3-4017-AB6D-834748691589}" presName="text0" presStyleLbl="node1" presStyleIdx="3" presStyleCnt="5" custScaleX="273359" custScaleY="140470" custRadScaleRad="91335" custRadScaleInc="0">
        <dgm:presLayoutVars>
          <dgm:bulletEnabled val="1"/>
        </dgm:presLayoutVars>
      </dgm:prSet>
      <dgm:spPr/>
      <dgm:t>
        <a:bodyPr/>
        <a:lstStyle/>
        <a:p>
          <a:endParaRPr lang="es-ES"/>
        </a:p>
      </dgm:t>
    </dgm:pt>
    <dgm:pt modelId="{8E078B1B-F206-45CC-9E59-5760F89F916D}" type="pres">
      <dgm:prSet presAssocID="{F9457AA5-5850-4E00-A786-664C14FE980D}" presName="Name56" presStyleLbl="parChTrans1D2" presStyleIdx="3" presStyleCnt="4"/>
      <dgm:spPr/>
      <dgm:t>
        <a:bodyPr/>
        <a:lstStyle/>
        <a:p>
          <a:endParaRPr lang="es-ES"/>
        </a:p>
      </dgm:t>
    </dgm:pt>
    <dgm:pt modelId="{F2F54816-2C4D-4F13-8FD0-F85A816114E4}" type="pres">
      <dgm:prSet presAssocID="{6DA17150-75D2-4A3C-AEC0-46EFC2415960}" presName="text0" presStyleLbl="node1" presStyleIdx="4" presStyleCnt="5" custScaleX="205307" custRadScaleRad="116343" custRadScaleInc="-1078">
        <dgm:presLayoutVars>
          <dgm:bulletEnabled val="1"/>
        </dgm:presLayoutVars>
      </dgm:prSet>
      <dgm:spPr/>
      <dgm:t>
        <a:bodyPr/>
        <a:lstStyle/>
        <a:p>
          <a:endParaRPr lang="es-ES"/>
        </a:p>
      </dgm:t>
    </dgm:pt>
  </dgm:ptLst>
  <dgm:cxnLst>
    <dgm:cxn modelId="{5F16ADF9-F198-4710-BA46-2A4434ECE5F5}" srcId="{A7804081-A2E9-41F0-A4BB-0F73B05900B9}" destId="{E3793B8B-F237-404F-A209-2AE86B1C33AC}" srcOrd="1" destOrd="0" parTransId="{854A480E-0210-4214-861D-067BC1AE67B9}" sibTransId="{522D94A8-CED8-4A00-BBDB-FB5026D28ADB}"/>
    <dgm:cxn modelId="{4A006269-1EE0-4443-8E7A-9201844548D9}" type="presOf" srcId="{854A480E-0210-4214-861D-067BC1AE67B9}" destId="{A9FA3A92-8470-45B5-8481-10E2DD6013E2}" srcOrd="0" destOrd="0" presId="urn:microsoft.com/office/officeart/2008/layout/RadialCluster"/>
    <dgm:cxn modelId="{CE49EDA2-520A-4DD4-B003-8BCD366F9EDD}" srcId="{B2C83C8B-7BBC-4129-844F-2E1852AAB1B7}" destId="{A7804081-A2E9-41F0-A4BB-0F73B05900B9}" srcOrd="0" destOrd="0" parTransId="{7E593EA9-8CBB-4BD9-9B7A-1FD5A1844F2F}" sibTransId="{770EC935-3F1D-4D33-9F95-584DDEFACE04}"/>
    <dgm:cxn modelId="{123A2554-3902-422B-A91B-50D013C305CD}" type="presOf" srcId="{0C074687-F45E-4D2F-A029-4C93398A789C}" destId="{F03DF9FE-EFB7-477C-A50A-052E41872C72}" srcOrd="0" destOrd="0" presId="urn:microsoft.com/office/officeart/2008/layout/RadialCluster"/>
    <dgm:cxn modelId="{1E9D2832-F63D-42E9-A608-4D350A308203}" srcId="{A7804081-A2E9-41F0-A4BB-0F73B05900B9}" destId="{0C074687-F45E-4D2F-A029-4C93398A789C}" srcOrd="0" destOrd="0" parTransId="{D75846C2-EE90-4BD6-A5D4-D43E8881EBBC}" sibTransId="{F3290AEC-1E09-4E69-AE2E-CDE17EA71A42}"/>
    <dgm:cxn modelId="{61336BA2-1842-4BBD-B6CD-EBA28FBBDC8A}" type="presOf" srcId="{A7804081-A2E9-41F0-A4BB-0F73B05900B9}" destId="{CCB586A7-3B16-4DCE-AFBF-8C2DE1A2E45E}" srcOrd="0" destOrd="0" presId="urn:microsoft.com/office/officeart/2008/layout/RadialCluster"/>
    <dgm:cxn modelId="{3B332DA7-D108-42B6-99CA-ACDB56A03887}" srcId="{A7804081-A2E9-41F0-A4BB-0F73B05900B9}" destId="{16AC4E6C-17E3-4017-AB6D-834748691589}" srcOrd="2" destOrd="0" parTransId="{AD76CDAC-D955-432F-97AD-B2C7346AF839}" sibTransId="{B9ED62B8-4362-4369-B340-7EDEBD2488A4}"/>
    <dgm:cxn modelId="{D219F6FB-84D2-4149-977C-ECC95ABD4AEF}" type="presOf" srcId="{B2C83C8B-7BBC-4129-844F-2E1852AAB1B7}" destId="{A2A605BD-9691-4120-A8D7-0B574A6F4716}" srcOrd="0" destOrd="0" presId="urn:microsoft.com/office/officeart/2008/layout/RadialCluster"/>
    <dgm:cxn modelId="{0A783172-7A30-46B2-8816-0AACA2C19E27}" srcId="{A7804081-A2E9-41F0-A4BB-0F73B05900B9}" destId="{6DA17150-75D2-4A3C-AEC0-46EFC2415960}" srcOrd="3" destOrd="0" parTransId="{F9457AA5-5850-4E00-A786-664C14FE980D}" sibTransId="{C56EB231-C5A4-4177-A5FE-90CFF5279F2B}"/>
    <dgm:cxn modelId="{0EC10010-2BC9-4D7F-8CBD-08CDB140B398}" type="presOf" srcId="{6DA17150-75D2-4A3C-AEC0-46EFC2415960}" destId="{F2F54816-2C4D-4F13-8FD0-F85A816114E4}" srcOrd="0" destOrd="0" presId="urn:microsoft.com/office/officeart/2008/layout/RadialCluster"/>
    <dgm:cxn modelId="{084644D7-1DB4-4C94-8C39-3867595C9DC2}" type="presOf" srcId="{AD76CDAC-D955-432F-97AD-B2C7346AF839}" destId="{0BDA8E6A-FC33-474B-A67A-88A70D15D95A}" srcOrd="0" destOrd="0" presId="urn:microsoft.com/office/officeart/2008/layout/RadialCluster"/>
    <dgm:cxn modelId="{1D70577D-9870-4C9A-A223-3CDF726B84A3}" type="presOf" srcId="{F9457AA5-5850-4E00-A786-664C14FE980D}" destId="{8E078B1B-F206-45CC-9E59-5760F89F916D}" srcOrd="0" destOrd="0" presId="urn:microsoft.com/office/officeart/2008/layout/RadialCluster"/>
    <dgm:cxn modelId="{01BA57A5-2930-42F5-A201-6356A8E6F74D}" type="presOf" srcId="{E3793B8B-F237-404F-A209-2AE86B1C33AC}" destId="{FA805FE1-1D73-44C6-ACB9-E563DD089FF0}" srcOrd="0" destOrd="0" presId="urn:microsoft.com/office/officeart/2008/layout/RadialCluster"/>
    <dgm:cxn modelId="{F5F68E8D-A75A-4883-AE03-E505B26F503E}" type="presOf" srcId="{D75846C2-EE90-4BD6-A5D4-D43E8881EBBC}" destId="{D8E5AC3F-B2DE-490D-8F1F-2A79DF40CFE9}" srcOrd="0" destOrd="0" presId="urn:microsoft.com/office/officeart/2008/layout/RadialCluster"/>
    <dgm:cxn modelId="{D2B4B677-E118-4904-BEE8-AFBAC062DF4E}" type="presOf" srcId="{16AC4E6C-17E3-4017-AB6D-834748691589}" destId="{BA3B2E87-927F-41C4-8A8E-333B4E57C729}" srcOrd="0" destOrd="0" presId="urn:microsoft.com/office/officeart/2008/layout/RadialCluster"/>
    <dgm:cxn modelId="{491F7E72-96EF-4CD6-84B8-10A26FB797FA}" type="presParOf" srcId="{A2A605BD-9691-4120-A8D7-0B574A6F4716}" destId="{114C7B6C-D2A6-4224-882F-C94720F6D4C1}" srcOrd="0" destOrd="0" presId="urn:microsoft.com/office/officeart/2008/layout/RadialCluster"/>
    <dgm:cxn modelId="{58E967BB-3B2C-4F57-B59D-DFDFA092BCCB}" type="presParOf" srcId="{114C7B6C-D2A6-4224-882F-C94720F6D4C1}" destId="{CCB586A7-3B16-4DCE-AFBF-8C2DE1A2E45E}" srcOrd="0" destOrd="0" presId="urn:microsoft.com/office/officeart/2008/layout/RadialCluster"/>
    <dgm:cxn modelId="{9270C0A5-B4D2-4D03-A20D-ACCB696B3109}" type="presParOf" srcId="{114C7B6C-D2A6-4224-882F-C94720F6D4C1}" destId="{D8E5AC3F-B2DE-490D-8F1F-2A79DF40CFE9}" srcOrd="1" destOrd="0" presId="urn:microsoft.com/office/officeart/2008/layout/RadialCluster"/>
    <dgm:cxn modelId="{7F41CAC6-0D92-4CEB-B832-0FD32992F89B}" type="presParOf" srcId="{114C7B6C-D2A6-4224-882F-C94720F6D4C1}" destId="{F03DF9FE-EFB7-477C-A50A-052E41872C72}" srcOrd="2" destOrd="0" presId="urn:microsoft.com/office/officeart/2008/layout/RadialCluster"/>
    <dgm:cxn modelId="{6C05A3C1-05CD-4193-A988-F9A0BE5B24DA}" type="presParOf" srcId="{114C7B6C-D2A6-4224-882F-C94720F6D4C1}" destId="{A9FA3A92-8470-45B5-8481-10E2DD6013E2}" srcOrd="3" destOrd="0" presId="urn:microsoft.com/office/officeart/2008/layout/RadialCluster"/>
    <dgm:cxn modelId="{1389414B-CA6C-4B6F-BADD-1E2D35FC6713}" type="presParOf" srcId="{114C7B6C-D2A6-4224-882F-C94720F6D4C1}" destId="{FA805FE1-1D73-44C6-ACB9-E563DD089FF0}" srcOrd="4" destOrd="0" presId="urn:microsoft.com/office/officeart/2008/layout/RadialCluster"/>
    <dgm:cxn modelId="{163A2F24-569E-4B5C-A51B-FD4102CEDED1}" type="presParOf" srcId="{114C7B6C-D2A6-4224-882F-C94720F6D4C1}" destId="{0BDA8E6A-FC33-474B-A67A-88A70D15D95A}" srcOrd="5" destOrd="0" presId="urn:microsoft.com/office/officeart/2008/layout/RadialCluster"/>
    <dgm:cxn modelId="{91426AC0-8BDF-424B-9908-E837755480CC}" type="presParOf" srcId="{114C7B6C-D2A6-4224-882F-C94720F6D4C1}" destId="{BA3B2E87-927F-41C4-8A8E-333B4E57C729}" srcOrd="6" destOrd="0" presId="urn:microsoft.com/office/officeart/2008/layout/RadialCluster"/>
    <dgm:cxn modelId="{FB13F436-601D-4F88-924F-60C02D120FE8}" type="presParOf" srcId="{114C7B6C-D2A6-4224-882F-C94720F6D4C1}" destId="{8E078B1B-F206-45CC-9E59-5760F89F916D}" srcOrd="7" destOrd="0" presId="urn:microsoft.com/office/officeart/2008/layout/RadialCluster"/>
    <dgm:cxn modelId="{A3A9CD3D-324A-4805-8167-71981104C459}" type="presParOf" srcId="{114C7B6C-D2A6-4224-882F-C94720F6D4C1}" destId="{F2F54816-2C4D-4F13-8FD0-F85A816114E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4DD7C-E901-4526-9051-B176D2225391}" type="doc">
      <dgm:prSet loTypeId="urn:microsoft.com/office/officeart/2005/8/layout/process2" loCatId="process" qsTypeId="urn:microsoft.com/office/officeart/2005/8/quickstyle/3d3" qsCatId="3D" csTypeId="urn:microsoft.com/office/officeart/2005/8/colors/accent0_2" csCatId="mainScheme" phldr="1"/>
      <dgm:spPr/>
      <dgm:t>
        <a:bodyPr/>
        <a:lstStyle/>
        <a:p>
          <a:endParaRPr lang="es-ES"/>
        </a:p>
      </dgm:t>
    </dgm:pt>
    <dgm:pt modelId="{7ECAB0BC-FF8D-452A-8C86-2EE6F0C32B94}">
      <dgm:prSet phldrT="[Texto]" custT="1"/>
      <dgm:spPr/>
      <dgm:t>
        <a:bodyPr/>
        <a:lstStyle/>
        <a:p>
          <a:r>
            <a:rPr lang="es-ES" sz="1600" dirty="0" smtClean="0"/>
            <a:t>Los principales fundamentos teóricos que sustenta el programa de actividades recreativas son la conceptualización de la recreación, beneficios; características de la recreación, áreas de la recreación, recreación laboral, relaciones laborales, beneficios de las relaciones laborales para el trabajador, satisfacción laboral, dimensiones, el cuestionario de Litwin y Stringer y todo lo que respecta a marco legal. </a:t>
          </a:r>
          <a:endParaRPr lang="es-ES" sz="1600" dirty="0"/>
        </a:p>
      </dgm:t>
    </dgm:pt>
    <dgm:pt modelId="{620E484B-6182-41EE-B2F0-FF93022F9D83}" type="parTrans" cxnId="{0A14FCE2-0801-4EB6-BFFB-3FC644A78A0A}">
      <dgm:prSet/>
      <dgm:spPr/>
      <dgm:t>
        <a:bodyPr/>
        <a:lstStyle/>
        <a:p>
          <a:endParaRPr lang="es-ES"/>
        </a:p>
      </dgm:t>
    </dgm:pt>
    <dgm:pt modelId="{64D5B7C8-1E0C-46E8-AEA5-F07E0427826D}" type="sibTrans" cxnId="{0A14FCE2-0801-4EB6-BFFB-3FC644A78A0A}">
      <dgm:prSet/>
      <dgm:spPr/>
      <dgm:t>
        <a:bodyPr/>
        <a:lstStyle/>
        <a:p>
          <a:endParaRPr lang="es-ES" dirty="0">
            <a:solidFill>
              <a:schemeClr val="tx1">
                <a:lumMod val="75000"/>
                <a:lumOff val="25000"/>
              </a:schemeClr>
            </a:solidFill>
          </a:endParaRPr>
        </a:p>
      </dgm:t>
    </dgm:pt>
    <dgm:pt modelId="{6EC7FEEF-2D12-488F-AD37-6CA185C34FD5}">
      <dgm:prSet phldrT="[Texto]" custT="1"/>
      <dgm:spPr/>
      <dgm:t>
        <a:bodyPr/>
        <a:lstStyle/>
        <a:p>
          <a:endParaRPr lang="en-US" sz="1400" dirty="0" smtClean="0"/>
        </a:p>
        <a:p>
          <a:r>
            <a:rPr lang="en-US" sz="2000" dirty="0" smtClean="0"/>
            <a:t>Media del Pre </a:t>
          </a:r>
          <a:r>
            <a:rPr lang="en-US" sz="2000" dirty="0" smtClean="0"/>
            <a:t>test – Resultado – Porcentaje 60,8%</a:t>
          </a:r>
        </a:p>
        <a:p>
          <a:r>
            <a:rPr lang="en-US" sz="2000" dirty="0" smtClean="0"/>
            <a:t>Media del Pos </a:t>
          </a:r>
          <a:r>
            <a:rPr lang="en-US" sz="2000" dirty="0" smtClean="0"/>
            <a:t>test – Resultado – Porcentaje 69,8%</a:t>
          </a:r>
        </a:p>
        <a:p>
          <a:r>
            <a:rPr lang="en-US" sz="2000" dirty="0" smtClean="0"/>
            <a:t>Existe una diferencia del 9% de aumento </a:t>
          </a:r>
        </a:p>
        <a:p>
          <a:endParaRPr lang="es-ES" sz="1400" dirty="0"/>
        </a:p>
      </dgm:t>
    </dgm:pt>
    <dgm:pt modelId="{F77A9248-37C1-4FA1-8591-BDA98574E644}" type="parTrans" cxnId="{2A787127-3596-4D53-B719-673E1AF44E44}">
      <dgm:prSet/>
      <dgm:spPr/>
      <dgm:t>
        <a:bodyPr/>
        <a:lstStyle/>
        <a:p>
          <a:endParaRPr lang="es-ES"/>
        </a:p>
      </dgm:t>
    </dgm:pt>
    <dgm:pt modelId="{8E1B9338-B68E-4CEA-A296-2FB334B4EA4A}" type="sibTrans" cxnId="{2A787127-3596-4D53-B719-673E1AF44E44}">
      <dgm:prSet/>
      <dgm:spPr/>
      <dgm:t>
        <a:bodyPr/>
        <a:lstStyle/>
        <a:p>
          <a:endParaRPr lang="es-ES"/>
        </a:p>
      </dgm:t>
    </dgm:pt>
    <dgm:pt modelId="{09A69EBB-6BBD-4365-A204-AEF19FC30B76}">
      <dgm:prSet phldrT="[Texto]" custT="1"/>
      <dgm:spPr/>
      <dgm:t>
        <a:bodyPr/>
        <a:lstStyle/>
        <a:p>
          <a:r>
            <a:rPr lang="en-US" sz="2000" dirty="0" smtClean="0"/>
            <a:t>Se acepta la hipótesis planteada porque se evidencia estadísticamente que los trabajadores fortalecieron sus relaciones laborales en un 9%.</a:t>
          </a:r>
          <a:endParaRPr lang="es-ES" sz="2000" dirty="0"/>
        </a:p>
      </dgm:t>
    </dgm:pt>
    <dgm:pt modelId="{2EEFF1DB-F366-4B9C-90B7-0F05BEAC1D0B}" type="parTrans" cxnId="{B59D3892-9AE9-4533-A3E8-ADD3A9651959}">
      <dgm:prSet/>
      <dgm:spPr/>
      <dgm:t>
        <a:bodyPr/>
        <a:lstStyle/>
        <a:p>
          <a:endParaRPr lang="es-ES"/>
        </a:p>
      </dgm:t>
    </dgm:pt>
    <dgm:pt modelId="{238F0A2D-12B8-41C3-A090-BFADCD15F8CF}" type="sibTrans" cxnId="{B59D3892-9AE9-4533-A3E8-ADD3A9651959}">
      <dgm:prSet/>
      <dgm:spPr/>
      <dgm:t>
        <a:bodyPr/>
        <a:lstStyle/>
        <a:p>
          <a:endParaRPr lang="es-ES"/>
        </a:p>
      </dgm:t>
    </dgm:pt>
    <dgm:pt modelId="{D3C9B649-E3CA-4D2F-855A-4BE92F1F4F09}" type="pres">
      <dgm:prSet presAssocID="{D4D4DD7C-E901-4526-9051-B176D2225391}" presName="linearFlow" presStyleCnt="0">
        <dgm:presLayoutVars>
          <dgm:resizeHandles val="exact"/>
        </dgm:presLayoutVars>
      </dgm:prSet>
      <dgm:spPr/>
      <dgm:t>
        <a:bodyPr/>
        <a:lstStyle/>
        <a:p>
          <a:endParaRPr lang="es-ES"/>
        </a:p>
      </dgm:t>
    </dgm:pt>
    <dgm:pt modelId="{A6DC471C-E376-4F26-9722-DD005D127F51}" type="pres">
      <dgm:prSet presAssocID="{7ECAB0BC-FF8D-452A-8C86-2EE6F0C32B94}" presName="node" presStyleLbl="node1" presStyleIdx="0" presStyleCnt="3" custScaleX="105795">
        <dgm:presLayoutVars>
          <dgm:bulletEnabled val="1"/>
        </dgm:presLayoutVars>
      </dgm:prSet>
      <dgm:spPr/>
      <dgm:t>
        <a:bodyPr/>
        <a:lstStyle/>
        <a:p>
          <a:endParaRPr lang="es-ES"/>
        </a:p>
      </dgm:t>
    </dgm:pt>
    <dgm:pt modelId="{A7C0BED2-F8EF-4EE5-9E06-535BAF4AC493}" type="pres">
      <dgm:prSet presAssocID="{64D5B7C8-1E0C-46E8-AEA5-F07E0427826D}" presName="sibTrans" presStyleLbl="sibTrans2D1" presStyleIdx="0" presStyleCnt="2" custLinFactNeighborX="-5425" custLinFactNeighborY="2470"/>
      <dgm:spPr/>
      <dgm:t>
        <a:bodyPr/>
        <a:lstStyle/>
        <a:p>
          <a:endParaRPr lang="es-ES"/>
        </a:p>
      </dgm:t>
    </dgm:pt>
    <dgm:pt modelId="{A2AFAD3B-F9F4-456A-BC17-AAADA18057B9}" type="pres">
      <dgm:prSet presAssocID="{64D5B7C8-1E0C-46E8-AEA5-F07E0427826D}" presName="connectorText" presStyleLbl="sibTrans2D1" presStyleIdx="0" presStyleCnt="2"/>
      <dgm:spPr/>
      <dgm:t>
        <a:bodyPr/>
        <a:lstStyle/>
        <a:p>
          <a:endParaRPr lang="es-ES"/>
        </a:p>
      </dgm:t>
    </dgm:pt>
    <dgm:pt modelId="{6AAB1FCD-9A32-4960-A26A-4467310570D6}" type="pres">
      <dgm:prSet presAssocID="{6EC7FEEF-2D12-488F-AD37-6CA185C34FD5}" presName="node" presStyleLbl="node1" presStyleIdx="1" presStyleCnt="3">
        <dgm:presLayoutVars>
          <dgm:bulletEnabled val="1"/>
        </dgm:presLayoutVars>
      </dgm:prSet>
      <dgm:spPr/>
      <dgm:t>
        <a:bodyPr/>
        <a:lstStyle/>
        <a:p>
          <a:endParaRPr lang="es-ES"/>
        </a:p>
      </dgm:t>
    </dgm:pt>
    <dgm:pt modelId="{7D440FBD-B6C9-4EE0-B64D-8CBA17FB26A1}" type="pres">
      <dgm:prSet presAssocID="{8E1B9338-B68E-4CEA-A296-2FB334B4EA4A}" presName="sibTrans" presStyleLbl="sibTrans2D1" presStyleIdx="1" presStyleCnt="2" custLinFactNeighborX="-5425" custLinFactNeighborY="1680"/>
      <dgm:spPr/>
      <dgm:t>
        <a:bodyPr/>
        <a:lstStyle/>
        <a:p>
          <a:endParaRPr lang="es-ES"/>
        </a:p>
      </dgm:t>
    </dgm:pt>
    <dgm:pt modelId="{72390337-1A35-4FCD-8D07-EAF4CB57DB51}" type="pres">
      <dgm:prSet presAssocID="{8E1B9338-B68E-4CEA-A296-2FB334B4EA4A}" presName="connectorText" presStyleLbl="sibTrans2D1" presStyleIdx="1" presStyleCnt="2"/>
      <dgm:spPr/>
      <dgm:t>
        <a:bodyPr/>
        <a:lstStyle/>
        <a:p>
          <a:endParaRPr lang="es-ES"/>
        </a:p>
      </dgm:t>
    </dgm:pt>
    <dgm:pt modelId="{46DF628F-B006-4466-9618-51BB57847147}" type="pres">
      <dgm:prSet presAssocID="{09A69EBB-6BBD-4365-A204-AEF19FC30B76}" presName="node" presStyleLbl="node1" presStyleIdx="2" presStyleCnt="3" custLinFactNeighborX="-559" custLinFactNeighborY="391">
        <dgm:presLayoutVars>
          <dgm:bulletEnabled val="1"/>
        </dgm:presLayoutVars>
      </dgm:prSet>
      <dgm:spPr/>
      <dgm:t>
        <a:bodyPr/>
        <a:lstStyle/>
        <a:p>
          <a:endParaRPr lang="es-ES"/>
        </a:p>
      </dgm:t>
    </dgm:pt>
  </dgm:ptLst>
  <dgm:cxnLst>
    <dgm:cxn modelId="{48CEB4E2-EB44-462C-9C1A-4477E677555A}" type="presOf" srcId="{7ECAB0BC-FF8D-452A-8C86-2EE6F0C32B94}" destId="{A6DC471C-E376-4F26-9722-DD005D127F51}" srcOrd="0" destOrd="0" presId="urn:microsoft.com/office/officeart/2005/8/layout/process2"/>
    <dgm:cxn modelId="{2A787127-3596-4D53-B719-673E1AF44E44}" srcId="{D4D4DD7C-E901-4526-9051-B176D2225391}" destId="{6EC7FEEF-2D12-488F-AD37-6CA185C34FD5}" srcOrd="1" destOrd="0" parTransId="{F77A9248-37C1-4FA1-8591-BDA98574E644}" sibTransId="{8E1B9338-B68E-4CEA-A296-2FB334B4EA4A}"/>
    <dgm:cxn modelId="{6905648B-6E64-4D83-9233-6750C039DFC9}" type="presOf" srcId="{09A69EBB-6BBD-4365-A204-AEF19FC30B76}" destId="{46DF628F-B006-4466-9618-51BB57847147}" srcOrd="0" destOrd="0" presId="urn:microsoft.com/office/officeart/2005/8/layout/process2"/>
    <dgm:cxn modelId="{E50EDD82-9A0D-4DE8-96DD-1897401CF7D6}" type="presOf" srcId="{64D5B7C8-1E0C-46E8-AEA5-F07E0427826D}" destId="{A7C0BED2-F8EF-4EE5-9E06-535BAF4AC493}" srcOrd="0" destOrd="0" presId="urn:microsoft.com/office/officeart/2005/8/layout/process2"/>
    <dgm:cxn modelId="{2CDFC091-33AE-48D0-B42C-A59FA9B0DEB5}" type="presOf" srcId="{64D5B7C8-1E0C-46E8-AEA5-F07E0427826D}" destId="{A2AFAD3B-F9F4-456A-BC17-AAADA18057B9}" srcOrd="1" destOrd="0" presId="urn:microsoft.com/office/officeart/2005/8/layout/process2"/>
    <dgm:cxn modelId="{0A14FCE2-0801-4EB6-BFFB-3FC644A78A0A}" srcId="{D4D4DD7C-E901-4526-9051-B176D2225391}" destId="{7ECAB0BC-FF8D-452A-8C86-2EE6F0C32B94}" srcOrd="0" destOrd="0" parTransId="{620E484B-6182-41EE-B2F0-FF93022F9D83}" sibTransId="{64D5B7C8-1E0C-46E8-AEA5-F07E0427826D}"/>
    <dgm:cxn modelId="{6A64DE9F-2C2E-4F58-90B3-28D5086C8A31}" type="presOf" srcId="{8E1B9338-B68E-4CEA-A296-2FB334B4EA4A}" destId="{72390337-1A35-4FCD-8D07-EAF4CB57DB51}" srcOrd="1" destOrd="0" presId="urn:microsoft.com/office/officeart/2005/8/layout/process2"/>
    <dgm:cxn modelId="{0F703C74-230D-4F3A-97F1-317A6C741269}" type="presOf" srcId="{8E1B9338-B68E-4CEA-A296-2FB334B4EA4A}" destId="{7D440FBD-B6C9-4EE0-B64D-8CBA17FB26A1}" srcOrd="0" destOrd="0" presId="urn:microsoft.com/office/officeart/2005/8/layout/process2"/>
    <dgm:cxn modelId="{B59D3892-9AE9-4533-A3E8-ADD3A9651959}" srcId="{D4D4DD7C-E901-4526-9051-B176D2225391}" destId="{09A69EBB-6BBD-4365-A204-AEF19FC30B76}" srcOrd="2" destOrd="0" parTransId="{2EEFF1DB-F366-4B9C-90B7-0F05BEAC1D0B}" sibTransId="{238F0A2D-12B8-41C3-A090-BFADCD15F8CF}"/>
    <dgm:cxn modelId="{6CF25BEE-7C58-437C-A898-1EB6F9F5A6BA}" type="presOf" srcId="{D4D4DD7C-E901-4526-9051-B176D2225391}" destId="{D3C9B649-E3CA-4D2F-855A-4BE92F1F4F09}" srcOrd="0" destOrd="0" presId="urn:microsoft.com/office/officeart/2005/8/layout/process2"/>
    <dgm:cxn modelId="{087B5BCE-344D-4BBC-91EF-FB13582178E2}" type="presOf" srcId="{6EC7FEEF-2D12-488F-AD37-6CA185C34FD5}" destId="{6AAB1FCD-9A32-4960-A26A-4467310570D6}" srcOrd="0" destOrd="0" presId="urn:microsoft.com/office/officeart/2005/8/layout/process2"/>
    <dgm:cxn modelId="{F0ACB851-6949-41A5-A2C8-2C653D7A4018}" type="presParOf" srcId="{D3C9B649-E3CA-4D2F-855A-4BE92F1F4F09}" destId="{A6DC471C-E376-4F26-9722-DD005D127F51}" srcOrd="0" destOrd="0" presId="urn:microsoft.com/office/officeart/2005/8/layout/process2"/>
    <dgm:cxn modelId="{7F4DE832-0D9B-4D62-A86F-CF1ED63DA2A3}" type="presParOf" srcId="{D3C9B649-E3CA-4D2F-855A-4BE92F1F4F09}" destId="{A7C0BED2-F8EF-4EE5-9E06-535BAF4AC493}" srcOrd="1" destOrd="0" presId="urn:microsoft.com/office/officeart/2005/8/layout/process2"/>
    <dgm:cxn modelId="{DEC5DC59-FF89-49CC-9A44-0255432693B7}" type="presParOf" srcId="{A7C0BED2-F8EF-4EE5-9E06-535BAF4AC493}" destId="{A2AFAD3B-F9F4-456A-BC17-AAADA18057B9}" srcOrd="0" destOrd="0" presId="urn:microsoft.com/office/officeart/2005/8/layout/process2"/>
    <dgm:cxn modelId="{5AB0643F-FC50-4C72-A7F6-E546BB3F666F}" type="presParOf" srcId="{D3C9B649-E3CA-4D2F-855A-4BE92F1F4F09}" destId="{6AAB1FCD-9A32-4960-A26A-4467310570D6}" srcOrd="2" destOrd="0" presId="urn:microsoft.com/office/officeart/2005/8/layout/process2"/>
    <dgm:cxn modelId="{29891CC2-279A-412F-A12D-EB0022943370}" type="presParOf" srcId="{D3C9B649-E3CA-4D2F-855A-4BE92F1F4F09}" destId="{7D440FBD-B6C9-4EE0-B64D-8CBA17FB26A1}" srcOrd="3" destOrd="0" presId="urn:microsoft.com/office/officeart/2005/8/layout/process2"/>
    <dgm:cxn modelId="{9DF44B71-3B96-4DF2-BDEC-6B9BA556E6B9}" type="presParOf" srcId="{7D440FBD-B6C9-4EE0-B64D-8CBA17FB26A1}" destId="{72390337-1A35-4FCD-8D07-EAF4CB57DB51}" srcOrd="0" destOrd="0" presId="urn:microsoft.com/office/officeart/2005/8/layout/process2"/>
    <dgm:cxn modelId="{62D84CC8-38C8-49BD-B730-FF48615F2A03}" type="presParOf" srcId="{D3C9B649-E3CA-4D2F-855A-4BE92F1F4F09}" destId="{46DF628F-B006-4466-9618-51BB5784714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DEF41-B319-444A-90FF-533ADE2D4DEA}">
      <dsp:nvSpPr>
        <dsp:cNvPr id="0" name=""/>
        <dsp:cNvSpPr/>
      </dsp:nvSpPr>
      <dsp:spPr>
        <a:xfrm>
          <a:off x="3752715" y="2391917"/>
          <a:ext cx="1898620" cy="1747947"/>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Objetivos Específicos </a:t>
          </a:r>
          <a:endParaRPr lang="es-ES" sz="2000" kern="1200" dirty="0">
            <a:solidFill>
              <a:schemeClr val="tx1"/>
            </a:solidFill>
          </a:endParaRPr>
        </a:p>
      </dsp:txBody>
      <dsp:txXfrm>
        <a:off x="4030761" y="2647898"/>
        <a:ext cx="1342528" cy="1235985"/>
      </dsp:txXfrm>
    </dsp:sp>
    <dsp:sp modelId="{85716F36-5172-4AD5-A46A-5CC6195150A8}">
      <dsp:nvSpPr>
        <dsp:cNvPr id="0" name=""/>
        <dsp:cNvSpPr/>
      </dsp:nvSpPr>
      <dsp:spPr>
        <a:xfrm rot="16200000">
          <a:off x="4532479" y="2205170"/>
          <a:ext cx="339091" cy="34401"/>
        </a:xfrm>
        <a:custGeom>
          <a:avLst/>
          <a:gdLst/>
          <a:ahLst/>
          <a:cxnLst/>
          <a:rect l="0" t="0" r="0" b="0"/>
          <a:pathLst>
            <a:path>
              <a:moveTo>
                <a:pt x="0" y="17200"/>
              </a:moveTo>
              <a:lnTo>
                <a:pt x="339091" y="1720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93548" y="2213894"/>
        <a:ext cx="16954" cy="16954"/>
      </dsp:txXfrm>
    </dsp:sp>
    <dsp:sp modelId="{4CD5FC2A-C055-4F31-ABA3-596E9D239B4E}">
      <dsp:nvSpPr>
        <dsp:cNvPr id="0" name=""/>
        <dsp:cNvSpPr/>
      </dsp:nvSpPr>
      <dsp:spPr>
        <a:xfrm>
          <a:off x="3248662" y="-166038"/>
          <a:ext cx="2906726" cy="2218864"/>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i="0" kern="1200" dirty="0" smtClean="0">
              <a:solidFill>
                <a:schemeClr val="tx1"/>
              </a:solidFill>
            </a:rPr>
            <a:t>1.</a:t>
          </a:r>
          <a:r>
            <a:rPr lang="es-ES" sz="1500" kern="1200" dirty="0" smtClean="0">
              <a:solidFill>
                <a:schemeClr val="tx1"/>
              </a:solidFill>
            </a:rPr>
            <a:t> Antecedentes teóricos y metodológicos básicos</a:t>
          </a:r>
          <a:endParaRPr lang="es-ES" sz="1500" kern="1200" dirty="0">
            <a:solidFill>
              <a:schemeClr val="tx1"/>
            </a:solidFill>
          </a:endParaRPr>
        </a:p>
      </dsp:txBody>
      <dsp:txXfrm>
        <a:off x="3674342" y="158907"/>
        <a:ext cx="2055366" cy="1568974"/>
      </dsp:txXfrm>
    </dsp:sp>
    <dsp:sp modelId="{75FAA6F0-D2E6-4564-8882-C703AE2BF1BA}">
      <dsp:nvSpPr>
        <dsp:cNvPr id="0" name=""/>
        <dsp:cNvSpPr/>
      </dsp:nvSpPr>
      <dsp:spPr>
        <a:xfrm rot="78705">
          <a:off x="5651005" y="3273638"/>
          <a:ext cx="281101" cy="34401"/>
        </a:xfrm>
        <a:custGeom>
          <a:avLst/>
          <a:gdLst/>
          <a:ahLst/>
          <a:cxnLst/>
          <a:rect l="0" t="0" r="0" b="0"/>
          <a:pathLst>
            <a:path>
              <a:moveTo>
                <a:pt x="0" y="17200"/>
              </a:moveTo>
              <a:lnTo>
                <a:pt x="281101" y="1720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784528" y="3283811"/>
        <a:ext cx="14055" cy="14055"/>
      </dsp:txXfrm>
    </dsp:sp>
    <dsp:sp modelId="{DD515FC3-C5BF-4FF9-9DEA-7659C66F7024}">
      <dsp:nvSpPr>
        <dsp:cNvPr id="0" name=""/>
        <dsp:cNvSpPr/>
      </dsp:nvSpPr>
      <dsp:spPr>
        <a:xfrm>
          <a:off x="5931579" y="2232246"/>
          <a:ext cx="2612731" cy="2183426"/>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2.</a:t>
          </a:r>
          <a:r>
            <a:rPr lang="es-ES" sz="1500" kern="1200" dirty="0" smtClean="0">
              <a:solidFill>
                <a:schemeClr val="tx1"/>
              </a:solidFill>
            </a:rPr>
            <a:t> Diagnosticar las relaciones laborales</a:t>
          </a:r>
          <a:endParaRPr lang="es-ES" sz="1500" kern="1200" dirty="0">
            <a:solidFill>
              <a:schemeClr val="tx1"/>
            </a:solidFill>
          </a:endParaRPr>
        </a:p>
      </dsp:txBody>
      <dsp:txXfrm>
        <a:off x="6314205" y="2552001"/>
        <a:ext cx="1847479" cy="1543916"/>
      </dsp:txXfrm>
    </dsp:sp>
    <dsp:sp modelId="{DB8BA08B-2DDB-42E4-94A3-C3FA1EAAEAAA}">
      <dsp:nvSpPr>
        <dsp:cNvPr id="0" name=""/>
        <dsp:cNvSpPr/>
      </dsp:nvSpPr>
      <dsp:spPr>
        <a:xfrm rot="5400000">
          <a:off x="4509032" y="4315655"/>
          <a:ext cx="385984" cy="34401"/>
        </a:xfrm>
        <a:custGeom>
          <a:avLst/>
          <a:gdLst/>
          <a:ahLst/>
          <a:cxnLst/>
          <a:rect l="0" t="0" r="0" b="0"/>
          <a:pathLst>
            <a:path>
              <a:moveTo>
                <a:pt x="0" y="17200"/>
              </a:moveTo>
              <a:lnTo>
                <a:pt x="385984" y="1720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92375" y="4323207"/>
        <a:ext cx="19299" cy="19299"/>
      </dsp:txXfrm>
    </dsp:sp>
    <dsp:sp modelId="{51E1A29A-88D4-4A9A-B07F-340F2CB10211}">
      <dsp:nvSpPr>
        <dsp:cNvPr id="0" name=""/>
        <dsp:cNvSpPr/>
      </dsp:nvSpPr>
      <dsp:spPr>
        <a:xfrm>
          <a:off x="3680715" y="4525849"/>
          <a:ext cx="2042620" cy="2125076"/>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3.</a:t>
          </a:r>
          <a:r>
            <a:rPr lang="es-ES" sz="1500" kern="1200" dirty="0" smtClean="0">
              <a:solidFill>
                <a:schemeClr val="tx1"/>
              </a:solidFill>
            </a:rPr>
            <a:t> Aplicar el programa de actividades recreativas.</a:t>
          </a:r>
          <a:endParaRPr lang="es-ES" sz="1500" kern="1200" dirty="0">
            <a:solidFill>
              <a:schemeClr val="tx1"/>
            </a:solidFill>
          </a:endParaRPr>
        </a:p>
      </dsp:txBody>
      <dsp:txXfrm>
        <a:off x="3979850" y="4837059"/>
        <a:ext cx="1444350" cy="1502656"/>
      </dsp:txXfrm>
    </dsp:sp>
    <dsp:sp modelId="{A96FC53F-E5A0-43EC-A515-F5021F122A5A}">
      <dsp:nvSpPr>
        <dsp:cNvPr id="0" name=""/>
        <dsp:cNvSpPr/>
      </dsp:nvSpPr>
      <dsp:spPr>
        <a:xfrm rot="10774134">
          <a:off x="3502839" y="3256772"/>
          <a:ext cx="249910" cy="34401"/>
        </a:xfrm>
        <a:custGeom>
          <a:avLst/>
          <a:gdLst/>
          <a:ahLst/>
          <a:cxnLst/>
          <a:rect l="0" t="0" r="0" b="0"/>
          <a:pathLst>
            <a:path>
              <a:moveTo>
                <a:pt x="0" y="17200"/>
              </a:moveTo>
              <a:lnTo>
                <a:pt x="249910" y="1720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621547" y="3267725"/>
        <a:ext cx="12495" cy="12495"/>
      </dsp:txXfrm>
    </dsp:sp>
    <dsp:sp modelId="{933C97BA-53B5-4E21-83B6-C20101800E06}">
      <dsp:nvSpPr>
        <dsp:cNvPr id="0" name=""/>
        <dsp:cNvSpPr/>
      </dsp:nvSpPr>
      <dsp:spPr>
        <a:xfrm>
          <a:off x="754784" y="2123635"/>
          <a:ext cx="2748112" cy="2323232"/>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4.</a:t>
          </a:r>
          <a:r>
            <a:rPr lang="es-ES" sz="1500" kern="1200" dirty="0" smtClean="0">
              <a:solidFill>
                <a:schemeClr val="tx1"/>
              </a:solidFill>
            </a:rPr>
            <a:t> Analizar los resultados obtenidos</a:t>
          </a:r>
          <a:endParaRPr lang="es-ES" sz="1500" kern="1200" dirty="0">
            <a:solidFill>
              <a:schemeClr val="tx1"/>
            </a:solidFill>
          </a:endParaRPr>
        </a:p>
      </dsp:txBody>
      <dsp:txXfrm>
        <a:off x="1157236" y="2463864"/>
        <a:ext cx="1943208" cy="1642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86A7-3B16-4DCE-AFBF-8C2DE1A2E45E}">
      <dsp:nvSpPr>
        <dsp:cNvPr id="0" name=""/>
        <dsp:cNvSpPr/>
      </dsp:nvSpPr>
      <dsp:spPr>
        <a:xfrm>
          <a:off x="3249212" y="2304260"/>
          <a:ext cx="2295407" cy="1841578"/>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 sz="2400" b="1" kern="1200" dirty="0" smtClean="0"/>
            <a:t>Métodos de investigación</a:t>
          </a:r>
          <a:endParaRPr lang="es-ES" sz="2400" kern="1200" dirty="0"/>
        </a:p>
      </dsp:txBody>
      <dsp:txXfrm>
        <a:off x="3339110" y="2394158"/>
        <a:ext cx="2115611" cy="1661782"/>
      </dsp:txXfrm>
    </dsp:sp>
    <dsp:sp modelId="{D8E5AC3F-B2DE-490D-8F1F-2A79DF40CFE9}">
      <dsp:nvSpPr>
        <dsp:cNvPr id="0" name=""/>
        <dsp:cNvSpPr/>
      </dsp:nvSpPr>
      <dsp:spPr>
        <a:xfrm rot="16200000">
          <a:off x="4008911" y="1916255"/>
          <a:ext cx="776010" cy="0"/>
        </a:xfrm>
        <a:custGeom>
          <a:avLst/>
          <a:gdLst/>
          <a:ahLst/>
          <a:cxnLst/>
          <a:rect l="0" t="0" r="0" b="0"/>
          <a:pathLst>
            <a:path>
              <a:moveTo>
                <a:pt x="0" y="0"/>
              </a:moveTo>
              <a:lnTo>
                <a:pt x="776010" y="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3DF9FE-EFB7-477C-A50A-052E41872C72}">
      <dsp:nvSpPr>
        <dsp:cNvPr id="0" name=""/>
        <dsp:cNvSpPr/>
      </dsp:nvSpPr>
      <dsp:spPr>
        <a:xfrm>
          <a:off x="2524707" y="-116621"/>
          <a:ext cx="3744418" cy="1644871"/>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b="0" kern="1200" dirty="0" smtClean="0"/>
            <a:t>Método analítico-sintético  </a:t>
          </a:r>
          <a:endParaRPr lang="es-ES" sz="2000" b="0" kern="1200" dirty="0"/>
        </a:p>
      </dsp:txBody>
      <dsp:txXfrm>
        <a:off x="2605003" y="-36325"/>
        <a:ext cx="3583826" cy="1484279"/>
      </dsp:txXfrm>
    </dsp:sp>
    <dsp:sp modelId="{A9FA3A92-8470-45B5-8481-10E2DD6013E2}">
      <dsp:nvSpPr>
        <dsp:cNvPr id="0" name=""/>
        <dsp:cNvSpPr/>
      </dsp:nvSpPr>
      <dsp:spPr>
        <a:xfrm rot="31104">
          <a:off x="5544613" y="3237063"/>
          <a:ext cx="360055" cy="0"/>
        </a:xfrm>
        <a:custGeom>
          <a:avLst/>
          <a:gdLst/>
          <a:ahLst/>
          <a:cxnLst/>
          <a:rect l="0" t="0" r="0" b="0"/>
          <a:pathLst>
            <a:path>
              <a:moveTo>
                <a:pt x="0" y="0"/>
              </a:moveTo>
              <a:lnTo>
                <a:pt x="360055" y="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805FE1-1D73-44C6-ACB9-E563DD089FF0}">
      <dsp:nvSpPr>
        <dsp:cNvPr id="0" name=""/>
        <dsp:cNvSpPr/>
      </dsp:nvSpPr>
      <dsp:spPr>
        <a:xfrm>
          <a:off x="5904660" y="2592296"/>
          <a:ext cx="2686380" cy="1317098"/>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b="0" kern="1200" dirty="0" smtClean="0"/>
            <a:t>Método hipotético deductivo</a:t>
          </a:r>
          <a:endParaRPr lang="es-ES" sz="2000" b="0" kern="1200" dirty="0"/>
        </a:p>
      </dsp:txBody>
      <dsp:txXfrm>
        <a:off x="5968955" y="2656591"/>
        <a:ext cx="2557790" cy="1188508"/>
      </dsp:txXfrm>
    </dsp:sp>
    <dsp:sp modelId="{0BDA8E6A-FC33-474B-A67A-88A70D15D95A}">
      <dsp:nvSpPr>
        <dsp:cNvPr id="0" name=""/>
        <dsp:cNvSpPr/>
      </dsp:nvSpPr>
      <dsp:spPr>
        <a:xfrm rot="5400000">
          <a:off x="4124609" y="4418145"/>
          <a:ext cx="544613" cy="0"/>
        </a:xfrm>
        <a:custGeom>
          <a:avLst/>
          <a:gdLst/>
          <a:ahLst/>
          <a:cxnLst/>
          <a:rect l="0" t="0" r="0" b="0"/>
          <a:pathLst>
            <a:path>
              <a:moveTo>
                <a:pt x="0" y="0"/>
              </a:moveTo>
              <a:lnTo>
                <a:pt x="544613" y="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3B2E87-927F-41C4-8A8E-333B4E57C729}">
      <dsp:nvSpPr>
        <dsp:cNvPr id="0" name=""/>
        <dsp:cNvSpPr/>
      </dsp:nvSpPr>
      <dsp:spPr>
        <a:xfrm>
          <a:off x="2596713" y="4690452"/>
          <a:ext cx="3600406" cy="1850128"/>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b="0" i="0" kern="1200" dirty="0" smtClean="0"/>
            <a:t>Métodos empíricos Observación Cuestionario Pre experimento y Pos experimento </a:t>
          </a:r>
          <a:endParaRPr lang="es-ES" sz="2000" b="0" i="0" kern="1200" dirty="0"/>
        </a:p>
      </dsp:txBody>
      <dsp:txXfrm>
        <a:off x="2687029" y="4780768"/>
        <a:ext cx="3419774" cy="1669496"/>
      </dsp:txXfrm>
    </dsp:sp>
    <dsp:sp modelId="{8E078B1B-F206-45CC-9E59-5760F89F916D}">
      <dsp:nvSpPr>
        <dsp:cNvPr id="0" name=""/>
        <dsp:cNvSpPr/>
      </dsp:nvSpPr>
      <dsp:spPr>
        <a:xfrm rot="10770894">
          <a:off x="2704085" y="3237074"/>
          <a:ext cx="545137" cy="0"/>
        </a:xfrm>
        <a:custGeom>
          <a:avLst/>
          <a:gdLst/>
          <a:ahLst/>
          <a:cxnLst/>
          <a:rect l="0" t="0" r="0" b="0"/>
          <a:pathLst>
            <a:path>
              <a:moveTo>
                <a:pt x="0" y="0"/>
              </a:moveTo>
              <a:lnTo>
                <a:pt x="545137" y="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F54816-2C4D-4F13-8FD0-F85A816114E4}">
      <dsp:nvSpPr>
        <dsp:cNvPr id="0" name=""/>
        <dsp:cNvSpPr/>
      </dsp:nvSpPr>
      <dsp:spPr>
        <a:xfrm>
          <a:off x="0" y="2592281"/>
          <a:ext cx="2704095" cy="1317098"/>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b="0" kern="1200" dirty="0" smtClean="0"/>
            <a:t>Métodos estadísticos</a:t>
          </a:r>
          <a:endParaRPr lang="es-ES" sz="2000" b="0" kern="1200" dirty="0"/>
        </a:p>
      </dsp:txBody>
      <dsp:txXfrm>
        <a:off x="64295" y="2656576"/>
        <a:ext cx="2575505" cy="1188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C471C-E376-4F26-9722-DD005D127F51}">
      <dsp:nvSpPr>
        <dsp:cNvPr id="0" name=""/>
        <dsp:cNvSpPr/>
      </dsp:nvSpPr>
      <dsp:spPr>
        <a:xfrm>
          <a:off x="1224137" y="3010"/>
          <a:ext cx="6516213" cy="1539820"/>
        </a:xfrm>
        <a:prstGeom prst="roundRect">
          <a:avLst>
            <a:gd name="adj" fmla="val 10000"/>
          </a:avLst>
        </a:prstGeom>
        <a:solidFill>
          <a:schemeClr val="l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Los principales fundamentos teóricos que sustenta el programa de actividades recreativas son la conceptualización de la recreación, beneficios; características de la recreación, áreas de la recreación, recreación laboral, relaciones laborales, beneficios de las relaciones laborales para el trabajador, satisfacción laboral, dimensiones, el cuestionario de Litwin y Stringer y todo lo que respecta a marco legal. </a:t>
          </a:r>
          <a:endParaRPr lang="es-ES" sz="1600" kern="1200" dirty="0"/>
        </a:p>
      </dsp:txBody>
      <dsp:txXfrm>
        <a:off x="1269237" y="48110"/>
        <a:ext cx="6426013" cy="1449620"/>
      </dsp:txXfrm>
    </dsp:sp>
    <dsp:sp modelId="{A7C0BED2-F8EF-4EE5-9E06-535BAF4AC493}">
      <dsp:nvSpPr>
        <dsp:cNvPr id="0" name=""/>
        <dsp:cNvSpPr/>
      </dsp:nvSpPr>
      <dsp:spPr>
        <a:xfrm rot="5400000">
          <a:off x="4162201" y="1598441"/>
          <a:ext cx="577432" cy="69291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dirty="0">
            <a:solidFill>
              <a:schemeClr val="tx1">
                <a:lumMod val="75000"/>
                <a:lumOff val="25000"/>
              </a:schemeClr>
            </a:solidFill>
          </a:endParaRPr>
        </a:p>
      </dsp:txBody>
      <dsp:txXfrm rot="-5400000">
        <a:off x="4243042" y="1656184"/>
        <a:ext cx="415751" cy="404202"/>
      </dsp:txXfrm>
    </dsp:sp>
    <dsp:sp modelId="{6AAB1FCD-9A32-4960-A26A-4467310570D6}">
      <dsp:nvSpPr>
        <dsp:cNvPr id="0" name=""/>
        <dsp:cNvSpPr/>
      </dsp:nvSpPr>
      <dsp:spPr>
        <a:xfrm>
          <a:off x="1402602" y="2312741"/>
          <a:ext cx="6159283" cy="1539820"/>
        </a:xfrm>
        <a:prstGeom prst="roundRect">
          <a:avLst>
            <a:gd name="adj" fmla="val 10000"/>
          </a:avLst>
        </a:prstGeom>
        <a:solidFill>
          <a:schemeClr val="l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2000" kern="1200" dirty="0" smtClean="0"/>
            <a:t>Media del Pre </a:t>
          </a:r>
          <a:r>
            <a:rPr lang="en-US" sz="2000" kern="1200" dirty="0" smtClean="0"/>
            <a:t>test – Resultado – Porcentaje 60,8%</a:t>
          </a:r>
        </a:p>
        <a:p>
          <a:pPr lvl="0" algn="ctr" defTabSz="622300">
            <a:lnSpc>
              <a:spcPct val="90000"/>
            </a:lnSpc>
            <a:spcBef>
              <a:spcPct val="0"/>
            </a:spcBef>
            <a:spcAft>
              <a:spcPct val="35000"/>
            </a:spcAft>
          </a:pPr>
          <a:r>
            <a:rPr lang="en-US" sz="2000" kern="1200" dirty="0" smtClean="0"/>
            <a:t>Media del Pos </a:t>
          </a:r>
          <a:r>
            <a:rPr lang="en-US" sz="2000" kern="1200" dirty="0" smtClean="0"/>
            <a:t>test – Resultado – Porcentaje 69,8%</a:t>
          </a:r>
        </a:p>
        <a:p>
          <a:pPr lvl="0" algn="ctr" defTabSz="622300">
            <a:lnSpc>
              <a:spcPct val="90000"/>
            </a:lnSpc>
            <a:spcBef>
              <a:spcPct val="0"/>
            </a:spcBef>
            <a:spcAft>
              <a:spcPct val="35000"/>
            </a:spcAft>
          </a:pPr>
          <a:r>
            <a:rPr lang="en-US" sz="2000" kern="1200" dirty="0" smtClean="0"/>
            <a:t>Existe una diferencia del 9% de aumento </a:t>
          </a:r>
        </a:p>
        <a:p>
          <a:pPr lvl="0" algn="ctr" defTabSz="622300">
            <a:lnSpc>
              <a:spcPct val="90000"/>
            </a:lnSpc>
            <a:spcBef>
              <a:spcPct val="0"/>
            </a:spcBef>
            <a:spcAft>
              <a:spcPct val="35000"/>
            </a:spcAft>
          </a:pPr>
          <a:endParaRPr lang="es-ES" sz="1400" kern="1200" dirty="0"/>
        </a:p>
      </dsp:txBody>
      <dsp:txXfrm>
        <a:off x="1447702" y="2357841"/>
        <a:ext cx="6069083" cy="1449620"/>
      </dsp:txXfrm>
    </dsp:sp>
    <dsp:sp modelId="{7D440FBD-B6C9-4EE0-B64D-8CBA17FB26A1}">
      <dsp:nvSpPr>
        <dsp:cNvPr id="0" name=""/>
        <dsp:cNvSpPr/>
      </dsp:nvSpPr>
      <dsp:spPr>
        <a:xfrm rot="5451175">
          <a:off x="4143699" y="3904204"/>
          <a:ext cx="579754" cy="69291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rot="-5400000">
        <a:off x="4226996" y="3960796"/>
        <a:ext cx="415751" cy="405828"/>
      </dsp:txXfrm>
    </dsp:sp>
    <dsp:sp modelId="{46DF628F-B006-4466-9618-51BB57847147}">
      <dsp:nvSpPr>
        <dsp:cNvPr id="0" name=""/>
        <dsp:cNvSpPr/>
      </dsp:nvSpPr>
      <dsp:spPr>
        <a:xfrm>
          <a:off x="1368172" y="4625483"/>
          <a:ext cx="6159283" cy="1539820"/>
        </a:xfrm>
        <a:prstGeom prst="roundRect">
          <a:avLst>
            <a:gd name="adj" fmla="val 10000"/>
          </a:avLst>
        </a:prstGeom>
        <a:solidFill>
          <a:schemeClr val="l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 acepta la hipótesis planteada porque se evidencia estadísticamente que los trabajadores fortalecieron sus relaciones laborales en un 9%.</a:t>
          </a:r>
          <a:endParaRPr lang="es-ES" sz="2000" kern="1200" dirty="0"/>
        </a:p>
      </dsp:txBody>
      <dsp:txXfrm>
        <a:off x="1413272" y="4670583"/>
        <a:ext cx="6069083" cy="144962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41887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85677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699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26368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185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30006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859653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81097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247889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391262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36823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4228355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53109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156266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3319712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05569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473155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Footer Placeholder 5"/>
          <p:cNvSpPr>
            <a:spLocks noGrp="1"/>
          </p:cNvSpPr>
          <p:nvPr>
            <p:ph type="ftr" sz="quarter" idx="11"/>
          </p:nvPr>
        </p:nvSpPr>
        <p:spPr>
          <a:xfrm>
            <a:off x="533400" y="6172200"/>
            <a:ext cx="5811724" cy="365125"/>
          </a:xfrm>
        </p:spPr>
        <p:txBody>
          <a:bodyPr/>
          <a:lstStyle/>
          <a:p>
            <a:endParaRPr lang="es-EC"/>
          </a:p>
        </p:txBody>
      </p:sp>
      <p:sp>
        <p:nvSpPr>
          <p:cNvPr id="7" name="Slide Number Placeholder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054453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703278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251397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29120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02940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654261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46407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88283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815033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3608639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190560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39656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61833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10991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4071595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90940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38863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4151099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485349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483782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016181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41979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54165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92359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29693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135264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9F6266-A093-4C4A-94EC-9C110FBFFD7A}" type="datetimeFigureOut">
              <a:rPr lang="es-EC" smtClean="0"/>
              <a:pPr/>
              <a:t>07/08/2019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D595E1-8764-46D9-96A2-859F085CFFFA}" type="slidenum">
              <a:rPr lang="es-EC" smtClean="0"/>
              <a:pPr/>
              <a:t>‹Nº›</a:t>
            </a:fld>
            <a:endParaRPr lang="es-EC"/>
          </a:p>
        </p:txBody>
      </p:sp>
    </p:spTree>
    <p:extLst>
      <p:ext uri="{BB962C8B-B14F-4D97-AF65-F5344CB8AC3E}">
        <p14:creationId xmlns:p14="http://schemas.microsoft.com/office/powerpoint/2010/main" val="315673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9F6266-A093-4C4A-94EC-9C110FBFFD7A}" type="datetimeFigureOut">
              <a:rPr lang="es-EC" smtClean="0"/>
              <a:pPr/>
              <a:t>07/08/2019</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1D595E1-8764-46D9-96A2-859F085CFFFA}" type="slidenum">
              <a:rPr lang="es-EC" smtClean="0"/>
              <a:pPr/>
              <a:t>‹Nº›</a:t>
            </a:fld>
            <a:endParaRPr lang="es-EC"/>
          </a:p>
        </p:txBody>
      </p:sp>
    </p:spTree>
    <p:extLst>
      <p:ext uri="{BB962C8B-B14F-4D97-AF65-F5344CB8AC3E}">
        <p14:creationId xmlns:p14="http://schemas.microsoft.com/office/powerpoint/2010/main" val="14526989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C9F6266-A093-4C4A-94EC-9C110FBFFD7A}" type="datetimeFigureOut">
              <a:rPr lang="es-EC" smtClean="0"/>
              <a:pPr/>
              <a:t>07/08/2019</a:t>
            </a:fld>
            <a:endParaRPr lang="es-EC"/>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C"/>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E1D595E1-8764-46D9-96A2-859F085CFFFA}" type="slidenum">
              <a:rPr lang="es-EC" smtClean="0"/>
              <a:pPr/>
              <a:t>‹Nº›</a:t>
            </a:fld>
            <a:endParaRPr lang="es-EC"/>
          </a:p>
        </p:txBody>
      </p:sp>
    </p:spTree>
    <p:extLst>
      <p:ext uri="{BB962C8B-B14F-4D97-AF65-F5344CB8AC3E}">
        <p14:creationId xmlns:p14="http://schemas.microsoft.com/office/powerpoint/2010/main" val="879923082"/>
      </p:ext>
    </p:extLst>
  </p:cSld>
  <p:clrMap bg1="dk1" tx1="lt1" bg2="dk2"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9F6266-A093-4C4A-94EC-9C110FBFFD7A}" type="datetimeFigureOut">
              <a:rPr lang="es-EC" smtClean="0"/>
              <a:pPr/>
              <a:t>07/08/2019</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D595E1-8764-46D9-96A2-859F085CFFFA}" type="slidenum">
              <a:rPr lang="es-EC" smtClean="0"/>
              <a:pPr/>
              <a:t>‹Nº›</a:t>
            </a:fld>
            <a:endParaRPr lang="es-EC"/>
          </a:p>
        </p:txBody>
      </p:sp>
    </p:spTree>
    <p:extLst>
      <p:ext uri="{BB962C8B-B14F-4D97-AF65-F5344CB8AC3E}">
        <p14:creationId xmlns:p14="http://schemas.microsoft.com/office/powerpoint/2010/main" val="185816839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mtss.hermes-soft.com/seguridad-social/recreacion-laboral.html" TargetMode="External"/><Relationship Id="rId2" Type="http://schemas.openxmlformats.org/officeDocument/2006/relationships/hyperlink" Target="https://books.google.com.ec/books/about/Manual_de_la_sociolog%C3%ADa_del_trabajo_y_d.html?id=wpjqAAAACAAJ&amp;redir_esc=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307459"/>
            <a:ext cx="7772400" cy="1827634"/>
          </a:xfrm>
        </p:spPr>
        <p:txBody>
          <a:bodyPr>
            <a:normAutofit/>
          </a:bodyPr>
          <a:lstStyle/>
          <a:p>
            <a:pPr algn="ctr"/>
            <a:r>
              <a:rPr lang="es-ES" sz="2800" b="1" dirty="0">
                <a:solidFill>
                  <a:schemeClr val="tx1"/>
                </a:solidFill>
              </a:rPr>
              <a:t>MAESTRÍA EN RECREACIÓN </a:t>
            </a:r>
            <a:r>
              <a:rPr lang="es-ES" sz="2800" b="1" dirty="0" smtClean="0">
                <a:solidFill>
                  <a:schemeClr val="tx1"/>
                </a:solidFill>
              </a:rPr>
              <a:t/>
            </a:r>
            <a:br>
              <a:rPr lang="es-ES" sz="2800" b="1" dirty="0" smtClean="0">
                <a:solidFill>
                  <a:schemeClr val="tx1"/>
                </a:solidFill>
              </a:rPr>
            </a:br>
            <a:r>
              <a:rPr lang="es-ES" sz="2800" b="1" dirty="0" smtClean="0">
                <a:solidFill>
                  <a:schemeClr val="tx1"/>
                </a:solidFill>
              </a:rPr>
              <a:t>Y</a:t>
            </a:r>
            <a:br>
              <a:rPr lang="es-ES" sz="2800" b="1" dirty="0" smtClean="0">
                <a:solidFill>
                  <a:schemeClr val="tx1"/>
                </a:solidFill>
              </a:rPr>
            </a:br>
            <a:r>
              <a:rPr lang="es-ES" sz="2800" b="1" dirty="0" smtClean="0">
                <a:solidFill>
                  <a:schemeClr val="tx1"/>
                </a:solidFill>
              </a:rPr>
              <a:t> </a:t>
            </a:r>
            <a:r>
              <a:rPr lang="es-ES" sz="2800" b="1" dirty="0">
                <a:solidFill>
                  <a:schemeClr val="tx1"/>
                </a:solidFill>
              </a:rPr>
              <a:t>TIEMPO LIBRE </a:t>
            </a:r>
            <a:r>
              <a:rPr lang="es-EC" sz="2800" dirty="0"/>
              <a:t/>
            </a:r>
            <a:br>
              <a:rPr lang="es-EC" sz="2800" dirty="0"/>
            </a:br>
            <a:endParaRPr lang="es-EC" sz="2800" dirty="0"/>
          </a:p>
        </p:txBody>
      </p:sp>
      <p:sp>
        <p:nvSpPr>
          <p:cNvPr id="3" name="2 Subtítulo"/>
          <p:cNvSpPr>
            <a:spLocks noGrp="1"/>
          </p:cNvSpPr>
          <p:nvPr>
            <p:ph type="subTitle" idx="1"/>
          </p:nvPr>
        </p:nvSpPr>
        <p:spPr>
          <a:xfrm>
            <a:off x="530014" y="2996952"/>
            <a:ext cx="8064896" cy="3024336"/>
          </a:xfrm>
        </p:spPr>
        <p:txBody>
          <a:bodyPr>
            <a:normAutofit fontScale="25000" lnSpcReduction="20000"/>
          </a:bodyPr>
          <a:lstStyle/>
          <a:p>
            <a:pPr algn="ctr"/>
            <a:r>
              <a:rPr lang="es-ES" sz="9600" b="1" dirty="0">
                <a:solidFill>
                  <a:schemeClr val="tx1"/>
                </a:solidFill>
              </a:rPr>
              <a:t>TEMA: ACTIVIDADES RECREATIVAS  Y RELACIONES LABORALES DE LOS EMPLEADOS DE LA OFICINA TÉCNICA WEATHER CONSULTING DE QUITO </a:t>
            </a:r>
            <a:endParaRPr lang="es-ES" sz="9600" b="1" dirty="0" smtClean="0">
              <a:solidFill>
                <a:schemeClr val="tx1"/>
              </a:solidFill>
            </a:endParaRPr>
          </a:p>
          <a:p>
            <a:pPr algn="ctr"/>
            <a:endParaRPr lang="es-ES" sz="9600" b="1" dirty="0" smtClean="0">
              <a:solidFill>
                <a:schemeClr val="tx1"/>
              </a:solidFill>
            </a:endParaRPr>
          </a:p>
          <a:p>
            <a:pPr algn="ctr"/>
            <a:r>
              <a:rPr lang="es-ES" sz="9600" b="1" dirty="0" smtClean="0">
                <a:solidFill>
                  <a:schemeClr val="tx1"/>
                </a:solidFill>
              </a:rPr>
              <a:t>AUTORA</a:t>
            </a:r>
            <a:r>
              <a:rPr lang="es-ES" sz="9600" b="1" dirty="0">
                <a:solidFill>
                  <a:schemeClr val="tx1"/>
                </a:solidFill>
              </a:rPr>
              <a:t>: LCDA. REYES CEVALLOS, SOLEDAD ISABEL</a:t>
            </a:r>
            <a:endParaRPr lang="es-EC" sz="9600" dirty="0">
              <a:solidFill>
                <a:schemeClr val="tx1"/>
              </a:solidFill>
            </a:endParaRPr>
          </a:p>
          <a:p>
            <a:r>
              <a:rPr lang="es-ES" sz="9600" b="1" dirty="0">
                <a:solidFill>
                  <a:schemeClr val="tx1"/>
                </a:solidFill>
              </a:rPr>
              <a:t> </a:t>
            </a:r>
            <a:endParaRPr lang="es-EC" sz="9600" dirty="0">
              <a:solidFill>
                <a:schemeClr val="tx1"/>
              </a:solidFill>
            </a:endParaRPr>
          </a:p>
          <a:p>
            <a:pPr algn="ctr"/>
            <a:r>
              <a:rPr lang="es-ES" sz="9600" b="1" dirty="0">
                <a:solidFill>
                  <a:schemeClr val="tx1"/>
                </a:solidFill>
              </a:rPr>
              <a:t>DIRECTOR: PHD. CASTILLEJO OLÁN, RUBÉN</a:t>
            </a:r>
            <a:endParaRPr lang="es-EC" sz="9600" dirty="0">
              <a:solidFill>
                <a:schemeClr val="tx1"/>
              </a:solidFill>
            </a:endParaRPr>
          </a:p>
          <a:p>
            <a:r>
              <a:rPr lang="es-ES" sz="9600" b="1" dirty="0">
                <a:solidFill>
                  <a:schemeClr val="tx1"/>
                </a:solidFill>
              </a:rPr>
              <a:t> </a:t>
            </a:r>
            <a:endParaRPr lang="es-EC" sz="9600" dirty="0">
              <a:solidFill>
                <a:schemeClr val="tx1"/>
              </a:solidFill>
            </a:endParaRPr>
          </a:p>
          <a:p>
            <a:pPr algn="ctr"/>
            <a:r>
              <a:rPr lang="es-ES" sz="9600" b="1" dirty="0">
                <a:solidFill>
                  <a:schemeClr val="tx1"/>
                </a:solidFill>
              </a:rPr>
              <a:t>SANGOLQUÍ</a:t>
            </a:r>
            <a:endParaRPr lang="es-EC" sz="9600" dirty="0">
              <a:solidFill>
                <a:schemeClr val="tx1"/>
              </a:solidFill>
            </a:endParaRPr>
          </a:p>
          <a:p>
            <a:pPr algn="ctr"/>
            <a:r>
              <a:rPr lang="es-ES" sz="9600" b="1" dirty="0">
                <a:solidFill>
                  <a:schemeClr val="tx1"/>
                </a:solidFill>
              </a:rPr>
              <a:t>2019</a:t>
            </a:r>
            <a:endParaRPr lang="es-EC" sz="9600" dirty="0">
              <a:solidFill>
                <a:schemeClr val="tx1"/>
              </a:solidFill>
            </a:endParaRPr>
          </a:p>
          <a:p>
            <a:r>
              <a:rPr lang="es-ES" b="1" dirty="0"/>
              <a:t/>
            </a:r>
            <a:br>
              <a:rPr lang="es-ES" b="1" dirty="0"/>
            </a:br>
            <a:endParaRPr lang="es-ES" b="1" dirty="0" smtClean="0"/>
          </a:p>
          <a:p>
            <a:endParaRPr lang="es-EC" dirty="0"/>
          </a:p>
          <a:p>
            <a:endParaRPr lang="es-EC" dirty="0"/>
          </a:p>
        </p:txBody>
      </p:sp>
      <p:pic>
        <p:nvPicPr>
          <p:cNvPr id="4" name="3 Imagen"/>
          <p:cNvPicPr/>
          <p:nvPr/>
        </p:nvPicPr>
        <p:blipFill>
          <a:blip r:embed="rId2" cstate="print"/>
          <a:srcRect/>
          <a:stretch>
            <a:fillRect/>
          </a:stretch>
        </p:blipFill>
        <p:spPr bwMode="auto">
          <a:xfrm>
            <a:off x="2094101" y="16555"/>
            <a:ext cx="4752975" cy="115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59632" y="1052736"/>
            <a:ext cx="5826719" cy="1214254"/>
          </a:xfrm>
          <a:solidFill>
            <a:schemeClr val="accent5">
              <a:lumMod val="60000"/>
              <a:lumOff val="40000"/>
            </a:schemeClr>
          </a:solidFill>
          <a:ln>
            <a:solidFill>
              <a:schemeClr val="tx2">
                <a:lumMod val="60000"/>
                <a:lumOff val="40000"/>
              </a:schemeClr>
            </a:solidFill>
          </a:ln>
          <a:effectLst>
            <a:glow rad="228600">
              <a:schemeClr val="accent6">
                <a:satMod val="175000"/>
                <a:alpha val="40000"/>
              </a:schemeClr>
            </a:glow>
          </a:effectLst>
        </p:spPr>
        <p:txBody>
          <a:bodyPr/>
          <a:lstStyle/>
          <a:p>
            <a:pPr lvl="1" algn="ctr" defTabSz="457200" rtl="0">
              <a:spcBef>
                <a:spcPct val="0"/>
              </a:spcBef>
            </a:pPr>
            <a:r>
              <a:rPr lang="es-ES" sz="3600" b="1" dirty="0">
                <a:solidFill>
                  <a:schemeClr val="tx1"/>
                </a:solidFill>
              </a:rPr>
              <a:t>Población y muestra  </a:t>
            </a:r>
            <a:r>
              <a:rPr lang="es-ES" sz="3600" dirty="0">
                <a:solidFill>
                  <a:schemeClr val="tx1"/>
                </a:solidFill>
              </a:rPr>
              <a:t> </a:t>
            </a:r>
            <a:r>
              <a:rPr lang="es-EC" dirty="0"/>
              <a:t/>
            </a:r>
            <a:br>
              <a:rPr lang="es-EC" dirty="0"/>
            </a:br>
            <a:endParaRPr lang="es-ES" dirty="0"/>
          </a:p>
        </p:txBody>
      </p:sp>
      <p:sp>
        <p:nvSpPr>
          <p:cNvPr id="3" name="2 Marcador de contenido"/>
          <p:cNvSpPr>
            <a:spLocks noGrp="1"/>
          </p:cNvSpPr>
          <p:nvPr>
            <p:ph type="subTitle" idx="1"/>
          </p:nvPr>
        </p:nvSpPr>
        <p:spPr>
          <a:xfrm>
            <a:off x="683568" y="3140968"/>
            <a:ext cx="7488832" cy="2088232"/>
          </a:xfrm>
          <a:ln>
            <a:solidFill>
              <a:schemeClr val="accent1">
                <a:lumMod val="40000"/>
                <a:lumOff val="60000"/>
              </a:schemeClr>
            </a:solidFill>
          </a:ln>
          <a:effectLst>
            <a:glow rad="228600">
              <a:schemeClr val="accent5">
                <a:satMod val="175000"/>
                <a:alpha val="40000"/>
              </a:schemeClr>
            </a:glow>
          </a:effectLst>
        </p:spPr>
        <p:style>
          <a:lnRef idx="1">
            <a:schemeClr val="accent6"/>
          </a:lnRef>
          <a:fillRef idx="2">
            <a:schemeClr val="accent6"/>
          </a:fillRef>
          <a:effectRef idx="1">
            <a:schemeClr val="accent6"/>
          </a:effectRef>
          <a:fontRef idx="minor">
            <a:schemeClr val="dk1"/>
          </a:fontRef>
        </p:style>
        <p:txBody>
          <a:bodyPr>
            <a:normAutofit/>
          </a:bodyPr>
          <a:lstStyle/>
          <a:p>
            <a:pPr lvl="1" algn="l"/>
            <a:r>
              <a:rPr lang="es-ES" sz="4000" dirty="0">
                <a:solidFill>
                  <a:schemeClr val="tx1"/>
                </a:solidFill>
              </a:rPr>
              <a:t>L</a:t>
            </a:r>
            <a:r>
              <a:rPr lang="es-ES" sz="4000" dirty="0" smtClean="0">
                <a:solidFill>
                  <a:schemeClr val="tx1"/>
                </a:solidFill>
              </a:rPr>
              <a:t>a población es de 18 trabajadores de la Oficina Técnica Weather Consulting</a:t>
            </a:r>
            <a:endParaRPr lang="es-EC" sz="4000" dirty="0">
              <a:solidFill>
                <a:schemeClr val="tx1"/>
              </a:solidFill>
            </a:endParaRPr>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01884985"/>
              </p:ext>
            </p:extLst>
          </p:nvPr>
        </p:nvGraphicFramePr>
        <p:xfrm>
          <a:off x="107504" y="116632"/>
          <a:ext cx="878497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420888"/>
            <a:ext cx="6347713" cy="1320800"/>
          </a:xfrm>
        </p:spPr>
        <p:txBody>
          <a:bodyPr>
            <a:noAutofit/>
          </a:bodyPr>
          <a:lstStyle/>
          <a:p>
            <a:pPr algn="ctr"/>
            <a:r>
              <a:rPr lang="en-US" sz="8800" dirty="0">
                <a:solidFill>
                  <a:schemeClr val="accent3">
                    <a:lumMod val="75000"/>
                  </a:schemeClr>
                </a:solidFill>
                <a:latin typeface="Berlin Sans FB Demi" panose="020E0802020502020306" pitchFamily="34" charset="0"/>
                <a:cs typeface="Andalus" panose="02020603050405020304" pitchFamily="18" charset="-78"/>
              </a:rPr>
              <a:t>CAPÍTULO </a:t>
            </a:r>
            <a:br>
              <a:rPr lang="en-US" sz="8800" dirty="0">
                <a:solidFill>
                  <a:schemeClr val="accent3">
                    <a:lumMod val="75000"/>
                  </a:schemeClr>
                </a:solidFill>
                <a:latin typeface="Berlin Sans FB Demi" panose="020E0802020502020306" pitchFamily="34" charset="0"/>
                <a:cs typeface="Andalus" panose="02020603050405020304" pitchFamily="18" charset="-78"/>
              </a:rPr>
            </a:br>
            <a:r>
              <a:rPr lang="en-US" sz="8800" dirty="0" smtClean="0">
                <a:solidFill>
                  <a:schemeClr val="accent3">
                    <a:lumMod val="75000"/>
                  </a:schemeClr>
                </a:solidFill>
                <a:latin typeface="Berlin Sans FB Demi" panose="020E0802020502020306" pitchFamily="34" charset="0"/>
                <a:cs typeface="Andalus" panose="02020603050405020304" pitchFamily="18" charset="-78"/>
              </a:rPr>
              <a:t>II</a:t>
            </a:r>
            <a:endParaRPr lang="es-ES" sz="8800" dirty="0">
              <a:solidFill>
                <a:schemeClr val="accent3">
                  <a:lumMod val="75000"/>
                </a:schemeClr>
              </a:solidFill>
              <a:latin typeface="Berlin Sans FB Demi" panose="020E0802020502020306" pitchFamily="34" charset="0"/>
              <a:cs typeface="Andalus" panose="02020603050405020304"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47664" y="116527"/>
            <a:ext cx="5760640" cy="707886"/>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4000" dirty="0"/>
              <a:t>MARCO </a:t>
            </a:r>
            <a:r>
              <a:rPr lang="es-EC" sz="4000" dirty="0" smtClean="0"/>
              <a:t>TEÓRICO </a:t>
            </a:r>
            <a:endParaRPr lang="es-EC" sz="4000" dirty="0"/>
          </a:p>
        </p:txBody>
      </p:sp>
      <p:sp>
        <p:nvSpPr>
          <p:cNvPr id="6" name="Rectángulo 5"/>
          <p:cNvSpPr/>
          <p:nvPr/>
        </p:nvSpPr>
        <p:spPr>
          <a:xfrm>
            <a:off x="107504" y="1047095"/>
            <a:ext cx="33843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CONCEPTUALIZACIÓN DE LA RECREACIÓN </a:t>
            </a:r>
            <a:endParaRPr lang="es-ES" dirty="0"/>
          </a:p>
        </p:txBody>
      </p:sp>
      <p:sp>
        <p:nvSpPr>
          <p:cNvPr id="7" name="Rectángulo 6"/>
          <p:cNvSpPr/>
          <p:nvPr/>
        </p:nvSpPr>
        <p:spPr>
          <a:xfrm>
            <a:off x="142871" y="2447099"/>
            <a:ext cx="3816424" cy="1318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BENEFICIOS DE LA RECREACIÓN</a:t>
            </a:r>
          </a:p>
          <a:p>
            <a:pPr algn="ctr"/>
            <a:r>
              <a:rPr lang="en-US" dirty="0" smtClean="0"/>
              <a:t>SALUD,FÍSICO,PSICOLÓGICO,SOCIAL</a:t>
            </a:r>
            <a:endParaRPr lang="es-ES" dirty="0"/>
          </a:p>
        </p:txBody>
      </p:sp>
      <p:sp>
        <p:nvSpPr>
          <p:cNvPr id="8" name="Rectángulo 7"/>
          <p:cNvSpPr/>
          <p:nvPr/>
        </p:nvSpPr>
        <p:spPr>
          <a:xfrm>
            <a:off x="142871" y="4142999"/>
            <a:ext cx="3816424" cy="1022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CARACTERÍSTICAS DE LA RECREACIÓN </a:t>
            </a:r>
            <a:endParaRPr lang="es-ES" dirty="0"/>
          </a:p>
        </p:txBody>
      </p:sp>
      <p:sp>
        <p:nvSpPr>
          <p:cNvPr id="9" name="Rectángulo 8"/>
          <p:cNvSpPr/>
          <p:nvPr/>
        </p:nvSpPr>
        <p:spPr>
          <a:xfrm>
            <a:off x="200837" y="5512057"/>
            <a:ext cx="3758457"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ÁREAS DE LA RECREACIÓN </a:t>
            </a:r>
            <a:endParaRPr lang="es-ES" dirty="0"/>
          </a:p>
        </p:txBody>
      </p:sp>
      <p:sp>
        <p:nvSpPr>
          <p:cNvPr id="2" name="Rectángulo 1"/>
          <p:cNvSpPr/>
          <p:nvPr/>
        </p:nvSpPr>
        <p:spPr>
          <a:xfrm>
            <a:off x="4440327" y="1074338"/>
            <a:ext cx="4536504" cy="1173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Fernández (1999) la considera como “cualquier forma de acción o práctica en la cual el ser humano consigue auto expresarse; fortificar su cuerpo, mente y espíritu gastados por el ritmo de la vida diaria; permitiéndole un desarrollo integral máximo” (p.2).</a:t>
            </a:r>
          </a:p>
        </p:txBody>
      </p:sp>
      <p:sp>
        <p:nvSpPr>
          <p:cNvPr id="3" name="Flecha derecha 2"/>
          <p:cNvSpPr/>
          <p:nvPr/>
        </p:nvSpPr>
        <p:spPr>
          <a:xfrm>
            <a:off x="3570059" y="1367502"/>
            <a:ext cx="792088" cy="504056"/>
          </a:xfrm>
          <a:prstGeom prst="rightArrow">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0" name="Rectángulo 9"/>
          <p:cNvSpPr/>
          <p:nvPr/>
        </p:nvSpPr>
        <p:spPr>
          <a:xfrm>
            <a:off x="4597349" y="2470103"/>
            <a:ext cx="4536504" cy="129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400" dirty="0" smtClean="0"/>
              <a:t>Mejora la calidad de vida </a:t>
            </a:r>
          </a:p>
          <a:p>
            <a:pPr marL="285750" indent="-285750">
              <a:buFont typeface="Wingdings" panose="05000000000000000000" pitchFamily="2" charset="2"/>
              <a:buChar char="v"/>
            </a:pPr>
            <a:r>
              <a:rPr lang="en-US" sz="1400" dirty="0" smtClean="0"/>
              <a:t>Aumento de la capacidad de trabajo </a:t>
            </a:r>
          </a:p>
          <a:p>
            <a:pPr marL="285750" indent="-285750">
              <a:buFont typeface="Wingdings" panose="05000000000000000000" pitchFamily="2" charset="2"/>
              <a:buChar char="v"/>
            </a:pPr>
            <a:r>
              <a:rPr lang="en-US" sz="1400" dirty="0" smtClean="0"/>
              <a:t>Eleva la autoestima</a:t>
            </a:r>
          </a:p>
          <a:p>
            <a:pPr marL="285750" indent="-285750">
              <a:buFont typeface="Wingdings" panose="05000000000000000000" pitchFamily="2" charset="2"/>
              <a:buChar char="v"/>
            </a:pPr>
            <a:r>
              <a:rPr lang="en-US" sz="1400" dirty="0" smtClean="0"/>
              <a:t>Mejora las relaciones personales </a:t>
            </a:r>
            <a:endParaRPr lang="es-ES" sz="1400" dirty="0"/>
          </a:p>
        </p:txBody>
      </p:sp>
      <p:sp>
        <p:nvSpPr>
          <p:cNvPr id="11" name="Flecha derecha 10"/>
          <p:cNvSpPr/>
          <p:nvPr/>
        </p:nvSpPr>
        <p:spPr>
          <a:xfrm>
            <a:off x="3995936" y="2972555"/>
            <a:ext cx="601413" cy="481435"/>
          </a:xfrm>
          <a:prstGeom prst="rightArrow">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2"/>
          <a:stretch>
            <a:fillRect/>
          </a:stretch>
        </p:blipFill>
        <p:spPr>
          <a:xfrm>
            <a:off x="4014645" y="4301234"/>
            <a:ext cx="695004" cy="591363"/>
          </a:xfrm>
          <a:prstGeom prst="rect">
            <a:avLst/>
          </a:prstGeom>
        </p:spPr>
      </p:pic>
      <p:sp>
        <p:nvSpPr>
          <p:cNvPr id="12" name="Rectángulo 11"/>
          <p:cNvSpPr/>
          <p:nvPr/>
        </p:nvSpPr>
        <p:spPr>
          <a:xfrm>
            <a:off x="4709649" y="3960874"/>
            <a:ext cx="4434351" cy="129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400" dirty="0" smtClean="0"/>
              <a:t>Voluntaria </a:t>
            </a:r>
          </a:p>
          <a:p>
            <a:pPr marL="285750" indent="-285750">
              <a:buFont typeface="Wingdings" panose="05000000000000000000" pitchFamily="2" charset="2"/>
              <a:buChar char="v"/>
            </a:pPr>
            <a:r>
              <a:rPr lang="en-US" sz="1400" dirty="0" smtClean="0"/>
              <a:t>De participación gozosa </a:t>
            </a:r>
          </a:p>
        </p:txBody>
      </p:sp>
      <p:pic>
        <p:nvPicPr>
          <p:cNvPr id="13" name="Imagen 12"/>
          <p:cNvPicPr>
            <a:picLocks noChangeAspect="1"/>
          </p:cNvPicPr>
          <p:nvPr/>
        </p:nvPicPr>
        <p:blipFill>
          <a:blip r:embed="rId2"/>
          <a:stretch>
            <a:fillRect/>
          </a:stretch>
        </p:blipFill>
        <p:spPr>
          <a:xfrm>
            <a:off x="3995936" y="5828443"/>
            <a:ext cx="695004" cy="591363"/>
          </a:xfrm>
          <a:prstGeom prst="rect">
            <a:avLst/>
          </a:prstGeom>
        </p:spPr>
      </p:pic>
      <p:sp>
        <p:nvSpPr>
          <p:cNvPr id="14" name="Rectángulo 13"/>
          <p:cNvSpPr/>
          <p:nvPr/>
        </p:nvSpPr>
        <p:spPr>
          <a:xfrm>
            <a:off x="4714061" y="5478841"/>
            <a:ext cx="4434351" cy="129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S</a:t>
            </a:r>
            <a:r>
              <a:rPr lang="en-US" sz="1400" dirty="0" smtClean="0"/>
              <a:t>on trece áreas de la recreación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47664" y="116527"/>
            <a:ext cx="5760640" cy="707886"/>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4000" dirty="0"/>
              <a:t>MARCO </a:t>
            </a:r>
            <a:r>
              <a:rPr lang="es-EC" sz="4000" dirty="0" smtClean="0"/>
              <a:t>TEÓRICO </a:t>
            </a:r>
            <a:endParaRPr lang="es-EC" sz="4000" dirty="0"/>
          </a:p>
        </p:txBody>
      </p:sp>
      <p:sp>
        <p:nvSpPr>
          <p:cNvPr id="6" name="Rectángulo 5"/>
          <p:cNvSpPr/>
          <p:nvPr/>
        </p:nvSpPr>
        <p:spPr>
          <a:xfrm>
            <a:off x="107504" y="1029321"/>
            <a:ext cx="33843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RECREACIÓN LABORAL</a:t>
            </a:r>
            <a:endParaRPr lang="es-ES" dirty="0"/>
          </a:p>
        </p:txBody>
      </p:sp>
      <p:sp>
        <p:nvSpPr>
          <p:cNvPr id="7" name="Rectángulo 6"/>
          <p:cNvSpPr/>
          <p:nvPr/>
        </p:nvSpPr>
        <p:spPr>
          <a:xfrm>
            <a:off x="128566" y="2485762"/>
            <a:ext cx="3422462" cy="125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RELACIONES LABORALES </a:t>
            </a:r>
            <a:endParaRPr lang="es-ES" dirty="0"/>
          </a:p>
        </p:txBody>
      </p:sp>
      <p:sp>
        <p:nvSpPr>
          <p:cNvPr id="8" name="Rectángulo 7"/>
          <p:cNvSpPr/>
          <p:nvPr/>
        </p:nvSpPr>
        <p:spPr>
          <a:xfrm>
            <a:off x="158530" y="4144612"/>
            <a:ext cx="3744416" cy="1022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BENEFICIOS PARA EL TRABAJADOR </a:t>
            </a:r>
            <a:endParaRPr lang="es-ES" dirty="0"/>
          </a:p>
        </p:txBody>
      </p:sp>
      <p:sp>
        <p:nvSpPr>
          <p:cNvPr id="9" name="Rectángulo 8"/>
          <p:cNvSpPr/>
          <p:nvPr/>
        </p:nvSpPr>
        <p:spPr>
          <a:xfrm>
            <a:off x="217598" y="5396814"/>
            <a:ext cx="33843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SATISFACCIÓN LABORAL Y DIMENSIONES  </a:t>
            </a:r>
            <a:endParaRPr lang="es-ES" dirty="0"/>
          </a:p>
        </p:txBody>
      </p:sp>
      <p:sp>
        <p:nvSpPr>
          <p:cNvPr id="2" name="Rectángulo 1"/>
          <p:cNvSpPr/>
          <p:nvPr/>
        </p:nvSpPr>
        <p:spPr>
          <a:xfrm>
            <a:off x="4119160" y="994827"/>
            <a:ext cx="4896544" cy="1250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t>Social M. d., (2018)  manifiesta: Consiste en el conjunto de actividades, emociones, experiencias y vivencias planificadas que se realizan en los centros de trabajo las cuales son diseñadas a partir de las características y necesidades de la </a:t>
            </a:r>
            <a:r>
              <a:rPr lang="es-ES" sz="1400" dirty="0" smtClean="0"/>
              <a:t>población.</a:t>
            </a:r>
            <a:endParaRPr lang="es-ES" sz="1400" dirty="0"/>
          </a:p>
        </p:txBody>
      </p:sp>
      <p:sp>
        <p:nvSpPr>
          <p:cNvPr id="3" name="Flecha derecha 2"/>
          <p:cNvSpPr/>
          <p:nvPr/>
        </p:nvSpPr>
        <p:spPr>
          <a:xfrm>
            <a:off x="3601974" y="1300370"/>
            <a:ext cx="493660" cy="56733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erecha 4"/>
          <p:cNvSpPr/>
          <p:nvPr/>
        </p:nvSpPr>
        <p:spPr>
          <a:xfrm>
            <a:off x="3674117" y="2817331"/>
            <a:ext cx="648072" cy="56945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4445278" y="2423957"/>
            <a:ext cx="4570427" cy="1490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t>Para Holm-Detlev Köhler, Antonio Martín (2005) indica</a:t>
            </a:r>
            <a:r>
              <a:rPr lang="es-ES" sz="1400" dirty="0" smtClean="0"/>
              <a:t>:</a:t>
            </a:r>
            <a:endParaRPr lang="es-ES" sz="1400" dirty="0"/>
          </a:p>
          <a:p>
            <a:pPr algn="just"/>
            <a:r>
              <a:rPr lang="es-ES" sz="1400" dirty="0"/>
              <a:t>Las relaciones laborales engloban interacciones entre distintos actores (personas, grupos, organizaciones) que generan formas variadas de regulación (normas, contratos, instituciones, reglas informales).</a:t>
            </a:r>
            <a:endParaRPr lang="es-ES" sz="1400" dirty="0"/>
          </a:p>
        </p:txBody>
      </p:sp>
      <p:sp>
        <p:nvSpPr>
          <p:cNvPr id="11" name="Flecha derecha 10"/>
          <p:cNvSpPr/>
          <p:nvPr/>
        </p:nvSpPr>
        <p:spPr>
          <a:xfrm>
            <a:off x="4075359" y="4241527"/>
            <a:ext cx="493660" cy="56733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4741432" y="4092876"/>
            <a:ext cx="4274272" cy="1073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t>Genera beneficios tanto para el trabajador como para la empresa. </a:t>
            </a:r>
            <a:endParaRPr lang="es-ES" sz="1400" dirty="0"/>
          </a:p>
        </p:txBody>
      </p:sp>
      <p:sp>
        <p:nvSpPr>
          <p:cNvPr id="13" name="Flecha derecha 12"/>
          <p:cNvSpPr/>
          <p:nvPr/>
        </p:nvSpPr>
        <p:spPr>
          <a:xfrm>
            <a:off x="3805397" y="5663601"/>
            <a:ext cx="648072" cy="56945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4656892" y="5489639"/>
            <a:ext cx="4274272" cy="1073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t>Actitud que posee el trabajador en su lugar de trabajo . </a:t>
            </a:r>
            <a:endParaRPr lang="es-ES" sz="1400" dirty="0"/>
          </a:p>
        </p:txBody>
      </p:sp>
    </p:spTree>
    <p:extLst>
      <p:ext uri="{BB962C8B-B14F-4D97-AF65-F5344CB8AC3E}">
        <p14:creationId xmlns:p14="http://schemas.microsoft.com/office/powerpoint/2010/main" val="2851129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chemeClr val="tx1"/>
                </a:solidFill>
              </a:rPr>
              <a:t>El cuestionario de Litwin y Stringer </a:t>
            </a:r>
            <a:endParaRPr lang="es-ES" dirty="0"/>
          </a:p>
        </p:txBody>
      </p:sp>
      <p:sp>
        <p:nvSpPr>
          <p:cNvPr id="3" name="Marcador de contenido 2"/>
          <p:cNvSpPr>
            <a:spLocks noGrp="1"/>
          </p:cNvSpPr>
          <p:nvPr>
            <p:ph idx="1"/>
          </p:nvPr>
        </p:nvSpPr>
        <p:spPr/>
        <p:txBody>
          <a:bodyPr>
            <a:normAutofit/>
          </a:bodyPr>
          <a:lstStyle/>
          <a:p>
            <a:r>
              <a:rPr lang="es-ES" sz="2400" dirty="0"/>
              <a:t>De acuerdo a Litwin y Stringer (1967), citado por Méndez, (2006) manifiestan: Este instrumento dio origen a que se ponga a prueba ciertas hipótesis acerca de la influencia del estilo de liderazgo y del clima organizacional sobre la motivación y la conducta de los miembros de la organización. </a:t>
            </a:r>
          </a:p>
        </p:txBody>
      </p:sp>
    </p:spTree>
    <p:extLst>
      <p:ext uri="{BB962C8B-B14F-4D97-AF65-F5344CB8AC3E}">
        <p14:creationId xmlns:p14="http://schemas.microsoft.com/office/powerpoint/2010/main" val="716787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687682130"/>
              </p:ext>
            </p:extLst>
          </p:nvPr>
        </p:nvGraphicFramePr>
        <p:xfrm>
          <a:off x="539552" y="1727889"/>
          <a:ext cx="6912768" cy="3960499"/>
        </p:xfrm>
        <a:graphic>
          <a:graphicData uri="http://schemas.openxmlformats.org/drawingml/2006/table">
            <a:tbl>
              <a:tblPr firstRow="1" firstCol="1" bandRow="1">
                <a:tableStyleId>{10A1B5D5-9B99-4C35-A422-299274C87663}</a:tableStyleId>
              </a:tblPr>
              <a:tblGrid>
                <a:gridCol w="3420380"/>
                <a:gridCol w="3492388"/>
              </a:tblGrid>
              <a:tr h="842367">
                <a:tc>
                  <a:txBody>
                    <a:bodyPr/>
                    <a:lstStyle/>
                    <a:p>
                      <a:pPr algn="ctr">
                        <a:spcAft>
                          <a:spcPts val="0"/>
                        </a:spcAft>
                      </a:pPr>
                      <a:r>
                        <a:rPr lang="es-ES" sz="1800" dirty="0">
                          <a:effectLst/>
                        </a:rPr>
                        <a:t>ESCALA CUALITATIVA</a:t>
                      </a:r>
                      <a:endParaRPr lang="es-E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dirty="0">
                          <a:effectLst/>
                        </a:rPr>
                        <a:t>      </a:t>
                      </a:r>
                      <a:r>
                        <a:rPr lang="es-ES" sz="1800" dirty="0" smtClean="0">
                          <a:effectLst/>
                        </a:rPr>
                        <a:t>ESCALA </a:t>
                      </a:r>
                      <a:r>
                        <a:rPr lang="es-ES" sz="1800" dirty="0">
                          <a:effectLst/>
                        </a:rPr>
                        <a:t>CUANTITATIVA</a:t>
                      </a:r>
                      <a:endParaRPr lang="es-ES" sz="1800" dirty="0">
                        <a:effectLst/>
                        <a:latin typeface="Times New Roman" panose="02020603050405020304" pitchFamily="18" charset="0"/>
                        <a:ea typeface="Times New Roman" panose="02020603050405020304" pitchFamily="18" charset="0"/>
                      </a:endParaRPr>
                    </a:p>
                  </a:txBody>
                  <a:tcPr marL="68580" marR="68580" marT="0" marB="0"/>
                </a:tc>
              </a:tr>
              <a:tr h="751084">
                <a:tc>
                  <a:txBody>
                    <a:bodyPr/>
                    <a:lstStyle/>
                    <a:p>
                      <a:pPr>
                        <a:spcAft>
                          <a:spcPts val="0"/>
                        </a:spcAft>
                      </a:pPr>
                      <a:r>
                        <a:rPr lang="es-ES" sz="1800">
                          <a:effectLst/>
                        </a:rPr>
                        <a:t>TOTALMENTE DE ACUERDO</a:t>
                      </a:r>
                      <a:endParaRPr lang="es-E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a:effectLst/>
                        </a:rPr>
                        <a:t>1</a:t>
                      </a:r>
                      <a:endParaRPr lang="es-ES" sz="1800">
                        <a:effectLst/>
                        <a:latin typeface="Times New Roman" panose="02020603050405020304" pitchFamily="18" charset="0"/>
                        <a:ea typeface="Times New Roman" panose="02020603050405020304" pitchFamily="18" charset="0"/>
                      </a:endParaRPr>
                    </a:p>
                  </a:txBody>
                  <a:tcPr marL="68580" marR="68580" marT="0" marB="0"/>
                </a:tc>
              </a:tr>
              <a:tr h="701013">
                <a:tc>
                  <a:txBody>
                    <a:bodyPr/>
                    <a:lstStyle/>
                    <a:p>
                      <a:pPr>
                        <a:spcAft>
                          <a:spcPts val="0"/>
                        </a:spcAft>
                      </a:pPr>
                      <a:r>
                        <a:rPr lang="es-ES" sz="1800">
                          <a:effectLst/>
                        </a:rPr>
                        <a:t>DE ACUERDO</a:t>
                      </a:r>
                      <a:endParaRPr lang="es-E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dirty="0">
                          <a:effectLst/>
                        </a:rPr>
                        <a:t>2</a:t>
                      </a:r>
                      <a:endParaRPr lang="es-ES" sz="1800" dirty="0">
                        <a:effectLst/>
                        <a:latin typeface="Times New Roman" panose="02020603050405020304" pitchFamily="18" charset="0"/>
                        <a:ea typeface="Times New Roman" panose="02020603050405020304" pitchFamily="18" charset="0"/>
                      </a:endParaRPr>
                    </a:p>
                  </a:txBody>
                  <a:tcPr marL="68580" marR="68580" marT="0" marB="0"/>
                </a:tc>
              </a:tr>
              <a:tr h="965022">
                <a:tc>
                  <a:txBody>
                    <a:bodyPr/>
                    <a:lstStyle/>
                    <a:p>
                      <a:pPr>
                        <a:spcAft>
                          <a:spcPts val="0"/>
                        </a:spcAft>
                      </a:pPr>
                      <a:r>
                        <a:rPr lang="es-ES" sz="1800">
                          <a:effectLst/>
                        </a:rPr>
                        <a:t>EN DESACUERDO</a:t>
                      </a:r>
                      <a:endParaRPr lang="es-E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dirty="0">
                          <a:effectLst/>
                        </a:rPr>
                        <a:t>3</a:t>
                      </a:r>
                      <a:endParaRPr lang="es-ES" sz="1800" dirty="0">
                        <a:effectLst/>
                        <a:latin typeface="Times New Roman" panose="02020603050405020304" pitchFamily="18" charset="0"/>
                        <a:ea typeface="Times New Roman" panose="02020603050405020304" pitchFamily="18" charset="0"/>
                      </a:endParaRPr>
                    </a:p>
                  </a:txBody>
                  <a:tcPr marL="68580" marR="68580" marT="0" marB="0"/>
                </a:tc>
              </a:tr>
              <a:tr h="701013">
                <a:tc>
                  <a:txBody>
                    <a:bodyPr/>
                    <a:lstStyle/>
                    <a:p>
                      <a:pPr>
                        <a:spcAft>
                          <a:spcPts val="0"/>
                        </a:spcAft>
                      </a:pPr>
                      <a:r>
                        <a:rPr lang="es-ES" sz="1800">
                          <a:effectLst/>
                        </a:rPr>
                        <a:t>EN TOTAL DESACUERDO</a:t>
                      </a:r>
                      <a:endParaRPr lang="es-E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dirty="0">
                          <a:effectLst/>
                        </a:rPr>
                        <a:t>4</a:t>
                      </a:r>
                      <a:endParaRPr lang="es-E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251520" y="1052736"/>
            <a:ext cx="85844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Para la evaluación de las preguntas del cuestionario se utilizó la siguiente escala. </a:t>
            </a:r>
            <a:endParaRPr kumimoji="0" lang="es-ES" b="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a:spLocks noChangeArrowheads="1"/>
          </p:cNvSpPr>
          <p:nvPr/>
        </p:nvSpPr>
        <p:spPr bwMode="auto">
          <a:xfrm>
            <a:off x="395536" y="5949280"/>
            <a:ext cx="5352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Fuente:</a:t>
            </a:r>
            <a:r>
              <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Basado en el modelo de la escala de </a:t>
            </a:r>
            <a:r>
              <a:rPr kumimoji="0" lang="es-E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Like</a:t>
            </a:r>
            <a:endParaRPr kumimoji="0" lang="es-E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4886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44"/>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l="28616" t="51746" r="31538" b="17636"/>
          <a:stretch>
            <a:fillRect/>
          </a:stretch>
        </p:blipFill>
        <p:spPr bwMode="auto">
          <a:xfrm>
            <a:off x="755576" y="1405518"/>
            <a:ext cx="6576238"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91680" y="4816316"/>
            <a:ext cx="35598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es-E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Factores de </a:t>
            </a:r>
            <a:r>
              <a:rPr kumimoji="0" lang="es-ES" sz="14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Engagement</a:t>
            </a:r>
            <a:endParaRPr kumimoji="0" lang="es-ES" sz="1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Fuente:</a:t>
            </a:r>
            <a:r>
              <a:rPr kumimoji="0" 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Tesis Edwin Valencia (2014)</a:t>
            </a:r>
            <a:endParaRPr kumimoji="0" lang="es-ES"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1093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76672"/>
            <a:ext cx="7922841" cy="1320800"/>
          </a:xfrm>
        </p:spPr>
        <p:txBody>
          <a:bodyPr>
            <a:normAutofit fontScale="90000"/>
          </a:bodyPr>
          <a:lstStyle/>
          <a:p>
            <a:pPr algn="ctr"/>
            <a:r>
              <a:rPr lang="es-ES" sz="4000" dirty="0" smtClean="0">
                <a:solidFill>
                  <a:schemeClr val="tx1"/>
                </a:solidFill>
              </a:rPr>
              <a:t>El cuestionario de Litwin y Stringer </a:t>
            </a:r>
            <a:r>
              <a:rPr lang="es-ES" sz="4000" dirty="0" smtClean="0">
                <a:solidFill>
                  <a:schemeClr val="tx1"/>
                </a:solidFill>
              </a:rPr>
              <a:t/>
            </a:r>
            <a:br>
              <a:rPr lang="es-ES" sz="4000" dirty="0" smtClean="0">
                <a:solidFill>
                  <a:schemeClr val="tx1"/>
                </a:solidFill>
              </a:rPr>
            </a:br>
            <a:r>
              <a:rPr lang="es-ES" sz="4000" dirty="0">
                <a:solidFill>
                  <a:schemeClr val="tx1"/>
                </a:solidFill>
              </a:rPr>
              <a:t/>
            </a:r>
            <a:br>
              <a:rPr lang="es-ES" sz="4000" dirty="0">
                <a:solidFill>
                  <a:schemeClr val="tx1"/>
                </a:solidFill>
              </a:rPr>
            </a:br>
            <a:r>
              <a:rPr lang="es-ES" sz="4000" dirty="0" smtClean="0">
                <a:solidFill>
                  <a:schemeClr val="tx1"/>
                </a:solidFill>
              </a:rPr>
              <a:t>PAUTAS DE CONTROL</a:t>
            </a:r>
            <a:endParaRPr lang="es-EC" sz="4000" dirty="0">
              <a:solidFill>
                <a:schemeClr val="tx1"/>
              </a:solidFill>
            </a:endParaRPr>
          </a:p>
        </p:txBody>
      </p:sp>
      <p:pic>
        <p:nvPicPr>
          <p:cNvPr id="4" name="3 Marcador de contenido"/>
          <p:cNvPicPr>
            <a:picLocks noGrp="1"/>
          </p:cNvPicPr>
          <p:nvPr>
            <p:ph idx="1"/>
          </p:nvPr>
        </p:nvPicPr>
        <p:blipFill rotWithShape="1">
          <a:blip r:embed="rId2" cstate="print"/>
          <a:srcRect l="34058" t="47303" r="35317" b="25461"/>
          <a:stretch/>
        </p:blipFill>
        <p:spPr bwMode="auto">
          <a:xfrm>
            <a:off x="975143" y="2348880"/>
            <a:ext cx="5616624" cy="338437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988840"/>
            <a:ext cx="7882625" cy="2325091"/>
          </a:xfrm>
          <a:noFill/>
        </p:spPr>
        <p:txBody>
          <a:bodyPr>
            <a:noAutofit/>
          </a:bodyPr>
          <a:lstStyle/>
          <a:p>
            <a:pPr marL="0" indent="0" algn="ctr">
              <a:buNone/>
            </a:pPr>
            <a:r>
              <a:rPr lang="en-US" sz="8800" dirty="0" smtClean="0">
                <a:solidFill>
                  <a:schemeClr val="accent3">
                    <a:lumMod val="75000"/>
                  </a:schemeClr>
                </a:solidFill>
                <a:latin typeface="Berlin Sans FB Demi" panose="020E0802020502020306" pitchFamily="34" charset="0"/>
                <a:cs typeface="Andalus" panose="02020603050405020304" pitchFamily="18" charset="-78"/>
              </a:rPr>
              <a:t>CAPÍTULO </a:t>
            </a:r>
          </a:p>
          <a:p>
            <a:pPr marL="0" indent="0" algn="ctr">
              <a:buNone/>
            </a:pPr>
            <a:r>
              <a:rPr lang="en-US" sz="8800" dirty="0" smtClean="0">
                <a:solidFill>
                  <a:schemeClr val="accent3">
                    <a:lumMod val="75000"/>
                  </a:schemeClr>
                </a:solidFill>
                <a:latin typeface="Berlin Sans FB Demi" panose="020E0802020502020306" pitchFamily="34" charset="0"/>
                <a:cs typeface="Andalus" panose="02020603050405020304" pitchFamily="18" charset="-78"/>
              </a:rPr>
              <a:t>I </a:t>
            </a:r>
            <a:endParaRPr lang="es-ES" sz="8800" dirty="0">
              <a:solidFill>
                <a:schemeClr val="accent3">
                  <a:lumMod val="75000"/>
                </a:schemeClr>
              </a:solidFill>
              <a:latin typeface="Berlin Sans FB Demi" panose="020E0802020502020306" pitchFamily="34" charset="0"/>
              <a:cs typeface="Andalus" panose="02020603050405020304" pitchFamily="18" charset="-78"/>
            </a:endParaRPr>
          </a:p>
        </p:txBody>
      </p:sp>
    </p:spTree>
    <p:extLst>
      <p:ext uri="{BB962C8B-B14F-4D97-AF65-F5344CB8AC3E}">
        <p14:creationId xmlns:p14="http://schemas.microsoft.com/office/powerpoint/2010/main" val="3707762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467544" y="0"/>
            <a:ext cx="619268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63984"/>
            <a:ext cx="3456385" cy="960760"/>
          </a:xfrm>
          <a:ln>
            <a:solidFill>
              <a:srgbClr val="FFC000"/>
            </a:solidFill>
          </a:ln>
        </p:spPr>
        <p:txBody>
          <a:bodyPr>
            <a:normAutofit fontScale="90000"/>
          </a:bodyPr>
          <a:lstStyle/>
          <a:p>
            <a:pPr algn="ctr"/>
            <a:r>
              <a:rPr lang="en-US" sz="4400" dirty="0" smtClean="0"/>
              <a:t>Marco legal</a:t>
            </a:r>
            <a:r>
              <a:rPr lang="en-US" dirty="0" smtClean="0"/>
              <a:t/>
            </a:r>
            <a:br>
              <a:rPr lang="en-US" dirty="0" smtClean="0"/>
            </a:br>
            <a:endParaRPr lang="es-ES" dirty="0"/>
          </a:p>
        </p:txBody>
      </p:sp>
      <p:sp>
        <p:nvSpPr>
          <p:cNvPr id="3" name="Marcador de contenido 2"/>
          <p:cNvSpPr>
            <a:spLocks noGrp="1"/>
          </p:cNvSpPr>
          <p:nvPr>
            <p:ph idx="1"/>
          </p:nvPr>
        </p:nvSpPr>
        <p:spPr>
          <a:xfrm>
            <a:off x="683568" y="1628800"/>
            <a:ext cx="7344816" cy="4680520"/>
          </a:xfrm>
        </p:spPr>
        <p:txBody>
          <a:bodyPr>
            <a:normAutofit/>
          </a:bodyPr>
          <a:lstStyle/>
          <a:p>
            <a:pPr marL="0" indent="0">
              <a:buNone/>
            </a:pPr>
            <a:r>
              <a:rPr lang="es-ES" sz="2800" dirty="0">
                <a:solidFill>
                  <a:schemeClr val="tx1"/>
                </a:solidFill>
              </a:rPr>
              <a:t>La </a:t>
            </a:r>
            <a:r>
              <a:rPr lang="es-ES" sz="2800" dirty="0">
                <a:solidFill>
                  <a:srgbClr val="92D050"/>
                </a:solidFill>
              </a:rPr>
              <a:t>Constitución de la República del Ecuador </a:t>
            </a:r>
            <a:r>
              <a:rPr lang="es-ES" sz="2800" dirty="0">
                <a:solidFill>
                  <a:schemeClr val="tx1"/>
                </a:solidFill>
              </a:rPr>
              <a:t>indica lo siguiente: </a:t>
            </a:r>
          </a:p>
          <a:p>
            <a:r>
              <a:rPr lang="es-ES" sz="2800" dirty="0">
                <a:solidFill>
                  <a:srgbClr val="00B050"/>
                </a:solidFill>
              </a:rPr>
              <a:t>Art. 24 </a:t>
            </a:r>
            <a:r>
              <a:rPr lang="es-ES" sz="2800" dirty="0">
                <a:solidFill>
                  <a:schemeClr val="tx1"/>
                </a:solidFill>
              </a:rPr>
              <a:t>Las personas tienen derecho a la recreación y al esparcimiento, a la práctica del deporte y al tiempo libre. (Ecuador, 2008) </a:t>
            </a:r>
          </a:p>
          <a:p>
            <a:r>
              <a:rPr lang="es-ES" sz="2800" dirty="0">
                <a:solidFill>
                  <a:srgbClr val="92D050"/>
                </a:solidFill>
              </a:rPr>
              <a:t>El Plan Nacional del Buen Vivir 2017-2021 </a:t>
            </a:r>
          </a:p>
          <a:p>
            <a:r>
              <a:rPr lang="es-ES" sz="2800" dirty="0">
                <a:solidFill>
                  <a:srgbClr val="00B050"/>
                </a:solidFill>
              </a:rPr>
              <a:t>Eje 1: </a:t>
            </a:r>
            <a:r>
              <a:rPr lang="es-ES" sz="2800" dirty="0">
                <a:solidFill>
                  <a:schemeClr val="tx1"/>
                </a:solidFill>
              </a:rPr>
              <a:t>Derechos para todos durante toda la vida. </a:t>
            </a:r>
          </a:p>
          <a:p>
            <a:endParaRPr lang="es-ES" dirty="0"/>
          </a:p>
        </p:txBody>
      </p:sp>
    </p:spTree>
    <p:extLst>
      <p:ext uri="{BB962C8B-B14F-4D97-AF65-F5344CB8AC3E}">
        <p14:creationId xmlns:p14="http://schemas.microsoft.com/office/powerpoint/2010/main" val="2354301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88640"/>
            <a:ext cx="7920880" cy="6525344"/>
          </a:xfrm>
        </p:spPr>
        <p:txBody>
          <a:bodyPr>
            <a:noAutofit/>
          </a:bodyPr>
          <a:lstStyle/>
          <a:p>
            <a:r>
              <a:rPr lang="es-ES" sz="2400" dirty="0">
                <a:solidFill>
                  <a:schemeClr val="tx1"/>
                </a:solidFill>
              </a:rPr>
              <a:t>Ley de Deporte, Educación Física y Recreación </a:t>
            </a:r>
          </a:p>
          <a:p>
            <a:pPr marL="0" indent="0">
              <a:buNone/>
            </a:pPr>
            <a:r>
              <a:rPr lang="es-ES" sz="2400" dirty="0">
                <a:solidFill>
                  <a:srgbClr val="92D050"/>
                </a:solidFill>
              </a:rPr>
              <a:t>Art. 3 </a:t>
            </a:r>
            <a:r>
              <a:rPr lang="es-ES" sz="2400" dirty="0">
                <a:solidFill>
                  <a:schemeClr val="tx1"/>
                </a:solidFill>
              </a:rPr>
              <a:t>De la práctica del deporte, educación física y </a:t>
            </a:r>
            <a:r>
              <a:rPr lang="es-ES" sz="2400" dirty="0" smtClean="0">
                <a:solidFill>
                  <a:schemeClr val="tx1"/>
                </a:solidFill>
              </a:rPr>
              <a:t>recreación</a:t>
            </a:r>
          </a:p>
          <a:p>
            <a:pPr marL="0" indent="0">
              <a:buNone/>
            </a:pPr>
            <a:r>
              <a:rPr lang="es-ES" sz="2400" dirty="0">
                <a:solidFill>
                  <a:srgbClr val="00B050"/>
                </a:solidFill>
              </a:rPr>
              <a:t>Art. 11 </a:t>
            </a:r>
            <a:r>
              <a:rPr lang="es-ES" sz="2400" dirty="0">
                <a:solidFill>
                  <a:schemeClr val="tx1"/>
                </a:solidFill>
              </a:rPr>
              <a:t>De la práctica del deporte, educación física y recreación.- </a:t>
            </a:r>
            <a:endParaRPr lang="es-ES" sz="2400" dirty="0" smtClean="0">
              <a:solidFill>
                <a:schemeClr val="tx1"/>
              </a:solidFill>
            </a:endParaRPr>
          </a:p>
          <a:p>
            <a:pPr marL="0" indent="0">
              <a:buNone/>
            </a:pPr>
            <a:r>
              <a:rPr lang="es-ES" sz="2400" dirty="0">
                <a:solidFill>
                  <a:srgbClr val="00B050"/>
                </a:solidFill>
              </a:rPr>
              <a:t>Art. 82 </a:t>
            </a:r>
            <a:r>
              <a:rPr lang="es-ES" sz="2400" dirty="0">
                <a:solidFill>
                  <a:schemeClr val="tx1"/>
                </a:solidFill>
              </a:rPr>
              <a:t>El Estado protegerá, estimulará, promoverá y coordinará la cultura física, el deporte y la Recreación, como actividades para la formación integral de las personas. </a:t>
            </a:r>
            <a:endParaRPr lang="es-ES" sz="2400" dirty="0" smtClean="0">
              <a:solidFill>
                <a:schemeClr val="tx1"/>
              </a:solidFill>
            </a:endParaRPr>
          </a:p>
          <a:p>
            <a:pPr marL="0" indent="0">
              <a:buNone/>
            </a:pPr>
            <a:r>
              <a:rPr lang="es-ES" sz="2400" dirty="0">
                <a:solidFill>
                  <a:srgbClr val="00B050"/>
                </a:solidFill>
              </a:rPr>
              <a:t>Art. 89 </a:t>
            </a:r>
            <a:r>
              <a:rPr lang="es-ES" sz="2400" dirty="0">
                <a:solidFill>
                  <a:schemeClr val="tx1"/>
                </a:solidFill>
              </a:rPr>
              <a:t>De la recreación.- La recreación comprenderá todas las actividades físicas lúdicas </a:t>
            </a:r>
            <a:r>
              <a:rPr lang="es-ES" sz="2400" dirty="0" smtClean="0">
                <a:solidFill>
                  <a:schemeClr val="tx1"/>
                </a:solidFill>
              </a:rPr>
              <a:t>…</a:t>
            </a:r>
          </a:p>
          <a:p>
            <a:pPr marL="0" indent="0">
              <a:buNone/>
            </a:pPr>
            <a:r>
              <a:rPr lang="es-ES" sz="2400" dirty="0">
                <a:solidFill>
                  <a:schemeClr val="tx1"/>
                </a:solidFill>
              </a:rPr>
              <a:t>Art. 92 Regulación de las actividades </a:t>
            </a:r>
            <a:r>
              <a:rPr lang="es-ES" sz="2400" dirty="0" smtClean="0">
                <a:solidFill>
                  <a:schemeClr val="tx1"/>
                </a:solidFill>
              </a:rPr>
              <a:t>deportivas. </a:t>
            </a:r>
            <a:endParaRPr lang="es-ES" sz="2400" dirty="0">
              <a:solidFill>
                <a:schemeClr val="tx1"/>
              </a:solidFill>
            </a:endParaRPr>
          </a:p>
        </p:txBody>
      </p:sp>
    </p:spTree>
    <p:extLst>
      <p:ext uri="{BB962C8B-B14F-4D97-AF65-F5344CB8AC3E}">
        <p14:creationId xmlns:p14="http://schemas.microsoft.com/office/powerpoint/2010/main" val="1786993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060848"/>
            <a:ext cx="6347713" cy="1320800"/>
          </a:xfrm>
        </p:spPr>
        <p:txBody>
          <a:bodyPr>
            <a:noAutofit/>
          </a:bodyPr>
          <a:lstStyle/>
          <a:p>
            <a:pPr algn="ctr"/>
            <a:r>
              <a:rPr lang="en-US" sz="8800" dirty="0">
                <a:solidFill>
                  <a:schemeClr val="accent3">
                    <a:lumMod val="75000"/>
                  </a:schemeClr>
                </a:solidFill>
                <a:latin typeface="Berlin Sans FB Demi" panose="020E0802020502020306" pitchFamily="34" charset="0"/>
                <a:cs typeface="Andalus" panose="02020603050405020304" pitchFamily="18" charset="-78"/>
              </a:rPr>
              <a:t>CAPÍTULO </a:t>
            </a:r>
            <a:br>
              <a:rPr lang="en-US" sz="8800" dirty="0">
                <a:solidFill>
                  <a:schemeClr val="accent3">
                    <a:lumMod val="75000"/>
                  </a:schemeClr>
                </a:solidFill>
                <a:latin typeface="Berlin Sans FB Demi" panose="020E0802020502020306" pitchFamily="34" charset="0"/>
                <a:cs typeface="Andalus" panose="02020603050405020304" pitchFamily="18" charset="-78"/>
              </a:rPr>
            </a:br>
            <a:r>
              <a:rPr lang="en-US" sz="8800" dirty="0" smtClean="0">
                <a:solidFill>
                  <a:schemeClr val="accent3">
                    <a:lumMod val="75000"/>
                  </a:schemeClr>
                </a:solidFill>
                <a:latin typeface="Berlin Sans FB Demi" panose="020E0802020502020306" pitchFamily="34" charset="0"/>
                <a:cs typeface="Andalus" panose="02020603050405020304" pitchFamily="18" charset="-78"/>
              </a:rPr>
              <a:t>III</a:t>
            </a:r>
            <a:endParaRPr lang="es-EC" sz="8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33754"/>
            <a:ext cx="9144000" cy="778658"/>
          </a:xfrm>
        </p:spPr>
        <p:txBody>
          <a:bodyPr>
            <a:noAutofit/>
          </a:bodyPr>
          <a:lstStyle/>
          <a:p>
            <a:pPr lvl="1" algn="ctr" rtl="0">
              <a:spcBef>
                <a:spcPct val="0"/>
              </a:spcBef>
            </a:pPr>
            <a:r>
              <a:rPr lang="es-ES" sz="3600" b="1" dirty="0">
                <a:solidFill>
                  <a:schemeClr val="tx1">
                    <a:lumMod val="75000"/>
                    <a:lumOff val="2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Dimensiones de la Satisfacción Laboral y Relaciones Laborales Pre Test  </a:t>
            </a:r>
            <a:r>
              <a:rPr lang="es-EC" sz="3600" b="1" dirty="0">
                <a:latin typeface="+mj-lt"/>
              </a:rPr>
              <a:t/>
            </a:r>
            <a:br>
              <a:rPr lang="es-EC" sz="3600" b="1" dirty="0">
                <a:latin typeface="+mj-lt"/>
              </a:rPr>
            </a:br>
            <a:endParaRPr lang="es-EC" sz="3600" dirty="0">
              <a:latin typeface="+mj-lt"/>
            </a:endParaRPr>
          </a:p>
        </p:txBody>
      </p:sp>
      <p:pic>
        <p:nvPicPr>
          <p:cNvPr id="3074" name="Picture 2"/>
          <p:cNvPicPr>
            <a:picLocks noGrp="1" noChangeAspect="1" noChangeArrowheads="1"/>
          </p:cNvPicPr>
          <p:nvPr>
            <p:ph idx="1"/>
          </p:nvPr>
        </p:nvPicPr>
        <p:blipFill rotWithShape="1">
          <a:blip r:embed="rId2" cstate="print"/>
          <a:srcRect b="4537"/>
          <a:stretch/>
        </p:blipFill>
        <p:spPr bwMode="auto">
          <a:xfrm>
            <a:off x="0" y="1212412"/>
            <a:ext cx="9144000" cy="57449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103" y="6539"/>
            <a:ext cx="9108897" cy="1320800"/>
          </a:xfrm>
        </p:spPr>
        <p:txBody>
          <a:bodyPr>
            <a:normAutofit/>
          </a:bodyPr>
          <a:lstStyle/>
          <a:p>
            <a:pPr algn="ctr"/>
            <a:r>
              <a:rPr lang="es-ES" sz="3600" dirty="0" smtClean="0">
                <a:solidFill>
                  <a:schemeClr val="tx1"/>
                </a:solidFill>
                <a:latin typeface="Aharoni" panose="02010803020104030203" pitchFamily="2" charset="-79"/>
                <a:cs typeface="Aharoni" panose="02010803020104030203" pitchFamily="2" charset="-79"/>
              </a:rPr>
              <a:t>Dimensiones de la Satisfacción Laboral y Relaciones Laborales Pos Test </a:t>
            </a:r>
            <a:endParaRPr lang="es-EC" sz="3600" dirty="0">
              <a:solidFill>
                <a:schemeClr val="tx1"/>
              </a:solidFill>
              <a:latin typeface="Aharoni" panose="02010803020104030203" pitchFamily="2" charset="-79"/>
              <a:cs typeface="Aharoni" panose="02010803020104030203" pitchFamily="2" charset="-79"/>
            </a:endParaRPr>
          </a:p>
        </p:txBody>
      </p:sp>
      <p:pic>
        <p:nvPicPr>
          <p:cNvPr id="4098" name="Picture 2"/>
          <p:cNvPicPr>
            <a:picLocks noGrp="1" noChangeAspect="1" noChangeArrowheads="1"/>
          </p:cNvPicPr>
          <p:nvPr>
            <p:ph idx="1"/>
          </p:nvPr>
        </p:nvPicPr>
        <p:blipFill>
          <a:blip r:embed="rId2" cstate="print"/>
          <a:stretch>
            <a:fillRect/>
          </a:stretch>
        </p:blipFill>
        <p:spPr bwMode="auto">
          <a:xfrm>
            <a:off x="35103" y="1327339"/>
            <a:ext cx="9081851" cy="5530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060848"/>
            <a:ext cx="6347713" cy="1320800"/>
          </a:xfrm>
        </p:spPr>
        <p:txBody>
          <a:bodyPr>
            <a:noAutofit/>
          </a:bodyPr>
          <a:lstStyle/>
          <a:p>
            <a:pPr algn="ctr"/>
            <a:r>
              <a:rPr lang="en-US" sz="8800" dirty="0">
                <a:solidFill>
                  <a:schemeClr val="accent3">
                    <a:lumMod val="75000"/>
                  </a:schemeClr>
                </a:solidFill>
                <a:latin typeface="Berlin Sans FB Demi" panose="020E0802020502020306" pitchFamily="34" charset="0"/>
                <a:cs typeface="Andalus" panose="02020603050405020304" pitchFamily="18" charset="-78"/>
              </a:rPr>
              <a:t>CAPÍTULO </a:t>
            </a:r>
            <a:br>
              <a:rPr lang="en-US" sz="8800" dirty="0">
                <a:solidFill>
                  <a:schemeClr val="accent3">
                    <a:lumMod val="75000"/>
                  </a:schemeClr>
                </a:solidFill>
                <a:latin typeface="Berlin Sans FB Demi" panose="020E0802020502020306" pitchFamily="34" charset="0"/>
                <a:cs typeface="Andalus" panose="02020603050405020304" pitchFamily="18" charset="-78"/>
              </a:rPr>
            </a:br>
            <a:r>
              <a:rPr lang="en-US" sz="8800" dirty="0" smtClean="0">
                <a:solidFill>
                  <a:schemeClr val="accent3">
                    <a:lumMod val="75000"/>
                  </a:schemeClr>
                </a:solidFill>
                <a:latin typeface="Berlin Sans FB Demi" panose="020E0802020502020306" pitchFamily="34" charset="0"/>
                <a:cs typeface="Andalus" panose="02020603050405020304" pitchFamily="18" charset="-78"/>
              </a:rPr>
              <a:t>IV</a:t>
            </a:r>
            <a:endParaRPr lang="es-EC" sz="8800" dirty="0"/>
          </a:p>
        </p:txBody>
      </p:sp>
    </p:spTree>
    <p:extLst>
      <p:ext uri="{BB962C8B-B14F-4D97-AF65-F5344CB8AC3E}">
        <p14:creationId xmlns:p14="http://schemas.microsoft.com/office/powerpoint/2010/main" val="4053136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746810">
            <a:off x="628314" y="1437905"/>
            <a:ext cx="7252421" cy="6020283"/>
          </a:xfrm>
        </p:spPr>
        <p:txBody>
          <a:bodyPr>
            <a:noAutofit/>
          </a:bodyPr>
          <a:lstStyle/>
          <a:p>
            <a:pPr algn="ctr"/>
            <a:r>
              <a:rPr lang="es-ES" sz="4000" b="1" dirty="0" smtClean="0">
                <a:solidFill>
                  <a:schemeClr val="tx1"/>
                </a:solidFill>
                <a:latin typeface="Calisto MT" panose="02040603050505030304" pitchFamily="18" charset="0"/>
              </a:rPr>
              <a:t>PROGRAMA RECREATIVO </a:t>
            </a:r>
            <a:br>
              <a:rPr lang="es-ES" sz="4000" b="1" dirty="0" smtClean="0">
                <a:solidFill>
                  <a:schemeClr val="tx1"/>
                </a:solidFill>
                <a:latin typeface="Calisto MT" panose="02040603050505030304" pitchFamily="18" charset="0"/>
              </a:rPr>
            </a:br>
            <a:r>
              <a:rPr lang="es-ES" sz="4000" b="1" dirty="0" smtClean="0">
                <a:solidFill>
                  <a:schemeClr val="tx1"/>
                </a:solidFill>
                <a:latin typeface="Calisto MT" panose="02040603050505030304" pitchFamily="18" charset="0"/>
              </a:rPr>
              <a:t>“WEATHER CONSULTING RECRÉATE” CON ÉNFASIS A MEJORAR LAS RELACIONES LABORALES</a:t>
            </a:r>
            <a:r>
              <a:rPr lang="es-EC" sz="4000" b="1" dirty="0" smtClean="0">
                <a:solidFill>
                  <a:schemeClr val="tx1"/>
                </a:solidFill>
              </a:rPr>
              <a:t/>
            </a:r>
            <a:br>
              <a:rPr lang="es-EC" sz="4000" b="1" dirty="0" smtClean="0">
                <a:solidFill>
                  <a:schemeClr val="tx1"/>
                </a:solidFill>
              </a:rPr>
            </a:br>
            <a:endParaRPr lang="es-EC" sz="40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7562802" cy="6048672"/>
          </a:xfrm>
        </p:spPr>
        <p:txBody>
          <a:bodyPr>
            <a:normAutofit fontScale="92500" lnSpcReduction="10000"/>
          </a:bodyPr>
          <a:lstStyle/>
          <a:p>
            <a:pPr marL="0" indent="0">
              <a:buNone/>
            </a:pPr>
            <a:r>
              <a:rPr lang="es-ES" sz="2400" b="1" u="sng" dirty="0" smtClean="0"/>
              <a:t>Objetivo General</a:t>
            </a:r>
            <a:endParaRPr lang="es-EC" sz="2400" b="1" u="sng" dirty="0" smtClean="0"/>
          </a:p>
          <a:p>
            <a:pPr marL="0" indent="0">
              <a:buNone/>
            </a:pPr>
            <a:r>
              <a:rPr lang="es-ES" sz="2400" b="1" dirty="0" smtClean="0"/>
              <a:t> </a:t>
            </a:r>
            <a:endParaRPr lang="es-EC" sz="2400" dirty="0" smtClean="0"/>
          </a:p>
          <a:p>
            <a:pPr marL="0" indent="0" algn="just">
              <a:buNone/>
            </a:pPr>
            <a:r>
              <a:rPr lang="es-ES" sz="2400" dirty="0" smtClean="0">
                <a:solidFill>
                  <a:schemeClr val="tx1"/>
                </a:solidFill>
              </a:rPr>
              <a:t>Elaborar un programa de actividades recreativas para los empleados de la Oficina Técnica Weather Consulting Quito para mejorar las relaciones laborales entre los empleados. </a:t>
            </a:r>
            <a:endParaRPr lang="es-EC" sz="2400" dirty="0" smtClean="0">
              <a:solidFill>
                <a:schemeClr val="tx1"/>
              </a:solidFill>
            </a:endParaRPr>
          </a:p>
          <a:p>
            <a:pPr marL="0" indent="0" algn="just">
              <a:buNone/>
            </a:pPr>
            <a:endParaRPr lang="es-ES" sz="2400" b="1" dirty="0" smtClean="0">
              <a:solidFill>
                <a:schemeClr val="tx1"/>
              </a:solidFill>
            </a:endParaRPr>
          </a:p>
          <a:p>
            <a:pPr marL="0" indent="0" algn="just">
              <a:buNone/>
            </a:pPr>
            <a:r>
              <a:rPr lang="es-ES" sz="2400" b="1" u="sng" dirty="0" smtClean="0">
                <a:solidFill>
                  <a:schemeClr val="tx1"/>
                </a:solidFill>
              </a:rPr>
              <a:t>Objetivos Específicos </a:t>
            </a:r>
            <a:endParaRPr lang="es-EC" sz="2400" b="1" u="sng" dirty="0" smtClean="0">
              <a:solidFill>
                <a:schemeClr val="tx1"/>
              </a:solidFill>
            </a:endParaRPr>
          </a:p>
          <a:p>
            <a:pPr marL="0" indent="0" algn="just">
              <a:buNone/>
            </a:pPr>
            <a:endParaRPr lang="es-EC" sz="2400" dirty="0" smtClean="0">
              <a:solidFill>
                <a:schemeClr val="tx1"/>
              </a:solidFill>
            </a:endParaRPr>
          </a:p>
          <a:p>
            <a:pPr marL="0" lvl="0" indent="0" algn="just">
              <a:buNone/>
            </a:pPr>
            <a:r>
              <a:rPr lang="es-ES" sz="2400" dirty="0" smtClean="0">
                <a:solidFill>
                  <a:schemeClr val="tx1"/>
                </a:solidFill>
              </a:rPr>
              <a:t>1. Que los empleados de la Oficina Técnica Weather Consulting mejoren sus relaciones laborales por medio de las actividades recreativas. </a:t>
            </a:r>
            <a:endParaRPr lang="es-EC" sz="2400" dirty="0" smtClean="0">
              <a:solidFill>
                <a:schemeClr val="tx1"/>
              </a:solidFill>
            </a:endParaRPr>
          </a:p>
          <a:p>
            <a:pPr marL="0" lvl="0" indent="0" algn="just">
              <a:buNone/>
            </a:pPr>
            <a:r>
              <a:rPr lang="es-ES" sz="2400" dirty="0" smtClean="0">
                <a:solidFill>
                  <a:schemeClr val="tx1"/>
                </a:solidFill>
              </a:rPr>
              <a:t>2. Los empleados de la Oficina Técnica Weather Consulting obtengan conocimiento de las actividades recreativas que pueden realizar dentro y fuera de la oficina.</a:t>
            </a:r>
            <a:endParaRPr lang="es-EC" sz="2400" dirty="0" smtClean="0">
              <a:solidFill>
                <a:schemeClr val="tx1"/>
              </a:solidFill>
            </a:endParaRPr>
          </a:p>
          <a:p>
            <a:pPr marL="0" lvl="0" indent="0" algn="just">
              <a:buNone/>
            </a:pPr>
            <a:r>
              <a:rPr lang="es-ES" sz="2400" dirty="0" smtClean="0">
                <a:solidFill>
                  <a:schemeClr val="tx1"/>
                </a:solidFill>
              </a:rPr>
              <a:t>3. Crear un programa recreativo.</a:t>
            </a:r>
            <a:endParaRPr lang="es-EC" sz="2400" dirty="0" smtClean="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7344815" cy="5832648"/>
          </a:xfrm>
        </p:spPr>
        <p:txBody>
          <a:bodyPr>
            <a:normAutofit/>
          </a:bodyPr>
          <a:lstStyle/>
          <a:p>
            <a:r>
              <a:rPr lang="es-ES" sz="2800" b="1" dirty="0" smtClean="0">
                <a:solidFill>
                  <a:schemeClr val="tx1"/>
                </a:solidFill>
              </a:rPr>
              <a:t>Justificación </a:t>
            </a:r>
            <a:endParaRPr lang="es-EC" sz="2800" dirty="0" smtClean="0">
              <a:solidFill>
                <a:schemeClr val="tx1"/>
              </a:solidFill>
            </a:endParaRPr>
          </a:p>
          <a:p>
            <a:pPr marL="0" indent="0" algn="just">
              <a:buNone/>
            </a:pPr>
            <a:r>
              <a:rPr lang="es-ES" sz="2800" dirty="0" smtClean="0">
                <a:solidFill>
                  <a:schemeClr val="tx1"/>
                </a:solidFill>
              </a:rPr>
              <a:t> El programa de actividades recreativas está dirigido a los empleados de la Oficina Weather Consulting, esto con la finalidad de que los trabajadores tengan conocimiento de la importancia de la recreación ya que en la actualidad las deficientes relaciones laborales en la empresa es lo que afecta a los trabajadores, generando en el grupo mala comunicación, falta de respeto y empatía causando malestar en las labores y en el trabajo.</a:t>
            </a:r>
            <a:endParaRPr lang="es-EC" sz="2800" dirty="0" smtClean="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003" y="93442"/>
            <a:ext cx="6347713" cy="1320800"/>
          </a:xfrm>
        </p:spPr>
        <p:txBody>
          <a:bodyPr>
            <a:normAutofit/>
          </a:bodyPr>
          <a:lstStyle/>
          <a:p>
            <a:pPr algn="ctr"/>
            <a:r>
              <a:rPr lang="es-EC" b="1" dirty="0" smtClean="0">
                <a:solidFill>
                  <a:schemeClr val="tx1"/>
                </a:solidFill>
              </a:rPr>
              <a:t>Antecedentes </a:t>
            </a:r>
            <a:r>
              <a:rPr lang="es-EC" dirty="0" smtClean="0"/>
              <a:t/>
            </a:r>
            <a:br>
              <a:rPr lang="es-EC" dirty="0" smtClean="0"/>
            </a:br>
            <a:endParaRPr lang="es-EC"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12404" y="854517"/>
            <a:ext cx="3806793" cy="2289001"/>
          </a:xfrm>
          <a:prstGeom prst="ellipse">
            <a:avLst/>
          </a:prstGeom>
          <a:ln>
            <a:noFill/>
          </a:ln>
          <a:effectLst>
            <a:softEdge rad="112500"/>
          </a:effectLst>
        </p:spPr>
      </p:pic>
      <p:pic>
        <p:nvPicPr>
          <p:cNvPr id="1028" name="Picture 4" descr="Resultado de imagen para malas relaciones laborales"/>
          <p:cNvPicPr>
            <a:picLocks noChangeAspect="1" noChangeArrowheads="1"/>
          </p:cNvPicPr>
          <p:nvPr/>
        </p:nvPicPr>
        <p:blipFill>
          <a:blip r:embed="rId3" cstate="print"/>
          <a:srcRect/>
          <a:stretch>
            <a:fillRect/>
          </a:stretch>
        </p:blipFill>
        <p:spPr bwMode="auto">
          <a:xfrm>
            <a:off x="6304446" y="2812468"/>
            <a:ext cx="2871517" cy="2238427"/>
          </a:xfrm>
          <a:prstGeom prst="rect">
            <a:avLst/>
          </a:prstGeom>
          <a:ln>
            <a:noFill/>
          </a:ln>
          <a:effectLst>
            <a:softEdge rad="112500"/>
          </a:effectLst>
        </p:spPr>
      </p:pic>
      <p:pic>
        <p:nvPicPr>
          <p:cNvPr id="1030" name="Picture 6" descr="Resultado de imagen para malas relaciones laborales"/>
          <p:cNvPicPr>
            <a:picLocks noChangeAspect="1" noChangeArrowheads="1"/>
          </p:cNvPicPr>
          <p:nvPr/>
        </p:nvPicPr>
        <p:blipFill>
          <a:blip r:embed="rId4" cstate="print"/>
          <a:srcRect/>
          <a:stretch>
            <a:fillRect/>
          </a:stretch>
        </p:blipFill>
        <p:spPr bwMode="auto">
          <a:xfrm>
            <a:off x="1694112" y="3038090"/>
            <a:ext cx="2733675" cy="166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32" name="AutoShape 8" descr="Resultado de imagen para MALAS RELACIONES LABOR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34" name="Picture 10" descr="Resultado de imagen para MALAS RELACIONES LABORALES"/>
          <p:cNvPicPr>
            <a:picLocks noChangeAspect="1" noChangeArrowheads="1"/>
          </p:cNvPicPr>
          <p:nvPr/>
        </p:nvPicPr>
        <p:blipFill rotWithShape="1">
          <a:blip r:embed="rId5" cstate="print"/>
          <a:srcRect l="6275" r="3821"/>
          <a:stretch/>
        </p:blipFill>
        <p:spPr bwMode="auto">
          <a:xfrm>
            <a:off x="6084168" y="991346"/>
            <a:ext cx="3024336" cy="1872208"/>
          </a:xfrm>
          <a:prstGeom prst="rect">
            <a:avLst/>
          </a:prstGeom>
          <a:ln>
            <a:noFill/>
          </a:ln>
          <a:effectLst>
            <a:outerShdw blurRad="190500" algn="tl" rotWithShape="0">
              <a:srgbClr val="000000">
                <a:alpha val="70000"/>
              </a:srgbClr>
            </a:outerShdw>
          </a:effectLst>
        </p:spPr>
      </p:pic>
      <p:pic>
        <p:nvPicPr>
          <p:cNvPr id="1036" name="Picture 12" descr="Imagen relacionada"/>
          <p:cNvPicPr>
            <a:picLocks noChangeAspect="1" noChangeArrowheads="1"/>
          </p:cNvPicPr>
          <p:nvPr/>
        </p:nvPicPr>
        <p:blipFill>
          <a:blip r:embed="rId6" cstate="print"/>
          <a:srcRect/>
          <a:stretch>
            <a:fillRect/>
          </a:stretch>
        </p:blipFill>
        <p:spPr bwMode="auto">
          <a:xfrm>
            <a:off x="481437" y="5050895"/>
            <a:ext cx="4154019" cy="1577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lipse 2"/>
          <p:cNvSpPr/>
          <p:nvPr/>
        </p:nvSpPr>
        <p:spPr>
          <a:xfrm>
            <a:off x="14917" y="342834"/>
            <a:ext cx="2304256" cy="16561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Cantidad de exigencias </a:t>
            </a:r>
            <a:endParaRPr lang="es-ES" dirty="0"/>
          </a:p>
        </p:txBody>
      </p:sp>
      <p:sp>
        <p:nvSpPr>
          <p:cNvPr id="4" name="Elipse 3"/>
          <p:cNvSpPr/>
          <p:nvPr/>
        </p:nvSpPr>
        <p:spPr>
          <a:xfrm>
            <a:off x="93038" y="2424830"/>
            <a:ext cx="2102698" cy="14238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a:t>
            </a:r>
            <a:r>
              <a:rPr lang="es-ES" dirty="0" smtClean="0"/>
              <a:t>xceso </a:t>
            </a:r>
            <a:r>
              <a:rPr lang="es-ES" dirty="0"/>
              <a:t>de trabajo</a:t>
            </a:r>
          </a:p>
        </p:txBody>
      </p:sp>
      <p:sp>
        <p:nvSpPr>
          <p:cNvPr id="5" name="Elipse 4"/>
          <p:cNvSpPr/>
          <p:nvPr/>
        </p:nvSpPr>
        <p:spPr>
          <a:xfrm>
            <a:off x="0" y="3989230"/>
            <a:ext cx="2184177" cy="17281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F</a:t>
            </a:r>
            <a:r>
              <a:rPr lang="es-ES" dirty="0" smtClean="0"/>
              <a:t>atiga</a:t>
            </a:r>
            <a:r>
              <a:rPr lang="es-ES" dirty="0"/>
              <a:t>, agotamiento </a:t>
            </a:r>
          </a:p>
        </p:txBody>
      </p:sp>
      <p:sp>
        <p:nvSpPr>
          <p:cNvPr id="6" name="Elipse 5"/>
          <p:cNvSpPr/>
          <p:nvPr/>
        </p:nvSpPr>
        <p:spPr>
          <a:xfrm>
            <a:off x="4129985" y="717262"/>
            <a:ext cx="2331298" cy="12505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Falta de comunicación </a:t>
            </a:r>
            <a:endParaRPr lang="es-ES" dirty="0"/>
          </a:p>
        </p:txBody>
      </p:sp>
      <p:sp>
        <p:nvSpPr>
          <p:cNvPr id="7" name="Elipse 6"/>
          <p:cNvSpPr/>
          <p:nvPr/>
        </p:nvSpPr>
        <p:spPr>
          <a:xfrm>
            <a:off x="4129985" y="2537066"/>
            <a:ext cx="2286699" cy="14874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Malas relaciones laborales</a:t>
            </a:r>
            <a:endParaRPr lang="es-ES" dirty="0"/>
          </a:p>
        </p:txBody>
      </p:sp>
      <p:pic>
        <p:nvPicPr>
          <p:cNvPr id="8" name="Imagen 7"/>
          <p:cNvPicPr>
            <a:picLocks noChangeAspect="1"/>
          </p:cNvPicPr>
          <p:nvPr/>
        </p:nvPicPr>
        <p:blipFill rotWithShape="1">
          <a:blip r:embed="rId7"/>
          <a:srcRect l="5867" r="4170"/>
          <a:stretch/>
        </p:blipFill>
        <p:spPr>
          <a:xfrm>
            <a:off x="6318681" y="4982183"/>
            <a:ext cx="2880320" cy="1826788"/>
          </a:xfrm>
          <a:prstGeom prst="rect">
            <a:avLst/>
          </a:prstGeom>
        </p:spPr>
      </p:pic>
      <p:sp>
        <p:nvSpPr>
          <p:cNvPr id="9" name="Elipse 8"/>
          <p:cNvSpPr/>
          <p:nvPr/>
        </p:nvSpPr>
        <p:spPr>
          <a:xfrm>
            <a:off x="4210657" y="4485385"/>
            <a:ext cx="2250626" cy="1963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Actividades Recreativas </a:t>
            </a:r>
            <a:endParaRPr lang="es-ES"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778" y="260648"/>
            <a:ext cx="7632848" cy="2171328"/>
          </a:xfrm>
        </p:spPr>
        <p:txBody>
          <a:bodyPr>
            <a:normAutofit fontScale="90000"/>
          </a:bodyPr>
          <a:lstStyle/>
          <a:p>
            <a:pPr algn="ctr"/>
            <a:r>
              <a:rPr lang="es-ES" sz="4900" i="1" dirty="0" smtClean="0">
                <a:solidFill>
                  <a:schemeClr val="tx1"/>
                </a:solidFill>
              </a:rPr>
              <a:t>Planificación Programa Weather Consulting Recréate </a:t>
            </a:r>
            <a:r>
              <a:rPr lang="es-EC" dirty="0" smtClean="0"/>
              <a:t/>
            </a:r>
            <a:br>
              <a:rPr lang="es-EC" dirty="0" smtClean="0"/>
            </a:br>
            <a:r>
              <a:rPr lang="es-ES" i="1" dirty="0" smtClean="0"/>
              <a:t> </a:t>
            </a:r>
            <a:r>
              <a:rPr lang="es-EC" dirty="0" smtClean="0"/>
              <a:t/>
            </a:r>
            <a:br>
              <a:rPr lang="es-EC" dirty="0" smtClean="0"/>
            </a:br>
            <a:endParaRPr lang="es-EC" dirty="0"/>
          </a:p>
        </p:txBody>
      </p:sp>
      <p:pic>
        <p:nvPicPr>
          <p:cNvPr id="5122" name="Picture 2"/>
          <p:cNvPicPr>
            <a:picLocks noGrp="1" noChangeAspect="1" noChangeArrowheads="1"/>
          </p:cNvPicPr>
          <p:nvPr>
            <p:ph idx="1"/>
          </p:nvPr>
        </p:nvPicPr>
        <p:blipFill>
          <a:blip r:embed="rId2" cstate="print"/>
          <a:stretch>
            <a:fillRect/>
          </a:stretch>
        </p:blipFill>
        <p:spPr bwMode="auto">
          <a:xfrm>
            <a:off x="323528" y="2564904"/>
            <a:ext cx="7560839" cy="42930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8369" y="116632"/>
            <a:ext cx="6347713" cy="1320800"/>
          </a:xfrm>
          <a:noFill/>
        </p:spPr>
        <p:txBody>
          <a:bodyPr>
            <a:normAutofit fontScale="90000"/>
          </a:bodyPr>
          <a:lstStyle/>
          <a:p>
            <a:pPr algn="ctr"/>
            <a:r>
              <a:rPr lang="es-ES" i="1" dirty="0" smtClean="0">
                <a:solidFill>
                  <a:schemeClr val="tx1"/>
                </a:solidFill>
              </a:rPr>
              <a:t>Contenidos del Programa Weather Consulting </a:t>
            </a:r>
            <a:r>
              <a:rPr lang="es-ES" i="1" dirty="0" smtClean="0">
                <a:solidFill>
                  <a:schemeClr val="tx1"/>
                </a:solidFill>
              </a:rPr>
              <a:t>Recréate</a:t>
            </a:r>
            <a:br>
              <a:rPr lang="es-ES" i="1" dirty="0" smtClean="0">
                <a:solidFill>
                  <a:schemeClr val="tx1"/>
                </a:solidFill>
              </a:rPr>
            </a:br>
            <a:r>
              <a:rPr lang="es-ES" i="1" dirty="0" smtClean="0">
                <a:solidFill>
                  <a:schemeClr val="tx1"/>
                </a:solidFill>
              </a:rPr>
              <a:t>FASE 2 </a:t>
            </a:r>
            <a:endParaRPr lang="es-EC" dirty="0">
              <a:solidFill>
                <a:schemeClr val="tx1"/>
              </a:solidFill>
            </a:endParaRPr>
          </a:p>
        </p:txBody>
      </p:sp>
      <p:pic>
        <p:nvPicPr>
          <p:cNvPr id="6146" name="Picture 2"/>
          <p:cNvPicPr>
            <a:picLocks noGrp="1" noChangeAspect="1" noChangeArrowheads="1"/>
          </p:cNvPicPr>
          <p:nvPr>
            <p:ph idx="1"/>
          </p:nvPr>
        </p:nvPicPr>
        <p:blipFill>
          <a:blip r:embed="rId2" cstate="print"/>
          <a:stretch>
            <a:fillRect/>
          </a:stretch>
        </p:blipFill>
        <p:spPr bwMode="auto">
          <a:xfrm>
            <a:off x="395536" y="1916832"/>
            <a:ext cx="8556733" cy="4941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8568952" cy="1595264"/>
          </a:xfrm>
        </p:spPr>
        <p:txBody>
          <a:bodyPr>
            <a:normAutofit fontScale="90000"/>
          </a:bodyPr>
          <a:lstStyle/>
          <a:p>
            <a:pPr algn="ctr"/>
            <a:r>
              <a:rPr lang="es-ES" sz="4400" b="1" i="1" dirty="0" smtClean="0">
                <a:solidFill>
                  <a:schemeClr val="tx1"/>
                </a:solidFill>
              </a:rPr>
              <a:t>Planificación de las actividades mensuales del Programa Weather Consulting Recréate </a:t>
            </a:r>
            <a:r>
              <a:rPr lang="es-EC" dirty="0" smtClean="0"/>
              <a:t/>
            </a:r>
            <a:br>
              <a:rPr lang="es-EC" dirty="0" smtClean="0"/>
            </a:br>
            <a:endParaRPr lang="es-EC" dirty="0"/>
          </a:p>
        </p:txBody>
      </p:sp>
      <p:pic>
        <p:nvPicPr>
          <p:cNvPr id="7170" name="Picture 2"/>
          <p:cNvPicPr>
            <a:picLocks noGrp="1" noChangeAspect="1" noChangeArrowheads="1"/>
          </p:cNvPicPr>
          <p:nvPr>
            <p:ph idx="1"/>
          </p:nvPr>
        </p:nvPicPr>
        <p:blipFill rotWithShape="1">
          <a:blip r:embed="rId2" cstate="print"/>
          <a:srcRect r="34078"/>
          <a:stretch/>
        </p:blipFill>
        <p:spPr bwMode="auto">
          <a:xfrm>
            <a:off x="251520" y="2132856"/>
            <a:ext cx="7801320" cy="4176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tretch>
            <a:fillRect/>
          </a:stretch>
        </p:blipFill>
        <p:spPr bwMode="auto">
          <a:xfrm>
            <a:off x="0" y="0"/>
            <a:ext cx="9141535" cy="6741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64671" y="93768"/>
            <a:ext cx="1887449" cy="670936"/>
          </a:xfrm>
        </p:spPr>
        <p:txBody>
          <a:bodyPr>
            <a:normAutofit fontScale="90000"/>
          </a:bodyPr>
          <a:lstStyle/>
          <a:p>
            <a:r>
              <a:rPr lang="es-EC" sz="4000" dirty="0" smtClean="0"/>
              <a:t>FOTOS</a:t>
            </a:r>
            <a:r>
              <a:rPr lang="es-EC" dirty="0" smtClean="0"/>
              <a:t/>
            </a:r>
            <a:br>
              <a:rPr lang="es-EC" dirty="0" smtClean="0"/>
            </a:b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54" y="5392658"/>
            <a:ext cx="1878114" cy="1408586"/>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848" y="2043913"/>
            <a:ext cx="3033693" cy="1704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14286" t="14846" b="13096"/>
          <a:stretch/>
        </p:blipFill>
        <p:spPr>
          <a:xfrm>
            <a:off x="6451620" y="604215"/>
            <a:ext cx="2592289" cy="1546627"/>
          </a:xfrm>
          <a:prstGeom prst="ellipse">
            <a:avLst/>
          </a:prstGeom>
          <a:ln>
            <a:noFill/>
          </a:ln>
          <a:effectLst>
            <a:softEdge rad="112500"/>
          </a:effectLst>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t="19169"/>
          <a:stretch/>
        </p:blipFill>
        <p:spPr>
          <a:xfrm>
            <a:off x="2798887" y="5294427"/>
            <a:ext cx="2445665" cy="1409425"/>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rotWithShape="1">
          <a:blip r:embed="rId6" cstate="print">
            <a:extLst>
              <a:ext uri="{28A0092B-C50C-407E-A947-70E740481C1C}">
                <a14:useLocalDpi xmlns:a14="http://schemas.microsoft.com/office/drawing/2010/main" val="0"/>
              </a:ext>
            </a:extLst>
          </a:blip>
          <a:srcRect l="6816" t="13626" r="3516"/>
          <a:stretch/>
        </p:blipFill>
        <p:spPr>
          <a:xfrm>
            <a:off x="467544" y="604215"/>
            <a:ext cx="2926997" cy="1392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9785" y="2980368"/>
            <a:ext cx="3465608" cy="194669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9802" y="1986072"/>
            <a:ext cx="2555776" cy="1916832"/>
          </a:xfrm>
          <a:prstGeom prst="rect">
            <a:avLst/>
          </a:prstGeom>
          <a:ln>
            <a:noFill/>
          </a:ln>
          <a:effectLst>
            <a:outerShdw blurRad="190500" algn="tl" rotWithShape="0">
              <a:srgbClr val="000000">
                <a:alpha val="70000"/>
              </a:srgbClr>
            </a:outerShdw>
          </a:effectLst>
        </p:spPr>
      </p:pic>
      <p:pic>
        <p:nvPicPr>
          <p:cNvPr id="13" name="Imagen 12"/>
          <p:cNvPicPr>
            <a:picLocks noChangeAspect="1"/>
          </p:cNvPicPr>
          <p:nvPr/>
        </p:nvPicPr>
        <p:blipFill rotWithShape="1">
          <a:blip r:embed="rId9"/>
          <a:srcRect r="20664" b="22169"/>
          <a:stretch/>
        </p:blipFill>
        <p:spPr>
          <a:xfrm>
            <a:off x="6761830" y="3854992"/>
            <a:ext cx="2403448" cy="1569030"/>
          </a:xfrm>
          <a:prstGeom prst="rect">
            <a:avLst/>
          </a:prstGeom>
          <a:ln>
            <a:noFill/>
          </a:ln>
          <a:effectLst>
            <a:outerShdw blurRad="190500" algn="tl" rotWithShape="0">
              <a:srgbClr val="000000">
                <a:alpha val="70000"/>
              </a:srgbClr>
            </a:outerShdw>
          </a:effectLst>
        </p:spPr>
      </p:pic>
      <p:pic>
        <p:nvPicPr>
          <p:cNvPr id="14" name="Imagen 13"/>
          <p:cNvPicPr>
            <a:picLocks noChangeAspect="1"/>
          </p:cNvPicPr>
          <p:nvPr/>
        </p:nvPicPr>
        <p:blipFill rotWithShape="1">
          <a:blip r:embed="rId10"/>
          <a:srcRect t="22927" r="12491" b="16388"/>
          <a:stretch/>
        </p:blipFill>
        <p:spPr>
          <a:xfrm>
            <a:off x="3764671" y="1527274"/>
            <a:ext cx="2525741" cy="1224136"/>
          </a:xfrm>
          <a:prstGeom prst="rect">
            <a:avLst/>
          </a:prstGeom>
          <a:ln>
            <a:noFill/>
          </a:ln>
          <a:effectLst>
            <a:softEdge rad="112500"/>
          </a:effectLst>
        </p:spPr>
      </p:pic>
      <p:pic>
        <p:nvPicPr>
          <p:cNvPr id="15" name="Imagen 14"/>
          <p:cNvPicPr>
            <a:picLocks noChangeAspect="1"/>
          </p:cNvPicPr>
          <p:nvPr/>
        </p:nvPicPr>
        <p:blipFill>
          <a:blip r:embed="rId11"/>
          <a:stretch>
            <a:fillRect/>
          </a:stretch>
        </p:blipFill>
        <p:spPr>
          <a:xfrm>
            <a:off x="179512" y="3781369"/>
            <a:ext cx="2619375" cy="1379726"/>
          </a:xfrm>
          <a:prstGeom prst="rect">
            <a:avLst/>
          </a:prstGeom>
          <a:ln>
            <a:noFill/>
          </a:ln>
          <a:effectLst>
            <a:outerShdw blurRad="190500" algn="tl" rotWithShape="0">
              <a:srgbClr val="000000">
                <a:alpha val="70000"/>
              </a:srgbClr>
            </a:outerShdw>
          </a:effectLst>
        </p:spPr>
      </p:pic>
      <p:pic>
        <p:nvPicPr>
          <p:cNvPr id="16" name="Imagen 15"/>
          <p:cNvPicPr>
            <a:picLocks noChangeAspect="1"/>
          </p:cNvPicPr>
          <p:nvPr/>
        </p:nvPicPr>
        <p:blipFill rotWithShape="1">
          <a:blip r:embed="rId12"/>
          <a:srcRect r="14830" b="17685"/>
          <a:stretch/>
        </p:blipFill>
        <p:spPr>
          <a:xfrm>
            <a:off x="5836398" y="5294427"/>
            <a:ext cx="2954230" cy="14094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39" y="836712"/>
            <a:ext cx="2723127" cy="2042345"/>
          </a:xfrm>
          <a:prstGeom prst="rect">
            <a:avLst/>
          </a:prstGeom>
          <a:ln>
            <a:noFill/>
          </a:ln>
          <a:effectLst>
            <a:softEdge rad="112500"/>
          </a:effec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631" y="3058375"/>
            <a:ext cx="2381334" cy="1786000"/>
          </a:xfrm>
          <a:prstGeom prst="ellipse">
            <a:avLst/>
          </a:prstGeom>
          <a:ln>
            <a:noFill/>
          </a:ln>
          <a:effectLst>
            <a:softEdge rad="112500"/>
          </a:effec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3228" y="2922129"/>
            <a:ext cx="3858461" cy="1698839"/>
          </a:xfrm>
          <a:prstGeom prst="rect">
            <a:avLst/>
          </a:prstGeom>
          <a:ln>
            <a:noFill/>
          </a:ln>
          <a:effectLst>
            <a:softEdge rad="112500"/>
          </a:effectLst>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t="12201" r="10625"/>
          <a:stretch/>
        </p:blipFill>
        <p:spPr>
          <a:xfrm>
            <a:off x="3201089" y="4529409"/>
            <a:ext cx="2641370" cy="1946117"/>
          </a:xfrm>
          <a:prstGeom prst="rect">
            <a:avLst/>
          </a:prstGeom>
          <a:ln>
            <a:noFill/>
          </a:ln>
          <a:effectLst>
            <a:softEdge rad="112500"/>
          </a:effectLst>
        </p:spPr>
      </p:pic>
      <p:pic>
        <p:nvPicPr>
          <p:cNvPr id="12" name="Imagen 11"/>
          <p:cNvPicPr>
            <a:picLocks noChangeAspect="1"/>
          </p:cNvPicPr>
          <p:nvPr/>
        </p:nvPicPr>
        <p:blipFill>
          <a:blip r:embed="rId6"/>
          <a:stretch>
            <a:fillRect/>
          </a:stretch>
        </p:blipFill>
        <p:spPr>
          <a:xfrm>
            <a:off x="6235933" y="530688"/>
            <a:ext cx="2600325" cy="2034216"/>
          </a:xfrm>
          <a:prstGeom prst="rect">
            <a:avLst/>
          </a:prstGeom>
          <a:ln>
            <a:noFill/>
          </a:ln>
          <a:effectLst>
            <a:softEdge rad="112500"/>
          </a:effectLst>
        </p:spPr>
      </p:pic>
      <p:pic>
        <p:nvPicPr>
          <p:cNvPr id="13" name="Imagen 12"/>
          <p:cNvPicPr>
            <a:picLocks noChangeAspect="1"/>
          </p:cNvPicPr>
          <p:nvPr/>
        </p:nvPicPr>
        <p:blipFill>
          <a:blip r:embed="rId7"/>
          <a:stretch>
            <a:fillRect/>
          </a:stretch>
        </p:blipFill>
        <p:spPr>
          <a:xfrm>
            <a:off x="179240" y="4844375"/>
            <a:ext cx="2941993" cy="1654871"/>
          </a:xfrm>
          <a:prstGeom prst="rect">
            <a:avLst/>
          </a:prstGeom>
          <a:ln>
            <a:noFill/>
          </a:ln>
          <a:effectLst>
            <a:softEdge rad="112500"/>
          </a:effectLst>
        </p:spPr>
      </p:pic>
      <p:pic>
        <p:nvPicPr>
          <p:cNvPr id="14" name="Imagen 13"/>
          <p:cNvPicPr>
            <a:picLocks noChangeAspect="1"/>
          </p:cNvPicPr>
          <p:nvPr/>
        </p:nvPicPr>
        <p:blipFill>
          <a:blip r:embed="rId8"/>
          <a:stretch>
            <a:fillRect/>
          </a:stretch>
        </p:blipFill>
        <p:spPr>
          <a:xfrm>
            <a:off x="2990035" y="500284"/>
            <a:ext cx="3106073" cy="2329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14"/>
          <p:cNvPicPr>
            <a:picLocks noChangeAspect="1"/>
          </p:cNvPicPr>
          <p:nvPr/>
        </p:nvPicPr>
        <p:blipFill>
          <a:blip r:embed="rId9"/>
          <a:stretch>
            <a:fillRect/>
          </a:stretch>
        </p:blipFill>
        <p:spPr>
          <a:xfrm>
            <a:off x="6084272" y="4698373"/>
            <a:ext cx="2706229" cy="1800873"/>
          </a:xfrm>
          <a:prstGeom prst="rect">
            <a:avLst/>
          </a:prstGeom>
          <a:ln>
            <a:noFill/>
          </a:ln>
          <a:effectLst>
            <a:softEdge rad="112500"/>
          </a:effectLst>
        </p:spPr>
      </p:pic>
    </p:spTree>
    <p:extLst>
      <p:ext uri="{BB962C8B-B14F-4D97-AF65-F5344CB8AC3E}">
        <p14:creationId xmlns:p14="http://schemas.microsoft.com/office/powerpoint/2010/main" val="2958207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916832"/>
            <a:ext cx="6912768" cy="4536504"/>
          </a:xfrm>
        </p:spPr>
        <p:txBody>
          <a:bodyPr>
            <a:normAutofit/>
          </a:bodyPr>
          <a:lstStyle/>
          <a:p>
            <a:pPr marL="0" indent="0" algn="ctr">
              <a:buNone/>
            </a:pPr>
            <a:r>
              <a:rPr lang="en-US" sz="8800" dirty="0">
                <a:solidFill>
                  <a:schemeClr val="accent3">
                    <a:lumMod val="75000"/>
                  </a:schemeClr>
                </a:solidFill>
                <a:latin typeface="Berlin Sans FB Demi" panose="020E0802020502020306" pitchFamily="34" charset="0"/>
                <a:cs typeface="Andalus" panose="02020603050405020304" pitchFamily="18" charset="-78"/>
              </a:rPr>
              <a:t>CAPÍTULO </a:t>
            </a:r>
            <a:br>
              <a:rPr lang="en-US" sz="8800" dirty="0">
                <a:solidFill>
                  <a:schemeClr val="accent3">
                    <a:lumMod val="75000"/>
                  </a:schemeClr>
                </a:solidFill>
                <a:latin typeface="Berlin Sans FB Demi" panose="020E0802020502020306" pitchFamily="34" charset="0"/>
                <a:cs typeface="Andalus" panose="02020603050405020304" pitchFamily="18" charset="-78"/>
              </a:rPr>
            </a:br>
            <a:r>
              <a:rPr lang="en-US" sz="8800" dirty="0">
                <a:solidFill>
                  <a:schemeClr val="accent3">
                    <a:lumMod val="75000"/>
                  </a:schemeClr>
                </a:solidFill>
                <a:latin typeface="Berlin Sans FB Demi" panose="020E0802020502020306" pitchFamily="34" charset="0"/>
                <a:cs typeface="Andalus" panose="02020603050405020304" pitchFamily="18" charset="-78"/>
              </a:rPr>
              <a:t>IV</a:t>
            </a:r>
            <a:endParaRPr lang="es-EC" sz="8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0"/>
            <a:ext cx="4248472" cy="548680"/>
          </a:xfrm>
          <a:ln>
            <a:solidFill>
              <a:srgbClr val="92D050"/>
            </a:solidFill>
          </a:ln>
        </p:spPr>
        <p:txBody>
          <a:bodyPr>
            <a:noAutofit/>
          </a:bodyPr>
          <a:lstStyle/>
          <a:p>
            <a:pPr algn="ctr"/>
            <a:r>
              <a:rPr lang="es-ES" sz="4000" b="1" dirty="0" smtClean="0"/>
              <a:t>CONCLUSIONES</a:t>
            </a:r>
            <a:r>
              <a:rPr lang="es-EC" sz="4000" b="1" dirty="0" smtClean="0"/>
              <a:t/>
            </a:r>
            <a:br>
              <a:rPr lang="es-EC" sz="4000" b="1" dirty="0" smtClean="0"/>
            </a:br>
            <a:endParaRPr lang="es-EC" sz="4000" dirty="0"/>
          </a:p>
        </p:txBody>
      </p:sp>
      <p:graphicFrame>
        <p:nvGraphicFramePr>
          <p:cNvPr id="5" name="Diagrama 4"/>
          <p:cNvGraphicFramePr/>
          <p:nvPr>
            <p:extLst>
              <p:ext uri="{D42A27DB-BD31-4B8C-83A1-F6EECF244321}">
                <p14:modId xmlns:p14="http://schemas.microsoft.com/office/powerpoint/2010/main" val="2378324890"/>
              </p:ext>
            </p:extLst>
          </p:nvPr>
        </p:nvGraphicFramePr>
        <p:xfrm>
          <a:off x="179512" y="692696"/>
          <a:ext cx="8964488"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60648"/>
            <a:ext cx="5040560" cy="648072"/>
          </a:xfrm>
          <a:ln>
            <a:solidFill>
              <a:srgbClr val="00B050"/>
            </a:solidFill>
          </a:ln>
        </p:spPr>
        <p:txBody>
          <a:bodyPr>
            <a:normAutofit fontScale="90000"/>
          </a:bodyPr>
          <a:lstStyle/>
          <a:p>
            <a:pPr lvl="0" algn="ctr"/>
            <a:r>
              <a:rPr lang="es-EC" dirty="0" smtClean="0"/>
              <a:t>RECOMENDACIONES</a:t>
            </a:r>
            <a:br>
              <a:rPr lang="es-EC" dirty="0" smtClean="0"/>
            </a:br>
            <a:r>
              <a:rPr lang="es-EC" dirty="0" smtClean="0"/>
              <a:t/>
            </a:r>
            <a:br>
              <a:rPr lang="es-EC" dirty="0" smtClean="0"/>
            </a:br>
            <a:r>
              <a:rPr lang="es-ES" sz="2000" dirty="0"/>
              <a:t/>
            </a:r>
            <a:br>
              <a:rPr lang="es-ES" sz="2000" dirty="0"/>
            </a:br>
            <a:r>
              <a:rPr lang="es-EC" sz="2000" dirty="0" smtClean="0"/>
              <a:t> </a:t>
            </a:r>
            <a:r>
              <a:rPr lang="es-EC" sz="1100" dirty="0" smtClean="0"/>
              <a:t/>
            </a:r>
            <a:br>
              <a:rPr lang="es-EC" sz="1100" dirty="0" smtClean="0"/>
            </a:br>
            <a:endParaRPr lang="es-EC" sz="1100" dirty="0"/>
          </a:p>
        </p:txBody>
      </p:sp>
      <p:sp>
        <p:nvSpPr>
          <p:cNvPr id="5" name="Rectángulo 4"/>
          <p:cNvSpPr/>
          <p:nvPr/>
        </p:nvSpPr>
        <p:spPr>
          <a:xfrm>
            <a:off x="467544" y="1052736"/>
            <a:ext cx="7776864" cy="1584176"/>
          </a:xfrm>
          <a:prstGeom prst="rect">
            <a:avLst/>
          </a:prstGeom>
          <a:no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n-US" dirty="0" smtClean="0">
                <a:solidFill>
                  <a:schemeClr val="tx1">
                    <a:lumMod val="75000"/>
                    <a:lumOff val="25000"/>
                  </a:schemeClr>
                </a:solidFill>
              </a:rPr>
              <a:t>Es importante implementar programas de actividades recreativas de manera continua en la Oficina Técnica Weather Consulting.</a:t>
            </a:r>
            <a:endParaRPr lang="es-ES" dirty="0"/>
          </a:p>
        </p:txBody>
      </p:sp>
      <p:sp>
        <p:nvSpPr>
          <p:cNvPr id="6" name="Rectángulo 5"/>
          <p:cNvSpPr/>
          <p:nvPr/>
        </p:nvSpPr>
        <p:spPr>
          <a:xfrm>
            <a:off x="467544" y="2996952"/>
            <a:ext cx="7800390" cy="1800200"/>
          </a:xfrm>
          <a:prstGeom prst="rect">
            <a:avLst/>
          </a:prstGeom>
          <a:no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n-US" dirty="0" smtClean="0">
                <a:solidFill>
                  <a:schemeClr val="tx1">
                    <a:lumMod val="75000"/>
                    <a:lumOff val="25000"/>
                  </a:schemeClr>
                </a:solidFill>
              </a:rPr>
              <a:t>Se debe evaluar a los empleados cada cierto tiempo, para tener conocimiento en que se puede mejorar a nivel de relaciones laborales.  </a:t>
            </a:r>
            <a:endParaRPr lang="es-ES" dirty="0">
              <a:solidFill>
                <a:schemeClr val="tx1">
                  <a:lumMod val="75000"/>
                  <a:lumOff val="25000"/>
                </a:schemeClr>
              </a:solidFill>
            </a:endParaRPr>
          </a:p>
        </p:txBody>
      </p:sp>
      <p:sp>
        <p:nvSpPr>
          <p:cNvPr id="7" name="Rectángulo 6"/>
          <p:cNvSpPr/>
          <p:nvPr/>
        </p:nvSpPr>
        <p:spPr>
          <a:xfrm>
            <a:off x="482102" y="5159299"/>
            <a:ext cx="7785831" cy="1484784"/>
          </a:xfrm>
          <a:prstGeom prst="rect">
            <a:avLst/>
          </a:prstGeom>
          <a:no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dirty="0" smtClean="0">
                <a:solidFill>
                  <a:schemeClr val="tx1">
                    <a:lumMod val="75000"/>
                    <a:lumOff val="25000"/>
                  </a:schemeClr>
                </a:solidFill>
              </a:rPr>
              <a:t>Concientizar y promover la realización de las actividades recreativas. </a:t>
            </a:r>
            <a:endParaRPr lang="es-E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404664"/>
            <a:ext cx="4619521" cy="816744"/>
          </a:xfrm>
          <a:ln>
            <a:solidFill>
              <a:srgbClr val="92D050"/>
            </a:solidFill>
          </a:ln>
        </p:spPr>
        <p:txBody>
          <a:bodyPr/>
          <a:lstStyle/>
          <a:p>
            <a:pPr algn="ctr"/>
            <a:r>
              <a:rPr lang="en-US" dirty="0" smtClean="0"/>
              <a:t>BIBLIOGRAFÍA </a:t>
            </a:r>
            <a:endParaRPr lang="es-ES" dirty="0"/>
          </a:p>
        </p:txBody>
      </p:sp>
      <p:sp>
        <p:nvSpPr>
          <p:cNvPr id="3" name="Marcador de contenido 2"/>
          <p:cNvSpPr>
            <a:spLocks noGrp="1"/>
          </p:cNvSpPr>
          <p:nvPr>
            <p:ph idx="1"/>
          </p:nvPr>
        </p:nvSpPr>
        <p:spPr>
          <a:xfrm>
            <a:off x="467544" y="1221408"/>
            <a:ext cx="7056784" cy="5112568"/>
          </a:xfrm>
          <a:ln>
            <a:solidFill>
              <a:srgbClr val="00B050"/>
            </a:solidFill>
          </a:ln>
        </p:spPr>
        <p:txBody>
          <a:bodyPr>
            <a:normAutofit/>
          </a:bodyPr>
          <a:lstStyle/>
          <a:p>
            <a:pPr marL="0" indent="0">
              <a:buNone/>
            </a:pPr>
            <a:endParaRPr lang="es-ES" dirty="0"/>
          </a:p>
          <a:p>
            <a:r>
              <a:rPr lang="es-ES" dirty="0" smtClean="0"/>
              <a:t>Constitución </a:t>
            </a:r>
            <a:r>
              <a:rPr lang="es-ES" dirty="0"/>
              <a:t>de la República del Ecuador. (2008). </a:t>
            </a:r>
            <a:r>
              <a:rPr lang="es-ES" i="1" dirty="0"/>
              <a:t>Asamblea Nacional Constituyente</a:t>
            </a:r>
            <a:r>
              <a:rPr lang="es-ES" dirty="0"/>
              <a:t>. Quito</a:t>
            </a:r>
            <a:r>
              <a:rPr lang="es-ES" dirty="0" smtClean="0"/>
              <a:t>.</a:t>
            </a:r>
          </a:p>
          <a:p>
            <a:r>
              <a:rPr lang="es-ES" dirty="0"/>
              <a:t>Fernandez, E. (1999). </a:t>
            </a:r>
            <a:r>
              <a:rPr lang="es-ES" i="1" dirty="0"/>
              <a:t>Fundamentos teóricos de la Recreación. </a:t>
            </a:r>
            <a:r>
              <a:rPr lang="es-ES" dirty="0"/>
              <a:t>Caracas: J.M. Siso Martínez.</a:t>
            </a:r>
          </a:p>
          <a:p>
            <a:r>
              <a:rPr lang="es-ES" dirty="0" err="1" smtClean="0"/>
              <a:t>Funlibre</a:t>
            </a:r>
            <a:r>
              <a:rPr lang="es-ES" dirty="0" smtClean="0"/>
              <a:t> </a:t>
            </a:r>
            <a:r>
              <a:rPr lang="es-ES" dirty="0"/>
              <a:t>2004</a:t>
            </a:r>
            <a:r>
              <a:rPr lang="es-ES" i="1" dirty="0"/>
              <a:t>. </a:t>
            </a:r>
            <a:r>
              <a:rPr lang="es-ES" dirty="0"/>
              <a:t>Fundamentos de la Recreación. </a:t>
            </a:r>
            <a:endParaRPr lang="es-ES" dirty="0" smtClean="0"/>
          </a:p>
          <a:p>
            <a:r>
              <a:rPr lang="es-ES" dirty="0"/>
              <a:t>Holm-Detlev Köhler, Antonio Martín (2005), </a:t>
            </a:r>
            <a:r>
              <a:rPr lang="es-ES" i="1" dirty="0"/>
              <a:t>Manual de la sociología del trabajo y de las relaciones laborales.</a:t>
            </a:r>
            <a:r>
              <a:rPr lang="es-ES" dirty="0"/>
              <a:t> </a:t>
            </a:r>
            <a:r>
              <a:rPr lang="es-ES" dirty="0">
                <a:solidFill>
                  <a:schemeClr val="tx1"/>
                </a:solidFill>
              </a:rPr>
              <a:t>Delta.  Disponible en </a:t>
            </a:r>
            <a:r>
              <a:rPr lang="es-ES" dirty="0">
                <a:solidFill>
                  <a:schemeClr val="tx1"/>
                </a:solidFill>
                <a:hlinkClick r:id="rId2"/>
              </a:rPr>
              <a:t>https://</a:t>
            </a:r>
            <a:r>
              <a:rPr lang="es-ES" dirty="0" smtClean="0">
                <a:solidFill>
                  <a:schemeClr val="tx1"/>
                </a:solidFill>
                <a:hlinkClick r:id="rId2"/>
              </a:rPr>
              <a:t>books.google.com.ec/books/about/Manual_de_la_sociolog%C3%ADa_del_trabajo_y_d.html?id=wpjqAAAACAAJ&amp;redir_esc=y</a:t>
            </a:r>
            <a:endParaRPr lang="es-ES" dirty="0" smtClean="0">
              <a:solidFill>
                <a:schemeClr val="tx1"/>
              </a:solidFill>
            </a:endParaRPr>
          </a:p>
          <a:p>
            <a:r>
              <a:rPr lang="es-ES" dirty="0"/>
              <a:t>Pérez, V. (2007). Primer Congreso de Recreación. </a:t>
            </a:r>
            <a:r>
              <a:rPr lang="es-ES" dirty="0" smtClean="0"/>
              <a:t>México</a:t>
            </a:r>
            <a:endParaRPr lang="es-ES" dirty="0" smtClean="0">
              <a:solidFill>
                <a:schemeClr val="tx1"/>
              </a:solidFill>
            </a:endParaRPr>
          </a:p>
          <a:p>
            <a:r>
              <a:rPr lang="es-ES" dirty="0">
                <a:solidFill>
                  <a:schemeClr val="tx1"/>
                </a:solidFill>
              </a:rPr>
              <a:t>Social, M. (2018) Disponible en </a:t>
            </a:r>
            <a:r>
              <a:rPr lang="es-ES" dirty="0">
                <a:solidFill>
                  <a:schemeClr val="tx1"/>
                </a:solidFill>
                <a:hlinkClick r:id="rId3"/>
              </a:rPr>
              <a:t>http://mtss.hermes-soft.com/seguridad-social/recreacion-laboral.html</a:t>
            </a:r>
            <a:endParaRPr lang="es-ES" dirty="0">
              <a:solidFill>
                <a:schemeClr val="tx1"/>
              </a:solidFill>
            </a:endParaRPr>
          </a:p>
          <a:p>
            <a:endParaRPr lang="es-ES" dirty="0"/>
          </a:p>
          <a:p>
            <a:endParaRPr lang="es-ES" dirty="0"/>
          </a:p>
          <a:p>
            <a:endParaRPr lang="es-ES" dirty="0"/>
          </a:p>
        </p:txBody>
      </p:sp>
    </p:spTree>
    <p:extLst>
      <p:ext uri="{BB962C8B-B14F-4D97-AF65-F5344CB8AC3E}">
        <p14:creationId xmlns:p14="http://schemas.microsoft.com/office/powerpoint/2010/main" val="208492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3387" y="332656"/>
            <a:ext cx="6347713" cy="1320800"/>
          </a:xfrm>
        </p:spPr>
        <p:txBody>
          <a:bodyPr>
            <a:normAutofit fontScale="90000"/>
          </a:bodyPr>
          <a:lstStyle/>
          <a:p>
            <a:pPr lvl="1" algn="ctr"/>
            <a:r>
              <a:rPr lang="es-ES" sz="4000" b="1" dirty="0">
                <a:solidFill>
                  <a:schemeClr val="tx1"/>
                </a:solidFill>
              </a:rPr>
              <a:t>Planteamiento del problema de investigación </a:t>
            </a:r>
            <a:r>
              <a:rPr lang="es-EC" b="1" dirty="0"/>
              <a:t/>
            </a:r>
            <a:br>
              <a:rPr lang="es-EC" b="1" dirty="0"/>
            </a:br>
            <a:r>
              <a:rPr lang="es-ES" b="1" dirty="0"/>
              <a:t> </a:t>
            </a:r>
            <a:r>
              <a:rPr lang="es-EC" dirty="0"/>
              <a:t/>
            </a:r>
            <a:br>
              <a:rPr lang="es-EC" dirty="0"/>
            </a:br>
            <a:endParaRPr lang="es-EC" dirty="0"/>
          </a:p>
        </p:txBody>
      </p:sp>
      <p:sp>
        <p:nvSpPr>
          <p:cNvPr id="3" name="2 Marcador de contenido"/>
          <p:cNvSpPr>
            <a:spLocks noGrp="1"/>
          </p:cNvSpPr>
          <p:nvPr>
            <p:ph idx="1"/>
          </p:nvPr>
        </p:nvSpPr>
        <p:spPr>
          <a:xfrm>
            <a:off x="217425" y="1916832"/>
            <a:ext cx="7202761" cy="4700595"/>
          </a:xfrm>
        </p:spPr>
        <p:txBody>
          <a:bodyPr/>
          <a:lstStyle/>
          <a:p>
            <a:pPr algn="just"/>
            <a:r>
              <a:rPr lang="es-ES" sz="3600" dirty="0">
                <a:solidFill>
                  <a:schemeClr val="tx1"/>
                </a:solidFill>
              </a:rPr>
              <a:t>¿Cómo mejorar las relaciones laborales mediante un programa de actividades recreativas en los empleados de la Oficina Técnica Weather Consulting de Quito? </a:t>
            </a:r>
            <a:endParaRPr lang="es-EC" sz="3600" dirty="0">
              <a:solidFill>
                <a:schemeClr val="tx1"/>
              </a:solidFill>
            </a:endParaRPr>
          </a:p>
          <a:p>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76672"/>
            <a:ext cx="8856984" cy="6480720"/>
          </a:xfrm>
        </p:spPr>
        <p:txBody>
          <a:bodyPr/>
          <a:lstStyle/>
          <a:p>
            <a:pPr marL="0" indent="0" algn="ctr">
              <a:buNone/>
            </a:pPr>
            <a:r>
              <a:rPr lang="es-EC" sz="800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GRACIAS </a:t>
            </a:r>
          </a:p>
          <a:p>
            <a:pPr marL="0" indent="0" algn="ctr">
              <a:buNone/>
            </a:pPr>
            <a:r>
              <a:rPr lang="es-EC" sz="800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POR </a:t>
            </a:r>
          </a:p>
          <a:p>
            <a:pPr marL="0" indent="0" algn="ctr">
              <a:buNone/>
            </a:pPr>
            <a:r>
              <a:rPr lang="es-EC" sz="800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LA </a:t>
            </a:r>
          </a:p>
          <a:p>
            <a:pPr marL="0" indent="0" algn="ctr">
              <a:buNone/>
            </a:pPr>
            <a:r>
              <a:rPr lang="es-EC" sz="800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ATENCIÓN </a:t>
            </a:r>
          </a:p>
          <a:p>
            <a:pPr algn="ctr"/>
            <a:endParaRPr lang="es-EC"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a:r>
              <a:rPr lang="es-ES" sz="3600" b="1" dirty="0">
                <a:solidFill>
                  <a:schemeClr val="tx1"/>
                </a:solidFill>
              </a:rPr>
              <a:t>Objetivo General </a:t>
            </a:r>
            <a:r>
              <a:rPr lang="es-EC" b="1" dirty="0"/>
              <a:t/>
            </a:r>
            <a:br>
              <a:rPr lang="es-EC" b="1" dirty="0"/>
            </a:br>
            <a:r>
              <a:rPr lang="es-ES" dirty="0"/>
              <a:t> </a:t>
            </a:r>
            <a:r>
              <a:rPr lang="es-EC" dirty="0"/>
              <a:t/>
            </a:r>
            <a:br>
              <a:rPr lang="es-EC" dirty="0"/>
            </a:br>
            <a:r>
              <a:rPr lang="es-EC" dirty="0"/>
              <a:t/>
            </a:r>
            <a:br>
              <a:rPr lang="es-EC" dirty="0"/>
            </a:br>
            <a:endParaRPr lang="es-EC" dirty="0"/>
          </a:p>
        </p:txBody>
      </p:sp>
      <p:sp>
        <p:nvSpPr>
          <p:cNvPr id="3" name="2 Marcador de contenido"/>
          <p:cNvSpPr>
            <a:spLocks noGrp="1"/>
          </p:cNvSpPr>
          <p:nvPr>
            <p:ph idx="1"/>
          </p:nvPr>
        </p:nvSpPr>
        <p:spPr/>
        <p:txBody>
          <a:bodyPr/>
          <a:lstStyle/>
          <a:p>
            <a:r>
              <a:rPr lang="es-ES" sz="3600" dirty="0" smtClean="0">
                <a:solidFill>
                  <a:schemeClr val="tx1"/>
                </a:solidFill>
              </a:rPr>
              <a:t>Diseñar un programa recreativo para fortalecer las relaciones laborales de los empleados de la Oficina Técnica Weather Consulting de Quito.</a:t>
            </a:r>
            <a:r>
              <a:rPr lang="es-EC" dirty="0" smtClean="0"/>
              <a:t/>
            </a:r>
            <a:br>
              <a:rPr lang="es-EC" dirty="0" smtClean="0"/>
            </a:br>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64583709"/>
              </p:ext>
            </p:extLst>
          </p:nvPr>
        </p:nvGraphicFramePr>
        <p:xfrm>
          <a:off x="8574" y="188640"/>
          <a:ext cx="9336360" cy="648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a:r>
              <a:rPr lang="es-ES" sz="3600" b="1" dirty="0">
                <a:solidFill>
                  <a:schemeClr val="tx1"/>
                </a:solidFill>
              </a:rPr>
              <a:t>Justificación e </a:t>
            </a:r>
            <a:r>
              <a:rPr lang="es-ES" sz="3600" b="1" dirty="0" smtClean="0">
                <a:solidFill>
                  <a:schemeClr val="tx1"/>
                </a:solidFill>
              </a:rPr>
              <a:t>importancia</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C" b="1" dirty="0"/>
              <a:t/>
            </a:r>
            <a:br>
              <a:rPr lang="es-EC" b="1" dirty="0"/>
            </a:br>
            <a:r>
              <a:rPr lang="es-ES" dirty="0"/>
              <a:t> </a:t>
            </a:r>
            <a:r>
              <a:rPr lang="es-EC" dirty="0"/>
              <a:t/>
            </a:r>
            <a:br>
              <a:rPr lang="es-EC" dirty="0"/>
            </a:br>
            <a:endParaRPr lang="es-EC" dirty="0"/>
          </a:p>
        </p:txBody>
      </p:sp>
      <p:sp>
        <p:nvSpPr>
          <p:cNvPr id="6" name="Marcador de contenido 5"/>
          <p:cNvSpPr>
            <a:spLocks noGrp="1"/>
          </p:cNvSpPr>
          <p:nvPr>
            <p:ph idx="1"/>
          </p:nvPr>
        </p:nvSpPr>
        <p:spPr>
          <a:xfrm>
            <a:off x="609598" y="1772816"/>
            <a:ext cx="7130753" cy="4268547"/>
          </a:xfrm>
        </p:spPr>
        <p:txBody>
          <a:bodyPr/>
          <a:lstStyle/>
          <a:p>
            <a:r>
              <a:rPr lang="en-US" sz="3600" dirty="0" smtClean="0">
                <a:solidFill>
                  <a:schemeClr val="tx1"/>
                </a:solidFill>
              </a:rPr>
              <a:t>Impacto social y productivo</a:t>
            </a:r>
          </a:p>
          <a:p>
            <a:pPr marL="0" indent="0">
              <a:buNone/>
            </a:pPr>
            <a:endParaRPr lang="en-US" sz="3600" dirty="0" smtClean="0">
              <a:solidFill>
                <a:schemeClr val="tx1"/>
              </a:solidFill>
            </a:endParaRPr>
          </a:p>
          <a:p>
            <a:r>
              <a:rPr lang="en-US" sz="3600" dirty="0" smtClean="0">
                <a:solidFill>
                  <a:schemeClr val="tx1"/>
                </a:solidFill>
              </a:rPr>
              <a:t>Entorno empresarial </a:t>
            </a:r>
          </a:p>
          <a:p>
            <a:endParaRPr lang="en-US" sz="3600" dirty="0" smtClean="0">
              <a:solidFill>
                <a:schemeClr val="tx1"/>
              </a:solidFill>
            </a:endParaRPr>
          </a:p>
          <a:p>
            <a:r>
              <a:rPr lang="en-US" sz="3600" dirty="0" smtClean="0">
                <a:solidFill>
                  <a:schemeClr val="tx1"/>
                </a:solidFill>
              </a:rPr>
              <a:t>Transformación que los trabajadores brinden a su vida</a:t>
            </a:r>
            <a:endParaRPr lang="es-ES" sz="36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92696"/>
            <a:ext cx="7056783" cy="5348667"/>
          </a:xfrm>
        </p:spPr>
        <p:txBody>
          <a:bodyPr/>
          <a:lstStyle/>
          <a:p>
            <a:pPr marL="457200" lvl="1" indent="0" algn="ctr">
              <a:buNone/>
            </a:pPr>
            <a:r>
              <a:rPr lang="es-ES" sz="3600" b="1" dirty="0" smtClean="0">
                <a:solidFill>
                  <a:schemeClr val="tx1"/>
                </a:solidFill>
              </a:rPr>
              <a:t>Hipótesis</a:t>
            </a:r>
            <a:endParaRPr lang="es-EC" sz="3600" b="1" dirty="0" smtClean="0">
              <a:solidFill>
                <a:schemeClr val="tx1"/>
              </a:solidFill>
            </a:endParaRPr>
          </a:p>
          <a:p>
            <a:pPr marL="0" indent="0">
              <a:buNone/>
            </a:pPr>
            <a:r>
              <a:rPr lang="es-ES" b="1" dirty="0" smtClean="0">
                <a:solidFill>
                  <a:schemeClr val="tx1"/>
                </a:solidFill>
              </a:rPr>
              <a:t> </a:t>
            </a:r>
            <a:endParaRPr lang="es-EC" dirty="0" smtClean="0">
              <a:solidFill>
                <a:schemeClr val="tx1"/>
              </a:solidFill>
            </a:endParaRPr>
          </a:p>
          <a:p>
            <a:pPr algn="just"/>
            <a:r>
              <a:rPr lang="es-ES" sz="3600" dirty="0" smtClean="0">
                <a:solidFill>
                  <a:schemeClr val="tx1"/>
                </a:solidFill>
              </a:rPr>
              <a:t>	La aplicación de un programa de actividades recreativas ayudará al fortalecimiento de las relaciones laborales de los empleados de la Oficina Técnica Weather Consulting.</a:t>
            </a:r>
            <a:endParaRPr lang="es-EC" sz="3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0077" y="0"/>
            <a:ext cx="7443846" cy="1248637"/>
          </a:xfrm>
        </p:spPr>
        <p:txBody>
          <a:bodyPr/>
          <a:lstStyle/>
          <a:p>
            <a:pPr algn="ctr"/>
            <a:r>
              <a:rPr lang="es-EC" b="1" dirty="0" smtClean="0">
                <a:solidFill>
                  <a:schemeClr val="tx1"/>
                </a:solidFill>
              </a:rPr>
              <a:t>Operacionalización de variables</a:t>
            </a:r>
            <a:endParaRPr lang="es-EC" b="1" dirty="0">
              <a:solidFill>
                <a:schemeClr val="tx1"/>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271740406"/>
              </p:ext>
            </p:extLst>
          </p:nvPr>
        </p:nvGraphicFramePr>
        <p:xfrm>
          <a:off x="0" y="908720"/>
          <a:ext cx="9144000" cy="5949279"/>
        </p:xfrm>
        <a:graphic>
          <a:graphicData uri="http://schemas.openxmlformats.org/presentationml/2006/ole">
            <mc:AlternateContent xmlns:mc="http://schemas.openxmlformats.org/markup-compatibility/2006">
              <mc:Choice xmlns:v="urn:schemas-microsoft-com:vml" Requires="v">
                <p:oleObj spid="_x0000_s1080" name="Documento" r:id="rId3" imgW="6120660" imgH="2194350" progId="Word.Document.12">
                  <p:embed/>
                </p:oleObj>
              </mc:Choice>
              <mc:Fallback>
                <p:oleObj name="Documento" r:id="rId3" imgW="6120660" imgH="219435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720"/>
                        <a:ext cx="9144000" cy="594927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5667</TotalTime>
  <Words>964</Words>
  <Application>Microsoft Office PowerPoint</Application>
  <PresentationFormat>Presentación en pantalla (4:3)</PresentationFormat>
  <Paragraphs>143</Paragraphs>
  <Slides>40</Slides>
  <Notes>0</Notes>
  <HiddenSlides>0</HiddenSlides>
  <MMClips>0</MMClips>
  <ScaleCrop>false</ScaleCrop>
  <HeadingPairs>
    <vt:vector size="8" baseType="variant">
      <vt:variant>
        <vt:lpstr>Fuentes usadas</vt:lpstr>
      </vt:variant>
      <vt:variant>
        <vt:i4>13</vt:i4>
      </vt:variant>
      <vt:variant>
        <vt:lpstr>Tema</vt:lpstr>
      </vt:variant>
      <vt:variant>
        <vt:i4>3</vt:i4>
      </vt:variant>
      <vt:variant>
        <vt:lpstr>Servidores OLE incrustados</vt:lpstr>
      </vt:variant>
      <vt:variant>
        <vt:i4>1</vt:i4>
      </vt:variant>
      <vt:variant>
        <vt:lpstr>Títulos de diapositiva</vt:lpstr>
      </vt:variant>
      <vt:variant>
        <vt:i4>40</vt:i4>
      </vt:variant>
    </vt:vector>
  </HeadingPairs>
  <TitlesOfParts>
    <vt:vector size="57" baseType="lpstr">
      <vt:lpstr>Aharoni</vt:lpstr>
      <vt:lpstr>Andalus</vt:lpstr>
      <vt:lpstr>Arial</vt:lpstr>
      <vt:lpstr>Berlin Sans FB Demi</vt:lpstr>
      <vt:lpstr>Calibri</vt:lpstr>
      <vt:lpstr>Calibri Light</vt:lpstr>
      <vt:lpstr>Calisto MT</vt:lpstr>
      <vt:lpstr>Cambria Math</vt:lpstr>
      <vt:lpstr>Century Gothic</vt:lpstr>
      <vt:lpstr>Times New Roman</vt:lpstr>
      <vt:lpstr>Trebuchet MS</vt:lpstr>
      <vt:lpstr>Wingdings</vt:lpstr>
      <vt:lpstr>Wingdings 3</vt:lpstr>
      <vt:lpstr>Faceta</vt:lpstr>
      <vt:lpstr>Sector</vt:lpstr>
      <vt:lpstr>Tema de Office</vt:lpstr>
      <vt:lpstr>Documento</vt:lpstr>
      <vt:lpstr>MAESTRÍA EN RECREACIÓN  Y  TIEMPO LIBRE  </vt:lpstr>
      <vt:lpstr>Presentación de PowerPoint</vt:lpstr>
      <vt:lpstr>Antecedentes  </vt:lpstr>
      <vt:lpstr>Planteamiento del problema de investigación    </vt:lpstr>
      <vt:lpstr>Objetivo General     </vt:lpstr>
      <vt:lpstr>Presentación de PowerPoint</vt:lpstr>
      <vt:lpstr>Justificación e importancia         </vt:lpstr>
      <vt:lpstr>Presentación de PowerPoint</vt:lpstr>
      <vt:lpstr>Operacionalización de variables</vt:lpstr>
      <vt:lpstr>Presentación de PowerPoint</vt:lpstr>
      <vt:lpstr>Población y muestra    </vt:lpstr>
      <vt:lpstr>Presentación de PowerPoint</vt:lpstr>
      <vt:lpstr>CAPÍTULO  II</vt:lpstr>
      <vt:lpstr>Presentación de PowerPoint</vt:lpstr>
      <vt:lpstr>Presentación de PowerPoint</vt:lpstr>
      <vt:lpstr>El cuestionario de Litwin y Stringer </vt:lpstr>
      <vt:lpstr>Presentación de PowerPoint</vt:lpstr>
      <vt:lpstr>Presentación de PowerPoint</vt:lpstr>
      <vt:lpstr>El cuestionario de Litwin y Stringer   PAUTAS DE CONTROL</vt:lpstr>
      <vt:lpstr>Presentación de PowerPoint</vt:lpstr>
      <vt:lpstr>Marco legal </vt:lpstr>
      <vt:lpstr>Presentación de PowerPoint</vt:lpstr>
      <vt:lpstr>CAPÍTULO  III</vt:lpstr>
      <vt:lpstr>Dimensiones de la Satisfacción Laboral y Relaciones Laborales Pre Test   </vt:lpstr>
      <vt:lpstr>Dimensiones de la Satisfacción Laboral y Relaciones Laborales Pos Test </vt:lpstr>
      <vt:lpstr>CAPÍTULO  IV</vt:lpstr>
      <vt:lpstr>PROGRAMA RECREATIVO  “WEATHER CONSULTING RECRÉATE” CON ÉNFASIS A MEJORAR LAS RELACIONES LABORALES </vt:lpstr>
      <vt:lpstr>Presentación de PowerPoint</vt:lpstr>
      <vt:lpstr>Presentación de PowerPoint</vt:lpstr>
      <vt:lpstr>Planificación Programa Weather Consulting Recréate    </vt:lpstr>
      <vt:lpstr>Contenidos del Programa Weather Consulting Recréate FASE 2 </vt:lpstr>
      <vt:lpstr>Planificación de las actividades mensuales del Programa Weather Consulting Recréate  </vt:lpstr>
      <vt:lpstr>Presentación de PowerPoint</vt:lpstr>
      <vt:lpstr>FOTOS </vt:lpstr>
      <vt:lpstr>Presentación de PowerPoint</vt:lpstr>
      <vt:lpstr>Presentación de PowerPoint</vt:lpstr>
      <vt:lpstr>CONCLUSIONES </vt:lpstr>
      <vt:lpstr>RECOMENDACIONES     </vt:lpstr>
      <vt:lpstr>BIBLIOGRAFÍA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RECREACIÓN Y TIEMPO LIBRE</dc:title>
  <dc:creator>EUGENIOESPEJO</dc:creator>
  <cp:lastModifiedBy>Sol</cp:lastModifiedBy>
  <cp:revision>65</cp:revision>
  <dcterms:created xsi:type="dcterms:W3CDTF">2019-05-09T15:11:49Z</dcterms:created>
  <dcterms:modified xsi:type="dcterms:W3CDTF">2019-08-07T13:24:54Z</dcterms:modified>
</cp:coreProperties>
</file>