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57" r:id="rId3"/>
    <p:sldId id="258" r:id="rId4"/>
    <p:sldId id="259" r:id="rId5"/>
    <p:sldId id="260" r:id="rId6"/>
    <p:sldId id="269" r:id="rId7"/>
    <p:sldId id="271" r:id="rId8"/>
    <p:sldId id="268" r:id="rId9"/>
    <p:sldId id="273" r:id="rId10"/>
    <p:sldId id="278" r:id="rId11"/>
    <p:sldId id="288" r:id="rId12"/>
    <p:sldId id="289" r:id="rId13"/>
    <p:sldId id="290" r:id="rId14"/>
    <p:sldId id="276" r:id="rId15"/>
    <p:sldId id="277" r:id="rId16"/>
    <p:sldId id="279" r:id="rId17"/>
    <p:sldId id="275" r:id="rId18"/>
    <p:sldId id="272" r:id="rId19"/>
    <p:sldId id="262" r:id="rId20"/>
    <p:sldId id="280" r:id="rId21"/>
    <p:sldId id="281" r:id="rId22"/>
    <p:sldId id="282" r:id="rId23"/>
    <p:sldId id="263" r:id="rId24"/>
    <p:sldId id="283"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FAC04-2421-4076-BBBF-8F9DA0CB57DF}"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4BD4883-B9AB-4AE8-87AE-EC4C22A261D4}">
      <dgm:prSet phldrT="[Texto]"/>
      <dgm:spPr/>
      <dgm:t>
        <a:bodyPr/>
        <a:lstStyle/>
        <a:p>
          <a:r>
            <a:rPr lang="es-ES" dirty="0"/>
            <a:t>OBJETIVOS</a:t>
          </a:r>
          <a:endParaRPr lang="es-EC" dirty="0"/>
        </a:p>
      </dgm:t>
    </dgm:pt>
    <dgm:pt modelId="{980AB9FC-99AE-422A-86FC-E6C589385798}" type="parTrans" cxnId="{A72B1A5C-2B7E-4C4E-B004-7F9ABC4F7AF1}">
      <dgm:prSet/>
      <dgm:spPr/>
      <dgm:t>
        <a:bodyPr/>
        <a:lstStyle/>
        <a:p>
          <a:endParaRPr lang="es-EC"/>
        </a:p>
      </dgm:t>
    </dgm:pt>
    <dgm:pt modelId="{8C28C4F7-7B62-471D-85D0-239D23D9DEA6}" type="sibTrans" cxnId="{A72B1A5C-2B7E-4C4E-B004-7F9ABC4F7AF1}">
      <dgm:prSet/>
      <dgm:spPr/>
      <dgm:t>
        <a:bodyPr/>
        <a:lstStyle/>
        <a:p>
          <a:endParaRPr lang="es-EC"/>
        </a:p>
      </dgm:t>
    </dgm:pt>
    <dgm:pt modelId="{DDD15B29-6A6B-4C6E-8F05-17C04D57ECB9}">
      <dgm:prSet phldrT="[Texto]"/>
      <dgm:spPr/>
      <dgm:t>
        <a:bodyPr/>
        <a:lstStyle/>
        <a:p>
          <a:r>
            <a:rPr lang="es-ES"/>
            <a:t>INTRODUCCIÓN</a:t>
          </a:r>
          <a:endParaRPr lang="es-EC"/>
        </a:p>
      </dgm:t>
    </dgm:pt>
    <dgm:pt modelId="{DBA604B5-DFDE-4B56-8000-B5D5B1A6584C}" type="parTrans" cxnId="{7CF6509F-3D24-412A-8A5C-F182F41AA906}">
      <dgm:prSet/>
      <dgm:spPr/>
      <dgm:t>
        <a:bodyPr/>
        <a:lstStyle/>
        <a:p>
          <a:endParaRPr lang="es-EC"/>
        </a:p>
      </dgm:t>
    </dgm:pt>
    <dgm:pt modelId="{D43E95B9-78D4-4696-AE2F-87A7A0749AB5}" type="sibTrans" cxnId="{7CF6509F-3D24-412A-8A5C-F182F41AA906}">
      <dgm:prSet/>
      <dgm:spPr/>
      <dgm:t>
        <a:bodyPr/>
        <a:lstStyle/>
        <a:p>
          <a:endParaRPr lang="es-EC"/>
        </a:p>
      </dgm:t>
    </dgm:pt>
    <dgm:pt modelId="{A283F147-AD70-4C8D-812C-AE98782B93E5}">
      <dgm:prSet phldrT="[Texto]"/>
      <dgm:spPr/>
      <dgm:t>
        <a:bodyPr/>
        <a:lstStyle/>
        <a:p>
          <a:r>
            <a:rPr lang="es-ES" dirty="0"/>
            <a:t>METODOLOGÍA</a:t>
          </a:r>
        </a:p>
      </dgm:t>
    </dgm:pt>
    <dgm:pt modelId="{A860EAB5-8E73-4AEA-B673-E96417ED8F9D}" type="parTrans" cxnId="{D25DF92F-D9C9-4511-B766-16FBEFDFC50C}">
      <dgm:prSet/>
      <dgm:spPr/>
      <dgm:t>
        <a:bodyPr/>
        <a:lstStyle/>
        <a:p>
          <a:endParaRPr lang="es-EC"/>
        </a:p>
      </dgm:t>
    </dgm:pt>
    <dgm:pt modelId="{AD732525-A34B-4993-AB32-99320D90ACAC}" type="sibTrans" cxnId="{D25DF92F-D9C9-4511-B766-16FBEFDFC50C}">
      <dgm:prSet/>
      <dgm:spPr/>
      <dgm:t>
        <a:bodyPr/>
        <a:lstStyle/>
        <a:p>
          <a:endParaRPr lang="es-EC"/>
        </a:p>
      </dgm:t>
    </dgm:pt>
    <dgm:pt modelId="{5F9CBEDD-18AD-4375-AA7E-A2A23C097394}">
      <dgm:prSet phldrT="[Texto]"/>
      <dgm:spPr/>
      <dgm:t>
        <a:bodyPr/>
        <a:lstStyle/>
        <a:p>
          <a:r>
            <a:rPr lang="es-ES" dirty="0"/>
            <a:t>RESULTADOS</a:t>
          </a:r>
        </a:p>
      </dgm:t>
    </dgm:pt>
    <dgm:pt modelId="{77CC7DF6-9065-4E7A-8E0A-EC01FD2CD25F}" type="parTrans" cxnId="{19617650-7ECB-460D-BD17-CFC67F824891}">
      <dgm:prSet/>
      <dgm:spPr/>
      <dgm:t>
        <a:bodyPr/>
        <a:lstStyle/>
        <a:p>
          <a:endParaRPr lang="es-EC"/>
        </a:p>
      </dgm:t>
    </dgm:pt>
    <dgm:pt modelId="{5CC42140-D7A6-463A-BB1F-5810355C66B1}" type="sibTrans" cxnId="{19617650-7ECB-460D-BD17-CFC67F824891}">
      <dgm:prSet/>
      <dgm:spPr/>
      <dgm:t>
        <a:bodyPr/>
        <a:lstStyle/>
        <a:p>
          <a:endParaRPr lang="es-EC"/>
        </a:p>
      </dgm:t>
    </dgm:pt>
    <dgm:pt modelId="{AFFBBC2B-E3FA-41EA-A238-A8D8D88224A2}">
      <dgm:prSet phldrT="[Texto]"/>
      <dgm:spPr/>
      <dgm:t>
        <a:bodyPr/>
        <a:lstStyle/>
        <a:p>
          <a:r>
            <a:rPr lang="es-ES" dirty="0"/>
            <a:t>CONLUSIONES Y RECOMENDACIONES </a:t>
          </a:r>
        </a:p>
      </dgm:t>
    </dgm:pt>
    <dgm:pt modelId="{0AE5466C-E091-4907-9D99-D02F8EDECDF6}" type="parTrans" cxnId="{9A977E85-6EAB-4B9C-A514-8DAD3FC9656D}">
      <dgm:prSet/>
      <dgm:spPr/>
      <dgm:t>
        <a:bodyPr/>
        <a:lstStyle/>
        <a:p>
          <a:endParaRPr lang="es-EC"/>
        </a:p>
      </dgm:t>
    </dgm:pt>
    <dgm:pt modelId="{9586EFE6-9B73-4C07-B602-0977A4800ED0}" type="sibTrans" cxnId="{9A977E85-6EAB-4B9C-A514-8DAD3FC9656D}">
      <dgm:prSet/>
      <dgm:spPr/>
      <dgm:t>
        <a:bodyPr/>
        <a:lstStyle/>
        <a:p>
          <a:endParaRPr lang="es-EC"/>
        </a:p>
      </dgm:t>
    </dgm:pt>
    <dgm:pt modelId="{4787157F-740E-4F03-B203-9E3AAB87A6FB}" type="pres">
      <dgm:prSet presAssocID="{A37FAC04-2421-4076-BBBF-8F9DA0CB57DF}" presName="Name0" presStyleCnt="0">
        <dgm:presLayoutVars>
          <dgm:chMax val="7"/>
          <dgm:chPref val="7"/>
          <dgm:dir/>
        </dgm:presLayoutVars>
      </dgm:prSet>
      <dgm:spPr/>
    </dgm:pt>
    <dgm:pt modelId="{CF63107D-D6E9-4F51-BDCA-DD63992C2BD2}" type="pres">
      <dgm:prSet presAssocID="{A37FAC04-2421-4076-BBBF-8F9DA0CB57DF}" presName="Name1" presStyleCnt="0"/>
      <dgm:spPr/>
    </dgm:pt>
    <dgm:pt modelId="{93C4AB05-63C0-4DA1-B82E-78F8C7B75C77}" type="pres">
      <dgm:prSet presAssocID="{A37FAC04-2421-4076-BBBF-8F9DA0CB57DF}" presName="cycle" presStyleCnt="0"/>
      <dgm:spPr/>
    </dgm:pt>
    <dgm:pt modelId="{C570EDF2-7481-462D-AF9D-FC9BF5B79007}" type="pres">
      <dgm:prSet presAssocID="{A37FAC04-2421-4076-BBBF-8F9DA0CB57DF}" presName="srcNode" presStyleLbl="node1" presStyleIdx="0" presStyleCnt="5"/>
      <dgm:spPr/>
    </dgm:pt>
    <dgm:pt modelId="{B784DBF2-32D8-4F17-A447-248C9B019306}" type="pres">
      <dgm:prSet presAssocID="{A37FAC04-2421-4076-BBBF-8F9DA0CB57DF}" presName="conn" presStyleLbl="parChTrans1D2" presStyleIdx="0" presStyleCnt="1"/>
      <dgm:spPr/>
    </dgm:pt>
    <dgm:pt modelId="{BC050637-DAB9-4157-BD37-EABDC31FEBF4}" type="pres">
      <dgm:prSet presAssocID="{A37FAC04-2421-4076-BBBF-8F9DA0CB57DF}" presName="extraNode" presStyleLbl="node1" presStyleIdx="0" presStyleCnt="5"/>
      <dgm:spPr/>
    </dgm:pt>
    <dgm:pt modelId="{B47AC890-A690-4A24-9A38-2369C9816DCB}" type="pres">
      <dgm:prSet presAssocID="{A37FAC04-2421-4076-BBBF-8F9DA0CB57DF}" presName="dstNode" presStyleLbl="node1" presStyleIdx="0" presStyleCnt="5"/>
      <dgm:spPr/>
    </dgm:pt>
    <dgm:pt modelId="{30ED2301-B09E-4C30-B90D-B75DE779067B}" type="pres">
      <dgm:prSet presAssocID="{74BD4883-B9AB-4AE8-87AE-EC4C22A261D4}" presName="text_1" presStyleLbl="node1" presStyleIdx="0" presStyleCnt="5">
        <dgm:presLayoutVars>
          <dgm:bulletEnabled val="1"/>
        </dgm:presLayoutVars>
      </dgm:prSet>
      <dgm:spPr/>
    </dgm:pt>
    <dgm:pt modelId="{5C06117F-31BC-4199-B055-A818677CC3D6}" type="pres">
      <dgm:prSet presAssocID="{74BD4883-B9AB-4AE8-87AE-EC4C22A261D4}" presName="accent_1" presStyleCnt="0"/>
      <dgm:spPr/>
    </dgm:pt>
    <dgm:pt modelId="{8CF1EAFE-27CE-4321-B78E-79CE2E54316E}" type="pres">
      <dgm:prSet presAssocID="{74BD4883-B9AB-4AE8-87AE-EC4C22A261D4}" presName="accentRepeatNode" presStyleLbl="solidFgAcc1" presStyleIdx="0" presStyleCnt="5"/>
      <dgm:spPr/>
    </dgm:pt>
    <dgm:pt modelId="{C1687393-F528-40C1-B530-7306772C143C}" type="pres">
      <dgm:prSet presAssocID="{DDD15B29-6A6B-4C6E-8F05-17C04D57ECB9}" presName="text_2" presStyleLbl="node1" presStyleIdx="1" presStyleCnt="5">
        <dgm:presLayoutVars>
          <dgm:bulletEnabled val="1"/>
        </dgm:presLayoutVars>
      </dgm:prSet>
      <dgm:spPr/>
    </dgm:pt>
    <dgm:pt modelId="{D85A227D-FDB1-4325-97E2-A558FE044B2C}" type="pres">
      <dgm:prSet presAssocID="{DDD15B29-6A6B-4C6E-8F05-17C04D57ECB9}" presName="accent_2" presStyleCnt="0"/>
      <dgm:spPr/>
    </dgm:pt>
    <dgm:pt modelId="{39C94433-8E99-4374-8C3B-45986F19405E}" type="pres">
      <dgm:prSet presAssocID="{DDD15B29-6A6B-4C6E-8F05-17C04D57ECB9}" presName="accentRepeatNode" presStyleLbl="solidFgAcc1" presStyleIdx="1" presStyleCnt="5"/>
      <dgm:spPr/>
    </dgm:pt>
    <dgm:pt modelId="{2E11246E-938B-4019-8430-DFC62276DC61}" type="pres">
      <dgm:prSet presAssocID="{A283F147-AD70-4C8D-812C-AE98782B93E5}" presName="text_3" presStyleLbl="node1" presStyleIdx="2" presStyleCnt="5">
        <dgm:presLayoutVars>
          <dgm:bulletEnabled val="1"/>
        </dgm:presLayoutVars>
      </dgm:prSet>
      <dgm:spPr/>
    </dgm:pt>
    <dgm:pt modelId="{ABDFB6C3-44F2-439A-ADFD-4AF322B13367}" type="pres">
      <dgm:prSet presAssocID="{A283F147-AD70-4C8D-812C-AE98782B93E5}" presName="accent_3" presStyleCnt="0"/>
      <dgm:spPr/>
    </dgm:pt>
    <dgm:pt modelId="{2AE4CFB7-2A8E-4B08-94D5-8A057F270EBE}" type="pres">
      <dgm:prSet presAssocID="{A283F147-AD70-4C8D-812C-AE98782B93E5}" presName="accentRepeatNode" presStyleLbl="solidFgAcc1" presStyleIdx="2" presStyleCnt="5"/>
      <dgm:spPr/>
    </dgm:pt>
    <dgm:pt modelId="{DB10B134-DD8C-49A8-A76D-76F99DD5D55A}" type="pres">
      <dgm:prSet presAssocID="{5F9CBEDD-18AD-4375-AA7E-A2A23C097394}" presName="text_4" presStyleLbl="node1" presStyleIdx="3" presStyleCnt="5">
        <dgm:presLayoutVars>
          <dgm:bulletEnabled val="1"/>
        </dgm:presLayoutVars>
      </dgm:prSet>
      <dgm:spPr/>
    </dgm:pt>
    <dgm:pt modelId="{5F034C63-07F3-4F35-994D-1FD4C2EBEE67}" type="pres">
      <dgm:prSet presAssocID="{5F9CBEDD-18AD-4375-AA7E-A2A23C097394}" presName="accent_4" presStyleCnt="0"/>
      <dgm:spPr/>
    </dgm:pt>
    <dgm:pt modelId="{BEE8B234-6366-40F5-B029-9D78CF8C29F7}" type="pres">
      <dgm:prSet presAssocID="{5F9CBEDD-18AD-4375-AA7E-A2A23C097394}" presName="accentRepeatNode" presStyleLbl="solidFgAcc1" presStyleIdx="3" presStyleCnt="5"/>
      <dgm:spPr/>
    </dgm:pt>
    <dgm:pt modelId="{C62A7552-EEB4-4054-9A7C-605070614FCE}" type="pres">
      <dgm:prSet presAssocID="{AFFBBC2B-E3FA-41EA-A238-A8D8D88224A2}" presName="text_5" presStyleLbl="node1" presStyleIdx="4" presStyleCnt="5">
        <dgm:presLayoutVars>
          <dgm:bulletEnabled val="1"/>
        </dgm:presLayoutVars>
      </dgm:prSet>
      <dgm:spPr/>
    </dgm:pt>
    <dgm:pt modelId="{67D03861-2820-475B-830F-5E435A477F34}" type="pres">
      <dgm:prSet presAssocID="{AFFBBC2B-E3FA-41EA-A238-A8D8D88224A2}" presName="accent_5" presStyleCnt="0"/>
      <dgm:spPr/>
    </dgm:pt>
    <dgm:pt modelId="{EEF58637-A186-4760-B938-CB38925A9EF6}" type="pres">
      <dgm:prSet presAssocID="{AFFBBC2B-E3FA-41EA-A238-A8D8D88224A2}" presName="accentRepeatNode" presStyleLbl="solidFgAcc1" presStyleIdx="4" presStyleCnt="5"/>
      <dgm:spPr/>
    </dgm:pt>
  </dgm:ptLst>
  <dgm:cxnLst>
    <dgm:cxn modelId="{A34CFC13-4121-4D17-AB04-A8957763F6BF}" type="presOf" srcId="{5F9CBEDD-18AD-4375-AA7E-A2A23C097394}" destId="{DB10B134-DD8C-49A8-A76D-76F99DD5D55A}" srcOrd="0" destOrd="0" presId="urn:microsoft.com/office/officeart/2008/layout/VerticalCurvedList"/>
    <dgm:cxn modelId="{2B2E8225-D674-40DC-9BC9-EBC96CF16D6B}" type="presOf" srcId="{8C28C4F7-7B62-471D-85D0-239D23D9DEA6}" destId="{B784DBF2-32D8-4F17-A447-248C9B019306}" srcOrd="0" destOrd="0" presId="urn:microsoft.com/office/officeart/2008/layout/VerticalCurvedList"/>
    <dgm:cxn modelId="{D25DF92F-D9C9-4511-B766-16FBEFDFC50C}" srcId="{A37FAC04-2421-4076-BBBF-8F9DA0CB57DF}" destId="{A283F147-AD70-4C8D-812C-AE98782B93E5}" srcOrd="2" destOrd="0" parTransId="{A860EAB5-8E73-4AEA-B673-E96417ED8F9D}" sibTransId="{AD732525-A34B-4993-AB32-99320D90ACAC}"/>
    <dgm:cxn modelId="{A72B1A5C-2B7E-4C4E-B004-7F9ABC4F7AF1}" srcId="{A37FAC04-2421-4076-BBBF-8F9DA0CB57DF}" destId="{74BD4883-B9AB-4AE8-87AE-EC4C22A261D4}" srcOrd="0" destOrd="0" parTransId="{980AB9FC-99AE-422A-86FC-E6C589385798}" sibTransId="{8C28C4F7-7B62-471D-85D0-239D23D9DEA6}"/>
    <dgm:cxn modelId="{7A494841-5DCF-42E2-B1E7-6326B208DAB6}" type="presOf" srcId="{DDD15B29-6A6B-4C6E-8F05-17C04D57ECB9}" destId="{C1687393-F528-40C1-B530-7306772C143C}" srcOrd="0" destOrd="0" presId="urn:microsoft.com/office/officeart/2008/layout/VerticalCurvedList"/>
    <dgm:cxn modelId="{19617650-7ECB-460D-BD17-CFC67F824891}" srcId="{A37FAC04-2421-4076-BBBF-8F9DA0CB57DF}" destId="{5F9CBEDD-18AD-4375-AA7E-A2A23C097394}" srcOrd="3" destOrd="0" parTransId="{77CC7DF6-9065-4E7A-8E0A-EC01FD2CD25F}" sibTransId="{5CC42140-D7A6-463A-BB1F-5810355C66B1}"/>
    <dgm:cxn modelId="{9A977E85-6EAB-4B9C-A514-8DAD3FC9656D}" srcId="{A37FAC04-2421-4076-BBBF-8F9DA0CB57DF}" destId="{AFFBBC2B-E3FA-41EA-A238-A8D8D88224A2}" srcOrd="4" destOrd="0" parTransId="{0AE5466C-E091-4907-9D99-D02F8EDECDF6}" sibTransId="{9586EFE6-9B73-4C07-B602-0977A4800ED0}"/>
    <dgm:cxn modelId="{47126687-9FBF-4FC2-90E8-71527B597226}" type="presOf" srcId="{74BD4883-B9AB-4AE8-87AE-EC4C22A261D4}" destId="{30ED2301-B09E-4C30-B90D-B75DE779067B}" srcOrd="0" destOrd="0" presId="urn:microsoft.com/office/officeart/2008/layout/VerticalCurvedList"/>
    <dgm:cxn modelId="{0664638E-1D8D-41DC-BF37-15B0497B5CB0}" type="presOf" srcId="{A37FAC04-2421-4076-BBBF-8F9DA0CB57DF}" destId="{4787157F-740E-4F03-B203-9E3AAB87A6FB}" srcOrd="0" destOrd="0" presId="urn:microsoft.com/office/officeart/2008/layout/VerticalCurvedList"/>
    <dgm:cxn modelId="{7CF6509F-3D24-412A-8A5C-F182F41AA906}" srcId="{A37FAC04-2421-4076-BBBF-8F9DA0CB57DF}" destId="{DDD15B29-6A6B-4C6E-8F05-17C04D57ECB9}" srcOrd="1" destOrd="0" parTransId="{DBA604B5-DFDE-4B56-8000-B5D5B1A6584C}" sibTransId="{D43E95B9-78D4-4696-AE2F-87A7A0749AB5}"/>
    <dgm:cxn modelId="{085DB5D2-23A4-450D-A9E3-AA80724C196A}" type="presOf" srcId="{AFFBBC2B-E3FA-41EA-A238-A8D8D88224A2}" destId="{C62A7552-EEB4-4054-9A7C-605070614FCE}" srcOrd="0" destOrd="0" presId="urn:microsoft.com/office/officeart/2008/layout/VerticalCurvedList"/>
    <dgm:cxn modelId="{49A7DAE7-B354-4734-B363-DEBDFED87A98}" type="presOf" srcId="{A283F147-AD70-4C8D-812C-AE98782B93E5}" destId="{2E11246E-938B-4019-8430-DFC62276DC61}" srcOrd="0" destOrd="0" presId="urn:microsoft.com/office/officeart/2008/layout/VerticalCurvedList"/>
    <dgm:cxn modelId="{A2151181-785A-49A1-A472-DB178B488A47}" type="presParOf" srcId="{4787157F-740E-4F03-B203-9E3AAB87A6FB}" destId="{CF63107D-D6E9-4F51-BDCA-DD63992C2BD2}" srcOrd="0" destOrd="0" presId="urn:microsoft.com/office/officeart/2008/layout/VerticalCurvedList"/>
    <dgm:cxn modelId="{D77E7BAD-9CC8-4ED9-AB10-A6301D571826}" type="presParOf" srcId="{CF63107D-D6E9-4F51-BDCA-DD63992C2BD2}" destId="{93C4AB05-63C0-4DA1-B82E-78F8C7B75C77}" srcOrd="0" destOrd="0" presId="urn:microsoft.com/office/officeart/2008/layout/VerticalCurvedList"/>
    <dgm:cxn modelId="{F26D8400-C8C8-4CDA-B584-22A337BE4FFC}" type="presParOf" srcId="{93C4AB05-63C0-4DA1-B82E-78F8C7B75C77}" destId="{C570EDF2-7481-462D-AF9D-FC9BF5B79007}" srcOrd="0" destOrd="0" presId="urn:microsoft.com/office/officeart/2008/layout/VerticalCurvedList"/>
    <dgm:cxn modelId="{E328B5E5-F123-4E35-9732-00951A838C0F}" type="presParOf" srcId="{93C4AB05-63C0-4DA1-B82E-78F8C7B75C77}" destId="{B784DBF2-32D8-4F17-A447-248C9B019306}" srcOrd="1" destOrd="0" presId="urn:microsoft.com/office/officeart/2008/layout/VerticalCurvedList"/>
    <dgm:cxn modelId="{D1257AF9-852C-4E22-B61B-C47A3D009F46}" type="presParOf" srcId="{93C4AB05-63C0-4DA1-B82E-78F8C7B75C77}" destId="{BC050637-DAB9-4157-BD37-EABDC31FEBF4}" srcOrd="2" destOrd="0" presId="urn:microsoft.com/office/officeart/2008/layout/VerticalCurvedList"/>
    <dgm:cxn modelId="{43C66E52-11D1-4135-A893-C870605442B2}" type="presParOf" srcId="{93C4AB05-63C0-4DA1-B82E-78F8C7B75C77}" destId="{B47AC890-A690-4A24-9A38-2369C9816DCB}" srcOrd="3" destOrd="0" presId="urn:microsoft.com/office/officeart/2008/layout/VerticalCurvedList"/>
    <dgm:cxn modelId="{F9E426C4-444C-43F8-B33F-CD6144CBF6EE}" type="presParOf" srcId="{CF63107D-D6E9-4F51-BDCA-DD63992C2BD2}" destId="{30ED2301-B09E-4C30-B90D-B75DE779067B}" srcOrd="1" destOrd="0" presId="urn:microsoft.com/office/officeart/2008/layout/VerticalCurvedList"/>
    <dgm:cxn modelId="{5CE60EA9-A326-4FE4-8736-5D3AEF5A695F}" type="presParOf" srcId="{CF63107D-D6E9-4F51-BDCA-DD63992C2BD2}" destId="{5C06117F-31BC-4199-B055-A818677CC3D6}" srcOrd="2" destOrd="0" presId="urn:microsoft.com/office/officeart/2008/layout/VerticalCurvedList"/>
    <dgm:cxn modelId="{A2169454-36AB-48D2-B8FA-9AAB14ECE757}" type="presParOf" srcId="{5C06117F-31BC-4199-B055-A818677CC3D6}" destId="{8CF1EAFE-27CE-4321-B78E-79CE2E54316E}" srcOrd="0" destOrd="0" presId="urn:microsoft.com/office/officeart/2008/layout/VerticalCurvedList"/>
    <dgm:cxn modelId="{35E798FC-5999-4C62-85A1-03FDAE45463E}" type="presParOf" srcId="{CF63107D-D6E9-4F51-BDCA-DD63992C2BD2}" destId="{C1687393-F528-40C1-B530-7306772C143C}" srcOrd="3" destOrd="0" presId="urn:microsoft.com/office/officeart/2008/layout/VerticalCurvedList"/>
    <dgm:cxn modelId="{F6392C84-6D54-4DB5-AF5E-4D44A039F411}" type="presParOf" srcId="{CF63107D-D6E9-4F51-BDCA-DD63992C2BD2}" destId="{D85A227D-FDB1-4325-97E2-A558FE044B2C}" srcOrd="4" destOrd="0" presId="urn:microsoft.com/office/officeart/2008/layout/VerticalCurvedList"/>
    <dgm:cxn modelId="{799CEF89-CA8A-4662-9F86-C2D2F91D98FD}" type="presParOf" srcId="{D85A227D-FDB1-4325-97E2-A558FE044B2C}" destId="{39C94433-8E99-4374-8C3B-45986F19405E}" srcOrd="0" destOrd="0" presId="urn:microsoft.com/office/officeart/2008/layout/VerticalCurvedList"/>
    <dgm:cxn modelId="{314744C9-2061-41F5-87D4-8ECD3A8F6A5B}" type="presParOf" srcId="{CF63107D-D6E9-4F51-BDCA-DD63992C2BD2}" destId="{2E11246E-938B-4019-8430-DFC62276DC61}" srcOrd="5" destOrd="0" presId="urn:microsoft.com/office/officeart/2008/layout/VerticalCurvedList"/>
    <dgm:cxn modelId="{3F0F733F-ED1E-4ACB-98C1-150CA6501D97}" type="presParOf" srcId="{CF63107D-D6E9-4F51-BDCA-DD63992C2BD2}" destId="{ABDFB6C3-44F2-439A-ADFD-4AF322B13367}" srcOrd="6" destOrd="0" presId="urn:microsoft.com/office/officeart/2008/layout/VerticalCurvedList"/>
    <dgm:cxn modelId="{E893AAD6-A058-4122-A9FD-AFBB9DC05FD0}" type="presParOf" srcId="{ABDFB6C3-44F2-439A-ADFD-4AF322B13367}" destId="{2AE4CFB7-2A8E-4B08-94D5-8A057F270EBE}" srcOrd="0" destOrd="0" presId="urn:microsoft.com/office/officeart/2008/layout/VerticalCurvedList"/>
    <dgm:cxn modelId="{D46D8188-5EF3-4EA7-914C-8C1DCE17E677}" type="presParOf" srcId="{CF63107D-D6E9-4F51-BDCA-DD63992C2BD2}" destId="{DB10B134-DD8C-49A8-A76D-76F99DD5D55A}" srcOrd="7" destOrd="0" presId="urn:microsoft.com/office/officeart/2008/layout/VerticalCurvedList"/>
    <dgm:cxn modelId="{D92B961E-A81F-466A-83BD-DD5FE07AA897}" type="presParOf" srcId="{CF63107D-D6E9-4F51-BDCA-DD63992C2BD2}" destId="{5F034C63-07F3-4F35-994D-1FD4C2EBEE67}" srcOrd="8" destOrd="0" presId="urn:microsoft.com/office/officeart/2008/layout/VerticalCurvedList"/>
    <dgm:cxn modelId="{2EDBDCCA-3562-43D6-89BD-0169933F8482}" type="presParOf" srcId="{5F034C63-07F3-4F35-994D-1FD4C2EBEE67}" destId="{BEE8B234-6366-40F5-B029-9D78CF8C29F7}" srcOrd="0" destOrd="0" presId="urn:microsoft.com/office/officeart/2008/layout/VerticalCurvedList"/>
    <dgm:cxn modelId="{3BF213E9-7088-4914-AB79-3EC7EBBEA7DF}" type="presParOf" srcId="{CF63107D-D6E9-4F51-BDCA-DD63992C2BD2}" destId="{C62A7552-EEB4-4054-9A7C-605070614FCE}" srcOrd="9" destOrd="0" presId="urn:microsoft.com/office/officeart/2008/layout/VerticalCurvedList"/>
    <dgm:cxn modelId="{ED36242B-14A9-49E5-849A-15727FFEBFE0}" type="presParOf" srcId="{CF63107D-D6E9-4F51-BDCA-DD63992C2BD2}" destId="{67D03861-2820-475B-830F-5E435A477F34}" srcOrd="10" destOrd="0" presId="urn:microsoft.com/office/officeart/2008/layout/VerticalCurvedList"/>
    <dgm:cxn modelId="{BBBA3E7F-1DBB-481E-A689-B1CB3BE1F6B5}" type="presParOf" srcId="{67D03861-2820-475B-830F-5E435A477F34}" destId="{EEF58637-A186-4760-B938-CB38925A9E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4DBF2-32D8-4F17-A447-248C9B019306}">
      <dsp:nvSpPr>
        <dsp:cNvPr id="0" name=""/>
        <dsp:cNvSpPr/>
      </dsp:nvSpPr>
      <dsp:spPr>
        <a:xfrm>
          <a:off x="-5894611" y="-902084"/>
          <a:ext cx="7017449" cy="7017449"/>
        </a:xfrm>
        <a:prstGeom prst="blockArc">
          <a:avLst>
            <a:gd name="adj1" fmla="val 18900000"/>
            <a:gd name="adj2" fmla="val 2700000"/>
            <a:gd name="adj3" fmla="val 30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D2301-B09E-4C30-B90D-B75DE779067B}">
      <dsp:nvSpPr>
        <dsp:cNvPr id="0" name=""/>
        <dsp:cNvSpPr/>
      </dsp:nvSpPr>
      <dsp:spPr>
        <a:xfrm>
          <a:off x="490738" y="325725"/>
          <a:ext cx="9799122" cy="6518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421" tIns="93980" rIns="93980" bIns="93980" numCol="1" spcCol="1270" anchor="ctr" anchorCtr="0">
          <a:noAutofit/>
        </a:bodyPr>
        <a:lstStyle/>
        <a:p>
          <a:pPr marL="0" lvl="0" indent="0" algn="l" defTabSz="1644650">
            <a:lnSpc>
              <a:spcPct val="90000"/>
            </a:lnSpc>
            <a:spcBef>
              <a:spcPct val="0"/>
            </a:spcBef>
            <a:spcAft>
              <a:spcPct val="35000"/>
            </a:spcAft>
            <a:buNone/>
          </a:pPr>
          <a:r>
            <a:rPr lang="es-ES" sz="3700" kern="1200" dirty="0"/>
            <a:t>OBJETIVOS</a:t>
          </a:r>
          <a:endParaRPr lang="es-EC" sz="3700" kern="1200" dirty="0"/>
        </a:p>
      </dsp:txBody>
      <dsp:txXfrm>
        <a:off x="490738" y="325725"/>
        <a:ext cx="9799122" cy="651868"/>
      </dsp:txXfrm>
    </dsp:sp>
    <dsp:sp modelId="{8CF1EAFE-27CE-4321-B78E-79CE2E54316E}">
      <dsp:nvSpPr>
        <dsp:cNvPr id="0" name=""/>
        <dsp:cNvSpPr/>
      </dsp:nvSpPr>
      <dsp:spPr>
        <a:xfrm>
          <a:off x="83320" y="244242"/>
          <a:ext cx="814835" cy="81483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87393-F528-40C1-B530-7306772C143C}">
      <dsp:nvSpPr>
        <dsp:cNvPr id="0" name=""/>
        <dsp:cNvSpPr/>
      </dsp:nvSpPr>
      <dsp:spPr>
        <a:xfrm>
          <a:off x="957848" y="1303215"/>
          <a:ext cx="9332013" cy="6518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421" tIns="93980" rIns="93980" bIns="93980" numCol="1" spcCol="1270" anchor="ctr" anchorCtr="0">
          <a:noAutofit/>
        </a:bodyPr>
        <a:lstStyle/>
        <a:p>
          <a:pPr marL="0" lvl="0" indent="0" algn="l" defTabSz="1644650">
            <a:lnSpc>
              <a:spcPct val="90000"/>
            </a:lnSpc>
            <a:spcBef>
              <a:spcPct val="0"/>
            </a:spcBef>
            <a:spcAft>
              <a:spcPct val="35000"/>
            </a:spcAft>
            <a:buNone/>
          </a:pPr>
          <a:r>
            <a:rPr lang="es-ES" sz="3700" kern="1200"/>
            <a:t>INTRODUCCIÓN</a:t>
          </a:r>
          <a:endParaRPr lang="es-EC" sz="3700" kern="1200"/>
        </a:p>
      </dsp:txBody>
      <dsp:txXfrm>
        <a:off x="957848" y="1303215"/>
        <a:ext cx="9332013" cy="651868"/>
      </dsp:txXfrm>
    </dsp:sp>
    <dsp:sp modelId="{39C94433-8E99-4374-8C3B-45986F19405E}">
      <dsp:nvSpPr>
        <dsp:cNvPr id="0" name=""/>
        <dsp:cNvSpPr/>
      </dsp:nvSpPr>
      <dsp:spPr>
        <a:xfrm>
          <a:off x="550430" y="1221732"/>
          <a:ext cx="814835" cy="81483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246E-938B-4019-8430-DFC62276DC61}">
      <dsp:nvSpPr>
        <dsp:cNvPr id="0" name=""/>
        <dsp:cNvSpPr/>
      </dsp:nvSpPr>
      <dsp:spPr>
        <a:xfrm>
          <a:off x="1101213" y="2280706"/>
          <a:ext cx="9188647" cy="6518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421" tIns="93980" rIns="93980" bIns="93980" numCol="1" spcCol="1270" anchor="ctr" anchorCtr="0">
          <a:noAutofit/>
        </a:bodyPr>
        <a:lstStyle/>
        <a:p>
          <a:pPr marL="0" lvl="0" indent="0" algn="l" defTabSz="1644650">
            <a:lnSpc>
              <a:spcPct val="90000"/>
            </a:lnSpc>
            <a:spcBef>
              <a:spcPct val="0"/>
            </a:spcBef>
            <a:spcAft>
              <a:spcPct val="35000"/>
            </a:spcAft>
            <a:buNone/>
          </a:pPr>
          <a:r>
            <a:rPr lang="es-ES" sz="3700" kern="1200" dirty="0"/>
            <a:t>METODOLOGÍA</a:t>
          </a:r>
        </a:p>
      </dsp:txBody>
      <dsp:txXfrm>
        <a:off x="1101213" y="2280706"/>
        <a:ext cx="9188647" cy="651868"/>
      </dsp:txXfrm>
    </dsp:sp>
    <dsp:sp modelId="{2AE4CFB7-2A8E-4B08-94D5-8A057F270EBE}">
      <dsp:nvSpPr>
        <dsp:cNvPr id="0" name=""/>
        <dsp:cNvSpPr/>
      </dsp:nvSpPr>
      <dsp:spPr>
        <a:xfrm>
          <a:off x="693796" y="2199222"/>
          <a:ext cx="814835" cy="81483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0B134-DD8C-49A8-A76D-76F99DD5D55A}">
      <dsp:nvSpPr>
        <dsp:cNvPr id="0" name=""/>
        <dsp:cNvSpPr/>
      </dsp:nvSpPr>
      <dsp:spPr>
        <a:xfrm>
          <a:off x="957848" y="3258196"/>
          <a:ext cx="9332013" cy="6518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421" tIns="93980" rIns="93980" bIns="93980" numCol="1" spcCol="1270" anchor="ctr" anchorCtr="0">
          <a:noAutofit/>
        </a:bodyPr>
        <a:lstStyle/>
        <a:p>
          <a:pPr marL="0" lvl="0" indent="0" algn="l" defTabSz="1644650">
            <a:lnSpc>
              <a:spcPct val="90000"/>
            </a:lnSpc>
            <a:spcBef>
              <a:spcPct val="0"/>
            </a:spcBef>
            <a:spcAft>
              <a:spcPct val="35000"/>
            </a:spcAft>
            <a:buNone/>
          </a:pPr>
          <a:r>
            <a:rPr lang="es-ES" sz="3700" kern="1200" dirty="0"/>
            <a:t>RESULTADOS</a:t>
          </a:r>
        </a:p>
      </dsp:txBody>
      <dsp:txXfrm>
        <a:off x="957848" y="3258196"/>
        <a:ext cx="9332013" cy="651868"/>
      </dsp:txXfrm>
    </dsp:sp>
    <dsp:sp modelId="{BEE8B234-6366-40F5-B029-9D78CF8C29F7}">
      <dsp:nvSpPr>
        <dsp:cNvPr id="0" name=""/>
        <dsp:cNvSpPr/>
      </dsp:nvSpPr>
      <dsp:spPr>
        <a:xfrm>
          <a:off x="550430" y="3176712"/>
          <a:ext cx="814835" cy="81483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A7552-EEB4-4054-9A7C-605070614FCE}">
      <dsp:nvSpPr>
        <dsp:cNvPr id="0" name=""/>
        <dsp:cNvSpPr/>
      </dsp:nvSpPr>
      <dsp:spPr>
        <a:xfrm>
          <a:off x="490738" y="4235686"/>
          <a:ext cx="9799122" cy="65186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421" tIns="93980" rIns="93980" bIns="93980" numCol="1" spcCol="1270" anchor="ctr" anchorCtr="0">
          <a:noAutofit/>
        </a:bodyPr>
        <a:lstStyle/>
        <a:p>
          <a:pPr marL="0" lvl="0" indent="0" algn="l" defTabSz="1644650">
            <a:lnSpc>
              <a:spcPct val="90000"/>
            </a:lnSpc>
            <a:spcBef>
              <a:spcPct val="0"/>
            </a:spcBef>
            <a:spcAft>
              <a:spcPct val="35000"/>
            </a:spcAft>
            <a:buNone/>
          </a:pPr>
          <a:r>
            <a:rPr lang="es-ES" sz="3700" kern="1200" dirty="0"/>
            <a:t>CONLUSIONES Y RECOMENDACIONES </a:t>
          </a:r>
        </a:p>
      </dsp:txBody>
      <dsp:txXfrm>
        <a:off x="490738" y="4235686"/>
        <a:ext cx="9799122" cy="651868"/>
      </dsp:txXfrm>
    </dsp:sp>
    <dsp:sp modelId="{EEF58637-A186-4760-B938-CB38925A9EF6}">
      <dsp:nvSpPr>
        <dsp:cNvPr id="0" name=""/>
        <dsp:cNvSpPr/>
      </dsp:nvSpPr>
      <dsp:spPr>
        <a:xfrm>
          <a:off x="83320" y="4154202"/>
          <a:ext cx="814835" cy="81483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espe">
            <a:extLst>
              <a:ext uri="{FF2B5EF4-FFF2-40B4-BE49-F238E27FC236}">
                <a16:creationId xmlns:a16="http://schemas.microsoft.com/office/drawing/2014/main" id="{3122A253-A2C7-4808-ACB1-31081BA151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043" y="542111"/>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departamento de electrica, y electronica espe">
            <a:extLst>
              <a:ext uri="{FF2B5EF4-FFF2-40B4-BE49-F238E27FC236}">
                <a16:creationId xmlns:a16="http://schemas.microsoft.com/office/drawing/2014/main" id="{F0BF778D-E425-4350-9D16-3D127BE93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158" y="4918261"/>
            <a:ext cx="1291841"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CuadroTexto 10">
            <a:extLst>
              <a:ext uri="{FF2B5EF4-FFF2-40B4-BE49-F238E27FC236}">
                <a16:creationId xmlns:a16="http://schemas.microsoft.com/office/drawing/2014/main" id="{C4F54D5C-2A2D-4E7E-8489-61FD0E5095D4}"/>
              </a:ext>
            </a:extLst>
          </p:cNvPr>
          <p:cNvSpPr txBox="1"/>
          <p:nvPr/>
        </p:nvSpPr>
        <p:spPr>
          <a:xfrm>
            <a:off x="1712811" y="1965513"/>
            <a:ext cx="8388752" cy="202773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TELECOMUNICACIONES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a:latin typeface="Times New Roman" panose="02020603050405020304" pitchFamily="18" charset="0"/>
                <a:cs typeface="Times New Roman" panose="02020603050405020304" pitchFamily="18" charset="0"/>
              </a:rPr>
              <a:t>CARRERA DE INGENIERÍA EN ELECTRÓNICA Y TELECOMUNICACIONES </a:t>
            </a:r>
          </a:p>
          <a:p>
            <a:pPr algn="ctr">
              <a:lnSpc>
                <a:spcPct val="150000"/>
              </a:lnSpc>
            </a:pPr>
            <a:endParaRPr lang="es-ES" sz="1600" dirty="0">
              <a:latin typeface="Times New Roman" panose="02020603050405020304" pitchFamily="18" charset="0"/>
              <a:cs typeface="Times New Roman" panose="02020603050405020304" pitchFamily="18" charset="0"/>
            </a:endParaRPr>
          </a:p>
          <a:p>
            <a:pPr algn="ctr">
              <a:lnSpc>
                <a:spcPct val="150000"/>
              </a:lnSpc>
            </a:pPr>
            <a:r>
              <a:rPr lang="es-ES" b="1" dirty="0">
                <a:latin typeface="Times New Roman" panose="02020603050405020304" pitchFamily="18" charset="0"/>
                <a:cs typeface="Times New Roman" panose="02020603050405020304" pitchFamily="18" charset="0"/>
              </a:rPr>
              <a:t>IMPLEMENTACIÓN DE UN CLASIFICADOR DE GÉNEROS MUSICALES ECUATORIANOS MEDIANTE DEEP LEARNING.</a:t>
            </a:r>
          </a:p>
        </p:txBody>
      </p:sp>
      <p:sp>
        <p:nvSpPr>
          <p:cNvPr id="11" name="Rectángulo 10">
            <a:extLst>
              <a:ext uri="{FF2B5EF4-FFF2-40B4-BE49-F238E27FC236}">
                <a16:creationId xmlns:a16="http://schemas.microsoft.com/office/drawing/2014/main" id="{BC51D86C-D5DA-4FEC-9A39-9A3685CA0108}"/>
              </a:ext>
            </a:extLst>
          </p:cNvPr>
          <p:cNvSpPr/>
          <p:nvPr/>
        </p:nvSpPr>
        <p:spPr>
          <a:xfrm>
            <a:off x="2852406" y="4500007"/>
            <a:ext cx="6109561" cy="181588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TAYUPANTA BARRENO, LEONARDO STEPHANO</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 ING. BERNAL OÑATE, CARLOS PAÚL </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SANGOLQUÍ </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2019</a:t>
            </a:r>
          </a:p>
        </p:txBody>
      </p:sp>
    </p:spTree>
    <p:extLst>
      <p:ext uri="{BB962C8B-B14F-4D97-AF65-F5344CB8AC3E}">
        <p14:creationId xmlns:p14="http://schemas.microsoft.com/office/powerpoint/2010/main" val="57553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1355088" y="213545"/>
            <a:ext cx="8226234"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latin typeface="Times New Roman" panose="02020603050405020304" pitchFamily="18" charset="0"/>
                <a:ea typeface="Calibri" panose="020F0502020204030204" pitchFamily="34" charset="0"/>
              </a:rPr>
              <a:t>Espectrograma Sanjuanito</a:t>
            </a:r>
            <a:r>
              <a:rPr lang="es-ES" dirty="0"/>
              <a:t> </a:t>
            </a:r>
            <a:endParaRPr lang="es-EC" dirty="0"/>
          </a:p>
        </p:txBody>
      </p:sp>
      <p:pic>
        <p:nvPicPr>
          <p:cNvPr id="7" name="Imagen 6">
            <a:extLst>
              <a:ext uri="{FF2B5EF4-FFF2-40B4-BE49-F238E27FC236}">
                <a16:creationId xmlns:a16="http://schemas.microsoft.com/office/drawing/2014/main" id="{A6159810-AB5A-4325-B114-6552DFA196F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62536" y="1535720"/>
            <a:ext cx="7726021" cy="4413239"/>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15EBD5BB-40AD-40DA-8965-1818596A54F3}"/>
              </a:ext>
            </a:extLst>
          </p:cNvPr>
          <p:cNvSpPr/>
          <p:nvPr/>
        </p:nvSpPr>
        <p:spPr>
          <a:xfrm>
            <a:off x="1914938" y="5948959"/>
            <a:ext cx="10058402"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Espectrograma Sanjuanito a) Señal de Audio b) 1 Segundo c) 2 Segundos              </a:t>
            </a:r>
          </a:p>
          <a:p>
            <a:r>
              <a:rPr lang="es-EC" dirty="0">
                <a:latin typeface="Times New Roman" panose="02020603050405020304" pitchFamily="18" charset="0"/>
                <a:ea typeface="Calibri" panose="020F0502020204030204" pitchFamily="34" charset="0"/>
              </a:rPr>
              <a:t>   d) 3 Segundos e) 4 Segundos e) 5 Segundos</a:t>
            </a:r>
            <a:endParaRPr lang="es-EC" dirty="0"/>
          </a:p>
        </p:txBody>
      </p:sp>
    </p:spTree>
    <p:extLst>
      <p:ext uri="{BB962C8B-B14F-4D97-AF65-F5344CB8AC3E}">
        <p14:creationId xmlns:p14="http://schemas.microsoft.com/office/powerpoint/2010/main" val="248851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1355088" y="213545"/>
            <a:ext cx="8226234"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latin typeface="Times New Roman" panose="02020603050405020304" pitchFamily="18" charset="0"/>
                <a:ea typeface="Calibri" panose="020F0502020204030204" pitchFamily="34" charset="0"/>
              </a:rPr>
              <a:t>Espectrograma BOMBA</a:t>
            </a:r>
            <a:r>
              <a:rPr lang="es-ES" dirty="0"/>
              <a:t> </a:t>
            </a:r>
            <a:endParaRPr lang="es-EC" dirty="0"/>
          </a:p>
        </p:txBody>
      </p:sp>
      <p:sp>
        <p:nvSpPr>
          <p:cNvPr id="8" name="Rectángulo 7">
            <a:extLst>
              <a:ext uri="{FF2B5EF4-FFF2-40B4-BE49-F238E27FC236}">
                <a16:creationId xmlns:a16="http://schemas.microsoft.com/office/drawing/2014/main" id="{15EBD5BB-40AD-40DA-8965-1818596A54F3}"/>
              </a:ext>
            </a:extLst>
          </p:cNvPr>
          <p:cNvSpPr/>
          <p:nvPr/>
        </p:nvSpPr>
        <p:spPr>
          <a:xfrm>
            <a:off x="1914938" y="5948959"/>
            <a:ext cx="10058402"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Espectrograma Bomba a) Señal de Audio b) 1 Segundo c) 2 Segundos              </a:t>
            </a:r>
          </a:p>
          <a:p>
            <a:r>
              <a:rPr lang="es-EC" dirty="0">
                <a:latin typeface="Times New Roman" panose="02020603050405020304" pitchFamily="18" charset="0"/>
                <a:ea typeface="Calibri" panose="020F0502020204030204" pitchFamily="34" charset="0"/>
              </a:rPr>
              <a:t>   d) 3 Segundos e) 4 Segundos e) 5 Segundos</a:t>
            </a:r>
            <a:endParaRPr lang="es-EC" dirty="0"/>
          </a:p>
        </p:txBody>
      </p:sp>
      <p:pic>
        <p:nvPicPr>
          <p:cNvPr id="5" name="Imagen 4">
            <a:extLst>
              <a:ext uri="{FF2B5EF4-FFF2-40B4-BE49-F238E27FC236}">
                <a16:creationId xmlns:a16="http://schemas.microsoft.com/office/drawing/2014/main" id="{F3A7E06C-8EB8-4C41-92DF-1EB4297FD58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62536" y="1496922"/>
            <a:ext cx="7911551" cy="41617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929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1355088" y="213545"/>
            <a:ext cx="8226234"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latin typeface="Times New Roman" panose="02020603050405020304" pitchFamily="18" charset="0"/>
                <a:ea typeface="Calibri" panose="020F0502020204030204" pitchFamily="34" charset="0"/>
              </a:rPr>
              <a:t>Espectrograma MARIMBA</a:t>
            </a:r>
            <a:r>
              <a:rPr lang="es-ES" dirty="0"/>
              <a:t> </a:t>
            </a:r>
            <a:endParaRPr lang="es-EC" dirty="0"/>
          </a:p>
        </p:txBody>
      </p:sp>
      <p:sp>
        <p:nvSpPr>
          <p:cNvPr id="8" name="Rectángulo 7">
            <a:extLst>
              <a:ext uri="{FF2B5EF4-FFF2-40B4-BE49-F238E27FC236}">
                <a16:creationId xmlns:a16="http://schemas.microsoft.com/office/drawing/2014/main" id="{15EBD5BB-40AD-40DA-8965-1818596A54F3}"/>
              </a:ext>
            </a:extLst>
          </p:cNvPr>
          <p:cNvSpPr/>
          <p:nvPr/>
        </p:nvSpPr>
        <p:spPr>
          <a:xfrm>
            <a:off x="1914938" y="5948959"/>
            <a:ext cx="10058402"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Espectrograma Marimba a) Señal de Audio b) 1 Segundo c) 2 Segundos              </a:t>
            </a:r>
          </a:p>
          <a:p>
            <a:r>
              <a:rPr lang="es-EC" dirty="0">
                <a:latin typeface="Times New Roman" panose="02020603050405020304" pitchFamily="18" charset="0"/>
                <a:ea typeface="Calibri" panose="020F0502020204030204" pitchFamily="34" charset="0"/>
              </a:rPr>
              <a:t>   d) 3 Segundos e) 4 Segundos e) 5 Segundos</a:t>
            </a:r>
            <a:endParaRPr lang="es-EC" dirty="0"/>
          </a:p>
        </p:txBody>
      </p:sp>
      <p:pic>
        <p:nvPicPr>
          <p:cNvPr id="5" name="Imagen 4">
            <a:extLst>
              <a:ext uri="{FF2B5EF4-FFF2-40B4-BE49-F238E27FC236}">
                <a16:creationId xmlns:a16="http://schemas.microsoft.com/office/drawing/2014/main" id="{8729D3DC-CD53-4DE1-AABD-AC6547034EB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693435" y="1338788"/>
            <a:ext cx="8295335" cy="44132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086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1355088" y="213545"/>
            <a:ext cx="8226234"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latin typeface="Times New Roman" panose="02020603050405020304" pitchFamily="18" charset="0"/>
                <a:ea typeface="Calibri" panose="020F0502020204030204" pitchFamily="34" charset="0"/>
              </a:rPr>
              <a:t>Espectrograma PASILLOS</a:t>
            </a:r>
            <a:r>
              <a:rPr lang="es-ES" dirty="0"/>
              <a:t> </a:t>
            </a:r>
            <a:endParaRPr lang="es-EC" dirty="0"/>
          </a:p>
        </p:txBody>
      </p:sp>
      <p:sp>
        <p:nvSpPr>
          <p:cNvPr id="8" name="Rectángulo 7">
            <a:extLst>
              <a:ext uri="{FF2B5EF4-FFF2-40B4-BE49-F238E27FC236}">
                <a16:creationId xmlns:a16="http://schemas.microsoft.com/office/drawing/2014/main" id="{15EBD5BB-40AD-40DA-8965-1818596A54F3}"/>
              </a:ext>
            </a:extLst>
          </p:cNvPr>
          <p:cNvSpPr/>
          <p:nvPr/>
        </p:nvSpPr>
        <p:spPr>
          <a:xfrm>
            <a:off x="1914938" y="5948959"/>
            <a:ext cx="10058402"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Espectrograma Pasillos a) Señal de Audio b) 1 Segundo c) 2 Segundos              </a:t>
            </a:r>
          </a:p>
          <a:p>
            <a:r>
              <a:rPr lang="es-EC" dirty="0">
                <a:latin typeface="Times New Roman" panose="02020603050405020304" pitchFamily="18" charset="0"/>
                <a:ea typeface="Calibri" panose="020F0502020204030204" pitchFamily="34" charset="0"/>
              </a:rPr>
              <a:t>   d) 3 Segundos e) 4 Segundos e) 5 Segundos</a:t>
            </a:r>
            <a:endParaRPr lang="es-EC" dirty="0"/>
          </a:p>
        </p:txBody>
      </p:sp>
      <p:pic>
        <p:nvPicPr>
          <p:cNvPr id="6" name="Imagen 5">
            <a:extLst>
              <a:ext uri="{FF2B5EF4-FFF2-40B4-BE49-F238E27FC236}">
                <a16:creationId xmlns:a16="http://schemas.microsoft.com/office/drawing/2014/main" id="{7FE641C0-1498-4E9C-84C6-90BB1DD4ECB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914938" y="1352039"/>
            <a:ext cx="7348332" cy="4596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651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058DB1-FCBA-4994-8168-849FA185C772}"/>
              </a:ext>
            </a:extLst>
          </p:cNvPr>
          <p:cNvSpPr>
            <a:spLocks noGrp="1"/>
          </p:cNvSpPr>
          <p:nvPr>
            <p:ph sz="quarter" idx="13"/>
          </p:nvPr>
        </p:nvSpPr>
        <p:spPr/>
        <p:txBody>
          <a:bodyPr/>
          <a:lstStyle/>
          <a:p>
            <a:endParaRPr lang="es-EC"/>
          </a:p>
        </p:txBody>
      </p:sp>
      <p:pic>
        <p:nvPicPr>
          <p:cNvPr id="4" name="Imagen 3">
            <a:extLst>
              <a:ext uri="{FF2B5EF4-FFF2-40B4-BE49-F238E27FC236}">
                <a16:creationId xmlns:a16="http://schemas.microsoft.com/office/drawing/2014/main" id="{3EAC272E-1030-485F-89DC-32A10A75768D}"/>
              </a:ext>
            </a:extLst>
          </p:cNvPr>
          <p:cNvPicPr/>
          <p:nvPr/>
        </p:nvPicPr>
        <p:blipFill rotWithShape="1">
          <a:blip r:embed="rId2">
            <a:extLst>
              <a:ext uri="{28A0092B-C50C-407E-A947-70E740481C1C}">
                <a14:useLocalDpi xmlns:a14="http://schemas.microsoft.com/office/drawing/2010/main" val="0"/>
              </a:ext>
            </a:extLst>
          </a:blip>
          <a:srcRect l="42971" t="56991" r="10932" b="9851"/>
          <a:stretch/>
        </p:blipFill>
        <p:spPr bwMode="auto">
          <a:xfrm>
            <a:off x="6414052" y="152401"/>
            <a:ext cx="4863548" cy="1828800"/>
          </a:xfrm>
          <a:prstGeom prst="rect">
            <a:avLst/>
          </a:prstGeom>
          <a:noFill/>
          <a:ln>
            <a:noFill/>
          </a:ln>
        </p:spPr>
      </p:pic>
      <p:pic>
        <p:nvPicPr>
          <p:cNvPr id="5" name="Imagen 4">
            <a:extLst>
              <a:ext uri="{FF2B5EF4-FFF2-40B4-BE49-F238E27FC236}">
                <a16:creationId xmlns:a16="http://schemas.microsoft.com/office/drawing/2014/main" id="{E803CBAB-A3EB-4620-9A83-D16ABA15826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13774" y="2120348"/>
            <a:ext cx="10681878" cy="43744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83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6E88DCF-6144-477D-ADF1-A1F1AD11CB61}"/>
              </a:ext>
            </a:extLst>
          </p:cNvPr>
          <p:cNvSpPr>
            <a:spLocks noChangeArrowheads="1"/>
          </p:cNvSpPr>
          <p:nvPr/>
        </p:nvSpPr>
        <p:spPr bwMode="auto">
          <a:xfrm>
            <a:off x="399424" y="-3428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a:extLst>
              <a:ext uri="{FF2B5EF4-FFF2-40B4-BE49-F238E27FC236}">
                <a16:creationId xmlns:a16="http://schemas.microsoft.com/office/drawing/2014/main" id="{85CF1EED-6BF1-4A9F-A29B-861F57610991}"/>
              </a:ext>
            </a:extLst>
          </p:cNvPr>
          <p:cNvSpPr>
            <a:spLocks noChangeArrowheads="1"/>
          </p:cNvSpPr>
          <p:nvPr/>
        </p:nvSpPr>
        <p:spPr bwMode="auto">
          <a:xfrm>
            <a:off x="399424" y="20193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5D36C1F4-7FDA-4EF7-994E-FFA1A1CFECBC}"/>
              </a:ext>
            </a:extLst>
          </p:cNvPr>
          <p:cNvSpPr>
            <a:spLocks noChangeArrowheads="1"/>
          </p:cNvSpPr>
          <p:nvPr/>
        </p:nvSpPr>
        <p:spPr bwMode="auto">
          <a:xfrm>
            <a:off x="144059" y="2244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8">
            <a:extLst>
              <a:ext uri="{FF2B5EF4-FFF2-40B4-BE49-F238E27FC236}">
                <a16:creationId xmlns:a16="http://schemas.microsoft.com/office/drawing/2014/main" id="{EE6DA996-6F96-4AEF-ACBA-4AFDFECC3093}"/>
              </a:ext>
            </a:extLst>
          </p:cNvPr>
          <p:cNvSpPr>
            <a:spLocks noChangeArrowheads="1"/>
          </p:cNvSpPr>
          <p:nvPr/>
        </p:nvSpPr>
        <p:spPr bwMode="auto">
          <a:xfrm>
            <a:off x="144059" y="4606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pic>
        <p:nvPicPr>
          <p:cNvPr id="12" name="Imagen 11">
            <a:extLst>
              <a:ext uri="{FF2B5EF4-FFF2-40B4-BE49-F238E27FC236}">
                <a16:creationId xmlns:a16="http://schemas.microsoft.com/office/drawing/2014/main" id="{6CCEBF9F-B58D-4D62-8CBE-F7DAAF595E1A}"/>
              </a:ext>
            </a:extLst>
          </p:cNvPr>
          <p:cNvPicPr/>
          <p:nvPr/>
        </p:nvPicPr>
        <p:blipFill rotWithShape="1">
          <a:blip r:embed="rId2"/>
          <a:srcRect b="5185"/>
          <a:stretch/>
        </p:blipFill>
        <p:spPr>
          <a:xfrm>
            <a:off x="399424" y="246824"/>
            <a:ext cx="11196133" cy="5968446"/>
          </a:xfrm>
          <a:prstGeom prst="rect">
            <a:avLst/>
          </a:prstGeom>
        </p:spPr>
      </p:pic>
      <p:sp>
        <p:nvSpPr>
          <p:cNvPr id="2" name="Rectángulo 1">
            <a:extLst>
              <a:ext uri="{FF2B5EF4-FFF2-40B4-BE49-F238E27FC236}">
                <a16:creationId xmlns:a16="http://schemas.microsoft.com/office/drawing/2014/main" id="{032726FD-AAF7-45C8-A7F8-5805F531B827}"/>
              </a:ext>
            </a:extLst>
          </p:cNvPr>
          <p:cNvSpPr/>
          <p:nvPr/>
        </p:nvSpPr>
        <p:spPr>
          <a:xfrm>
            <a:off x="3188827" y="6211092"/>
            <a:ext cx="4429289"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t>
            </a:r>
            <a:r>
              <a:rPr lang="es-EC" dirty="0">
                <a:latin typeface="Times New Roman" panose="02020603050405020304" pitchFamily="18" charset="0"/>
                <a:ea typeface="Calibri" panose="020F0502020204030204" pitchFamily="34" charset="0"/>
              </a:rPr>
              <a:t>  </a:t>
            </a:r>
            <a:r>
              <a:rPr lang="es-EC" i="1" dirty="0">
                <a:latin typeface="Times New Roman" panose="02020603050405020304" pitchFamily="18" charset="0"/>
                <a:ea typeface="Calibri" panose="020F0502020204030204" pitchFamily="34" charset="0"/>
              </a:rPr>
              <a:t>Entrenamiento red neuronal  Experimento 3</a:t>
            </a:r>
            <a:endParaRPr lang="es-EC" dirty="0"/>
          </a:p>
        </p:txBody>
      </p:sp>
    </p:spTree>
    <p:extLst>
      <p:ext uri="{BB962C8B-B14F-4D97-AF65-F5344CB8AC3E}">
        <p14:creationId xmlns:p14="http://schemas.microsoft.com/office/powerpoint/2010/main" val="35417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4303C-A0E6-45A3-A791-8435DA0F1F35}"/>
              </a:ext>
            </a:extLst>
          </p:cNvPr>
          <p:cNvSpPr>
            <a:spLocks noGrp="1"/>
          </p:cNvSpPr>
          <p:nvPr>
            <p:ph type="title"/>
          </p:nvPr>
        </p:nvSpPr>
        <p:spPr/>
        <p:txBody>
          <a:bodyPr/>
          <a:lstStyle/>
          <a:p>
            <a:r>
              <a:rPr lang="es-ES" dirty="0"/>
              <a:t>Entrenamiento de la red neuronal</a:t>
            </a:r>
            <a:endParaRPr lang="es-EC" dirty="0"/>
          </a:p>
        </p:txBody>
      </p:sp>
      <p:graphicFrame>
        <p:nvGraphicFramePr>
          <p:cNvPr id="4" name="Marcador de contenido 3">
            <a:extLst>
              <a:ext uri="{FF2B5EF4-FFF2-40B4-BE49-F238E27FC236}">
                <a16:creationId xmlns:a16="http://schemas.microsoft.com/office/drawing/2014/main" id="{57132761-F6EF-4FCC-AA59-FC8F42EAAC5B}"/>
              </a:ext>
            </a:extLst>
          </p:cNvPr>
          <p:cNvGraphicFramePr>
            <a:graphicFrameLocks noGrp="1"/>
          </p:cNvGraphicFramePr>
          <p:nvPr>
            <p:ph sz="quarter" idx="13"/>
            <p:extLst>
              <p:ext uri="{D42A27DB-BD31-4B8C-83A1-F6EECF244321}">
                <p14:modId xmlns:p14="http://schemas.microsoft.com/office/powerpoint/2010/main" val="67785947"/>
              </p:ext>
            </p:extLst>
          </p:nvPr>
        </p:nvGraphicFramePr>
        <p:xfrm>
          <a:off x="1463799" y="2214694"/>
          <a:ext cx="8475332" cy="3336235"/>
        </p:xfrm>
        <a:graphic>
          <a:graphicData uri="http://schemas.openxmlformats.org/drawingml/2006/table">
            <a:tbl>
              <a:tblPr firstRow="1" firstCol="1" bandRow="1">
                <a:tableStyleId>{5C22544A-7EE6-4342-B048-85BDC9FD1C3A}</a:tableStyleId>
              </a:tblPr>
              <a:tblGrid>
                <a:gridCol w="1194003">
                  <a:extLst>
                    <a:ext uri="{9D8B030D-6E8A-4147-A177-3AD203B41FA5}">
                      <a16:colId xmlns:a16="http://schemas.microsoft.com/office/drawing/2014/main" val="1609560596"/>
                    </a:ext>
                  </a:extLst>
                </a:gridCol>
                <a:gridCol w="1195096">
                  <a:extLst>
                    <a:ext uri="{9D8B030D-6E8A-4147-A177-3AD203B41FA5}">
                      <a16:colId xmlns:a16="http://schemas.microsoft.com/office/drawing/2014/main" val="1378277920"/>
                    </a:ext>
                  </a:extLst>
                </a:gridCol>
                <a:gridCol w="950974">
                  <a:extLst>
                    <a:ext uri="{9D8B030D-6E8A-4147-A177-3AD203B41FA5}">
                      <a16:colId xmlns:a16="http://schemas.microsoft.com/office/drawing/2014/main" val="3687779252"/>
                    </a:ext>
                  </a:extLst>
                </a:gridCol>
                <a:gridCol w="1465617">
                  <a:extLst>
                    <a:ext uri="{9D8B030D-6E8A-4147-A177-3AD203B41FA5}">
                      <a16:colId xmlns:a16="http://schemas.microsoft.com/office/drawing/2014/main" val="470275284"/>
                    </a:ext>
                  </a:extLst>
                </a:gridCol>
                <a:gridCol w="1834821">
                  <a:extLst>
                    <a:ext uri="{9D8B030D-6E8A-4147-A177-3AD203B41FA5}">
                      <a16:colId xmlns:a16="http://schemas.microsoft.com/office/drawing/2014/main" val="1964620632"/>
                    </a:ext>
                  </a:extLst>
                </a:gridCol>
                <a:gridCol w="1834821">
                  <a:extLst>
                    <a:ext uri="{9D8B030D-6E8A-4147-A177-3AD203B41FA5}">
                      <a16:colId xmlns:a16="http://schemas.microsoft.com/office/drawing/2014/main" val="2303102543"/>
                    </a:ext>
                  </a:extLst>
                </a:gridCol>
              </a:tblGrid>
              <a:tr h="1050180">
                <a:tc>
                  <a:txBody>
                    <a:bodyPr/>
                    <a:lstStyle/>
                    <a:p>
                      <a:pPr algn="ctr">
                        <a:lnSpc>
                          <a:spcPct val="100000"/>
                        </a:lnSpc>
                        <a:spcAft>
                          <a:spcPts val="0"/>
                        </a:spcAft>
                      </a:pPr>
                      <a:r>
                        <a:rPr lang="es-ES" sz="16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600">
                          <a:effectLst/>
                        </a:rPr>
                        <a:t>Error de entrenamiento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600">
                          <a:effectLst/>
                        </a:rPr>
                        <a:t>Error de Validación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600">
                          <a:effectLst/>
                        </a:rPr>
                        <a:t>Tamaño de la Red Neuronal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600" dirty="0">
                          <a:effectLst/>
                        </a:rPr>
                        <a:t>Tiempo de predicción de una sola imagen en la CPU</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600" dirty="0">
                          <a:effectLst/>
                        </a:rPr>
                        <a:t>Tiempo de entrenamiento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2462009"/>
                  </a:ext>
                </a:extLst>
              </a:tr>
              <a:tr h="457211">
                <a:tc>
                  <a:txBody>
                    <a:bodyPr/>
                    <a:lstStyle/>
                    <a:p>
                      <a:pPr algn="just">
                        <a:lnSpc>
                          <a:spcPct val="100000"/>
                        </a:lnSpc>
                        <a:spcAft>
                          <a:spcPts val="0"/>
                        </a:spcAft>
                      </a:pPr>
                      <a:r>
                        <a:rPr lang="es-EC" sz="1600">
                          <a:effectLst/>
                        </a:rPr>
                        <a:t>1 Segundo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dirty="0">
                          <a:effectLst/>
                        </a:rPr>
                        <a:t>0.56648%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dirty="0">
                          <a:effectLst/>
                        </a:rPr>
                        <a:t>2.4043%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a:effectLst/>
                        </a:rPr>
                        <a:t>248.6895 kB</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a:effectLst/>
                        </a:rPr>
                        <a:t>5.7058 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1hora 30 min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42427652"/>
                  </a:ext>
                </a:extLst>
              </a:tr>
              <a:tr h="457211">
                <a:tc>
                  <a:txBody>
                    <a:bodyPr/>
                    <a:lstStyle/>
                    <a:p>
                      <a:pPr algn="just">
                        <a:lnSpc>
                          <a:spcPct val="100000"/>
                        </a:lnSpc>
                        <a:spcAft>
                          <a:spcPts val="0"/>
                        </a:spcAft>
                      </a:pPr>
                      <a:r>
                        <a:rPr lang="es-EC" sz="1600">
                          <a:effectLst/>
                        </a:rPr>
                        <a:t>2 segundos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a:effectLst/>
                        </a:rPr>
                        <a:t>0.13059%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dirty="0">
                          <a:effectLst/>
                        </a:rPr>
                        <a:t>1.8391%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a:effectLst/>
                        </a:rPr>
                        <a:t>331.8145 kB</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a:effectLst/>
                        </a:rPr>
                        <a:t>9.4883 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1hora 50 min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0452904"/>
                  </a:ext>
                </a:extLst>
              </a:tr>
              <a:tr h="457211">
                <a:tc>
                  <a:txBody>
                    <a:bodyPr/>
                    <a:lstStyle/>
                    <a:p>
                      <a:pPr algn="just">
                        <a:lnSpc>
                          <a:spcPct val="100000"/>
                        </a:lnSpc>
                        <a:spcAft>
                          <a:spcPts val="0"/>
                        </a:spcAft>
                      </a:pPr>
                      <a:r>
                        <a:rPr lang="es-EC" sz="1600">
                          <a:effectLst/>
                        </a:rPr>
                        <a:t>3 segundos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just">
                        <a:lnSpc>
                          <a:spcPct val="100000"/>
                        </a:lnSpc>
                        <a:spcAft>
                          <a:spcPts val="0"/>
                        </a:spcAft>
                      </a:pPr>
                      <a:r>
                        <a:rPr lang="en-US" sz="1600">
                          <a:effectLst/>
                        </a:rPr>
                        <a:t>0.045479%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just">
                        <a:lnSpc>
                          <a:spcPct val="100000"/>
                        </a:lnSpc>
                        <a:spcAft>
                          <a:spcPts val="0"/>
                        </a:spcAft>
                      </a:pPr>
                      <a:r>
                        <a:rPr lang="en-US" sz="1600" dirty="0">
                          <a:effectLst/>
                        </a:rPr>
                        <a:t>1.3049%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just">
                        <a:lnSpc>
                          <a:spcPct val="100000"/>
                        </a:lnSpc>
                        <a:spcAft>
                          <a:spcPts val="0"/>
                        </a:spcAft>
                      </a:pPr>
                      <a:r>
                        <a:rPr lang="es-EC" sz="1600">
                          <a:effectLst/>
                        </a:rPr>
                        <a:t>420.5645 kB</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just">
                        <a:lnSpc>
                          <a:spcPct val="100000"/>
                        </a:lnSpc>
                        <a:spcAft>
                          <a:spcPts val="0"/>
                        </a:spcAft>
                      </a:pPr>
                      <a:r>
                        <a:rPr lang="es-EC" sz="1600" dirty="0">
                          <a:effectLst/>
                        </a:rPr>
                        <a:t>13.7367 ms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 horas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843904499"/>
                  </a:ext>
                </a:extLst>
              </a:tr>
              <a:tr h="457211">
                <a:tc>
                  <a:txBody>
                    <a:bodyPr/>
                    <a:lstStyle/>
                    <a:p>
                      <a:pPr algn="just">
                        <a:lnSpc>
                          <a:spcPct val="100000"/>
                        </a:lnSpc>
                        <a:spcAft>
                          <a:spcPts val="0"/>
                        </a:spcAft>
                      </a:pPr>
                      <a:r>
                        <a:rPr lang="es-EC" sz="1600">
                          <a:effectLst/>
                        </a:rPr>
                        <a:t>4 segundo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a:effectLst/>
                        </a:rPr>
                        <a:t>0.28041%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dirty="0">
                          <a:effectLst/>
                        </a:rPr>
                        <a:t>1.6841%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dirty="0">
                          <a:effectLst/>
                        </a:rPr>
                        <a:t>503.6895 kB</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a:effectLst/>
                        </a:rPr>
                        <a:t>15.5727 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 horas 30 min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4813261"/>
                  </a:ext>
                </a:extLst>
              </a:tr>
              <a:tr h="457211">
                <a:tc>
                  <a:txBody>
                    <a:bodyPr/>
                    <a:lstStyle/>
                    <a:p>
                      <a:pPr algn="just">
                        <a:lnSpc>
                          <a:spcPct val="100000"/>
                        </a:lnSpc>
                        <a:spcAft>
                          <a:spcPts val="0"/>
                        </a:spcAft>
                      </a:pPr>
                      <a:r>
                        <a:rPr lang="es-EC" sz="1600">
                          <a:effectLst/>
                        </a:rPr>
                        <a:t>5 segundos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a:effectLst/>
                        </a:rPr>
                        <a:t>0.070089%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a:effectLst/>
                        </a:rPr>
                        <a:t>1.3784%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n-US" sz="1600" dirty="0">
                          <a:effectLst/>
                        </a:rPr>
                        <a:t>592.4395 kB</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C" sz="1600" dirty="0">
                          <a:effectLst/>
                        </a:rPr>
                        <a:t>17.7564 ms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3 horas 15 min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8684548"/>
                  </a:ext>
                </a:extLst>
              </a:tr>
            </a:tbl>
          </a:graphicData>
        </a:graphic>
      </p:graphicFrame>
    </p:spTree>
    <p:extLst>
      <p:ext uri="{BB962C8B-B14F-4D97-AF65-F5344CB8AC3E}">
        <p14:creationId xmlns:p14="http://schemas.microsoft.com/office/powerpoint/2010/main" val="381429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75E65-02E2-4127-A2EB-80860A47D802}"/>
              </a:ext>
            </a:extLst>
          </p:cNvPr>
          <p:cNvSpPr>
            <a:spLocks noGrp="1"/>
          </p:cNvSpPr>
          <p:nvPr>
            <p:ph type="title"/>
          </p:nvPr>
        </p:nvSpPr>
        <p:spPr/>
        <p:txBody>
          <a:bodyPr/>
          <a:lstStyle/>
          <a:p>
            <a:r>
              <a:rPr lang="es-EC" b="1" dirty="0"/>
              <a:t>Elaboración del Clasificador </a:t>
            </a:r>
            <a:br>
              <a:rPr lang="es-EC" b="1" dirty="0"/>
            </a:br>
            <a:endParaRPr lang="es-EC" dirty="0"/>
          </a:p>
        </p:txBody>
      </p:sp>
      <p:pic>
        <p:nvPicPr>
          <p:cNvPr id="4" name="Imagen 3">
            <a:extLst>
              <a:ext uri="{FF2B5EF4-FFF2-40B4-BE49-F238E27FC236}">
                <a16:creationId xmlns:a16="http://schemas.microsoft.com/office/drawing/2014/main" id="{68ED580D-844D-4AD0-9C63-5861865820A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49388" y="1513826"/>
            <a:ext cx="2988664" cy="49037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01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0DCB2-8A2C-46A4-A179-866C9251EECC}"/>
              </a:ext>
            </a:extLst>
          </p:cNvPr>
          <p:cNvSpPr>
            <a:spLocks noGrp="1"/>
          </p:cNvSpPr>
          <p:nvPr>
            <p:ph type="title"/>
          </p:nvPr>
        </p:nvSpPr>
        <p:spPr>
          <a:xfrm>
            <a:off x="960120" y="957486"/>
            <a:ext cx="4175471" cy="3131913"/>
          </a:xfrm>
        </p:spPr>
        <p:txBody>
          <a:bodyPr vert="horz" lIns="91440" tIns="45720" rIns="91440" bIns="45720" rtlCol="0" anchor="b">
            <a:normAutofit/>
          </a:bodyPr>
          <a:lstStyle/>
          <a:p>
            <a:r>
              <a:rPr lang="en-US" sz="4400" b="1" dirty="0"/>
              <a:t>Base de </a:t>
            </a:r>
            <a:r>
              <a:rPr lang="en-US" sz="4400" b="1" dirty="0" err="1"/>
              <a:t>Datos</a:t>
            </a:r>
            <a:r>
              <a:rPr lang="en-US" sz="4400" b="1" dirty="0"/>
              <a:t> para </a:t>
            </a:r>
            <a:r>
              <a:rPr lang="en-US" sz="4400" b="1" dirty="0" err="1"/>
              <a:t>evaluar</a:t>
            </a:r>
            <a:r>
              <a:rPr lang="en-US" sz="4400" b="1" dirty="0"/>
              <a:t> el </a:t>
            </a:r>
            <a:r>
              <a:rPr lang="en-US" sz="4400" b="1" dirty="0" err="1"/>
              <a:t>Clasificador</a:t>
            </a:r>
            <a:br>
              <a:rPr lang="en-US" sz="4400" b="1" dirty="0"/>
            </a:br>
            <a:endParaRPr lang="en-US" sz="4400" dirty="0"/>
          </a:p>
        </p:txBody>
      </p:sp>
      <p:sp>
        <p:nvSpPr>
          <p:cNvPr id="5" name="Rectangle 1">
            <a:extLst>
              <a:ext uri="{FF2B5EF4-FFF2-40B4-BE49-F238E27FC236}">
                <a16:creationId xmlns:a16="http://schemas.microsoft.com/office/drawing/2014/main" id="{6F3AE347-B498-46C7-92A8-7B63CD54006E}"/>
              </a:ext>
            </a:extLst>
          </p:cNvPr>
          <p:cNvSpPr>
            <a:spLocks noChangeArrowheads="1"/>
          </p:cNvSpPr>
          <p:nvPr/>
        </p:nvSpPr>
        <p:spPr bwMode="auto">
          <a:xfrm>
            <a:off x="6156452" y="495821"/>
            <a:ext cx="34943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s-EC" altLang="es-EC"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Entrenamiento Validaci</a:t>
            </a:r>
            <a:r>
              <a:rPr kumimoji="0" lang="es-EC" altLang="es-EC"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r>
              <a:rPr kumimoji="0" lang="es-ES" altLang="es-EC"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Prueba</a:t>
            </a:r>
            <a:endParaRPr kumimoji="0" lang="es-ES" altLang="es-EC" sz="2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a 3">
            <a:extLst>
              <a:ext uri="{FF2B5EF4-FFF2-40B4-BE49-F238E27FC236}">
                <a16:creationId xmlns:a16="http://schemas.microsoft.com/office/drawing/2014/main" id="{13986984-1333-46D1-B180-08A846C3645B}"/>
              </a:ext>
            </a:extLst>
          </p:cNvPr>
          <p:cNvGraphicFramePr>
            <a:graphicFrameLocks noGrp="1"/>
          </p:cNvGraphicFramePr>
          <p:nvPr/>
        </p:nvGraphicFramePr>
        <p:xfrm>
          <a:off x="6156452" y="957486"/>
          <a:ext cx="5014687" cy="4935133"/>
        </p:xfrm>
        <a:graphic>
          <a:graphicData uri="http://schemas.openxmlformats.org/drawingml/2006/table">
            <a:tbl>
              <a:tblPr firstRow="1" firstCol="1" bandRow="1">
                <a:tableStyleId>{5C22544A-7EE6-4342-B048-85BDC9FD1C3A}</a:tableStyleId>
              </a:tblPr>
              <a:tblGrid>
                <a:gridCol w="1882106">
                  <a:extLst>
                    <a:ext uri="{9D8B030D-6E8A-4147-A177-3AD203B41FA5}">
                      <a16:colId xmlns:a16="http://schemas.microsoft.com/office/drawing/2014/main" val="3421110829"/>
                    </a:ext>
                  </a:extLst>
                </a:gridCol>
                <a:gridCol w="3132581">
                  <a:extLst>
                    <a:ext uri="{9D8B030D-6E8A-4147-A177-3AD203B41FA5}">
                      <a16:colId xmlns:a16="http://schemas.microsoft.com/office/drawing/2014/main" val="2186256010"/>
                    </a:ext>
                  </a:extLst>
                </a:gridCol>
              </a:tblGrid>
              <a:tr h="705019">
                <a:tc>
                  <a:txBody>
                    <a:bodyPr/>
                    <a:lstStyle/>
                    <a:p>
                      <a:pPr>
                        <a:lnSpc>
                          <a:spcPct val="200000"/>
                        </a:lnSpc>
                        <a:spcAft>
                          <a:spcPts val="0"/>
                        </a:spcAft>
                      </a:pPr>
                      <a:r>
                        <a:rPr lang="en-US" sz="2400" dirty="0">
                          <a:effectLst/>
                        </a:rPr>
                        <a:t># Tag</a:t>
                      </a:r>
                      <a:endParaRPr lang="es-EC"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 Clips de Audio</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156613797"/>
                  </a:ext>
                </a:extLst>
              </a:tr>
              <a:tr h="705019">
                <a:tc>
                  <a:txBody>
                    <a:bodyPr/>
                    <a:lstStyle/>
                    <a:p>
                      <a:pPr>
                        <a:lnSpc>
                          <a:spcPct val="200000"/>
                        </a:lnSpc>
                        <a:spcAft>
                          <a:spcPts val="0"/>
                        </a:spcAft>
                      </a:pPr>
                      <a:r>
                        <a:rPr lang="es-EC" sz="2400">
                          <a:effectLst/>
                        </a:rPr>
                        <a:t>Pasillos</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100</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1071864426"/>
                  </a:ext>
                </a:extLst>
              </a:tr>
              <a:tr h="705019">
                <a:tc>
                  <a:txBody>
                    <a:bodyPr/>
                    <a:lstStyle/>
                    <a:p>
                      <a:pPr>
                        <a:lnSpc>
                          <a:spcPct val="200000"/>
                        </a:lnSpc>
                        <a:spcAft>
                          <a:spcPts val="0"/>
                        </a:spcAft>
                      </a:pPr>
                      <a:r>
                        <a:rPr lang="es-ES" sz="2400">
                          <a:effectLst/>
                        </a:rPr>
                        <a:t>Sanjuanito</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100</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2341229244"/>
                  </a:ext>
                </a:extLst>
              </a:tr>
              <a:tr h="705019">
                <a:tc>
                  <a:txBody>
                    <a:bodyPr/>
                    <a:lstStyle/>
                    <a:p>
                      <a:pPr>
                        <a:lnSpc>
                          <a:spcPct val="200000"/>
                        </a:lnSpc>
                        <a:spcAft>
                          <a:spcPts val="0"/>
                        </a:spcAft>
                      </a:pPr>
                      <a:r>
                        <a:rPr lang="es-EC" sz="2400">
                          <a:effectLst/>
                        </a:rPr>
                        <a:t>Marimba</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100</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3557185875"/>
                  </a:ext>
                </a:extLst>
              </a:tr>
              <a:tr h="705019">
                <a:tc>
                  <a:txBody>
                    <a:bodyPr/>
                    <a:lstStyle/>
                    <a:p>
                      <a:pPr>
                        <a:lnSpc>
                          <a:spcPct val="200000"/>
                        </a:lnSpc>
                        <a:spcAft>
                          <a:spcPts val="0"/>
                        </a:spcAft>
                      </a:pPr>
                      <a:r>
                        <a:rPr lang="es-EC" sz="2400">
                          <a:effectLst/>
                        </a:rPr>
                        <a:t>Bomba</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100</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3773648572"/>
                  </a:ext>
                </a:extLst>
              </a:tr>
              <a:tr h="705019">
                <a:tc>
                  <a:txBody>
                    <a:bodyPr/>
                    <a:lstStyle/>
                    <a:p>
                      <a:pPr>
                        <a:lnSpc>
                          <a:spcPct val="200000"/>
                        </a:lnSpc>
                        <a:spcAft>
                          <a:spcPts val="0"/>
                        </a:spcAft>
                      </a:pPr>
                      <a:r>
                        <a:rPr lang="es-EC" sz="2400">
                          <a:effectLst/>
                        </a:rPr>
                        <a:t>GTZAN</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a:effectLst/>
                        </a:rPr>
                        <a:t>1000</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1506747900"/>
                  </a:ext>
                </a:extLst>
              </a:tr>
              <a:tr h="705019">
                <a:tc>
                  <a:txBody>
                    <a:bodyPr/>
                    <a:lstStyle/>
                    <a:p>
                      <a:pPr>
                        <a:lnSpc>
                          <a:spcPct val="200000"/>
                        </a:lnSpc>
                        <a:spcAft>
                          <a:spcPts val="0"/>
                        </a:spcAft>
                      </a:pPr>
                      <a:r>
                        <a:rPr lang="es-EC" sz="2400">
                          <a:effectLst/>
                        </a:rPr>
                        <a:t>Total </a:t>
                      </a:r>
                      <a:endParaRPr lang="es-EC" sz="260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tc>
                  <a:txBody>
                    <a:bodyPr/>
                    <a:lstStyle/>
                    <a:p>
                      <a:pPr>
                        <a:lnSpc>
                          <a:spcPct val="200000"/>
                        </a:lnSpc>
                        <a:spcAft>
                          <a:spcPts val="0"/>
                        </a:spcAft>
                      </a:pPr>
                      <a:r>
                        <a:rPr lang="es-EC" sz="2400" dirty="0">
                          <a:effectLst/>
                        </a:rPr>
                        <a:t>1400</a:t>
                      </a:r>
                      <a:endParaRPr lang="es-EC"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2419" marR="162419" marT="0" marB="0"/>
                </a:tc>
                <a:extLst>
                  <a:ext uri="{0D108BD9-81ED-4DB2-BD59-A6C34878D82A}">
                    <a16:rowId xmlns:a16="http://schemas.microsoft.com/office/drawing/2014/main" val="3093817033"/>
                  </a:ext>
                </a:extLst>
              </a:tr>
            </a:tbl>
          </a:graphicData>
        </a:graphic>
      </p:graphicFrame>
      <p:sp>
        <p:nvSpPr>
          <p:cNvPr id="11" name="Marcador de contenido 2">
            <a:extLst>
              <a:ext uri="{FF2B5EF4-FFF2-40B4-BE49-F238E27FC236}">
                <a16:creationId xmlns:a16="http://schemas.microsoft.com/office/drawing/2014/main" id="{BD21654C-D609-40D1-A7EF-704BF9CAD445}"/>
              </a:ext>
            </a:extLst>
          </p:cNvPr>
          <p:cNvSpPr>
            <a:spLocks noGrp="1"/>
          </p:cNvSpPr>
          <p:nvPr>
            <p:ph sz="quarter" idx="13"/>
          </p:nvPr>
        </p:nvSpPr>
        <p:spPr>
          <a:xfrm>
            <a:off x="617608" y="3705562"/>
            <a:ext cx="4860493" cy="1900108"/>
          </a:xfrm>
        </p:spPr>
        <p:txBody>
          <a:bodyPr vert="horz" lIns="91440" tIns="45720" rIns="91440" bIns="45720" rtlCol="0">
            <a:normAutofit/>
          </a:bodyPr>
          <a:lstStyle/>
          <a:p>
            <a:r>
              <a:rPr lang="en-US" sz="2800" dirty="0" err="1"/>
              <a:t>Características</a:t>
            </a:r>
            <a:r>
              <a:rPr lang="en-US" sz="2800" dirty="0"/>
              <a:t> : 16bits/16KHz/Mono.</a:t>
            </a:r>
          </a:p>
          <a:p>
            <a:pPr marL="0" lvl="0" indent="0">
              <a:buNone/>
            </a:pPr>
            <a:endParaRPr lang="en-US" dirty="0"/>
          </a:p>
          <a:p>
            <a:endParaRPr lang="en-US" dirty="0"/>
          </a:p>
        </p:txBody>
      </p:sp>
    </p:spTree>
    <p:extLst>
      <p:ext uri="{BB962C8B-B14F-4D97-AF65-F5344CB8AC3E}">
        <p14:creationId xmlns:p14="http://schemas.microsoft.com/office/powerpoint/2010/main" val="29490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RESULTADOS EXPERIMENTO 1 Y 2 </a:t>
            </a:r>
            <a:endParaRPr lang="es-EC" dirty="0"/>
          </a:p>
        </p:txBody>
      </p:sp>
      <p:graphicFrame>
        <p:nvGraphicFramePr>
          <p:cNvPr id="13" name="Tabla 12">
            <a:extLst>
              <a:ext uri="{FF2B5EF4-FFF2-40B4-BE49-F238E27FC236}">
                <a16:creationId xmlns:a16="http://schemas.microsoft.com/office/drawing/2014/main" id="{A2B13FAB-9058-4198-992B-1685FA657C0A}"/>
              </a:ext>
            </a:extLst>
          </p:cNvPr>
          <p:cNvGraphicFramePr>
            <a:graphicFrameLocks noGrp="1"/>
          </p:cNvGraphicFramePr>
          <p:nvPr>
            <p:extLst>
              <p:ext uri="{D42A27DB-BD31-4B8C-83A1-F6EECF244321}">
                <p14:modId xmlns:p14="http://schemas.microsoft.com/office/powerpoint/2010/main" val="3181598047"/>
              </p:ext>
            </p:extLst>
          </p:nvPr>
        </p:nvGraphicFramePr>
        <p:xfrm>
          <a:off x="2616958" y="864215"/>
          <a:ext cx="7388172" cy="5915065"/>
        </p:xfrm>
        <a:graphic>
          <a:graphicData uri="http://schemas.openxmlformats.org/drawingml/2006/table">
            <a:tbl>
              <a:tblPr>
                <a:tableStyleId>{5C22544A-7EE6-4342-B048-85BDC9FD1C3A}</a:tableStyleId>
              </a:tblPr>
              <a:tblGrid>
                <a:gridCol w="1464896">
                  <a:extLst>
                    <a:ext uri="{9D8B030D-6E8A-4147-A177-3AD203B41FA5}">
                      <a16:colId xmlns:a16="http://schemas.microsoft.com/office/drawing/2014/main" val="3771353716"/>
                    </a:ext>
                  </a:extLst>
                </a:gridCol>
                <a:gridCol w="1273823">
                  <a:extLst>
                    <a:ext uri="{9D8B030D-6E8A-4147-A177-3AD203B41FA5}">
                      <a16:colId xmlns:a16="http://schemas.microsoft.com/office/drawing/2014/main" val="829239200"/>
                    </a:ext>
                  </a:extLst>
                </a:gridCol>
                <a:gridCol w="1273823">
                  <a:extLst>
                    <a:ext uri="{9D8B030D-6E8A-4147-A177-3AD203B41FA5}">
                      <a16:colId xmlns:a16="http://schemas.microsoft.com/office/drawing/2014/main" val="2968802237"/>
                    </a:ext>
                  </a:extLst>
                </a:gridCol>
                <a:gridCol w="1677200">
                  <a:extLst>
                    <a:ext uri="{9D8B030D-6E8A-4147-A177-3AD203B41FA5}">
                      <a16:colId xmlns:a16="http://schemas.microsoft.com/office/drawing/2014/main" val="244197355"/>
                    </a:ext>
                  </a:extLst>
                </a:gridCol>
                <a:gridCol w="1698430">
                  <a:extLst>
                    <a:ext uri="{9D8B030D-6E8A-4147-A177-3AD203B41FA5}">
                      <a16:colId xmlns:a16="http://schemas.microsoft.com/office/drawing/2014/main" val="956542109"/>
                    </a:ext>
                  </a:extLst>
                </a:gridCol>
              </a:tblGrid>
              <a:tr h="350301">
                <a:tc gridSpan="4">
                  <a:txBody>
                    <a:bodyPr/>
                    <a:lstStyle/>
                    <a:p>
                      <a:pPr algn="l" fontAlgn="ctr"/>
                      <a:r>
                        <a:rPr lang="es-EC" sz="2000" u="none" strike="noStrike">
                          <a:effectLst/>
                        </a:rPr>
                        <a:t>Desempeño del Clasificador Experimento 1</a:t>
                      </a:r>
                      <a:endParaRPr lang="es-EC" sz="2000" b="0" i="1" u="none" strike="noStrike">
                        <a:solidFill>
                          <a:srgbClr val="000000"/>
                        </a:solidFill>
                        <a:effectLst/>
                        <a:latin typeface="Times New Roman" panose="02020603050405020304" pitchFamily="18" charset="0"/>
                      </a:endParaRPr>
                    </a:p>
                  </a:txBody>
                  <a:tcPr marL="152859" marR="152859" marT="76429" marB="76429"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800" b="0" i="0" u="none" strike="noStrike">
                        <a:solidFill>
                          <a:srgbClr val="000000"/>
                        </a:solidFill>
                        <a:effectLst/>
                        <a:latin typeface="Calibri" panose="020F0502020204030204" pitchFamily="34" charset="0"/>
                      </a:endParaRPr>
                    </a:p>
                  </a:txBody>
                  <a:tcPr marL="15923" marR="15923" marT="15923" marB="0" anchor="b"/>
                </a:tc>
                <a:extLst>
                  <a:ext uri="{0D108BD9-81ED-4DB2-BD59-A6C34878D82A}">
                    <a16:rowId xmlns:a16="http://schemas.microsoft.com/office/drawing/2014/main" val="3513716159"/>
                  </a:ext>
                </a:extLst>
              </a:tr>
              <a:tr h="557297">
                <a:tc>
                  <a:txBody>
                    <a:bodyPr/>
                    <a:lstStyle/>
                    <a:p>
                      <a:pPr algn="just" fontAlgn="ctr"/>
                      <a:r>
                        <a:rPr lang="es-ES" sz="1700" u="none" strike="noStrike">
                          <a:effectLst/>
                        </a:rPr>
                        <a:t> </a:t>
                      </a:r>
                      <a:endParaRPr lang="es-EC" sz="1700" b="1"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Exactitud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Precisión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Sensibilidad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Especificidad (%)</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2075312950"/>
                  </a:ext>
                </a:extLst>
              </a:tr>
              <a:tr h="334378">
                <a:tc>
                  <a:txBody>
                    <a:bodyPr/>
                    <a:lstStyle/>
                    <a:p>
                      <a:pPr algn="just" fontAlgn="ctr"/>
                      <a:r>
                        <a:rPr lang="es-EC" sz="1700" u="none" strike="noStrike">
                          <a:effectLst/>
                        </a:rPr>
                        <a:t>Pasillos</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40,33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98</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98</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99,85</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839889954"/>
                  </a:ext>
                </a:extLst>
              </a:tr>
              <a:tr h="334378">
                <a:tc>
                  <a:txBody>
                    <a:bodyPr/>
                    <a:lstStyle/>
                    <a:p>
                      <a:pPr algn="just" fontAlgn="ctr"/>
                      <a:r>
                        <a:rPr lang="es-EC" sz="1700" u="none" strike="noStrike">
                          <a:effectLst/>
                        </a:rPr>
                        <a:t>SanJuanito</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81,31</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87</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87</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3093150566"/>
                  </a:ext>
                </a:extLst>
              </a:tr>
              <a:tr h="334378">
                <a:tc>
                  <a:txBody>
                    <a:bodyPr/>
                    <a:lstStyle/>
                    <a:p>
                      <a:pPr algn="just" fontAlgn="ctr"/>
                      <a:r>
                        <a:rPr lang="es-EC" sz="1700" u="none" strike="noStrike">
                          <a:effectLst/>
                        </a:rPr>
                        <a:t>Bomba</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85,85</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91</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91</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99,31</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4195256760"/>
                  </a:ext>
                </a:extLst>
              </a:tr>
              <a:tr h="334378">
                <a:tc>
                  <a:txBody>
                    <a:bodyPr/>
                    <a:lstStyle/>
                    <a:p>
                      <a:pPr algn="just" fontAlgn="ctr"/>
                      <a:r>
                        <a:rPr lang="es-EC" sz="1700" u="none" strike="noStrike">
                          <a:effectLst/>
                        </a:rPr>
                        <a:t>Marimba</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85,58</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89</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89</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99,15</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4130355088"/>
                  </a:ext>
                </a:extLst>
              </a:tr>
              <a:tr h="557297">
                <a:tc>
                  <a:txBody>
                    <a:bodyPr/>
                    <a:lstStyle/>
                    <a:p>
                      <a:pPr algn="just" fontAlgn="ctr"/>
                      <a:r>
                        <a:rPr lang="es-EC" sz="1700" u="none" strike="noStrike">
                          <a:effectLst/>
                        </a:rPr>
                        <a:t>Desconocidos</a:t>
                      </a:r>
                      <a:endParaRPr lang="es-EC" sz="1700" b="0" i="0" u="none" strike="noStrike">
                        <a:solidFill>
                          <a:srgbClr val="000000"/>
                        </a:solidFill>
                        <a:effectLst/>
                        <a:latin typeface="Times New Roman" panose="02020603050405020304" pitchFamily="18" charset="0"/>
                      </a:endParaRPr>
                    </a:p>
                  </a:txBody>
                  <a:tcPr marL="15923" marR="15923" marT="15923" marB="0" anchor="ctr">
                    <a:lnB w="12700" cmpd="sng">
                      <a:noFill/>
                    </a:lnB>
                  </a:tcPr>
                </a:tc>
                <a:tc>
                  <a:txBody>
                    <a:bodyPr/>
                    <a:lstStyle/>
                    <a:p>
                      <a:pPr algn="just" fontAlgn="ctr"/>
                      <a:r>
                        <a:rPr lang="es-EC" sz="1700" u="none" strike="noStrike">
                          <a:effectLst/>
                        </a:rPr>
                        <a:t>97,14</a:t>
                      </a:r>
                      <a:endParaRPr lang="es-EC" sz="1700" b="0" i="0" u="none" strike="noStrike">
                        <a:solidFill>
                          <a:srgbClr val="000000"/>
                        </a:solidFill>
                        <a:effectLst/>
                        <a:latin typeface="Times New Roman" panose="02020603050405020304" pitchFamily="18" charset="0"/>
                      </a:endParaRPr>
                    </a:p>
                  </a:txBody>
                  <a:tcPr marL="15923" marR="15923" marT="15923" marB="0" anchor="ctr">
                    <a:lnB w="12700" cmpd="sng">
                      <a:noFill/>
                    </a:lnB>
                  </a:tcPr>
                </a:tc>
                <a:tc>
                  <a:txBody>
                    <a:bodyPr/>
                    <a:lstStyle/>
                    <a:p>
                      <a:pPr algn="just" fontAlgn="ctr"/>
                      <a:r>
                        <a:rPr lang="es-EC" sz="1700" u="none" strike="noStrike">
                          <a:effectLst/>
                        </a:rPr>
                        <a:t>81,6</a:t>
                      </a:r>
                      <a:endParaRPr lang="es-EC" sz="1700" b="0" i="0" u="none" strike="noStrike">
                        <a:solidFill>
                          <a:srgbClr val="000000"/>
                        </a:solidFill>
                        <a:effectLst/>
                        <a:latin typeface="Times New Roman" panose="02020603050405020304" pitchFamily="18" charset="0"/>
                      </a:endParaRPr>
                    </a:p>
                  </a:txBody>
                  <a:tcPr marL="15923" marR="15923" marT="15923" marB="0" anchor="ctr">
                    <a:lnB w="12700" cmpd="sng">
                      <a:noFill/>
                    </a:lnB>
                  </a:tcPr>
                </a:tc>
                <a:tc>
                  <a:txBody>
                    <a:bodyPr/>
                    <a:lstStyle/>
                    <a:p>
                      <a:pPr algn="just" fontAlgn="ctr"/>
                      <a:r>
                        <a:rPr lang="es-EC" sz="1700" u="none" strike="noStrike">
                          <a:effectLst/>
                        </a:rPr>
                        <a:t>81,6</a:t>
                      </a:r>
                      <a:endParaRPr lang="es-EC" sz="1700" b="0" i="0" u="none" strike="noStrike">
                        <a:solidFill>
                          <a:srgbClr val="000000"/>
                        </a:solidFill>
                        <a:effectLst/>
                        <a:latin typeface="Times New Roman" panose="02020603050405020304" pitchFamily="18" charset="0"/>
                      </a:endParaRPr>
                    </a:p>
                  </a:txBody>
                  <a:tcPr marL="15923" marR="15923" marT="15923" marB="0" anchor="ctr">
                    <a:lnB w="12700" cmpd="sng">
                      <a:noFill/>
                    </a:lnB>
                  </a:tcPr>
                </a:tc>
                <a:tc>
                  <a:txBody>
                    <a:bodyPr/>
                    <a:lstStyle/>
                    <a:p>
                      <a:pPr algn="just" fontAlgn="ctr"/>
                      <a:r>
                        <a:rPr lang="es-EC" sz="1700" u="none" strike="noStrike">
                          <a:effectLst/>
                        </a:rPr>
                        <a:t>85,85</a:t>
                      </a:r>
                      <a:endParaRPr lang="es-EC" sz="1700" b="0" i="0" u="none" strike="noStrike">
                        <a:solidFill>
                          <a:srgbClr val="000000"/>
                        </a:solidFill>
                        <a:effectLst/>
                        <a:latin typeface="Times New Roman" panose="02020603050405020304" pitchFamily="18" charset="0"/>
                      </a:endParaRPr>
                    </a:p>
                  </a:txBody>
                  <a:tcPr marL="15923" marR="15923" marT="15923" marB="0" anchor="ctr">
                    <a:lnB w="12700" cmpd="sng">
                      <a:noFill/>
                    </a:lnB>
                  </a:tcPr>
                </a:tc>
                <a:extLst>
                  <a:ext uri="{0D108BD9-81ED-4DB2-BD59-A6C34878D82A}">
                    <a16:rowId xmlns:a16="http://schemas.microsoft.com/office/drawing/2014/main" val="2081085818"/>
                  </a:ext>
                </a:extLst>
              </a:tr>
              <a:tr h="318456">
                <a:tc>
                  <a:txBody>
                    <a:bodyPr/>
                    <a:lstStyle/>
                    <a:p>
                      <a:pPr algn="l" fontAlgn="b"/>
                      <a:endParaRPr lang="es-EC" sz="1800" b="0" i="0" u="none" strike="noStrike" dirty="0">
                        <a:solidFill>
                          <a:srgbClr val="000000"/>
                        </a:solidFill>
                        <a:effectLst/>
                        <a:latin typeface="Calibri" panose="020F0502020204030204" pitchFamily="34" charset="0"/>
                      </a:endParaRPr>
                    </a:p>
                  </a:txBody>
                  <a:tcPr marL="15923" marR="15923" marT="1592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923" marR="15923" marT="1592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923" marR="15923" marT="1592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923" marR="15923" marT="1592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923" marR="15923" marT="1592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38926"/>
                  </a:ext>
                </a:extLst>
              </a:tr>
              <a:tr h="350301">
                <a:tc gridSpan="4">
                  <a:txBody>
                    <a:bodyPr/>
                    <a:lstStyle/>
                    <a:p>
                      <a:pPr algn="l" fontAlgn="ctr"/>
                      <a:r>
                        <a:rPr lang="es-EC" sz="2000" u="none" strike="noStrike">
                          <a:effectLst/>
                        </a:rPr>
                        <a:t>Desempeño del Clasificador Experimento 2</a:t>
                      </a:r>
                      <a:endParaRPr lang="es-EC" sz="2000" b="0" i="1" u="none" strike="noStrike">
                        <a:solidFill>
                          <a:srgbClr val="000000"/>
                        </a:solidFill>
                        <a:effectLst/>
                        <a:latin typeface="Times New Roman" panose="02020603050405020304" pitchFamily="18" charset="0"/>
                      </a:endParaRPr>
                    </a:p>
                  </a:txBody>
                  <a:tcPr marL="152859" marR="152859" marT="76429" marB="76429" anchor="ctr">
                    <a:lnT w="12700" cmpd="sng">
                      <a:noFill/>
                    </a:lnT>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800" b="0" i="0" u="none" strike="noStrike">
                        <a:solidFill>
                          <a:srgbClr val="000000"/>
                        </a:solidFill>
                        <a:effectLst/>
                        <a:latin typeface="Calibri" panose="020F0502020204030204" pitchFamily="34" charset="0"/>
                      </a:endParaRPr>
                    </a:p>
                  </a:txBody>
                  <a:tcPr marL="15923" marR="15923" marT="15923" marB="0" anchor="b">
                    <a:lnT w="12700" cmpd="sng">
                      <a:noFill/>
                    </a:lnT>
                  </a:tcPr>
                </a:tc>
                <a:extLst>
                  <a:ext uri="{0D108BD9-81ED-4DB2-BD59-A6C34878D82A}">
                    <a16:rowId xmlns:a16="http://schemas.microsoft.com/office/drawing/2014/main" val="2092460975"/>
                  </a:ext>
                </a:extLst>
              </a:tr>
              <a:tr h="334378">
                <a:tc>
                  <a:txBody>
                    <a:bodyPr/>
                    <a:lstStyle/>
                    <a:p>
                      <a:pPr algn="just" fontAlgn="ctr"/>
                      <a:r>
                        <a:rPr lang="es-ES" sz="1700" u="none" strike="noStrike">
                          <a:effectLst/>
                        </a:rPr>
                        <a:t> </a:t>
                      </a:r>
                      <a:endParaRPr lang="es-EC" sz="1700" b="1"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Exactitud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Precisión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Sensibilidad (%)</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Especificidad (%)</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1871798292"/>
                  </a:ext>
                </a:extLst>
              </a:tr>
              <a:tr h="334378">
                <a:tc>
                  <a:txBody>
                    <a:bodyPr/>
                    <a:lstStyle/>
                    <a:p>
                      <a:pPr algn="just" fontAlgn="ctr"/>
                      <a:r>
                        <a:rPr lang="es-EC" sz="1700" u="none" strike="noStrike">
                          <a:effectLst/>
                        </a:rPr>
                        <a:t>Pasillos</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33,681</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97</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97</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99,769</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2345135672"/>
                  </a:ext>
                </a:extLst>
              </a:tr>
              <a:tr h="334378">
                <a:tc>
                  <a:txBody>
                    <a:bodyPr/>
                    <a:lstStyle/>
                    <a:p>
                      <a:pPr algn="just" fontAlgn="ctr"/>
                      <a:r>
                        <a:rPr lang="es-EC" sz="1700" u="none" strike="noStrike">
                          <a:effectLst/>
                        </a:rPr>
                        <a:t>SanJuanito</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54,348</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75</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75</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98,077</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248345805"/>
                  </a:ext>
                </a:extLst>
              </a:tr>
              <a:tr h="334378">
                <a:tc>
                  <a:txBody>
                    <a:bodyPr/>
                    <a:lstStyle/>
                    <a:p>
                      <a:pPr algn="just" fontAlgn="ctr"/>
                      <a:r>
                        <a:rPr lang="es-EC" sz="1700" u="none" strike="noStrike">
                          <a:effectLst/>
                        </a:rPr>
                        <a:t>Bomba</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88,571</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99,462</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3479375865"/>
                  </a:ext>
                </a:extLst>
              </a:tr>
              <a:tr h="334378">
                <a:tc>
                  <a:txBody>
                    <a:bodyPr/>
                    <a:lstStyle/>
                    <a:p>
                      <a:pPr algn="just" fontAlgn="ctr"/>
                      <a:r>
                        <a:rPr lang="es-EC" sz="1700" u="none" strike="noStrike">
                          <a:effectLst/>
                        </a:rPr>
                        <a:t>Marimba</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80,583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83</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98,692</a:t>
                      </a:r>
                      <a:endParaRPr lang="es-EC" sz="1700" b="0" i="0" u="none" strike="noStrike">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3828803265"/>
                  </a:ext>
                </a:extLst>
              </a:tr>
              <a:tr h="557297">
                <a:tc>
                  <a:txBody>
                    <a:bodyPr/>
                    <a:lstStyle/>
                    <a:p>
                      <a:pPr algn="just" fontAlgn="ctr"/>
                      <a:r>
                        <a:rPr lang="es-EC" sz="1700" u="none" strike="noStrike">
                          <a:effectLst/>
                        </a:rPr>
                        <a:t>Desconocidos</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96,475</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73,9</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a:effectLst/>
                        </a:rPr>
                        <a:t>73,9</a:t>
                      </a:r>
                      <a:endParaRPr lang="es-EC" sz="1700" b="0" i="0" u="none" strike="noStrike">
                        <a:solidFill>
                          <a:srgbClr val="000000"/>
                        </a:solidFill>
                        <a:effectLst/>
                        <a:latin typeface="Times New Roman" panose="02020603050405020304" pitchFamily="18" charset="0"/>
                      </a:endParaRPr>
                    </a:p>
                  </a:txBody>
                  <a:tcPr marL="15923" marR="15923" marT="15923" marB="0" anchor="ctr"/>
                </a:tc>
                <a:tc>
                  <a:txBody>
                    <a:bodyPr/>
                    <a:lstStyle/>
                    <a:p>
                      <a:pPr algn="just" fontAlgn="ctr"/>
                      <a:r>
                        <a:rPr lang="es-EC" sz="1700" u="none" strike="noStrike" dirty="0">
                          <a:effectLst/>
                        </a:rPr>
                        <a:t>79,923</a:t>
                      </a:r>
                      <a:endParaRPr lang="es-EC" sz="1700" b="0" i="0" u="none" strike="noStrike" dirty="0">
                        <a:solidFill>
                          <a:srgbClr val="000000"/>
                        </a:solidFill>
                        <a:effectLst/>
                        <a:latin typeface="Times New Roman" panose="02020603050405020304" pitchFamily="18" charset="0"/>
                      </a:endParaRPr>
                    </a:p>
                  </a:txBody>
                  <a:tcPr marL="15923" marR="15923" marT="15923" marB="0" anchor="ctr"/>
                </a:tc>
                <a:extLst>
                  <a:ext uri="{0D108BD9-81ED-4DB2-BD59-A6C34878D82A}">
                    <a16:rowId xmlns:a16="http://schemas.microsoft.com/office/drawing/2014/main" val="3903682458"/>
                  </a:ext>
                </a:extLst>
              </a:tr>
            </a:tbl>
          </a:graphicData>
        </a:graphic>
      </p:graphicFrame>
    </p:spTree>
    <p:extLst>
      <p:ext uri="{BB962C8B-B14F-4D97-AF65-F5344CB8AC3E}">
        <p14:creationId xmlns:p14="http://schemas.microsoft.com/office/powerpoint/2010/main" val="412186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FB48D-D59F-4D1F-8830-43A348F031EA}"/>
              </a:ext>
            </a:extLst>
          </p:cNvPr>
          <p:cNvSpPr>
            <a:spLocks noGrp="1"/>
          </p:cNvSpPr>
          <p:nvPr>
            <p:ph type="title"/>
          </p:nvPr>
        </p:nvSpPr>
        <p:spPr>
          <a:xfrm>
            <a:off x="913149" y="-309135"/>
            <a:ext cx="10364451" cy="1596177"/>
          </a:xfrm>
        </p:spPr>
        <p:txBody>
          <a:bodyPr/>
          <a:lstStyle/>
          <a:p>
            <a:r>
              <a:rPr lang="es-ES" dirty="0"/>
              <a:t>Agenda </a:t>
            </a:r>
            <a:endParaRPr lang="es-EC" dirty="0"/>
          </a:p>
        </p:txBody>
      </p:sp>
      <p:graphicFrame>
        <p:nvGraphicFramePr>
          <p:cNvPr id="6" name="Marcador de contenido 5">
            <a:extLst>
              <a:ext uri="{FF2B5EF4-FFF2-40B4-BE49-F238E27FC236}">
                <a16:creationId xmlns:a16="http://schemas.microsoft.com/office/drawing/2014/main" id="{54F6717B-D8FF-4F5E-B060-EC8E5881C004}"/>
              </a:ext>
            </a:extLst>
          </p:cNvPr>
          <p:cNvGraphicFramePr>
            <a:graphicFrameLocks noGrp="1"/>
          </p:cNvGraphicFramePr>
          <p:nvPr>
            <p:ph sz="quarter" idx="13"/>
            <p:extLst>
              <p:ext uri="{D42A27DB-BD31-4B8C-83A1-F6EECF244321}">
                <p14:modId xmlns:p14="http://schemas.microsoft.com/office/powerpoint/2010/main" val="3955673106"/>
              </p:ext>
            </p:extLst>
          </p:nvPr>
        </p:nvGraphicFramePr>
        <p:xfrm>
          <a:off x="1086679" y="1161015"/>
          <a:ext cx="10363200" cy="521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16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RESULTADOS EXPERIMENTO 3 Y 4 </a:t>
            </a:r>
            <a:endParaRPr lang="es-EC" dirty="0"/>
          </a:p>
        </p:txBody>
      </p:sp>
      <p:graphicFrame>
        <p:nvGraphicFramePr>
          <p:cNvPr id="2" name="Tabla 1">
            <a:extLst>
              <a:ext uri="{FF2B5EF4-FFF2-40B4-BE49-F238E27FC236}">
                <a16:creationId xmlns:a16="http://schemas.microsoft.com/office/drawing/2014/main" id="{7349324C-DDF5-4128-8A54-A878CAAAA504}"/>
              </a:ext>
            </a:extLst>
          </p:cNvPr>
          <p:cNvGraphicFramePr>
            <a:graphicFrameLocks noGrp="1"/>
          </p:cNvGraphicFramePr>
          <p:nvPr>
            <p:extLst>
              <p:ext uri="{D42A27DB-BD31-4B8C-83A1-F6EECF244321}">
                <p14:modId xmlns:p14="http://schemas.microsoft.com/office/powerpoint/2010/main" val="2515164583"/>
              </p:ext>
            </p:extLst>
          </p:nvPr>
        </p:nvGraphicFramePr>
        <p:xfrm>
          <a:off x="2439537" y="803299"/>
          <a:ext cx="7236726" cy="5628099"/>
        </p:xfrm>
        <a:graphic>
          <a:graphicData uri="http://schemas.openxmlformats.org/drawingml/2006/table">
            <a:tbl>
              <a:tblPr>
                <a:tableStyleId>{5C22544A-7EE6-4342-B048-85BDC9FD1C3A}</a:tableStyleId>
              </a:tblPr>
              <a:tblGrid>
                <a:gridCol w="1441918">
                  <a:extLst>
                    <a:ext uri="{9D8B030D-6E8A-4147-A177-3AD203B41FA5}">
                      <a16:colId xmlns:a16="http://schemas.microsoft.com/office/drawing/2014/main" val="3612372046"/>
                    </a:ext>
                  </a:extLst>
                </a:gridCol>
                <a:gridCol w="1253842">
                  <a:extLst>
                    <a:ext uri="{9D8B030D-6E8A-4147-A177-3AD203B41FA5}">
                      <a16:colId xmlns:a16="http://schemas.microsoft.com/office/drawing/2014/main" val="969044102"/>
                    </a:ext>
                  </a:extLst>
                </a:gridCol>
                <a:gridCol w="1253842">
                  <a:extLst>
                    <a:ext uri="{9D8B030D-6E8A-4147-A177-3AD203B41FA5}">
                      <a16:colId xmlns:a16="http://schemas.microsoft.com/office/drawing/2014/main" val="3327265010"/>
                    </a:ext>
                  </a:extLst>
                </a:gridCol>
                <a:gridCol w="1650892">
                  <a:extLst>
                    <a:ext uri="{9D8B030D-6E8A-4147-A177-3AD203B41FA5}">
                      <a16:colId xmlns:a16="http://schemas.microsoft.com/office/drawing/2014/main" val="3188288969"/>
                    </a:ext>
                  </a:extLst>
                </a:gridCol>
                <a:gridCol w="1636232">
                  <a:extLst>
                    <a:ext uri="{9D8B030D-6E8A-4147-A177-3AD203B41FA5}">
                      <a16:colId xmlns:a16="http://schemas.microsoft.com/office/drawing/2014/main" val="4262156669"/>
                    </a:ext>
                  </a:extLst>
                </a:gridCol>
              </a:tblGrid>
              <a:tr h="344807">
                <a:tc gridSpan="4">
                  <a:txBody>
                    <a:bodyPr/>
                    <a:lstStyle/>
                    <a:p>
                      <a:pPr algn="l" fontAlgn="ctr"/>
                      <a:r>
                        <a:rPr lang="es-EC" sz="2000" u="none" strike="noStrike">
                          <a:effectLst/>
                        </a:rPr>
                        <a:t>Desempeño del Clasificador Experimento 3</a:t>
                      </a:r>
                      <a:endParaRPr lang="es-EC" sz="2000" b="0" i="1" u="none" strike="noStrike">
                        <a:solidFill>
                          <a:srgbClr val="000000"/>
                        </a:solidFill>
                        <a:effectLst/>
                        <a:latin typeface="Times New Roman" panose="02020603050405020304" pitchFamily="18" charset="0"/>
                      </a:endParaRPr>
                    </a:p>
                  </a:txBody>
                  <a:tcPr marL="150461" marR="150461" marT="75231" marB="75231"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800" b="0" i="0" u="none" strike="noStrike">
                        <a:solidFill>
                          <a:srgbClr val="000000"/>
                        </a:solidFill>
                        <a:effectLst/>
                        <a:latin typeface="Calibri" panose="020F0502020204030204" pitchFamily="34" charset="0"/>
                      </a:endParaRPr>
                    </a:p>
                  </a:txBody>
                  <a:tcPr marL="15673" marR="15673" marT="15673" marB="0" anchor="b"/>
                </a:tc>
                <a:extLst>
                  <a:ext uri="{0D108BD9-81ED-4DB2-BD59-A6C34878D82A}">
                    <a16:rowId xmlns:a16="http://schemas.microsoft.com/office/drawing/2014/main" val="53280883"/>
                  </a:ext>
                </a:extLst>
              </a:tr>
              <a:tr h="329133">
                <a:tc>
                  <a:txBody>
                    <a:bodyPr/>
                    <a:lstStyle/>
                    <a:p>
                      <a:pPr algn="just" fontAlgn="ctr"/>
                      <a:r>
                        <a:rPr lang="es-ES" sz="1600" u="none" strike="noStrike">
                          <a:effectLst/>
                        </a:rPr>
                        <a:t> </a:t>
                      </a:r>
                      <a:endParaRPr lang="es-EC" sz="1600" b="1"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Exactitud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Precisión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Sensibilidad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Especificidad (%)</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122057819"/>
                  </a:ext>
                </a:extLst>
              </a:tr>
              <a:tr h="329133">
                <a:tc>
                  <a:txBody>
                    <a:bodyPr/>
                    <a:lstStyle/>
                    <a:p>
                      <a:pPr algn="just" fontAlgn="ctr"/>
                      <a:r>
                        <a:rPr lang="es-EC" sz="1600" u="none" strike="noStrike">
                          <a:effectLst/>
                        </a:rPr>
                        <a:t>Pasillos</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69,06</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96</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96</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99,69</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3503493169"/>
                  </a:ext>
                </a:extLst>
              </a:tr>
              <a:tr h="329133">
                <a:tc>
                  <a:txBody>
                    <a:bodyPr/>
                    <a:lstStyle/>
                    <a:p>
                      <a:pPr algn="just" fontAlgn="ctr"/>
                      <a:r>
                        <a:rPr lang="es-EC" sz="1600" u="none" strike="noStrike">
                          <a:effectLst/>
                        </a:rPr>
                        <a:t>SanJuanito</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73,96</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71</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71</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97,77</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865157832"/>
                  </a:ext>
                </a:extLst>
              </a:tr>
              <a:tr h="329133">
                <a:tc>
                  <a:txBody>
                    <a:bodyPr/>
                    <a:lstStyle/>
                    <a:p>
                      <a:pPr algn="just" fontAlgn="ctr"/>
                      <a:r>
                        <a:rPr lang="es-EC" sz="1600" u="none" strike="noStrike">
                          <a:effectLst/>
                        </a:rPr>
                        <a:t>Bomba</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96,74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89</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89</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99,15</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460633968"/>
                  </a:ext>
                </a:extLst>
              </a:tr>
              <a:tr h="329133">
                <a:tc>
                  <a:txBody>
                    <a:bodyPr/>
                    <a:lstStyle/>
                    <a:p>
                      <a:pPr algn="just" fontAlgn="ctr"/>
                      <a:r>
                        <a:rPr lang="es-EC" sz="1600" u="none" strike="noStrike">
                          <a:effectLst/>
                        </a:rPr>
                        <a:t>Marimba</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86,6</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98,77</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544097911"/>
                  </a:ext>
                </a:extLst>
              </a:tr>
              <a:tr h="548556">
                <a:tc>
                  <a:txBody>
                    <a:bodyPr/>
                    <a:lstStyle/>
                    <a:p>
                      <a:pPr algn="just" fontAlgn="ctr"/>
                      <a:r>
                        <a:rPr lang="es-EC" sz="1600" u="none" strike="noStrike">
                          <a:effectLst/>
                        </a:rPr>
                        <a:t>Desconocidos</a:t>
                      </a:r>
                      <a:endParaRPr lang="es-EC" sz="1600" b="0" i="0" u="none" strike="noStrike">
                        <a:solidFill>
                          <a:srgbClr val="000000"/>
                        </a:solidFill>
                        <a:effectLst/>
                        <a:latin typeface="Times New Roman" panose="02020603050405020304" pitchFamily="18" charset="0"/>
                      </a:endParaRPr>
                    </a:p>
                  </a:txBody>
                  <a:tcPr marL="15673" marR="15673" marT="15673" marB="0" anchor="ctr">
                    <a:lnB w="12700" cmpd="sng">
                      <a:noFill/>
                    </a:lnB>
                  </a:tcPr>
                </a:tc>
                <a:tc>
                  <a:txBody>
                    <a:bodyPr/>
                    <a:lstStyle/>
                    <a:p>
                      <a:pPr algn="just" fontAlgn="ctr"/>
                      <a:r>
                        <a:rPr lang="es-EC" sz="1600" u="none" strike="noStrike">
                          <a:effectLst/>
                        </a:rPr>
                        <a:t>95,59</a:t>
                      </a:r>
                      <a:endParaRPr lang="es-EC" sz="1600" b="0" i="0" u="none" strike="noStrike">
                        <a:solidFill>
                          <a:srgbClr val="000000"/>
                        </a:solidFill>
                        <a:effectLst/>
                        <a:latin typeface="Times New Roman" panose="02020603050405020304" pitchFamily="18" charset="0"/>
                      </a:endParaRPr>
                    </a:p>
                  </a:txBody>
                  <a:tcPr marL="15673" marR="15673" marT="15673" marB="0" anchor="ctr">
                    <a:lnB w="12700" cmpd="sng">
                      <a:noFill/>
                    </a:lnB>
                  </a:tcPr>
                </a:tc>
                <a:tc>
                  <a:txBody>
                    <a:bodyPr/>
                    <a:lstStyle/>
                    <a:p>
                      <a:pPr algn="just" fontAlgn="ctr"/>
                      <a:r>
                        <a:rPr lang="es-EC" sz="1600" u="none" strike="noStrike">
                          <a:effectLst/>
                        </a:rPr>
                        <a:t>93,3</a:t>
                      </a:r>
                      <a:endParaRPr lang="es-EC" sz="1600" b="0" i="0" u="none" strike="noStrike">
                        <a:solidFill>
                          <a:srgbClr val="000000"/>
                        </a:solidFill>
                        <a:effectLst/>
                        <a:latin typeface="Times New Roman" panose="02020603050405020304" pitchFamily="18" charset="0"/>
                      </a:endParaRPr>
                    </a:p>
                  </a:txBody>
                  <a:tcPr marL="15673" marR="15673" marT="15673" marB="0" anchor="ctr">
                    <a:lnB w="12700" cmpd="sng">
                      <a:noFill/>
                    </a:lnB>
                  </a:tcPr>
                </a:tc>
                <a:tc>
                  <a:txBody>
                    <a:bodyPr/>
                    <a:lstStyle/>
                    <a:p>
                      <a:pPr algn="just" fontAlgn="ctr"/>
                      <a:r>
                        <a:rPr lang="es-EC" sz="1600" u="none" strike="noStrike">
                          <a:effectLst/>
                        </a:rPr>
                        <a:t>93,3</a:t>
                      </a:r>
                      <a:endParaRPr lang="es-EC" sz="1600" b="0" i="0" u="none" strike="noStrike">
                        <a:solidFill>
                          <a:srgbClr val="000000"/>
                        </a:solidFill>
                        <a:effectLst/>
                        <a:latin typeface="Times New Roman" panose="02020603050405020304" pitchFamily="18" charset="0"/>
                      </a:endParaRPr>
                    </a:p>
                  </a:txBody>
                  <a:tcPr marL="15673" marR="15673" marT="15673" marB="0" anchor="ctr">
                    <a:lnB w="12700" cmpd="sng">
                      <a:noFill/>
                    </a:lnB>
                  </a:tcPr>
                </a:tc>
                <a:tc>
                  <a:txBody>
                    <a:bodyPr/>
                    <a:lstStyle/>
                    <a:p>
                      <a:pPr algn="just" fontAlgn="ctr"/>
                      <a:r>
                        <a:rPr lang="es-EC" sz="1600" u="none" strike="noStrike">
                          <a:effectLst/>
                        </a:rPr>
                        <a:t>94,85</a:t>
                      </a:r>
                      <a:endParaRPr lang="es-EC" sz="1600" b="0" i="0" u="none" strike="noStrike">
                        <a:solidFill>
                          <a:srgbClr val="000000"/>
                        </a:solidFill>
                        <a:effectLst/>
                        <a:latin typeface="Times New Roman" panose="02020603050405020304" pitchFamily="18" charset="0"/>
                      </a:endParaRPr>
                    </a:p>
                  </a:txBody>
                  <a:tcPr marL="15673" marR="15673" marT="15673" marB="0" anchor="ctr">
                    <a:lnB w="12700" cmpd="sng">
                      <a:noFill/>
                    </a:lnB>
                  </a:tcPr>
                </a:tc>
                <a:extLst>
                  <a:ext uri="{0D108BD9-81ED-4DB2-BD59-A6C34878D82A}">
                    <a16:rowId xmlns:a16="http://schemas.microsoft.com/office/drawing/2014/main" val="3867328443"/>
                  </a:ext>
                </a:extLst>
              </a:tr>
              <a:tr h="329133">
                <a:tc>
                  <a:txBody>
                    <a:bodyPr/>
                    <a:lstStyle/>
                    <a:p>
                      <a:pPr algn="ctr" fontAlgn="ctr"/>
                      <a:endParaRPr lang="es-EC" sz="2000" b="0" i="0" u="none" strike="noStrike" dirty="0">
                        <a:solidFill>
                          <a:srgbClr val="000000"/>
                        </a:solidFill>
                        <a:effectLst/>
                        <a:latin typeface="Times New Roman" panose="02020603050405020304" pitchFamily="18" charset="0"/>
                      </a:endParaRPr>
                    </a:p>
                  </a:txBody>
                  <a:tcPr marL="15673" marR="15673" marT="1567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673" marR="15673" marT="15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673" marR="15673" marT="15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673" marR="15673" marT="15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s-EC" sz="1800" b="0" i="0" u="none" strike="noStrike" dirty="0">
                        <a:solidFill>
                          <a:srgbClr val="000000"/>
                        </a:solidFill>
                        <a:effectLst/>
                        <a:latin typeface="Calibri" panose="020F0502020204030204" pitchFamily="34" charset="0"/>
                      </a:endParaRPr>
                    </a:p>
                  </a:txBody>
                  <a:tcPr marL="15673" marR="15673" marT="15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309636"/>
                  </a:ext>
                </a:extLst>
              </a:tr>
              <a:tr h="344807">
                <a:tc gridSpan="4">
                  <a:txBody>
                    <a:bodyPr/>
                    <a:lstStyle/>
                    <a:p>
                      <a:pPr algn="l" fontAlgn="ctr"/>
                      <a:r>
                        <a:rPr lang="es-EC" sz="2000" u="none" strike="noStrike">
                          <a:effectLst/>
                        </a:rPr>
                        <a:t>Desempeño del Clasificador Experimento 4</a:t>
                      </a:r>
                      <a:endParaRPr lang="es-EC" sz="2000" b="0" i="1" u="none" strike="noStrike">
                        <a:solidFill>
                          <a:srgbClr val="000000"/>
                        </a:solidFill>
                        <a:effectLst/>
                        <a:latin typeface="Times New Roman" panose="02020603050405020304" pitchFamily="18" charset="0"/>
                      </a:endParaRPr>
                    </a:p>
                  </a:txBody>
                  <a:tcPr marL="150461" marR="150461" marT="75231" marB="75231" anchor="ctr">
                    <a:lnT w="12700" cmpd="sng">
                      <a:noFill/>
                    </a:lnT>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800" b="0" i="0" u="none" strike="noStrike">
                        <a:solidFill>
                          <a:srgbClr val="000000"/>
                        </a:solidFill>
                        <a:effectLst/>
                        <a:latin typeface="Calibri" panose="020F0502020204030204" pitchFamily="34" charset="0"/>
                      </a:endParaRPr>
                    </a:p>
                  </a:txBody>
                  <a:tcPr marL="15673" marR="15673" marT="15673" marB="0" anchor="b">
                    <a:lnT w="12700" cmpd="sng">
                      <a:noFill/>
                    </a:lnT>
                  </a:tcPr>
                </a:tc>
                <a:extLst>
                  <a:ext uri="{0D108BD9-81ED-4DB2-BD59-A6C34878D82A}">
                    <a16:rowId xmlns:a16="http://schemas.microsoft.com/office/drawing/2014/main" val="4246790927"/>
                  </a:ext>
                </a:extLst>
              </a:tr>
              <a:tr h="329133">
                <a:tc>
                  <a:txBody>
                    <a:bodyPr/>
                    <a:lstStyle/>
                    <a:p>
                      <a:pPr algn="just" fontAlgn="ctr"/>
                      <a:r>
                        <a:rPr lang="es-ES" sz="1600" u="none" strike="noStrike">
                          <a:effectLst/>
                        </a:rPr>
                        <a:t> </a:t>
                      </a:r>
                      <a:endParaRPr lang="es-EC" sz="1600" b="1"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Exactitud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Precisión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Sensibilidad (%)</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Especificidad (%)</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837849650"/>
                  </a:ext>
                </a:extLst>
              </a:tr>
              <a:tr h="329133">
                <a:tc>
                  <a:txBody>
                    <a:bodyPr/>
                    <a:lstStyle/>
                    <a:p>
                      <a:pPr algn="just" fontAlgn="ctr"/>
                      <a:r>
                        <a:rPr lang="es-EC" sz="1600" u="none" strike="noStrike" dirty="0">
                          <a:effectLst/>
                        </a:rPr>
                        <a:t>Pasillos</a:t>
                      </a:r>
                      <a:endParaRPr lang="es-EC" sz="1600" b="0" i="0" u="none" strike="noStrike" dirty="0">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dirty="0">
                          <a:effectLst/>
                        </a:rPr>
                        <a:t>54,76</a:t>
                      </a:r>
                      <a:endParaRPr lang="es-EC" sz="1600" b="0" i="0" u="none" strike="noStrike" dirty="0">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92</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92</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99,38</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1121569708"/>
                  </a:ext>
                </a:extLst>
              </a:tr>
              <a:tr h="329133">
                <a:tc>
                  <a:txBody>
                    <a:bodyPr/>
                    <a:lstStyle/>
                    <a:p>
                      <a:pPr algn="just" fontAlgn="ctr"/>
                      <a:r>
                        <a:rPr lang="es-EC" sz="1600" u="none" strike="noStrike">
                          <a:effectLst/>
                        </a:rPr>
                        <a:t>SanJuanito</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72,04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67</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67</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97,46</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1595194748"/>
                  </a:ext>
                </a:extLst>
              </a:tr>
              <a:tr h="329133">
                <a:tc>
                  <a:txBody>
                    <a:bodyPr/>
                    <a:lstStyle/>
                    <a:p>
                      <a:pPr algn="just" fontAlgn="ctr"/>
                      <a:r>
                        <a:rPr lang="es-EC" sz="1600" u="none" strike="noStrike">
                          <a:effectLst/>
                        </a:rPr>
                        <a:t>Bomba</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97,92</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99,54</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520443843"/>
                  </a:ext>
                </a:extLst>
              </a:tr>
              <a:tr h="329133">
                <a:tc>
                  <a:txBody>
                    <a:bodyPr/>
                    <a:lstStyle/>
                    <a:p>
                      <a:pPr algn="just" fontAlgn="ctr"/>
                      <a:r>
                        <a:rPr lang="es-EC" sz="1600" u="none" strike="noStrike">
                          <a:effectLst/>
                        </a:rPr>
                        <a:t>Marimba</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73,95</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88</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88</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99,08</a:t>
                      </a:r>
                      <a:endParaRPr lang="es-EC" sz="1600" b="0" i="0" u="none" strike="noStrike">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294194507"/>
                  </a:ext>
                </a:extLst>
              </a:tr>
              <a:tr h="548556">
                <a:tc>
                  <a:txBody>
                    <a:bodyPr/>
                    <a:lstStyle/>
                    <a:p>
                      <a:pPr algn="just" fontAlgn="ctr"/>
                      <a:r>
                        <a:rPr lang="es-EC" sz="1600" u="none" strike="noStrike">
                          <a:effectLst/>
                        </a:rPr>
                        <a:t>Desconocidos</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94,59</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87,4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a:effectLst/>
                        </a:rPr>
                        <a:t>87,4</a:t>
                      </a:r>
                      <a:endParaRPr lang="es-EC" sz="1600" b="0" i="0" u="none" strike="noStrike">
                        <a:solidFill>
                          <a:srgbClr val="000000"/>
                        </a:solidFill>
                        <a:effectLst/>
                        <a:latin typeface="Times New Roman" panose="02020603050405020304" pitchFamily="18" charset="0"/>
                      </a:endParaRPr>
                    </a:p>
                  </a:txBody>
                  <a:tcPr marL="15673" marR="15673" marT="15673" marB="0" anchor="ctr"/>
                </a:tc>
                <a:tc>
                  <a:txBody>
                    <a:bodyPr/>
                    <a:lstStyle/>
                    <a:p>
                      <a:pPr algn="just" fontAlgn="ctr"/>
                      <a:r>
                        <a:rPr lang="es-EC" sz="1600" u="none" strike="noStrike" dirty="0">
                          <a:effectLst/>
                        </a:rPr>
                        <a:t>90,31</a:t>
                      </a:r>
                      <a:endParaRPr lang="es-EC" sz="1600" b="0" i="0" u="none" strike="noStrike" dirty="0">
                        <a:solidFill>
                          <a:srgbClr val="000000"/>
                        </a:solidFill>
                        <a:effectLst/>
                        <a:latin typeface="Times New Roman" panose="02020603050405020304" pitchFamily="18" charset="0"/>
                      </a:endParaRPr>
                    </a:p>
                  </a:txBody>
                  <a:tcPr marL="15673" marR="15673" marT="15673" marB="0" anchor="ctr"/>
                </a:tc>
                <a:extLst>
                  <a:ext uri="{0D108BD9-81ED-4DB2-BD59-A6C34878D82A}">
                    <a16:rowId xmlns:a16="http://schemas.microsoft.com/office/drawing/2014/main" val="1777837177"/>
                  </a:ext>
                </a:extLst>
              </a:tr>
            </a:tbl>
          </a:graphicData>
        </a:graphic>
      </p:graphicFrame>
    </p:spTree>
    <p:extLst>
      <p:ext uri="{BB962C8B-B14F-4D97-AF65-F5344CB8AC3E}">
        <p14:creationId xmlns:p14="http://schemas.microsoft.com/office/powerpoint/2010/main" val="352520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RESULTADOS EXPERIMENTO 5 </a:t>
            </a:r>
            <a:endParaRPr lang="es-EC" dirty="0"/>
          </a:p>
        </p:txBody>
      </p:sp>
      <p:graphicFrame>
        <p:nvGraphicFramePr>
          <p:cNvPr id="3" name="Tabla 2">
            <a:extLst>
              <a:ext uri="{FF2B5EF4-FFF2-40B4-BE49-F238E27FC236}">
                <a16:creationId xmlns:a16="http://schemas.microsoft.com/office/drawing/2014/main" id="{105068CF-5128-4CC3-8FB8-5EC269D0F287}"/>
              </a:ext>
            </a:extLst>
          </p:cNvPr>
          <p:cNvGraphicFramePr>
            <a:graphicFrameLocks noGrp="1"/>
          </p:cNvGraphicFramePr>
          <p:nvPr>
            <p:extLst>
              <p:ext uri="{D42A27DB-BD31-4B8C-83A1-F6EECF244321}">
                <p14:modId xmlns:p14="http://schemas.microsoft.com/office/powerpoint/2010/main" val="2822999359"/>
              </p:ext>
            </p:extLst>
          </p:nvPr>
        </p:nvGraphicFramePr>
        <p:xfrm>
          <a:off x="1355035" y="841927"/>
          <a:ext cx="9620873" cy="3498139"/>
        </p:xfrm>
        <a:graphic>
          <a:graphicData uri="http://schemas.openxmlformats.org/drawingml/2006/table">
            <a:tbl>
              <a:tblPr>
                <a:tableStyleId>{5C22544A-7EE6-4342-B048-85BDC9FD1C3A}</a:tableStyleId>
              </a:tblPr>
              <a:tblGrid>
                <a:gridCol w="1907587">
                  <a:extLst>
                    <a:ext uri="{9D8B030D-6E8A-4147-A177-3AD203B41FA5}">
                      <a16:colId xmlns:a16="http://schemas.microsoft.com/office/drawing/2014/main" val="3524341542"/>
                    </a:ext>
                  </a:extLst>
                </a:gridCol>
                <a:gridCol w="1658771">
                  <a:extLst>
                    <a:ext uri="{9D8B030D-6E8A-4147-A177-3AD203B41FA5}">
                      <a16:colId xmlns:a16="http://schemas.microsoft.com/office/drawing/2014/main" val="2994685698"/>
                    </a:ext>
                  </a:extLst>
                </a:gridCol>
                <a:gridCol w="1658771">
                  <a:extLst>
                    <a:ext uri="{9D8B030D-6E8A-4147-A177-3AD203B41FA5}">
                      <a16:colId xmlns:a16="http://schemas.microsoft.com/office/drawing/2014/main" val="2143605929"/>
                    </a:ext>
                  </a:extLst>
                </a:gridCol>
                <a:gridCol w="2184049">
                  <a:extLst>
                    <a:ext uri="{9D8B030D-6E8A-4147-A177-3AD203B41FA5}">
                      <a16:colId xmlns:a16="http://schemas.microsoft.com/office/drawing/2014/main" val="607853923"/>
                    </a:ext>
                  </a:extLst>
                </a:gridCol>
                <a:gridCol w="2211695">
                  <a:extLst>
                    <a:ext uri="{9D8B030D-6E8A-4147-A177-3AD203B41FA5}">
                      <a16:colId xmlns:a16="http://schemas.microsoft.com/office/drawing/2014/main" val="2310145326"/>
                    </a:ext>
                  </a:extLst>
                </a:gridCol>
              </a:tblGrid>
              <a:tr h="456162">
                <a:tc gridSpan="4">
                  <a:txBody>
                    <a:bodyPr/>
                    <a:lstStyle/>
                    <a:p>
                      <a:pPr algn="l" fontAlgn="ctr"/>
                      <a:r>
                        <a:rPr lang="es-EC" sz="2600" u="none" strike="noStrike">
                          <a:effectLst/>
                        </a:rPr>
                        <a:t>Desempeño del Clasificador Experimento 5</a:t>
                      </a:r>
                      <a:endParaRPr lang="es-EC" sz="2600" b="0" i="1" u="none" strike="noStrike">
                        <a:solidFill>
                          <a:srgbClr val="000000"/>
                        </a:solidFill>
                        <a:effectLst/>
                        <a:latin typeface="Times New Roman" panose="02020603050405020304" pitchFamily="18" charset="0"/>
                      </a:endParaRPr>
                    </a:p>
                  </a:txBody>
                  <a:tcPr marL="199053" marR="199053" marT="99526" marB="99526"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2400" b="0" i="0" u="none" strike="noStrike">
                        <a:solidFill>
                          <a:srgbClr val="000000"/>
                        </a:solidFill>
                        <a:effectLst/>
                        <a:latin typeface="Calibri" panose="020F0502020204030204" pitchFamily="34" charset="0"/>
                      </a:endParaRPr>
                    </a:p>
                  </a:txBody>
                  <a:tcPr marL="20735" marR="20735" marT="20735" marB="0" anchor="b"/>
                </a:tc>
                <a:extLst>
                  <a:ext uri="{0D108BD9-81ED-4DB2-BD59-A6C34878D82A}">
                    <a16:rowId xmlns:a16="http://schemas.microsoft.com/office/drawing/2014/main" val="2271882986"/>
                  </a:ext>
                </a:extLst>
              </a:tr>
              <a:tr h="435427">
                <a:tc>
                  <a:txBody>
                    <a:bodyPr/>
                    <a:lstStyle/>
                    <a:p>
                      <a:pPr algn="just" fontAlgn="ctr"/>
                      <a:r>
                        <a:rPr lang="es-ES" sz="2200" u="none" strike="noStrike">
                          <a:effectLst/>
                        </a:rPr>
                        <a:t> </a:t>
                      </a:r>
                      <a:endParaRPr lang="es-EC" sz="2200" b="1"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Exactitud (%)</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Precisión (%)</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Sensibilidad (%)</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Especificidad (%)</a:t>
                      </a:r>
                      <a:endParaRPr lang="es-EC" sz="2200" b="0" i="0" u="none" strike="noStrike">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3222907281"/>
                  </a:ext>
                </a:extLst>
              </a:tr>
              <a:tr h="435427">
                <a:tc>
                  <a:txBody>
                    <a:bodyPr/>
                    <a:lstStyle/>
                    <a:p>
                      <a:pPr algn="just" fontAlgn="ctr"/>
                      <a:r>
                        <a:rPr lang="es-EC" sz="2200" u="none" strike="noStrike">
                          <a:effectLst/>
                        </a:rPr>
                        <a:t>Pasillos</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41,85</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95</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95</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99,62</a:t>
                      </a:r>
                      <a:endParaRPr lang="es-EC" sz="2200" b="0" i="0" u="none" strike="noStrike">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2546206227"/>
                  </a:ext>
                </a:extLst>
              </a:tr>
              <a:tr h="435427">
                <a:tc>
                  <a:txBody>
                    <a:bodyPr/>
                    <a:lstStyle/>
                    <a:p>
                      <a:pPr algn="just" fontAlgn="ctr"/>
                      <a:r>
                        <a:rPr lang="es-EC" sz="2200" u="none" strike="noStrike">
                          <a:effectLst/>
                        </a:rPr>
                        <a:t>SanJuanito</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47,59</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69</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69</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97,62</a:t>
                      </a:r>
                      <a:endParaRPr lang="es-EC" sz="2200" b="0" i="0" u="none" strike="noStrike">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2876376675"/>
                  </a:ext>
                </a:extLst>
              </a:tr>
              <a:tr h="435427">
                <a:tc>
                  <a:txBody>
                    <a:bodyPr/>
                    <a:lstStyle/>
                    <a:p>
                      <a:pPr algn="just" fontAlgn="ctr"/>
                      <a:r>
                        <a:rPr lang="es-EC" sz="2200" u="none" strike="noStrike">
                          <a:effectLst/>
                        </a:rPr>
                        <a:t>Bomba</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93,75</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90</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90</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99,23</a:t>
                      </a:r>
                      <a:endParaRPr lang="es-EC" sz="2200" b="0" i="0" u="none" strike="noStrike">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3665594214"/>
                  </a:ext>
                </a:extLst>
              </a:tr>
              <a:tr h="435427">
                <a:tc>
                  <a:txBody>
                    <a:bodyPr/>
                    <a:lstStyle/>
                    <a:p>
                      <a:pPr algn="just" fontAlgn="ctr"/>
                      <a:r>
                        <a:rPr lang="es-EC" sz="2200" u="none" strike="noStrike">
                          <a:effectLst/>
                        </a:rPr>
                        <a:t>Marimba</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75,93</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82</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82</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98,62</a:t>
                      </a:r>
                      <a:endParaRPr lang="es-EC" sz="2200" b="0" i="0" u="none" strike="noStrike">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2692086460"/>
                  </a:ext>
                </a:extLst>
              </a:tr>
              <a:tr h="725712">
                <a:tc>
                  <a:txBody>
                    <a:bodyPr/>
                    <a:lstStyle/>
                    <a:p>
                      <a:pPr algn="just" fontAlgn="ctr"/>
                      <a:r>
                        <a:rPr lang="es-EC" sz="2200" u="none" strike="noStrike">
                          <a:effectLst/>
                        </a:rPr>
                        <a:t>Desconocidos</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94,66</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a:effectLst/>
                        </a:rPr>
                        <a:t>78</a:t>
                      </a:r>
                      <a:endParaRPr lang="es-EC" sz="2200" b="0" i="0" u="none" strike="noStrike">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dirty="0">
                          <a:effectLst/>
                        </a:rPr>
                        <a:t>78</a:t>
                      </a:r>
                      <a:endParaRPr lang="es-EC" sz="2200" b="0" i="0" u="none" strike="noStrike" dirty="0">
                        <a:solidFill>
                          <a:srgbClr val="000000"/>
                        </a:solidFill>
                        <a:effectLst/>
                        <a:latin typeface="Times New Roman" panose="02020603050405020304" pitchFamily="18" charset="0"/>
                      </a:endParaRPr>
                    </a:p>
                  </a:txBody>
                  <a:tcPr marL="20735" marR="20735" marT="20735" marB="0" anchor="ctr"/>
                </a:tc>
                <a:tc>
                  <a:txBody>
                    <a:bodyPr/>
                    <a:lstStyle/>
                    <a:p>
                      <a:pPr algn="just" fontAlgn="ctr"/>
                      <a:r>
                        <a:rPr lang="es-EC" sz="2200" u="none" strike="noStrike" dirty="0">
                          <a:effectLst/>
                        </a:rPr>
                        <a:t>83,08</a:t>
                      </a:r>
                      <a:endParaRPr lang="es-EC" sz="2200" b="0" i="0" u="none" strike="noStrike" dirty="0">
                        <a:solidFill>
                          <a:srgbClr val="000000"/>
                        </a:solidFill>
                        <a:effectLst/>
                        <a:latin typeface="Times New Roman" panose="02020603050405020304" pitchFamily="18" charset="0"/>
                      </a:endParaRPr>
                    </a:p>
                  </a:txBody>
                  <a:tcPr marL="20735" marR="20735" marT="20735" marB="0" anchor="ctr"/>
                </a:tc>
                <a:extLst>
                  <a:ext uri="{0D108BD9-81ED-4DB2-BD59-A6C34878D82A}">
                    <a16:rowId xmlns:a16="http://schemas.microsoft.com/office/drawing/2014/main" val="3967612778"/>
                  </a:ext>
                </a:extLst>
              </a:tr>
            </a:tbl>
          </a:graphicData>
        </a:graphic>
      </p:graphicFrame>
    </p:spTree>
    <p:extLst>
      <p:ext uri="{BB962C8B-B14F-4D97-AF65-F5344CB8AC3E}">
        <p14:creationId xmlns:p14="http://schemas.microsoft.com/office/powerpoint/2010/main" val="380084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1022387" y="244611"/>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RESULTADO DESEMPEÑO DEL CALSIFICADOR</a:t>
            </a:r>
            <a:endParaRPr lang="es-EC" dirty="0"/>
          </a:p>
        </p:txBody>
      </p:sp>
      <p:graphicFrame>
        <p:nvGraphicFramePr>
          <p:cNvPr id="2" name="Tabla 1">
            <a:extLst>
              <a:ext uri="{FF2B5EF4-FFF2-40B4-BE49-F238E27FC236}">
                <a16:creationId xmlns:a16="http://schemas.microsoft.com/office/drawing/2014/main" id="{1FBD792D-02C5-4B1C-A7B6-95E208646B28}"/>
              </a:ext>
            </a:extLst>
          </p:cNvPr>
          <p:cNvGraphicFramePr>
            <a:graphicFrameLocks noGrp="1"/>
          </p:cNvGraphicFramePr>
          <p:nvPr>
            <p:extLst>
              <p:ext uri="{D42A27DB-BD31-4B8C-83A1-F6EECF244321}">
                <p14:modId xmlns:p14="http://schemas.microsoft.com/office/powerpoint/2010/main" val="636043674"/>
              </p:ext>
            </p:extLst>
          </p:nvPr>
        </p:nvGraphicFramePr>
        <p:xfrm>
          <a:off x="1279988" y="1668510"/>
          <a:ext cx="9849251" cy="3311063"/>
        </p:xfrm>
        <a:graphic>
          <a:graphicData uri="http://schemas.openxmlformats.org/drawingml/2006/table">
            <a:tbl>
              <a:tblPr>
                <a:tableStyleId>{5C22544A-7EE6-4342-B048-85BDC9FD1C3A}</a:tableStyleId>
              </a:tblPr>
              <a:tblGrid>
                <a:gridCol w="1952869">
                  <a:extLst>
                    <a:ext uri="{9D8B030D-6E8A-4147-A177-3AD203B41FA5}">
                      <a16:colId xmlns:a16="http://schemas.microsoft.com/office/drawing/2014/main" val="2919246584"/>
                    </a:ext>
                  </a:extLst>
                </a:gridCol>
                <a:gridCol w="1698147">
                  <a:extLst>
                    <a:ext uri="{9D8B030D-6E8A-4147-A177-3AD203B41FA5}">
                      <a16:colId xmlns:a16="http://schemas.microsoft.com/office/drawing/2014/main" val="4092768953"/>
                    </a:ext>
                  </a:extLst>
                </a:gridCol>
                <a:gridCol w="1698147">
                  <a:extLst>
                    <a:ext uri="{9D8B030D-6E8A-4147-A177-3AD203B41FA5}">
                      <a16:colId xmlns:a16="http://schemas.microsoft.com/office/drawing/2014/main" val="2184459931"/>
                    </a:ext>
                  </a:extLst>
                </a:gridCol>
                <a:gridCol w="2235893">
                  <a:extLst>
                    <a:ext uri="{9D8B030D-6E8A-4147-A177-3AD203B41FA5}">
                      <a16:colId xmlns:a16="http://schemas.microsoft.com/office/drawing/2014/main" val="2833790333"/>
                    </a:ext>
                  </a:extLst>
                </a:gridCol>
                <a:gridCol w="2264195">
                  <a:extLst>
                    <a:ext uri="{9D8B030D-6E8A-4147-A177-3AD203B41FA5}">
                      <a16:colId xmlns:a16="http://schemas.microsoft.com/office/drawing/2014/main" val="3378178585"/>
                    </a:ext>
                  </a:extLst>
                </a:gridCol>
              </a:tblGrid>
              <a:tr h="466990">
                <a:tc gridSpan="3">
                  <a:txBody>
                    <a:bodyPr/>
                    <a:lstStyle/>
                    <a:p>
                      <a:pPr algn="l" fontAlgn="ctr"/>
                      <a:r>
                        <a:rPr lang="es-EC" sz="2700" u="none" strike="noStrike">
                          <a:effectLst/>
                        </a:rPr>
                        <a:t>Desempeño del Clasificador </a:t>
                      </a:r>
                      <a:endParaRPr lang="es-EC" sz="2700" b="0" i="1" u="none" strike="noStrike">
                        <a:solidFill>
                          <a:srgbClr val="000000"/>
                        </a:solidFill>
                        <a:effectLst/>
                        <a:latin typeface="Times New Roman" panose="02020603050405020304" pitchFamily="18" charset="0"/>
                      </a:endParaRPr>
                    </a:p>
                  </a:txBody>
                  <a:tcPr marL="203778" marR="203778" marT="101889" marB="101889" anchor="ctr"/>
                </a:tc>
                <a:tc hMerge="1">
                  <a:txBody>
                    <a:bodyPr/>
                    <a:lstStyle/>
                    <a:p>
                      <a:endParaRPr lang="es-EC"/>
                    </a:p>
                  </a:txBody>
                  <a:tcPr/>
                </a:tc>
                <a:tc hMerge="1">
                  <a:txBody>
                    <a:bodyPr/>
                    <a:lstStyle/>
                    <a:p>
                      <a:endParaRPr lang="es-EC"/>
                    </a:p>
                  </a:txBody>
                  <a:tcPr/>
                </a:tc>
                <a:tc>
                  <a:txBody>
                    <a:bodyPr/>
                    <a:lstStyle/>
                    <a:p>
                      <a:pPr algn="l" fontAlgn="b"/>
                      <a:endParaRPr lang="es-EC" sz="2500" b="0" i="0" u="none" strike="noStrike">
                        <a:solidFill>
                          <a:srgbClr val="000000"/>
                        </a:solidFill>
                        <a:effectLst/>
                        <a:latin typeface="Calibri" panose="020F0502020204030204" pitchFamily="34" charset="0"/>
                      </a:endParaRPr>
                    </a:p>
                  </a:txBody>
                  <a:tcPr marL="21227" marR="21227" marT="21227" marB="0" anchor="b"/>
                </a:tc>
                <a:tc>
                  <a:txBody>
                    <a:bodyPr/>
                    <a:lstStyle/>
                    <a:p>
                      <a:pPr algn="l" fontAlgn="b"/>
                      <a:endParaRPr lang="es-EC" sz="2500" b="0" i="0" u="none" strike="noStrike">
                        <a:solidFill>
                          <a:srgbClr val="000000"/>
                        </a:solidFill>
                        <a:effectLst/>
                        <a:latin typeface="Calibri" panose="020F0502020204030204" pitchFamily="34" charset="0"/>
                      </a:endParaRPr>
                    </a:p>
                  </a:txBody>
                  <a:tcPr marL="21227" marR="21227" marT="21227" marB="0" anchor="b"/>
                </a:tc>
                <a:extLst>
                  <a:ext uri="{0D108BD9-81ED-4DB2-BD59-A6C34878D82A}">
                    <a16:rowId xmlns:a16="http://schemas.microsoft.com/office/drawing/2014/main" val="1201237838"/>
                  </a:ext>
                </a:extLst>
              </a:tr>
              <a:tr h="466990">
                <a:tc>
                  <a:txBody>
                    <a:bodyPr/>
                    <a:lstStyle/>
                    <a:p>
                      <a:pPr algn="just" fontAlgn="ctr"/>
                      <a:r>
                        <a:rPr lang="es-ES" sz="2700" u="none" strike="noStrike">
                          <a:effectLst/>
                        </a:rPr>
                        <a:t> </a:t>
                      </a:r>
                      <a:endParaRPr lang="es-EC" sz="2700" b="1" i="0" u="none" strike="noStrike">
                        <a:solidFill>
                          <a:srgbClr val="000000"/>
                        </a:solidFill>
                        <a:effectLst/>
                        <a:latin typeface="Times New Roman" panose="02020603050405020304" pitchFamily="18" charset="0"/>
                      </a:endParaRPr>
                    </a:p>
                  </a:txBody>
                  <a:tcPr marL="21227" marR="21227" marT="21227" marB="0" anchor="ctr"/>
                </a:tc>
                <a:tc>
                  <a:txBody>
                    <a:bodyPr/>
                    <a:lstStyle/>
                    <a:p>
                      <a:pPr algn="just" fontAlgn="ctr"/>
                      <a:r>
                        <a:rPr lang="es-EC" sz="2500" u="none" strike="noStrike">
                          <a:effectLst/>
                        </a:rPr>
                        <a:t>Exactitud</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Precisión</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Sensibilidad</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Especificad</a:t>
                      </a:r>
                      <a:endParaRPr lang="es-EC" sz="2500" b="0" i="0" u="none" strike="noStrike">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1593578885"/>
                  </a:ext>
                </a:extLst>
              </a:tr>
              <a:tr h="445763">
                <a:tc>
                  <a:txBody>
                    <a:bodyPr/>
                    <a:lstStyle/>
                    <a:p>
                      <a:pPr algn="just" fontAlgn="ctr"/>
                      <a:r>
                        <a:rPr lang="es-EC" sz="2500" u="none" strike="noStrike">
                          <a:effectLst/>
                        </a:rPr>
                        <a:t>1 Segundo</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84,36%</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84,36%</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84,36%</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83,15%</a:t>
                      </a:r>
                      <a:endParaRPr lang="es-EC" sz="2500" b="0" i="0" u="none" strike="noStrike">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1594180456"/>
                  </a:ext>
                </a:extLst>
              </a:tr>
              <a:tr h="445763">
                <a:tc>
                  <a:txBody>
                    <a:bodyPr/>
                    <a:lstStyle/>
                    <a:p>
                      <a:pPr algn="just" fontAlgn="ctr"/>
                      <a:r>
                        <a:rPr lang="es-EC" sz="2500" u="none" strike="noStrike">
                          <a:effectLst/>
                        </a:rPr>
                        <a:t>2 segundos </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77,64%</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77,64%</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77,64%</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75,92%</a:t>
                      </a:r>
                      <a:endParaRPr lang="es-EC" sz="2500" b="0" i="0" u="none" strike="noStrike">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2255337684"/>
                  </a:ext>
                </a:extLst>
              </a:tr>
              <a:tr h="445763">
                <a:tc>
                  <a:txBody>
                    <a:bodyPr/>
                    <a:lstStyle/>
                    <a:p>
                      <a:pPr algn="just" fontAlgn="ctr"/>
                      <a:r>
                        <a:rPr lang="es-EC" sz="2500" u="none" strike="noStrike">
                          <a:effectLst/>
                        </a:rPr>
                        <a:t>3 segundos</a:t>
                      </a:r>
                      <a:endParaRPr lang="es-EC" sz="2500" b="1"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90,93%</a:t>
                      </a:r>
                      <a:endParaRPr lang="es-EC" sz="2500" b="1"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90,93%</a:t>
                      </a:r>
                      <a:endParaRPr lang="es-EC" sz="2500" b="1"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90,93%</a:t>
                      </a:r>
                      <a:endParaRPr lang="es-EC" sz="2500" b="1"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90,23%</a:t>
                      </a:r>
                      <a:endParaRPr lang="es-EC" sz="2500" b="1" i="0" u="none" strike="noStrike">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4049997912"/>
                  </a:ext>
                </a:extLst>
              </a:tr>
              <a:tr h="445763">
                <a:tc>
                  <a:txBody>
                    <a:bodyPr/>
                    <a:lstStyle/>
                    <a:p>
                      <a:pPr algn="just" fontAlgn="ctr"/>
                      <a:r>
                        <a:rPr lang="es-EC" sz="2500" u="none" strike="noStrike">
                          <a:effectLst/>
                        </a:rPr>
                        <a:t>4 segundo</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86,79%</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86,79%</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86,79%</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85,77%</a:t>
                      </a:r>
                      <a:endParaRPr lang="es-EC" sz="2500" b="0" i="0" u="none" strike="noStrike">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1509489661"/>
                  </a:ext>
                </a:extLst>
              </a:tr>
              <a:tr h="445763">
                <a:tc>
                  <a:txBody>
                    <a:bodyPr/>
                    <a:lstStyle/>
                    <a:p>
                      <a:pPr algn="just" fontAlgn="ctr"/>
                      <a:r>
                        <a:rPr lang="es-EC" sz="2500" u="none" strike="noStrike">
                          <a:effectLst/>
                        </a:rPr>
                        <a:t>5 segundos</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79,71%</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79,71%</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a:effectLst/>
                        </a:rPr>
                        <a:t>79,71%</a:t>
                      </a:r>
                      <a:endParaRPr lang="es-EC" sz="2500" b="0" i="0" u="none" strike="noStrike">
                        <a:solidFill>
                          <a:srgbClr val="000000"/>
                        </a:solidFill>
                        <a:effectLst/>
                        <a:latin typeface="Calibri" panose="020F0502020204030204" pitchFamily="34" charset="0"/>
                      </a:endParaRPr>
                    </a:p>
                  </a:txBody>
                  <a:tcPr marL="21227" marR="21227" marT="21227" marB="0" anchor="ctr"/>
                </a:tc>
                <a:tc>
                  <a:txBody>
                    <a:bodyPr/>
                    <a:lstStyle/>
                    <a:p>
                      <a:pPr algn="just" fontAlgn="ctr"/>
                      <a:r>
                        <a:rPr lang="es-EC" sz="2500" u="none" strike="noStrike" dirty="0">
                          <a:effectLst/>
                        </a:rPr>
                        <a:t>78,15%</a:t>
                      </a:r>
                      <a:endParaRPr lang="es-EC" sz="2500" b="0" i="0" u="none" strike="noStrike" dirty="0">
                        <a:solidFill>
                          <a:srgbClr val="000000"/>
                        </a:solidFill>
                        <a:effectLst/>
                        <a:latin typeface="Calibri" panose="020F0502020204030204" pitchFamily="34" charset="0"/>
                      </a:endParaRPr>
                    </a:p>
                  </a:txBody>
                  <a:tcPr marL="21227" marR="21227" marT="21227" marB="0" anchor="ctr"/>
                </a:tc>
                <a:extLst>
                  <a:ext uri="{0D108BD9-81ED-4DB2-BD59-A6C34878D82A}">
                    <a16:rowId xmlns:a16="http://schemas.microsoft.com/office/drawing/2014/main" val="2969691908"/>
                  </a:ext>
                </a:extLst>
              </a:tr>
            </a:tbl>
          </a:graphicData>
        </a:graphic>
      </p:graphicFrame>
    </p:spTree>
    <p:extLst>
      <p:ext uri="{BB962C8B-B14F-4D97-AF65-F5344CB8AC3E}">
        <p14:creationId xmlns:p14="http://schemas.microsoft.com/office/powerpoint/2010/main" val="327237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CONCLUSIONES </a:t>
            </a:r>
            <a:endParaRPr lang="es-EC" dirty="0"/>
          </a:p>
        </p:txBody>
      </p:sp>
      <p:sp>
        <p:nvSpPr>
          <p:cNvPr id="10" name="Marcador de contenido 9">
            <a:extLst>
              <a:ext uri="{FF2B5EF4-FFF2-40B4-BE49-F238E27FC236}">
                <a16:creationId xmlns:a16="http://schemas.microsoft.com/office/drawing/2014/main" id="{32F537F5-369C-49A2-B8CC-A64A41545C85}"/>
              </a:ext>
            </a:extLst>
          </p:cNvPr>
          <p:cNvSpPr>
            <a:spLocks noGrp="1"/>
          </p:cNvSpPr>
          <p:nvPr>
            <p:ph sz="quarter" idx="13"/>
          </p:nvPr>
        </p:nvSpPr>
        <p:spPr>
          <a:xfrm>
            <a:off x="913148" y="1023582"/>
            <a:ext cx="10605561" cy="5500048"/>
          </a:xfrm>
        </p:spPr>
        <p:txBody>
          <a:bodyPr>
            <a:normAutofit/>
          </a:bodyPr>
          <a:lstStyle/>
          <a:p>
            <a:pPr lvl="0"/>
            <a:r>
              <a:rPr lang="es-EC" dirty="0"/>
              <a:t>Se determinó que el clasificador de géneros musicales tiene el mejor desempeño con una ventana de 3 segundos, si se aumenta o disminuye la ventana no se consigue mejoras sustanciales.</a:t>
            </a:r>
          </a:p>
          <a:p>
            <a:pPr lvl="0"/>
            <a:r>
              <a:rPr lang="es-EC" dirty="0"/>
              <a:t>el clasificador también puede trabajar con una ventana de 4 segundos, pero el desempeño disminuye un 4% además aumenta la carga computacional, con el resto de las ventanas el desempeño es mucho menor y los resultados ya no son aceptables.</a:t>
            </a:r>
          </a:p>
          <a:p>
            <a:pPr lvl="0"/>
            <a:r>
              <a:rPr lang="es-EC" dirty="0"/>
              <a:t>De los géneros musicales que se analizaron se determinó que el de mayor exactitud fue Bomba por su compás binario compuesto y su fórmula rítmica.</a:t>
            </a:r>
          </a:p>
          <a:p>
            <a:pPr lvl="0"/>
            <a:r>
              <a:rPr lang="es-EC" dirty="0"/>
              <a:t>De los géneros musicales que se analizaron se determinó que el de menor exactitud fue Pasillos debido al tempo propio que tiene este género que se caracteriza por el acompañamiento de guitarras y requinto.</a:t>
            </a:r>
          </a:p>
          <a:p>
            <a:endParaRPr lang="es-EC" dirty="0"/>
          </a:p>
        </p:txBody>
      </p:sp>
    </p:spTree>
    <p:extLst>
      <p:ext uri="{BB962C8B-B14F-4D97-AF65-F5344CB8AC3E}">
        <p14:creationId xmlns:p14="http://schemas.microsoft.com/office/powerpoint/2010/main" val="385826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RECOMENDACIONES </a:t>
            </a:r>
            <a:endParaRPr lang="es-EC" dirty="0"/>
          </a:p>
        </p:txBody>
      </p:sp>
      <p:sp>
        <p:nvSpPr>
          <p:cNvPr id="10" name="Marcador de contenido 9">
            <a:extLst>
              <a:ext uri="{FF2B5EF4-FFF2-40B4-BE49-F238E27FC236}">
                <a16:creationId xmlns:a16="http://schemas.microsoft.com/office/drawing/2014/main" id="{32F537F5-369C-49A2-B8CC-A64A41545C85}"/>
              </a:ext>
            </a:extLst>
          </p:cNvPr>
          <p:cNvSpPr>
            <a:spLocks noGrp="1"/>
          </p:cNvSpPr>
          <p:nvPr>
            <p:ph sz="quarter" idx="13"/>
          </p:nvPr>
        </p:nvSpPr>
        <p:spPr>
          <a:xfrm>
            <a:off x="913148" y="1023582"/>
            <a:ext cx="10605561" cy="5695270"/>
          </a:xfrm>
        </p:spPr>
        <p:txBody>
          <a:bodyPr>
            <a:normAutofit/>
          </a:bodyPr>
          <a:lstStyle/>
          <a:p>
            <a:pPr lvl="0"/>
            <a:r>
              <a:rPr lang="es-EC" dirty="0"/>
              <a:t>Es importante que la comunidad que se encarga del desarrollo de la investigación en el campo de la recolección de información de música añada a sus bases de datos públicas estos géneros musicales ya que fue un limitante, en este estudio todos los archivos fueron bajados de </a:t>
            </a:r>
            <a:r>
              <a:rPr lang="es-EC" dirty="0" err="1"/>
              <a:t>Youtube</a:t>
            </a:r>
            <a:r>
              <a:rPr lang="es-EC" dirty="0"/>
              <a:t> y al dar un formato único se pierde información debido a los conversores que se utilizan.</a:t>
            </a:r>
          </a:p>
          <a:p>
            <a:pPr lvl="0"/>
            <a:r>
              <a:rPr lang="es-EC" dirty="0"/>
              <a:t>Para incrementar el rendimiento de la red se recomienda aumentar la profundidad de esta agregando bloques convolucionales idénticos, el número de filtros o ambas, esto requiere un procesamiento alto y por ende de un hardware más robusto.</a:t>
            </a:r>
          </a:p>
          <a:p>
            <a:pPr lvl="0"/>
            <a:r>
              <a:rPr lang="es-EC" dirty="0"/>
              <a:t>Se recomienda que todos los clips de audio estén en el mismo formato antes de empezar a trabajar con la red neuronal y la base de datos por ítem para el entrenamiento no debe ser menor a una hora para tener un desempeño aceptable.</a:t>
            </a:r>
          </a:p>
          <a:p>
            <a:endParaRPr lang="es-EC" dirty="0"/>
          </a:p>
        </p:txBody>
      </p:sp>
    </p:spTree>
    <p:extLst>
      <p:ext uri="{BB962C8B-B14F-4D97-AF65-F5344CB8AC3E}">
        <p14:creationId xmlns:p14="http://schemas.microsoft.com/office/powerpoint/2010/main" val="917696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B417B-503B-4FCC-819C-B5441BDC7AAD}"/>
              </a:ext>
            </a:extLst>
          </p:cNvPr>
          <p:cNvSpPr>
            <a:spLocks noGrp="1"/>
          </p:cNvSpPr>
          <p:nvPr>
            <p:ph type="title"/>
          </p:nvPr>
        </p:nvSpPr>
        <p:spPr/>
        <p:txBody>
          <a:bodyPr/>
          <a:lstStyle/>
          <a:p>
            <a:r>
              <a:rPr lang="es-EC" b="1" dirty="0"/>
              <a:t>Trabajos Futuros  </a:t>
            </a:r>
            <a:endParaRPr lang="es-EC" dirty="0"/>
          </a:p>
        </p:txBody>
      </p:sp>
      <p:sp>
        <p:nvSpPr>
          <p:cNvPr id="3" name="Marcador de contenido 2">
            <a:extLst>
              <a:ext uri="{FF2B5EF4-FFF2-40B4-BE49-F238E27FC236}">
                <a16:creationId xmlns:a16="http://schemas.microsoft.com/office/drawing/2014/main" id="{D7C466F4-5CCE-4136-91A4-61881C6D962D}"/>
              </a:ext>
            </a:extLst>
          </p:cNvPr>
          <p:cNvSpPr>
            <a:spLocks noGrp="1"/>
          </p:cNvSpPr>
          <p:nvPr>
            <p:ph sz="quarter" idx="13"/>
          </p:nvPr>
        </p:nvSpPr>
        <p:spPr>
          <a:xfrm>
            <a:off x="582469" y="1903266"/>
            <a:ext cx="11079444" cy="4471030"/>
          </a:xfrm>
        </p:spPr>
        <p:txBody>
          <a:bodyPr>
            <a:normAutofit lnSpcReduction="10000"/>
          </a:bodyPr>
          <a:lstStyle/>
          <a:p>
            <a:pPr lvl="0"/>
            <a:r>
              <a:rPr lang="es-EC" dirty="0"/>
              <a:t>Como trabajos futuros se propone realizar el clasificador de géneros musicales utilizando la escala </a:t>
            </a:r>
            <a:r>
              <a:rPr lang="es-EC" dirty="0" err="1"/>
              <a:t>mel</a:t>
            </a:r>
            <a:r>
              <a:rPr lang="es-EC" dirty="0"/>
              <a:t> y comparar el desempeño con la escala </a:t>
            </a:r>
            <a:r>
              <a:rPr lang="es-EC" dirty="0" err="1"/>
              <a:t>Bark</a:t>
            </a:r>
            <a:r>
              <a:rPr lang="es-EC" dirty="0"/>
              <a:t>.</a:t>
            </a:r>
          </a:p>
          <a:p>
            <a:pPr lvl="0"/>
            <a:r>
              <a:rPr lang="es-EC" dirty="0"/>
              <a:t>Aumentar el tamaño de la base de datos con otros géneros musicales ecuatorianos como el yumbo, dánzate, yaraví, arrullos, alabaos, chigualos, albazo, tonada, pasacalle, música montubia, y el amorfino.</a:t>
            </a:r>
          </a:p>
          <a:p>
            <a:pPr lvl="0"/>
            <a:r>
              <a:rPr lang="es-EC" dirty="0"/>
              <a:t>Realizar un clasificador de géneros musicales que funcione online, identifique el audio mediante un micrófono y muestre el resultado en el dispositivo en </a:t>
            </a:r>
            <a:r>
              <a:rPr lang="es-EC" dirty="0" err="1"/>
              <a:t>phyton</a:t>
            </a:r>
            <a:r>
              <a:rPr lang="es-EC" dirty="0"/>
              <a:t>.</a:t>
            </a:r>
          </a:p>
          <a:p>
            <a:pPr lvl="0"/>
            <a:r>
              <a:rPr lang="es-EC" dirty="0"/>
              <a:t>En la literatura se encontraron trabajos que mencionan la reducción de la tasa de muestreo para reducir el costo computacional, al trabajar a tasas de muestreo más bajas no afecta en el desempeño del clasificador, esto se podría verificar en trabajos futuros.</a:t>
            </a:r>
          </a:p>
          <a:p>
            <a:endParaRPr lang="es-EC" dirty="0"/>
          </a:p>
        </p:txBody>
      </p:sp>
    </p:spTree>
    <p:extLst>
      <p:ext uri="{BB962C8B-B14F-4D97-AF65-F5344CB8AC3E}">
        <p14:creationId xmlns:p14="http://schemas.microsoft.com/office/powerpoint/2010/main" val="5693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597CBA-29DB-446B-AB7B-9C39AD99FCD8}"/>
              </a:ext>
            </a:extLst>
          </p:cNvPr>
          <p:cNvSpPr>
            <a:spLocks noGrp="1"/>
          </p:cNvSpPr>
          <p:nvPr>
            <p:ph sz="quarter" idx="13"/>
          </p:nvPr>
        </p:nvSpPr>
        <p:spPr>
          <a:xfrm>
            <a:off x="701740" y="975614"/>
            <a:ext cx="11331234" cy="5729986"/>
          </a:xfrm>
        </p:spPr>
        <p:txBody>
          <a:bodyPr>
            <a:normAutofit lnSpcReduction="10000"/>
          </a:bodyPr>
          <a:lstStyle/>
          <a:p>
            <a:pPr lvl="2"/>
            <a:r>
              <a:rPr lang="es-EC" b="1" dirty="0">
                <a:latin typeface="Arial" panose="020B0604020202020204" pitchFamily="34" charset="0"/>
                <a:cs typeface="Arial" panose="020B0604020202020204" pitchFamily="34" charset="0"/>
              </a:rPr>
              <a:t>Objetivo General</a:t>
            </a:r>
          </a:p>
          <a:p>
            <a:pPr lvl="0"/>
            <a:r>
              <a:rPr lang="es-EC" dirty="0">
                <a:latin typeface="Arial" panose="020B0604020202020204" pitchFamily="34" charset="0"/>
                <a:cs typeface="Arial" panose="020B0604020202020204" pitchFamily="34" charset="0"/>
              </a:rPr>
              <a:t>Implementación de un clasificador automático de géneros musicales ecuatorianos mediante el aprendizaje con </a:t>
            </a:r>
            <a:r>
              <a:rPr lang="es-EC" i="1" dirty="0">
                <a:latin typeface="Arial" panose="020B0604020202020204" pitchFamily="34" charset="0"/>
                <a:cs typeface="Arial" panose="020B0604020202020204" pitchFamily="34" charset="0"/>
              </a:rPr>
              <a:t>Deep </a:t>
            </a:r>
            <a:r>
              <a:rPr lang="es-EC" i="1" dirty="0" err="1">
                <a:latin typeface="Arial" panose="020B0604020202020204" pitchFamily="34" charset="0"/>
                <a:cs typeface="Arial" panose="020B0604020202020204" pitchFamily="34" charset="0"/>
              </a:rPr>
              <a:t>Learning</a:t>
            </a:r>
            <a:r>
              <a:rPr lang="es-EC" dirty="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a:p>
            <a:pPr lvl="2"/>
            <a:r>
              <a:rPr lang="es-EC" b="1" dirty="0">
                <a:latin typeface="Arial" panose="020B0604020202020204" pitchFamily="34" charset="0"/>
                <a:cs typeface="Arial" panose="020B0604020202020204" pitchFamily="34" charset="0"/>
              </a:rPr>
              <a:t>Objetivos Específicos</a:t>
            </a:r>
          </a:p>
          <a:p>
            <a:pPr lvl="0"/>
            <a:r>
              <a:rPr lang="es-EC" dirty="0">
                <a:latin typeface="Arial" panose="020B0604020202020204" pitchFamily="34" charset="0"/>
                <a:cs typeface="Arial" panose="020B0604020202020204" pitchFamily="34" charset="0"/>
              </a:rPr>
              <a:t>Realizar un estudio previo de los diferentes algoritmos para clasificación de música existentes.</a:t>
            </a:r>
            <a:endParaRPr lang="es-EC" sz="1800"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Elaborar una base de datos con los diferentes géneros musicales definidos.</a:t>
            </a:r>
            <a:endParaRPr lang="es-EC" sz="1800"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Obtener el espectrograma de los diferentes géneros musicales definidos</a:t>
            </a:r>
            <a:endParaRPr lang="es-EC" sz="1800"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Elaborar un clasificador automático a partir de redes neuronales convolucionales.</a:t>
            </a:r>
            <a:endParaRPr lang="es-EC" sz="1800"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Evaluar la calidad del aprendizaje del clasificador con canciones nuevas para el sistema.</a:t>
            </a:r>
            <a:endParaRPr lang="es-EC" sz="1800" dirty="0">
              <a:latin typeface="Arial" panose="020B0604020202020204" pitchFamily="34" charset="0"/>
              <a:cs typeface="Arial" panose="020B0604020202020204" pitchFamily="34" charset="0"/>
            </a:endParaRPr>
          </a:p>
          <a:p>
            <a:endParaRPr lang="es-EC" dirty="0"/>
          </a:p>
        </p:txBody>
      </p:sp>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OBJETIVOS </a:t>
            </a:r>
            <a:endParaRPr lang="es-EC" dirty="0"/>
          </a:p>
        </p:txBody>
      </p:sp>
    </p:spTree>
    <p:extLst>
      <p:ext uri="{BB962C8B-B14F-4D97-AF65-F5344CB8AC3E}">
        <p14:creationId xmlns:p14="http://schemas.microsoft.com/office/powerpoint/2010/main" val="369774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5400" dirty="0"/>
              <a:t>INTRODUCCIÓN</a:t>
            </a:r>
            <a:endParaRPr lang="es-EC" dirty="0"/>
          </a:p>
        </p:txBody>
      </p:sp>
      <p:pic>
        <p:nvPicPr>
          <p:cNvPr id="2" name="Imagen 1">
            <a:extLst>
              <a:ext uri="{FF2B5EF4-FFF2-40B4-BE49-F238E27FC236}">
                <a16:creationId xmlns:a16="http://schemas.microsoft.com/office/drawing/2014/main" id="{9F6AB300-3241-4E6A-A28A-E251141425E8}"/>
              </a:ext>
            </a:extLst>
          </p:cNvPr>
          <p:cNvPicPr>
            <a:picLocks noChangeAspect="1"/>
          </p:cNvPicPr>
          <p:nvPr/>
        </p:nvPicPr>
        <p:blipFill>
          <a:blip r:embed="rId2"/>
          <a:stretch>
            <a:fillRect/>
          </a:stretch>
        </p:blipFill>
        <p:spPr>
          <a:xfrm>
            <a:off x="9364629" y="4075771"/>
            <a:ext cx="2456310" cy="2456310"/>
          </a:xfrm>
          <a:prstGeom prst="rect">
            <a:avLst/>
          </a:prstGeom>
        </p:spPr>
      </p:pic>
      <p:sp>
        <p:nvSpPr>
          <p:cNvPr id="7" name="Marcador de contenido 6">
            <a:extLst>
              <a:ext uri="{FF2B5EF4-FFF2-40B4-BE49-F238E27FC236}">
                <a16:creationId xmlns:a16="http://schemas.microsoft.com/office/drawing/2014/main" id="{1CC03FCC-352D-4494-9A3E-61359D63ECEC}"/>
              </a:ext>
            </a:extLst>
          </p:cNvPr>
          <p:cNvSpPr>
            <a:spLocks noGrp="1"/>
          </p:cNvSpPr>
          <p:nvPr>
            <p:ph sz="quarter" idx="13"/>
          </p:nvPr>
        </p:nvSpPr>
        <p:spPr>
          <a:xfrm>
            <a:off x="477079" y="1726372"/>
            <a:ext cx="10800521" cy="4805709"/>
          </a:xfrm>
        </p:spPr>
        <p:txBody>
          <a:bodyPr>
            <a:normAutofit/>
          </a:bodyPr>
          <a:lstStyle/>
          <a:p>
            <a:r>
              <a:rPr lang="es-EC" sz="3600" dirty="0"/>
              <a:t>¿Qué es el MIR ? (MUSIC INFORMATION  RETRIEVAL)</a:t>
            </a:r>
          </a:p>
          <a:p>
            <a:r>
              <a:rPr lang="es-EC" sz="3600" dirty="0"/>
              <a:t>APRENDIZAJE DE MÁQUINA CON DEEP LEARNING.</a:t>
            </a:r>
          </a:p>
          <a:p>
            <a:r>
              <a:rPr lang="es-EC" sz="3600" dirty="0"/>
              <a:t>REDES NEURONALES CONVOLUCIONALES.</a:t>
            </a:r>
          </a:p>
          <a:p>
            <a:r>
              <a:rPr lang="es-EC" sz="3600" dirty="0"/>
              <a:t>5 EXPERIMENTOS </a:t>
            </a:r>
          </a:p>
          <a:p>
            <a:r>
              <a:rPr lang="es-EC" sz="3600" dirty="0"/>
              <a:t>CLASIFICADOR DE GENEROS MUSICALES.</a:t>
            </a:r>
          </a:p>
          <a:p>
            <a:endParaRPr lang="es-EC" sz="2400" dirty="0"/>
          </a:p>
          <a:p>
            <a:endParaRPr lang="es-EC" sz="2400" dirty="0"/>
          </a:p>
        </p:txBody>
      </p:sp>
    </p:spTree>
    <p:extLst>
      <p:ext uri="{BB962C8B-B14F-4D97-AF65-F5344CB8AC3E}">
        <p14:creationId xmlns:p14="http://schemas.microsoft.com/office/powerpoint/2010/main" val="211109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597CBA-29DB-446B-AB7B-9C39AD99FCD8}"/>
              </a:ext>
            </a:extLst>
          </p:cNvPr>
          <p:cNvSpPr>
            <a:spLocks noGrp="1"/>
          </p:cNvSpPr>
          <p:nvPr>
            <p:ph sz="quarter" idx="13"/>
          </p:nvPr>
        </p:nvSpPr>
        <p:spPr>
          <a:xfrm>
            <a:off x="914087" y="1139895"/>
            <a:ext cx="10363826" cy="3424107"/>
          </a:xfrm>
        </p:spPr>
        <p:txBody>
          <a:bodyPr/>
          <a:lstStyle/>
          <a:p>
            <a:r>
              <a:rPr lang="es-EC" sz="3200" b="1" dirty="0"/>
              <a:t>Identidades Musicales Ecuatorianas</a:t>
            </a:r>
          </a:p>
          <a:p>
            <a:pPr lvl="1"/>
            <a:r>
              <a:rPr lang="es-EC" sz="2800" dirty="0"/>
              <a:t>Música Indígena: San Juanito.</a:t>
            </a:r>
            <a:endParaRPr lang="es-EC" sz="2400" dirty="0"/>
          </a:p>
          <a:p>
            <a:pPr lvl="1"/>
            <a:r>
              <a:rPr lang="es-EC" sz="2800" dirty="0"/>
              <a:t>Música Afroecuatoriana: La bomba, La Marimba.</a:t>
            </a:r>
            <a:endParaRPr lang="es-EC" sz="2400" dirty="0"/>
          </a:p>
          <a:p>
            <a:pPr lvl="1"/>
            <a:r>
              <a:rPr lang="es-EC" sz="2800" dirty="0"/>
              <a:t>Música Mestiza: Pasillo. </a:t>
            </a:r>
            <a:endParaRPr lang="es-EC" sz="2400" dirty="0"/>
          </a:p>
          <a:p>
            <a:pPr lvl="1"/>
            <a:endParaRPr lang="es-EC" dirty="0"/>
          </a:p>
        </p:txBody>
      </p:sp>
      <p:pic>
        <p:nvPicPr>
          <p:cNvPr id="2050" name="Picture 2" descr="Resultado de imagen para San Juanito&quot;">
            <a:extLst>
              <a:ext uri="{FF2B5EF4-FFF2-40B4-BE49-F238E27FC236}">
                <a16:creationId xmlns:a16="http://schemas.microsoft.com/office/drawing/2014/main" id="{3DC93857-8315-4C6D-BBCB-18A1CCEE7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61" y="4578834"/>
            <a:ext cx="2286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a bomba del chota&quot;">
            <a:extLst>
              <a:ext uri="{FF2B5EF4-FFF2-40B4-BE49-F238E27FC236}">
                <a16:creationId xmlns:a16="http://schemas.microsoft.com/office/drawing/2014/main" id="{B20BB2B2-514B-481D-A10F-3C40CC75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023" y="4564002"/>
            <a:ext cx="2936387"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a marimba esmeraldas&quot;">
            <a:extLst>
              <a:ext uri="{FF2B5EF4-FFF2-40B4-BE49-F238E27FC236}">
                <a16:creationId xmlns:a16="http://schemas.microsoft.com/office/drawing/2014/main" id="{7574EBE8-BEB9-4715-8104-330E60297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521" y="4594385"/>
            <a:ext cx="3084248" cy="17477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pasillo ecuatoriano&quot;">
            <a:extLst>
              <a:ext uri="{FF2B5EF4-FFF2-40B4-BE49-F238E27FC236}">
                <a16:creationId xmlns:a16="http://schemas.microsoft.com/office/drawing/2014/main" id="{D0171B27-7468-4DD9-9B2B-78D9DBF32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225" y="4621584"/>
            <a:ext cx="2154555" cy="182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6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597CBA-29DB-446B-AB7B-9C39AD99FCD8}"/>
              </a:ext>
            </a:extLst>
          </p:cNvPr>
          <p:cNvSpPr>
            <a:spLocks noGrp="1"/>
          </p:cNvSpPr>
          <p:nvPr>
            <p:ph sz="quarter" idx="13"/>
          </p:nvPr>
        </p:nvSpPr>
        <p:spPr/>
        <p:txBody>
          <a:bodyPr/>
          <a:lstStyle/>
          <a:p>
            <a:endParaRPr lang="es-EC"/>
          </a:p>
        </p:txBody>
      </p:sp>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METODOLOGÍA</a:t>
            </a:r>
            <a:endParaRPr lang="es-EC" dirty="0"/>
          </a:p>
        </p:txBody>
      </p:sp>
      <p:pic>
        <p:nvPicPr>
          <p:cNvPr id="5" name="Imagen 4">
            <a:extLst>
              <a:ext uri="{FF2B5EF4-FFF2-40B4-BE49-F238E27FC236}">
                <a16:creationId xmlns:a16="http://schemas.microsoft.com/office/drawing/2014/main" id="{7DC1E0CB-A06E-418B-8F1D-DEB52044351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13149" y="819149"/>
            <a:ext cx="10550362" cy="5515389"/>
          </a:xfrm>
          <a:prstGeom prst="rect">
            <a:avLst/>
          </a:prstGeom>
          <a:noFill/>
          <a:ln>
            <a:noFill/>
          </a:ln>
        </p:spPr>
      </p:pic>
    </p:spTree>
    <p:extLst>
      <p:ext uri="{BB962C8B-B14F-4D97-AF65-F5344CB8AC3E}">
        <p14:creationId xmlns:p14="http://schemas.microsoft.com/office/powerpoint/2010/main" val="297369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DBEFC79C-8913-44C4-893B-F0E227A20E09}"/>
              </a:ext>
            </a:extLst>
          </p:cNvPr>
          <p:cNvSpPr txBox="1">
            <a:spLocks/>
          </p:cNvSpPr>
          <p:nvPr/>
        </p:nvSpPr>
        <p:spPr>
          <a:xfrm>
            <a:off x="1518092" y="475087"/>
            <a:ext cx="10708382" cy="159617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n-US" b="1" dirty="0"/>
              <a:t>Base de </a:t>
            </a:r>
            <a:r>
              <a:rPr lang="en-US" b="1" dirty="0" err="1"/>
              <a:t>datos</a:t>
            </a:r>
            <a:r>
              <a:rPr lang="en-US" b="1" dirty="0"/>
              <a:t> para </a:t>
            </a:r>
            <a:r>
              <a:rPr lang="en-US" b="1" dirty="0" err="1"/>
              <a:t>entrenamiento</a:t>
            </a:r>
            <a:r>
              <a:rPr lang="en-US" b="1" dirty="0"/>
              <a:t>  </a:t>
            </a:r>
          </a:p>
          <a:p>
            <a:pPr>
              <a:spcAft>
                <a:spcPts val="600"/>
              </a:spcAft>
            </a:pPr>
            <a:r>
              <a:rPr lang="en-US" b="1" dirty="0"/>
              <a:t>DE LA CNN</a:t>
            </a:r>
          </a:p>
          <a:p>
            <a:pPr>
              <a:spcAft>
                <a:spcPts val="600"/>
              </a:spcAft>
            </a:pPr>
            <a:r>
              <a:rPr lang="en-US" dirty="0"/>
              <a:t> </a:t>
            </a:r>
          </a:p>
        </p:txBody>
      </p:sp>
      <p:sp>
        <p:nvSpPr>
          <p:cNvPr id="8" name="Marcador de contenido 2">
            <a:extLst>
              <a:ext uri="{FF2B5EF4-FFF2-40B4-BE49-F238E27FC236}">
                <a16:creationId xmlns:a16="http://schemas.microsoft.com/office/drawing/2014/main" id="{22F6BCE6-6169-4E9A-B656-098684F4D23B}"/>
              </a:ext>
            </a:extLst>
          </p:cNvPr>
          <p:cNvSpPr>
            <a:spLocks noGrp="1"/>
          </p:cNvSpPr>
          <p:nvPr>
            <p:ph sz="quarter" idx="13"/>
          </p:nvPr>
        </p:nvSpPr>
        <p:spPr>
          <a:xfrm>
            <a:off x="273196" y="1500589"/>
            <a:ext cx="4860493" cy="3424107"/>
          </a:xfrm>
        </p:spPr>
        <p:txBody>
          <a:bodyPr vert="horz" lIns="91440" tIns="45720" rIns="91440" bIns="45720" rtlCol="0">
            <a:normAutofit/>
          </a:bodyPr>
          <a:lstStyle/>
          <a:p>
            <a:r>
              <a:rPr lang="en-US" sz="2800" dirty="0" err="1"/>
              <a:t>Características</a:t>
            </a:r>
            <a:r>
              <a:rPr lang="en-US" sz="2800" dirty="0"/>
              <a:t> : 16bits/16KHz/Mono.</a:t>
            </a:r>
          </a:p>
          <a:p>
            <a:r>
              <a:rPr lang="en-US" sz="2800" b="1" dirty="0"/>
              <a:t>Bases de </a:t>
            </a:r>
            <a:r>
              <a:rPr lang="en-US" sz="2800" b="1" dirty="0" err="1"/>
              <a:t>Datos</a:t>
            </a:r>
            <a:r>
              <a:rPr lang="en-US" sz="2800" b="1" dirty="0"/>
              <a:t> GTZAN </a:t>
            </a:r>
          </a:p>
          <a:p>
            <a:pPr lvl="0"/>
            <a:endParaRPr lang="en-US" dirty="0"/>
          </a:p>
          <a:p>
            <a:endParaRPr lang="en-US" dirty="0"/>
          </a:p>
        </p:txBody>
      </p:sp>
      <p:graphicFrame>
        <p:nvGraphicFramePr>
          <p:cNvPr id="10" name="Tabla 9">
            <a:extLst>
              <a:ext uri="{FF2B5EF4-FFF2-40B4-BE49-F238E27FC236}">
                <a16:creationId xmlns:a16="http://schemas.microsoft.com/office/drawing/2014/main" id="{F260699E-3BC3-49FF-84D4-122013EA6817}"/>
              </a:ext>
            </a:extLst>
          </p:cNvPr>
          <p:cNvGraphicFramePr>
            <a:graphicFrameLocks noGrp="1"/>
          </p:cNvGraphicFramePr>
          <p:nvPr>
            <p:extLst>
              <p:ext uri="{D42A27DB-BD31-4B8C-83A1-F6EECF244321}">
                <p14:modId xmlns:p14="http://schemas.microsoft.com/office/powerpoint/2010/main" val="2596255856"/>
              </p:ext>
            </p:extLst>
          </p:nvPr>
        </p:nvGraphicFramePr>
        <p:xfrm>
          <a:off x="5282741" y="2071264"/>
          <a:ext cx="6259500" cy="3917316"/>
        </p:xfrm>
        <a:graphic>
          <a:graphicData uri="http://schemas.openxmlformats.org/drawingml/2006/table">
            <a:tbl>
              <a:tblPr firstRow="1" firstCol="1" bandRow="1"/>
              <a:tblGrid>
                <a:gridCol w="1945274">
                  <a:extLst>
                    <a:ext uri="{9D8B030D-6E8A-4147-A177-3AD203B41FA5}">
                      <a16:colId xmlns:a16="http://schemas.microsoft.com/office/drawing/2014/main" val="3316600055"/>
                    </a:ext>
                  </a:extLst>
                </a:gridCol>
                <a:gridCol w="1880725">
                  <a:extLst>
                    <a:ext uri="{9D8B030D-6E8A-4147-A177-3AD203B41FA5}">
                      <a16:colId xmlns:a16="http://schemas.microsoft.com/office/drawing/2014/main" val="2171548472"/>
                    </a:ext>
                  </a:extLst>
                </a:gridCol>
                <a:gridCol w="1027506">
                  <a:extLst>
                    <a:ext uri="{9D8B030D-6E8A-4147-A177-3AD203B41FA5}">
                      <a16:colId xmlns:a16="http://schemas.microsoft.com/office/drawing/2014/main" val="182569580"/>
                    </a:ext>
                  </a:extLst>
                </a:gridCol>
                <a:gridCol w="1405995">
                  <a:extLst>
                    <a:ext uri="{9D8B030D-6E8A-4147-A177-3AD203B41FA5}">
                      <a16:colId xmlns:a16="http://schemas.microsoft.com/office/drawing/2014/main" val="2034837356"/>
                    </a:ext>
                  </a:extLst>
                </a:gridCol>
              </a:tblGrid>
              <a:tr h="823230">
                <a:tc>
                  <a:txBody>
                    <a:bodyPr/>
                    <a:lstStyle/>
                    <a:p>
                      <a:pPr algn="l" fontAlgn="t">
                        <a:lnSpc>
                          <a:spcPct val="107000"/>
                        </a:lnSpc>
                        <a:spcBef>
                          <a:spcPts val="0"/>
                        </a:spcBef>
                        <a:spcAft>
                          <a:spcPts val="800"/>
                        </a:spcAft>
                      </a:pPr>
                      <a:r>
                        <a:rPr lang="en-US" sz="1500" b="1" i="0" u="none" strike="noStrike" dirty="0">
                          <a:effectLst/>
                          <a:latin typeface="Calibri" panose="020F0502020204030204" pitchFamily="34" charset="0"/>
                          <a:ea typeface="Calibri" panose="020F0502020204030204" pitchFamily="34" charset="0"/>
                          <a:cs typeface="Times New Roman" panose="02020603050405020304" pitchFamily="18" charset="0"/>
                        </a:rPr>
                        <a:t># Tag</a:t>
                      </a:r>
                      <a:endParaRPr lang="en-US" sz="2500" b="0" i="0" u="none" strike="noStrike" dirty="0">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Clips de Canciones</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De artistas</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#Duración</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FA3EE"/>
                    </a:solidFill>
                  </a:tcPr>
                </a:tc>
                <a:extLst>
                  <a:ext uri="{0D108BD9-81ED-4DB2-BD59-A6C34878D82A}">
                    <a16:rowId xmlns:a16="http://schemas.microsoft.com/office/drawing/2014/main" val="134597053"/>
                  </a:ext>
                </a:extLst>
              </a:tr>
              <a:tr h="823230">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Pasillos</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s-EC" sz="2500" b="0" i="0" u="none" strike="noStrike" dirty="0">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l" fontAlgn="t">
                        <a:lnSpc>
                          <a:spcPct val="107000"/>
                        </a:lnSpc>
                        <a:spcBef>
                          <a:spcPts val="0"/>
                        </a:spcBef>
                        <a:spcAft>
                          <a:spcPts val="800"/>
                        </a:spcAft>
                      </a:pPr>
                      <a:r>
                        <a:rPr lang="es-EC" sz="15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horas 46 minutos.</a:t>
                      </a:r>
                      <a:endParaRPr lang="es-EC" sz="2500" b="0" i="0" u="none" strike="noStrike" dirty="0">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1817199286"/>
                  </a:ext>
                </a:extLst>
              </a:tr>
              <a:tr h="889595">
                <a:tc>
                  <a:txBody>
                    <a:bodyPr/>
                    <a:lstStyle/>
                    <a:p>
                      <a:pPr algn="l" fontAlgn="t">
                        <a:lnSpc>
                          <a:spcPct val="107000"/>
                        </a:lnSpc>
                        <a:spcBef>
                          <a:spcPts val="0"/>
                        </a:spcBef>
                        <a:spcAft>
                          <a:spcPts val="800"/>
                        </a:spcAft>
                      </a:pPr>
                      <a:r>
                        <a:rPr lang="es-E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Sanjuanito</a:t>
                      </a:r>
                      <a:endParaRPr lang="es-ES"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tc>
                  <a:txBody>
                    <a:bodyPr/>
                    <a:lstStyle/>
                    <a:p>
                      <a:pPr algn="l" fontAlgn="t">
                        <a:lnSpc>
                          <a:spcPct val="107000"/>
                        </a:lnSpc>
                        <a:spcBef>
                          <a:spcPts val="0"/>
                        </a:spcBef>
                        <a:spcAft>
                          <a:spcPts val="800"/>
                        </a:spcAft>
                      </a:pPr>
                      <a:r>
                        <a:rPr lang="es-EC"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horas 25 minutos</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extLst>
                  <a:ext uri="{0D108BD9-81ED-4DB2-BD59-A6C34878D82A}">
                    <a16:rowId xmlns:a16="http://schemas.microsoft.com/office/drawing/2014/main" val="2417205585"/>
                  </a:ext>
                </a:extLst>
              </a:tr>
              <a:tr h="889595">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Marimba</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l" fontAlgn="t">
                        <a:lnSpc>
                          <a:spcPct val="107000"/>
                        </a:lnSpc>
                        <a:spcBef>
                          <a:spcPts val="0"/>
                        </a:spcBef>
                        <a:spcAft>
                          <a:spcPts val="800"/>
                        </a:spcAft>
                      </a:pPr>
                      <a:r>
                        <a:rPr lang="es-EC"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hora 30 minutos</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708945901"/>
                  </a:ext>
                </a:extLst>
              </a:tr>
              <a:tr h="491666">
                <a:tc>
                  <a:txBody>
                    <a:bodyPr/>
                    <a:lstStyle/>
                    <a:p>
                      <a:pPr algn="l" fontAlgn="t">
                        <a:lnSpc>
                          <a:spcPct val="107000"/>
                        </a:lnSpc>
                        <a:spcBef>
                          <a:spcPts val="0"/>
                        </a:spcBef>
                        <a:spcAft>
                          <a:spcPts val="800"/>
                        </a:spcAft>
                      </a:pPr>
                      <a:r>
                        <a:rPr lang="es-EC"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Bomba</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A3EE"/>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s-EC" sz="2500" b="0" i="0" u="none" strike="noStrike">
                        <a:effectLst/>
                        <a:latin typeface="Arial" panose="020B0604020202020204" pitchFamily="34" charset="0"/>
                      </a:endParaRPr>
                    </a:p>
                  </a:txBody>
                  <a:tcPr marL="228963" marR="228963"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tc>
                  <a:txBody>
                    <a:bodyPr/>
                    <a:lstStyle/>
                    <a:p>
                      <a:pPr algn="l" fontAlgn="t">
                        <a:lnSpc>
                          <a:spcPct val="107000"/>
                        </a:lnSpc>
                        <a:spcBef>
                          <a:spcPts val="0"/>
                        </a:spcBef>
                        <a:spcAft>
                          <a:spcPts val="800"/>
                        </a:spcAft>
                      </a:pPr>
                      <a:r>
                        <a:rPr lang="es-EC"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s-EC" sz="2500" b="0" i="0" u="none" strike="noStrike">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tc>
                  <a:txBody>
                    <a:bodyPr/>
                    <a:lstStyle/>
                    <a:p>
                      <a:pPr algn="l" fontAlgn="t">
                        <a:lnSpc>
                          <a:spcPct val="107000"/>
                        </a:lnSpc>
                        <a:spcBef>
                          <a:spcPts val="0"/>
                        </a:spcBef>
                        <a:spcAft>
                          <a:spcPts val="800"/>
                        </a:spcAft>
                      </a:pPr>
                      <a:r>
                        <a:rPr lang="es-EC"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hora.</a:t>
                      </a:r>
                      <a:endParaRPr lang="es-EC" sz="2500" b="0" i="0" u="none" strike="noStrike" dirty="0">
                        <a:effectLst/>
                        <a:latin typeface="Arial" panose="020B0604020202020204" pitchFamily="34" charset="0"/>
                      </a:endParaRPr>
                    </a:p>
                  </a:txBody>
                  <a:tcPr marL="13416" marR="13416" marT="1341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C"/>
                    </a:solidFill>
                  </a:tcPr>
                </a:tc>
                <a:extLst>
                  <a:ext uri="{0D108BD9-81ED-4DB2-BD59-A6C34878D82A}">
                    <a16:rowId xmlns:a16="http://schemas.microsoft.com/office/drawing/2014/main" val="1754798786"/>
                  </a:ext>
                </a:extLst>
              </a:tr>
            </a:tbl>
          </a:graphicData>
        </a:graphic>
      </p:graphicFrame>
      <p:sp>
        <p:nvSpPr>
          <p:cNvPr id="7" name="Rectángulo: esquinas redondeadas 6">
            <a:extLst>
              <a:ext uri="{FF2B5EF4-FFF2-40B4-BE49-F238E27FC236}">
                <a16:creationId xmlns:a16="http://schemas.microsoft.com/office/drawing/2014/main" id="{3511FA6A-A45C-46C5-A25B-A1CACD527C72}"/>
              </a:ext>
            </a:extLst>
          </p:cNvPr>
          <p:cNvSpPr/>
          <p:nvPr/>
        </p:nvSpPr>
        <p:spPr>
          <a:xfrm>
            <a:off x="1228514" y="3548737"/>
            <a:ext cx="2266122" cy="861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Red neuronal convolucional </a:t>
            </a:r>
          </a:p>
        </p:txBody>
      </p:sp>
      <p:sp>
        <p:nvSpPr>
          <p:cNvPr id="9" name="Rectángulo: esquinas redondeadas 8">
            <a:extLst>
              <a:ext uri="{FF2B5EF4-FFF2-40B4-BE49-F238E27FC236}">
                <a16:creationId xmlns:a16="http://schemas.microsoft.com/office/drawing/2014/main" id="{64DAB1DB-A5A9-4B5E-B306-640DE1E37AC8}"/>
              </a:ext>
            </a:extLst>
          </p:cNvPr>
          <p:cNvSpPr/>
          <p:nvPr/>
        </p:nvSpPr>
        <p:spPr>
          <a:xfrm>
            <a:off x="1807672" y="4679783"/>
            <a:ext cx="2499285" cy="4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ENTRENAMIENTO 76%</a:t>
            </a:r>
            <a:endParaRPr lang="es-EC" dirty="0"/>
          </a:p>
        </p:txBody>
      </p:sp>
      <p:sp>
        <p:nvSpPr>
          <p:cNvPr id="11" name="Rectángulo: esquinas redondeadas 10">
            <a:extLst>
              <a:ext uri="{FF2B5EF4-FFF2-40B4-BE49-F238E27FC236}">
                <a16:creationId xmlns:a16="http://schemas.microsoft.com/office/drawing/2014/main" id="{E1D7EA86-1D5F-44AB-9431-743D711BE878}"/>
              </a:ext>
            </a:extLst>
          </p:cNvPr>
          <p:cNvSpPr/>
          <p:nvPr/>
        </p:nvSpPr>
        <p:spPr>
          <a:xfrm>
            <a:off x="1807670" y="5267489"/>
            <a:ext cx="2499285" cy="4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r>
              <a:rPr lang="es-EC" dirty="0"/>
              <a:t>ALIDACIÓN 12%</a:t>
            </a:r>
          </a:p>
        </p:txBody>
      </p:sp>
      <p:sp>
        <p:nvSpPr>
          <p:cNvPr id="12" name="Rectángulo: esquinas redondeadas 11">
            <a:extLst>
              <a:ext uri="{FF2B5EF4-FFF2-40B4-BE49-F238E27FC236}">
                <a16:creationId xmlns:a16="http://schemas.microsoft.com/office/drawing/2014/main" id="{D8EC17CF-A1CA-457E-91A4-1802D9B407B3}"/>
              </a:ext>
            </a:extLst>
          </p:cNvPr>
          <p:cNvSpPr/>
          <p:nvPr/>
        </p:nvSpPr>
        <p:spPr>
          <a:xfrm>
            <a:off x="1807671" y="5855196"/>
            <a:ext cx="2499284" cy="4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PRUEBA 12%</a:t>
            </a:r>
            <a:endParaRPr lang="es-EC" dirty="0"/>
          </a:p>
        </p:txBody>
      </p:sp>
      <p:cxnSp>
        <p:nvCxnSpPr>
          <p:cNvPr id="13" name="Conector: angular 12">
            <a:extLst>
              <a:ext uri="{FF2B5EF4-FFF2-40B4-BE49-F238E27FC236}">
                <a16:creationId xmlns:a16="http://schemas.microsoft.com/office/drawing/2014/main" id="{BF8D562D-281C-440D-B687-7A89627C4281}"/>
              </a:ext>
            </a:extLst>
          </p:cNvPr>
          <p:cNvCxnSpPr>
            <a:cxnSpLocks/>
            <a:stCxn id="7" idx="1"/>
            <a:endCxn id="12" idx="1"/>
          </p:cNvCxnSpPr>
          <p:nvPr/>
        </p:nvCxnSpPr>
        <p:spPr>
          <a:xfrm rot="10800000" flipH="1" flipV="1">
            <a:off x="1228513" y="3979432"/>
            <a:ext cx="579157" cy="2111779"/>
          </a:xfrm>
          <a:prstGeom prst="bentConnector3">
            <a:avLst>
              <a:gd name="adj1" fmla="val -394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063B55B1-CB28-4F18-B76B-8A236AB37276}"/>
              </a:ext>
            </a:extLst>
          </p:cNvPr>
          <p:cNvCxnSpPr>
            <a:cxnSpLocks/>
            <a:stCxn id="7" idx="1"/>
          </p:cNvCxnSpPr>
          <p:nvPr/>
        </p:nvCxnSpPr>
        <p:spPr>
          <a:xfrm rot="10800000" flipH="1" flipV="1">
            <a:off x="1228514" y="3979433"/>
            <a:ext cx="538932" cy="1509238"/>
          </a:xfrm>
          <a:prstGeom prst="bentConnector4">
            <a:avLst>
              <a:gd name="adj1" fmla="val -42417"/>
              <a:gd name="adj2" fmla="val 1002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10605A7E-F313-4ED8-923E-1176C5DBB79A}"/>
              </a:ext>
            </a:extLst>
          </p:cNvPr>
          <p:cNvCxnSpPr>
            <a:cxnSpLocks/>
            <a:stCxn id="7" idx="1"/>
            <a:endCxn id="9" idx="1"/>
          </p:cNvCxnSpPr>
          <p:nvPr/>
        </p:nvCxnSpPr>
        <p:spPr>
          <a:xfrm rot="10800000" flipH="1" flipV="1">
            <a:off x="1228514" y="3979433"/>
            <a:ext cx="579158" cy="936366"/>
          </a:xfrm>
          <a:prstGeom prst="bentConnector3">
            <a:avLst>
              <a:gd name="adj1" fmla="val -3947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2E63B132-EBED-4B68-9655-96E8E1B4BFD3}"/>
              </a:ext>
            </a:extLst>
          </p:cNvPr>
          <p:cNvPicPr/>
          <p:nvPr/>
        </p:nvPicPr>
        <p:blipFill rotWithShape="1">
          <a:blip r:embed="rId3">
            <a:extLst>
              <a:ext uri="{28A0092B-C50C-407E-A947-70E740481C1C}">
                <a14:useLocalDpi xmlns:a14="http://schemas.microsoft.com/office/drawing/2010/main" val="0"/>
              </a:ext>
            </a:extLst>
          </a:blip>
          <a:srcRect l="4031" t="11578" r="70345" b="57666"/>
          <a:stretch/>
        </p:blipFill>
        <p:spPr bwMode="auto">
          <a:xfrm>
            <a:off x="0" y="-64338"/>
            <a:ext cx="2703443" cy="1696279"/>
          </a:xfrm>
          <a:prstGeom prst="rect">
            <a:avLst/>
          </a:prstGeom>
          <a:noFill/>
          <a:ln>
            <a:noFill/>
          </a:ln>
        </p:spPr>
      </p:pic>
    </p:spTree>
    <p:extLst>
      <p:ext uri="{BB962C8B-B14F-4D97-AF65-F5344CB8AC3E}">
        <p14:creationId xmlns:p14="http://schemas.microsoft.com/office/powerpoint/2010/main" val="36407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597CBA-29DB-446B-AB7B-9C39AD99FCD8}"/>
              </a:ext>
            </a:extLst>
          </p:cNvPr>
          <p:cNvSpPr>
            <a:spLocks noGrp="1"/>
          </p:cNvSpPr>
          <p:nvPr>
            <p:ph sz="quarter" idx="13"/>
          </p:nvPr>
        </p:nvSpPr>
        <p:spPr>
          <a:xfrm>
            <a:off x="913149" y="1823753"/>
            <a:ext cx="6229774" cy="4683064"/>
          </a:xfrm>
        </p:spPr>
        <p:txBody>
          <a:bodyPr>
            <a:normAutofit/>
          </a:bodyPr>
          <a:lstStyle/>
          <a:p>
            <a:r>
              <a:rPr lang="es-EC" sz="3200" b="1" dirty="0"/>
              <a:t>Bases de Datos GTZAN </a:t>
            </a:r>
          </a:p>
          <a:p>
            <a:r>
              <a:rPr lang="es-EC" sz="2800" dirty="0"/>
              <a:t>Contiene 1000 piezas de audio</a:t>
            </a:r>
          </a:p>
          <a:p>
            <a:r>
              <a:rPr lang="es-EC" sz="2800" dirty="0"/>
              <a:t>30 segundos cada una</a:t>
            </a:r>
          </a:p>
          <a:p>
            <a:r>
              <a:rPr lang="es-EC" sz="2800" dirty="0"/>
              <a:t> Cuenta con 100 canciones por cada género musical.</a:t>
            </a:r>
          </a:p>
          <a:p>
            <a:r>
              <a:rPr lang="en-US" sz="2800" dirty="0"/>
              <a:t>16bits/16KHz/Mono.</a:t>
            </a:r>
          </a:p>
          <a:p>
            <a:pPr lvl="1"/>
            <a:endParaRPr lang="es-EC" dirty="0"/>
          </a:p>
        </p:txBody>
      </p:sp>
      <p:sp>
        <p:nvSpPr>
          <p:cNvPr id="4" name="Título 1">
            <a:extLst>
              <a:ext uri="{FF2B5EF4-FFF2-40B4-BE49-F238E27FC236}">
                <a16:creationId xmlns:a16="http://schemas.microsoft.com/office/drawing/2014/main" id="{0951095D-1F7C-4C4B-BDC6-8F1F8994C40A}"/>
              </a:ext>
            </a:extLst>
          </p:cNvPr>
          <p:cNvSpPr txBox="1">
            <a:spLocks/>
          </p:cNvSpPr>
          <p:nvPr/>
        </p:nvSpPr>
        <p:spPr>
          <a:xfrm>
            <a:off x="913149" y="-30913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t>Entrada al clasificador</a:t>
            </a:r>
            <a:endParaRPr lang="es-EC" dirty="0"/>
          </a:p>
        </p:txBody>
      </p:sp>
      <p:graphicFrame>
        <p:nvGraphicFramePr>
          <p:cNvPr id="2" name="Tabla 1">
            <a:extLst>
              <a:ext uri="{FF2B5EF4-FFF2-40B4-BE49-F238E27FC236}">
                <a16:creationId xmlns:a16="http://schemas.microsoft.com/office/drawing/2014/main" id="{479D3197-6DF0-4B5A-8DE0-0CA5133BD25C}"/>
              </a:ext>
            </a:extLst>
          </p:cNvPr>
          <p:cNvGraphicFramePr>
            <a:graphicFrameLocks noGrp="1"/>
          </p:cNvGraphicFramePr>
          <p:nvPr>
            <p:extLst>
              <p:ext uri="{D42A27DB-BD31-4B8C-83A1-F6EECF244321}">
                <p14:modId xmlns:p14="http://schemas.microsoft.com/office/powerpoint/2010/main" val="1175644934"/>
              </p:ext>
            </p:extLst>
          </p:nvPr>
        </p:nvGraphicFramePr>
        <p:xfrm>
          <a:off x="7441093" y="1996198"/>
          <a:ext cx="3664228" cy="3761550"/>
        </p:xfrm>
        <a:graphic>
          <a:graphicData uri="http://schemas.openxmlformats.org/drawingml/2006/table">
            <a:tbl>
              <a:tblPr>
                <a:tableStyleId>{5C22544A-7EE6-4342-B048-85BDC9FD1C3A}</a:tableStyleId>
              </a:tblPr>
              <a:tblGrid>
                <a:gridCol w="1832114">
                  <a:extLst>
                    <a:ext uri="{9D8B030D-6E8A-4147-A177-3AD203B41FA5}">
                      <a16:colId xmlns:a16="http://schemas.microsoft.com/office/drawing/2014/main" val="3536993984"/>
                    </a:ext>
                  </a:extLst>
                </a:gridCol>
                <a:gridCol w="1832114">
                  <a:extLst>
                    <a:ext uri="{9D8B030D-6E8A-4147-A177-3AD203B41FA5}">
                      <a16:colId xmlns:a16="http://schemas.microsoft.com/office/drawing/2014/main" val="970492712"/>
                    </a:ext>
                  </a:extLst>
                </a:gridCol>
              </a:tblGrid>
              <a:tr h="626925">
                <a:tc gridSpan="2">
                  <a:txBody>
                    <a:bodyPr/>
                    <a:lstStyle/>
                    <a:p>
                      <a:pPr algn="ctr" fontAlgn="b"/>
                      <a:r>
                        <a:rPr lang="es-ES" sz="2400" b="0" i="0" u="none" strike="noStrike" dirty="0">
                          <a:solidFill>
                            <a:srgbClr val="000000"/>
                          </a:solidFill>
                          <a:effectLst/>
                          <a:latin typeface="Calibri" panose="020F0502020204030204" pitchFamily="34" charset="0"/>
                        </a:rPr>
                        <a:t>Géneros Musicales</a:t>
                      </a:r>
                      <a:endParaRPr lang="es-EC" sz="2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s-EC"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7459687"/>
                  </a:ext>
                </a:extLst>
              </a:tr>
              <a:tr h="626925">
                <a:tc>
                  <a:txBody>
                    <a:bodyPr/>
                    <a:lstStyle/>
                    <a:p>
                      <a:pPr algn="ctr" fontAlgn="b"/>
                      <a:r>
                        <a:rPr lang="es-EC" sz="2400" u="none" strike="noStrike" dirty="0">
                          <a:effectLst/>
                        </a:rPr>
                        <a:t>Blues</a:t>
                      </a:r>
                      <a:endParaRPr lang="es-EC"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2400" u="none" strike="noStrike">
                          <a:effectLst/>
                        </a:rPr>
                        <a:t>jazz</a:t>
                      </a:r>
                      <a:endParaRPr lang="es-EC"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870255"/>
                  </a:ext>
                </a:extLst>
              </a:tr>
              <a:tr h="626925">
                <a:tc>
                  <a:txBody>
                    <a:bodyPr/>
                    <a:lstStyle/>
                    <a:p>
                      <a:pPr algn="ctr" fontAlgn="b"/>
                      <a:r>
                        <a:rPr lang="es-EC" sz="2400" u="none" strike="noStrike" dirty="0">
                          <a:effectLst/>
                        </a:rPr>
                        <a:t>Clásica</a:t>
                      </a:r>
                      <a:endParaRPr lang="es-EC"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2400" u="none" strike="noStrike">
                          <a:effectLst/>
                        </a:rPr>
                        <a:t>metal</a:t>
                      </a:r>
                      <a:endParaRPr lang="es-EC"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3668859"/>
                  </a:ext>
                </a:extLst>
              </a:tr>
              <a:tr h="626925">
                <a:tc>
                  <a:txBody>
                    <a:bodyPr/>
                    <a:lstStyle/>
                    <a:p>
                      <a:pPr algn="ctr" fontAlgn="b"/>
                      <a:r>
                        <a:rPr lang="es-EC" sz="2400" u="none" strike="noStrike" dirty="0">
                          <a:effectLst/>
                        </a:rPr>
                        <a:t>country</a:t>
                      </a:r>
                      <a:endParaRPr lang="es-EC"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2400" u="none" strike="noStrike" dirty="0">
                          <a:effectLst/>
                        </a:rPr>
                        <a:t>pop </a:t>
                      </a:r>
                      <a:endParaRPr lang="es-EC"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8775488"/>
                  </a:ext>
                </a:extLst>
              </a:tr>
              <a:tr h="626925">
                <a:tc>
                  <a:txBody>
                    <a:bodyPr/>
                    <a:lstStyle/>
                    <a:p>
                      <a:pPr algn="ctr" fontAlgn="b"/>
                      <a:r>
                        <a:rPr lang="es-EC" sz="2400" u="none" strike="noStrike">
                          <a:effectLst/>
                        </a:rPr>
                        <a:t>disco</a:t>
                      </a:r>
                      <a:endParaRPr lang="es-EC"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2400" u="none" strike="noStrike" dirty="0">
                          <a:effectLst/>
                        </a:rPr>
                        <a:t>reggae</a:t>
                      </a:r>
                      <a:endParaRPr lang="es-EC"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3908258"/>
                  </a:ext>
                </a:extLst>
              </a:tr>
              <a:tr h="626925">
                <a:tc>
                  <a:txBody>
                    <a:bodyPr/>
                    <a:lstStyle/>
                    <a:p>
                      <a:pPr algn="ctr" fontAlgn="b"/>
                      <a:r>
                        <a:rPr lang="es-EC" sz="2400" u="none" strike="noStrike">
                          <a:effectLst/>
                        </a:rPr>
                        <a:t>hip-hop</a:t>
                      </a:r>
                      <a:endParaRPr lang="es-EC"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2400" u="none" strike="noStrike" dirty="0">
                          <a:effectLst/>
                        </a:rPr>
                        <a:t>rock</a:t>
                      </a:r>
                      <a:endParaRPr lang="es-EC"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38231"/>
                  </a:ext>
                </a:extLst>
              </a:tr>
            </a:tbl>
          </a:graphicData>
        </a:graphic>
      </p:graphicFrame>
      <p:pic>
        <p:nvPicPr>
          <p:cNvPr id="5" name="Imagen 4">
            <a:extLst>
              <a:ext uri="{FF2B5EF4-FFF2-40B4-BE49-F238E27FC236}">
                <a16:creationId xmlns:a16="http://schemas.microsoft.com/office/drawing/2014/main" id="{1F59B144-29DF-42E0-866A-D320FA395AF9}"/>
              </a:ext>
            </a:extLst>
          </p:cNvPr>
          <p:cNvPicPr/>
          <p:nvPr/>
        </p:nvPicPr>
        <p:blipFill rotWithShape="1">
          <a:blip r:embed="rId2">
            <a:extLst>
              <a:ext uri="{28A0092B-C50C-407E-A947-70E740481C1C}">
                <a14:useLocalDpi xmlns:a14="http://schemas.microsoft.com/office/drawing/2010/main" val="0"/>
              </a:ext>
            </a:extLst>
          </a:blip>
          <a:srcRect l="4031" t="11578" r="70345" b="57666"/>
          <a:stretch/>
        </p:blipFill>
        <p:spPr bwMode="auto">
          <a:xfrm>
            <a:off x="0" y="-64338"/>
            <a:ext cx="2703443" cy="1696279"/>
          </a:xfrm>
          <a:prstGeom prst="rect">
            <a:avLst/>
          </a:prstGeom>
          <a:noFill/>
          <a:ln>
            <a:noFill/>
          </a:ln>
        </p:spPr>
      </p:pic>
    </p:spTree>
    <p:extLst>
      <p:ext uri="{BB962C8B-B14F-4D97-AF65-F5344CB8AC3E}">
        <p14:creationId xmlns:p14="http://schemas.microsoft.com/office/powerpoint/2010/main" val="415691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85EE7D-B464-46BB-98C5-8FDC02F98144}"/>
              </a:ext>
            </a:extLst>
          </p:cNvPr>
          <p:cNvPicPr/>
          <p:nvPr/>
        </p:nvPicPr>
        <p:blipFill rotWithShape="1">
          <a:blip r:embed="rId2">
            <a:extLst>
              <a:ext uri="{28A0092B-C50C-407E-A947-70E740481C1C}">
                <a14:useLocalDpi xmlns:a14="http://schemas.microsoft.com/office/drawing/2010/main" val="0"/>
              </a:ext>
            </a:extLst>
          </a:blip>
          <a:srcRect l="36947" t="8483" r="3451" b="55167"/>
          <a:stretch/>
        </p:blipFill>
        <p:spPr bwMode="auto">
          <a:xfrm>
            <a:off x="1904948" y="1092900"/>
            <a:ext cx="7384826" cy="2021363"/>
          </a:xfrm>
          <a:prstGeom prst="rect">
            <a:avLst/>
          </a:prstGeom>
          <a:noFill/>
          <a:ln>
            <a:noFill/>
          </a:ln>
        </p:spPr>
      </p:pic>
      <p:sp>
        <p:nvSpPr>
          <p:cNvPr id="9" name="Título 1">
            <a:extLst>
              <a:ext uri="{FF2B5EF4-FFF2-40B4-BE49-F238E27FC236}">
                <a16:creationId xmlns:a16="http://schemas.microsoft.com/office/drawing/2014/main" id="{AAE1D87A-FF2C-45EF-8F32-758A9539B19D}"/>
              </a:ext>
            </a:extLst>
          </p:cNvPr>
          <p:cNvSpPr txBox="1">
            <a:spLocks/>
          </p:cNvSpPr>
          <p:nvPr/>
        </p:nvSpPr>
        <p:spPr>
          <a:xfrm>
            <a:off x="1080051" y="-13252"/>
            <a:ext cx="5221356"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dirty="0">
                <a:latin typeface="Times New Roman" panose="02020603050405020304" pitchFamily="18" charset="0"/>
                <a:ea typeface="Calibri" panose="020F0502020204030204" pitchFamily="34" charset="0"/>
              </a:rPr>
              <a:t>PREPROCESAMIENTO</a:t>
            </a:r>
            <a:endParaRPr lang="es-EC" dirty="0"/>
          </a:p>
        </p:txBody>
      </p:sp>
      <p:pic>
        <p:nvPicPr>
          <p:cNvPr id="3" name="Imagen 2">
            <a:extLst>
              <a:ext uri="{FF2B5EF4-FFF2-40B4-BE49-F238E27FC236}">
                <a16:creationId xmlns:a16="http://schemas.microsoft.com/office/drawing/2014/main" id="{7A20F59E-7734-4D6A-BEE5-5DEEC1D214C5}"/>
              </a:ext>
            </a:extLst>
          </p:cNvPr>
          <p:cNvPicPr>
            <a:picLocks noChangeAspect="1"/>
          </p:cNvPicPr>
          <p:nvPr/>
        </p:nvPicPr>
        <p:blipFill>
          <a:blip r:embed="rId3"/>
          <a:stretch>
            <a:fillRect/>
          </a:stretch>
        </p:blipFill>
        <p:spPr>
          <a:xfrm>
            <a:off x="1667750" y="3246783"/>
            <a:ext cx="7859222" cy="3362794"/>
          </a:xfrm>
          <a:prstGeom prst="rect">
            <a:avLst/>
          </a:prstGeom>
        </p:spPr>
      </p:pic>
    </p:spTree>
    <p:extLst>
      <p:ext uri="{BB962C8B-B14F-4D97-AF65-F5344CB8AC3E}">
        <p14:creationId xmlns:p14="http://schemas.microsoft.com/office/powerpoint/2010/main" val="4264676422"/>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688</TotalTime>
  <Words>1270</Words>
  <Application>Microsoft Office PowerPoint</Application>
  <PresentationFormat>Panorámica</PresentationFormat>
  <Paragraphs>358</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Tw Cen MT</vt:lpstr>
      <vt:lpstr>Gota</vt:lpstr>
      <vt:lpstr>Presentación de PowerPoint</vt:lpstr>
      <vt:lpstr>Agenda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Entrenamiento de la red neuronal</vt:lpstr>
      <vt:lpstr>Elaboración del Clasificador  </vt:lpstr>
      <vt:lpstr>Base de Datos para evaluar el Clasificador </vt:lpstr>
      <vt:lpstr>Presentación de PowerPoint</vt:lpstr>
      <vt:lpstr>Presentación de PowerPoint</vt:lpstr>
      <vt:lpstr>Presentación de PowerPoint</vt:lpstr>
      <vt:lpstr>Presentación de PowerPoint</vt:lpstr>
      <vt:lpstr>Presentación de PowerPoint</vt:lpstr>
      <vt:lpstr>Presentación de PowerPoint</vt:lpstr>
      <vt:lpstr>Trabajos Futuros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Tayupanta</dc:creator>
  <cp:lastModifiedBy>Leonardo Tayupanta</cp:lastModifiedBy>
  <cp:revision>36</cp:revision>
  <dcterms:created xsi:type="dcterms:W3CDTF">2019-11-18T02:58:45Z</dcterms:created>
  <dcterms:modified xsi:type="dcterms:W3CDTF">2019-12-17T01:42:22Z</dcterms:modified>
</cp:coreProperties>
</file>