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drawings/drawing1.xml" ContentType="application/vnd.openxmlformats-officedocument.drawingml.chartshapes+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6" r:id="rId2"/>
    <p:sldId id="297" r:id="rId3"/>
    <p:sldId id="305" r:id="rId4"/>
    <p:sldId id="307" r:id="rId5"/>
    <p:sldId id="308" r:id="rId6"/>
    <p:sldId id="309" r:id="rId7"/>
    <p:sldId id="312" r:id="rId8"/>
    <p:sldId id="313" r:id="rId9"/>
    <p:sldId id="314" r:id="rId10"/>
    <p:sldId id="315" r:id="rId11"/>
    <p:sldId id="316" r:id="rId12"/>
    <p:sldId id="317" r:id="rId13"/>
    <p:sldId id="318" r:id="rId14"/>
    <p:sldId id="319" r:id="rId15"/>
    <p:sldId id="320" r:id="rId16"/>
    <p:sldId id="322" r:id="rId17"/>
    <p:sldId id="323" r:id="rId18"/>
    <p:sldId id="324" r:id="rId19"/>
    <p:sldId id="326" r:id="rId20"/>
    <p:sldId id="327" r:id="rId21"/>
    <p:sldId id="328" r:id="rId22"/>
    <p:sldId id="329" r:id="rId23"/>
    <p:sldId id="330" r:id="rId24"/>
    <p:sldId id="331" r:id="rId25"/>
    <p:sldId id="332" r:id="rId26"/>
    <p:sldId id="333" r:id="rId27"/>
    <p:sldId id="334" r:id="rId28"/>
    <p:sldId id="336" r:id="rId29"/>
    <p:sldId id="338" r:id="rId30"/>
    <p:sldId id="340" r:id="rId31"/>
    <p:sldId id="342" r:id="rId32"/>
    <p:sldId id="343" r:id="rId33"/>
    <p:sldId id="346" r:id="rId34"/>
    <p:sldId id="347" r:id="rId35"/>
    <p:sldId id="348" r:id="rId36"/>
    <p:sldId id="349" r:id="rId37"/>
    <p:sldId id="418" r:id="rId38"/>
    <p:sldId id="350" r:id="rId39"/>
    <p:sldId id="351" r:id="rId40"/>
    <p:sldId id="352" r:id="rId41"/>
    <p:sldId id="419" r:id="rId42"/>
    <p:sldId id="353" r:id="rId43"/>
    <p:sldId id="354" r:id="rId44"/>
    <p:sldId id="355" r:id="rId45"/>
    <p:sldId id="420" r:id="rId46"/>
    <p:sldId id="356" r:id="rId47"/>
    <p:sldId id="357" r:id="rId48"/>
    <p:sldId id="358" r:id="rId49"/>
    <p:sldId id="421" r:id="rId50"/>
    <p:sldId id="359" r:id="rId51"/>
    <p:sldId id="360" r:id="rId52"/>
    <p:sldId id="361" r:id="rId53"/>
    <p:sldId id="422" r:id="rId54"/>
    <p:sldId id="362" r:id="rId55"/>
    <p:sldId id="363" r:id="rId56"/>
    <p:sldId id="364" r:id="rId57"/>
    <p:sldId id="423" r:id="rId58"/>
    <p:sldId id="365" r:id="rId59"/>
    <p:sldId id="366" r:id="rId60"/>
    <p:sldId id="367" r:id="rId61"/>
    <p:sldId id="368" r:id="rId62"/>
    <p:sldId id="424" r:id="rId63"/>
    <p:sldId id="369" r:id="rId64"/>
    <p:sldId id="370" r:id="rId65"/>
    <p:sldId id="371" r:id="rId66"/>
    <p:sldId id="425" r:id="rId67"/>
    <p:sldId id="372" r:id="rId68"/>
    <p:sldId id="373" r:id="rId69"/>
    <p:sldId id="374" r:id="rId70"/>
    <p:sldId id="426" r:id="rId71"/>
    <p:sldId id="375" r:id="rId72"/>
    <p:sldId id="376" r:id="rId73"/>
    <p:sldId id="377" r:id="rId74"/>
    <p:sldId id="378" r:id="rId75"/>
    <p:sldId id="427" r:id="rId76"/>
    <p:sldId id="379" r:id="rId77"/>
    <p:sldId id="380" r:id="rId78"/>
    <p:sldId id="381" r:id="rId79"/>
    <p:sldId id="428" r:id="rId80"/>
    <p:sldId id="382" r:id="rId81"/>
    <p:sldId id="383" r:id="rId82"/>
    <p:sldId id="384" r:id="rId83"/>
    <p:sldId id="429" r:id="rId84"/>
    <p:sldId id="385" r:id="rId85"/>
    <p:sldId id="386" r:id="rId86"/>
    <p:sldId id="387" r:id="rId87"/>
    <p:sldId id="430" r:id="rId88"/>
    <p:sldId id="391" r:id="rId89"/>
    <p:sldId id="392" r:id="rId90"/>
    <p:sldId id="393" r:id="rId91"/>
    <p:sldId id="431" r:id="rId92"/>
    <p:sldId id="394" r:id="rId93"/>
    <p:sldId id="395" r:id="rId94"/>
    <p:sldId id="396" r:id="rId95"/>
    <p:sldId id="432" r:id="rId96"/>
    <p:sldId id="397" r:id="rId97"/>
    <p:sldId id="398" r:id="rId98"/>
    <p:sldId id="399" r:id="rId99"/>
    <p:sldId id="400" r:id="rId100"/>
    <p:sldId id="433" r:id="rId101"/>
    <p:sldId id="401" r:id="rId102"/>
    <p:sldId id="402" r:id="rId103"/>
    <p:sldId id="403" r:id="rId104"/>
    <p:sldId id="434" r:id="rId105"/>
    <p:sldId id="404" r:id="rId106"/>
    <p:sldId id="405" r:id="rId107"/>
    <p:sldId id="406" r:id="rId108"/>
    <p:sldId id="435" r:id="rId109"/>
    <p:sldId id="407" r:id="rId110"/>
    <p:sldId id="408" r:id="rId111"/>
    <p:sldId id="409" r:id="rId112"/>
    <p:sldId id="410" r:id="rId113"/>
    <p:sldId id="436" r:id="rId114"/>
    <p:sldId id="411" r:id="rId115"/>
    <p:sldId id="412" r:id="rId116"/>
    <p:sldId id="413" r:id="rId117"/>
    <p:sldId id="437" r:id="rId118"/>
    <p:sldId id="414" r:id="rId119"/>
    <p:sldId id="415" r:id="rId120"/>
    <p:sldId id="416" r:id="rId121"/>
    <p:sldId id="438" r:id="rId122"/>
    <p:sldId id="417" r:id="rId123"/>
    <p:sldId id="441" r:id="rId124"/>
    <p:sldId id="442" r:id="rId125"/>
    <p:sldId id="443" r:id="rId126"/>
    <p:sldId id="295" r:id="rId12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risthian.pazmino.CELEC\Desktop\MAESTRIA\Con%20todo%202018\DropBox\DATOS%20DADOS%20POR%20VICTOR\Medici&#243;n%20Viento%20Baltra%20Galtor5%202012%20procesada%20V4b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E:\TESIS%202015\DATOS%20EXCEL\CURVAS%20DE%20CARGA\Curvas.carga.ELECGALAPAGOS%20V1.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E:\TESIS%202015\DATOS%20EXCEL\CURVAS%20DE%20CARGA\Curvas.carga.ELECGALAPAGOS%20V1.xls"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TESIS%202015\DATOS%20EXCEL\CURVAS%20DE%20CARGA\Curvas.carga.ELECGALAPAGOS%20V1.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E:\TESIS%202015\DATOS%20EXCEL\CURVAS%20DE%20CARGA\Curvas.carga.ELECGALAPAGOS%20V1.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E:\TESIS%202015\DATOS%20EXCEL\CURVAS%20DE%20CARGA\Curvas.carga.ELECGALAPAGOS%20V1.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E:\TESIS%202015\DATOS%20EXCEL\CURVAS%20DE%20CARGA\Curvas.carga.ELECGALAPAGOS%20V1.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E:\TESIS%202015\DATOS%20EXCEL\CURVAS%20DE%20CARGA\Curvas.carga.ELECGALAPAGOS%20V1.xls"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E:\TESIS%202015\DATOS%20EXCEL\CURVAS%20DE%20CARGA\Curvas.carga.ELECGALAPAGOS%20V1.xls"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E:\TESIS%202015\DATOS%20EXCEL\CURVAS%20DE%20CARGA\Curvas.carga.ELECGALAPAGOS%20V1.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cristhian.pazmino.CELEC\Desktop\MAESTRIA\Con%20todo%202018\DropBox\DATOS%20DADOS%20POR%20VICTOR\Medici&#243;n%20Viento%20Baltra%20Galtor5%202012%20procesada%20V4bK.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TESIS%202015\DATOS%20EXCEL\MEDICION%20DE%20VIENTO\Medici&#243;n%20Viento%20Baltra%20Galtor5%202012%20procesada%20V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risthian.pazmino.CELEC\Desktop\MAESTRIA\Con%20todo%202018\DropBox\DATOS%20DADOS%20POR%20VICTOR\Solar%20Irradiation%20Baltra%202007%20y%202008cpc_V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risthian.pazmino.CELEC\Desktop\MAESTRIA\Con%20todo%202018\DropBox\DATOS%20DADOS%20POR%20VICTOR\Solar%20Irradiation%20Baltra%202007%20y%202008cpc_V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risthian.pazmino.CELEC\Desktop\MAESTRIA\Con%20todo%202018\DropBox\DATOS%20DADOS%20POR%20VICTOR\Solar%20Irradiation%20Baltra%202007%20y%202008cpc_V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oleObject" Target="file:///E:\TESIS%202015\DATOS%20EXCEL\CURVAS%20DE%20CARGA\Curvas.carga.ELECGALAPAGOS%20V1.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E:\TESIS%202015\DATOS%20EXCEL\CURVAS%20DE%20CARGA\Curvas.carga.ELECGALAPAGOS%20V1.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TESIS%202015\DATOS%20EXCEL\CURVAS%20DE%20CARGA\Curvas.carga.ELECGALAPAGOS%20V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VELOCIDAD</a:t>
            </a:r>
            <a:r>
              <a:rPr lang="es-EC" baseline="0"/>
              <a:t> MÁXIMA MENSUAL EN BALTRA</a:t>
            </a:r>
            <a:endParaRPr lang="es-EC"/>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cat>
            <c:strRef>
              <c:f>'Data 2012'!$H$67:$H$78</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'Data 2012'!$I$67:$I$78</c:f>
              <c:numCache>
                <c:formatCode>General</c:formatCode>
                <c:ptCount val="12"/>
                <c:pt idx="0">
                  <c:v>5.2531810035842286</c:v>
                </c:pt>
                <c:pt idx="1">
                  <c:v>3.4203304597701143</c:v>
                </c:pt>
                <c:pt idx="2">
                  <c:v>4.0810931899641574</c:v>
                </c:pt>
                <c:pt idx="3">
                  <c:v>4.7865509259259245</c:v>
                </c:pt>
                <c:pt idx="4">
                  <c:v>6.2031810035842305</c:v>
                </c:pt>
                <c:pt idx="5">
                  <c:v>7.1215046296296318</c:v>
                </c:pt>
                <c:pt idx="6">
                  <c:v>7.4968413978494644</c:v>
                </c:pt>
                <c:pt idx="7">
                  <c:v>7.3005600358422944</c:v>
                </c:pt>
                <c:pt idx="8">
                  <c:v>7.1855324074074076</c:v>
                </c:pt>
                <c:pt idx="9">
                  <c:v>7.2095430107526886</c:v>
                </c:pt>
                <c:pt idx="10">
                  <c:v>6.9452546296296305</c:v>
                </c:pt>
                <c:pt idx="11">
                  <c:v>6.4388888888888891</c:v>
                </c:pt>
              </c:numCache>
            </c:numRef>
          </c:val>
        </c:ser>
        <c:dLbls>
          <c:showLegendKey val="0"/>
          <c:showVal val="0"/>
          <c:showCatName val="0"/>
          <c:showSerName val="0"/>
          <c:showPercent val="0"/>
          <c:showBubbleSize val="0"/>
        </c:dLbls>
        <c:gapWidth val="219"/>
        <c:overlap val="-27"/>
        <c:axId val="-1688124752"/>
        <c:axId val="-1688123664"/>
      </c:barChart>
      <c:catAx>
        <c:axId val="-16881247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Meses del año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88123664"/>
        <c:crosses val="autoZero"/>
        <c:auto val="1"/>
        <c:lblAlgn val="ctr"/>
        <c:lblOffset val="100"/>
        <c:noMultiLvlLbl val="0"/>
      </c:catAx>
      <c:valAx>
        <c:axId val="-1688123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Velocidad</a:t>
                </a:r>
                <a:r>
                  <a:rPr lang="es-EC" baseline="0"/>
                  <a:t> [m/s]</a:t>
                </a:r>
                <a:endParaRPr lang="es-EC"/>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881247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showDLblsOverMax val="0"/>
  </c:chart>
  <c:spPr>
    <a:noFill/>
    <a:ln>
      <a:solidFill>
        <a:schemeClr val="tx2"/>
      </a:solidFill>
    </a:ln>
    <a:effectLst>
      <a:softEdge rad="12700"/>
    </a:effectLst>
  </c:spPr>
  <c:txPr>
    <a:bodyPr/>
    <a:lstStyle/>
    <a:p>
      <a:pPr>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300" dirty="0"/>
              <a:t>CURVA INVIERNO  [kVAR] (Residencial Urbano)</a:t>
            </a:r>
          </a:p>
        </c:rich>
      </c:tx>
      <c:layout>
        <c:manualLayout>
          <c:xMode val="edge"/>
          <c:yMode val="edge"/>
          <c:x val="0.13837799475197357"/>
          <c:y val="5.5065681361928943E-2"/>
        </c:manualLayout>
      </c:layout>
      <c:overlay val="0"/>
    </c:title>
    <c:autoTitleDeleted val="0"/>
    <c:plotArea>
      <c:layout/>
      <c:lineChart>
        <c:grouping val="standard"/>
        <c:varyColors val="0"/>
        <c:ser>
          <c:idx val="0"/>
          <c:order val="0"/>
          <c:tx>
            <c:strRef>
              <c:f>CURVAS!$D$11:$E$11</c:f>
              <c:strCache>
                <c:ptCount val="2"/>
                <c:pt idx="0">
                  <c:v>Invierno</c:v>
                </c:pt>
                <c:pt idx="1">
                  <c:v>Laborable</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CURVAS!$F$11:$BA$11</c:f>
              <c:numCache>
                <c:formatCode>#,##0.00</c:formatCode>
                <c:ptCount val="48"/>
                <c:pt idx="0">
                  <c:v>0.75402749818940762</c:v>
                </c:pt>
                <c:pt idx="1">
                  <c:v>0.73139937384877696</c:v>
                </c:pt>
                <c:pt idx="2">
                  <c:v>0.71604783384752213</c:v>
                </c:pt>
                <c:pt idx="3">
                  <c:v>0.72446494864761568</c:v>
                </c:pt>
                <c:pt idx="4">
                  <c:v>0.71878510695324405</c:v>
                </c:pt>
                <c:pt idx="5">
                  <c:v>0.71239813637322691</c:v>
                </c:pt>
                <c:pt idx="6">
                  <c:v>0.70586289683331715</c:v>
                </c:pt>
                <c:pt idx="7">
                  <c:v>0.70836065854228758</c:v>
                </c:pt>
                <c:pt idx="8">
                  <c:v>0.70503030959699309</c:v>
                </c:pt>
                <c:pt idx="9">
                  <c:v>0.71125760591250975</c:v>
                </c:pt>
                <c:pt idx="10">
                  <c:v>0.71855700086110019</c:v>
                </c:pt>
                <c:pt idx="11">
                  <c:v>0.77262955000370648</c:v>
                </c:pt>
                <c:pt idx="12">
                  <c:v>0.86537748706923578</c:v>
                </c:pt>
                <c:pt idx="13">
                  <c:v>0.92017997570670107</c:v>
                </c:pt>
                <c:pt idx="14">
                  <c:v>0.98930752693077528</c:v>
                </c:pt>
                <c:pt idx="15">
                  <c:v>1.0687226629105198</c:v>
                </c:pt>
                <c:pt idx="16">
                  <c:v>1.1373255701226641</c:v>
                </c:pt>
                <c:pt idx="17">
                  <c:v>1.17163272638104</c:v>
                </c:pt>
                <c:pt idx="18">
                  <c:v>1.2092702315847099</c:v>
                </c:pt>
                <c:pt idx="19">
                  <c:v>1.2516181275911424</c:v>
                </c:pt>
                <c:pt idx="20">
                  <c:v>1.2674258797766844</c:v>
                </c:pt>
                <c:pt idx="21">
                  <c:v>1.2871912726609143</c:v>
                </c:pt>
                <c:pt idx="22">
                  <c:v>1.2949696904030068</c:v>
                </c:pt>
                <c:pt idx="23">
                  <c:v>1.2179154524769469</c:v>
                </c:pt>
                <c:pt idx="24">
                  <c:v>1.1457997114457934</c:v>
                </c:pt>
                <c:pt idx="25">
                  <c:v>1.1569997205700375</c:v>
                </c:pt>
                <c:pt idx="26">
                  <c:v>1.1996441544962559</c:v>
                </c:pt>
                <c:pt idx="27">
                  <c:v>1.2697753725257614</c:v>
                </c:pt>
                <c:pt idx="28">
                  <c:v>1.2794356655280366</c:v>
                </c:pt>
                <c:pt idx="29">
                  <c:v>1.2826177455134384</c:v>
                </c:pt>
                <c:pt idx="30">
                  <c:v>1.2709957401187293</c:v>
                </c:pt>
                <c:pt idx="31">
                  <c:v>1.218519933621127</c:v>
                </c:pt>
                <c:pt idx="32">
                  <c:v>1.1718608324731832</c:v>
                </c:pt>
                <c:pt idx="33">
                  <c:v>1.1275512240743166</c:v>
                </c:pt>
                <c:pt idx="34">
                  <c:v>1.0898795029568253</c:v>
                </c:pt>
                <c:pt idx="35">
                  <c:v>1.0440643943498122</c:v>
                </c:pt>
                <c:pt idx="36">
                  <c:v>0.94391441459422754</c:v>
                </c:pt>
                <c:pt idx="37">
                  <c:v>0.91088465245185535</c:v>
                </c:pt>
                <c:pt idx="38">
                  <c:v>0.88176690978974337</c:v>
                </c:pt>
                <c:pt idx="39">
                  <c:v>0.84840639381376259</c:v>
                </c:pt>
                <c:pt idx="40">
                  <c:v>0.83509640333719171</c:v>
                </c:pt>
                <c:pt idx="41">
                  <c:v>0.82151268555004897</c:v>
                </c:pt>
                <c:pt idx="42">
                  <c:v>0.79825726945602371</c:v>
                </c:pt>
                <c:pt idx="43">
                  <c:v>0.78741082477460222</c:v>
                </c:pt>
                <c:pt idx="44">
                  <c:v>0.77241284921617015</c:v>
                </c:pt>
                <c:pt idx="45">
                  <c:v>0.75791670706045378</c:v>
                </c:pt>
                <c:pt idx="46">
                  <c:v>0.74551914095245664</c:v>
                </c:pt>
                <c:pt idx="47">
                  <c:v>0.76483972695700719</c:v>
                </c:pt>
              </c:numCache>
            </c:numRef>
          </c:val>
          <c:smooth val="0"/>
        </c:ser>
        <c:ser>
          <c:idx val="1"/>
          <c:order val="1"/>
          <c:tx>
            <c:strRef>
              <c:f>CURVAS!$D$12:$E$12</c:f>
              <c:strCache>
                <c:ptCount val="2"/>
                <c:pt idx="0">
                  <c:v>Invierno</c:v>
                </c:pt>
                <c:pt idx="1">
                  <c:v>Fin de Semana</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CURVAS!$F$12:$BA$12</c:f>
              <c:numCache>
                <c:formatCode>#,##0.00</c:formatCode>
                <c:ptCount val="48"/>
                <c:pt idx="0">
                  <c:v>0.83192144782441257</c:v>
                </c:pt>
                <c:pt idx="1">
                  <c:v>0.79248491849569969</c:v>
                </c:pt>
                <c:pt idx="2">
                  <c:v>0.78924399948658674</c:v>
                </c:pt>
                <c:pt idx="3">
                  <c:v>0.77111410601976604</c:v>
                </c:pt>
                <c:pt idx="4">
                  <c:v>0.77599152868694588</c:v>
                </c:pt>
                <c:pt idx="5">
                  <c:v>0.76431138493133111</c:v>
                </c:pt>
                <c:pt idx="6">
                  <c:v>0.75847131305352322</c:v>
                </c:pt>
                <c:pt idx="7">
                  <c:v>0.75542292388653531</c:v>
                </c:pt>
                <c:pt idx="8">
                  <c:v>0.74704787575407539</c:v>
                </c:pt>
                <c:pt idx="9">
                  <c:v>0.75940187395712966</c:v>
                </c:pt>
                <c:pt idx="10">
                  <c:v>0.77088948787061962</c:v>
                </c:pt>
                <c:pt idx="11">
                  <c:v>0.81022975227826988</c:v>
                </c:pt>
                <c:pt idx="12">
                  <c:v>0.90662302656911797</c:v>
                </c:pt>
                <c:pt idx="13">
                  <c:v>0.95780387626748831</c:v>
                </c:pt>
                <c:pt idx="14">
                  <c:v>1.0250930560903606</c:v>
                </c:pt>
                <c:pt idx="15">
                  <c:v>1.0738672827621614</c:v>
                </c:pt>
                <c:pt idx="16">
                  <c:v>1.1357977153125403</c:v>
                </c:pt>
                <c:pt idx="17">
                  <c:v>1.1836413810807349</c:v>
                </c:pt>
                <c:pt idx="18">
                  <c:v>1.1967654986522911</c:v>
                </c:pt>
                <c:pt idx="19">
                  <c:v>1.2328006674367862</c:v>
                </c:pt>
                <c:pt idx="20">
                  <c:v>1.2517006802721089</c:v>
                </c:pt>
                <c:pt idx="21">
                  <c:v>1.2458285200872801</c:v>
                </c:pt>
                <c:pt idx="22">
                  <c:v>1.2529521242459247</c:v>
                </c:pt>
                <c:pt idx="23">
                  <c:v>1.2401488897445772</c:v>
                </c:pt>
                <c:pt idx="24">
                  <c:v>1.2087665254781159</c:v>
                </c:pt>
                <c:pt idx="25">
                  <c:v>1.2156975997946349</c:v>
                </c:pt>
                <c:pt idx="26">
                  <c:v>1.2050121935566682</c:v>
                </c:pt>
                <c:pt idx="27">
                  <c:v>1.2048517520215636</c:v>
                </c:pt>
                <c:pt idx="28">
                  <c:v>1.2230137337954052</c:v>
                </c:pt>
                <c:pt idx="29">
                  <c:v>1.2237517648568861</c:v>
                </c:pt>
                <c:pt idx="30">
                  <c:v>1.212905917083815</c:v>
                </c:pt>
                <c:pt idx="31">
                  <c:v>1.210728725452445</c:v>
                </c:pt>
                <c:pt idx="32">
                  <c:v>1.1921030676421511</c:v>
                </c:pt>
                <c:pt idx="33">
                  <c:v>1.1609180464638689</c:v>
                </c:pt>
                <c:pt idx="34">
                  <c:v>1.1227217302015144</c:v>
                </c:pt>
                <c:pt idx="35">
                  <c:v>1.0887626748812738</c:v>
                </c:pt>
                <c:pt idx="36">
                  <c:v>0.97396033885252253</c:v>
                </c:pt>
                <c:pt idx="37">
                  <c:v>0.96298613785136755</c:v>
                </c:pt>
                <c:pt idx="38">
                  <c:v>0.94359838274932617</c:v>
                </c:pt>
                <c:pt idx="39">
                  <c:v>0.92363143370555723</c:v>
                </c:pt>
                <c:pt idx="40">
                  <c:v>0.90561545372866115</c:v>
                </c:pt>
                <c:pt idx="41">
                  <c:v>0.89497657553587473</c:v>
                </c:pt>
                <c:pt idx="42">
                  <c:v>0.87110768835836194</c:v>
                </c:pt>
                <c:pt idx="43">
                  <c:v>0.86525478115774601</c:v>
                </c:pt>
                <c:pt idx="44">
                  <c:v>0.84504396098061818</c:v>
                </c:pt>
                <c:pt idx="45">
                  <c:v>0.8395873443717109</c:v>
                </c:pt>
                <c:pt idx="46">
                  <c:v>0.82333943011166755</c:v>
                </c:pt>
                <c:pt idx="47">
                  <c:v>0.84757412398921839</c:v>
                </c:pt>
              </c:numCache>
            </c:numRef>
          </c:val>
          <c:smooth val="0"/>
        </c:ser>
        <c:ser>
          <c:idx val="2"/>
          <c:order val="2"/>
          <c:tx>
            <c:strRef>
              <c:f>CURVAS!$D$13:$E$13</c:f>
              <c:strCache>
                <c:ptCount val="2"/>
                <c:pt idx="0">
                  <c:v>Invierno</c:v>
                </c:pt>
                <c:pt idx="1">
                  <c:v>Festivo</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CURVAS!$F$13:$BA$13</c:f>
              <c:numCache>
                <c:formatCode>#,##0.00</c:formatCode>
                <c:ptCount val="48"/>
                <c:pt idx="0">
                  <c:v>0.75303197353913964</c:v>
                </c:pt>
                <c:pt idx="1">
                  <c:v>0.74586549062844498</c:v>
                </c:pt>
                <c:pt idx="2">
                  <c:v>0.70837927232635112</c:v>
                </c:pt>
                <c:pt idx="3">
                  <c:v>0.68825799338478477</c:v>
                </c:pt>
                <c:pt idx="4">
                  <c:v>0.70038588754134423</c:v>
                </c:pt>
                <c:pt idx="5">
                  <c:v>0.69955898566703445</c:v>
                </c:pt>
                <c:pt idx="6">
                  <c:v>0.67833517089305351</c:v>
                </c:pt>
                <c:pt idx="7">
                  <c:v>0.67998897464167563</c:v>
                </c:pt>
                <c:pt idx="8">
                  <c:v>0.67116868798235974</c:v>
                </c:pt>
                <c:pt idx="9">
                  <c:v>0.70066152149944905</c:v>
                </c:pt>
                <c:pt idx="10">
                  <c:v>0.7020396912899648</c:v>
                </c:pt>
                <c:pt idx="11">
                  <c:v>0.71775082690187397</c:v>
                </c:pt>
                <c:pt idx="12">
                  <c:v>0.87155457552370508</c:v>
                </c:pt>
                <c:pt idx="13">
                  <c:v>0.89581036383682444</c:v>
                </c:pt>
                <c:pt idx="14">
                  <c:v>0.96719955898566679</c:v>
                </c:pt>
                <c:pt idx="15">
                  <c:v>1.0369349503858878</c:v>
                </c:pt>
                <c:pt idx="16">
                  <c:v>1.1011576626240356</c:v>
                </c:pt>
                <c:pt idx="17">
                  <c:v>1.1841234840132311</c:v>
                </c:pt>
                <c:pt idx="18">
                  <c:v>1.1973539140022051</c:v>
                </c:pt>
                <c:pt idx="19">
                  <c:v>1.2334619625137813</c:v>
                </c:pt>
                <c:pt idx="20">
                  <c:v>1.3089856670341795</c:v>
                </c:pt>
                <c:pt idx="21">
                  <c:v>1.3136714443219406</c:v>
                </c:pt>
                <c:pt idx="22">
                  <c:v>1.3288313120176405</c:v>
                </c:pt>
                <c:pt idx="23">
                  <c:v>1.247794928335171</c:v>
                </c:pt>
                <c:pt idx="24">
                  <c:v>1.1662072767364944</c:v>
                </c:pt>
                <c:pt idx="25">
                  <c:v>1.1904630650496146</c:v>
                </c:pt>
                <c:pt idx="26">
                  <c:v>1.2064498346196255</c:v>
                </c:pt>
                <c:pt idx="27">
                  <c:v>1.2690187431091517</c:v>
                </c:pt>
                <c:pt idx="28">
                  <c:v>1.2571664829106945</c:v>
                </c:pt>
                <c:pt idx="29">
                  <c:v>1.2431091510474097</c:v>
                </c:pt>
                <c:pt idx="30">
                  <c:v>1.2194046306504953</c:v>
                </c:pt>
                <c:pt idx="31">
                  <c:v>1.2362183020948179</c:v>
                </c:pt>
                <c:pt idx="32">
                  <c:v>1.1780595369349494</c:v>
                </c:pt>
                <c:pt idx="33">
                  <c:v>1.1339581036383688</c:v>
                </c:pt>
                <c:pt idx="34">
                  <c:v>1.0848952590959211</c:v>
                </c:pt>
                <c:pt idx="35">
                  <c:v>1.0587100330760753</c:v>
                </c:pt>
                <c:pt idx="36">
                  <c:v>0.97105843439911721</c:v>
                </c:pt>
                <c:pt idx="37">
                  <c:v>0.92971334068357092</c:v>
                </c:pt>
                <c:pt idx="38">
                  <c:v>0.90325248070562325</c:v>
                </c:pt>
                <c:pt idx="39">
                  <c:v>0.83820286659316334</c:v>
                </c:pt>
                <c:pt idx="40">
                  <c:v>0.83654906284454211</c:v>
                </c:pt>
                <c:pt idx="41">
                  <c:v>0.81449834619625183</c:v>
                </c:pt>
                <c:pt idx="42">
                  <c:v>0.78831312017640531</c:v>
                </c:pt>
                <c:pt idx="43">
                  <c:v>0.77728776185226001</c:v>
                </c:pt>
                <c:pt idx="44">
                  <c:v>0.76598676957001144</c:v>
                </c:pt>
                <c:pt idx="45">
                  <c:v>0.77149944873208298</c:v>
                </c:pt>
                <c:pt idx="46">
                  <c:v>0.75826901874310959</c:v>
                </c:pt>
                <c:pt idx="47">
                  <c:v>0.78665931642778297</c:v>
                </c:pt>
              </c:numCache>
            </c:numRef>
          </c:val>
          <c:smooth val="0"/>
        </c:ser>
        <c:dLbls>
          <c:showLegendKey val="0"/>
          <c:showVal val="0"/>
          <c:showCatName val="0"/>
          <c:showSerName val="0"/>
          <c:showPercent val="0"/>
          <c:showBubbleSize val="0"/>
        </c:dLbls>
        <c:smooth val="0"/>
        <c:axId val="-1558174800"/>
        <c:axId val="-1558172080"/>
      </c:lineChart>
      <c:catAx>
        <c:axId val="-1558174800"/>
        <c:scaling>
          <c:orientation val="minMax"/>
        </c:scaling>
        <c:delete val="0"/>
        <c:axPos val="b"/>
        <c:majorGridlines/>
        <c:title>
          <c:tx>
            <c:rich>
              <a:bodyPr/>
              <a:lstStyle/>
              <a:p>
                <a:pPr>
                  <a:defRPr/>
                </a:pPr>
                <a:r>
                  <a:rPr lang="es-EC"/>
                  <a:t>Tiempo</a:t>
                </a:r>
                <a:r>
                  <a:rPr lang="es-EC" baseline="0"/>
                  <a:t> (Horas)</a:t>
                </a:r>
                <a:endParaRPr lang="es-EC"/>
              </a:p>
            </c:rich>
          </c:tx>
          <c:overlay val="0"/>
        </c:title>
        <c:numFmt formatCode="h:mm" sourceLinked="1"/>
        <c:majorTickMark val="none"/>
        <c:minorTickMark val="none"/>
        <c:tickLblPos val="nextTo"/>
        <c:crossAx val="-1558172080"/>
        <c:crosses val="autoZero"/>
        <c:auto val="1"/>
        <c:lblAlgn val="ctr"/>
        <c:lblOffset val="100"/>
        <c:noMultiLvlLbl val="0"/>
      </c:catAx>
      <c:valAx>
        <c:axId val="-1558172080"/>
        <c:scaling>
          <c:orientation val="minMax"/>
        </c:scaling>
        <c:delete val="0"/>
        <c:axPos val="l"/>
        <c:majorGridlines/>
        <c:title>
          <c:tx>
            <c:rich>
              <a:bodyPr/>
              <a:lstStyle/>
              <a:p>
                <a:pPr>
                  <a:defRPr/>
                </a:pPr>
                <a:r>
                  <a:rPr lang="es-EC"/>
                  <a:t>kVAR</a:t>
                </a:r>
              </a:p>
            </c:rich>
          </c:tx>
          <c:overlay val="0"/>
        </c:title>
        <c:numFmt formatCode="#,##0.00" sourceLinked="1"/>
        <c:majorTickMark val="none"/>
        <c:minorTickMark val="none"/>
        <c:tickLblPos val="nextTo"/>
        <c:crossAx val="-1558174800"/>
        <c:crosses val="autoZero"/>
        <c:crossBetween val="between"/>
      </c:valAx>
    </c:plotArea>
    <c:legend>
      <c:legendPos val="b"/>
      <c:layout>
        <c:manualLayout>
          <c:xMode val="edge"/>
          <c:yMode val="edge"/>
          <c:x val="7.3096146908367757E-2"/>
          <c:y val="0.82983367562700461"/>
          <c:w val="0.89999993180248083"/>
          <c:h val="8.2978995549941398E-2"/>
        </c:manualLayout>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400" b="1" i="0" u="none" strike="noStrike" baseline="0">
                <a:effectLst/>
              </a:rPr>
              <a:t>CURVA  VERANO [kW] </a:t>
            </a:r>
            <a:r>
              <a:rPr lang="es-EC" sz="1400"/>
              <a:t>(Residencial Rural)</a:t>
            </a:r>
          </a:p>
        </c:rich>
      </c:tx>
      <c:layout>
        <c:manualLayout>
          <c:xMode val="edge"/>
          <c:yMode val="edge"/>
          <c:x val="0.16709617734781607"/>
          <c:y val="5.1422042159596205E-2"/>
        </c:manualLayout>
      </c:layout>
      <c:overlay val="0"/>
    </c:title>
    <c:autoTitleDeleted val="0"/>
    <c:plotArea>
      <c:layout/>
      <c:lineChart>
        <c:grouping val="standard"/>
        <c:varyColors val="0"/>
        <c:ser>
          <c:idx val="0"/>
          <c:order val="0"/>
          <c:tx>
            <c:strRef>
              <c:f>CURVAS!$D$14:$E$14</c:f>
              <c:strCache>
                <c:ptCount val="2"/>
                <c:pt idx="0">
                  <c:v>Verano</c:v>
                </c:pt>
                <c:pt idx="1">
                  <c:v>Laborable</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CURVAS!$F$14:$BA$14</c:f>
              <c:numCache>
                <c:formatCode>#,##0.00</c:formatCode>
                <c:ptCount val="48"/>
                <c:pt idx="0">
                  <c:v>0.80501209590668021</c:v>
                </c:pt>
                <c:pt idx="1">
                  <c:v>0.78912656560554095</c:v>
                </c:pt>
                <c:pt idx="2">
                  <c:v>0.77954156277630582</c:v>
                </c:pt>
                <c:pt idx="3">
                  <c:v>0.77544102680657978</c:v>
                </c:pt>
                <c:pt idx="4">
                  <c:v>0.76992958273674372</c:v>
                </c:pt>
                <c:pt idx="5">
                  <c:v>0.76747061001542405</c:v>
                </c:pt>
                <c:pt idx="6">
                  <c:v>0.7679413623356327</c:v>
                </c:pt>
                <c:pt idx="7">
                  <c:v>0.76613928468577974</c:v>
                </c:pt>
                <c:pt idx="8">
                  <c:v>0.77915443980811117</c:v>
                </c:pt>
                <c:pt idx="9">
                  <c:v>0.79998084618066767</c:v>
                </c:pt>
                <c:pt idx="10">
                  <c:v>0.84249827851676662</c:v>
                </c:pt>
                <c:pt idx="11">
                  <c:v>0.88972997835753365</c:v>
                </c:pt>
                <c:pt idx="12">
                  <c:v>0.90363942800220931</c:v>
                </c:pt>
                <c:pt idx="13">
                  <c:v>0.90765768348043818</c:v>
                </c:pt>
                <c:pt idx="14">
                  <c:v>0.92855692832087822</c:v>
                </c:pt>
                <c:pt idx="15">
                  <c:v>0.93482238541935703</c:v>
                </c:pt>
                <c:pt idx="16">
                  <c:v>0.92256798762825198</c:v>
                </c:pt>
                <c:pt idx="17">
                  <c:v>0.92998941818924918</c:v>
                </c:pt>
                <c:pt idx="18">
                  <c:v>0.94161120039818347</c:v>
                </c:pt>
                <c:pt idx="19">
                  <c:v>0.95591181959260352</c:v>
                </c:pt>
                <c:pt idx="20">
                  <c:v>0.97027583523129246</c:v>
                </c:pt>
                <c:pt idx="21">
                  <c:v>0.97855244335966063</c:v>
                </c:pt>
                <c:pt idx="22">
                  <c:v>0.98945123633182741</c:v>
                </c:pt>
                <c:pt idx="23">
                  <c:v>0.9844847319106006</c:v>
                </c:pt>
                <c:pt idx="24">
                  <c:v>0.96263454040612806</c:v>
                </c:pt>
                <c:pt idx="25">
                  <c:v>0.95566767583914314</c:v>
                </c:pt>
                <c:pt idx="26">
                  <c:v>0.97245829154675933</c:v>
                </c:pt>
                <c:pt idx="27">
                  <c:v>1.0007358034116725</c:v>
                </c:pt>
                <c:pt idx="28">
                  <c:v>1.0081019306914998</c:v>
                </c:pt>
                <c:pt idx="29">
                  <c:v>1.0002987726043735</c:v>
                </c:pt>
                <c:pt idx="30">
                  <c:v>0.98872554937402757</c:v>
                </c:pt>
                <c:pt idx="31">
                  <c:v>0.97948315711594758</c:v>
                </c:pt>
                <c:pt idx="32">
                  <c:v>0.9726349922744012</c:v>
                </c:pt>
                <c:pt idx="33">
                  <c:v>0.9710770583780084</c:v>
                </c:pt>
                <c:pt idx="34">
                  <c:v>0.99504765861419431</c:v>
                </c:pt>
                <c:pt idx="35">
                  <c:v>1.1347936546903588</c:v>
                </c:pt>
                <c:pt idx="36">
                  <c:v>1.2312236930047422</c:v>
                </c:pt>
                <c:pt idx="37">
                  <c:v>1.2338607153142205</c:v>
                </c:pt>
                <c:pt idx="38">
                  <c:v>1.2146920585162673</c:v>
                </c:pt>
                <c:pt idx="39">
                  <c:v>1.1942379376462247</c:v>
                </c:pt>
                <c:pt idx="40">
                  <c:v>1.1723594200709095</c:v>
                </c:pt>
                <c:pt idx="41">
                  <c:v>1.1389036326837008</c:v>
                </c:pt>
                <c:pt idx="42">
                  <c:v>1.0923274790538828</c:v>
                </c:pt>
                <c:pt idx="43">
                  <c:v>1.0369338242286379</c:v>
                </c:pt>
                <c:pt idx="44">
                  <c:v>0.98447124330543656</c:v>
                </c:pt>
                <c:pt idx="45">
                  <c:v>0.92610874648368924</c:v>
                </c:pt>
                <c:pt idx="46">
                  <c:v>0.87094170022519224</c:v>
                </c:pt>
                <c:pt idx="47">
                  <c:v>0.82668963326505951</c:v>
                </c:pt>
              </c:numCache>
            </c:numRef>
          </c:val>
          <c:smooth val="0"/>
        </c:ser>
        <c:ser>
          <c:idx val="1"/>
          <c:order val="1"/>
          <c:tx>
            <c:strRef>
              <c:f>CURVAS!$D$15:$E$15</c:f>
              <c:strCache>
                <c:ptCount val="2"/>
                <c:pt idx="0">
                  <c:v>Verano</c:v>
                </c:pt>
                <c:pt idx="1">
                  <c:v>Fin de Semana</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CURVAS!$F$15:$BA$15</c:f>
              <c:numCache>
                <c:formatCode>#,##0.00</c:formatCode>
                <c:ptCount val="48"/>
                <c:pt idx="0">
                  <c:v>0.83591418948305307</c:v>
                </c:pt>
                <c:pt idx="1">
                  <c:v>0.81908383821015718</c:v>
                </c:pt>
                <c:pt idx="2">
                  <c:v>0.80762085857717458</c:v>
                </c:pt>
                <c:pt idx="3">
                  <c:v>0.79848418951676758</c:v>
                </c:pt>
                <c:pt idx="4">
                  <c:v>0.79005552802192813</c:v>
                </c:pt>
                <c:pt idx="5">
                  <c:v>0.78422289426749869</c:v>
                </c:pt>
                <c:pt idx="6">
                  <c:v>0.78123240516912984</c:v>
                </c:pt>
                <c:pt idx="7">
                  <c:v>0.78194715566389172</c:v>
                </c:pt>
                <c:pt idx="8">
                  <c:v>0.7911815971976387</c:v>
                </c:pt>
                <c:pt idx="9">
                  <c:v>0.79898653774186024</c:v>
                </c:pt>
                <c:pt idx="10">
                  <c:v>0.79723674761553165</c:v>
                </c:pt>
                <c:pt idx="11">
                  <c:v>0.77995462008651162</c:v>
                </c:pt>
                <c:pt idx="12">
                  <c:v>0.79781663952637683</c:v>
                </c:pt>
                <c:pt idx="13">
                  <c:v>0.82666963355551248</c:v>
                </c:pt>
                <c:pt idx="14">
                  <c:v>0.85247482358811466</c:v>
                </c:pt>
                <c:pt idx="15">
                  <c:v>0.86076862649903707</c:v>
                </c:pt>
                <c:pt idx="16">
                  <c:v>0.8785564737177477</c:v>
                </c:pt>
                <c:pt idx="17">
                  <c:v>0.89205244650328563</c:v>
                </c:pt>
                <c:pt idx="18">
                  <c:v>0.90614853998725542</c:v>
                </c:pt>
                <c:pt idx="19">
                  <c:v>0.9226552306587501</c:v>
                </c:pt>
                <c:pt idx="20">
                  <c:v>0.93353157545169196</c:v>
                </c:pt>
                <c:pt idx="21">
                  <c:v>0.94107354175727476</c:v>
                </c:pt>
                <c:pt idx="22">
                  <c:v>0.95956265361235527</c:v>
                </c:pt>
                <c:pt idx="23">
                  <c:v>0.96158553237111677</c:v>
                </c:pt>
                <c:pt idx="24">
                  <c:v>0.94906728431898124</c:v>
                </c:pt>
                <c:pt idx="25">
                  <c:v>0.95409413803450394</c:v>
                </c:pt>
                <c:pt idx="26">
                  <c:v>0.94107017029267648</c:v>
                </c:pt>
                <c:pt idx="27">
                  <c:v>0.94163320488053148</c:v>
                </c:pt>
                <c:pt idx="28">
                  <c:v>0.95485946049823456</c:v>
                </c:pt>
                <c:pt idx="29">
                  <c:v>0.94696349040986882</c:v>
                </c:pt>
                <c:pt idx="30">
                  <c:v>0.94829859039065167</c:v>
                </c:pt>
                <c:pt idx="31">
                  <c:v>0.93398335170781543</c:v>
                </c:pt>
                <c:pt idx="32">
                  <c:v>0.94236144123368637</c:v>
                </c:pt>
                <c:pt idx="33">
                  <c:v>0.95057770045885637</c:v>
                </c:pt>
                <c:pt idx="34">
                  <c:v>0.98163900379964031</c:v>
                </c:pt>
                <c:pt idx="35">
                  <c:v>1.1163593576685649</c:v>
                </c:pt>
                <c:pt idx="36">
                  <c:v>1.2169604898063766</c:v>
                </c:pt>
                <c:pt idx="37">
                  <c:v>1.2200453799134883</c:v>
                </c:pt>
                <c:pt idx="38">
                  <c:v>1.2092364644125053</c:v>
                </c:pt>
                <c:pt idx="39">
                  <c:v>1.1902112896863526</c:v>
                </c:pt>
                <c:pt idx="40">
                  <c:v>1.1695947836699743</c:v>
                </c:pt>
                <c:pt idx="41">
                  <c:v>1.137838958622015</c:v>
                </c:pt>
                <c:pt idx="42">
                  <c:v>1.0985377958038751</c:v>
                </c:pt>
                <c:pt idx="43">
                  <c:v>1.0541322355844598</c:v>
                </c:pt>
                <c:pt idx="44">
                  <c:v>0.99905261844797943</c:v>
                </c:pt>
                <c:pt idx="45">
                  <c:v>0.94493049725731293</c:v>
                </c:pt>
                <c:pt idx="46">
                  <c:v>0.89298634219691342</c:v>
                </c:pt>
                <c:pt idx="47">
                  <c:v>0.85495622153219608</c:v>
                </c:pt>
              </c:numCache>
            </c:numRef>
          </c:val>
          <c:smooth val="0"/>
        </c:ser>
        <c:ser>
          <c:idx val="2"/>
          <c:order val="2"/>
          <c:tx>
            <c:strRef>
              <c:f>CURVAS!$D$16:$E$16</c:f>
              <c:strCache>
                <c:ptCount val="2"/>
                <c:pt idx="0">
                  <c:v>Verano</c:v>
                </c:pt>
                <c:pt idx="1">
                  <c:v>Festivo</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CURVAS!$F$16:$BA$16</c:f>
              <c:numCache>
                <c:formatCode>#,##0.00</c:formatCode>
                <c:ptCount val="48"/>
                <c:pt idx="0">
                  <c:v>0.84952798547144182</c:v>
                </c:pt>
                <c:pt idx="1">
                  <c:v>0.82357945714238945</c:v>
                </c:pt>
                <c:pt idx="2">
                  <c:v>0.8146790792035471</c:v>
                </c:pt>
                <c:pt idx="3">
                  <c:v>0.79239541237872424</c:v>
                </c:pt>
                <c:pt idx="4">
                  <c:v>0.78182621357634874</c:v>
                </c:pt>
                <c:pt idx="5">
                  <c:v>0.77315488948152034</c:v>
                </c:pt>
                <c:pt idx="6">
                  <c:v>0.77390749496899602</c:v>
                </c:pt>
                <c:pt idx="7">
                  <c:v>0.76647960602738829</c:v>
                </c:pt>
                <c:pt idx="8">
                  <c:v>0.77400566090214495</c:v>
                </c:pt>
                <c:pt idx="9">
                  <c:v>0.80096857054040349</c:v>
                </c:pt>
                <c:pt idx="10">
                  <c:v>0.80001963318662994</c:v>
                </c:pt>
                <c:pt idx="11">
                  <c:v>0.78349503443988122</c:v>
                </c:pt>
                <c:pt idx="12">
                  <c:v>0.82066720112563618</c:v>
                </c:pt>
                <c:pt idx="13">
                  <c:v>0.85918096889775997</c:v>
                </c:pt>
                <c:pt idx="14">
                  <c:v>0.87226975998429346</c:v>
                </c:pt>
                <c:pt idx="15">
                  <c:v>0.89602591580635149</c:v>
                </c:pt>
                <c:pt idx="16">
                  <c:v>0.91880041229691922</c:v>
                </c:pt>
                <c:pt idx="17">
                  <c:v>0.92069828700446654</c:v>
                </c:pt>
                <c:pt idx="18">
                  <c:v>0.93512867917736953</c:v>
                </c:pt>
                <c:pt idx="19">
                  <c:v>0.9503771207931806</c:v>
                </c:pt>
                <c:pt idx="20">
                  <c:v>0.9594738305983217</c:v>
                </c:pt>
                <c:pt idx="21">
                  <c:v>0.97331522717233043</c:v>
                </c:pt>
                <c:pt idx="22">
                  <c:v>0.97272623157343607</c:v>
                </c:pt>
                <c:pt idx="23">
                  <c:v>0.9653965085649775</c:v>
                </c:pt>
                <c:pt idx="24">
                  <c:v>0.95970288444233576</c:v>
                </c:pt>
                <c:pt idx="25">
                  <c:v>0.95237316143387718</c:v>
                </c:pt>
                <c:pt idx="26">
                  <c:v>0.95142422408010374</c:v>
                </c:pt>
                <c:pt idx="27">
                  <c:v>0.95443464603000638</c:v>
                </c:pt>
                <c:pt idx="28">
                  <c:v>0.951685999901834</c:v>
                </c:pt>
                <c:pt idx="29">
                  <c:v>0.94713764499926367</c:v>
                </c:pt>
                <c:pt idx="30">
                  <c:v>0.93411429786816313</c:v>
                </c:pt>
                <c:pt idx="31">
                  <c:v>0.9330017506258077</c:v>
                </c:pt>
                <c:pt idx="32">
                  <c:v>0.93934981430277642</c:v>
                </c:pt>
                <c:pt idx="33">
                  <c:v>0.94831563619705184</c:v>
                </c:pt>
                <c:pt idx="34">
                  <c:v>0.9671634953616598</c:v>
                </c:pt>
                <c:pt idx="35">
                  <c:v>1.1375468333306065</c:v>
                </c:pt>
                <c:pt idx="36">
                  <c:v>1.2238019665908608</c:v>
                </c:pt>
                <c:pt idx="37">
                  <c:v>1.2335203939726116</c:v>
                </c:pt>
                <c:pt idx="38">
                  <c:v>1.2190245578442762</c:v>
                </c:pt>
                <c:pt idx="39">
                  <c:v>1.1977225503509437</c:v>
                </c:pt>
                <c:pt idx="40">
                  <c:v>1.1734755648631405</c:v>
                </c:pt>
                <c:pt idx="41">
                  <c:v>1.1444184486510365</c:v>
                </c:pt>
                <c:pt idx="42">
                  <c:v>1.1273048543053941</c:v>
                </c:pt>
                <c:pt idx="43">
                  <c:v>1.0693542317697684</c:v>
                </c:pt>
                <c:pt idx="44">
                  <c:v>1.0231180772565893</c:v>
                </c:pt>
                <c:pt idx="45">
                  <c:v>0.96379313165687686</c:v>
                </c:pt>
                <c:pt idx="46">
                  <c:v>0.91582271232473278</c:v>
                </c:pt>
                <c:pt idx="47">
                  <c:v>0.87865054563897826</c:v>
                </c:pt>
              </c:numCache>
            </c:numRef>
          </c:val>
          <c:smooth val="0"/>
        </c:ser>
        <c:dLbls>
          <c:showLegendKey val="0"/>
          <c:showVal val="0"/>
          <c:showCatName val="0"/>
          <c:showSerName val="0"/>
          <c:showPercent val="0"/>
          <c:showBubbleSize val="0"/>
        </c:dLbls>
        <c:smooth val="0"/>
        <c:axId val="-1558180240"/>
        <c:axId val="-1558179696"/>
      </c:lineChart>
      <c:catAx>
        <c:axId val="-1558180240"/>
        <c:scaling>
          <c:orientation val="minMax"/>
        </c:scaling>
        <c:delete val="0"/>
        <c:axPos val="b"/>
        <c:majorGridlines/>
        <c:title>
          <c:tx>
            <c:rich>
              <a:bodyPr/>
              <a:lstStyle/>
              <a:p>
                <a:pPr>
                  <a:defRPr/>
                </a:pPr>
                <a:r>
                  <a:rPr lang="es-EC"/>
                  <a:t>Tiempo</a:t>
                </a:r>
                <a:r>
                  <a:rPr lang="es-EC" baseline="0"/>
                  <a:t> (Horas)</a:t>
                </a:r>
                <a:endParaRPr lang="es-EC"/>
              </a:p>
            </c:rich>
          </c:tx>
          <c:overlay val="0"/>
        </c:title>
        <c:numFmt formatCode="h:mm" sourceLinked="1"/>
        <c:majorTickMark val="none"/>
        <c:minorTickMark val="none"/>
        <c:tickLblPos val="nextTo"/>
        <c:crossAx val="-1558179696"/>
        <c:crosses val="autoZero"/>
        <c:auto val="1"/>
        <c:lblAlgn val="ctr"/>
        <c:lblOffset val="100"/>
        <c:noMultiLvlLbl val="0"/>
      </c:catAx>
      <c:valAx>
        <c:axId val="-1558179696"/>
        <c:scaling>
          <c:orientation val="minMax"/>
        </c:scaling>
        <c:delete val="0"/>
        <c:axPos val="l"/>
        <c:majorGridlines/>
        <c:title>
          <c:tx>
            <c:rich>
              <a:bodyPr/>
              <a:lstStyle/>
              <a:p>
                <a:pPr>
                  <a:defRPr/>
                </a:pPr>
                <a:r>
                  <a:rPr lang="es-EC"/>
                  <a:t>kW</a:t>
                </a:r>
              </a:p>
            </c:rich>
          </c:tx>
          <c:overlay val="0"/>
        </c:title>
        <c:numFmt formatCode="#,##0.00" sourceLinked="1"/>
        <c:majorTickMark val="none"/>
        <c:minorTickMark val="none"/>
        <c:tickLblPos val="nextTo"/>
        <c:crossAx val="-1558180240"/>
        <c:crosses val="autoZero"/>
        <c:crossBetween val="between"/>
      </c:valAx>
    </c:plotArea>
    <c:legend>
      <c:legendPos val="b"/>
      <c:layout>
        <c:manualLayout>
          <c:xMode val="edge"/>
          <c:yMode val="edge"/>
          <c:x val="5.8140121183116407E-2"/>
          <c:y val="0.80931208644733621"/>
          <c:w val="0.9"/>
          <c:h val="9.2986033449431071E-2"/>
        </c:manualLayout>
      </c:layou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400"/>
              <a:t>CURVA VERANO [kVAR] (Residencial Rural)</a:t>
            </a:r>
          </a:p>
        </c:rich>
      </c:tx>
      <c:layout>
        <c:manualLayout>
          <c:xMode val="edge"/>
          <c:yMode val="edge"/>
          <c:x val="0.18863289657429128"/>
          <c:y val="4.4792403083034067E-2"/>
        </c:manualLayout>
      </c:layout>
      <c:overlay val="0"/>
    </c:title>
    <c:autoTitleDeleted val="0"/>
    <c:plotArea>
      <c:layout/>
      <c:lineChart>
        <c:grouping val="standard"/>
        <c:varyColors val="0"/>
        <c:ser>
          <c:idx val="0"/>
          <c:order val="0"/>
          <c:tx>
            <c:strRef>
              <c:f>CURVAS!$D$20:$E$20</c:f>
              <c:strCache>
                <c:ptCount val="2"/>
                <c:pt idx="0">
                  <c:v>Verano</c:v>
                </c:pt>
                <c:pt idx="1">
                  <c:v>Laborable</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CURVAS!$F$20:$BA$20</c:f>
              <c:numCache>
                <c:formatCode>#,##0.00</c:formatCode>
                <c:ptCount val="48"/>
                <c:pt idx="0">
                  <c:v>0.7549773537631298</c:v>
                </c:pt>
                <c:pt idx="1">
                  <c:v>0.74213776971799483</c:v>
                </c:pt>
                <c:pt idx="2">
                  <c:v>0.74037863456770647</c:v>
                </c:pt>
                <c:pt idx="3">
                  <c:v>0.73579507126775101</c:v>
                </c:pt>
                <c:pt idx="4">
                  <c:v>0.73061228065564587</c:v>
                </c:pt>
                <c:pt idx="5">
                  <c:v>0.726091793914864</c:v>
                </c:pt>
                <c:pt idx="6">
                  <c:v>0.72479522019851605</c:v>
                </c:pt>
                <c:pt idx="7">
                  <c:v>0.71812312193925365</c:v>
                </c:pt>
                <c:pt idx="8">
                  <c:v>0.72155028165435797</c:v>
                </c:pt>
                <c:pt idx="9">
                  <c:v>0.72619692151348658</c:v>
                </c:pt>
                <c:pt idx="10">
                  <c:v>0.74695261373492061</c:v>
                </c:pt>
                <c:pt idx="11">
                  <c:v>0.84443393168458225</c:v>
                </c:pt>
                <c:pt idx="12">
                  <c:v>0.92059887688682129</c:v>
                </c:pt>
                <c:pt idx="13">
                  <c:v>0.9616582126556108</c:v>
                </c:pt>
                <c:pt idx="14">
                  <c:v>1.0366562415131366</c:v>
                </c:pt>
                <c:pt idx="15">
                  <c:v>1.0917501116980741</c:v>
                </c:pt>
                <c:pt idx="16">
                  <c:v>1.117071845953026</c:v>
                </c:pt>
                <c:pt idx="17">
                  <c:v>1.1479408131619757</c:v>
                </c:pt>
                <c:pt idx="18">
                  <c:v>1.1878297283327641</c:v>
                </c:pt>
                <c:pt idx="19">
                  <c:v>1.2316994752380701</c:v>
                </c:pt>
                <c:pt idx="20">
                  <c:v>1.267393799223808</c:v>
                </c:pt>
                <c:pt idx="21">
                  <c:v>1.2780887802570378</c:v>
                </c:pt>
                <c:pt idx="22">
                  <c:v>1.2818768780607463</c:v>
                </c:pt>
                <c:pt idx="23">
                  <c:v>1.2147353850736333</c:v>
                </c:pt>
                <c:pt idx="24">
                  <c:v>1.1495317441544677</c:v>
                </c:pt>
                <c:pt idx="25">
                  <c:v>1.126091793914864</c:v>
                </c:pt>
                <c:pt idx="26">
                  <c:v>1.1716961461974469</c:v>
                </c:pt>
                <c:pt idx="27">
                  <c:v>1.205368516036339</c:v>
                </c:pt>
                <c:pt idx="28">
                  <c:v>1.2271124076848277</c:v>
                </c:pt>
                <c:pt idx="29">
                  <c:v>1.2227706378617047</c:v>
                </c:pt>
                <c:pt idx="30">
                  <c:v>1.2074640595022206</c:v>
                </c:pt>
                <c:pt idx="31">
                  <c:v>1.1801378923668602</c:v>
                </c:pt>
                <c:pt idx="32">
                  <c:v>1.1479127791356765</c:v>
                </c:pt>
                <c:pt idx="33">
                  <c:v>1.1061105416699519</c:v>
                </c:pt>
                <c:pt idx="34">
                  <c:v>1.0596336303187996</c:v>
                </c:pt>
                <c:pt idx="35">
                  <c:v>1.0259542519733329</c:v>
                </c:pt>
                <c:pt idx="36">
                  <c:v>0.9518533119573882</c:v>
                </c:pt>
                <c:pt idx="37">
                  <c:v>0.92961882484865987</c:v>
                </c:pt>
                <c:pt idx="38">
                  <c:v>0.90321778058118063</c:v>
                </c:pt>
                <c:pt idx="39">
                  <c:v>0.87869151182247474</c:v>
                </c:pt>
                <c:pt idx="40">
                  <c:v>0.85738214758162712</c:v>
                </c:pt>
                <c:pt idx="41">
                  <c:v>0.83972771951956693</c:v>
                </c:pt>
                <c:pt idx="42">
                  <c:v>0.8116271124076847</c:v>
                </c:pt>
                <c:pt idx="43">
                  <c:v>0.78593392730426548</c:v>
                </c:pt>
                <c:pt idx="44">
                  <c:v>0.76128851393378671</c:v>
                </c:pt>
                <c:pt idx="45">
                  <c:v>0.74161213172488105</c:v>
                </c:pt>
                <c:pt idx="46">
                  <c:v>0.74151050837954569</c:v>
                </c:pt>
                <c:pt idx="47">
                  <c:v>0.75723409288023324</c:v>
                </c:pt>
              </c:numCache>
            </c:numRef>
          </c:val>
          <c:smooth val="0"/>
        </c:ser>
        <c:ser>
          <c:idx val="1"/>
          <c:order val="1"/>
          <c:tx>
            <c:strRef>
              <c:f>CURVAS!$D$21:$E$21</c:f>
              <c:strCache>
                <c:ptCount val="2"/>
                <c:pt idx="0">
                  <c:v>Verano</c:v>
                </c:pt>
                <c:pt idx="1">
                  <c:v>Fin de Semana</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CURVAS!$F$21:$BA$21</c:f>
              <c:numCache>
                <c:formatCode>#,##0.00</c:formatCode>
                <c:ptCount val="48"/>
                <c:pt idx="0">
                  <c:v>0.815657667571003</c:v>
                </c:pt>
                <c:pt idx="1">
                  <c:v>0.8050807262516837</c:v>
                </c:pt>
                <c:pt idx="2">
                  <c:v>0.80401828909673856</c:v>
                </c:pt>
                <c:pt idx="3">
                  <c:v>0.79457967330057466</c:v>
                </c:pt>
                <c:pt idx="4">
                  <c:v>0.7879014968980631</c:v>
                </c:pt>
                <c:pt idx="5">
                  <c:v>0.77910793223168706</c:v>
                </c:pt>
                <c:pt idx="6">
                  <c:v>0.78176402511904974</c:v>
                </c:pt>
                <c:pt idx="7">
                  <c:v>0.78270314367565286</c:v>
                </c:pt>
                <c:pt idx="8">
                  <c:v>0.77964863685518593</c:v>
                </c:pt>
                <c:pt idx="9">
                  <c:v>0.78787303875998416</c:v>
                </c:pt>
                <c:pt idx="10">
                  <c:v>0.78713312716993278</c:v>
                </c:pt>
                <c:pt idx="11">
                  <c:v>0.83247642717562464</c:v>
                </c:pt>
                <c:pt idx="12">
                  <c:v>0.88909863590658111</c:v>
                </c:pt>
                <c:pt idx="13">
                  <c:v>0.93090364074446452</c:v>
                </c:pt>
                <c:pt idx="14">
                  <c:v>0.99024834468496847</c:v>
                </c:pt>
                <c:pt idx="15">
                  <c:v>1.0270162590828893</c:v>
                </c:pt>
                <c:pt idx="16">
                  <c:v>1.0693999127283766</c:v>
                </c:pt>
                <c:pt idx="17">
                  <c:v>1.0999924111631791</c:v>
                </c:pt>
                <c:pt idx="18">
                  <c:v>1.1419017625073518</c:v>
                </c:pt>
                <c:pt idx="19">
                  <c:v>1.1737748771557042</c:v>
                </c:pt>
                <c:pt idx="20">
                  <c:v>1.1956022690622099</c:v>
                </c:pt>
                <c:pt idx="21">
                  <c:v>1.2110740101310971</c:v>
                </c:pt>
                <c:pt idx="22">
                  <c:v>1.220892067768313</c:v>
                </c:pt>
                <c:pt idx="23">
                  <c:v>1.2055151871596883</c:v>
                </c:pt>
                <c:pt idx="24">
                  <c:v>1.182511525545922</c:v>
                </c:pt>
                <c:pt idx="25">
                  <c:v>1.1836119068849726</c:v>
                </c:pt>
                <c:pt idx="26">
                  <c:v>1.1705021912766325</c:v>
                </c:pt>
                <c:pt idx="27">
                  <c:v>1.1718871539964717</c:v>
                </c:pt>
                <c:pt idx="28">
                  <c:v>1.1896924623878278</c:v>
                </c:pt>
                <c:pt idx="29">
                  <c:v>1.1813162837466091</c:v>
                </c:pt>
                <c:pt idx="30">
                  <c:v>1.1778254188089321</c:v>
                </c:pt>
                <c:pt idx="31">
                  <c:v>1.1493862528220991</c:v>
                </c:pt>
                <c:pt idx="32">
                  <c:v>1.1314765979244534</c:v>
                </c:pt>
                <c:pt idx="33">
                  <c:v>1.0950976114136108</c:v>
                </c:pt>
                <c:pt idx="34">
                  <c:v>1.0742852264319189</c:v>
                </c:pt>
                <c:pt idx="35">
                  <c:v>1.0586237644425049</c:v>
                </c:pt>
                <c:pt idx="36">
                  <c:v>0.99916522794968632</c:v>
                </c:pt>
                <c:pt idx="37">
                  <c:v>0.9859511658350566</c:v>
                </c:pt>
                <c:pt idx="38">
                  <c:v>0.97190233167011308</c:v>
                </c:pt>
                <c:pt idx="39">
                  <c:v>0.95560530459693771</c:v>
                </c:pt>
                <c:pt idx="40">
                  <c:v>0.93650989394600559</c:v>
                </c:pt>
                <c:pt idx="41">
                  <c:v>0.91419871369215888</c:v>
                </c:pt>
                <c:pt idx="42">
                  <c:v>0.88702119182682237</c:v>
                </c:pt>
                <c:pt idx="43">
                  <c:v>0.86819139046462601</c:v>
                </c:pt>
                <c:pt idx="44">
                  <c:v>0.83954353146521488</c:v>
                </c:pt>
                <c:pt idx="45">
                  <c:v>0.82311369974767101</c:v>
                </c:pt>
                <c:pt idx="46">
                  <c:v>0.82589311123337561</c:v>
                </c:pt>
                <c:pt idx="47">
                  <c:v>0.84425809634028337</c:v>
                </c:pt>
              </c:numCache>
            </c:numRef>
          </c:val>
          <c:smooth val="0"/>
        </c:ser>
        <c:ser>
          <c:idx val="2"/>
          <c:order val="2"/>
          <c:tx>
            <c:strRef>
              <c:f>CURVAS!$D$22:$E$22</c:f>
              <c:strCache>
                <c:ptCount val="2"/>
                <c:pt idx="0">
                  <c:v>Verano</c:v>
                </c:pt>
                <c:pt idx="1">
                  <c:v>Festivo</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CURVAS!$F$22:$BA$22</c:f>
              <c:numCache>
                <c:formatCode>#,##0.00</c:formatCode>
                <c:ptCount val="48"/>
                <c:pt idx="0">
                  <c:v>0.8048640789531657</c:v>
                </c:pt>
                <c:pt idx="1">
                  <c:v>0.78794554346389378</c:v>
                </c:pt>
                <c:pt idx="2">
                  <c:v>0.79464246376173087</c:v>
                </c:pt>
                <c:pt idx="3">
                  <c:v>0.78662378287879431</c:v>
                </c:pt>
                <c:pt idx="4">
                  <c:v>0.76239150548530576</c:v>
                </c:pt>
                <c:pt idx="5">
                  <c:v>0.75384412036833082</c:v>
                </c:pt>
                <c:pt idx="6">
                  <c:v>0.77305370753844049</c:v>
                </c:pt>
                <c:pt idx="7">
                  <c:v>0.75913116270872805</c:v>
                </c:pt>
                <c:pt idx="8">
                  <c:v>0.75551835044279003</c:v>
                </c:pt>
                <c:pt idx="9">
                  <c:v>0.76459443979380526</c:v>
                </c:pt>
                <c:pt idx="10">
                  <c:v>0.76115786227254678</c:v>
                </c:pt>
                <c:pt idx="11">
                  <c:v>0.81587875049566028</c:v>
                </c:pt>
                <c:pt idx="12">
                  <c:v>0.90381988809093716</c:v>
                </c:pt>
                <c:pt idx="13">
                  <c:v>0.95783583733533018</c:v>
                </c:pt>
                <c:pt idx="14">
                  <c:v>0.98568092699475696</c:v>
                </c:pt>
                <c:pt idx="15">
                  <c:v>1.0367890029519315</c:v>
                </c:pt>
                <c:pt idx="16">
                  <c:v>1.098294928845222</c:v>
                </c:pt>
                <c:pt idx="17">
                  <c:v>1.0994404546856411</c:v>
                </c:pt>
                <c:pt idx="18">
                  <c:v>1.1467594836321977</c:v>
                </c:pt>
                <c:pt idx="19">
                  <c:v>1.2059743578446489</c:v>
                </c:pt>
                <c:pt idx="20">
                  <c:v>1.2358461470678954</c:v>
                </c:pt>
                <c:pt idx="21">
                  <c:v>1.2461558796316694</c:v>
                </c:pt>
                <c:pt idx="22">
                  <c:v>1.2121425739084468</c:v>
                </c:pt>
                <c:pt idx="23">
                  <c:v>1.2101158743446272</c:v>
                </c:pt>
                <c:pt idx="24">
                  <c:v>1.1654403665682695</c:v>
                </c:pt>
                <c:pt idx="25">
                  <c:v>1.1612988500682906</c:v>
                </c:pt>
                <c:pt idx="26">
                  <c:v>1.1776005639511824</c:v>
                </c:pt>
                <c:pt idx="27">
                  <c:v>1.1683482398554876</c:v>
                </c:pt>
                <c:pt idx="28">
                  <c:v>1.1735471648235445</c:v>
                </c:pt>
                <c:pt idx="29">
                  <c:v>1.1525752302066354</c:v>
                </c:pt>
                <c:pt idx="30">
                  <c:v>1.132220117196105</c:v>
                </c:pt>
                <c:pt idx="31">
                  <c:v>1.0952108208133224</c:v>
                </c:pt>
                <c:pt idx="32">
                  <c:v>1.0818169802176505</c:v>
                </c:pt>
                <c:pt idx="33">
                  <c:v>1.0381107635370308</c:v>
                </c:pt>
                <c:pt idx="34">
                  <c:v>1.0033044014627484</c:v>
                </c:pt>
                <c:pt idx="35">
                  <c:v>0.99969158919680967</c:v>
                </c:pt>
                <c:pt idx="36">
                  <c:v>0.95140326915451368</c:v>
                </c:pt>
                <c:pt idx="37">
                  <c:v>0.94567563995241699</c:v>
                </c:pt>
                <c:pt idx="38">
                  <c:v>0.92787593073974484</c:v>
                </c:pt>
                <c:pt idx="39">
                  <c:v>0.91924042825042951</c:v>
                </c:pt>
                <c:pt idx="40">
                  <c:v>0.89729920253778062</c:v>
                </c:pt>
                <c:pt idx="41">
                  <c:v>0.89333392078248164</c:v>
                </c:pt>
                <c:pt idx="42">
                  <c:v>0.8820548971229677</c:v>
                </c:pt>
                <c:pt idx="43">
                  <c:v>0.86998281711239334</c:v>
                </c:pt>
                <c:pt idx="44">
                  <c:v>0.84539807022954505</c:v>
                </c:pt>
                <c:pt idx="45">
                  <c:v>0.82971317795303345</c:v>
                </c:pt>
                <c:pt idx="46">
                  <c:v>0.84821782614442343</c:v>
                </c:pt>
                <c:pt idx="47">
                  <c:v>0.8535048684848211</c:v>
                </c:pt>
              </c:numCache>
            </c:numRef>
          </c:val>
          <c:smooth val="0"/>
        </c:ser>
        <c:dLbls>
          <c:showLegendKey val="0"/>
          <c:showVal val="0"/>
          <c:showCatName val="0"/>
          <c:showSerName val="0"/>
          <c:showPercent val="0"/>
          <c:showBubbleSize val="0"/>
        </c:dLbls>
        <c:smooth val="0"/>
        <c:axId val="-1558179152"/>
        <c:axId val="-1558177520"/>
      </c:lineChart>
      <c:catAx>
        <c:axId val="-1558179152"/>
        <c:scaling>
          <c:orientation val="minMax"/>
        </c:scaling>
        <c:delete val="0"/>
        <c:axPos val="b"/>
        <c:majorGridlines/>
        <c:title>
          <c:tx>
            <c:rich>
              <a:bodyPr/>
              <a:lstStyle/>
              <a:p>
                <a:pPr>
                  <a:defRPr/>
                </a:pPr>
                <a:r>
                  <a:rPr lang="es-EC"/>
                  <a:t>Tiempo</a:t>
                </a:r>
                <a:r>
                  <a:rPr lang="es-EC" baseline="0"/>
                  <a:t> (Horas)</a:t>
                </a:r>
                <a:endParaRPr lang="es-EC"/>
              </a:p>
            </c:rich>
          </c:tx>
          <c:overlay val="0"/>
        </c:title>
        <c:numFmt formatCode="h:mm" sourceLinked="1"/>
        <c:majorTickMark val="none"/>
        <c:minorTickMark val="none"/>
        <c:tickLblPos val="nextTo"/>
        <c:crossAx val="-1558177520"/>
        <c:crosses val="autoZero"/>
        <c:auto val="1"/>
        <c:lblAlgn val="ctr"/>
        <c:lblOffset val="100"/>
        <c:noMultiLvlLbl val="0"/>
      </c:catAx>
      <c:valAx>
        <c:axId val="-1558177520"/>
        <c:scaling>
          <c:orientation val="minMax"/>
        </c:scaling>
        <c:delete val="0"/>
        <c:axPos val="l"/>
        <c:majorGridlines/>
        <c:minorGridlines/>
        <c:title>
          <c:tx>
            <c:rich>
              <a:bodyPr/>
              <a:lstStyle/>
              <a:p>
                <a:pPr>
                  <a:defRPr/>
                </a:pPr>
                <a:r>
                  <a:rPr lang="es-EC"/>
                  <a:t>kVAR</a:t>
                </a:r>
              </a:p>
            </c:rich>
          </c:tx>
          <c:overlay val="0"/>
        </c:title>
        <c:numFmt formatCode="#,##0.00" sourceLinked="1"/>
        <c:majorTickMark val="none"/>
        <c:minorTickMark val="none"/>
        <c:tickLblPos val="nextTo"/>
        <c:crossAx val="-1558179152"/>
        <c:crosses val="autoZero"/>
        <c:crossBetween val="between"/>
      </c:valAx>
    </c:plotArea>
    <c:legend>
      <c:legendPos val="b"/>
      <c:layout>
        <c:manualLayout>
          <c:xMode val="edge"/>
          <c:yMode val="edge"/>
          <c:x val="5.8361682838009819E-2"/>
          <c:y val="0.82539466692165286"/>
          <c:w val="0.89999993416023683"/>
          <c:h val="8.9997460588171665E-2"/>
        </c:manualLayout>
      </c:layout>
      <c:overlay val="0"/>
    </c:legend>
    <c:plotVisOnly val="1"/>
    <c:dispBlanksAs val="gap"/>
    <c:showDLblsOverMax val="0"/>
  </c:chart>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400"/>
              <a:t>CURVA INVIERNO [kW] (Residencial Rural)</a:t>
            </a:r>
          </a:p>
        </c:rich>
      </c:tx>
      <c:layout>
        <c:manualLayout>
          <c:xMode val="edge"/>
          <c:yMode val="edge"/>
          <c:x val="0.19468679200286179"/>
          <c:y val="5.4753918246111664E-2"/>
        </c:manualLayout>
      </c:layout>
      <c:overlay val="0"/>
    </c:title>
    <c:autoTitleDeleted val="0"/>
    <c:plotArea>
      <c:layout/>
      <c:lineChart>
        <c:grouping val="standard"/>
        <c:varyColors val="0"/>
        <c:ser>
          <c:idx val="0"/>
          <c:order val="0"/>
          <c:tx>
            <c:strRef>
              <c:f>CURVAS!$D$5:$E$5</c:f>
              <c:strCache>
                <c:ptCount val="2"/>
                <c:pt idx="0">
                  <c:v>Invierno</c:v>
                </c:pt>
                <c:pt idx="1">
                  <c:v>Laborable</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CURVAS!$F$5:$BA$5</c:f>
              <c:numCache>
                <c:formatCode>#,##0.00</c:formatCode>
                <c:ptCount val="48"/>
                <c:pt idx="0">
                  <c:v>0.83063924551204349</c:v>
                </c:pt>
                <c:pt idx="1">
                  <c:v>0.79787531450936511</c:v>
                </c:pt>
                <c:pt idx="2">
                  <c:v>0.78358649395831348</c:v>
                </c:pt>
                <c:pt idx="3">
                  <c:v>0.78832713274983279</c:v>
                </c:pt>
                <c:pt idx="4">
                  <c:v>0.78256859470166684</c:v>
                </c:pt>
                <c:pt idx="5">
                  <c:v>0.77480771022845363</c:v>
                </c:pt>
                <c:pt idx="6">
                  <c:v>0.77445885273673909</c:v>
                </c:pt>
                <c:pt idx="7">
                  <c:v>0.77972994607045454</c:v>
                </c:pt>
                <c:pt idx="8">
                  <c:v>0.78694603939222263</c:v>
                </c:pt>
                <c:pt idx="9">
                  <c:v>0.79758858232439389</c:v>
                </c:pt>
                <c:pt idx="10">
                  <c:v>0.8264338401324699</c:v>
                </c:pt>
                <c:pt idx="11">
                  <c:v>0.82108150601301211</c:v>
                </c:pt>
                <c:pt idx="12">
                  <c:v>0.85345834856598002</c:v>
                </c:pt>
                <c:pt idx="13">
                  <c:v>0.87329065802646966</c:v>
                </c:pt>
                <c:pt idx="14">
                  <c:v>0.91058017868193941</c:v>
                </c:pt>
                <c:pt idx="15">
                  <c:v>0.94072528906188357</c:v>
                </c:pt>
                <c:pt idx="16">
                  <c:v>0.96720978521369849</c:v>
                </c:pt>
                <c:pt idx="17">
                  <c:v>0.98274589076937391</c:v>
                </c:pt>
                <c:pt idx="18">
                  <c:v>1.0004420454518301</c:v>
                </c:pt>
                <c:pt idx="19">
                  <c:v>1.0184058168402588</c:v>
                </c:pt>
                <c:pt idx="20">
                  <c:v>1.033306332719248</c:v>
                </c:pt>
                <c:pt idx="21">
                  <c:v>1.0433037282352347</c:v>
                </c:pt>
                <c:pt idx="22">
                  <c:v>1.0528280156460192</c:v>
                </c:pt>
                <c:pt idx="23">
                  <c:v>1.0439010869539243</c:v>
                </c:pt>
                <c:pt idx="24">
                  <c:v>1.0252730526703124</c:v>
                </c:pt>
                <c:pt idx="25">
                  <c:v>1.0333684580259919</c:v>
                </c:pt>
                <c:pt idx="26">
                  <c:v>1.0517957797801232</c:v>
                </c:pt>
                <c:pt idx="27">
                  <c:v>1.0790640105708591</c:v>
                </c:pt>
                <c:pt idx="28">
                  <c:v>1.0831642808159438</c:v>
                </c:pt>
                <c:pt idx="29">
                  <c:v>1.0822324012147881</c:v>
                </c:pt>
                <c:pt idx="30">
                  <c:v>1.0719912833415763</c:v>
                </c:pt>
                <c:pt idx="31">
                  <c:v>1.0533393547092174</c:v>
                </c:pt>
                <c:pt idx="32">
                  <c:v>1.0390839862464123</c:v>
                </c:pt>
                <c:pt idx="33">
                  <c:v>1.0105875859300515</c:v>
                </c:pt>
                <c:pt idx="34">
                  <c:v>1.0004324877123307</c:v>
                </c:pt>
                <c:pt idx="35">
                  <c:v>1.0374735071408254</c:v>
                </c:pt>
                <c:pt idx="36">
                  <c:v>1.2057661842397653</c:v>
                </c:pt>
                <c:pt idx="37">
                  <c:v>1.2255411472632607</c:v>
                </c:pt>
                <c:pt idx="38">
                  <c:v>1.2087386412239636</c:v>
                </c:pt>
                <c:pt idx="39">
                  <c:v>1.1861632605272523</c:v>
                </c:pt>
                <c:pt idx="40">
                  <c:v>1.1708183097615581</c:v>
                </c:pt>
                <c:pt idx="41">
                  <c:v>1.1404963812008819</c:v>
                </c:pt>
                <c:pt idx="42">
                  <c:v>1.1034840349908834</c:v>
                </c:pt>
                <c:pt idx="43">
                  <c:v>1.0597095880853213</c:v>
                </c:pt>
                <c:pt idx="44">
                  <c:v>1.0128193181030754</c:v>
                </c:pt>
                <c:pt idx="45">
                  <c:v>0.95216590324222383</c:v>
                </c:pt>
                <c:pt idx="46">
                  <c:v>0.9070485939370474</c:v>
                </c:pt>
                <c:pt idx="47">
                  <c:v>0.85904006843341429</c:v>
                </c:pt>
              </c:numCache>
            </c:numRef>
          </c:val>
          <c:smooth val="0"/>
        </c:ser>
        <c:ser>
          <c:idx val="1"/>
          <c:order val="1"/>
          <c:tx>
            <c:strRef>
              <c:f>CURVAS!$D$6:$E$6</c:f>
              <c:strCache>
                <c:ptCount val="2"/>
                <c:pt idx="0">
                  <c:v>Invierno</c:v>
                </c:pt>
                <c:pt idx="1">
                  <c:v>Fin de Semana</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CURVAS!$F$6:$BA$6</c:f>
              <c:numCache>
                <c:formatCode>#,##0.00</c:formatCode>
                <c:ptCount val="48"/>
                <c:pt idx="0">
                  <c:v>0.87671369568911839</c:v>
                </c:pt>
                <c:pt idx="1">
                  <c:v>0.82724513039912528</c:v>
                </c:pt>
                <c:pt idx="2">
                  <c:v>0.82982707518354981</c:v>
                </c:pt>
                <c:pt idx="3">
                  <c:v>0.81119216934813654</c:v>
                </c:pt>
                <c:pt idx="4">
                  <c:v>0.80302224744572981</c:v>
                </c:pt>
                <c:pt idx="5">
                  <c:v>0.79024972831891394</c:v>
                </c:pt>
                <c:pt idx="6">
                  <c:v>0.78617100394931516</c:v>
                </c:pt>
                <c:pt idx="7">
                  <c:v>0.78555981895203597</c:v>
                </c:pt>
                <c:pt idx="8">
                  <c:v>0.79197102484186344</c:v>
                </c:pt>
                <c:pt idx="9">
                  <c:v>0.80130095092278009</c:v>
                </c:pt>
                <c:pt idx="10">
                  <c:v>0.81862617462116638</c:v>
                </c:pt>
                <c:pt idx="11">
                  <c:v>0.77363547492348483</c:v>
                </c:pt>
                <c:pt idx="12">
                  <c:v>0.8120528176096119</c:v>
                </c:pt>
                <c:pt idx="13">
                  <c:v>0.84393422277381314</c:v>
                </c:pt>
                <c:pt idx="14">
                  <c:v>0.87834768006959985</c:v>
                </c:pt>
                <c:pt idx="15">
                  <c:v>0.90441659117804341</c:v>
                </c:pt>
                <c:pt idx="16">
                  <c:v>0.92819044025588693</c:v>
                </c:pt>
                <c:pt idx="17">
                  <c:v>0.95526967758432246</c:v>
                </c:pt>
                <c:pt idx="18">
                  <c:v>0.96492390590869315</c:v>
                </c:pt>
                <c:pt idx="19">
                  <c:v>0.99108012915960508</c:v>
                </c:pt>
                <c:pt idx="20">
                  <c:v>1.0059481397056644</c:v>
                </c:pt>
                <c:pt idx="21">
                  <c:v>1.0131825743673375</c:v>
                </c:pt>
                <c:pt idx="22">
                  <c:v>1.0232983097304704</c:v>
                </c:pt>
                <c:pt idx="23">
                  <c:v>1.0239968068702181</c:v>
                </c:pt>
                <c:pt idx="24">
                  <c:v>1.0165503284339783</c:v>
                </c:pt>
                <c:pt idx="25">
                  <c:v>1.0156772070092934</c:v>
                </c:pt>
                <c:pt idx="26">
                  <c:v>1.0144298906883153</c:v>
                </c:pt>
                <c:pt idx="27">
                  <c:v>1.0179847422031034</c:v>
                </c:pt>
                <c:pt idx="28">
                  <c:v>1.0388024516002288</c:v>
                </c:pt>
                <c:pt idx="29">
                  <c:v>1.0260424056366224</c:v>
                </c:pt>
                <c:pt idx="30">
                  <c:v>1.0227120710596107</c:v>
                </c:pt>
                <c:pt idx="31">
                  <c:v>1.0291532125411416</c:v>
                </c:pt>
                <c:pt idx="32">
                  <c:v>1.0268307095514804</c:v>
                </c:pt>
                <c:pt idx="33">
                  <c:v>1.0087246658361617</c:v>
                </c:pt>
                <c:pt idx="34">
                  <c:v>1.0017927053823257</c:v>
                </c:pt>
                <c:pt idx="35">
                  <c:v>1.0468563730847844</c:v>
                </c:pt>
                <c:pt idx="36">
                  <c:v>1.2079503942299143</c:v>
                </c:pt>
                <c:pt idx="37">
                  <c:v>1.2263645250765152</c:v>
                </c:pt>
                <c:pt idx="38">
                  <c:v>1.2245160022888248</c:v>
                </c:pt>
                <c:pt idx="39">
                  <c:v>1.2048813724221474</c:v>
                </c:pt>
                <c:pt idx="40">
                  <c:v>1.1882565168379904</c:v>
                </c:pt>
                <c:pt idx="41">
                  <c:v>1.1645930552545536</c:v>
                </c:pt>
                <c:pt idx="42">
                  <c:v>1.1192094509157637</c:v>
                </c:pt>
                <c:pt idx="43">
                  <c:v>1.082108650606429</c:v>
                </c:pt>
                <c:pt idx="44">
                  <c:v>1.0402561987723284</c:v>
                </c:pt>
                <c:pt idx="45">
                  <c:v>0.98839091517157585</c:v>
                </c:pt>
                <c:pt idx="46">
                  <c:v>0.9390969741665196</c:v>
                </c:pt>
                <c:pt idx="47">
                  <c:v>0.89278910843388481</c:v>
                </c:pt>
              </c:numCache>
            </c:numRef>
          </c:val>
          <c:smooth val="0"/>
        </c:ser>
        <c:ser>
          <c:idx val="2"/>
          <c:order val="2"/>
          <c:tx>
            <c:strRef>
              <c:f>CURVAS!$D$7:$E$7</c:f>
              <c:strCache>
                <c:ptCount val="2"/>
                <c:pt idx="0">
                  <c:v>Invierno</c:v>
                </c:pt>
                <c:pt idx="1">
                  <c:v>Festivo</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CURVAS!$F$7:$BA$7</c:f>
              <c:numCache>
                <c:formatCode>#,##0.00</c:formatCode>
                <c:ptCount val="48"/>
                <c:pt idx="0">
                  <c:v>0.84557842853000831</c:v>
                </c:pt>
                <c:pt idx="1">
                  <c:v>0.83003769208466249</c:v>
                </c:pt>
                <c:pt idx="2">
                  <c:v>0.81032183241519296</c:v>
                </c:pt>
                <c:pt idx="3">
                  <c:v>0.79025804581038006</c:v>
                </c:pt>
                <c:pt idx="4">
                  <c:v>0.7866628008118296</c:v>
                </c:pt>
                <c:pt idx="5">
                  <c:v>0.77378950420411707</c:v>
                </c:pt>
                <c:pt idx="6">
                  <c:v>0.76474340388518425</c:v>
                </c:pt>
                <c:pt idx="7">
                  <c:v>0.76938242968976545</c:v>
                </c:pt>
                <c:pt idx="8">
                  <c:v>0.78225572629747708</c:v>
                </c:pt>
                <c:pt idx="9">
                  <c:v>0.79095389968106711</c:v>
                </c:pt>
                <c:pt idx="10">
                  <c:v>0.80127573209626002</c:v>
                </c:pt>
                <c:pt idx="11">
                  <c:v>0.75778486517831267</c:v>
                </c:pt>
                <c:pt idx="12">
                  <c:v>0.83525659611481551</c:v>
                </c:pt>
                <c:pt idx="13">
                  <c:v>0.85984343287909559</c:v>
                </c:pt>
                <c:pt idx="14">
                  <c:v>0.88025514641925218</c:v>
                </c:pt>
                <c:pt idx="15">
                  <c:v>0.90843722818208172</c:v>
                </c:pt>
                <c:pt idx="16">
                  <c:v>0.93383589446216253</c:v>
                </c:pt>
                <c:pt idx="17">
                  <c:v>0.98799652073064648</c:v>
                </c:pt>
                <c:pt idx="18">
                  <c:v>1.007248477819658</c:v>
                </c:pt>
                <c:pt idx="19">
                  <c:v>1.0186140910408814</c:v>
                </c:pt>
                <c:pt idx="20">
                  <c:v>1.0429689765149321</c:v>
                </c:pt>
                <c:pt idx="21">
                  <c:v>1.0376340968396633</c:v>
                </c:pt>
                <c:pt idx="22">
                  <c:v>1.046100318933024</c:v>
                </c:pt>
                <c:pt idx="23">
                  <c:v>1.0401855610321837</c:v>
                </c:pt>
                <c:pt idx="24">
                  <c:v>1.0281240939402727</c:v>
                </c:pt>
                <c:pt idx="25">
                  <c:v>1.0324151928095104</c:v>
                </c:pt>
                <c:pt idx="26">
                  <c:v>1.0553783705421858</c:v>
                </c:pt>
                <c:pt idx="27">
                  <c:v>1.0761380110176859</c:v>
                </c:pt>
                <c:pt idx="28">
                  <c:v>1.0706871556973037</c:v>
                </c:pt>
                <c:pt idx="29">
                  <c:v>1.0618730066686</c:v>
                </c:pt>
                <c:pt idx="30">
                  <c:v>1.0441287329660771</c:v>
                </c:pt>
                <c:pt idx="31">
                  <c:v>1.0634966657002027</c:v>
                </c:pt>
                <c:pt idx="32">
                  <c:v>1.036358364743404</c:v>
                </c:pt>
                <c:pt idx="33">
                  <c:v>1.0035372571759926</c:v>
                </c:pt>
                <c:pt idx="34">
                  <c:v>1.0040011597564507</c:v>
                </c:pt>
                <c:pt idx="35">
                  <c:v>1.1077993621339524</c:v>
                </c:pt>
                <c:pt idx="36">
                  <c:v>1.2422151348216874</c:v>
                </c:pt>
                <c:pt idx="37">
                  <c:v>1.2294578138590899</c:v>
                </c:pt>
                <c:pt idx="38">
                  <c:v>1.2109017106407658</c:v>
                </c:pt>
                <c:pt idx="39">
                  <c:v>1.168918527109307</c:v>
                </c:pt>
                <c:pt idx="40">
                  <c:v>1.1669469411423603</c:v>
                </c:pt>
                <c:pt idx="41">
                  <c:v>1.1405044940562479</c:v>
                </c:pt>
                <c:pt idx="42">
                  <c:v>1.0935343577848653</c:v>
                </c:pt>
                <c:pt idx="43">
                  <c:v>1.0602493476369961</c:v>
                </c:pt>
                <c:pt idx="44">
                  <c:v>1.035894462162946</c:v>
                </c:pt>
                <c:pt idx="45">
                  <c:v>0.99020005798782251</c:v>
                </c:pt>
                <c:pt idx="46">
                  <c:v>0.93406784575239166</c:v>
                </c:pt>
                <c:pt idx="47">
                  <c:v>0.89382429689765142</c:v>
                </c:pt>
              </c:numCache>
            </c:numRef>
          </c:val>
          <c:smooth val="0"/>
        </c:ser>
        <c:dLbls>
          <c:showLegendKey val="0"/>
          <c:showVal val="0"/>
          <c:showCatName val="0"/>
          <c:showSerName val="0"/>
          <c:showPercent val="0"/>
          <c:showBubbleSize val="0"/>
        </c:dLbls>
        <c:smooth val="0"/>
        <c:axId val="-1558170992"/>
        <c:axId val="-1558173168"/>
      </c:lineChart>
      <c:catAx>
        <c:axId val="-1558170992"/>
        <c:scaling>
          <c:orientation val="minMax"/>
        </c:scaling>
        <c:delete val="0"/>
        <c:axPos val="b"/>
        <c:majorGridlines/>
        <c:title>
          <c:tx>
            <c:rich>
              <a:bodyPr/>
              <a:lstStyle/>
              <a:p>
                <a:pPr>
                  <a:defRPr/>
                </a:pPr>
                <a:r>
                  <a:rPr lang="es-EC"/>
                  <a:t>Tiempo</a:t>
                </a:r>
                <a:r>
                  <a:rPr lang="es-EC" baseline="0"/>
                  <a:t> (Horas)</a:t>
                </a:r>
                <a:endParaRPr lang="es-EC"/>
              </a:p>
            </c:rich>
          </c:tx>
          <c:overlay val="0"/>
        </c:title>
        <c:numFmt formatCode="h:mm" sourceLinked="1"/>
        <c:majorTickMark val="none"/>
        <c:minorTickMark val="none"/>
        <c:tickLblPos val="nextTo"/>
        <c:crossAx val="-1558173168"/>
        <c:crosses val="autoZero"/>
        <c:auto val="1"/>
        <c:lblAlgn val="ctr"/>
        <c:lblOffset val="100"/>
        <c:noMultiLvlLbl val="0"/>
      </c:catAx>
      <c:valAx>
        <c:axId val="-1558173168"/>
        <c:scaling>
          <c:orientation val="minMax"/>
        </c:scaling>
        <c:delete val="0"/>
        <c:axPos val="l"/>
        <c:majorGridlines/>
        <c:title>
          <c:tx>
            <c:rich>
              <a:bodyPr/>
              <a:lstStyle/>
              <a:p>
                <a:pPr>
                  <a:defRPr/>
                </a:pPr>
                <a:r>
                  <a:rPr lang="es-EC"/>
                  <a:t>kW</a:t>
                </a:r>
              </a:p>
            </c:rich>
          </c:tx>
          <c:overlay val="0"/>
        </c:title>
        <c:numFmt formatCode="#,##0.00" sourceLinked="1"/>
        <c:majorTickMark val="none"/>
        <c:minorTickMark val="none"/>
        <c:tickLblPos val="nextTo"/>
        <c:crossAx val="-1558170992"/>
        <c:crosses val="autoZero"/>
        <c:crossBetween val="between"/>
      </c:valAx>
    </c:plotArea>
    <c:legend>
      <c:legendPos val="b"/>
      <c:layout>
        <c:manualLayout>
          <c:xMode val="edge"/>
          <c:yMode val="edge"/>
          <c:x val="4.9999954832718456E-2"/>
          <c:y val="0.82536986637745824"/>
          <c:w val="0.89999986449815539"/>
          <c:h val="9.5778542383484516E-2"/>
        </c:manualLayout>
      </c:layout>
      <c:overlay val="0"/>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400"/>
              <a:t>CURVA INVIERNO  [kVAR] (Residencial Rural)</a:t>
            </a:r>
          </a:p>
        </c:rich>
      </c:tx>
      <c:layout>
        <c:manualLayout>
          <c:xMode val="edge"/>
          <c:yMode val="edge"/>
          <c:x val="0.14780149174138155"/>
          <c:y val="6.0336863155555816E-2"/>
        </c:manualLayout>
      </c:layout>
      <c:overlay val="0"/>
    </c:title>
    <c:autoTitleDeleted val="0"/>
    <c:plotArea>
      <c:layout/>
      <c:lineChart>
        <c:grouping val="standard"/>
        <c:varyColors val="0"/>
        <c:ser>
          <c:idx val="0"/>
          <c:order val="0"/>
          <c:tx>
            <c:strRef>
              <c:f>CURVAS!$D$23:$E$23</c:f>
              <c:strCache>
                <c:ptCount val="2"/>
                <c:pt idx="0">
                  <c:v>Invierno</c:v>
                </c:pt>
                <c:pt idx="1">
                  <c:v>Laborable</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CURVAS!$F$23:$BA$23</c:f>
              <c:numCache>
                <c:formatCode>#,##0.00</c:formatCode>
                <c:ptCount val="48"/>
                <c:pt idx="0">
                  <c:v>0.75402749818940762</c:v>
                </c:pt>
                <c:pt idx="1">
                  <c:v>0.73139937384877696</c:v>
                </c:pt>
                <c:pt idx="2">
                  <c:v>0.71604783384752213</c:v>
                </c:pt>
                <c:pt idx="3">
                  <c:v>0.72446494864761568</c:v>
                </c:pt>
                <c:pt idx="4">
                  <c:v>0.71878510695324405</c:v>
                </c:pt>
                <c:pt idx="5">
                  <c:v>0.71239813637322691</c:v>
                </c:pt>
                <c:pt idx="6">
                  <c:v>0.70586289683331715</c:v>
                </c:pt>
                <c:pt idx="7">
                  <c:v>0.70836065854228758</c:v>
                </c:pt>
                <c:pt idx="8">
                  <c:v>0.70503030959699309</c:v>
                </c:pt>
                <c:pt idx="9">
                  <c:v>0.71125760591250975</c:v>
                </c:pt>
                <c:pt idx="10">
                  <c:v>0.71855700086110019</c:v>
                </c:pt>
                <c:pt idx="11">
                  <c:v>0.77262955000370648</c:v>
                </c:pt>
                <c:pt idx="12">
                  <c:v>0.86537748706923578</c:v>
                </c:pt>
                <c:pt idx="13">
                  <c:v>0.92017997570670107</c:v>
                </c:pt>
                <c:pt idx="14">
                  <c:v>0.98930752693077528</c:v>
                </c:pt>
                <c:pt idx="15">
                  <c:v>1.0687226629105198</c:v>
                </c:pt>
                <c:pt idx="16">
                  <c:v>1.1373255701226641</c:v>
                </c:pt>
                <c:pt idx="17">
                  <c:v>1.17163272638104</c:v>
                </c:pt>
                <c:pt idx="18">
                  <c:v>1.2092702315847099</c:v>
                </c:pt>
                <c:pt idx="19">
                  <c:v>1.2516181275911424</c:v>
                </c:pt>
                <c:pt idx="20">
                  <c:v>1.2674258797766844</c:v>
                </c:pt>
                <c:pt idx="21">
                  <c:v>1.2871912726609143</c:v>
                </c:pt>
                <c:pt idx="22">
                  <c:v>1.2949696904030068</c:v>
                </c:pt>
                <c:pt idx="23">
                  <c:v>1.2179154524769469</c:v>
                </c:pt>
                <c:pt idx="24">
                  <c:v>1.1457997114457934</c:v>
                </c:pt>
                <c:pt idx="25">
                  <c:v>1.1569997205700375</c:v>
                </c:pt>
                <c:pt idx="26">
                  <c:v>1.1996441544962559</c:v>
                </c:pt>
                <c:pt idx="27">
                  <c:v>1.2697753725257614</c:v>
                </c:pt>
                <c:pt idx="28">
                  <c:v>1.2794356655280366</c:v>
                </c:pt>
                <c:pt idx="29">
                  <c:v>1.2826177455134384</c:v>
                </c:pt>
                <c:pt idx="30">
                  <c:v>1.2709957401187293</c:v>
                </c:pt>
                <c:pt idx="31">
                  <c:v>1.218519933621127</c:v>
                </c:pt>
                <c:pt idx="32">
                  <c:v>1.1718608324731832</c:v>
                </c:pt>
                <c:pt idx="33">
                  <c:v>1.1275512240743166</c:v>
                </c:pt>
                <c:pt idx="34">
                  <c:v>1.0898795029568253</c:v>
                </c:pt>
                <c:pt idx="35">
                  <c:v>1.0440643943498122</c:v>
                </c:pt>
                <c:pt idx="36">
                  <c:v>0.94391441459422754</c:v>
                </c:pt>
                <c:pt idx="37">
                  <c:v>0.91088465245185535</c:v>
                </c:pt>
                <c:pt idx="38">
                  <c:v>0.88176690978974337</c:v>
                </c:pt>
                <c:pt idx="39">
                  <c:v>0.84840639381376259</c:v>
                </c:pt>
                <c:pt idx="40">
                  <c:v>0.83509640333719171</c:v>
                </c:pt>
                <c:pt idx="41">
                  <c:v>0.82151268555004897</c:v>
                </c:pt>
                <c:pt idx="42">
                  <c:v>0.79825726945602371</c:v>
                </c:pt>
                <c:pt idx="43">
                  <c:v>0.78741082477460222</c:v>
                </c:pt>
                <c:pt idx="44">
                  <c:v>0.77241284921617015</c:v>
                </c:pt>
                <c:pt idx="45">
                  <c:v>0.75791670706045378</c:v>
                </c:pt>
                <c:pt idx="46">
                  <c:v>0.74551914095245664</c:v>
                </c:pt>
                <c:pt idx="47">
                  <c:v>0.76483972695700719</c:v>
                </c:pt>
              </c:numCache>
            </c:numRef>
          </c:val>
          <c:smooth val="0"/>
        </c:ser>
        <c:ser>
          <c:idx val="1"/>
          <c:order val="1"/>
          <c:tx>
            <c:strRef>
              <c:f>CURVAS!$D$24:$E$24</c:f>
              <c:strCache>
                <c:ptCount val="2"/>
                <c:pt idx="0">
                  <c:v>Invierno</c:v>
                </c:pt>
                <c:pt idx="1">
                  <c:v>Fin de Semana</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CURVAS!$F$24:$BA$24</c:f>
              <c:numCache>
                <c:formatCode>#,##0.00</c:formatCode>
                <c:ptCount val="48"/>
                <c:pt idx="0">
                  <c:v>0.83192144782441257</c:v>
                </c:pt>
                <c:pt idx="1">
                  <c:v>0.79248491849569969</c:v>
                </c:pt>
                <c:pt idx="2">
                  <c:v>0.78924399948658674</c:v>
                </c:pt>
                <c:pt idx="3">
                  <c:v>0.77111410601976604</c:v>
                </c:pt>
                <c:pt idx="4">
                  <c:v>0.77599152868694588</c:v>
                </c:pt>
                <c:pt idx="5">
                  <c:v>0.76431138493133111</c:v>
                </c:pt>
                <c:pt idx="6">
                  <c:v>0.75847131305352322</c:v>
                </c:pt>
                <c:pt idx="7">
                  <c:v>0.75542292388653531</c:v>
                </c:pt>
                <c:pt idx="8">
                  <c:v>0.74704787575407539</c:v>
                </c:pt>
                <c:pt idx="9">
                  <c:v>0.75940187395712966</c:v>
                </c:pt>
                <c:pt idx="10">
                  <c:v>0.77088948787061962</c:v>
                </c:pt>
                <c:pt idx="11">
                  <c:v>0.81022975227826988</c:v>
                </c:pt>
                <c:pt idx="12">
                  <c:v>0.90662302656911797</c:v>
                </c:pt>
                <c:pt idx="13">
                  <c:v>0.95780387626748831</c:v>
                </c:pt>
                <c:pt idx="14">
                  <c:v>1.0250930560903606</c:v>
                </c:pt>
                <c:pt idx="15">
                  <c:v>1.0738672827621614</c:v>
                </c:pt>
                <c:pt idx="16">
                  <c:v>1.1357977153125403</c:v>
                </c:pt>
                <c:pt idx="17">
                  <c:v>1.1836413810807349</c:v>
                </c:pt>
                <c:pt idx="18">
                  <c:v>1.1967654986522911</c:v>
                </c:pt>
                <c:pt idx="19">
                  <c:v>1.2328006674367862</c:v>
                </c:pt>
                <c:pt idx="20">
                  <c:v>1.2517006802721089</c:v>
                </c:pt>
                <c:pt idx="21">
                  <c:v>1.2458285200872801</c:v>
                </c:pt>
                <c:pt idx="22">
                  <c:v>1.2529521242459247</c:v>
                </c:pt>
                <c:pt idx="23">
                  <c:v>1.2401488897445772</c:v>
                </c:pt>
                <c:pt idx="24">
                  <c:v>1.2087665254781159</c:v>
                </c:pt>
                <c:pt idx="25">
                  <c:v>1.2156975997946349</c:v>
                </c:pt>
                <c:pt idx="26">
                  <c:v>1.2050121935566682</c:v>
                </c:pt>
                <c:pt idx="27">
                  <c:v>1.2048517520215636</c:v>
                </c:pt>
                <c:pt idx="28">
                  <c:v>1.2230137337954052</c:v>
                </c:pt>
                <c:pt idx="29">
                  <c:v>1.2237517648568861</c:v>
                </c:pt>
                <c:pt idx="30">
                  <c:v>1.212905917083815</c:v>
                </c:pt>
                <c:pt idx="31">
                  <c:v>1.210728725452445</c:v>
                </c:pt>
                <c:pt idx="32">
                  <c:v>1.1921030676421511</c:v>
                </c:pt>
                <c:pt idx="33">
                  <c:v>1.1609180464638689</c:v>
                </c:pt>
                <c:pt idx="34">
                  <c:v>1.1227217302015144</c:v>
                </c:pt>
                <c:pt idx="35">
                  <c:v>1.0887626748812738</c:v>
                </c:pt>
                <c:pt idx="36">
                  <c:v>0.97396033885252253</c:v>
                </c:pt>
                <c:pt idx="37">
                  <c:v>0.96298613785136755</c:v>
                </c:pt>
                <c:pt idx="38">
                  <c:v>0.94359838274932617</c:v>
                </c:pt>
                <c:pt idx="39">
                  <c:v>0.92363143370555723</c:v>
                </c:pt>
                <c:pt idx="40">
                  <c:v>0.90561545372866115</c:v>
                </c:pt>
                <c:pt idx="41">
                  <c:v>0.89497657553587473</c:v>
                </c:pt>
                <c:pt idx="42">
                  <c:v>0.87110768835836194</c:v>
                </c:pt>
                <c:pt idx="43">
                  <c:v>0.86525478115774601</c:v>
                </c:pt>
                <c:pt idx="44">
                  <c:v>0.84504396098061818</c:v>
                </c:pt>
                <c:pt idx="45">
                  <c:v>0.8395873443717109</c:v>
                </c:pt>
                <c:pt idx="46">
                  <c:v>0.82333943011166755</c:v>
                </c:pt>
                <c:pt idx="47">
                  <c:v>0.84757412398921839</c:v>
                </c:pt>
              </c:numCache>
            </c:numRef>
          </c:val>
          <c:smooth val="0"/>
        </c:ser>
        <c:ser>
          <c:idx val="2"/>
          <c:order val="2"/>
          <c:tx>
            <c:strRef>
              <c:f>CURVAS!$D$25:$E$25</c:f>
              <c:strCache>
                <c:ptCount val="2"/>
                <c:pt idx="0">
                  <c:v>Invierno</c:v>
                </c:pt>
                <c:pt idx="1">
                  <c:v>Festivo</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CURVAS!$F$25:$BA$25</c:f>
              <c:numCache>
                <c:formatCode>#,##0.00</c:formatCode>
                <c:ptCount val="48"/>
                <c:pt idx="0">
                  <c:v>0.75303197353913964</c:v>
                </c:pt>
                <c:pt idx="1">
                  <c:v>0.74586549062844498</c:v>
                </c:pt>
                <c:pt idx="2">
                  <c:v>0.70837927232635112</c:v>
                </c:pt>
                <c:pt idx="3">
                  <c:v>0.68825799338478477</c:v>
                </c:pt>
                <c:pt idx="4">
                  <c:v>0.70038588754134423</c:v>
                </c:pt>
                <c:pt idx="5">
                  <c:v>0.69955898566703445</c:v>
                </c:pt>
                <c:pt idx="6">
                  <c:v>0.67833517089305351</c:v>
                </c:pt>
                <c:pt idx="7">
                  <c:v>0.67998897464167563</c:v>
                </c:pt>
                <c:pt idx="8">
                  <c:v>0.67116868798235974</c:v>
                </c:pt>
                <c:pt idx="9">
                  <c:v>0.70066152149944905</c:v>
                </c:pt>
                <c:pt idx="10">
                  <c:v>0.7020396912899648</c:v>
                </c:pt>
                <c:pt idx="11">
                  <c:v>0.71775082690187397</c:v>
                </c:pt>
                <c:pt idx="12">
                  <c:v>0.87155457552370508</c:v>
                </c:pt>
                <c:pt idx="13">
                  <c:v>0.89581036383682444</c:v>
                </c:pt>
                <c:pt idx="14">
                  <c:v>0.96719955898566679</c:v>
                </c:pt>
                <c:pt idx="15">
                  <c:v>1.0369349503858878</c:v>
                </c:pt>
                <c:pt idx="16">
                  <c:v>1.1011576626240356</c:v>
                </c:pt>
                <c:pt idx="17">
                  <c:v>1.1841234840132311</c:v>
                </c:pt>
                <c:pt idx="18">
                  <c:v>1.1973539140022051</c:v>
                </c:pt>
                <c:pt idx="19">
                  <c:v>1.2334619625137813</c:v>
                </c:pt>
                <c:pt idx="20">
                  <c:v>1.3089856670341795</c:v>
                </c:pt>
                <c:pt idx="21">
                  <c:v>1.3136714443219406</c:v>
                </c:pt>
                <c:pt idx="22">
                  <c:v>1.3288313120176405</c:v>
                </c:pt>
                <c:pt idx="23">
                  <c:v>1.247794928335171</c:v>
                </c:pt>
                <c:pt idx="24">
                  <c:v>1.1662072767364944</c:v>
                </c:pt>
                <c:pt idx="25">
                  <c:v>1.1904630650496146</c:v>
                </c:pt>
                <c:pt idx="26">
                  <c:v>1.2064498346196255</c:v>
                </c:pt>
                <c:pt idx="27">
                  <c:v>1.2690187431091517</c:v>
                </c:pt>
                <c:pt idx="28">
                  <c:v>1.2571664829106945</c:v>
                </c:pt>
                <c:pt idx="29">
                  <c:v>1.2431091510474097</c:v>
                </c:pt>
                <c:pt idx="30">
                  <c:v>1.2194046306504953</c:v>
                </c:pt>
                <c:pt idx="31">
                  <c:v>1.2362183020948179</c:v>
                </c:pt>
                <c:pt idx="32">
                  <c:v>1.1780595369349494</c:v>
                </c:pt>
                <c:pt idx="33">
                  <c:v>1.1339581036383688</c:v>
                </c:pt>
                <c:pt idx="34">
                  <c:v>1.0848952590959211</c:v>
                </c:pt>
                <c:pt idx="35">
                  <c:v>1.0587100330760753</c:v>
                </c:pt>
                <c:pt idx="36">
                  <c:v>0.97105843439911721</c:v>
                </c:pt>
                <c:pt idx="37">
                  <c:v>0.92971334068357092</c:v>
                </c:pt>
                <c:pt idx="38">
                  <c:v>0.90325248070562325</c:v>
                </c:pt>
                <c:pt idx="39">
                  <c:v>0.83820286659316334</c:v>
                </c:pt>
                <c:pt idx="40">
                  <c:v>0.83654906284454211</c:v>
                </c:pt>
                <c:pt idx="41">
                  <c:v>0.81449834619625183</c:v>
                </c:pt>
                <c:pt idx="42">
                  <c:v>0.78831312017640531</c:v>
                </c:pt>
                <c:pt idx="43">
                  <c:v>0.77728776185226001</c:v>
                </c:pt>
                <c:pt idx="44">
                  <c:v>0.76598676957001144</c:v>
                </c:pt>
                <c:pt idx="45">
                  <c:v>0.77149944873208298</c:v>
                </c:pt>
                <c:pt idx="46">
                  <c:v>0.75826901874310959</c:v>
                </c:pt>
                <c:pt idx="47">
                  <c:v>0.78665931642778297</c:v>
                </c:pt>
              </c:numCache>
            </c:numRef>
          </c:val>
          <c:smooth val="0"/>
        </c:ser>
        <c:dLbls>
          <c:showLegendKey val="0"/>
          <c:showVal val="0"/>
          <c:showCatName val="0"/>
          <c:showSerName val="0"/>
          <c:showPercent val="0"/>
          <c:showBubbleSize val="0"/>
        </c:dLbls>
        <c:smooth val="0"/>
        <c:axId val="-1558170448"/>
        <c:axId val="-1558178064"/>
      </c:lineChart>
      <c:catAx>
        <c:axId val="-1558170448"/>
        <c:scaling>
          <c:orientation val="minMax"/>
        </c:scaling>
        <c:delete val="0"/>
        <c:axPos val="b"/>
        <c:majorGridlines/>
        <c:title>
          <c:tx>
            <c:rich>
              <a:bodyPr/>
              <a:lstStyle/>
              <a:p>
                <a:pPr>
                  <a:defRPr/>
                </a:pPr>
                <a:r>
                  <a:rPr lang="es-EC"/>
                  <a:t>Tiempo</a:t>
                </a:r>
                <a:r>
                  <a:rPr lang="es-EC" baseline="0"/>
                  <a:t> (Horas)</a:t>
                </a:r>
                <a:endParaRPr lang="es-EC"/>
              </a:p>
            </c:rich>
          </c:tx>
          <c:overlay val="0"/>
        </c:title>
        <c:numFmt formatCode="h:mm" sourceLinked="1"/>
        <c:majorTickMark val="none"/>
        <c:minorTickMark val="none"/>
        <c:tickLblPos val="nextTo"/>
        <c:crossAx val="-1558178064"/>
        <c:crosses val="autoZero"/>
        <c:auto val="1"/>
        <c:lblAlgn val="ctr"/>
        <c:lblOffset val="100"/>
        <c:noMultiLvlLbl val="0"/>
      </c:catAx>
      <c:valAx>
        <c:axId val="-1558178064"/>
        <c:scaling>
          <c:orientation val="minMax"/>
        </c:scaling>
        <c:delete val="0"/>
        <c:axPos val="l"/>
        <c:majorGridlines/>
        <c:title>
          <c:tx>
            <c:rich>
              <a:bodyPr/>
              <a:lstStyle/>
              <a:p>
                <a:pPr>
                  <a:defRPr/>
                </a:pPr>
                <a:r>
                  <a:rPr lang="es-EC"/>
                  <a:t>kVAR</a:t>
                </a:r>
              </a:p>
            </c:rich>
          </c:tx>
          <c:overlay val="0"/>
        </c:title>
        <c:numFmt formatCode="#,##0.00" sourceLinked="1"/>
        <c:majorTickMark val="none"/>
        <c:minorTickMark val="none"/>
        <c:tickLblPos val="nextTo"/>
        <c:crossAx val="-1558170448"/>
        <c:crosses val="autoZero"/>
        <c:crossBetween val="between"/>
      </c:valAx>
    </c:plotArea>
    <c:legend>
      <c:legendPos val="b"/>
      <c:layout>
        <c:manualLayout>
          <c:xMode val="edge"/>
          <c:yMode val="edge"/>
          <c:x val="5.000004458815703E-2"/>
          <c:y val="0.83716977353393485"/>
          <c:w val="0.89999991082368591"/>
          <c:h val="8.3928174647261419E-2"/>
        </c:manualLayout>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400"/>
              <a:t>CURVA VERANO </a:t>
            </a:r>
            <a:r>
              <a:rPr lang="es-EC" sz="1400" b="1" i="0" u="none" strike="noStrike" baseline="0">
                <a:effectLst/>
              </a:rPr>
              <a:t>[kW]</a:t>
            </a:r>
            <a:r>
              <a:rPr lang="es-EC" sz="1800" b="1" i="0" u="none" strike="noStrike" baseline="0">
                <a:effectLst/>
              </a:rPr>
              <a:t> </a:t>
            </a:r>
            <a:r>
              <a:rPr lang="es-EC" sz="1400"/>
              <a:t> (Comercial)</a:t>
            </a:r>
          </a:p>
        </c:rich>
      </c:tx>
      <c:layout>
        <c:manualLayout>
          <c:xMode val="edge"/>
          <c:yMode val="edge"/>
          <c:x val="0.22446243085378045"/>
          <c:y val="5.5188749870126688E-2"/>
        </c:manualLayout>
      </c:layout>
      <c:overlay val="0"/>
    </c:title>
    <c:autoTitleDeleted val="0"/>
    <c:plotArea>
      <c:layout/>
      <c:lineChart>
        <c:grouping val="standard"/>
        <c:varyColors val="0"/>
        <c:ser>
          <c:idx val="0"/>
          <c:order val="0"/>
          <c:tx>
            <c:strRef>
              <c:f>CURVAS!$D$26:$E$26</c:f>
              <c:strCache>
                <c:ptCount val="2"/>
                <c:pt idx="0">
                  <c:v>Verano</c:v>
                </c:pt>
                <c:pt idx="1">
                  <c:v>Laborable</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CURVAS!$F$26:$BA$26</c:f>
              <c:numCache>
                <c:formatCode>#,##0.00</c:formatCode>
                <c:ptCount val="48"/>
                <c:pt idx="0">
                  <c:v>0.67940885881983648</c:v>
                </c:pt>
                <c:pt idx="1">
                  <c:v>0.65235724016446739</c:v>
                </c:pt>
                <c:pt idx="2">
                  <c:v>0.63464104705959623</c:v>
                </c:pt>
                <c:pt idx="3">
                  <c:v>0.62313868260312633</c:v>
                </c:pt>
                <c:pt idx="4">
                  <c:v>0.61678984188609476</c:v>
                </c:pt>
                <c:pt idx="5">
                  <c:v>0.61496381068500261</c:v>
                </c:pt>
                <c:pt idx="6">
                  <c:v>0.60895640233360826</c:v>
                </c:pt>
                <c:pt idx="7">
                  <c:v>0.60687401399254415</c:v>
                </c:pt>
                <c:pt idx="8">
                  <c:v>0.60577344665262778</c:v>
                </c:pt>
                <c:pt idx="9">
                  <c:v>0.60756739205888721</c:v>
                </c:pt>
                <c:pt idx="10">
                  <c:v>0.62866049267379642</c:v>
                </c:pt>
                <c:pt idx="11">
                  <c:v>0.67339861314579552</c:v>
                </c:pt>
                <c:pt idx="12">
                  <c:v>0.69375441120254</c:v>
                </c:pt>
                <c:pt idx="13">
                  <c:v>0.71467232213010834</c:v>
                </c:pt>
                <c:pt idx="14">
                  <c:v>0.781120728255702</c:v>
                </c:pt>
                <c:pt idx="15">
                  <c:v>0.87641351409841872</c:v>
                </c:pt>
                <c:pt idx="16">
                  <c:v>1.0364220566462456</c:v>
                </c:pt>
                <c:pt idx="17">
                  <c:v>1.1578662764075029</c:v>
                </c:pt>
                <c:pt idx="18">
                  <c:v>1.2437718731589291</c:v>
                </c:pt>
                <c:pt idx="19">
                  <c:v>1.2883123251976509</c:v>
                </c:pt>
                <c:pt idx="20">
                  <c:v>1.3159652014018495</c:v>
                </c:pt>
                <c:pt idx="21">
                  <c:v>1.3398911893804142</c:v>
                </c:pt>
                <c:pt idx="22">
                  <c:v>1.3543301960703618</c:v>
                </c:pt>
                <c:pt idx="23">
                  <c:v>1.3609082001786448</c:v>
                </c:pt>
                <c:pt idx="24">
                  <c:v>1.3432480901632038</c:v>
                </c:pt>
                <c:pt idx="25">
                  <c:v>1.3315181072158819</c:v>
                </c:pt>
                <c:pt idx="26">
                  <c:v>1.3174691012320294</c:v>
                </c:pt>
                <c:pt idx="27">
                  <c:v>1.3302211198359408</c:v>
                </c:pt>
                <c:pt idx="28">
                  <c:v>1.3582865042703374</c:v>
                </c:pt>
                <c:pt idx="29">
                  <c:v>1.3815446666948534</c:v>
                </c:pt>
                <c:pt idx="30">
                  <c:v>1.3942265533473723</c:v>
                </c:pt>
                <c:pt idx="31">
                  <c:v>1.3937622491119765</c:v>
                </c:pt>
                <c:pt idx="32">
                  <c:v>1.388131514957305</c:v>
                </c:pt>
                <c:pt idx="33">
                  <c:v>1.3666711084462257</c:v>
                </c:pt>
                <c:pt idx="34">
                  <c:v>1.3458335594385327</c:v>
                </c:pt>
                <c:pt idx="35">
                  <c:v>1.3425330374350795</c:v>
                </c:pt>
                <c:pt idx="36">
                  <c:v>1.3858017087697121</c:v>
                </c:pt>
                <c:pt idx="37">
                  <c:v>1.3539246042819646</c:v>
                </c:pt>
                <c:pt idx="38">
                  <c:v>1.2573682788855596</c:v>
                </c:pt>
                <c:pt idx="39">
                  <c:v>1.1907696790625384</c:v>
                </c:pt>
                <c:pt idx="40">
                  <c:v>1.132572707103833</c:v>
                </c:pt>
                <c:pt idx="41">
                  <c:v>1.0800095310870375</c:v>
                </c:pt>
                <c:pt idx="42">
                  <c:v>1.0256436196377126</c:v>
                </c:pt>
                <c:pt idx="43">
                  <c:v>0.97718851492084802</c:v>
                </c:pt>
                <c:pt idx="44">
                  <c:v>0.91580199572590981</c:v>
                </c:pt>
                <c:pt idx="45">
                  <c:v>0.85699023887343495</c:v>
                </c:pt>
                <c:pt idx="46">
                  <c:v>0.78773561031759332</c:v>
                </c:pt>
                <c:pt idx="47">
                  <c:v>0.71839242175595019</c:v>
                </c:pt>
              </c:numCache>
            </c:numRef>
          </c:val>
          <c:smooth val="0"/>
        </c:ser>
        <c:ser>
          <c:idx val="1"/>
          <c:order val="1"/>
          <c:tx>
            <c:strRef>
              <c:f>CURVAS!$D$27:$E$27</c:f>
              <c:strCache>
                <c:ptCount val="2"/>
                <c:pt idx="0">
                  <c:v>Verano</c:v>
                </c:pt>
                <c:pt idx="1">
                  <c:v>Fin de Semana</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CURVAS!$F$27:$BA$27</c:f>
              <c:numCache>
                <c:formatCode>#,##0.00</c:formatCode>
                <c:ptCount val="48"/>
                <c:pt idx="0">
                  <c:v>0.84221510544972777</c:v>
                </c:pt>
                <c:pt idx="1">
                  <c:v>0.80927821836313918</c:v>
                </c:pt>
                <c:pt idx="2">
                  <c:v>0.78222102231867596</c:v>
                </c:pt>
                <c:pt idx="3">
                  <c:v>0.76198876871195109</c:v>
                </c:pt>
                <c:pt idx="4">
                  <c:v>0.74049886474596516</c:v>
                </c:pt>
                <c:pt idx="5">
                  <c:v>0.72936445901053926</c:v>
                </c:pt>
                <c:pt idx="6">
                  <c:v>0.71806516344569293</c:v>
                </c:pt>
                <c:pt idx="7">
                  <c:v>0.71041096387017444</c:v>
                </c:pt>
                <c:pt idx="8">
                  <c:v>0.70634665603685132</c:v>
                </c:pt>
                <c:pt idx="9">
                  <c:v>0.69883022440611342</c:v>
                </c:pt>
                <c:pt idx="10">
                  <c:v>0.70211462142237102</c:v>
                </c:pt>
                <c:pt idx="11">
                  <c:v>0.72367923178407956</c:v>
                </c:pt>
                <c:pt idx="12">
                  <c:v>0.66563383440833446</c:v>
                </c:pt>
                <c:pt idx="13">
                  <c:v>0.67858678185020727</c:v>
                </c:pt>
                <c:pt idx="14">
                  <c:v>0.73207102711397121</c:v>
                </c:pt>
                <c:pt idx="15">
                  <c:v>0.81316565106969307</c:v>
                </c:pt>
                <c:pt idx="16">
                  <c:v>0.9058716478020663</c:v>
                </c:pt>
                <c:pt idx="17">
                  <c:v>1.0049497848453104</c:v>
                </c:pt>
                <c:pt idx="18">
                  <c:v>1.1087520817958456</c:v>
                </c:pt>
                <c:pt idx="19">
                  <c:v>1.1918053233091628</c:v>
                </c:pt>
                <c:pt idx="20">
                  <c:v>1.2254021456672013</c:v>
                </c:pt>
                <c:pt idx="21">
                  <c:v>1.2450185907932905</c:v>
                </c:pt>
                <c:pt idx="22">
                  <c:v>1.2566532603474148</c:v>
                </c:pt>
                <c:pt idx="23">
                  <c:v>1.2988695180410701</c:v>
                </c:pt>
                <c:pt idx="24">
                  <c:v>1.3002014629273351</c:v>
                </c:pt>
                <c:pt idx="25">
                  <c:v>1.2837756688841337</c:v>
                </c:pt>
                <c:pt idx="26">
                  <c:v>1.2580780664730395</c:v>
                </c:pt>
                <c:pt idx="27">
                  <c:v>1.2387812304843921</c:v>
                </c:pt>
                <c:pt idx="28">
                  <c:v>1.2136519011376021</c:v>
                </c:pt>
                <c:pt idx="29">
                  <c:v>1.20298946845281</c:v>
                </c:pt>
                <c:pt idx="30">
                  <c:v>1.181382564280834</c:v>
                </c:pt>
                <c:pt idx="31">
                  <c:v>1.1679627430113757</c:v>
                </c:pt>
                <c:pt idx="32">
                  <c:v>1.1591224020530815</c:v>
                </c:pt>
                <c:pt idx="33">
                  <c:v>1.1574518984438567</c:v>
                </c:pt>
                <c:pt idx="34">
                  <c:v>1.1616675751155461</c:v>
                </c:pt>
                <c:pt idx="35">
                  <c:v>1.1956854037472153</c:v>
                </c:pt>
                <c:pt idx="36">
                  <c:v>1.3121319141897714</c:v>
                </c:pt>
                <c:pt idx="37">
                  <c:v>1.3343661655916657</c:v>
                </c:pt>
                <c:pt idx="38">
                  <c:v>1.290458599646557</c:v>
                </c:pt>
                <c:pt idx="39">
                  <c:v>1.2478737563528528</c:v>
                </c:pt>
                <c:pt idx="40">
                  <c:v>1.2063522987824555</c:v>
                </c:pt>
                <c:pt idx="41">
                  <c:v>1.1541369450520851</c:v>
                </c:pt>
                <c:pt idx="42">
                  <c:v>1.1054310432908729</c:v>
                </c:pt>
                <c:pt idx="43">
                  <c:v>1.0621546117909282</c:v>
                </c:pt>
                <c:pt idx="44">
                  <c:v>1.0052789941483502</c:v>
                </c:pt>
                <c:pt idx="45">
                  <c:v>0.94992827694445214</c:v>
                </c:pt>
                <c:pt idx="46">
                  <c:v>0.88285114247533869</c:v>
                </c:pt>
                <c:pt idx="47">
                  <c:v>0.88539336425131154</c:v>
                </c:pt>
              </c:numCache>
            </c:numRef>
          </c:val>
          <c:smooth val="0"/>
        </c:ser>
        <c:ser>
          <c:idx val="2"/>
          <c:order val="2"/>
          <c:tx>
            <c:strRef>
              <c:f>CURVAS!$D$28:$E$28</c:f>
              <c:strCache>
                <c:ptCount val="2"/>
                <c:pt idx="0">
                  <c:v>Verano</c:v>
                </c:pt>
                <c:pt idx="1">
                  <c:v>Festivo</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CURVAS!$F$28:$BA$28</c:f>
              <c:numCache>
                <c:formatCode>#,##0.00</c:formatCode>
                <c:ptCount val="48"/>
                <c:pt idx="0">
                  <c:v>0.78900643430600437</c:v>
                </c:pt>
                <c:pt idx="1">
                  <c:v>0.76230783520827772</c:v>
                </c:pt>
                <c:pt idx="2">
                  <c:v>0.7310114481256671</c:v>
                </c:pt>
                <c:pt idx="3">
                  <c:v>0.71771121633679469</c:v>
                </c:pt>
                <c:pt idx="4">
                  <c:v>0.71338899933640476</c:v>
                </c:pt>
                <c:pt idx="5">
                  <c:v>0.70835182222721194</c:v>
                </c:pt>
                <c:pt idx="6">
                  <c:v>0.69156904525814922</c:v>
                </c:pt>
                <c:pt idx="7">
                  <c:v>0.67931939409163322</c:v>
                </c:pt>
                <c:pt idx="8">
                  <c:v>0.67796279138882143</c:v>
                </c:pt>
                <c:pt idx="9">
                  <c:v>0.68576560577485646</c:v>
                </c:pt>
                <c:pt idx="10">
                  <c:v>0.68965775663450424</c:v>
                </c:pt>
                <c:pt idx="11">
                  <c:v>0.70246605136457518</c:v>
                </c:pt>
                <c:pt idx="12">
                  <c:v>0.66845719892335409</c:v>
                </c:pt>
                <c:pt idx="13">
                  <c:v>0.70039144332845027</c:v>
                </c:pt>
                <c:pt idx="14">
                  <c:v>0.77148546388883732</c:v>
                </c:pt>
                <c:pt idx="15">
                  <c:v>0.85808734772481976</c:v>
                </c:pt>
                <c:pt idx="16">
                  <c:v>0.96457939354180344</c:v>
                </c:pt>
                <c:pt idx="17">
                  <c:v>1.0689793172597342</c:v>
                </c:pt>
                <c:pt idx="18">
                  <c:v>1.1488507734378139</c:v>
                </c:pt>
                <c:pt idx="19">
                  <c:v>1.1849120830669861</c:v>
                </c:pt>
                <c:pt idx="20">
                  <c:v>1.2091561335324261</c:v>
                </c:pt>
                <c:pt idx="21">
                  <c:v>1.259198767566154</c:v>
                </c:pt>
                <c:pt idx="22">
                  <c:v>1.2773781166715816</c:v>
                </c:pt>
                <c:pt idx="23">
                  <c:v>1.2829553338954256</c:v>
                </c:pt>
                <c:pt idx="24">
                  <c:v>1.2818865405322146</c:v>
                </c:pt>
                <c:pt idx="25">
                  <c:v>1.2734991717440369</c:v>
                </c:pt>
                <c:pt idx="26">
                  <c:v>1.2553438465871418</c:v>
                </c:pt>
                <c:pt idx="27">
                  <c:v>1.2474788061983777</c:v>
                </c:pt>
                <c:pt idx="28">
                  <c:v>1.2451140204423821</c:v>
                </c:pt>
                <c:pt idx="29">
                  <c:v>1.2373532255580229</c:v>
                </c:pt>
                <c:pt idx="30">
                  <c:v>1.222418293120072</c:v>
                </c:pt>
                <c:pt idx="31">
                  <c:v>1.2165550592170939</c:v>
                </c:pt>
                <c:pt idx="32">
                  <c:v>1.2072658190362384</c:v>
                </c:pt>
                <c:pt idx="33">
                  <c:v>1.2111485216559148</c:v>
                </c:pt>
                <c:pt idx="34">
                  <c:v>1.206372490360168</c:v>
                </c:pt>
                <c:pt idx="35">
                  <c:v>1.2313962745834559</c:v>
                </c:pt>
                <c:pt idx="36">
                  <c:v>1.3234577460898687</c:v>
                </c:pt>
                <c:pt idx="37">
                  <c:v>1.3315428010766459</c:v>
                </c:pt>
                <c:pt idx="38">
                  <c:v>1.2758173759072979</c:v>
                </c:pt>
                <c:pt idx="39">
                  <c:v>1.2243142085310759</c:v>
                </c:pt>
                <c:pt idx="40">
                  <c:v>1.1777397427704259</c:v>
                </c:pt>
                <c:pt idx="41">
                  <c:v>1.1296989083276354</c:v>
                </c:pt>
                <c:pt idx="42">
                  <c:v>1.0904830425842891</c:v>
                </c:pt>
                <c:pt idx="43">
                  <c:v>1.0421453573579551</c:v>
                </c:pt>
                <c:pt idx="44">
                  <c:v>0.98986548536041641</c:v>
                </c:pt>
                <c:pt idx="45">
                  <c:v>0.9251231044505186</c:v>
                </c:pt>
                <c:pt idx="46">
                  <c:v>0.87435393960398988</c:v>
                </c:pt>
                <c:pt idx="47">
                  <c:v>0.83167251069094872</c:v>
                </c:pt>
              </c:numCache>
            </c:numRef>
          </c:val>
          <c:smooth val="0"/>
        </c:ser>
        <c:dLbls>
          <c:showLegendKey val="0"/>
          <c:showVal val="0"/>
          <c:showCatName val="0"/>
          <c:showSerName val="0"/>
          <c:showPercent val="0"/>
          <c:showBubbleSize val="0"/>
        </c:dLbls>
        <c:smooth val="0"/>
        <c:axId val="-1558175888"/>
        <c:axId val="-1558178608"/>
      </c:lineChart>
      <c:catAx>
        <c:axId val="-1558175888"/>
        <c:scaling>
          <c:orientation val="minMax"/>
        </c:scaling>
        <c:delete val="0"/>
        <c:axPos val="b"/>
        <c:majorGridlines/>
        <c:title>
          <c:tx>
            <c:rich>
              <a:bodyPr/>
              <a:lstStyle/>
              <a:p>
                <a:pPr>
                  <a:defRPr/>
                </a:pPr>
                <a:r>
                  <a:rPr lang="es-EC"/>
                  <a:t>Tiempo</a:t>
                </a:r>
                <a:r>
                  <a:rPr lang="es-EC" baseline="0"/>
                  <a:t> (Horas)</a:t>
                </a:r>
                <a:endParaRPr lang="es-EC"/>
              </a:p>
            </c:rich>
          </c:tx>
          <c:overlay val="0"/>
        </c:title>
        <c:numFmt formatCode="h:mm" sourceLinked="1"/>
        <c:majorTickMark val="none"/>
        <c:minorTickMark val="none"/>
        <c:tickLblPos val="nextTo"/>
        <c:crossAx val="-1558178608"/>
        <c:crosses val="autoZero"/>
        <c:auto val="1"/>
        <c:lblAlgn val="ctr"/>
        <c:lblOffset val="100"/>
        <c:noMultiLvlLbl val="0"/>
      </c:catAx>
      <c:valAx>
        <c:axId val="-1558178608"/>
        <c:scaling>
          <c:orientation val="minMax"/>
        </c:scaling>
        <c:delete val="0"/>
        <c:axPos val="l"/>
        <c:majorGridlines/>
        <c:title>
          <c:tx>
            <c:rich>
              <a:bodyPr/>
              <a:lstStyle/>
              <a:p>
                <a:pPr>
                  <a:defRPr/>
                </a:pPr>
                <a:r>
                  <a:rPr lang="es-EC"/>
                  <a:t>kW</a:t>
                </a:r>
              </a:p>
            </c:rich>
          </c:tx>
          <c:overlay val="0"/>
        </c:title>
        <c:numFmt formatCode="#,##0.00" sourceLinked="1"/>
        <c:majorTickMark val="none"/>
        <c:minorTickMark val="none"/>
        <c:tickLblPos val="nextTo"/>
        <c:crossAx val="-1558175888"/>
        <c:crosses val="autoZero"/>
        <c:crossBetween val="between"/>
      </c:valAx>
    </c:plotArea>
    <c:legend>
      <c:legendPos val="b"/>
      <c:layout>
        <c:manualLayout>
          <c:xMode val="edge"/>
          <c:yMode val="edge"/>
          <c:x val="5.5709688383435117E-2"/>
          <c:y val="0.8089319653476279"/>
          <c:w val="0.89999986512440922"/>
          <c:h val="9.0724853070323588E-2"/>
        </c:manualLayout>
      </c:layout>
      <c:overlay val="0"/>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400"/>
              <a:t>CURVA VERANO</a:t>
            </a:r>
            <a:r>
              <a:rPr lang="es-EC" sz="1400" baseline="0"/>
              <a:t> [</a:t>
            </a:r>
            <a:r>
              <a:rPr lang="es-EC" sz="1400"/>
              <a:t>kVAR] (Comercial)</a:t>
            </a:r>
          </a:p>
        </c:rich>
      </c:tx>
      <c:layout>
        <c:manualLayout>
          <c:xMode val="edge"/>
          <c:yMode val="edge"/>
          <c:x val="0.21591628273386707"/>
          <c:y val="7.0068321210839446E-2"/>
        </c:manualLayout>
      </c:layout>
      <c:overlay val="0"/>
    </c:title>
    <c:autoTitleDeleted val="0"/>
    <c:plotArea>
      <c:layout/>
      <c:lineChart>
        <c:grouping val="standard"/>
        <c:varyColors val="0"/>
        <c:ser>
          <c:idx val="0"/>
          <c:order val="0"/>
          <c:tx>
            <c:strRef>
              <c:f>CURVAS!$D$32:$E$32</c:f>
              <c:strCache>
                <c:ptCount val="2"/>
                <c:pt idx="0">
                  <c:v>Verano</c:v>
                </c:pt>
                <c:pt idx="1">
                  <c:v>Laborable</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CURVAS!$F$32:$BA$32</c:f>
              <c:numCache>
                <c:formatCode>#,##0.00</c:formatCode>
                <c:ptCount val="48"/>
                <c:pt idx="0">
                  <c:v>0.65006873197266357</c:v>
                </c:pt>
                <c:pt idx="1">
                  <c:v>0.62747959191287972</c:v>
                </c:pt>
                <c:pt idx="2">
                  <c:v>0.61147482170037515</c:v>
                </c:pt>
                <c:pt idx="3">
                  <c:v>0.60220686980156013</c:v>
                </c:pt>
                <c:pt idx="4">
                  <c:v>0.59014398181649663</c:v>
                </c:pt>
                <c:pt idx="5">
                  <c:v>0.59268905200341493</c:v>
                </c:pt>
                <c:pt idx="6">
                  <c:v>0.58507504272081434</c:v>
                </c:pt>
                <c:pt idx="7">
                  <c:v>0.5821288192246511</c:v>
                </c:pt>
                <c:pt idx="8">
                  <c:v>0.577863286607746</c:v>
                </c:pt>
                <c:pt idx="9">
                  <c:v>0.56934205516953695</c:v>
                </c:pt>
                <c:pt idx="10">
                  <c:v>0.57882413142497902</c:v>
                </c:pt>
                <c:pt idx="11">
                  <c:v>0.60339686097589851</c:v>
                </c:pt>
                <c:pt idx="12">
                  <c:v>0.65223666553090831</c:v>
                </c:pt>
                <c:pt idx="13">
                  <c:v>0.71360355535276565</c:v>
                </c:pt>
                <c:pt idx="14">
                  <c:v>0.78074148748822503</c:v>
                </c:pt>
                <c:pt idx="15">
                  <c:v>0.88745698281131469</c:v>
                </c:pt>
                <c:pt idx="16">
                  <c:v>1.0546556554150197</c:v>
                </c:pt>
                <c:pt idx="17">
                  <c:v>1.1859583360760884</c:v>
                </c:pt>
                <c:pt idx="18">
                  <c:v>1.2836443957203802</c:v>
                </c:pt>
                <c:pt idx="19">
                  <c:v>1.3193555939692994</c:v>
                </c:pt>
                <c:pt idx="20">
                  <c:v>1.346659500352426</c:v>
                </c:pt>
                <c:pt idx="21">
                  <c:v>1.3787916361191581</c:v>
                </c:pt>
                <c:pt idx="22">
                  <c:v>1.3980515219803169</c:v>
                </c:pt>
                <c:pt idx="23">
                  <c:v>1.4244325733572512</c:v>
                </c:pt>
                <c:pt idx="24">
                  <c:v>1.4147620970172463</c:v>
                </c:pt>
                <c:pt idx="25">
                  <c:v>1.393097290699203</c:v>
                </c:pt>
                <c:pt idx="26">
                  <c:v>1.3591670479464091</c:v>
                </c:pt>
                <c:pt idx="27">
                  <c:v>1.3667592555339123</c:v>
                </c:pt>
                <c:pt idx="28">
                  <c:v>1.3888917770170526</c:v>
                </c:pt>
                <c:pt idx="29">
                  <c:v>1.415109816290878</c:v>
                </c:pt>
                <c:pt idx="30">
                  <c:v>1.4293669411617904</c:v>
                </c:pt>
                <c:pt idx="31">
                  <c:v>1.430657944830463</c:v>
                </c:pt>
                <c:pt idx="32">
                  <c:v>1.4151585398002107</c:v>
                </c:pt>
                <c:pt idx="33">
                  <c:v>1.3968907418218204</c:v>
                </c:pt>
                <c:pt idx="34">
                  <c:v>1.3693922087485197</c:v>
                </c:pt>
                <c:pt idx="35">
                  <c:v>1.3289978149404091</c:v>
                </c:pt>
                <c:pt idx="36">
                  <c:v>1.2945077187001384</c:v>
                </c:pt>
                <c:pt idx="37">
                  <c:v>1.220418787650507</c:v>
                </c:pt>
                <c:pt idx="38">
                  <c:v>1.1130036719351308</c:v>
                </c:pt>
                <c:pt idx="39">
                  <c:v>1.0586604773753503</c:v>
                </c:pt>
                <c:pt idx="40">
                  <c:v>1.0063004503099233</c:v>
                </c:pt>
                <c:pt idx="41">
                  <c:v>0.96008679791487173</c:v>
                </c:pt>
                <c:pt idx="42">
                  <c:v>0.9149760193293851</c:v>
                </c:pt>
                <c:pt idx="43">
                  <c:v>0.8859125133485638</c:v>
                </c:pt>
                <c:pt idx="44">
                  <c:v>0.83407039816223127</c:v>
                </c:pt>
                <c:pt idx="45">
                  <c:v>0.79140919529544917</c:v>
                </c:pt>
                <c:pt idx="46">
                  <c:v>0.73700294675429801</c:v>
                </c:pt>
                <c:pt idx="47">
                  <c:v>0.6836111219838612</c:v>
                </c:pt>
              </c:numCache>
            </c:numRef>
          </c:val>
          <c:smooth val="0"/>
        </c:ser>
        <c:ser>
          <c:idx val="1"/>
          <c:order val="1"/>
          <c:tx>
            <c:strRef>
              <c:f>CURVAS!$D$33:$E$33</c:f>
              <c:strCache>
                <c:ptCount val="2"/>
                <c:pt idx="0">
                  <c:v>Verano</c:v>
                </c:pt>
                <c:pt idx="1">
                  <c:v>Fin de Semana</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CURVAS!$F$33:$BA$33</c:f>
              <c:numCache>
                <c:formatCode>#,##0.00</c:formatCode>
                <c:ptCount val="48"/>
                <c:pt idx="0">
                  <c:v>0.78070400058981637</c:v>
                </c:pt>
                <c:pt idx="1">
                  <c:v>0.75594649000350533</c:v>
                </c:pt>
                <c:pt idx="2">
                  <c:v>0.72970692045686103</c:v>
                </c:pt>
                <c:pt idx="3">
                  <c:v>0.71900740081575842</c:v>
                </c:pt>
                <c:pt idx="4">
                  <c:v>0.6909282430330167</c:v>
                </c:pt>
                <c:pt idx="5">
                  <c:v>0.68564493731495724</c:v>
                </c:pt>
                <c:pt idx="6">
                  <c:v>0.67918811887565578</c:v>
                </c:pt>
                <c:pt idx="7">
                  <c:v>0.67110667976825</c:v>
                </c:pt>
                <c:pt idx="8">
                  <c:v>0.66524356994083511</c:v>
                </c:pt>
                <c:pt idx="9">
                  <c:v>0.65614073552909524</c:v>
                </c:pt>
                <c:pt idx="10">
                  <c:v>0.6467519231396639</c:v>
                </c:pt>
                <c:pt idx="11">
                  <c:v>0.67769469476202071</c:v>
                </c:pt>
                <c:pt idx="12">
                  <c:v>0.68169811185596851</c:v>
                </c:pt>
                <c:pt idx="13">
                  <c:v>0.69848912911464511</c:v>
                </c:pt>
                <c:pt idx="14">
                  <c:v>0.74626284304040202</c:v>
                </c:pt>
                <c:pt idx="15">
                  <c:v>0.82539328064634954</c:v>
                </c:pt>
                <c:pt idx="16">
                  <c:v>0.91549942375059956</c:v>
                </c:pt>
                <c:pt idx="17">
                  <c:v>1.0250427677295681</c:v>
                </c:pt>
                <c:pt idx="18">
                  <c:v>1.1213076473307062</c:v>
                </c:pt>
                <c:pt idx="19">
                  <c:v>1.2171047353758493</c:v>
                </c:pt>
                <c:pt idx="20">
                  <c:v>1.2517416785573845</c:v>
                </c:pt>
                <c:pt idx="21">
                  <c:v>1.276687135879381</c:v>
                </c:pt>
                <c:pt idx="22">
                  <c:v>1.2965706449270844</c:v>
                </c:pt>
                <c:pt idx="23">
                  <c:v>1.34258216453136</c:v>
                </c:pt>
                <c:pt idx="24">
                  <c:v>1.3532480768603361</c:v>
                </c:pt>
                <c:pt idx="25">
                  <c:v>1.3433169034192503</c:v>
                </c:pt>
                <c:pt idx="26">
                  <c:v>1.3236735444704131</c:v>
                </c:pt>
                <c:pt idx="27">
                  <c:v>1.3100386617803836</c:v>
                </c:pt>
                <c:pt idx="28">
                  <c:v>1.2829905173267688</c:v>
                </c:pt>
                <c:pt idx="29">
                  <c:v>1.2725593279365859</c:v>
                </c:pt>
                <c:pt idx="30">
                  <c:v>1.2511313888549764</c:v>
                </c:pt>
                <c:pt idx="31">
                  <c:v>1.2285757471395806</c:v>
                </c:pt>
                <c:pt idx="32">
                  <c:v>1.2191170482014595</c:v>
                </c:pt>
                <c:pt idx="33">
                  <c:v>1.2176461035328747</c:v>
                </c:pt>
                <c:pt idx="34">
                  <c:v>1.2145830636537704</c:v>
                </c:pt>
                <c:pt idx="35">
                  <c:v>1.2053773405671588</c:v>
                </c:pt>
                <c:pt idx="36">
                  <c:v>1.2377114680056358</c:v>
                </c:pt>
                <c:pt idx="37">
                  <c:v>1.206431477309887</c:v>
                </c:pt>
                <c:pt idx="38">
                  <c:v>1.1452740381939031</c:v>
                </c:pt>
                <c:pt idx="39">
                  <c:v>1.1041913986608149</c:v>
                </c:pt>
                <c:pt idx="40">
                  <c:v>1.0739353598328003</c:v>
                </c:pt>
                <c:pt idx="41">
                  <c:v>1.0228289811654785</c:v>
                </c:pt>
                <c:pt idx="42">
                  <c:v>0.97993678485286151</c:v>
                </c:pt>
                <c:pt idx="43">
                  <c:v>0.94634151362377295</c:v>
                </c:pt>
                <c:pt idx="44">
                  <c:v>0.89641821834159086</c:v>
                </c:pt>
                <c:pt idx="45">
                  <c:v>0.85625012105730747</c:v>
                </c:pt>
                <c:pt idx="46">
                  <c:v>0.79771435362285259</c:v>
                </c:pt>
                <c:pt idx="47">
                  <c:v>0.81468215552906031</c:v>
                </c:pt>
              </c:numCache>
            </c:numRef>
          </c:val>
          <c:smooth val="0"/>
        </c:ser>
        <c:ser>
          <c:idx val="2"/>
          <c:order val="2"/>
          <c:tx>
            <c:strRef>
              <c:f>CURVAS!$D$34:$E$34</c:f>
              <c:strCache>
                <c:ptCount val="2"/>
                <c:pt idx="0">
                  <c:v>Verano</c:v>
                </c:pt>
                <c:pt idx="1">
                  <c:v>Festivo</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CURVAS!$F$34:$BA$34</c:f>
              <c:numCache>
                <c:formatCode>#,##0.00</c:formatCode>
                <c:ptCount val="48"/>
                <c:pt idx="0">
                  <c:v>0.73003824259264438</c:v>
                </c:pt>
                <c:pt idx="1">
                  <c:v>0.7068378312866237</c:v>
                </c:pt>
                <c:pt idx="2">
                  <c:v>0.667653413079069</c:v>
                </c:pt>
                <c:pt idx="3">
                  <c:v>0.67304655824270943</c:v>
                </c:pt>
                <c:pt idx="4">
                  <c:v>0.66955825450424888</c:v>
                </c:pt>
                <c:pt idx="5">
                  <c:v>0.67837389666585302</c:v>
                </c:pt>
                <c:pt idx="6">
                  <c:v>0.64820516149586771</c:v>
                </c:pt>
                <c:pt idx="7">
                  <c:v>0.62849406728176704</c:v>
                </c:pt>
                <c:pt idx="8">
                  <c:v>0.62348708360646909</c:v>
                </c:pt>
                <c:pt idx="9">
                  <c:v>0.62244350793427539</c:v>
                </c:pt>
                <c:pt idx="10">
                  <c:v>0.62754532808195174</c:v>
                </c:pt>
                <c:pt idx="11">
                  <c:v>0.641233580258594</c:v>
                </c:pt>
                <c:pt idx="12">
                  <c:v>0.66316936619182887</c:v>
                </c:pt>
                <c:pt idx="13">
                  <c:v>0.71880206912949962</c:v>
                </c:pt>
                <c:pt idx="14">
                  <c:v>0.78401263347653194</c:v>
                </c:pt>
                <c:pt idx="15">
                  <c:v>0.86844786347340031</c:v>
                </c:pt>
                <c:pt idx="16">
                  <c:v>0.98960974713259631</c:v>
                </c:pt>
                <c:pt idx="17">
                  <c:v>1.1112556466696319</c:v>
                </c:pt>
                <c:pt idx="18">
                  <c:v>1.2059219516121775</c:v>
                </c:pt>
                <c:pt idx="19">
                  <c:v>1.1806263683758063</c:v>
                </c:pt>
                <c:pt idx="20">
                  <c:v>1.2116531466800262</c:v>
                </c:pt>
                <c:pt idx="21">
                  <c:v>1.3038952878436434</c:v>
                </c:pt>
                <c:pt idx="22">
                  <c:v>1.3461271419907028</c:v>
                </c:pt>
                <c:pt idx="23">
                  <c:v>1.3639751958223632</c:v>
                </c:pt>
                <c:pt idx="24">
                  <c:v>1.369798418831623</c:v>
                </c:pt>
                <c:pt idx="25">
                  <c:v>1.3775564920657246</c:v>
                </c:pt>
                <c:pt idx="26">
                  <c:v>1.3455336087605938</c:v>
                </c:pt>
                <c:pt idx="27">
                  <c:v>1.3372439094748159</c:v>
                </c:pt>
                <c:pt idx="28">
                  <c:v>1.3434617867629439</c:v>
                </c:pt>
                <c:pt idx="29">
                  <c:v>1.3172391806643358</c:v>
                </c:pt>
                <c:pt idx="30">
                  <c:v>1.3131054605922088</c:v>
                </c:pt>
                <c:pt idx="31">
                  <c:v>1.3023216356961769</c:v>
                </c:pt>
                <c:pt idx="32">
                  <c:v>1.2650511311001047</c:v>
                </c:pt>
                <c:pt idx="33">
                  <c:v>1.2742899269812311</c:v>
                </c:pt>
                <c:pt idx="34">
                  <c:v>1.259783424542136</c:v>
                </c:pt>
                <c:pt idx="35">
                  <c:v>1.2308184130322801</c:v>
                </c:pt>
                <c:pt idx="36">
                  <c:v>1.2775864103238685</c:v>
                </c:pt>
                <c:pt idx="37">
                  <c:v>1.2212485480424535</c:v>
                </c:pt>
                <c:pt idx="38">
                  <c:v>1.1473685439139916</c:v>
                </c:pt>
                <c:pt idx="39">
                  <c:v>1.1054523066009081</c:v>
                </c:pt>
                <c:pt idx="40">
                  <c:v>1.0604718258418011</c:v>
                </c:pt>
                <c:pt idx="41">
                  <c:v>1.0158545781027548</c:v>
                </c:pt>
                <c:pt idx="42">
                  <c:v>0.98083218423649221</c:v>
                </c:pt>
                <c:pt idx="43">
                  <c:v>0.94033638238782369</c:v>
                </c:pt>
                <c:pt idx="44">
                  <c:v>0.88201422384700146</c:v>
                </c:pt>
                <c:pt idx="45">
                  <c:v>0.81644323782488015</c:v>
                </c:pt>
                <c:pt idx="46">
                  <c:v>0.79182946687658384</c:v>
                </c:pt>
                <c:pt idx="47">
                  <c:v>0.76726874401695944</c:v>
                </c:pt>
              </c:numCache>
            </c:numRef>
          </c:val>
          <c:smooth val="0"/>
        </c:ser>
        <c:dLbls>
          <c:showLegendKey val="0"/>
          <c:showVal val="0"/>
          <c:showCatName val="0"/>
          <c:showSerName val="0"/>
          <c:showPercent val="0"/>
          <c:showBubbleSize val="0"/>
        </c:dLbls>
        <c:smooth val="0"/>
        <c:axId val="-1557060976"/>
        <c:axId val="-1557052816"/>
      </c:lineChart>
      <c:catAx>
        <c:axId val="-1557060976"/>
        <c:scaling>
          <c:orientation val="minMax"/>
        </c:scaling>
        <c:delete val="0"/>
        <c:axPos val="b"/>
        <c:majorGridlines/>
        <c:title>
          <c:tx>
            <c:rich>
              <a:bodyPr/>
              <a:lstStyle/>
              <a:p>
                <a:pPr>
                  <a:defRPr/>
                </a:pPr>
                <a:r>
                  <a:rPr lang="es-EC"/>
                  <a:t>Tiempo</a:t>
                </a:r>
                <a:r>
                  <a:rPr lang="es-EC" baseline="0"/>
                  <a:t> (Horas)</a:t>
                </a:r>
                <a:endParaRPr lang="es-EC"/>
              </a:p>
            </c:rich>
          </c:tx>
          <c:overlay val="0"/>
        </c:title>
        <c:numFmt formatCode="h:mm" sourceLinked="1"/>
        <c:majorTickMark val="none"/>
        <c:minorTickMark val="none"/>
        <c:tickLblPos val="nextTo"/>
        <c:crossAx val="-1557052816"/>
        <c:crosses val="autoZero"/>
        <c:auto val="1"/>
        <c:lblAlgn val="ctr"/>
        <c:lblOffset val="100"/>
        <c:noMultiLvlLbl val="0"/>
      </c:catAx>
      <c:valAx>
        <c:axId val="-1557052816"/>
        <c:scaling>
          <c:orientation val="minMax"/>
        </c:scaling>
        <c:delete val="0"/>
        <c:axPos val="l"/>
        <c:majorGridlines/>
        <c:title>
          <c:tx>
            <c:rich>
              <a:bodyPr/>
              <a:lstStyle/>
              <a:p>
                <a:pPr>
                  <a:defRPr/>
                </a:pPr>
                <a:r>
                  <a:rPr lang="es-EC"/>
                  <a:t>kVAR</a:t>
                </a:r>
              </a:p>
            </c:rich>
          </c:tx>
          <c:overlay val="0"/>
        </c:title>
        <c:numFmt formatCode="#,##0.00" sourceLinked="1"/>
        <c:majorTickMark val="none"/>
        <c:minorTickMark val="none"/>
        <c:tickLblPos val="nextTo"/>
        <c:crossAx val="-1557060976"/>
        <c:crosses val="autoZero"/>
        <c:crossBetween val="between"/>
      </c:valAx>
    </c:plotArea>
    <c:legend>
      <c:legendPos val="b"/>
      <c:layout>
        <c:manualLayout>
          <c:xMode val="edge"/>
          <c:yMode val="edge"/>
          <c:x val="6.1241375342441513E-2"/>
          <c:y val="0.85013360796682325"/>
          <c:w val="0.9"/>
          <c:h val="8.4469292236393226E-2"/>
        </c:manualLayout>
      </c:layout>
      <c:overlay val="0"/>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400"/>
              <a:t>CURVA INVIERNO </a:t>
            </a:r>
            <a:r>
              <a:rPr lang="es-EC" sz="1400" b="1" i="0" u="none" strike="noStrike" baseline="0">
                <a:effectLst/>
              </a:rPr>
              <a:t>[kW] </a:t>
            </a:r>
            <a:r>
              <a:rPr lang="es-EC" sz="1400"/>
              <a:t> (Comercial)</a:t>
            </a:r>
          </a:p>
        </c:rich>
      </c:tx>
      <c:layout>
        <c:manualLayout>
          <c:xMode val="edge"/>
          <c:yMode val="edge"/>
          <c:x val="0.20654425493941533"/>
          <c:y val="5.9121887775126267E-2"/>
        </c:manualLayout>
      </c:layout>
      <c:overlay val="0"/>
    </c:title>
    <c:autoTitleDeleted val="0"/>
    <c:plotArea>
      <c:layout/>
      <c:lineChart>
        <c:grouping val="standard"/>
        <c:varyColors val="0"/>
        <c:ser>
          <c:idx val="0"/>
          <c:order val="0"/>
          <c:tx>
            <c:strRef>
              <c:f>CURVAS!$D$29:$E$29</c:f>
              <c:strCache>
                <c:ptCount val="2"/>
                <c:pt idx="0">
                  <c:v>Invierno</c:v>
                </c:pt>
                <c:pt idx="1">
                  <c:v>Laborable</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CURVAS!$F$29:$BA$29</c:f>
              <c:numCache>
                <c:formatCode>#,##0.00</c:formatCode>
                <c:ptCount val="48"/>
                <c:pt idx="0">
                  <c:v>0.66816306625560695</c:v>
                </c:pt>
                <c:pt idx="1">
                  <c:v>0.64225261613655682</c:v>
                </c:pt>
                <c:pt idx="2">
                  <c:v>0.62386340351462299</c:v>
                </c:pt>
                <c:pt idx="3">
                  <c:v>0.61356060116587263</c:v>
                </c:pt>
                <c:pt idx="4">
                  <c:v>0.61333823640982565</c:v>
                </c:pt>
                <c:pt idx="5">
                  <c:v>0.60725003374128039</c:v>
                </c:pt>
                <c:pt idx="6">
                  <c:v>0.60303328864437733</c:v>
                </c:pt>
                <c:pt idx="7">
                  <c:v>0.59871813594452439</c:v>
                </c:pt>
                <c:pt idx="8">
                  <c:v>0.59825218151842907</c:v>
                </c:pt>
                <c:pt idx="9">
                  <c:v>0.60207714498118481</c:v>
                </c:pt>
                <c:pt idx="10">
                  <c:v>0.60363800291349268</c:v>
                </c:pt>
                <c:pt idx="11">
                  <c:v>0.62976903345236623</c:v>
                </c:pt>
                <c:pt idx="12">
                  <c:v>0.63586785513521515</c:v>
                </c:pt>
                <c:pt idx="13">
                  <c:v>0.68084613017173901</c:v>
                </c:pt>
                <c:pt idx="14">
                  <c:v>0.76190053878767572</c:v>
                </c:pt>
                <c:pt idx="15">
                  <c:v>0.8617135165393035</c:v>
                </c:pt>
                <c:pt idx="16">
                  <c:v>1.0354058728556694</c:v>
                </c:pt>
                <c:pt idx="17">
                  <c:v>1.1617318036231605</c:v>
                </c:pt>
                <c:pt idx="18">
                  <c:v>1.2576128279261614</c:v>
                </c:pt>
                <c:pt idx="19">
                  <c:v>1.3065197727754585</c:v>
                </c:pt>
                <c:pt idx="20">
                  <c:v>1.3318683724861635</c:v>
                </c:pt>
                <c:pt idx="21">
                  <c:v>1.3519880052681501</c:v>
                </c:pt>
                <c:pt idx="22">
                  <c:v>1.3675497705048307</c:v>
                </c:pt>
                <c:pt idx="23">
                  <c:v>1.396094532924236</c:v>
                </c:pt>
                <c:pt idx="24">
                  <c:v>1.3906389143160898</c:v>
                </c:pt>
                <c:pt idx="25">
                  <c:v>1.3707472661512103</c:v>
                </c:pt>
                <c:pt idx="26">
                  <c:v>1.3527472029834824</c:v>
                </c:pt>
                <c:pt idx="27">
                  <c:v>1.359927228795794</c:v>
                </c:pt>
                <c:pt idx="28">
                  <c:v>1.3769609412928674</c:v>
                </c:pt>
                <c:pt idx="29">
                  <c:v>1.3953211550531965</c:v>
                </c:pt>
                <c:pt idx="30">
                  <c:v>1.4017478184815708</c:v>
                </c:pt>
                <c:pt idx="31">
                  <c:v>1.3818796668620263</c:v>
                </c:pt>
                <c:pt idx="32">
                  <c:v>1.390482472414216</c:v>
                </c:pt>
                <c:pt idx="33">
                  <c:v>1.3687168863904688</c:v>
                </c:pt>
                <c:pt idx="34">
                  <c:v>1.3355812523068733</c:v>
                </c:pt>
                <c:pt idx="35">
                  <c:v>1.3246399843923009</c:v>
                </c:pt>
                <c:pt idx="36">
                  <c:v>1.3299352449578408</c:v>
                </c:pt>
                <c:pt idx="37">
                  <c:v>1.3115725430435685</c:v>
                </c:pt>
                <c:pt idx="38">
                  <c:v>1.2163566495768245</c:v>
                </c:pt>
                <c:pt idx="39">
                  <c:v>1.1533307906072663</c:v>
                </c:pt>
                <c:pt idx="40">
                  <c:v>1.1010484456570122</c:v>
                </c:pt>
                <c:pt idx="41">
                  <c:v>1.0507931588875037</c:v>
                </c:pt>
                <c:pt idx="42">
                  <c:v>0.99855081757026765</c:v>
                </c:pt>
                <c:pt idx="43">
                  <c:v>0.95652044080410925</c:v>
                </c:pt>
                <c:pt idx="44">
                  <c:v>0.9066249796705077</c:v>
                </c:pt>
                <c:pt idx="45">
                  <c:v>0.84699613251568284</c:v>
                </c:pt>
                <c:pt idx="46">
                  <c:v>0.78446804722311614</c:v>
                </c:pt>
                <c:pt idx="47">
                  <c:v>0.70934878390859357</c:v>
                </c:pt>
              </c:numCache>
            </c:numRef>
          </c:val>
          <c:smooth val="0"/>
        </c:ser>
        <c:ser>
          <c:idx val="1"/>
          <c:order val="1"/>
          <c:tx>
            <c:strRef>
              <c:f>CURVAS!$D$30:$E$30</c:f>
              <c:strCache>
                <c:ptCount val="2"/>
                <c:pt idx="0">
                  <c:v>Invierno</c:v>
                </c:pt>
                <c:pt idx="1">
                  <c:v>Fin de Semana</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CURVAS!$F$30:$BA$30</c:f>
              <c:numCache>
                <c:formatCode>#,##0.00</c:formatCode>
                <c:ptCount val="48"/>
                <c:pt idx="0">
                  <c:v>0.82992209959436725</c:v>
                </c:pt>
                <c:pt idx="1">
                  <c:v>0.79659661882629706</c:v>
                </c:pt>
                <c:pt idx="2">
                  <c:v>0.77015094196082934</c:v>
                </c:pt>
                <c:pt idx="3">
                  <c:v>0.75200142658235847</c:v>
                </c:pt>
                <c:pt idx="4">
                  <c:v>0.72816670318653343</c:v>
                </c:pt>
                <c:pt idx="5">
                  <c:v>0.7172703145651238</c:v>
                </c:pt>
                <c:pt idx="6">
                  <c:v>0.7085776893566258</c:v>
                </c:pt>
                <c:pt idx="7">
                  <c:v>0.70184310385993787</c:v>
                </c:pt>
                <c:pt idx="8">
                  <c:v>0.70109850351877345</c:v>
                </c:pt>
                <c:pt idx="9">
                  <c:v>0.70039661942811204</c:v>
                </c:pt>
                <c:pt idx="10">
                  <c:v>0.70644838410596622</c:v>
                </c:pt>
                <c:pt idx="11">
                  <c:v>0.7203268239906514</c:v>
                </c:pt>
                <c:pt idx="12">
                  <c:v>0.68904826703530042</c:v>
                </c:pt>
                <c:pt idx="13">
                  <c:v>0.69766612752788848</c:v>
                </c:pt>
                <c:pt idx="14">
                  <c:v>0.74821732131107244</c:v>
                </c:pt>
                <c:pt idx="15">
                  <c:v>0.82686046728281692</c:v>
                </c:pt>
                <c:pt idx="16">
                  <c:v>0.92462408320027778</c:v>
                </c:pt>
                <c:pt idx="17">
                  <c:v>1.0021783373014963</c:v>
                </c:pt>
                <c:pt idx="18">
                  <c:v>1.1169397415446163</c:v>
                </c:pt>
                <c:pt idx="19">
                  <c:v>1.1683140858938574</c:v>
                </c:pt>
                <c:pt idx="20">
                  <c:v>1.2520866727518352</c:v>
                </c:pt>
                <c:pt idx="21">
                  <c:v>1.273689271935188</c:v>
                </c:pt>
                <c:pt idx="22">
                  <c:v>1.300119353385309</c:v>
                </c:pt>
                <c:pt idx="23">
                  <c:v>1.3064196174130056</c:v>
                </c:pt>
                <c:pt idx="24">
                  <c:v>1.3109517329646998</c:v>
                </c:pt>
                <c:pt idx="25">
                  <c:v>1.294986196844679</c:v>
                </c:pt>
                <c:pt idx="26">
                  <c:v>1.2678790944797467</c:v>
                </c:pt>
                <c:pt idx="27">
                  <c:v>1.2397000031416276</c:v>
                </c:pt>
                <c:pt idx="28">
                  <c:v>1.2146585740578915</c:v>
                </c:pt>
                <c:pt idx="29">
                  <c:v>1.194230602437359</c:v>
                </c:pt>
                <c:pt idx="30">
                  <c:v>1.1730092280730449</c:v>
                </c:pt>
                <c:pt idx="31">
                  <c:v>1.1584692313223397</c:v>
                </c:pt>
                <c:pt idx="32">
                  <c:v>1.152992850569422</c:v>
                </c:pt>
                <c:pt idx="33">
                  <c:v>1.1435799359050844</c:v>
                </c:pt>
                <c:pt idx="34">
                  <c:v>1.1437778709739217</c:v>
                </c:pt>
                <c:pt idx="35">
                  <c:v>1.1628511645174471</c:v>
                </c:pt>
                <c:pt idx="36">
                  <c:v>1.2389652112843732</c:v>
                </c:pt>
                <c:pt idx="37">
                  <c:v>1.2935123598876821</c:v>
                </c:pt>
                <c:pt idx="38">
                  <c:v>1.2571530722062148</c:v>
                </c:pt>
                <c:pt idx="39">
                  <c:v>1.2156401364596683</c:v>
                </c:pt>
                <c:pt idx="40">
                  <c:v>1.174841078406295</c:v>
                </c:pt>
                <c:pt idx="41">
                  <c:v>1.0956536291155992</c:v>
                </c:pt>
                <c:pt idx="42">
                  <c:v>1.0556943467130244</c:v>
                </c:pt>
                <c:pt idx="43">
                  <c:v>1.0124494131060533</c:v>
                </c:pt>
                <c:pt idx="44">
                  <c:v>0.99182968066206656</c:v>
                </c:pt>
                <c:pt idx="45">
                  <c:v>0.9371408254944944</c:v>
                </c:pt>
                <c:pt idx="46">
                  <c:v>0.87708117876086567</c:v>
                </c:pt>
                <c:pt idx="47">
                  <c:v>0.87018395822484618</c:v>
                </c:pt>
              </c:numCache>
            </c:numRef>
          </c:val>
          <c:smooth val="0"/>
        </c:ser>
        <c:ser>
          <c:idx val="2"/>
          <c:order val="2"/>
          <c:tx>
            <c:strRef>
              <c:f>CURVAS!$D$31:$E$31</c:f>
              <c:strCache>
                <c:ptCount val="2"/>
                <c:pt idx="0">
                  <c:v>Invierno</c:v>
                </c:pt>
                <c:pt idx="1">
                  <c:v>Festivo</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CURVAS!$F$31:$BA$31</c:f>
              <c:numCache>
                <c:formatCode>#,##0.00</c:formatCode>
                <c:ptCount val="48"/>
                <c:pt idx="0">
                  <c:v>0.92156010314449077</c:v>
                </c:pt>
                <c:pt idx="1">
                  <c:v>0.89502660969663339</c:v>
                </c:pt>
                <c:pt idx="2">
                  <c:v>0.87594007776666905</c:v>
                </c:pt>
                <c:pt idx="3">
                  <c:v>0.84617848162709741</c:v>
                </c:pt>
                <c:pt idx="4">
                  <c:v>0.83055129132681504</c:v>
                </c:pt>
                <c:pt idx="5">
                  <c:v>0.81444483481902752</c:v>
                </c:pt>
                <c:pt idx="6">
                  <c:v>0.80895415915511792</c:v>
                </c:pt>
                <c:pt idx="7">
                  <c:v>0.80376880716853727</c:v>
                </c:pt>
                <c:pt idx="8">
                  <c:v>0.79277997842351922</c:v>
                </c:pt>
                <c:pt idx="9">
                  <c:v>0.79206098579124784</c:v>
                </c:pt>
                <c:pt idx="10">
                  <c:v>0.79223712520822498</c:v>
                </c:pt>
                <c:pt idx="11">
                  <c:v>0.79907351260833914</c:v>
                </c:pt>
                <c:pt idx="12">
                  <c:v>0.7559518696149452</c:v>
                </c:pt>
                <c:pt idx="13">
                  <c:v>0.7354624195509134</c:v>
                </c:pt>
                <c:pt idx="14">
                  <c:v>0.77817136044801127</c:v>
                </c:pt>
                <c:pt idx="15">
                  <c:v>0.82993327643993231</c:v>
                </c:pt>
                <c:pt idx="16">
                  <c:v>0.89144770164634535</c:v>
                </c:pt>
                <c:pt idx="17">
                  <c:v>0.93775629291578022</c:v>
                </c:pt>
                <c:pt idx="18">
                  <c:v>0.98897037840377655</c:v>
                </c:pt>
                <c:pt idx="19">
                  <c:v>1.0294266943200403</c:v>
                </c:pt>
                <c:pt idx="20">
                  <c:v>1.0471962481345836</c:v>
                </c:pt>
                <c:pt idx="21">
                  <c:v>1.072406515317998</c:v>
                </c:pt>
                <c:pt idx="22">
                  <c:v>1.0856318407556436</c:v>
                </c:pt>
                <c:pt idx="23">
                  <c:v>1.0973708284209776</c:v>
                </c:pt>
                <c:pt idx="24">
                  <c:v>1.0752567158238024</c:v>
                </c:pt>
                <c:pt idx="25">
                  <c:v>1.0603268161545545</c:v>
                </c:pt>
                <c:pt idx="26">
                  <c:v>1.0429947305602691</c:v>
                </c:pt>
                <c:pt idx="27">
                  <c:v>1.0382944455908467</c:v>
                </c:pt>
                <c:pt idx="28">
                  <c:v>1.0077562040034738</c:v>
                </c:pt>
                <c:pt idx="29">
                  <c:v>1.0030353632200413</c:v>
                </c:pt>
                <c:pt idx="30">
                  <c:v>0.99139879973377276</c:v>
                </c:pt>
                <c:pt idx="31">
                  <c:v>0.99661587520713857</c:v>
                </c:pt>
                <c:pt idx="32">
                  <c:v>0.98651176739287016</c:v>
                </c:pt>
                <c:pt idx="33">
                  <c:v>0.98472399692323864</c:v>
                </c:pt>
                <c:pt idx="34">
                  <c:v>0.99067911371515327</c:v>
                </c:pt>
                <c:pt idx="35">
                  <c:v>1.0369717666055427</c:v>
                </c:pt>
                <c:pt idx="36">
                  <c:v>1.1492333360617266</c:v>
                </c:pt>
                <c:pt idx="37">
                  <c:v>1.2484201491781226</c:v>
                </c:pt>
                <c:pt idx="38">
                  <c:v>1.2645375804490866</c:v>
                </c:pt>
                <c:pt idx="39">
                  <c:v>1.2565538134571095</c:v>
                </c:pt>
                <c:pt idx="40">
                  <c:v>1.2436692783179448</c:v>
                </c:pt>
                <c:pt idx="41">
                  <c:v>1.1973483565524339</c:v>
                </c:pt>
                <c:pt idx="42">
                  <c:v>1.1623371682921582</c:v>
                </c:pt>
                <c:pt idx="43">
                  <c:v>1.1244163046697868</c:v>
                </c:pt>
                <c:pt idx="44">
                  <c:v>1.0886850172099567</c:v>
                </c:pt>
                <c:pt idx="45">
                  <c:v>1.0122449324973533</c:v>
                </c:pt>
                <c:pt idx="46">
                  <c:v>0.95743911401144055</c:v>
                </c:pt>
                <c:pt idx="47">
                  <c:v>0.95921615661744908</c:v>
                </c:pt>
              </c:numCache>
            </c:numRef>
          </c:val>
          <c:smooth val="0"/>
        </c:ser>
        <c:dLbls>
          <c:showLegendKey val="0"/>
          <c:showVal val="0"/>
          <c:showCatName val="0"/>
          <c:showSerName val="0"/>
          <c:showPercent val="0"/>
          <c:showBubbleSize val="0"/>
        </c:dLbls>
        <c:smooth val="0"/>
        <c:axId val="-1557059888"/>
        <c:axId val="-1557053360"/>
      </c:lineChart>
      <c:catAx>
        <c:axId val="-1557059888"/>
        <c:scaling>
          <c:orientation val="minMax"/>
        </c:scaling>
        <c:delete val="0"/>
        <c:axPos val="b"/>
        <c:majorGridlines/>
        <c:title>
          <c:tx>
            <c:rich>
              <a:bodyPr/>
              <a:lstStyle/>
              <a:p>
                <a:pPr>
                  <a:defRPr/>
                </a:pPr>
                <a:r>
                  <a:rPr lang="es-EC"/>
                  <a:t>Tiempo</a:t>
                </a:r>
                <a:r>
                  <a:rPr lang="es-EC" baseline="0"/>
                  <a:t> (Horas)</a:t>
                </a:r>
                <a:endParaRPr lang="es-EC"/>
              </a:p>
            </c:rich>
          </c:tx>
          <c:overlay val="0"/>
        </c:title>
        <c:numFmt formatCode="h:mm" sourceLinked="1"/>
        <c:majorTickMark val="none"/>
        <c:minorTickMark val="none"/>
        <c:tickLblPos val="nextTo"/>
        <c:crossAx val="-1557053360"/>
        <c:crosses val="autoZero"/>
        <c:auto val="1"/>
        <c:lblAlgn val="ctr"/>
        <c:lblOffset val="100"/>
        <c:noMultiLvlLbl val="0"/>
      </c:catAx>
      <c:valAx>
        <c:axId val="-1557053360"/>
        <c:scaling>
          <c:orientation val="minMax"/>
        </c:scaling>
        <c:delete val="0"/>
        <c:axPos val="l"/>
        <c:majorGridlines/>
        <c:title>
          <c:tx>
            <c:rich>
              <a:bodyPr/>
              <a:lstStyle/>
              <a:p>
                <a:pPr>
                  <a:defRPr/>
                </a:pPr>
                <a:r>
                  <a:rPr lang="es-EC"/>
                  <a:t>kW</a:t>
                </a:r>
              </a:p>
            </c:rich>
          </c:tx>
          <c:overlay val="0"/>
        </c:title>
        <c:numFmt formatCode="#,##0.00" sourceLinked="1"/>
        <c:majorTickMark val="none"/>
        <c:minorTickMark val="none"/>
        <c:tickLblPos val="nextTo"/>
        <c:crossAx val="-1557059888"/>
        <c:crosses val="autoZero"/>
        <c:crossBetween val="between"/>
      </c:valAx>
    </c:plotArea>
    <c:legend>
      <c:legendPos val="b"/>
      <c:layout>
        <c:manualLayout>
          <c:xMode val="edge"/>
          <c:yMode val="edge"/>
          <c:x val="5.5689376807594865E-2"/>
          <c:y val="0.84499644767336912"/>
          <c:w val="0.89999991040422034"/>
          <c:h val="8.2238151988013763E-2"/>
        </c:manualLayout>
      </c:layout>
      <c:overlay val="0"/>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400"/>
              <a:t>CURVA INVIERNO  [kVAR ] (Comercial)</a:t>
            </a:r>
          </a:p>
        </c:rich>
      </c:tx>
      <c:layout>
        <c:manualLayout>
          <c:xMode val="edge"/>
          <c:yMode val="edge"/>
          <c:x val="0.19116340364764683"/>
          <c:y val="6.1054666669625099E-2"/>
        </c:manualLayout>
      </c:layout>
      <c:overlay val="0"/>
    </c:title>
    <c:autoTitleDeleted val="0"/>
    <c:plotArea>
      <c:layout/>
      <c:lineChart>
        <c:grouping val="standard"/>
        <c:varyColors val="0"/>
        <c:ser>
          <c:idx val="0"/>
          <c:order val="0"/>
          <c:tx>
            <c:strRef>
              <c:f>CURVAS!$D$35:$E$35</c:f>
              <c:strCache>
                <c:ptCount val="2"/>
                <c:pt idx="0">
                  <c:v>Invierno</c:v>
                </c:pt>
                <c:pt idx="1">
                  <c:v>Laborable</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CURVAS!$F$35:$BA$35</c:f>
              <c:numCache>
                <c:formatCode>#,##0.00</c:formatCode>
                <c:ptCount val="48"/>
                <c:pt idx="0">
                  <c:v>0.60808290073590632</c:v>
                </c:pt>
                <c:pt idx="1">
                  <c:v>0.58746480570546955</c:v>
                </c:pt>
                <c:pt idx="2">
                  <c:v>0.56711275065282241</c:v>
                </c:pt>
                <c:pt idx="3">
                  <c:v>0.55823340185853076</c:v>
                </c:pt>
                <c:pt idx="4">
                  <c:v>0.55176981234504507</c:v>
                </c:pt>
                <c:pt idx="5">
                  <c:v>0.54681265518466216</c:v>
                </c:pt>
                <c:pt idx="6">
                  <c:v>0.53984836677765091</c:v>
                </c:pt>
                <c:pt idx="7">
                  <c:v>0.53654143811551325</c:v>
                </c:pt>
                <c:pt idx="8">
                  <c:v>0.52891152233495886</c:v>
                </c:pt>
                <c:pt idx="9">
                  <c:v>0.52691953759951826</c:v>
                </c:pt>
                <c:pt idx="10">
                  <c:v>0.51764831623269092</c:v>
                </c:pt>
                <c:pt idx="11">
                  <c:v>0.53521547551129889</c:v>
                </c:pt>
                <c:pt idx="12">
                  <c:v>0.56672576785123829</c:v>
                </c:pt>
                <c:pt idx="13">
                  <c:v>0.64849703578348306</c:v>
                </c:pt>
                <c:pt idx="14">
                  <c:v>0.72475739951083118</c:v>
                </c:pt>
                <c:pt idx="15">
                  <c:v>0.84482446920640564</c:v>
                </c:pt>
                <c:pt idx="16">
                  <c:v>1.0377019847716555</c:v>
                </c:pt>
                <c:pt idx="17">
                  <c:v>1.1907375433906948</c:v>
                </c:pt>
                <c:pt idx="18">
                  <c:v>1.3051320275843621</c:v>
                </c:pt>
                <c:pt idx="19">
                  <c:v>1.3489941133173944</c:v>
                </c:pt>
                <c:pt idx="20">
                  <c:v>1.3924729197844143</c:v>
                </c:pt>
                <c:pt idx="21">
                  <c:v>1.4170271706590416</c:v>
                </c:pt>
                <c:pt idx="22">
                  <c:v>1.44001691843758</c:v>
                </c:pt>
                <c:pt idx="23">
                  <c:v>1.482351683767309</c:v>
                </c:pt>
                <c:pt idx="24">
                  <c:v>1.4762325743233786</c:v>
                </c:pt>
                <c:pt idx="25">
                  <c:v>1.4538619298783175</c:v>
                </c:pt>
                <c:pt idx="26">
                  <c:v>1.4223648621094767</c:v>
                </c:pt>
                <c:pt idx="27">
                  <c:v>1.4343968204026638</c:v>
                </c:pt>
                <c:pt idx="28">
                  <c:v>1.4454488201967479</c:v>
                </c:pt>
                <c:pt idx="29">
                  <c:v>1.4631634905823112</c:v>
                </c:pt>
                <c:pt idx="30">
                  <c:v>1.4637090574609097</c:v>
                </c:pt>
                <c:pt idx="31">
                  <c:v>1.446757108001222</c:v>
                </c:pt>
                <c:pt idx="32">
                  <c:v>1.4484039867347045</c:v>
                </c:pt>
                <c:pt idx="33">
                  <c:v>1.4314808379595849</c:v>
                </c:pt>
                <c:pt idx="34">
                  <c:v>1.37982640623699</c:v>
                </c:pt>
                <c:pt idx="35">
                  <c:v>1.3523690372078245</c:v>
                </c:pt>
                <c:pt idx="36">
                  <c:v>1.3025865877144007</c:v>
                </c:pt>
                <c:pt idx="37">
                  <c:v>1.2260356789072646</c:v>
                </c:pt>
                <c:pt idx="38">
                  <c:v>1.1107640016888305</c:v>
                </c:pt>
                <c:pt idx="39">
                  <c:v>1.0544638769076549</c:v>
                </c:pt>
                <c:pt idx="40">
                  <c:v>1.0074636718472485</c:v>
                </c:pt>
                <c:pt idx="41">
                  <c:v>0.95211478657301296</c:v>
                </c:pt>
                <c:pt idx="42">
                  <c:v>0.89209509474185444</c:v>
                </c:pt>
                <c:pt idx="43">
                  <c:v>0.86285085151203189</c:v>
                </c:pt>
                <c:pt idx="44">
                  <c:v>0.81866730354762118</c:v>
                </c:pt>
                <c:pt idx="45">
                  <c:v>0.77069039829683905</c:v>
                </c:pt>
                <c:pt idx="46">
                  <c:v>0.71167189763002714</c:v>
                </c:pt>
                <c:pt idx="47">
                  <c:v>0.64872248837597479</c:v>
                </c:pt>
              </c:numCache>
            </c:numRef>
          </c:val>
          <c:smooth val="0"/>
        </c:ser>
        <c:ser>
          <c:idx val="1"/>
          <c:order val="1"/>
          <c:tx>
            <c:strRef>
              <c:f>CURVAS!$D$36:$E$36</c:f>
              <c:strCache>
                <c:ptCount val="2"/>
                <c:pt idx="0">
                  <c:v>Invierno</c:v>
                </c:pt>
                <c:pt idx="1">
                  <c:v>Fin de Semana</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CURVAS!$F$36:$BA$36</c:f>
              <c:numCache>
                <c:formatCode>#,##0.00</c:formatCode>
                <c:ptCount val="48"/>
                <c:pt idx="0">
                  <c:v>0.74414088690578228</c:v>
                </c:pt>
                <c:pt idx="1">
                  <c:v>0.71398656838759456</c:v>
                </c:pt>
                <c:pt idx="2">
                  <c:v>0.67975030349433474</c:v>
                </c:pt>
                <c:pt idx="3">
                  <c:v>0.67103625444946635</c:v>
                </c:pt>
                <c:pt idx="4">
                  <c:v>0.63863285462535979</c:v>
                </c:pt>
                <c:pt idx="5">
                  <c:v>0.63267119039956221</c:v>
                </c:pt>
                <c:pt idx="6">
                  <c:v>0.62878176578794986</c:v>
                </c:pt>
                <c:pt idx="7">
                  <c:v>0.62089854131797206</c:v>
                </c:pt>
                <c:pt idx="8">
                  <c:v>0.62131965286591329</c:v>
                </c:pt>
                <c:pt idx="9">
                  <c:v>0.61762136175707294</c:v>
                </c:pt>
                <c:pt idx="10">
                  <c:v>0.61254859441416309</c:v>
                </c:pt>
                <c:pt idx="11">
                  <c:v>0.61873211006724516</c:v>
                </c:pt>
                <c:pt idx="12">
                  <c:v>0.6311607340990506</c:v>
                </c:pt>
                <c:pt idx="13">
                  <c:v>0.66679944996698681</c:v>
                </c:pt>
                <c:pt idx="14">
                  <c:v>0.70902345734377892</c:v>
                </c:pt>
                <c:pt idx="15">
                  <c:v>0.78948046936683014</c:v>
                </c:pt>
                <c:pt idx="16">
                  <c:v>0.91776708323509981</c:v>
                </c:pt>
                <c:pt idx="17">
                  <c:v>1.0044603805882981</c:v>
                </c:pt>
                <c:pt idx="18">
                  <c:v>1.1332440078139812</c:v>
                </c:pt>
                <c:pt idx="19">
                  <c:v>1.1808920093930333</c:v>
                </c:pt>
                <c:pt idx="20">
                  <c:v>1.292677585546151</c:v>
                </c:pt>
                <c:pt idx="21">
                  <c:v>1.329134265999474</c:v>
                </c:pt>
                <c:pt idx="22">
                  <c:v>1.3629242842623601</c:v>
                </c:pt>
                <c:pt idx="23">
                  <c:v>1.3773765763176757</c:v>
                </c:pt>
                <c:pt idx="24">
                  <c:v>1.3810691166853164</c:v>
                </c:pt>
                <c:pt idx="25">
                  <c:v>1.3874514055858369</c:v>
                </c:pt>
                <c:pt idx="26">
                  <c:v>1.3554866625539399</c:v>
                </c:pt>
                <c:pt idx="27">
                  <c:v>1.3271099579735688</c:v>
                </c:pt>
                <c:pt idx="28">
                  <c:v>1.2893112781053531</c:v>
                </c:pt>
                <c:pt idx="29">
                  <c:v>1.2705227997536523</c:v>
                </c:pt>
                <c:pt idx="30">
                  <c:v>1.2417580978666973</c:v>
                </c:pt>
                <c:pt idx="31">
                  <c:v>1.221207473789454</c:v>
                </c:pt>
                <c:pt idx="32">
                  <c:v>1.2208699790751381</c:v>
                </c:pt>
                <c:pt idx="33">
                  <c:v>1.2040939108934166</c:v>
                </c:pt>
                <c:pt idx="34">
                  <c:v>1.1853595025421766</c:v>
                </c:pt>
                <c:pt idx="35">
                  <c:v>1.1897907934948753</c:v>
                </c:pt>
                <c:pt idx="36">
                  <c:v>1.2181833845440873</c:v>
                </c:pt>
                <c:pt idx="37">
                  <c:v>1.2060734080540694</c:v>
                </c:pt>
                <c:pt idx="38">
                  <c:v>1.1405667187471324</c:v>
                </c:pt>
                <c:pt idx="39">
                  <c:v>1.1102703070934441</c:v>
                </c:pt>
                <c:pt idx="40">
                  <c:v>1.0635463575584796</c:v>
                </c:pt>
                <c:pt idx="41">
                  <c:v>0.97874439532425883</c:v>
                </c:pt>
                <c:pt idx="42">
                  <c:v>0.94192973350381293</c:v>
                </c:pt>
                <c:pt idx="43">
                  <c:v>0.90802257802033037</c:v>
                </c:pt>
                <c:pt idx="44">
                  <c:v>0.88998634265806331</c:v>
                </c:pt>
                <c:pt idx="45">
                  <c:v>0.84367641773157775</c:v>
                </c:pt>
                <c:pt idx="46">
                  <c:v>0.78578655378176598</c:v>
                </c:pt>
                <c:pt idx="47">
                  <c:v>0.78221422692400056</c:v>
                </c:pt>
              </c:numCache>
            </c:numRef>
          </c:val>
          <c:smooth val="0"/>
        </c:ser>
        <c:ser>
          <c:idx val="2"/>
          <c:order val="2"/>
          <c:tx>
            <c:strRef>
              <c:f>CURVAS!$D$37:$E$37</c:f>
              <c:strCache>
                <c:ptCount val="2"/>
                <c:pt idx="0">
                  <c:v>Invierno</c:v>
                </c:pt>
                <c:pt idx="1">
                  <c:v>Festivo</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CURVAS!$F$37:$BA$37</c:f>
              <c:numCache>
                <c:formatCode>#,##0.00</c:formatCode>
                <c:ptCount val="48"/>
                <c:pt idx="0">
                  <c:v>0.90566994702434256</c:v>
                </c:pt>
                <c:pt idx="1">
                  <c:v>0.85567456785063545</c:v>
                </c:pt>
                <c:pt idx="2">
                  <c:v>0.89481520753274912</c:v>
                </c:pt>
                <c:pt idx="3">
                  <c:v>0.81857425352598256</c:v>
                </c:pt>
                <c:pt idx="4">
                  <c:v>0.78293516925715168</c:v>
                </c:pt>
                <c:pt idx="5">
                  <c:v>0.77402322357587605</c:v>
                </c:pt>
                <c:pt idx="6">
                  <c:v>0.75958221558551209</c:v>
                </c:pt>
                <c:pt idx="7">
                  <c:v>0.78095866705115258</c:v>
                </c:pt>
                <c:pt idx="8">
                  <c:v>0.75045509609864791</c:v>
                </c:pt>
                <c:pt idx="9">
                  <c:v>0.76131135107274428</c:v>
                </c:pt>
                <c:pt idx="10">
                  <c:v>0.72941266815951067</c:v>
                </c:pt>
                <c:pt idx="11">
                  <c:v>0.75195277476557221</c:v>
                </c:pt>
                <c:pt idx="12">
                  <c:v>0.72259525739193498</c:v>
                </c:pt>
                <c:pt idx="13">
                  <c:v>0.7513591098051341</c:v>
                </c:pt>
                <c:pt idx="14">
                  <c:v>0.80394567871243827</c:v>
                </c:pt>
                <c:pt idx="15">
                  <c:v>0.85977768579842051</c:v>
                </c:pt>
                <c:pt idx="16">
                  <c:v>0.92785179656194006</c:v>
                </c:pt>
                <c:pt idx="17">
                  <c:v>1.0152989380464243</c:v>
                </c:pt>
                <c:pt idx="18">
                  <c:v>1.0658548448698346</c:v>
                </c:pt>
                <c:pt idx="19">
                  <c:v>1.1261532853639786</c:v>
                </c:pt>
                <c:pt idx="20">
                  <c:v>1.1820952704508327</c:v>
                </c:pt>
                <c:pt idx="21">
                  <c:v>1.199567312690748</c:v>
                </c:pt>
                <c:pt idx="22">
                  <c:v>1.2262654720649728</c:v>
                </c:pt>
                <c:pt idx="23">
                  <c:v>1.2744164772233288</c:v>
                </c:pt>
                <c:pt idx="24">
                  <c:v>1.2127423433489406</c:v>
                </c:pt>
                <c:pt idx="25">
                  <c:v>1.2184278820650765</c:v>
                </c:pt>
                <c:pt idx="26">
                  <c:v>1.1795520233791748</c:v>
                </c:pt>
                <c:pt idx="27">
                  <c:v>1.1700776265992305</c:v>
                </c:pt>
                <c:pt idx="28">
                  <c:v>1.1314486629576794</c:v>
                </c:pt>
                <c:pt idx="29">
                  <c:v>1.139114025140735</c:v>
                </c:pt>
                <c:pt idx="30">
                  <c:v>1.1412346482269264</c:v>
                </c:pt>
                <c:pt idx="31">
                  <c:v>1.1698166575266291</c:v>
                </c:pt>
                <c:pt idx="32">
                  <c:v>1.1219538239470563</c:v>
                </c:pt>
                <c:pt idx="33">
                  <c:v>1.1320429708478379</c:v>
                </c:pt>
                <c:pt idx="34">
                  <c:v>1.104977940248991</c:v>
                </c:pt>
                <c:pt idx="35">
                  <c:v>1.1266353306975447</c:v>
                </c:pt>
                <c:pt idx="36">
                  <c:v>1.2774047426080648</c:v>
                </c:pt>
                <c:pt idx="37">
                  <c:v>1.2599508094227072</c:v>
                </c:pt>
                <c:pt idx="38">
                  <c:v>1.2489517214816572</c:v>
                </c:pt>
                <c:pt idx="39">
                  <c:v>1.237784521144393</c:v>
                </c:pt>
                <c:pt idx="40">
                  <c:v>1.235063897394844</c:v>
                </c:pt>
                <c:pt idx="41">
                  <c:v>1.1693065219716112</c:v>
                </c:pt>
                <c:pt idx="42">
                  <c:v>1.1237792046963755</c:v>
                </c:pt>
                <c:pt idx="43">
                  <c:v>1.0711860338451109</c:v>
                </c:pt>
                <c:pt idx="44">
                  <c:v>1.0381112282364684</c:v>
                </c:pt>
                <c:pt idx="45">
                  <c:v>0.97239396417386459</c:v>
                </c:pt>
                <c:pt idx="46">
                  <c:v>0.90376438000115666</c:v>
                </c:pt>
                <c:pt idx="47">
                  <c:v>0.94101355845610934</c:v>
                </c:pt>
              </c:numCache>
            </c:numRef>
          </c:val>
          <c:smooth val="0"/>
        </c:ser>
        <c:dLbls>
          <c:showLegendKey val="0"/>
          <c:showVal val="0"/>
          <c:showCatName val="0"/>
          <c:showSerName val="0"/>
          <c:showPercent val="0"/>
          <c:showBubbleSize val="0"/>
        </c:dLbls>
        <c:smooth val="0"/>
        <c:axId val="-1557061520"/>
        <c:axId val="-1557050096"/>
      </c:lineChart>
      <c:catAx>
        <c:axId val="-1557061520"/>
        <c:scaling>
          <c:orientation val="minMax"/>
        </c:scaling>
        <c:delete val="0"/>
        <c:axPos val="b"/>
        <c:majorGridlines/>
        <c:title>
          <c:tx>
            <c:rich>
              <a:bodyPr/>
              <a:lstStyle/>
              <a:p>
                <a:pPr>
                  <a:defRPr/>
                </a:pPr>
                <a:r>
                  <a:rPr lang="es-EC"/>
                  <a:t>Tiempo</a:t>
                </a:r>
                <a:r>
                  <a:rPr lang="es-EC" baseline="0"/>
                  <a:t> (Horas)</a:t>
                </a:r>
                <a:endParaRPr lang="es-EC"/>
              </a:p>
            </c:rich>
          </c:tx>
          <c:overlay val="0"/>
        </c:title>
        <c:numFmt formatCode="h:mm" sourceLinked="1"/>
        <c:majorTickMark val="none"/>
        <c:minorTickMark val="none"/>
        <c:tickLblPos val="nextTo"/>
        <c:crossAx val="-1557050096"/>
        <c:crosses val="autoZero"/>
        <c:auto val="1"/>
        <c:lblAlgn val="ctr"/>
        <c:lblOffset val="100"/>
        <c:noMultiLvlLbl val="0"/>
      </c:catAx>
      <c:valAx>
        <c:axId val="-1557050096"/>
        <c:scaling>
          <c:orientation val="minMax"/>
        </c:scaling>
        <c:delete val="0"/>
        <c:axPos val="l"/>
        <c:majorGridlines/>
        <c:title>
          <c:tx>
            <c:rich>
              <a:bodyPr/>
              <a:lstStyle/>
              <a:p>
                <a:pPr>
                  <a:defRPr/>
                </a:pPr>
                <a:r>
                  <a:rPr lang="es-EC"/>
                  <a:t>kVAR</a:t>
                </a:r>
              </a:p>
            </c:rich>
          </c:tx>
          <c:overlay val="0"/>
        </c:title>
        <c:numFmt formatCode="#,##0.00" sourceLinked="1"/>
        <c:majorTickMark val="none"/>
        <c:minorTickMark val="none"/>
        <c:tickLblPos val="nextTo"/>
        <c:crossAx val="-1557061520"/>
        <c:crosses val="autoZero"/>
        <c:crossBetween val="between"/>
      </c:valAx>
    </c:plotArea>
    <c:legend>
      <c:legendPos val="b"/>
      <c:layout>
        <c:manualLayout>
          <c:xMode val="edge"/>
          <c:yMode val="edge"/>
          <c:x val="5.2798762374055695E-2"/>
          <c:y val="0.8399291603152802"/>
          <c:w val="0.9"/>
          <c:h val="8.4926634552873484E-2"/>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VELOCIDAD</a:t>
            </a:r>
            <a:r>
              <a:rPr lang="es-EC" baseline="0"/>
              <a:t> PRINCIPAL DE VIENTO MENSUAL EN BALTRA</a:t>
            </a:r>
            <a:endParaRPr lang="es-EC"/>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v>50 [m]</c:v>
          </c:tx>
          <c:spPr>
            <a:solidFill>
              <a:srgbClr val="00FF00"/>
            </a:solidFill>
            <a:ln>
              <a:noFill/>
            </a:ln>
            <a:effectLst/>
          </c:spPr>
          <c:invertIfNegative val="0"/>
          <c:cat>
            <c:strRef>
              <c:f>'Data 2012'!$H$67:$H$78</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'Data 2012'!$I$67:$I$78</c:f>
              <c:numCache>
                <c:formatCode>General</c:formatCode>
                <c:ptCount val="12"/>
                <c:pt idx="0">
                  <c:v>5.2531810035842286</c:v>
                </c:pt>
                <c:pt idx="1">
                  <c:v>3.4203304597701143</c:v>
                </c:pt>
                <c:pt idx="2">
                  <c:v>4.0810931899641574</c:v>
                </c:pt>
                <c:pt idx="3">
                  <c:v>4.7865509259259245</c:v>
                </c:pt>
                <c:pt idx="4">
                  <c:v>6.2031810035842305</c:v>
                </c:pt>
                <c:pt idx="5">
                  <c:v>7.1215046296296318</c:v>
                </c:pt>
                <c:pt idx="6">
                  <c:v>7.4968413978494644</c:v>
                </c:pt>
                <c:pt idx="7">
                  <c:v>7.3005600358422944</c:v>
                </c:pt>
                <c:pt idx="8">
                  <c:v>7.1855324074074076</c:v>
                </c:pt>
                <c:pt idx="9">
                  <c:v>7.2095430107526886</c:v>
                </c:pt>
                <c:pt idx="10">
                  <c:v>6.9452546296296305</c:v>
                </c:pt>
                <c:pt idx="11">
                  <c:v>6.4388888888888891</c:v>
                </c:pt>
              </c:numCache>
            </c:numRef>
          </c:val>
        </c:ser>
        <c:ser>
          <c:idx val="1"/>
          <c:order val="1"/>
          <c:tx>
            <c:v>40 [m]</c:v>
          </c:tx>
          <c:spPr>
            <a:solidFill>
              <a:srgbClr val="00B050"/>
            </a:solidFill>
            <a:ln>
              <a:noFill/>
            </a:ln>
            <a:effectLst/>
          </c:spPr>
          <c:invertIfNegative val="0"/>
          <c:val>
            <c:numRef>
              <c:f>'Data 2012'!$AE$67:$AE$78</c:f>
              <c:numCache>
                <c:formatCode>General</c:formatCode>
                <c:ptCount val="12"/>
                <c:pt idx="0">
                  <c:v>5.0029345878136224</c:v>
                </c:pt>
                <c:pt idx="1">
                  <c:v>3.289319923371647</c:v>
                </c:pt>
                <c:pt idx="2">
                  <c:v>3.9310483870967747</c:v>
                </c:pt>
                <c:pt idx="3">
                  <c:v>4.5848611111111106</c:v>
                </c:pt>
                <c:pt idx="4">
                  <c:v>5.8767921146953395</c:v>
                </c:pt>
                <c:pt idx="5">
                  <c:v>6.7350000000000012</c:v>
                </c:pt>
                <c:pt idx="6">
                  <c:v>7.1271281362007164</c:v>
                </c:pt>
                <c:pt idx="7">
                  <c:v>6.9321012544802887</c:v>
                </c:pt>
                <c:pt idx="8">
                  <c:v>6.8403009259259262</c:v>
                </c:pt>
                <c:pt idx="9">
                  <c:v>6.8807795698924714</c:v>
                </c:pt>
                <c:pt idx="10">
                  <c:v>6.6029398148148148</c:v>
                </c:pt>
                <c:pt idx="11">
                  <c:v>6.0852314814814816</c:v>
                </c:pt>
              </c:numCache>
            </c:numRef>
          </c:val>
        </c:ser>
        <c:ser>
          <c:idx val="2"/>
          <c:order val="2"/>
          <c:tx>
            <c:v>30 [m]</c:v>
          </c:tx>
          <c:spPr>
            <a:solidFill>
              <a:srgbClr val="008000"/>
            </a:solidFill>
            <a:ln>
              <a:noFill/>
            </a:ln>
            <a:effectLst/>
          </c:spPr>
          <c:invertIfNegative val="0"/>
          <c:val>
            <c:numRef>
              <c:f>'Data 2012'!$BA$67:$BA$78</c:f>
              <c:numCache>
                <c:formatCode>General</c:formatCode>
                <c:ptCount val="12"/>
                <c:pt idx="0">
                  <c:v>4.803382616487454</c:v>
                </c:pt>
                <c:pt idx="1">
                  <c:v>3.1979166666666665</c:v>
                </c:pt>
                <c:pt idx="2">
                  <c:v>3.7988799283154129</c:v>
                </c:pt>
                <c:pt idx="3">
                  <c:v>4.4268749999999999</c:v>
                </c:pt>
                <c:pt idx="4">
                  <c:v>5.6282706093189958</c:v>
                </c:pt>
                <c:pt idx="5">
                  <c:v>6.4471064814814802</c:v>
                </c:pt>
                <c:pt idx="6">
                  <c:v>6.8501120071684607</c:v>
                </c:pt>
                <c:pt idx="7">
                  <c:v>6.656653225806453</c:v>
                </c:pt>
                <c:pt idx="8">
                  <c:v>6.5802083333333341</c:v>
                </c:pt>
                <c:pt idx="9">
                  <c:v>6.6228494623655907</c:v>
                </c:pt>
                <c:pt idx="10">
                  <c:v>6.3385416666666679</c:v>
                </c:pt>
                <c:pt idx="11">
                  <c:v>5.8121990740740737</c:v>
                </c:pt>
              </c:numCache>
            </c:numRef>
          </c:val>
        </c:ser>
        <c:dLbls>
          <c:showLegendKey val="0"/>
          <c:showVal val="0"/>
          <c:showCatName val="0"/>
          <c:showSerName val="0"/>
          <c:showPercent val="0"/>
          <c:showBubbleSize val="0"/>
        </c:dLbls>
        <c:gapWidth val="219"/>
        <c:overlap val="-27"/>
        <c:axId val="-1688126928"/>
        <c:axId val="-1688129648"/>
      </c:barChart>
      <c:catAx>
        <c:axId val="-16881269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Meses del año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88129648"/>
        <c:crosses val="autoZero"/>
        <c:auto val="1"/>
        <c:lblAlgn val="ctr"/>
        <c:lblOffset val="100"/>
        <c:noMultiLvlLbl val="0"/>
      </c:catAx>
      <c:valAx>
        <c:axId val="-1688129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Velocidad [m/s]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881269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s-ES" b="1">
                <a:solidFill>
                  <a:sysClr val="windowText" lastClr="000000"/>
                </a:solidFill>
              </a:rPr>
              <a:t>FRECUENCIA DE VELOCIDAD DE VIENTO AL AÑO</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es-EC"/>
        </a:p>
      </c:txPr>
    </c:title>
    <c:autoTitleDeleted val="0"/>
    <c:plotArea>
      <c:layout/>
      <c:barChart>
        <c:barDir val="col"/>
        <c:grouping val="clustered"/>
        <c:varyColors val="0"/>
        <c:ser>
          <c:idx val="0"/>
          <c:order val="0"/>
          <c:tx>
            <c:v>50 metros</c:v>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cat>
            <c:numRef>
              <c:f>Hoja3!$A$3:$A$36</c:f>
              <c:numCache>
                <c:formatCode>General</c:formatCode>
                <c:ptCount val="34"/>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15.6</c:v>
                </c:pt>
                <c:pt idx="31">
                  <c:v>16</c:v>
                </c:pt>
                <c:pt idx="32">
                  <c:v>16.3</c:v>
                </c:pt>
                <c:pt idx="33">
                  <c:v>17.7</c:v>
                </c:pt>
              </c:numCache>
            </c:numRef>
          </c:cat>
          <c:val>
            <c:numRef>
              <c:f>Hoja3!$C$3:$C$36</c:f>
              <c:numCache>
                <c:formatCode>General</c:formatCode>
                <c:ptCount val="34"/>
                <c:pt idx="0">
                  <c:v>1.1415525114155251E-3</c:v>
                </c:pt>
                <c:pt idx="1">
                  <c:v>1.1225266362252663E-2</c:v>
                </c:pt>
                <c:pt idx="2">
                  <c:v>2.8348554033485539E-2</c:v>
                </c:pt>
                <c:pt idx="3">
                  <c:v>2.9870624048706239E-2</c:v>
                </c:pt>
                <c:pt idx="4">
                  <c:v>4.6423135464231352E-2</c:v>
                </c:pt>
                <c:pt idx="5">
                  <c:v>5.5555555555555552E-2</c:v>
                </c:pt>
                <c:pt idx="6">
                  <c:v>6.0121765601217653E-2</c:v>
                </c:pt>
                <c:pt idx="7">
                  <c:v>0.1019786910197869</c:v>
                </c:pt>
                <c:pt idx="8">
                  <c:v>7.5152207001522073E-2</c:v>
                </c:pt>
                <c:pt idx="9">
                  <c:v>7.1347031963470323E-2</c:v>
                </c:pt>
                <c:pt idx="10">
                  <c:v>7.8386605783866053E-2</c:v>
                </c:pt>
                <c:pt idx="11">
                  <c:v>9.0943683409436829E-2</c:v>
                </c:pt>
                <c:pt idx="12">
                  <c:v>9.5700152207001524E-2</c:v>
                </c:pt>
                <c:pt idx="13">
                  <c:v>0.10749619482496195</c:v>
                </c:pt>
                <c:pt idx="14">
                  <c:v>0.125</c:v>
                </c:pt>
                <c:pt idx="15">
                  <c:v>0.13546423135464231</c:v>
                </c:pt>
                <c:pt idx="16">
                  <c:v>0.13603500761035009</c:v>
                </c:pt>
                <c:pt idx="17">
                  <c:v>0.13394216133942161</c:v>
                </c:pt>
                <c:pt idx="18">
                  <c:v>0.1234779299847793</c:v>
                </c:pt>
                <c:pt idx="19">
                  <c:v>0.1113013698630137</c:v>
                </c:pt>
                <c:pt idx="20">
                  <c:v>0.10178843226788432</c:v>
                </c:pt>
                <c:pt idx="21">
                  <c:v>8.1811263318112629E-2</c:v>
                </c:pt>
                <c:pt idx="22">
                  <c:v>7.2869101978691023E-2</c:v>
                </c:pt>
                <c:pt idx="23">
                  <c:v>5.1750380517503802E-2</c:v>
                </c:pt>
                <c:pt idx="24">
                  <c:v>3.0631659056316589E-2</c:v>
                </c:pt>
                <c:pt idx="25">
                  <c:v>1.8264840182648401E-2</c:v>
                </c:pt>
                <c:pt idx="26">
                  <c:v>1.2366818873668188E-2</c:v>
                </c:pt>
                <c:pt idx="27">
                  <c:v>4.3759512937595127E-3</c:v>
                </c:pt>
                <c:pt idx="28">
                  <c:v>2.8538812785388126E-3</c:v>
                </c:pt>
                <c:pt idx="29">
                  <c:v>7.6103500761035003E-4</c:v>
                </c:pt>
                <c:pt idx="30">
                  <c:v>3.8051750380517502E-4</c:v>
                </c:pt>
                <c:pt idx="31">
                  <c:v>1.9025875190258751E-4</c:v>
                </c:pt>
                <c:pt idx="32">
                  <c:v>0</c:v>
                </c:pt>
                <c:pt idx="33">
                  <c:v>1.9025875190258751E-4</c:v>
                </c:pt>
              </c:numCache>
            </c:numRef>
          </c:val>
        </c:ser>
        <c:ser>
          <c:idx val="1"/>
          <c:order val="1"/>
          <c:tx>
            <c:v>40 metros</c:v>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cat>
            <c:numRef>
              <c:f>Hoja3!$A$3:$A$36</c:f>
              <c:numCache>
                <c:formatCode>General</c:formatCode>
                <c:ptCount val="34"/>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15.6</c:v>
                </c:pt>
                <c:pt idx="31">
                  <c:v>16</c:v>
                </c:pt>
                <c:pt idx="32">
                  <c:v>16.3</c:v>
                </c:pt>
                <c:pt idx="33">
                  <c:v>17.7</c:v>
                </c:pt>
              </c:numCache>
            </c:numRef>
          </c:cat>
          <c:val>
            <c:numRef>
              <c:f>Hoja3!$E$3:$E$36</c:f>
              <c:numCache>
                <c:formatCode>General</c:formatCode>
                <c:ptCount val="34"/>
                <c:pt idx="0">
                  <c:v>3.8051750380517502E-4</c:v>
                </c:pt>
                <c:pt idx="1">
                  <c:v>1.1605783866057838E-2</c:v>
                </c:pt>
                <c:pt idx="2">
                  <c:v>2.0167427701674276E-2</c:v>
                </c:pt>
                <c:pt idx="3">
                  <c:v>3.7671232876712327E-2</c:v>
                </c:pt>
                <c:pt idx="4">
                  <c:v>4.8325722983257227E-2</c:v>
                </c:pt>
                <c:pt idx="5">
                  <c:v>6.1263318112633178E-2</c:v>
                </c:pt>
                <c:pt idx="6">
                  <c:v>6.7161339421613397E-2</c:v>
                </c:pt>
                <c:pt idx="7">
                  <c:v>6.8683409436834097E-2</c:v>
                </c:pt>
                <c:pt idx="8">
                  <c:v>6.8493150684931503E-2</c:v>
                </c:pt>
                <c:pt idx="9">
                  <c:v>8.2762557077625573E-2</c:v>
                </c:pt>
                <c:pt idx="10">
                  <c:v>0.12880517503805175</c:v>
                </c:pt>
                <c:pt idx="11">
                  <c:v>0.10083713850837138</c:v>
                </c:pt>
                <c:pt idx="12">
                  <c:v>0.10559360730593607</c:v>
                </c:pt>
                <c:pt idx="13">
                  <c:v>0.12100456621004566</c:v>
                </c:pt>
                <c:pt idx="14">
                  <c:v>0.12423896499238965</c:v>
                </c:pt>
                <c:pt idx="15">
                  <c:v>0.12975646879756469</c:v>
                </c:pt>
                <c:pt idx="16">
                  <c:v>0.14231354642313546</c:v>
                </c:pt>
                <c:pt idx="17">
                  <c:v>0.12461948249619482</c:v>
                </c:pt>
                <c:pt idx="18">
                  <c:v>0.12404870624048706</c:v>
                </c:pt>
                <c:pt idx="19">
                  <c:v>0.10749619482496195</c:v>
                </c:pt>
                <c:pt idx="20">
                  <c:v>8.4284627092846273E-2</c:v>
                </c:pt>
                <c:pt idx="21">
                  <c:v>7.4391171993911723E-2</c:v>
                </c:pt>
                <c:pt idx="22">
                  <c:v>7.6484018264840178E-2</c:v>
                </c:pt>
                <c:pt idx="23">
                  <c:v>3.6719939117199389E-2</c:v>
                </c:pt>
                <c:pt idx="24">
                  <c:v>2.3401826484018264E-2</c:v>
                </c:pt>
                <c:pt idx="25">
                  <c:v>1.1986301369863013E-2</c:v>
                </c:pt>
                <c:pt idx="26">
                  <c:v>9.8934550989345504E-3</c:v>
                </c:pt>
                <c:pt idx="27">
                  <c:v>1.9025875190258751E-3</c:v>
                </c:pt>
                <c:pt idx="28">
                  <c:v>1.1415525114155251E-3</c:v>
                </c:pt>
                <c:pt idx="29">
                  <c:v>5.7077625570776253E-4</c:v>
                </c:pt>
                <c:pt idx="30">
                  <c:v>3.8051750380517502E-4</c:v>
                </c:pt>
                <c:pt idx="31">
                  <c:v>0</c:v>
                </c:pt>
                <c:pt idx="32">
                  <c:v>1.9025875190258751E-4</c:v>
                </c:pt>
                <c:pt idx="33">
                  <c:v>0</c:v>
                </c:pt>
              </c:numCache>
            </c:numRef>
          </c:val>
        </c:ser>
        <c:ser>
          <c:idx val="2"/>
          <c:order val="2"/>
          <c:tx>
            <c:v>30 metros</c:v>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cat>
            <c:numRef>
              <c:f>Hoja3!$A$3:$A$36</c:f>
              <c:numCache>
                <c:formatCode>General</c:formatCode>
                <c:ptCount val="34"/>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15.6</c:v>
                </c:pt>
                <c:pt idx="31">
                  <c:v>16</c:v>
                </c:pt>
                <c:pt idx="32">
                  <c:v>16.3</c:v>
                </c:pt>
                <c:pt idx="33">
                  <c:v>17.7</c:v>
                </c:pt>
              </c:numCache>
            </c:numRef>
          </c:cat>
          <c:val>
            <c:numRef>
              <c:f>Hoja3!$G$3:$G$36</c:f>
              <c:numCache>
                <c:formatCode>General</c:formatCode>
                <c:ptCount val="34"/>
                <c:pt idx="0">
                  <c:v>5.7077625570776253E-4</c:v>
                </c:pt>
                <c:pt idx="1">
                  <c:v>9.5129375951293754E-3</c:v>
                </c:pt>
                <c:pt idx="2">
                  <c:v>2.3401826484018264E-2</c:v>
                </c:pt>
                <c:pt idx="3">
                  <c:v>3.6910197869101977E-2</c:v>
                </c:pt>
                <c:pt idx="4">
                  <c:v>5.270167427701674E-2</c:v>
                </c:pt>
                <c:pt idx="5">
                  <c:v>6.107305936073059E-2</c:v>
                </c:pt>
                <c:pt idx="6">
                  <c:v>6.9634703196347028E-2</c:v>
                </c:pt>
                <c:pt idx="7">
                  <c:v>7.3820395738203953E-2</c:v>
                </c:pt>
                <c:pt idx="8">
                  <c:v>8.6757990867579904E-2</c:v>
                </c:pt>
                <c:pt idx="9">
                  <c:v>8.2572298325722979E-2</c:v>
                </c:pt>
                <c:pt idx="10">
                  <c:v>0.13013698630136986</c:v>
                </c:pt>
                <c:pt idx="11">
                  <c:v>9.6080669710806699E-2</c:v>
                </c:pt>
                <c:pt idx="12">
                  <c:v>0.10882800608828005</c:v>
                </c:pt>
                <c:pt idx="13">
                  <c:v>0.12557077625570776</c:v>
                </c:pt>
                <c:pt idx="14">
                  <c:v>0.12728310502283105</c:v>
                </c:pt>
                <c:pt idx="15">
                  <c:v>0.13318112633181126</c:v>
                </c:pt>
                <c:pt idx="16">
                  <c:v>0.14003044140030441</c:v>
                </c:pt>
                <c:pt idx="17">
                  <c:v>0.13184931506849315</c:v>
                </c:pt>
                <c:pt idx="18">
                  <c:v>0.12062404870624048</c:v>
                </c:pt>
                <c:pt idx="19">
                  <c:v>9.9505327245053274E-2</c:v>
                </c:pt>
                <c:pt idx="20">
                  <c:v>8.5996955859969554E-2</c:v>
                </c:pt>
                <c:pt idx="21">
                  <c:v>6.2214611872146115E-2</c:v>
                </c:pt>
                <c:pt idx="22">
                  <c:v>6.3356164383561647E-2</c:v>
                </c:pt>
                <c:pt idx="23">
                  <c:v>3.3295281582952814E-2</c:v>
                </c:pt>
                <c:pt idx="24">
                  <c:v>1.9596651445966513E-2</c:v>
                </c:pt>
                <c:pt idx="25">
                  <c:v>1.06544901065449E-2</c:v>
                </c:pt>
                <c:pt idx="26">
                  <c:v>6.2785388127853878E-3</c:v>
                </c:pt>
                <c:pt idx="27">
                  <c:v>2.8538812785388126E-3</c:v>
                </c:pt>
                <c:pt idx="28">
                  <c:v>1.1415525114155251E-3</c:v>
                </c:pt>
                <c:pt idx="29">
                  <c:v>5.7077625570776253E-4</c:v>
                </c:pt>
                <c:pt idx="30">
                  <c:v>5.7077625570776253E-4</c:v>
                </c:pt>
                <c:pt idx="31">
                  <c:v>0</c:v>
                </c:pt>
                <c:pt idx="32">
                  <c:v>1.9025875190258751E-4</c:v>
                </c:pt>
                <c:pt idx="33">
                  <c:v>0</c:v>
                </c:pt>
              </c:numCache>
            </c:numRef>
          </c:val>
        </c:ser>
        <c:dLbls>
          <c:showLegendKey val="0"/>
          <c:showVal val="0"/>
          <c:showCatName val="0"/>
          <c:showSerName val="0"/>
          <c:showPercent val="0"/>
          <c:showBubbleSize val="0"/>
        </c:dLbls>
        <c:gapWidth val="150"/>
        <c:axId val="-1688120400"/>
        <c:axId val="-1688131280"/>
      </c:barChart>
      <c:lineChart>
        <c:grouping val="standard"/>
        <c:varyColors val="0"/>
        <c:ser>
          <c:idx val="3"/>
          <c:order val="3"/>
          <c:tx>
            <c:v>DISTRIBUCION DE WEIBULL</c:v>
          </c:tx>
          <c:spPr>
            <a:ln w="19050" cap="flat" cmpd="sng" algn="ctr">
              <a:solidFill>
                <a:srgbClr val="FF0000"/>
              </a:solidFill>
              <a:prstDash val="solid"/>
              <a:round/>
            </a:ln>
            <a:effectLst/>
          </c:spPr>
          <c:marker>
            <c:symbol val="none"/>
          </c:marker>
          <c:cat>
            <c:numRef>
              <c:f>Hoja3!$A$3:$A$36</c:f>
              <c:numCache>
                <c:formatCode>General</c:formatCode>
                <c:ptCount val="34"/>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15.6</c:v>
                </c:pt>
                <c:pt idx="31">
                  <c:v>16</c:v>
                </c:pt>
                <c:pt idx="32">
                  <c:v>16.3</c:v>
                </c:pt>
                <c:pt idx="33">
                  <c:v>17.7</c:v>
                </c:pt>
              </c:numCache>
            </c:numRef>
          </c:cat>
          <c:val>
            <c:numRef>
              <c:f>Hoja3!$H$3:$H$36</c:f>
              <c:numCache>
                <c:formatCode>General</c:formatCode>
                <c:ptCount val="34"/>
                <c:pt idx="0">
                  <c:v>3.4049172937090737E-4</c:v>
                </c:pt>
                <c:pt idx="1">
                  <c:v>1.7962663700754175E-3</c:v>
                </c:pt>
                <c:pt idx="2">
                  <c:v>4.7457856743851334E-3</c:v>
                </c:pt>
                <c:pt idx="3">
                  <c:v>9.4329816773317289E-3</c:v>
                </c:pt>
                <c:pt idx="4">
                  <c:v>1.6013321669162441E-2</c:v>
                </c:pt>
                <c:pt idx="5">
                  <c:v>2.4551191865840601E-2</c:v>
                </c:pt>
                <c:pt idx="6">
                  <c:v>3.5004023128894057E-2</c:v>
                </c:pt>
                <c:pt idx="7">
                  <c:v>4.7202363559733625E-2</c:v>
                </c:pt>
                <c:pt idx="8">
                  <c:v>6.0831848304758768E-2</c:v>
                </c:pt>
                <c:pt idx="9">
                  <c:v>7.5422647325019271E-2</c:v>
                </c:pt>
                <c:pt idx="10">
                  <c:v>9.0351921311755803E-2</c:v>
                </c:pt>
                <c:pt idx="11">
                  <c:v>0.10486421944961907</c:v>
                </c:pt>
                <c:pt idx="12">
                  <c:v>0.11811313679463459</c:v>
                </c:pt>
                <c:pt idx="13">
                  <c:v>0.12922469258541694</c:v>
                </c:pt>
                <c:pt idx="14">
                  <c:v>0.13737889544605006</c:v>
                </c:pt>
                <c:pt idx="15">
                  <c:v>0.14190134049992137</c:v>
                </c:pt>
                <c:pt idx="16">
                  <c:v>0.14235237720681634</c:v>
                </c:pt>
                <c:pt idx="17">
                  <c:v>0.13859863608114972</c:v>
                </c:pt>
                <c:pt idx="18">
                  <c:v>0.13085175075928085</c:v>
                </c:pt>
                <c:pt idx="19">
                  <c:v>0.11966277356627671</c:v>
                </c:pt>
                <c:pt idx="20">
                  <c:v>0.10586799994418541</c:v>
                </c:pt>
                <c:pt idx="21">
                  <c:v>9.0491492131201806E-2</c:v>
                </c:pt>
                <c:pt idx="22">
                  <c:v>7.4619282251572092E-2</c:v>
                </c:pt>
                <c:pt idx="23">
                  <c:v>5.9267294359779031E-2</c:v>
                </c:pt>
                <c:pt idx="24">
                  <c:v>4.5267097955451155E-2</c:v>
                </c:pt>
                <c:pt idx="25">
                  <c:v>3.3189659533787386E-2</c:v>
                </c:pt>
                <c:pt idx="26">
                  <c:v>2.3318150731059369E-2</c:v>
                </c:pt>
                <c:pt idx="27">
                  <c:v>1.5669217945221123E-2</c:v>
                </c:pt>
                <c:pt idx="28">
                  <c:v>1.0051424381191937E-2</c:v>
                </c:pt>
                <c:pt idx="29">
                  <c:v>6.142942585901456E-3</c:v>
                </c:pt>
                <c:pt idx="30">
                  <c:v>3.1823815980518001E-3</c:v>
                </c:pt>
                <c:pt idx="31">
                  <c:v>1.9680533691817299E-3</c:v>
                </c:pt>
                <c:pt idx="32">
                  <c:v>1.3414003917021904E-3</c:v>
                </c:pt>
                <c:pt idx="33">
                  <c:v>1.7048692301734452E-4</c:v>
                </c:pt>
              </c:numCache>
            </c:numRef>
          </c:val>
          <c:smooth val="0"/>
        </c:ser>
        <c:dLbls>
          <c:showLegendKey val="0"/>
          <c:showVal val="0"/>
          <c:showCatName val="0"/>
          <c:showSerName val="0"/>
          <c:showPercent val="0"/>
          <c:showBubbleSize val="0"/>
        </c:dLbls>
        <c:marker val="1"/>
        <c:smooth val="0"/>
        <c:axId val="-1688120400"/>
        <c:axId val="-1688131280"/>
      </c:lineChart>
      <c:catAx>
        <c:axId val="-1688120400"/>
        <c:scaling>
          <c:orientation val="minMax"/>
        </c:scaling>
        <c:delete val="0"/>
        <c:axPos val="b"/>
        <c:majorGridlines>
          <c:spPr>
            <a:ln w="9525" cap="flat" cmpd="sng" algn="ctr">
              <a:solidFill>
                <a:schemeClr val="dk1">
                  <a:lumMod val="15000"/>
                  <a:lumOff val="85000"/>
                </a:schemeClr>
              </a:solidFill>
              <a:round/>
            </a:ln>
            <a:effectLst/>
          </c:spPr>
        </c:majorGridlines>
        <c:minorGridlines>
          <c:spPr>
            <a:ln w="6350" cap="flat" cmpd="sng" algn="ctr">
              <a:solidFill>
                <a:schemeClr val="dk1">
                  <a:lumMod val="5000"/>
                  <a:lumOff val="95000"/>
                </a:schemeClr>
              </a:solidFill>
              <a:round/>
            </a:ln>
            <a:effectLst/>
          </c:spPr>
        </c:min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s-ES">
                    <a:solidFill>
                      <a:sysClr val="windowText" lastClr="000000"/>
                    </a:solidFill>
                  </a:rPr>
                  <a:t>Velocidad de viento [m/s]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out"/>
        <c:minorTickMark val="out"/>
        <c:tickLblPos val="low"/>
        <c:spPr>
          <a:noFill/>
          <a:ln w="9525" cap="rnd">
            <a:solidFill>
              <a:schemeClr val="dk1">
                <a:lumMod val="20000"/>
                <a:lumOff val="80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crossAx val="-1688131280"/>
        <c:crosses val="autoZero"/>
        <c:auto val="1"/>
        <c:lblAlgn val="ctr"/>
        <c:lblOffset val="100"/>
        <c:tickLblSkip val="1"/>
        <c:tickMarkSkip val="1"/>
        <c:noMultiLvlLbl val="0"/>
      </c:catAx>
      <c:valAx>
        <c:axId val="-168813128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s-ES">
                    <a:solidFill>
                      <a:sysClr val="windowText" lastClr="000000"/>
                    </a:solidFill>
                  </a:rPr>
                  <a:t>Numero de datos / velocidad</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s-EC"/>
          </a:p>
        </c:txPr>
        <c:crossAx val="-1688120400"/>
        <c:crosses val="autoZero"/>
        <c:crossBetween val="between"/>
      </c:valAx>
      <c:spPr>
        <a:gradFill>
          <a:gsLst>
            <a:gs pos="100000">
              <a:schemeClr val="lt1">
                <a:lumMod val="95000"/>
              </a:schemeClr>
            </a:gs>
            <a:gs pos="0">
              <a:schemeClr val="lt1">
                <a:alpha val="0"/>
              </a:schemeClr>
            </a:gs>
          </a:gsLst>
          <a:lin ang="5400000" scaled="0"/>
        </a:grad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s-EC"/>
        </a:p>
      </c:txPr>
    </c:legend>
    <c:plotVisOnly val="1"/>
    <c:dispBlanksAs val="gap"/>
    <c:showDLblsOverMax val="0"/>
  </c:chart>
  <c:spPr>
    <a:solidFill>
      <a:schemeClr val="lt1"/>
    </a:solid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n-US" sz="1400"/>
              <a:t>PROMEDIO DE IRRADIACIÓN ANUAL [W/m2]</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stacked"/>
        <c:varyColors val="0"/>
        <c:ser>
          <c:idx val="0"/>
          <c:order val="0"/>
          <c:tx>
            <c:strRef>
              <c:f>Gráfico!$C$1</c:f>
              <c:strCache>
                <c:ptCount val="1"/>
                <c:pt idx="0">
                  <c:v>IRRADIACIÓN
 [W/m2]</c:v>
                </c:pt>
              </c:strCache>
            </c:strRef>
          </c:tx>
          <c:spPr>
            <a:solidFill>
              <a:schemeClr val="accent1">
                <a:alpha val="70000"/>
              </a:schemeClr>
            </a:solidFill>
            <a:ln>
              <a:noFill/>
            </a:ln>
            <a:effectLst/>
          </c:spPr>
          <c:invertIfNegative val="0"/>
          <c:cat>
            <c:strRef>
              <c:f>Gráfico!$B$2:$B$13</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Gráfico!$C$2:$C$13</c:f>
              <c:numCache>
                <c:formatCode>General</c:formatCode>
                <c:ptCount val="12"/>
                <c:pt idx="0">
                  <c:v>540.60687520364945</c:v>
                </c:pt>
                <c:pt idx="1">
                  <c:v>540.3097943722945</c:v>
                </c:pt>
                <c:pt idx="2">
                  <c:v>542.00692407950487</c:v>
                </c:pt>
                <c:pt idx="3">
                  <c:v>509.09292929292945</c:v>
                </c:pt>
                <c:pt idx="4">
                  <c:v>501.66305916305907</c:v>
                </c:pt>
                <c:pt idx="5">
                  <c:v>474.5651515151514</c:v>
                </c:pt>
                <c:pt idx="6">
                  <c:v>485.55286738351265</c:v>
                </c:pt>
                <c:pt idx="7">
                  <c:v>560.24226132290653</c:v>
                </c:pt>
                <c:pt idx="8">
                  <c:v>577.89663299663312</c:v>
                </c:pt>
                <c:pt idx="9">
                  <c:v>563.12846203975232</c:v>
                </c:pt>
                <c:pt idx="10">
                  <c:v>549.62415824915831</c:v>
                </c:pt>
                <c:pt idx="11">
                  <c:v>510.79406972955371</c:v>
                </c:pt>
              </c:numCache>
            </c:numRef>
          </c:val>
        </c:ser>
        <c:dLbls>
          <c:showLegendKey val="0"/>
          <c:showVal val="0"/>
          <c:showCatName val="0"/>
          <c:showSerName val="0"/>
          <c:showPercent val="0"/>
          <c:showBubbleSize val="0"/>
        </c:dLbls>
        <c:gapWidth val="50"/>
        <c:overlap val="100"/>
        <c:axId val="-1688127472"/>
        <c:axId val="-1688126384"/>
      </c:barChart>
      <c:catAx>
        <c:axId val="-1688127472"/>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MESES DEL AÑO DE MEDICIÓN</a:t>
                </a:r>
              </a:p>
            </c:rich>
          </c:tx>
          <c:layout>
            <c:manualLayout>
              <c:xMode val="edge"/>
              <c:yMode val="edge"/>
              <c:x val="0.39983502569621276"/>
              <c:y val="0.92466254218222721"/>
            </c:manualLayout>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C"/>
            </a:p>
          </c:txPr>
        </c:title>
        <c:numFmt formatCode="General" sourceLinked="1"/>
        <c:majorTickMark val="out"/>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88126384"/>
        <c:crosses val="autoZero"/>
        <c:auto val="1"/>
        <c:lblAlgn val="ctr"/>
        <c:lblOffset val="100"/>
        <c:noMultiLvlLbl val="0"/>
      </c:catAx>
      <c:valAx>
        <c:axId val="-1688126384"/>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PROMEDIO MENSUAL DE IRRADIACIÓN [W/m2]</a:t>
                </a:r>
              </a:p>
            </c:rich>
          </c:tx>
          <c:layout>
            <c:manualLayout>
              <c:xMode val="edge"/>
              <c:yMode val="edge"/>
              <c:x val="5.8637798827244021E-2"/>
              <c:y val="7.9266029246344197E-2"/>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88127472"/>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RADIACIÓN SOLAR </a:t>
            </a:r>
            <a:r>
              <a:rPr lang="en-US" dirty="0" smtClean="0"/>
              <a:t>MENSUAL - ENERO</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'en 07'!$H$1</c:f>
              <c:strCache>
                <c:ptCount val="1"/>
                <c:pt idx="0">
                  <c:v>RADIACIÓN</c:v>
                </c:pt>
              </c:strCache>
            </c:strRef>
          </c:tx>
          <c:spPr>
            <a:solidFill>
              <a:schemeClr val="accent2"/>
            </a:solidFill>
            <a:ln>
              <a:noFill/>
            </a:ln>
            <a:effectLst/>
          </c:spPr>
          <c:invertIfNegative val="0"/>
          <c:cat>
            <c:numRef>
              <c:f>'en 07'!$G$2:$G$32</c:f>
              <c:numCache>
                <c:formatCode>[$-409]d\-mmm\-yy;@</c:formatCode>
                <c:ptCount val="31"/>
                <c:pt idx="0">
                  <c:v>39083</c:v>
                </c:pt>
                <c:pt idx="1">
                  <c:v>39084</c:v>
                </c:pt>
                <c:pt idx="2">
                  <c:v>39085</c:v>
                </c:pt>
                <c:pt idx="3">
                  <c:v>39086</c:v>
                </c:pt>
                <c:pt idx="4">
                  <c:v>39087</c:v>
                </c:pt>
                <c:pt idx="5">
                  <c:v>39088</c:v>
                </c:pt>
                <c:pt idx="6">
                  <c:v>39089</c:v>
                </c:pt>
                <c:pt idx="7">
                  <c:v>39090</c:v>
                </c:pt>
                <c:pt idx="8">
                  <c:v>39091</c:v>
                </c:pt>
                <c:pt idx="9">
                  <c:v>39092</c:v>
                </c:pt>
                <c:pt idx="10">
                  <c:v>39093</c:v>
                </c:pt>
                <c:pt idx="11">
                  <c:v>39094</c:v>
                </c:pt>
                <c:pt idx="12">
                  <c:v>39095</c:v>
                </c:pt>
                <c:pt idx="13">
                  <c:v>39096</c:v>
                </c:pt>
                <c:pt idx="14">
                  <c:v>39097</c:v>
                </c:pt>
                <c:pt idx="15">
                  <c:v>39098</c:v>
                </c:pt>
                <c:pt idx="16">
                  <c:v>39099</c:v>
                </c:pt>
                <c:pt idx="17">
                  <c:v>39100</c:v>
                </c:pt>
                <c:pt idx="18">
                  <c:v>39101</c:v>
                </c:pt>
                <c:pt idx="19">
                  <c:v>39102</c:v>
                </c:pt>
                <c:pt idx="20">
                  <c:v>39103</c:v>
                </c:pt>
                <c:pt idx="21">
                  <c:v>39104</c:v>
                </c:pt>
                <c:pt idx="22">
                  <c:v>39105</c:v>
                </c:pt>
                <c:pt idx="23">
                  <c:v>39106</c:v>
                </c:pt>
                <c:pt idx="24">
                  <c:v>39107</c:v>
                </c:pt>
                <c:pt idx="25">
                  <c:v>39108</c:v>
                </c:pt>
                <c:pt idx="26">
                  <c:v>39109</c:v>
                </c:pt>
                <c:pt idx="27">
                  <c:v>39110</c:v>
                </c:pt>
                <c:pt idx="28">
                  <c:v>39111</c:v>
                </c:pt>
                <c:pt idx="29">
                  <c:v>39112</c:v>
                </c:pt>
                <c:pt idx="30">
                  <c:v>39113</c:v>
                </c:pt>
              </c:numCache>
            </c:numRef>
          </c:cat>
          <c:val>
            <c:numRef>
              <c:f>'en 07'!$H$2:$H$32</c:f>
              <c:numCache>
                <c:formatCode>0.0</c:formatCode>
                <c:ptCount val="31"/>
                <c:pt idx="0">
                  <c:v>595.75757575757586</c:v>
                </c:pt>
                <c:pt idx="1">
                  <c:v>531.72222222222229</c:v>
                </c:pt>
                <c:pt idx="2">
                  <c:v>520.6111111111112</c:v>
                </c:pt>
                <c:pt idx="3">
                  <c:v>546.02777777777771</c:v>
                </c:pt>
                <c:pt idx="4">
                  <c:v>505.05555555555549</c:v>
                </c:pt>
                <c:pt idx="5">
                  <c:v>491.97222222222223</c:v>
                </c:pt>
                <c:pt idx="6">
                  <c:v>490.72222222222223</c:v>
                </c:pt>
                <c:pt idx="7">
                  <c:v>294.27777777777783</c:v>
                </c:pt>
                <c:pt idx="8">
                  <c:v>594.66666666666674</c:v>
                </c:pt>
                <c:pt idx="9">
                  <c:v>573.12121212121212</c:v>
                </c:pt>
                <c:pt idx="10">
                  <c:v>480.42424242424238</c:v>
                </c:pt>
                <c:pt idx="11">
                  <c:v>379.66666666666674</c:v>
                </c:pt>
                <c:pt idx="12">
                  <c:v>541.4848484848485</c:v>
                </c:pt>
                <c:pt idx="13">
                  <c:v>657.75757575757575</c:v>
                </c:pt>
                <c:pt idx="14">
                  <c:v>603.84848484848476</c:v>
                </c:pt>
                <c:pt idx="15">
                  <c:v>632.90909090909088</c:v>
                </c:pt>
                <c:pt idx="16">
                  <c:v>603.27272727272714</c:v>
                </c:pt>
                <c:pt idx="17">
                  <c:v>457.33333333333326</c:v>
                </c:pt>
                <c:pt idx="18">
                  <c:v>386.39393939393938</c:v>
                </c:pt>
                <c:pt idx="19">
                  <c:v>648.24242424242414</c:v>
                </c:pt>
                <c:pt idx="20">
                  <c:v>643.15151515151513</c:v>
                </c:pt>
                <c:pt idx="21">
                  <c:v>403.42424242424238</c:v>
                </c:pt>
                <c:pt idx="22">
                  <c:v>662.60606060606062</c:v>
                </c:pt>
                <c:pt idx="23">
                  <c:v>640.09090909090901</c:v>
                </c:pt>
                <c:pt idx="24">
                  <c:v>593.93939393939399</c:v>
                </c:pt>
                <c:pt idx="25">
                  <c:v>461.66666666666674</c:v>
                </c:pt>
                <c:pt idx="26">
                  <c:v>311.24242424242419</c:v>
                </c:pt>
                <c:pt idx="27">
                  <c:v>635.5151515151515</c:v>
                </c:pt>
                <c:pt idx="28">
                  <c:v>664.36363636363626</c:v>
                </c:pt>
                <c:pt idx="29">
                  <c:v>675.5151515151515</c:v>
                </c:pt>
                <c:pt idx="30">
                  <c:v>532.030303030303</c:v>
                </c:pt>
              </c:numCache>
            </c:numRef>
          </c:val>
        </c:ser>
        <c:dLbls>
          <c:showLegendKey val="0"/>
          <c:showVal val="0"/>
          <c:showCatName val="0"/>
          <c:showSerName val="0"/>
          <c:showPercent val="0"/>
          <c:showBubbleSize val="0"/>
        </c:dLbls>
        <c:gapWidth val="219"/>
        <c:overlap val="-27"/>
        <c:axId val="-2028106320"/>
        <c:axId val="-1558926560"/>
      </c:barChart>
      <c:dateAx>
        <c:axId val="-20281063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Días de Mes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409]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558926560"/>
        <c:crosses val="autoZero"/>
        <c:auto val="1"/>
        <c:lblOffset val="100"/>
        <c:baseTimeUnit val="days"/>
      </c:dateAx>
      <c:valAx>
        <c:axId val="-1558926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[W/m2]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28106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RADIACIÓN SOLAR </a:t>
            </a:r>
            <a:r>
              <a:rPr lang="en-US" dirty="0" smtClean="0"/>
              <a:t>MENSUAL - MARZO</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'mar 07'!$H$1</c:f>
              <c:strCache>
                <c:ptCount val="1"/>
                <c:pt idx="0">
                  <c:v>RADIACIÓN</c:v>
                </c:pt>
              </c:strCache>
            </c:strRef>
          </c:tx>
          <c:spPr>
            <a:solidFill>
              <a:schemeClr val="accent2"/>
            </a:solidFill>
            <a:ln>
              <a:noFill/>
            </a:ln>
            <a:effectLst/>
          </c:spPr>
          <c:invertIfNegative val="0"/>
          <c:cat>
            <c:numRef>
              <c:f>'mar 07'!$G$2:$G$32</c:f>
              <c:numCache>
                <c:formatCode>[$-409]d\-mmm\-yy;@</c:formatCode>
                <c:ptCount val="31"/>
                <c:pt idx="0">
                  <c:v>39142</c:v>
                </c:pt>
                <c:pt idx="1">
                  <c:v>39143</c:v>
                </c:pt>
                <c:pt idx="2">
                  <c:v>39144</c:v>
                </c:pt>
                <c:pt idx="3">
                  <c:v>39145</c:v>
                </c:pt>
                <c:pt idx="4">
                  <c:v>39146</c:v>
                </c:pt>
                <c:pt idx="5">
                  <c:v>39147</c:v>
                </c:pt>
                <c:pt idx="6">
                  <c:v>39148</c:v>
                </c:pt>
                <c:pt idx="7">
                  <c:v>39149</c:v>
                </c:pt>
                <c:pt idx="8">
                  <c:v>39150</c:v>
                </c:pt>
                <c:pt idx="9">
                  <c:v>39151</c:v>
                </c:pt>
                <c:pt idx="10">
                  <c:v>39152</c:v>
                </c:pt>
                <c:pt idx="11">
                  <c:v>39153</c:v>
                </c:pt>
                <c:pt idx="12">
                  <c:v>39154</c:v>
                </c:pt>
                <c:pt idx="13">
                  <c:v>39155</c:v>
                </c:pt>
                <c:pt idx="14">
                  <c:v>39156</c:v>
                </c:pt>
                <c:pt idx="15">
                  <c:v>39157</c:v>
                </c:pt>
                <c:pt idx="16">
                  <c:v>39158</c:v>
                </c:pt>
                <c:pt idx="17">
                  <c:v>39159</c:v>
                </c:pt>
                <c:pt idx="18">
                  <c:v>39160</c:v>
                </c:pt>
                <c:pt idx="19">
                  <c:v>39161</c:v>
                </c:pt>
                <c:pt idx="20">
                  <c:v>39162</c:v>
                </c:pt>
                <c:pt idx="21">
                  <c:v>39163</c:v>
                </c:pt>
                <c:pt idx="22">
                  <c:v>39164</c:v>
                </c:pt>
                <c:pt idx="23">
                  <c:v>39165</c:v>
                </c:pt>
                <c:pt idx="24">
                  <c:v>39166</c:v>
                </c:pt>
                <c:pt idx="25">
                  <c:v>39167</c:v>
                </c:pt>
                <c:pt idx="26">
                  <c:v>39168</c:v>
                </c:pt>
                <c:pt idx="27">
                  <c:v>39169</c:v>
                </c:pt>
                <c:pt idx="28">
                  <c:v>39170</c:v>
                </c:pt>
                <c:pt idx="29">
                  <c:v>39171</c:v>
                </c:pt>
                <c:pt idx="30">
                  <c:v>39172</c:v>
                </c:pt>
              </c:numCache>
            </c:numRef>
          </c:cat>
          <c:val>
            <c:numRef>
              <c:f>'mar 07'!$H$2:$H$32</c:f>
              <c:numCache>
                <c:formatCode>0.0</c:formatCode>
                <c:ptCount val="31"/>
                <c:pt idx="0">
                  <c:v>443.90909090909099</c:v>
                </c:pt>
                <c:pt idx="1">
                  <c:v>591.16666666666663</c:v>
                </c:pt>
                <c:pt idx="2">
                  <c:v>616.49999999999989</c:v>
                </c:pt>
                <c:pt idx="3">
                  <c:v>500.24999999999994</c:v>
                </c:pt>
                <c:pt idx="4">
                  <c:v>319.5555555555556</c:v>
                </c:pt>
                <c:pt idx="5">
                  <c:v>332.08333333333331</c:v>
                </c:pt>
                <c:pt idx="6">
                  <c:v>553.94444444444446</c:v>
                </c:pt>
                <c:pt idx="7">
                  <c:v>434.47222222222217</c:v>
                </c:pt>
                <c:pt idx="8">
                  <c:v>632.24242424242425</c:v>
                </c:pt>
                <c:pt idx="9">
                  <c:v>568.60606060606062</c:v>
                </c:pt>
                <c:pt idx="10">
                  <c:v>590.78787878787875</c:v>
                </c:pt>
                <c:pt idx="11">
                  <c:v>439.54545454545456</c:v>
                </c:pt>
                <c:pt idx="12">
                  <c:v>227.03030303030303</c:v>
                </c:pt>
                <c:pt idx="13">
                  <c:v>640.4545454545455</c:v>
                </c:pt>
                <c:pt idx="14">
                  <c:v>663.5151515151515</c:v>
                </c:pt>
                <c:pt idx="15">
                  <c:v>660.4545454545455</c:v>
                </c:pt>
                <c:pt idx="16">
                  <c:v>637.60606060606062</c:v>
                </c:pt>
                <c:pt idx="17">
                  <c:v>495.87878787878782</c:v>
                </c:pt>
                <c:pt idx="18">
                  <c:v>508.63636363636363</c:v>
                </c:pt>
                <c:pt idx="19">
                  <c:v>659.93939393939388</c:v>
                </c:pt>
                <c:pt idx="20">
                  <c:v>395.90909090909082</c:v>
                </c:pt>
                <c:pt idx="21">
                  <c:v>554.21212121212113</c:v>
                </c:pt>
                <c:pt idx="22">
                  <c:v>568.78787878787887</c:v>
                </c:pt>
                <c:pt idx="23">
                  <c:v>551.27272727272725</c:v>
                </c:pt>
                <c:pt idx="24">
                  <c:v>561</c:v>
                </c:pt>
                <c:pt idx="25">
                  <c:v>631.15151515151513</c:v>
                </c:pt>
                <c:pt idx="26">
                  <c:v>589.09090909090912</c:v>
                </c:pt>
                <c:pt idx="27">
                  <c:v>608.33333333333337</c:v>
                </c:pt>
                <c:pt idx="28">
                  <c:v>602.06060606060612</c:v>
                </c:pt>
                <c:pt idx="29">
                  <c:v>611.33333333333348</c:v>
                </c:pt>
                <c:pt idx="30">
                  <c:v>612.4848484848485</c:v>
                </c:pt>
              </c:numCache>
            </c:numRef>
          </c:val>
        </c:ser>
        <c:dLbls>
          <c:showLegendKey val="0"/>
          <c:showVal val="0"/>
          <c:showCatName val="0"/>
          <c:showSerName val="0"/>
          <c:showPercent val="0"/>
          <c:showBubbleSize val="0"/>
        </c:dLbls>
        <c:gapWidth val="219"/>
        <c:overlap val="-27"/>
        <c:axId val="-1558926016"/>
        <c:axId val="-1558922752"/>
      </c:barChart>
      <c:dateAx>
        <c:axId val="-15589260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Día</a:t>
                </a:r>
                <a:r>
                  <a:rPr lang="es-EC" baseline="0"/>
                  <a:t> de Mes</a:t>
                </a:r>
                <a:endParaRPr lang="es-EC"/>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409]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558922752"/>
        <c:crosses val="autoZero"/>
        <c:auto val="1"/>
        <c:lblOffset val="100"/>
        <c:baseTimeUnit val="days"/>
      </c:dateAx>
      <c:valAx>
        <c:axId val="-1558922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[W/m2]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558926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400"/>
              <a:t>CURVA  VERANO [</a:t>
            </a:r>
            <a:r>
              <a:rPr lang="es-EC" sz="1400" b="1" i="0" u="none" strike="noStrike" baseline="0">
                <a:effectLst/>
              </a:rPr>
              <a:t>kW</a:t>
            </a:r>
            <a:r>
              <a:rPr lang="es-EC" sz="1400"/>
              <a:t>] (Residencial Urbano)</a:t>
            </a:r>
          </a:p>
        </c:rich>
      </c:tx>
      <c:layout>
        <c:manualLayout>
          <c:xMode val="edge"/>
          <c:yMode val="edge"/>
          <c:x val="0.19437905161716784"/>
          <c:y val="3.9308576350737361E-2"/>
        </c:manualLayout>
      </c:layout>
      <c:overlay val="0"/>
    </c:title>
    <c:autoTitleDeleted val="0"/>
    <c:plotArea>
      <c:layout/>
      <c:lineChart>
        <c:grouping val="standard"/>
        <c:varyColors val="0"/>
        <c:ser>
          <c:idx val="0"/>
          <c:order val="0"/>
          <c:tx>
            <c:strRef>
              <c:f>CURVAS!$D$2:$E$2</c:f>
              <c:strCache>
                <c:ptCount val="2"/>
                <c:pt idx="0">
                  <c:v>Verano</c:v>
                </c:pt>
                <c:pt idx="1">
                  <c:v>Laborable</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CURVAS!$F$2:$BA$2</c:f>
              <c:numCache>
                <c:formatCode>#,##0.00</c:formatCode>
                <c:ptCount val="48"/>
                <c:pt idx="0">
                  <c:v>0.80501209590668021</c:v>
                </c:pt>
                <c:pt idx="1">
                  <c:v>0.78912656560554095</c:v>
                </c:pt>
                <c:pt idx="2">
                  <c:v>0.77954156277630582</c:v>
                </c:pt>
                <c:pt idx="3">
                  <c:v>0.77544102680657978</c:v>
                </c:pt>
                <c:pt idx="4">
                  <c:v>0.76992958273674372</c:v>
                </c:pt>
                <c:pt idx="5">
                  <c:v>0.76747061001542405</c:v>
                </c:pt>
                <c:pt idx="6">
                  <c:v>0.7679413623356327</c:v>
                </c:pt>
                <c:pt idx="7">
                  <c:v>0.76613928468577974</c:v>
                </c:pt>
                <c:pt idx="8">
                  <c:v>0.77915443980811117</c:v>
                </c:pt>
                <c:pt idx="9">
                  <c:v>0.79998084618066767</c:v>
                </c:pt>
                <c:pt idx="10">
                  <c:v>0.84249827851676662</c:v>
                </c:pt>
                <c:pt idx="11">
                  <c:v>0.88972997835753365</c:v>
                </c:pt>
                <c:pt idx="12">
                  <c:v>0.90363942800220931</c:v>
                </c:pt>
                <c:pt idx="13">
                  <c:v>0.90765768348043818</c:v>
                </c:pt>
                <c:pt idx="14">
                  <c:v>0.92855692832087822</c:v>
                </c:pt>
                <c:pt idx="15">
                  <c:v>0.93482238541935703</c:v>
                </c:pt>
                <c:pt idx="16">
                  <c:v>0.92256798762825198</c:v>
                </c:pt>
                <c:pt idx="17">
                  <c:v>0.92998941818924918</c:v>
                </c:pt>
                <c:pt idx="18">
                  <c:v>0.94161120039818347</c:v>
                </c:pt>
                <c:pt idx="19">
                  <c:v>0.95591181959260352</c:v>
                </c:pt>
                <c:pt idx="20">
                  <c:v>0.97027583523129246</c:v>
                </c:pt>
                <c:pt idx="21">
                  <c:v>0.97855244335966063</c:v>
                </c:pt>
                <c:pt idx="22">
                  <c:v>0.98945123633182741</c:v>
                </c:pt>
                <c:pt idx="23">
                  <c:v>0.9844847319106006</c:v>
                </c:pt>
                <c:pt idx="24">
                  <c:v>0.96263454040612806</c:v>
                </c:pt>
                <c:pt idx="25">
                  <c:v>0.95566767583914314</c:v>
                </c:pt>
                <c:pt idx="26">
                  <c:v>0.97245829154675933</c:v>
                </c:pt>
                <c:pt idx="27">
                  <c:v>1.0007358034116725</c:v>
                </c:pt>
                <c:pt idx="28">
                  <c:v>1.0081019306914998</c:v>
                </c:pt>
                <c:pt idx="29">
                  <c:v>1.0002987726043735</c:v>
                </c:pt>
                <c:pt idx="30">
                  <c:v>0.98872554937402757</c:v>
                </c:pt>
                <c:pt idx="31">
                  <c:v>0.97948315711594758</c:v>
                </c:pt>
                <c:pt idx="32">
                  <c:v>0.9726349922744012</c:v>
                </c:pt>
                <c:pt idx="33">
                  <c:v>0.9710770583780084</c:v>
                </c:pt>
                <c:pt idx="34">
                  <c:v>0.99504765861419431</c:v>
                </c:pt>
                <c:pt idx="35">
                  <c:v>1.1347936546903588</c:v>
                </c:pt>
                <c:pt idx="36">
                  <c:v>1.2312236930047422</c:v>
                </c:pt>
                <c:pt idx="37">
                  <c:v>1.2338607153142205</c:v>
                </c:pt>
                <c:pt idx="38">
                  <c:v>1.2146920585162673</c:v>
                </c:pt>
                <c:pt idx="39">
                  <c:v>1.1942379376462247</c:v>
                </c:pt>
                <c:pt idx="40">
                  <c:v>1.1723594200709095</c:v>
                </c:pt>
                <c:pt idx="41">
                  <c:v>1.1389036326837008</c:v>
                </c:pt>
                <c:pt idx="42">
                  <c:v>1.0923274790538828</c:v>
                </c:pt>
                <c:pt idx="43">
                  <c:v>1.0369338242286379</c:v>
                </c:pt>
                <c:pt idx="44">
                  <c:v>0.98447124330543656</c:v>
                </c:pt>
                <c:pt idx="45">
                  <c:v>0.92610874648368924</c:v>
                </c:pt>
                <c:pt idx="46">
                  <c:v>0.87094170022519224</c:v>
                </c:pt>
                <c:pt idx="47">
                  <c:v>0.82668963326505951</c:v>
                </c:pt>
              </c:numCache>
            </c:numRef>
          </c:val>
          <c:smooth val="0"/>
        </c:ser>
        <c:ser>
          <c:idx val="1"/>
          <c:order val="1"/>
          <c:tx>
            <c:strRef>
              <c:f>CURVAS!$D$3:$E$3</c:f>
              <c:strCache>
                <c:ptCount val="2"/>
                <c:pt idx="0">
                  <c:v>Verano</c:v>
                </c:pt>
                <c:pt idx="1">
                  <c:v>Fin de Semana</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CURVAS!$F$3:$BA$3</c:f>
              <c:numCache>
                <c:formatCode>#,##0.00</c:formatCode>
                <c:ptCount val="48"/>
                <c:pt idx="0">
                  <c:v>0.83591418948305307</c:v>
                </c:pt>
                <c:pt idx="1">
                  <c:v>0.81908383821015718</c:v>
                </c:pt>
                <c:pt idx="2">
                  <c:v>0.80762085857717458</c:v>
                </c:pt>
                <c:pt idx="3">
                  <c:v>0.79848418951676758</c:v>
                </c:pt>
                <c:pt idx="4">
                  <c:v>0.79005552802192813</c:v>
                </c:pt>
                <c:pt idx="5">
                  <c:v>0.78422289426749869</c:v>
                </c:pt>
                <c:pt idx="6">
                  <c:v>0.78123240516912984</c:v>
                </c:pt>
                <c:pt idx="7">
                  <c:v>0.78194715566389172</c:v>
                </c:pt>
                <c:pt idx="8">
                  <c:v>0.7911815971976387</c:v>
                </c:pt>
                <c:pt idx="9">
                  <c:v>0.79898653774186024</c:v>
                </c:pt>
                <c:pt idx="10">
                  <c:v>0.79723674761553165</c:v>
                </c:pt>
                <c:pt idx="11">
                  <c:v>0.77995462008651162</c:v>
                </c:pt>
                <c:pt idx="12">
                  <c:v>0.79781663952637683</c:v>
                </c:pt>
                <c:pt idx="13">
                  <c:v>0.82666963355551248</c:v>
                </c:pt>
                <c:pt idx="14">
                  <c:v>0.85247482358811466</c:v>
                </c:pt>
                <c:pt idx="15">
                  <c:v>0.86076862649903707</c:v>
                </c:pt>
                <c:pt idx="16">
                  <c:v>0.8785564737177477</c:v>
                </c:pt>
                <c:pt idx="17">
                  <c:v>0.89205244650328563</c:v>
                </c:pt>
                <c:pt idx="18">
                  <c:v>0.90614853998725542</c:v>
                </c:pt>
                <c:pt idx="19">
                  <c:v>0.9226552306587501</c:v>
                </c:pt>
                <c:pt idx="20">
                  <c:v>0.93353157545169196</c:v>
                </c:pt>
                <c:pt idx="21">
                  <c:v>0.94107354175727476</c:v>
                </c:pt>
                <c:pt idx="22">
                  <c:v>0.95956265361235527</c:v>
                </c:pt>
                <c:pt idx="23">
                  <c:v>0.96158553237111677</c:v>
                </c:pt>
                <c:pt idx="24">
                  <c:v>0.94906728431898124</c:v>
                </c:pt>
                <c:pt idx="25">
                  <c:v>0.95409413803450394</c:v>
                </c:pt>
                <c:pt idx="26">
                  <c:v>0.94107017029267648</c:v>
                </c:pt>
                <c:pt idx="27">
                  <c:v>0.94163320488053148</c:v>
                </c:pt>
                <c:pt idx="28">
                  <c:v>0.95485946049823456</c:v>
                </c:pt>
                <c:pt idx="29">
                  <c:v>0.94696349040986882</c:v>
                </c:pt>
                <c:pt idx="30">
                  <c:v>0.94829859039065167</c:v>
                </c:pt>
                <c:pt idx="31">
                  <c:v>0.93398335170781543</c:v>
                </c:pt>
                <c:pt idx="32">
                  <c:v>0.94236144123368637</c:v>
                </c:pt>
                <c:pt idx="33">
                  <c:v>0.95057770045885637</c:v>
                </c:pt>
                <c:pt idx="34">
                  <c:v>0.98163900379964031</c:v>
                </c:pt>
                <c:pt idx="35">
                  <c:v>1.1163593576685649</c:v>
                </c:pt>
                <c:pt idx="36">
                  <c:v>1.2169604898063766</c:v>
                </c:pt>
                <c:pt idx="37">
                  <c:v>1.2200453799134883</c:v>
                </c:pt>
                <c:pt idx="38">
                  <c:v>1.2092364644125053</c:v>
                </c:pt>
                <c:pt idx="39">
                  <c:v>1.1902112896863526</c:v>
                </c:pt>
                <c:pt idx="40">
                  <c:v>1.1695947836699743</c:v>
                </c:pt>
                <c:pt idx="41">
                  <c:v>1.137838958622015</c:v>
                </c:pt>
                <c:pt idx="42">
                  <c:v>1.0985377958038751</c:v>
                </c:pt>
                <c:pt idx="43">
                  <c:v>1.0541322355844598</c:v>
                </c:pt>
                <c:pt idx="44">
                  <c:v>0.99905261844797943</c:v>
                </c:pt>
                <c:pt idx="45">
                  <c:v>0.94493049725731293</c:v>
                </c:pt>
                <c:pt idx="46">
                  <c:v>0.89298634219691342</c:v>
                </c:pt>
                <c:pt idx="47">
                  <c:v>0.85495622153219608</c:v>
                </c:pt>
              </c:numCache>
            </c:numRef>
          </c:val>
          <c:smooth val="0"/>
        </c:ser>
        <c:ser>
          <c:idx val="2"/>
          <c:order val="2"/>
          <c:tx>
            <c:strRef>
              <c:f>CURVAS!$D$4:$E$4</c:f>
              <c:strCache>
                <c:ptCount val="2"/>
                <c:pt idx="0">
                  <c:v>Verano</c:v>
                </c:pt>
                <c:pt idx="1">
                  <c:v>Festivo</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CURVAS!$F$4:$BA$4</c:f>
              <c:numCache>
                <c:formatCode>#,##0.00</c:formatCode>
                <c:ptCount val="48"/>
                <c:pt idx="0">
                  <c:v>0.84952798547144182</c:v>
                </c:pt>
                <c:pt idx="1">
                  <c:v>0.82357945714238945</c:v>
                </c:pt>
                <c:pt idx="2">
                  <c:v>0.8146790792035471</c:v>
                </c:pt>
                <c:pt idx="3">
                  <c:v>0.79239541237872424</c:v>
                </c:pt>
                <c:pt idx="4">
                  <c:v>0.78182621357634874</c:v>
                </c:pt>
                <c:pt idx="5">
                  <c:v>0.77315488948152034</c:v>
                </c:pt>
                <c:pt idx="6">
                  <c:v>0.77390749496899602</c:v>
                </c:pt>
                <c:pt idx="7">
                  <c:v>0.76647960602738829</c:v>
                </c:pt>
                <c:pt idx="8">
                  <c:v>0.77400566090214495</c:v>
                </c:pt>
                <c:pt idx="9">
                  <c:v>0.80096857054040349</c:v>
                </c:pt>
                <c:pt idx="10">
                  <c:v>0.80001963318662994</c:v>
                </c:pt>
                <c:pt idx="11">
                  <c:v>0.78349503443988122</c:v>
                </c:pt>
                <c:pt idx="12">
                  <c:v>0.82066720112563618</c:v>
                </c:pt>
                <c:pt idx="13">
                  <c:v>0.85918096889775997</c:v>
                </c:pt>
                <c:pt idx="14">
                  <c:v>0.87226975998429346</c:v>
                </c:pt>
                <c:pt idx="15">
                  <c:v>0.89602591580635149</c:v>
                </c:pt>
                <c:pt idx="16">
                  <c:v>0.91880041229691922</c:v>
                </c:pt>
                <c:pt idx="17">
                  <c:v>0.92069828700446654</c:v>
                </c:pt>
                <c:pt idx="18">
                  <c:v>0.93512867917736953</c:v>
                </c:pt>
                <c:pt idx="19">
                  <c:v>0.9503771207931806</c:v>
                </c:pt>
                <c:pt idx="20">
                  <c:v>0.9594738305983217</c:v>
                </c:pt>
                <c:pt idx="21">
                  <c:v>0.97331522717233043</c:v>
                </c:pt>
                <c:pt idx="22">
                  <c:v>0.97272623157343607</c:v>
                </c:pt>
                <c:pt idx="23">
                  <c:v>0.9653965085649775</c:v>
                </c:pt>
                <c:pt idx="24">
                  <c:v>0.95970288444233576</c:v>
                </c:pt>
                <c:pt idx="25">
                  <c:v>0.95237316143387718</c:v>
                </c:pt>
                <c:pt idx="26">
                  <c:v>0.95142422408010374</c:v>
                </c:pt>
                <c:pt idx="27">
                  <c:v>0.95443464603000638</c:v>
                </c:pt>
                <c:pt idx="28">
                  <c:v>0.951685999901834</c:v>
                </c:pt>
                <c:pt idx="29">
                  <c:v>0.94713764499926367</c:v>
                </c:pt>
                <c:pt idx="30">
                  <c:v>0.93411429786816313</c:v>
                </c:pt>
                <c:pt idx="31">
                  <c:v>0.9330017506258077</c:v>
                </c:pt>
                <c:pt idx="32">
                  <c:v>0.93934981430277642</c:v>
                </c:pt>
                <c:pt idx="33">
                  <c:v>0.94831563619705184</c:v>
                </c:pt>
                <c:pt idx="34">
                  <c:v>0.9671634953616598</c:v>
                </c:pt>
                <c:pt idx="35">
                  <c:v>1.1375468333306065</c:v>
                </c:pt>
                <c:pt idx="36">
                  <c:v>1.2238019665908608</c:v>
                </c:pt>
                <c:pt idx="37">
                  <c:v>1.2335203939726116</c:v>
                </c:pt>
                <c:pt idx="38">
                  <c:v>1.2190245578442762</c:v>
                </c:pt>
                <c:pt idx="39">
                  <c:v>1.1977225503509437</c:v>
                </c:pt>
                <c:pt idx="40">
                  <c:v>1.1734755648631405</c:v>
                </c:pt>
                <c:pt idx="41">
                  <c:v>1.1444184486510365</c:v>
                </c:pt>
                <c:pt idx="42">
                  <c:v>1.1273048543053941</c:v>
                </c:pt>
                <c:pt idx="43">
                  <c:v>1.0693542317697684</c:v>
                </c:pt>
                <c:pt idx="44">
                  <c:v>1.0231180772565893</c:v>
                </c:pt>
                <c:pt idx="45">
                  <c:v>0.96379313165687686</c:v>
                </c:pt>
                <c:pt idx="46">
                  <c:v>0.91582271232473278</c:v>
                </c:pt>
                <c:pt idx="47">
                  <c:v>0.87865054563897826</c:v>
                </c:pt>
              </c:numCache>
            </c:numRef>
          </c:val>
          <c:smooth val="0"/>
        </c:ser>
        <c:dLbls>
          <c:showLegendKey val="0"/>
          <c:showVal val="0"/>
          <c:showCatName val="0"/>
          <c:showSerName val="0"/>
          <c:showPercent val="0"/>
          <c:showBubbleSize val="0"/>
        </c:dLbls>
        <c:smooth val="0"/>
        <c:axId val="-1558928736"/>
        <c:axId val="-1558928192"/>
      </c:lineChart>
      <c:catAx>
        <c:axId val="-1558928736"/>
        <c:scaling>
          <c:orientation val="minMax"/>
        </c:scaling>
        <c:delete val="0"/>
        <c:axPos val="b"/>
        <c:majorGridlines/>
        <c:title>
          <c:tx>
            <c:rich>
              <a:bodyPr/>
              <a:lstStyle/>
              <a:p>
                <a:pPr>
                  <a:defRPr/>
                </a:pPr>
                <a:r>
                  <a:rPr lang="es-EC"/>
                  <a:t>Tiempo</a:t>
                </a:r>
                <a:r>
                  <a:rPr lang="es-EC" baseline="0"/>
                  <a:t> (Horas)</a:t>
                </a:r>
                <a:endParaRPr lang="es-EC"/>
              </a:p>
            </c:rich>
          </c:tx>
          <c:overlay val="0"/>
        </c:title>
        <c:numFmt formatCode="h:mm" sourceLinked="1"/>
        <c:majorTickMark val="none"/>
        <c:minorTickMark val="none"/>
        <c:tickLblPos val="nextTo"/>
        <c:crossAx val="-1558928192"/>
        <c:crosses val="autoZero"/>
        <c:auto val="1"/>
        <c:lblAlgn val="ctr"/>
        <c:lblOffset val="100"/>
        <c:noMultiLvlLbl val="0"/>
      </c:catAx>
      <c:valAx>
        <c:axId val="-1558928192"/>
        <c:scaling>
          <c:orientation val="minMax"/>
        </c:scaling>
        <c:delete val="0"/>
        <c:axPos val="l"/>
        <c:majorGridlines/>
        <c:title>
          <c:tx>
            <c:rich>
              <a:bodyPr/>
              <a:lstStyle/>
              <a:p>
                <a:pPr>
                  <a:defRPr/>
                </a:pPr>
                <a:r>
                  <a:rPr lang="es-EC"/>
                  <a:t>kW</a:t>
                </a:r>
              </a:p>
            </c:rich>
          </c:tx>
          <c:overlay val="0"/>
        </c:title>
        <c:numFmt formatCode="#,##0.00" sourceLinked="1"/>
        <c:majorTickMark val="none"/>
        <c:minorTickMark val="none"/>
        <c:tickLblPos val="nextTo"/>
        <c:crossAx val="-1558928736"/>
        <c:crosses val="autoZero"/>
        <c:crossBetween val="between"/>
      </c:valAx>
    </c:plotArea>
    <c:legend>
      <c:legendPos val="b"/>
      <c:layout>
        <c:manualLayout>
          <c:xMode val="edge"/>
          <c:yMode val="edge"/>
          <c:x val="5.8182221139858187E-2"/>
          <c:y val="0.82995568687631593"/>
          <c:w val="0.89999987114713842"/>
          <c:h val="8.7646557517946033E-2"/>
        </c:manualLayout>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400"/>
              <a:t>CURVA VERANO [kVAR]  (Residencial Urbano)</a:t>
            </a:r>
          </a:p>
        </c:rich>
      </c:tx>
      <c:layout>
        <c:manualLayout>
          <c:xMode val="edge"/>
          <c:yMode val="edge"/>
          <c:x val="0.1099312485654013"/>
          <c:y val="3.9481440808343642E-2"/>
        </c:manualLayout>
      </c:layout>
      <c:overlay val="0"/>
    </c:title>
    <c:autoTitleDeleted val="0"/>
    <c:plotArea>
      <c:layout/>
      <c:lineChart>
        <c:grouping val="standard"/>
        <c:varyColors val="0"/>
        <c:ser>
          <c:idx val="0"/>
          <c:order val="0"/>
          <c:tx>
            <c:strRef>
              <c:f>CURVAS!$D$8:$E$8</c:f>
              <c:strCache>
                <c:ptCount val="2"/>
                <c:pt idx="0">
                  <c:v>Verano</c:v>
                </c:pt>
                <c:pt idx="1">
                  <c:v>Laborable</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CURVAS!$F$8:$BA$8</c:f>
              <c:numCache>
                <c:formatCode>#,##0.00</c:formatCode>
                <c:ptCount val="48"/>
                <c:pt idx="0">
                  <c:v>0.7549773537631298</c:v>
                </c:pt>
                <c:pt idx="1">
                  <c:v>0.74213776971799483</c:v>
                </c:pt>
                <c:pt idx="2">
                  <c:v>0.74037863456770647</c:v>
                </c:pt>
                <c:pt idx="3">
                  <c:v>0.73579507126775101</c:v>
                </c:pt>
                <c:pt idx="4">
                  <c:v>0.73061228065564587</c:v>
                </c:pt>
                <c:pt idx="5">
                  <c:v>0.726091793914864</c:v>
                </c:pt>
                <c:pt idx="6">
                  <c:v>0.72479522019851605</c:v>
                </c:pt>
                <c:pt idx="7">
                  <c:v>0.71812312193925365</c:v>
                </c:pt>
                <c:pt idx="8">
                  <c:v>0.72155028165435797</c:v>
                </c:pt>
                <c:pt idx="9">
                  <c:v>0.72619692151348658</c:v>
                </c:pt>
                <c:pt idx="10">
                  <c:v>0.74695261373492061</c:v>
                </c:pt>
                <c:pt idx="11">
                  <c:v>0.84443393168458225</c:v>
                </c:pt>
                <c:pt idx="12">
                  <c:v>0.92059887688682129</c:v>
                </c:pt>
                <c:pt idx="13">
                  <c:v>0.9616582126556108</c:v>
                </c:pt>
                <c:pt idx="14">
                  <c:v>1.0366562415131366</c:v>
                </c:pt>
                <c:pt idx="15">
                  <c:v>1.0917501116980741</c:v>
                </c:pt>
                <c:pt idx="16">
                  <c:v>1.117071845953026</c:v>
                </c:pt>
                <c:pt idx="17">
                  <c:v>1.1479408131619757</c:v>
                </c:pt>
                <c:pt idx="18">
                  <c:v>1.1878297283327641</c:v>
                </c:pt>
                <c:pt idx="19">
                  <c:v>1.2316994752380701</c:v>
                </c:pt>
                <c:pt idx="20">
                  <c:v>1.267393799223808</c:v>
                </c:pt>
                <c:pt idx="21">
                  <c:v>1.2780887802570378</c:v>
                </c:pt>
                <c:pt idx="22">
                  <c:v>1.2818768780607463</c:v>
                </c:pt>
                <c:pt idx="23">
                  <c:v>1.2147353850736333</c:v>
                </c:pt>
                <c:pt idx="24">
                  <c:v>1.1495317441544677</c:v>
                </c:pt>
                <c:pt idx="25">
                  <c:v>1.126091793914864</c:v>
                </c:pt>
                <c:pt idx="26">
                  <c:v>1.1716961461974469</c:v>
                </c:pt>
                <c:pt idx="27">
                  <c:v>1.205368516036339</c:v>
                </c:pt>
                <c:pt idx="28">
                  <c:v>1.2271124076848277</c:v>
                </c:pt>
                <c:pt idx="29">
                  <c:v>1.2227706378617047</c:v>
                </c:pt>
                <c:pt idx="30">
                  <c:v>1.2074640595022206</c:v>
                </c:pt>
                <c:pt idx="31">
                  <c:v>1.1801378923668602</c:v>
                </c:pt>
                <c:pt idx="32">
                  <c:v>1.1479127791356765</c:v>
                </c:pt>
                <c:pt idx="33">
                  <c:v>1.1061105416699519</c:v>
                </c:pt>
                <c:pt idx="34">
                  <c:v>1.0596336303187996</c:v>
                </c:pt>
                <c:pt idx="35">
                  <c:v>1.0259542519733329</c:v>
                </c:pt>
                <c:pt idx="36">
                  <c:v>0.9518533119573882</c:v>
                </c:pt>
                <c:pt idx="37">
                  <c:v>0.92961882484865987</c:v>
                </c:pt>
                <c:pt idx="38">
                  <c:v>0.90321778058118063</c:v>
                </c:pt>
                <c:pt idx="39">
                  <c:v>0.87869151182247474</c:v>
                </c:pt>
                <c:pt idx="40">
                  <c:v>0.85738214758162712</c:v>
                </c:pt>
                <c:pt idx="41">
                  <c:v>0.83972771951956693</c:v>
                </c:pt>
                <c:pt idx="42">
                  <c:v>0.8116271124076847</c:v>
                </c:pt>
                <c:pt idx="43">
                  <c:v>0.78593392730426548</c:v>
                </c:pt>
                <c:pt idx="44">
                  <c:v>0.76128851393378671</c:v>
                </c:pt>
                <c:pt idx="45">
                  <c:v>0.74161213172488105</c:v>
                </c:pt>
                <c:pt idx="46">
                  <c:v>0.74151050837954569</c:v>
                </c:pt>
                <c:pt idx="47">
                  <c:v>0.75723409288023324</c:v>
                </c:pt>
              </c:numCache>
            </c:numRef>
          </c:val>
          <c:smooth val="0"/>
        </c:ser>
        <c:ser>
          <c:idx val="1"/>
          <c:order val="1"/>
          <c:tx>
            <c:strRef>
              <c:f>CURVAS!$D$9:$E$9</c:f>
              <c:strCache>
                <c:ptCount val="2"/>
                <c:pt idx="0">
                  <c:v>Verano</c:v>
                </c:pt>
                <c:pt idx="1">
                  <c:v>Fin de Semana</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CURVAS!$F$9:$BA$9</c:f>
              <c:numCache>
                <c:formatCode>#,##0.00</c:formatCode>
                <c:ptCount val="48"/>
                <c:pt idx="0">
                  <c:v>0.815657667571003</c:v>
                </c:pt>
                <c:pt idx="1">
                  <c:v>0.8050807262516837</c:v>
                </c:pt>
                <c:pt idx="2">
                  <c:v>0.80401828909673856</c:v>
                </c:pt>
                <c:pt idx="3">
                  <c:v>0.79457967330057466</c:v>
                </c:pt>
                <c:pt idx="4">
                  <c:v>0.7879014968980631</c:v>
                </c:pt>
                <c:pt idx="5">
                  <c:v>0.77910793223168706</c:v>
                </c:pt>
                <c:pt idx="6">
                  <c:v>0.78176402511904974</c:v>
                </c:pt>
                <c:pt idx="7">
                  <c:v>0.78270314367565286</c:v>
                </c:pt>
                <c:pt idx="8">
                  <c:v>0.77964863685518593</c:v>
                </c:pt>
                <c:pt idx="9">
                  <c:v>0.78787303875998416</c:v>
                </c:pt>
                <c:pt idx="10">
                  <c:v>0.78713312716993278</c:v>
                </c:pt>
                <c:pt idx="11">
                  <c:v>0.83247642717562464</c:v>
                </c:pt>
                <c:pt idx="12">
                  <c:v>0.88909863590658111</c:v>
                </c:pt>
                <c:pt idx="13">
                  <c:v>0.93090364074446452</c:v>
                </c:pt>
                <c:pt idx="14">
                  <c:v>0.99024834468496847</c:v>
                </c:pt>
                <c:pt idx="15">
                  <c:v>1.0270162590828893</c:v>
                </c:pt>
                <c:pt idx="16">
                  <c:v>1.0693999127283766</c:v>
                </c:pt>
                <c:pt idx="17">
                  <c:v>1.0999924111631791</c:v>
                </c:pt>
                <c:pt idx="18">
                  <c:v>1.1419017625073518</c:v>
                </c:pt>
                <c:pt idx="19">
                  <c:v>1.1737748771557042</c:v>
                </c:pt>
                <c:pt idx="20">
                  <c:v>1.1956022690622099</c:v>
                </c:pt>
                <c:pt idx="21">
                  <c:v>1.2110740101310971</c:v>
                </c:pt>
                <c:pt idx="22">
                  <c:v>1.220892067768313</c:v>
                </c:pt>
                <c:pt idx="23">
                  <c:v>1.2055151871596883</c:v>
                </c:pt>
                <c:pt idx="24">
                  <c:v>1.182511525545922</c:v>
                </c:pt>
                <c:pt idx="25">
                  <c:v>1.1836119068849726</c:v>
                </c:pt>
                <c:pt idx="26">
                  <c:v>1.1705021912766325</c:v>
                </c:pt>
                <c:pt idx="27">
                  <c:v>1.1718871539964717</c:v>
                </c:pt>
                <c:pt idx="28">
                  <c:v>1.1896924623878278</c:v>
                </c:pt>
                <c:pt idx="29">
                  <c:v>1.1813162837466091</c:v>
                </c:pt>
                <c:pt idx="30">
                  <c:v>1.1778254188089321</c:v>
                </c:pt>
                <c:pt idx="31">
                  <c:v>1.1493862528220991</c:v>
                </c:pt>
                <c:pt idx="32">
                  <c:v>1.1314765979244534</c:v>
                </c:pt>
                <c:pt idx="33">
                  <c:v>1.0950976114136108</c:v>
                </c:pt>
                <c:pt idx="34">
                  <c:v>1.0742852264319189</c:v>
                </c:pt>
                <c:pt idx="35">
                  <c:v>1.0586237644425049</c:v>
                </c:pt>
                <c:pt idx="36">
                  <c:v>0.99916522794968632</c:v>
                </c:pt>
                <c:pt idx="37">
                  <c:v>0.9859511658350566</c:v>
                </c:pt>
                <c:pt idx="38">
                  <c:v>0.97190233167011308</c:v>
                </c:pt>
                <c:pt idx="39">
                  <c:v>0.95560530459693771</c:v>
                </c:pt>
                <c:pt idx="40">
                  <c:v>0.93650989394600559</c:v>
                </c:pt>
                <c:pt idx="41">
                  <c:v>0.91419871369215888</c:v>
                </c:pt>
                <c:pt idx="42">
                  <c:v>0.88702119182682237</c:v>
                </c:pt>
                <c:pt idx="43">
                  <c:v>0.86819139046462601</c:v>
                </c:pt>
                <c:pt idx="44">
                  <c:v>0.83954353146521488</c:v>
                </c:pt>
                <c:pt idx="45">
                  <c:v>0.82311369974767101</c:v>
                </c:pt>
                <c:pt idx="46">
                  <c:v>0.82589311123337561</c:v>
                </c:pt>
                <c:pt idx="47">
                  <c:v>0.84425809634028337</c:v>
                </c:pt>
              </c:numCache>
            </c:numRef>
          </c:val>
          <c:smooth val="0"/>
        </c:ser>
        <c:ser>
          <c:idx val="2"/>
          <c:order val="2"/>
          <c:tx>
            <c:strRef>
              <c:f>CURVAS!$D$10:$E$10</c:f>
              <c:strCache>
                <c:ptCount val="2"/>
                <c:pt idx="0">
                  <c:v>Verano</c:v>
                </c:pt>
                <c:pt idx="1">
                  <c:v>Festivo</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CURVAS!$F$10:$BA$10</c:f>
              <c:numCache>
                <c:formatCode>#,##0.00</c:formatCode>
                <c:ptCount val="48"/>
                <c:pt idx="0">
                  <c:v>0.8048640789531657</c:v>
                </c:pt>
                <c:pt idx="1">
                  <c:v>0.78794554346389378</c:v>
                </c:pt>
                <c:pt idx="2">
                  <c:v>0.79464246376173087</c:v>
                </c:pt>
                <c:pt idx="3">
                  <c:v>0.78662378287879431</c:v>
                </c:pt>
                <c:pt idx="4">
                  <c:v>0.76239150548530576</c:v>
                </c:pt>
                <c:pt idx="5">
                  <c:v>0.75384412036833082</c:v>
                </c:pt>
                <c:pt idx="6">
                  <c:v>0.77305370753844049</c:v>
                </c:pt>
                <c:pt idx="7">
                  <c:v>0.75913116270872805</c:v>
                </c:pt>
                <c:pt idx="8">
                  <c:v>0.75551835044279003</c:v>
                </c:pt>
                <c:pt idx="9">
                  <c:v>0.76459443979380526</c:v>
                </c:pt>
                <c:pt idx="10">
                  <c:v>0.76115786227254678</c:v>
                </c:pt>
                <c:pt idx="11">
                  <c:v>0.81587875049566028</c:v>
                </c:pt>
                <c:pt idx="12">
                  <c:v>0.90381988809093716</c:v>
                </c:pt>
                <c:pt idx="13">
                  <c:v>0.95783583733533018</c:v>
                </c:pt>
                <c:pt idx="14">
                  <c:v>0.98568092699475696</c:v>
                </c:pt>
                <c:pt idx="15">
                  <c:v>1.0367890029519315</c:v>
                </c:pt>
                <c:pt idx="16">
                  <c:v>1.098294928845222</c:v>
                </c:pt>
                <c:pt idx="17">
                  <c:v>1.0994404546856411</c:v>
                </c:pt>
                <c:pt idx="18">
                  <c:v>1.1467594836321977</c:v>
                </c:pt>
                <c:pt idx="19">
                  <c:v>1.2059743578446489</c:v>
                </c:pt>
                <c:pt idx="20">
                  <c:v>1.2358461470678954</c:v>
                </c:pt>
                <c:pt idx="21">
                  <c:v>1.2461558796316694</c:v>
                </c:pt>
                <c:pt idx="22">
                  <c:v>1.2121425739084468</c:v>
                </c:pt>
                <c:pt idx="23">
                  <c:v>1.2101158743446272</c:v>
                </c:pt>
                <c:pt idx="24">
                  <c:v>1.1654403665682695</c:v>
                </c:pt>
                <c:pt idx="25">
                  <c:v>1.1612988500682906</c:v>
                </c:pt>
                <c:pt idx="26">
                  <c:v>1.1776005639511824</c:v>
                </c:pt>
                <c:pt idx="27">
                  <c:v>1.1683482398554876</c:v>
                </c:pt>
                <c:pt idx="28">
                  <c:v>1.1735471648235445</c:v>
                </c:pt>
                <c:pt idx="29">
                  <c:v>1.1525752302066354</c:v>
                </c:pt>
                <c:pt idx="30">
                  <c:v>1.132220117196105</c:v>
                </c:pt>
                <c:pt idx="31">
                  <c:v>1.0952108208133224</c:v>
                </c:pt>
                <c:pt idx="32">
                  <c:v>1.0818169802176505</c:v>
                </c:pt>
                <c:pt idx="33">
                  <c:v>1.0381107635370308</c:v>
                </c:pt>
                <c:pt idx="34">
                  <c:v>1.0033044014627484</c:v>
                </c:pt>
                <c:pt idx="35">
                  <c:v>0.99969158919680967</c:v>
                </c:pt>
                <c:pt idx="36">
                  <c:v>0.95140326915451368</c:v>
                </c:pt>
                <c:pt idx="37">
                  <c:v>0.94567563995241699</c:v>
                </c:pt>
                <c:pt idx="38">
                  <c:v>0.92787593073974484</c:v>
                </c:pt>
                <c:pt idx="39">
                  <c:v>0.91924042825042951</c:v>
                </c:pt>
                <c:pt idx="40">
                  <c:v>0.89729920253778062</c:v>
                </c:pt>
                <c:pt idx="41">
                  <c:v>0.89333392078248164</c:v>
                </c:pt>
                <c:pt idx="42">
                  <c:v>0.8820548971229677</c:v>
                </c:pt>
                <c:pt idx="43">
                  <c:v>0.86998281711239334</c:v>
                </c:pt>
                <c:pt idx="44">
                  <c:v>0.84539807022954505</c:v>
                </c:pt>
                <c:pt idx="45">
                  <c:v>0.82971317795303345</c:v>
                </c:pt>
                <c:pt idx="46">
                  <c:v>0.84821782614442343</c:v>
                </c:pt>
                <c:pt idx="47">
                  <c:v>0.8535048684848211</c:v>
                </c:pt>
              </c:numCache>
            </c:numRef>
          </c:val>
          <c:smooth val="0"/>
        </c:ser>
        <c:dLbls>
          <c:showLegendKey val="0"/>
          <c:showVal val="0"/>
          <c:showCatName val="0"/>
          <c:showSerName val="0"/>
          <c:showPercent val="0"/>
          <c:showBubbleSize val="0"/>
        </c:dLbls>
        <c:smooth val="0"/>
        <c:axId val="-1558927104"/>
        <c:axId val="-1558923840"/>
      </c:lineChart>
      <c:catAx>
        <c:axId val="-1558927104"/>
        <c:scaling>
          <c:orientation val="minMax"/>
        </c:scaling>
        <c:delete val="0"/>
        <c:axPos val="b"/>
        <c:majorGridlines/>
        <c:title>
          <c:tx>
            <c:rich>
              <a:bodyPr/>
              <a:lstStyle/>
              <a:p>
                <a:pPr>
                  <a:defRPr/>
                </a:pPr>
                <a:r>
                  <a:rPr lang="es-EC"/>
                  <a:t>Tiempo</a:t>
                </a:r>
                <a:r>
                  <a:rPr lang="es-EC" baseline="0"/>
                  <a:t> (Horas)</a:t>
                </a:r>
                <a:endParaRPr lang="es-EC"/>
              </a:p>
            </c:rich>
          </c:tx>
          <c:overlay val="0"/>
        </c:title>
        <c:numFmt formatCode="h:mm" sourceLinked="1"/>
        <c:majorTickMark val="none"/>
        <c:minorTickMark val="none"/>
        <c:tickLblPos val="nextTo"/>
        <c:crossAx val="-1558923840"/>
        <c:crosses val="autoZero"/>
        <c:auto val="1"/>
        <c:lblAlgn val="ctr"/>
        <c:lblOffset val="100"/>
        <c:noMultiLvlLbl val="0"/>
      </c:catAx>
      <c:valAx>
        <c:axId val="-1558923840"/>
        <c:scaling>
          <c:orientation val="minMax"/>
        </c:scaling>
        <c:delete val="0"/>
        <c:axPos val="l"/>
        <c:majorGridlines/>
        <c:title>
          <c:tx>
            <c:rich>
              <a:bodyPr/>
              <a:lstStyle/>
              <a:p>
                <a:pPr>
                  <a:defRPr/>
                </a:pPr>
                <a:r>
                  <a:rPr lang="es-EC"/>
                  <a:t>kVAR</a:t>
                </a:r>
              </a:p>
            </c:rich>
          </c:tx>
          <c:overlay val="0"/>
        </c:title>
        <c:numFmt formatCode="#,##0.00" sourceLinked="1"/>
        <c:majorTickMark val="none"/>
        <c:minorTickMark val="none"/>
        <c:tickLblPos val="nextTo"/>
        <c:crossAx val="-1558927104"/>
        <c:crosses val="autoZero"/>
        <c:crossBetween val="between"/>
      </c:valAx>
    </c:plotArea>
    <c:legend>
      <c:legendPos val="b"/>
      <c:layout>
        <c:manualLayout>
          <c:xMode val="edge"/>
          <c:yMode val="edge"/>
          <c:x val="4.4216153490219227E-2"/>
          <c:y val="0.8268595039716542"/>
          <c:w val="0.89999981782873717"/>
          <c:h val="8.924243431061557E-2"/>
        </c:manualLayout>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400"/>
              <a:t>CURVA INVIERNO </a:t>
            </a:r>
            <a:r>
              <a:rPr lang="es-EC" sz="1400" b="1" i="0" u="none" strike="noStrike" baseline="0">
                <a:effectLst/>
              </a:rPr>
              <a:t>[kW] </a:t>
            </a:r>
            <a:r>
              <a:rPr lang="es-EC" sz="1400"/>
              <a:t> (Residencial Urbano)</a:t>
            </a:r>
          </a:p>
        </c:rich>
      </c:tx>
      <c:layout>
        <c:manualLayout>
          <c:xMode val="edge"/>
          <c:yMode val="edge"/>
          <c:x val="0.12280990528873437"/>
          <c:y val="4.8635785368364375E-2"/>
        </c:manualLayout>
      </c:layout>
      <c:overlay val="0"/>
    </c:title>
    <c:autoTitleDeleted val="0"/>
    <c:plotArea>
      <c:layout/>
      <c:lineChart>
        <c:grouping val="standard"/>
        <c:varyColors val="0"/>
        <c:ser>
          <c:idx val="0"/>
          <c:order val="0"/>
          <c:tx>
            <c:strRef>
              <c:f>CURVAS!$D$5:$E$5</c:f>
              <c:strCache>
                <c:ptCount val="2"/>
                <c:pt idx="0">
                  <c:v>Invierno</c:v>
                </c:pt>
                <c:pt idx="1">
                  <c:v>Laborable</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CURVAS!$F$5:$BA$5</c:f>
              <c:numCache>
                <c:formatCode>#,##0.00</c:formatCode>
                <c:ptCount val="48"/>
                <c:pt idx="0">
                  <c:v>0.83063924551204349</c:v>
                </c:pt>
                <c:pt idx="1">
                  <c:v>0.79787531450936511</c:v>
                </c:pt>
                <c:pt idx="2">
                  <c:v>0.78358649395831348</c:v>
                </c:pt>
                <c:pt idx="3">
                  <c:v>0.78832713274983279</c:v>
                </c:pt>
                <c:pt idx="4">
                  <c:v>0.78256859470166684</c:v>
                </c:pt>
                <c:pt idx="5">
                  <c:v>0.77480771022845363</c:v>
                </c:pt>
                <c:pt idx="6">
                  <c:v>0.77445885273673909</c:v>
                </c:pt>
                <c:pt idx="7">
                  <c:v>0.77972994607045454</c:v>
                </c:pt>
                <c:pt idx="8">
                  <c:v>0.78694603939222263</c:v>
                </c:pt>
                <c:pt idx="9">
                  <c:v>0.79758858232439389</c:v>
                </c:pt>
                <c:pt idx="10">
                  <c:v>0.8264338401324699</c:v>
                </c:pt>
                <c:pt idx="11">
                  <c:v>0.82108150601301211</c:v>
                </c:pt>
                <c:pt idx="12">
                  <c:v>0.85345834856598002</c:v>
                </c:pt>
                <c:pt idx="13">
                  <c:v>0.87329065802646966</c:v>
                </c:pt>
                <c:pt idx="14">
                  <c:v>0.91058017868193941</c:v>
                </c:pt>
                <c:pt idx="15">
                  <c:v>0.94072528906188357</c:v>
                </c:pt>
                <c:pt idx="16">
                  <c:v>0.96720978521369849</c:v>
                </c:pt>
                <c:pt idx="17">
                  <c:v>0.98274589076937391</c:v>
                </c:pt>
                <c:pt idx="18">
                  <c:v>1.0004420454518301</c:v>
                </c:pt>
                <c:pt idx="19">
                  <c:v>1.0184058168402588</c:v>
                </c:pt>
                <c:pt idx="20">
                  <c:v>1.033306332719248</c:v>
                </c:pt>
                <c:pt idx="21">
                  <c:v>1.0433037282352347</c:v>
                </c:pt>
                <c:pt idx="22">
                  <c:v>1.0528280156460192</c:v>
                </c:pt>
                <c:pt idx="23">
                  <c:v>1.0439010869539243</c:v>
                </c:pt>
                <c:pt idx="24">
                  <c:v>1.0252730526703124</c:v>
                </c:pt>
                <c:pt idx="25">
                  <c:v>1.0333684580259919</c:v>
                </c:pt>
                <c:pt idx="26">
                  <c:v>1.0517957797801232</c:v>
                </c:pt>
                <c:pt idx="27">
                  <c:v>1.0790640105708591</c:v>
                </c:pt>
                <c:pt idx="28">
                  <c:v>1.0831642808159438</c:v>
                </c:pt>
                <c:pt idx="29">
                  <c:v>1.0822324012147881</c:v>
                </c:pt>
                <c:pt idx="30">
                  <c:v>1.0719912833415763</c:v>
                </c:pt>
                <c:pt idx="31">
                  <c:v>1.0533393547092174</c:v>
                </c:pt>
                <c:pt idx="32">
                  <c:v>1.0390839862464123</c:v>
                </c:pt>
                <c:pt idx="33">
                  <c:v>1.0105875859300515</c:v>
                </c:pt>
                <c:pt idx="34">
                  <c:v>1.0004324877123307</c:v>
                </c:pt>
                <c:pt idx="35">
                  <c:v>1.0374735071408254</c:v>
                </c:pt>
                <c:pt idx="36">
                  <c:v>1.2057661842397653</c:v>
                </c:pt>
                <c:pt idx="37">
                  <c:v>1.2255411472632607</c:v>
                </c:pt>
                <c:pt idx="38">
                  <c:v>1.2087386412239636</c:v>
                </c:pt>
                <c:pt idx="39">
                  <c:v>1.1861632605272523</c:v>
                </c:pt>
                <c:pt idx="40">
                  <c:v>1.1708183097615581</c:v>
                </c:pt>
                <c:pt idx="41">
                  <c:v>1.1404963812008819</c:v>
                </c:pt>
                <c:pt idx="42">
                  <c:v>1.1034840349908834</c:v>
                </c:pt>
                <c:pt idx="43">
                  <c:v>1.0597095880853213</c:v>
                </c:pt>
                <c:pt idx="44">
                  <c:v>1.0128193181030754</c:v>
                </c:pt>
                <c:pt idx="45">
                  <c:v>0.95216590324222383</c:v>
                </c:pt>
                <c:pt idx="46">
                  <c:v>0.9070485939370474</c:v>
                </c:pt>
                <c:pt idx="47">
                  <c:v>0.85904006843341429</c:v>
                </c:pt>
              </c:numCache>
            </c:numRef>
          </c:val>
          <c:smooth val="0"/>
        </c:ser>
        <c:ser>
          <c:idx val="1"/>
          <c:order val="1"/>
          <c:tx>
            <c:strRef>
              <c:f>CURVAS!$D$6:$E$6</c:f>
              <c:strCache>
                <c:ptCount val="2"/>
                <c:pt idx="0">
                  <c:v>Invierno</c:v>
                </c:pt>
                <c:pt idx="1">
                  <c:v>Fin de Semana</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CURVAS!$F$6:$BA$6</c:f>
              <c:numCache>
                <c:formatCode>#,##0.00</c:formatCode>
                <c:ptCount val="48"/>
                <c:pt idx="0">
                  <c:v>0.87671369568911839</c:v>
                </c:pt>
                <c:pt idx="1">
                  <c:v>0.82724513039912528</c:v>
                </c:pt>
                <c:pt idx="2">
                  <c:v>0.82982707518354981</c:v>
                </c:pt>
                <c:pt idx="3">
                  <c:v>0.81119216934813654</c:v>
                </c:pt>
                <c:pt idx="4">
                  <c:v>0.80302224744572981</c:v>
                </c:pt>
                <c:pt idx="5">
                  <c:v>0.79024972831891394</c:v>
                </c:pt>
                <c:pt idx="6">
                  <c:v>0.78617100394931516</c:v>
                </c:pt>
                <c:pt idx="7">
                  <c:v>0.78555981895203597</c:v>
                </c:pt>
                <c:pt idx="8">
                  <c:v>0.79197102484186344</c:v>
                </c:pt>
                <c:pt idx="9">
                  <c:v>0.80130095092278009</c:v>
                </c:pt>
                <c:pt idx="10">
                  <c:v>0.81862617462116638</c:v>
                </c:pt>
                <c:pt idx="11">
                  <c:v>0.77363547492348483</c:v>
                </c:pt>
                <c:pt idx="12">
                  <c:v>0.8120528176096119</c:v>
                </c:pt>
                <c:pt idx="13">
                  <c:v>0.84393422277381314</c:v>
                </c:pt>
                <c:pt idx="14">
                  <c:v>0.87834768006959985</c:v>
                </c:pt>
                <c:pt idx="15">
                  <c:v>0.90441659117804341</c:v>
                </c:pt>
                <c:pt idx="16">
                  <c:v>0.92819044025588693</c:v>
                </c:pt>
                <c:pt idx="17">
                  <c:v>0.95526967758432246</c:v>
                </c:pt>
                <c:pt idx="18">
                  <c:v>0.96492390590869315</c:v>
                </c:pt>
                <c:pt idx="19">
                  <c:v>0.99108012915960508</c:v>
                </c:pt>
                <c:pt idx="20">
                  <c:v>1.0059481397056644</c:v>
                </c:pt>
                <c:pt idx="21">
                  <c:v>1.0131825743673375</c:v>
                </c:pt>
                <c:pt idx="22">
                  <c:v>1.0232983097304704</c:v>
                </c:pt>
                <c:pt idx="23">
                  <c:v>1.0239968068702181</c:v>
                </c:pt>
                <c:pt idx="24">
                  <c:v>1.0165503284339783</c:v>
                </c:pt>
                <c:pt idx="25">
                  <c:v>1.0156772070092934</c:v>
                </c:pt>
                <c:pt idx="26">
                  <c:v>1.0144298906883153</c:v>
                </c:pt>
                <c:pt idx="27">
                  <c:v>1.0179847422031034</c:v>
                </c:pt>
                <c:pt idx="28">
                  <c:v>1.0388024516002288</c:v>
                </c:pt>
                <c:pt idx="29">
                  <c:v>1.0260424056366224</c:v>
                </c:pt>
                <c:pt idx="30">
                  <c:v>1.0227120710596107</c:v>
                </c:pt>
                <c:pt idx="31">
                  <c:v>1.0291532125411416</c:v>
                </c:pt>
                <c:pt idx="32">
                  <c:v>1.0268307095514804</c:v>
                </c:pt>
                <c:pt idx="33">
                  <c:v>1.0087246658361617</c:v>
                </c:pt>
                <c:pt idx="34">
                  <c:v>1.0017927053823257</c:v>
                </c:pt>
                <c:pt idx="35">
                  <c:v>1.0468563730847844</c:v>
                </c:pt>
                <c:pt idx="36">
                  <c:v>1.2079503942299143</c:v>
                </c:pt>
                <c:pt idx="37">
                  <c:v>1.2263645250765152</c:v>
                </c:pt>
                <c:pt idx="38">
                  <c:v>1.2245160022888248</c:v>
                </c:pt>
                <c:pt idx="39">
                  <c:v>1.2048813724221474</c:v>
                </c:pt>
                <c:pt idx="40">
                  <c:v>1.1882565168379904</c:v>
                </c:pt>
                <c:pt idx="41">
                  <c:v>1.1645930552545536</c:v>
                </c:pt>
                <c:pt idx="42">
                  <c:v>1.1192094509157637</c:v>
                </c:pt>
                <c:pt idx="43">
                  <c:v>1.082108650606429</c:v>
                </c:pt>
                <c:pt idx="44">
                  <c:v>1.0402561987723284</c:v>
                </c:pt>
                <c:pt idx="45">
                  <c:v>0.98839091517157585</c:v>
                </c:pt>
                <c:pt idx="46">
                  <c:v>0.9390969741665196</c:v>
                </c:pt>
                <c:pt idx="47">
                  <c:v>0.89278910843388481</c:v>
                </c:pt>
              </c:numCache>
            </c:numRef>
          </c:val>
          <c:smooth val="0"/>
        </c:ser>
        <c:ser>
          <c:idx val="2"/>
          <c:order val="2"/>
          <c:tx>
            <c:strRef>
              <c:f>CURVAS!$D$7:$E$7</c:f>
              <c:strCache>
                <c:ptCount val="2"/>
                <c:pt idx="0">
                  <c:v>Invierno</c:v>
                </c:pt>
                <c:pt idx="1">
                  <c:v>Festivo</c:v>
                </c:pt>
              </c:strCache>
            </c:strRef>
          </c:tx>
          <c:spPr>
            <a:ln w="6350"/>
          </c:spPr>
          <c:marker>
            <c:symbol val="none"/>
          </c:marker>
          <c:cat>
            <c:numRef>
              <c:f>CURVAS!$F$1:$BA$1</c:f>
              <c:numCache>
                <c:formatCode>h:mm</c:formatCode>
                <c:ptCount val="48"/>
                <c:pt idx="0">
                  <c:v>2.0833333333333332E-2</c:v>
                </c:pt>
                <c:pt idx="1">
                  <c:v>4.1666666666666664E-2</c:v>
                </c:pt>
                <c:pt idx="2">
                  <c:v>6.25E-2</c:v>
                </c:pt>
                <c:pt idx="3">
                  <c:v>8.3333333333333301E-2</c:v>
                </c:pt>
                <c:pt idx="4">
                  <c:v>0.104166666666667</c:v>
                </c:pt>
                <c:pt idx="5">
                  <c:v>0.125</c:v>
                </c:pt>
                <c:pt idx="6">
                  <c:v>0.14583333333333301</c:v>
                </c:pt>
                <c:pt idx="7">
                  <c:v>0.16666666666666599</c:v>
                </c:pt>
                <c:pt idx="8">
                  <c:v>0.1875</c:v>
                </c:pt>
                <c:pt idx="9">
                  <c:v>0.20833333333333301</c:v>
                </c:pt>
                <c:pt idx="10">
                  <c:v>0.22916666666666599</c:v>
                </c:pt>
                <c:pt idx="11">
                  <c:v>0.25</c:v>
                </c:pt>
                <c:pt idx="12">
                  <c:v>0.27083333333333298</c:v>
                </c:pt>
                <c:pt idx="13">
                  <c:v>0.29166666666666602</c:v>
                </c:pt>
                <c:pt idx="14">
                  <c:v>0.3125</c:v>
                </c:pt>
                <c:pt idx="15">
                  <c:v>0.33333333333333298</c:v>
                </c:pt>
                <c:pt idx="16">
                  <c:v>0.35416666666666602</c:v>
                </c:pt>
                <c:pt idx="17">
                  <c:v>0.375</c:v>
                </c:pt>
                <c:pt idx="18">
                  <c:v>0.39583333333333298</c:v>
                </c:pt>
                <c:pt idx="19">
                  <c:v>0.41666666666666602</c:v>
                </c:pt>
                <c:pt idx="20">
                  <c:v>0.4375</c:v>
                </c:pt>
                <c:pt idx="21">
                  <c:v>0.45833333333333298</c:v>
                </c:pt>
                <c:pt idx="22">
                  <c:v>0.47916666666666602</c:v>
                </c:pt>
                <c:pt idx="23">
                  <c:v>0.5</c:v>
                </c:pt>
                <c:pt idx="24">
                  <c:v>0.52083333333333304</c:v>
                </c:pt>
                <c:pt idx="25">
                  <c:v>0.54166666666666596</c:v>
                </c:pt>
                <c:pt idx="26">
                  <c:v>0.5625</c:v>
                </c:pt>
                <c:pt idx="27">
                  <c:v>0.58333333333333304</c:v>
                </c:pt>
                <c:pt idx="28">
                  <c:v>0.60416666666666596</c:v>
                </c:pt>
                <c:pt idx="29">
                  <c:v>0.625</c:v>
                </c:pt>
                <c:pt idx="30">
                  <c:v>0.64583333333333304</c:v>
                </c:pt>
                <c:pt idx="31">
                  <c:v>0.66666666666666596</c:v>
                </c:pt>
                <c:pt idx="32">
                  <c:v>0.6875</c:v>
                </c:pt>
                <c:pt idx="33">
                  <c:v>0.70833333333333304</c:v>
                </c:pt>
                <c:pt idx="34">
                  <c:v>0.72916666666666596</c:v>
                </c:pt>
                <c:pt idx="35">
                  <c:v>0.75</c:v>
                </c:pt>
                <c:pt idx="36">
                  <c:v>0.77083333333333304</c:v>
                </c:pt>
                <c:pt idx="37">
                  <c:v>0.79166666666666596</c:v>
                </c:pt>
                <c:pt idx="38">
                  <c:v>0.8125</c:v>
                </c:pt>
                <c:pt idx="39">
                  <c:v>0.83333333333333304</c:v>
                </c:pt>
                <c:pt idx="40">
                  <c:v>0.85416666666666596</c:v>
                </c:pt>
                <c:pt idx="41">
                  <c:v>0.875</c:v>
                </c:pt>
                <c:pt idx="42">
                  <c:v>0.89583333333333304</c:v>
                </c:pt>
                <c:pt idx="43">
                  <c:v>0.91666666666666596</c:v>
                </c:pt>
                <c:pt idx="44">
                  <c:v>0.9375</c:v>
                </c:pt>
                <c:pt idx="45">
                  <c:v>0.95833333333333304</c:v>
                </c:pt>
                <c:pt idx="46">
                  <c:v>0.97916666666666596</c:v>
                </c:pt>
                <c:pt idx="47">
                  <c:v>0.999999999999999</c:v>
                </c:pt>
              </c:numCache>
            </c:numRef>
          </c:cat>
          <c:val>
            <c:numRef>
              <c:f>CURVAS!$F$7:$BA$7</c:f>
              <c:numCache>
                <c:formatCode>#,##0.00</c:formatCode>
                <c:ptCount val="48"/>
                <c:pt idx="0">
                  <c:v>0.84557842853000831</c:v>
                </c:pt>
                <c:pt idx="1">
                  <c:v>0.83003769208466249</c:v>
                </c:pt>
                <c:pt idx="2">
                  <c:v>0.81032183241519296</c:v>
                </c:pt>
                <c:pt idx="3">
                  <c:v>0.79025804581038006</c:v>
                </c:pt>
                <c:pt idx="4">
                  <c:v>0.7866628008118296</c:v>
                </c:pt>
                <c:pt idx="5">
                  <c:v>0.77378950420411707</c:v>
                </c:pt>
                <c:pt idx="6">
                  <c:v>0.76474340388518425</c:v>
                </c:pt>
                <c:pt idx="7">
                  <c:v>0.76938242968976545</c:v>
                </c:pt>
                <c:pt idx="8">
                  <c:v>0.78225572629747708</c:v>
                </c:pt>
                <c:pt idx="9">
                  <c:v>0.79095389968106711</c:v>
                </c:pt>
                <c:pt idx="10">
                  <c:v>0.80127573209626002</c:v>
                </c:pt>
                <c:pt idx="11">
                  <c:v>0.75778486517831267</c:v>
                </c:pt>
                <c:pt idx="12">
                  <c:v>0.83525659611481551</c:v>
                </c:pt>
                <c:pt idx="13">
                  <c:v>0.85984343287909559</c:v>
                </c:pt>
                <c:pt idx="14">
                  <c:v>0.88025514641925218</c:v>
                </c:pt>
                <c:pt idx="15">
                  <c:v>0.90843722818208172</c:v>
                </c:pt>
                <c:pt idx="16">
                  <c:v>0.93383589446216253</c:v>
                </c:pt>
                <c:pt idx="17">
                  <c:v>0.98799652073064648</c:v>
                </c:pt>
                <c:pt idx="18">
                  <c:v>1.007248477819658</c:v>
                </c:pt>
                <c:pt idx="19">
                  <c:v>1.0186140910408814</c:v>
                </c:pt>
                <c:pt idx="20">
                  <c:v>1.0429689765149321</c:v>
                </c:pt>
                <c:pt idx="21">
                  <c:v>1.0376340968396633</c:v>
                </c:pt>
                <c:pt idx="22">
                  <c:v>1.046100318933024</c:v>
                </c:pt>
                <c:pt idx="23">
                  <c:v>1.0401855610321837</c:v>
                </c:pt>
                <c:pt idx="24">
                  <c:v>1.0281240939402727</c:v>
                </c:pt>
                <c:pt idx="25">
                  <c:v>1.0324151928095104</c:v>
                </c:pt>
                <c:pt idx="26">
                  <c:v>1.0553783705421858</c:v>
                </c:pt>
                <c:pt idx="27">
                  <c:v>1.0761380110176859</c:v>
                </c:pt>
                <c:pt idx="28">
                  <c:v>1.0706871556973037</c:v>
                </c:pt>
                <c:pt idx="29">
                  <c:v>1.0618730066686</c:v>
                </c:pt>
                <c:pt idx="30">
                  <c:v>1.0441287329660771</c:v>
                </c:pt>
                <c:pt idx="31">
                  <c:v>1.0634966657002027</c:v>
                </c:pt>
                <c:pt idx="32">
                  <c:v>1.036358364743404</c:v>
                </c:pt>
                <c:pt idx="33">
                  <c:v>1.0035372571759926</c:v>
                </c:pt>
                <c:pt idx="34">
                  <c:v>1.0040011597564507</c:v>
                </c:pt>
                <c:pt idx="35">
                  <c:v>1.1077993621339524</c:v>
                </c:pt>
                <c:pt idx="36">
                  <c:v>1.2422151348216874</c:v>
                </c:pt>
                <c:pt idx="37">
                  <c:v>1.2294578138590899</c:v>
                </c:pt>
                <c:pt idx="38">
                  <c:v>1.2109017106407658</c:v>
                </c:pt>
                <c:pt idx="39">
                  <c:v>1.168918527109307</c:v>
                </c:pt>
                <c:pt idx="40">
                  <c:v>1.1669469411423603</c:v>
                </c:pt>
                <c:pt idx="41">
                  <c:v>1.1405044940562479</c:v>
                </c:pt>
                <c:pt idx="42">
                  <c:v>1.0935343577848653</c:v>
                </c:pt>
                <c:pt idx="43">
                  <c:v>1.0602493476369961</c:v>
                </c:pt>
                <c:pt idx="44">
                  <c:v>1.035894462162946</c:v>
                </c:pt>
                <c:pt idx="45">
                  <c:v>0.99020005798782251</c:v>
                </c:pt>
                <c:pt idx="46">
                  <c:v>0.93406784575239166</c:v>
                </c:pt>
                <c:pt idx="47">
                  <c:v>0.89382429689765142</c:v>
                </c:pt>
              </c:numCache>
            </c:numRef>
          </c:val>
          <c:smooth val="0"/>
        </c:ser>
        <c:dLbls>
          <c:showLegendKey val="0"/>
          <c:showVal val="0"/>
          <c:showCatName val="0"/>
          <c:showSerName val="0"/>
          <c:showPercent val="0"/>
          <c:showBubbleSize val="0"/>
        </c:dLbls>
        <c:smooth val="0"/>
        <c:axId val="-1558169360"/>
        <c:axId val="-1558176432"/>
      </c:lineChart>
      <c:catAx>
        <c:axId val="-1558169360"/>
        <c:scaling>
          <c:orientation val="minMax"/>
        </c:scaling>
        <c:delete val="0"/>
        <c:axPos val="b"/>
        <c:majorGridlines/>
        <c:title>
          <c:tx>
            <c:rich>
              <a:bodyPr/>
              <a:lstStyle/>
              <a:p>
                <a:pPr>
                  <a:defRPr/>
                </a:pPr>
                <a:r>
                  <a:rPr lang="es-EC"/>
                  <a:t>Tiempo</a:t>
                </a:r>
                <a:r>
                  <a:rPr lang="es-EC" baseline="0"/>
                  <a:t> (Horas)</a:t>
                </a:r>
                <a:endParaRPr lang="es-EC"/>
              </a:p>
            </c:rich>
          </c:tx>
          <c:overlay val="0"/>
        </c:title>
        <c:numFmt formatCode="h:mm" sourceLinked="1"/>
        <c:majorTickMark val="none"/>
        <c:minorTickMark val="none"/>
        <c:tickLblPos val="nextTo"/>
        <c:crossAx val="-1558176432"/>
        <c:crosses val="autoZero"/>
        <c:auto val="1"/>
        <c:lblAlgn val="ctr"/>
        <c:lblOffset val="100"/>
        <c:noMultiLvlLbl val="0"/>
      </c:catAx>
      <c:valAx>
        <c:axId val="-1558176432"/>
        <c:scaling>
          <c:orientation val="minMax"/>
        </c:scaling>
        <c:delete val="0"/>
        <c:axPos val="l"/>
        <c:majorGridlines/>
        <c:title>
          <c:tx>
            <c:rich>
              <a:bodyPr/>
              <a:lstStyle/>
              <a:p>
                <a:pPr>
                  <a:defRPr/>
                </a:pPr>
                <a:r>
                  <a:rPr lang="es-EC"/>
                  <a:t>kW</a:t>
                </a:r>
              </a:p>
            </c:rich>
          </c:tx>
          <c:overlay val="0"/>
        </c:title>
        <c:numFmt formatCode="#,##0.00" sourceLinked="1"/>
        <c:majorTickMark val="none"/>
        <c:minorTickMark val="none"/>
        <c:tickLblPos val="nextTo"/>
        <c:crossAx val="-1558169360"/>
        <c:crosses val="autoZero"/>
        <c:crossBetween val="between"/>
      </c:valAx>
    </c:plotArea>
    <c:legend>
      <c:legendPos val="b"/>
      <c:layout>
        <c:manualLayout>
          <c:xMode val="edge"/>
          <c:yMode val="edge"/>
          <c:x val="5.2915580802098086E-2"/>
          <c:y val="0.82450791691016467"/>
          <c:w val="0.89999990817212949"/>
          <c:h val="8.7947669426779396E-2"/>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0.79018</cdr:x>
      <cdr:y>1</cdr:y>
    </cdr:from>
    <cdr:to>
      <cdr:x>0.87381</cdr:x>
      <cdr:y>1</cdr:y>
    </cdr:to>
    <cdr:cxnSp macro="">
      <cdr:nvCxnSpPr>
        <cdr:cNvPr id="2" name="Conector recto de flecha 1"/>
        <cdr:cNvCxnSpPr/>
      </cdr:nvCxnSpPr>
      <cdr:spPr>
        <a:xfrm xmlns:a="http://schemas.openxmlformats.org/drawingml/2006/main" flipH="1">
          <a:off x="4190752" y="5424016"/>
          <a:ext cx="443498" cy="0"/>
        </a:xfrm>
        <a:prstGeom xmlns:a="http://schemas.openxmlformats.org/drawingml/2006/main" prst="straightConnector1">
          <a:avLst/>
        </a:prstGeom>
        <a:ln xmlns:a="http://schemas.openxmlformats.org/drawingml/2006/main">
          <a:solidFill>
            <a:srgbClr val="0070C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11/04/2019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49385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11/04/2019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22038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11/04/2019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754858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288903208"/>
      </p:ext>
    </p:extLst>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11/04/2019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2183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11/04/2019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377189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11/04/2019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642256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11/04/2019</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75076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11/04/2019</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924449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11/04/2019</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636630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11/04/2019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93714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88450EC-CF2C-486C-8233-3798435959CF}" type="datetimeFigureOut">
              <a:rPr lang="es-ES" smtClean="0">
                <a:solidFill>
                  <a:prstClr val="black">
                    <a:tint val="75000"/>
                  </a:prstClr>
                </a:solidFill>
              </a:rPr>
              <a:pPr/>
              <a:t>11/04/2019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49BE203-EB77-4F19-914F-B17CAD7D76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692532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450EC-CF2C-486C-8233-3798435959CF}" type="datetimeFigureOut">
              <a:rPr lang="es-ES" smtClean="0">
                <a:solidFill>
                  <a:prstClr val="black">
                    <a:tint val="75000"/>
                  </a:prstClr>
                </a:solidFill>
              </a:rPr>
              <a:pPr/>
              <a:t>11/04/2019</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BE203-EB77-4F19-914F-B17CAD7D767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741040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png"/><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png"/><Relationship Id="rId4" Type="http://schemas.openxmlformats.org/officeDocument/2006/relationships/image" Target="../media/image3.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3.png"/></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hart" Target="../charts/chart6.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hart" Target="../charts/chart7.xml"/><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hart" Target="../charts/chart11.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14.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hart" Target="../charts/chart13.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hart" Target="../charts/chart15.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1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hart" Target="../charts/chart17.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2976" y="188640"/>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3 CuadroTexto"/>
          <p:cNvSpPr txBox="1"/>
          <p:nvPr/>
        </p:nvSpPr>
        <p:spPr>
          <a:xfrm>
            <a:off x="484857" y="1844824"/>
            <a:ext cx="8406679" cy="1569660"/>
          </a:xfrm>
          <a:prstGeom prst="rect">
            <a:avLst/>
          </a:prstGeom>
          <a:noFill/>
        </p:spPr>
        <p:txBody>
          <a:bodyPr wrap="square" rtlCol="0">
            <a:spAutoFit/>
          </a:bodyPr>
          <a:lstStyle/>
          <a:p>
            <a:pPr algn="ctr"/>
            <a:r>
              <a:rPr lang="es-ES" sz="3200" b="1" i="1" dirty="0" smtClean="0">
                <a:solidFill>
                  <a:prstClr val="black"/>
                </a:solidFill>
              </a:rPr>
              <a:t>EVALUACIÓN DEL RECURSO SOLAR Y EÓLICO DE LA ISLA BALTRA Y SANTA CRUZ, FRENTE AL CONSUMO DE COMBUSTIBLES FÓSILES</a:t>
            </a:r>
            <a:endParaRPr lang="es-ES" sz="3200" b="1" i="1" dirty="0">
              <a:solidFill>
                <a:prstClr val="black"/>
              </a:solidFill>
            </a:endParaRPr>
          </a:p>
        </p:txBody>
      </p:sp>
      <p:sp>
        <p:nvSpPr>
          <p:cNvPr id="8" name="5 CuadroTexto"/>
          <p:cNvSpPr txBox="1"/>
          <p:nvPr/>
        </p:nvSpPr>
        <p:spPr>
          <a:xfrm>
            <a:off x="1979712" y="5283785"/>
            <a:ext cx="5472608" cy="1169551"/>
          </a:xfrm>
          <a:prstGeom prst="rect">
            <a:avLst/>
          </a:prstGeom>
          <a:noFill/>
        </p:spPr>
        <p:txBody>
          <a:bodyPr wrap="square" rtlCol="0">
            <a:spAutoFit/>
          </a:bodyPr>
          <a:lstStyle/>
          <a:p>
            <a:pPr algn="ctr"/>
            <a:r>
              <a:rPr lang="es-ES" b="1" i="1" dirty="0" smtClean="0">
                <a:solidFill>
                  <a:prstClr val="black"/>
                </a:solidFill>
              </a:rPr>
              <a:t>AUTOR: ING. CRISTHIAN PAZMIÑO CUENCA</a:t>
            </a:r>
          </a:p>
          <a:p>
            <a:pPr algn="just"/>
            <a:endParaRPr lang="es-ES" sz="1000" b="1" i="1" dirty="0" smtClean="0">
              <a:solidFill>
                <a:prstClr val="black"/>
              </a:solidFill>
            </a:endParaRPr>
          </a:p>
          <a:p>
            <a:pPr algn="ctr"/>
            <a:r>
              <a:rPr lang="es-ES" b="1" i="1" dirty="0" smtClean="0">
                <a:solidFill>
                  <a:prstClr val="black"/>
                </a:solidFill>
              </a:rPr>
              <a:t>DIRECTOR: ING. CHRISTIAN NARVÁEZ MUÑÓZ </a:t>
            </a:r>
            <a:r>
              <a:rPr lang="es-ES" b="1" i="1" dirty="0" err="1" smtClean="0">
                <a:solidFill>
                  <a:prstClr val="black"/>
                </a:solidFill>
              </a:rPr>
              <a:t>MSc</a:t>
            </a:r>
            <a:r>
              <a:rPr lang="es-ES" b="1" i="1" dirty="0" smtClean="0">
                <a:solidFill>
                  <a:prstClr val="black"/>
                </a:solidFill>
              </a:rPr>
              <a:t>.</a:t>
            </a:r>
          </a:p>
          <a:p>
            <a:pPr algn="just"/>
            <a:endParaRPr lang="es-ES" sz="1000" b="1" i="1" dirty="0">
              <a:solidFill>
                <a:prstClr val="black"/>
              </a:solidFill>
            </a:endParaRPr>
          </a:p>
          <a:p>
            <a:pPr algn="ctr"/>
            <a:r>
              <a:rPr lang="es-ES" sz="1400" b="1" i="1" dirty="0" smtClean="0">
                <a:solidFill>
                  <a:prstClr val="black"/>
                </a:solidFill>
              </a:rPr>
              <a:t>ABRIL 2019</a:t>
            </a:r>
            <a:endParaRPr lang="es-ES" sz="1400" b="1" i="1" dirty="0">
              <a:solidFill>
                <a:prstClr val="black"/>
              </a:solidFill>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Tree>
    <p:extLst>
      <p:ext uri="{BB962C8B-B14F-4D97-AF65-F5344CB8AC3E}">
        <p14:creationId xmlns:p14="http://schemas.microsoft.com/office/powerpoint/2010/main" val="2840321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DESARROLLO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0" name="5 Rectángulo"/>
          <p:cNvSpPr/>
          <p:nvPr/>
        </p:nvSpPr>
        <p:spPr>
          <a:xfrm>
            <a:off x="547736" y="1325086"/>
            <a:ext cx="8280919" cy="830997"/>
          </a:xfrm>
          <a:prstGeom prst="rect">
            <a:avLst/>
          </a:prstGeom>
        </p:spPr>
        <p:txBody>
          <a:bodyPr wrap="square">
            <a:spAutoFit/>
          </a:bodyPr>
          <a:lstStyle/>
          <a:p>
            <a:pPr algn="just"/>
            <a:r>
              <a:rPr lang="es-ES" sz="1600" b="1" dirty="0" smtClean="0">
                <a:solidFill>
                  <a:srgbClr val="FF0000"/>
                </a:solidFill>
              </a:rPr>
              <a:t>PARQUE EÓLICO BALTRA:</a:t>
            </a:r>
          </a:p>
          <a:p>
            <a:pPr algn="just"/>
            <a:r>
              <a:rPr lang="es-ES" sz="1600" dirty="0" smtClean="0"/>
              <a:t>Este instalación genera 2.947 [MWh] con una reducción de 206.580 galones de diésel al año, correspondiendo una reducción del 10,63% de los generadores térmicos de Puerto Ayora.</a:t>
            </a:r>
          </a:p>
        </p:txBody>
      </p:sp>
      <p:pic>
        <p:nvPicPr>
          <p:cNvPr id="11" name="Imagen 10" descr="Image result for baltra eolic park galapagos islands"/>
          <p:cNvPicPr/>
          <p:nvPr/>
        </p:nvPicPr>
        <p:blipFill rotWithShape="1">
          <a:blip r:embed="rId6" cstate="print">
            <a:extLst>
              <a:ext uri="{28A0092B-C50C-407E-A947-70E740481C1C}">
                <a14:useLocalDpi xmlns:a14="http://schemas.microsoft.com/office/drawing/2010/main" val="0"/>
              </a:ext>
            </a:extLst>
          </a:blip>
          <a:srcRect r="12062" b="8349"/>
          <a:stretch/>
        </p:blipFill>
        <p:spPr bwMode="auto">
          <a:xfrm>
            <a:off x="395536" y="2527112"/>
            <a:ext cx="3960440" cy="291811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3458574852"/>
              </p:ext>
            </p:extLst>
          </p:nvPr>
        </p:nvGraphicFramePr>
        <p:xfrm>
          <a:off x="4518275" y="3196863"/>
          <a:ext cx="4310380" cy="1578610"/>
        </p:xfrm>
        <a:graphic>
          <a:graphicData uri="http://schemas.openxmlformats.org/drawingml/2006/table">
            <a:tbl>
              <a:tblPr firstRow="1" firstCol="1" bandRow="1">
                <a:tableStyleId>{5C22544A-7EE6-4342-B048-85BDC9FD1C3A}</a:tableStyleId>
              </a:tblPr>
              <a:tblGrid>
                <a:gridCol w="2419985"/>
                <a:gridCol w="1890395"/>
              </a:tblGrid>
              <a:tr h="256540">
                <a:tc gridSpan="2">
                  <a:txBody>
                    <a:bodyPr/>
                    <a:lstStyle/>
                    <a:p>
                      <a:pPr algn="ctr">
                        <a:lnSpc>
                          <a:spcPct val="107000"/>
                        </a:lnSpc>
                        <a:spcAft>
                          <a:spcPts val="0"/>
                        </a:spcAft>
                      </a:pPr>
                      <a:r>
                        <a:rPr lang="es-EC" sz="1200" dirty="0">
                          <a:effectLst/>
                        </a:rPr>
                        <a:t>Parque Eólico Baltra</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hMerge="1">
                  <a:txBody>
                    <a:bodyPr/>
                    <a:lstStyle/>
                    <a:p>
                      <a:endParaRPr lang="es-EC"/>
                    </a:p>
                  </a:txBody>
                  <a:tcPr/>
                </a:tc>
              </a:tr>
              <a:tr h="273050">
                <a:tc>
                  <a:txBody>
                    <a:bodyPr/>
                    <a:lstStyle/>
                    <a:p>
                      <a:pPr algn="ctr">
                        <a:lnSpc>
                          <a:spcPct val="107000"/>
                        </a:lnSpc>
                        <a:spcAft>
                          <a:spcPts val="0"/>
                        </a:spcAft>
                      </a:pPr>
                      <a:r>
                        <a:rPr lang="es-EC" sz="1200" dirty="0">
                          <a:effectLst/>
                        </a:rPr>
                        <a:t>Sistema Eléctrico</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200" dirty="0">
                          <a:effectLst/>
                        </a:rPr>
                        <a:t>Santa Cruz - Baltra</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r h="259080">
                <a:tc>
                  <a:txBody>
                    <a:bodyPr/>
                    <a:lstStyle/>
                    <a:p>
                      <a:pPr algn="ctr">
                        <a:lnSpc>
                          <a:spcPct val="107000"/>
                        </a:lnSpc>
                        <a:spcAft>
                          <a:spcPts val="0"/>
                        </a:spcAft>
                      </a:pPr>
                      <a:r>
                        <a:rPr lang="es-EC" sz="1200">
                          <a:effectLst/>
                        </a:rPr>
                        <a:t>Capacidad Instalada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200">
                          <a:effectLst/>
                        </a:rPr>
                        <a:t>2.250,00 [kW]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r h="262890">
                <a:tc>
                  <a:txBody>
                    <a:bodyPr/>
                    <a:lstStyle/>
                    <a:p>
                      <a:pPr algn="ctr">
                        <a:lnSpc>
                          <a:spcPct val="107000"/>
                        </a:lnSpc>
                        <a:spcAft>
                          <a:spcPts val="0"/>
                        </a:spcAft>
                      </a:pPr>
                      <a:r>
                        <a:rPr lang="es-EC" sz="1200">
                          <a:effectLst/>
                        </a:rPr>
                        <a:t>Energía Generada al 31/12/2015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200">
                          <a:effectLst/>
                        </a:rPr>
                        <a:t>3.023,70 [MWh]</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r h="266065">
                <a:tc>
                  <a:txBody>
                    <a:bodyPr/>
                    <a:lstStyle/>
                    <a:p>
                      <a:pPr algn="ctr">
                        <a:lnSpc>
                          <a:spcPct val="107000"/>
                        </a:lnSpc>
                        <a:spcAft>
                          <a:spcPts val="0"/>
                        </a:spcAft>
                      </a:pPr>
                      <a:r>
                        <a:rPr lang="es-EC" sz="1200">
                          <a:effectLst/>
                        </a:rPr>
                        <a:t>Energía Generada en 2015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200">
                          <a:effectLst/>
                        </a:rPr>
                        <a:t>2.985,43 [MWh]</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r h="260985">
                <a:tc>
                  <a:txBody>
                    <a:bodyPr/>
                    <a:lstStyle/>
                    <a:p>
                      <a:pPr algn="ctr">
                        <a:lnSpc>
                          <a:spcPct val="107000"/>
                        </a:lnSpc>
                        <a:spcAft>
                          <a:spcPts val="0"/>
                        </a:spcAft>
                      </a:pPr>
                      <a:r>
                        <a:rPr lang="es-EC" sz="1200" dirty="0">
                          <a:effectLst/>
                        </a:rPr>
                        <a:t>(%) penetración en 2015</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200" dirty="0">
                          <a:effectLst/>
                        </a:rPr>
                        <a:t>8.96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bl>
          </a:graphicData>
        </a:graphic>
      </p:graphicFrame>
    </p:spTree>
    <p:extLst>
      <p:ext uri="{BB962C8B-B14F-4D97-AF65-F5344CB8AC3E}">
        <p14:creationId xmlns:p14="http://schemas.microsoft.com/office/powerpoint/2010/main" val="5824025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4:</a:t>
            </a:r>
            <a:r>
              <a:rPr lang="es-ES" sz="1600" b="1" dirty="0" smtClean="0"/>
              <a:t> </a:t>
            </a:r>
            <a:r>
              <a:rPr lang="es-ES" sz="1600" b="1" dirty="0"/>
              <a:t>PICO DE DEMANDA </a:t>
            </a:r>
            <a:r>
              <a:rPr lang="es-ES" sz="1600" b="1" dirty="0" smtClean="0"/>
              <a:t>DE LA NOCHE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1 </a:t>
            </a:r>
            <a:r>
              <a:rPr lang="es-ES" sz="1600" dirty="0" smtClean="0"/>
              <a:t>(Viento Máximo, Sin Irradiación)</a:t>
            </a:r>
            <a:endParaRPr lang="es-ES" sz="1600" dirty="0"/>
          </a:p>
        </p:txBody>
      </p:sp>
      <p:sp>
        <p:nvSpPr>
          <p:cNvPr id="13" name="5 Rectángulo"/>
          <p:cNvSpPr/>
          <p:nvPr/>
        </p:nvSpPr>
        <p:spPr>
          <a:xfrm>
            <a:off x="467544" y="2195993"/>
            <a:ext cx="8064896" cy="3785652"/>
          </a:xfrm>
          <a:prstGeom prst="rect">
            <a:avLst/>
          </a:prstGeom>
        </p:spPr>
        <p:txBody>
          <a:bodyPr wrap="square">
            <a:spAutoFit/>
          </a:bodyPr>
          <a:lstStyle/>
          <a:p>
            <a:pPr algn="just"/>
            <a:r>
              <a:rPr lang="es-EC" sz="1600" b="1" dirty="0"/>
              <a:t>Salida C. Acople (WTG) – Baltra 13.8 [kV]: </a:t>
            </a:r>
            <a:r>
              <a:rPr lang="es-EC" sz="1600" dirty="0"/>
              <a:t>Carga de las unidades diésel superior al 120% de la capacidad máxima efectiva. Inversión de flujo en la línea Baltra –S. Cruz. </a:t>
            </a:r>
            <a:endParaRPr lang="es-EC" sz="1600" dirty="0" smtClean="0"/>
          </a:p>
          <a:p>
            <a:pPr algn="just"/>
            <a:endParaRPr lang="es-EC" sz="1600" dirty="0"/>
          </a:p>
          <a:p>
            <a:pPr algn="just"/>
            <a:r>
              <a:rPr lang="es-EC" sz="1600" b="1" dirty="0"/>
              <a:t>Salida Interconexión Baltra – S. Cruz: </a:t>
            </a:r>
            <a:r>
              <a:rPr lang="es-EC" sz="1600" dirty="0"/>
              <a:t>Carga de las unidades diésel superior al 115% de la capacidad máxima efectiva.</a:t>
            </a:r>
            <a:r>
              <a:rPr lang="es-EC" sz="1600" b="1" dirty="0"/>
              <a:t> </a:t>
            </a:r>
            <a:endParaRPr lang="es-EC" sz="1600" b="1" dirty="0" smtClean="0"/>
          </a:p>
          <a:p>
            <a:pPr algn="just"/>
            <a:endParaRPr lang="es-EC" sz="1600" dirty="0"/>
          </a:p>
          <a:p>
            <a:pPr algn="just"/>
            <a:r>
              <a:rPr lang="es-EC" sz="1600" b="1" dirty="0"/>
              <a:t>Salida TRF unidades CAT 1-7 en P. Ayora: </a:t>
            </a:r>
            <a:r>
              <a:rPr lang="es-EC" sz="1600" dirty="0"/>
              <a:t>Carga de la unidad 9 superior al 180% de la capacidad máxima efectiva. </a:t>
            </a:r>
            <a:endParaRPr lang="es-EC" sz="1600" dirty="0" smtClean="0"/>
          </a:p>
          <a:p>
            <a:pPr algn="just"/>
            <a:endParaRPr lang="es-EC" sz="1600" dirty="0"/>
          </a:p>
          <a:p>
            <a:pPr algn="just"/>
            <a:r>
              <a:rPr lang="es-EC" sz="1600" b="1" dirty="0"/>
              <a:t>Salida TRF unidades Hyundai 8-9 en P. Ayora: </a:t>
            </a:r>
            <a:r>
              <a:rPr lang="es-EC" sz="1600" dirty="0"/>
              <a:t>Carga de las unidades 1 a 7 algo superior (102%) a la capacidad máxima efectiva. </a:t>
            </a:r>
            <a:endParaRPr lang="es-EC" sz="1600" dirty="0" smtClean="0"/>
          </a:p>
          <a:p>
            <a:pPr algn="just"/>
            <a:endParaRPr lang="es-EC" sz="1600" dirty="0"/>
          </a:p>
          <a:p>
            <a:pPr algn="just"/>
            <a:r>
              <a:rPr lang="es-EC" sz="1600" b="1" dirty="0"/>
              <a:t>Salida Alimentador 2 Sistema Santa Cruz: </a:t>
            </a:r>
            <a:r>
              <a:rPr lang="es-EC" sz="1600" dirty="0"/>
              <a:t>Unidades en P. Ayora cargadas a menos del 15% de su capacidad efectiva. El flujo de carga no considera sin embargo la reducción de potencia por sobre-frecuencia de las plantas fotovoltaicas y eólica.</a:t>
            </a:r>
          </a:p>
        </p:txBody>
      </p:sp>
    </p:spTree>
    <p:extLst>
      <p:ext uri="{BB962C8B-B14F-4D97-AF65-F5344CB8AC3E}">
        <p14:creationId xmlns:p14="http://schemas.microsoft.com/office/powerpoint/2010/main" val="22146440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4</a:t>
            </a:r>
            <a:r>
              <a:rPr lang="es-ES" sz="1600" b="1" u="sng" dirty="0" smtClean="0">
                <a:effectLst>
                  <a:outerShdw blurRad="38100" dist="38100" dir="2700000" algn="tl">
                    <a:srgbClr val="000000">
                      <a:alpha val="43137"/>
                    </a:srgbClr>
                  </a:outerShdw>
                </a:effectLst>
              </a:rPr>
              <a:t>:</a:t>
            </a:r>
            <a:r>
              <a:rPr lang="es-ES" sz="1600" b="1" dirty="0" smtClean="0"/>
              <a:t> </a:t>
            </a:r>
            <a:r>
              <a:rPr lang="es-ES" sz="1600" b="1" dirty="0"/>
              <a:t>PICO DE DEMANDA </a:t>
            </a:r>
            <a:r>
              <a:rPr lang="es-ES" sz="1600" b="1" dirty="0" smtClean="0"/>
              <a:t>DE LA NOCHE </a:t>
            </a:r>
            <a:r>
              <a:rPr lang="es-ES" sz="1600" b="1" dirty="0"/>
              <a:t>(ÉPOCA DE </a:t>
            </a:r>
            <a:r>
              <a:rPr lang="es-ES" sz="1600" b="1" dirty="0" smtClean="0"/>
              <a:t>FRÍO)</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a:t>
            </a:r>
            <a:r>
              <a:rPr lang="es-ES" sz="1600" b="1" dirty="0">
                <a:effectLst>
                  <a:outerShdw blurRad="38100" dist="38100" dir="2700000" algn="tl">
                    <a:srgbClr val="000000">
                      <a:alpha val="43137"/>
                    </a:srgbClr>
                  </a:outerShdw>
                </a:effectLst>
              </a:rPr>
              <a:t>2</a:t>
            </a:r>
            <a:r>
              <a:rPr lang="es-ES" sz="1600" b="1" dirty="0" smtClean="0">
                <a:effectLst>
                  <a:outerShdw blurRad="38100" dist="38100" dir="2700000" algn="tl">
                    <a:srgbClr val="000000">
                      <a:alpha val="43137"/>
                    </a:srgbClr>
                  </a:outerShdw>
                </a:effectLst>
              </a:rPr>
              <a:t> </a:t>
            </a:r>
            <a:r>
              <a:rPr lang="es-ES" sz="1600" dirty="0" smtClean="0"/>
              <a:t>(Viento Promedio, Sin Irradiación)</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2" name="Tabla 1"/>
          <p:cNvGraphicFramePr>
            <a:graphicFrameLocks noGrp="1"/>
          </p:cNvGraphicFramePr>
          <p:nvPr>
            <p:extLst>
              <p:ext uri="{D42A27DB-BD31-4B8C-83A1-F6EECF244321}">
                <p14:modId xmlns:p14="http://schemas.microsoft.com/office/powerpoint/2010/main" val="1011452447"/>
              </p:ext>
            </p:extLst>
          </p:nvPr>
        </p:nvGraphicFramePr>
        <p:xfrm>
          <a:off x="1900860" y="3046439"/>
          <a:ext cx="5574665" cy="2203323"/>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0.3485912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-0.01471638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0.1714088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0.800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0.3485912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-0.01471638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0.1714088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0.3485912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-0.01471638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0.1714088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0.593612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-0.02501784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0.286388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0.913391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-0.03855691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0.446609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0.8932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0.913391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-0.03855691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0.446609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3.466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-0.1463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5.16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1.694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1.694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6398421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4</a:t>
            </a:r>
            <a:r>
              <a:rPr lang="es-ES" sz="1600" b="1" u="sng" dirty="0" smtClean="0">
                <a:effectLst>
                  <a:outerShdw blurRad="38100" dist="38100" dir="2700000" algn="tl">
                    <a:srgbClr val="000000">
                      <a:alpha val="43137"/>
                    </a:srgbClr>
                  </a:outerShdw>
                </a:effectLst>
              </a:rPr>
              <a:t>:</a:t>
            </a:r>
            <a:r>
              <a:rPr lang="es-ES" sz="1600" b="1" dirty="0" smtClean="0"/>
              <a:t> </a:t>
            </a:r>
            <a:r>
              <a:rPr lang="es-ES" sz="1600" b="1" dirty="0"/>
              <a:t>PICO DE DEMANDA </a:t>
            </a:r>
            <a:r>
              <a:rPr lang="es-ES" sz="1600" b="1" dirty="0" smtClean="0"/>
              <a:t>DE LA NOCHE </a:t>
            </a:r>
            <a:r>
              <a:rPr lang="es-ES" sz="1600" b="1" dirty="0"/>
              <a:t>(ÉPOCA DE </a:t>
            </a:r>
            <a:r>
              <a:rPr lang="es-ES" sz="1600" b="1" dirty="0" smtClean="0"/>
              <a:t>FRÍO)</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2</a:t>
            </a:r>
            <a:r>
              <a:rPr lang="es-ES" sz="1600" b="1" dirty="0" smtClean="0">
                <a:effectLst>
                  <a:outerShdw blurRad="38100" dist="38100" dir="2700000" algn="tl">
                    <a:srgbClr val="000000">
                      <a:alpha val="43137"/>
                    </a:srgbClr>
                  </a:outerShdw>
                </a:effectLst>
              </a:rPr>
              <a:t> </a:t>
            </a:r>
            <a:r>
              <a:rPr lang="es-ES" sz="1600" dirty="0" smtClean="0"/>
              <a:t>(Viento Promedio, Sin Irradiación)</a:t>
            </a:r>
            <a:endParaRPr lang="es-ES" sz="1600" dirty="0"/>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3" name="Tabla 2"/>
          <p:cNvGraphicFramePr>
            <a:graphicFrameLocks noGrp="1"/>
          </p:cNvGraphicFramePr>
          <p:nvPr>
            <p:extLst>
              <p:ext uri="{D42A27DB-BD31-4B8C-83A1-F6EECF244321}">
                <p14:modId xmlns:p14="http://schemas.microsoft.com/office/powerpoint/2010/main" val="3069340300"/>
              </p:ext>
            </p:extLst>
          </p:nvPr>
        </p:nvGraphicFramePr>
        <p:xfrm>
          <a:off x="377755" y="2580457"/>
          <a:ext cx="5626100" cy="1619698"/>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1.218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0.0912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192276872"/>
              </p:ext>
            </p:extLst>
          </p:nvPr>
        </p:nvGraphicFramePr>
        <p:xfrm>
          <a:off x="2987824" y="5091809"/>
          <a:ext cx="5401310" cy="637794"/>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3.466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1.218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4.61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26.0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2652960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4:</a:t>
            </a:r>
            <a:r>
              <a:rPr lang="es-ES" sz="1600" b="1" dirty="0" smtClean="0"/>
              <a:t> </a:t>
            </a:r>
            <a:r>
              <a:rPr lang="es-ES" sz="1600" b="1" dirty="0"/>
              <a:t>PICO DE DEMANDA </a:t>
            </a:r>
            <a:r>
              <a:rPr lang="es-ES" sz="1600" b="1" dirty="0" smtClean="0"/>
              <a:t>DE LA NOCHE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2 </a:t>
            </a:r>
            <a:r>
              <a:rPr lang="es-ES" sz="1600" dirty="0" smtClean="0"/>
              <a:t>(Viento Promedio, Sin Irradiación)</a:t>
            </a:r>
            <a:endParaRPr lang="es-ES" sz="1600" dirty="0"/>
          </a:p>
        </p:txBody>
      </p:sp>
      <p:sp>
        <p:nvSpPr>
          <p:cNvPr id="13" name="5 Rectángulo"/>
          <p:cNvSpPr/>
          <p:nvPr/>
        </p:nvSpPr>
        <p:spPr>
          <a:xfrm>
            <a:off x="479638" y="1997703"/>
            <a:ext cx="4968552" cy="338554"/>
          </a:xfrm>
          <a:prstGeom prst="rect">
            <a:avLst/>
          </a:prstGeom>
        </p:spPr>
        <p:txBody>
          <a:bodyPr wrap="square">
            <a:spAutoFit/>
          </a:bodyPr>
          <a:lstStyle/>
          <a:p>
            <a:pPr algn="just"/>
            <a:r>
              <a:rPr lang="es-ES" sz="1600" dirty="0"/>
              <a:t>Sistema Hibrido Baltra – Santa Cruz “ISLAS GALÁPAGOS</a:t>
            </a:r>
            <a:r>
              <a:rPr lang="es-ES" sz="1600" dirty="0" smtClean="0"/>
              <a:t>”</a:t>
            </a:r>
          </a:p>
        </p:txBody>
      </p:sp>
      <p:pic>
        <p:nvPicPr>
          <p:cNvPr id="14" name="Imagen 13"/>
          <p:cNvPicPr/>
          <p:nvPr/>
        </p:nvPicPr>
        <p:blipFill rotWithShape="1">
          <a:blip r:embed="rId6"/>
          <a:srcRect l="59872" t="17816" r="246" b="24666"/>
          <a:stretch/>
        </p:blipFill>
        <p:spPr bwMode="auto">
          <a:xfrm>
            <a:off x="237178" y="2414936"/>
            <a:ext cx="5470215" cy="3490957"/>
          </a:xfrm>
          <a:prstGeom prst="rect">
            <a:avLst/>
          </a:prstGeom>
          <a:ln w="6350">
            <a:solidFill>
              <a:schemeClr val="accent1"/>
            </a:solidFill>
          </a:ln>
          <a:extLst>
            <a:ext uri="{53640926-AAD7-44D8-BBD7-CCE9431645EC}">
              <a14:shadowObscured xmlns:a14="http://schemas.microsoft.com/office/drawing/2010/main"/>
            </a:ext>
          </a:extLst>
        </p:spPr>
      </p:pic>
      <p:pic>
        <p:nvPicPr>
          <p:cNvPr id="15" name="Imagen 14"/>
          <p:cNvPicPr/>
          <p:nvPr/>
        </p:nvPicPr>
        <p:blipFill rotWithShape="1">
          <a:blip r:embed="rId7"/>
          <a:srcRect l="71469" t="51248" r="13509" b="21780"/>
          <a:stretch/>
        </p:blipFill>
        <p:spPr bwMode="auto">
          <a:xfrm>
            <a:off x="6084168" y="2863272"/>
            <a:ext cx="2736000" cy="2592000"/>
          </a:xfrm>
          <a:prstGeom prst="rect">
            <a:avLst/>
          </a:prstGeom>
          <a:ln w="63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04999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4:</a:t>
            </a:r>
            <a:r>
              <a:rPr lang="es-ES" sz="1600" b="1" dirty="0" smtClean="0"/>
              <a:t> </a:t>
            </a:r>
            <a:r>
              <a:rPr lang="es-ES" sz="1600" b="1" dirty="0"/>
              <a:t>PICO DE DEMANDA </a:t>
            </a:r>
            <a:r>
              <a:rPr lang="es-ES" sz="1600" b="1" dirty="0" smtClean="0"/>
              <a:t>DE LA NOCHE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2 </a:t>
            </a:r>
            <a:r>
              <a:rPr lang="es-ES" sz="1600" dirty="0" smtClean="0"/>
              <a:t>(Viento Promedio, Sin Irradiación)</a:t>
            </a:r>
            <a:endParaRPr lang="es-ES" sz="1600" dirty="0"/>
          </a:p>
        </p:txBody>
      </p:sp>
      <p:sp>
        <p:nvSpPr>
          <p:cNvPr id="13" name="5 Rectángulo"/>
          <p:cNvSpPr/>
          <p:nvPr/>
        </p:nvSpPr>
        <p:spPr>
          <a:xfrm>
            <a:off x="596850" y="2365270"/>
            <a:ext cx="7863581" cy="1323439"/>
          </a:xfrm>
          <a:prstGeom prst="rect">
            <a:avLst/>
          </a:prstGeom>
        </p:spPr>
        <p:txBody>
          <a:bodyPr wrap="square">
            <a:spAutoFit/>
          </a:bodyPr>
          <a:lstStyle/>
          <a:p>
            <a:pPr algn="just"/>
            <a:r>
              <a:rPr lang="es-EC" sz="1600" b="1" dirty="0"/>
              <a:t>Salida TRF unidades CAT 1-7 en P. Ayora: </a:t>
            </a:r>
            <a:r>
              <a:rPr lang="es-EC" sz="1600" dirty="0"/>
              <a:t>Carga de las unidades 8 y 9 superior al 125 % de la capacidad máxima efectiva.</a:t>
            </a:r>
            <a:r>
              <a:rPr lang="es-EC" sz="1600" b="1" dirty="0"/>
              <a:t> </a:t>
            </a:r>
            <a:endParaRPr lang="es-EC" sz="1600" b="1" dirty="0" smtClean="0"/>
          </a:p>
          <a:p>
            <a:pPr algn="just"/>
            <a:endParaRPr lang="es-EC" sz="1600" dirty="0"/>
          </a:p>
          <a:p>
            <a:pPr algn="just"/>
            <a:r>
              <a:rPr lang="es-EC" sz="1600" b="1" dirty="0"/>
              <a:t>Salida TRF unidades Hyundai 8-9 en P. Ayora: </a:t>
            </a:r>
            <a:r>
              <a:rPr lang="es-EC" sz="1600" dirty="0"/>
              <a:t>Carga de las unidades 1 a 7 superiores al 140% de la capacidad máxima efectiva.</a:t>
            </a:r>
          </a:p>
        </p:txBody>
      </p:sp>
    </p:spTree>
    <p:extLst>
      <p:ext uri="{BB962C8B-B14F-4D97-AF65-F5344CB8AC3E}">
        <p14:creationId xmlns:p14="http://schemas.microsoft.com/office/powerpoint/2010/main" val="4375392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4</a:t>
            </a:r>
            <a:r>
              <a:rPr lang="es-ES" sz="1600" b="1" u="sng" dirty="0" smtClean="0">
                <a:effectLst>
                  <a:outerShdw blurRad="38100" dist="38100" dir="2700000" algn="tl">
                    <a:srgbClr val="000000">
                      <a:alpha val="43137"/>
                    </a:srgbClr>
                  </a:outerShdw>
                </a:effectLst>
              </a:rPr>
              <a:t>:</a:t>
            </a:r>
            <a:r>
              <a:rPr lang="es-ES" sz="1600" b="1" dirty="0" smtClean="0"/>
              <a:t> </a:t>
            </a:r>
            <a:r>
              <a:rPr lang="es-ES" sz="1600" b="1" dirty="0"/>
              <a:t>PICO DE DEMANDA </a:t>
            </a:r>
            <a:r>
              <a:rPr lang="es-ES" sz="1600" b="1" dirty="0" smtClean="0"/>
              <a:t>DE LA NOCHE </a:t>
            </a:r>
            <a:r>
              <a:rPr lang="es-ES" sz="1600" b="1" dirty="0"/>
              <a:t>(ÉPOCA DE </a:t>
            </a:r>
            <a:r>
              <a:rPr lang="es-ES" sz="1600" b="1" dirty="0" smtClean="0"/>
              <a:t>FRÍO)</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3 </a:t>
            </a:r>
            <a:r>
              <a:rPr lang="es-ES" sz="1600" dirty="0" smtClean="0"/>
              <a:t>(Sin Viento, Sin Irradiación)</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3" name="Tabla 2"/>
          <p:cNvGraphicFramePr>
            <a:graphicFrameLocks noGrp="1"/>
          </p:cNvGraphicFramePr>
          <p:nvPr>
            <p:extLst>
              <p:ext uri="{D42A27DB-BD31-4B8C-83A1-F6EECF244321}">
                <p14:modId xmlns:p14="http://schemas.microsoft.com/office/powerpoint/2010/main" val="946188327"/>
              </p:ext>
            </p:extLst>
          </p:nvPr>
        </p:nvGraphicFramePr>
        <p:xfrm>
          <a:off x="1900860" y="2738284"/>
          <a:ext cx="5574665" cy="3326384"/>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0.3894603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-0.00498712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0.1305397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0.739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0.3894603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-0.00498712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0.1305397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0.3894603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-0.00498712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0.1305397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0.6628176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-0.0084781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0.2171824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0.3894603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-0.00498712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0.1305397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1.070446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-0.01306625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0.339554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0.679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0.990446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-0.01306625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0.339554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4.262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-0.0546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1357514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4</a:t>
            </a:r>
            <a:r>
              <a:rPr lang="es-ES" sz="1600" b="1" u="sng" dirty="0" smtClean="0">
                <a:effectLst>
                  <a:outerShdw blurRad="38100" dist="38100" dir="2700000" algn="tl">
                    <a:srgbClr val="000000">
                      <a:alpha val="43137"/>
                    </a:srgbClr>
                  </a:outerShdw>
                </a:effectLst>
              </a:rPr>
              <a:t>:</a:t>
            </a:r>
            <a:r>
              <a:rPr lang="es-ES" sz="1600" b="1" dirty="0" smtClean="0"/>
              <a:t> </a:t>
            </a:r>
            <a:r>
              <a:rPr lang="es-ES" sz="1600" b="1" dirty="0"/>
              <a:t>PICO DE DEMANDA </a:t>
            </a:r>
            <a:r>
              <a:rPr lang="es-ES" sz="1600" b="1" dirty="0" smtClean="0"/>
              <a:t>DE LA NOCHE </a:t>
            </a:r>
            <a:r>
              <a:rPr lang="es-ES" sz="1600" b="1" dirty="0"/>
              <a:t>(ÉPOCA DE </a:t>
            </a:r>
            <a:r>
              <a:rPr lang="es-ES" sz="1600" b="1" dirty="0" smtClean="0"/>
              <a:t>FRÍO)</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3 </a:t>
            </a:r>
            <a:r>
              <a:rPr lang="es-ES" sz="1600" dirty="0" smtClean="0"/>
              <a:t>(Sin Viento, Sin Irradiación)</a:t>
            </a:r>
            <a:endParaRPr lang="es-ES" sz="1600" dirty="0"/>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2" name="Tabla 1"/>
          <p:cNvGraphicFramePr>
            <a:graphicFrameLocks noGrp="1"/>
          </p:cNvGraphicFramePr>
          <p:nvPr>
            <p:extLst>
              <p:ext uri="{D42A27DB-BD31-4B8C-83A1-F6EECF244321}">
                <p14:modId xmlns:p14="http://schemas.microsoft.com/office/powerpoint/2010/main" val="1793157549"/>
              </p:ext>
            </p:extLst>
          </p:nvPr>
        </p:nvGraphicFramePr>
        <p:xfrm>
          <a:off x="323528" y="2564196"/>
          <a:ext cx="5626100" cy="1619698"/>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viento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viento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viento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4077131335"/>
              </p:ext>
            </p:extLst>
          </p:nvPr>
        </p:nvGraphicFramePr>
        <p:xfrm>
          <a:off x="2915816" y="5091809"/>
          <a:ext cx="5401310" cy="637794"/>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4.262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4.66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4.61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8.6</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2374359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4:</a:t>
            </a:r>
            <a:r>
              <a:rPr lang="es-ES" sz="1600" b="1" dirty="0" smtClean="0"/>
              <a:t> </a:t>
            </a:r>
            <a:r>
              <a:rPr lang="es-ES" sz="1600" b="1" dirty="0"/>
              <a:t>PICO DE DEMANDA </a:t>
            </a:r>
            <a:r>
              <a:rPr lang="es-ES" sz="1600" b="1" dirty="0" smtClean="0"/>
              <a:t>DE LA NOCHE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3 </a:t>
            </a:r>
            <a:r>
              <a:rPr lang="es-ES" sz="1600" dirty="0" smtClean="0"/>
              <a:t>(Sin Viento, Sin Irradiación)</a:t>
            </a:r>
            <a:endParaRPr lang="es-ES" sz="1600" dirty="0"/>
          </a:p>
        </p:txBody>
      </p:sp>
      <p:sp>
        <p:nvSpPr>
          <p:cNvPr id="13" name="5 Rectángulo"/>
          <p:cNvSpPr/>
          <p:nvPr/>
        </p:nvSpPr>
        <p:spPr>
          <a:xfrm>
            <a:off x="479638" y="1997703"/>
            <a:ext cx="4968552" cy="338554"/>
          </a:xfrm>
          <a:prstGeom prst="rect">
            <a:avLst/>
          </a:prstGeom>
        </p:spPr>
        <p:txBody>
          <a:bodyPr wrap="square">
            <a:spAutoFit/>
          </a:bodyPr>
          <a:lstStyle/>
          <a:p>
            <a:pPr algn="just"/>
            <a:r>
              <a:rPr lang="es-ES" sz="1600" dirty="0"/>
              <a:t>Sistema Hibrido Baltra – Santa Cruz “ISLAS GALÁPAGOS</a:t>
            </a:r>
            <a:r>
              <a:rPr lang="es-ES" sz="1600" dirty="0" smtClean="0"/>
              <a:t>”</a:t>
            </a:r>
          </a:p>
        </p:txBody>
      </p:sp>
      <p:pic>
        <p:nvPicPr>
          <p:cNvPr id="12" name="Imagen 11"/>
          <p:cNvPicPr/>
          <p:nvPr/>
        </p:nvPicPr>
        <p:blipFill rotWithShape="1">
          <a:blip r:embed="rId6"/>
          <a:srcRect l="60220" t="17195" r="201" b="24032"/>
          <a:stretch/>
        </p:blipFill>
        <p:spPr bwMode="auto">
          <a:xfrm>
            <a:off x="253182" y="2385215"/>
            <a:ext cx="5328000" cy="3492000"/>
          </a:xfrm>
          <a:prstGeom prst="rect">
            <a:avLst/>
          </a:prstGeom>
          <a:ln w="6350"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pic>
        <p:nvPicPr>
          <p:cNvPr id="16" name="Imagen 15"/>
          <p:cNvPicPr/>
          <p:nvPr/>
        </p:nvPicPr>
        <p:blipFill rotWithShape="1">
          <a:blip r:embed="rId7"/>
          <a:srcRect l="71658" t="52499" r="13732" b="20146"/>
          <a:stretch/>
        </p:blipFill>
        <p:spPr bwMode="auto">
          <a:xfrm>
            <a:off x="6016556" y="2835215"/>
            <a:ext cx="2736000" cy="2592000"/>
          </a:xfrm>
          <a:prstGeom prst="rect">
            <a:avLst/>
          </a:prstGeom>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144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4:</a:t>
            </a:r>
            <a:r>
              <a:rPr lang="es-ES" sz="1600" b="1" dirty="0" smtClean="0"/>
              <a:t> </a:t>
            </a:r>
            <a:r>
              <a:rPr lang="es-ES" sz="1600" b="1" dirty="0"/>
              <a:t>PICO DE DEMANDA </a:t>
            </a:r>
            <a:r>
              <a:rPr lang="es-ES" sz="1600" b="1" dirty="0" smtClean="0"/>
              <a:t>DE LA NOCHE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3 </a:t>
            </a:r>
            <a:r>
              <a:rPr lang="es-ES" sz="1600" dirty="0" smtClean="0"/>
              <a:t>(Sin Viento, Sin Irradiación)</a:t>
            </a:r>
            <a:endParaRPr lang="es-ES" sz="1600" dirty="0"/>
          </a:p>
        </p:txBody>
      </p:sp>
      <p:sp>
        <p:nvSpPr>
          <p:cNvPr id="13" name="5 Rectángulo"/>
          <p:cNvSpPr/>
          <p:nvPr/>
        </p:nvSpPr>
        <p:spPr>
          <a:xfrm>
            <a:off x="564282" y="2278905"/>
            <a:ext cx="7752134" cy="1323439"/>
          </a:xfrm>
          <a:prstGeom prst="rect">
            <a:avLst/>
          </a:prstGeom>
        </p:spPr>
        <p:txBody>
          <a:bodyPr wrap="square">
            <a:spAutoFit/>
          </a:bodyPr>
          <a:lstStyle/>
          <a:p>
            <a:pPr algn="just"/>
            <a:r>
              <a:rPr lang="es-EC" sz="1600" b="1" dirty="0"/>
              <a:t>Salida TRF unidades CAT 1-7 en P. Ayora: </a:t>
            </a:r>
            <a:r>
              <a:rPr lang="es-EC" sz="1600" dirty="0"/>
              <a:t>Carga de las unidades 8 y 9 superior al 150 % de la capacidad máxima efectiva.</a:t>
            </a:r>
            <a:r>
              <a:rPr lang="es-EC" sz="1600" b="1" dirty="0"/>
              <a:t> </a:t>
            </a:r>
            <a:endParaRPr lang="es-EC" sz="1600" b="1" dirty="0" smtClean="0"/>
          </a:p>
          <a:p>
            <a:pPr algn="just"/>
            <a:endParaRPr lang="es-EC" sz="1600" dirty="0"/>
          </a:p>
          <a:p>
            <a:pPr algn="just"/>
            <a:r>
              <a:rPr lang="es-EC" sz="1600" b="1" dirty="0"/>
              <a:t>Salida TRF unidades Hyundai 8-9 en P. Ayora: </a:t>
            </a:r>
            <a:r>
              <a:rPr lang="es-EC" sz="1600" dirty="0"/>
              <a:t>Carga de las unidades 1 a 7 superiores al 140 % de la capacidad máxima efectiva.</a:t>
            </a:r>
          </a:p>
        </p:txBody>
      </p:sp>
    </p:spTree>
    <p:extLst>
      <p:ext uri="{BB962C8B-B14F-4D97-AF65-F5344CB8AC3E}">
        <p14:creationId xmlns:p14="http://schemas.microsoft.com/office/powerpoint/2010/main" val="39086401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755993"/>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32057"/>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endParaRPr lang="es-ES" sz="1600" b="1" dirty="0" smtClean="0">
              <a:solidFill>
                <a:srgbClr val="FF0000"/>
              </a:solidFill>
            </a:endParaRPr>
          </a:p>
          <a:p>
            <a:pPr algn="just"/>
            <a:r>
              <a:rPr lang="es-ES" sz="1600" b="1" u="sng" dirty="0" smtClean="0">
                <a:effectLst>
                  <a:outerShdw blurRad="38100" dist="38100" dir="2700000" algn="tl">
                    <a:srgbClr val="000000">
                      <a:alpha val="43137"/>
                    </a:srgbClr>
                  </a:outerShdw>
                </a:effectLst>
              </a:rPr>
              <a:t>ESCENARIO 5:</a:t>
            </a:r>
            <a:r>
              <a:rPr lang="es-ES" sz="1600" b="1" dirty="0" smtClean="0"/>
              <a:t> MÍNIMA DEMANDA</a:t>
            </a:r>
            <a:endParaRPr lang="es-ES" sz="1600" dirty="0" smtClean="0"/>
          </a:p>
        </p:txBody>
      </p:sp>
      <p:sp>
        <p:nvSpPr>
          <p:cNvPr id="12" name="5 Rectángulo"/>
          <p:cNvSpPr/>
          <p:nvPr/>
        </p:nvSpPr>
        <p:spPr>
          <a:xfrm>
            <a:off x="623836" y="2358225"/>
            <a:ext cx="8128720" cy="2554545"/>
          </a:xfrm>
          <a:prstGeom prst="rect">
            <a:avLst/>
          </a:prstGeom>
        </p:spPr>
        <p:txBody>
          <a:bodyPr wrap="square">
            <a:spAutoFit/>
          </a:bodyPr>
          <a:lstStyle/>
          <a:p>
            <a:pPr algn="just"/>
            <a:r>
              <a:rPr lang="es-ES" sz="1600" dirty="0" smtClean="0"/>
              <a:t>La generación eólica y fotovoltaica se señala a continuación:</a:t>
            </a:r>
          </a:p>
          <a:p>
            <a:pPr algn="just"/>
            <a:endParaRPr lang="es-ES" sz="1600" dirty="0" smtClean="0"/>
          </a:p>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1 </a:t>
            </a:r>
            <a:r>
              <a:rPr lang="es-ES" sz="1600" dirty="0" smtClean="0"/>
              <a:t>(Viento Máximo, Sin Irradiación)</a:t>
            </a:r>
          </a:p>
          <a:p>
            <a:pPr marL="285750" indent="-285750" algn="just">
              <a:buFont typeface="Arial" panose="020B0604020202020204" pitchFamily="34" charset="0"/>
              <a:buChar char="•"/>
            </a:pPr>
            <a:endParaRPr lang="es-ES" sz="1600" dirty="0" smtClean="0"/>
          </a:p>
          <a:p>
            <a:pPr algn="just"/>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2 </a:t>
            </a:r>
            <a:r>
              <a:rPr lang="es-ES" sz="1600" dirty="0" smtClean="0"/>
              <a:t>(Viento Promedio, Sin Irradiación)</a:t>
            </a:r>
          </a:p>
          <a:p>
            <a:pPr marL="285750" indent="-285750" algn="just">
              <a:buFont typeface="Arial" panose="020B0604020202020204" pitchFamily="34" charset="0"/>
              <a:buChar char="•"/>
            </a:pPr>
            <a:endParaRPr lang="es-ES" sz="1600" dirty="0" smtClean="0"/>
          </a:p>
          <a:p>
            <a:pPr algn="just"/>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3 </a:t>
            </a:r>
            <a:r>
              <a:rPr lang="es-ES" sz="1600" dirty="0" smtClean="0"/>
              <a:t>(Sin viento, Sin Irradiación)</a:t>
            </a:r>
          </a:p>
          <a:p>
            <a:pPr algn="just"/>
            <a:endParaRPr lang="es-ES" sz="1600" dirty="0" smtClean="0"/>
          </a:p>
        </p:txBody>
      </p:sp>
    </p:spTree>
    <p:extLst>
      <p:ext uri="{BB962C8B-B14F-4D97-AF65-F5344CB8AC3E}">
        <p14:creationId xmlns:p14="http://schemas.microsoft.com/office/powerpoint/2010/main" val="2051033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DESARROLLO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0" name="5 Rectángulo"/>
          <p:cNvSpPr/>
          <p:nvPr/>
        </p:nvSpPr>
        <p:spPr>
          <a:xfrm>
            <a:off x="547736" y="1325086"/>
            <a:ext cx="8280919" cy="1815882"/>
          </a:xfrm>
          <a:prstGeom prst="rect">
            <a:avLst/>
          </a:prstGeom>
        </p:spPr>
        <p:txBody>
          <a:bodyPr wrap="square">
            <a:spAutoFit/>
          </a:bodyPr>
          <a:lstStyle/>
          <a:p>
            <a:pPr algn="just"/>
            <a:r>
              <a:rPr lang="es-ES" sz="1600" b="1" dirty="0" smtClean="0">
                <a:solidFill>
                  <a:srgbClr val="FF0000"/>
                </a:solidFill>
              </a:rPr>
              <a:t>PLANTA FOTOVOLTAICO Y ALMACENAMIENTO DE ENERGÍA EN BALTRA:</a:t>
            </a:r>
          </a:p>
          <a:p>
            <a:pPr marL="342900" indent="-342900" algn="just">
              <a:buAutoNum type="arabicParenR"/>
            </a:pPr>
            <a:r>
              <a:rPr lang="es-ES" sz="1600" dirty="0" smtClean="0"/>
              <a:t>Planta Fotovoltaica de 67 [KWp], entrega aproximadamente 111 [MWh] anuales.</a:t>
            </a:r>
          </a:p>
          <a:p>
            <a:pPr marL="342900" indent="-342900" algn="just">
              <a:buAutoNum type="arabicParenR"/>
            </a:pPr>
            <a:r>
              <a:rPr lang="es-ES" sz="1600" dirty="0" smtClean="0"/>
              <a:t>Dos conjuntos de bancos de baterías; uno con capacidad de almacenar hasta 4 [MWh] de energía provenientes del parque eólico y el otro de 268 [KWh] que compensa las constantes fluctuaciones de la generación de los aerogeneradores.</a:t>
            </a:r>
          </a:p>
          <a:p>
            <a:pPr algn="just"/>
            <a:endParaRPr lang="es-ES" sz="1600" dirty="0"/>
          </a:p>
          <a:p>
            <a:pPr algn="just"/>
            <a:r>
              <a:rPr lang="es-ES" sz="1600" dirty="0" smtClean="0"/>
              <a:t>Este sistema ahorra aproximadamente 7.800 galones de diésel.</a:t>
            </a:r>
          </a:p>
        </p:txBody>
      </p:sp>
      <p:pic>
        <p:nvPicPr>
          <p:cNvPr id="12" name="Imagen 11" descr="Image result for PROYECTO FOTOVOLTAICO Y ALMACENAMIENTO DE ENERGIA BALTRA"/>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1881" y="3197294"/>
            <a:ext cx="4012627" cy="2858752"/>
          </a:xfrm>
          <a:prstGeom prst="rect">
            <a:avLst/>
          </a:prstGeom>
          <a:ln w="9525" cap="flat" cmpd="sng" algn="ctr">
            <a:solidFill>
              <a:sysClr val="windowText" lastClr="000000"/>
            </a:solidFill>
            <a:prstDash val="solid"/>
            <a:round/>
            <a:headEnd type="none" w="med" len="med"/>
            <a:tailEnd type="none" w="med" len="med"/>
          </a:ln>
        </p:spPr>
      </p:pic>
    </p:spTree>
    <p:extLst>
      <p:ext uri="{BB962C8B-B14F-4D97-AF65-F5344CB8AC3E}">
        <p14:creationId xmlns:p14="http://schemas.microsoft.com/office/powerpoint/2010/main" val="22249389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5:</a:t>
            </a:r>
            <a:r>
              <a:rPr lang="es-ES" sz="1600" b="1" dirty="0" smtClean="0"/>
              <a:t> MÍNIMA DEMANDA</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a:t>
            </a:r>
            <a:r>
              <a:rPr lang="es-ES" sz="1600" b="1" dirty="0">
                <a:effectLst>
                  <a:outerShdw blurRad="38100" dist="38100" dir="2700000" algn="tl">
                    <a:srgbClr val="000000">
                      <a:alpha val="43137"/>
                    </a:srgbClr>
                  </a:outerShdw>
                </a:effectLst>
              </a:rPr>
              <a:t>1</a:t>
            </a:r>
            <a:r>
              <a:rPr lang="es-ES" sz="1600" b="1" dirty="0" smtClean="0">
                <a:effectLst>
                  <a:outerShdw blurRad="38100" dist="38100" dir="2700000" algn="tl">
                    <a:srgbClr val="000000">
                      <a:alpha val="43137"/>
                    </a:srgbClr>
                  </a:outerShdw>
                </a:effectLst>
              </a:rPr>
              <a:t> </a:t>
            </a:r>
            <a:r>
              <a:rPr lang="es-ES" sz="1600" dirty="0" smtClean="0"/>
              <a:t>(Viento Máximo, Sin Irradiación)</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2" name="Tabla 1"/>
          <p:cNvGraphicFramePr>
            <a:graphicFrameLocks noGrp="1"/>
          </p:cNvGraphicFramePr>
          <p:nvPr>
            <p:extLst>
              <p:ext uri="{D42A27DB-BD31-4B8C-83A1-F6EECF244321}">
                <p14:modId xmlns:p14="http://schemas.microsoft.com/office/powerpoint/2010/main" val="1758964383"/>
              </p:ext>
            </p:extLst>
          </p:nvPr>
        </p:nvGraphicFramePr>
        <p:xfrm>
          <a:off x="1835696" y="3077624"/>
          <a:ext cx="5574665" cy="2203323"/>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0.3807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0.1392708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0.03098794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0.976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0.3807292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0.9949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0.3650848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0.08118841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0.976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0.9949152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0.5044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0.1122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0.976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3739730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5:</a:t>
            </a:r>
            <a:r>
              <a:rPr lang="es-ES" sz="1600" b="1" dirty="0" smtClean="0"/>
              <a:t> MÍNIMA DEMANDA</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1 </a:t>
            </a:r>
            <a:r>
              <a:rPr lang="es-ES" sz="1600" dirty="0" smtClean="0"/>
              <a:t>(Viento Máximo, Sin Irradiación)</a:t>
            </a:r>
            <a:endParaRPr lang="es-ES" sz="1600" dirty="0"/>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3" name="Tabla 2"/>
          <p:cNvGraphicFramePr>
            <a:graphicFrameLocks noGrp="1"/>
          </p:cNvGraphicFramePr>
          <p:nvPr>
            <p:extLst>
              <p:ext uri="{D42A27DB-BD31-4B8C-83A1-F6EECF244321}">
                <p14:modId xmlns:p14="http://schemas.microsoft.com/office/powerpoint/2010/main" val="4257782359"/>
              </p:ext>
            </p:extLst>
          </p:nvPr>
        </p:nvGraphicFramePr>
        <p:xfrm>
          <a:off x="323528" y="2565708"/>
          <a:ext cx="5626100" cy="1619698"/>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0.0423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Lim.de.Ge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0.0423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Lim.de.Ge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0.0423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Lim.de.Ge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0.975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974435611"/>
              </p:ext>
            </p:extLst>
          </p:nvPr>
        </p:nvGraphicFramePr>
        <p:xfrm>
          <a:off x="2771800" y="5128046"/>
          <a:ext cx="5401310" cy="637794"/>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0.5044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65.9</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6956432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5:</a:t>
            </a:r>
            <a:r>
              <a:rPr lang="es-ES" sz="1600" b="1" dirty="0" smtClean="0"/>
              <a:t> MÍNIMA DEMANDA</a:t>
            </a:r>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1 </a:t>
            </a:r>
            <a:r>
              <a:rPr lang="es-ES" sz="1600" dirty="0" smtClean="0"/>
              <a:t>(Viento Máximo, Sin Irradiación)</a:t>
            </a:r>
            <a:endParaRPr lang="es-ES" sz="1600" dirty="0"/>
          </a:p>
        </p:txBody>
      </p:sp>
      <p:sp>
        <p:nvSpPr>
          <p:cNvPr id="13" name="5 Rectángulo"/>
          <p:cNvSpPr/>
          <p:nvPr/>
        </p:nvSpPr>
        <p:spPr>
          <a:xfrm>
            <a:off x="479638" y="1997703"/>
            <a:ext cx="4968552" cy="338554"/>
          </a:xfrm>
          <a:prstGeom prst="rect">
            <a:avLst/>
          </a:prstGeom>
        </p:spPr>
        <p:txBody>
          <a:bodyPr wrap="square">
            <a:spAutoFit/>
          </a:bodyPr>
          <a:lstStyle/>
          <a:p>
            <a:pPr algn="just"/>
            <a:r>
              <a:rPr lang="es-ES" sz="1600" dirty="0"/>
              <a:t>Sistema Hibrido Baltra – Santa Cruz “ISLAS GALÁPAGOS</a:t>
            </a:r>
            <a:r>
              <a:rPr lang="es-ES" sz="1600" dirty="0" smtClean="0"/>
              <a:t>”</a:t>
            </a:r>
          </a:p>
        </p:txBody>
      </p:sp>
      <p:pic>
        <p:nvPicPr>
          <p:cNvPr id="14" name="Imagen 13"/>
          <p:cNvPicPr/>
          <p:nvPr/>
        </p:nvPicPr>
        <p:blipFill rotWithShape="1">
          <a:blip r:embed="rId6"/>
          <a:srcRect l="60055" t="21236" r="285" b="19587"/>
          <a:stretch/>
        </p:blipFill>
        <p:spPr bwMode="auto">
          <a:xfrm>
            <a:off x="203724" y="2428684"/>
            <a:ext cx="5328000" cy="3528000"/>
          </a:xfrm>
          <a:prstGeom prst="rect">
            <a:avLst/>
          </a:prstGeom>
          <a:ln w="6350">
            <a:solidFill>
              <a:schemeClr val="accent1"/>
            </a:solidFill>
          </a:ln>
          <a:extLst>
            <a:ext uri="{53640926-AAD7-44D8-BBD7-CCE9431645EC}">
              <a14:shadowObscured xmlns:a14="http://schemas.microsoft.com/office/drawing/2010/main"/>
            </a:ext>
          </a:extLst>
        </p:spPr>
      </p:pic>
      <p:pic>
        <p:nvPicPr>
          <p:cNvPr id="15" name="Imagen 14"/>
          <p:cNvPicPr/>
          <p:nvPr/>
        </p:nvPicPr>
        <p:blipFill rotWithShape="1">
          <a:blip r:embed="rId7"/>
          <a:srcRect l="71128" t="54195" r="13622" b="19663"/>
          <a:stretch/>
        </p:blipFill>
        <p:spPr bwMode="auto">
          <a:xfrm>
            <a:off x="5992969" y="2896684"/>
            <a:ext cx="2736000" cy="2592000"/>
          </a:xfrm>
          <a:prstGeom prst="rect">
            <a:avLst/>
          </a:prstGeom>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98146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5:</a:t>
            </a:r>
            <a:r>
              <a:rPr lang="es-ES" sz="1600" b="1" dirty="0" smtClean="0"/>
              <a:t> MÍNIMA DEMANDA</a:t>
            </a:r>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1 </a:t>
            </a:r>
            <a:r>
              <a:rPr lang="es-ES" sz="1600" dirty="0" smtClean="0"/>
              <a:t>(Viento Máximo, Sin Irradiación)</a:t>
            </a:r>
            <a:endParaRPr lang="es-ES" sz="1600" dirty="0"/>
          </a:p>
        </p:txBody>
      </p:sp>
      <p:sp>
        <p:nvSpPr>
          <p:cNvPr id="13" name="5 Rectángulo"/>
          <p:cNvSpPr/>
          <p:nvPr/>
        </p:nvSpPr>
        <p:spPr>
          <a:xfrm>
            <a:off x="623835" y="2131658"/>
            <a:ext cx="8105133" cy="830997"/>
          </a:xfrm>
          <a:prstGeom prst="rect">
            <a:avLst/>
          </a:prstGeom>
        </p:spPr>
        <p:txBody>
          <a:bodyPr wrap="square">
            <a:spAutoFit/>
          </a:bodyPr>
          <a:lstStyle/>
          <a:p>
            <a:pPr algn="just"/>
            <a:r>
              <a:rPr lang="es-EC" sz="1600" b="1" dirty="0"/>
              <a:t>Salida Alimentador 2 Sistema Santa Cruz: </a:t>
            </a:r>
            <a:r>
              <a:rPr lang="es-EC" sz="1600" dirty="0"/>
              <a:t>Unidades en P. Ayora motorizadas por exceso de generación. El flujo de carga no considera sin embargo la reducción de potencia por sobre-frecuencia de las plantas fotovoltaicas y eólica</a:t>
            </a:r>
            <a:endParaRPr lang="es-ES" sz="1600" dirty="0" smtClean="0"/>
          </a:p>
        </p:txBody>
      </p:sp>
    </p:spTree>
    <p:extLst>
      <p:ext uri="{BB962C8B-B14F-4D97-AF65-F5344CB8AC3E}">
        <p14:creationId xmlns:p14="http://schemas.microsoft.com/office/powerpoint/2010/main" val="1354286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5:</a:t>
            </a:r>
            <a:r>
              <a:rPr lang="es-ES" sz="1600" b="1" dirty="0" smtClean="0"/>
              <a:t> MÍNIMA DEMANDA</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2 </a:t>
            </a:r>
            <a:r>
              <a:rPr lang="es-ES" sz="1600" dirty="0" smtClean="0"/>
              <a:t>(Viento Promedio, Sin Irradiación)</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3" name="Tabla 2"/>
          <p:cNvGraphicFramePr>
            <a:graphicFrameLocks noGrp="1"/>
          </p:cNvGraphicFramePr>
          <p:nvPr>
            <p:extLst>
              <p:ext uri="{D42A27DB-BD31-4B8C-83A1-F6EECF244321}">
                <p14:modId xmlns:p14="http://schemas.microsoft.com/office/powerpoint/2010/main" val="1968302339"/>
              </p:ext>
            </p:extLst>
          </p:nvPr>
        </p:nvGraphicFramePr>
        <p:xfrm>
          <a:off x="1900860" y="3046439"/>
          <a:ext cx="5574665" cy="2203323"/>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0.745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0.1475122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0.00950397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0.3724878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0.1475122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0.00950397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0.3724878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0.9733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0.3866727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0.02490041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0.9733273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0.682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0.0439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2.40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1.718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1.718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9033713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5:</a:t>
            </a:r>
            <a:r>
              <a:rPr lang="es-ES" sz="1600" b="1" dirty="0" smtClean="0"/>
              <a:t> MÍNIMA DEMANDA</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2 </a:t>
            </a:r>
            <a:r>
              <a:rPr lang="es-ES" sz="1600" dirty="0" smtClean="0"/>
              <a:t>(Viento Promedio, Sin Irradiación)</a:t>
            </a:r>
            <a:endParaRPr lang="es-ES" sz="1600" dirty="0"/>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2" name="Tabla 1"/>
          <p:cNvGraphicFramePr>
            <a:graphicFrameLocks noGrp="1"/>
          </p:cNvGraphicFramePr>
          <p:nvPr>
            <p:extLst>
              <p:ext uri="{D42A27DB-BD31-4B8C-83A1-F6EECF244321}">
                <p14:modId xmlns:p14="http://schemas.microsoft.com/office/powerpoint/2010/main" val="2767005161"/>
              </p:ext>
            </p:extLst>
          </p:nvPr>
        </p:nvGraphicFramePr>
        <p:xfrm>
          <a:off x="395536" y="2666384"/>
          <a:ext cx="5626100" cy="1619698"/>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0.264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0.264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0.264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0.792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0.1795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2112479223"/>
              </p:ext>
            </p:extLst>
          </p:nvPr>
        </p:nvGraphicFramePr>
        <p:xfrm>
          <a:off x="3059832" y="5128046"/>
          <a:ext cx="5401310" cy="637794"/>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0.682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1.474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53.7</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1193553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5:</a:t>
            </a:r>
            <a:r>
              <a:rPr lang="es-ES" sz="1600" b="1" dirty="0" smtClean="0"/>
              <a:t> MÍNIMA DEMANDA</a:t>
            </a:r>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2 </a:t>
            </a:r>
            <a:r>
              <a:rPr lang="es-ES" sz="1600" dirty="0" smtClean="0"/>
              <a:t>(Viento Promedio, Sin Irradiación)</a:t>
            </a:r>
            <a:endParaRPr lang="es-ES" sz="1600" dirty="0"/>
          </a:p>
        </p:txBody>
      </p:sp>
      <p:sp>
        <p:nvSpPr>
          <p:cNvPr id="13" name="5 Rectángulo"/>
          <p:cNvSpPr/>
          <p:nvPr/>
        </p:nvSpPr>
        <p:spPr>
          <a:xfrm>
            <a:off x="479638" y="1997703"/>
            <a:ext cx="4968552" cy="338554"/>
          </a:xfrm>
          <a:prstGeom prst="rect">
            <a:avLst/>
          </a:prstGeom>
        </p:spPr>
        <p:txBody>
          <a:bodyPr wrap="square">
            <a:spAutoFit/>
          </a:bodyPr>
          <a:lstStyle/>
          <a:p>
            <a:pPr algn="just"/>
            <a:r>
              <a:rPr lang="es-ES" sz="1600" dirty="0"/>
              <a:t>Sistema Hibrido Baltra – Santa Cruz “ISLAS GALÁPAGOS</a:t>
            </a:r>
            <a:r>
              <a:rPr lang="es-ES" sz="1600" dirty="0" smtClean="0"/>
              <a:t>”</a:t>
            </a:r>
          </a:p>
        </p:txBody>
      </p:sp>
      <p:pic>
        <p:nvPicPr>
          <p:cNvPr id="12" name="Imagen 11"/>
          <p:cNvPicPr/>
          <p:nvPr/>
        </p:nvPicPr>
        <p:blipFill rotWithShape="1">
          <a:blip r:embed="rId6"/>
          <a:srcRect l="60202" t="16183" b="22454"/>
          <a:stretch/>
        </p:blipFill>
        <p:spPr bwMode="auto">
          <a:xfrm>
            <a:off x="226584" y="2396663"/>
            <a:ext cx="5328000" cy="3528000"/>
          </a:xfrm>
          <a:prstGeom prst="rect">
            <a:avLst/>
          </a:prstGeom>
          <a:ln w="6350">
            <a:solidFill>
              <a:schemeClr val="accent1"/>
            </a:solidFill>
          </a:ln>
          <a:extLst>
            <a:ext uri="{53640926-AAD7-44D8-BBD7-CCE9431645EC}">
              <a14:shadowObscured xmlns:a14="http://schemas.microsoft.com/office/drawing/2010/main"/>
            </a:ext>
          </a:extLst>
        </p:spPr>
      </p:pic>
      <p:pic>
        <p:nvPicPr>
          <p:cNvPr id="16" name="Imagen 15"/>
          <p:cNvPicPr/>
          <p:nvPr/>
        </p:nvPicPr>
        <p:blipFill rotWithShape="1">
          <a:blip r:embed="rId7"/>
          <a:srcRect l="71172" t="44739" r="13806" b="28595"/>
          <a:stretch/>
        </p:blipFill>
        <p:spPr bwMode="auto">
          <a:xfrm>
            <a:off x="5940152" y="2864663"/>
            <a:ext cx="2736000" cy="2592000"/>
          </a:xfrm>
          <a:prstGeom prst="rect">
            <a:avLst/>
          </a:prstGeom>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4974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5:</a:t>
            </a:r>
            <a:r>
              <a:rPr lang="es-ES" sz="1600" b="1" dirty="0" smtClean="0"/>
              <a:t> MÍNIMA DEMANDA</a:t>
            </a:r>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2 </a:t>
            </a:r>
            <a:r>
              <a:rPr lang="es-ES" sz="1600" dirty="0" smtClean="0"/>
              <a:t>(Viento Promedio, Sin Irradiación)</a:t>
            </a:r>
            <a:endParaRPr lang="es-ES" sz="1600" dirty="0"/>
          </a:p>
        </p:txBody>
      </p:sp>
      <p:sp>
        <p:nvSpPr>
          <p:cNvPr id="13" name="5 Rectángulo"/>
          <p:cNvSpPr/>
          <p:nvPr/>
        </p:nvSpPr>
        <p:spPr>
          <a:xfrm>
            <a:off x="600248" y="2365270"/>
            <a:ext cx="7860183" cy="830997"/>
          </a:xfrm>
          <a:prstGeom prst="rect">
            <a:avLst/>
          </a:prstGeom>
        </p:spPr>
        <p:txBody>
          <a:bodyPr wrap="square">
            <a:spAutoFit/>
          </a:bodyPr>
          <a:lstStyle/>
          <a:p>
            <a:pPr algn="just"/>
            <a:r>
              <a:rPr lang="es-EC" sz="1600" b="1" dirty="0"/>
              <a:t>Salida Alimentador 2 Sistema Santa Cruz: </a:t>
            </a:r>
            <a:r>
              <a:rPr lang="es-EC" sz="1600" dirty="0"/>
              <a:t>Unidades en P. Ayora cargadas a menos del 5%. El flujo de carga no considera sin embargo la reducción de potencia por sobre-frecuencia de las plantas fotovoltaicas y eólica.</a:t>
            </a:r>
          </a:p>
        </p:txBody>
      </p:sp>
    </p:spTree>
    <p:extLst>
      <p:ext uri="{BB962C8B-B14F-4D97-AF65-F5344CB8AC3E}">
        <p14:creationId xmlns:p14="http://schemas.microsoft.com/office/powerpoint/2010/main" val="495856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5:</a:t>
            </a:r>
            <a:r>
              <a:rPr lang="es-ES" sz="1600" b="1" dirty="0" smtClean="0"/>
              <a:t> MÍNIMA DEMANDA</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a:t>
            </a:r>
            <a:r>
              <a:rPr lang="es-ES" sz="1600" b="1" dirty="0">
                <a:effectLst>
                  <a:outerShdw blurRad="38100" dist="38100" dir="2700000" algn="tl">
                    <a:srgbClr val="000000">
                      <a:alpha val="43137"/>
                    </a:srgbClr>
                  </a:outerShdw>
                </a:effectLst>
              </a:rPr>
              <a:t>3</a:t>
            </a:r>
            <a:r>
              <a:rPr lang="es-ES" sz="1600" b="1" dirty="0" smtClean="0">
                <a:effectLst>
                  <a:outerShdw blurRad="38100" dist="38100" dir="2700000" algn="tl">
                    <a:srgbClr val="000000">
                      <a:alpha val="43137"/>
                    </a:srgbClr>
                  </a:outerShdw>
                </a:effectLst>
              </a:rPr>
              <a:t> </a:t>
            </a:r>
            <a:r>
              <a:rPr lang="es-ES" sz="1600" dirty="0" smtClean="0"/>
              <a:t>(Sin Viento, Sin Irradiación)</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2" name="Tabla 1"/>
          <p:cNvGraphicFramePr>
            <a:graphicFrameLocks noGrp="1"/>
          </p:cNvGraphicFramePr>
          <p:nvPr>
            <p:extLst>
              <p:ext uri="{D42A27DB-BD31-4B8C-83A1-F6EECF244321}">
                <p14:modId xmlns:p14="http://schemas.microsoft.com/office/powerpoint/2010/main" val="1769899060"/>
              </p:ext>
            </p:extLst>
          </p:nvPr>
        </p:nvGraphicFramePr>
        <p:xfrm>
          <a:off x="1900860" y="3154612"/>
          <a:ext cx="5574665" cy="2203323"/>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0.2603194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0.03604824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0.2596806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0.779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0.2603194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0.03604824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0.2596806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0.2603194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0.03604824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0.2596806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0.6778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0.6821666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0.09444638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0.6778334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1.463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0.2026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1.457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1.457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86145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5:</a:t>
            </a:r>
            <a:r>
              <a:rPr lang="es-ES" sz="1600" b="1" dirty="0" smtClean="0"/>
              <a:t> MÍNIMA DEMANDA</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3 </a:t>
            </a:r>
            <a:r>
              <a:rPr lang="es-ES" sz="1600" dirty="0" smtClean="0"/>
              <a:t>(Sin Viento, Sin Irradiación)</a:t>
            </a:r>
            <a:endParaRPr lang="es-ES" sz="1600" dirty="0"/>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3" name="Tabla 2"/>
          <p:cNvGraphicFramePr>
            <a:graphicFrameLocks noGrp="1"/>
          </p:cNvGraphicFramePr>
          <p:nvPr>
            <p:extLst>
              <p:ext uri="{D42A27DB-BD31-4B8C-83A1-F6EECF244321}">
                <p14:modId xmlns:p14="http://schemas.microsoft.com/office/powerpoint/2010/main" val="460405203"/>
              </p:ext>
            </p:extLst>
          </p:nvPr>
        </p:nvGraphicFramePr>
        <p:xfrm>
          <a:off x="246782" y="2610730"/>
          <a:ext cx="5626100" cy="1619698"/>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Viento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Viento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Viento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81333050"/>
              </p:ext>
            </p:extLst>
          </p:nvPr>
        </p:nvGraphicFramePr>
        <p:xfrm>
          <a:off x="3059832" y="5147156"/>
          <a:ext cx="5401310" cy="637794"/>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1.463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1.463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0.0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055514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DESARROLLO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0" name="5 Rectángulo"/>
          <p:cNvSpPr/>
          <p:nvPr/>
        </p:nvSpPr>
        <p:spPr>
          <a:xfrm>
            <a:off x="547736" y="1343670"/>
            <a:ext cx="8280919" cy="830997"/>
          </a:xfrm>
          <a:prstGeom prst="rect">
            <a:avLst/>
          </a:prstGeom>
        </p:spPr>
        <p:txBody>
          <a:bodyPr wrap="square">
            <a:spAutoFit/>
          </a:bodyPr>
          <a:lstStyle/>
          <a:p>
            <a:pPr algn="just"/>
            <a:r>
              <a:rPr lang="es-ES" sz="1600" b="1" dirty="0" smtClean="0">
                <a:solidFill>
                  <a:srgbClr val="FF0000"/>
                </a:solidFill>
              </a:rPr>
              <a:t>PLANTA FOTOVOLTAICO EN PUERTO AYORA:</a:t>
            </a:r>
          </a:p>
          <a:p>
            <a:pPr algn="just"/>
            <a:r>
              <a:rPr lang="es-ES" sz="1600" dirty="0" smtClean="0"/>
              <a:t>La capacidad de esta planta es de 1,5 [</a:t>
            </a:r>
            <a:r>
              <a:rPr lang="es-ES" sz="1600" dirty="0" err="1" smtClean="0"/>
              <a:t>MWp</a:t>
            </a:r>
            <a:r>
              <a:rPr lang="es-ES" sz="1600" dirty="0" smtClean="0"/>
              <a:t>], cuenta con 6.006 paneles solares fotovoltaicos de 250 [</a:t>
            </a:r>
            <a:r>
              <a:rPr lang="es-ES" sz="1600" dirty="0" err="1" smtClean="0"/>
              <a:t>Wp</a:t>
            </a:r>
            <a:r>
              <a:rPr lang="es-ES" sz="1600" dirty="0" smtClean="0"/>
              <a:t>] cada uno. El sistema ahorra aproximadamente 140.000 galones de diésel.</a:t>
            </a:r>
          </a:p>
        </p:txBody>
      </p:sp>
      <p:pic>
        <p:nvPicPr>
          <p:cNvPr id="11" name="Imagen 10" descr="Related image"/>
          <p:cNvPicPr/>
          <p:nvPr/>
        </p:nvPicPr>
        <p:blipFill>
          <a:blip r:embed="rId6">
            <a:extLst>
              <a:ext uri="{28A0092B-C50C-407E-A947-70E740481C1C}">
                <a14:useLocalDpi xmlns:a14="http://schemas.microsoft.com/office/drawing/2010/main" val="0"/>
              </a:ext>
            </a:extLst>
          </a:blip>
          <a:srcRect/>
          <a:stretch>
            <a:fillRect/>
          </a:stretch>
        </p:blipFill>
        <p:spPr bwMode="auto">
          <a:xfrm>
            <a:off x="248411" y="2687747"/>
            <a:ext cx="4251687" cy="2606132"/>
          </a:xfrm>
          <a:prstGeom prst="rect">
            <a:avLst/>
          </a:prstGeom>
          <a:ln w="9525" cap="flat" cmpd="sng" algn="ctr">
            <a:solidFill>
              <a:sysClr val="windowText" lastClr="000000"/>
            </a:solidFill>
            <a:prstDash val="solid"/>
            <a:round/>
            <a:headEnd type="none" w="med" len="med"/>
            <a:tailEnd type="none" w="med" len="med"/>
          </a:ln>
        </p:spPr>
      </p:pic>
      <p:graphicFrame>
        <p:nvGraphicFramePr>
          <p:cNvPr id="2" name="Tabla 1"/>
          <p:cNvGraphicFramePr>
            <a:graphicFrameLocks noGrp="1"/>
          </p:cNvGraphicFramePr>
          <p:nvPr>
            <p:extLst>
              <p:ext uri="{D42A27DB-BD31-4B8C-83A1-F6EECF244321}">
                <p14:modId xmlns:p14="http://schemas.microsoft.com/office/powerpoint/2010/main" val="3111124278"/>
              </p:ext>
            </p:extLst>
          </p:nvPr>
        </p:nvGraphicFramePr>
        <p:xfrm>
          <a:off x="4660731" y="3400452"/>
          <a:ext cx="4310380" cy="1174242"/>
        </p:xfrm>
        <a:graphic>
          <a:graphicData uri="http://schemas.openxmlformats.org/drawingml/2006/table">
            <a:tbl>
              <a:tblPr firstRow="1" firstCol="1" bandRow="1">
                <a:tableStyleId>{5C22544A-7EE6-4342-B048-85BDC9FD1C3A}</a:tableStyleId>
              </a:tblPr>
              <a:tblGrid>
                <a:gridCol w="2419985"/>
                <a:gridCol w="1890395"/>
              </a:tblGrid>
              <a:tr h="0">
                <a:tc gridSpan="2">
                  <a:txBody>
                    <a:bodyPr/>
                    <a:lstStyle/>
                    <a:p>
                      <a:pPr algn="ctr">
                        <a:lnSpc>
                          <a:spcPct val="107000"/>
                        </a:lnSpc>
                        <a:spcAft>
                          <a:spcPts val="0"/>
                        </a:spcAft>
                      </a:pPr>
                      <a:r>
                        <a:rPr lang="es-EC" sz="1200" dirty="0">
                          <a:effectLst/>
                        </a:rPr>
                        <a:t>Parque Fotovoltaico Puerto Ayora</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hMerge="1">
                  <a:txBody>
                    <a:bodyPr/>
                    <a:lstStyle/>
                    <a:p>
                      <a:endParaRPr lang="es-EC"/>
                    </a:p>
                  </a:txBody>
                  <a:tcPr/>
                </a:tc>
              </a:tr>
              <a:tr h="0">
                <a:tc>
                  <a:txBody>
                    <a:bodyPr/>
                    <a:lstStyle/>
                    <a:p>
                      <a:pPr algn="ctr">
                        <a:lnSpc>
                          <a:spcPct val="107000"/>
                        </a:lnSpc>
                        <a:spcAft>
                          <a:spcPts val="0"/>
                        </a:spcAft>
                      </a:pPr>
                      <a:r>
                        <a:rPr lang="es-EC" sz="1200" dirty="0">
                          <a:effectLst/>
                        </a:rPr>
                        <a:t>Sistema Eléctrico</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200">
                          <a:effectLst/>
                        </a:rPr>
                        <a:t>Santa Cruz -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r h="0">
                <a:tc>
                  <a:txBody>
                    <a:bodyPr/>
                    <a:lstStyle/>
                    <a:p>
                      <a:pPr algn="ctr">
                        <a:lnSpc>
                          <a:spcPct val="107000"/>
                        </a:lnSpc>
                        <a:spcAft>
                          <a:spcPts val="0"/>
                        </a:spcAft>
                      </a:pPr>
                      <a:r>
                        <a:rPr lang="es-EC" sz="1200" dirty="0">
                          <a:effectLst/>
                        </a:rPr>
                        <a:t>Capacidad Instalada</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200">
                          <a:effectLst/>
                        </a:rPr>
                        <a:t>1.500,00 [kWp]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r h="0">
                <a:tc>
                  <a:txBody>
                    <a:bodyPr/>
                    <a:lstStyle/>
                    <a:p>
                      <a:pPr algn="ctr">
                        <a:lnSpc>
                          <a:spcPct val="107000"/>
                        </a:lnSpc>
                        <a:spcAft>
                          <a:spcPts val="0"/>
                        </a:spcAft>
                      </a:pPr>
                      <a:r>
                        <a:rPr lang="es-EC" sz="1200">
                          <a:effectLst/>
                        </a:rPr>
                        <a:t>Energía Generada al 31/12/2015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200">
                          <a:effectLst/>
                        </a:rPr>
                        <a:t>3.162,76 [MWh]</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r h="0">
                <a:tc>
                  <a:txBody>
                    <a:bodyPr/>
                    <a:lstStyle/>
                    <a:p>
                      <a:pPr algn="ctr">
                        <a:lnSpc>
                          <a:spcPct val="107000"/>
                        </a:lnSpc>
                        <a:spcAft>
                          <a:spcPts val="0"/>
                        </a:spcAft>
                      </a:pPr>
                      <a:r>
                        <a:rPr lang="es-EC" sz="1200">
                          <a:effectLst/>
                        </a:rPr>
                        <a:t>Energía Generada en 2015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200">
                          <a:effectLst/>
                        </a:rPr>
                        <a:t>2.010,49 [MWh]</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r h="0">
                <a:tc>
                  <a:txBody>
                    <a:bodyPr/>
                    <a:lstStyle/>
                    <a:p>
                      <a:pPr algn="ctr">
                        <a:lnSpc>
                          <a:spcPct val="107000"/>
                        </a:lnSpc>
                        <a:spcAft>
                          <a:spcPts val="0"/>
                        </a:spcAft>
                      </a:pPr>
                      <a:r>
                        <a:rPr lang="es-EC" sz="1200">
                          <a:effectLst/>
                        </a:rPr>
                        <a:t>(%) penetración en 2015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200" dirty="0">
                          <a:effectLst/>
                        </a:rPr>
                        <a:t>6.12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bl>
          </a:graphicData>
        </a:graphic>
      </p:graphicFrame>
    </p:spTree>
    <p:extLst>
      <p:ext uri="{BB962C8B-B14F-4D97-AF65-F5344CB8AC3E}">
        <p14:creationId xmlns:p14="http://schemas.microsoft.com/office/powerpoint/2010/main" val="9470926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5:</a:t>
            </a:r>
            <a:r>
              <a:rPr lang="es-ES" sz="1600" b="1" dirty="0" smtClean="0"/>
              <a:t> MÍNIMA DEMANDA</a:t>
            </a:r>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3 </a:t>
            </a:r>
            <a:r>
              <a:rPr lang="es-ES" sz="1600" dirty="0" smtClean="0"/>
              <a:t>(Sin Viento, Sin Irradiación)</a:t>
            </a:r>
            <a:endParaRPr lang="es-ES" sz="1600" dirty="0"/>
          </a:p>
        </p:txBody>
      </p:sp>
      <p:sp>
        <p:nvSpPr>
          <p:cNvPr id="13" name="5 Rectángulo"/>
          <p:cNvSpPr/>
          <p:nvPr/>
        </p:nvSpPr>
        <p:spPr>
          <a:xfrm>
            <a:off x="479638" y="1997703"/>
            <a:ext cx="4968552" cy="338554"/>
          </a:xfrm>
          <a:prstGeom prst="rect">
            <a:avLst/>
          </a:prstGeom>
        </p:spPr>
        <p:txBody>
          <a:bodyPr wrap="square">
            <a:spAutoFit/>
          </a:bodyPr>
          <a:lstStyle/>
          <a:p>
            <a:pPr algn="just"/>
            <a:r>
              <a:rPr lang="es-ES" sz="1600" dirty="0"/>
              <a:t>Sistema Hibrido Baltra – Santa Cruz “ISLAS GALÁPAGOS</a:t>
            </a:r>
            <a:r>
              <a:rPr lang="es-ES" sz="1600" dirty="0" smtClean="0"/>
              <a:t>”</a:t>
            </a:r>
          </a:p>
        </p:txBody>
      </p:sp>
      <p:pic>
        <p:nvPicPr>
          <p:cNvPr id="14" name="Imagen 13"/>
          <p:cNvPicPr/>
          <p:nvPr/>
        </p:nvPicPr>
        <p:blipFill rotWithShape="1">
          <a:blip r:embed="rId6"/>
          <a:srcRect l="60202" t="16805" r="239" b="24312"/>
          <a:stretch/>
        </p:blipFill>
        <p:spPr bwMode="auto">
          <a:xfrm>
            <a:off x="210335" y="2374031"/>
            <a:ext cx="5328000" cy="3528000"/>
          </a:xfrm>
          <a:prstGeom prst="rect">
            <a:avLst/>
          </a:prstGeom>
          <a:ln w="6350" cap="flat" cmpd="sng" algn="ctr">
            <a:solidFill>
              <a:srgbClr val="4F81BD"/>
            </a:solidFill>
            <a:prstDash val="solid"/>
            <a:round/>
            <a:headEnd type="none" w="med" len="med"/>
            <a:tailEnd type="none" w="med" len="med"/>
          </a:ln>
          <a:extLst>
            <a:ext uri="{53640926-AAD7-44D8-BBD7-CCE9431645EC}">
              <a14:shadowObscured xmlns:a14="http://schemas.microsoft.com/office/drawing/2010/main"/>
            </a:ext>
          </a:extLst>
        </p:spPr>
      </p:pic>
      <p:pic>
        <p:nvPicPr>
          <p:cNvPr id="15" name="Imagen 14"/>
          <p:cNvPicPr/>
          <p:nvPr/>
        </p:nvPicPr>
        <p:blipFill rotWithShape="1">
          <a:blip r:embed="rId7"/>
          <a:srcRect l="71583" t="51919" r="14094" b="23098"/>
          <a:stretch/>
        </p:blipFill>
        <p:spPr bwMode="auto">
          <a:xfrm>
            <a:off x="6020601" y="2842031"/>
            <a:ext cx="2736000" cy="2592000"/>
          </a:xfrm>
          <a:prstGeom prst="rect">
            <a:avLst/>
          </a:prstGeom>
          <a:ln w="63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92292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5:</a:t>
            </a:r>
            <a:r>
              <a:rPr lang="es-ES" sz="1600" b="1" dirty="0" smtClean="0"/>
              <a:t> MÍNIMA DEMANDA</a:t>
            </a:r>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3 </a:t>
            </a:r>
            <a:r>
              <a:rPr lang="es-ES" sz="1600" dirty="0" smtClean="0"/>
              <a:t>(Sin Viento, Sin Irradiación)</a:t>
            </a:r>
            <a:endParaRPr lang="es-ES" sz="1600" dirty="0"/>
          </a:p>
        </p:txBody>
      </p:sp>
      <p:sp>
        <p:nvSpPr>
          <p:cNvPr id="13" name="5 Rectángulo"/>
          <p:cNvSpPr/>
          <p:nvPr/>
        </p:nvSpPr>
        <p:spPr>
          <a:xfrm>
            <a:off x="600249" y="2339159"/>
            <a:ext cx="8128720" cy="584775"/>
          </a:xfrm>
          <a:prstGeom prst="rect">
            <a:avLst/>
          </a:prstGeom>
        </p:spPr>
        <p:txBody>
          <a:bodyPr wrap="square">
            <a:spAutoFit/>
          </a:bodyPr>
          <a:lstStyle/>
          <a:p>
            <a:pPr algn="just"/>
            <a:r>
              <a:rPr lang="es-EC" sz="1600" b="1" dirty="0"/>
              <a:t>Salida TRF unidades CAT 1-7 en P. Ayora: </a:t>
            </a:r>
            <a:r>
              <a:rPr lang="es-EC" sz="1600" dirty="0"/>
              <a:t>Carga de la unidad 9 en 107% % de la capacidad máxima efectiva.</a:t>
            </a:r>
          </a:p>
        </p:txBody>
      </p:sp>
    </p:spTree>
    <p:extLst>
      <p:ext uri="{BB962C8B-B14F-4D97-AF65-F5344CB8AC3E}">
        <p14:creationId xmlns:p14="http://schemas.microsoft.com/office/powerpoint/2010/main" val="34702562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55747"/>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567188" y="1134662"/>
            <a:ext cx="8128720" cy="338554"/>
          </a:xfrm>
          <a:prstGeom prst="rect">
            <a:avLst/>
          </a:prstGeom>
        </p:spPr>
        <p:txBody>
          <a:bodyPr wrap="square">
            <a:spAutoFit/>
          </a:bodyPr>
          <a:lstStyle/>
          <a:p>
            <a:pPr algn="just"/>
            <a:r>
              <a:rPr lang="es-ES" sz="1600" b="1" u="sng" dirty="0" smtClean="0">
                <a:solidFill>
                  <a:srgbClr val="FF0000"/>
                </a:solidFill>
                <a:effectLst>
                  <a:outerShdw blurRad="38100" dist="38100" dir="2700000" algn="tl">
                    <a:srgbClr val="000000">
                      <a:alpha val="43137"/>
                    </a:srgbClr>
                  </a:outerShdw>
                </a:effectLst>
              </a:rPr>
              <a:t>ANÁLISIS DE CONTINGENCIA</a:t>
            </a:r>
            <a:endParaRPr lang="es-ES" sz="1600" dirty="0" smtClean="0">
              <a:solidFill>
                <a:srgbClr val="FF0000"/>
              </a:solidFill>
            </a:endParaRPr>
          </a:p>
        </p:txBody>
      </p:sp>
      <p:sp>
        <p:nvSpPr>
          <p:cNvPr id="16" name="5 Rectángulo"/>
          <p:cNvSpPr/>
          <p:nvPr/>
        </p:nvSpPr>
        <p:spPr>
          <a:xfrm>
            <a:off x="323528" y="1683059"/>
            <a:ext cx="8280920" cy="3539430"/>
          </a:xfrm>
          <a:prstGeom prst="rect">
            <a:avLst/>
          </a:prstGeom>
        </p:spPr>
        <p:txBody>
          <a:bodyPr wrap="square">
            <a:spAutoFit/>
          </a:bodyPr>
          <a:lstStyle/>
          <a:p>
            <a:pPr marL="285750" indent="-285750" algn="just">
              <a:buFont typeface="Arial" panose="020B0604020202020204" pitchFamily="34" charset="0"/>
              <a:buChar char="•"/>
            </a:pPr>
            <a:r>
              <a:rPr lang="es-EC" sz="1600" dirty="0"/>
              <a:t>Todas las contingencias representan un desbalance en la relación carga -  generación, ellas deben ser analizadas mediante un análisis dinámico (estabilidad de frecuencia</a:t>
            </a:r>
            <a:r>
              <a:rPr lang="es-EC" sz="1600" dirty="0" smtClean="0"/>
              <a:t>).</a:t>
            </a:r>
          </a:p>
          <a:p>
            <a:pPr marL="285750" indent="-285750" algn="just">
              <a:buFont typeface="Arial" panose="020B0604020202020204" pitchFamily="34" charset="0"/>
              <a:buChar char="•"/>
            </a:pPr>
            <a:endParaRPr lang="es-EC" sz="1600" dirty="0"/>
          </a:p>
          <a:p>
            <a:pPr marL="285750" indent="-285750" algn="just">
              <a:buFont typeface="Arial" panose="020B0604020202020204" pitchFamily="34" charset="0"/>
              <a:buChar char="•"/>
            </a:pPr>
            <a:r>
              <a:rPr lang="es-EC" sz="1600" dirty="0" smtClean="0"/>
              <a:t>En casi todos los </a:t>
            </a:r>
            <a:r>
              <a:rPr lang="es-EC" sz="1600" dirty="0"/>
              <a:t>casos </a:t>
            </a:r>
            <a:r>
              <a:rPr lang="es-EC" sz="1600" dirty="0" smtClean="0"/>
              <a:t>se presentan </a:t>
            </a:r>
            <a:r>
              <a:rPr lang="es-EC" sz="1600" dirty="0"/>
              <a:t>por lo menos una unidad diésel fuera de </a:t>
            </a:r>
            <a:r>
              <a:rPr lang="es-EC" sz="1600" dirty="0" smtClean="0"/>
              <a:t>línea (reserva </a:t>
            </a:r>
            <a:r>
              <a:rPr lang="es-EC" sz="1600" dirty="0"/>
              <a:t>de arranque </a:t>
            </a:r>
            <a:r>
              <a:rPr lang="es-EC" sz="1600" dirty="0" smtClean="0"/>
              <a:t>rápido). Excepto en los </a:t>
            </a:r>
            <a:r>
              <a:rPr lang="es-EC" sz="1600" dirty="0"/>
              <a:t>casos para la </a:t>
            </a:r>
            <a:r>
              <a:rPr lang="es-EC" sz="1600" b="1" i="1" dirty="0"/>
              <a:t>época de calor</a:t>
            </a:r>
            <a:r>
              <a:rPr lang="es-EC" sz="1600" dirty="0"/>
              <a:t>, </a:t>
            </a:r>
            <a:r>
              <a:rPr lang="es-EC" sz="1600" b="1" i="1" dirty="0"/>
              <a:t>demanda pico del día sin viento y baja </a:t>
            </a:r>
            <a:r>
              <a:rPr lang="es-EC" sz="1600" b="1" i="1" dirty="0" smtClean="0"/>
              <a:t>irradiación</a:t>
            </a:r>
            <a:r>
              <a:rPr lang="es-EC" sz="1600" dirty="0" smtClean="0"/>
              <a:t>, </a:t>
            </a:r>
            <a:r>
              <a:rPr lang="es-EC" sz="1600" b="1" dirty="0"/>
              <a:t>demanda pico de la noche sin </a:t>
            </a:r>
            <a:r>
              <a:rPr lang="es-EC" sz="1600" b="1" dirty="0" smtClean="0"/>
              <a:t>viento</a:t>
            </a:r>
            <a:r>
              <a:rPr lang="es-EC" sz="1600" dirty="0" smtClean="0"/>
              <a:t>, </a:t>
            </a:r>
            <a:r>
              <a:rPr lang="es-EC" sz="1600" dirty="0"/>
              <a:t>y </a:t>
            </a:r>
            <a:r>
              <a:rPr lang="es-EC" sz="1600" b="1" i="1" dirty="0"/>
              <a:t>demanda pico de la noche sin viento para época de </a:t>
            </a:r>
            <a:r>
              <a:rPr lang="es-EC" sz="1600" b="1" i="1" dirty="0" smtClean="0"/>
              <a:t>frío</a:t>
            </a:r>
            <a:r>
              <a:rPr lang="es-EC" sz="1600" dirty="0" smtClean="0"/>
              <a:t>. </a:t>
            </a:r>
            <a:r>
              <a:rPr lang="es-EC" sz="1600" dirty="0"/>
              <a:t>En estos casos, para cubrir los requerimientos de demanda </a:t>
            </a:r>
            <a:r>
              <a:rPr lang="es-EC" sz="1600" dirty="0" smtClean="0"/>
              <a:t>es necesario </a:t>
            </a:r>
            <a:r>
              <a:rPr lang="es-EC" sz="1600" dirty="0"/>
              <a:t>incluir todas las unidades consideradas disponibles. Para estos casos, fue además necesaria la utilización de energía almacenada en el banco de baterías plomo – </a:t>
            </a:r>
            <a:r>
              <a:rPr lang="es-EC" sz="1600" dirty="0" smtClean="0"/>
              <a:t>ácido.</a:t>
            </a:r>
            <a:endParaRPr lang="es-EC" sz="1600" dirty="0"/>
          </a:p>
          <a:p>
            <a:pPr marL="285750" indent="-285750" algn="just">
              <a:buFont typeface="Arial" panose="020B0604020202020204" pitchFamily="34" charset="0"/>
              <a:buChar char="•"/>
            </a:pPr>
            <a:endParaRPr lang="es-EC" sz="1600" dirty="0"/>
          </a:p>
          <a:p>
            <a:pPr marL="342900" lvl="0" indent="-342900" algn="just">
              <a:buFont typeface="Arial" panose="020B0604020202020204" pitchFamily="34" charset="0"/>
              <a:buChar char="•"/>
            </a:pPr>
            <a:r>
              <a:rPr lang="es-EC" sz="1600" dirty="0"/>
              <a:t>Se </a:t>
            </a:r>
            <a:r>
              <a:rPr lang="es-EC" sz="1600" dirty="0" smtClean="0"/>
              <a:t>requiere de </a:t>
            </a:r>
            <a:r>
              <a:rPr lang="es-EC" sz="1600" dirty="0"/>
              <a:t>la energía almacenada en los bancos de baterías </a:t>
            </a:r>
            <a:r>
              <a:rPr lang="es-EC" sz="1600" dirty="0" smtClean="0"/>
              <a:t>para </a:t>
            </a:r>
            <a:r>
              <a:rPr lang="es-EC" sz="1600" dirty="0"/>
              <a:t>cubrir la demanda </a:t>
            </a:r>
            <a:r>
              <a:rPr lang="es-EC" sz="1600" dirty="0" smtClean="0"/>
              <a:t>en los escenarios que no se disponga el suficiente aporte de </a:t>
            </a:r>
            <a:r>
              <a:rPr lang="es-EC" sz="1600" dirty="0"/>
              <a:t>generación renovable. </a:t>
            </a:r>
            <a:r>
              <a:rPr lang="es-EC" sz="1600" dirty="0" smtClean="0"/>
              <a:t>Las baterías deben mantenerse </a:t>
            </a:r>
            <a:r>
              <a:rPr lang="es-EC" sz="1600" dirty="0"/>
              <a:t>con carga </a:t>
            </a:r>
            <a:r>
              <a:rPr lang="es-EC" sz="1600" dirty="0" smtClean="0"/>
              <a:t>suficiente se plantea hacerlo desde la red  en </a:t>
            </a:r>
            <a:r>
              <a:rPr lang="es-EC" sz="1600" dirty="0"/>
              <a:t>condiciones de mínima </a:t>
            </a:r>
            <a:r>
              <a:rPr lang="es-EC" sz="1600" dirty="0" smtClean="0"/>
              <a:t>demanda. </a:t>
            </a:r>
            <a:endParaRPr lang="es-EC" sz="1600" dirty="0"/>
          </a:p>
        </p:txBody>
      </p:sp>
    </p:spTree>
    <p:extLst>
      <p:ext uri="{BB962C8B-B14F-4D97-AF65-F5344CB8AC3E}">
        <p14:creationId xmlns:p14="http://schemas.microsoft.com/office/powerpoint/2010/main" val="22521350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204688" y="848339"/>
            <a:ext cx="6967017"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CONCLUSIONES Y RECOMENDACIONES</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6" name="5 Rectángulo"/>
          <p:cNvSpPr/>
          <p:nvPr/>
        </p:nvSpPr>
        <p:spPr>
          <a:xfrm>
            <a:off x="467544" y="1485393"/>
            <a:ext cx="7924033" cy="4031873"/>
          </a:xfrm>
          <a:prstGeom prst="rect">
            <a:avLst/>
          </a:prstGeom>
        </p:spPr>
        <p:txBody>
          <a:bodyPr wrap="square">
            <a:spAutoFit/>
          </a:bodyPr>
          <a:lstStyle/>
          <a:p>
            <a:pPr marL="285750" lvl="0" indent="-285750" algn="just">
              <a:buFont typeface="Arial" panose="020B0604020202020204" pitchFamily="34" charset="0"/>
              <a:buChar char="•"/>
            </a:pPr>
            <a:r>
              <a:rPr lang="es-EC" sz="1600" dirty="0"/>
              <a:t>Los escenarios de flujo de carga </a:t>
            </a:r>
            <a:r>
              <a:rPr lang="es-EC" sz="1600" dirty="0" smtClean="0"/>
              <a:t>representan </a:t>
            </a:r>
            <a:r>
              <a:rPr lang="es-EC" sz="1600" dirty="0"/>
              <a:t>escenarios operativos del Sistema de Transmisión Baltra – Santa Cruz, en los cuales se cumple el criterio de reserva mínima en estado estacionario asumido</a:t>
            </a:r>
            <a:r>
              <a:rPr lang="es-EC" sz="1600" dirty="0" smtClean="0"/>
              <a:t>.</a:t>
            </a:r>
          </a:p>
          <a:p>
            <a:pPr lvl="0" algn="just"/>
            <a:endParaRPr lang="es-EC" sz="1600" dirty="0"/>
          </a:p>
          <a:p>
            <a:pPr marL="285750" lvl="0" indent="-285750" algn="just">
              <a:buFont typeface="Arial" panose="020B0604020202020204" pitchFamily="34" charset="0"/>
              <a:buChar char="•"/>
            </a:pPr>
            <a:r>
              <a:rPr lang="es-EC" sz="1600" dirty="0"/>
              <a:t>P</a:t>
            </a:r>
            <a:r>
              <a:rPr lang="es-EC" sz="1600" dirty="0" smtClean="0"/>
              <a:t>ara </a:t>
            </a:r>
            <a:r>
              <a:rPr lang="es-EC" sz="1600" dirty="0"/>
              <a:t>los escenarios de alta demanda en época fría y con alta generación renovable mantener un nivel de reserva superior al mínimo, para evitar etapas transitorias de frecuencia, que se observaron en estas condiciones</a:t>
            </a:r>
            <a:r>
              <a:rPr lang="es-EC" sz="1600" dirty="0" smtClean="0"/>
              <a:t>.</a:t>
            </a:r>
          </a:p>
          <a:p>
            <a:pPr lvl="0" algn="just"/>
            <a:endParaRPr lang="es-EC" sz="1600" dirty="0"/>
          </a:p>
          <a:p>
            <a:pPr marL="285750" lvl="0" indent="-285750" algn="just">
              <a:buFont typeface="Arial" panose="020B0604020202020204" pitchFamily="34" charset="0"/>
              <a:buChar char="•"/>
            </a:pPr>
            <a:r>
              <a:rPr lang="es-EC" sz="1600" dirty="0"/>
              <a:t>Para el caso de mínima demanda con alta disponibilidad de generación Eólica, es aconsejable mantener un nivel de reserva superior al mínimo, </a:t>
            </a:r>
            <a:r>
              <a:rPr lang="es-EC" sz="1600" dirty="0" smtClean="0"/>
              <a:t>tener </a:t>
            </a:r>
            <a:r>
              <a:rPr lang="es-EC" sz="1600" dirty="0"/>
              <a:t>las unidades diésel cargadas a un valor superior al mínimo, para </a:t>
            </a:r>
            <a:r>
              <a:rPr lang="es-EC" sz="1600" dirty="0" smtClean="0"/>
              <a:t>garantizar </a:t>
            </a:r>
            <a:r>
              <a:rPr lang="es-EC" sz="1600" dirty="0"/>
              <a:t>la regulación en el caso eventual que el sistema rechace carga</a:t>
            </a:r>
            <a:r>
              <a:rPr lang="es-EC" sz="1600" dirty="0" smtClean="0"/>
              <a:t>.</a:t>
            </a:r>
          </a:p>
          <a:p>
            <a:pPr lvl="0" algn="just"/>
            <a:endParaRPr lang="es-EC" sz="1600" dirty="0" smtClean="0"/>
          </a:p>
          <a:p>
            <a:pPr marL="285750" indent="-285750" algn="just">
              <a:buFont typeface="Arial" panose="020B0604020202020204" pitchFamily="34" charset="0"/>
              <a:buChar char="•"/>
            </a:pPr>
            <a:r>
              <a:rPr lang="es-EC" sz="1600" dirty="0"/>
              <a:t>Es </a:t>
            </a:r>
            <a:r>
              <a:rPr lang="es-EC" sz="1600" dirty="0" smtClean="0"/>
              <a:t>necesario </a:t>
            </a:r>
            <a:r>
              <a:rPr lang="es-EC" sz="1600" dirty="0"/>
              <a:t>mantener </a:t>
            </a:r>
            <a:r>
              <a:rPr lang="es-EC" sz="1600" dirty="0" smtClean="0"/>
              <a:t>siempre los </a:t>
            </a:r>
            <a:r>
              <a:rPr lang="es-EC" sz="1600" dirty="0"/>
              <a:t>bancos de </a:t>
            </a:r>
            <a:r>
              <a:rPr lang="es-EC" sz="1600" dirty="0" smtClean="0"/>
              <a:t>baterías </a:t>
            </a:r>
            <a:r>
              <a:rPr lang="es-EC" sz="1600" dirty="0"/>
              <a:t>cargadas (condiciones de alto viento </a:t>
            </a:r>
            <a:r>
              <a:rPr lang="es-EC" sz="1600" dirty="0" smtClean="0"/>
              <a:t>y/o </a:t>
            </a:r>
            <a:r>
              <a:rPr lang="es-EC" sz="1600" dirty="0"/>
              <a:t>pueda existir un exceso de disponibilidad de energía </a:t>
            </a:r>
            <a:r>
              <a:rPr lang="es-EC" sz="1600" dirty="0" smtClean="0"/>
              <a:t>renovable), </a:t>
            </a:r>
            <a:r>
              <a:rPr lang="es-EC" sz="1600" dirty="0"/>
              <a:t>para asegurar su operación en la compensación de fluctuaciones </a:t>
            </a:r>
            <a:r>
              <a:rPr lang="es-EC" sz="1600" dirty="0" smtClean="0"/>
              <a:t>de </a:t>
            </a:r>
            <a:r>
              <a:rPr lang="es-EC" sz="1600" dirty="0"/>
              <a:t>las energías </a:t>
            </a:r>
            <a:r>
              <a:rPr lang="es-EC" sz="1600" dirty="0" smtClean="0"/>
              <a:t>alternativas. </a:t>
            </a:r>
            <a:endParaRPr lang="es-EC" sz="1600" dirty="0"/>
          </a:p>
        </p:txBody>
      </p:sp>
    </p:spTree>
    <p:extLst>
      <p:ext uri="{BB962C8B-B14F-4D97-AF65-F5344CB8AC3E}">
        <p14:creationId xmlns:p14="http://schemas.microsoft.com/office/powerpoint/2010/main" val="38816917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204688" y="848339"/>
            <a:ext cx="6967017"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CONCLUSIONES Y RECOMENDACIONES</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6" name="5 Rectángulo"/>
          <p:cNvSpPr/>
          <p:nvPr/>
        </p:nvSpPr>
        <p:spPr>
          <a:xfrm>
            <a:off x="467544" y="1485393"/>
            <a:ext cx="7924033" cy="1323439"/>
          </a:xfrm>
          <a:prstGeom prst="rect">
            <a:avLst/>
          </a:prstGeom>
        </p:spPr>
        <p:txBody>
          <a:bodyPr wrap="square">
            <a:spAutoFit/>
          </a:bodyPr>
          <a:lstStyle/>
          <a:p>
            <a:pPr marL="285750" indent="-285750" algn="just">
              <a:buFont typeface="Arial" panose="020B0604020202020204" pitchFamily="34" charset="0"/>
              <a:buChar char="•"/>
            </a:pPr>
            <a:r>
              <a:rPr lang="es-EC" sz="1600" dirty="0" smtClean="0"/>
              <a:t>Las </a:t>
            </a:r>
            <a:r>
              <a:rPr lang="es-EC" sz="1600" dirty="0"/>
              <a:t>unidades diésel G1, G3, G4, G5, G8 y G9 son las unidades que estaban establecidas en el Sistema de Transmisión Baltra – Santa Cruz, en el momento de la instalación de las fuentes de generación renovable del sistema. Las unidades diésel G10 y G11 “HYUNDAI” son unidades que se instalaron posterior al funcionamiento de las centrales de generación renovable</a:t>
            </a:r>
            <a:r>
              <a:rPr lang="es-EC" sz="1600" dirty="0" smtClean="0"/>
              <a:t>.</a:t>
            </a:r>
          </a:p>
        </p:txBody>
      </p:sp>
    </p:spTree>
    <p:extLst>
      <p:ext uri="{BB962C8B-B14F-4D97-AF65-F5344CB8AC3E}">
        <p14:creationId xmlns:p14="http://schemas.microsoft.com/office/powerpoint/2010/main" val="29561452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204688" y="817210"/>
            <a:ext cx="6967017"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CONCLUSIONES Y RECOMENDACIONES</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6" name="5 Rectángulo"/>
          <p:cNvSpPr/>
          <p:nvPr/>
        </p:nvSpPr>
        <p:spPr>
          <a:xfrm>
            <a:off x="323528" y="1440899"/>
            <a:ext cx="8568952" cy="4493538"/>
          </a:xfrm>
          <a:prstGeom prst="rect">
            <a:avLst/>
          </a:prstGeom>
        </p:spPr>
        <p:txBody>
          <a:bodyPr wrap="square">
            <a:spAutoFit/>
          </a:bodyPr>
          <a:lstStyle/>
          <a:p>
            <a:pPr marL="285750" lvl="0" indent="-285750" algn="just">
              <a:buFont typeface="Arial" panose="020B0604020202020204" pitchFamily="34" charset="0"/>
              <a:buChar char="•"/>
            </a:pPr>
            <a:r>
              <a:rPr lang="es-EC" sz="1600" dirty="0" smtClean="0"/>
              <a:t>Las </a:t>
            </a:r>
            <a:r>
              <a:rPr lang="es-EC" sz="1600" dirty="0"/>
              <a:t>Islas </a:t>
            </a:r>
            <a:r>
              <a:rPr lang="es-EC" sz="1600" dirty="0" smtClean="0"/>
              <a:t>en estudio tienen un </a:t>
            </a:r>
            <a:r>
              <a:rPr lang="es-EC" sz="1600" dirty="0"/>
              <a:t>potencial renovable alentador, </a:t>
            </a:r>
            <a:r>
              <a:rPr lang="es-EC" sz="1600" dirty="0" smtClean="0"/>
              <a:t>especialmente en la parte solar</a:t>
            </a:r>
            <a:r>
              <a:rPr lang="es-EC" sz="1600" dirty="0"/>
              <a:t>.</a:t>
            </a:r>
            <a:r>
              <a:rPr lang="es-EC" sz="1600" dirty="0" smtClean="0"/>
              <a:t> Según reportes de ELECGALÁPAGOS los aerogeneradores están generando entre 0,3 a 0,4 MW de los 0,75 MW previstos, esto debido a la calidad de los vientos de la zona. En cuanto a las tecnologías renovables como la mareomotriz, no se han realizado estudios a la fecha.</a:t>
            </a:r>
          </a:p>
          <a:p>
            <a:pPr lvl="0" algn="just"/>
            <a:endParaRPr lang="es-EC" sz="1000" dirty="0" smtClean="0"/>
          </a:p>
          <a:p>
            <a:pPr marL="285750" lvl="0" indent="-285750" algn="just">
              <a:buFont typeface="Arial" panose="020B0604020202020204" pitchFamily="34" charset="0"/>
              <a:buChar char="•"/>
            </a:pPr>
            <a:r>
              <a:rPr lang="es-EC" sz="1600" dirty="0" smtClean="0"/>
              <a:t>Existe un desbalance en cuanto a los alimentadores con los que cuenta la empresa de distribución ELECGALPAGOS, cuando existe algún tipo de falla en el mismo, el sistema se interrumpe, debido a que la reserva rodante actual no puede absorber la salida de esta carga.</a:t>
            </a:r>
          </a:p>
          <a:p>
            <a:pPr lvl="0" algn="just"/>
            <a:endParaRPr lang="es-EC" sz="1000" dirty="0" smtClean="0"/>
          </a:p>
          <a:p>
            <a:pPr marL="285750" lvl="0" indent="-285750" algn="just">
              <a:buFont typeface="Arial" panose="020B0604020202020204" pitchFamily="34" charset="0"/>
              <a:buChar char="•"/>
            </a:pPr>
            <a:r>
              <a:rPr lang="es-EC" sz="1600" dirty="0" smtClean="0"/>
              <a:t>Actualmente se esta analizando la ubicación de paneles fotovoltaicos con una capacidad de generación de 2 MW y que tengan de respaldo 2 MW en baterías, para que puedan absorber estas fluctuaciones  de carga.  </a:t>
            </a:r>
          </a:p>
          <a:p>
            <a:pPr lvl="0" algn="just"/>
            <a:endParaRPr lang="es-EC" sz="1000" dirty="0"/>
          </a:p>
          <a:p>
            <a:pPr marL="285750" lvl="0" indent="-285750" algn="just">
              <a:buFont typeface="Arial" panose="020B0604020202020204" pitchFamily="34" charset="0"/>
              <a:buChar char="•"/>
            </a:pPr>
            <a:r>
              <a:rPr lang="es-EC" sz="1600" dirty="0" smtClean="0"/>
              <a:t>Se manejo la posibilidad del uso de </a:t>
            </a:r>
            <a:r>
              <a:rPr lang="es-EC" sz="1600" dirty="0"/>
              <a:t>diésel orgánico para la generación de energía eléctrica, la materia prima (los cultivos) </a:t>
            </a:r>
            <a:r>
              <a:rPr lang="es-EC" sz="1600" dirty="0" smtClean="0"/>
              <a:t>no puede estar en la zona de Baltra y Santa Cruz, debido al impacto ambiental.</a:t>
            </a:r>
          </a:p>
          <a:p>
            <a:pPr marL="285750" indent="-285750" algn="just">
              <a:buFont typeface="Arial" panose="020B0604020202020204" pitchFamily="34" charset="0"/>
              <a:buChar char="•"/>
            </a:pPr>
            <a:endParaRPr lang="es-EC" sz="1000" dirty="0" smtClean="0"/>
          </a:p>
          <a:p>
            <a:pPr marL="285750" indent="-285750" algn="just">
              <a:buFont typeface="Arial" panose="020B0604020202020204" pitchFamily="34" charset="0"/>
              <a:buChar char="•"/>
            </a:pPr>
            <a:r>
              <a:rPr lang="es-EC" sz="1600" dirty="0" smtClean="0"/>
              <a:t>El factor de crecimiento es crítico, </a:t>
            </a:r>
            <a:r>
              <a:rPr lang="es-EC" sz="1600" dirty="0"/>
              <a:t>en el 2021 se prevé </a:t>
            </a:r>
            <a:r>
              <a:rPr lang="es-EC" sz="1600" dirty="0" smtClean="0"/>
              <a:t>que este sistema tenga </a:t>
            </a:r>
            <a:r>
              <a:rPr lang="es-EC" sz="1600" dirty="0"/>
              <a:t>una demanda superior a los 8 </a:t>
            </a:r>
            <a:r>
              <a:rPr lang="es-EC" sz="1600" dirty="0" smtClean="0"/>
              <a:t>MW.</a:t>
            </a:r>
            <a:endParaRPr lang="es-EC" sz="1600" dirty="0"/>
          </a:p>
        </p:txBody>
      </p:sp>
    </p:spTree>
    <p:extLst>
      <p:ext uri="{BB962C8B-B14F-4D97-AF65-F5344CB8AC3E}">
        <p14:creationId xmlns:p14="http://schemas.microsoft.com/office/powerpoint/2010/main" val="40841990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SXCABR~1\AppData\Local\Temp\PLANTILLAS EN POWER POINT-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32" t="-1057" b="211"/>
          <a:stretch/>
        </p:blipFill>
        <p:spPr bwMode="auto">
          <a:xfrm>
            <a:off x="1" y="0"/>
            <a:ext cx="9144000" cy="6871014"/>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95536" y="2075364"/>
            <a:ext cx="8406679" cy="646331"/>
          </a:xfrm>
          <a:prstGeom prst="rect">
            <a:avLst/>
          </a:prstGeom>
          <a:noFill/>
        </p:spPr>
        <p:txBody>
          <a:bodyPr wrap="square" rtlCol="0">
            <a:spAutoFit/>
          </a:bodyPr>
          <a:lstStyle/>
          <a:p>
            <a:pPr algn="ctr"/>
            <a:r>
              <a:rPr lang="es-ES" sz="3600" b="1" i="1" dirty="0" smtClean="0">
                <a:solidFill>
                  <a:prstClr val="black"/>
                </a:solidFill>
              </a:rPr>
              <a:t>GRACIAS</a:t>
            </a:r>
            <a:endParaRPr lang="es-ES" sz="3600" b="1" i="1" dirty="0">
              <a:solidFill>
                <a:prstClr val="black"/>
              </a:solidFill>
            </a:endParaRPr>
          </a:p>
        </p:txBody>
      </p:sp>
      <p:sp>
        <p:nvSpPr>
          <p:cNvPr id="6" name="5 CuadroTexto"/>
          <p:cNvSpPr txBox="1"/>
          <p:nvPr/>
        </p:nvSpPr>
        <p:spPr>
          <a:xfrm>
            <a:off x="2051720" y="4582869"/>
            <a:ext cx="5472608" cy="584775"/>
          </a:xfrm>
          <a:prstGeom prst="rect">
            <a:avLst/>
          </a:prstGeom>
          <a:noFill/>
        </p:spPr>
        <p:txBody>
          <a:bodyPr wrap="square" rtlCol="0">
            <a:spAutoFit/>
          </a:bodyPr>
          <a:lstStyle/>
          <a:p>
            <a:pPr algn="ctr"/>
            <a:r>
              <a:rPr lang="es-ES" b="1" i="1" dirty="0" smtClean="0">
                <a:solidFill>
                  <a:prstClr val="black"/>
                </a:solidFill>
              </a:rPr>
              <a:t>AUTOR: ING. CRISTHIAN PAZMIÑO</a:t>
            </a:r>
          </a:p>
          <a:p>
            <a:pPr algn="ctr"/>
            <a:r>
              <a:rPr lang="es-ES" sz="1400" b="1" i="1" smtClean="0">
                <a:solidFill>
                  <a:prstClr val="black"/>
                </a:solidFill>
              </a:rPr>
              <a:t>ABRIL </a:t>
            </a:r>
            <a:r>
              <a:rPr lang="es-ES" sz="1400" b="1" i="1" dirty="0" smtClean="0">
                <a:solidFill>
                  <a:prstClr val="black"/>
                </a:solidFill>
              </a:rPr>
              <a:t>2019</a:t>
            </a:r>
            <a:endParaRPr lang="es-ES" sz="1400" b="1" i="1" dirty="0">
              <a:solidFill>
                <a:prstClr val="black"/>
              </a:solidFill>
            </a:endParaRPr>
          </a:p>
        </p:txBody>
      </p:sp>
    </p:spTree>
    <p:extLst>
      <p:ext uri="{BB962C8B-B14F-4D97-AF65-F5344CB8AC3E}">
        <p14:creationId xmlns:p14="http://schemas.microsoft.com/office/powerpoint/2010/main" val="1825682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DESARROLLO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0" name="5 Rectángulo"/>
          <p:cNvSpPr/>
          <p:nvPr/>
        </p:nvSpPr>
        <p:spPr>
          <a:xfrm>
            <a:off x="547736" y="1343670"/>
            <a:ext cx="8280919" cy="338554"/>
          </a:xfrm>
          <a:prstGeom prst="rect">
            <a:avLst/>
          </a:prstGeom>
        </p:spPr>
        <p:txBody>
          <a:bodyPr wrap="square">
            <a:spAutoFit/>
          </a:bodyPr>
          <a:lstStyle/>
          <a:p>
            <a:pPr algn="just"/>
            <a:r>
              <a:rPr lang="es-ES" sz="1600" b="1" dirty="0" smtClean="0">
                <a:solidFill>
                  <a:srgbClr val="FF0000"/>
                </a:solidFill>
              </a:rPr>
              <a:t>DATOS DE VIENTO EN BALTRA:</a:t>
            </a:r>
          </a:p>
        </p:txBody>
      </p:sp>
      <p:graphicFrame>
        <p:nvGraphicFramePr>
          <p:cNvPr id="2" name="Tabla 1"/>
          <p:cNvGraphicFramePr>
            <a:graphicFrameLocks noGrp="1"/>
          </p:cNvGraphicFramePr>
          <p:nvPr>
            <p:extLst>
              <p:ext uri="{D42A27DB-BD31-4B8C-83A1-F6EECF244321}">
                <p14:modId xmlns:p14="http://schemas.microsoft.com/office/powerpoint/2010/main" val="4182169606"/>
              </p:ext>
            </p:extLst>
          </p:nvPr>
        </p:nvGraphicFramePr>
        <p:xfrm>
          <a:off x="1691680" y="1836108"/>
          <a:ext cx="5615173" cy="3859860"/>
        </p:xfrm>
        <a:graphic>
          <a:graphicData uri="http://schemas.openxmlformats.org/drawingml/2006/table">
            <a:tbl>
              <a:tblPr firstRow="1" firstCol="1" bandRow="1">
                <a:tableStyleId>{5C22544A-7EE6-4342-B048-85BDC9FD1C3A}</a:tableStyleId>
              </a:tblPr>
              <a:tblGrid>
                <a:gridCol w="3974623"/>
                <a:gridCol w="1640550"/>
              </a:tblGrid>
              <a:tr h="321655">
                <a:tc gridSpan="2">
                  <a:txBody>
                    <a:bodyPr/>
                    <a:lstStyle/>
                    <a:p>
                      <a:pPr algn="ctr">
                        <a:lnSpc>
                          <a:spcPct val="107000"/>
                        </a:lnSpc>
                        <a:spcAft>
                          <a:spcPts val="0"/>
                        </a:spcAft>
                      </a:pPr>
                      <a:r>
                        <a:rPr lang="es-EC" sz="1600" dirty="0">
                          <a:effectLst/>
                        </a:rPr>
                        <a:t>MEDICIONES DE CAMPO – ISLA DE BLATRA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hMerge="1">
                  <a:txBody>
                    <a:bodyPr/>
                    <a:lstStyle/>
                    <a:p>
                      <a:endParaRPr lang="es-EC"/>
                    </a:p>
                  </a:txBody>
                  <a:tcPr/>
                </a:tc>
              </a:tr>
              <a:tr h="321655">
                <a:tc>
                  <a:txBody>
                    <a:bodyPr/>
                    <a:lstStyle/>
                    <a:p>
                      <a:pPr algn="ctr">
                        <a:lnSpc>
                          <a:spcPct val="107000"/>
                        </a:lnSpc>
                        <a:spcAft>
                          <a:spcPts val="0"/>
                        </a:spcAft>
                      </a:pPr>
                      <a:r>
                        <a:rPr lang="es-EC" sz="1600" dirty="0">
                          <a:effectLst/>
                        </a:rPr>
                        <a:t>Periodo de medición</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c>
                  <a:txBody>
                    <a:bodyPr/>
                    <a:lstStyle/>
                    <a:p>
                      <a:pPr algn="ctr">
                        <a:lnSpc>
                          <a:spcPct val="107000"/>
                        </a:lnSpc>
                        <a:spcAft>
                          <a:spcPts val="0"/>
                        </a:spcAft>
                      </a:pPr>
                      <a:r>
                        <a:rPr lang="es-EC" sz="1600">
                          <a:effectLst/>
                        </a:rPr>
                        <a:t>1 año (365 días)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321655">
                <a:tc>
                  <a:txBody>
                    <a:bodyPr/>
                    <a:lstStyle/>
                    <a:p>
                      <a:pPr algn="ctr">
                        <a:lnSpc>
                          <a:spcPct val="107000"/>
                        </a:lnSpc>
                        <a:spcAft>
                          <a:spcPts val="0"/>
                        </a:spcAft>
                      </a:pPr>
                      <a:r>
                        <a:rPr lang="es-EC" sz="1600" dirty="0">
                          <a:effectLst/>
                        </a:rPr>
                        <a:t>Numero de mediciones realizadas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c>
                  <a:txBody>
                    <a:bodyPr/>
                    <a:lstStyle/>
                    <a:p>
                      <a:pPr algn="ctr">
                        <a:lnSpc>
                          <a:spcPct val="107000"/>
                        </a:lnSpc>
                        <a:spcAft>
                          <a:spcPts val="0"/>
                        </a:spcAft>
                      </a:pPr>
                      <a:r>
                        <a:rPr lang="es-EC" sz="1600">
                          <a:effectLst/>
                        </a:rPr>
                        <a:t>52.559</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321655">
                <a:tc>
                  <a:txBody>
                    <a:bodyPr/>
                    <a:lstStyle/>
                    <a:p>
                      <a:pPr algn="ctr">
                        <a:lnSpc>
                          <a:spcPct val="107000"/>
                        </a:lnSpc>
                        <a:spcAft>
                          <a:spcPts val="0"/>
                        </a:spcAft>
                      </a:pPr>
                      <a:r>
                        <a:rPr lang="es-EC" sz="1600" dirty="0">
                          <a:effectLst/>
                        </a:rPr>
                        <a:t>Intervalos de tiempo entre mediciones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c>
                  <a:txBody>
                    <a:bodyPr/>
                    <a:lstStyle/>
                    <a:p>
                      <a:pPr algn="ctr">
                        <a:lnSpc>
                          <a:spcPct val="107000"/>
                        </a:lnSpc>
                        <a:spcAft>
                          <a:spcPts val="0"/>
                        </a:spcAft>
                      </a:pPr>
                      <a:r>
                        <a:rPr lang="es-EC" sz="1600">
                          <a:effectLst/>
                        </a:rPr>
                        <a:t>10 minutos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321655">
                <a:tc rowSpan="3">
                  <a:txBody>
                    <a:bodyPr/>
                    <a:lstStyle/>
                    <a:p>
                      <a:pPr algn="ctr">
                        <a:lnSpc>
                          <a:spcPct val="107000"/>
                        </a:lnSpc>
                        <a:spcAft>
                          <a:spcPts val="0"/>
                        </a:spcAft>
                      </a:pPr>
                      <a:r>
                        <a:rPr lang="es-EC" sz="1600" dirty="0">
                          <a:effectLst/>
                        </a:rPr>
                        <a:t>Alturas sobre la superficie del piso que se realizaron mediciones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600">
                          <a:effectLst/>
                        </a:rPr>
                        <a:t>50 metros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321655">
                <a:tc vMerge="1">
                  <a:txBody>
                    <a:bodyPr/>
                    <a:lstStyle/>
                    <a:p>
                      <a:endParaRPr lang="es-EC"/>
                    </a:p>
                  </a:txBody>
                  <a:tcPr/>
                </a:tc>
                <a:tc>
                  <a:txBody>
                    <a:bodyPr/>
                    <a:lstStyle/>
                    <a:p>
                      <a:pPr algn="ctr">
                        <a:lnSpc>
                          <a:spcPct val="107000"/>
                        </a:lnSpc>
                        <a:spcAft>
                          <a:spcPts val="0"/>
                        </a:spcAft>
                      </a:pPr>
                      <a:r>
                        <a:rPr lang="es-EC" sz="1600" dirty="0">
                          <a:effectLst/>
                        </a:rPr>
                        <a:t>40 metros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321655">
                <a:tc vMerge="1">
                  <a:txBody>
                    <a:bodyPr/>
                    <a:lstStyle/>
                    <a:p>
                      <a:endParaRPr lang="es-EC"/>
                    </a:p>
                  </a:txBody>
                  <a:tcPr/>
                </a:tc>
                <a:tc>
                  <a:txBody>
                    <a:bodyPr/>
                    <a:lstStyle/>
                    <a:p>
                      <a:pPr algn="ctr">
                        <a:lnSpc>
                          <a:spcPct val="107000"/>
                        </a:lnSpc>
                        <a:spcAft>
                          <a:spcPts val="0"/>
                        </a:spcAft>
                      </a:pPr>
                      <a:r>
                        <a:rPr lang="es-EC" sz="1600">
                          <a:effectLst/>
                        </a:rPr>
                        <a:t>30 metros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321655">
                <a:tc rowSpan="5">
                  <a:txBody>
                    <a:bodyPr/>
                    <a:lstStyle/>
                    <a:p>
                      <a:pPr algn="ctr">
                        <a:lnSpc>
                          <a:spcPct val="107000"/>
                        </a:lnSpc>
                        <a:spcAft>
                          <a:spcPts val="0"/>
                        </a:spcAft>
                      </a:pPr>
                      <a:r>
                        <a:rPr lang="es-EC" sz="1600" dirty="0">
                          <a:effectLst/>
                        </a:rPr>
                        <a:t>Mediciones realizadas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600">
                          <a:effectLst/>
                        </a:rPr>
                        <a:t>Velocidad media</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321655">
                <a:tc vMerge="1">
                  <a:txBody>
                    <a:bodyPr/>
                    <a:lstStyle/>
                    <a:p>
                      <a:endParaRPr lang="es-EC"/>
                    </a:p>
                  </a:txBody>
                  <a:tcPr/>
                </a:tc>
                <a:tc>
                  <a:txBody>
                    <a:bodyPr/>
                    <a:lstStyle/>
                    <a:p>
                      <a:pPr algn="ctr">
                        <a:lnSpc>
                          <a:spcPct val="107000"/>
                        </a:lnSpc>
                        <a:spcAft>
                          <a:spcPts val="0"/>
                        </a:spcAft>
                      </a:pPr>
                      <a:r>
                        <a:rPr lang="es-EC" sz="1600" dirty="0">
                          <a:effectLst/>
                        </a:rPr>
                        <a:t>Velocidad máxima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321655">
                <a:tc vMerge="1">
                  <a:txBody>
                    <a:bodyPr/>
                    <a:lstStyle/>
                    <a:p>
                      <a:endParaRPr lang="es-EC"/>
                    </a:p>
                  </a:txBody>
                  <a:tcPr/>
                </a:tc>
                <a:tc>
                  <a:txBody>
                    <a:bodyPr/>
                    <a:lstStyle/>
                    <a:p>
                      <a:pPr algn="ctr">
                        <a:lnSpc>
                          <a:spcPct val="107000"/>
                        </a:lnSpc>
                        <a:spcAft>
                          <a:spcPts val="0"/>
                        </a:spcAft>
                      </a:pPr>
                      <a:r>
                        <a:rPr lang="es-EC" sz="1600" dirty="0">
                          <a:effectLst/>
                        </a:rPr>
                        <a:t>Velocidad mínima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321655">
                <a:tc vMerge="1">
                  <a:txBody>
                    <a:bodyPr/>
                    <a:lstStyle/>
                    <a:p>
                      <a:endParaRPr lang="es-EC"/>
                    </a:p>
                  </a:txBody>
                  <a:tcPr/>
                </a:tc>
                <a:tc>
                  <a:txBody>
                    <a:bodyPr/>
                    <a:lstStyle/>
                    <a:p>
                      <a:pPr algn="ctr">
                        <a:lnSpc>
                          <a:spcPct val="107000"/>
                        </a:lnSpc>
                        <a:spcAft>
                          <a:spcPts val="0"/>
                        </a:spcAft>
                      </a:pPr>
                      <a:r>
                        <a:rPr lang="es-EC" sz="1600" dirty="0">
                          <a:effectLst/>
                        </a:rPr>
                        <a:t>Temperatura (°C)</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321655">
                <a:tc vMerge="1">
                  <a:txBody>
                    <a:bodyPr/>
                    <a:lstStyle/>
                    <a:p>
                      <a:endParaRPr lang="es-EC"/>
                    </a:p>
                  </a:txBody>
                  <a:tcPr/>
                </a:tc>
                <a:tc>
                  <a:txBody>
                    <a:bodyPr/>
                    <a:lstStyle/>
                    <a:p>
                      <a:pPr algn="ctr">
                        <a:lnSpc>
                          <a:spcPct val="107000"/>
                        </a:lnSpc>
                        <a:spcAft>
                          <a:spcPts val="0"/>
                        </a:spcAft>
                      </a:pPr>
                      <a:r>
                        <a:rPr lang="es-EC" sz="1600" dirty="0">
                          <a:effectLst/>
                        </a:rPr>
                        <a:t>Dirección (grados)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bl>
          </a:graphicData>
        </a:graphic>
      </p:graphicFrame>
    </p:spTree>
    <p:extLst>
      <p:ext uri="{BB962C8B-B14F-4D97-AF65-F5344CB8AC3E}">
        <p14:creationId xmlns:p14="http://schemas.microsoft.com/office/powerpoint/2010/main" val="4183357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DESARROLLO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0" name="5 Rectángulo"/>
          <p:cNvSpPr/>
          <p:nvPr/>
        </p:nvSpPr>
        <p:spPr>
          <a:xfrm>
            <a:off x="547736" y="1196752"/>
            <a:ext cx="8280919" cy="338554"/>
          </a:xfrm>
          <a:prstGeom prst="rect">
            <a:avLst/>
          </a:prstGeom>
        </p:spPr>
        <p:txBody>
          <a:bodyPr wrap="square">
            <a:spAutoFit/>
          </a:bodyPr>
          <a:lstStyle/>
          <a:p>
            <a:pPr algn="just"/>
            <a:r>
              <a:rPr lang="es-ES" sz="1600" b="1" dirty="0" smtClean="0">
                <a:solidFill>
                  <a:srgbClr val="FF0000"/>
                </a:solidFill>
              </a:rPr>
              <a:t>DATOS DE VIENTO EN BALTRA:</a:t>
            </a:r>
          </a:p>
        </p:txBody>
      </p:sp>
      <p:graphicFrame>
        <p:nvGraphicFramePr>
          <p:cNvPr id="11" name="Gráfico 10"/>
          <p:cNvGraphicFramePr/>
          <p:nvPr>
            <p:extLst>
              <p:ext uri="{D42A27DB-BD31-4B8C-83A1-F6EECF244321}">
                <p14:modId xmlns:p14="http://schemas.microsoft.com/office/powerpoint/2010/main" val="3835651709"/>
              </p:ext>
            </p:extLst>
          </p:nvPr>
        </p:nvGraphicFramePr>
        <p:xfrm>
          <a:off x="17140" y="1535306"/>
          <a:ext cx="5296916" cy="241126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Gráfico 11"/>
          <p:cNvGraphicFramePr/>
          <p:nvPr>
            <p:extLst>
              <p:ext uri="{D42A27DB-BD31-4B8C-83A1-F6EECF244321}">
                <p14:modId xmlns:p14="http://schemas.microsoft.com/office/powerpoint/2010/main" val="309027318"/>
              </p:ext>
            </p:extLst>
          </p:nvPr>
        </p:nvGraphicFramePr>
        <p:xfrm>
          <a:off x="4017018" y="4005651"/>
          <a:ext cx="4894664" cy="2664296"/>
        </p:xfrm>
        <a:graphic>
          <a:graphicData uri="http://schemas.openxmlformats.org/drawingml/2006/chart">
            <c:chart xmlns:c="http://schemas.openxmlformats.org/drawingml/2006/chart" xmlns:r="http://schemas.openxmlformats.org/officeDocument/2006/relationships" r:id="rId7"/>
          </a:graphicData>
        </a:graphic>
      </p:graphicFrame>
      <p:sp>
        <p:nvSpPr>
          <p:cNvPr id="3" name="Rectángulo 2"/>
          <p:cNvSpPr/>
          <p:nvPr/>
        </p:nvSpPr>
        <p:spPr>
          <a:xfrm>
            <a:off x="107504" y="1535306"/>
            <a:ext cx="5112568" cy="2253734"/>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4017018" y="4077072"/>
            <a:ext cx="4811637" cy="244827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p:cNvSpPr txBox="1"/>
          <p:nvPr/>
        </p:nvSpPr>
        <p:spPr>
          <a:xfrm>
            <a:off x="5739207" y="2381405"/>
            <a:ext cx="2664296" cy="400110"/>
          </a:xfrm>
          <a:prstGeom prst="rect">
            <a:avLst/>
          </a:prstGeom>
          <a:noFill/>
        </p:spPr>
        <p:txBody>
          <a:bodyPr wrap="square" rtlCol="0">
            <a:spAutoFit/>
          </a:bodyPr>
          <a:lstStyle/>
          <a:p>
            <a:pPr algn="ctr"/>
            <a:r>
              <a:rPr lang="es-EC" sz="1000" dirty="0" smtClean="0"/>
              <a:t>Representa el comportamiento mensual de la velocidad del viento </a:t>
            </a:r>
            <a:endParaRPr lang="es-EC" sz="1000" dirty="0"/>
          </a:p>
        </p:txBody>
      </p:sp>
      <p:cxnSp>
        <p:nvCxnSpPr>
          <p:cNvPr id="15" name="Conector recto de flecha 14"/>
          <p:cNvCxnSpPr>
            <a:endCxn id="13" idx="1"/>
          </p:cNvCxnSpPr>
          <p:nvPr/>
        </p:nvCxnSpPr>
        <p:spPr>
          <a:xfrm>
            <a:off x="5314056" y="2581460"/>
            <a:ext cx="4251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ángulo redondeado 15"/>
          <p:cNvSpPr/>
          <p:nvPr/>
        </p:nvSpPr>
        <p:spPr>
          <a:xfrm>
            <a:off x="5796136" y="2381405"/>
            <a:ext cx="2520280" cy="4001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p:cNvSpPr txBox="1"/>
          <p:nvPr/>
        </p:nvSpPr>
        <p:spPr>
          <a:xfrm>
            <a:off x="1187624" y="5101153"/>
            <a:ext cx="1980220" cy="400110"/>
          </a:xfrm>
          <a:prstGeom prst="rect">
            <a:avLst/>
          </a:prstGeom>
          <a:noFill/>
        </p:spPr>
        <p:txBody>
          <a:bodyPr wrap="square" rtlCol="0">
            <a:spAutoFit/>
          </a:bodyPr>
          <a:lstStyle/>
          <a:p>
            <a:pPr algn="ctr"/>
            <a:r>
              <a:rPr lang="es-EC" sz="1000" dirty="0" smtClean="0"/>
              <a:t>Representa la velocidad del viento a las alturas de 30, 40 y 50 metros</a:t>
            </a:r>
            <a:endParaRPr lang="es-EC" sz="1000" dirty="0"/>
          </a:p>
        </p:txBody>
      </p:sp>
      <p:cxnSp>
        <p:nvCxnSpPr>
          <p:cNvPr id="21" name="Conector recto de flecha 20"/>
          <p:cNvCxnSpPr/>
          <p:nvPr/>
        </p:nvCxnSpPr>
        <p:spPr>
          <a:xfrm flipH="1">
            <a:off x="3275856" y="5301208"/>
            <a:ext cx="65813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Rectángulo redondeado 21"/>
          <p:cNvSpPr/>
          <p:nvPr/>
        </p:nvSpPr>
        <p:spPr>
          <a:xfrm>
            <a:off x="1187624" y="5101153"/>
            <a:ext cx="1944216" cy="40011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92893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DESARROLLO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0" name="5 Rectángulo"/>
          <p:cNvSpPr/>
          <p:nvPr/>
        </p:nvSpPr>
        <p:spPr>
          <a:xfrm>
            <a:off x="547736" y="1196752"/>
            <a:ext cx="8280919" cy="338554"/>
          </a:xfrm>
          <a:prstGeom prst="rect">
            <a:avLst/>
          </a:prstGeom>
        </p:spPr>
        <p:txBody>
          <a:bodyPr wrap="square">
            <a:spAutoFit/>
          </a:bodyPr>
          <a:lstStyle/>
          <a:p>
            <a:pPr algn="just"/>
            <a:r>
              <a:rPr lang="es-ES" sz="1600" b="1" dirty="0" smtClean="0">
                <a:solidFill>
                  <a:srgbClr val="FF0000"/>
                </a:solidFill>
              </a:rPr>
              <a:t>DATOS DE VIENTO EN BALTRA:</a:t>
            </a:r>
          </a:p>
        </p:txBody>
      </p:sp>
      <p:graphicFrame>
        <p:nvGraphicFramePr>
          <p:cNvPr id="18" name="Gráfico 17"/>
          <p:cNvGraphicFramePr/>
          <p:nvPr>
            <p:extLst>
              <p:ext uri="{D42A27DB-BD31-4B8C-83A1-F6EECF244321}">
                <p14:modId xmlns:p14="http://schemas.microsoft.com/office/powerpoint/2010/main" val="4114246240"/>
              </p:ext>
            </p:extLst>
          </p:nvPr>
        </p:nvGraphicFramePr>
        <p:xfrm>
          <a:off x="683568" y="1686686"/>
          <a:ext cx="5832648" cy="3995723"/>
        </p:xfrm>
        <a:graphic>
          <a:graphicData uri="http://schemas.openxmlformats.org/drawingml/2006/chart">
            <c:chart xmlns:c="http://schemas.openxmlformats.org/drawingml/2006/chart" xmlns:r="http://schemas.openxmlformats.org/officeDocument/2006/relationships" r:id="rId6"/>
          </a:graphicData>
        </a:graphic>
      </p:graphicFrame>
      <p:sp>
        <p:nvSpPr>
          <p:cNvPr id="2" name="Rectángulo 1"/>
          <p:cNvSpPr/>
          <p:nvPr/>
        </p:nvSpPr>
        <p:spPr>
          <a:xfrm>
            <a:off x="547736" y="1686686"/>
            <a:ext cx="5968480" cy="399572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CuadroTexto 13"/>
          <p:cNvSpPr txBox="1"/>
          <p:nvPr/>
        </p:nvSpPr>
        <p:spPr>
          <a:xfrm>
            <a:off x="7380312" y="3284984"/>
            <a:ext cx="1224136" cy="861774"/>
          </a:xfrm>
          <a:prstGeom prst="rect">
            <a:avLst/>
          </a:prstGeom>
          <a:noFill/>
          <a:ln>
            <a:noFill/>
          </a:ln>
        </p:spPr>
        <p:txBody>
          <a:bodyPr wrap="square" rtlCol="0">
            <a:spAutoFit/>
          </a:bodyPr>
          <a:lstStyle/>
          <a:p>
            <a:pPr algn="ctr"/>
            <a:r>
              <a:rPr lang="es-EC" sz="1000" dirty="0" smtClean="0"/>
              <a:t>Frecuencia de Velocidad en el periodo de mediación (1 año)</a:t>
            </a:r>
          </a:p>
          <a:p>
            <a:pPr algn="ctr"/>
            <a:r>
              <a:rPr lang="es-EC" sz="1000" dirty="0" smtClean="0"/>
              <a:t>Curva de </a:t>
            </a:r>
            <a:r>
              <a:rPr lang="es-EC" sz="1000" dirty="0" err="1" smtClean="0"/>
              <a:t>Weibull</a:t>
            </a:r>
            <a:endParaRPr lang="es-EC" sz="1000" dirty="0"/>
          </a:p>
        </p:txBody>
      </p:sp>
      <p:cxnSp>
        <p:nvCxnSpPr>
          <p:cNvPr id="24" name="Conector recto de flecha 23"/>
          <p:cNvCxnSpPr/>
          <p:nvPr/>
        </p:nvCxnSpPr>
        <p:spPr>
          <a:xfrm>
            <a:off x="6660232" y="3645024"/>
            <a:ext cx="57606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Rectángulo redondeado 24"/>
          <p:cNvSpPr/>
          <p:nvPr/>
        </p:nvSpPr>
        <p:spPr>
          <a:xfrm>
            <a:off x="7380312" y="3284984"/>
            <a:ext cx="1224136" cy="864096"/>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75871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DESARROLLO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graphicFrame>
        <p:nvGraphicFramePr>
          <p:cNvPr id="14" name="Tabla 13"/>
          <p:cNvGraphicFramePr>
            <a:graphicFrameLocks noGrp="1"/>
          </p:cNvGraphicFramePr>
          <p:nvPr>
            <p:extLst>
              <p:ext uri="{D42A27DB-BD31-4B8C-83A1-F6EECF244321}">
                <p14:modId xmlns:p14="http://schemas.microsoft.com/office/powerpoint/2010/main" val="2259222218"/>
              </p:ext>
            </p:extLst>
          </p:nvPr>
        </p:nvGraphicFramePr>
        <p:xfrm>
          <a:off x="1355686" y="1979036"/>
          <a:ext cx="6665017" cy="3443902"/>
        </p:xfrm>
        <a:graphic>
          <a:graphicData uri="http://schemas.openxmlformats.org/drawingml/2006/table">
            <a:tbl>
              <a:tblPr firstRow="1" firstCol="1" bandRow="1">
                <a:tableStyleId>{5C22544A-7EE6-4342-B048-85BDC9FD1C3A}</a:tableStyleId>
              </a:tblPr>
              <a:tblGrid>
                <a:gridCol w="4717741"/>
                <a:gridCol w="1947276"/>
              </a:tblGrid>
              <a:tr h="491986">
                <a:tc gridSpan="2">
                  <a:txBody>
                    <a:bodyPr/>
                    <a:lstStyle/>
                    <a:p>
                      <a:pPr algn="ctr">
                        <a:lnSpc>
                          <a:spcPct val="107000"/>
                        </a:lnSpc>
                        <a:spcAft>
                          <a:spcPts val="0"/>
                        </a:spcAft>
                      </a:pPr>
                      <a:r>
                        <a:rPr lang="es-EC" sz="1600" dirty="0">
                          <a:effectLst/>
                        </a:rPr>
                        <a:t>MEDICIONES DE CAMPO – ISLA DE </a:t>
                      </a:r>
                      <a:r>
                        <a:rPr lang="es-EC" sz="1600" dirty="0" smtClean="0">
                          <a:effectLst/>
                        </a:rPr>
                        <a:t>SANTA CRUZ</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hMerge="1">
                  <a:txBody>
                    <a:bodyPr/>
                    <a:lstStyle/>
                    <a:p>
                      <a:endParaRPr lang="es-EC"/>
                    </a:p>
                  </a:txBody>
                  <a:tcPr/>
                </a:tc>
              </a:tr>
              <a:tr h="491986">
                <a:tc>
                  <a:txBody>
                    <a:bodyPr/>
                    <a:lstStyle/>
                    <a:p>
                      <a:pPr algn="ctr">
                        <a:lnSpc>
                          <a:spcPct val="100000"/>
                        </a:lnSpc>
                        <a:spcAft>
                          <a:spcPts val="0"/>
                        </a:spcAft>
                      </a:pPr>
                      <a:r>
                        <a:rPr lang="es-EC" sz="1600" dirty="0">
                          <a:effectLst/>
                        </a:rPr>
                        <a:t>Periodo de medición</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c>
                  <a:txBody>
                    <a:bodyPr/>
                    <a:lstStyle/>
                    <a:p>
                      <a:pPr algn="ctr">
                        <a:lnSpc>
                          <a:spcPct val="100000"/>
                        </a:lnSpc>
                        <a:spcAft>
                          <a:spcPts val="0"/>
                        </a:spcAft>
                      </a:pPr>
                      <a:r>
                        <a:rPr lang="es-EC" sz="1600">
                          <a:effectLst/>
                        </a:rPr>
                        <a:t>1 año (365 días)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491986">
                <a:tc>
                  <a:txBody>
                    <a:bodyPr/>
                    <a:lstStyle/>
                    <a:p>
                      <a:pPr algn="ctr">
                        <a:lnSpc>
                          <a:spcPct val="100000"/>
                        </a:lnSpc>
                        <a:spcAft>
                          <a:spcPts val="0"/>
                        </a:spcAft>
                      </a:pPr>
                      <a:r>
                        <a:rPr lang="es-EC" sz="1600" dirty="0">
                          <a:effectLst/>
                        </a:rPr>
                        <a:t>Numero de mediciones realizadas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c>
                  <a:txBody>
                    <a:bodyPr/>
                    <a:lstStyle/>
                    <a:p>
                      <a:pPr algn="ctr">
                        <a:lnSpc>
                          <a:spcPct val="100000"/>
                        </a:lnSpc>
                        <a:spcAft>
                          <a:spcPts val="0"/>
                        </a:spcAft>
                      </a:pPr>
                      <a:r>
                        <a:rPr lang="es-EC" sz="1600" dirty="0" smtClean="0">
                          <a:effectLst/>
                        </a:rPr>
                        <a:t>8.760</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491986">
                <a:tc>
                  <a:txBody>
                    <a:bodyPr/>
                    <a:lstStyle/>
                    <a:p>
                      <a:pPr algn="ctr">
                        <a:lnSpc>
                          <a:spcPct val="100000"/>
                        </a:lnSpc>
                        <a:spcAft>
                          <a:spcPts val="0"/>
                        </a:spcAft>
                      </a:pPr>
                      <a:r>
                        <a:rPr lang="es-EC" sz="1600" dirty="0">
                          <a:effectLst/>
                        </a:rPr>
                        <a:t>Intervalos de tiempo entre mediciones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c>
                  <a:txBody>
                    <a:bodyPr/>
                    <a:lstStyle/>
                    <a:p>
                      <a:pPr algn="ctr">
                        <a:lnSpc>
                          <a:spcPct val="100000"/>
                        </a:lnSpc>
                        <a:spcAft>
                          <a:spcPts val="0"/>
                        </a:spcAft>
                      </a:pPr>
                      <a:r>
                        <a:rPr lang="es-EC" sz="1600" dirty="0" smtClean="0">
                          <a:effectLst/>
                        </a:rPr>
                        <a:t>1 hora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491986">
                <a:tc rowSpan="3">
                  <a:txBody>
                    <a:bodyPr/>
                    <a:lstStyle/>
                    <a:p>
                      <a:pPr algn="ctr">
                        <a:lnSpc>
                          <a:spcPct val="100000"/>
                        </a:lnSpc>
                        <a:spcAft>
                          <a:spcPts val="0"/>
                        </a:spcAft>
                      </a:pPr>
                      <a:r>
                        <a:rPr lang="es-EC" sz="1600" dirty="0">
                          <a:effectLst/>
                        </a:rPr>
                        <a:t>Mediciones realizadas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600" dirty="0" smtClean="0">
                          <a:effectLst/>
                        </a:rPr>
                        <a:t>Temperatura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491986">
                <a:tc vMerge="1">
                  <a:txBody>
                    <a:bodyPr/>
                    <a:lstStyle/>
                    <a:p>
                      <a:pPr algn="ctr">
                        <a:lnSpc>
                          <a:spcPct val="107000"/>
                        </a:lnSpc>
                        <a:spcAft>
                          <a:spcPts val="0"/>
                        </a:spcAft>
                      </a:pP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600" dirty="0" smtClean="0">
                          <a:effectLst/>
                        </a:rPr>
                        <a:t>Radiación Solar</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r h="491986">
                <a:tc vMerge="1">
                  <a:txBody>
                    <a:bodyPr/>
                    <a:lstStyle/>
                    <a:p>
                      <a:pPr algn="ctr">
                        <a:lnSpc>
                          <a:spcPct val="107000"/>
                        </a:lnSpc>
                        <a:spcAft>
                          <a:spcPts val="0"/>
                        </a:spcAft>
                      </a:pP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600" dirty="0" smtClean="0">
                          <a:effectLst/>
                        </a:rPr>
                        <a:t>Presión</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tr>
            </a:tbl>
          </a:graphicData>
        </a:graphic>
      </p:graphicFrame>
      <p:sp>
        <p:nvSpPr>
          <p:cNvPr id="17" name="5 Rectángulo"/>
          <p:cNvSpPr/>
          <p:nvPr/>
        </p:nvSpPr>
        <p:spPr>
          <a:xfrm>
            <a:off x="547736" y="1437718"/>
            <a:ext cx="8280919" cy="338554"/>
          </a:xfrm>
          <a:prstGeom prst="rect">
            <a:avLst/>
          </a:prstGeom>
        </p:spPr>
        <p:txBody>
          <a:bodyPr wrap="square">
            <a:spAutoFit/>
          </a:bodyPr>
          <a:lstStyle/>
          <a:p>
            <a:pPr algn="just"/>
            <a:r>
              <a:rPr lang="es-ES" sz="1600" b="1" dirty="0" smtClean="0">
                <a:solidFill>
                  <a:srgbClr val="FF0000"/>
                </a:solidFill>
              </a:rPr>
              <a:t>DATOS DE RADIACIÓN EN SANTA CRUZ:</a:t>
            </a:r>
          </a:p>
        </p:txBody>
      </p:sp>
    </p:spTree>
    <p:extLst>
      <p:ext uri="{BB962C8B-B14F-4D97-AF65-F5344CB8AC3E}">
        <p14:creationId xmlns:p14="http://schemas.microsoft.com/office/powerpoint/2010/main" val="504534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DESARROLLO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7" name="5 Rectángulo"/>
          <p:cNvSpPr/>
          <p:nvPr/>
        </p:nvSpPr>
        <p:spPr>
          <a:xfrm>
            <a:off x="547736" y="1437718"/>
            <a:ext cx="8280919" cy="338554"/>
          </a:xfrm>
          <a:prstGeom prst="rect">
            <a:avLst/>
          </a:prstGeom>
        </p:spPr>
        <p:txBody>
          <a:bodyPr wrap="square">
            <a:spAutoFit/>
          </a:bodyPr>
          <a:lstStyle/>
          <a:p>
            <a:pPr algn="just"/>
            <a:r>
              <a:rPr lang="es-ES" sz="1600" b="1" dirty="0">
                <a:solidFill>
                  <a:srgbClr val="FF0000"/>
                </a:solidFill>
              </a:rPr>
              <a:t>DATOS DE RADIACIÓN EN SANTA CRUZ:</a:t>
            </a:r>
          </a:p>
        </p:txBody>
      </p:sp>
      <p:graphicFrame>
        <p:nvGraphicFramePr>
          <p:cNvPr id="10" name="Gráfico 9"/>
          <p:cNvGraphicFramePr/>
          <p:nvPr>
            <p:extLst>
              <p:ext uri="{D42A27DB-BD31-4B8C-83A1-F6EECF244321}">
                <p14:modId xmlns:p14="http://schemas.microsoft.com/office/powerpoint/2010/main" val="1907551794"/>
              </p:ext>
            </p:extLst>
          </p:nvPr>
        </p:nvGraphicFramePr>
        <p:xfrm>
          <a:off x="547736" y="2289352"/>
          <a:ext cx="5929838" cy="3141702"/>
        </p:xfrm>
        <a:graphic>
          <a:graphicData uri="http://schemas.openxmlformats.org/drawingml/2006/chart">
            <c:chart xmlns:c="http://schemas.openxmlformats.org/drawingml/2006/chart" xmlns:r="http://schemas.openxmlformats.org/officeDocument/2006/relationships" r:id="rId6"/>
          </a:graphicData>
        </a:graphic>
      </p:graphicFrame>
      <p:sp>
        <p:nvSpPr>
          <p:cNvPr id="2" name="Rectángulo 1"/>
          <p:cNvSpPr/>
          <p:nvPr/>
        </p:nvSpPr>
        <p:spPr>
          <a:xfrm>
            <a:off x="547736" y="1979036"/>
            <a:ext cx="5929838" cy="3452018"/>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1" name="Conector recto de flecha 10"/>
          <p:cNvCxnSpPr/>
          <p:nvPr/>
        </p:nvCxnSpPr>
        <p:spPr>
          <a:xfrm>
            <a:off x="6660232" y="3717032"/>
            <a:ext cx="57606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redondeado 11"/>
          <p:cNvSpPr/>
          <p:nvPr/>
        </p:nvSpPr>
        <p:spPr>
          <a:xfrm>
            <a:off x="7380312" y="3356992"/>
            <a:ext cx="1224136" cy="720186"/>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p:cNvSpPr txBox="1"/>
          <p:nvPr/>
        </p:nvSpPr>
        <p:spPr>
          <a:xfrm>
            <a:off x="7416316" y="3429474"/>
            <a:ext cx="1152128" cy="553998"/>
          </a:xfrm>
          <a:prstGeom prst="rect">
            <a:avLst/>
          </a:prstGeom>
          <a:noFill/>
        </p:spPr>
        <p:txBody>
          <a:bodyPr wrap="square" rtlCol="0">
            <a:spAutoFit/>
          </a:bodyPr>
          <a:lstStyle/>
          <a:p>
            <a:pPr algn="ctr"/>
            <a:r>
              <a:rPr lang="es-EC" sz="1000" dirty="0" smtClean="0"/>
              <a:t>Promedio</a:t>
            </a:r>
          </a:p>
          <a:p>
            <a:pPr algn="ctr"/>
            <a:r>
              <a:rPr lang="es-EC" sz="1000" dirty="0" err="1" smtClean="0"/>
              <a:t>Irradaiación</a:t>
            </a:r>
            <a:endParaRPr lang="es-EC" sz="1000" dirty="0"/>
          </a:p>
          <a:p>
            <a:pPr algn="ctr"/>
            <a:r>
              <a:rPr lang="es-EC" sz="1000" dirty="0" smtClean="0"/>
              <a:t>Anual</a:t>
            </a:r>
            <a:endParaRPr lang="es-EC" sz="1000" dirty="0"/>
          </a:p>
        </p:txBody>
      </p:sp>
    </p:spTree>
    <p:extLst>
      <p:ext uri="{BB962C8B-B14F-4D97-AF65-F5344CB8AC3E}">
        <p14:creationId xmlns:p14="http://schemas.microsoft.com/office/powerpoint/2010/main" val="1969662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DESARROLLO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7" name="5 Rectángulo"/>
          <p:cNvSpPr/>
          <p:nvPr/>
        </p:nvSpPr>
        <p:spPr>
          <a:xfrm>
            <a:off x="547736" y="1437718"/>
            <a:ext cx="8280919" cy="338554"/>
          </a:xfrm>
          <a:prstGeom prst="rect">
            <a:avLst/>
          </a:prstGeom>
        </p:spPr>
        <p:txBody>
          <a:bodyPr wrap="square">
            <a:spAutoFit/>
          </a:bodyPr>
          <a:lstStyle/>
          <a:p>
            <a:pPr algn="just"/>
            <a:r>
              <a:rPr lang="es-ES" sz="1600" b="1" dirty="0">
                <a:solidFill>
                  <a:srgbClr val="FF0000"/>
                </a:solidFill>
              </a:rPr>
              <a:t>DATOS DE RADIACIÓN EN SANTA CRUZ:</a:t>
            </a:r>
          </a:p>
        </p:txBody>
      </p:sp>
      <p:sp>
        <p:nvSpPr>
          <p:cNvPr id="2" name="Rectángulo 1"/>
          <p:cNvSpPr/>
          <p:nvPr/>
        </p:nvSpPr>
        <p:spPr>
          <a:xfrm>
            <a:off x="683568" y="2132856"/>
            <a:ext cx="5794006" cy="3298198"/>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1" name="Conector recto de flecha 10"/>
          <p:cNvCxnSpPr/>
          <p:nvPr/>
        </p:nvCxnSpPr>
        <p:spPr>
          <a:xfrm>
            <a:off x="6660232" y="3717032"/>
            <a:ext cx="57606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redondeado 11"/>
          <p:cNvSpPr/>
          <p:nvPr/>
        </p:nvSpPr>
        <p:spPr>
          <a:xfrm>
            <a:off x="7380312" y="3356992"/>
            <a:ext cx="1224136" cy="720186"/>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p:cNvSpPr txBox="1"/>
          <p:nvPr/>
        </p:nvSpPr>
        <p:spPr>
          <a:xfrm>
            <a:off x="7416316" y="3429474"/>
            <a:ext cx="1152128" cy="553998"/>
          </a:xfrm>
          <a:prstGeom prst="rect">
            <a:avLst/>
          </a:prstGeom>
          <a:noFill/>
        </p:spPr>
        <p:txBody>
          <a:bodyPr wrap="square" rtlCol="0">
            <a:spAutoFit/>
          </a:bodyPr>
          <a:lstStyle/>
          <a:p>
            <a:pPr algn="ctr"/>
            <a:r>
              <a:rPr lang="es-EC" sz="1000" dirty="0" smtClean="0"/>
              <a:t>Radiación</a:t>
            </a:r>
          </a:p>
          <a:p>
            <a:pPr algn="ctr"/>
            <a:r>
              <a:rPr lang="es-EC" sz="1000" dirty="0" smtClean="0"/>
              <a:t>Mensual</a:t>
            </a:r>
          </a:p>
          <a:p>
            <a:pPr algn="ctr"/>
            <a:r>
              <a:rPr lang="es-EC" sz="1000" dirty="0" smtClean="0"/>
              <a:t>Enero</a:t>
            </a:r>
            <a:endParaRPr lang="es-EC" sz="1000" dirty="0"/>
          </a:p>
        </p:txBody>
      </p:sp>
      <p:graphicFrame>
        <p:nvGraphicFramePr>
          <p:cNvPr id="14" name="Gráfico 13"/>
          <p:cNvGraphicFramePr/>
          <p:nvPr>
            <p:extLst>
              <p:ext uri="{D42A27DB-BD31-4B8C-83A1-F6EECF244321}">
                <p14:modId xmlns:p14="http://schemas.microsoft.com/office/powerpoint/2010/main" val="731851168"/>
              </p:ext>
            </p:extLst>
          </p:nvPr>
        </p:nvGraphicFramePr>
        <p:xfrm>
          <a:off x="775803" y="2173652"/>
          <a:ext cx="5433060" cy="341376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43340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DESARROLLO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7" name="5 Rectángulo"/>
          <p:cNvSpPr/>
          <p:nvPr/>
        </p:nvSpPr>
        <p:spPr>
          <a:xfrm>
            <a:off x="547736" y="1437718"/>
            <a:ext cx="8280919" cy="338554"/>
          </a:xfrm>
          <a:prstGeom prst="rect">
            <a:avLst/>
          </a:prstGeom>
        </p:spPr>
        <p:txBody>
          <a:bodyPr wrap="square">
            <a:spAutoFit/>
          </a:bodyPr>
          <a:lstStyle/>
          <a:p>
            <a:pPr algn="just"/>
            <a:r>
              <a:rPr lang="es-ES" sz="1600" b="1" dirty="0">
                <a:solidFill>
                  <a:srgbClr val="FF0000"/>
                </a:solidFill>
              </a:rPr>
              <a:t>DATOS DE RADIACIÓN EN SANTA CRUZ:</a:t>
            </a:r>
          </a:p>
        </p:txBody>
      </p:sp>
      <p:sp>
        <p:nvSpPr>
          <p:cNvPr id="2" name="Rectángulo 1"/>
          <p:cNvSpPr/>
          <p:nvPr/>
        </p:nvSpPr>
        <p:spPr>
          <a:xfrm>
            <a:off x="683568" y="2132856"/>
            <a:ext cx="5794006" cy="3298198"/>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1" name="Conector recto de flecha 10"/>
          <p:cNvCxnSpPr/>
          <p:nvPr/>
        </p:nvCxnSpPr>
        <p:spPr>
          <a:xfrm>
            <a:off x="6660232" y="3717032"/>
            <a:ext cx="57606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redondeado 11"/>
          <p:cNvSpPr/>
          <p:nvPr/>
        </p:nvSpPr>
        <p:spPr>
          <a:xfrm>
            <a:off x="7380312" y="3356992"/>
            <a:ext cx="1224136" cy="720186"/>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p:cNvSpPr txBox="1"/>
          <p:nvPr/>
        </p:nvSpPr>
        <p:spPr>
          <a:xfrm>
            <a:off x="7416316" y="3429474"/>
            <a:ext cx="1152128" cy="553998"/>
          </a:xfrm>
          <a:prstGeom prst="rect">
            <a:avLst/>
          </a:prstGeom>
          <a:noFill/>
        </p:spPr>
        <p:txBody>
          <a:bodyPr wrap="square" rtlCol="0">
            <a:spAutoFit/>
          </a:bodyPr>
          <a:lstStyle/>
          <a:p>
            <a:pPr algn="ctr"/>
            <a:r>
              <a:rPr lang="es-EC" sz="1000" dirty="0" smtClean="0"/>
              <a:t>Radiación</a:t>
            </a:r>
          </a:p>
          <a:p>
            <a:pPr algn="ctr"/>
            <a:r>
              <a:rPr lang="es-EC" sz="1000" dirty="0" smtClean="0"/>
              <a:t>Mensual</a:t>
            </a:r>
          </a:p>
          <a:p>
            <a:pPr algn="ctr"/>
            <a:r>
              <a:rPr lang="es-EC" sz="1000" dirty="0" smtClean="0"/>
              <a:t>Marzo</a:t>
            </a:r>
            <a:endParaRPr lang="es-EC" sz="1000" dirty="0"/>
          </a:p>
        </p:txBody>
      </p:sp>
      <p:graphicFrame>
        <p:nvGraphicFramePr>
          <p:cNvPr id="14" name="Gráfico 13"/>
          <p:cNvGraphicFramePr/>
          <p:nvPr>
            <p:extLst>
              <p:ext uri="{D42A27DB-BD31-4B8C-83A1-F6EECF244321}">
                <p14:modId xmlns:p14="http://schemas.microsoft.com/office/powerpoint/2010/main" val="797557784"/>
              </p:ext>
            </p:extLst>
          </p:nvPr>
        </p:nvGraphicFramePr>
        <p:xfrm>
          <a:off x="676743" y="2291614"/>
          <a:ext cx="5532120" cy="313944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72491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2976" y="188640"/>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2563591" y="755993"/>
            <a:ext cx="4249212"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INTRODUCCIÓN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sp>
        <p:nvSpPr>
          <p:cNvPr id="8" name="5 Rectángulo"/>
          <p:cNvSpPr/>
          <p:nvPr/>
        </p:nvSpPr>
        <p:spPr>
          <a:xfrm>
            <a:off x="547737" y="1369801"/>
            <a:ext cx="8280919" cy="4524315"/>
          </a:xfrm>
          <a:prstGeom prst="rect">
            <a:avLst/>
          </a:prstGeom>
        </p:spPr>
        <p:txBody>
          <a:bodyPr wrap="square">
            <a:spAutoFit/>
          </a:bodyPr>
          <a:lstStyle/>
          <a:p>
            <a:pPr algn="just"/>
            <a:r>
              <a:rPr lang="es-ES" sz="1600" dirty="0" smtClean="0"/>
              <a:t>La energía eléctrica es una fuente de energía fundamental para el desarrollo de la humanidad. </a:t>
            </a:r>
            <a:r>
              <a:rPr lang="es-ES" sz="1600" dirty="0"/>
              <a:t>Los Sistemas Eléctricos, se componen de tres ejes:</a:t>
            </a:r>
          </a:p>
          <a:p>
            <a:pPr algn="just"/>
            <a:endParaRPr lang="es-ES" sz="1600" dirty="0"/>
          </a:p>
          <a:p>
            <a:pPr marL="285750" indent="-285750" algn="just">
              <a:buFontTx/>
              <a:buChar char="-"/>
            </a:pPr>
            <a:r>
              <a:rPr lang="es-ES" sz="1600" dirty="0"/>
              <a:t>Sistema de Generación</a:t>
            </a:r>
          </a:p>
          <a:p>
            <a:pPr marL="285750" indent="-285750" algn="just">
              <a:buFontTx/>
              <a:buChar char="-"/>
            </a:pPr>
            <a:r>
              <a:rPr lang="es-ES" sz="1600" dirty="0"/>
              <a:t>Sistema de Transmisión</a:t>
            </a:r>
          </a:p>
          <a:p>
            <a:pPr marL="285750" indent="-285750" algn="just">
              <a:buFontTx/>
              <a:buChar char="-"/>
            </a:pPr>
            <a:r>
              <a:rPr lang="es-ES" sz="1600" dirty="0"/>
              <a:t>Sistema de Distribución</a:t>
            </a:r>
          </a:p>
          <a:p>
            <a:pPr algn="just"/>
            <a:endParaRPr lang="es-ES" sz="1600" dirty="0"/>
          </a:p>
          <a:p>
            <a:pPr algn="just"/>
            <a:r>
              <a:rPr lang="es-ES" sz="1600" dirty="0" smtClean="0"/>
              <a:t>Inicialmente las fuentes de energía estuvieron ubicadas en partes lejanas de los centros de carga, los centros de carga se localizaban en las grandes ciudades, acompañadas de infraestructura vial y accesos que a su vez permitían un fácil acceso.</a:t>
            </a:r>
          </a:p>
          <a:p>
            <a:pPr algn="just"/>
            <a:endParaRPr lang="es-ES" sz="1600" dirty="0"/>
          </a:p>
          <a:p>
            <a:pPr algn="just"/>
            <a:r>
              <a:rPr lang="es-ES" sz="1600" dirty="0" smtClean="0"/>
              <a:t>Con el tiempo aumento la población, las ciudades, como consecuencia la demanda aumento y para satisfacer esta demanda tuvo que crecer la generación de energía eléctrica, mediante diferentes tipos de tecnologías; como son la hidráulica, la térmica y la quema de carbón, por citar las mas comúnmente usadas.</a:t>
            </a:r>
          </a:p>
          <a:p>
            <a:pPr algn="just"/>
            <a:endParaRPr lang="es-ES" sz="1600" dirty="0"/>
          </a:p>
          <a:p>
            <a:pPr algn="just"/>
            <a:r>
              <a:rPr lang="es-ES" sz="1600" dirty="0"/>
              <a:t>En la actualidad, se ha evidenciado, que el uso de este tipo de tecnologías para la obtención de energía eléctrica, ha contribuido al deterioro del medioambiente</a:t>
            </a:r>
            <a:r>
              <a:rPr lang="es-ES" sz="1600" dirty="0" smtClean="0"/>
              <a:t>.</a:t>
            </a:r>
            <a:endParaRPr lang="es-ES" sz="1600" dirty="0">
              <a:solidFill>
                <a:prstClr val="black"/>
              </a:solidFill>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2395" y="6012264"/>
            <a:ext cx="1752600" cy="513080"/>
          </a:xfrm>
          <a:prstGeom prst="rect">
            <a:avLst/>
          </a:prstGeom>
        </p:spPr>
      </p:pic>
    </p:spTree>
    <p:extLst>
      <p:ext uri="{BB962C8B-B14F-4D97-AF65-F5344CB8AC3E}">
        <p14:creationId xmlns:p14="http://schemas.microsoft.com/office/powerpoint/2010/main" val="1477699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METODOLOGÍA</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5" name="5 Rectángulo"/>
          <p:cNvSpPr/>
          <p:nvPr/>
        </p:nvSpPr>
        <p:spPr>
          <a:xfrm>
            <a:off x="547736" y="1628800"/>
            <a:ext cx="8280919" cy="3785652"/>
          </a:xfrm>
          <a:prstGeom prst="rect">
            <a:avLst/>
          </a:prstGeom>
        </p:spPr>
        <p:txBody>
          <a:bodyPr wrap="square">
            <a:spAutoFit/>
          </a:bodyPr>
          <a:lstStyle/>
          <a:p>
            <a:pPr algn="just"/>
            <a:r>
              <a:rPr lang="es-ES" sz="1600" dirty="0" smtClean="0"/>
              <a:t>Mediante las mediciones de velocidad de viento e irradiación solar, se analiza el comportamiento de las Instalaciones Eólicas y Fotovoltaicas en la Isla de Baltra y Santa Cruz.</a:t>
            </a:r>
          </a:p>
          <a:p>
            <a:pPr algn="just"/>
            <a:endParaRPr lang="es-ES" sz="1600" dirty="0"/>
          </a:p>
          <a:p>
            <a:pPr algn="just"/>
            <a:r>
              <a:rPr lang="es-ES" sz="1600" dirty="0" smtClean="0"/>
              <a:t>Con los datos de las instalaciones del Sistema Interconectado de Baltra – Santa Cruz, se modela en Estado Estable del Sistema Híbrido (Diésel – Eólico – Fotovoltaico), por medio del programa PowerWorld Simulator, para diferentes escenarios de demanda, permitiendo  identificar el consumo de los combustibles fósiles y el aporte del recurso renovable.</a:t>
            </a:r>
          </a:p>
          <a:p>
            <a:pPr algn="just"/>
            <a:endParaRPr lang="es-ES" sz="1600" dirty="0"/>
          </a:p>
          <a:p>
            <a:pPr algn="just"/>
            <a:r>
              <a:rPr lang="es-ES" sz="1600" dirty="0" smtClean="0"/>
              <a:t>Los escenarios para la demanda del Sistema Interconectado de Baltra – Santa Cruz, están orientados en base a la curva de demanda del sistema y al comportamiento del recurso renovable de las Islas de Baltra y Santa Cruz.</a:t>
            </a:r>
          </a:p>
          <a:p>
            <a:pPr algn="just"/>
            <a:endParaRPr lang="es-ES" sz="1600" dirty="0"/>
          </a:p>
          <a:p>
            <a:pPr algn="just"/>
            <a:r>
              <a:rPr lang="es-ES" sz="1600" dirty="0" smtClean="0"/>
              <a:t>La modelación permite evaluar los escenarios del sistema y a la vez a establecer su reserva rodante. De esta manera se puede conocer la disminución sobre la dependencia de los combustibles fósiles en la demanda de las Islas de Baltra y Santa Cruz.</a:t>
            </a:r>
          </a:p>
        </p:txBody>
      </p:sp>
    </p:spTree>
    <p:extLst>
      <p:ext uri="{BB962C8B-B14F-4D97-AF65-F5344CB8AC3E}">
        <p14:creationId xmlns:p14="http://schemas.microsoft.com/office/powerpoint/2010/main" val="1410896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METODOLOGÍA</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5" name="5 Rectángulo"/>
          <p:cNvSpPr/>
          <p:nvPr/>
        </p:nvSpPr>
        <p:spPr>
          <a:xfrm>
            <a:off x="547736" y="1052736"/>
            <a:ext cx="8280919" cy="338554"/>
          </a:xfrm>
          <a:prstGeom prst="rect">
            <a:avLst/>
          </a:prstGeom>
        </p:spPr>
        <p:txBody>
          <a:bodyPr wrap="square">
            <a:spAutoFit/>
          </a:bodyPr>
          <a:lstStyle/>
          <a:p>
            <a:pPr algn="just"/>
            <a:r>
              <a:rPr lang="es-ES" sz="1600" b="1" dirty="0" smtClean="0">
                <a:solidFill>
                  <a:srgbClr val="FF0000"/>
                </a:solidFill>
              </a:rPr>
              <a:t>RESIDENCIAL URBANO VERANO</a:t>
            </a:r>
          </a:p>
        </p:txBody>
      </p:sp>
      <p:graphicFrame>
        <p:nvGraphicFramePr>
          <p:cNvPr id="8" name="Gráfico 7"/>
          <p:cNvGraphicFramePr/>
          <p:nvPr>
            <p:extLst>
              <p:ext uri="{D42A27DB-BD31-4B8C-83A1-F6EECF244321}">
                <p14:modId xmlns:p14="http://schemas.microsoft.com/office/powerpoint/2010/main" val="3422783447"/>
              </p:ext>
            </p:extLst>
          </p:nvPr>
        </p:nvGraphicFramePr>
        <p:xfrm>
          <a:off x="-108520" y="1374242"/>
          <a:ext cx="4656474" cy="262021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áfico 9"/>
          <p:cNvGraphicFramePr/>
          <p:nvPr>
            <p:extLst>
              <p:ext uri="{D42A27DB-BD31-4B8C-83A1-F6EECF244321}">
                <p14:modId xmlns:p14="http://schemas.microsoft.com/office/powerpoint/2010/main" val="663920425"/>
              </p:ext>
            </p:extLst>
          </p:nvPr>
        </p:nvGraphicFramePr>
        <p:xfrm>
          <a:off x="4752528" y="3922175"/>
          <a:ext cx="4391472" cy="2573361"/>
        </p:xfrm>
        <a:graphic>
          <a:graphicData uri="http://schemas.openxmlformats.org/drawingml/2006/chart">
            <c:chart xmlns:c="http://schemas.openxmlformats.org/drawingml/2006/chart" xmlns:r="http://schemas.openxmlformats.org/officeDocument/2006/relationships" r:id="rId7"/>
          </a:graphicData>
        </a:graphic>
      </p:graphicFrame>
      <p:sp>
        <p:nvSpPr>
          <p:cNvPr id="3" name="Rectángulo 2"/>
          <p:cNvSpPr/>
          <p:nvPr/>
        </p:nvSpPr>
        <p:spPr>
          <a:xfrm>
            <a:off x="35496" y="1374242"/>
            <a:ext cx="4547954" cy="24254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4788024" y="3977411"/>
            <a:ext cx="4247456" cy="242540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7" name="Conector recto de flecha 16"/>
          <p:cNvCxnSpPr/>
          <p:nvPr/>
        </p:nvCxnSpPr>
        <p:spPr>
          <a:xfrm>
            <a:off x="4688195" y="2684350"/>
            <a:ext cx="4598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H="1">
            <a:off x="4139952" y="5373216"/>
            <a:ext cx="443498"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Rectángulo redondeado 19"/>
          <p:cNvSpPr/>
          <p:nvPr/>
        </p:nvSpPr>
        <p:spPr>
          <a:xfrm>
            <a:off x="5226497" y="2332697"/>
            <a:ext cx="1224136"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CuadroTexto 20"/>
          <p:cNvSpPr txBox="1"/>
          <p:nvPr/>
        </p:nvSpPr>
        <p:spPr>
          <a:xfrm>
            <a:off x="5370513" y="2420887"/>
            <a:ext cx="936104" cy="461665"/>
          </a:xfrm>
          <a:prstGeom prst="rect">
            <a:avLst/>
          </a:prstGeom>
          <a:noFill/>
        </p:spPr>
        <p:txBody>
          <a:bodyPr wrap="square" rtlCol="0">
            <a:spAutoFit/>
          </a:bodyPr>
          <a:lstStyle/>
          <a:p>
            <a:pPr algn="ctr"/>
            <a:r>
              <a:rPr lang="es-EC" sz="1200" dirty="0" smtClean="0"/>
              <a:t>POTENCIA</a:t>
            </a:r>
          </a:p>
          <a:p>
            <a:pPr algn="ctr"/>
            <a:r>
              <a:rPr lang="es-EC" sz="1200" dirty="0" smtClean="0"/>
              <a:t>ACTIVA</a:t>
            </a:r>
            <a:endParaRPr lang="es-EC" sz="1200" dirty="0"/>
          </a:p>
        </p:txBody>
      </p:sp>
      <p:sp>
        <p:nvSpPr>
          <p:cNvPr id="23" name="Rectángulo redondeado 22"/>
          <p:cNvSpPr/>
          <p:nvPr/>
        </p:nvSpPr>
        <p:spPr>
          <a:xfrm>
            <a:off x="2859467" y="5068042"/>
            <a:ext cx="1224136" cy="6480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CuadroTexto 23"/>
          <p:cNvSpPr txBox="1"/>
          <p:nvPr/>
        </p:nvSpPr>
        <p:spPr>
          <a:xfrm>
            <a:off x="3003483" y="5156232"/>
            <a:ext cx="936104" cy="461665"/>
          </a:xfrm>
          <a:prstGeom prst="rect">
            <a:avLst/>
          </a:prstGeom>
          <a:noFill/>
        </p:spPr>
        <p:txBody>
          <a:bodyPr wrap="square" rtlCol="0">
            <a:spAutoFit/>
          </a:bodyPr>
          <a:lstStyle/>
          <a:p>
            <a:pPr algn="ctr"/>
            <a:r>
              <a:rPr lang="es-EC" sz="1200" dirty="0" smtClean="0"/>
              <a:t>POTENCIA</a:t>
            </a:r>
          </a:p>
          <a:p>
            <a:pPr algn="ctr"/>
            <a:r>
              <a:rPr lang="es-EC" sz="1200" dirty="0" smtClean="0"/>
              <a:t>REACTIVA</a:t>
            </a:r>
            <a:endParaRPr lang="es-EC" sz="1200" dirty="0"/>
          </a:p>
        </p:txBody>
      </p:sp>
    </p:spTree>
    <p:extLst>
      <p:ext uri="{BB962C8B-B14F-4D97-AF65-F5344CB8AC3E}">
        <p14:creationId xmlns:p14="http://schemas.microsoft.com/office/powerpoint/2010/main" val="2436042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METODOLOGÍA</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5" name="5 Rectángulo"/>
          <p:cNvSpPr/>
          <p:nvPr/>
        </p:nvSpPr>
        <p:spPr>
          <a:xfrm>
            <a:off x="547736" y="1086564"/>
            <a:ext cx="8280919" cy="338554"/>
          </a:xfrm>
          <a:prstGeom prst="rect">
            <a:avLst/>
          </a:prstGeom>
        </p:spPr>
        <p:txBody>
          <a:bodyPr wrap="square">
            <a:spAutoFit/>
          </a:bodyPr>
          <a:lstStyle/>
          <a:p>
            <a:pPr algn="just"/>
            <a:r>
              <a:rPr lang="es-ES" sz="1600" b="1" dirty="0" smtClean="0">
                <a:solidFill>
                  <a:srgbClr val="FF0000"/>
                </a:solidFill>
              </a:rPr>
              <a:t>RESIDENCIAL URBANO INVIERNO</a:t>
            </a:r>
          </a:p>
        </p:txBody>
      </p:sp>
      <p:graphicFrame>
        <p:nvGraphicFramePr>
          <p:cNvPr id="10" name="Gráfico 9"/>
          <p:cNvGraphicFramePr/>
          <p:nvPr>
            <p:extLst>
              <p:ext uri="{D42A27DB-BD31-4B8C-83A1-F6EECF244321}">
                <p14:modId xmlns:p14="http://schemas.microsoft.com/office/powerpoint/2010/main" val="4039286042"/>
              </p:ext>
            </p:extLst>
          </p:nvPr>
        </p:nvGraphicFramePr>
        <p:xfrm>
          <a:off x="75029" y="1363985"/>
          <a:ext cx="4355976" cy="261124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áfico 10"/>
          <p:cNvGraphicFramePr/>
          <p:nvPr>
            <p:extLst>
              <p:ext uri="{D42A27DB-BD31-4B8C-83A1-F6EECF244321}">
                <p14:modId xmlns:p14="http://schemas.microsoft.com/office/powerpoint/2010/main" val="3065640064"/>
              </p:ext>
            </p:extLst>
          </p:nvPr>
        </p:nvGraphicFramePr>
        <p:xfrm>
          <a:off x="4709517" y="3757740"/>
          <a:ext cx="4398987" cy="2767604"/>
        </p:xfrm>
        <a:graphic>
          <a:graphicData uri="http://schemas.openxmlformats.org/drawingml/2006/chart">
            <c:chart xmlns:c="http://schemas.openxmlformats.org/drawingml/2006/chart" xmlns:r="http://schemas.openxmlformats.org/officeDocument/2006/relationships" r:id="rId7"/>
          </a:graphicData>
        </a:graphic>
      </p:graphicFrame>
      <p:sp>
        <p:nvSpPr>
          <p:cNvPr id="12" name="Rectángulo 11"/>
          <p:cNvSpPr/>
          <p:nvPr/>
        </p:nvSpPr>
        <p:spPr>
          <a:xfrm>
            <a:off x="179512" y="1425118"/>
            <a:ext cx="4251493" cy="23937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p:cNvSpPr/>
          <p:nvPr/>
        </p:nvSpPr>
        <p:spPr>
          <a:xfrm>
            <a:off x="4825552" y="3888348"/>
            <a:ext cx="4282952" cy="248063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4" name="Conector recto de flecha 13"/>
          <p:cNvCxnSpPr/>
          <p:nvPr/>
        </p:nvCxnSpPr>
        <p:spPr>
          <a:xfrm>
            <a:off x="4688195" y="2684350"/>
            <a:ext cx="4598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ángulo redondeado 15"/>
          <p:cNvSpPr/>
          <p:nvPr/>
        </p:nvSpPr>
        <p:spPr>
          <a:xfrm>
            <a:off x="5226497" y="2332697"/>
            <a:ext cx="1224136"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p:cNvSpPr txBox="1"/>
          <p:nvPr/>
        </p:nvSpPr>
        <p:spPr>
          <a:xfrm>
            <a:off x="5370513" y="2420887"/>
            <a:ext cx="936104" cy="461665"/>
          </a:xfrm>
          <a:prstGeom prst="rect">
            <a:avLst/>
          </a:prstGeom>
          <a:noFill/>
        </p:spPr>
        <p:txBody>
          <a:bodyPr wrap="square" rtlCol="0">
            <a:spAutoFit/>
          </a:bodyPr>
          <a:lstStyle/>
          <a:p>
            <a:pPr algn="ctr"/>
            <a:r>
              <a:rPr lang="es-EC" sz="1200" dirty="0" smtClean="0"/>
              <a:t>POTENCIA</a:t>
            </a:r>
          </a:p>
          <a:p>
            <a:pPr algn="ctr"/>
            <a:r>
              <a:rPr lang="es-EC" sz="1200" dirty="0" smtClean="0"/>
              <a:t>ACTIVA</a:t>
            </a:r>
            <a:endParaRPr lang="es-EC" sz="1200" dirty="0"/>
          </a:p>
        </p:txBody>
      </p:sp>
      <p:sp>
        <p:nvSpPr>
          <p:cNvPr id="18" name="Rectángulo redondeado 17"/>
          <p:cNvSpPr/>
          <p:nvPr/>
        </p:nvSpPr>
        <p:spPr>
          <a:xfrm>
            <a:off x="2859467" y="5068042"/>
            <a:ext cx="1224136" cy="6480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p:cNvSpPr txBox="1"/>
          <p:nvPr/>
        </p:nvSpPr>
        <p:spPr>
          <a:xfrm>
            <a:off x="3003483" y="5156232"/>
            <a:ext cx="936104" cy="461665"/>
          </a:xfrm>
          <a:prstGeom prst="rect">
            <a:avLst/>
          </a:prstGeom>
          <a:noFill/>
        </p:spPr>
        <p:txBody>
          <a:bodyPr wrap="square" rtlCol="0">
            <a:spAutoFit/>
          </a:bodyPr>
          <a:lstStyle/>
          <a:p>
            <a:pPr algn="ctr"/>
            <a:r>
              <a:rPr lang="es-EC" sz="1200" dirty="0" smtClean="0"/>
              <a:t>POTENCIA</a:t>
            </a:r>
          </a:p>
          <a:p>
            <a:pPr algn="ctr"/>
            <a:r>
              <a:rPr lang="es-EC" sz="1200" dirty="0" smtClean="0"/>
              <a:t>REACTIVA</a:t>
            </a:r>
            <a:endParaRPr lang="es-EC" sz="1200" dirty="0"/>
          </a:p>
        </p:txBody>
      </p:sp>
      <p:cxnSp>
        <p:nvCxnSpPr>
          <p:cNvPr id="20" name="Conector recto de flecha 19"/>
          <p:cNvCxnSpPr/>
          <p:nvPr/>
        </p:nvCxnSpPr>
        <p:spPr>
          <a:xfrm flipH="1">
            <a:off x="4139952" y="5373216"/>
            <a:ext cx="443498"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242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METODOLOGÍA</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5" name="5 Rectángulo"/>
          <p:cNvSpPr/>
          <p:nvPr/>
        </p:nvSpPr>
        <p:spPr>
          <a:xfrm>
            <a:off x="547736" y="1099483"/>
            <a:ext cx="8280919" cy="338554"/>
          </a:xfrm>
          <a:prstGeom prst="rect">
            <a:avLst/>
          </a:prstGeom>
        </p:spPr>
        <p:txBody>
          <a:bodyPr wrap="square">
            <a:spAutoFit/>
          </a:bodyPr>
          <a:lstStyle/>
          <a:p>
            <a:pPr algn="just"/>
            <a:r>
              <a:rPr lang="es-ES" sz="1600" b="1" dirty="0" smtClean="0">
                <a:solidFill>
                  <a:srgbClr val="FF0000"/>
                </a:solidFill>
              </a:rPr>
              <a:t>RESIDENCIAL RURAL VERANO</a:t>
            </a:r>
          </a:p>
        </p:txBody>
      </p:sp>
      <p:graphicFrame>
        <p:nvGraphicFramePr>
          <p:cNvPr id="11" name="Gráfico 10"/>
          <p:cNvGraphicFramePr/>
          <p:nvPr>
            <p:extLst>
              <p:ext uri="{D42A27DB-BD31-4B8C-83A1-F6EECF244321}">
                <p14:modId xmlns:p14="http://schemas.microsoft.com/office/powerpoint/2010/main" val="3815258762"/>
              </p:ext>
            </p:extLst>
          </p:nvPr>
        </p:nvGraphicFramePr>
        <p:xfrm>
          <a:off x="-25145" y="1363373"/>
          <a:ext cx="4680520" cy="2673710"/>
        </p:xfrm>
        <a:graphic>
          <a:graphicData uri="http://schemas.openxmlformats.org/drawingml/2006/chart">
            <c:chart xmlns:c="http://schemas.openxmlformats.org/drawingml/2006/chart" xmlns:r="http://schemas.openxmlformats.org/officeDocument/2006/relationships" r:id="rId6"/>
          </a:graphicData>
        </a:graphic>
      </p:graphicFrame>
      <p:cxnSp>
        <p:nvCxnSpPr>
          <p:cNvPr id="13" name="Conector recto de flecha 12"/>
          <p:cNvCxnSpPr/>
          <p:nvPr/>
        </p:nvCxnSpPr>
        <p:spPr>
          <a:xfrm flipH="1">
            <a:off x="8762752" y="6591300"/>
            <a:ext cx="443498"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Gráfico 13"/>
          <p:cNvGraphicFramePr/>
          <p:nvPr>
            <p:extLst>
              <p:ext uri="{D42A27DB-BD31-4B8C-83A1-F6EECF244321}">
                <p14:modId xmlns:p14="http://schemas.microsoft.com/office/powerpoint/2010/main" val="953278764"/>
              </p:ext>
            </p:extLst>
          </p:nvPr>
        </p:nvGraphicFramePr>
        <p:xfrm>
          <a:off x="4500051" y="3940594"/>
          <a:ext cx="4556517" cy="2551772"/>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ángulo 15"/>
          <p:cNvSpPr/>
          <p:nvPr/>
        </p:nvSpPr>
        <p:spPr>
          <a:xfrm>
            <a:off x="107504" y="1452333"/>
            <a:ext cx="4475946" cy="23900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p:cNvSpPr/>
          <p:nvPr/>
        </p:nvSpPr>
        <p:spPr>
          <a:xfrm>
            <a:off x="4616187" y="4034679"/>
            <a:ext cx="4420309" cy="230986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8" name="Conector recto de flecha 17"/>
          <p:cNvCxnSpPr/>
          <p:nvPr/>
        </p:nvCxnSpPr>
        <p:spPr>
          <a:xfrm>
            <a:off x="4688195" y="2684350"/>
            <a:ext cx="4598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ángulo redondeado 18"/>
          <p:cNvSpPr/>
          <p:nvPr/>
        </p:nvSpPr>
        <p:spPr>
          <a:xfrm>
            <a:off x="5226497" y="2332697"/>
            <a:ext cx="1224136"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CuadroTexto 19"/>
          <p:cNvSpPr txBox="1"/>
          <p:nvPr/>
        </p:nvSpPr>
        <p:spPr>
          <a:xfrm>
            <a:off x="5370513" y="2420887"/>
            <a:ext cx="936104" cy="461665"/>
          </a:xfrm>
          <a:prstGeom prst="rect">
            <a:avLst/>
          </a:prstGeom>
          <a:noFill/>
        </p:spPr>
        <p:txBody>
          <a:bodyPr wrap="square" rtlCol="0">
            <a:spAutoFit/>
          </a:bodyPr>
          <a:lstStyle/>
          <a:p>
            <a:pPr algn="ctr"/>
            <a:r>
              <a:rPr lang="es-EC" sz="1200" dirty="0" smtClean="0"/>
              <a:t>POTENCIA</a:t>
            </a:r>
          </a:p>
          <a:p>
            <a:pPr algn="ctr"/>
            <a:r>
              <a:rPr lang="es-EC" sz="1200" dirty="0" smtClean="0"/>
              <a:t>ACTIVA</a:t>
            </a:r>
            <a:endParaRPr lang="es-EC" sz="1200" dirty="0"/>
          </a:p>
        </p:txBody>
      </p:sp>
      <p:sp>
        <p:nvSpPr>
          <p:cNvPr id="21" name="Rectángulo redondeado 20"/>
          <p:cNvSpPr/>
          <p:nvPr/>
        </p:nvSpPr>
        <p:spPr>
          <a:xfrm>
            <a:off x="2859467" y="5068042"/>
            <a:ext cx="1224136" cy="6480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CuadroTexto 21"/>
          <p:cNvSpPr txBox="1"/>
          <p:nvPr/>
        </p:nvSpPr>
        <p:spPr>
          <a:xfrm>
            <a:off x="3003483" y="5156232"/>
            <a:ext cx="936104" cy="461665"/>
          </a:xfrm>
          <a:prstGeom prst="rect">
            <a:avLst/>
          </a:prstGeom>
          <a:noFill/>
        </p:spPr>
        <p:txBody>
          <a:bodyPr wrap="square" rtlCol="0">
            <a:spAutoFit/>
          </a:bodyPr>
          <a:lstStyle/>
          <a:p>
            <a:pPr algn="ctr"/>
            <a:r>
              <a:rPr lang="es-EC" sz="1200" dirty="0" smtClean="0"/>
              <a:t>POTENCIA</a:t>
            </a:r>
          </a:p>
          <a:p>
            <a:pPr algn="ctr"/>
            <a:r>
              <a:rPr lang="es-EC" sz="1200" dirty="0" smtClean="0"/>
              <a:t>REACTIVA</a:t>
            </a:r>
            <a:endParaRPr lang="es-EC" sz="1200" dirty="0"/>
          </a:p>
        </p:txBody>
      </p:sp>
      <p:cxnSp>
        <p:nvCxnSpPr>
          <p:cNvPr id="23" name="Conector recto de flecha 22"/>
          <p:cNvCxnSpPr/>
          <p:nvPr/>
        </p:nvCxnSpPr>
        <p:spPr>
          <a:xfrm flipH="1">
            <a:off x="4139952" y="5373216"/>
            <a:ext cx="443498"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017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METODOLOGÍA</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5" name="5 Rectángulo"/>
          <p:cNvSpPr/>
          <p:nvPr/>
        </p:nvSpPr>
        <p:spPr>
          <a:xfrm>
            <a:off x="495363" y="1078733"/>
            <a:ext cx="8280919" cy="338554"/>
          </a:xfrm>
          <a:prstGeom prst="rect">
            <a:avLst/>
          </a:prstGeom>
        </p:spPr>
        <p:txBody>
          <a:bodyPr wrap="square">
            <a:spAutoFit/>
          </a:bodyPr>
          <a:lstStyle/>
          <a:p>
            <a:pPr algn="just"/>
            <a:r>
              <a:rPr lang="es-ES" sz="1600" b="1" dirty="0" smtClean="0">
                <a:solidFill>
                  <a:srgbClr val="FF0000"/>
                </a:solidFill>
              </a:rPr>
              <a:t>RESIDENCIAL RURAL INVIERNO</a:t>
            </a:r>
          </a:p>
        </p:txBody>
      </p:sp>
      <p:graphicFrame>
        <p:nvGraphicFramePr>
          <p:cNvPr id="10" name="Gráfico 9"/>
          <p:cNvGraphicFramePr/>
          <p:nvPr>
            <p:extLst>
              <p:ext uri="{D42A27DB-BD31-4B8C-83A1-F6EECF244321}">
                <p14:modId xmlns:p14="http://schemas.microsoft.com/office/powerpoint/2010/main" val="1216620267"/>
              </p:ext>
            </p:extLst>
          </p:nvPr>
        </p:nvGraphicFramePr>
        <p:xfrm>
          <a:off x="0" y="1463876"/>
          <a:ext cx="4427984" cy="25411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Gráfico 11"/>
          <p:cNvGraphicFramePr/>
          <p:nvPr>
            <p:extLst>
              <p:ext uri="{D42A27DB-BD31-4B8C-83A1-F6EECF244321}">
                <p14:modId xmlns:p14="http://schemas.microsoft.com/office/powerpoint/2010/main" val="250148113"/>
              </p:ext>
            </p:extLst>
          </p:nvPr>
        </p:nvGraphicFramePr>
        <p:xfrm>
          <a:off x="4583450" y="3931904"/>
          <a:ext cx="4485496" cy="2736304"/>
        </p:xfrm>
        <a:graphic>
          <a:graphicData uri="http://schemas.openxmlformats.org/drawingml/2006/chart">
            <c:chart xmlns:c="http://schemas.openxmlformats.org/drawingml/2006/chart" xmlns:r="http://schemas.openxmlformats.org/officeDocument/2006/relationships" r:id="rId7"/>
          </a:graphicData>
        </a:graphic>
      </p:graphicFrame>
      <p:sp>
        <p:nvSpPr>
          <p:cNvPr id="13" name="Rectángulo 12"/>
          <p:cNvSpPr/>
          <p:nvPr/>
        </p:nvSpPr>
        <p:spPr>
          <a:xfrm>
            <a:off x="107504" y="1536672"/>
            <a:ext cx="4248472" cy="2297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a:off x="4688194" y="4034679"/>
            <a:ext cx="4246311" cy="241865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6" name="Conector recto de flecha 15"/>
          <p:cNvCxnSpPr/>
          <p:nvPr/>
        </p:nvCxnSpPr>
        <p:spPr>
          <a:xfrm>
            <a:off x="4688195" y="2684350"/>
            <a:ext cx="4598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5370513" y="2420887"/>
            <a:ext cx="936104" cy="461665"/>
          </a:xfrm>
          <a:prstGeom prst="rect">
            <a:avLst/>
          </a:prstGeom>
          <a:noFill/>
        </p:spPr>
        <p:txBody>
          <a:bodyPr wrap="square" rtlCol="0">
            <a:spAutoFit/>
          </a:bodyPr>
          <a:lstStyle/>
          <a:p>
            <a:pPr algn="ctr"/>
            <a:r>
              <a:rPr lang="es-EC" sz="1200" dirty="0" smtClean="0"/>
              <a:t>POTENCIA</a:t>
            </a:r>
          </a:p>
          <a:p>
            <a:pPr algn="ctr"/>
            <a:r>
              <a:rPr lang="es-EC" sz="1200" dirty="0" smtClean="0"/>
              <a:t>ACTIVA</a:t>
            </a:r>
            <a:endParaRPr lang="es-EC" sz="1200" dirty="0"/>
          </a:p>
        </p:txBody>
      </p:sp>
      <p:sp>
        <p:nvSpPr>
          <p:cNvPr id="18" name="Rectángulo redondeado 17"/>
          <p:cNvSpPr/>
          <p:nvPr/>
        </p:nvSpPr>
        <p:spPr>
          <a:xfrm>
            <a:off x="2859467" y="5068042"/>
            <a:ext cx="1224136" cy="6480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p:cNvSpPr txBox="1"/>
          <p:nvPr/>
        </p:nvSpPr>
        <p:spPr>
          <a:xfrm>
            <a:off x="3003483" y="5156232"/>
            <a:ext cx="936104" cy="461665"/>
          </a:xfrm>
          <a:prstGeom prst="rect">
            <a:avLst/>
          </a:prstGeom>
          <a:noFill/>
        </p:spPr>
        <p:txBody>
          <a:bodyPr wrap="square" rtlCol="0">
            <a:spAutoFit/>
          </a:bodyPr>
          <a:lstStyle/>
          <a:p>
            <a:pPr algn="ctr"/>
            <a:r>
              <a:rPr lang="es-EC" sz="1200" dirty="0" smtClean="0"/>
              <a:t>POTENCIA</a:t>
            </a:r>
          </a:p>
          <a:p>
            <a:pPr algn="ctr"/>
            <a:r>
              <a:rPr lang="es-EC" sz="1200" dirty="0" smtClean="0"/>
              <a:t>REACTIVA</a:t>
            </a:r>
            <a:endParaRPr lang="es-EC" sz="1200" dirty="0"/>
          </a:p>
        </p:txBody>
      </p:sp>
      <p:cxnSp>
        <p:nvCxnSpPr>
          <p:cNvPr id="20" name="Conector recto de flecha 19"/>
          <p:cNvCxnSpPr/>
          <p:nvPr/>
        </p:nvCxnSpPr>
        <p:spPr>
          <a:xfrm flipH="1">
            <a:off x="4139952" y="5373216"/>
            <a:ext cx="443498"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Rectángulo redondeado 20"/>
          <p:cNvSpPr/>
          <p:nvPr/>
        </p:nvSpPr>
        <p:spPr>
          <a:xfrm>
            <a:off x="5226497" y="2332697"/>
            <a:ext cx="1224136"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86025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METODOLOGÍA</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5" name="5 Rectángulo"/>
          <p:cNvSpPr/>
          <p:nvPr/>
        </p:nvSpPr>
        <p:spPr>
          <a:xfrm>
            <a:off x="467544" y="1125322"/>
            <a:ext cx="8280919" cy="338554"/>
          </a:xfrm>
          <a:prstGeom prst="rect">
            <a:avLst/>
          </a:prstGeom>
        </p:spPr>
        <p:txBody>
          <a:bodyPr wrap="square">
            <a:spAutoFit/>
          </a:bodyPr>
          <a:lstStyle/>
          <a:p>
            <a:pPr algn="just"/>
            <a:r>
              <a:rPr lang="es-ES" sz="1600" b="1" dirty="0" smtClean="0">
                <a:solidFill>
                  <a:srgbClr val="FF0000"/>
                </a:solidFill>
              </a:rPr>
              <a:t>COMERCIAL VERANO</a:t>
            </a:r>
          </a:p>
        </p:txBody>
      </p:sp>
      <p:graphicFrame>
        <p:nvGraphicFramePr>
          <p:cNvPr id="11" name="Gráfico 10"/>
          <p:cNvGraphicFramePr/>
          <p:nvPr>
            <p:extLst>
              <p:ext uri="{D42A27DB-BD31-4B8C-83A1-F6EECF244321}">
                <p14:modId xmlns:p14="http://schemas.microsoft.com/office/powerpoint/2010/main" val="1743007385"/>
              </p:ext>
            </p:extLst>
          </p:nvPr>
        </p:nvGraphicFramePr>
        <p:xfrm>
          <a:off x="-20560" y="1401742"/>
          <a:ext cx="4448544" cy="27264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Gráfico 11"/>
          <p:cNvGraphicFramePr/>
          <p:nvPr>
            <p:extLst>
              <p:ext uri="{D42A27DB-BD31-4B8C-83A1-F6EECF244321}">
                <p14:modId xmlns:p14="http://schemas.microsoft.com/office/powerpoint/2010/main" val="889765433"/>
              </p:ext>
            </p:extLst>
          </p:nvPr>
        </p:nvGraphicFramePr>
        <p:xfrm>
          <a:off x="4499992" y="3799493"/>
          <a:ext cx="4519020" cy="2718775"/>
        </p:xfrm>
        <a:graphic>
          <a:graphicData uri="http://schemas.openxmlformats.org/drawingml/2006/chart">
            <c:chart xmlns:c="http://schemas.openxmlformats.org/drawingml/2006/chart" xmlns:r="http://schemas.openxmlformats.org/officeDocument/2006/relationships" r:id="rId7"/>
          </a:graphicData>
        </a:graphic>
      </p:graphicFrame>
      <p:sp>
        <p:nvSpPr>
          <p:cNvPr id="13" name="Rectángulo 12"/>
          <p:cNvSpPr/>
          <p:nvPr/>
        </p:nvSpPr>
        <p:spPr>
          <a:xfrm>
            <a:off x="107504" y="1545179"/>
            <a:ext cx="4248472" cy="23158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a:off x="4616187" y="3904825"/>
            <a:ext cx="4276293" cy="247650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6" name="Conector recto de flecha 15"/>
          <p:cNvCxnSpPr/>
          <p:nvPr/>
        </p:nvCxnSpPr>
        <p:spPr>
          <a:xfrm>
            <a:off x="4688195" y="2684350"/>
            <a:ext cx="4598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5370513" y="2420887"/>
            <a:ext cx="936104" cy="461665"/>
          </a:xfrm>
          <a:prstGeom prst="rect">
            <a:avLst/>
          </a:prstGeom>
          <a:noFill/>
        </p:spPr>
        <p:txBody>
          <a:bodyPr wrap="square" rtlCol="0">
            <a:spAutoFit/>
          </a:bodyPr>
          <a:lstStyle/>
          <a:p>
            <a:pPr algn="ctr"/>
            <a:r>
              <a:rPr lang="es-EC" sz="1200" dirty="0" smtClean="0"/>
              <a:t>POTENCIA</a:t>
            </a:r>
          </a:p>
          <a:p>
            <a:pPr algn="ctr"/>
            <a:r>
              <a:rPr lang="es-EC" sz="1200" dirty="0" smtClean="0"/>
              <a:t>ACTIVA</a:t>
            </a:r>
            <a:endParaRPr lang="es-EC" sz="1200" dirty="0"/>
          </a:p>
        </p:txBody>
      </p:sp>
      <p:sp>
        <p:nvSpPr>
          <p:cNvPr id="18" name="Rectángulo redondeado 17"/>
          <p:cNvSpPr/>
          <p:nvPr/>
        </p:nvSpPr>
        <p:spPr>
          <a:xfrm>
            <a:off x="2859467" y="5068042"/>
            <a:ext cx="1224136" cy="6480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p:cNvSpPr txBox="1"/>
          <p:nvPr/>
        </p:nvSpPr>
        <p:spPr>
          <a:xfrm>
            <a:off x="3003483" y="5156232"/>
            <a:ext cx="936104" cy="461665"/>
          </a:xfrm>
          <a:prstGeom prst="rect">
            <a:avLst/>
          </a:prstGeom>
          <a:noFill/>
        </p:spPr>
        <p:txBody>
          <a:bodyPr wrap="square" rtlCol="0">
            <a:spAutoFit/>
          </a:bodyPr>
          <a:lstStyle/>
          <a:p>
            <a:pPr algn="ctr"/>
            <a:r>
              <a:rPr lang="es-EC" sz="1200" dirty="0" smtClean="0"/>
              <a:t>POTENCIA</a:t>
            </a:r>
          </a:p>
          <a:p>
            <a:pPr algn="ctr"/>
            <a:r>
              <a:rPr lang="es-EC" sz="1200" dirty="0" smtClean="0"/>
              <a:t>REACTIVA</a:t>
            </a:r>
            <a:endParaRPr lang="es-EC" sz="1200" dirty="0"/>
          </a:p>
        </p:txBody>
      </p:sp>
      <p:cxnSp>
        <p:nvCxnSpPr>
          <p:cNvPr id="20" name="Conector recto de flecha 19"/>
          <p:cNvCxnSpPr/>
          <p:nvPr/>
        </p:nvCxnSpPr>
        <p:spPr>
          <a:xfrm flipH="1">
            <a:off x="4139952" y="5373216"/>
            <a:ext cx="443498"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Rectángulo redondeado 20"/>
          <p:cNvSpPr/>
          <p:nvPr/>
        </p:nvSpPr>
        <p:spPr>
          <a:xfrm>
            <a:off x="5226497" y="2332697"/>
            <a:ext cx="1224136"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18469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METODOLOGÍA</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5" name="5 Rectángulo"/>
          <p:cNvSpPr/>
          <p:nvPr/>
        </p:nvSpPr>
        <p:spPr>
          <a:xfrm>
            <a:off x="547736" y="1086564"/>
            <a:ext cx="8280919" cy="338554"/>
          </a:xfrm>
          <a:prstGeom prst="rect">
            <a:avLst/>
          </a:prstGeom>
        </p:spPr>
        <p:txBody>
          <a:bodyPr wrap="square">
            <a:spAutoFit/>
          </a:bodyPr>
          <a:lstStyle/>
          <a:p>
            <a:pPr algn="just"/>
            <a:r>
              <a:rPr lang="es-ES" sz="1600" b="1" dirty="0" smtClean="0">
                <a:solidFill>
                  <a:srgbClr val="FF0000"/>
                </a:solidFill>
              </a:rPr>
              <a:t>COMERCIAL INVIERNO</a:t>
            </a:r>
          </a:p>
        </p:txBody>
      </p:sp>
      <p:graphicFrame>
        <p:nvGraphicFramePr>
          <p:cNvPr id="10" name="Gráfico 9"/>
          <p:cNvGraphicFramePr/>
          <p:nvPr>
            <p:extLst>
              <p:ext uri="{D42A27DB-BD31-4B8C-83A1-F6EECF244321}">
                <p14:modId xmlns:p14="http://schemas.microsoft.com/office/powerpoint/2010/main" val="1437865732"/>
              </p:ext>
            </p:extLst>
          </p:nvPr>
        </p:nvGraphicFramePr>
        <p:xfrm>
          <a:off x="107504" y="1330235"/>
          <a:ext cx="4464496" cy="279253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Gráfico 11"/>
          <p:cNvGraphicFramePr/>
          <p:nvPr>
            <p:extLst>
              <p:ext uri="{D42A27DB-BD31-4B8C-83A1-F6EECF244321}">
                <p14:modId xmlns:p14="http://schemas.microsoft.com/office/powerpoint/2010/main" val="1930137022"/>
              </p:ext>
            </p:extLst>
          </p:nvPr>
        </p:nvGraphicFramePr>
        <p:xfrm>
          <a:off x="4497760" y="3971991"/>
          <a:ext cx="4537720" cy="2704134"/>
        </p:xfrm>
        <a:graphic>
          <a:graphicData uri="http://schemas.openxmlformats.org/drawingml/2006/chart">
            <c:chart xmlns:c="http://schemas.openxmlformats.org/drawingml/2006/chart" xmlns:r="http://schemas.openxmlformats.org/officeDocument/2006/relationships" r:id="rId7"/>
          </a:graphicData>
        </a:graphic>
      </p:graphicFrame>
      <p:sp>
        <p:nvSpPr>
          <p:cNvPr id="13" name="Rectángulo 12"/>
          <p:cNvSpPr/>
          <p:nvPr/>
        </p:nvSpPr>
        <p:spPr>
          <a:xfrm>
            <a:off x="232394" y="1463876"/>
            <a:ext cx="4239777" cy="24520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a:off x="4616187" y="4122771"/>
            <a:ext cx="4420309" cy="240257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6" name="Conector recto de flecha 15"/>
          <p:cNvCxnSpPr/>
          <p:nvPr/>
        </p:nvCxnSpPr>
        <p:spPr>
          <a:xfrm>
            <a:off x="4688195" y="2684350"/>
            <a:ext cx="4598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5370513" y="2420887"/>
            <a:ext cx="936104" cy="461665"/>
          </a:xfrm>
          <a:prstGeom prst="rect">
            <a:avLst/>
          </a:prstGeom>
          <a:noFill/>
        </p:spPr>
        <p:txBody>
          <a:bodyPr wrap="square" rtlCol="0">
            <a:spAutoFit/>
          </a:bodyPr>
          <a:lstStyle/>
          <a:p>
            <a:pPr algn="ctr"/>
            <a:r>
              <a:rPr lang="es-EC" sz="1200" dirty="0" smtClean="0"/>
              <a:t>POTENCIA</a:t>
            </a:r>
          </a:p>
          <a:p>
            <a:pPr algn="ctr"/>
            <a:r>
              <a:rPr lang="es-EC" sz="1200" dirty="0" smtClean="0"/>
              <a:t>ACTIVA</a:t>
            </a:r>
            <a:endParaRPr lang="es-EC" sz="1200" dirty="0"/>
          </a:p>
        </p:txBody>
      </p:sp>
      <p:sp>
        <p:nvSpPr>
          <p:cNvPr id="18" name="Rectángulo redondeado 17"/>
          <p:cNvSpPr/>
          <p:nvPr/>
        </p:nvSpPr>
        <p:spPr>
          <a:xfrm>
            <a:off x="2859467" y="5068042"/>
            <a:ext cx="1224136" cy="6480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p:cNvSpPr txBox="1"/>
          <p:nvPr/>
        </p:nvSpPr>
        <p:spPr>
          <a:xfrm>
            <a:off x="3003483" y="5156232"/>
            <a:ext cx="936104" cy="461665"/>
          </a:xfrm>
          <a:prstGeom prst="rect">
            <a:avLst/>
          </a:prstGeom>
          <a:noFill/>
        </p:spPr>
        <p:txBody>
          <a:bodyPr wrap="square" rtlCol="0">
            <a:spAutoFit/>
          </a:bodyPr>
          <a:lstStyle/>
          <a:p>
            <a:pPr algn="ctr"/>
            <a:r>
              <a:rPr lang="es-EC" sz="1200" dirty="0" smtClean="0"/>
              <a:t>POTENCIA</a:t>
            </a:r>
          </a:p>
          <a:p>
            <a:pPr algn="ctr"/>
            <a:r>
              <a:rPr lang="es-EC" sz="1200" dirty="0" smtClean="0"/>
              <a:t>REACTIVA</a:t>
            </a:r>
            <a:endParaRPr lang="es-EC" sz="1200" dirty="0"/>
          </a:p>
        </p:txBody>
      </p:sp>
      <p:cxnSp>
        <p:nvCxnSpPr>
          <p:cNvPr id="20" name="Conector recto de flecha 19"/>
          <p:cNvCxnSpPr/>
          <p:nvPr/>
        </p:nvCxnSpPr>
        <p:spPr>
          <a:xfrm flipH="1">
            <a:off x="4139952" y="5373216"/>
            <a:ext cx="443498"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Rectángulo redondeado 20"/>
          <p:cNvSpPr/>
          <p:nvPr/>
        </p:nvSpPr>
        <p:spPr>
          <a:xfrm>
            <a:off x="5226497" y="2332697"/>
            <a:ext cx="1224136"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747563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5" name="5 Rectángulo"/>
          <p:cNvSpPr/>
          <p:nvPr/>
        </p:nvSpPr>
        <p:spPr>
          <a:xfrm>
            <a:off x="547736" y="1174353"/>
            <a:ext cx="8280919" cy="338554"/>
          </a:xfrm>
          <a:prstGeom prst="rect">
            <a:avLst/>
          </a:prstGeom>
        </p:spPr>
        <p:txBody>
          <a:bodyPr wrap="square">
            <a:spAutoFit/>
          </a:bodyPr>
          <a:lstStyle/>
          <a:p>
            <a:pPr algn="just"/>
            <a:r>
              <a:rPr lang="es-ES" sz="1600" b="1" dirty="0" smtClean="0">
                <a:solidFill>
                  <a:srgbClr val="FF0000"/>
                </a:solidFill>
              </a:rPr>
              <a:t>SISTEMA DE GENERACIÓN HÍBRIDO MODELADO EN POWERWORLD</a:t>
            </a:r>
          </a:p>
        </p:txBody>
      </p:sp>
      <p:pic>
        <p:nvPicPr>
          <p:cNvPr id="23" name="Imagen 22"/>
          <p:cNvPicPr/>
          <p:nvPr/>
        </p:nvPicPr>
        <p:blipFill rotWithShape="1">
          <a:blip r:embed="rId6"/>
          <a:srcRect l="820" r="49346"/>
          <a:stretch/>
        </p:blipFill>
        <p:spPr bwMode="auto">
          <a:xfrm>
            <a:off x="611561" y="1676400"/>
            <a:ext cx="8280919" cy="427288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2" name="Rectángulo 1"/>
          <p:cNvSpPr/>
          <p:nvPr/>
        </p:nvSpPr>
        <p:spPr>
          <a:xfrm>
            <a:off x="547736" y="1628800"/>
            <a:ext cx="8344744" cy="432048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53625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5" name="5 Rectángulo"/>
          <p:cNvSpPr/>
          <p:nvPr/>
        </p:nvSpPr>
        <p:spPr>
          <a:xfrm>
            <a:off x="512962" y="1238696"/>
            <a:ext cx="8280919" cy="338554"/>
          </a:xfrm>
          <a:prstGeom prst="rect">
            <a:avLst/>
          </a:prstGeom>
        </p:spPr>
        <p:txBody>
          <a:bodyPr wrap="square">
            <a:spAutoFit/>
          </a:bodyPr>
          <a:lstStyle/>
          <a:p>
            <a:pPr algn="just"/>
            <a:r>
              <a:rPr lang="es-ES" sz="1600" b="1" dirty="0" smtClean="0">
                <a:solidFill>
                  <a:srgbClr val="FF0000"/>
                </a:solidFill>
              </a:rPr>
              <a:t>ESCENARIOS PARA LA SIMULACIÓN</a:t>
            </a:r>
          </a:p>
        </p:txBody>
      </p:sp>
      <p:sp>
        <p:nvSpPr>
          <p:cNvPr id="16" name="5 Rectángulo"/>
          <p:cNvSpPr/>
          <p:nvPr/>
        </p:nvSpPr>
        <p:spPr>
          <a:xfrm>
            <a:off x="513755" y="1578455"/>
            <a:ext cx="8128720" cy="1323439"/>
          </a:xfrm>
          <a:prstGeom prst="rect">
            <a:avLst/>
          </a:prstGeom>
        </p:spPr>
        <p:txBody>
          <a:bodyPr wrap="square">
            <a:spAutoFit/>
          </a:bodyPr>
          <a:lstStyle/>
          <a:p>
            <a:pPr marL="342900" indent="-342900" algn="just">
              <a:buFont typeface="+mj-lt"/>
              <a:buAutoNum type="alphaLcParenR"/>
            </a:pPr>
            <a:r>
              <a:rPr lang="es-ES" sz="1600" dirty="0" smtClean="0"/>
              <a:t>Época de calor, pico de demanda del día</a:t>
            </a:r>
          </a:p>
          <a:p>
            <a:pPr marL="342900" indent="-342900" algn="just">
              <a:buFont typeface="+mj-lt"/>
              <a:buAutoNum type="alphaLcParenR"/>
            </a:pPr>
            <a:r>
              <a:rPr lang="es-ES" sz="1600" dirty="0" smtClean="0"/>
              <a:t>Época de calor, pico de demanda de la noche</a:t>
            </a:r>
          </a:p>
          <a:p>
            <a:pPr marL="342900" indent="-342900" algn="just">
              <a:buFont typeface="+mj-lt"/>
              <a:buAutoNum type="alphaLcParenR"/>
            </a:pPr>
            <a:r>
              <a:rPr lang="es-ES" sz="1600" dirty="0" smtClean="0"/>
              <a:t>Época de frío, pico de demanda del día</a:t>
            </a:r>
          </a:p>
          <a:p>
            <a:pPr marL="342900" indent="-342900" algn="just">
              <a:buFont typeface="+mj-lt"/>
              <a:buAutoNum type="alphaLcParenR"/>
            </a:pPr>
            <a:r>
              <a:rPr lang="es-ES" sz="1600" dirty="0" smtClean="0"/>
              <a:t>Época de frío, pico de demanda de la noche</a:t>
            </a:r>
          </a:p>
          <a:p>
            <a:pPr marL="342900" indent="-342900" algn="just">
              <a:buFont typeface="+mj-lt"/>
              <a:buAutoNum type="alphaLcParenR"/>
            </a:pPr>
            <a:r>
              <a:rPr lang="es-ES" sz="1600" dirty="0" smtClean="0"/>
              <a:t>Mínima demanda (calor y frío)</a:t>
            </a:r>
          </a:p>
        </p:txBody>
      </p:sp>
      <p:sp>
        <p:nvSpPr>
          <p:cNvPr id="11" name="5 Rectángulo"/>
          <p:cNvSpPr/>
          <p:nvPr/>
        </p:nvSpPr>
        <p:spPr>
          <a:xfrm>
            <a:off x="512962" y="3020245"/>
            <a:ext cx="8128720" cy="3046988"/>
          </a:xfrm>
          <a:prstGeom prst="rect">
            <a:avLst/>
          </a:prstGeom>
        </p:spPr>
        <p:txBody>
          <a:bodyPr wrap="square">
            <a:spAutoFit/>
          </a:bodyPr>
          <a:lstStyle/>
          <a:p>
            <a:pPr algn="just"/>
            <a:r>
              <a:rPr lang="es-ES" sz="1600" b="1" dirty="0" smtClean="0">
                <a:solidFill>
                  <a:srgbClr val="FF0000"/>
                </a:solidFill>
              </a:rPr>
              <a:t>CONSIDERACIONES DE LA GENERACIÓN CONVENCIONAL PARA LA SIMULACIÓN</a:t>
            </a:r>
          </a:p>
          <a:p>
            <a:pPr algn="just"/>
            <a:endParaRPr lang="es-ES" sz="1600" dirty="0" smtClean="0"/>
          </a:p>
          <a:p>
            <a:pPr marL="285750" indent="-285750" algn="just">
              <a:buFont typeface="Arial" panose="020B0604020202020204" pitchFamily="34" charset="0"/>
              <a:buChar char="•"/>
            </a:pPr>
            <a:r>
              <a:rPr lang="es-ES" sz="1600" dirty="0"/>
              <a:t>S</a:t>
            </a:r>
            <a:r>
              <a:rPr lang="es-ES" sz="1600" dirty="0" smtClean="0"/>
              <a:t>e mantendrá operativa al menos una unidad de cada uno de los grupos de generadores diésel de la planta de puerto Ayora.</a:t>
            </a:r>
          </a:p>
          <a:p>
            <a:pPr marL="285750" indent="-285750" algn="just">
              <a:buFont typeface="Arial" panose="020B0604020202020204" pitchFamily="34" charset="0"/>
              <a:buChar char="•"/>
            </a:pPr>
            <a:endParaRPr lang="es-ES" sz="1600" dirty="0"/>
          </a:p>
          <a:p>
            <a:pPr marL="285750" indent="-285750" algn="just">
              <a:buFont typeface="Arial" panose="020B0604020202020204" pitchFamily="34" charset="0"/>
              <a:buChar char="•"/>
            </a:pPr>
            <a:r>
              <a:rPr lang="es-ES" sz="1600" dirty="0" smtClean="0"/>
              <a:t>Por requerimientos de reserva, las unidades de generación estarán generando a un valor menor de su generación máxima efectiva.</a:t>
            </a:r>
          </a:p>
          <a:p>
            <a:pPr marL="285750" indent="-285750" algn="just">
              <a:buFont typeface="Arial" panose="020B0604020202020204" pitchFamily="34" charset="0"/>
              <a:buChar char="•"/>
            </a:pPr>
            <a:endParaRPr lang="es-ES" sz="1600" dirty="0"/>
          </a:p>
          <a:p>
            <a:pPr marL="285750" indent="-285750" algn="just">
              <a:buFont typeface="Arial" panose="020B0604020202020204" pitchFamily="34" charset="0"/>
              <a:buChar char="•"/>
            </a:pPr>
            <a:r>
              <a:rPr lang="es-ES" sz="1600" dirty="0" smtClean="0"/>
              <a:t>Se </a:t>
            </a:r>
            <a:r>
              <a:rPr lang="es-ES" sz="1600" dirty="0"/>
              <a:t>usara la energía convencional para suplir la demanda no cubierta por las fuentes renovables.</a:t>
            </a:r>
          </a:p>
          <a:p>
            <a:pPr marL="285750" indent="-285750" algn="just">
              <a:buFont typeface="Arial" panose="020B0604020202020204" pitchFamily="34" charset="0"/>
              <a:buChar char="•"/>
            </a:pPr>
            <a:endParaRPr lang="es-ES" sz="1600" dirty="0"/>
          </a:p>
          <a:p>
            <a:pPr marL="285750" indent="-285750" algn="just">
              <a:buFont typeface="Arial" panose="020B0604020202020204" pitchFamily="34" charset="0"/>
              <a:buChar char="•"/>
            </a:pPr>
            <a:r>
              <a:rPr lang="es-ES" sz="1600" dirty="0" smtClean="0"/>
              <a:t>La </a:t>
            </a:r>
            <a:r>
              <a:rPr lang="es-ES" sz="1600" dirty="0"/>
              <a:t>generación propia de los clientes de Baltra se considera fuera de servicio</a:t>
            </a:r>
            <a:r>
              <a:rPr lang="es-ES" sz="1600" dirty="0" smtClean="0"/>
              <a:t>.</a:t>
            </a:r>
            <a:endParaRPr lang="es-ES" sz="1600" dirty="0"/>
          </a:p>
        </p:txBody>
      </p:sp>
    </p:spTree>
    <p:extLst>
      <p:ext uri="{BB962C8B-B14F-4D97-AF65-F5344CB8AC3E}">
        <p14:creationId xmlns:p14="http://schemas.microsoft.com/office/powerpoint/2010/main" val="339298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755993"/>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484784"/>
            <a:ext cx="8128720" cy="4031873"/>
          </a:xfrm>
          <a:prstGeom prst="rect">
            <a:avLst/>
          </a:prstGeom>
        </p:spPr>
        <p:txBody>
          <a:bodyPr wrap="square">
            <a:spAutoFit/>
          </a:bodyPr>
          <a:lstStyle/>
          <a:p>
            <a:pPr algn="just"/>
            <a:r>
              <a:rPr lang="es-ES" sz="1600" b="1" dirty="0" smtClean="0">
                <a:solidFill>
                  <a:srgbClr val="FF0000"/>
                </a:solidFill>
              </a:rPr>
              <a:t>CONSIDERACIONES DE LA GENERACIÓN FOTOVOLTAICA PARA LA SIMULACIÓN</a:t>
            </a:r>
          </a:p>
          <a:p>
            <a:pPr algn="just"/>
            <a:endParaRPr lang="es-ES" sz="1600" dirty="0" smtClean="0"/>
          </a:p>
          <a:p>
            <a:pPr marL="285750" indent="-285750" algn="just">
              <a:buFont typeface="Arial" panose="020B0604020202020204" pitchFamily="34" charset="0"/>
              <a:buChar char="•"/>
            </a:pPr>
            <a:r>
              <a:rPr lang="es-ES" sz="1600" dirty="0"/>
              <a:t>S</a:t>
            </a:r>
            <a:r>
              <a:rPr lang="es-ES" sz="1600" dirty="0" smtClean="0"/>
              <a:t>e consideró: Máxima Irradiación,  Irradiación Reducida y Sin Irradiación</a:t>
            </a:r>
          </a:p>
          <a:p>
            <a:pPr marL="285750" indent="-285750" algn="just">
              <a:buFont typeface="Arial" panose="020B0604020202020204" pitchFamily="34" charset="0"/>
              <a:buChar char="•"/>
            </a:pPr>
            <a:endParaRPr lang="es-ES" sz="1600" dirty="0"/>
          </a:p>
          <a:p>
            <a:pPr marL="285750" indent="-285750" algn="just">
              <a:buFont typeface="Arial" panose="020B0604020202020204" pitchFamily="34" charset="0"/>
              <a:buChar char="•"/>
            </a:pPr>
            <a:r>
              <a:rPr lang="es-ES" sz="1600" dirty="0"/>
              <a:t>M</a:t>
            </a:r>
            <a:r>
              <a:rPr lang="es-ES" sz="1600" dirty="0" smtClean="0"/>
              <a:t>isma Irradiación para ambas plantas.</a:t>
            </a:r>
          </a:p>
          <a:p>
            <a:pPr marL="285750" indent="-285750" algn="just">
              <a:buFont typeface="Arial" panose="020B0604020202020204" pitchFamily="34" charset="0"/>
              <a:buChar char="•"/>
            </a:pPr>
            <a:endParaRPr lang="es-ES" sz="1600" dirty="0"/>
          </a:p>
          <a:p>
            <a:pPr marL="285750" indent="-285750" algn="just">
              <a:buFont typeface="Arial" panose="020B0604020202020204" pitchFamily="34" charset="0"/>
              <a:buChar char="•"/>
            </a:pPr>
            <a:r>
              <a:rPr lang="es-ES" sz="1600" dirty="0"/>
              <a:t>L</a:t>
            </a:r>
            <a:r>
              <a:rPr lang="es-ES" sz="1600" dirty="0" smtClean="0"/>
              <a:t>a disponibilidad de las plantas fotovoltaicas en condiciones de Máxima Demanda de día, en época fría y calor. Para estas condiciones se consideró dos condiciones; </a:t>
            </a:r>
            <a:r>
              <a:rPr lang="es-ES" sz="1600" b="1" i="1" dirty="0" smtClean="0"/>
              <a:t>máxima irradiación</a:t>
            </a:r>
            <a:r>
              <a:rPr lang="es-ES" sz="1600" dirty="0" smtClean="0"/>
              <a:t> e </a:t>
            </a:r>
            <a:r>
              <a:rPr lang="es-ES" sz="1600" b="1" i="1" dirty="0" smtClean="0"/>
              <a:t>irradiación promedio</a:t>
            </a:r>
            <a:r>
              <a:rPr lang="es-ES" sz="1600" dirty="0" smtClean="0"/>
              <a:t>, ya que para el tiempo de máxima demanda del día, es improbable la ausencia de irradiación.</a:t>
            </a:r>
          </a:p>
          <a:p>
            <a:pPr marL="285750" indent="-285750" algn="just">
              <a:buFont typeface="Arial" panose="020B0604020202020204" pitchFamily="34" charset="0"/>
              <a:buChar char="•"/>
            </a:pPr>
            <a:endParaRPr lang="es-ES" sz="1600" dirty="0"/>
          </a:p>
          <a:p>
            <a:pPr marL="285750" indent="-285750" algn="just">
              <a:buFont typeface="Arial" panose="020B0604020202020204" pitchFamily="34" charset="0"/>
              <a:buChar char="•"/>
            </a:pPr>
            <a:r>
              <a:rPr lang="es-ES" sz="1600" dirty="0"/>
              <a:t>U</a:t>
            </a:r>
            <a:r>
              <a:rPr lang="es-ES" sz="1600" dirty="0" smtClean="0"/>
              <a:t>na </a:t>
            </a:r>
            <a:r>
              <a:rPr lang="es-ES" sz="1600" dirty="0"/>
              <a:t>salida máxima de irradiación de 0,19 [MW] en </a:t>
            </a:r>
            <a:r>
              <a:rPr lang="es-ES" sz="1600" dirty="0" smtClean="0"/>
              <a:t>Baltra </a:t>
            </a:r>
            <a:r>
              <a:rPr lang="es-ES" sz="1600" dirty="0"/>
              <a:t>y 1,4 [MW] en </a:t>
            </a:r>
            <a:r>
              <a:rPr lang="es-ES" sz="1600" dirty="0" smtClean="0"/>
              <a:t>Santa </a:t>
            </a:r>
            <a:r>
              <a:rPr lang="es-ES" sz="1600" dirty="0"/>
              <a:t>Cruz.</a:t>
            </a:r>
          </a:p>
          <a:p>
            <a:pPr marL="285750" indent="-285750" algn="just">
              <a:buFont typeface="Arial" panose="020B0604020202020204" pitchFamily="34" charset="0"/>
              <a:buChar char="•"/>
            </a:pPr>
            <a:endParaRPr lang="es-ES" sz="1600" dirty="0"/>
          </a:p>
          <a:p>
            <a:pPr marL="285750" indent="-285750" algn="just">
              <a:buFont typeface="Arial" panose="020B0604020202020204" pitchFamily="34" charset="0"/>
              <a:buChar char="•"/>
            </a:pPr>
            <a:r>
              <a:rPr lang="es-ES" sz="1600" dirty="0"/>
              <a:t>I</a:t>
            </a:r>
            <a:r>
              <a:rPr lang="es-ES" sz="1600" dirty="0" smtClean="0"/>
              <a:t>guales </a:t>
            </a:r>
            <a:r>
              <a:rPr lang="es-ES" sz="1600" dirty="0"/>
              <a:t>condiciones de irradiación para época fría y de calor.</a:t>
            </a:r>
          </a:p>
          <a:p>
            <a:pPr marL="285750" indent="-285750" algn="just">
              <a:buFont typeface="Arial" panose="020B0604020202020204" pitchFamily="34" charset="0"/>
              <a:buChar char="•"/>
            </a:pPr>
            <a:endParaRPr lang="es-ES" sz="1600" dirty="0"/>
          </a:p>
          <a:p>
            <a:pPr marL="285750" indent="-285750" algn="just">
              <a:buFont typeface="Arial" panose="020B0604020202020204" pitchFamily="34" charset="0"/>
              <a:buChar char="•"/>
            </a:pPr>
            <a:r>
              <a:rPr lang="es-ES" sz="1600" dirty="0"/>
              <a:t>I</a:t>
            </a:r>
            <a:r>
              <a:rPr lang="es-ES" sz="1600" dirty="0" smtClean="0"/>
              <a:t>nyecciones </a:t>
            </a:r>
            <a:r>
              <a:rPr lang="es-ES" sz="1600" dirty="0"/>
              <a:t>de las plantas fotovoltaicas con un factor de potencia unitario en todos los casos</a:t>
            </a:r>
            <a:r>
              <a:rPr lang="es-ES" sz="1600" dirty="0" smtClean="0"/>
              <a:t>.</a:t>
            </a:r>
            <a:endParaRPr lang="es-ES" sz="1600" dirty="0"/>
          </a:p>
        </p:txBody>
      </p:sp>
    </p:spTree>
    <p:extLst>
      <p:ext uri="{BB962C8B-B14F-4D97-AF65-F5344CB8AC3E}">
        <p14:creationId xmlns:p14="http://schemas.microsoft.com/office/powerpoint/2010/main" val="3339822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2976" y="188640"/>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8" name="5 Rectángulo"/>
          <p:cNvSpPr/>
          <p:nvPr/>
        </p:nvSpPr>
        <p:spPr>
          <a:xfrm>
            <a:off x="547735" y="1297111"/>
            <a:ext cx="8280919" cy="4770537"/>
          </a:xfrm>
          <a:prstGeom prst="rect">
            <a:avLst/>
          </a:prstGeom>
        </p:spPr>
        <p:txBody>
          <a:bodyPr wrap="square">
            <a:spAutoFit/>
          </a:bodyPr>
          <a:lstStyle/>
          <a:p>
            <a:pPr algn="just"/>
            <a:r>
              <a:rPr lang="es-ES" sz="1600" dirty="0" smtClean="0"/>
              <a:t>Hoy en día, los centros de demanda, no solo están ubicados en lugares de fácil acceso, sino donde se encuentra la necesidad de explotación, crecimiento o necesidad de un proyecto específico</a:t>
            </a:r>
            <a:r>
              <a:rPr lang="es-ES" sz="1600" dirty="0"/>
              <a:t>. </a:t>
            </a:r>
            <a:r>
              <a:rPr lang="es-ES" sz="1600" dirty="0" smtClean="0"/>
              <a:t>Están </a:t>
            </a:r>
            <a:r>
              <a:rPr lang="es-ES" sz="1600" dirty="0"/>
              <a:t>ubicadas en lugares alejados de los Sistemas de Transmisión, existen lugares apartados, Islas, Amazonía, etc., todos estos lugares requieren del servicio de energía eléctrica para el desarrollo de actividades humanitarias o económicas.</a:t>
            </a:r>
            <a:r>
              <a:rPr lang="es-ES" sz="1600" dirty="0">
                <a:solidFill>
                  <a:prstClr val="black"/>
                </a:solidFill>
              </a:rPr>
              <a:t> </a:t>
            </a:r>
          </a:p>
          <a:p>
            <a:pPr algn="just"/>
            <a:endParaRPr lang="es-ES" sz="1600" dirty="0" smtClean="0"/>
          </a:p>
          <a:p>
            <a:pPr algn="just"/>
            <a:r>
              <a:rPr lang="es-ES" sz="1600" dirty="0" smtClean="0"/>
              <a:t>Con la evolución de la tecnología, se han desarrollado nuevas ideas de obtención de energía eléctrica, entre estas las energías renovables.</a:t>
            </a:r>
          </a:p>
          <a:p>
            <a:pPr algn="just"/>
            <a:endParaRPr lang="es-ES" sz="1600" dirty="0" smtClean="0"/>
          </a:p>
          <a:p>
            <a:pPr algn="just"/>
            <a:r>
              <a:rPr lang="es-ES" sz="1600" dirty="0"/>
              <a:t>Proveer del servicio de energía eléctrica a sectores alejados del Sistema de Transmisión,  fusionando nuevas tecnologías con tecnologías tradicionales, a través de los Sistemas Híbridos; que no son mas que alternar sistemas de generación; sean de combustible, hidráulico y fuentes renovables</a:t>
            </a:r>
            <a:r>
              <a:rPr lang="es-ES" sz="1600" dirty="0" smtClean="0"/>
              <a:t>.</a:t>
            </a:r>
          </a:p>
          <a:p>
            <a:pPr algn="just"/>
            <a:endParaRPr lang="es-ES" sz="1600" dirty="0"/>
          </a:p>
          <a:p>
            <a:pPr algn="just"/>
            <a:r>
              <a:rPr lang="es-ES" sz="1600" dirty="0"/>
              <a:t>La presente investigación se enfoca en la evaluación del aporte de los recursos renovables al Sistema Híbrido de la Isla de Baltra y Santa Cruz, ubicadas en las Islas Galápagos, simular el aporte de los recursos renovables a la generación tradicional del Sistema Baltra – Santa </a:t>
            </a:r>
            <a:r>
              <a:rPr lang="es-ES" sz="1600" dirty="0" smtClean="0"/>
              <a:t>Cruz. Esta </a:t>
            </a:r>
            <a:r>
              <a:rPr lang="es-ES" sz="1600" dirty="0"/>
              <a:t>evaluación puede realizarse debido a que en el año 2015 se realizó la interconexión entre las dos islas Baltra y Santa Cruz, a través de una línea de transmisión de 34.500 voltios</a:t>
            </a:r>
            <a:r>
              <a:rPr lang="es-ES" sz="1600" dirty="0" smtClean="0"/>
              <a:t>.</a:t>
            </a:r>
            <a:endParaRPr lang="es-ES" sz="1600" dirty="0"/>
          </a:p>
        </p:txBody>
      </p:sp>
      <p:sp>
        <p:nvSpPr>
          <p:cNvPr id="9" name="6 CuadroTexto"/>
          <p:cNvSpPr txBox="1"/>
          <p:nvPr/>
        </p:nvSpPr>
        <p:spPr>
          <a:xfrm>
            <a:off x="2563589" y="692696"/>
            <a:ext cx="4249212"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INTRODUCCIÓN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10" name="Imagen 9"/>
          <p:cNvPicPr/>
          <p:nvPr/>
        </p:nvPicPr>
        <p:blipFill>
          <a:blip r:embed="rId5" cstate="print">
            <a:extLst>
              <a:ext uri="{28A0092B-C50C-407E-A947-70E740481C1C}">
                <a14:useLocalDpi xmlns:a14="http://schemas.microsoft.com/office/drawing/2010/main" val="0"/>
              </a:ext>
            </a:extLst>
          </a:blip>
          <a:stretch>
            <a:fillRect/>
          </a:stretch>
        </p:blipFill>
        <p:spPr>
          <a:xfrm>
            <a:off x="237019" y="6012264"/>
            <a:ext cx="1752600" cy="513080"/>
          </a:xfrm>
          <a:prstGeom prst="rect">
            <a:avLst/>
          </a:prstGeom>
        </p:spPr>
      </p:pic>
    </p:spTree>
    <p:extLst>
      <p:ext uri="{BB962C8B-B14F-4D97-AF65-F5344CB8AC3E}">
        <p14:creationId xmlns:p14="http://schemas.microsoft.com/office/powerpoint/2010/main" val="131699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755993"/>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69319"/>
            <a:ext cx="8128720" cy="2554545"/>
          </a:xfrm>
          <a:prstGeom prst="rect">
            <a:avLst/>
          </a:prstGeom>
        </p:spPr>
        <p:txBody>
          <a:bodyPr wrap="square">
            <a:spAutoFit/>
          </a:bodyPr>
          <a:lstStyle/>
          <a:p>
            <a:pPr algn="just"/>
            <a:r>
              <a:rPr lang="es-ES" sz="1600" b="1" dirty="0" smtClean="0">
                <a:solidFill>
                  <a:srgbClr val="FF0000"/>
                </a:solidFill>
              </a:rPr>
              <a:t>CONSIDERACIONES DE LA GENERACIÓN EÓLICA PARA LA SIMULACIÓN</a:t>
            </a:r>
          </a:p>
          <a:p>
            <a:pPr algn="just"/>
            <a:endParaRPr lang="es-ES" sz="1600" dirty="0" smtClean="0"/>
          </a:p>
          <a:p>
            <a:pPr marL="285750" indent="-285750" algn="just">
              <a:buFont typeface="Arial" panose="020B0604020202020204" pitchFamily="34" charset="0"/>
              <a:buChar char="•"/>
            </a:pPr>
            <a:r>
              <a:rPr lang="es-ES" sz="1600" dirty="0" smtClean="0"/>
              <a:t>Modelado con los siguientes escenarios: 	Máximo Viento</a:t>
            </a:r>
          </a:p>
          <a:p>
            <a:pPr algn="just"/>
            <a:r>
              <a:rPr lang="es-ES" sz="1600" dirty="0" smtClean="0"/>
              <a:t>				Viento Promedio</a:t>
            </a:r>
          </a:p>
          <a:p>
            <a:pPr algn="just"/>
            <a:r>
              <a:rPr lang="es-ES" sz="1600" dirty="0"/>
              <a:t>	</a:t>
            </a:r>
            <a:r>
              <a:rPr lang="es-ES" sz="1600" dirty="0" smtClean="0"/>
              <a:t>			Sin Viento</a:t>
            </a:r>
          </a:p>
          <a:p>
            <a:pPr algn="just"/>
            <a:endParaRPr lang="es-ES" sz="1600" dirty="0"/>
          </a:p>
          <a:p>
            <a:pPr marL="285750" indent="-285750" algn="just">
              <a:buFont typeface="Arial" panose="020B0604020202020204" pitchFamily="34" charset="0"/>
              <a:buChar char="•"/>
            </a:pPr>
            <a:r>
              <a:rPr lang="es-ES" sz="1600" dirty="0" smtClean="0"/>
              <a:t>Las velocidades de viento dominantes se basan en la curva potencia vs viento, característica de los aerogeneradores (fabricante):	</a:t>
            </a:r>
            <a:r>
              <a:rPr lang="es-ES" sz="1600" dirty="0"/>
              <a:t>	</a:t>
            </a:r>
            <a:r>
              <a:rPr lang="es-ES" sz="1600" dirty="0" smtClean="0"/>
              <a:t>Velocidad de “</a:t>
            </a:r>
            <a:r>
              <a:rPr lang="es-ES" sz="1600" dirty="0" err="1" smtClean="0"/>
              <a:t>cut</a:t>
            </a:r>
            <a:r>
              <a:rPr lang="es-ES" sz="1600" dirty="0" smtClean="0"/>
              <a:t>-in” &gt; 3 m/s</a:t>
            </a:r>
          </a:p>
          <a:p>
            <a:pPr algn="just"/>
            <a:r>
              <a:rPr lang="es-ES" sz="1600" dirty="0"/>
              <a:t>	</a:t>
            </a:r>
            <a:r>
              <a:rPr lang="es-ES" sz="1600" dirty="0" smtClean="0"/>
              <a:t>			Velocidad de viento nominal &gt; 11,5 m/s</a:t>
            </a:r>
          </a:p>
          <a:p>
            <a:pPr algn="just"/>
            <a:r>
              <a:rPr lang="es-ES" sz="1600" dirty="0"/>
              <a:t>	</a:t>
            </a:r>
            <a:r>
              <a:rPr lang="es-ES" sz="1600" dirty="0" smtClean="0"/>
              <a:t>			Velocidad de “</a:t>
            </a:r>
            <a:r>
              <a:rPr lang="es-ES" sz="1600" dirty="0" err="1" smtClean="0"/>
              <a:t>cut</a:t>
            </a:r>
            <a:r>
              <a:rPr lang="es-ES" sz="1600" dirty="0" smtClean="0"/>
              <a:t>-off” &gt; 25 m/s</a:t>
            </a:r>
          </a:p>
        </p:txBody>
      </p:sp>
      <p:graphicFrame>
        <p:nvGraphicFramePr>
          <p:cNvPr id="8" name="Tabla 7"/>
          <p:cNvGraphicFramePr>
            <a:graphicFrameLocks noGrp="1"/>
          </p:cNvGraphicFramePr>
          <p:nvPr>
            <p:extLst>
              <p:ext uri="{D42A27DB-BD31-4B8C-83A1-F6EECF244321}">
                <p14:modId xmlns:p14="http://schemas.microsoft.com/office/powerpoint/2010/main" val="1200759799"/>
              </p:ext>
            </p:extLst>
          </p:nvPr>
        </p:nvGraphicFramePr>
        <p:xfrm>
          <a:off x="827584" y="3960407"/>
          <a:ext cx="7416825" cy="1930151"/>
        </p:xfrm>
        <a:graphic>
          <a:graphicData uri="http://schemas.openxmlformats.org/drawingml/2006/table">
            <a:tbl>
              <a:tblPr firstRow="1" firstCol="1" bandRow="1">
                <a:tableStyleId>{5C22544A-7EE6-4342-B048-85BDC9FD1C3A}</a:tableStyleId>
              </a:tblPr>
              <a:tblGrid>
                <a:gridCol w="1399563"/>
                <a:gridCol w="1399563"/>
                <a:gridCol w="828707"/>
                <a:gridCol w="860223"/>
                <a:gridCol w="860223"/>
                <a:gridCol w="1034273"/>
                <a:gridCol w="1034273"/>
              </a:tblGrid>
              <a:tr h="656531">
                <a:tc>
                  <a:txBody>
                    <a:bodyPr/>
                    <a:lstStyle/>
                    <a:p>
                      <a:pPr algn="ctr">
                        <a:lnSpc>
                          <a:spcPct val="107000"/>
                        </a:lnSpc>
                        <a:spcAft>
                          <a:spcPts val="0"/>
                        </a:spcAft>
                      </a:pPr>
                      <a:r>
                        <a:rPr lang="es-EC" sz="1000" dirty="0">
                          <a:effectLst/>
                        </a:rPr>
                        <a:t>Periodo</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Escenario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Viento Máximo</a:t>
                      </a:r>
                      <a:endParaRPr lang="es-EC" sz="1100">
                        <a:effectLst/>
                      </a:endParaRPr>
                    </a:p>
                    <a:p>
                      <a:pPr algn="ctr">
                        <a:lnSpc>
                          <a:spcPct val="107000"/>
                        </a:lnSpc>
                        <a:spcAft>
                          <a:spcPts val="0"/>
                        </a:spcAft>
                      </a:pPr>
                      <a:r>
                        <a:rPr lang="es-EC" sz="1000">
                          <a:effectLst/>
                        </a:rPr>
                        <a:t>[m/s]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dirty="0" err="1">
                          <a:effectLst/>
                        </a:rPr>
                        <a:t>Pv</a:t>
                      </a:r>
                      <a:r>
                        <a:rPr lang="es-EC" sz="1000" baseline="-25000" dirty="0" err="1">
                          <a:effectLst/>
                        </a:rPr>
                        <a:t>máx</a:t>
                      </a:r>
                      <a:endParaRPr lang="es-EC" sz="1100" dirty="0">
                        <a:effectLst/>
                      </a:endParaRPr>
                    </a:p>
                    <a:p>
                      <a:pPr algn="ctr">
                        <a:lnSpc>
                          <a:spcPct val="107000"/>
                        </a:lnSpc>
                        <a:spcAft>
                          <a:spcPts val="0"/>
                        </a:spcAft>
                      </a:pPr>
                      <a:r>
                        <a:rPr lang="es-EC" sz="1000" dirty="0">
                          <a:effectLst/>
                        </a:rPr>
                        <a:t>[kW]</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Viento</a:t>
                      </a:r>
                      <a:endParaRPr lang="es-EC" sz="1100">
                        <a:effectLst/>
                      </a:endParaRPr>
                    </a:p>
                    <a:p>
                      <a:pPr algn="ctr">
                        <a:lnSpc>
                          <a:spcPct val="107000"/>
                        </a:lnSpc>
                        <a:spcAft>
                          <a:spcPts val="0"/>
                        </a:spcAft>
                      </a:pPr>
                      <a:r>
                        <a:rPr lang="es-EC" sz="1000">
                          <a:effectLst/>
                        </a:rPr>
                        <a:t>Promedio</a:t>
                      </a:r>
                      <a:endParaRPr lang="es-EC" sz="1100">
                        <a:effectLst/>
                      </a:endParaRPr>
                    </a:p>
                    <a:p>
                      <a:pPr algn="ctr">
                        <a:lnSpc>
                          <a:spcPct val="107000"/>
                        </a:lnSpc>
                        <a:spcAft>
                          <a:spcPts val="0"/>
                        </a:spcAft>
                      </a:pPr>
                      <a:r>
                        <a:rPr lang="es-EC" sz="1000">
                          <a:effectLst/>
                        </a:rPr>
                        <a:t>[m/s]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Pv</a:t>
                      </a:r>
                      <a:r>
                        <a:rPr lang="es-EC" sz="1000" baseline="-25000">
                          <a:effectLst/>
                        </a:rPr>
                        <a:t>prom</a:t>
                      </a:r>
                      <a:endParaRPr lang="es-EC" sz="1100">
                        <a:effectLst/>
                      </a:endParaRPr>
                    </a:p>
                    <a:p>
                      <a:pPr algn="ctr">
                        <a:lnSpc>
                          <a:spcPct val="107000"/>
                        </a:lnSpc>
                        <a:spcAft>
                          <a:spcPts val="0"/>
                        </a:spcAft>
                      </a:pPr>
                      <a:r>
                        <a:rPr lang="es-EC" sz="1000">
                          <a:effectLst/>
                        </a:rPr>
                        <a:t>[kW]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212270">
                <a:tc rowSpan="3">
                  <a:txBody>
                    <a:bodyPr/>
                    <a:lstStyle/>
                    <a:p>
                      <a:pPr algn="ctr">
                        <a:lnSpc>
                          <a:spcPct val="107000"/>
                        </a:lnSpc>
                        <a:spcAft>
                          <a:spcPts val="0"/>
                        </a:spcAft>
                      </a:pPr>
                      <a:r>
                        <a:rPr lang="es-EC" sz="1000">
                          <a:effectLst/>
                        </a:rPr>
                        <a:t>Época de Calor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Máx. Dem. Día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 11.5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750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8.0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441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212270">
                <a:tc vMerge="1">
                  <a:txBody>
                    <a:bodyPr/>
                    <a:lstStyle/>
                    <a:p>
                      <a:endParaRPr lang="es-EC"/>
                    </a:p>
                  </a:txBody>
                  <a:tcPr/>
                </a:tc>
                <a:tc>
                  <a:txBody>
                    <a:bodyPr/>
                    <a:lstStyle/>
                    <a:p>
                      <a:pPr algn="ctr">
                        <a:lnSpc>
                          <a:spcPct val="107000"/>
                        </a:lnSpc>
                        <a:spcAft>
                          <a:spcPts val="0"/>
                        </a:spcAft>
                      </a:pPr>
                      <a:r>
                        <a:rPr lang="es-EC" sz="900">
                          <a:effectLst/>
                        </a:rPr>
                        <a:t>Máx. Dem. Noche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662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335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V</a:t>
                      </a:r>
                      <a:r>
                        <a:rPr lang="es-EC" sz="1000" baseline="-25000">
                          <a:effectLst/>
                        </a:rPr>
                        <a:t>máx</a:t>
                      </a:r>
                      <a:r>
                        <a:rPr lang="es-EC" sz="1000">
                          <a:effectLst/>
                        </a:rPr>
                        <a:t>&lt;V</a:t>
                      </a:r>
                      <a:r>
                        <a:rPr lang="es-EC" sz="1000" baseline="-25000">
                          <a:effectLst/>
                        </a:rPr>
                        <a:t>nom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212270">
                <a:tc vMerge="1">
                  <a:txBody>
                    <a:bodyPr/>
                    <a:lstStyle/>
                    <a:p>
                      <a:endParaRPr lang="es-EC"/>
                    </a:p>
                  </a:txBody>
                  <a:tcPr/>
                </a:tc>
                <a:tc>
                  <a:txBody>
                    <a:bodyPr/>
                    <a:lstStyle/>
                    <a:p>
                      <a:pPr algn="ctr">
                        <a:lnSpc>
                          <a:spcPct val="107000"/>
                        </a:lnSpc>
                        <a:spcAft>
                          <a:spcPts val="0"/>
                        </a:spcAft>
                      </a:pPr>
                      <a:r>
                        <a:rPr lang="es-EC" sz="900">
                          <a:effectLst/>
                        </a:rPr>
                        <a:t>Mín. Demanda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10.3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644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6.0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265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V</a:t>
                      </a:r>
                      <a:r>
                        <a:rPr lang="es-EC" sz="1000" baseline="-25000">
                          <a:effectLst/>
                        </a:rPr>
                        <a:t>máx</a:t>
                      </a:r>
                      <a:r>
                        <a:rPr lang="es-EC" sz="1000">
                          <a:effectLst/>
                        </a:rPr>
                        <a:t>&lt;V</a:t>
                      </a:r>
                      <a:r>
                        <a:rPr lang="es-EC" sz="1000" baseline="-25000">
                          <a:effectLst/>
                        </a:rPr>
                        <a:t>nom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212270">
                <a:tc rowSpan="3">
                  <a:txBody>
                    <a:bodyPr/>
                    <a:lstStyle/>
                    <a:p>
                      <a:pPr algn="ctr">
                        <a:lnSpc>
                          <a:spcPct val="107000"/>
                        </a:lnSpc>
                        <a:spcAft>
                          <a:spcPts val="0"/>
                        </a:spcAft>
                      </a:pPr>
                      <a:r>
                        <a:rPr lang="es-EC" sz="1000">
                          <a:effectLst/>
                        </a:rPr>
                        <a:t>Época de Frío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Máx. Dem. Día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 11.5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750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9.0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529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212270">
                <a:tc vMerge="1">
                  <a:txBody>
                    <a:bodyPr/>
                    <a:lstStyle/>
                    <a:p>
                      <a:endParaRPr lang="es-EC"/>
                    </a:p>
                  </a:txBody>
                  <a:tcPr/>
                </a:tc>
                <a:tc>
                  <a:txBody>
                    <a:bodyPr/>
                    <a:lstStyle/>
                    <a:p>
                      <a:pPr algn="ctr">
                        <a:lnSpc>
                          <a:spcPct val="107000"/>
                        </a:lnSpc>
                        <a:spcAft>
                          <a:spcPts val="0"/>
                        </a:spcAft>
                      </a:pPr>
                      <a:r>
                        <a:rPr lang="es-EC" sz="900">
                          <a:effectLst/>
                        </a:rPr>
                        <a:t>Máx. Dem. Noche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 11.5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750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7.6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406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212270">
                <a:tc vMerge="1">
                  <a:txBody>
                    <a:bodyPr/>
                    <a:lstStyle/>
                    <a:p>
                      <a:endParaRPr lang="es-EC"/>
                    </a:p>
                  </a:txBody>
                  <a:tcPr/>
                </a:tc>
                <a:tc>
                  <a:txBody>
                    <a:bodyPr/>
                    <a:lstStyle/>
                    <a:p>
                      <a:pPr algn="ctr">
                        <a:lnSpc>
                          <a:spcPct val="107000"/>
                        </a:lnSpc>
                        <a:spcAft>
                          <a:spcPts val="0"/>
                        </a:spcAft>
                      </a:pPr>
                      <a:r>
                        <a:rPr lang="es-EC" sz="900">
                          <a:effectLst/>
                        </a:rPr>
                        <a:t>Mín. Demanda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 11.5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750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6.6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318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733052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755993"/>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412776"/>
            <a:ext cx="8128720" cy="4278094"/>
          </a:xfrm>
          <a:prstGeom prst="rect">
            <a:avLst/>
          </a:prstGeom>
        </p:spPr>
        <p:txBody>
          <a:bodyPr wrap="square">
            <a:spAutoFit/>
          </a:bodyPr>
          <a:lstStyle/>
          <a:p>
            <a:pPr algn="just"/>
            <a:r>
              <a:rPr lang="es-ES" sz="1600" b="1" dirty="0" smtClean="0">
                <a:solidFill>
                  <a:srgbClr val="FF0000"/>
                </a:solidFill>
              </a:rPr>
              <a:t>RESERVA RODANTE</a:t>
            </a:r>
          </a:p>
          <a:p>
            <a:pPr algn="just"/>
            <a:endParaRPr lang="es-ES" sz="1600" dirty="0" smtClean="0"/>
          </a:p>
          <a:p>
            <a:pPr marL="285750" indent="-285750" algn="just">
              <a:buFont typeface="Arial" panose="020B0604020202020204" pitchFamily="34" charset="0"/>
              <a:buChar char="•"/>
            </a:pPr>
            <a:r>
              <a:rPr lang="es-ES" sz="1600" dirty="0" smtClean="0"/>
              <a:t>La reserva rodante, en un sistema eléctrico de tecnología convencional es importante y en un sistema híbrido es un factor mucho más importante, para la definición de escenarios de flujo de carga.</a:t>
            </a:r>
          </a:p>
          <a:p>
            <a:pPr marL="285750" indent="-285750" algn="just">
              <a:buFont typeface="Arial" panose="020B0604020202020204" pitchFamily="34" charset="0"/>
              <a:buChar char="•"/>
            </a:pPr>
            <a:endParaRPr lang="es-ES" sz="1600" dirty="0"/>
          </a:p>
          <a:p>
            <a:pPr marL="285750" indent="-285750" algn="just">
              <a:buFont typeface="Arial" panose="020B0604020202020204" pitchFamily="34" charset="0"/>
              <a:buChar char="•"/>
            </a:pPr>
            <a:r>
              <a:rPr lang="es-ES" sz="1600" dirty="0" smtClean="0"/>
              <a:t>La reserva rodante cubre la pérdida de generación de la mayor unidad en servicio (o un porcentaje de la demanda en ciertos casos). En un Sistema de Generación Híbrido, el aporte de generación de las fuentes renovables es variable, debido a esto la reserva rodante debe garantizar estas fluctuaciones a corto plazo de las fuentes renovables. Es decir existe un incremento de la reserva rodante con relación a un sistema de generación tradicional.</a:t>
            </a:r>
          </a:p>
          <a:p>
            <a:pPr marL="285750" indent="-285750" algn="just">
              <a:buFont typeface="Arial" panose="020B0604020202020204" pitchFamily="34" charset="0"/>
              <a:buChar char="•"/>
            </a:pPr>
            <a:endParaRPr lang="es-ES" sz="1600" dirty="0"/>
          </a:p>
          <a:p>
            <a:pPr marL="285750" indent="-285750" algn="just">
              <a:buFont typeface="Arial" panose="020B0604020202020204" pitchFamily="34" charset="0"/>
              <a:buChar char="•"/>
            </a:pPr>
            <a:r>
              <a:rPr lang="es-ES" sz="1600" dirty="0" smtClean="0"/>
              <a:t>La configuración sistema de transmisión Baltra – Santa Cruz es vulnerable, debido a que una salida de generación en una unidad, o de un alimentador ocasionaría la pérdida de toda la generación. El banco de baterías de ion litio esta dedicado a cubrir fluctuaciones de la generación renovable de la Isla de Baltra, mientras que las fluctuaciones de la planta fotovoltaica en Santa Cruz serán cubiertas con la reserva rodante de Puerto Ayora.</a:t>
            </a:r>
          </a:p>
        </p:txBody>
      </p:sp>
    </p:spTree>
    <p:extLst>
      <p:ext uri="{BB962C8B-B14F-4D97-AF65-F5344CB8AC3E}">
        <p14:creationId xmlns:p14="http://schemas.microsoft.com/office/powerpoint/2010/main" val="3661927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755993"/>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412776"/>
            <a:ext cx="8128720" cy="3785652"/>
          </a:xfrm>
          <a:prstGeom prst="rect">
            <a:avLst/>
          </a:prstGeom>
        </p:spPr>
        <p:txBody>
          <a:bodyPr wrap="square">
            <a:spAutoFit/>
          </a:bodyPr>
          <a:lstStyle/>
          <a:p>
            <a:pPr algn="just"/>
            <a:r>
              <a:rPr lang="es-ES" sz="1600" b="1" dirty="0" smtClean="0">
                <a:solidFill>
                  <a:srgbClr val="FF0000"/>
                </a:solidFill>
              </a:rPr>
              <a:t>SISTEMA DE TRANSMISIÓN</a:t>
            </a:r>
          </a:p>
          <a:p>
            <a:pPr algn="just"/>
            <a:endParaRPr lang="es-ES" sz="1600" dirty="0" smtClean="0"/>
          </a:p>
          <a:p>
            <a:pPr marL="342900" indent="-342900" algn="just">
              <a:buFont typeface="Arial" panose="020B0604020202020204" pitchFamily="34" charset="0"/>
              <a:buChar char="•"/>
            </a:pPr>
            <a:r>
              <a:rPr lang="es-ES" sz="1600" dirty="0" smtClean="0"/>
              <a:t>Sistema de Transmisión completo</a:t>
            </a:r>
          </a:p>
          <a:p>
            <a:pPr marL="342900" indent="-342900" algn="just">
              <a:buFont typeface="Arial" panose="020B0604020202020204" pitchFamily="34" charset="0"/>
              <a:buChar char="•"/>
            </a:pPr>
            <a:endParaRPr lang="es-ES" sz="1600" dirty="0" smtClean="0"/>
          </a:p>
          <a:p>
            <a:pPr marL="342900" indent="-342900" algn="just">
              <a:buFont typeface="Arial" panose="020B0604020202020204" pitchFamily="34" charset="0"/>
              <a:buChar char="•"/>
            </a:pPr>
            <a:r>
              <a:rPr lang="es-ES" sz="1600" dirty="0" smtClean="0"/>
              <a:t>Cambiadores automáticos de tomas de transformadores para transformadores elevadores de las unidades eólicas.</a:t>
            </a:r>
          </a:p>
          <a:p>
            <a:pPr marL="342900" indent="-342900" algn="just">
              <a:buFont typeface="Arial" panose="020B0604020202020204" pitchFamily="34" charset="0"/>
              <a:buChar char="•"/>
            </a:pPr>
            <a:endParaRPr lang="es-ES" sz="1600" dirty="0" smtClean="0"/>
          </a:p>
          <a:p>
            <a:pPr marL="342900" indent="-342900" algn="just">
              <a:buFont typeface="Arial" panose="020B0604020202020204" pitchFamily="34" charset="0"/>
              <a:buChar char="•"/>
            </a:pPr>
            <a:r>
              <a:rPr lang="es-ES" sz="1600" dirty="0" smtClean="0"/>
              <a:t>Se considera una posición fija en todos los escenarios para los cambiadores de tomas de los transformadores.</a:t>
            </a:r>
          </a:p>
          <a:p>
            <a:pPr marL="342900" indent="-342900" algn="just">
              <a:buFont typeface="Arial" panose="020B0604020202020204" pitchFamily="34" charset="0"/>
              <a:buChar char="•"/>
            </a:pPr>
            <a:endParaRPr lang="es-ES" sz="1600" dirty="0" smtClean="0"/>
          </a:p>
          <a:p>
            <a:pPr marL="342900" indent="-342900" algn="just">
              <a:buFont typeface="Arial" panose="020B0604020202020204" pitchFamily="34" charset="0"/>
              <a:buChar char="•"/>
            </a:pPr>
            <a:r>
              <a:rPr lang="es-ES" sz="1600" dirty="0" smtClean="0"/>
              <a:t>No se admite, para condiciones de operación normal, sobrecargas de ningún tipo en los equipos de transmisión.</a:t>
            </a:r>
          </a:p>
          <a:p>
            <a:pPr marL="342900" indent="-342900" algn="just">
              <a:buFont typeface="Arial" panose="020B0604020202020204" pitchFamily="34" charset="0"/>
              <a:buChar char="•"/>
            </a:pPr>
            <a:endParaRPr lang="es-ES" sz="1600" dirty="0" smtClean="0"/>
          </a:p>
          <a:p>
            <a:pPr marL="342900" indent="-342900" algn="just">
              <a:buFont typeface="Arial" panose="020B0604020202020204" pitchFamily="34" charset="0"/>
              <a:buChar char="•"/>
            </a:pPr>
            <a:r>
              <a:rPr lang="es-ES" sz="1600" dirty="0" smtClean="0"/>
              <a:t>En condición de operación normal, se mantienen tensiones en las barras de transmisión en un rango de 0,97  a 1,03 [p.u]</a:t>
            </a:r>
          </a:p>
        </p:txBody>
      </p:sp>
    </p:spTree>
    <p:extLst>
      <p:ext uri="{BB962C8B-B14F-4D97-AF65-F5344CB8AC3E}">
        <p14:creationId xmlns:p14="http://schemas.microsoft.com/office/powerpoint/2010/main" val="3524064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755993"/>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32057"/>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endParaRPr lang="es-ES" sz="1600" b="1" dirty="0" smtClean="0">
              <a:solidFill>
                <a:srgbClr val="FF0000"/>
              </a:solidFill>
            </a:endParaRP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2358225"/>
            <a:ext cx="8128720" cy="3293209"/>
          </a:xfrm>
          <a:prstGeom prst="rect">
            <a:avLst/>
          </a:prstGeom>
        </p:spPr>
        <p:txBody>
          <a:bodyPr wrap="square">
            <a:spAutoFit/>
          </a:bodyPr>
          <a:lstStyle/>
          <a:p>
            <a:pPr algn="just"/>
            <a:r>
              <a:rPr lang="es-ES" sz="1600" dirty="0" smtClean="0"/>
              <a:t>La generación eólica y fotovoltaica se señala a continuación:</a:t>
            </a:r>
          </a:p>
          <a:p>
            <a:pPr algn="just"/>
            <a:endParaRPr lang="es-ES" sz="1600" dirty="0" smtClean="0"/>
          </a:p>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1 </a:t>
            </a:r>
            <a:r>
              <a:rPr lang="es-ES" sz="1600" dirty="0" smtClean="0"/>
              <a:t>(Viento máximo, Irradiación máxima)</a:t>
            </a:r>
          </a:p>
          <a:p>
            <a:pPr marL="285750" indent="-285750" algn="just">
              <a:buFont typeface="Arial" panose="020B0604020202020204" pitchFamily="34" charset="0"/>
              <a:buChar char="•"/>
            </a:pPr>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2 </a:t>
            </a:r>
            <a:r>
              <a:rPr lang="es-ES" sz="1600" dirty="0" smtClean="0"/>
              <a:t>(Viento máximo, Irradiación reducida)</a:t>
            </a:r>
          </a:p>
          <a:p>
            <a:pPr marL="285750" indent="-285750" algn="just">
              <a:buFont typeface="Arial" panose="020B0604020202020204" pitchFamily="34" charset="0"/>
              <a:buChar char="•"/>
            </a:pPr>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3 </a:t>
            </a:r>
            <a:r>
              <a:rPr lang="es-ES" sz="1600" dirty="0" smtClean="0"/>
              <a:t>(Viento promedio, Irradiación máxima)</a:t>
            </a:r>
          </a:p>
          <a:p>
            <a:pPr marL="285750" indent="-285750" algn="just">
              <a:buFont typeface="Arial" panose="020B0604020202020204" pitchFamily="34" charset="0"/>
              <a:buChar char="•"/>
            </a:pPr>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4 </a:t>
            </a:r>
            <a:r>
              <a:rPr lang="es-ES" sz="1600" dirty="0" smtClean="0"/>
              <a:t>(Viento promedio, Irradiación reducida)</a:t>
            </a:r>
          </a:p>
          <a:p>
            <a:pPr marL="285750" indent="-285750" algn="just">
              <a:buFont typeface="Arial" panose="020B0604020202020204" pitchFamily="34" charset="0"/>
              <a:buChar char="•"/>
            </a:pPr>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5 </a:t>
            </a:r>
            <a:r>
              <a:rPr lang="es-ES" sz="1600" dirty="0" smtClean="0"/>
              <a:t>(Sin viento, Irradiación máxima)</a:t>
            </a:r>
          </a:p>
          <a:p>
            <a:pPr marL="285750" indent="-285750" algn="just">
              <a:buFont typeface="Arial" panose="020B0604020202020204" pitchFamily="34" charset="0"/>
              <a:buChar char="•"/>
            </a:pPr>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6 </a:t>
            </a:r>
            <a:r>
              <a:rPr lang="es-ES" sz="1600" dirty="0" smtClean="0"/>
              <a:t>(Sin viento, Irradiación reducida)</a:t>
            </a:r>
            <a:endParaRPr lang="es-ES" sz="1600" dirty="0"/>
          </a:p>
        </p:txBody>
      </p:sp>
    </p:spTree>
    <p:extLst>
      <p:ext uri="{BB962C8B-B14F-4D97-AF65-F5344CB8AC3E}">
        <p14:creationId xmlns:p14="http://schemas.microsoft.com/office/powerpoint/2010/main" val="2866313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1 </a:t>
            </a:r>
            <a:r>
              <a:rPr lang="es-ES" sz="1600" dirty="0" smtClean="0"/>
              <a:t>(Viento Máximo, Irradiación Máxima)</a:t>
            </a:r>
          </a:p>
        </p:txBody>
      </p:sp>
      <p:graphicFrame>
        <p:nvGraphicFramePr>
          <p:cNvPr id="2" name="Tabla 1"/>
          <p:cNvGraphicFramePr>
            <a:graphicFrameLocks noGrp="1"/>
          </p:cNvGraphicFramePr>
          <p:nvPr>
            <p:extLst>
              <p:ext uri="{D42A27DB-BD31-4B8C-83A1-F6EECF244321}">
                <p14:modId xmlns:p14="http://schemas.microsoft.com/office/powerpoint/2010/main" val="1314884921"/>
              </p:ext>
            </p:extLst>
          </p:nvPr>
        </p:nvGraphicFramePr>
        <p:xfrm>
          <a:off x="1900861" y="2986752"/>
          <a:ext cx="5574665" cy="2282952"/>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dirty="0">
                          <a:effectLst/>
                        </a:rPr>
                        <a:t>Unidades</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F.P</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Generación</a:t>
                      </a:r>
                      <a:endParaRPr lang="es-EC" sz="1100" dirty="0">
                        <a:effectLst/>
                      </a:endParaRPr>
                    </a:p>
                    <a:p>
                      <a:pPr algn="ctr">
                        <a:lnSpc>
                          <a:spcPct val="107000"/>
                        </a:lnSpc>
                        <a:spcAft>
                          <a:spcPts val="0"/>
                        </a:spcAft>
                      </a:pPr>
                      <a:r>
                        <a:rPr lang="es-EC" sz="1000" dirty="0">
                          <a:effectLst/>
                        </a:rPr>
                        <a:t>Disponible</a:t>
                      </a:r>
                      <a:endParaRPr lang="es-EC" sz="1100" dirty="0">
                        <a:effectLst/>
                      </a:endParaRPr>
                    </a:p>
                    <a:p>
                      <a:pPr algn="ctr">
                        <a:lnSpc>
                          <a:spcPct val="107000"/>
                        </a:lnSpc>
                        <a:spcAft>
                          <a:spcPts val="0"/>
                        </a:spcAft>
                      </a:pPr>
                      <a:r>
                        <a:rPr lang="es-EC" sz="1000" dirty="0">
                          <a:effectLst/>
                        </a:rPr>
                        <a:t>[MW]</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Notas</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1.010191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0.2454368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0.1008029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0.274563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0.2454368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0.1008029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0.274563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0.4189355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0.1713649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0.461065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0.716818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0.6431822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0.2641035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0.716818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1.552991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0.637074</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3.28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1.727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1.727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13" name="5 Rectángulo"/>
          <p:cNvSpPr/>
          <p:nvPr/>
        </p:nvSpPr>
        <p:spPr>
          <a:xfrm>
            <a:off x="3074153" y="2498207"/>
            <a:ext cx="3228084" cy="338554"/>
          </a:xfrm>
          <a:prstGeom prst="rect">
            <a:avLst/>
          </a:prstGeom>
        </p:spPr>
        <p:txBody>
          <a:bodyPr wrap="square">
            <a:spAutoFit/>
          </a:bodyPr>
          <a:lstStyle/>
          <a:p>
            <a:pPr algn="just"/>
            <a:r>
              <a:rPr lang="es-ES" sz="1600" dirty="0" smtClean="0"/>
              <a:t>Generación  Planta de Puerto Ayora</a:t>
            </a:r>
          </a:p>
        </p:txBody>
      </p:sp>
    </p:spTree>
    <p:extLst>
      <p:ext uri="{BB962C8B-B14F-4D97-AF65-F5344CB8AC3E}">
        <p14:creationId xmlns:p14="http://schemas.microsoft.com/office/powerpoint/2010/main" val="2955775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1 </a:t>
            </a:r>
            <a:r>
              <a:rPr lang="es-ES" sz="1600" dirty="0" smtClean="0"/>
              <a:t>(Viento Máximo, Irradiación Máxima)</a:t>
            </a:r>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graphicFrame>
        <p:nvGraphicFramePr>
          <p:cNvPr id="3" name="Tabla 2"/>
          <p:cNvGraphicFramePr>
            <a:graphicFrameLocks noGrp="1"/>
          </p:cNvGraphicFramePr>
          <p:nvPr>
            <p:extLst>
              <p:ext uri="{D42A27DB-BD31-4B8C-83A1-F6EECF244321}">
                <p14:modId xmlns:p14="http://schemas.microsoft.com/office/powerpoint/2010/main" val="3467654026"/>
              </p:ext>
            </p:extLst>
          </p:nvPr>
        </p:nvGraphicFramePr>
        <p:xfrm>
          <a:off x="676535" y="2386082"/>
          <a:ext cx="5626100" cy="1679515"/>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dirty="0">
                          <a:effectLst/>
                        </a:rPr>
                        <a:t>Tipo</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dirty="0">
                          <a:effectLst/>
                        </a:rPr>
                        <a:t>Totales</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3.84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12" name="5 Rectángulo"/>
          <p:cNvSpPr/>
          <p:nvPr/>
        </p:nvSpPr>
        <p:spPr>
          <a:xfrm>
            <a:off x="4211960" y="4725703"/>
            <a:ext cx="3228084" cy="338554"/>
          </a:xfrm>
          <a:prstGeom prst="rect">
            <a:avLst/>
          </a:prstGeom>
        </p:spPr>
        <p:txBody>
          <a:bodyPr wrap="square">
            <a:spAutoFit/>
          </a:bodyPr>
          <a:lstStyle/>
          <a:p>
            <a:pPr algn="just"/>
            <a:r>
              <a:rPr lang="es-ES" sz="1600" dirty="0" smtClean="0"/>
              <a:t>Resumen  Generación - Carga</a:t>
            </a:r>
          </a:p>
        </p:txBody>
      </p:sp>
      <p:graphicFrame>
        <p:nvGraphicFramePr>
          <p:cNvPr id="8" name="Tabla 7"/>
          <p:cNvGraphicFramePr>
            <a:graphicFrameLocks noGrp="1"/>
          </p:cNvGraphicFramePr>
          <p:nvPr>
            <p:extLst>
              <p:ext uri="{D42A27DB-BD31-4B8C-83A1-F6EECF244321}">
                <p14:modId xmlns:p14="http://schemas.microsoft.com/office/powerpoint/2010/main" val="3300486105"/>
              </p:ext>
            </p:extLst>
          </p:nvPr>
        </p:nvGraphicFramePr>
        <p:xfrm>
          <a:off x="2843808" y="5085184"/>
          <a:ext cx="5401310" cy="652272"/>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1.55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3.84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5.39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71.2</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229518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1 </a:t>
            </a:r>
            <a:r>
              <a:rPr lang="es-ES" sz="1600" dirty="0" smtClean="0"/>
              <a:t>(Viento Máximo, Irradiación Máxima)</a:t>
            </a:r>
          </a:p>
        </p:txBody>
      </p:sp>
      <p:sp>
        <p:nvSpPr>
          <p:cNvPr id="13" name="5 Rectángulo"/>
          <p:cNvSpPr/>
          <p:nvPr/>
        </p:nvSpPr>
        <p:spPr>
          <a:xfrm>
            <a:off x="703491" y="2092911"/>
            <a:ext cx="4856697" cy="338554"/>
          </a:xfrm>
          <a:prstGeom prst="rect">
            <a:avLst/>
          </a:prstGeom>
        </p:spPr>
        <p:txBody>
          <a:bodyPr wrap="square">
            <a:spAutoFit/>
          </a:bodyPr>
          <a:lstStyle/>
          <a:p>
            <a:pPr algn="just"/>
            <a:r>
              <a:rPr lang="es-ES" sz="1600" dirty="0" smtClean="0"/>
              <a:t>Sistema Hibrido Baltra – Santa Cruz “ISLAS GALÁPAGOS”</a:t>
            </a:r>
          </a:p>
        </p:txBody>
      </p:sp>
      <p:pic>
        <p:nvPicPr>
          <p:cNvPr id="14" name="Imagen 13"/>
          <p:cNvPicPr/>
          <p:nvPr/>
        </p:nvPicPr>
        <p:blipFill rotWithShape="1">
          <a:blip r:embed="rId6"/>
          <a:srcRect l="60020" t="22535" r="868" b="19290"/>
          <a:stretch/>
        </p:blipFill>
        <p:spPr bwMode="auto">
          <a:xfrm>
            <a:off x="467544" y="2424843"/>
            <a:ext cx="5328592" cy="3524438"/>
          </a:xfrm>
          <a:prstGeom prst="rect">
            <a:avLst/>
          </a:prstGeom>
          <a:ln w="6350">
            <a:solidFill>
              <a:schemeClr val="tx1"/>
            </a:solidFill>
          </a:ln>
          <a:extLst>
            <a:ext uri="{53640926-AAD7-44D8-BBD7-CCE9431645EC}">
              <a14:shadowObscured xmlns:a14="http://schemas.microsoft.com/office/drawing/2010/main"/>
            </a:ext>
          </a:extLst>
        </p:spPr>
      </p:pic>
      <p:pic>
        <p:nvPicPr>
          <p:cNvPr id="15" name="Imagen 14"/>
          <p:cNvPicPr/>
          <p:nvPr/>
        </p:nvPicPr>
        <p:blipFill rotWithShape="1">
          <a:blip r:embed="rId7"/>
          <a:srcRect l="72152" t="38478" r="14988" b="37405"/>
          <a:stretch/>
        </p:blipFill>
        <p:spPr bwMode="auto">
          <a:xfrm>
            <a:off x="6156176" y="2935397"/>
            <a:ext cx="2736304" cy="2592288"/>
          </a:xfrm>
          <a:prstGeom prst="rect">
            <a:avLst/>
          </a:prstGeom>
          <a:ln w="63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4622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1 </a:t>
            </a:r>
            <a:r>
              <a:rPr lang="es-ES" sz="1600" dirty="0" smtClean="0"/>
              <a:t>(Viento Máximo, Irradiación Máxima)</a:t>
            </a:r>
          </a:p>
        </p:txBody>
      </p:sp>
      <p:sp>
        <p:nvSpPr>
          <p:cNvPr id="13" name="5 Rectángulo"/>
          <p:cNvSpPr/>
          <p:nvPr/>
        </p:nvSpPr>
        <p:spPr>
          <a:xfrm>
            <a:off x="773719" y="2368612"/>
            <a:ext cx="7828949" cy="3046988"/>
          </a:xfrm>
          <a:prstGeom prst="rect">
            <a:avLst/>
          </a:prstGeom>
        </p:spPr>
        <p:txBody>
          <a:bodyPr wrap="square">
            <a:spAutoFit/>
          </a:bodyPr>
          <a:lstStyle/>
          <a:p>
            <a:pPr algn="just"/>
            <a:r>
              <a:rPr lang="es-EC" sz="1600" b="1" dirty="0"/>
              <a:t>Salida C. Acople (WTG) – Baltra 13.8 [kV]: </a:t>
            </a:r>
            <a:r>
              <a:rPr lang="es-EC" sz="1600" dirty="0"/>
              <a:t>Carga de las unidades diésel superior al 110 [%] de la capacidad máxima efectiva. Inversión de flujo en la línea Baltra – Santa Cruz. </a:t>
            </a:r>
            <a:endParaRPr lang="es-EC" sz="1600" dirty="0" smtClean="0"/>
          </a:p>
          <a:p>
            <a:pPr algn="just"/>
            <a:endParaRPr lang="es-EC" sz="1600" dirty="0"/>
          </a:p>
          <a:p>
            <a:pPr algn="just"/>
            <a:r>
              <a:rPr lang="es-EC" sz="1600" b="1" dirty="0"/>
              <a:t>Salida Interconexión Baltra – S. Cruz: </a:t>
            </a:r>
            <a:r>
              <a:rPr lang="es-EC" sz="1600" dirty="0"/>
              <a:t>Carga de las unidades diésel superior al 105% de la capacidad máxima efectiva.</a:t>
            </a:r>
            <a:r>
              <a:rPr lang="es-EC" sz="1600" b="1" dirty="0"/>
              <a:t> </a:t>
            </a:r>
            <a:endParaRPr lang="es-EC" sz="1600" b="1" dirty="0" smtClean="0"/>
          </a:p>
          <a:p>
            <a:pPr algn="just"/>
            <a:endParaRPr lang="es-EC" sz="1600" dirty="0"/>
          </a:p>
          <a:p>
            <a:pPr algn="just"/>
            <a:r>
              <a:rPr lang="es-EC" sz="1600" b="1" dirty="0"/>
              <a:t>Salida TRF unidades CAT 1-7 en P. Ayora: </a:t>
            </a:r>
            <a:r>
              <a:rPr lang="es-EC" sz="1600" dirty="0"/>
              <a:t>Carga de la unidad 9 superior al 110% de la capacidad máxima efectiva. </a:t>
            </a:r>
            <a:endParaRPr lang="es-EC" sz="1600" dirty="0" smtClean="0"/>
          </a:p>
          <a:p>
            <a:pPr algn="just"/>
            <a:endParaRPr lang="es-EC" sz="1600" dirty="0"/>
          </a:p>
          <a:p>
            <a:pPr algn="just"/>
            <a:r>
              <a:rPr lang="es-EC" sz="1600" b="1" dirty="0"/>
              <a:t>Salida Alimentador 2 Sistema Santa Cruz: </a:t>
            </a:r>
            <a:r>
              <a:rPr lang="es-EC" sz="1600" dirty="0"/>
              <a:t>Unidades en P. Ayora motorizadas por exceso de generación. El flujo de carga no considera sin embargo la reducción de potencia por sobre-frecuencia de las plantas fotovoltaicas y eólica.</a:t>
            </a:r>
          </a:p>
        </p:txBody>
      </p:sp>
    </p:spTree>
    <p:extLst>
      <p:ext uri="{BB962C8B-B14F-4D97-AF65-F5344CB8AC3E}">
        <p14:creationId xmlns:p14="http://schemas.microsoft.com/office/powerpoint/2010/main" val="1592836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2 </a:t>
            </a:r>
            <a:r>
              <a:rPr lang="es-ES" sz="1600" dirty="0" smtClean="0"/>
              <a:t>(Viento Máximo, Irradiación Reducida)</a:t>
            </a:r>
          </a:p>
        </p:txBody>
      </p:sp>
      <p:sp>
        <p:nvSpPr>
          <p:cNvPr id="13" name="5 Rectángulo"/>
          <p:cNvSpPr/>
          <p:nvPr/>
        </p:nvSpPr>
        <p:spPr>
          <a:xfrm>
            <a:off x="3074153" y="2498207"/>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3" name="Tabla 2"/>
          <p:cNvGraphicFramePr>
            <a:graphicFrameLocks noGrp="1"/>
          </p:cNvGraphicFramePr>
          <p:nvPr>
            <p:extLst>
              <p:ext uri="{D42A27DB-BD31-4B8C-83A1-F6EECF244321}">
                <p14:modId xmlns:p14="http://schemas.microsoft.com/office/powerpoint/2010/main" val="3768620339"/>
              </p:ext>
            </p:extLst>
          </p:nvPr>
        </p:nvGraphicFramePr>
        <p:xfrm>
          <a:off x="1835696" y="3029158"/>
          <a:ext cx="5574665" cy="2282952"/>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0.3117594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0.07944463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0.969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0.208241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0.97348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0.3117594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0.07944463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0.969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0.208241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0.3117594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0.07944463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0.969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0.208241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0.5312429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0.1350559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0.969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0.348757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0.5431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0.8169116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0.2081449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0.969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0.543088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2.28433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0.58135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0.969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587264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2 </a:t>
            </a:r>
            <a:r>
              <a:rPr lang="es-ES" sz="1600" dirty="0" smtClean="0"/>
              <a:t>(Viento Máximo, Irradiación Reducida)</a:t>
            </a:r>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725703"/>
            <a:ext cx="3228084" cy="338554"/>
          </a:xfrm>
          <a:prstGeom prst="rect">
            <a:avLst/>
          </a:prstGeom>
        </p:spPr>
        <p:txBody>
          <a:bodyPr wrap="square">
            <a:spAutoFit/>
          </a:bodyPr>
          <a:lstStyle/>
          <a:p>
            <a:pPr algn="just"/>
            <a:r>
              <a:rPr lang="es-ES" sz="1600" dirty="0" smtClean="0"/>
              <a:t>Resumen  Generación - Carga</a:t>
            </a:r>
          </a:p>
        </p:txBody>
      </p:sp>
      <p:graphicFrame>
        <p:nvGraphicFramePr>
          <p:cNvPr id="2" name="Tabla 1"/>
          <p:cNvGraphicFramePr>
            <a:graphicFrameLocks noGrp="1"/>
          </p:cNvGraphicFramePr>
          <p:nvPr>
            <p:extLst>
              <p:ext uri="{D42A27DB-BD31-4B8C-83A1-F6EECF244321}">
                <p14:modId xmlns:p14="http://schemas.microsoft.com/office/powerpoint/2010/main" val="4279587139"/>
              </p:ext>
            </p:extLst>
          </p:nvPr>
        </p:nvGraphicFramePr>
        <p:xfrm>
          <a:off x="467544" y="2462531"/>
          <a:ext cx="5626100" cy="1679515"/>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3.10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0.0129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1673919765"/>
              </p:ext>
            </p:extLst>
          </p:nvPr>
        </p:nvGraphicFramePr>
        <p:xfrm>
          <a:off x="2771800" y="5157006"/>
          <a:ext cx="5401310" cy="652272"/>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2.284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5.384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0.13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57.6</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277409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2976" y="188640"/>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8" name="5 Rectángulo"/>
          <p:cNvSpPr/>
          <p:nvPr/>
        </p:nvSpPr>
        <p:spPr>
          <a:xfrm>
            <a:off x="547736" y="1476820"/>
            <a:ext cx="8280919" cy="4278094"/>
          </a:xfrm>
          <a:prstGeom prst="rect">
            <a:avLst/>
          </a:prstGeom>
        </p:spPr>
        <p:txBody>
          <a:bodyPr wrap="square">
            <a:spAutoFit/>
          </a:bodyPr>
          <a:lstStyle/>
          <a:p>
            <a:pPr algn="just"/>
            <a:r>
              <a:rPr lang="es-ES" sz="1600" b="1" dirty="0" smtClean="0">
                <a:solidFill>
                  <a:srgbClr val="FF0000"/>
                </a:solidFill>
              </a:rPr>
              <a:t>GENERAL:</a:t>
            </a:r>
          </a:p>
          <a:p>
            <a:pPr algn="just"/>
            <a:endParaRPr lang="es-ES" sz="1600" dirty="0" smtClean="0"/>
          </a:p>
          <a:p>
            <a:pPr algn="just"/>
            <a:r>
              <a:rPr lang="es-ES" sz="1600" dirty="0" smtClean="0"/>
              <a:t>Evaluar la disponibilidad del recurso renovable Solar y Eólico de la Isla de Baltra y Santa Cruz, analizando si es factible técnicamente el reemplazo de la generación con tecnología tradicional.</a:t>
            </a:r>
            <a:endParaRPr lang="es-ES" sz="1600" dirty="0"/>
          </a:p>
          <a:p>
            <a:pPr algn="just"/>
            <a:endParaRPr lang="es-ES" sz="1600" dirty="0" smtClean="0"/>
          </a:p>
          <a:p>
            <a:pPr algn="just"/>
            <a:endParaRPr lang="es-ES" sz="1600" dirty="0" smtClean="0"/>
          </a:p>
          <a:p>
            <a:pPr algn="just"/>
            <a:r>
              <a:rPr lang="es-ES" sz="1600" b="1" dirty="0" smtClean="0">
                <a:solidFill>
                  <a:srgbClr val="FF0000"/>
                </a:solidFill>
              </a:rPr>
              <a:t>ESPECÍFICOS:</a:t>
            </a:r>
          </a:p>
          <a:p>
            <a:pPr algn="just"/>
            <a:endParaRPr lang="es-ES" sz="1600" b="1" dirty="0">
              <a:solidFill>
                <a:srgbClr val="FF0000"/>
              </a:solidFill>
            </a:endParaRPr>
          </a:p>
          <a:p>
            <a:pPr marL="285750" indent="-285750" algn="just">
              <a:buFont typeface="Arial" panose="020B0604020202020204" pitchFamily="34" charset="0"/>
              <a:buChar char="•"/>
            </a:pPr>
            <a:r>
              <a:rPr lang="es-ES" sz="1600" dirty="0" smtClean="0"/>
              <a:t>Investigar del Recurso Solar y Eólico en base a mediciones obtenidas de velocidad e irradiación.</a:t>
            </a:r>
          </a:p>
          <a:p>
            <a:pPr marL="285750" indent="-285750" algn="just">
              <a:buFont typeface="Arial" panose="020B0604020202020204" pitchFamily="34" charset="0"/>
              <a:buChar char="•"/>
            </a:pPr>
            <a:r>
              <a:rPr lang="es-ES" sz="1600" dirty="0" smtClean="0"/>
              <a:t>Estudiar las instalaciones energéticas actuales de la Isla de Baltra y Santa Cruz.</a:t>
            </a:r>
          </a:p>
          <a:p>
            <a:pPr marL="285750" indent="-285750" algn="just">
              <a:buFont typeface="Arial" panose="020B0604020202020204" pitchFamily="34" charset="0"/>
              <a:buChar char="•"/>
            </a:pPr>
            <a:r>
              <a:rPr lang="es-ES" sz="1600" dirty="0" smtClean="0"/>
              <a:t>Modelación en Estado estable el Sistema Energético del Sistema de Interconexión Baltra – Santa Cruz.</a:t>
            </a:r>
          </a:p>
          <a:p>
            <a:pPr marL="285750" indent="-285750" algn="just">
              <a:buFont typeface="Arial" panose="020B0604020202020204" pitchFamily="34" charset="0"/>
              <a:buChar char="•"/>
            </a:pPr>
            <a:r>
              <a:rPr lang="es-ES" sz="1600" dirty="0" smtClean="0"/>
              <a:t>Estudiar el aporte de las Energías Renovables al Sistema de  Energía de la isla.</a:t>
            </a:r>
          </a:p>
          <a:p>
            <a:pPr marL="285750" indent="-285750" algn="just">
              <a:buFont typeface="Arial" panose="020B0604020202020204" pitchFamily="34" charset="0"/>
              <a:buChar char="•"/>
            </a:pPr>
            <a:r>
              <a:rPr lang="es-ES" sz="1600" dirty="0" smtClean="0"/>
              <a:t>Determinar el Despacho de Generación Eléctrica del Sistema Híbrido de la Isla.</a:t>
            </a:r>
          </a:p>
          <a:p>
            <a:pPr marL="285750" indent="-285750" algn="just">
              <a:buFont typeface="Arial" panose="020B0604020202020204" pitchFamily="34" charset="0"/>
              <a:buChar char="•"/>
            </a:pPr>
            <a:endParaRPr lang="es-ES" sz="1600" dirty="0"/>
          </a:p>
          <a:p>
            <a:pPr algn="just"/>
            <a:endParaRPr lang="es-ES" sz="1600" dirty="0">
              <a:solidFill>
                <a:prstClr val="black"/>
              </a:solidFill>
            </a:endParaRPr>
          </a:p>
        </p:txBody>
      </p:sp>
      <p:sp>
        <p:nvSpPr>
          <p:cNvPr id="7" name="6 CuadroTexto"/>
          <p:cNvSpPr txBox="1"/>
          <p:nvPr/>
        </p:nvSpPr>
        <p:spPr>
          <a:xfrm>
            <a:off x="1595760" y="79600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OBJETIVOS</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Tree>
    <p:extLst>
      <p:ext uri="{BB962C8B-B14F-4D97-AF65-F5344CB8AC3E}">
        <p14:creationId xmlns:p14="http://schemas.microsoft.com/office/powerpoint/2010/main" val="1571493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2 </a:t>
            </a:r>
            <a:r>
              <a:rPr lang="es-ES" sz="1600" dirty="0" smtClean="0"/>
              <a:t>(Viento Máximo, Irradiación Reducida)</a:t>
            </a:r>
          </a:p>
        </p:txBody>
      </p:sp>
      <p:sp>
        <p:nvSpPr>
          <p:cNvPr id="13" name="5 Rectángulo"/>
          <p:cNvSpPr/>
          <p:nvPr/>
        </p:nvSpPr>
        <p:spPr>
          <a:xfrm>
            <a:off x="797002" y="2106775"/>
            <a:ext cx="4928705" cy="338554"/>
          </a:xfrm>
          <a:prstGeom prst="rect">
            <a:avLst/>
          </a:prstGeom>
        </p:spPr>
        <p:txBody>
          <a:bodyPr wrap="square">
            <a:spAutoFit/>
          </a:bodyPr>
          <a:lstStyle/>
          <a:p>
            <a:pPr algn="just"/>
            <a:r>
              <a:rPr lang="es-ES" sz="1600" dirty="0"/>
              <a:t>Sistema Hibrido Baltra – Santa Cruz “ISLAS GALÁPAGOS”</a:t>
            </a:r>
          </a:p>
        </p:txBody>
      </p:sp>
      <p:pic>
        <p:nvPicPr>
          <p:cNvPr id="12" name="Imagen 11"/>
          <p:cNvPicPr/>
          <p:nvPr/>
        </p:nvPicPr>
        <p:blipFill rotWithShape="1">
          <a:blip r:embed="rId6"/>
          <a:srcRect l="60113" t="22461" r="199" b="18529"/>
          <a:stretch/>
        </p:blipFill>
        <p:spPr bwMode="auto">
          <a:xfrm>
            <a:off x="539552" y="2424842"/>
            <a:ext cx="5443606" cy="3581512"/>
          </a:xfrm>
          <a:prstGeom prst="rect">
            <a:avLst/>
          </a:prstGeom>
          <a:ln w="6350">
            <a:solidFill>
              <a:schemeClr val="tx1"/>
            </a:solidFill>
          </a:ln>
          <a:extLst>
            <a:ext uri="{53640926-AAD7-44D8-BBD7-CCE9431645EC}">
              <a14:shadowObscured xmlns:a14="http://schemas.microsoft.com/office/drawing/2010/main"/>
            </a:ext>
          </a:extLst>
        </p:spPr>
      </p:pic>
      <p:pic>
        <p:nvPicPr>
          <p:cNvPr id="16" name="Imagen 15"/>
          <p:cNvPicPr/>
          <p:nvPr/>
        </p:nvPicPr>
        <p:blipFill rotWithShape="1">
          <a:blip r:embed="rId7"/>
          <a:srcRect l="72038" t="52596" r="15273" b="22862"/>
          <a:stretch/>
        </p:blipFill>
        <p:spPr bwMode="auto">
          <a:xfrm>
            <a:off x="6228184" y="2805214"/>
            <a:ext cx="2707325" cy="2625621"/>
          </a:xfrm>
          <a:prstGeom prst="rect">
            <a:avLst/>
          </a:prstGeom>
          <a:ln w="63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4931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2 </a:t>
            </a:r>
            <a:r>
              <a:rPr lang="es-ES" sz="1600" dirty="0" smtClean="0"/>
              <a:t>(Viento Máximo, Irradiación Reducida)</a:t>
            </a:r>
          </a:p>
        </p:txBody>
      </p:sp>
      <p:sp>
        <p:nvSpPr>
          <p:cNvPr id="13" name="5 Rectángulo"/>
          <p:cNvSpPr/>
          <p:nvPr/>
        </p:nvSpPr>
        <p:spPr>
          <a:xfrm>
            <a:off x="820475" y="2337386"/>
            <a:ext cx="7735438" cy="3046988"/>
          </a:xfrm>
          <a:prstGeom prst="rect">
            <a:avLst/>
          </a:prstGeom>
        </p:spPr>
        <p:txBody>
          <a:bodyPr wrap="square">
            <a:spAutoFit/>
          </a:bodyPr>
          <a:lstStyle/>
          <a:p>
            <a:pPr algn="just"/>
            <a:r>
              <a:rPr lang="es-EC" sz="1600" b="1" dirty="0"/>
              <a:t>Salida C. Acople (WTG) – Baltra 13.8 [kV]: </a:t>
            </a:r>
            <a:r>
              <a:rPr lang="es-EC" sz="1600" dirty="0"/>
              <a:t>Carga de las unidades diésel superior al 115% de la capacidad máxima efectiva. Inversión de flujo en la línea Baltra –S. Cruz. </a:t>
            </a:r>
            <a:endParaRPr lang="es-EC" sz="1600" dirty="0" smtClean="0"/>
          </a:p>
          <a:p>
            <a:pPr algn="just"/>
            <a:endParaRPr lang="es-EC" sz="1600" dirty="0"/>
          </a:p>
          <a:p>
            <a:pPr algn="just"/>
            <a:r>
              <a:rPr lang="es-EC" sz="1600" b="1" dirty="0"/>
              <a:t>Salida Interconexión Baltra – S. Cruz: </a:t>
            </a:r>
            <a:r>
              <a:rPr lang="es-EC" sz="1600" dirty="0"/>
              <a:t>Carga de las unidades diésel superior al 108% de la capacidad máxima efectiva.</a:t>
            </a:r>
            <a:r>
              <a:rPr lang="es-EC" sz="1600" b="1" dirty="0"/>
              <a:t> </a:t>
            </a:r>
            <a:endParaRPr lang="es-EC" sz="1600" b="1" dirty="0" smtClean="0"/>
          </a:p>
          <a:p>
            <a:pPr algn="just"/>
            <a:endParaRPr lang="es-EC" sz="1600" dirty="0"/>
          </a:p>
          <a:p>
            <a:pPr algn="just"/>
            <a:r>
              <a:rPr lang="es-EC" sz="1600" b="1" dirty="0"/>
              <a:t>Salida TRF unidades CAT 1-7 en P. Ayora: </a:t>
            </a:r>
            <a:r>
              <a:rPr lang="es-EC" sz="1600" dirty="0"/>
              <a:t>Carga de la unidad 9 superior al 150% de la capacidad máxima efectiva. </a:t>
            </a:r>
            <a:endParaRPr lang="es-EC" sz="1600" dirty="0" smtClean="0"/>
          </a:p>
          <a:p>
            <a:pPr algn="just"/>
            <a:endParaRPr lang="es-EC" sz="1600" dirty="0"/>
          </a:p>
          <a:p>
            <a:pPr algn="just"/>
            <a:r>
              <a:rPr lang="es-EC" sz="1600" b="1" dirty="0"/>
              <a:t>Salida Alimentador 2 Sistema Santa Cruz: </a:t>
            </a:r>
            <a:r>
              <a:rPr lang="es-EC" sz="1600" dirty="0"/>
              <a:t>Unidades en P. Ayora cargadas a menos del 5% de su capacidad efectiva. El flujo de carga no considera sin embargo la reducción de potencia por sobre-frecuencia de las plantas fotovoltaicas y eólica.</a:t>
            </a:r>
          </a:p>
        </p:txBody>
      </p:sp>
    </p:spTree>
    <p:extLst>
      <p:ext uri="{BB962C8B-B14F-4D97-AF65-F5344CB8AC3E}">
        <p14:creationId xmlns:p14="http://schemas.microsoft.com/office/powerpoint/2010/main" val="1459355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a:t>
            </a:r>
            <a:r>
              <a:rPr lang="es-ES" sz="1600" b="1" dirty="0">
                <a:effectLst>
                  <a:outerShdw blurRad="38100" dist="38100" dir="2700000" algn="tl">
                    <a:srgbClr val="000000">
                      <a:alpha val="43137"/>
                    </a:srgbClr>
                  </a:outerShdw>
                </a:effectLst>
              </a:rPr>
              <a:t>3</a:t>
            </a:r>
            <a:r>
              <a:rPr lang="es-ES" sz="1600" b="1" dirty="0" smtClean="0">
                <a:effectLst>
                  <a:outerShdw blurRad="38100" dist="38100" dir="2700000" algn="tl">
                    <a:srgbClr val="000000">
                      <a:alpha val="43137"/>
                    </a:srgbClr>
                  </a:outerShdw>
                </a:effectLst>
              </a:rPr>
              <a:t> </a:t>
            </a:r>
            <a:r>
              <a:rPr lang="es-ES" sz="1600" dirty="0" smtClean="0"/>
              <a:t>(Viento Promedio, Máxima irradiación)</a:t>
            </a:r>
          </a:p>
        </p:txBody>
      </p:sp>
      <p:sp>
        <p:nvSpPr>
          <p:cNvPr id="13" name="5 Rectángulo"/>
          <p:cNvSpPr/>
          <p:nvPr/>
        </p:nvSpPr>
        <p:spPr>
          <a:xfrm>
            <a:off x="3074153" y="2498207"/>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2" name="Tabla 1"/>
          <p:cNvGraphicFramePr>
            <a:graphicFrameLocks noGrp="1"/>
          </p:cNvGraphicFramePr>
          <p:nvPr>
            <p:extLst>
              <p:ext uri="{D42A27DB-BD31-4B8C-83A1-F6EECF244321}">
                <p14:modId xmlns:p14="http://schemas.microsoft.com/office/powerpoint/2010/main" val="944245653"/>
              </p:ext>
            </p:extLst>
          </p:nvPr>
        </p:nvGraphicFramePr>
        <p:xfrm>
          <a:off x="1900861" y="3034282"/>
          <a:ext cx="5574665" cy="2282952"/>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0.3319055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0.04223356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0.188095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0.8789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0.3319055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0.04223356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0.188095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0.3319055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0.04223356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0.188095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0.5653572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0.07179705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0.314643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0.4903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0.8696834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0.1106519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0.490317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2.4307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0.30915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279660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3 </a:t>
            </a:r>
            <a:r>
              <a:rPr lang="es-ES" sz="1600" dirty="0" smtClean="0"/>
              <a:t>(Viento Promedio, Máxima Irradiación)</a:t>
            </a:r>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725703"/>
            <a:ext cx="3228084" cy="338554"/>
          </a:xfrm>
          <a:prstGeom prst="rect">
            <a:avLst/>
          </a:prstGeom>
        </p:spPr>
        <p:txBody>
          <a:bodyPr wrap="square">
            <a:spAutoFit/>
          </a:bodyPr>
          <a:lstStyle/>
          <a:p>
            <a:pPr algn="just"/>
            <a:r>
              <a:rPr lang="es-ES" sz="1600" dirty="0" smtClean="0"/>
              <a:t>Resumen  Generación - Carga</a:t>
            </a:r>
          </a:p>
        </p:txBody>
      </p:sp>
      <p:graphicFrame>
        <p:nvGraphicFramePr>
          <p:cNvPr id="3" name="Tabla 2"/>
          <p:cNvGraphicFramePr>
            <a:graphicFrameLocks noGrp="1"/>
          </p:cNvGraphicFramePr>
          <p:nvPr>
            <p:extLst>
              <p:ext uri="{D42A27DB-BD31-4B8C-83A1-F6EECF244321}">
                <p14:modId xmlns:p14="http://schemas.microsoft.com/office/powerpoint/2010/main" val="2437036564"/>
              </p:ext>
            </p:extLst>
          </p:nvPr>
        </p:nvGraphicFramePr>
        <p:xfrm>
          <a:off x="676535" y="2560004"/>
          <a:ext cx="5626100" cy="1679515"/>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0.0636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0.0636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0.0636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2.913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0.1908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4160322385"/>
              </p:ext>
            </p:extLst>
          </p:nvPr>
        </p:nvGraphicFramePr>
        <p:xfrm>
          <a:off x="2843808" y="5157006"/>
          <a:ext cx="5401310" cy="652272"/>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2.4307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2.913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54.5</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620687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a:t>
            </a:r>
            <a:r>
              <a:rPr lang="es-ES" sz="1600" b="1" dirty="0">
                <a:effectLst>
                  <a:outerShdw blurRad="38100" dist="38100" dir="2700000" algn="tl">
                    <a:srgbClr val="000000">
                      <a:alpha val="43137"/>
                    </a:srgbClr>
                  </a:outerShdw>
                </a:effectLst>
              </a:rPr>
              <a:t>3</a:t>
            </a:r>
            <a:r>
              <a:rPr lang="es-ES" sz="1600" b="1" dirty="0" smtClean="0">
                <a:effectLst>
                  <a:outerShdw blurRad="38100" dist="38100" dir="2700000" algn="tl">
                    <a:srgbClr val="000000">
                      <a:alpha val="43137"/>
                    </a:srgbClr>
                  </a:outerShdw>
                </a:effectLst>
              </a:rPr>
              <a:t> </a:t>
            </a:r>
            <a:r>
              <a:rPr lang="es-ES" sz="1600" dirty="0" smtClean="0"/>
              <a:t>(Viento Promedio, Máxima Irradiación)</a:t>
            </a:r>
          </a:p>
        </p:txBody>
      </p:sp>
      <p:sp>
        <p:nvSpPr>
          <p:cNvPr id="13" name="5 Rectángulo"/>
          <p:cNvSpPr/>
          <p:nvPr/>
        </p:nvSpPr>
        <p:spPr>
          <a:xfrm>
            <a:off x="688784" y="2065361"/>
            <a:ext cx="4856697" cy="338554"/>
          </a:xfrm>
          <a:prstGeom prst="rect">
            <a:avLst/>
          </a:prstGeom>
        </p:spPr>
        <p:txBody>
          <a:bodyPr wrap="square">
            <a:spAutoFit/>
          </a:bodyPr>
          <a:lstStyle/>
          <a:p>
            <a:pPr algn="just"/>
            <a:r>
              <a:rPr lang="es-ES" sz="1600" dirty="0"/>
              <a:t>Sistema Hibrido Baltra – Santa Cruz “ISLAS GALÁPAGOS”</a:t>
            </a:r>
          </a:p>
        </p:txBody>
      </p:sp>
      <p:pic>
        <p:nvPicPr>
          <p:cNvPr id="16" name="Imagen 15"/>
          <p:cNvPicPr/>
          <p:nvPr/>
        </p:nvPicPr>
        <p:blipFill rotWithShape="1">
          <a:blip r:embed="rId6"/>
          <a:srcRect l="72038" t="52596" r="15273" b="22862"/>
          <a:stretch/>
        </p:blipFill>
        <p:spPr bwMode="auto">
          <a:xfrm>
            <a:off x="6041388" y="2917669"/>
            <a:ext cx="2707325" cy="2625621"/>
          </a:xfrm>
          <a:prstGeom prst="rect">
            <a:avLst/>
          </a:prstGeom>
          <a:ln w="6350">
            <a:solidFill>
              <a:schemeClr val="tx1"/>
            </a:solidFill>
          </a:ln>
          <a:extLst>
            <a:ext uri="{53640926-AAD7-44D8-BBD7-CCE9431645EC}">
              <a14:shadowObscured xmlns:a14="http://schemas.microsoft.com/office/drawing/2010/main"/>
            </a:ext>
          </a:extLst>
        </p:spPr>
      </p:pic>
      <p:pic>
        <p:nvPicPr>
          <p:cNvPr id="14" name="Imagen 13"/>
          <p:cNvPicPr/>
          <p:nvPr/>
        </p:nvPicPr>
        <p:blipFill rotWithShape="1">
          <a:blip r:embed="rId7"/>
          <a:srcRect l="59986" t="17720" r="329" b="24141"/>
          <a:stretch/>
        </p:blipFill>
        <p:spPr bwMode="auto">
          <a:xfrm>
            <a:off x="395536" y="2424842"/>
            <a:ext cx="5443195" cy="3528000"/>
          </a:xfrm>
          <a:prstGeom prst="rect">
            <a:avLst/>
          </a:prstGeom>
          <a:ln w="63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4804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a:t>
            </a:r>
            <a:r>
              <a:rPr lang="es-ES" sz="1600" b="1" dirty="0">
                <a:effectLst>
                  <a:outerShdw blurRad="38100" dist="38100" dir="2700000" algn="tl">
                    <a:srgbClr val="000000">
                      <a:alpha val="43137"/>
                    </a:srgbClr>
                  </a:outerShdw>
                </a:effectLst>
              </a:rPr>
              <a:t>3</a:t>
            </a:r>
            <a:r>
              <a:rPr lang="es-ES" sz="1600" b="1" dirty="0" smtClean="0">
                <a:effectLst>
                  <a:outerShdw blurRad="38100" dist="38100" dir="2700000" algn="tl">
                    <a:srgbClr val="000000">
                      <a:alpha val="43137"/>
                    </a:srgbClr>
                  </a:outerShdw>
                </a:effectLst>
              </a:rPr>
              <a:t> </a:t>
            </a:r>
            <a:r>
              <a:rPr lang="es-ES" sz="1600" dirty="0" smtClean="0"/>
              <a:t>(Viento Promedio, Máxima Irradiación)</a:t>
            </a:r>
          </a:p>
        </p:txBody>
      </p:sp>
      <p:sp>
        <p:nvSpPr>
          <p:cNvPr id="13" name="5 Rectángulo"/>
          <p:cNvSpPr/>
          <p:nvPr/>
        </p:nvSpPr>
        <p:spPr>
          <a:xfrm>
            <a:off x="623836" y="2450178"/>
            <a:ext cx="7764588" cy="2308324"/>
          </a:xfrm>
          <a:prstGeom prst="rect">
            <a:avLst/>
          </a:prstGeom>
        </p:spPr>
        <p:txBody>
          <a:bodyPr wrap="square">
            <a:spAutoFit/>
          </a:bodyPr>
          <a:lstStyle/>
          <a:p>
            <a:pPr algn="just"/>
            <a:r>
              <a:rPr lang="es-EC" sz="1600" b="1" dirty="0"/>
              <a:t>Salida TRF unidades CAT 1-7 en P. Ayora: </a:t>
            </a:r>
            <a:r>
              <a:rPr lang="es-EC" sz="1600" dirty="0"/>
              <a:t>Carga de la unidad 9 superior al 150% de la capacidad máxima efectiva. </a:t>
            </a:r>
            <a:endParaRPr lang="es-EC" sz="1600" dirty="0" smtClean="0"/>
          </a:p>
          <a:p>
            <a:pPr algn="just"/>
            <a:endParaRPr lang="es-EC" sz="1600" dirty="0"/>
          </a:p>
          <a:p>
            <a:pPr algn="just"/>
            <a:r>
              <a:rPr lang="es-EC" sz="1600" b="1" dirty="0"/>
              <a:t>Salida TRF Planta PV Santa Cruz: </a:t>
            </a:r>
            <a:r>
              <a:rPr lang="es-EC" sz="1600" dirty="0"/>
              <a:t>Carga de unidades en Puerto Ayora algo superior (100.5%) a su capacidad máxima efectiva.</a:t>
            </a:r>
            <a:r>
              <a:rPr lang="es-EC" sz="1600" b="1" dirty="0"/>
              <a:t> </a:t>
            </a:r>
            <a:endParaRPr lang="es-EC" sz="1600" b="1" dirty="0" smtClean="0"/>
          </a:p>
          <a:p>
            <a:pPr algn="just"/>
            <a:endParaRPr lang="es-EC" sz="1600" dirty="0"/>
          </a:p>
          <a:p>
            <a:pPr algn="just"/>
            <a:r>
              <a:rPr lang="es-EC" sz="1600" b="1" dirty="0"/>
              <a:t>Salida Alimentador 2 Sistema Santa Cruz: </a:t>
            </a:r>
            <a:r>
              <a:rPr lang="es-EC" sz="1600" dirty="0"/>
              <a:t>Unidades en P. Ayora cargadas a un 5% de su capacidad máxima efectiva. El flujo de carga no considera sin embargo la reducción de potencia por sobre-frecuencia de las plantas fotovoltaicas y eólica.</a:t>
            </a:r>
            <a:endParaRPr lang="es-ES" sz="1600" dirty="0"/>
          </a:p>
        </p:txBody>
      </p:sp>
    </p:spTree>
    <p:extLst>
      <p:ext uri="{BB962C8B-B14F-4D97-AF65-F5344CB8AC3E}">
        <p14:creationId xmlns:p14="http://schemas.microsoft.com/office/powerpoint/2010/main" val="1291852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4 </a:t>
            </a:r>
            <a:r>
              <a:rPr lang="es-ES" sz="1600" dirty="0" smtClean="0"/>
              <a:t>(Viento Promedio, Irradiación Reducida)</a:t>
            </a:r>
          </a:p>
        </p:txBody>
      </p:sp>
      <p:sp>
        <p:nvSpPr>
          <p:cNvPr id="13" name="5 Rectángulo"/>
          <p:cNvSpPr/>
          <p:nvPr/>
        </p:nvSpPr>
        <p:spPr>
          <a:xfrm>
            <a:off x="3074153" y="2498207"/>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3" name="Tabla 2"/>
          <p:cNvGraphicFramePr>
            <a:graphicFrameLocks noGrp="1"/>
          </p:cNvGraphicFramePr>
          <p:nvPr>
            <p:extLst>
              <p:ext uri="{D42A27DB-BD31-4B8C-83A1-F6EECF244321}">
                <p14:modId xmlns:p14="http://schemas.microsoft.com/office/powerpoint/2010/main" val="2913200542"/>
              </p:ext>
            </p:extLst>
          </p:nvPr>
        </p:nvGraphicFramePr>
        <p:xfrm>
          <a:off x="1900861" y="3009289"/>
          <a:ext cx="5574665" cy="2282952"/>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0.3180879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0.0260917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0.201912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0.9438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0.3180879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0.0260917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0.201912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0.3180879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0.0260917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0.201912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0.5419592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0.0443559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0.338041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0.86114888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0.06836026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0.526511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1.053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0.76111888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0.05836026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0.526511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3.1632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0.2593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5.16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685233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4 </a:t>
            </a:r>
            <a:r>
              <a:rPr lang="es-ES" sz="1600" dirty="0"/>
              <a:t>(Viento Promedio, Irradiación Reducida)</a:t>
            </a:r>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725703"/>
            <a:ext cx="3228084" cy="338554"/>
          </a:xfrm>
          <a:prstGeom prst="rect">
            <a:avLst/>
          </a:prstGeom>
        </p:spPr>
        <p:txBody>
          <a:bodyPr wrap="square">
            <a:spAutoFit/>
          </a:bodyPr>
          <a:lstStyle/>
          <a:p>
            <a:pPr algn="just"/>
            <a:r>
              <a:rPr lang="es-ES" sz="1600" dirty="0" smtClean="0"/>
              <a:t>Resumen  Generación - Carga</a:t>
            </a:r>
          </a:p>
        </p:txBody>
      </p:sp>
      <p:graphicFrame>
        <p:nvGraphicFramePr>
          <p:cNvPr id="2" name="Tabla 1"/>
          <p:cNvGraphicFramePr>
            <a:graphicFrameLocks noGrp="1"/>
          </p:cNvGraphicFramePr>
          <p:nvPr>
            <p:extLst>
              <p:ext uri="{D42A27DB-BD31-4B8C-83A1-F6EECF244321}">
                <p14:modId xmlns:p14="http://schemas.microsoft.com/office/powerpoint/2010/main" val="238143239"/>
              </p:ext>
            </p:extLst>
          </p:nvPr>
        </p:nvGraphicFramePr>
        <p:xfrm>
          <a:off x="539552" y="2517591"/>
          <a:ext cx="5626100" cy="1679515"/>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0.0735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0.0735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0.0735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2.173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2496815828"/>
              </p:ext>
            </p:extLst>
          </p:nvPr>
        </p:nvGraphicFramePr>
        <p:xfrm>
          <a:off x="2915816" y="5172563"/>
          <a:ext cx="5401310" cy="635953"/>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900">
                          <a:effectLst/>
                        </a:rPr>
                        <a:t>3.1632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2.173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40.7</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509900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4 </a:t>
            </a:r>
            <a:r>
              <a:rPr lang="es-ES" sz="1600" dirty="0"/>
              <a:t>(Viento Promedio, Irradiación Reducida)</a:t>
            </a:r>
          </a:p>
        </p:txBody>
      </p:sp>
      <p:sp>
        <p:nvSpPr>
          <p:cNvPr id="13" name="5 Rectángulo"/>
          <p:cNvSpPr/>
          <p:nvPr/>
        </p:nvSpPr>
        <p:spPr>
          <a:xfrm>
            <a:off x="609712" y="2071984"/>
            <a:ext cx="4856697" cy="338554"/>
          </a:xfrm>
          <a:prstGeom prst="rect">
            <a:avLst/>
          </a:prstGeom>
        </p:spPr>
        <p:txBody>
          <a:bodyPr wrap="square">
            <a:spAutoFit/>
          </a:bodyPr>
          <a:lstStyle/>
          <a:p>
            <a:pPr algn="just"/>
            <a:r>
              <a:rPr lang="es-ES" sz="1600" dirty="0"/>
              <a:t>Sistema Hibrido Baltra – Santa Cruz “ISLAS GALÁPAGOS”</a:t>
            </a:r>
          </a:p>
        </p:txBody>
      </p:sp>
      <p:pic>
        <p:nvPicPr>
          <p:cNvPr id="12" name="Imagen 11"/>
          <p:cNvPicPr/>
          <p:nvPr/>
        </p:nvPicPr>
        <p:blipFill rotWithShape="1">
          <a:blip r:embed="rId6"/>
          <a:srcRect l="60077" t="21232" r="341" b="20645"/>
          <a:stretch/>
        </p:blipFill>
        <p:spPr bwMode="auto">
          <a:xfrm>
            <a:off x="323528" y="2410205"/>
            <a:ext cx="5429067" cy="3528000"/>
          </a:xfrm>
          <a:prstGeom prst="rect">
            <a:avLst/>
          </a:prstGeom>
          <a:ln w="6350">
            <a:solidFill>
              <a:schemeClr val="tx1"/>
            </a:solidFill>
          </a:ln>
          <a:extLst>
            <a:ext uri="{53640926-AAD7-44D8-BBD7-CCE9431645EC}">
              <a14:shadowObscured xmlns:a14="http://schemas.microsoft.com/office/drawing/2010/main"/>
            </a:ext>
          </a:extLst>
        </p:spPr>
      </p:pic>
      <p:pic>
        <p:nvPicPr>
          <p:cNvPr id="15" name="Imagen 14"/>
          <p:cNvPicPr/>
          <p:nvPr/>
        </p:nvPicPr>
        <p:blipFill rotWithShape="1">
          <a:blip r:embed="rId7"/>
          <a:srcRect l="71469" t="52835" r="14988" b="22345"/>
          <a:stretch/>
        </p:blipFill>
        <p:spPr bwMode="auto">
          <a:xfrm>
            <a:off x="6012160" y="2846524"/>
            <a:ext cx="2889534" cy="2655362"/>
          </a:xfrm>
          <a:prstGeom prst="rect">
            <a:avLst/>
          </a:prstGeom>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9939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4 </a:t>
            </a:r>
            <a:r>
              <a:rPr lang="es-ES" sz="1600" dirty="0"/>
              <a:t>(Viento Promedio, Irradiación Reducida)</a:t>
            </a:r>
          </a:p>
        </p:txBody>
      </p:sp>
      <p:sp>
        <p:nvSpPr>
          <p:cNvPr id="13" name="5 Rectángulo"/>
          <p:cNvSpPr/>
          <p:nvPr/>
        </p:nvSpPr>
        <p:spPr>
          <a:xfrm>
            <a:off x="692421" y="2502991"/>
            <a:ext cx="7764588" cy="2308324"/>
          </a:xfrm>
          <a:prstGeom prst="rect">
            <a:avLst/>
          </a:prstGeom>
        </p:spPr>
        <p:txBody>
          <a:bodyPr wrap="square">
            <a:spAutoFit/>
          </a:bodyPr>
          <a:lstStyle/>
          <a:p>
            <a:pPr algn="just"/>
            <a:r>
              <a:rPr lang="es-EC" sz="1600" b="1" dirty="0"/>
              <a:t>Salida TRF unidades CAT 1-7 en P. Ayora: </a:t>
            </a:r>
            <a:r>
              <a:rPr lang="es-EC" sz="1600" dirty="0"/>
              <a:t>Carga de las unidades 8 y 9 superior al 115% de la capacidad máxima efectiva.</a:t>
            </a:r>
            <a:r>
              <a:rPr lang="es-EC" sz="1600" b="1" dirty="0"/>
              <a:t> </a:t>
            </a:r>
            <a:endParaRPr lang="es-EC" sz="1600" b="1" dirty="0" smtClean="0"/>
          </a:p>
          <a:p>
            <a:pPr algn="just"/>
            <a:endParaRPr lang="es-EC" sz="1600" dirty="0"/>
          </a:p>
          <a:p>
            <a:pPr algn="just"/>
            <a:r>
              <a:rPr lang="es-EC" sz="1600" b="1" dirty="0"/>
              <a:t>Salida TRF unidades Hyundai 8-9 en P. Ayora: </a:t>
            </a:r>
            <a:r>
              <a:rPr lang="es-EC" sz="1600" dirty="0"/>
              <a:t>Carga de las unidades 1 a 7 cercana al 130% de la capacidad máxima efectiva</a:t>
            </a:r>
            <a:r>
              <a:rPr lang="es-EC" sz="1600" dirty="0" smtClean="0"/>
              <a:t>.</a:t>
            </a:r>
          </a:p>
          <a:p>
            <a:pPr algn="just"/>
            <a:endParaRPr lang="es-EC" sz="1600" dirty="0"/>
          </a:p>
          <a:p>
            <a:pPr algn="just"/>
            <a:r>
              <a:rPr lang="es-EC" sz="1600" b="1" dirty="0"/>
              <a:t>Salida Alimentador 2 Sistema Santa Cruz: </a:t>
            </a:r>
            <a:r>
              <a:rPr lang="es-EC" sz="1600" dirty="0"/>
              <a:t>Unidades en P. Ayora cargadas al 18% de su capacidad máxima efectiva. El flujo de carga no considera sin embargo la reducción de potencia por sobre-frecuencia de las plantas fotovoltaicas y eólica.</a:t>
            </a:r>
          </a:p>
        </p:txBody>
      </p:sp>
    </p:spTree>
    <p:extLst>
      <p:ext uri="{BB962C8B-B14F-4D97-AF65-F5344CB8AC3E}">
        <p14:creationId xmlns:p14="http://schemas.microsoft.com/office/powerpoint/2010/main" val="3468276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2976" y="188640"/>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8" name="5 Rectángulo"/>
          <p:cNvSpPr/>
          <p:nvPr/>
        </p:nvSpPr>
        <p:spPr>
          <a:xfrm>
            <a:off x="547736" y="1505839"/>
            <a:ext cx="8280919" cy="4154984"/>
          </a:xfrm>
          <a:prstGeom prst="rect">
            <a:avLst/>
          </a:prstGeom>
        </p:spPr>
        <p:txBody>
          <a:bodyPr wrap="square">
            <a:spAutoFit/>
          </a:bodyPr>
          <a:lstStyle/>
          <a:p>
            <a:pPr algn="just"/>
            <a:r>
              <a:rPr lang="es-ES" sz="2400" dirty="0" smtClean="0"/>
              <a:t>Analizar el tema de la demanda energética en el ecosistema que involucran a las Islas Galápagos. En los tres últimos años las Islas Galápagos han recibido alrededor de SETECIENTO CINCUENTA MIL turistas (extranjeros y nacionales), cada año existe un incremento anual alrededor del 10% de turistas (nacionales y extranjeros).</a:t>
            </a:r>
          </a:p>
          <a:p>
            <a:pPr algn="just"/>
            <a:endParaRPr lang="es-ES" sz="2400" dirty="0"/>
          </a:p>
          <a:p>
            <a:pPr algn="just"/>
            <a:r>
              <a:rPr lang="es-ES" sz="2400" dirty="0" smtClean="0"/>
              <a:t>Esto implica que la demanda energética en Galápagos es mayor. Las Islas de Baltra y Santa Cruz eran abastecidas con generadores diésel y a partir del año 2015, entro en funcionamiento el Sistema Híbrido de Generación.</a:t>
            </a:r>
          </a:p>
        </p:txBody>
      </p:sp>
      <p:sp>
        <p:nvSpPr>
          <p:cNvPr id="7" name="6 CuadroTexto"/>
          <p:cNvSpPr txBox="1"/>
          <p:nvPr/>
        </p:nvSpPr>
        <p:spPr>
          <a:xfrm>
            <a:off x="1595760" y="79600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JUSTIFICACIÓN E IMPORTANCIA</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Tree>
    <p:extLst>
      <p:ext uri="{BB962C8B-B14F-4D97-AF65-F5344CB8AC3E}">
        <p14:creationId xmlns:p14="http://schemas.microsoft.com/office/powerpoint/2010/main" val="1810119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5 </a:t>
            </a:r>
            <a:r>
              <a:rPr lang="es-ES" sz="1600" dirty="0" smtClean="0"/>
              <a:t>(Sin Viento, Máxima Irradiación)</a:t>
            </a:r>
          </a:p>
        </p:txBody>
      </p:sp>
      <p:sp>
        <p:nvSpPr>
          <p:cNvPr id="13" name="5 Rectángulo"/>
          <p:cNvSpPr/>
          <p:nvPr/>
        </p:nvSpPr>
        <p:spPr>
          <a:xfrm>
            <a:off x="3074153" y="2498207"/>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2" name="Tabla 1"/>
          <p:cNvGraphicFramePr>
            <a:graphicFrameLocks noGrp="1"/>
          </p:cNvGraphicFramePr>
          <p:nvPr>
            <p:extLst>
              <p:ext uri="{D42A27DB-BD31-4B8C-83A1-F6EECF244321}">
                <p14:modId xmlns:p14="http://schemas.microsoft.com/office/powerpoint/2010/main" val="2206566749"/>
              </p:ext>
            </p:extLst>
          </p:nvPr>
        </p:nvGraphicFramePr>
        <p:xfrm>
          <a:off x="1900861" y="2911119"/>
          <a:ext cx="5574665" cy="3195955"/>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dirty="0">
                          <a:effectLst/>
                        </a:rPr>
                        <a:t>Unidades</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Generación</a:t>
                      </a:r>
                      <a:endParaRPr lang="es-EC" sz="1100" dirty="0">
                        <a:effectLst/>
                      </a:endParaRPr>
                    </a:p>
                    <a:p>
                      <a:pPr algn="ctr">
                        <a:lnSpc>
                          <a:spcPct val="107000"/>
                        </a:lnSpc>
                        <a:spcAft>
                          <a:spcPts val="0"/>
                        </a:spcAft>
                      </a:pPr>
                      <a:r>
                        <a:rPr lang="es-EC" sz="1000" dirty="0">
                          <a:effectLst/>
                        </a:rPr>
                        <a:t>Disponible</a:t>
                      </a:r>
                      <a:endParaRPr lang="es-EC" sz="1100" dirty="0">
                        <a:effectLst/>
                      </a:endParaRPr>
                    </a:p>
                    <a:p>
                      <a:pPr algn="ctr">
                        <a:lnSpc>
                          <a:spcPct val="107000"/>
                        </a:lnSpc>
                        <a:spcAft>
                          <a:spcPts val="0"/>
                        </a:spcAft>
                      </a:pPr>
                      <a:r>
                        <a:rPr lang="es-EC" sz="1000" dirty="0">
                          <a:effectLst/>
                        </a:rPr>
                        <a:t>[MW]</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0.3745332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0.05090205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0.9909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0.179726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0.6789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0.3745332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0.05090205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0.9909</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0.179726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0.3745332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0.05090205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0.9909</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0.179726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0.6375409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0.08653348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0.9909</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0.300472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1.049813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0.1393634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0.9909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0.468396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0.7573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0.968134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0.1293634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0.9909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0.468396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3.724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0.9909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1.4367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1.4367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550932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5 </a:t>
            </a:r>
            <a:r>
              <a:rPr lang="es-ES" sz="1600" dirty="0"/>
              <a:t>(Sin Viento, Máxima Irradiación)</a:t>
            </a:r>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725703"/>
            <a:ext cx="3228084" cy="338554"/>
          </a:xfrm>
          <a:prstGeom prst="rect">
            <a:avLst/>
          </a:prstGeom>
        </p:spPr>
        <p:txBody>
          <a:bodyPr wrap="square">
            <a:spAutoFit/>
          </a:bodyPr>
          <a:lstStyle/>
          <a:p>
            <a:pPr algn="just"/>
            <a:r>
              <a:rPr lang="es-ES" sz="1600" dirty="0" smtClean="0"/>
              <a:t>Resumen  Generación - Carga</a:t>
            </a:r>
          </a:p>
        </p:txBody>
      </p:sp>
      <p:graphicFrame>
        <p:nvGraphicFramePr>
          <p:cNvPr id="3" name="Tabla 2"/>
          <p:cNvGraphicFramePr>
            <a:graphicFrameLocks noGrp="1"/>
          </p:cNvGraphicFramePr>
          <p:nvPr>
            <p:extLst>
              <p:ext uri="{D42A27DB-BD31-4B8C-83A1-F6EECF244321}">
                <p14:modId xmlns:p14="http://schemas.microsoft.com/office/powerpoint/2010/main" val="864292764"/>
              </p:ext>
            </p:extLst>
          </p:nvPr>
        </p:nvGraphicFramePr>
        <p:xfrm>
          <a:off x="467544" y="2580908"/>
          <a:ext cx="5626100" cy="1679515"/>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1.59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392577105"/>
              </p:ext>
            </p:extLst>
          </p:nvPr>
        </p:nvGraphicFramePr>
        <p:xfrm>
          <a:off x="2843808" y="5090169"/>
          <a:ext cx="5401310" cy="635953"/>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900">
                          <a:effectLst/>
                        </a:rPr>
                        <a:t>3.724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5.31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29.9</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850448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5 </a:t>
            </a:r>
            <a:r>
              <a:rPr lang="es-ES" sz="1600" dirty="0"/>
              <a:t>(Sin Viento, Máxima Irradiación)</a:t>
            </a:r>
          </a:p>
        </p:txBody>
      </p:sp>
      <p:sp>
        <p:nvSpPr>
          <p:cNvPr id="13" name="5 Rectángulo"/>
          <p:cNvSpPr/>
          <p:nvPr/>
        </p:nvSpPr>
        <p:spPr>
          <a:xfrm>
            <a:off x="536787" y="1976717"/>
            <a:ext cx="4896544" cy="338554"/>
          </a:xfrm>
          <a:prstGeom prst="rect">
            <a:avLst/>
          </a:prstGeom>
        </p:spPr>
        <p:txBody>
          <a:bodyPr wrap="square">
            <a:spAutoFit/>
          </a:bodyPr>
          <a:lstStyle/>
          <a:p>
            <a:pPr algn="just"/>
            <a:r>
              <a:rPr lang="es-ES" sz="1600" dirty="0"/>
              <a:t>Sistema Hibrido Baltra – Santa Cruz “ISLAS GALÁPAGOS”</a:t>
            </a:r>
          </a:p>
        </p:txBody>
      </p:sp>
      <p:pic>
        <p:nvPicPr>
          <p:cNvPr id="14" name="Imagen 13"/>
          <p:cNvPicPr/>
          <p:nvPr/>
        </p:nvPicPr>
        <p:blipFill rotWithShape="1">
          <a:blip r:embed="rId6"/>
          <a:srcRect l="59862" t="15816" b="22359"/>
          <a:stretch/>
        </p:blipFill>
        <p:spPr bwMode="auto">
          <a:xfrm>
            <a:off x="232395" y="2300935"/>
            <a:ext cx="5505328" cy="3752363"/>
          </a:xfrm>
          <a:prstGeom prst="rect">
            <a:avLst/>
          </a:prstGeom>
          <a:ln w="6350">
            <a:solidFill>
              <a:schemeClr val="tx1"/>
            </a:solidFill>
          </a:ln>
          <a:extLst>
            <a:ext uri="{53640926-AAD7-44D8-BBD7-CCE9431645EC}">
              <a14:shadowObscured xmlns:a14="http://schemas.microsoft.com/office/drawing/2010/main"/>
            </a:ext>
          </a:extLst>
        </p:spPr>
      </p:pic>
      <p:pic>
        <p:nvPicPr>
          <p:cNvPr id="16" name="Imagen 15"/>
          <p:cNvPicPr/>
          <p:nvPr/>
        </p:nvPicPr>
        <p:blipFill rotWithShape="1">
          <a:blip r:embed="rId7"/>
          <a:srcRect l="71553" t="53623" r="14948" b="23441"/>
          <a:stretch/>
        </p:blipFill>
        <p:spPr bwMode="auto">
          <a:xfrm>
            <a:off x="5940152" y="2871995"/>
            <a:ext cx="2880147" cy="2453803"/>
          </a:xfrm>
          <a:prstGeom prst="rect">
            <a:avLst/>
          </a:prstGeom>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6355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5 </a:t>
            </a:r>
            <a:r>
              <a:rPr lang="es-ES" sz="1600" dirty="0"/>
              <a:t>(Sin Viento, Máxima Irradiación)</a:t>
            </a:r>
          </a:p>
        </p:txBody>
      </p:sp>
      <p:sp>
        <p:nvSpPr>
          <p:cNvPr id="13" name="5 Rectángulo"/>
          <p:cNvSpPr/>
          <p:nvPr/>
        </p:nvSpPr>
        <p:spPr>
          <a:xfrm>
            <a:off x="583704" y="2409915"/>
            <a:ext cx="7962453" cy="2308324"/>
          </a:xfrm>
          <a:prstGeom prst="rect">
            <a:avLst/>
          </a:prstGeom>
        </p:spPr>
        <p:txBody>
          <a:bodyPr wrap="square">
            <a:spAutoFit/>
          </a:bodyPr>
          <a:lstStyle/>
          <a:p>
            <a:pPr algn="just"/>
            <a:r>
              <a:rPr lang="es-EC" sz="1600" b="1" dirty="0"/>
              <a:t>Salida TRF unidades CAT 1-7 en P. Ayora: </a:t>
            </a:r>
            <a:r>
              <a:rPr lang="es-EC" sz="1600" dirty="0"/>
              <a:t>Carga de las unidades 8 y 9 superior al 135% de la capacidad máxima efectiva.</a:t>
            </a:r>
            <a:r>
              <a:rPr lang="es-EC" sz="1600" b="1" dirty="0"/>
              <a:t> </a:t>
            </a:r>
            <a:endParaRPr lang="es-EC" sz="1600" b="1" dirty="0" smtClean="0"/>
          </a:p>
          <a:p>
            <a:pPr algn="just"/>
            <a:endParaRPr lang="es-EC" sz="1600" dirty="0"/>
          </a:p>
          <a:p>
            <a:pPr algn="just"/>
            <a:r>
              <a:rPr lang="es-EC" sz="1600" b="1" dirty="0"/>
              <a:t>Salida TRF unidades Hyundai 8-9 en P. Ayora: </a:t>
            </a:r>
            <a:r>
              <a:rPr lang="es-EC" sz="1600" dirty="0"/>
              <a:t>Carga de las unidades 1 a 7 cercana al 150% de la capacidad máxima efectiva.</a:t>
            </a:r>
            <a:r>
              <a:rPr lang="es-EC" sz="1600" b="1" dirty="0"/>
              <a:t> </a:t>
            </a:r>
            <a:endParaRPr lang="es-EC" sz="1600" b="1" dirty="0" smtClean="0"/>
          </a:p>
          <a:p>
            <a:pPr algn="just"/>
            <a:endParaRPr lang="es-EC" sz="1600" dirty="0"/>
          </a:p>
          <a:p>
            <a:pPr algn="just"/>
            <a:r>
              <a:rPr lang="es-EC" sz="1600" b="1" dirty="0"/>
              <a:t>Salida Alimentador 2 Sistema Santa Cruz: </a:t>
            </a:r>
            <a:r>
              <a:rPr lang="es-EC" sz="1600" dirty="0"/>
              <a:t>Unidades en P. Ayora cargadas al 10% aprox. de su capacidad máxima efectiva. El flujo de carga no considera sin embargo la reducción de potencia por sobre-frecuencia de las plantas fotovoltaicas y eólica</a:t>
            </a:r>
            <a:r>
              <a:rPr lang="es-EC" sz="1600" dirty="0" smtClean="0"/>
              <a:t>.</a:t>
            </a:r>
            <a:endParaRPr lang="es-EC" sz="1600" dirty="0"/>
          </a:p>
        </p:txBody>
      </p:sp>
    </p:spTree>
    <p:extLst>
      <p:ext uri="{BB962C8B-B14F-4D97-AF65-F5344CB8AC3E}">
        <p14:creationId xmlns:p14="http://schemas.microsoft.com/office/powerpoint/2010/main" val="1439938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a:t>
            </a:r>
            <a:r>
              <a:rPr lang="es-ES" sz="1600" b="1" dirty="0">
                <a:effectLst>
                  <a:outerShdw blurRad="38100" dist="38100" dir="2700000" algn="tl">
                    <a:srgbClr val="000000">
                      <a:alpha val="43137"/>
                    </a:srgbClr>
                  </a:outerShdw>
                </a:effectLst>
              </a:rPr>
              <a:t>6</a:t>
            </a:r>
            <a:r>
              <a:rPr lang="es-ES" sz="1600" b="1" dirty="0" smtClean="0">
                <a:effectLst>
                  <a:outerShdw blurRad="38100" dist="38100" dir="2700000" algn="tl">
                    <a:srgbClr val="000000">
                      <a:alpha val="43137"/>
                    </a:srgbClr>
                  </a:outerShdw>
                </a:effectLst>
              </a:rPr>
              <a:t> </a:t>
            </a:r>
            <a:r>
              <a:rPr lang="es-ES" sz="1600" dirty="0" smtClean="0"/>
              <a:t>(Sin Viento, Irradiación Reducida)</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3" name="Tabla 2"/>
          <p:cNvGraphicFramePr>
            <a:graphicFrameLocks noGrp="1"/>
          </p:cNvGraphicFramePr>
          <p:nvPr>
            <p:extLst>
              <p:ext uri="{D42A27DB-BD31-4B8C-83A1-F6EECF244321}">
                <p14:modId xmlns:p14="http://schemas.microsoft.com/office/powerpoint/2010/main" val="182056447"/>
              </p:ext>
            </p:extLst>
          </p:nvPr>
        </p:nvGraphicFramePr>
        <p:xfrm>
          <a:off x="1835696" y="2673023"/>
          <a:ext cx="5574665" cy="3326384"/>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0.3800276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0.044577859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0.162544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0.79305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0.3800276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0.04457859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0.162544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0.3800276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0.04457859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0.162544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0.6468447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0.07578361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0.271377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0.3800276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0.04457859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0.162544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1.0299573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0.1367959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0.423388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0.72856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0.9395737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0.1307959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0.423388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4.158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0.4877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1.5216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1.5216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4694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a:t>
            </a:r>
            <a:r>
              <a:rPr lang="es-ES" sz="1600" b="1" dirty="0">
                <a:effectLst>
                  <a:outerShdw blurRad="38100" dist="38100" dir="2700000" algn="tl">
                    <a:srgbClr val="000000">
                      <a:alpha val="43137"/>
                    </a:srgbClr>
                  </a:outerShdw>
                </a:effectLst>
              </a:rPr>
              <a:t>6 </a:t>
            </a:r>
            <a:r>
              <a:rPr lang="es-ES" sz="1600" dirty="0"/>
              <a:t>(Sin Viento, Irradiación Reducida)</a:t>
            </a:r>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2" name="Tabla 1"/>
          <p:cNvGraphicFramePr>
            <a:graphicFrameLocks noGrp="1"/>
          </p:cNvGraphicFramePr>
          <p:nvPr>
            <p:extLst>
              <p:ext uri="{D42A27DB-BD31-4B8C-83A1-F6EECF244321}">
                <p14:modId xmlns:p14="http://schemas.microsoft.com/office/powerpoint/2010/main" val="4138081772"/>
              </p:ext>
            </p:extLst>
          </p:nvPr>
        </p:nvGraphicFramePr>
        <p:xfrm>
          <a:off x="467544" y="2574319"/>
          <a:ext cx="5626100" cy="1679515"/>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1.15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3622469614"/>
              </p:ext>
            </p:extLst>
          </p:nvPr>
        </p:nvGraphicFramePr>
        <p:xfrm>
          <a:off x="2915816" y="4951174"/>
          <a:ext cx="5401310" cy="635953"/>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900">
                          <a:effectLst/>
                        </a:rPr>
                        <a:t>4.158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5.31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22.9</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407251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a:t>
            </a:r>
            <a:r>
              <a:rPr lang="es-ES" sz="1600" b="1" dirty="0">
                <a:effectLst>
                  <a:outerShdw blurRad="38100" dist="38100" dir="2700000" algn="tl">
                    <a:srgbClr val="000000">
                      <a:alpha val="43137"/>
                    </a:srgbClr>
                  </a:outerShdw>
                </a:effectLst>
              </a:rPr>
              <a:t>6 </a:t>
            </a:r>
            <a:r>
              <a:rPr lang="es-ES" sz="1600" dirty="0"/>
              <a:t>(Sin Viento, Irradiación Reducida)</a:t>
            </a:r>
          </a:p>
        </p:txBody>
      </p:sp>
      <p:sp>
        <p:nvSpPr>
          <p:cNvPr id="13" name="5 Rectángulo"/>
          <p:cNvSpPr/>
          <p:nvPr/>
        </p:nvSpPr>
        <p:spPr>
          <a:xfrm>
            <a:off x="459085" y="1968794"/>
            <a:ext cx="4968552" cy="338554"/>
          </a:xfrm>
          <a:prstGeom prst="rect">
            <a:avLst/>
          </a:prstGeom>
        </p:spPr>
        <p:txBody>
          <a:bodyPr wrap="square">
            <a:spAutoFit/>
          </a:bodyPr>
          <a:lstStyle/>
          <a:p>
            <a:pPr algn="just"/>
            <a:r>
              <a:rPr lang="es-ES" sz="1600" dirty="0"/>
              <a:t>Sistema Hibrido Baltra – Santa Cruz “ISLAS GALÁPAGOS”</a:t>
            </a:r>
          </a:p>
        </p:txBody>
      </p:sp>
      <p:pic>
        <p:nvPicPr>
          <p:cNvPr id="16" name="Imagen 15"/>
          <p:cNvPicPr/>
          <p:nvPr/>
        </p:nvPicPr>
        <p:blipFill rotWithShape="1">
          <a:blip r:embed="rId6"/>
          <a:srcRect l="71553" t="53623" r="14948" b="23441"/>
          <a:stretch/>
        </p:blipFill>
        <p:spPr bwMode="auto">
          <a:xfrm>
            <a:off x="5940151" y="2871995"/>
            <a:ext cx="2880147" cy="2453803"/>
          </a:xfrm>
          <a:prstGeom prst="rect">
            <a:avLst/>
          </a:prstGeom>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2" name="Imagen 11"/>
          <p:cNvPicPr/>
          <p:nvPr/>
        </p:nvPicPr>
        <p:blipFill rotWithShape="1">
          <a:blip r:embed="rId7"/>
          <a:srcRect l="60021" t="17338" r="449" b="24591"/>
          <a:stretch/>
        </p:blipFill>
        <p:spPr bwMode="auto">
          <a:xfrm>
            <a:off x="232394" y="2296716"/>
            <a:ext cx="5421935" cy="3528000"/>
          </a:xfrm>
          <a:prstGeom prst="rect">
            <a:avLst/>
          </a:prstGeom>
          <a:ln w="63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6536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smtClean="0">
                <a:effectLst>
                  <a:outerShdw blurRad="38100" dist="38100" dir="2700000" algn="tl">
                    <a:srgbClr val="000000">
                      <a:alpha val="43137"/>
                    </a:srgbClr>
                  </a:outerShdw>
                </a:effectLst>
              </a:rPr>
              <a:t>ESCENARIO 1:</a:t>
            </a:r>
            <a:r>
              <a:rPr lang="es-ES" sz="1600" b="1" dirty="0" smtClean="0"/>
              <a:t> PICO DE DEMANDA DEL DÍA (ÉPOCA DE CALOR)</a:t>
            </a:r>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a:t>
            </a:r>
            <a:r>
              <a:rPr lang="es-ES" sz="1600" b="1" dirty="0">
                <a:effectLst>
                  <a:outerShdw blurRad="38100" dist="38100" dir="2700000" algn="tl">
                    <a:srgbClr val="000000">
                      <a:alpha val="43137"/>
                    </a:srgbClr>
                  </a:outerShdw>
                </a:effectLst>
              </a:rPr>
              <a:t>6 </a:t>
            </a:r>
            <a:r>
              <a:rPr lang="es-ES" sz="1600" dirty="0"/>
              <a:t>(Sin Viento, Irradiación Reducida)</a:t>
            </a:r>
          </a:p>
        </p:txBody>
      </p:sp>
      <p:sp>
        <p:nvSpPr>
          <p:cNvPr id="13" name="5 Rectángulo"/>
          <p:cNvSpPr/>
          <p:nvPr/>
        </p:nvSpPr>
        <p:spPr>
          <a:xfrm>
            <a:off x="567135" y="2627921"/>
            <a:ext cx="8161834" cy="1323439"/>
          </a:xfrm>
          <a:prstGeom prst="rect">
            <a:avLst/>
          </a:prstGeom>
        </p:spPr>
        <p:txBody>
          <a:bodyPr wrap="square">
            <a:spAutoFit/>
          </a:bodyPr>
          <a:lstStyle/>
          <a:p>
            <a:pPr algn="just"/>
            <a:r>
              <a:rPr lang="es-EC" sz="1600" b="1" dirty="0"/>
              <a:t>Salida TRF unidades CAT 1-7 en P. Ayora: </a:t>
            </a:r>
            <a:r>
              <a:rPr lang="es-EC" sz="1600" dirty="0"/>
              <a:t>Carga de las unidades 8 y 9 superior al 150% de la capacidad máxima efectiva.</a:t>
            </a:r>
            <a:r>
              <a:rPr lang="es-EC" sz="1600" b="1" dirty="0"/>
              <a:t> </a:t>
            </a:r>
            <a:endParaRPr lang="es-EC" sz="1600" b="1" dirty="0" smtClean="0"/>
          </a:p>
          <a:p>
            <a:pPr algn="just"/>
            <a:endParaRPr lang="es-EC" sz="1600" dirty="0"/>
          </a:p>
          <a:p>
            <a:pPr algn="just"/>
            <a:r>
              <a:rPr lang="es-EC" sz="1600" b="1" dirty="0"/>
              <a:t>Salida TRF unidades Hyundai 8-9 en P. Ayora: </a:t>
            </a:r>
            <a:r>
              <a:rPr lang="es-EC" sz="1600" dirty="0"/>
              <a:t>Carga de las unidades 1 a 7 cercana al 140% de la capacidad máxima efectiva.</a:t>
            </a:r>
            <a:endParaRPr lang="es-ES" sz="1600" dirty="0"/>
          </a:p>
        </p:txBody>
      </p:sp>
    </p:spTree>
    <p:extLst>
      <p:ext uri="{BB962C8B-B14F-4D97-AF65-F5344CB8AC3E}">
        <p14:creationId xmlns:p14="http://schemas.microsoft.com/office/powerpoint/2010/main" val="1925692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755993"/>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32057"/>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endParaRPr lang="es-ES" sz="1600" b="1" dirty="0" smtClean="0">
              <a:solidFill>
                <a:srgbClr val="FF0000"/>
              </a:solidFill>
            </a:endParaRPr>
          </a:p>
          <a:p>
            <a:pPr algn="just"/>
            <a:r>
              <a:rPr lang="es-ES" sz="1600" b="1" u="sng" dirty="0" smtClean="0">
                <a:effectLst>
                  <a:outerShdw blurRad="38100" dist="38100" dir="2700000" algn="tl">
                    <a:srgbClr val="000000">
                      <a:alpha val="43137"/>
                    </a:srgbClr>
                  </a:outerShdw>
                </a:effectLst>
              </a:rPr>
              <a:t>ESCENARIO 2:</a:t>
            </a:r>
            <a:r>
              <a:rPr lang="es-ES" sz="1600" b="1" dirty="0" smtClean="0"/>
              <a:t> PICO DE DEMANDA DE LA NOCHE (ÉPOCA DE CALOR)</a:t>
            </a:r>
            <a:endParaRPr lang="es-ES" sz="1600" dirty="0" smtClean="0"/>
          </a:p>
        </p:txBody>
      </p:sp>
      <p:sp>
        <p:nvSpPr>
          <p:cNvPr id="10" name="5 Rectángulo"/>
          <p:cNvSpPr/>
          <p:nvPr/>
        </p:nvSpPr>
        <p:spPr>
          <a:xfrm>
            <a:off x="623836" y="2358225"/>
            <a:ext cx="8128720" cy="2800767"/>
          </a:xfrm>
          <a:prstGeom prst="rect">
            <a:avLst/>
          </a:prstGeom>
        </p:spPr>
        <p:txBody>
          <a:bodyPr wrap="square">
            <a:spAutoFit/>
          </a:bodyPr>
          <a:lstStyle/>
          <a:p>
            <a:pPr algn="just"/>
            <a:r>
              <a:rPr lang="es-ES" sz="1600" dirty="0" smtClean="0"/>
              <a:t>La generación eólica y fotovoltaica se señala a continuación:</a:t>
            </a:r>
          </a:p>
          <a:p>
            <a:pPr algn="just"/>
            <a:endParaRPr lang="es-ES" sz="1600" dirty="0" smtClean="0"/>
          </a:p>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1 </a:t>
            </a:r>
            <a:r>
              <a:rPr lang="es-ES" sz="1600" dirty="0" smtClean="0"/>
              <a:t>(Viento máximo, Sin Irradiación)</a:t>
            </a:r>
          </a:p>
          <a:p>
            <a:pPr marL="285750" indent="-285750" algn="just">
              <a:buFont typeface="Arial" panose="020B0604020202020204" pitchFamily="34" charset="0"/>
              <a:buChar char="•"/>
            </a:pPr>
            <a:endParaRPr lang="es-ES" sz="1600" dirty="0" smtClean="0"/>
          </a:p>
          <a:p>
            <a:pPr algn="just"/>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2 </a:t>
            </a:r>
            <a:r>
              <a:rPr lang="es-ES" sz="1600" dirty="0" smtClean="0"/>
              <a:t>(Viento promedio, Sin Irradiación)</a:t>
            </a:r>
          </a:p>
          <a:p>
            <a:pPr marL="285750" indent="-285750" algn="just">
              <a:buFont typeface="Arial" panose="020B0604020202020204" pitchFamily="34" charset="0"/>
              <a:buChar char="•"/>
            </a:pPr>
            <a:endParaRPr lang="es-ES" sz="1600" dirty="0" smtClean="0"/>
          </a:p>
          <a:p>
            <a:pPr algn="just"/>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3 </a:t>
            </a:r>
            <a:r>
              <a:rPr lang="es-ES" sz="1600" dirty="0" smtClean="0"/>
              <a:t>(Sin viento, Sin Irradiación</a:t>
            </a:r>
          </a:p>
          <a:p>
            <a:pPr marL="285750" indent="-285750" algn="just">
              <a:buFont typeface="Arial" panose="020B0604020202020204" pitchFamily="34" charset="0"/>
              <a:buChar char="•"/>
            </a:pPr>
            <a:endParaRPr lang="es-ES" sz="1600" dirty="0" smtClean="0"/>
          </a:p>
          <a:p>
            <a:pPr algn="just"/>
            <a:endParaRPr lang="es-ES" sz="1600" dirty="0"/>
          </a:p>
        </p:txBody>
      </p:sp>
    </p:spTree>
    <p:extLst>
      <p:ext uri="{BB962C8B-B14F-4D97-AF65-F5344CB8AC3E}">
        <p14:creationId xmlns:p14="http://schemas.microsoft.com/office/powerpoint/2010/main" val="37279025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2:</a:t>
            </a:r>
            <a:r>
              <a:rPr lang="es-ES" sz="1600" b="1" dirty="0" smtClean="0"/>
              <a:t> </a:t>
            </a:r>
            <a:r>
              <a:rPr lang="es-ES" sz="1600" b="1" dirty="0"/>
              <a:t>PICO DE DEMANDA DE LA NOCHE (ÉPOCA DE CALOR)</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1 </a:t>
            </a:r>
            <a:r>
              <a:rPr lang="es-ES" sz="1600" dirty="0" smtClean="0"/>
              <a:t>(Viento Máxima, Sin Irradiación)</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2" name="Tabla 1"/>
          <p:cNvGraphicFramePr>
            <a:graphicFrameLocks noGrp="1"/>
          </p:cNvGraphicFramePr>
          <p:nvPr>
            <p:extLst>
              <p:ext uri="{D42A27DB-BD31-4B8C-83A1-F6EECF244321}">
                <p14:modId xmlns:p14="http://schemas.microsoft.com/office/powerpoint/2010/main" val="810922632"/>
              </p:ext>
            </p:extLst>
          </p:nvPr>
        </p:nvGraphicFramePr>
        <p:xfrm>
          <a:off x="1900860" y="2753819"/>
          <a:ext cx="5574665" cy="3195955"/>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0.3181148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0.01202515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0.2018852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0.3181148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0.01202515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0.2018852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0.3181148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0.01202515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0.2018852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0.5420048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0.02044275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0.3379952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0.3181148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0.01202515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0.2018852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0.8335593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0.03150588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0.5264407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2.648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0.9993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1.672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67499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MARCO TEÓRICO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3183" y="2329949"/>
            <a:ext cx="3510023" cy="2592888"/>
          </a:xfrm>
          <a:prstGeom prst="rect">
            <a:avLst/>
          </a:prstGeom>
        </p:spPr>
      </p:pic>
      <p:sp>
        <p:nvSpPr>
          <p:cNvPr id="8" name="5 Rectángulo"/>
          <p:cNvSpPr/>
          <p:nvPr/>
        </p:nvSpPr>
        <p:spPr>
          <a:xfrm>
            <a:off x="547736" y="1196752"/>
            <a:ext cx="8280919" cy="1077218"/>
          </a:xfrm>
          <a:prstGeom prst="rect">
            <a:avLst/>
          </a:prstGeom>
        </p:spPr>
        <p:txBody>
          <a:bodyPr wrap="square">
            <a:spAutoFit/>
          </a:bodyPr>
          <a:lstStyle/>
          <a:p>
            <a:pPr algn="just"/>
            <a:r>
              <a:rPr lang="es-ES" sz="1600" b="1" dirty="0" smtClean="0">
                <a:solidFill>
                  <a:srgbClr val="FF0000"/>
                </a:solidFill>
              </a:rPr>
              <a:t>SISTEMAS HÍBRIDOS DE ENERGÍA:</a:t>
            </a:r>
          </a:p>
          <a:p>
            <a:pPr algn="just"/>
            <a:r>
              <a:rPr lang="es-ES" sz="1600" dirty="0" smtClean="0"/>
              <a:t>Sistemas capaces de generar energía eléctrica a partir de un sistema compuesto por dos o más fuentes de energía renovable y/o energía no renovable de manera simultanea. Los Sistemas de Energía Híbrido son una solución para zonas remotas donde existe demanda de energía.</a:t>
            </a:r>
          </a:p>
        </p:txBody>
      </p:sp>
      <p:sp>
        <p:nvSpPr>
          <p:cNvPr id="10" name="5 Rectángulo"/>
          <p:cNvSpPr/>
          <p:nvPr/>
        </p:nvSpPr>
        <p:spPr>
          <a:xfrm>
            <a:off x="547736" y="4944070"/>
            <a:ext cx="8280919" cy="830997"/>
          </a:xfrm>
          <a:prstGeom prst="rect">
            <a:avLst/>
          </a:prstGeom>
        </p:spPr>
        <p:txBody>
          <a:bodyPr wrap="square">
            <a:spAutoFit/>
          </a:bodyPr>
          <a:lstStyle/>
          <a:p>
            <a:pPr algn="just"/>
            <a:r>
              <a:rPr lang="es-ES" sz="1600" smtClean="0"/>
              <a:t>El aporte </a:t>
            </a:r>
            <a:r>
              <a:rPr lang="es-ES" sz="1600" dirty="0" smtClean="0"/>
              <a:t>no es constante, fuentes como la energía solar y eólica fluctúan en intensidad debido al clima y cambios estacionales. Debido a eso es necesario que el sistema de generación cuente con un respaldo confiable.</a:t>
            </a:r>
          </a:p>
        </p:txBody>
      </p:sp>
    </p:spTree>
    <p:extLst>
      <p:ext uri="{BB962C8B-B14F-4D97-AF65-F5344CB8AC3E}">
        <p14:creationId xmlns:p14="http://schemas.microsoft.com/office/powerpoint/2010/main" val="9481987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2:</a:t>
            </a:r>
            <a:r>
              <a:rPr lang="es-ES" sz="1600" b="1" dirty="0"/>
              <a:t> PICO DE DEMANDA DE LA NOCHE (ÉPOCA DE CALOR)</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1 </a:t>
            </a:r>
            <a:r>
              <a:rPr lang="es-ES" sz="1600" dirty="0"/>
              <a:t>(Viento Máxima, Sin Irradiación</a:t>
            </a:r>
            <a:r>
              <a:rPr lang="es-ES" sz="1600" dirty="0" smtClean="0"/>
              <a:t>)</a:t>
            </a:r>
            <a:endParaRPr lang="es-ES" sz="1600" dirty="0"/>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3" name="Tabla 2"/>
          <p:cNvGraphicFramePr>
            <a:graphicFrameLocks noGrp="1"/>
          </p:cNvGraphicFramePr>
          <p:nvPr>
            <p:extLst>
              <p:ext uri="{D42A27DB-BD31-4B8C-83A1-F6EECF244321}">
                <p14:modId xmlns:p14="http://schemas.microsoft.com/office/powerpoint/2010/main" val="2878618485"/>
              </p:ext>
            </p:extLst>
          </p:nvPr>
        </p:nvGraphicFramePr>
        <p:xfrm>
          <a:off x="395536" y="2647713"/>
          <a:ext cx="5626100" cy="1679515"/>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0.662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-0.0233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V</a:t>
                      </a:r>
                      <a:r>
                        <a:rPr lang="es-EC" sz="900" baseline="-25000">
                          <a:effectLst/>
                        </a:rPr>
                        <a:t>m{ax</a:t>
                      </a:r>
                      <a:r>
                        <a:rPr lang="es-EC" sz="900">
                          <a:effectLst/>
                        </a:rPr>
                        <a:t>&lt; Nom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0.662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-0.0233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V</a:t>
                      </a:r>
                      <a:r>
                        <a:rPr lang="es-EC" sz="900" baseline="-25000">
                          <a:effectLst/>
                        </a:rPr>
                        <a:t>m{ax</a:t>
                      </a:r>
                      <a:r>
                        <a:rPr lang="es-EC" sz="900">
                          <a:effectLst/>
                        </a:rPr>
                        <a:t>&lt; Nom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0.662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-0.0233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V</a:t>
                      </a:r>
                      <a:r>
                        <a:rPr lang="es-EC" sz="900" baseline="-25000">
                          <a:effectLst/>
                        </a:rPr>
                        <a:t>m{ax</a:t>
                      </a:r>
                      <a:r>
                        <a:rPr lang="es-EC" sz="900">
                          <a:effectLst/>
                        </a:rPr>
                        <a:t>&lt; Nom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1.986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-0.0699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469156396"/>
              </p:ext>
            </p:extLst>
          </p:nvPr>
        </p:nvGraphicFramePr>
        <p:xfrm>
          <a:off x="2987824" y="5077480"/>
          <a:ext cx="5401310" cy="652272"/>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2.648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1.986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4.63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0.11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42.9</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7361657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2:</a:t>
            </a:r>
            <a:r>
              <a:rPr lang="es-ES" sz="1600" b="1" dirty="0"/>
              <a:t> PICO DE DEMANDA DE LA NOCHE (ÉPOCA DE CALOR)</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1 </a:t>
            </a:r>
            <a:r>
              <a:rPr lang="es-ES" sz="1600" dirty="0"/>
              <a:t>(Viento Máxima, Sin Irradiación)</a:t>
            </a:r>
          </a:p>
        </p:txBody>
      </p:sp>
      <p:sp>
        <p:nvSpPr>
          <p:cNvPr id="13" name="5 Rectángulo"/>
          <p:cNvSpPr/>
          <p:nvPr/>
        </p:nvSpPr>
        <p:spPr>
          <a:xfrm>
            <a:off x="533493" y="2036725"/>
            <a:ext cx="4824536" cy="338554"/>
          </a:xfrm>
          <a:prstGeom prst="rect">
            <a:avLst/>
          </a:prstGeom>
        </p:spPr>
        <p:txBody>
          <a:bodyPr wrap="square">
            <a:spAutoFit/>
          </a:bodyPr>
          <a:lstStyle/>
          <a:p>
            <a:pPr algn="just"/>
            <a:r>
              <a:rPr lang="es-ES" sz="1600" dirty="0"/>
              <a:t>Sistema Hibrido Baltra – Santa Cruz “ISLAS GALÁPAGOS”</a:t>
            </a:r>
          </a:p>
        </p:txBody>
      </p:sp>
      <p:pic>
        <p:nvPicPr>
          <p:cNvPr id="14" name="Imagen 13"/>
          <p:cNvPicPr/>
          <p:nvPr/>
        </p:nvPicPr>
        <p:blipFill rotWithShape="1">
          <a:blip r:embed="rId6"/>
          <a:srcRect l="60127" t="16679" r="308" b="24792"/>
          <a:stretch/>
        </p:blipFill>
        <p:spPr bwMode="auto">
          <a:xfrm>
            <a:off x="232394" y="2366211"/>
            <a:ext cx="5426735" cy="3528000"/>
          </a:xfrm>
          <a:prstGeom prst="rect">
            <a:avLst/>
          </a:prstGeom>
          <a:ln w="6350">
            <a:solidFill>
              <a:schemeClr val="tx1"/>
            </a:solidFill>
          </a:ln>
          <a:extLst>
            <a:ext uri="{53640926-AAD7-44D8-BBD7-CCE9431645EC}">
              <a14:shadowObscured xmlns:a14="http://schemas.microsoft.com/office/drawing/2010/main"/>
            </a:ext>
          </a:extLst>
        </p:spPr>
      </p:pic>
      <p:pic>
        <p:nvPicPr>
          <p:cNvPr id="15" name="Imagen 14"/>
          <p:cNvPicPr/>
          <p:nvPr/>
        </p:nvPicPr>
        <p:blipFill rotWithShape="1">
          <a:blip r:embed="rId7"/>
          <a:srcRect l="71397" t="45220" r="14111" b="27505"/>
          <a:stretch/>
        </p:blipFill>
        <p:spPr bwMode="auto">
          <a:xfrm>
            <a:off x="5919803" y="2652600"/>
            <a:ext cx="3092013" cy="2918010"/>
          </a:xfrm>
          <a:prstGeom prst="rect">
            <a:avLst/>
          </a:prstGeom>
          <a:ln w="63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7729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2:</a:t>
            </a:r>
            <a:r>
              <a:rPr lang="es-ES" sz="1600" b="1" dirty="0"/>
              <a:t> PICO DE DEMANDA DE LA NOCHE (ÉPOCA DE CALOR)</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1 </a:t>
            </a:r>
            <a:r>
              <a:rPr lang="es-ES" sz="1600" dirty="0"/>
              <a:t>(Viento Máxima, Sin Irradiación)</a:t>
            </a:r>
          </a:p>
        </p:txBody>
      </p:sp>
      <p:sp>
        <p:nvSpPr>
          <p:cNvPr id="13" name="5 Rectángulo"/>
          <p:cNvSpPr/>
          <p:nvPr/>
        </p:nvSpPr>
        <p:spPr>
          <a:xfrm>
            <a:off x="467544" y="2245658"/>
            <a:ext cx="8064896" cy="3046988"/>
          </a:xfrm>
          <a:prstGeom prst="rect">
            <a:avLst/>
          </a:prstGeom>
        </p:spPr>
        <p:txBody>
          <a:bodyPr wrap="square">
            <a:spAutoFit/>
          </a:bodyPr>
          <a:lstStyle/>
          <a:p>
            <a:pPr algn="just"/>
            <a:r>
              <a:rPr lang="es-EC" sz="1600" b="1" dirty="0" smtClean="0"/>
              <a:t>Salida </a:t>
            </a:r>
            <a:r>
              <a:rPr lang="es-EC" sz="1600" b="1" dirty="0"/>
              <a:t>C. Acople (WTG) – Baltra 13.8 [kV]: </a:t>
            </a:r>
            <a:r>
              <a:rPr lang="es-EC" sz="1600" dirty="0"/>
              <a:t>Carga de las unidades diésel superior al 105% de la capacidad máxima efectiva. Inversión de flujo en la línea Baltra –S. Cruz. </a:t>
            </a:r>
            <a:endParaRPr lang="es-EC" sz="1600" dirty="0" smtClean="0"/>
          </a:p>
          <a:p>
            <a:pPr algn="just"/>
            <a:endParaRPr lang="es-EC" sz="1600" dirty="0"/>
          </a:p>
          <a:p>
            <a:pPr algn="just"/>
            <a:r>
              <a:rPr lang="es-EC" sz="1600" b="1" dirty="0"/>
              <a:t>Salida Interconexión Baltra – S. Cruz: </a:t>
            </a:r>
            <a:r>
              <a:rPr lang="es-EC" sz="1600" dirty="0"/>
              <a:t>Carga de las unidades diésel algo superior (101 %) a la capacidad máxima efectiva.</a:t>
            </a:r>
            <a:r>
              <a:rPr lang="es-EC" sz="1600" b="1" dirty="0"/>
              <a:t> </a:t>
            </a:r>
            <a:endParaRPr lang="es-EC" sz="1600" b="1" dirty="0" smtClean="0"/>
          </a:p>
          <a:p>
            <a:pPr algn="just"/>
            <a:endParaRPr lang="es-EC" sz="1600" dirty="0"/>
          </a:p>
          <a:p>
            <a:pPr algn="just"/>
            <a:r>
              <a:rPr lang="es-EC" sz="1600" b="1" dirty="0"/>
              <a:t>Salida TRF unidades CAT 1-7 en P. Ayora: </a:t>
            </a:r>
            <a:r>
              <a:rPr lang="es-EC" sz="1600" dirty="0"/>
              <a:t>Carga de la unidad 9 en 190% de la capacidad máxima efectiva. </a:t>
            </a:r>
            <a:endParaRPr lang="es-EC" sz="1600" dirty="0" smtClean="0"/>
          </a:p>
          <a:p>
            <a:pPr algn="just"/>
            <a:endParaRPr lang="es-EC" sz="1600" dirty="0"/>
          </a:p>
          <a:p>
            <a:pPr algn="just"/>
            <a:r>
              <a:rPr lang="es-EC" sz="1600" b="1" dirty="0"/>
              <a:t>Salida Alimentador 2 Sistema Santa Cruz: </a:t>
            </a:r>
            <a:r>
              <a:rPr lang="es-EC" sz="1600" dirty="0"/>
              <a:t>Unidades en P. Ayora cargadas a menos del 15% de su capacidad efectiva. El flujo de carga no considera sin embargo la reducción de potencia por sobre-frecuencia de las plantas fotovoltaicas y eólica.</a:t>
            </a:r>
          </a:p>
        </p:txBody>
      </p:sp>
    </p:spTree>
    <p:extLst>
      <p:ext uri="{BB962C8B-B14F-4D97-AF65-F5344CB8AC3E}">
        <p14:creationId xmlns:p14="http://schemas.microsoft.com/office/powerpoint/2010/main" val="2989873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2:</a:t>
            </a:r>
            <a:r>
              <a:rPr lang="es-ES" sz="1600" b="1" dirty="0" smtClean="0"/>
              <a:t> </a:t>
            </a:r>
            <a:r>
              <a:rPr lang="es-ES" sz="1600" b="1" dirty="0"/>
              <a:t>PICO DE DEMANDA DE LA NOCHE (ÉPOCA DE CALOR)</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a:t>
            </a:r>
            <a:r>
              <a:rPr lang="es-ES" sz="1600" b="1" dirty="0">
                <a:effectLst>
                  <a:outerShdw blurRad="38100" dist="38100" dir="2700000" algn="tl">
                    <a:srgbClr val="000000">
                      <a:alpha val="43137"/>
                    </a:srgbClr>
                  </a:outerShdw>
                </a:effectLst>
              </a:rPr>
              <a:t>2</a:t>
            </a:r>
            <a:r>
              <a:rPr lang="es-ES" sz="1600" b="1" dirty="0" smtClean="0">
                <a:effectLst>
                  <a:outerShdw blurRad="38100" dist="38100" dir="2700000" algn="tl">
                    <a:srgbClr val="000000">
                      <a:alpha val="43137"/>
                    </a:srgbClr>
                  </a:outerShdw>
                </a:effectLst>
              </a:rPr>
              <a:t> </a:t>
            </a:r>
            <a:r>
              <a:rPr lang="es-ES" sz="1600" dirty="0" smtClean="0"/>
              <a:t>(Viento Promedio, Sin Irradiación)</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8" name="Tabla 7"/>
          <p:cNvGraphicFramePr>
            <a:graphicFrameLocks noGrp="1"/>
          </p:cNvGraphicFramePr>
          <p:nvPr>
            <p:extLst>
              <p:ext uri="{D42A27DB-BD31-4B8C-83A1-F6EECF244321}">
                <p14:modId xmlns:p14="http://schemas.microsoft.com/office/powerpoint/2010/main" val="714311592"/>
              </p:ext>
            </p:extLst>
          </p:nvPr>
        </p:nvGraphicFramePr>
        <p:xfrm>
          <a:off x="1900860" y="2961489"/>
          <a:ext cx="5574665" cy="2282952"/>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0.3607473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-0.02350437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0.1592527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0.7436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0.3607473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-0.02350437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0.1592527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0.3607473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-0.02350437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0.1592527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0.6141964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-0.03995744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0.2658036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0.9582332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0.12958145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0.4147668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0.8295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0.8712332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0.03158145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0.4147668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3.587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-0.2336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5.16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1.5731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1.5731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712826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2:</a:t>
            </a:r>
            <a:r>
              <a:rPr lang="es-ES" sz="1600" b="1" dirty="0"/>
              <a:t> PICO DE DEMANDA DE LA NOCHE (ÉPOCA DE CALOR)</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2 </a:t>
            </a:r>
            <a:r>
              <a:rPr lang="es-ES" sz="1600" dirty="0"/>
              <a:t>(Viento Promedio, Sin Irradiación)</a:t>
            </a:r>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2" name="Tabla 1"/>
          <p:cNvGraphicFramePr>
            <a:graphicFrameLocks noGrp="1"/>
          </p:cNvGraphicFramePr>
          <p:nvPr>
            <p:extLst>
              <p:ext uri="{D42A27DB-BD31-4B8C-83A1-F6EECF244321}">
                <p14:modId xmlns:p14="http://schemas.microsoft.com/office/powerpoint/2010/main" val="525854738"/>
              </p:ext>
            </p:extLst>
          </p:nvPr>
        </p:nvGraphicFramePr>
        <p:xfrm>
          <a:off x="467544" y="2582057"/>
          <a:ext cx="5626100" cy="1679515"/>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0.05694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0.986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0.05694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0.986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0.05694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0.986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1.005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0.1708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0.986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69021545"/>
              </p:ext>
            </p:extLst>
          </p:nvPr>
        </p:nvGraphicFramePr>
        <p:xfrm>
          <a:off x="3276512" y="5128046"/>
          <a:ext cx="5401310" cy="652272"/>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3.587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1.005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21.9</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015778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2:</a:t>
            </a:r>
            <a:r>
              <a:rPr lang="es-ES" sz="1600" b="1" dirty="0"/>
              <a:t> PICO DE DEMANDA DE LA NOCHE (ÉPOCA DE CALOR)</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2 </a:t>
            </a:r>
            <a:r>
              <a:rPr lang="es-ES" sz="1600" dirty="0"/>
              <a:t>(Viento Promedio, Sin Irradiación)</a:t>
            </a:r>
          </a:p>
        </p:txBody>
      </p:sp>
      <p:sp>
        <p:nvSpPr>
          <p:cNvPr id="13" name="5 Rectángulo"/>
          <p:cNvSpPr/>
          <p:nvPr/>
        </p:nvSpPr>
        <p:spPr>
          <a:xfrm>
            <a:off x="454216" y="2042278"/>
            <a:ext cx="4968552" cy="338554"/>
          </a:xfrm>
          <a:prstGeom prst="rect">
            <a:avLst/>
          </a:prstGeom>
        </p:spPr>
        <p:txBody>
          <a:bodyPr wrap="square">
            <a:spAutoFit/>
          </a:bodyPr>
          <a:lstStyle/>
          <a:p>
            <a:pPr algn="just"/>
            <a:r>
              <a:rPr lang="es-ES" sz="1600" dirty="0"/>
              <a:t>Sistema Hibrido Baltra – Santa Cruz “ISLAS GALÁPAGOS</a:t>
            </a:r>
            <a:r>
              <a:rPr lang="es-ES" sz="1600" dirty="0" smtClean="0"/>
              <a:t>”</a:t>
            </a:r>
          </a:p>
        </p:txBody>
      </p:sp>
      <p:pic>
        <p:nvPicPr>
          <p:cNvPr id="12" name="Imagen 11"/>
          <p:cNvPicPr/>
          <p:nvPr/>
        </p:nvPicPr>
        <p:blipFill rotWithShape="1">
          <a:blip r:embed="rId6"/>
          <a:srcRect l="60077" t="18073" r="464" b="23228"/>
          <a:stretch/>
        </p:blipFill>
        <p:spPr bwMode="auto">
          <a:xfrm>
            <a:off x="232394" y="2403764"/>
            <a:ext cx="5412196" cy="3562636"/>
          </a:xfrm>
          <a:prstGeom prst="rect">
            <a:avLst/>
          </a:prstGeom>
          <a:ln w="6350">
            <a:solidFill>
              <a:schemeClr val="tx1"/>
            </a:solidFill>
          </a:ln>
          <a:extLst>
            <a:ext uri="{53640926-AAD7-44D8-BBD7-CCE9431645EC}">
              <a14:shadowObscured xmlns:a14="http://schemas.microsoft.com/office/drawing/2010/main"/>
            </a:ext>
          </a:extLst>
        </p:spPr>
      </p:pic>
      <p:pic>
        <p:nvPicPr>
          <p:cNvPr id="16" name="Imagen 15"/>
          <p:cNvPicPr/>
          <p:nvPr/>
        </p:nvPicPr>
        <p:blipFill rotWithShape="1">
          <a:blip r:embed="rId7"/>
          <a:srcRect l="71526" t="54043" r="13990" b="21126"/>
          <a:stretch/>
        </p:blipFill>
        <p:spPr bwMode="auto">
          <a:xfrm>
            <a:off x="6001950" y="2874143"/>
            <a:ext cx="2736000" cy="2592000"/>
          </a:xfrm>
          <a:prstGeom prst="rect">
            <a:avLst/>
          </a:prstGeom>
          <a:ln w="63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75705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2:</a:t>
            </a:r>
            <a:r>
              <a:rPr lang="es-ES" sz="1600" b="1" dirty="0"/>
              <a:t> PICO DE DEMANDA DE LA NOCHE (ÉPOCA DE CALOR)</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2 </a:t>
            </a:r>
            <a:r>
              <a:rPr lang="es-ES" sz="1600" dirty="0"/>
              <a:t>(Viento Promedio, Sin Irradiación)</a:t>
            </a:r>
          </a:p>
        </p:txBody>
      </p:sp>
      <p:sp>
        <p:nvSpPr>
          <p:cNvPr id="13" name="5 Rectángulo"/>
          <p:cNvSpPr/>
          <p:nvPr/>
        </p:nvSpPr>
        <p:spPr>
          <a:xfrm>
            <a:off x="668165" y="2284064"/>
            <a:ext cx="7992888" cy="2062103"/>
          </a:xfrm>
          <a:prstGeom prst="rect">
            <a:avLst/>
          </a:prstGeom>
        </p:spPr>
        <p:txBody>
          <a:bodyPr wrap="square">
            <a:spAutoFit/>
          </a:bodyPr>
          <a:lstStyle/>
          <a:p>
            <a:r>
              <a:rPr lang="es-EC" sz="1600" b="1" dirty="0"/>
              <a:t>Salida TRF unidades CAT 1-7 en P. Ayora: </a:t>
            </a:r>
            <a:r>
              <a:rPr lang="es-EC" sz="1600" dirty="0"/>
              <a:t>Carga de las unidades 8 y 9 superior al 130 % de la capacidad máxima efectiva. </a:t>
            </a:r>
            <a:endParaRPr lang="es-EC" sz="1600" dirty="0" smtClean="0"/>
          </a:p>
          <a:p>
            <a:endParaRPr lang="es-EC" sz="1600" dirty="0"/>
          </a:p>
          <a:p>
            <a:r>
              <a:rPr lang="es-EC" sz="1600" b="1" dirty="0"/>
              <a:t>Salida TRF unidades Hyundai 8-9 en P. Ayora: </a:t>
            </a:r>
            <a:r>
              <a:rPr lang="es-EC" sz="1600" dirty="0"/>
              <a:t>Carga de las unidades 1 a 7 superiores al 200 % de la capacidad máxima efectiva</a:t>
            </a:r>
            <a:r>
              <a:rPr lang="es-EC" sz="1600" dirty="0" smtClean="0"/>
              <a:t>.</a:t>
            </a:r>
          </a:p>
          <a:p>
            <a:endParaRPr lang="es-EC" sz="1600" dirty="0"/>
          </a:p>
          <a:p>
            <a:r>
              <a:rPr lang="es-EC" sz="1600" b="1" dirty="0"/>
              <a:t>Salida TRF unidades CAT 1-7 en P. Ayora: </a:t>
            </a:r>
            <a:r>
              <a:rPr lang="es-EC" sz="1600" dirty="0"/>
              <a:t>Carga de la unidad 9 superior al 150% de la capacidad máxima efectiva. </a:t>
            </a:r>
          </a:p>
        </p:txBody>
      </p:sp>
    </p:spTree>
    <p:extLst>
      <p:ext uri="{BB962C8B-B14F-4D97-AF65-F5344CB8AC3E}">
        <p14:creationId xmlns:p14="http://schemas.microsoft.com/office/powerpoint/2010/main" val="3383080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2:</a:t>
            </a:r>
            <a:r>
              <a:rPr lang="es-ES" sz="1600" b="1" dirty="0" smtClean="0"/>
              <a:t> </a:t>
            </a:r>
            <a:r>
              <a:rPr lang="es-ES" sz="1600" b="1" dirty="0"/>
              <a:t>PICO DE DEMANDA DE LA NOCHE (ÉPOCA DE CALOR)</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3 </a:t>
            </a:r>
            <a:r>
              <a:rPr lang="es-ES" sz="1600" dirty="0" smtClean="0"/>
              <a:t>(Sin Viento, Sin Irradiación)</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2" name="Tabla 1"/>
          <p:cNvGraphicFramePr>
            <a:graphicFrameLocks noGrp="1"/>
          </p:cNvGraphicFramePr>
          <p:nvPr>
            <p:extLst>
              <p:ext uri="{D42A27DB-BD31-4B8C-83A1-F6EECF244321}">
                <p14:modId xmlns:p14="http://schemas.microsoft.com/office/powerpoint/2010/main" val="3050867517"/>
              </p:ext>
            </p:extLst>
          </p:nvPr>
        </p:nvGraphicFramePr>
        <p:xfrm>
          <a:off x="1900860" y="2797017"/>
          <a:ext cx="5574665" cy="3195955"/>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0.3815483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-0.00499147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0.1384517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0.7844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0.3815483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-0.00499147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0.1384517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0.3815483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-0.00499147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0.1384517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0.6494198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-0.00848551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0.2305802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0.3815483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-0.00499147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0.1384517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1.2091205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-0.01307766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0.3602795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0.7206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1.1397205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-0.01307766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0.3602795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4.175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-0.0546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97147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2:</a:t>
            </a:r>
            <a:r>
              <a:rPr lang="es-ES" sz="1600" b="1" dirty="0"/>
              <a:t> PICO DE DEMANDA DE LA NOCHE (ÉPOCA DE CALOR)</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3 </a:t>
            </a:r>
            <a:r>
              <a:rPr lang="es-ES" sz="1600" dirty="0"/>
              <a:t>(Sin Viento, Sin Irradiación)</a:t>
            </a:r>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3" name="Tabla 2"/>
          <p:cNvGraphicFramePr>
            <a:graphicFrameLocks noGrp="1"/>
          </p:cNvGraphicFramePr>
          <p:nvPr>
            <p:extLst>
              <p:ext uri="{D42A27DB-BD31-4B8C-83A1-F6EECF244321}">
                <p14:modId xmlns:p14="http://schemas.microsoft.com/office/powerpoint/2010/main" val="772490732"/>
              </p:ext>
            </p:extLst>
          </p:nvPr>
        </p:nvGraphicFramePr>
        <p:xfrm>
          <a:off x="347836" y="2578069"/>
          <a:ext cx="5626100" cy="1679515"/>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767762715"/>
              </p:ext>
            </p:extLst>
          </p:nvPr>
        </p:nvGraphicFramePr>
        <p:xfrm>
          <a:off x="3125347" y="5028348"/>
          <a:ext cx="5401310" cy="652272"/>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4.175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4.58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8.7</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167812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2:</a:t>
            </a:r>
            <a:r>
              <a:rPr lang="es-ES" sz="1600" b="1" dirty="0"/>
              <a:t> PICO DE DEMANDA DE LA NOCHE (ÉPOCA DE CALOR)</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3 </a:t>
            </a:r>
            <a:r>
              <a:rPr lang="es-ES" sz="1600" dirty="0"/>
              <a:t>(Sin Viento, Sin Irradiación)</a:t>
            </a:r>
          </a:p>
        </p:txBody>
      </p:sp>
      <p:sp>
        <p:nvSpPr>
          <p:cNvPr id="13" name="5 Rectángulo"/>
          <p:cNvSpPr/>
          <p:nvPr/>
        </p:nvSpPr>
        <p:spPr>
          <a:xfrm>
            <a:off x="510153" y="1981166"/>
            <a:ext cx="4968552" cy="338554"/>
          </a:xfrm>
          <a:prstGeom prst="rect">
            <a:avLst/>
          </a:prstGeom>
        </p:spPr>
        <p:txBody>
          <a:bodyPr wrap="square">
            <a:spAutoFit/>
          </a:bodyPr>
          <a:lstStyle/>
          <a:p>
            <a:pPr algn="just"/>
            <a:r>
              <a:rPr lang="es-ES" sz="1600" dirty="0"/>
              <a:t>Sistema Hibrido Baltra – Santa Cruz “ISLAS GALÁPAGOS”</a:t>
            </a:r>
          </a:p>
        </p:txBody>
      </p:sp>
      <p:pic>
        <p:nvPicPr>
          <p:cNvPr id="14" name="Imagen 13"/>
          <p:cNvPicPr/>
          <p:nvPr/>
        </p:nvPicPr>
        <p:blipFill rotWithShape="1">
          <a:blip r:embed="rId6"/>
          <a:srcRect l="60132" t="21772" b="18895"/>
          <a:stretch/>
        </p:blipFill>
        <p:spPr bwMode="auto">
          <a:xfrm>
            <a:off x="260282" y="2319720"/>
            <a:ext cx="5468295" cy="3601116"/>
          </a:xfrm>
          <a:prstGeom prst="rect">
            <a:avLst/>
          </a:prstGeom>
          <a:ln w="6350">
            <a:solidFill>
              <a:schemeClr val="tx1"/>
            </a:solidFill>
          </a:ln>
          <a:extLst>
            <a:ext uri="{53640926-AAD7-44D8-BBD7-CCE9431645EC}">
              <a14:shadowObscured xmlns:a14="http://schemas.microsoft.com/office/drawing/2010/main"/>
            </a:ext>
          </a:extLst>
        </p:spPr>
      </p:pic>
      <p:pic>
        <p:nvPicPr>
          <p:cNvPr id="15" name="Imagen 14"/>
          <p:cNvPicPr/>
          <p:nvPr/>
        </p:nvPicPr>
        <p:blipFill rotWithShape="1">
          <a:blip r:embed="rId7"/>
          <a:srcRect l="71469" t="51744" r="14164" b="22073"/>
          <a:stretch/>
        </p:blipFill>
        <p:spPr bwMode="auto">
          <a:xfrm>
            <a:off x="6047954" y="2719686"/>
            <a:ext cx="2736000" cy="2801183"/>
          </a:xfrm>
          <a:prstGeom prst="rect">
            <a:avLst/>
          </a:prstGeom>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6974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DESARROLLO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0" name="5 Rectángulo"/>
          <p:cNvSpPr/>
          <p:nvPr/>
        </p:nvSpPr>
        <p:spPr>
          <a:xfrm>
            <a:off x="547736" y="1383154"/>
            <a:ext cx="8280919" cy="4278094"/>
          </a:xfrm>
          <a:prstGeom prst="rect">
            <a:avLst/>
          </a:prstGeom>
        </p:spPr>
        <p:txBody>
          <a:bodyPr wrap="square">
            <a:spAutoFit/>
          </a:bodyPr>
          <a:lstStyle/>
          <a:p>
            <a:pPr algn="just"/>
            <a:r>
              <a:rPr lang="es-ES" sz="1600" b="1" dirty="0" smtClean="0">
                <a:solidFill>
                  <a:srgbClr val="FF0000"/>
                </a:solidFill>
              </a:rPr>
              <a:t>SISTEMA DE GENERACIÓN EN BALTRA - SANTA CRUZ:</a:t>
            </a:r>
          </a:p>
          <a:p>
            <a:pPr algn="just"/>
            <a:r>
              <a:rPr lang="es-ES" sz="1600" dirty="0" smtClean="0"/>
              <a:t>La demanda principal que contiene este sistema son:</a:t>
            </a:r>
          </a:p>
          <a:p>
            <a:pPr algn="just"/>
            <a:r>
              <a:rPr lang="es-ES" sz="1600" dirty="0"/>
              <a:t>	</a:t>
            </a:r>
            <a:r>
              <a:rPr lang="es-ES" sz="1600" dirty="0" smtClean="0"/>
              <a:t>		Fuerza Aérea Ecuatoriana</a:t>
            </a:r>
          </a:p>
          <a:p>
            <a:pPr algn="just"/>
            <a:r>
              <a:rPr lang="es-ES" sz="1600" dirty="0"/>
              <a:t>	</a:t>
            </a:r>
            <a:r>
              <a:rPr lang="es-ES" sz="1600" dirty="0" smtClean="0"/>
              <a:t>		Armada del Ecuador</a:t>
            </a:r>
          </a:p>
          <a:p>
            <a:pPr algn="just"/>
            <a:r>
              <a:rPr lang="es-ES" sz="1600" dirty="0"/>
              <a:t>	</a:t>
            </a:r>
            <a:r>
              <a:rPr lang="es-ES" sz="1600" dirty="0" smtClean="0"/>
              <a:t>		Petroecuador</a:t>
            </a:r>
          </a:p>
          <a:p>
            <a:pPr algn="just"/>
            <a:r>
              <a:rPr lang="es-ES" sz="1600" dirty="0"/>
              <a:t>	</a:t>
            </a:r>
            <a:r>
              <a:rPr lang="es-ES" sz="1600" dirty="0" smtClean="0"/>
              <a:t>		Dirección General de Aviación Civil</a:t>
            </a:r>
          </a:p>
          <a:p>
            <a:pPr algn="just"/>
            <a:r>
              <a:rPr lang="es-ES" sz="1600" dirty="0" smtClean="0"/>
              <a:t>			Instalaciones de Nuevo Aeropuerto</a:t>
            </a:r>
          </a:p>
          <a:p>
            <a:pPr algn="just"/>
            <a:r>
              <a:rPr lang="es-ES" sz="1600" dirty="0"/>
              <a:t>	</a:t>
            </a:r>
            <a:r>
              <a:rPr lang="es-ES" sz="1600" dirty="0" smtClean="0"/>
              <a:t>		Centro de Carga de Santa Cruz (comunidad y turístico)	</a:t>
            </a:r>
          </a:p>
          <a:p>
            <a:pPr algn="just"/>
            <a:endParaRPr lang="es-ES" sz="1600" dirty="0" smtClean="0"/>
          </a:p>
          <a:p>
            <a:pPr algn="just"/>
            <a:r>
              <a:rPr lang="es-ES" sz="1600" dirty="0" smtClean="0"/>
              <a:t>Para satisfacer la demanda actual del sistema, se cuenta con la siguiente generación:</a:t>
            </a:r>
          </a:p>
          <a:p>
            <a:pPr algn="just"/>
            <a:endParaRPr lang="es-ES" sz="1600" dirty="0"/>
          </a:p>
          <a:p>
            <a:pPr algn="just"/>
            <a:r>
              <a:rPr lang="es-ES" sz="1600" b="1" dirty="0" smtClean="0"/>
              <a:t>Generación Convencional:	</a:t>
            </a:r>
            <a:r>
              <a:rPr lang="es-ES" sz="1600" dirty="0" smtClean="0"/>
              <a:t>9 Generadores diésel</a:t>
            </a:r>
          </a:p>
          <a:p>
            <a:pPr algn="just"/>
            <a:endParaRPr lang="es-ES" sz="1600" dirty="0"/>
          </a:p>
          <a:p>
            <a:pPr algn="just"/>
            <a:r>
              <a:rPr lang="es-ES" sz="1600" b="1" dirty="0" smtClean="0"/>
              <a:t>Generación Renovable:	</a:t>
            </a:r>
            <a:r>
              <a:rPr lang="es-ES" sz="1600" dirty="0" smtClean="0"/>
              <a:t>Un parque eólico (3 aerogeneradores)</a:t>
            </a:r>
          </a:p>
          <a:p>
            <a:pPr algn="just"/>
            <a:r>
              <a:rPr lang="es-ES" sz="1600" b="1" dirty="0"/>
              <a:t>	</a:t>
            </a:r>
            <a:r>
              <a:rPr lang="es-ES" sz="1600" b="1" dirty="0" smtClean="0"/>
              <a:t>		</a:t>
            </a:r>
            <a:r>
              <a:rPr lang="es-ES" sz="1600" dirty="0" smtClean="0"/>
              <a:t>Una planta fotovoltaica en Baltra</a:t>
            </a:r>
          </a:p>
          <a:p>
            <a:pPr algn="just"/>
            <a:r>
              <a:rPr lang="es-ES" sz="1600" b="1" dirty="0"/>
              <a:t>	</a:t>
            </a:r>
            <a:r>
              <a:rPr lang="es-ES" sz="1600" b="1" dirty="0" smtClean="0"/>
              <a:t>		</a:t>
            </a:r>
            <a:r>
              <a:rPr lang="es-ES" sz="1600" dirty="0" smtClean="0"/>
              <a:t>Un banco de baterías para la regulación de las fluctuaciones</a:t>
            </a:r>
          </a:p>
          <a:p>
            <a:pPr algn="just"/>
            <a:r>
              <a:rPr lang="es-ES" sz="1600" dirty="0"/>
              <a:t>	</a:t>
            </a:r>
            <a:r>
              <a:rPr lang="es-ES" sz="1600" dirty="0" smtClean="0"/>
              <a:t>		</a:t>
            </a:r>
          </a:p>
        </p:txBody>
      </p:sp>
    </p:spTree>
    <p:extLst>
      <p:ext uri="{BB962C8B-B14F-4D97-AF65-F5344CB8AC3E}">
        <p14:creationId xmlns:p14="http://schemas.microsoft.com/office/powerpoint/2010/main" val="13370066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2:</a:t>
            </a:r>
            <a:r>
              <a:rPr lang="es-ES" sz="1600" b="1" dirty="0"/>
              <a:t> PICO DE DEMANDA DE LA NOCHE (ÉPOCA DE CALOR)</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3 </a:t>
            </a:r>
            <a:r>
              <a:rPr lang="es-ES" sz="1600" dirty="0"/>
              <a:t>(Sin Viento, Sin Irradiación)</a:t>
            </a:r>
          </a:p>
        </p:txBody>
      </p:sp>
      <p:sp>
        <p:nvSpPr>
          <p:cNvPr id="13" name="5 Rectángulo"/>
          <p:cNvSpPr/>
          <p:nvPr/>
        </p:nvSpPr>
        <p:spPr>
          <a:xfrm>
            <a:off x="600249" y="2317661"/>
            <a:ext cx="7932191" cy="1323439"/>
          </a:xfrm>
          <a:prstGeom prst="rect">
            <a:avLst/>
          </a:prstGeom>
        </p:spPr>
        <p:txBody>
          <a:bodyPr wrap="square">
            <a:spAutoFit/>
          </a:bodyPr>
          <a:lstStyle/>
          <a:p>
            <a:pPr algn="just"/>
            <a:r>
              <a:rPr lang="es-EC" sz="1600" b="1" dirty="0"/>
              <a:t>Salida TRF unidades CAT 1-7 en P. Ayora: </a:t>
            </a:r>
            <a:r>
              <a:rPr lang="es-EC" sz="1600" dirty="0"/>
              <a:t>Carga de las unidades 8 y 9 superior al 150 % de la capacidad máxima efectiva. </a:t>
            </a:r>
            <a:endParaRPr lang="es-EC" sz="1600" dirty="0" smtClean="0"/>
          </a:p>
          <a:p>
            <a:pPr algn="just"/>
            <a:endParaRPr lang="es-EC" sz="1600" dirty="0"/>
          </a:p>
          <a:p>
            <a:pPr algn="just"/>
            <a:r>
              <a:rPr lang="es-EC" sz="1600" b="1" dirty="0"/>
              <a:t>Salida TRF unidades Hyundai 8-9 en P. Ayora: </a:t>
            </a:r>
            <a:r>
              <a:rPr lang="es-EC" sz="1600" dirty="0"/>
              <a:t>Carga de las unidades 1 a 7 superiores al 140 % de la capacidad máxima efectiva.</a:t>
            </a:r>
            <a:endParaRPr lang="es-ES" sz="1600" dirty="0"/>
          </a:p>
        </p:txBody>
      </p:sp>
    </p:spTree>
    <p:extLst>
      <p:ext uri="{BB962C8B-B14F-4D97-AF65-F5344CB8AC3E}">
        <p14:creationId xmlns:p14="http://schemas.microsoft.com/office/powerpoint/2010/main" val="16540206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755993"/>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32057"/>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endParaRPr lang="es-ES" sz="1600" b="1" dirty="0" smtClean="0">
              <a:solidFill>
                <a:srgbClr val="FF0000"/>
              </a:solidFill>
            </a:endParaRPr>
          </a:p>
          <a:p>
            <a:pPr algn="just"/>
            <a:r>
              <a:rPr lang="es-ES" sz="1600" b="1" u="sng" dirty="0" smtClean="0">
                <a:effectLst>
                  <a:outerShdw blurRad="38100" dist="38100" dir="2700000" algn="tl">
                    <a:srgbClr val="000000">
                      <a:alpha val="43137"/>
                    </a:srgbClr>
                  </a:outerShdw>
                </a:effectLst>
              </a:rPr>
              <a:t>ESCENARIO 3:</a:t>
            </a:r>
            <a:r>
              <a:rPr lang="es-ES" sz="1600" b="1" dirty="0" smtClean="0"/>
              <a:t> PICO DE DEMANDA DEL DÍA (ÉPOCA DE FRÍO)</a:t>
            </a:r>
            <a:endParaRPr lang="es-ES" sz="1600" dirty="0" smtClean="0"/>
          </a:p>
        </p:txBody>
      </p:sp>
      <p:sp>
        <p:nvSpPr>
          <p:cNvPr id="12" name="5 Rectángulo"/>
          <p:cNvSpPr/>
          <p:nvPr/>
        </p:nvSpPr>
        <p:spPr>
          <a:xfrm>
            <a:off x="623836" y="2358225"/>
            <a:ext cx="8128720" cy="3293209"/>
          </a:xfrm>
          <a:prstGeom prst="rect">
            <a:avLst/>
          </a:prstGeom>
        </p:spPr>
        <p:txBody>
          <a:bodyPr wrap="square">
            <a:spAutoFit/>
          </a:bodyPr>
          <a:lstStyle/>
          <a:p>
            <a:pPr algn="just"/>
            <a:r>
              <a:rPr lang="es-ES" sz="1600" dirty="0" smtClean="0"/>
              <a:t>La generación eólica y fotovoltaica se señala a continuación:</a:t>
            </a:r>
          </a:p>
          <a:p>
            <a:pPr algn="just"/>
            <a:endParaRPr lang="es-ES" sz="1600" dirty="0" smtClean="0"/>
          </a:p>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1 </a:t>
            </a:r>
            <a:r>
              <a:rPr lang="es-ES" sz="1600" dirty="0" smtClean="0"/>
              <a:t>(Viento máximo, Irradiación máxima)</a:t>
            </a:r>
          </a:p>
          <a:p>
            <a:pPr marL="285750" indent="-285750" algn="just">
              <a:buFont typeface="Arial" panose="020B0604020202020204" pitchFamily="34" charset="0"/>
              <a:buChar char="•"/>
            </a:pPr>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2 </a:t>
            </a:r>
            <a:r>
              <a:rPr lang="es-ES" sz="1600" dirty="0" smtClean="0"/>
              <a:t>(Viento máximo, Irradiación reducida)</a:t>
            </a:r>
          </a:p>
          <a:p>
            <a:pPr marL="285750" indent="-285750" algn="just">
              <a:buFont typeface="Arial" panose="020B0604020202020204" pitchFamily="34" charset="0"/>
              <a:buChar char="•"/>
            </a:pPr>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3 </a:t>
            </a:r>
            <a:r>
              <a:rPr lang="es-ES" sz="1600" dirty="0" smtClean="0"/>
              <a:t>(Viento promedio, Irradiación máxima)</a:t>
            </a:r>
          </a:p>
          <a:p>
            <a:pPr marL="285750" indent="-285750" algn="just">
              <a:buFont typeface="Arial" panose="020B0604020202020204" pitchFamily="34" charset="0"/>
              <a:buChar char="•"/>
            </a:pPr>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4 </a:t>
            </a:r>
            <a:r>
              <a:rPr lang="es-ES" sz="1600" dirty="0" smtClean="0"/>
              <a:t>(Viento promedio, Irradiación reducida)</a:t>
            </a:r>
          </a:p>
          <a:p>
            <a:pPr marL="285750" indent="-285750" algn="just">
              <a:buFont typeface="Arial" panose="020B0604020202020204" pitchFamily="34" charset="0"/>
              <a:buChar char="•"/>
            </a:pPr>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5 </a:t>
            </a:r>
            <a:r>
              <a:rPr lang="es-ES" sz="1600" dirty="0" smtClean="0"/>
              <a:t>(Sin viento, Irradiación máxima)</a:t>
            </a:r>
          </a:p>
          <a:p>
            <a:pPr marL="285750" indent="-285750" algn="just">
              <a:buFont typeface="Arial" panose="020B0604020202020204" pitchFamily="34" charset="0"/>
              <a:buChar char="•"/>
            </a:pPr>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6 </a:t>
            </a:r>
            <a:r>
              <a:rPr lang="es-ES" sz="1600" dirty="0" smtClean="0"/>
              <a:t>(Sin viento, Irradiación reducida)</a:t>
            </a:r>
            <a:endParaRPr lang="es-ES" sz="1600" dirty="0"/>
          </a:p>
        </p:txBody>
      </p:sp>
    </p:spTree>
    <p:extLst>
      <p:ext uri="{BB962C8B-B14F-4D97-AF65-F5344CB8AC3E}">
        <p14:creationId xmlns:p14="http://schemas.microsoft.com/office/powerpoint/2010/main" val="18139147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1 </a:t>
            </a:r>
            <a:r>
              <a:rPr lang="es-ES" sz="1600" dirty="0" smtClean="0"/>
              <a:t>(Viento Máximo, Irradiación Máxima)</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3" name="Tabla 2"/>
          <p:cNvGraphicFramePr>
            <a:graphicFrameLocks noGrp="1"/>
          </p:cNvGraphicFramePr>
          <p:nvPr>
            <p:extLst>
              <p:ext uri="{D42A27DB-BD31-4B8C-83A1-F6EECF244321}">
                <p14:modId xmlns:p14="http://schemas.microsoft.com/office/powerpoint/2010/main" val="3809182268"/>
              </p:ext>
            </p:extLst>
          </p:nvPr>
        </p:nvGraphicFramePr>
        <p:xfrm>
          <a:off x="1900860" y="2784057"/>
          <a:ext cx="5574665" cy="2804668"/>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0.6894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0.17527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0.09285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0.344727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0.17527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0.09285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0.344727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0.9006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0.459391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0.24326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0.90061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0.809937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0.428956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2.40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1.590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1.590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8123431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1 </a:t>
            </a:r>
            <a:r>
              <a:rPr lang="es-ES" sz="1600" dirty="0" smtClean="0"/>
              <a:t>(Viento Máximo, Irradiación Máxima)</a:t>
            </a:r>
            <a:endParaRPr lang="es-ES" sz="1600" dirty="0"/>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2" name="Tabla 1"/>
          <p:cNvGraphicFramePr>
            <a:graphicFrameLocks noGrp="1"/>
          </p:cNvGraphicFramePr>
          <p:nvPr>
            <p:extLst>
              <p:ext uri="{D42A27DB-BD31-4B8C-83A1-F6EECF244321}">
                <p14:modId xmlns:p14="http://schemas.microsoft.com/office/powerpoint/2010/main" val="1457941362"/>
              </p:ext>
            </p:extLst>
          </p:nvPr>
        </p:nvGraphicFramePr>
        <p:xfrm>
          <a:off x="581110" y="2560881"/>
          <a:ext cx="5626100" cy="1679515"/>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3.84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1635011106"/>
              </p:ext>
            </p:extLst>
          </p:nvPr>
        </p:nvGraphicFramePr>
        <p:xfrm>
          <a:off x="3125347" y="5031964"/>
          <a:ext cx="5401310" cy="652272"/>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0.81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3.84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4.65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4.51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82.6</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8454589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1 </a:t>
            </a:r>
            <a:r>
              <a:rPr lang="es-ES" sz="1600" dirty="0" smtClean="0"/>
              <a:t>(Viento Máximo, Irradiación Máxima)</a:t>
            </a:r>
            <a:endParaRPr lang="es-ES" sz="1600" dirty="0"/>
          </a:p>
        </p:txBody>
      </p:sp>
      <p:sp>
        <p:nvSpPr>
          <p:cNvPr id="13" name="5 Rectángulo"/>
          <p:cNvSpPr/>
          <p:nvPr/>
        </p:nvSpPr>
        <p:spPr>
          <a:xfrm>
            <a:off x="513332" y="1986678"/>
            <a:ext cx="4896544" cy="338554"/>
          </a:xfrm>
          <a:prstGeom prst="rect">
            <a:avLst/>
          </a:prstGeom>
        </p:spPr>
        <p:txBody>
          <a:bodyPr wrap="square">
            <a:spAutoFit/>
          </a:bodyPr>
          <a:lstStyle/>
          <a:p>
            <a:pPr algn="just"/>
            <a:r>
              <a:rPr lang="es-ES" sz="1600" dirty="0"/>
              <a:t>Sistema Hibrido Baltra – Santa Cruz “ISLAS GALÁPAGOS</a:t>
            </a:r>
            <a:r>
              <a:rPr lang="es-ES" sz="1600" dirty="0" smtClean="0"/>
              <a:t>”</a:t>
            </a:r>
          </a:p>
        </p:txBody>
      </p:sp>
      <p:pic>
        <p:nvPicPr>
          <p:cNvPr id="12" name="Imagen 11"/>
          <p:cNvPicPr/>
          <p:nvPr/>
        </p:nvPicPr>
        <p:blipFill rotWithShape="1">
          <a:blip r:embed="rId6"/>
          <a:srcRect l="60016" t="19184" r="188" b="21629"/>
          <a:stretch/>
        </p:blipFill>
        <p:spPr bwMode="auto">
          <a:xfrm>
            <a:off x="232395" y="2367312"/>
            <a:ext cx="5458419" cy="3592255"/>
          </a:xfrm>
          <a:prstGeom prst="rect">
            <a:avLst/>
          </a:prstGeom>
          <a:ln w="6350">
            <a:solidFill>
              <a:schemeClr val="tx1"/>
            </a:solidFill>
          </a:ln>
          <a:extLst>
            <a:ext uri="{53640926-AAD7-44D8-BBD7-CCE9431645EC}">
              <a14:shadowObscured xmlns:a14="http://schemas.microsoft.com/office/drawing/2010/main"/>
            </a:ext>
          </a:extLst>
        </p:spPr>
      </p:pic>
      <p:pic>
        <p:nvPicPr>
          <p:cNvPr id="16" name="Imagen 15"/>
          <p:cNvPicPr/>
          <p:nvPr/>
        </p:nvPicPr>
        <p:blipFill rotWithShape="1">
          <a:blip r:embed="rId7"/>
          <a:srcRect l="71241" t="31215" r="13623" b="43880"/>
          <a:stretch/>
        </p:blipFill>
        <p:spPr bwMode="auto">
          <a:xfrm>
            <a:off x="6156176" y="2831211"/>
            <a:ext cx="2736000" cy="2664456"/>
          </a:xfrm>
          <a:prstGeom prst="rect">
            <a:avLst/>
          </a:prstGeom>
          <a:ln w="63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15214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1 </a:t>
            </a:r>
            <a:r>
              <a:rPr lang="es-ES" sz="1600" dirty="0" smtClean="0"/>
              <a:t>(Viento Máximo, Irradiación Máxima)</a:t>
            </a:r>
            <a:endParaRPr lang="es-ES" sz="1600" dirty="0"/>
          </a:p>
        </p:txBody>
      </p:sp>
      <p:sp>
        <p:nvSpPr>
          <p:cNvPr id="13" name="5 Rectángulo"/>
          <p:cNvSpPr/>
          <p:nvPr/>
        </p:nvSpPr>
        <p:spPr>
          <a:xfrm>
            <a:off x="623836" y="2535040"/>
            <a:ext cx="7941890" cy="2308324"/>
          </a:xfrm>
          <a:prstGeom prst="rect">
            <a:avLst/>
          </a:prstGeom>
        </p:spPr>
        <p:txBody>
          <a:bodyPr wrap="square">
            <a:spAutoFit/>
          </a:bodyPr>
          <a:lstStyle/>
          <a:p>
            <a:pPr algn="just"/>
            <a:r>
              <a:rPr lang="es-EC" sz="1600" b="1" dirty="0"/>
              <a:t>Salida C. Acople (WTG) – Baltra 13.8 [kV]: </a:t>
            </a:r>
            <a:r>
              <a:rPr lang="es-EC" sz="1600" dirty="0"/>
              <a:t>Carga de las unidades diésel superior al 120% de la capacidad máxima efectiva. Inversión de flujo en la línea Baltra –S. Cruz. </a:t>
            </a:r>
            <a:endParaRPr lang="es-EC" sz="1600" dirty="0" smtClean="0"/>
          </a:p>
          <a:p>
            <a:pPr algn="just"/>
            <a:endParaRPr lang="es-EC" sz="1600" dirty="0"/>
          </a:p>
          <a:p>
            <a:pPr algn="just"/>
            <a:r>
              <a:rPr lang="es-EC" sz="1600" b="1" dirty="0"/>
              <a:t>Salida Interconexión Baltra – S. Cruz: </a:t>
            </a:r>
            <a:r>
              <a:rPr lang="es-EC" sz="1600" dirty="0"/>
              <a:t>Carga de las unidades diésel cercana al 115% de la capacidad máxima efectiva.</a:t>
            </a:r>
            <a:r>
              <a:rPr lang="es-EC" sz="1600" b="1" dirty="0"/>
              <a:t> </a:t>
            </a:r>
            <a:endParaRPr lang="es-EC" sz="1600" b="1" dirty="0" smtClean="0"/>
          </a:p>
          <a:p>
            <a:pPr algn="just"/>
            <a:endParaRPr lang="es-EC" sz="1600" dirty="0"/>
          </a:p>
          <a:p>
            <a:pPr algn="just"/>
            <a:r>
              <a:rPr lang="es-EC" sz="1600" b="1" dirty="0"/>
              <a:t>Salida Alimentador 2 Sistema Santa Cruz: </a:t>
            </a:r>
            <a:r>
              <a:rPr lang="es-EC" sz="1600" dirty="0"/>
              <a:t>Unidades en P. Ayora motorizadas por exceso de generación. El flujo de carga no considera sin embargo la reducción de potencia por sobre-frecuencia las plantas fotovoltaicas y eólicas.</a:t>
            </a:r>
            <a:endParaRPr lang="es-ES" sz="1600" dirty="0" smtClean="0"/>
          </a:p>
        </p:txBody>
      </p:sp>
    </p:spTree>
    <p:extLst>
      <p:ext uri="{BB962C8B-B14F-4D97-AF65-F5344CB8AC3E}">
        <p14:creationId xmlns:p14="http://schemas.microsoft.com/office/powerpoint/2010/main" val="4116173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a:t>
            </a:r>
            <a:r>
              <a:rPr lang="es-ES" sz="1600" b="1" dirty="0">
                <a:effectLst>
                  <a:outerShdw blurRad="38100" dist="38100" dir="2700000" algn="tl">
                    <a:srgbClr val="000000">
                      <a:alpha val="43137"/>
                    </a:srgbClr>
                  </a:outerShdw>
                </a:effectLst>
              </a:rPr>
              <a:t>2</a:t>
            </a:r>
            <a:r>
              <a:rPr lang="es-ES" sz="1600" b="1" dirty="0" smtClean="0">
                <a:effectLst>
                  <a:outerShdw blurRad="38100" dist="38100" dir="2700000" algn="tl">
                    <a:srgbClr val="000000">
                      <a:alpha val="43137"/>
                    </a:srgbClr>
                  </a:outerShdw>
                </a:effectLst>
              </a:rPr>
              <a:t> </a:t>
            </a:r>
            <a:r>
              <a:rPr lang="es-ES" sz="1600" dirty="0" smtClean="0"/>
              <a:t>(Viento Máximo, Irradiación Reducida)</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2" name="Tabla 1"/>
          <p:cNvGraphicFramePr>
            <a:graphicFrameLocks noGrp="1"/>
          </p:cNvGraphicFramePr>
          <p:nvPr>
            <p:extLst>
              <p:ext uri="{D42A27DB-BD31-4B8C-83A1-F6EECF244321}">
                <p14:modId xmlns:p14="http://schemas.microsoft.com/office/powerpoint/2010/main" val="3231406891"/>
              </p:ext>
            </p:extLst>
          </p:nvPr>
        </p:nvGraphicFramePr>
        <p:xfrm>
          <a:off x="1900860" y="3186103"/>
          <a:ext cx="5574665" cy="2282952"/>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0.27407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0.064668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0.245933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0.7378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0.27407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0.064668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0.245933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0.27407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0.064668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0.245933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0.6418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0.78178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0.16943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0.64182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1.5404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0.3634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1.3796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1.3796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675959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2 </a:t>
            </a:r>
            <a:r>
              <a:rPr lang="es-ES" sz="1600" dirty="0"/>
              <a:t>(Viento Máximo, Irradiación Reducida)</a:t>
            </a:r>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3" name="Tabla 2"/>
          <p:cNvGraphicFramePr>
            <a:graphicFrameLocks noGrp="1"/>
          </p:cNvGraphicFramePr>
          <p:nvPr>
            <p:extLst>
              <p:ext uri="{D42A27DB-BD31-4B8C-83A1-F6EECF244321}">
                <p14:modId xmlns:p14="http://schemas.microsoft.com/office/powerpoint/2010/main" val="2685905251"/>
              </p:ext>
            </p:extLst>
          </p:nvPr>
        </p:nvGraphicFramePr>
        <p:xfrm>
          <a:off x="232395" y="2660674"/>
          <a:ext cx="5626100" cy="1679515"/>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3.10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0.0130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&gt;0.999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4287598821"/>
              </p:ext>
            </p:extLst>
          </p:nvPr>
        </p:nvGraphicFramePr>
        <p:xfrm>
          <a:off x="3045445" y="5083961"/>
          <a:ext cx="5401310" cy="652272"/>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1.5404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4.64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4.51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0.13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66.8</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2707356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2 </a:t>
            </a:r>
            <a:r>
              <a:rPr lang="es-ES" sz="1600" dirty="0"/>
              <a:t>(Viento Máximo, Irradiación Reducida)</a:t>
            </a:r>
          </a:p>
        </p:txBody>
      </p:sp>
      <p:sp>
        <p:nvSpPr>
          <p:cNvPr id="13" name="5 Rectángulo"/>
          <p:cNvSpPr/>
          <p:nvPr/>
        </p:nvSpPr>
        <p:spPr>
          <a:xfrm>
            <a:off x="479638" y="1997703"/>
            <a:ext cx="4968552" cy="338554"/>
          </a:xfrm>
          <a:prstGeom prst="rect">
            <a:avLst/>
          </a:prstGeom>
        </p:spPr>
        <p:txBody>
          <a:bodyPr wrap="square">
            <a:spAutoFit/>
          </a:bodyPr>
          <a:lstStyle/>
          <a:p>
            <a:pPr algn="just"/>
            <a:r>
              <a:rPr lang="es-ES" sz="1600" dirty="0"/>
              <a:t>Sistema Hibrido Baltra – Santa Cruz “ISLAS GALÁPAGOS</a:t>
            </a:r>
            <a:r>
              <a:rPr lang="es-ES" sz="1600" dirty="0" smtClean="0"/>
              <a:t>”</a:t>
            </a:r>
          </a:p>
        </p:txBody>
      </p:sp>
      <p:pic>
        <p:nvPicPr>
          <p:cNvPr id="14" name="Imagen 13"/>
          <p:cNvPicPr/>
          <p:nvPr/>
        </p:nvPicPr>
        <p:blipFill rotWithShape="1">
          <a:blip r:embed="rId6"/>
          <a:srcRect l="60083" t="17540" r="222" b="23737"/>
          <a:stretch/>
        </p:blipFill>
        <p:spPr bwMode="auto">
          <a:xfrm>
            <a:off x="241631" y="2369140"/>
            <a:ext cx="5444566" cy="3564093"/>
          </a:xfrm>
          <a:prstGeom prst="rect">
            <a:avLst/>
          </a:prstGeom>
          <a:ln w="6350">
            <a:solidFill>
              <a:schemeClr val="tx1"/>
            </a:solidFill>
          </a:ln>
          <a:extLst>
            <a:ext uri="{53640926-AAD7-44D8-BBD7-CCE9431645EC}">
              <a14:shadowObscured xmlns:a14="http://schemas.microsoft.com/office/drawing/2010/main"/>
            </a:ext>
          </a:extLst>
        </p:spPr>
      </p:pic>
      <p:pic>
        <p:nvPicPr>
          <p:cNvPr id="15" name="Imagen 14"/>
          <p:cNvPicPr/>
          <p:nvPr/>
        </p:nvPicPr>
        <p:blipFill rotWithShape="1">
          <a:blip r:embed="rId7"/>
          <a:srcRect l="71241" t="51330" r="13850" b="23855"/>
          <a:stretch/>
        </p:blipFill>
        <p:spPr bwMode="auto">
          <a:xfrm>
            <a:off x="6022840" y="2874143"/>
            <a:ext cx="2736000" cy="2592000"/>
          </a:xfrm>
          <a:prstGeom prst="rect">
            <a:avLst/>
          </a:prstGeom>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35859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2 </a:t>
            </a:r>
            <a:r>
              <a:rPr lang="es-ES" sz="1600" dirty="0"/>
              <a:t>(Viento Máximo, Irradiación Reducida)</a:t>
            </a:r>
          </a:p>
        </p:txBody>
      </p:sp>
      <p:sp>
        <p:nvSpPr>
          <p:cNvPr id="13" name="5 Rectángulo"/>
          <p:cNvSpPr/>
          <p:nvPr/>
        </p:nvSpPr>
        <p:spPr>
          <a:xfrm>
            <a:off x="598537" y="2414935"/>
            <a:ext cx="7934448" cy="3046988"/>
          </a:xfrm>
          <a:prstGeom prst="rect">
            <a:avLst/>
          </a:prstGeom>
        </p:spPr>
        <p:txBody>
          <a:bodyPr wrap="square">
            <a:spAutoFit/>
          </a:bodyPr>
          <a:lstStyle/>
          <a:p>
            <a:pPr algn="just"/>
            <a:r>
              <a:rPr lang="es-EC" sz="1600" b="1" dirty="0"/>
              <a:t>Salida C. Acople (WTG) – Baltra 13.8 [kV]: </a:t>
            </a:r>
            <a:r>
              <a:rPr lang="es-EC" sz="1600" dirty="0"/>
              <a:t>Carga de las unidades diésel superior al 125% de la capacidad máxima efectiva. Inversión de flujo en la línea Baltra –S. Cruz. </a:t>
            </a:r>
            <a:endParaRPr lang="es-EC" sz="1600" dirty="0" smtClean="0"/>
          </a:p>
          <a:p>
            <a:pPr algn="just"/>
            <a:endParaRPr lang="es-EC" sz="1600" dirty="0"/>
          </a:p>
          <a:p>
            <a:pPr algn="just"/>
            <a:r>
              <a:rPr lang="es-EC" sz="1600" b="1" dirty="0"/>
              <a:t>Salida Interconexión Baltra – S. Cruz: </a:t>
            </a:r>
            <a:r>
              <a:rPr lang="es-EC" sz="1600" dirty="0"/>
              <a:t>Carga de las unidades diésel superior al 115% de la capacidad máxima efectiva.</a:t>
            </a:r>
            <a:r>
              <a:rPr lang="es-EC" sz="1600" b="1" dirty="0"/>
              <a:t> </a:t>
            </a:r>
            <a:endParaRPr lang="es-EC" sz="1600" b="1" dirty="0" smtClean="0"/>
          </a:p>
          <a:p>
            <a:pPr algn="just"/>
            <a:endParaRPr lang="es-EC" sz="1600" dirty="0"/>
          </a:p>
          <a:p>
            <a:pPr algn="just"/>
            <a:r>
              <a:rPr lang="es-EC" sz="1600" b="1" dirty="0"/>
              <a:t>Salida TRF unidades CAT 1-7 en P. Ayora: </a:t>
            </a:r>
            <a:r>
              <a:rPr lang="es-EC" sz="1600" dirty="0"/>
              <a:t>Carga de la unidad 9 superior al 110% de la capacidad máxima efectiva. </a:t>
            </a:r>
            <a:endParaRPr lang="es-EC" sz="1600" dirty="0" smtClean="0"/>
          </a:p>
          <a:p>
            <a:pPr algn="just"/>
            <a:endParaRPr lang="es-EC" sz="1600" dirty="0"/>
          </a:p>
          <a:p>
            <a:pPr algn="just"/>
            <a:r>
              <a:rPr lang="es-EC" sz="1600" b="1" dirty="0"/>
              <a:t>Salida Alimentador 2 Sistema Santa Cruz: </a:t>
            </a:r>
            <a:r>
              <a:rPr lang="es-EC" sz="1600" dirty="0"/>
              <a:t>Unidades en P. Ayora motorizadas por exceso de generación. El flujo de carga no considera sin embargo la reducción de potencia por sobre-frecuencia de las plantas fotovoltaicas y eólicas.</a:t>
            </a:r>
          </a:p>
        </p:txBody>
      </p:sp>
    </p:spTree>
    <p:extLst>
      <p:ext uri="{BB962C8B-B14F-4D97-AF65-F5344CB8AC3E}">
        <p14:creationId xmlns:p14="http://schemas.microsoft.com/office/powerpoint/2010/main" val="3081186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DESARROLLO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0" name="5 Rectángulo"/>
          <p:cNvSpPr/>
          <p:nvPr/>
        </p:nvSpPr>
        <p:spPr>
          <a:xfrm>
            <a:off x="547736" y="1325086"/>
            <a:ext cx="8280919" cy="1815882"/>
          </a:xfrm>
          <a:prstGeom prst="rect">
            <a:avLst/>
          </a:prstGeom>
        </p:spPr>
        <p:txBody>
          <a:bodyPr wrap="square">
            <a:spAutoFit/>
          </a:bodyPr>
          <a:lstStyle/>
          <a:p>
            <a:pPr algn="just"/>
            <a:r>
              <a:rPr lang="es-ES" sz="1600" b="1" dirty="0" smtClean="0">
                <a:solidFill>
                  <a:srgbClr val="FF0000"/>
                </a:solidFill>
              </a:rPr>
              <a:t>SISTEMA DE GENERACIÓN EN BALTRA - SANTA CRUZ:</a:t>
            </a:r>
          </a:p>
          <a:p>
            <a:pPr algn="just"/>
            <a:r>
              <a:rPr lang="es-ES" sz="1600" dirty="0" smtClean="0"/>
              <a:t>Los generadores Diésel, implican para su funcionamiento el transporte de combustible desde el Ecuador continental hacia las Islas Galápagos. Debido a esto el plan del gobierno es implementar el eslogan de cero combustibles fósiles para las Islas Galápagos.</a:t>
            </a:r>
          </a:p>
          <a:p>
            <a:pPr algn="just"/>
            <a:endParaRPr lang="es-ES" sz="1600" dirty="0"/>
          </a:p>
          <a:p>
            <a:pPr algn="just"/>
            <a:r>
              <a:rPr lang="es-ES" sz="1600" dirty="0" smtClean="0"/>
              <a:t>El transporte y manejo de combustibles dentro de una reserva natural como las Islas Galápagos conlleva a un peligro potencial hacia el ecosistema, como lo ocurrido en el 2001.</a:t>
            </a:r>
          </a:p>
        </p:txBody>
      </p:sp>
      <p:pic>
        <p:nvPicPr>
          <p:cNvPr id="8" name="Imagen 7" descr="http://www.noaanews.noaa.gov/stories/images/jessica-side.jpg"/>
          <p:cNvPicPr/>
          <p:nvPr/>
        </p:nvPicPr>
        <p:blipFill>
          <a:blip r:embed="rId6">
            <a:extLst>
              <a:ext uri="{28A0092B-C50C-407E-A947-70E740481C1C}">
                <a14:useLocalDpi xmlns:a14="http://schemas.microsoft.com/office/drawing/2010/main" val="0"/>
              </a:ext>
            </a:extLst>
          </a:blip>
          <a:srcRect/>
          <a:stretch>
            <a:fillRect/>
          </a:stretch>
        </p:blipFill>
        <p:spPr bwMode="auto">
          <a:xfrm>
            <a:off x="2779983" y="3169131"/>
            <a:ext cx="3816424" cy="2814969"/>
          </a:xfrm>
          <a:prstGeom prst="rect">
            <a:avLst/>
          </a:prstGeom>
          <a:ln w="9525" cap="flat" cmpd="sng" algn="ctr">
            <a:solidFill>
              <a:sysClr val="windowText" lastClr="000000"/>
            </a:solidFill>
            <a:prstDash val="solid"/>
            <a:round/>
            <a:headEnd type="none" w="med" len="med"/>
            <a:tailEnd type="none" w="med" len="med"/>
          </a:ln>
        </p:spPr>
      </p:pic>
    </p:spTree>
    <p:extLst>
      <p:ext uri="{BB962C8B-B14F-4D97-AF65-F5344CB8AC3E}">
        <p14:creationId xmlns:p14="http://schemas.microsoft.com/office/powerpoint/2010/main" val="37657332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3 </a:t>
            </a:r>
            <a:r>
              <a:rPr lang="es-ES" sz="1600" dirty="0" smtClean="0"/>
              <a:t>(Viento Promedio, Irradiación Máxima)</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3" name="Tabla 2"/>
          <p:cNvGraphicFramePr>
            <a:graphicFrameLocks noGrp="1"/>
          </p:cNvGraphicFramePr>
          <p:nvPr>
            <p:extLst>
              <p:ext uri="{D42A27DB-BD31-4B8C-83A1-F6EECF244321}">
                <p14:modId xmlns:p14="http://schemas.microsoft.com/office/powerpoint/2010/main" val="1540030701"/>
              </p:ext>
            </p:extLst>
          </p:nvPr>
        </p:nvGraphicFramePr>
        <p:xfrm>
          <a:off x="1900860" y="2984442"/>
          <a:ext cx="5574665" cy="2203323"/>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0.25519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0.032647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0.2648084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0.7944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0.25519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0.032647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0.2648084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0.25519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0.032647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0.2648084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0.6913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0.668735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0.085535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0.6912655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1.4343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0.1835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1.4857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1.4857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601070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3 </a:t>
            </a:r>
            <a:r>
              <a:rPr lang="es-ES" sz="1600" dirty="0"/>
              <a:t>(Viento Promedio, Irradiación Máxima)</a:t>
            </a:r>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2" name="Tabla 1"/>
          <p:cNvGraphicFramePr>
            <a:graphicFrameLocks noGrp="1"/>
          </p:cNvGraphicFramePr>
          <p:nvPr>
            <p:extLst>
              <p:ext uri="{D42A27DB-BD31-4B8C-83A1-F6EECF244321}">
                <p14:modId xmlns:p14="http://schemas.microsoft.com/office/powerpoint/2010/main" val="202871433"/>
              </p:ext>
            </p:extLst>
          </p:nvPr>
        </p:nvGraphicFramePr>
        <p:xfrm>
          <a:off x="467544" y="2574940"/>
          <a:ext cx="5626100" cy="1619698"/>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3.177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0.1241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1107034169"/>
              </p:ext>
            </p:extLst>
          </p:nvPr>
        </p:nvGraphicFramePr>
        <p:xfrm>
          <a:off x="3125347" y="5148325"/>
          <a:ext cx="5401310" cy="637794"/>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1.4343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3.177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4.61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4.51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68.9</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6181857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3 </a:t>
            </a:r>
            <a:r>
              <a:rPr lang="es-ES" sz="1600" dirty="0"/>
              <a:t>(Viento Promedio, Irradiación Máxima)</a:t>
            </a:r>
          </a:p>
        </p:txBody>
      </p:sp>
      <p:sp>
        <p:nvSpPr>
          <p:cNvPr id="13" name="5 Rectángulo"/>
          <p:cNvSpPr/>
          <p:nvPr/>
        </p:nvSpPr>
        <p:spPr>
          <a:xfrm>
            <a:off x="479638" y="1997703"/>
            <a:ext cx="4968552" cy="338554"/>
          </a:xfrm>
          <a:prstGeom prst="rect">
            <a:avLst/>
          </a:prstGeom>
        </p:spPr>
        <p:txBody>
          <a:bodyPr wrap="square">
            <a:spAutoFit/>
          </a:bodyPr>
          <a:lstStyle/>
          <a:p>
            <a:pPr algn="just"/>
            <a:r>
              <a:rPr lang="es-ES" sz="1600" dirty="0"/>
              <a:t>Sistema Hibrido Baltra – Santa Cruz “ISLAS GALÁPAGOS</a:t>
            </a:r>
            <a:r>
              <a:rPr lang="es-ES" sz="1600" dirty="0" smtClean="0"/>
              <a:t>”</a:t>
            </a:r>
          </a:p>
        </p:txBody>
      </p:sp>
      <p:pic>
        <p:nvPicPr>
          <p:cNvPr id="12" name="Imagen 11"/>
          <p:cNvPicPr/>
          <p:nvPr/>
        </p:nvPicPr>
        <p:blipFill rotWithShape="1">
          <a:blip r:embed="rId6"/>
          <a:srcRect l="60009" t="20096" r="291" b="20957"/>
          <a:stretch/>
        </p:blipFill>
        <p:spPr bwMode="auto">
          <a:xfrm>
            <a:off x="179512" y="2348880"/>
            <a:ext cx="5445252" cy="3577688"/>
          </a:xfrm>
          <a:prstGeom prst="rect">
            <a:avLst/>
          </a:prstGeom>
          <a:ln w="6350">
            <a:solidFill>
              <a:schemeClr val="tx1"/>
            </a:solidFill>
          </a:ln>
          <a:extLst>
            <a:ext uri="{53640926-AAD7-44D8-BBD7-CCE9431645EC}">
              <a14:shadowObscured xmlns:a14="http://schemas.microsoft.com/office/drawing/2010/main"/>
            </a:ext>
          </a:extLst>
        </p:spPr>
      </p:pic>
      <p:pic>
        <p:nvPicPr>
          <p:cNvPr id="16" name="Imagen 15"/>
          <p:cNvPicPr/>
          <p:nvPr/>
        </p:nvPicPr>
        <p:blipFill rotWithShape="1">
          <a:blip r:embed="rId7"/>
          <a:srcRect l="71355" t="44467" r="13509" b="29812"/>
          <a:stretch/>
        </p:blipFill>
        <p:spPr bwMode="auto">
          <a:xfrm>
            <a:off x="5868144" y="2841724"/>
            <a:ext cx="2736000" cy="2592000"/>
          </a:xfrm>
          <a:prstGeom prst="rect">
            <a:avLst/>
          </a:prstGeom>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05088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3 </a:t>
            </a:r>
            <a:r>
              <a:rPr lang="es-ES" sz="1600" dirty="0"/>
              <a:t>(Viento Promedio, Irradiación Máxima)</a:t>
            </a:r>
          </a:p>
        </p:txBody>
      </p:sp>
      <p:sp>
        <p:nvSpPr>
          <p:cNvPr id="13" name="5 Rectángulo"/>
          <p:cNvSpPr/>
          <p:nvPr/>
        </p:nvSpPr>
        <p:spPr>
          <a:xfrm>
            <a:off x="600249" y="2409915"/>
            <a:ext cx="7860183" cy="2308324"/>
          </a:xfrm>
          <a:prstGeom prst="rect">
            <a:avLst/>
          </a:prstGeom>
        </p:spPr>
        <p:txBody>
          <a:bodyPr wrap="square">
            <a:spAutoFit/>
          </a:bodyPr>
          <a:lstStyle/>
          <a:p>
            <a:pPr algn="just"/>
            <a:r>
              <a:rPr lang="es-EC" sz="1600" b="1" dirty="0"/>
              <a:t>Salida C. Acople (WTG) – Baltra 13.8 [kV]: </a:t>
            </a:r>
            <a:r>
              <a:rPr lang="es-EC" sz="1600" dirty="0"/>
              <a:t>Carga de las unidades diésel en 102% de la capacidad máxima efectiva. Inversión de flujo en la línea Baltra –S. Cruz. </a:t>
            </a:r>
            <a:endParaRPr lang="es-EC" sz="1600" dirty="0" smtClean="0"/>
          </a:p>
          <a:p>
            <a:pPr algn="just"/>
            <a:endParaRPr lang="es-EC" sz="1600" dirty="0"/>
          </a:p>
          <a:p>
            <a:pPr algn="just"/>
            <a:r>
              <a:rPr lang="es-EC" sz="1600" b="1" dirty="0"/>
              <a:t>Salida TRF unidades CAT 1-7 en P. Ayora: </a:t>
            </a:r>
            <a:r>
              <a:rPr lang="es-EC" sz="1600" dirty="0"/>
              <a:t>Carga de la unidad 9 superior al 105% de la capacidad máxima efectiva. </a:t>
            </a:r>
            <a:endParaRPr lang="es-EC" sz="1600" dirty="0" smtClean="0"/>
          </a:p>
          <a:p>
            <a:pPr algn="just"/>
            <a:endParaRPr lang="es-EC" sz="1600" dirty="0"/>
          </a:p>
          <a:p>
            <a:pPr algn="just"/>
            <a:r>
              <a:rPr lang="es-EC" sz="1600" b="1" dirty="0"/>
              <a:t>Salida Alimentador 2 Sistema Santa Cruz: </a:t>
            </a:r>
            <a:r>
              <a:rPr lang="es-EC" sz="1600" dirty="0"/>
              <a:t>Unidades en P. Ayora motorizadas por exceso de generación. El flujo de carga no considera sin embargo la reducción de potencia por sobre-frecuencia de las plantas fotovoltaicas y eólicas.</a:t>
            </a:r>
            <a:endParaRPr lang="es-ES" sz="1600" dirty="0" smtClean="0"/>
          </a:p>
        </p:txBody>
      </p:sp>
    </p:spTree>
    <p:extLst>
      <p:ext uri="{BB962C8B-B14F-4D97-AF65-F5344CB8AC3E}">
        <p14:creationId xmlns:p14="http://schemas.microsoft.com/office/powerpoint/2010/main" val="30081369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4 </a:t>
            </a:r>
            <a:r>
              <a:rPr lang="es-ES" sz="1600" dirty="0" smtClean="0"/>
              <a:t>(Viento Promedio, Irradiación Reducida)</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2" name="Tabla 1"/>
          <p:cNvGraphicFramePr>
            <a:graphicFrameLocks noGrp="1"/>
          </p:cNvGraphicFramePr>
          <p:nvPr>
            <p:extLst>
              <p:ext uri="{D42A27DB-BD31-4B8C-83A1-F6EECF244321}">
                <p14:modId xmlns:p14="http://schemas.microsoft.com/office/powerpoint/2010/main" val="3447097031"/>
              </p:ext>
            </p:extLst>
          </p:nvPr>
        </p:nvGraphicFramePr>
        <p:xfrm>
          <a:off x="1900860" y="3016091"/>
          <a:ext cx="5574665" cy="2203323"/>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0.2957239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0.01760556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0.2242761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1.0487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0.2957239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0.01760556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0.2242761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0.2957239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0.01760556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0.2242761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0.5040892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0.02992945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0.3759108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0.5851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0.7749073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0.04612655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0.5850927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2.166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0.1289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1.634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1.634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0218041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4 </a:t>
            </a:r>
            <a:r>
              <a:rPr lang="es-ES" sz="1600" dirty="0"/>
              <a:t>(Viento Promedio, Irradiación Reducida)</a:t>
            </a:r>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3" name="Tabla 2"/>
          <p:cNvGraphicFramePr>
            <a:graphicFrameLocks noGrp="1"/>
          </p:cNvGraphicFramePr>
          <p:nvPr>
            <p:extLst>
              <p:ext uri="{D42A27DB-BD31-4B8C-83A1-F6EECF244321}">
                <p14:modId xmlns:p14="http://schemas.microsoft.com/office/powerpoint/2010/main" val="2579412115"/>
              </p:ext>
            </p:extLst>
          </p:nvPr>
        </p:nvGraphicFramePr>
        <p:xfrm>
          <a:off x="312297" y="2639304"/>
          <a:ext cx="5626100" cy="1619698"/>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2.437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0.1529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901166701"/>
              </p:ext>
            </p:extLst>
          </p:nvPr>
        </p:nvGraphicFramePr>
        <p:xfrm>
          <a:off x="2843808" y="5048392"/>
          <a:ext cx="5401310" cy="637794"/>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2.166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2.437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4.60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4.51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52.9</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9866707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4 </a:t>
            </a:r>
            <a:r>
              <a:rPr lang="es-ES" sz="1600" dirty="0"/>
              <a:t>(Viento Promedio, Irradiación Reducida)</a:t>
            </a:r>
          </a:p>
        </p:txBody>
      </p:sp>
      <p:sp>
        <p:nvSpPr>
          <p:cNvPr id="13" name="5 Rectángulo"/>
          <p:cNvSpPr/>
          <p:nvPr/>
        </p:nvSpPr>
        <p:spPr>
          <a:xfrm>
            <a:off x="479638" y="1997703"/>
            <a:ext cx="4968552" cy="338554"/>
          </a:xfrm>
          <a:prstGeom prst="rect">
            <a:avLst/>
          </a:prstGeom>
        </p:spPr>
        <p:txBody>
          <a:bodyPr wrap="square">
            <a:spAutoFit/>
          </a:bodyPr>
          <a:lstStyle/>
          <a:p>
            <a:pPr algn="just"/>
            <a:r>
              <a:rPr lang="es-ES" sz="1600" dirty="0"/>
              <a:t>Sistema Hibrido Baltra – Santa Cruz “ISLAS GALÁPAGOS</a:t>
            </a:r>
            <a:r>
              <a:rPr lang="es-ES" sz="1600" dirty="0" smtClean="0"/>
              <a:t>”</a:t>
            </a:r>
          </a:p>
        </p:txBody>
      </p:sp>
      <p:pic>
        <p:nvPicPr>
          <p:cNvPr id="14" name="Imagen 13"/>
          <p:cNvPicPr/>
          <p:nvPr/>
        </p:nvPicPr>
        <p:blipFill rotWithShape="1">
          <a:blip r:embed="rId6"/>
          <a:srcRect l="59896" t="19090" r="194" b="22459"/>
          <a:stretch/>
        </p:blipFill>
        <p:spPr bwMode="auto">
          <a:xfrm>
            <a:off x="210447" y="2334168"/>
            <a:ext cx="5474056" cy="3528000"/>
          </a:xfrm>
          <a:prstGeom prst="rect">
            <a:avLst/>
          </a:prstGeom>
          <a:ln w="6350">
            <a:solidFill>
              <a:schemeClr val="tx1"/>
            </a:solidFill>
          </a:ln>
          <a:extLst>
            <a:ext uri="{53640926-AAD7-44D8-BBD7-CCE9431645EC}">
              <a14:shadowObscured xmlns:a14="http://schemas.microsoft.com/office/drawing/2010/main"/>
            </a:ext>
          </a:extLst>
        </p:spPr>
      </p:pic>
      <p:pic>
        <p:nvPicPr>
          <p:cNvPr id="15" name="Imagen 14"/>
          <p:cNvPicPr/>
          <p:nvPr/>
        </p:nvPicPr>
        <p:blipFill rotWithShape="1">
          <a:blip r:embed="rId7"/>
          <a:srcRect l="71469" t="53469" r="13622" b="21172"/>
          <a:stretch/>
        </p:blipFill>
        <p:spPr bwMode="auto">
          <a:xfrm>
            <a:off x="6016556" y="2802168"/>
            <a:ext cx="2736000" cy="2592000"/>
          </a:xfrm>
          <a:prstGeom prst="rect">
            <a:avLst/>
          </a:prstGeom>
          <a:ln w="63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60096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4 </a:t>
            </a:r>
            <a:r>
              <a:rPr lang="es-ES" sz="1600" dirty="0"/>
              <a:t>(Viento Promedio, Irradiación Reducida)</a:t>
            </a:r>
          </a:p>
        </p:txBody>
      </p:sp>
      <p:sp>
        <p:nvSpPr>
          <p:cNvPr id="13" name="5 Rectángulo"/>
          <p:cNvSpPr/>
          <p:nvPr/>
        </p:nvSpPr>
        <p:spPr>
          <a:xfrm>
            <a:off x="554534" y="2315218"/>
            <a:ext cx="8064896" cy="1569660"/>
          </a:xfrm>
          <a:prstGeom prst="rect">
            <a:avLst/>
          </a:prstGeom>
        </p:spPr>
        <p:txBody>
          <a:bodyPr wrap="square">
            <a:spAutoFit/>
          </a:bodyPr>
          <a:lstStyle/>
          <a:p>
            <a:pPr algn="just"/>
            <a:r>
              <a:rPr lang="es-EC" sz="1600" b="1" dirty="0"/>
              <a:t>Salida TRF unidades CAT 1-7 en P. Ayora: </a:t>
            </a:r>
            <a:r>
              <a:rPr lang="es-EC" sz="1600" dirty="0"/>
              <a:t>Carga de la unidad 9 superior al 150% de la capacidad máxima efectiva. </a:t>
            </a:r>
            <a:endParaRPr lang="es-EC" sz="1600" dirty="0" smtClean="0"/>
          </a:p>
          <a:p>
            <a:pPr algn="just"/>
            <a:endParaRPr lang="es-EC" sz="1600" dirty="0"/>
          </a:p>
          <a:p>
            <a:pPr algn="just"/>
            <a:r>
              <a:rPr lang="es-EC" sz="1600" b="1" dirty="0"/>
              <a:t>Salida Alimentador 2 Sistema Santa Cruz: </a:t>
            </a:r>
            <a:r>
              <a:rPr lang="es-EC" sz="1600" dirty="0"/>
              <a:t>Unidades en P. Ayora cargadas al 10% de su capacidad máxima efectiva. El flujo de carga no considera sin embargo la reducción de potencia por sobre frecuencia de las plantas fotovoltaicas y eólica.</a:t>
            </a:r>
          </a:p>
        </p:txBody>
      </p:sp>
    </p:spTree>
    <p:extLst>
      <p:ext uri="{BB962C8B-B14F-4D97-AF65-F5344CB8AC3E}">
        <p14:creationId xmlns:p14="http://schemas.microsoft.com/office/powerpoint/2010/main" val="16599117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a:t>
            </a:r>
            <a:r>
              <a:rPr lang="es-ES" sz="1600" b="1" dirty="0">
                <a:effectLst>
                  <a:outerShdw blurRad="38100" dist="38100" dir="2700000" algn="tl">
                    <a:srgbClr val="000000">
                      <a:alpha val="43137"/>
                    </a:srgbClr>
                  </a:outerShdw>
                </a:effectLst>
              </a:rPr>
              <a:t>5</a:t>
            </a:r>
            <a:r>
              <a:rPr lang="es-ES" sz="1600" b="1" dirty="0" smtClean="0">
                <a:effectLst>
                  <a:outerShdw blurRad="38100" dist="38100" dir="2700000" algn="tl">
                    <a:srgbClr val="000000">
                      <a:alpha val="43137"/>
                    </a:srgbClr>
                  </a:outerShdw>
                </a:effectLst>
              </a:rPr>
              <a:t> </a:t>
            </a:r>
            <a:r>
              <a:rPr lang="es-ES" sz="1600" dirty="0" smtClean="0"/>
              <a:t>(Sin Viento, Irradiación Máxima)</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3" name="Tabla 2"/>
          <p:cNvGraphicFramePr>
            <a:graphicFrameLocks noGrp="1"/>
          </p:cNvGraphicFramePr>
          <p:nvPr>
            <p:extLst>
              <p:ext uri="{D42A27DB-BD31-4B8C-83A1-F6EECF244321}">
                <p14:modId xmlns:p14="http://schemas.microsoft.com/office/powerpoint/2010/main" val="971552001"/>
              </p:ext>
            </p:extLst>
          </p:nvPr>
        </p:nvGraphicFramePr>
        <p:xfrm>
          <a:off x="1900860" y="2988666"/>
          <a:ext cx="5574665" cy="2203323"/>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0.3581438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0.03423537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0.1618562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0.9176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0.3581438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0.03423537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0.1618562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0.3581438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0.03423537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0.1618562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0.6097878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0.05820014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0.2702122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0.3581438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0.03423537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0.1618562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0.4216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0.9384135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0.08969668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0.4215865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2.981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0.2848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4.31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1.3392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1.3392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1956847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5 </a:t>
            </a:r>
            <a:r>
              <a:rPr lang="es-ES" sz="1600" dirty="0"/>
              <a:t>(Sin Viento, Irradiación Máxima)</a:t>
            </a:r>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2" name="Tabla 1"/>
          <p:cNvGraphicFramePr>
            <a:graphicFrameLocks noGrp="1"/>
          </p:cNvGraphicFramePr>
          <p:nvPr>
            <p:extLst>
              <p:ext uri="{D42A27DB-BD31-4B8C-83A1-F6EECF244321}">
                <p14:modId xmlns:p14="http://schemas.microsoft.com/office/powerpoint/2010/main" val="3191226690"/>
              </p:ext>
            </p:extLst>
          </p:nvPr>
        </p:nvGraphicFramePr>
        <p:xfrm>
          <a:off x="232395" y="2522294"/>
          <a:ext cx="5626100" cy="1619698"/>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1.59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1892227539"/>
              </p:ext>
            </p:extLst>
          </p:nvPr>
        </p:nvGraphicFramePr>
        <p:xfrm>
          <a:off x="2987824" y="5067788"/>
          <a:ext cx="5401310" cy="637794"/>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2.981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4.57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4.51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34.8</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768616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683985"/>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DESARROLLO</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0" name="5 Rectángulo"/>
          <p:cNvSpPr/>
          <p:nvPr/>
        </p:nvSpPr>
        <p:spPr>
          <a:xfrm>
            <a:off x="547736" y="1325086"/>
            <a:ext cx="8280919" cy="2800767"/>
          </a:xfrm>
          <a:prstGeom prst="rect">
            <a:avLst/>
          </a:prstGeom>
        </p:spPr>
        <p:txBody>
          <a:bodyPr wrap="square">
            <a:spAutoFit/>
          </a:bodyPr>
          <a:lstStyle/>
          <a:p>
            <a:pPr algn="just"/>
            <a:r>
              <a:rPr lang="es-ES" sz="1600" b="1" dirty="0" smtClean="0">
                <a:solidFill>
                  <a:srgbClr val="FF0000"/>
                </a:solidFill>
              </a:rPr>
              <a:t>SISTEMA DE GENERACIÓN EN BALTRA - SANTA CRUZ:</a:t>
            </a:r>
          </a:p>
          <a:p>
            <a:pPr algn="just"/>
            <a:r>
              <a:rPr lang="es-ES" sz="1600" b="1" dirty="0" smtClean="0"/>
              <a:t>Generación Convencional: </a:t>
            </a:r>
            <a:r>
              <a:rPr lang="es-ES" sz="1600" dirty="0" smtClean="0"/>
              <a:t>En Puerto Ayora están ubicados 9 generadores diésel, mismos que están divididos en dos grupos, conectados a barras independientes a 13.8 [kV].</a:t>
            </a:r>
          </a:p>
          <a:p>
            <a:pPr algn="just"/>
            <a:endParaRPr lang="es-ES" sz="1600" dirty="0"/>
          </a:p>
          <a:p>
            <a:pPr algn="just"/>
            <a:r>
              <a:rPr lang="es-ES" sz="1600" b="1" dirty="0" smtClean="0"/>
              <a:t>Generación Renovable: </a:t>
            </a:r>
            <a:r>
              <a:rPr lang="es-ES" sz="1600" dirty="0"/>
              <a:t>E</a:t>
            </a:r>
            <a:r>
              <a:rPr lang="es-ES" sz="1600" dirty="0" smtClean="0"/>
              <a:t>sta generación esta ubicada en ambas islas, como se indica:</a:t>
            </a:r>
          </a:p>
          <a:p>
            <a:pPr algn="just"/>
            <a:endParaRPr lang="es-ES" sz="1600" dirty="0"/>
          </a:p>
          <a:p>
            <a:pPr marL="285750" indent="-285750" algn="just">
              <a:buFontTx/>
              <a:buChar char="-"/>
            </a:pPr>
            <a:r>
              <a:rPr lang="es-ES" sz="1600" dirty="0" smtClean="0"/>
              <a:t>Parque Eólico en Baltra</a:t>
            </a:r>
          </a:p>
          <a:p>
            <a:pPr marL="285750" indent="-285750" algn="just">
              <a:buFontTx/>
              <a:buChar char="-"/>
            </a:pPr>
            <a:r>
              <a:rPr lang="es-ES" sz="1600" dirty="0" smtClean="0"/>
              <a:t>Planta Fotovoltaica en Baltra</a:t>
            </a:r>
          </a:p>
          <a:p>
            <a:pPr marL="285750" indent="-285750" algn="just">
              <a:buFontTx/>
              <a:buChar char="-"/>
            </a:pPr>
            <a:r>
              <a:rPr lang="es-ES" sz="1600" dirty="0" smtClean="0"/>
              <a:t>Banco de baterías (regulación fluctuaciones de viento/irradiación)</a:t>
            </a:r>
          </a:p>
          <a:p>
            <a:pPr marL="285750" indent="-285750" algn="just">
              <a:buFontTx/>
              <a:buChar char="-"/>
            </a:pPr>
            <a:r>
              <a:rPr lang="es-ES" sz="1600" dirty="0" smtClean="0"/>
              <a:t>Banco de baterías de almacenamiento de energía</a:t>
            </a:r>
          </a:p>
          <a:p>
            <a:pPr marL="285750" indent="-285750" algn="just">
              <a:buFontTx/>
              <a:buChar char="-"/>
            </a:pPr>
            <a:r>
              <a:rPr lang="es-ES" sz="1600" dirty="0" smtClean="0"/>
              <a:t>Planta Fotovoltaica en Santa Cruz</a:t>
            </a:r>
          </a:p>
        </p:txBody>
      </p:sp>
      <p:graphicFrame>
        <p:nvGraphicFramePr>
          <p:cNvPr id="2" name="Tabla 1"/>
          <p:cNvGraphicFramePr>
            <a:graphicFrameLocks noGrp="1"/>
          </p:cNvGraphicFramePr>
          <p:nvPr>
            <p:extLst>
              <p:ext uri="{D42A27DB-BD31-4B8C-83A1-F6EECF244321}">
                <p14:modId xmlns:p14="http://schemas.microsoft.com/office/powerpoint/2010/main" val="2835411226"/>
              </p:ext>
            </p:extLst>
          </p:nvPr>
        </p:nvGraphicFramePr>
        <p:xfrm>
          <a:off x="2080885" y="4229086"/>
          <a:ext cx="5214620" cy="1182370"/>
        </p:xfrm>
        <a:graphic>
          <a:graphicData uri="http://schemas.openxmlformats.org/drawingml/2006/table">
            <a:tbl>
              <a:tblPr firstRow="1" firstCol="1" bandRow="1">
                <a:tableStyleId>{5C22544A-7EE6-4342-B048-85BDC9FD1C3A}</a:tableStyleId>
              </a:tblPr>
              <a:tblGrid>
                <a:gridCol w="1303655"/>
                <a:gridCol w="1303655"/>
                <a:gridCol w="1303655"/>
                <a:gridCol w="1303655"/>
              </a:tblGrid>
              <a:tr h="394335">
                <a:tc>
                  <a:txBody>
                    <a:bodyPr/>
                    <a:lstStyle/>
                    <a:p>
                      <a:pPr algn="ctr">
                        <a:lnSpc>
                          <a:spcPct val="107000"/>
                        </a:lnSpc>
                        <a:spcAft>
                          <a:spcPts val="0"/>
                        </a:spcAft>
                      </a:pPr>
                      <a:r>
                        <a:rPr lang="es-EC" sz="1000" dirty="0">
                          <a:effectLst/>
                        </a:rPr>
                        <a:t>ISLA</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000">
                          <a:effectLst/>
                        </a:rPr>
                        <a:t>CLIENTES REGULADOS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000">
                          <a:effectLst/>
                        </a:rPr>
                        <a:t>EQUIPOS DE GENERACION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000" dirty="0">
                          <a:effectLst/>
                        </a:rPr>
                        <a:t>POTENCIA NOMINAL </a:t>
                      </a:r>
                      <a:r>
                        <a:rPr lang="es-EC" sz="1000" dirty="0" smtClean="0">
                          <a:effectLst/>
                        </a:rPr>
                        <a:t>[MW]</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r h="264795">
                <a:tc rowSpan="2">
                  <a:txBody>
                    <a:bodyPr/>
                    <a:lstStyle/>
                    <a:p>
                      <a:pPr algn="ctr">
                        <a:lnSpc>
                          <a:spcPct val="107000"/>
                        </a:lnSpc>
                        <a:spcAft>
                          <a:spcPts val="0"/>
                        </a:spcAft>
                      </a:pPr>
                      <a:r>
                        <a:rPr lang="es-EC" sz="1000">
                          <a:effectLst/>
                        </a:rPr>
                        <a:t>San Cristóbal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rowSpan="2">
                  <a:txBody>
                    <a:bodyPr/>
                    <a:lstStyle/>
                    <a:p>
                      <a:pPr algn="ctr">
                        <a:lnSpc>
                          <a:spcPct val="107000"/>
                        </a:lnSpc>
                        <a:spcAft>
                          <a:spcPts val="0"/>
                        </a:spcAft>
                      </a:pPr>
                      <a:r>
                        <a:rPr lang="es-EC" sz="1000">
                          <a:effectLst/>
                        </a:rPr>
                        <a:t>2.838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000">
                          <a:effectLst/>
                        </a:rPr>
                        <a:t>5 Genset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000">
                          <a:effectLst/>
                        </a:rPr>
                        <a:t>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r h="259715">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000">
                          <a:effectLst/>
                        </a:rPr>
                        <a:t>3 Aerogeneradores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000">
                          <a:effectLst/>
                        </a:rPr>
                        <a:t>2.4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r h="263525">
                <a:tc>
                  <a:txBody>
                    <a:bodyPr/>
                    <a:lstStyle/>
                    <a:p>
                      <a:pPr algn="ctr">
                        <a:lnSpc>
                          <a:spcPct val="107000"/>
                        </a:lnSpc>
                        <a:spcAft>
                          <a:spcPts val="0"/>
                        </a:spcAft>
                      </a:pPr>
                      <a:r>
                        <a:rPr lang="es-EC" sz="1000">
                          <a:effectLst/>
                        </a:rPr>
                        <a:t>Santa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000">
                          <a:effectLst/>
                        </a:rPr>
                        <a:t>5.364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000">
                          <a:effectLst/>
                        </a:rPr>
                        <a:t>8 Genset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lnSpc>
                          <a:spcPct val="107000"/>
                        </a:lnSpc>
                        <a:spcAft>
                          <a:spcPts val="0"/>
                        </a:spcAft>
                      </a:pPr>
                      <a:r>
                        <a:rPr lang="es-EC" sz="1000" dirty="0">
                          <a:effectLst/>
                        </a:rPr>
                        <a:t>8.01</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tc>
              </a:tr>
            </a:tbl>
          </a:graphicData>
        </a:graphic>
      </p:graphicFrame>
    </p:spTree>
    <p:extLst>
      <p:ext uri="{BB962C8B-B14F-4D97-AF65-F5344CB8AC3E}">
        <p14:creationId xmlns:p14="http://schemas.microsoft.com/office/powerpoint/2010/main" val="36750274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5 </a:t>
            </a:r>
            <a:r>
              <a:rPr lang="es-ES" sz="1600" dirty="0"/>
              <a:t>(Sin Viento, Irradiación Máxima)</a:t>
            </a:r>
          </a:p>
        </p:txBody>
      </p:sp>
      <p:sp>
        <p:nvSpPr>
          <p:cNvPr id="13" name="5 Rectángulo"/>
          <p:cNvSpPr/>
          <p:nvPr/>
        </p:nvSpPr>
        <p:spPr>
          <a:xfrm>
            <a:off x="479638" y="1997703"/>
            <a:ext cx="4968552" cy="338554"/>
          </a:xfrm>
          <a:prstGeom prst="rect">
            <a:avLst/>
          </a:prstGeom>
        </p:spPr>
        <p:txBody>
          <a:bodyPr wrap="square">
            <a:spAutoFit/>
          </a:bodyPr>
          <a:lstStyle/>
          <a:p>
            <a:pPr algn="just"/>
            <a:r>
              <a:rPr lang="es-ES" sz="1600" dirty="0"/>
              <a:t>Sistema Hibrido Baltra – Santa Cruz “ISLAS GALÁPAGOS</a:t>
            </a:r>
            <a:r>
              <a:rPr lang="es-ES" sz="1600" dirty="0" smtClean="0"/>
              <a:t>”</a:t>
            </a:r>
          </a:p>
        </p:txBody>
      </p:sp>
      <p:pic>
        <p:nvPicPr>
          <p:cNvPr id="12" name="Imagen 11"/>
          <p:cNvPicPr/>
          <p:nvPr/>
        </p:nvPicPr>
        <p:blipFill rotWithShape="1">
          <a:blip r:embed="rId6"/>
          <a:srcRect l="60055" t="18111" r="361" b="23111"/>
          <a:stretch/>
        </p:blipFill>
        <p:spPr bwMode="auto">
          <a:xfrm>
            <a:off x="179512" y="2348880"/>
            <a:ext cx="5429341" cy="3567431"/>
          </a:xfrm>
          <a:prstGeom prst="rect">
            <a:avLst/>
          </a:prstGeom>
          <a:ln w="6350">
            <a:solidFill>
              <a:schemeClr val="tx1"/>
            </a:solidFill>
          </a:ln>
          <a:extLst>
            <a:ext uri="{53640926-AAD7-44D8-BBD7-CCE9431645EC}">
              <a14:shadowObscured xmlns:a14="http://schemas.microsoft.com/office/drawing/2010/main"/>
            </a:ext>
          </a:extLst>
        </p:spPr>
      </p:pic>
      <p:pic>
        <p:nvPicPr>
          <p:cNvPr id="16" name="Imagen 15"/>
          <p:cNvPicPr/>
          <p:nvPr/>
        </p:nvPicPr>
        <p:blipFill rotWithShape="1">
          <a:blip r:embed="rId7"/>
          <a:srcRect l="71924" t="52116" r="13509" b="23166"/>
          <a:stretch/>
        </p:blipFill>
        <p:spPr bwMode="auto">
          <a:xfrm>
            <a:off x="5965183" y="2836595"/>
            <a:ext cx="2736000" cy="2592000"/>
          </a:xfrm>
          <a:prstGeom prst="rect">
            <a:avLst/>
          </a:prstGeom>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67154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5 </a:t>
            </a:r>
            <a:r>
              <a:rPr lang="es-ES" sz="1600" dirty="0"/>
              <a:t>(Sin Viento, Irradiación Máxima)</a:t>
            </a:r>
          </a:p>
        </p:txBody>
      </p:sp>
      <p:sp>
        <p:nvSpPr>
          <p:cNvPr id="13" name="5 Rectángulo"/>
          <p:cNvSpPr/>
          <p:nvPr/>
        </p:nvSpPr>
        <p:spPr>
          <a:xfrm>
            <a:off x="600249" y="2528193"/>
            <a:ext cx="7980612" cy="2062103"/>
          </a:xfrm>
          <a:prstGeom prst="rect">
            <a:avLst/>
          </a:prstGeom>
        </p:spPr>
        <p:txBody>
          <a:bodyPr wrap="square">
            <a:spAutoFit/>
          </a:bodyPr>
          <a:lstStyle/>
          <a:p>
            <a:pPr algn="just"/>
            <a:r>
              <a:rPr lang="es-EC" sz="1600" b="1" dirty="0"/>
              <a:t>Salida TRF Planta PV Santa Cruz: </a:t>
            </a:r>
            <a:r>
              <a:rPr lang="es-EC" sz="1600" dirty="0"/>
              <a:t>Carga de unidades en Puerto Ayora algo superior (101%) a su capacidad máxima efectiva. </a:t>
            </a:r>
            <a:endParaRPr lang="es-EC" sz="1600" dirty="0" smtClean="0"/>
          </a:p>
          <a:p>
            <a:pPr algn="just"/>
            <a:endParaRPr lang="es-EC" sz="1600" dirty="0" smtClean="0"/>
          </a:p>
          <a:p>
            <a:pPr algn="just"/>
            <a:r>
              <a:rPr lang="es-EC" sz="1600" b="1" dirty="0" smtClean="0"/>
              <a:t>Salida </a:t>
            </a:r>
            <a:r>
              <a:rPr lang="es-EC" sz="1600" b="1" dirty="0"/>
              <a:t>TRF unidades CAT 1-7 en P. Ayora: </a:t>
            </a:r>
            <a:r>
              <a:rPr lang="es-EC" sz="1600" dirty="0"/>
              <a:t>Carga de la unidad 9 superior al 200% de la capacidad máxima efectiva. </a:t>
            </a:r>
            <a:endParaRPr lang="es-EC" sz="1600" dirty="0" smtClean="0"/>
          </a:p>
          <a:p>
            <a:pPr algn="just"/>
            <a:endParaRPr lang="es-EC" sz="1600" dirty="0"/>
          </a:p>
          <a:p>
            <a:pPr algn="just"/>
            <a:r>
              <a:rPr lang="es-EC" sz="1600" b="1" dirty="0"/>
              <a:t>Salida TRF unidades Hyundai 8-9 en P. Ayora: </a:t>
            </a:r>
            <a:r>
              <a:rPr lang="es-EC" sz="1600" dirty="0"/>
              <a:t>Carga de las unidades 1 a 7 algo superior (101%) de la capacidad máxima efectiva.</a:t>
            </a:r>
          </a:p>
        </p:txBody>
      </p:sp>
    </p:spTree>
    <p:extLst>
      <p:ext uri="{BB962C8B-B14F-4D97-AF65-F5344CB8AC3E}">
        <p14:creationId xmlns:p14="http://schemas.microsoft.com/office/powerpoint/2010/main" val="21946110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6 </a:t>
            </a:r>
            <a:r>
              <a:rPr lang="es-ES" sz="1600" dirty="0" smtClean="0"/>
              <a:t>(Sin Viento, Irradiación Reducida)</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2" name="Tabla 1"/>
          <p:cNvGraphicFramePr>
            <a:graphicFrameLocks noGrp="1"/>
          </p:cNvGraphicFramePr>
          <p:nvPr>
            <p:extLst>
              <p:ext uri="{D42A27DB-BD31-4B8C-83A1-F6EECF244321}">
                <p14:modId xmlns:p14="http://schemas.microsoft.com/office/powerpoint/2010/main" val="774714123"/>
              </p:ext>
            </p:extLst>
          </p:nvPr>
        </p:nvGraphicFramePr>
        <p:xfrm>
          <a:off x="1900860" y="3112660"/>
          <a:ext cx="5574665" cy="2203323"/>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0.3736207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0.02738487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0.1463793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0.6831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0.3736207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0.02738487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0.1463793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0.3736207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0.02738487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0.1463793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0.6359957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0.04655427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0.2440043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1.0249547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0.07874834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0.3810453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0.7621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0.9349547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0.07474834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0.3810453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3.7148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0.2722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5.16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1.4452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1.4452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1799431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6 </a:t>
            </a:r>
            <a:r>
              <a:rPr lang="es-ES" sz="1600" dirty="0"/>
              <a:t>(Sin Viento, Irradiación Reducida)</a:t>
            </a:r>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3" name="Tabla 2"/>
          <p:cNvGraphicFramePr>
            <a:graphicFrameLocks noGrp="1"/>
          </p:cNvGraphicFramePr>
          <p:nvPr>
            <p:extLst>
              <p:ext uri="{D42A27DB-BD31-4B8C-83A1-F6EECF244321}">
                <p14:modId xmlns:p14="http://schemas.microsoft.com/office/powerpoint/2010/main" val="1206990220"/>
              </p:ext>
            </p:extLst>
          </p:nvPr>
        </p:nvGraphicFramePr>
        <p:xfrm>
          <a:off x="232395" y="2693358"/>
          <a:ext cx="5626100" cy="1619698"/>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0.85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124303116"/>
              </p:ext>
            </p:extLst>
          </p:nvPr>
        </p:nvGraphicFramePr>
        <p:xfrm>
          <a:off x="2915816" y="5091809"/>
          <a:ext cx="5401310" cy="637794"/>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3.7148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4.56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4.51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18.6</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6826766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6 </a:t>
            </a:r>
            <a:r>
              <a:rPr lang="es-ES" sz="1600" dirty="0"/>
              <a:t>(Sin Viento, Irradiación Reducida)</a:t>
            </a:r>
          </a:p>
        </p:txBody>
      </p:sp>
      <p:sp>
        <p:nvSpPr>
          <p:cNvPr id="13" name="5 Rectángulo"/>
          <p:cNvSpPr/>
          <p:nvPr/>
        </p:nvSpPr>
        <p:spPr>
          <a:xfrm>
            <a:off x="479638" y="1997703"/>
            <a:ext cx="4968552" cy="338554"/>
          </a:xfrm>
          <a:prstGeom prst="rect">
            <a:avLst/>
          </a:prstGeom>
        </p:spPr>
        <p:txBody>
          <a:bodyPr wrap="square">
            <a:spAutoFit/>
          </a:bodyPr>
          <a:lstStyle/>
          <a:p>
            <a:pPr algn="just"/>
            <a:r>
              <a:rPr lang="es-ES" sz="1600" dirty="0"/>
              <a:t>Sistema Hibrido Baltra – Santa Cruz “ISLAS GALÁPAGOS</a:t>
            </a:r>
            <a:r>
              <a:rPr lang="es-ES" sz="1600" dirty="0" smtClean="0"/>
              <a:t>”</a:t>
            </a:r>
          </a:p>
        </p:txBody>
      </p:sp>
      <p:pic>
        <p:nvPicPr>
          <p:cNvPr id="14" name="Imagen 13"/>
          <p:cNvPicPr/>
          <p:nvPr/>
        </p:nvPicPr>
        <p:blipFill rotWithShape="1">
          <a:blip r:embed="rId6"/>
          <a:srcRect l="60126" t="21578" r="301" b="20176"/>
          <a:stretch/>
        </p:blipFill>
        <p:spPr bwMode="auto">
          <a:xfrm>
            <a:off x="224287" y="2390640"/>
            <a:ext cx="5427833" cy="3528000"/>
          </a:xfrm>
          <a:prstGeom prst="rect">
            <a:avLst/>
          </a:prstGeom>
          <a:ln w="6350">
            <a:solidFill>
              <a:schemeClr val="tx1"/>
            </a:solidFill>
          </a:ln>
          <a:extLst>
            <a:ext uri="{53640926-AAD7-44D8-BBD7-CCE9431645EC}">
              <a14:shadowObscured xmlns:a14="http://schemas.microsoft.com/office/drawing/2010/main"/>
            </a:ext>
          </a:extLst>
        </p:spPr>
      </p:pic>
      <p:pic>
        <p:nvPicPr>
          <p:cNvPr id="15" name="Imagen 14"/>
          <p:cNvPicPr/>
          <p:nvPr/>
        </p:nvPicPr>
        <p:blipFill rotWithShape="1">
          <a:blip r:embed="rId7"/>
          <a:srcRect l="71355" t="47043" r="13509" b="28314"/>
          <a:stretch/>
        </p:blipFill>
        <p:spPr bwMode="auto">
          <a:xfrm>
            <a:off x="5957829" y="2858640"/>
            <a:ext cx="2736000" cy="2592000"/>
          </a:xfrm>
          <a:prstGeom prst="rect">
            <a:avLst/>
          </a:prstGeom>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78180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3:</a:t>
            </a:r>
            <a:r>
              <a:rPr lang="es-ES" sz="1600" b="1" dirty="0" smtClean="0"/>
              <a:t> </a:t>
            </a:r>
            <a:r>
              <a:rPr lang="es-ES" sz="1600" b="1" dirty="0"/>
              <a:t>PICO DE DEMANDA </a:t>
            </a:r>
            <a:r>
              <a:rPr lang="es-ES" sz="1600" b="1" dirty="0" smtClean="0"/>
              <a:t>DEL DÍA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6 </a:t>
            </a:r>
            <a:r>
              <a:rPr lang="es-ES" sz="1600" dirty="0"/>
              <a:t>(Sin Viento, Irradiación Reducida)</a:t>
            </a:r>
          </a:p>
        </p:txBody>
      </p:sp>
      <p:sp>
        <p:nvSpPr>
          <p:cNvPr id="13" name="5 Rectángulo"/>
          <p:cNvSpPr/>
          <p:nvPr/>
        </p:nvSpPr>
        <p:spPr>
          <a:xfrm>
            <a:off x="587672" y="2245948"/>
            <a:ext cx="8016775" cy="1323439"/>
          </a:xfrm>
          <a:prstGeom prst="rect">
            <a:avLst/>
          </a:prstGeom>
        </p:spPr>
        <p:txBody>
          <a:bodyPr wrap="square">
            <a:spAutoFit/>
          </a:bodyPr>
          <a:lstStyle/>
          <a:p>
            <a:r>
              <a:rPr lang="es-EC" sz="1600" b="1" dirty="0"/>
              <a:t>Salida TRF unidades CAT 1-7 en P. Ayora: </a:t>
            </a:r>
            <a:r>
              <a:rPr lang="es-EC" sz="1600" dirty="0"/>
              <a:t>Carga de las unidades 8 y 9 superior al 135% de la capacidad máxima efectiva.</a:t>
            </a:r>
            <a:r>
              <a:rPr lang="es-EC" sz="1600" b="1" dirty="0"/>
              <a:t> </a:t>
            </a:r>
            <a:endParaRPr lang="es-EC" sz="1600" b="1" dirty="0" smtClean="0"/>
          </a:p>
          <a:p>
            <a:endParaRPr lang="es-EC" sz="1600" dirty="0"/>
          </a:p>
          <a:p>
            <a:r>
              <a:rPr lang="es-EC" sz="1600" b="1" dirty="0"/>
              <a:t>Salida TRF unidades Hyundai 8-9 en P. Ayora: </a:t>
            </a:r>
            <a:r>
              <a:rPr lang="es-EC" sz="1600" dirty="0"/>
              <a:t>Carga de las unidades 1 a 7 superiores al 150% de la capacidad máxima efectiva.</a:t>
            </a:r>
          </a:p>
        </p:txBody>
      </p:sp>
    </p:spTree>
    <p:extLst>
      <p:ext uri="{BB962C8B-B14F-4D97-AF65-F5344CB8AC3E}">
        <p14:creationId xmlns:p14="http://schemas.microsoft.com/office/powerpoint/2010/main" val="38782035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60" y="755993"/>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32057"/>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endParaRPr lang="es-ES" sz="1600" b="1" dirty="0" smtClean="0">
              <a:solidFill>
                <a:srgbClr val="FF0000"/>
              </a:solidFill>
            </a:endParaRPr>
          </a:p>
          <a:p>
            <a:pPr algn="just"/>
            <a:r>
              <a:rPr lang="es-ES" sz="1600" b="1" u="sng" dirty="0" smtClean="0">
                <a:effectLst>
                  <a:outerShdw blurRad="38100" dist="38100" dir="2700000" algn="tl">
                    <a:srgbClr val="000000">
                      <a:alpha val="43137"/>
                    </a:srgbClr>
                  </a:outerShdw>
                </a:effectLst>
              </a:rPr>
              <a:t>ESCENARIO 4:</a:t>
            </a:r>
            <a:r>
              <a:rPr lang="es-ES" sz="1600" b="1" dirty="0" smtClean="0"/>
              <a:t> PICO DE DEMANDA DE LA NOCHE (ÉPOCA DE FRÍO)</a:t>
            </a:r>
            <a:endParaRPr lang="es-ES" sz="1600" dirty="0" smtClean="0"/>
          </a:p>
        </p:txBody>
      </p:sp>
      <p:sp>
        <p:nvSpPr>
          <p:cNvPr id="12" name="5 Rectángulo"/>
          <p:cNvSpPr/>
          <p:nvPr/>
        </p:nvSpPr>
        <p:spPr>
          <a:xfrm>
            <a:off x="623836" y="2358225"/>
            <a:ext cx="8128720" cy="2554545"/>
          </a:xfrm>
          <a:prstGeom prst="rect">
            <a:avLst/>
          </a:prstGeom>
        </p:spPr>
        <p:txBody>
          <a:bodyPr wrap="square">
            <a:spAutoFit/>
          </a:bodyPr>
          <a:lstStyle/>
          <a:p>
            <a:pPr algn="just"/>
            <a:r>
              <a:rPr lang="es-ES" sz="1600" dirty="0" smtClean="0"/>
              <a:t>La generación eólica y fotovoltaica se señala a continuación:</a:t>
            </a:r>
          </a:p>
          <a:p>
            <a:pPr algn="just"/>
            <a:endParaRPr lang="es-ES" sz="1600" dirty="0" smtClean="0"/>
          </a:p>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1 </a:t>
            </a:r>
            <a:r>
              <a:rPr lang="es-ES" sz="1600" dirty="0" smtClean="0"/>
              <a:t>(Viento Máximo, Sin Irradiación)</a:t>
            </a:r>
          </a:p>
          <a:p>
            <a:pPr marL="285750" indent="-285750" algn="just">
              <a:buFont typeface="Arial" panose="020B0604020202020204" pitchFamily="34" charset="0"/>
              <a:buChar char="•"/>
            </a:pPr>
            <a:endParaRPr lang="es-ES" sz="1600" dirty="0" smtClean="0"/>
          </a:p>
          <a:p>
            <a:pPr algn="just"/>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2 </a:t>
            </a:r>
            <a:r>
              <a:rPr lang="es-ES" sz="1600" dirty="0" smtClean="0"/>
              <a:t>(Viento Promedio, Sin Irradiación)</a:t>
            </a:r>
          </a:p>
          <a:p>
            <a:pPr marL="285750" indent="-285750" algn="just">
              <a:buFont typeface="Arial" panose="020B0604020202020204" pitchFamily="34" charset="0"/>
              <a:buChar char="•"/>
            </a:pPr>
            <a:endParaRPr lang="es-ES" sz="1600" dirty="0" smtClean="0"/>
          </a:p>
          <a:p>
            <a:pPr algn="just"/>
            <a:endParaRPr lang="es-ES" sz="1600" dirty="0" smtClean="0"/>
          </a:p>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3 </a:t>
            </a:r>
            <a:r>
              <a:rPr lang="es-ES" sz="1600" dirty="0" smtClean="0"/>
              <a:t>(Sin viento, Sin Irradiación)</a:t>
            </a:r>
          </a:p>
          <a:p>
            <a:pPr algn="just"/>
            <a:endParaRPr lang="es-ES" sz="1600" dirty="0" smtClean="0"/>
          </a:p>
        </p:txBody>
      </p:sp>
    </p:spTree>
    <p:extLst>
      <p:ext uri="{BB962C8B-B14F-4D97-AF65-F5344CB8AC3E}">
        <p14:creationId xmlns:p14="http://schemas.microsoft.com/office/powerpoint/2010/main" val="3011803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730758"/>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310076"/>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4</a:t>
            </a:r>
            <a:r>
              <a:rPr lang="es-ES" sz="1600" b="1" u="sng" dirty="0" smtClean="0">
                <a:effectLst>
                  <a:outerShdw blurRad="38100" dist="38100" dir="2700000" algn="tl">
                    <a:srgbClr val="000000">
                      <a:alpha val="43137"/>
                    </a:srgbClr>
                  </a:outerShdw>
                </a:effectLst>
              </a:rPr>
              <a:t>:</a:t>
            </a:r>
            <a:r>
              <a:rPr lang="es-ES" sz="1600" b="1" dirty="0" smtClean="0"/>
              <a:t> </a:t>
            </a:r>
            <a:r>
              <a:rPr lang="es-ES" sz="1600" b="1" dirty="0"/>
              <a:t>PICO DE DEMANDA </a:t>
            </a:r>
            <a:r>
              <a:rPr lang="es-ES" sz="1600" b="1" dirty="0" smtClean="0"/>
              <a:t>DE LA NOCHE </a:t>
            </a:r>
            <a:r>
              <a:rPr lang="es-ES" sz="1600" b="1" dirty="0"/>
              <a:t>(ÉPOCA DE </a:t>
            </a:r>
            <a:r>
              <a:rPr lang="es-ES" sz="1600" b="1" dirty="0" smtClean="0"/>
              <a:t>FRÍO)</a:t>
            </a:r>
            <a:endParaRPr lang="es-ES" sz="1600" dirty="0"/>
          </a:p>
        </p:txBody>
      </p:sp>
      <p:sp>
        <p:nvSpPr>
          <p:cNvPr id="10" name="5 Rectángulo"/>
          <p:cNvSpPr/>
          <p:nvPr/>
        </p:nvSpPr>
        <p:spPr>
          <a:xfrm>
            <a:off x="623836" y="194538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smtClean="0">
                <a:effectLst>
                  <a:outerShdw blurRad="38100" dist="38100" dir="2700000" algn="tl">
                    <a:srgbClr val="000000">
                      <a:alpha val="43137"/>
                    </a:srgbClr>
                  </a:outerShdw>
                </a:effectLst>
              </a:rPr>
              <a:t>CASO 1 </a:t>
            </a:r>
            <a:r>
              <a:rPr lang="es-ES" sz="1600" dirty="0" smtClean="0"/>
              <a:t>(Viento Máximo, Sin Irradiación)</a:t>
            </a:r>
          </a:p>
        </p:txBody>
      </p:sp>
      <p:sp>
        <p:nvSpPr>
          <p:cNvPr id="13" name="5 Rectángulo"/>
          <p:cNvSpPr/>
          <p:nvPr/>
        </p:nvSpPr>
        <p:spPr>
          <a:xfrm>
            <a:off x="3074151" y="2334469"/>
            <a:ext cx="3228084" cy="338554"/>
          </a:xfrm>
          <a:prstGeom prst="rect">
            <a:avLst/>
          </a:prstGeom>
        </p:spPr>
        <p:txBody>
          <a:bodyPr wrap="square">
            <a:spAutoFit/>
          </a:bodyPr>
          <a:lstStyle/>
          <a:p>
            <a:pPr algn="just"/>
            <a:r>
              <a:rPr lang="es-ES" sz="1600" dirty="0" smtClean="0"/>
              <a:t>Generación  Planta de Puerto Ayora</a:t>
            </a:r>
          </a:p>
        </p:txBody>
      </p:sp>
      <p:graphicFrame>
        <p:nvGraphicFramePr>
          <p:cNvPr id="3" name="Tabla 2"/>
          <p:cNvGraphicFramePr>
            <a:graphicFrameLocks noGrp="1"/>
          </p:cNvGraphicFramePr>
          <p:nvPr>
            <p:extLst>
              <p:ext uri="{D42A27DB-BD31-4B8C-83A1-F6EECF244321}">
                <p14:modId xmlns:p14="http://schemas.microsoft.com/office/powerpoint/2010/main" val="3156849420"/>
              </p:ext>
            </p:extLst>
          </p:nvPr>
        </p:nvGraphicFramePr>
        <p:xfrm>
          <a:off x="1900860" y="3108436"/>
          <a:ext cx="5574665" cy="2203323"/>
        </p:xfrm>
        <a:graphic>
          <a:graphicData uri="http://schemas.openxmlformats.org/drawingml/2006/table">
            <a:tbl>
              <a:tblPr firstRow="1" firstCol="1" bandRow="1">
                <a:tableStyleId>{5C22544A-7EE6-4342-B048-85BDC9FD1C3A}</a:tableStyleId>
              </a:tblPr>
              <a:tblGrid>
                <a:gridCol w="722630"/>
                <a:gridCol w="857885"/>
                <a:gridCol w="857250"/>
                <a:gridCol w="423545"/>
                <a:gridCol w="836295"/>
                <a:gridCol w="631825"/>
                <a:gridCol w="631825"/>
                <a:gridCol w="613410"/>
              </a:tblGrid>
              <a:tr h="0">
                <a:tc>
                  <a:txBody>
                    <a:bodyPr/>
                    <a:lstStyle/>
                    <a:p>
                      <a:pPr algn="ctr">
                        <a:lnSpc>
                          <a:spcPct val="107000"/>
                        </a:lnSpc>
                        <a:spcAft>
                          <a:spcPts val="0"/>
                        </a:spcAft>
                      </a:pPr>
                      <a:r>
                        <a:rPr lang="es-EC" sz="1000">
                          <a:effectLst/>
                        </a:rPr>
                        <a:t>Unidades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Disponible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Por Grupos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0.3398359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0.02861168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0.1801641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C" sz="900">
                          <a:effectLst/>
                        </a:rPr>
                        <a:t>0.8417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0.3398359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0.02861168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0.1801641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0.3398359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0.02861168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0.1801641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0.5787862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0.04863986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0.3012138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6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Out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900">
                          <a:effectLst/>
                        </a:rPr>
                        <a:t>0.4695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Out 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G – 9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0.8904568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0.0749626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0.4695432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2.489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0.2094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1.311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1.311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9017473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8" y="611641"/>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124721"/>
            <a:ext cx="8128720" cy="584775"/>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4</a:t>
            </a:r>
            <a:r>
              <a:rPr lang="es-ES" sz="1600" b="1" u="sng" dirty="0" smtClean="0">
                <a:effectLst>
                  <a:outerShdw blurRad="38100" dist="38100" dir="2700000" algn="tl">
                    <a:srgbClr val="000000">
                      <a:alpha val="43137"/>
                    </a:srgbClr>
                  </a:outerShdw>
                </a:effectLst>
              </a:rPr>
              <a:t>:</a:t>
            </a:r>
            <a:r>
              <a:rPr lang="es-ES" sz="1600" b="1" dirty="0" smtClean="0"/>
              <a:t> </a:t>
            </a:r>
            <a:r>
              <a:rPr lang="es-ES" sz="1600" b="1" dirty="0"/>
              <a:t>PICO DE DEMANDA </a:t>
            </a:r>
            <a:r>
              <a:rPr lang="es-ES" sz="1600" b="1" dirty="0" smtClean="0"/>
              <a:t>DE LA NOCHE </a:t>
            </a:r>
            <a:r>
              <a:rPr lang="es-ES" sz="1600" b="1" dirty="0"/>
              <a:t>(ÉPOCA DE </a:t>
            </a:r>
            <a:r>
              <a:rPr lang="es-ES" sz="1600" b="1" dirty="0" smtClean="0"/>
              <a:t>FRÍO)</a:t>
            </a:r>
            <a:endParaRPr lang="es-ES" sz="1600" dirty="0"/>
          </a:p>
        </p:txBody>
      </p:sp>
      <p:sp>
        <p:nvSpPr>
          <p:cNvPr id="10" name="5 Rectángulo"/>
          <p:cNvSpPr/>
          <p:nvPr/>
        </p:nvSpPr>
        <p:spPr>
          <a:xfrm>
            <a:off x="623836" y="173042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1 </a:t>
            </a:r>
            <a:r>
              <a:rPr lang="es-ES" sz="1600" dirty="0" smtClean="0"/>
              <a:t>(Viento Máximo, Sin Irradiación)</a:t>
            </a:r>
            <a:endParaRPr lang="es-ES" sz="1600" dirty="0"/>
          </a:p>
        </p:txBody>
      </p:sp>
      <p:sp>
        <p:nvSpPr>
          <p:cNvPr id="13" name="5 Rectángulo"/>
          <p:cNvSpPr/>
          <p:nvPr/>
        </p:nvSpPr>
        <p:spPr>
          <a:xfrm>
            <a:off x="1875543" y="2086288"/>
            <a:ext cx="3228084" cy="338554"/>
          </a:xfrm>
          <a:prstGeom prst="rect">
            <a:avLst/>
          </a:prstGeom>
        </p:spPr>
        <p:txBody>
          <a:bodyPr wrap="square">
            <a:spAutoFit/>
          </a:bodyPr>
          <a:lstStyle/>
          <a:p>
            <a:pPr algn="just"/>
            <a:r>
              <a:rPr lang="es-ES" sz="1600" dirty="0" smtClean="0"/>
              <a:t>Generación  No Convencional</a:t>
            </a:r>
          </a:p>
        </p:txBody>
      </p:sp>
      <p:sp>
        <p:nvSpPr>
          <p:cNvPr id="12" name="5 Rectángulo"/>
          <p:cNvSpPr/>
          <p:nvPr/>
        </p:nvSpPr>
        <p:spPr>
          <a:xfrm>
            <a:off x="4211960" y="4595309"/>
            <a:ext cx="3228084" cy="338554"/>
          </a:xfrm>
          <a:prstGeom prst="rect">
            <a:avLst/>
          </a:prstGeom>
        </p:spPr>
        <p:txBody>
          <a:bodyPr wrap="square">
            <a:spAutoFit/>
          </a:bodyPr>
          <a:lstStyle/>
          <a:p>
            <a:pPr algn="just"/>
            <a:r>
              <a:rPr lang="es-ES" sz="1600" dirty="0" smtClean="0"/>
              <a:t>Resumen  Generación - Carga</a:t>
            </a:r>
          </a:p>
        </p:txBody>
      </p:sp>
      <p:graphicFrame>
        <p:nvGraphicFramePr>
          <p:cNvPr id="2" name="Tabla 1"/>
          <p:cNvGraphicFramePr>
            <a:graphicFrameLocks noGrp="1"/>
          </p:cNvGraphicFramePr>
          <p:nvPr>
            <p:extLst>
              <p:ext uri="{D42A27DB-BD31-4B8C-83A1-F6EECF244321}">
                <p14:modId xmlns:p14="http://schemas.microsoft.com/office/powerpoint/2010/main" val="2028717397"/>
              </p:ext>
            </p:extLst>
          </p:nvPr>
        </p:nvGraphicFramePr>
        <p:xfrm>
          <a:off x="265360" y="2573518"/>
          <a:ext cx="5626100" cy="1619698"/>
        </p:xfrm>
        <a:graphic>
          <a:graphicData uri="http://schemas.openxmlformats.org/drawingml/2006/table">
            <a:tbl>
              <a:tblPr firstRow="1" firstCol="1" bandRow="1">
                <a:tableStyleId>{5C22544A-7EE6-4342-B048-85BDC9FD1C3A}</a:tableStyleId>
              </a:tblPr>
              <a:tblGrid>
                <a:gridCol w="899795"/>
                <a:gridCol w="900430"/>
                <a:gridCol w="900430"/>
                <a:gridCol w="899795"/>
                <a:gridCol w="579120"/>
                <a:gridCol w="723265"/>
                <a:gridCol w="723265"/>
              </a:tblGrid>
              <a:tr h="0">
                <a:tc>
                  <a:txBody>
                    <a:bodyPr/>
                    <a:lstStyle/>
                    <a:p>
                      <a:pPr algn="ctr">
                        <a:lnSpc>
                          <a:spcPct val="107000"/>
                        </a:lnSpc>
                        <a:spcAft>
                          <a:spcPts val="0"/>
                        </a:spcAft>
                      </a:pPr>
                      <a:r>
                        <a:rPr lang="es-EC" sz="10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Unidad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Activa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Generación</a:t>
                      </a:r>
                      <a:endParaRPr lang="es-EC" sz="1100">
                        <a:effectLst/>
                      </a:endParaRPr>
                    </a:p>
                    <a:p>
                      <a:pPr algn="ctr">
                        <a:lnSpc>
                          <a:spcPct val="107000"/>
                        </a:lnSpc>
                        <a:spcAft>
                          <a:spcPts val="0"/>
                        </a:spcAft>
                      </a:pPr>
                      <a:r>
                        <a:rPr lang="es-EC" sz="1000">
                          <a:effectLst/>
                        </a:rPr>
                        <a:t>Reactiva</a:t>
                      </a:r>
                      <a:endParaRPr lang="es-EC" sz="1100">
                        <a:effectLst/>
                      </a:endParaRPr>
                    </a:p>
                    <a:p>
                      <a:pPr algn="ctr">
                        <a:lnSpc>
                          <a:spcPct val="107000"/>
                        </a:lnSpc>
                        <a:spcAft>
                          <a:spcPts val="0"/>
                        </a:spcAft>
                      </a:pPr>
                      <a:r>
                        <a:rPr lang="es-EC" sz="1000">
                          <a:effectLst/>
                        </a:rPr>
                        <a:t>[MVAr]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F.P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Reserva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Notas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3">
                  <a:txBody>
                    <a:bodyPr/>
                    <a:lstStyle/>
                    <a:p>
                      <a:pPr algn="ctr">
                        <a:lnSpc>
                          <a:spcPct val="107000"/>
                        </a:lnSpc>
                        <a:spcAft>
                          <a:spcPts val="0"/>
                        </a:spcAft>
                      </a:pPr>
                      <a:r>
                        <a:rPr lang="es-EC" sz="1000">
                          <a:effectLst/>
                        </a:rPr>
                        <a:t>Eólica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Baltra AG-1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-0.0457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-0.0457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Baltra AG-3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-0.0457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Fotovoltaica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PV Baltra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PV S. Cruz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Sin Irrad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rowSpan="2">
                  <a:txBody>
                    <a:bodyPr/>
                    <a:lstStyle/>
                    <a:p>
                      <a:pPr algn="ctr">
                        <a:lnSpc>
                          <a:spcPct val="107000"/>
                        </a:lnSpc>
                        <a:spcAft>
                          <a:spcPts val="0"/>
                        </a:spcAft>
                      </a:pPr>
                      <a:r>
                        <a:rPr lang="es-EC" sz="1000">
                          <a:effectLst/>
                        </a:rPr>
                        <a:t>Baterías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Ion - Litio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vMerge="1">
                  <a:txBody>
                    <a:bodyPr/>
                    <a:lstStyle/>
                    <a:p>
                      <a:endParaRPr lang="es-EC"/>
                    </a:p>
                  </a:txBody>
                  <a:tcPr/>
                </a:tc>
                <a:tc>
                  <a:txBody>
                    <a:bodyPr/>
                    <a:lstStyle/>
                    <a:p>
                      <a:pPr algn="ctr">
                        <a:lnSpc>
                          <a:spcPct val="107000"/>
                        </a:lnSpc>
                        <a:spcAft>
                          <a:spcPts val="0"/>
                        </a:spcAft>
                      </a:pPr>
                      <a:r>
                        <a:rPr lang="es-EC" sz="900">
                          <a:effectLst/>
                        </a:rPr>
                        <a:t>Plomo - Ácido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07000"/>
                        </a:lnSpc>
                        <a:spcAft>
                          <a:spcPts val="0"/>
                        </a:spcAft>
                      </a:pPr>
                      <a:r>
                        <a:rPr lang="es-EC" sz="1000">
                          <a:effectLst/>
                        </a:rPr>
                        <a:t>Totales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900">
                          <a:effectLst/>
                        </a:rPr>
                        <a:t>2.25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-0.0137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0.998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3471435974"/>
              </p:ext>
            </p:extLst>
          </p:nvPr>
        </p:nvGraphicFramePr>
        <p:xfrm>
          <a:off x="3190805" y="5091809"/>
          <a:ext cx="5401310" cy="637794"/>
        </p:xfrm>
        <a:graphic>
          <a:graphicData uri="http://schemas.openxmlformats.org/drawingml/2006/table">
            <a:tbl>
              <a:tblPr firstRow="1" firstCol="1" bandRow="1">
                <a:tableStyleId>{5C22544A-7EE6-4342-B048-85BDC9FD1C3A}</a:tableStyleId>
              </a:tblPr>
              <a:tblGrid>
                <a:gridCol w="1080770"/>
                <a:gridCol w="899795"/>
                <a:gridCol w="900430"/>
                <a:gridCol w="899795"/>
                <a:gridCol w="716915"/>
                <a:gridCol w="903605"/>
              </a:tblGrid>
              <a:tr h="0">
                <a:tc>
                  <a:txBody>
                    <a:bodyPr/>
                    <a:lstStyle/>
                    <a:p>
                      <a:pPr algn="ctr">
                        <a:lnSpc>
                          <a:spcPct val="107000"/>
                        </a:lnSpc>
                        <a:spcAft>
                          <a:spcPts val="0"/>
                        </a:spcAft>
                      </a:pPr>
                      <a:r>
                        <a:rPr lang="es-EC" sz="1000">
                          <a:effectLst/>
                        </a:rPr>
                        <a:t>Gen. Diésel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Total</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Demanda Neta</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000">
                          <a:effectLst/>
                        </a:rPr>
                        <a:t>Pérdidas</a:t>
                      </a:r>
                      <a:endParaRPr lang="es-EC" sz="1100">
                        <a:effectLst/>
                      </a:endParaRPr>
                    </a:p>
                    <a:p>
                      <a:pPr algn="ctr">
                        <a:lnSpc>
                          <a:spcPct val="107000"/>
                        </a:lnSpc>
                        <a:spcAft>
                          <a:spcPts val="0"/>
                        </a:spcAft>
                      </a:pPr>
                      <a:r>
                        <a:rPr lang="es-EC" sz="1000">
                          <a:effectLst/>
                        </a:rPr>
                        <a:t>[MW]</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Gen. Renovable</a:t>
                      </a:r>
                      <a:endParaRPr lang="es-EC" sz="1100">
                        <a:effectLst/>
                      </a:endParaRPr>
                    </a:p>
                    <a:p>
                      <a:pPr algn="ctr">
                        <a:lnSpc>
                          <a:spcPct val="107000"/>
                        </a:lnSpc>
                        <a:spcAft>
                          <a:spcPts val="0"/>
                        </a:spcAft>
                      </a:pPr>
                      <a:r>
                        <a:rPr lang="es-EC" sz="10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07000"/>
                        </a:lnSpc>
                        <a:spcAft>
                          <a:spcPts val="0"/>
                        </a:spcAft>
                      </a:pPr>
                      <a:r>
                        <a:rPr lang="es-EC" sz="1000">
                          <a:effectLst/>
                        </a:rPr>
                        <a:t>2.489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2.25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4.74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a:effectLst/>
                        </a:rPr>
                        <a:t>4.61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900">
                          <a:effectLst/>
                        </a:rPr>
                        <a:t>0.13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900" dirty="0">
                          <a:effectLst/>
                        </a:rPr>
                        <a:t>47.5</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5650909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5" y="116632"/>
            <a:ext cx="3475509" cy="610810"/>
          </a:xfrm>
          <a:prstGeom prst="rect">
            <a:avLst/>
          </a:prstGeom>
        </p:spPr>
      </p:pic>
      <p:pic>
        <p:nvPicPr>
          <p:cNvPr id="5" name="Imagen 4"/>
          <p:cNvPicPr>
            <a:picLocks noChangeAspect="1"/>
          </p:cNvPicPr>
          <p:nvPr/>
        </p:nvPicPr>
        <p:blipFill rotWithShape="1">
          <a:blip r:embed="rId3"/>
          <a:srcRect l="47250" t="3230" r="-1" b="89232"/>
          <a:stretch/>
        </p:blipFill>
        <p:spPr>
          <a:xfrm>
            <a:off x="4211960" y="223386"/>
            <a:ext cx="4823520" cy="504056"/>
          </a:xfrm>
          <a:prstGeom prst="rect">
            <a:avLst/>
          </a:prstGeom>
        </p:spPr>
      </p:pic>
      <p:pic>
        <p:nvPicPr>
          <p:cNvPr id="6" name="Picture 3" descr="C:\Users\SXCABR~1\AppData\Local\Temp\PLANTILLAS SEGUNDARIA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2" t="6460" r="-1187" b="90310"/>
          <a:stretch/>
        </p:blipFill>
        <p:spPr bwMode="auto">
          <a:xfrm>
            <a:off x="232395" y="6525344"/>
            <a:ext cx="8911605" cy="31271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595759" y="591412"/>
            <a:ext cx="6184873" cy="584775"/>
          </a:xfrm>
          <a:prstGeom prst="rect">
            <a:avLst/>
          </a:prstGeom>
          <a:noFill/>
        </p:spPr>
        <p:txBody>
          <a:bodyPr wrap="square" rtlCol="0">
            <a:spAutoFit/>
          </a:bodyPr>
          <a:lstStyle/>
          <a:p>
            <a:pPr algn="ctr"/>
            <a:r>
              <a:rPr lang="es-ES" sz="3200" b="1" dirty="0" smtClean="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rPr>
              <a:t>SIMULACIÓN</a:t>
            </a:r>
            <a:endParaRPr lang="es-ES" sz="3200" b="1" dirty="0">
              <a:ln w="12700">
                <a:solidFill>
                  <a:srgbClr val="1F497D">
                    <a:satMod val="155000"/>
                  </a:srgbClr>
                </a:solidFill>
                <a:prstDash val="solid"/>
              </a:ln>
              <a:solidFill>
                <a:srgbClr val="008000"/>
              </a:solidFill>
              <a:effectLst>
                <a:outerShdw blurRad="41275" dist="20320" dir="1800000" algn="tl" rotWithShape="0">
                  <a:srgbClr val="000000">
                    <a:alpha val="40000"/>
                  </a:srgbClr>
                </a:outerShdw>
              </a:effectLst>
            </a:endParaRP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233483" y="6012264"/>
            <a:ext cx="1752600" cy="513080"/>
          </a:xfrm>
          <a:prstGeom prst="rect">
            <a:avLst/>
          </a:prstGeom>
        </p:spPr>
      </p:pic>
      <p:sp>
        <p:nvSpPr>
          <p:cNvPr id="11" name="5 Rectángulo"/>
          <p:cNvSpPr/>
          <p:nvPr/>
        </p:nvSpPr>
        <p:spPr>
          <a:xfrm>
            <a:off x="623836" y="1087675"/>
            <a:ext cx="8128720" cy="830997"/>
          </a:xfrm>
          <a:prstGeom prst="rect">
            <a:avLst/>
          </a:prstGeom>
        </p:spPr>
        <p:txBody>
          <a:bodyPr wrap="square">
            <a:spAutoFit/>
          </a:bodyPr>
          <a:lstStyle/>
          <a:p>
            <a:pPr algn="just"/>
            <a:r>
              <a:rPr lang="es-ES" sz="1600" b="1" dirty="0" smtClean="0">
                <a:solidFill>
                  <a:srgbClr val="FF0000"/>
                </a:solidFill>
              </a:rPr>
              <a:t>FLUJOS  DE CARGA – OPERACIÓN ESTABLE</a:t>
            </a:r>
          </a:p>
          <a:p>
            <a:pPr algn="just"/>
            <a:r>
              <a:rPr lang="es-ES" sz="1600" b="1" u="sng" dirty="0">
                <a:effectLst>
                  <a:outerShdw blurRad="38100" dist="38100" dir="2700000" algn="tl">
                    <a:srgbClr val="000000">
                      <a:alpha val="43137"/>
                    </a:srgbClr>
                  </a:outerShdw>
                </a:effectLst>
              </a:rPr>
              <a:t>ESCENARIO </a:t>
            </a:r>
            <a:r>
              <a:rPr lang="es-ES" sz="1600" b="1" u="sng" dirty="0" smtClean="0">
                <a:effectLst>
                  <a:outerShdw blurRad="38100" dist="38100" dir="2700000" algn="tl">
                    <a:srgbClr val="000000">
                      <a:alpha val="43137"/>
                    </a:srgbClr>
                  </a:outerShdw>
                </a:effectLst>
              </a:rPr>
              <a:t>4:</a:t>
            </a:r>
            <a:r>
              <a:rPr lang="es-ES" sz="1600" b="1" dirty="0" smtClean="0"/>
              <a:t> </a:t>
            </a:r>
            <a:r>
              <a:rPr lang="es-ES" sz="1600" b="1" dirty="0"/>
              <a:t>PICO DE DEMANDA </a:t>
            </a:r>
            <a:r>
              <a:rPr lang="es-ES" sz="1600" b="1" dirty="0" smtClean="0"/>
              <a:t>DE LA NOCHE </a:t>
            </a:r>
            <a:r>
              <a:rPr lang="es-ES" sz="1600" b="1" dirty="0"/>
              <a:t>(ÉPOCA DE </a:t>
            </a:r>
            <a:r>
              <a:rPr lang="es-ES" sz="1600" b="1" dirty="0" smtClean="0"/>
              <a:t>FRÍO)</a:t>
            </a:r>
            <a:endParaRPr lang="es-ES" sz="1600" dirty="0"/>
          </a:p>
          <a:p>
            <a:pPr algn="just"/>
            <a:endParaRPr lang="es-ES" sz="1600" dirty="0" smtClean="0"/>
          </a:p>
        </p:txBody>
      </p:sp>
      <p:sp>
        <p:nvSpPr>
          <p:cNvPr id="10" name="5 Rectángulo"/>
          <p:cNvSpPr/>
          <p:nvPr/>
        </p:nvSpPr>
        <p:spPr>
          <a:xfrm>
            <a:off x="600249" y="1682913"/>
            <a:ext cx="8128720" cy="338554"/>
          </a:xfrm>
          <a:prstGeom prst="rect">
            <a:avLst/>
          </a:prstGeom>
        </p:spPr>
        <p:txBody>
          <a:bodyPr wrap="square">
            <a:spAutoFit/>
          </a:bodyPr>
          <a:lstStyle/>
          <a:p>
            <a:pPr marL="285750" indent="-285750" algn="just">
              <a:buFont typeface="Arial" panose="020B0604020202020204" pitchFamily="34" charset="0"/>
              <a:buChar char="•"/>
            </a:pPr>
            <a:r>
              <a:rPr lang="es-ES" sz="1600" b="1" dirty="0">
                <a:effectLst>
                  <a:outerShdw blurRad="38100" dist="38100" dir="2700000" algn="tl">
                    <a:srgbClr val="000000">
                      <a:alpha val="43137"/>
                    </a:srgbClr>
                  </a:outerShdw>
                </a:effectLst>
              </a:rPr>
              <a:t>CASO </a:t>
            </a:r>
            <a:r>
              <a:rPr lang="es-ES" sz="1600" b="1" dirty="0" smtClean="0">
                <a:effectLst>
                  <a:outerShdw blurRad="38100" dist="38100" dir="2700000" algn="tl">
                    <a:srgbClr val="000000">
                      <a:alpha val="43137"/>
                    </a:srgbClr>
                  </a:outerShdw>
                </a:effectLst>
              </a:rPr>
              <a:t>1 </a:t>
            </a:r>
            <a:r>
              <a:rPr lang="es-ES" sz="1600" dirty="0" smtClean="0"/>
              <a:t>(Viento Máximo, Sin Irradiación)</a:t>
            </a:r>
            <a:endParaRPr lang="es-ES" sz="1600" dirty="0"/>
          </a:p>
        </p:txBody>
      </p:sp>
      <p:sp>
        <p:nvSpPr>
          <p:cNvPr id="13" name="5 Rectángulo"/>
          <p:cNvSpPr/>
          <p:nvPr/>
        </p:nvSpPr>
        <p:spPr>
          <a:xfrm>
            <a:off x="479638" y="1997703"/>
            <a:ext cx="4968552" cy="338554"/>
          </a:xfrm>
          <a:prstGeom prst="rect">
            <a:avLst/>
          </a:prstGeom>
        </p:spPr>
        <p:txBody>
          <a:bodyPr wrap="square">
            <a:spAutoFit/>
          </a:bodyPr>
          <a:lstStyle/>
          <a:p>
            <a:pPr algn="just"/>
            <a:r>
              <a:rPr lang="es-ES" sz="1600" dirty="0"/>
              <a:t>Sistema Hibrido Baltra – Santa Cruz “ISLAS GALÁPAGOS</a:t>
            </a:r>
            <a:r>
              <a:rPr lang="es-ES" sz="1600" dirty="0" smtClean="0"/>
              <a:t>”</a:t>
            </a:r>
          </a:p>
        </p:txBody>
      </p:sp>
      <p:pic>
        <p:nvPicPr>
          <p:cNvPr id="12" name="Imagen 11"/>
          <p:cNvPicPr/>
          <p:nvPr/>
        </p:nvPicPr>
        <p:blipFill rotWithShape="1">
          <a:blip r:embed="rId6"/>
          <a:srcRect l="59975" t="14161" r="263" b="25758"/>
          <a:stretch/>
        </p:blipFill>
        <p:spPr bwMode="auto">
          <a:xfrm>
            <a:off x="198364" y="2276872"/>
            <a:ext cx="5453756" cy="3646514"/>
          </a:xfrm>
          <a:prstGeom prst="rect">
            <a:avLst/>
          </a:prstGeom>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6" name="Imagen 15"/>
          <p:cNvPicPr/>
          <p:nvPr/>
        </p:nvPicPr>
        <p:blipFill rotWithShape="1">
          <a:blip r:embed="rId7"/>
          <a:srcRect l="72038" t="36499" r="13685" b="38638"/>
          <a:stretch/>
        </p:blipFill>
        <p:spPr bwMode="auto">
          <a:xfrm>
            <a:off x="6016657" y="2804129"/>
            <a:ext cx="2736000" cy="2592000"/>
          </a:xfrm>
          <a:prstGeom prst="rect">
            <a:avLst/>
          </a:prstGeom>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6065543"/>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4892</TotalTime>
  <Words>12506</Words>
  <Application>Microsoft Office PowerPoint</Application>
  <PresentationFormat>Presentación en pantalla (4:3)</PresentationFormat>
  <Paragraphs>4601</Paragraphs>
  <Slides>126</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126</vt:i4>
      </vt:variant>
    </vt:vector>
  </HeadingPairs>
  <TitlesOfParts>
    <vt:vector size="130" baseType="lpstr">
      <vt:lpstr>Arial</vt:lpstr>
      <vt:lpstr>Calibri</vt:lpstr>
      <vt:lpstr>Times New Roman</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Ortiz Cifuentes Jorge Anibal</dc:creator>
  <cp:lastModifiedBy>Cristhian Pazmiño</cp:lastModifiedBy>
  <cp:revision>206</cp:revision>
  <dcterms:created xsi:type="dcterms:W3CDTF">2015-12-02T00:50:40Z</dcterms:created>
  <dcterms:modified xsi:type="dcterms:W3CDTF">2019-04-12T04:17:11Z</dcterms:modified>
</cp:coreProperties>
</file>