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36" r:id="rId3"/>
    <p:sldId id="264" r:id="rId4"/>
    <p:sldId id="265" r:id="rId5"/>
    <p:sldId id="267" r:id="rId6"/>
    <p:sldId id="339" r:id="rId7"/>
    <p:sldId id="340" r:id="rId8"/>
    <p:sldId id="337" r:id="rId9"/>
    <p:sldId id="308" r:id="rId10"/>
    <p:sldId id="342" r:id="rId11"/>
    <p:sldId id="272" r:id="rId12"/>
    <p:sldId id="312" r:id="rId13"/>
    <p:sldId id="313" r:id="rId14"/>
    <p:sldId id="316" r:id="rId15"/>
    <p:sldId id="317" r:id="rId16"/>
    <p:sldId id="319" r:id="rId17"/>
    <p:sldId id="321" r:id="rId18"/>
    <p:sldId id="343" r:id="rId19"/>
    <p:sldId id="341" r:id="rId20"/>
    <p:sldId id="296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1B5"/>
    <a:srgbClr val="FF66FF"/>
    <a:srgbClr val="CCFF66"/>
    <a:srgbClr val="FFFF99"/>
    <a:srgbClr val="B5F1CC"/>
    <a:srgbClr val="64F35D"/>
    <a:srgbClr val="6CE49A"/>
    <a:srgbClr val="FBE6E1"/>
    <a:srgbClr val="CC9900"/>
    <a:srgbClr val="FCF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434" autoAdjust="0"/>
  </p:normalViewPr>
  <p:slideViewPr>
    <p:cSldViewPr>
      <p:cViewPr>
        <p:scale>
          <a:sx n="66" d="100"/>
          <a:sy n="66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9CAFC-D851-464A-BFCC-5C1D44A0CEF0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A7A5ED7-5EA8-460B-AA5B-DADCE9FF7DF4}">
      <dgm:prSet phldrT="[Texto]"/>
      <dgm:spPr/>
      <dgm:t>
        <a:bodyPr/>
        <a:lstStyle/>
        <a:p>
          <a:r>
            <a:rPr lang="es-ES" smtClean="0"/>
            <a:t>1-MCP</a:t>
          </a:r>
        </a:p>
        <a:p>
          <a:endParaRPr lang="es-EC" smtClean="0"/>
        </a:p>
        <a:p>
          <a:r>
            <a:rPr lang="es-EC" smtClean="0"/>
            <a:t>Retrasar deterioro de los frutos </a:t>
          </a:r>
        </a:p>
        <a:p>
          <a:endParaRPr lang="es-EC" smtClean="0"/>
        </a:p>
        <a:p>
          <a:r>
            <a:rPr lang="es-EC" smtClean="0"/>
            <a:t>Comercial EthylBloc</a:t>
          </a:r>
          <a:endParaRPr lang="es-EC" dirty="0" smtClean="0"/>
        </a:p>
      </dgm:t>
    </dgm:pt>
    <dgm:pt modelId="{E4EA66DF-8BB6-418D-8822-05DCA13DD3B3}" type="parTrans" cxnId="{ED6AFFBF-6453-4094-AD9E-DF01A9327A8F}">
      <dgm:prSet/>
      <dgm:spPr/>
      <dgm:t>
        <a:bodyPr/>
        <a:lstStyle/>
        <a:p>
          <a:endParaRPr lang="es-EC"/>
        </a:p>
      </dgm:t>
    </dgm:pt>
    <dgm:pt modelId="{83476C0E-8B49-4EE5-A266-D1D48B1B8E97}" type="sibTrans" cxnId="{ED6AFFBF-6453-4094-AD9E-DF01A9327A8F}">
      <dgm:prSet/>
      <dgm:spPr/>
      <dgm:t>
        <a:bodyPr/>
        <a:lstStyle/>
        <a:p>
          <a:endParaRPr lang="es-EC"/>
        </a:p>
      </dgm:t>
    </dgm:pt>
    <dgm:pt modelId="{30526B66-1DC7-4A54-AD36-487FAAF9BD60}">
      <dgm:prSet phldrT="[Texto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mtClean="0"/>
            <a:t>Radiación UVC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mtClean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mtClean="0"/>
            <a:t>Desinfección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mtClean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mtClean="0"/>
            <a:t>Radiación no ionizante</a:t>
          </a:r>
          <a:endParaRPr lang="es-EC" dirty="0" smtClean="0"/>
        </a:p>
      </dgm:t>
    </dgm:pt>
    <dgm:pt modelId="{7633B126-9A71-4686-82DB-544AABFE3BED}" type="parTrans" cxnId="{B1684B27-9B24-4F78-A77B-D8F5E0054AD3}">
      <dgm:prSet/>
      <dgm:spPr/>
      <dgm:t>
        <a:bodyPr/>
        <a:lstStyle/>
        <a:p>
          <a:endParaRPr lang="es-EC"/>
        </a:p>
      </dgm:t>
    </dgm:pt>
    <dgm:pt modelId="{0C3CBF80-5669-4CD6-897B-21F7134E247C}" type="sibTrans" cxnId="{B1684B27-9B24-4F78-A77B-D8F5E0054AD3}">
      <dgm:prSet/>
      <dgm:spPr/>
      <dgm:t>
        <a:bodyPr/>
        <a:lstStyle/>
        <a:p>
          <a:endParaRPr lang="es-EC"/>
        </a:p>
      </dgm:t>
    </dgm:pt>
    <dgm:pt modelId="{BAE7BF7B-0163-4527-8CC2-528E12C0360F}">
      <dgm:prSet phldrT="[Texto]"/>
      <dgm:spPr/>
      <dgm:t>
        <a:bodyPr/>
        <a:lstStyle/>
        <a:p>
          <a:r>
            <a:rPr lang="es-ES" smtClean="0"/>
            <a:t>Ozono</a:t>
          </a:r>
        </a:p>
        <a:p>
          <a:endParaRPr lang="es-ES" smtClean="0"/>
        </a:p>
        <a:p>
          <a:r>
            <a:rPr lang="es-ES" smtClean="0"/>
            <a:t>Germicida y antimicrobiano</a:t>
          </a:r>
        </a:p>
        <a:p>
          <a:endParaRPr lang="es-ES" smtClean="0"/>
        </a:p>
        <a:p>
          <a:r>
            <a:rPr lang="es-ES" smtClean="0"/>
            <a:t>Gas</a:t>
          </a:r>
          <a:endParaRPr lang="es-ES" dirty="0" smtClean="0"/>
        </a:p>
      </dgm:t>
    </dgm:pt>
    <dgm:pt modelId="{4F936679-D9A6-4FFD-8B4C-4BD91BC529DF}" type="parTrans" cxnId="{FFD944DE-BD74-44B1-80E7-2229433DB187}">
      <dgm:prSet/>
      <dgm:spPr/>
      <dgm:t>
        <a:bodyPr/>
        <a:lstStyle/>
        <a:p>
          <a:endParaRPr lang="es-EC"/>
        </a:p>
      </dgm:t>
    </dgm:pt>
    <dgm:pt modelId="{2564F103-EE7F-487A-9FCA-8836310FC9A5}" type="sibTrans" cxnId="{FFD944DE-BD74-44B1-80E7-2229433DB187}">
      <dgm:prSet/>
      <dgm:spPr/>
      <dgm:t>
        <a:bodyPr/>
        <a:lstStyle/>
        <a:p>
          <a:endParaRPr lang="es-EC"/>
        </a:p>
      </dgm:t>
    </dgm:pt>
    <dgm:pt modelId="{081C0BF9-EA8D-4154-8389-A1DCA4D69FB0}" type="pres">
      <dgm:prSet presAssocID="{EF39CAFC-D851-464A-BFCC-5C1D44A0CE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7A6A0E-5200-4556-B2CA-7C884D1A33E8}" type="pres">
      <dgm:prSet presAssocID="{EF39CAFC-D851-464A-BFCC-5C1D44A0CEF0}" presName="fgShape" presStyleLbl="fgShp" presStyleIdx="0" presStyleCnt="1"/>
      <dgm:spPr/>
      <dgm:t>
        <a:bodyPr/>
        <a:lstStyle/>
        <a:p>
          <a:endParaRPr lang="es-EC"/>
        </a:p>
      </dgm:t>
    </dgm:pt>
    <dgm:pt modelId="{BF69806B-71F8-4C96-8CC8-2CEAA0128703}" type="pres">
      <dgm:prSet presAssocID="{EF39CAFC-D851-464A-BFCC-5C1D44A0CEF0}" presName="linComp" presStyleCnt="0"/>
      <dgm:spPr/>
      <dgm:t>
        <a:bodyPr/>
        <a:lstStyle/>
        <a:p>
          <a:endParaRPr lang="es-EC"/>
        </a:p>
      </dgm:t>
    </dgm:pt>
    <dgm:pt modelId="{F7F3627E-14E6-477F-881F-22234C8DFF80}" type="pres">
      <dgm:prSet presAssocID="{3A7A5ED7-5EA8-460B-AA5B-DADCE9FF7DF4}" presName="compNode" presStyleCnt="0"/>
      <dgm:spPr/>
      <dgm:t>
        <a:bodyPr/>
        <a:lstStyle/>
        <a:p>
          <a:endParaRPr lang="es-EC"/>
        </a:p>
      </dgm:t>
    </dgm:pt>
    <dgm:pt modelId="{B0FDBDFA-1E4A-462B-AA5B-630D22ED977C}" type="pres">
      <dgm:prSet presAssocID="{3A7A5ED7-5EA8-460B-AA5B-DADCE9FF7DF4}" presName="bkgdShape" presStyleLbl="node1" presStyleIdx="0" presStyleCnt="3" custLinFactNeighborX="-64" custLinFactNeighborY="-1451"/>
      <dgm:spPr/>
      <dgm:t>
        <a:bodyPr/>
        <a:lstStyle/>
        <a:p>
          <a:endParaRPr lang="es-EC"/>
        </a:p>
      </dgm:t>
    </dgm:pt>
    <dgm:pt modelId="{98E9C63A-5B28-4CF5-91B0-A7260A8C3005}" type="pres">
      <dgm:prSet presAssocID="{3A7A5ED7-5EA8-460B-AA5B-DADCE9FF7DF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EE4273-F60F-4DF2-B63A-5488493193BF}" type="pres">
      <dgm:prSet presAssocID="{3A7A5ED7-5EA8-460B-AA5B-DADCE9FF7DF4}" presName="invisiNode" presStyleLbl="node1" presStyleIdx="0" presStyleCnt="3"/>
      <dgm:spPr/>
      <dgm:t>
        <a:bodyPr/>
        <a:lstStyle/>
        <a:p>
          <a:endParaRPr lang="es-EC"/>
        </a:p>
      </dgm:t>
    </dgm:pt>
    <dgm:pt modelId="{AC25DA2E-97C5-4DC0-BD4E-7CDC2FFC13FA}" type="pres">
      <dgm:prSet presAssocID="{3A7A5ED7-5EA8-460B-AA5B-DADCE9FF7DF4}" presName="imagNode" presStyleLbl="fgImgPlace1" presStyleIdx="0" presStyleCnt="3" custScaleX="64053" custScaleY="73378" custLinFactNeighborX="-5103" custLinFactNeighborY="-282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698B684-A51E-485B-B650-8AC5DEB5AB37}" type="pres">
      <dgm:prSet presAssocID="{83476C0E-8B49-4EE5-A266-D1D48B1B8E9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FCBFFEA-3F8F-4B1F-888F-231F246AA7CC}" type="pres">
      <dgm:prSet presAssocID="{30526B66-1DC7-4A54-AD36-487FAAF9BD60}" presName="compNode" presStyleCnt="0"/>
      <dgm:spPr/>
      <dgm:t>
        <a:bodyPr/>
        <a:lstStyle/>
        <a:p>
          <a:endParaRPr lang="es-EC"/>
        </a:p>
      </dgm:t>
    </dgm:pt>
    <dgm:pt modelId="{E871A55D-07FE-465B-BFB2-9A17D79A7821}" type="pres">
      <dgm:prSet presAssocID="{30526B66-1DC7-4A54-AD36-487FAAF9BD60}" presName="bkgdShape" presStyleLbl="node1" presStyleIdx="1" presStyleCnt="3"/>
      <dgm:spPr/>
      <dgm:t>
        <a:bodyPr/>
        <a:lstStyle/>
        <a:p>
          <a:endParaRPr lang="es-EC"/>
        </a:p>
      </dgm:t>
    </dgm:pt>
    <dgm:pt modelId="{4589F292-D8CD-48D4-AC5E-D11F6078EBE2}" type="pres">
      <dgm:prSet presAssocID="{30526B66-1DC7-4A54-AD36-487FAAF9BD6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CB1EE4-C616-4C0A-B7B9-D92E18AFDBF2}" type="pres">
      <dgm:prSet presAssocID="{30526B66-1DC7-4A54-AD36-487FAAF9BD60}" presName="invisiNode" presStyleLbl="node1" presStyleIdx="1" presStyleCnt="3"/>
      <dgm:spPr/>
      <dgm:t>
        <a:bodyPr/>
        <a:lstStyle/>
        <a:p>
          <a:endParaRPr lang="es-EC"/>
        </a:p>
      </dgm:t>
    </dgm:pt>
    <dgm:pt modelId="{23613905-E5FF-4136-8E78-6404696A6681}" type="pres">
      <dgm:prSet presAssocID="{30526B66-1DC7-4A54-AD36-487FAAF9BD60}" presName="imagNode" presStyleLbl="fgImgPlace1" presStyleIdx="1" presStyleCnt="3" custScaleX="69719" custScaleY="73378" custLinFactNeighborX="-4033" custLinFactNeighborY="-282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D4DB6C7-A597-4816-813B-CE36BD8943D0}" type="pres">
      <dgm:prSet presAssocID="{0C3CBF80-5669-4CD6-897B-21F7134E247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DAC7189-661F-4ABF-B954-66080AF7851D}" type="pres">
      <dgm:prSet presAssocID="{BAE7BF7B-0163-4527-8CC2-528E12C0360F}" presName="compNode" presStyleCnt="0"/>
      <dgm:spPr/>
      <dgm:t>
        <a:bodyPr/>
        <a:lstStyle/>
        <a:p>
          <a:endParaRPr lang="es-EC"/>
        </a:p>
      </dgm:t>
    </dgm:pt>
    <dgm:pt modelId="{E5CA25E6-4DC2-4EB6-A2B0-0A3D2306ADE0}" type="pres">
      <dgm:prSet presAssocID="{BAE7BF7B-0163-4527-8CC2-528E12C0360F}" presName="bkgdShape" presStyleLbl="node1" presStyleIdx="2" presStyleCnt="3"/>
      <dgm:spPr/>
      <dgm:t>
        <a:bodyPr/>
        <a:lstStyle/>
        <a:p>
          <a:endParaRPr lang="es-EC"/>
        </a:p>
      </dgm:t>
    </dgm:pt>
    <dgm:pt modelId="{7F901495-2D09-4DEB-9587-90004B85B089}" type="pres">
      <dgm:prSet presAssocID="{BAE7BF7B-0163-4527-8CC2-528E12C0360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A43605-254B-4EC4-88B7-193BC6BA74AE}" type="pres">
      <dgm:prSet presAssocID="{BAE7BF7B-0163-4527-8CC2-528E12C0360F}" presName="invisiNode" presStyleLbl="node1" presStyleIdx="2" presStyleCnt="3"/>
      <dgm:spPr/>
      <dgm:t>
        <a:bodyPr/>
        <a:lstStyle/>
        <a:p>
          <a:endParaRPr lang="es-EC"/>
        </a:p>
      </dgm:t>
    </dgm:pt>
    <dgm:pt modelId="{F9A3D4FF-F1FC-4F9F-B5D4-1D2D79B514A5}" type="pres">
      <dgm:prSet presAssocID="{BAE7BF7B-0163-4527-8CC2-528E12C0360F}" presName="imagNode" presStyleLbl="fgImgPlace1" presStyleIdx="2" presStyleCnt="3" custScaleX="71908" custScaleY="81372" custLinFactNeighborX="-4702" custLinFactNeighborY="-2158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F173F191-751B-4D85-85E4-062168816D9C}" type="presOf" srcId="{BAE7BF7B-0163-4527-8CC2-528E12C0360F}" destId="{E5CA25E6-4DC2-4EB6-A2B0-0A3D2306ADE0}" srcOrd="0" destOrd="0" presId="urn:microsoft.com/office/officeart/2005/8/layout/hList7"/>
    <dgm:cxn modelId="{B6C0AB2C-4BD5-4C79-8421-02B0F45EA8B5}" type="presOf" srcId="{0C3CBF80-5669-4CD6-897B-21F7134E247C}" destId="{0D4DB6C7-A597-4816-813B-CE36BD8943D0}" srcOrd="0" destOrd="0" presId="urn:microsoft.com/office/officeart/2005/8/layout/hList7"/>
    <dgm:cxn modelId="{B1684B27-9B24-4F78-A77B-D8F5E0054AD3}" srcId="{EF39CAFC-D851-464A-BFCC-5C1D44A0CEF0}" destId="{30526B66-1DC7-4A54-AD36-487FAAF9BD60}" srcOrd="1" destOrd="0" parTransId="{7633B126-9A71-4686-82DB-544AABFE3BED}" sibTransId="{0C3CBF80-5669-4CD6-897B-21F7134E247C}"/>
    <dgm:cxn modelId="{249EDD13-E840-4760-B2A3-C7FD6831A7DD}" type="presOf" srcId="{EF39CAFC-D851-464A-BFCC-5C1D44A0CEF0}" destId="{081C0BF9-EA8D-4154-8389-A1DCA4D69FB0}" srcOrd="0" destOrd="0" presId="urn:microsoft.com/office/officeart/2005/8/layout/hList7"/>
    <dgm:cxn modelId="{50BA3A43-C3BC-4380-B48A-86168C3A6A1E}" type="presOf" srcId="{30526B66-1DC7-4A54-AD36-487FAAF9BD60}" destId="{4589F292-D8CD-48D4-AC5E-D11F6078EBE2}" srcOrd="1" destOrd="0" presId="urn:microsoft.com/office/officeart/2005/8/layout/hList7"/>
    <dgm:cxn modelId="{ED6AFFBF-6453-4094-AD9E-DF01A9327A8F}" srcId="{EF39CAFC-D851-464A-BFCC-5C1D44A0CEF0}" destId="{3A7A5ED7-5EA8-460B-AA5B-DADCE9FF7DF4}" srcOrd="0" destOrd="0" parTransId="{E4EA66DF-8BB6-418D-8822-05DCA13DD3B3}" sibTransId="{83476C0E-8B49-4EE5-A266-D1D48B1B8E97}"/>
    <dgm:cxn modelId="{923C1DE4-7E36-4F00-B452-2E3853183B34}" type="presOf" srcId="{BAE7BF7B-0163-4527-8CC2-528E12C0360F}" destId="{7F901495-2D09-4DEB-9587-90004B85B089}" srcOrd="1" destOrd="0" presId="urn:microsoft.com/office/officeart/2005/8/layout/hList7"/>
    <dgm:cxn modelId="{21ABA233-4D4A-4237-B22D-D16CB2AB4CC7}" type="presOf" srcId="{30526B66-1DC7-4A54-AD36-487FAAF9BD60}" destId="{E871A55D-07FE-465B-BFB2-9A17D79A7821}" srcOrd="0" destOrd="0" presId="urn:microsoft.com/office/officeart/2005/8/layout/hList7"/>
    <dgm:cxn modelId="{FFD944DE-BD74-44B1-80E7-2229433DB187}" srcId="{EF39CAFC-D851-464A-BFCC-5C1D44A0CEF0}" destId="{BAE7BF7B-0163-4527-8CC2-528E12C0360F}" srcOrd="2" destOrd="0" parTransId="{4F936679-D9A6-4FFD-8B4C-4BD91BC529DF}" sibTransId="{2564F103-EE7F-487A-9FCA-8836310FC9A5}"/>
    <dgm:cxn modelId="{8B9877D8-132C-4C66-B271-E50D5328AC7D}" type="presOf" srcId="{83476C0E-8B49-4EE5-A266-D1D48B1B8E97}" destId="{A698B684-A51E-485B-B650-8AC5DEB5AB37}" srcOrd="0" destOrd="0" presId="urn:microsoft.com/office/officeart/2005/8/layout/hList7"/>
    <dgm:cxn modelId="{52BC2389-9DAA-43C1-8C7F-B32D21116496}" type="presOf" srcId="{3A7A5ED7-5EA8-460B-AA5B-DADCE9FF7DF4}" destId="{98E9C63A-5B28-4CF5-91B0-A7260A8C3005}" srcOrd="1" destOrd="0" presId="urn:microsoft.com/office/officeart/2005/8/layout/hList7"/>
    <dgm:cxn modelId="{555B3548-F992-4B2A-A177-DC85D5D42A29}" type="presOf" srcId="{3A7A5ED7-5EA8-460B-AA5B-DADCE9FF7DF4}" destId="{B0FDBDFA-1E4A-462B-AA5B-630D22ED977C}" srcOrd="0" destOrd="0" presId="urn:microsoft.com/office/officeart/2005/8/layout/hList7"/>
    <dgm:cxn modelId="{31124A39-16C1-4926-9B5E-056FA8FB2E34}" type="presParOf" srcId="{081C0BF9-EA8D-4154-8389-A1DCA4D69FB0}" destId="{0E7A6A0E-5200-4556-B2CA-7C884D1A33E8}" srcOrd="0" destOrd="0" presId="urn:microsoft.com/office/officeart/2005/8/layout/hList7"/>
    <dgm:cxn modelId="{6355C416-109E-4E08-8162-7E8BBE9A23A2}" type="presParOf" srcId="{081C0BF9-EA8D-4154-8389-A1DCA4D69FB0}" destId="{BF69806B-71F8-4C96-8CC8-2CEAA0128703}" srcOrd="1" destOrd="0" presId="urn:microsoft.com/office/officeart/2005/8/layout/hList7"/>
    <dgm:cxn modelId="{A1B6DF8A-1D73-4886-BAEC-7E2DCE0E8A24}" type="presParOf" srcId="{BF69806B-71F8-4C96-8CC8-2CEAA0128703}" destId="{F7F3627E-14E6-477F-881F-22234C8DFF80}" srcOrd="0" destOrd="0" presId="urn:microsoft.com/office/officeart/2005/8/layout/hList7"/>
    <dgm:cxn modelId="{545FB9C5-2A68-4A83-81A0-529A653146D6}" type="presParOf" srcId="{F7F3627E-14E6-477F-881F-22234C8DFF80}" destId="{B0FDBDFA-1E4A-462B-AA5B-630D22ED977C}" srcOrd="0" destOrd="0" presId="urn:microsoft.com/office/officeart/2005/8/layout/hList7"/>
    <dgm:cxn modelId="{34032AEF-8339-4222-B608-ECDA9A9E45A0}" type="presParOf" srcId="{F7F3627E-14E6-477F-881F-22234C8DFF80}" destId="{98E9C63A-5B28-4CF5-91B0-A7260A8C3005}" srcOrd="1" destOrd="0" presId="urn:microsoft.com/office/officeart/2005/8/layout/hList7"/>
    <dgm:cxn modelId="{85C03F54-3D0B-4246-87AE-0F0D01B48EB5}" type="presParOf" srcId="{F7F3627E-14E6-477F-881F-22234C8DFF80}" destId="{8FEE4273-F60F-4DF2-B63A-5488493193BF}" srcOrd="2" destOrd="0" presId="urn:microsoft.com/office/officeart/2005/8/layout/hList7"/>
    <dgm:cxn modelId="{309D0504-BA86-423A-A979-63723C0360F1}" type="presParOf" srcId="{F7F3627E-14E6-477F-881F-22234C8DFF80}" destId="{AC25DA2E-97C5-4DC0-BD4E-7CDC2FFC13FA}" srcOrd="3" destOrd="0" presId="urn:microsoft.com/office/officeart/2005/8/layout/hList7"/>
    <dgm:cxn modelId="{F481422B-367E-42B2-9F13-0404A7E19FD5}" type="presParOf" srcId="{BF69806B-71F8-4C96-8CC8-2CEAA0128703}" destId="{A698B684-A51E-485B-B650-8AC5DEB5AB37}" srcOrd="1" destOrd="0" presId="urn:microsoft.com/office/officeart/2005/8/layout/hList7"/>
    <dgm:cxn modelId="{C3953BC2-F859-4EB1-8C62-B791B07C7095}" type="presParOf" srcId="{BF69806B-71F8-4C96-8CC8-2CEAA0128703}" destId="{6FCBFFEA-3F8F-4B1F-888F-231F246AA7CC}" srcOrd="2" destOrd="0" presId="urn:microsoft.com/office/officeart/2005/8/layout/hList7"/>
    <dgm:cxn modelId="{B77C0F34-C82A-4170-8645-2EFC720F50B8}" type="presParOf" srcId="{6FCBFFEA-3F8F-4B1F-888F-231F246AA7CC}" destId="{E871A55D-07FE-465B-BFB2-9A17D79A7821}" srcOrd="0" destOrd="0" presId="urn:microsoft.com/office/officeart/2005/8/layout/hList7"/>
    <dgm:cxn modelId="{8C8D0248-5A58-425A-9D4F-D0E08521441A}" type="presParOf" srcId="{6FCBFFEA-3F8F-4B1F-888F-231F246AA7CC}" destId="{4589F292-D8CD-48D4-AC5E-D11F6078EBE2}" srcOrd="1" destOrd="0" presId="urn:microsoft.com/office/officeart/2005/8/layout/hList7"/>
    <dgm:cxn modelId="{797148D4-4B61-4B63-A63F-6088B14A5A7E}" type="presParOf" srcId="{6FCBFFEA-3F8F-4B1F-888F-231F246AA7CC}" destId="{FECB1EE4-C616-4C0A-B7B9-D92E18AFDBF2}" srcOrd="2" destOrd="0" presId="urn:microsoft.com/office/officeart/2005/8/layout/hList7"/>
    <dgm:cxn modelId="{19B1F1D3-9DC0-4712-B544-8EEF0B79E26A}" type="presParOf" srcId="{6FCBFFEA-3F8F-4B1F-888F-231F246AA7CC}" destId="{23613905-E5FF-4136-8E78-6404696A6681}" srcOrd="3" destOrd="0" presId="urn:microsoft.com/office/officeart/2005/8/layout/hList7"/>
    <dgm:cxn modelId="{93F74CA5-7518-4AB4-9F1B-7F96BC1216CC}" type="presParOf" srcId="{BF69806B-71F8-4C96-8CC8-2CEAA0128703}" destId="{0D4DB6C7-A597-4816-813B-CE36BD8943D0}" srcOrd="3" destOrd="0" presId="urn:microsoft.com/office/officeart/2005/8/layout/hList7"/>
    <dgm:cxn modelId="{EB06868A-72B5-4282-AAE2-346F02E3F04A}" type="presParOf" srcId="{BF69806B-71F8-4C96-8CC8-2CEAA0128703}" destId="{5DAC7189-661F-4ABF-B954-66080AF7851D}" srcOrd="4" destOrd="0" presId="urn:microsoft.com/office/officeart/2005/8/layout/hList7"/>
    <dgm:cxn modelId="{BF71101E-5576-4235-A60D-B570913A7349}" type="presParOf" srcId="{5DAC7189-661F-4ABF-B954-66080AF7851D}" destId="{E5CA25E6-4DC2-4EB6-A2B0-0A3D2306ADE0}" srcOrd="0" destOrd="0" presId="urn:microsoft.com/office/officeart/2005/8/layout/hList7"/>
    <dgm:cxn modelId="{CAB38F06-EA5D-4B73-8839-88E87F5703CF}" type="presParOf" srcId="{5DAC7189-661F-4ABF-B954-66080AF7851D}" destId="{7F901495-2D09-4DEB-9587-90004B85B089}" srcOrd="1" destOrd="0" presId="urn:microsoft.com/office/officeart/2005/8/layout/hList7"/>
    <dgm:cxn modelId="{12444517-6D6E-4796-938A-514155133E90}" type="presParOf" srcId="{5DAC7189-661F-4ABF-B954-66080AF7851D}" destId="{24A43605-254B-4EC4-88B7-193BC6BA74AE}" srcOrd="2" destOrd="0" presId="urn:microsoft.com/office/officeart/2005/8/layout/hList7"/>
    <dgm:cxn modelId="{31BBA0F4-27FB-41A3-8095-F5B62CEA8C98}" type="presParOf" srcId="{5DAC7189-661F-4ABF-B954-66080AF7851D}" destId="{F9A3D4FF-F1FC-4F9F-B5D4-1D2D79B514A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01F6D-DD8A-428B-A367-3EE4554AEF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BC25B7-5EC5-4161-BFE2-F790C7FCA677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ALCANCE</a:t>
          </a:r>
          <a:endParaRPr lang="es-EC" sz="1200" dirty="0">
            <a:solidFill>
              <a:schemeClr val="tx1"/>
            </a:solidFill>
          </a:endParaRPr>
        </a:p>
      </dgm:t>
    </dgm:pt>
    <dgm:pt modelId="{529391FF-6CEE-4563-B5D1-F6661B526CA3}" type="parTrans" cxnId="{7C0FE593-829E-467B-A808-EEFCEF1A96E1}">
      <dgm:prSet/>
      <dgm:spPr/>
      <dgm:t>
        <a:bodyPr/>
        <a:lstStyle/>
        <a:p>
          <a:endParaRPr lang="es-EC" sz="1200"/>
        </a:p>
      </dgm:t>
    </dgm:pt>
    <dgm:pt modelId="{554D8740-0C64-4E1F-8BD7-F85B803C561D}" type="sibTrans" cxnId="{7C0FE593-829E-467B-A808-EEFCEF1A96E1}">
      <dgm:prSet/>
      <dgm:spPr/>
      <dgm:t>
        <a:bodyPr/>
        <a:lstStyle/>
        <a:p>
          <a:endParaRPr lang="es-EC" sz="1200"/>
        </a:p>
      </dgm:t>
    </dgm:pt>
    <dgm:pt modelId="{6AEBE04A-D6FD-4D2E-8CA6-E7FBF792C049}">
      <dgm:prSet phldrT="[Texto]" custT="1"/>
      <dgm:spPr/>
      <dgm:t>
        <a:bodyPr/>
        <a:lstStyle/>
        <a:p>
          <a:r>
            <a:rPr lang="es-EC" sz="1200" dirty="0" smtClean="0"/>
            <a:t>Sistema de estudio ( 3 tecnologías poscosecha: 1MCP, O</a:t>
          </a:r>
          <a:r>
            <a:rPr lang="es-EC" sz="1200" baseline="-25000" dirty="0" smtClean="0"/>
            <a:t>3</a:t>
          </a:r>
          <a:r>
            <a:rPr lang="es-EC" sz="1200" dirty="0" smtClean="0"/>
            <a:t> y UVC)</a:t>
          </a:r>
          <a:endParaRPr lang="es-EC" sz="1200" dirty="0"/>
        </a:p>
      </dgm:t>
    </dgm:pt>
    <dgm:pt modelId="{86A36258-95BB-4F4A-858E-4B42683F7148}" type="parTrans" cxnId="{BAB75BC1-9845-4F6A-985F-65FBCA8232A7}">
      <dgm:prSet/>
      <dgm:spPr/>
      <dgm:t>
        <a:bodyPr/>
        <a:lstStyle/>
        <a:p>
          <a:endParaRPr lang="es-EC" sz="1200"/>
        </a:p>
      </dgm:t>
    </dgm:pt>
    <dgm:pt modelId="{3CE2702C-F6D8-4DD1-8F0D-6ACC777909BB}" type="sibTrans" cxnId="{BAB75BC1-9845-4F6A-985F-65FBCA8232A7}">
      <dgm:prSet/>
      <dgm:spPr/>
      <dgm:t>
        <a:bodyPr/>
        <a:lstStyle/>
        <a:p>
          <a:endParaRPr lang="es-EC" sz="1200"/>
        </a:p>
      </dgm:t>
    </dgm:pt>
    <dgm:pt modelId="{B687DD5D-C2D7-4B16-9382-5D12BD48C4F1}">
      <dgm:prSet phldrT="[Texto]" custT="1"/>
      <dgm:spPr/>
      <dgm:t>
        <a:bodyPr/>
        <a:lstStyle/>
        <a:p>
          <a:r>
            <a:rPr lang="es-EC" sz="1200" dirty="0" smtClean="0"/>
            <a:t>Unidad funcional 3 kg de naranjilla</a:t>
          </a:r>
          <a:endParaRPr lang="es-EC" sz="1200" dirty="0"/>
        </a:p>
      </dgm:t>
    </dgm:pt>
    <dgm:pt modelId="{52A836B1-45D5-4E15-8EF2-7913E84C01D7}" type="parTrans" cxnId="{03091083-2C9A-4AF0-AE4A-314892FD8B9F}">
      <dgm:prSet/>
      <dgm:spPr/>
      <dgm:t>
        <a:bodyPr/>
        <a:lstStyle/>
        <a:p>
          <a:endParaRPr lang="es-EC" sz="1200"/>
        </a:p>
      </dgm:t>
    </dgm:pt>
    <dgm:pt modelId="{F0DBA9B7-36E4-4D06-87C0-02AE844EC977}" type="sibTrans" cxnId="{03091083-2C9A-4AF0-AE4A-314892FD8B9F}">
      <dgm:prSet/>
      <dgm:spPr/>
      <dgm:t>
        <a:bodyPr/>
        <a:lstStyle/>
        <a:p>
          <a:endParaRPr lang="es-EC" sz="1200"/>
        </a:p>
      </dgm:t>
    </dgm:pt>
    <dgm:pt modelId="{F4FF1957-0E20-4148-98D0-6CDA3B992719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OBJETIVOS</a:t>
          </a:r>
          <a:endParaRPr lang="es-EC" sz="1200" dirty="0">
            <a:solidFill>
              <a:schemeClr val="tx1"/>
            </a:solidFill>
          </a:endParaRPr>
        </a:p>
      </dgm:t>
    </dgm:pt>
    <dgm:pt modelId="{FAD9E088-4015-48F3-9C63-4371EB825C24}" type="parTrans" cxnId="{FEE2D621-4D5B-4B53-946C-599888EAE087}">
      <dgm:prSet/>
      <dgm:spPr/>
      <dgm:t>
        <a:bodyPr/>
        <a:lstStyle/>
        <a:p>
          <a:endParaRPr lang="es-EC" sz="1200"/>
        </a:p>
      </dgm:t>
    </dgm:pt>
    <dgm:pt modelId="{AC5EF5DE-5381-4BD3-B03F-9DF60EB83562}" type="sibTrans" cxnId="{FEE2D621-4D5B-4B53-946C-599888EAE087}">
      <dgm:prSet/>
      <dgm:spPr/>
      <dgm:t>
        <a:bodyPr/>
        <a:lstStyle/>
        <a:p>
          <a:endParaRPr lang="es-EC" sz="1200"/>
        </a:p>
      </dgm:t>
    </dgm:pt>
    <dgm:pt modelId="{91983A49-9045-4D0A-A4EF-0298D282E02C}">
      <dgm:prSet phldrT="[Texto]" custT="1"/>
      <dgm:spPr/>
      <dgm:t>
        <a:bodyPr/>
        <a:lstStyle/>
        <a:p>
          <a:r>
            <a:rPr lang="es-ES_tradnl" sz="1200" b="1" i="0" dirty="0" smtClean="0">
              <a:solidFill>
                <a:srgbClr val="C00000"/>
              </a:solidFill>
            </a:rPr>
            <a:t>Objetivo general:</a:t>
          </a:r>
          <a:endParaRPr lang="es-EC" sz="1200" b="1" i="0" dirty="0"/>
        </a:p>
      </dgm:t>
    </dgm:pt>
    <dgm:pt modelId="{36C00885-3CA1-43B9-9FBF-6892F4C13B3B}" type="parTrans" cxnId="{72E45904-80A6-41B8-A4F1-0929768AB2ED}">
      <dgm:prSet/>
      <dgm:spPr/>
      <dgm:t>
        <a:bodyPr/>
        <a:lstStyle/>
        <a:p>
          <a:endParaRPr lang="es-EC" sz="1200"/>
        </a:p>
      </dgm:t>
    </dgm:pt>
    <dgm:pt modelId="{AB5765C0-C4BE-48B4-B4B4-35898404A5C5}" type="sibTrans" cxnId="{72E45904-80A6-41B8-A4F1-0929768AB2ED}">
      <dgm:prSet/>
      <dgm:spPr/>
      <dgm:t>
        <a:bodyPr/>
        <a:lstStyle/>
        <a:p>
          <a:endParaRPr lang="es-EC" sz="1200"/>
        </a:p>
      </dgm:t>
    </dgm:pt>
    <dgm:pt modelId="{A394DE07-872D-4AF8-A698-0239D7821EA8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ANÁLISIS DEL INVENTARIO</a:t>
          </a:r>
          <a:endParaRPr lang="es-EC" sz="1200" dirty="0">
            <a:solidFill>
              <a:schemeClr val="tx1"/>
            </a:solidFill>
          </a:endParaRPr>
        </a:p>
      </dgm:t>
    </dgm:pt>
    <dgm:pt modelId="{844C6DA6-6061-4495-9575-318DAF2EDFCC}" type="parTrans" cxnId="{8A74FF53-19EE-49E3-A1B5-EB949413FD27}">
      <dgm:prSet/>
      <dgm:spPr/>
      <dgm:t>
        <a:bodyPr/>
        <a:lstStyle/>
        <a:p>
          <a:endParaRPr lang="es-EC" sz="1200"/>
        </a:p>
      </dgm:t>
    </dgm:pt>
    <dgm:pt modelId="{9CE74613-0C98-4372-9747-2B8865329401}" type="sibTrans" cxnId="{8A74FF53-19EE-49E3-A1B5-EB949413FD27}">
      <dgm:prSet/>
      <dgm:spPr/>
      <dgm:t>
        <a:bodyPr/>
        <a:lstStyle/>
        <a:p>
          <a:endParaRPr lang="es-EC" sz="1200"/>
        </a:p>
      </dgm:t>
    </dgm:pt>
    <dgm:pt modelId="{9DE6003C-D5F9-4A9C-BB14-7ED05AFA6536}">
      <dgm:prSet phldrT="[Texto]" custT="1"/>
      <dgm:spPr/>
      <dgm:t>
        <a:bodyPr/>
        <a:lstStyle/>
        <a:p>
          <a:r>
            <a:rPr lang="es-EC" sz="1200" dirty="0" smtClean="0"/>
            <a:t>Inventario del ciclo de vida (entradas y salidas: materia, energía y emisiones)</a:t>
          </a:r>
          <a:endParaRPr lang="es-EC" sz="1200" dirty="0"/>
        </a:p>
      </dgm:t>
    </dgm:pt>
    <dgm:pt modelId="{B5F5369D-C822-4B07-8C04-193B9D27D07C}" type="parTrans" cxnId="{081BB9C8-EF8A-4439-9CFD-ADA4D0209DA0}">
      <dgm:prSet/>
      <dgm:spPr/>
      <dgm:t>
        <a:bodyPr/>
        <a:lstStyle/>
        <a:p>
          <a:endParaRPr lang="es-EC" sz="1200"/>
        </a:p>
      </dgm:t>
    </dgm:pt>
    <dgm:pt modelId="{E866D3E9-933E-4075-87FD-A0D31F7E165D}" type="sibTrans" cxnId="{081BB9C8-EF8A-4439-9CFD-ADA4D0209DA0}">
      <dgm:prSet/>
      <dgm:spPr/>
      <dgm:t>
        <a:bodyPr/>
        <a:lstStyle/>
        <a:p>
          <a:endParaRPr lang="es-EC" sz="1200"/>
        </a:p>
      </dgm:t>
    </dgm:pt>
    <dgm:pt modelId="{0CED2114-F56C-4E44-A3B4-C26D159D6F16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EVALUACIÓN DEL IMPACTO</a:t>
          </a:r>
          <a:endParaRPr lang="es-EC" sz="1200" dirty="0">
            <a:solidFill>
              <a:schemeClr val="tx1"/>
            </a:solidFill>
          </a:endParaRPr>
        </a:p>
      </dgm:t>
    </dgm:pt>
    <dgm:pt modelId="{73DE546D-472B-43BE-92E4-EAEF219E7B8A}" type="parTrans" cxnId="{C1C801C4-BD07-4876-8533-02A9698A5C57}">
      <dgm:prSet/>
      <dgm:spPr/>
      <dgm:t>
        <a:bodyPr/>
        <a:lstStyle/>
        <a:p>
          <a:endParaRPr lang="es-EC" sz="1200"/>
        </a:p>
      </dgm:t>
    </dgm:pt>
    <dgm:pt modelId="{3A207296-EF08-4D63-B258-402FB5A6F97A}" type="sibTrans" cxnId="{C1C801C4-BD07-4876-8533-02A9698A5C57}">
      <dgm:prSet/>
      <dgm:spPr/>
      <dgm:t>
        <a:bodyPr/>
        <a:lstStyle/>
        <a:p>
          <a:endParaRPr lang="es-EC" sz="1200"/>
        </a:p>
      </dgm:t>
    </dgm:pt>
    <dgm:pt modelId="{6AEDE775-5D02-489B-B6CA-5C332CF8CDB4}">
      <dgm:prSet custT="1"/>
      <dgm:spPr/>
      <dgm:t>
        <a:bodyPr/>
        <a:lstStyle/>
        <a:p>
          <a:r>
            <a:rPr lang="es-EC" sz="1200" dirty="0" smtClean="0">
              <a:solidFill>
                <a:schemeClr val="tx2"/>
              </a:solidFill>
            </a:rPr>
            <a:t>Apoyo técnico del Instituto Superior del Medio Ambiente (ISM) de Madrid, a través del software Simapro y la metodología ILCD (International Reference Life Cycle Data System) 2011 Midpoint+ V1.10 / EC-JRC Global</a:t>
          </a:r>
          <a:endParaRPr lang="es-EC" sz="1200" dirty="0"/>
        </a:p>
      </dgm:t>
    </dgm:pt>
    <dgm:pt modelId="{F308B747-4087-47ED-B870-36C293F1047F}" type="parTrans" cxnId="{22384719-4E03-4069-80FB-A3FE65645C25}">
      <dgm:prSet/>
      <dgm:spPr/>
      <dgm:t>
        <a:bodyPr/>
        <a:lstStyle/>
        <a:p>
          <a:endParaRPr lang="es-EC" sz="1200"/>
        </a:p>
      </dgm:t>
    </dgm:pt>
    <dgm:pt modelId="{169CAE6B-3F56-4D50-B83D-C275028D0612}" type="sibTrans" cxnId="{22384719-4E03-4069-80FB-A3FE65645C25}">
      <dgm:prSet/>
      <dgm:spPr/>
      <dgm:t>
        <a:bodyPr/>
        <a:lstStyle/>
        <a:p>
          <a:endParaRPr lang="es-EC" sz="1200"/>
        </a:p>
      </dgm:t>
    </dgm:pt>
    <dgm:pt modelId="{1B3FABFF-30B4-41E7-B989-416D0304B2DE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Evaluar las cargas ambientales asociadas al uso de tecnologías poscosecha aplicadas en naranjilla (</a:t>
          </a:r>
          <a:r>
            <a:rPr lang="es-EC" sz="1200" i="1" dirty="0" smtClean="0">
              <a:solidFill>
                <a:schemeClr val="tx1"/>
              </a:solidFill>
            </a:rPr>
            <a:t>Solanum quitoense </a:t>
          </a:r>
          <a:r>
            <a:rPr lang="es-EC" sz="1200" dirty="0" smtClean="0">
              <a:solidFill>
                <a:schemeClr val="tx1"/>
              </a:solidFill>
            </a:rPr>
            <a:t>Lam) mediante la metodología de Análisis de Ciclo de Vida para determinar las tecnologías que mejor se alineen a los criterios recomendados para alcanzar la sostenibilidad</a:t>
          </a:r>
          <a:endParaRPr lang="es-ES_tradnl" sz="1200" i="1" dirty="0">
            <a:solidFill>
              <a:schemeClr val="tx1"/>
            </a:solidFill>
          </a:endParaRPr>
        </a:p>
      </dgm:t>
    </dgm:pt>
    <dgm:pt modelId="{E014595D-9CC4-4953-99CF-D103F49340D3}" type="parTrans" cxnId="{1026D265-7075-497C-A6E4-5FD9AC2C62C1}">
      <dgm:prSet/>
      <dgm:spPr/>
      <dgm:t>
        <a:bodyPr/>
        <a:lstStyle/>
        <a:p>
          <a:endParaRPr lang="es-EC" sz="1200"/>
        </a:p>
      </dgm:t>
    </dgm:pt>
    <dgm:pt modelId="{4448F100-86A5-4836-A788-5AADE25E939D}" type="sibTrans" cxnId="{1026D265-7075-497C-A6E4-5FD9AC2C62C1}">
      <dgm:prSet/>
      <dgm:spPr/>
      <dgm:t>
        <a:bodyPr/>
        <a:lstStyle/>
        <a:p>
          <a:endParaRPr lang="es-EC" sz="1200"/>
        </a:p>
      </dgm:t>
    </dgm:pt>
    <dgm:pt modelId="{93985D9F-6A39-42B7-A43D-F173282EFA76}">
      <dgm:prSet custT="1"/>
      <dgm:spPr/>
      <dgm:t>
        <a:bodyPr/>
        <a:lstStyle/>
        <a:p>
          <a:r>
            <a:rPr lang="es-EC" sz="1200" dirty="0" smtClean="0">
              <a:solidFill>
                <a:srgbClr val="FF0000"/>
              </a:solidFill>
              <a:ea typeface="Segoe UI Emoji" panose="020B0502040204020203" pitchFamily="34" charset="0"/>
            </a:rPr>
            <a:t>Objetivos específicos</a:t>
          </a:r>
        </a:p>
      </dgm:t>
    </dgm:pt>
    <dgm:pt modelId="{F87F028D-AFD1-4B5C-81EB-21F1C41E4B45}" type="parTrans" cxnId="{73E7F404-F274-4B78-A79F-A15BD2B53933}">
      <dgm:prSet/>
      <dgm:spPr/>
      <dgm:t>
        <a:bodyPr/>
        <a:lstStyle/>
        <a:p>
          <a:endParaRPr lang="es-EC" sz="1200"/>
        </a:p>
      </dgm:t>
    </dgm:pt>
    <dgm:pt modelId="{78536ED3-3EC4-4D4A-9705-A723C15A5CA0}" type="sibTrans" cxnId="{73E7F404-F274-4B78-A79F-A15BD2B53933}">
      <dgm:prSet/>
      <dgm:spPr/>
      <dgm:t>
        <a:bodyPr/>
        <a:lstStyle/>
        <a:p>
          <a:endParaRPr lang="es-EC" sz="1200"/>
        </a:p>
      </dgm:t>
    </dgm:pt>
    <dgm:pt modelId="{ACC2E405-CB37-4BA4-83A1-CF7DD81E19A5}">
      <dgm:prSet phldrT="[Texto]" custT="1"/>
      <dgm:spPr/>
      <dgm:t>
        <a:bodyPr/>
        <a:lstStyle/>
        <a:p>
          <a:r>
            <a:rPr lang="es-EC" sz="1200" dirty="0" smtClean="0"/>
            <a:t>Estado de madurez  de la fruta  de ligero a moderado (2 a 3) </a:t>
          </a:r>
          <a:endParaRPr lang="es-EC" sz="1200" dirty="0"/>
        </a:p>
      </dgm:t>
    </dgm:pt>
    <dgm:pt modelId="{97C3100A-CEB4-4D4A-BF43-8B08BED20E5D}" type="parTrans" cxnId="{A537912C-8F70-4B61-9ED8-BE1426B98003}">
      <dgm:prSet/>
      <dgm:spPr/>
      <dgm:t>
        <a:bodyPr/>
        <a:lstStyle/>
        <a:p>
          <a:endParaRPr lang="es-EC"/>
        </a:p>
      </dgm:t>
    </dgm:pt>
    <dgm:pt modelId="{BAED24D5-BDBE-4F0C-A924-4950039CC30A}" type="sibTrans" cxnId="{A537912C-8F70-4B61-9ED8-BE1426B98003}">
      <dgm:prSet/>
      <dgm:spPr/>
      <dgm:t>
        <a:bodyPr/>
        <a:lstStyle/>
        <a:p>
          <a:endParaRPr lang="es-EC"/>
        </a:p>
      </dgm:t>
    </dgm:pt>
    <dgm:pt modelId="{F5E8C560-8715-4303-A288-C89A1C1D316E}" type="pres">
      <dgm:prSet presAssocID="{2E501F6D-DD8A-428B-A367-3EE4554AEF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F711C5-1A55-436F-B6AC-AEF74498181F}" type="pres">
      <dgm:prSet presAssocID="{2BBC25B7-5EC5-4161-BFE2-F790C7FCA677}" presName="composite" presStyleCnt="0"/>
      <dgm:spPr/>
    </dgm:pt>
    <dgm:pt modelId="{E928011E-827B-4E22-9269-803302C51175}" type="pres">
      <dgm:prSet presAssocID="{2BBC25B7-5EC5-4161-BFE2-F790C7FCA67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119129-E677-4E8A-81E8-4C7FE4ACE3EB}" type="pres">
      <dgm:prSet presAssocID="{2BBC25B7-5EC5-4161-BFE2-F790C7FCA677}" presName="descendantText" presStyleLbl="alignAcc1" presStyleIdx="0" presStyleCnt="4" custScaleX="88577" custLinFactNeighborX="-41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186284-5902-45F1-91DB-D69824682FC8}" type="pres">
      <dgm:prSet presAssocID="{554D8740-0C64-4E1F-8BD7-F85B803C561D}" presName="sp" presStyleCnt="0"/>
      <dgm:spPr/>
    </dgm:pt>
    <dgm:pt modelId="{9D42A6F2-F9B6-4F99-B3B1-600972477676}" type="pres">
      <dgm:prSet presAssocID="{F4FF1957-0E20-4148-98D0-6CDA3B992719}" presName="composite" presStyleCnt="0"/>
      <dgm:spPr/>
    </dgm:pt>
    <dgm:pt modelId="{A8DFBF62-1A63-4712-89FF-5C3C364C5042}" type="pres">
      <dgm:prSet presAssocID="{F4FF1957-0E20-4148-98D0-6CDA3B99271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E05C70-F452-4D8B-8D93-FA6DC6A6B184}" type="pres">
      <dgm:prSet presAssocID="{F4FF1957-0E20-4148-98D0-6CDA3B992719}" presName="descendantText" presStyleLbl="alignAcc1" presStyleIdx="1" presStyleCnt="4" custScaleX="89404" custScaleY="135231" custLinFactNeighborX="-4351" custLinFactNeighborY="25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F16DBE-4F6D-4660-BEB2-9DE89F2F037F}" type="pres">
      <dgm:prSet presAssocID="{AC5EF5DE-5381-4BD3-B03F-9DF60EB83562}" presName="sp" presStyleCnt="0"/>
      <dgm:spPr/>
    </dgm:pt>
    <dgm:pt modelId="{246452ED-5B8B-40C5-8D37-1E322F9AD76D}" type="pres">
      <dgm:prSet presAssocID="{A394DE07-872D-4AF8-A698-0239D7821EA8}" presName="composite" presStyleCnt="0"/>
      <dgm:spPr/>
    </dgm:pt>
    <dgm:pt modelId="{C5C66875-A107-4B88-9490-AEC315F94FDC}" type="pres">
      <dgm:prSet presAssocID="{A394DE07-872D-4AF8-A698-0239D7821EA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8A264-F270-4DB6-8840-B0B00425A743}" type="pres">
      <dgm:prSet presAssocID="{A394DE07-872D-4AF8-A698-0239D7821EA8}" presName="descendantText" presStyleLbl="alignAcc1" presStyleIdx="2" presStyleCnt="4" custAng="0" custScaleX="89158" custLinFactNeighborX="-4099" custLinFactNeighborY="-19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756B66-6A98-4B2E-8B6B-F4734BF407BF}" type="pres">
      <dgm:prSet presAssocID="{9CE74613-0C98-4372-9747-2B8865329401}" presName="sp" presStyleCnt="0"/>
      <dgm:spPr/>
    </dgm:pt>
    <dgm:pt modelId="{E3830F95-3AE9-4F02-8C37-93CF1EE4B47D}" type="pres">
      <dgm:prSet presAssocID="{0CED2114-F56C-4E44-A3B4-C26D159D6F16}" presName="composite" presStyleCnt="0"/>
      <dgm:spPr/>
    </dgm:pt>
    <dgm:pt modelId="{F7B9F1D0-1047-4521-9651-36471A2CFC70}" type="pres">
      <dgm:prSet presAssocID="{0CED2114-F56C-4E44-A3B4-C26D159D6F16}" presName="parentText" presStyleLbl="alignNode1" presStyleIdx="3" presStyleCnt="4" custScaleX="11074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2FD9B8-66AB-473E-9E77-0C98898EEF7A}" type="pres">
      <dgm:prSet presAssocID="{0CED2114-F56C-4E44-A3B4-C26D159D6F16}" presName="descendantText" presStyleLbl="alignAcc1" presStyleIdx="3" presStyleCnt="4" custScaleX="88194" custLinFactNeighborX="-4283" custLinFactNeighborY="14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DC476E-C3CC-4A52-9CA8-CAA67990A899}" type="presOf" srcId="{1B3FABFF-30B4-41E7-B989-416D0304B2DE}" destId="{A1E05C70-F452-4D8B-8D93-FA6DC6A6B184}" srcOrd="0" destOrd="1" presId="urn:microsoft.com/office/officeart/2005/8/layout/chevron2"/>
    <dgm:cxn modelId="{081BB9C8-EF8A-4439-9CFD-ADA4D0209DA0}" srcId="{A394DE07-872D-4AF8-A698-0239D7821EA8}" destId="{9DE6003C-D5F9-4A9C-BB14-7ED05AFA6536}" srcOrd="0" destOrd="0" parTransId="{B5F5369D-C822-4B07-8C04-193B9D27D07C}" sibTransId="{E866D3E9-933E-4075-87FD-A0D31F7E165D}"/>
    <dgm:cxn modelId="{395FDAAB-EDE6-4D9D-812E-23850839E28D}" type="presOf" srcId="{93985D9F-6A39-42B7-A43D-F173282EFA76}" destId="{A1E05C70-F452-4D8B-8D93-FA6DC6A6B184}" srcOrd="0" destOrd="2" presId="urn:microsoft.com/office/officeart/2005/8/layout/chevron2"/>
    <dgm:cxn modelId="{7C0FE593-829E-467B-A808-EEFCEF1A96E1}" srcId="{2E501F6D-DD8A-428B-A367-3EE4554AEF18}" destId="{2BBC25B7-5EC5-4161-BFE2-F790C7FCA677}" srcOrd="0" destOrd="0" parTransId="{529391FF-6CEE-4563-B5D1-F6661B526CA3}" sibTransId="{554D8740-0C64-4E1F-8BD7-F85B803C561D}"/>
    <dgm:cxn modelId="{1026D265-7075-497C-A6E4-5FD9AC2C62C1}" srcId="{F4FF1957-0E20-4148-98D0-6CDA3B992719}" destId="{1B3FABFF-30B4-41E7-B989-416D0304B2DE}" srcOrd="1" destOrd="0" parTransId="{E014595D-9CC4-4953-99CF-D103F49340D3}" sibTransId="{4448F100-86A5-4836-A788-5AADE25E939D}"/>
    <dgm:cxn modelId="{22384719-4E03-4069-80FB-A3FE65645C25}" srcId="{0CED2114-F56C-4E44-A3B4-C26D159D6F16}" destId="{6AEDE775-5D02-489B-B6CA-5C332CF8CDB4}" srcOrd="0" destOrd="0" parTransId="{F308B747-4087-47ED-B870-36C293F1047F}" sibTransId="{169CAE6B-3F56-4D50-B83D-C275028D0612}"/>
    <dgm:cxn modelId="{8A74FF53-19EE-49E3-A1B5-EB949413FD27}" srcId="{2E501F6D-DD8A-428B-A367-3EE4554AEF18}" destId="{A394DE07-872D-4AF8-A698-0239D7821EA8}" srcOrd="2" destOrd="0" parTransId="{844C6DA6-6061-4495-9575-318DAF2EDFCC}" sibTransId="{9CE74613-0C98-4372-9747-2B8865329401}"/>
    <dgm:cxn modelId="{01CC1464-795F-438F-952D-D2E8609481BA}" type="presOf" srcId="{0CED2114-F56C-4E44-A3B4-C26D159D6F16}" destId="{F7B9F1D0-1047-4521-9651-36471A2CFC70}" srcOrd="0" destOrd="0" presId="urn:microsoft.com/office/officeart/2005/8/layout/chevron2"/>
    <dgm:cxn modelId="{C1C801C4-BD07-4876-8533-02A9698A5C57}" srcId="{2E501F6D-DD8A-428B-A367-3EE4554AEF18}" destId="{0CED2114-F56C-4E44-A3B4-C26D159D6F16}" srcOrd="3" destOrd="0" parTransId="{73DE546D-472B-43BE-92E4-EAEF219E7B8A}" sibTransId="{3A207296-EF08-4D63-B258-402FB5A6F97A}"/>
    <dgm:cxn modelId="{F6A61B78-56A8-4CE6-8A3C-10E26A83B356}" type="presOf" srcId="{9DE6003C-D5F9-4A9C-BB14-7ED05AFA6536}" destId="{C568A264-F270-4DB6-8840-B0B00425A743}" srcOrd="0" destOrd="0" presId="urn:microsoft.com/office/officeart/2005/8/layout/chevron2"/>
    <dgm:cxn modelId="{DD6DDEA1-0CED-4F16-A554-D2B0BB1CDD9E}" type="presOf" srcId="{2BBC25B7-5EC5-4161-BFE2-F790C7FCA677}" destId="{E928011E-827B-4E22-9269-803302C51175}" srcOrd="0" destOrd="0" presId="urn:microsoft.com/office/officeart/2005/8/layout/chevron2"/>
    <dgm:cxn modelId="{7FA7F04B-A642-40D3-869D-59EC140088B0}" type="presOf" srcId="{6AEBE04A-D6FD-4D2E-8CA6-E7FBF792C049}" destId="{DC119129-E677-4E8A-81E8-4C7FE4ACE3EB}" srcOrd="0" destOrd="0" presId="urn:microsoft.com/office/officeart/2005/8/layout/chevron2"/>
    <dgm:cxn modelId="{876CFA33-D652-4B1C-A12F-F4E2731D6471}" type="presOf" srcId="{F4FF1957-0E20-4148-98D0-6CDA3B992719}" destId="{A8DFBF62-1A63-4712-89FF-5C3C364C5042}" srcOrd="0" destOrd="0" presId="urn:microsoft.com/office/officeart/2005/8/layout/chevron2"/>
    <dgm:cxn modelId="{9BB46A17-A87F-49F9-9915-720E296B0A07}" type="presOf" srcId="{91983A49-9045-4D0A-A4EF-0298D282E02C}" destId="{A1E05C70-F452-4D8B-8D93-FA6DC6A6B184}" srcOrd="0" destOrd="0" presId="urn:microsoft.com/office/officeart/2005/8/layout/chevron2"/>
    <dgm:cxn modelId="{FEE2D621-4D5B-4B53-946C-599888EAE087}" srcId="{2E501F6D-DD8A-428B-A367-3EE4554AEF18}" destId="{F4FF1957-0E20-4148-98D0-6CDA3B992719}" srcOrd="1" destOrd="0" parTransId="{FAD9E088-4015-48F3-9C63-4371EB825C24}" sibTransId="{AC5EF5DE-5381-4BD3-B03F-9DF60EB83562}"/>
    <dgm:cxn modelId="{03091083-2C9A-4AF0-AE4A-314892FD8B9F}" srcId="{2BBC25B7-5EC5-4161-BFE2-F790C7FCA677}" destId="{B687DD5D-C2D7-4B16-9382-5D12BD48C4F1}" srcOrd="1" destOrd="0" parTransId="{52A836B1-45D5-4E15-8EF2-7913E84C01D7}" sibTransId="{F0DBA9B7-36E4-4D06-87C0-02AE844EC977}"/>
    <dgm:cxn modelId="{BAB75BC1-9845-4F6A-985F-65FBCA8232A7}" srcId="{2BBC25B7-5EC5-4161-BFE2-F790C7FCA677}" destId="{6AEBE04A-D6FD-4D2E-8CA6-E7FBF792C049}" srcOrd="0" destOrd="0" parTransId="{86A36258-95BB-4F4A-858E-4B42683F7148}" sibTransId="{3CE2702C-F6D8-4DD1-8F0D-6ACC777909BB}"/>
    <dgm:cxn modelId="{94133C8B-6932-4974-9E34-EDED385805AA}" type="presOf" srcId="{A394DE07-872D-4AF8-A698-0239D7821EA8}" destId="{C5C66875-A107-4B88-9490-AEC315F94FDC}" srcOrd="0" destOrd="0" presId="urn:microsoft.com/office/officeart/2005/8/layout/chevron2"/>
    <dgm:cxn modelId="{A537912C-8F70-4B61-9ED8-BE1426B98003}" srcId="{2BBC25B7-5EC5-4161-BFE2-F790C7FCA677}" destId="{ACC2E405-CB37-4BA4-83A1-CF7DD81E19A5}" srcOrd="2" destOrd="0" parTransId="{97C3100A-CEB4-4D4A-BF43-8B08BED20E5D}" sibTransId="{BAED24D5-BDBE-4F0C-A924-4950039CC30A}"/>
    <dgm:cxn modelId="{9627C5DF-2B70-4136-9693-0A3EFDCF146B}" type="presOf" srcId="{ACC2E405-CB37-4BA4-83A1-CF7DD81E19A5}" destId="{DC119129-E677-4E8A-81E8-4C7FE4ACE3EB}" srcOrd="0" destOrd="2" presId="urn:microsoft.com/office/officeart/2005/8/layout/chevron2"/>
    <dgm:cxn modelId="{73E7F404-F274-4B78-A79F-A15BD2B53933}" srcId="{F4FF1957-0E20-4148-98D0-6CDA3B992719}" destId="{93985D9F-6A39-42B7-A43D-F173282EFA76}" srcOrd="2" destOrd="0" parTransId="{F87F028D-AFD1-4B5C-81EB-21F1C41E4B45}" sibTransId="{78536ED3-3EC4-4D4A-9705-A723C15A5CA0}"/>
    <dgm:cxn modelId="{709EBF26-D9CF-4EDE-B5D9-EF81D41EF1B9}" type="presOf" srcId="{B687DD5D-C2D7-4B16-9382-5D12BD48C4F1}" destId="{DC119129-E677-4E8A-81E8-4C7FE4ACE3EB}" srcOrd="0" destOrd="1" presId="urn:microsoft.com/office/officeart/2005/8/layout/chevron2"/>
    <dgm:cxn modelId="{D9862DFD-CE26-49AC-8CAF-608CE1C377BA}" type="presOf" srcId="{6AEDE775-5D02-489B-B6CA-5C332CF8CDB4}" destId="{A12FD9B8-66AB-473E-9E77-0C98898EEF7A}" srcOrd="0" destOrd="0" presId="urn:microsoft.com/office/officeart/2005/8/layout/chevron2"/>
    <dgm:cxn modelId="{72E45904-80A6-41B8-A4F1-0929768AB2ED}" srcId="{F4FF1957-0E20-4148-98D0-6CDA3B992719}" destId="{91983A49-9045-4D0A-A4EF-0298D282E02C}" srcOrd="0" destOrd="0" parTransId="{36C00885-3CA1-43B9-9FBF-6892F4C13B3B}" sibTransId="{AB5765C0-C4BE-48B4-B4B4-35898404A5C5}"/>
    <dgm:cxn modelId="{33AE3D5A-1D51-4945-ADE4-1C4EF4BA944C}" type="presOf" srcId="{2E501F6D-DD8A-428B-A367-3EE4554AEF18}" destId="{F5E8C560-8715-4303-A288-C89A1C1D316E}" srcOrd="0" destOrd="0" presId="urn:microsoft.com/office/officeart/2005/8/layout/chevron2"/>
    <dgm:cxn modelId="{ACAA74D5-F44C-4258-80B4-D96BFED9228E}" type="presParOf" srcId="{F5E8C560-8715-4303-A288-C89A1C1D316E}" destId="{5BF711C5-1A55-436F-B6AC-AEF74498181F}" srcOrd="0" destOrd="0" presId="urn:microsoft.com/office/officeart/2005/8/layout/chevron2"/>
    <dgm:cxn modelId="{BDE67B42-FACB-4F27-B0C6-D732B0AD6D8A}" type="presParOf" srcId="{5BF711C5-1A55-436F-B6AC-AEF74498181F}" destId="{E928011E-827B-4E22-9269-803302C51175}" srcOrd="0" destOrd="0" presId="urn:microsoft.com/office/officeart/2005/8/layout/chevron2"/>
    <dgm:cxn modelId="{C544C00E-F6E1-40FF-9008-9AD60E18E5F6}" type="presParOf" srcId="{5BF711C5-1A55-436F-B6AC-AEF74498181F}" destId="{DC119129-E677-4E8A-81E8-4C7FE4ACE3EB}" srcOrd="1" destOrd="0" presId="urn:microsoft.com/office/officeart/2005/8/layout/chevron2"/>
    <dgm:cxn modelId="{338EA090-A398-4348-BECF-510B198FD59B}" type="presParOf" srcId="{F5E8C560-8715-4303-A288-C89A1C1D316E}" destId="{5F186284-5902-45F1-91DB-D69824682FC8}" srcOrd="1" destOrd="0" presId="urn:microsoft.com/office/officeart/2005/8/layout/chevron2"/>
    <dgm:cxn modelId="{FB9AC627-7CE8-461C-9484-0F80D23947A8}" type="presParOf" srcId="{F5E8C560-8715-4303-A288-C89A1C1D316E}" destId="{9D42A6F2-F9B6-4F99-B3B1-600972477676}" srcOrd="2" destOrd="0" presId="urn:microsoft.com/office/officeart/2005/8/layout/chevron2"/>
    <dgm:cxn modelId="{B5AED298-46DC-409F-B19A-643AB9E31C6B}" type="presParOf" srcId="{9D42A6F2-F9B6-4F99-B3B1-600972477676}" destId="{A8DFBF62-1A63-4712-89FF-5C3C364C5042}" srcOrd="0" destOrd="0" presId="urn:microsoft.com/office/officeart/2005/8/layout/chevron2"/>
    <dgm:cxn modelId="{D945233A-C1FC-4D30-9C4C-C41BC9586198}" type="presParOf" srcId="{9D42A6F2-F9B6-4F99-B3B1-600972477676}" destId="{A1E05C70-F452-4D8B-8D93-FA6DC6A6B184}" srcOrd="1" destOrd="0" presId="urn:microsoft.com/office/officeart/2005/8/layout/chevron2"/>
    <dgm:cxn modelId="{2A6578CB-18EF-4786-8100-91265C170F32}" type="presParOf" srcId="{F5E8C560-8715-4303-A288-C89A1C1D316E}" destId="{0FF16DBE-4F6D-4660-BEB2-9DE89F2F037F}" srcOrd="3" destOrd="0" presId="urn:microsoft.com/office/officeart/2005/8/layout/chevron2"/>
    <dgm:cxn modelId="{0458D08A-D1BB-4909-BD94-A95B8D2B1BB8}" type="presParOf" srcId="{F5E8C560-8715-4303-A288-C89A1C1D316E}" destId="{246452ED-5B8B-40C5-8D37-1E322F9AD76D}" srcOrd="4" destOrd="0" presId="urn:microsoft.com/office/officeart/2005/8/layout/chevron2"/>
    <dgm:cxn modelId="{8E931A51-37DF-4298-89FA-5D9B1CAA7126}" type="presParOf" srcId="{246452ED-5B8B-40C5-8D37-1E322F9AD76D}" destId="{C5C66875-A107-4B88-9490-AEC315F94FDC}" srcOrd="0" destOrd="0" presId="urn:microsoft.com/office/officeart/2005/8/layout/chevron2"/>
    <dgm:cxn modelId="{956612D0-79C7-4E3A-B58A-6AC3038549A9}" type="presParOf" srcId="{246452ED-5B8B-40C5-8D37-1E322F9AD76D}" destId="{C568A264-F270-4DB6-8840-B0B00425A743}" srcOrd="1" destOrd="0" presId="urn:microsoft.com/office/officeart/2005/8/layout/chevron2"/>
    <dgm:cxn modelId="{D584D60D-97BE-4932-B64F-642A02289B0B}" type="presParOf" srcId="{F5E8C560-8715-4303-A288-C89A1C1D316E}" destId="{E6756B66-6A98-4B2E-8B6B-F4734BF407BF}" srcOrd="5" destOrd="0" presId="urn:microsoft.com/office/officeart/2005/8/layout/chevron2"/>
    <dgm:cxn modelId="{ADFA12B4-3B86-4231-B5C4-7951E7B3F3AD}" type="presParOf" srcId="{F5E8C560-8715-4303-A288-C89A1C1D316E}" destId="{E3830F95-3AE9-4F02-8C37-93CF1EE4B47D}" srcOrd="6" destOrd="0" presId="urn:microsoft.com/office/officeart/2005/8/layout/chevron2"/>
    <dgm:cxn modelId="{8703FCE9-BF8D-4B00-AA90-C3C0E18DA7BD}" type="presParOf" srcId="{E3830F95-3AE9-4F02-8C37-93CF1EE4B47D}" destId="{F7B9F1D0-1047-4521-9651-36471A2CFC70}" srcOrd="0" destOrd="0" presId="urn:microsoft.com/office/officeart/2005/8/layout/chevron2"/>
    <dgm:cxn modelId="{14BFA226-7604-4D5B-8AF8-7F3491D41A09}" type="presParOf" srcId="{E3830F95-3AE9-4F02-8C37-93CF1EE4B47D}" destId="{A12FD9B8-66AB-473E-9E77-0C98898EEF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DBDFA-1E4A-462B-AA5B-630D22ED977C}">
      <dsp:nvSpPr>
        <dsp:cNvPr id="0" name=""/>
        <dsp:cNvSpPr/>
      </dsp:nvSpPr>
      <dsp:spPr>
        <a:xfrm>
          <a:off x="7" y="0"/>
          <a:ext cx="2684903" cy="4963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1-MCP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Retrasar deterioro de los frutos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Comercial EthylBloc</a:t>
          </a:r>
          <a:endParaRPr lang="es-EC" sz="1700" kern="1200" dirty="0" smtClean="0"/>
        </a:p>
      </dsp:txBody>
      <dsp:txXfrm>
        <a:off x="7" y="1985595"/>
        <a:ext cx="2684903" cy="1985595"/>
      </dsp:txXfrm>
    </dsp:sp>
    <dsp:sp modelId="{AC25DA2E-97C5-4DC0-BD4E-7CDC2FFC13FA}">
      <dsp:nvSpPr>
        <dsp:cNvPr id="0" name=""/>
        <dsp:cNvSpPr/>
      </dsp:nvSpPr>
      <dsp:spPr>
        <a:xfrm>
          <a:off x="730423" y="50367"/>
          <a:ext cx="1058801" cy="12129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1A55D-07FE-465B-BFB2-9A17D79A7821}">
      <dsp:nvSpPr>
        <dsp:cNvPr id="0" name=""/>
        <dsp:cNvSpPr/>
      </dsp:nvSpPr>
      <dsp:spPr>
        <a:xfrm>
          <a:off x="2767176" y="0"/>
          <a:ext cx="2684903" cy="4963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Radiación UVC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Desinfección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Radiación no ionizante</a:t>
          </a:r>
          <a:endParaRPr lang="es-EC" sz="1700" kern="1200" dirty="0" smtClean="0"/>
        </a:p>
      </dsp:txBody>
      <dsp:txXfrm>
        <a:off x="2767176" y="1985595"/>
        <a:ext cx="2684903" cy="1985595"/>
      </dsp:txXfrm>
    </dsp:sp>
    <dsp:sp modelId="{23613905-E5FF-4136-8E78-6404696A6681}">
      <dsp:nvSpPr>
        <dsp:cNvPr id="0" name=""/>
        <dsp:cNvSpPr/>
      </dsp:nvSpPr>
      <dsp:spPr>
        <a:xfrm>
          <a:off x="3466731" y="50367"/>
          <a:ext cx="1152460" cy="12129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A25E6-4DC2-4EB6-A2B0-0A3D2306ADE0}">
      <dsp:nvSpPr>
        <dsp:cNvPr id="0" name=""/>
        <dsp:cNvSpPr/>
      </dsp:nvSpPr>
      <dsp:spPr>
        <a:xfrm>
          <a:off x="5532626" y="0"/>
          <a:ext cx="2684903" cy="4963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Ozono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Germicida y antimicrobiano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Gas</a:t>
          </a:r>
          <a:endParaRPr lang="es-ES" sz="1700" kern="1200" dirty="0" smtClean="0"/>
        </a:p>
      </dsp:txBody>
      <dsp:txXfrm>
        <a:off x="5532626" y="1985595"/>
        <a:ext cx="2684903" cy="1985595"/>
      </dsp:txXfrm>
    </dsp:sp>
    <dsp:sp modelId="{F9A3D4FF-F1FC-4F9F-B5D4-1D2D79B514A5}">
      <dsp:nvSpPr>
        <dsp:cNvPr id="0" name=""/>
        <dsp:cNvSpPr/>
      </dsp:nvSpPr>
      <dsp:spPr>
        <a:xfrm>
          <a:off x="6203031" y="95081"/>
          <a:ext cx="1188644" cy="13450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A6A0E-5200-4556-B2CA-7C884D1A33E8}">
      <dsp:nvSpPr>
        <dsp:cNvPr id="0" name=""/>
        <dsp:cNvSpPr/>
      </dsp:nvSpPr>
      <dsp:spPr>
        <a:xfrm>
          <a:off x="328770" y="3971190"/>
          <a:ext cx="7561715" cy="74459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011E-827B-4E22-9269-803302C51175}">
      <dsp:nvSpPr>
        <dsp:cNvPr id="0" name=""/>
        <dsp:cNvSpPr/>
      </dsp:nvSpPr>
      <dsp:spPr>
        <a:xfrm rot="5400000">
          <a:off x="-12348" y="212538"/>
          <a:ext cx="1366714" cy="95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ALCANCE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92660" y="485881"/>
        <a:ext cx="956699" cy="410015"/>
      </dsp:txXfrm>
    </dsp:sp>
    <dsp:sp modelId="{DC119129-E677-4E8A-81E8-4C7FE4ACE3EB}">
      <dsp:nvSpPr>
        <dsp:cNvPr id="0" name=""/>
        <dsp:cNvSpPr/>
      </dsp:nvSpPr>
      <dsp:spPr>
        <a:xfrm rot="5400000">
          <a:off x="4038928" y="-2769345"/>
          <a:ext cx="888364" cy="6442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Sistema de estudio ( 3 tecnologías poscosecha: 1MCP, O</a:t>
          </a:r>
          <a:r>
            <a:rPr lang="es-EC" sz="1200" kern="1200" baseline="-25000" dirty="0" smtClean="0"/>
            <a:t>3</a:t>
          </a:r>
          <a:r>
            <a:rPr lang="es-EC" sz="1200" kern="1200" dirty="0" smtClean="0"/>
            <a:t> y UVC)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Unidad funcional 3 kg de naranjilla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Estado de madurez  de la fruta  de ligero a moderado (2 a 3) </a:t>
          </a:r>
          <a:endParaRPr lang="es-EC" sz="1200" kern="1200" dirty="0"/>
        </a:p>
      </dsp:txBody>
      <dsp:txXfrm rot="-5400000">
        <a:off x="1262052" y="50897"/>
        <a:ext cx="6398750" cy="801632"/>
      </dsp:txXfrm>
    </dsp:sp>
    <dsp:sp modelId="{A8DFBF62-1A63-4712-89FF-5C3C364C5042}">
      <dsp:nvSpPr>
        <dsp:cNvPr id="0" name=""/>
        <dsp:cNvSpPr/>
      </dsp:nvSpPr>
      <dsp:spPr>
        <a:xfrm rot="5400000">
          <a:off x="-12348" y="1595420"/>
          <a:ext cx="1366714" cy="95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OBJETIVOS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92660" y="1868763"/>
        <a:ext cx="956699" cy="410015"/>
      </dsp:txXfrm>
    </dsp:sp>
    <dsp:sp modelId="{A1E05C70-F452-4D8B-8D93-FA6DC6A6B184}">
      <dsp:nvSpPr>
        <dsp:cNvPr id="0" name=""/>
        <dsp:cNvSpPr/>
      </dsp:nvSpPr>
      <dsp:spPr>
        <a:xfrm rot="5400000">
          <a:off x="3868693" y="-1393767"/>
          <a:ext cx="1201343" cy="6502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b="1" i="0" kern="1200" dirty="0" smtClean="0">
              <a:solidFill>
                <a:srgbClr val="C00000"/>
              </a:solidFill>
            </a:rPr>
            <a:t>Objetivo general:</a:t>
          </a:r>
          <a:endParaRPr lang="es-EC" sz="1200" b="1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Evaluar las cargas ambientales asociadas al uso de tecnologías poscosecha aplicadas en naranjilla (</a:t>
          </a:r>
          <a:r>
            <a:rPr lang="es-EC" sz="1200" i="1" kern="1200" dirty="0" smtClean="0">
              <a:solidFill>
                <a:schemeClr val="tx1"/>
              </a:solidFill>
            </a:rPr>
            <a:t>Solanum quitoense </a:t>
          </a:r>
          <a:r>
            <a:rPr lang="es-EC" sz="1200" kern="1200" dirty="0" smtClean="0">
              <a:solidFill>
                <a:schemeClr val="tx1"/>
              </a:solidFill>
            </a:rPr>
            <a:t>Lam) mediante la metodología de Análisis de Ciclo de Vida para determinar las tecnologías que mejor se alineen a los criterios recomendados para alcanzar la sostenibilidad</a:t>
          </a:r>
          <a:endParaRPr lang="es-ES_tradnl" sz="1200" i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rgbClr val="FF0000"/>
              </a:solidFill>
              <a:ea typeface="Segoe UI Emoji" panose="020B0502040204020203" pitchFamily="34" charset="0"/>
            </a:rPr>
            <a:t>Objetivos específicos</a:t>
          </a:r>
        </a:p>
      </dsp:txBody>
      <dsp:txXfrm rot="-5400000">
        <a:off x="1218234" y="1315337"/>
        <a:ext cx="6443618" cy="1084053"/>
      </dsp:txXfrm>
    </dsp:sp>
    <dsp:sp modelId="{C5C66875-A107-4B88-9490-AEC315F94FDC}">
      <dsp:nvSpPr>
        <dsp:cNvPr id="0" name=""/>
        <dsp:cNvSpPr/>
      </dsp:nvSpPr>
      <dsp:spPr>
        <a:xfrm rot="5400000">
          <a:off x="-12348" y="2821812"/>
          <a:ext cx="1366714" cy="95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ANÁLISIS DEL INVENTARIO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92660" y="3095155"/>
        <a:ext cx="956699" cy="410015"/>
      </dsp:txXfrm>
    </dsp:sp>
    <dsp:sp modelId="{C568A264-F270-4DB6-8840-B0B00425A743}">
      <dsp:nvSpPr>
        <dsp:cNvPr id="0" name=""/>
        <dsp:cNvSpPr/>
      </dsp:nvSpPr>
      <dsp:spPr>
        <a:xfrm rot="5400000">
          <a:off x="4043277" y="-198012"/>
          <a:ext cx="888831" cy="6484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Inventario del ciclo de vida (entradas y salidas: materia, energía y emisiones)</a:t>
          </a:r>
          <a:endParaRPr lang="es-EC" sz="1200" kern="1200" dirty="0"/>
        </a:p>
      </dsp:txBody>
      <dsp:txXfrm rot="-5400000">
        <a:off x="1245507" y="2643147"/>
        <a:ext cx="6440983" cy="802053"/>
      </dsp:txXfrm>
    </dsp:sp>
    <dsp:sp modelId="{F7B9F1D0-1047-4521-9651-36471A2CFC70}">
      <dsp:nvSpPr>
        <dsp:cNvPr id="0" name=""/>
        <dsp:cNvSpPr/>
      </dsp:nvSpPr>
      <dsp:spPr>
        <a:xfrm rot="5400000">
          <a:off x="39065" y="3996791"/>
          <a:ext cx="1366714" cy="1059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EVALUACIÓN DEL IMPACTO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92659" y="4372960"/>
        <a:ext cx="1059526" cy="307188"/>
      </dsp:txXfrm>
    </dsp:sp>
    <dsp:sp modelId="{A12FD9B8-66AB-473E-9E77-0C98898EEF7A}">
      <dsp:nvSpPr>
        <dsp:cNvPr id="0" name=""/>
        <dsp:cNvSpPr/>
      </dsp:nvSpPr>
      <dsp:spPr>
        <a:xfrm rot="5400000">
          <a:off x="4074736" y="1099739"/>
          <a:ext cx="888364" cy="640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2"/>
              </a:solidFill>
            </a:rPr>
            <a:t>Apoyo técnico del Instituto Superior del Medio Ambiente (ISM) de Madrid, a través del software Simapro y la metodología ILCD (International Reference Life Cycle Data System) 2011 Midpoint+ V1.10 / EC-JRC Global</a:t>
          </a:r>
          <a:endParaRPr lang="es-EC" sz="1200" kern="1200" dirty="0"/>
        </a:p>
      </dsp:txBody>
      <dsp:txXfrm rot="-5400000">
        <a:off x="1318352" y="3899489"/>
        <a:ext cx="6357766" cy="801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A63B-140D-41AE-9608-2A4382A3DEB6}" type="datetimeFigureOut">
              <a:rPr lang="es-ES" smtClean="0"/>
              <a:t>11/12/2019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4E4CF-C9B2-48F5-999C-68F2312913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90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4E4CF-C9B2-48F5-999C-68F2312913E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4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>
            <a:extLst>
              <a:ext uri="{FF2B5EF4-FFF2-40B4-BE49-F238E27FC236}">
                <a16:creationId xmlns:a16="http://schemas.microsoft.com/office/drawing/2014/main" xmlns="" id="{16EFE242-E735-472D-ADDC-DED56A68AB1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6" name="CorelDRAW" r:id="rId3" imgW="9151920" imgH="5621400" progId="CorelDRAW.Graphic.12">
                  <p:embed/>
                </p:oleObj>
              </mc:Choice>
              <mc:Fallback>
                <p:oleObj name="CorelDRAW" r:id="rId3" imgW="9151920" imgH="5621400" progId="CorelDRAW.Graphic.12">
                  <p:embed/>
                  <p:pic>
                    <p:nvPicPr>
                      <p:cNvPr id="2050" name="Object 46">
                        <a:extLst>
                          <a:ext uri="{FF2B5EF4-FFF2-40B4-BE49-F238E27FC236}">
                            <a16:creationId xmlns:a16="http://schemas.microsoft.com/office/drawing/2014/main" xmlns="" id="{76969363-77A7-4B50-A06A-97AE4A5B0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F5118F8B-9EBE-4653-A7E1-FE817B595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0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4F9FB4F6-1197-467D-AC48-9591524DB4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400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2F4F9DAA-51D8-4B77-804F-84D6BFC8C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0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xmlns="" id="{F99CA808-CCD8-41AF-B34E-47400C97F2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400"/>
          </a:p>
        </p:txBody>
      </p:sp>
      <p:pic>
        <p:nvPicPr>
          <p:cNvPr id="7" name="Picture 48" descr="bannner 2">
            <a:extLst>
              <a:ext uri="{FF2B5EF4-FFF2-40B4-BE49-F238E27FC236}">
                <a16:creationId xmlns:a16="http://schemas.microsoft.com/office/drawing/2014/main" xmlns="" id="{A0749ECE-731F-4BEA-AE3B-0104D8A61A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>
            <a:extLst>
              <a:ext uri="{FF2B5EF4-FFF2-40B4-BE49-F238E27FC236}">
                <a16:creationId xmlns:a16="http://schemas.microsoft.com/office/drawing/2014/main" xmlns="" id="{61ACB7B2-EF8A-4343-AB5A-F5A0AD6178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" name="Picture 49" descr="LOGO ESPE ORIGINAL copia">
            <a:extLst>
              <a:ext uri="{FF2B5EF4-FFF2-40B4-BE49-F238E27FC236}">
                <a16:creationId xmlns:a16="http://schemas.microsoft.com/office/drawing/2014/main" xmlns="" id="{6F205E99-AFAB-4FF0-91AA-35E91E8E0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104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364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789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457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233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4714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088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5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025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09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xmlns="" id="{6D5CD5BD-741C-4274-844D-D5359AE6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7" name="Rectangle 21">
            <a:extLst>
              <a:ext uri="{FF2B5EF4-FFF2-40B4-BE49-F238E27FC236}">
                <a16:creationId xmlns:a16="http://schemas.microsoft.com/office/drawing/2014/main" xmlns="" id="{FEC1EA04-1B3F-48D6-92FD-8ABF614FC86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xmlns="" id="{6D4F3A3B-4C05-4166-B107-74D19564B76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9" name="Line 24">
            <a:extLst>
              <a:ext uri="{FF2B5EF4-FFF2-40B4-BE49-F238E27FC236}">
                <a16:creationId xmlns:a16="http://schemas.microsoft.com/office/drawing/2014/main" xmlns="" id="{49FAB194-8E8B-462F-924C-B5BA42CABDF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0" name="Picture 26" descr="LOGO ESPE ORIGINAL copia">
            <a:extLst>
              <a:ext uri="{FF2B5EF4-FFF2-40B4-BE49-F238E27FC236}">
                <a16:creationId xmlns:a16="http://schemas.microsoft.com/office/drawing/2014/main" xmlns="" id="{F272CB67-328C-40A4-A57B-D9209D75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1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microsoft.com/office/2007/relationships/hdphoto" Target="..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>
            <a:extLst>
              <a:ext uri="{FF2B5EF4-FFF2-40B4-BE49-F238E27FC236}">
                <a16:creationId xmlns:a16="http://schemas.microsoft.com/office/drawing/2014/main" xmlns="" id="{DBA057E3-7DF8-4B01-8726-55C6067D482B}"/>
              </a:ext>
            </a:extLst>
          </p:cNvPr>
          <p:cNvSpPr txBox="1">
            <a:spLocks/>
          </p:cNvSpPr>
          <p:nvPr/>
        </p:nvSpPr>
        <p:spPr>
          <a:xfrm>
            <a:off x="1128712" y="884271"/>
            <a:ext cx="7499350" cy="48260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algn="ctr"/>
            <a:r>
              <a:rPr lang="es-ES" dirty="0"/>
              <a:t> </a:t>
            </a:r>
            <a:r>
              <a:rPr lang="es-ES" b="1" dirty="0"/>
              <a:t>VICERRECTORADO DE INVESTIGACIÓN, </a:t>
            </a:r>
            <a:endParaRPr lang="es-ES" dirty="0"/>
          </a:p>
          <a:p>
            <a:pPr algn="ctr"/>
            <a:r>
              <a:rPr lang="es-ES" b="1" dirty="0"/>
              <a:t>INNOVACIÓN Y TRANSFERENCIA DE </a:t>
            </a:r>
            <a:endParaRPr lang="es-ES" dirty="0"/>
          </a:p>
          <a:p>
            <a:pPr algn="ctr"/>
            <a:r>
              <a:rPr lang="es-ES" b="1" dirty="0"/>
              <a:t>TECNOLOGÍA </a:t>
            </a:r>
            <a:endPara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xmlns="" id="{F802694B-BC79-4644-93BE-68B637B5CFA2}"/>
              </a:ext>
            </a:extLst>
          </p:cNvPr>
          <p:cNvSpPr/>
          <p:nvPr/>
        </p:nvSpPr>
        <p:spPr>
          <a:xfrm>
            <a:off x="971601" y="2933075"/>
            <a:ext cx="7777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/>
          </a:p>
          <a:p>
            <a:pPr algn="ctr"/>
            <a:r>
              <a:rPr lang="es-EC" dirty="0"/>
              <a:t> </a:t>
            </a:r>
            <a:r>
              <a:rPr lang="es-EC" b="1" dirty="0"/>
              <a:t>TEMA</a:t>
            </a:r>
            <a:r>
              <a:rPr lang="es-EC" b="1" dirty="0" smtClean="0"/>
              <a:t>: ANÁLISIS DEL CICLO DE VIDA DE TECNOLOGÍAS POSCOSECHA APLICADAS A NARANJILLA (</a:t>
            </a:r>
            <a:r>
              <a:rPr lang="es-EC" b="1" i="1" dirty="0" smtClean="0"/>
              <a:t>Solanum quitoense </a:t>
            </a:r>
            <a:r>
              <a:rPr lang="es-EC" b="1" dirty="0" smtClean="0"/>
              <a:t>Lam)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B06FC164-616C-465D-BCEE-AD83038E5209}"/>
              </a:ext>
            </a:extLst>
          </p:cNvPr>
          <p:cNvSpPr/>
          <p:nvPr/>
        </p:nvSpPr>
        <p:spPr>
          <a:xfrm>
            <a:off x="2735263" y="429260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ING.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JULIA MARINA CUNALATA VILLACÍS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F4D2C8B2-9788-42A0-A287-E201E586063B}"/>
              </a:ext>
            </a:extLst>
          </p:cNvPr>
          <p:cNvSpPr/>
          <p:nvPr/>
        </p:nvSpPr>
        <p:spPr>
          <a:xfrm>
            <a:off x="3403013" y="5238750"/>
            <a:ext cx="3253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SANGOLQUÍ, </a:t>
            </a:r>
            <a:r>
              <a:rPr lang="es-E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 </a:t>
            </a:r>
            <a:r>
              <a:rPr 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</a:t>
            </a:r>
            <a:r>
              <a:rPr lang="es-E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DICIEMBRE DE </a:t>
            </a:r>
            <a:r>
              <a:rPr 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2019 </a:t>
            </a:r>
            <a:endParaRPr 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130CA19-DEA2-41F0-AE20-0262BD70D406}"/>
              </a:ext>
            </a:extLst>
          </p:cNvPr>
          <p:cNvSpPr/>
          <p:nvPr/>
        </p:nvSpPr>
        <p:spPr>
          <a:xfrm>
            <a:off x="1403648" y="2132856"/>
            <a:ext cx="6984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600" dirty="0">
              <a:solidFill>
                <a:srgbClr val="000000"/>
              </a:solidFill>
            </a:endParaRPr>
          </a:p>
          <a:p>
            <a:pPr algn="ctr"/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b="1" dirty="0">
                <a:solidFill>
                  <a:srgbClr val="000000"/>
                </a:solidFill>
              </a:rPr>
              <a:t>CENTRO DE POSGRADOS </a:t>
            </a:r>
            <a:endParaRPr lang="es-ES" sz="1600" dirty="0">
              <a:solidFill>
                <a:srgbClr val="000000"/>
              </a:solidFill>
            </a:endParaRPr>
          </a:p>
          <a:p>
            <a:pPr algn="ctr"/>
            <a:r>
              <a:rPr lang="es-EC" sz="1400" b="1" dirty="0">
                <a:solidFill>
                  <a:srgbClr val="000000"/>
                </a:solidFill>
              </a:rPr>
              <a:t>MAESTRÍA EN SISTEMA DE GESTIÓN AMBIENTAL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336600"/>
                </a:solidFill>
              </a:rPr>
              <a:t>Sistema de tratamientos poscosecha en naranjilla desarrollados en el CIAL-UTE</a:t>
            </a:r>
            <a:endParaRPr lang="es-EC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9711"/>
            <a:ext cx="8170648" cy="4363411"/>
          </a:xfrm>
          <a:prstGeom prst="rect">
            <a:avLst/>
          </a:prstGeom>
        </p:spPr>
      </p:pic>
      <p:pic>
        <p:nvPicPr>
          <p:cNvPr id="8" name="Picture 18" descr="Resultado de imagen para camión cargado de fruta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0"/>
          <a:stretch/>
        </p:blipFill>
        <p:spPr bwMode="auto">
          <a:xfrm>
            <a:off x="107504" y="2276872"/>
            <a:ext cx="143359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Resultado de imagen para camión despacho de frut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04864"/>
            <a:ext cx="1190728" cy="10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6084168" y="2513696"/>
            <a:ext cx="504056" cy="483256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/>
          <p:cNvSpPr/>
          <p:nvPr/>
        </p:nvSpPr>
        <p:spPr>
          <a:xfrm>
            <a:off x="5364088" y="4226388"/>
            <a:ext cx="450684" cy="385148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ipse 11"/>
          <p:cNvSpPr/>
          <p:nvPr/>
        </p:nvSpPr>
        <p:spPr>
          <a:xfrm>
            <a:off x="6084168" y="3769870"/>
            <a:ext cx="450306" cy="456518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7106" name="Picture 2" descr="Image result for naranjill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25350" r="27819" b="7151"/>
          <a:stretch/>
        </p:blipFill>
        <p:spPr bwMode="auto">
          <a:xfrm>
            <a:off x="1652645" y="2695584"/>
            <a:ext cx="971522" cy="736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naranjill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25350" r="27819" b="7151"/>
          <a:stretch/>
        </p:blipFill>
        <p:spPr bwMode="auto">
          <a:xfrm>
            <a:off x="1706944" y="2693511"/>
            <a:ext cx="971522" cy="736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Resultado de imagen para camión despacho de frut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02791"/>
            <a:ext cx="1190728" cy="10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naranjill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25350" r="27819" b="7151"/>
          <a:stretch/>
        </p:blipFill>
        <p:spPr bwMode="auto">
          <a:xfrm>
            <a:off x="1678461" y="2668292"/>
            <a:ext cx="971522" cy="736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Resultado de imagen para camión despacho de frut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8592"/>
            <a:ext cx="1190728" cy="10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07510642-8DA9-4944-86C0-A7AF7A5C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1974"/>
          </a:xfrm>
        </p:spPr>
        <p:txBody>
          <a:bodyPr/>
          <a:lstStyle/>
          <a:p>
            <a:pPr algn="l">
              <a:defRPr/>
            </a:pPr>
            <a:r>
              <a:rPr lang="es-ES_tradnl" dirty="0">
                <a:solidFill>
                  <a:srgbClr val="336600"/>
                </a:solidFill>
              </a:rPr>
              <a:t>Análisis del </a:t>
            </a:r>
            <a:r>
              <a:rPr lang="es-ES_tradnl" dirty="0" smtClean="0">
                <a:solidFill>
                  <a:srgbClr val="336600"/>
                </a:solidFill>
              </a:rPr>
              <a:t>Inventario del Ciclo de Vida</a:t>
            </a:r>
            <a:endParaRPr lang="es-ES" dirty="0">
              <a:solidFill>
                <a:srgbClr val="3366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6717" t="22438" r="16241" b="14563"/>
          <a:stretch/>
        </p:blipFill>
        <p:spPr>
          <a:xfrm>
            <a:off x="457200" y="801802"/>
            <a:ext cx="7488761" cy="51413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6717" t="25391" r="16241" b="16565"/>
          <a:stretch/>
        </p:blipFill>
        <p:spPr>
          <a:xfrm>
            <a:off x="462384" y="788680"/>
            <a:ext cx="7488761" cy="52326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6164" t="22907" r="16628" b="28591"/>
          <a:stretch/>
        </p:blipFill>
        <p:spPr>
          <a:xfrm>
            <a:off x="373572" y="849735"/>
            <a:ext cx="7708813" cy="5099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>
            <a:extLst>
              <a:ext uri="{FF2B5EF4-FFF2-40B4-BE49-F238E27FC236}">
                <a16:creationId xmlns:a16="http://schemas.microsoft.com/office/drawing/2014/main" xmlns="" id="{343F6ADB-0702-4286-BC85-26238050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xmlns="" id="{CD58E4B6-0483-4165-A2C9-942FD701B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29" name="1 Título">
            <a:extLst>
              <a:ext uri="{FF2B5EF4-FFF2-40B4-BE49-F238E27FC236}">
                <a16:creationId xmlns:a16="http://schemas.microsoft.com/office/drawing/2014/main" xmlns="" id="{1D3ECC6F-6BC3-4AA2-B8EB-990867B7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362950" cy="587370"/>
          </a:xfrm>
        </p:spPr>
        <p:txBody>
          <a:bodyPr/>
          <a:lstStyle/>
          <a:p>
            <a:pPr algn="l">
              <a:defRPr/>
            </a:pPr>
            <a:r>
              <a:rPr lang="es-ES_tradnl" dirty="0" smtClean="0">
                <a:solidFill>
                  <a:srgbClr val="336600"/>
                </a:solidFill>
              </a:rPr>
              <a:t>Resultados del análisis del ciclo de vida</a:t>
            </a:r>
            <a:endParaRPr lang="es-ES" dirty="0">
              <a:solidFill>
                <a:srgbClr val="3366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184" t="22438" r="7940" b="21739"/>
          <a:stretch/>
        </p:blipFill>
        <p:spPr>
          <a:xfrm>
            <a:off x="251520" y="1297840"/>
            <a:ext cx="8463671" cy="43634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5661248"/>
            <a:ext cx="78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Figura 2. </a:t>
            </a:r>
            <a:r>
              <a:rPr lang="es-EC" dirty="0"/>
              <a:t>ACV de tratamientos poscosecha aplicados a naranjilla en el CIAL</a:t>
            </a:r>
          </a:p>
        </p:txBody>
      </p:sp>
    </p:spTree>
    <p:extLst>
      <p:ext uri="{BB962C8B-B14F-4D97-AF65-F5344CB8AC3E}">
        <p14:creationId xmlns:p14="http://schemas.microsoft.com/office/powerpoint/2010/main" val="16502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8378" t="31384" r="19008" b="35235"/>
          <a:stretch/>
        </p:blipFill>
        <p:spPr>
          <a:xfrm>
            <a:off x="214005" y="3458259"/>
            <a:ext cx="4159333" cy="2598217"/>
          </a:xfrm>
          <a:prstGeom prst="rect">
            <a:avLst/>
          </a:prstGeom>
        </p:spPr>
      </p:pic>
      <p:sp>
        <p:nvSpPr>
          <p:cNvPr id="19458" name="7 Marcador de contenido">
            <a:extLst>
              <a:ext uri="{FF2B5EF4-FFF2-40B4-BE49-F238E27FC236}">
                <a16:creationId xmlns:a16="http://schemas.microsoft.com/office/drawing/2014/main" xmlns="" id="{DB89CB40-4D7C-47AE-8907-B599172F9ED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404813"/>
            <a:ext cx="822960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altLang="es-E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altLang="es-ES" sz="2000" dirty="0">
              <a:solidFill>
                <a:schemeClr val="tx2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xmlns="" id="{343F6ADB-0702-4286-BC85-26238050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xmlns="" id="{CD58E4B6-0483-4165-A2C9-942FD701B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29" name="1 Título">
            <a:extLst>
              <a:ext uri="{FF2B5EF4-FFF2-40B4-BE49-F238E27FC236}">
                <a16:creationId xmlns:a16="http://schemas.microsoft.com/office/drawing/2014/main" xmlns="" id="{1D3ECC6F-6BC3-4AA2-B8EB-990867B7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362950" cy="587370"/>
          </a:xfrm>
        </p:spPr>
        <p:txBody>
          <a:bodyPr/>
          <a:lstStyle/>
          <a:p>
            <a:pPr algn="l">
              <a:defRPr/>
            </a:pPr>
            <a:r>
              <a:rPr lang="es-ES_tradnl" dirty="0">
                <a:solidFill>
                  <a:srgbClr val="336600"/>
                </a:solidFill>
              </a:rPr>
              <a:t>Resultados del análisis del ciclo de vida</a:t>
            </a:r>
            <a:endParaRPr lang="es-ES" dirty="0">
              <a:solidFill>
                <a:srgbClr val="3366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0356" t="40551" r="21860" b="23974"/>
          <a:stretch/>
        </p:blipFill>
        <p:spPr>
          <a:xfrm>
            <a:off x="168666" y="1052592"/>
            <a:ext cx="4250012" cy="24056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8937" t="28424" r="19949" b="38585"/>
          <a:stretch/>
        </p:blipFill>
        <p:spPr>
          <a:xfrm>
            <a:off x="4572000" y="1095340"/>
            <a:ext cx="4268122" cy="24056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8649" t="29698" r="19561" b="38188"/>
          <a:stretch/>
        </p:blipFill>
        <p:spPr>
          <a:xfrm>
            <a:off x="4572000" y="3501009"/>
            <a:ext cx="4357995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>
            <a:extLst>
              <a:ext uri="{FF2B5EF4-FFF2-40B4-BE49-F238E27FC236}">
                <a16:creationId xmlns:a16="http://schemas.microsoft.com/office/drawing/2014/main" xmlns="" id="{343F6ADB-0702-4286-BC85-26238050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xmlns="" id="{CD58E4B6-0483-4165-A2C9-942FD701B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29" name="1 Título">
            <a:extLst>
              <a:ext uri="{FF2B5EF4-FFF2-40B4-BE49-F238E27FC236}">
                <a16:creationId xmlns:a16="http://schemas.microsoft.com/office/drawing/2014/main" xmlns="" id="{1D3ECC6F-6BC3-4AA2-B8EB-990867B7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362950" cy="587370"/>
          </a:xfrm>
        </p:spPr>
        <p:txBody>
          <a:bodyPr/>
          <a:lstStyle/>
          <a:p>
            <a:pPr algn="l">
              <a:defRPr/>
            </a:pPr>
            <a:r>
              <a:rPr lang="es-ES_tradnl" dirty="0">
                <a:solidFill>
                  <a:srgbClr val="336600"/>
                </a:solidFill>
              </a:rPr>
              <a:t>Resultados del análisis del ciclo de vida</a:t>
            </a:r>
            <a:endParaRPr lang="es-ES" dirty="0">
              <a:solidFill>
                <a:srgbClr val="3366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931" t="26375" r="21775" b="37203"/>
          <a:stretch/>
        </p:blipFill>
        <p:spPr>
          <a:xfrm>
            <a:off x="133350" y="704002"/>
            <a:ext cx="4464174" cy="29159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8378" t="26375" r="22882" b="40156"/>
          <a:stretch/>
        </p:blipFill>
        <p:spPr>
          <a:xfrm>
            <a:off x="4624410" y="705485"/>
            <a:ext cx="4355976" cy="29158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8931" t="30313" r="22329" b="39172"/>
          <a:stretch/>
        </p:blipFill>
        <p:spPr>
          <a:xfrm>
            <a:off x="85605" y="3683362"/>
            <a:ext cx="4538806" cy="2481942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8379" t="48031" r="17900" b="15546"/>
          <a:stretch/>
        </p:blipFill>
        <p:spPr>
          <a:xfrm>
            <a:off x="4788023" y="3683362"/>
            <a:ext cx="4284291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Marcador de contenido">
            <a:extLst>
              <a:ext uri="{FF2B5EF4-FFF2-40B4-BE49-F238E27FC236}">
                <a16:creationId xmlns:a16="http://schemas.microsoft.com/office/drawing/2014/main" xmlns="" id="{DB89CB40-4D7C-47AE-8907-B599172F9ED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404813"/>
            <a:ext cx="822960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altLang="es-ES" dirty="0">
              <a:solidFill>
                <a:srgbClr val="C00000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xmlns="" id="{343F6ADB-0702-4286-BC85-26238050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xmlns="" id="{CD58E4B6-0483-4165-A2C9-942FD701B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29" name="1 Título">
            <a:extLst>
              <a:ext uri="{FF2B5EF4-FFF2-40B4-BE49-F238E27FC236}">
                <a16:creationId xmlns:a16="http://schemas.microsoft.com/office/drawing/2014/main" xmlns="" id="{1D3ECC6F-6BC3-4AA2-B8EB-990867B7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362950" cy="587370"/>
          </a:xfrm>
        </p:spPr>
        <p:txBody>
          <a:bodyPr/>
          <a:lstStyle/>
          <a:p>
            <a:pPr algn="l">
              <a:defRPr/>
            </a:pPr>
            <a:r>
              <a:rPr lang="es-ES_tradnl" dirty="0">
                <a:solidFill>
                  <a:srgbClr val="336600"/>
                </a:solidFill>
              </a:rPr>
              <a:t>Resultados del análisis del ciclo de vida</a:t>
            </a:r>
            <a:endParaRPr lang="es-ES" dirty="0">
              <a:solidFill>
                <a:srgbClr val="3366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378" t="34250" r="22328" b="33266"/>
          <a:stretch/>
        </p:blipFill>
        <p:spPr>
          <a:xfrm>
            <a:off x="33012" y="1284017"/>
            <a:ext cx="4693347" cy="23762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8378" t="33266" r="21775" b="33266"/>
          <a:stretch/>
        </p:blipFill>
        <p:spPr>
          <a:xfrm>
            <a:off x="4726360" y="1342184"/>
            <a:ext cx="4238130" cy="24482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9485" t="31297" r="22882" b="30313"/>
          <a:stretch/>
        </p:blipFill>
        <p:spPr>
          <a:xfrm>
            <a:off x="35496" y="3429000"/>
            <a:ext cx="4752529" cy="27257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40038" t="33266" r="22328" b="30313"/>
          <a:stretch/>
        </p:blipFill>
        <p:spPr>
          <a:xfrm>
            <a:off x="4788025" y="3501008"/>
            <a:ext cx="43359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Marcador de contenido">
            <a:extLst>
              <a:ext uri="{FF2B5EF4-FFF2-40B4-BE49-F238E27FC236}">
                <a16:creationId xmlns:a16="http://schemas.microsoft.com/office/drawing/2014/main" xmlns="" id="{DB89CB40-4D7C-47AE-8907-B599172F9ED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404813"/>
            <a:ext cx="822960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altLang="es-ES" dirty="0">
              <a:solidFill>
                <a:srgbClr val="C00000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xmlns="" id="{343F6ADB-0702-4286-BC85-26238050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xmlns="" id="{CD58E4B6-0483-4165-A2C9-942FD701B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29" name="1 Título">
            <a:extLst>
              <a:ext uri="{FF2B5EF4-FFF2-40B4-BE49-F238E27FC236}">
                <a16:creationId xmlns:a16="http://schemas.microsoft.com/office/drawing/2014/main" xmlns="" id="{1D3ECC6F-6BC3-4AA2-B8EB-990867B7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362950" cy="587370"/>
          </a:xfrm>
        </p:spPr>
        <p:txBody>
          <a:bodyPr/>
          <a:lstStyle/>
          <a:p>
            <a:pPr algn="l">
              <a:defRPr/>
            </a:pPr>
            <a:r>
              <a:rPr lang="es-ES_tradnl" dirty="0">
                <a:solidFill>
                  <a:srgbClr val="336600"/>
                </a:solidFill>
              </a:rPr>
              <a:t>Resultados del análisis del ciclo de vida</a:t>
            </a:r>
            <a:endParaRPr lang="es-ES" dirty="0">
              <a:solidFill>
                <a:srgbClr val="3366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038" t="25391" r="22621" b="42905"/>
          <a:stretch/>
        </p:blipFill>
        <p:spPr>
          <a:xfrm>
            <a:off x="107505" y="1340769"/>
            <a:ext cx="4608512" cy="2448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8928" t="34251" r="22329" b="34117"/>
          <a:stretch/>
        </p:blipFill>
        <p:spPr>
          <a:xfrm>
            <a:off x="4860032" y="1403113"/>
            <a:ext cx="4117911" cy="2313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8378" t="30873" r="18612" b="40157"/>
          <a:stretch/>
        </p:blipFill>
        <p:spPr>
          <a:xfrm>
            <a:off x="1853611" y="3861048"/>
            <a:ext cx="4878630" cy="24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Marcador de contenido">
            <a:extLst>
              <a:ext uri="{FF2B5EF4-FFF2-40B4-BE49-F238E27FC236}">
                <a16:creationId xmlns:a16="http://schemas.microsoft.com/office/drawing/2014/main" xmlns="" id="{DB89CB40-4D7C-47AE-8907-B599172F9ED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404813"/>
            <a:ext cx="822960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s-ES_tradnl" altLang="es-ES" dirty="0">
              <a:solidFill>
                <a:srgbClr val="C00000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xmlns="" id="{343F6ADB-0702-4286-BC85-26238050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xmlns="" id="{CD58E4B6-0483-4165-A2C9-942FD701B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29" name="1 Título">
            <a:extLst>
              <a:ext uri="{FF2B5EF4-FFF2-40B4-BE49-F238E27FC236}">
                <a16:creationId xmlns:a16="http://schemas.microsoft.com/office/drawing/2014/main" xmlns="" id="{1D3ECC6F-6BC3-4AA2-B8EB-990867B7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8328"/>
            <a:ext cx="8362950" cy="587370"/>
          </a:xfrm>
        </p:spPr>
        <p:txBody>
          <a:bodyPr/>
          <a:lstStyle/>
          <a:p>
            <a:pPr algn="l">
              <a:defRPr/>
            </a:pPr>
            <a:r>
              <a:rPr lang="es-ES_tradnl" dirty="0">
                <a:solidFill>
                  <a:srgbClr val="336600"/>
                </a:solidFill>
              </a:rPr>
              <a:t>Resultados del análisis del ciclo de vida</a:t>
            </a:r>
            <a:endParaRPr lang="es-ES" dirty="0">
              <a:solidFill>
                <a:srgbClr val="3366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630" t="26376" r="7386" b="18499"/>
          <a:stretch/>
        </p:blipFill>
        <p:spPr>
          <a:xfrm>
            <a:off x="179512" y="1196752"/>
            <a:ext cx="8784976" cy="43924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5445224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Figura 4.</a:t>
            </a:r>
            <a:r>
              <a:rPr lang="es-EC" dirty="0"/>
              <a:t> Evaluación del impacto ambiental (ACV) de los tratamientos poscosecha aplicados en naranjilla en el CIAL- Resultados Etapa Ponderación.</a:t>
            </a:r>
          </a:p>
        </p:txBody>
      </p:sp>
    </p:spTree>
    <p:extLst>
      <p:ext uri="{BB962C8B-B14F-4D97-AF65-F5344CB8AC3E}">
        <p14:creationId xmlns:p14="http://schemas.microsoft.com/office/powerpoint/2010/main" val="25811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naranjil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25350" r="27819" b="7151"/>
          <a:stretch/>
        </p:blipFill>
        <p:spPr bwMode="auto">
          <a:xfrm>
            <a:off x="7920958" y="620688"/>
            <a:ext cx="1187546" cy="89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s-ES_tradnl" dirty="0">
                <a:solidFill>
                  <a:srgbClr val="336600"/>
                </a:solidFill>
              </a:rPr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lvl="0" algn="just"/>
            <a:r>
              <a:rPr lang="es-EC" sz="1400" dirty="0">
                <a:solidFill>
                  <a:schemeClr val="tx1"/>
                </a:solidFill>
              </a:rPr>
              <a:t>Las </a:t>
            </a:r>
            <a:r>
              <a:rPr lang="es-EC" sz="1400" b="1" dirty="0">
                <a:solidFill>
                  <a:schemeClr val="tx1"/>
                </a:solidFill>
              </a:rPr>
              <a:t>categorías de mayor potencial de impacto ambiental son las de toxicidad humana y material particulado</a:t>
            </a:r>
            <a:r>
              <a:rPr lang="es-EC" sz="1400" dirty="0">
                <a:solidFill>
                  <a:schemeClr val="tx1"/>
                </a:solidFill>
              </a:rPr>
              <a:t>; mientras que </a:t>
            </a:r>
            <a:r>
              <a:rPr lang="es-EC" sz="1400" b="1" dirty="0">
                <a:solidFill>
                  <a:schemeClr val="tx1"/>
                </a:solidFill>
              </a:rPr>
              <a:t>las categorías con menor </a:t>
            </a:r>
            <a:r>
              <a:rPr lang="es-EC" sz="1400" dirty="0">
                <a:solidFill>
                  <a:schemeClr val="tx1"/>
                </a:solidFill>
              </a:rPr>
              <a:t>potencial de afectación en relación a las otras categorías es el </a:t>
            </a:r>
            <a:r>
              <a:rPr lang="es-EC" sz="1400" b="1" dirty="0">
                <a:solidFill>
                  <a:schemeClr val="tx1"/>
                </a:solidFill>
              </a:rPr>
              <a:t>agotamiento de ozono</a:t>
            </a:r>
            <a:r>
              <a:rPr lang="es-EC" sz="1400" dirty="0">
                <a:solidFill>
                  <a:schemeClr val="tx1"/>
                </a:solidFill>
              </a:rPr>
              <a:t>, por lo tanto, el </a:t>
            </a:r>
            <a:r>
              <a:rPr lang="es-EC" sz="1400" b="1" dirty="0">
                <a:solidFill>
                  <a:schemeClr val="tx1"/>
                </a:solidFill>
              </a:rPr>
              <a:t>tratamiento  más amigable con el ambiente, es el tratamiento de radiación UVC y seguido por el de tratamiento con ozono.</a:t>
            </a:r>
          </a:p>
          <a:p>
            <a:pPr lvl="0" algn="just"/>
            <a:endParaRPr lang="es-EC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/>
            <a:endParaRPr lang="es-EC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/>
            <a:r>
              <a:rPr lang="es-EC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es-EC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categoría </a:t>
            </a:r>
            <a:r>
              <a:rPr lang="es-EC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uso del suelo es similar en los tres tratamientos, mientras que las categorías de agotamiento de recursos hídricos, y uso de recursos minerales, fósiles y renovables es superior en el tratamiento con 1- </a:t>
            </a:r>
            <a:r>
              <a:rPr lang="es-EC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MCP</a:t>
            </a:r>
          </a:p>
          <a:p>
            <a:pPr algn="just"/>
            <a:endParaRPr lang="es-EC" sz="1400" dirty="0" smtClean="0">
              <a:solidFill>
                <a:schemeClr val="tx1"/>
              </a:solidFill>
            </a:endParaRPr>
          </a:p>
          <a:p>
            <a:pPr algn="just"/>
            <a:endParaRPr lang="es-EC" sz="1400" dirty="0">
              <a:solidFill>
                <a:schemeClr val="tx1"/>
              </a:solidFill>
            </a:endParaRPr>
          </a:p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El </a:t>
            </a:r>
            <a:r>
              <a:rPr lang="es-EC" sz="1400" dirty="0">
                <a:solidFill>
                  <a:schemeClr val="tx1"/>
                </a:solidFill>
              </a:rPr>
              <a:t>tratamiento con 1-metil ciclopropeno presenta el mayor potencial de impacto ambiental donde el factor más influyente es el consumo energético fósil.</a:t>
            </a:r>
            <a:endParaRPr lang="es-EC" sz="1400" dirty="0"/>
          </a:p>
          <a:p>
            <a:pPr lvl="0"/>
            <a:endParaRPr lang="es-EC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EC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106309" y="1158909"/>
            <a:ext cx="221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7665,19 </a:t>
            </a:r>
            <a:r>
              <a:rPr lang="es-EC" dirty="0"/>
              <a:t>kg CO</a:t>
            </a:r>
            <a:r>
              <a:rPr lang="es-EC" baseline="-25000" dirty="0"/>
              <a:t>2</a:t>
            </a:r>
            <a:r>
              <a:rPr lang="es-EC" dirty="0"/>
              <a:t> </a:t>
            </a:r>
            <a:r>
              <a:rPr lang="es-EC" dirty="0" err="1"/>
              <a:t>eq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45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s-ES_tradnl" dirty="0" smtClean="0">
                <a:solidFill>
                  <a:srgbClr val="336600"/>
                </a:solidFill>
              </a:rPr>
              <a:t>Recomendaciones</a:t>
            </a:r>
            <a:endParaRPr lang="es-EC" dirty="0"/>
          </a:p>
        </p:txBody>
      </p:sp>
      <p:pic>
        <p:nvPicPr>
          <p:cNvPr id="47106" name="Picture 2" descr="Resultado de imagen para estudio ciclo de vida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492896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flecha verde de persona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08448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ethylbloc sach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89" y="1605707"/>
            <a:ext cx="1139790" cy="92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Resultado de imagen para recus fósile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4" y="5095651"/>
            <a:ext cx="1765809" cy="9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Resultado de imagen para frutas en cajas pe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55" y="2780928"/>
            <a:ext cx="2536825" cy="13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2BFECBD4-A5EE-4D81-B010-69D59E949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236" y="114202"/>
            <a:ext cx="8229600" cy="8689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s-ES_tradnl" sz="3600" dirty="0" smtClean="0">
                <a:solidFill>
                  <a:srgbClr val="336600"/>
                </a:solidFill>
              </a:rPr>
              <a:t>MARCO TEÓRICO</a:t>
            </a:r>
            <a:endParaRPr lang="es-ES" sz="3600" dirty="0">
              <a:solidFill>
                <a:srgbClr val="336600"/>
              </a:solidFill>
            </a:endParaRPr>
          </a:p>
        </p:txBody>
      </p:sp>
      <p:sp>
        <p:nvSpPr>
          <p:cNvPr id="5124" name="AutoShape 5">
            <a:extLst>
              <a:ext uri="{FF2B5EF4-FFF2-40B4-BE49-F238E27FC236}">
                <a16:creationId xmlns:a16="http://schemas.microsoft.com/office/drawing/2014/main" xmlns="" id="{6B34DB61-453C-47B4-9351-023181E8FA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125" name="AutoShape 7" descr="Coenzima Q10">
            <a:extLst>
              <a:ext uri="{FF2B5EF4-FFF2-40B4-BE49-F238E27FC236}">
                <a16:creationId xmlns:a16="http://schemas.microsoft.com/office/drawing/2014/main" xmlns="" id="{D5D5C287-2D4A-42EC-8A9C-48068A6466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46082" name="Picture 2" descr="Resultado de imagen para proceso demografico y produccion de alimento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4" y="1176718"/>
            <a:ext cx="4608512" cy="34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Resultado de imagen para proceso demografico y produccion de alimento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1650"/>
            <a:ext cx="1728192" cy="14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Resultado de imagen para proceso de produccion de alimentos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 bwMode="auto">
          <a:xfrm>
            <a:off x="5084576" y="1207054"/>
            <a:ext cx="3526592" cy="35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http2.mlstatic.com/50-semillas-de-lulo-o-naranjilla-D_NQ_NP_777722-MLM31367784896_072019-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1221" t="17516" r="22328" b="15547"/>
          <a:stretch/>
        </p:blipFill>
        <p:spPr>
          <a:xfrm>
            <a:off x="3565688" y="4734257"/>
            <a:ext cx="2146571" cy="14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1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A43882E9-4A13-4502-9C40-CB431FD7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5854"/>
            <a:ext cx="8229600" cy="792163"/>
          </a:xfrm>
        </p:spPr>
        <p:txBody>
          <a:bodyPr/>
          <a:lstStyle/>
          <a:p>
            <a:pPr algn="ctr">
              <a:defRPr/>
            </a:pPr>
            <a:r>
              <a:rPr lang="es-ES_tradnl" sz="4000" dirty="0">
                <a:solidFill>
                  <a:srgbClr val="336600"/>
                </a:solidFill>
              </a:rPr>
              <a:t>AGRADECIMIENTO</a:t>
            </a:r>
            <a:br>
              <a:rPr lang="es-ES_tradnl" sz="4000" dirty="0">
                <a:solidFill>
                  <a:srgbClr val="336600"/>
                </a:solidFill>
              </a:rPr>
            </a:br>
            <a:r>
              <a:rPr lang="es-ES_tradnl" sz="4000" dirty="0">
                <a:solidFill>
                  <a:srgbClr val="336600"/>
                </a:solidFill>
              </a:rPr>
              <a:t/>
            </a:r>
            <a:br>
              <a:rPr lang="es-ES_tradnl" sz="4000" dirty="0">
                <a:solidFill>
                  <a:srgbClr val="336600"/>
                </a:solidFill>
              </a:rPr>
            </a:br>
            <a:r>
              <a:rPr lang="es-ES_tradnl" sz="4000" dirty="0">
                <a:solidFill>
                  <a:srgbClr val="336600"/>
                </a:solidFill>
              </a:rPr>
              <a:t/>
            </a:r>
            <a:br>
              <a:rPr lang="es-ES_tradnl" sz="4000" dirty="0">
                <a:solidFill>
                  <a:srgbClr val="336600"/>
                </a:solidFill>
              </a:rPr>
            </a:br>
            <a:r>
              <a:rPr lang="es-ES_tradnl" sz="4000" dirty="0">
                <a:solidFill>
                  <a:srgbClr val="336600"/>
                </a:solidFill>
              </a:rPr>
              <a:t/>
            </a:r>
            <a:br>
              <a:rPr lang="es-ES_tradnl" sz="4000" dirty="0">
                <a:solidFill>
                  <a:srgbClr val="336600"/>
                </a:solidFill>
              </a:rPr>
            </a:br>
            <a:endParaRPr lang="es-ES" sz="4000" dirty="0">
              <a:solidFill>
                <a:srgbClr val="336600"/>
              </a:solidFill>
            </a:endParaRP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xmlns="" id="{F772C74F-4AEE-4816-9D7D-97294EF3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66" y="2800800"/>
            <a:ext cx="1357765" cy="135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6" descr="Imagen relacionada">
            <a:extLst>
              <a:ext uri="{FF2B5EF4-FFF2-40B4-BE49-F238E27FC236}">
                <a16:creationId xmlns:a16="http://schemas.microsoft.com/office/drawing/2014/main" xmlns="" id="{08812FC9-C500-42CC-BEBE-B5E797CF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66" y="4547052"/>
            <a:ext cx="1551877" cy="155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99B54F-834D-4480-A267-FDC84D474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896063"/>
            <a:ext cx="2375940" cy="8538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35F638-924C-40E5-BA98-1376778E1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583860"/>
            <a:ext cx="1791643" cy="1791643"/>
          </a:xfrm>
          <a:prstGeom prst="rect">
            <a:avLst/>
          </a:prstGeom>
        </p:spPr>
      </p:pic>
      <p:pic>
        <p:nvPicPr>
          <p:cNvPr id="46082" name="Picture 2" descr="Resultado de imagen para FAMILIA EN LETR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" t="8875" r="4451" b="14134"/>
          <a:stretch/>
        </p:blipFill>
        <p:spPr bwMode="auto">
          <a:xfrm>
            <a:off x="4027328" y="3861048"/>
            <a:ext cx="1358672" cy="11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Resultado de imagen para flecha verde de persona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8"/>
          <a:stretch/>
        </p:blipFill>
        <p:spPr bwMode="auto">
          <a:xfrm>
            <a:off x="3355057" y="4066629"/>
            <a:ext cx="3305175" cy="20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AA2DCF8D-D678-40B3-A85C-CBCF3D43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s-ES_tradnl" dirty="0">
                <a:solidFill>
                  <a:srgbClr val="336600"/>
                </a:solidFill>
              </a:rPr>
              <a:t>Objetivos</a:t>
            </a:r>
            <a:endParaRPr lang="es-ES" dirty="0">
              <a:solidFill>
                <a:srgbClr val="336600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xmlns="" id="{DA0294CA-72B2-408D-A4C2-ED55EEF5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310063"/>
          </a:xfrm>
        </p:spPr>
        <p:txBody>
          <a:bodyPr/>
          <a:lstStyle/>
          <a:p>
            <a:pPr marL="355600" indent="0">
              <a:buFontTx/>
              <a:buNone/>
              <a:defRPr/>
            </a:pPr>
            <a:r>
              <a:rPr lang="es-ES_tradnl" i="1" dirty="0">
                <a:solidFill>
                  <a:srgbClr val="C00000"/>
                </a:solidFill>
              </a:rPr>
              <a:t>Objetivo general:</a:t>
            </a:r>
          </a:p>
          <a:p>
            <a:pPr marL="355600" indent="0" algn="just">
              <a:buFontTx/>
              <a:buNone/>
              <a:defRPr/>
            </a:pPr>
            <a:r>
              <a:rPr lang="es-EC" dirty="0">
                <a:solidFill>
                  <a:schemeClr val="tx1"/>
                </a:solidFill>
              </a:rPr>
              <a:t>Evaluar las cargas ambientales asociadas al uso de tecnologías </a:t>
            </a:r>
            <a:r>
              <a:rPr lang="es-EC" dirty="0" smtClean="0">
                <a:solidFill>
                  <a:schemeClr val="tx1"/>
                </a:solidFill>
              </a:rPr>
              <a:t>poscosecha aplicadas </a:t>
            </a:r>
            <a:r>
              <a:rPr lang="es-EC" dirty="0">
                <a:solidFill>
                  <a:schemeClr val="tx1"/>
                </a:solidFill>
              </a:rPr>
              <a:t>en naranjilla (</a:t>
            </a:r>
            <a:r>
              <a:rPr lang="es-EC" i="1" dirty="0">
                <a:solidFill>
                  <a:schemeClr val="tx1"/>
                </a:solidFill>
              </a:rPr>
              <a:t>Solanum </a:t>
            </a:r>
            <a:r>
              <a:rPr lang="es-EC" i="1" dirty="0" smtClean="0">
                <a:solidFill>
                  <a:schemeClr val="tx1"/>
                </a:solidFill>
              </a:rPr>
              <a:t>quitoense </a:t>
            </a:r>
            <a:r>
              <a:rPr lang="es-EC" dirty="0" smtClean="0">
                <a:solidFill>
                  <a:schemeClr val="tx1"/>
                </a:solidFill>
              </a:rPr>
              <a:t>Lam</a:t>
            </a:r>
            <a:r>
              <a:rPr lang="es-EC" dirty="0">
                <a:solidFill>
                  <a:schemeClr val="tx1"/>
                </a:solidFill>
              </a:rPr>
              <a:t>) </a:t>
            </a:r>
            <a:r>
              <a:rPr lang="es-EC" dirty="0" smtClean="0">
                <a:solidFill>
                  <a:schemeClr val="tx1"/>
                </a:solidFill>
              </a:rPr>
              <a:t>mediante </a:t>
            </a:r>
            <a:r>
              <a:rPr lang="es-EC" dirty="0">
                <a:solidFill>
                  <a:schemeClr val="tx1"/>
                </a:solidFill>
              </a:rPr>
              <a:t>la metodología de Análisis </a:t>
            </a:r>
            <a:r>
              <a:rPr lang="es-EC" dirty="0" smtClean="0">
                <a:solidFill>
                  <a:schemeClr val="tx1"/>
                </a:solidFill>
              </a:rPr>
              <a:t>del Ciclo de Vida para </a:t>
            </a:r>
            <a:r>
              <a:rPr lang="es-EC" dirty="0">
                <a:solidFill>
                  <a:schemeClr val="tx1"/>
                </a:solidFill>
              </a:rPr>
              <a:t>determinar las tecnologías que mejor se alineen a los </a:t>
            </a:r>
            <a:r>
              <a:rPr lang="es-EC" dirty="0" smtClean="0">
                <a:solidFill>
                  <a:schemeClr val="tx1"/>
                </a:solidFill>
              </a:rPr>
              <a:t>criterios recomendados </a:t>
            </a:r>
            <a:r>
              <a:rPr lang="es-EC" dirty="0">
                <a:solidFill>
                  <a:schemeClr val="tx1"/>
                </a:solidFill>
              </a:rPr>
              <a:t>para alcanzar la sostenibilidad</a:t>
            </a:r>
            <a:endParaRPr lang="es-ES_tradnl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flecha de personas&quot;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942"/>
            <a:ext cx="6480721" cy="526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2735387D-6207-49B0-B9BE-C716C5A0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836613"/>
            <a:ext cx="7859713" cy="581025"/>
          </a:xfrm>
        </p:spPr>
        <p:txBody>
          <a:bodyPr/>
          <a:lstStyle/>
          <a:p>
            <a:pPr algn="l">
              <a:defRPr/>
            </a:pPr>
            <a:r>
              <a:rPr lang="es-ES_tradnl" sz="2400" b="0" dirty="0">
                <a:solidFill>
                  <a:srgbClr val="C00000"/>
                </a:solidFill>
                <a:effectLst/>
                <a:latin typeface="+mn-lt"/>
              </a:rPr>
              <a:t>Objetivos específicos:</a:t>
            </a:r>
            <a:r>
              <a:rPr lang="es-ES_tradnl" b="0" dirty="0">
                <a:solidFill>
                  <a:srgbClr val="C00000"/>
                </a:solidFill>
              </a:rPr>
              <a:t/>
            </a:r>
            <a:br>
              <a:rPr lang="es-ES_tradnl" b="0" dirty="0">
                <a:solidFill>
                  <a:srgbClr val="C00000"/>
                </a:solidFill>
              </a:rPr>
            </a:br>
            <a:endParaRPr lang="es-ES" b="0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xmlns="" id="{7DFBBA55-38B2-4FDB-9C98-31F7B841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1628800"/>
            <a:ext cx="8075811" cy="3744416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L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evantar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el </a:t>
            </a:r>
            <a:r>
              <a:rPr lang="es-EC" sz="1600" b="1" dirty="0">
                <a:solidFill>
                  <a:srgbClr val="3D464D"/>
                </a:solidFill>
                <a:ea typeface="Segoe UI Emoji" panose="020B0502040204020203" pitchFamily="34" charset="0"/>
              </a:rPr>
              <a:t>inventario 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del ciclo de vida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de 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tres tecnologías poscosecha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(O</a:t>
            </a:r>
            <a:r>
              <a:rPr lang="es-EC" sz="1400" baseline="-25000" dirty="0">
                <a:solidFill>
                  <a:srgbClr val="3D464D"/>
                </a:solidFill>
                <a:ea typeface="Segoe UI Emoji" panose="020B0502040204020203" pitchFamily="34" charset="0"/>
              </a:rPr>
              <a:t>3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, 1MCPy UV-C) aplicadas en el tratamiento de naranjilla (</a:t>
            </a:r>
            <a:r>
              <a:rPr lang="es-EC" sz="1600" i="1" dirty="0">
                <a:solidFill>
                  <a:srgbClr val="3D464D"/>
                </a:solidFill>
                <a:ea typeface="Segoe UI Emoji" panose="020B0502040204020203" pitchFamily="34" charset="0"/>
              </a:rPr>
              <a:t>Solanum </a:t>
            </a:r>
            <a:r>
              <a:rPr lang="es-EC" sz="1600" i="1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quitoense 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Lam).</a:t>
            </a:r>
          </a:p>
          <a:p>
            <a:pPr algn="just">
              <a:spcBef>
                <a:spcPct val="0"/>
              </a:spcBef>
            </a:pPr>
            <a:endParaRPr lang="es-EC" sz="1600" dirty="0" smtClean="0">
              <a:solidFill>
                <a:srgbClr val="3D464D"/>
              </a:solidFill>
              <a:ea typeface="Segoe UI Emoji" panose="020B0502040204020203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s-EC" sz="1600" dirty="0" smtClean="0">
              <a:solidFill>
                <a:srgbClr val="3D464D"/>
              </a:solidFill>
              <a:ea typeface="Segoe UI Emoji" panose="020B050204020402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Realizar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la </a:t>
            </a:r>
            <a:r>
              <a:rPr lang="es-EC" sz="1600" b="1" dirty="0">
                <a:solidFill>
                  <a:srgbClr val="3D464D"/>
                </a:solidFill>
                <a:ea typeface="Segoe UI Emoji" panose="020B0502040204020203" pitchFamily="34" charset="0"/>
              </a:rPr>
              <a:t>evaluación ambiental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de tres tecnologías poscosecha (O</a:t>
            </a:r>
            <a:r>
              <a:rPr lang="es-EC" sz="1600" baseline="-25000" dirty="0">
                <a:solidFill>
                  <a:srgbClr val="3D464D"/>
                </a:solidFill>
                <a:ea typeface="Segoe UI Emoji" panose="020B0502040204020203" pitchFamily="34" charset="0"/>
              </a:rPr>
              <a:t>3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, 1MCP y UV-C) aplicadas en el tratamiento de naranjilla (</a:t>
            </a:r>
            <a:r>
              <a:rPr lang="es-EC" sz="1600" i="1" dirty="0">
                <a:solidFill>
                  <a:srgbClr val="3D464D"/>
                </a:solidFill>
                <a:ea typeface="Segoe UI Emoji" panose="020B0502040204020203" pitchFamily="34" charset="0"/>
              </a:rPr>
              <a:t>Solanum quitoense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Lam) mediante el uso 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de la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metodología de Análisis de Ciclo de Vida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es-EC" sz="1600" dirty="0" smtClean="0">
              <a:solidFill>
                <a:srgbClr val="3D464D"/>
              </a:solidFill>
              <a:ea typeface="Segoe UI Emoji" panose="020B0502040204020203" pitchFamily="34" charset="0"/>
            </a:endParaRPr>
          </a:p>
          <a:p>
            <a:pPr algn="just">
              <a:spcBef>
                <a:spcPct val="0"/>
              </a:spcBef>
            </a:pPr>
            <a:endParaRPr lang="es-EC" sz="1600" dirty="0" smtClean="0">
              <a:solidFill>
                <a:srgbClr val="3D464D"/>
              </a:solidFill>
              <a:ea typeface="Segoe UI Emoji" panose="020B0502040204020203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EC" sz="1600" b="1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Interpretar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la implicación ambiental del uso de las tres tecnologías poscosecha 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en naranjilla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y establecer recomendaciones para la disminución de las mayores 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cargas ambientales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en las diferentes categorías de impacto ambiental con la finalidad </a:t>
            </a:r>
            <a:r>
              <a:rPr lang="es-EC" sz="1600" dirty="0" smtClean="0">
                <a:solidFill>
                  <a:srgbClr val="3D464D"/>
                </a:solidFill>
                <a:ea typeface="Segoe UI Emoji" panose="020B0502040204020203" pitchFamily="34" charset="0"/>
              </a:rPr>
              <a:t>de alinearse </a:t>
            </a:r>
            <a:r>
              <a:rPr lang="es-EC" sz="1600" dirty="0">
                <a:solidFill>
                  <a:srgbClr val="3D464D"/>
                </a:solidFill>
                <a:ea typeface="Segoe UI Emoji" panose="020B0502040204020203" pitchFamily="34" charset="0"/>
              </a:rPr>
              <a:t>a los criterios de la sostenibilidad</a:t>
            </a:r>
          </a:p>
          <a:p>
            <a:pPr marL="0" indent="0" algn="just">
              <a:buNone/>
            </a:pPr>
            <a:endParaRPr lang="es-EC" sz="1600" i="1" dirty="0">
              <a:solidFill>
                <a:schemeClr val="tx1"/>
              </a:solidFill>
            </a:endParaRPr>
          </a:p>
        </p:txBody>
      </p:sp>
      <p:sp>
        <p:nvSpPr>
          <p:cNvPr id="7" name="AutoShape 4" descr="https://previews.dropbox.com/p/pdf_img/AAmQubpQPLH-Lu4RnYgK1iepkKglJjDxVpFJdjVlo09t4TQb5u8GgwmTnYGeZ2Iv2GfXyKTXPhe6-AovQYc8NkC33iAVAY2bRSYtSlc39D33awYC0OkzF61bXXeEgsgotzDarwvPAFoyM1TG3wRHI0q17fXkf90vHaEBgvearvCdSxArb5i6xjNiFkSCLshzT6klXuWkvi9hTMh0V7sfa13F7vF975k1o2xrv9EZv0x-wwvEW_16vK3gMLgqsB7Bqb4xwWmu0bW1bK0y5JiAy3jlLss7C5K94DUTsikhEjmAakXZtJwKKWj46D7_Ni3pNGRqLzNugh0e949iqk0OwU8-/p.png?page=20&amp;scale_percent=0"/>
          <p:cNvSpPr>
            <a:spLocks noChangeAspect="1" noChangeArrowheads="1"/>
          </p:cNvSpPr>
          <p:nvPr/>
        </p:nvSpPr>
        <p:spPr bwMode="auto">
          <a:xfrm>
            <a:off x="139700" y="1902098"/>
            <a:ext cx="23240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xmlns="" id="{EDF3E75B-3D0F-4F59-952D-A7D5518A6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0">
              <a:buFontTx/>
              <a:buNone/>
              <a:defRPr/>
            </a:pPr>
            <a:r>
              <a:rPr lang="es-ES_tradnl" i="1" dirty="0">
                <a:solidFill>
                  <a:srgbClr val="C00000"/>
                </a:solidFill>
              </a:rPr>
              <a:t>Hipótesis:</a:t>
            </a:r>
          </a:p>
          <a:p>
            <a:pPr marL="0" indent="0" algn="just">
              <a:buFontTx/>
              <a:buNone/>
              <a:defRPr/>
            </a:pPr>
            <a:endParaRPr lang="es-ES_tradnl" i="1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s-EC" sz="2000" dirty="0">
                <a:solidFill>
                  <a:schemeClr val="tx1"/>
                </a:solidFill>
              </a:rPr>
              <a:t>Los impactos ambientales generados por las tecnologías poscosecha (UV-C, 1-MCP, O</a:t>
            </a:r>
            <a:r>
              <a:rPr lang="es-EC" sz="2000" baseline="-25000" dirty="0">
                <a:solidFill>
                  <a:schemeClr val="tx1"/>
                </a:solidFill>
              </a:rPr>
              <a:t>3</a:t>
            </a:r>
            <a:r>
              <a:rPr lang="es-EC" sz="2000" dirty="0">
                <a:solidFill>
                  <a:schemeClr val="tx1"/>
                </a:solidFill>
              </a:rPr>
              <a:t>) aplicadas en naranjilla son similares en las diferentes categorías ambientales.   </a:t>
            </a:r>
          </a:p>
        </p:txBody>
      </p:sp>
      <p:pic>
        <p:nvPicPr>
          <p:cNvPr id="4" name="Picture 6" descr="Resultado de imagen para proceso demografico y produccion de alimento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18" y="3645024"/>
            <a:ext cx="3943752" cy="21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240328"/>
              </p:ext>
            </p:extLst>
          </p:nvPr>
        </p:nvGraphicFramePr>
        <p:xfrm>
          <a:off x="457200" y="764705"/>
          <a:ext cx="8219256" cy="49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797152"/>
            <a:ext cx="6789440" cy="936104"/>
          </a:xfrm>
        </p:spPr>
        <p:txBody>
          <a:bodyPr/>
          <a:lstStyle/>
          <a:p>
            <a:r>
              <a:rPr lang="es-ES_tradnl" dirty="0">
                <a:solidFill>
                  <a:srgbClr val="336600"/>
                </a:solidFill>
              </a:rPr>
              <a:t>Tecnologías poscosecha</a:t>
            </a:r>
            <a:endParaRPr lang="es-EC" dirty="0"/>
          </a:p>
        </p:txBody>
      </p:sp>
      <p:pic>
        <p:nvPicPr>
          <p:cNvPr id="46082" name="Picture 2" descr="Image result for ethylbloc sach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28016"/>
            <a:ext cx="1139790" cy="92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Resultado de imagen para radiación uvc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6" t="23443" r="4203"/>
          <a:stretch/>
        </p:blipFill>
        <p:spPr bwMode="auto">
          <a:xfrm>
            <a:off x="3275856" y="2028016"/>
            <a:ext cx="2592288" cy="8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Resultado de imagen para formacion de ozono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02" y="2204864"/>
            <a:ext cx="1876114" cy="57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Metodología: Análisis del ciclo de vida</a:t>
            </a:r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52" t="27174" r="8750" b="22554"/>
          <a:stretch/>
        </p:blipFill>
        <p:spPr>
          <a:xfrm>
            <a:off x="971600" y="1556792"/>
            <a:ext cx="7715200" cy="36669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1560" y="5488006"/>
            <a:ext cx="6840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Figura 1. Fases del ACV </a:t>
            </a:r>
          </a:p>
          <a:p>
            <a:pPr algn="ctr"/>
            <a:r>
              <a:rPr lang="es-EC" sz="1000" i="1" dirty="0" smtClean="0">
                <a:solidFill>
                  <a:schemeClr val="tx2"/>
                </a:solidFill>
              </a:rPr>
              <a:t>Fuente: Norma </a:t>
            </a:r>
            <a:r>
              <a:rPr lang="es-EC" sz="1000" i="1" dirty="0">
                <a:solidFill>
                  <a:schemeClr val="tx2"/>
                </a:solidFill>
              </a:rPr>
              <a:t>NTE-ISO 14040: 2006</a:t>
            </a:r>
            <a:endParaRPr lang="es-ES" sz="1000" i="1" dirty="0">
              <a:solidFill>
                <a:schemeClr val="tx2"/>
              </a:solidFill>
            </a:endParaRP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84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30622"/>
            <a:ext cx="8229600" cy="634082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Metodología: Análisis del ciclo de vida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1805"/>
              </p:ext>
            </p:extLst>
          </p:nvPr>
        </p:nvGraphicFramePr>
        <p:xfrm>
          <a:off x="395536" y="1054265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 rot="16200000">
            <a:off x="6148336" y="3211523"/>
            <a:ext cx="4542891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Interpretación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70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C18D7C9E-D770-4F78-9802-AD417DA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620688"/>
          </a:xfrm>
        </p:spPr>
        <p:txBody>
          <a:bodyPr/>
          <a:lstStyle/>
          <a:p>
            <a:pPr algn="l">
              <a:defRPr/>
            </a:pPr>
            <a:r>
              <a:rPr lang="es-ES_tradnl" dirty="0">
                <a:solidFill>
                  <a:srgbClr val="336600"/>
                </a:solidFill>
              </a:rPr>
              <a:t>Interpretación </a:t>
            </a:r>
            <a:r>
              <a:rPr lang="es-ES_tradnl" dirty="0" smtClean="0">
                <a:solidFill>
                  <a:srgbClr val="336600"/>
                </a:solidFill>
              </a:rPr>
              <a:t>del </a:t>
            </a:r>
            <a:r>
              <a:rPr lang="es-ES_tradnl" dirty="0">
                <a:solidFill>
                  <a:srgbClr val="336600"/>
                </a:solidFill>
              </a:rPr>
              <a:t>ACV</a:t>
            </a:r>
            <a:endParaRPr lang="es-ES" dirty="0">
              <a:solidFill>
                <a:srgbClr val="336600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DFFCC886-30A7-4BB5-9C38-A495AE217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45656"/>
              </p:ext>
            </p:extLst>
          </p:nvPr>
        </p:nvGraphicFramePr>
        <p:xfrm>
          <a:off x="467544" y="926809"/>
          <a:ext cx="8136904" cy="51664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32531">
                  <a:extLst>
                    <a:ext uri="{9D8B030D-6E8A-4147-A177-3AD203B41FA5}">
                      <a16:colId xmlns:a16="http://schemas.microsoft.com/office/drawing/2014/main" xmlns="" val="929991527"/>
                    </a:ext>
                  </a:extLst>
                </a:gridCol>
                <a:gridCol w="2104373">
                  <a:extLst>
                    <a:ext uri="{9D8B030D-6E8A-4147-A177-3AD203B41FA5}">
                      <a16:colId xmlns:a16="http://schemas.microsoft.com/office/drawing/2014/main" xmlns="" val="2166653022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b="1" u="none" strike="noStrike" dirty="0">
                          <a:effectLst/>
                        </a:rPr>
                        <a:t>Categoría de impacto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CE4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b="1" u="none" strike="noStrike" dirty="0">
                          <a:effectLst/>
                        </a:rPr>
                        <a:t>Unidad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CE4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08009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Cambio climático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kg CO</a:t>
                      </a:r>
                      <a:r>
                        <a:rPr lang="es-ES" sz="1600" u="none" strike="noStrike" baseline="-25000" dirty="0">
                          <a:effectLst/>
                        </a:rPr>
                        <a:t>2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303539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Agotamiento del ozono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5C1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kg CFC-11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5C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82037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Toxicidad humana, efectos no cancerígenos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 err="1">
                          <a:effectLst/>
                        </a:rPr>
                        <a:t>CTUh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028707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>
                          <a:effectLst/>
                        </a:rPr>
                        <a:t>Toxicidad humana, efectos cancerígenos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 err="1">
                          <a:effectLst/>
                        </a:rPr>
                        <a:t>CTUh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25891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Material particulado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kg PM</a:t>
                      </a:r>
                      <a:r>
                        <a:rPr lang="es-ES" sz="1600" u="none" strike="noStrike" baseline="-25000" dirty="0">
                          <a:effectLst/>
                        </a:rPr>
                        <a:t>2.5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31092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600" u="none" strike="noStrike">
                          <a:effectLst/>
                        </a:rPr>
                        <a:t>Radiación ionizante para la salud humana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5C1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 err="1">
                          <a:effectLst/>
                        </a:rPr>
                        <a:t>kBq</a:t>
                      </a:r>
                      <a:r>
                        <a:rPr lang="es-ES" sz="1600" u="none" strike="noStrike" dirty="0">
                          <a:effectLst/>
                        </a:rPr>
                        <a:t> U235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5C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513148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600" u="none" strike="noStrike" dirty="0">
                          <a:effectLst/>
                        </a:rPr>
                        <a:t>Ecosistemas de radiación ionizante (provisional)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B5F1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 err="1">
                          <a:effectLst/>
                        </a:rPr>
                        <a:t>CTUe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B5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5540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Formación de ozono fotoquímico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kg NMVOC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794816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Acidificación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 err="1">
                          <a:effectLst/>
                        </a:rPr>
                        <a:t>molc</a:t>
                      </a:r>
                      <a:r>
                        <a:rPr lang="es-ES" sz="1600" u="none" strike="noStrike" dirty="0">
                          <a:effectLst/>
                        </a:rPr>
                        <a:t> H+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5376606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Eutrofización terrestre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 err="1">
                          <a:effectLst/>
                        </a:rPr>
                        <a:t>molc</a:t>
                      </a:r>
                      <a:r>
                        <a:rPr lang="es-ES" sz="1600" u="none" strike="noStrike" dirty="0">
                          <a:effectLst/>
                        </a:rPr>
                        <a:t> N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46118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Eutrofización de agua dulce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5C1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kg P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5C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9506834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>
                          <a:effectLst/>
                        </a:rPr>
                        <a:t>Eutrofización marina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kg N </a:t>
                      </a:r>
                      <a:r>
                        <a:rPr lang="es-ES" sz="1600" u="none" strike="noStrike" dirty="0" err="1">
                          <a:effectLst/>
                        </a:rPr>
                        <a:t>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429832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Ecotoxicidad de agua dulce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 err="1">
                          <a:effectLst/>
                        </a:rPr>
                        <a:t>CTUe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9713219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Uso del suelo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r-FR" sz="1600" u="none" strike="noStrike" dirty="0">
                          <a:effectLst/>
                        </a:rPr>
                        <a:t>kg de déficit de 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505251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600" u="none" strike="noStrike" dirty="0">
                          <a:effectLst/>
                        </a:rPr>
                        <a:t>Agotamiento de los recursos hídricos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m</a:t>
                      </a:r>
                      <a:r>
                        <a:rPr lang="es-ES" sz="1600" u="none" strike="noStrike" baseline="30000" dirty="0">
                          <a:effectLst/>
                        </a:rPr>
                        <a:t>3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equiv</a:t>
                      </a:r>
                      <a:r>
                        <a:rPr lang="es-ES" sz="1600" u="none" strike="noStrike" dirty="0">
                          <a:effectLst/>
                        </a:rPr>
                        <a:t>. de agua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6938188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C" sz="1600" u="none" strike="noStrike" dirty="0">
                          <a:effectLst/>
                        </a:rPr>
                        <a:t>Agotamiento de recursos minerales, fósiles y renovables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5C1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600" u="none" strike="noStrike" dirty="0">
                          <a:effectLst/>
                        </a:rPr>
                        <a:t>kg Sb eq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5C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855571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23528" y="5393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Tabla 1  Categorías ambientales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74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8182</TotalTime>
  <Words>787</Words>
  <Application>Microsoft Office PowerPoint</Application>
  <PresentationFormat>Presentación en pantalla (4:3)</PresentationFormat>
  <Paragraphs>118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 Emoji</vt:lpstr>
      <vt:lpstr>Diseño predeterminado</vt:lpstr>
      <vt:lpstr>CorelDRAW</vt:lpstr>
      <vt:lpstr>Presentación de PowerPoint</vt:lpstr>
      <vt:lpstr>MARCO TEÓRICO</vt:lpstr>
      <vt:lpstr>Objetivos</vt:lpstr>
      <vt:lpstr>Objetivos específicos: </vt:lpstr>
      <vt:lpstr>Presentación de PowerPoint</vt:lpstr>
      <vt:lpstr>Tecnologías poscosecha</vt:lpstr>
      <vt:lpstr>Metodología: Análisis del ciclo de vida</vt:lpstr>
      <vt:lpstr>Metodología: Análisis del ciclo de vida</vt:lpstr>
      <vt:lpstr>Interpretación del ACV</vt:lpstr>
      <vt:lpstr>Sistema de tratamientos poscosecha en naranjilla desarrollados en el CIAL-UTE</vt:lpstr>
      <vt:lpstr>Análisis del Inventario del Ciclo de Vida</vt:lpstr>
      <vt:lpstr>Resultados del análisis del ciclo de vida</vt:lpstr>
      <vt:lpstr>Resultados del análisis del ciclo de vida</vt:lpstr>
      <vt:lpstr>Resultados del análisis del ciclo de vida</vt:lpstr>
      <vt:lpstr>Resultados del análisis del ciclo de vida</vt:lpstr>
      <vt:lpstr>Resultados del análisis del ciclo de vida</vt:lpstr>
      <vt:lpstr>Resultados del análisis del ciclo de vida</vt:lpstr>
      <vt:lpstr>Conclusiones</vt:lpstr>
      <vt:lpstr>Recomendaciones</vt:lpstr>
      <vt:lpstr>AGRADECIMIENTO    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IBETH CHILUIZA</dc:creator>
  <cp:lastModifiedBy>Ci7</cp:lastModifiedBy>
  <cp:revision>347</cp:revision>
  <dcterms:created xsi:type="dcterms:W3CDTF">2008-02-13T16:07:44Z</dcterms:created>
  <dcterms:modified xsi:type="dcterms:W3CDTF">2019-12-11T15:20:57Z</dcterms:modified>
</cp:coreProperties>
</file>