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3" r:id="rId7"/>
    <p:sldId id="264"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4C335-8B03-41D2-A239-A9169133A5F0}" type="doc">
      <dgm:prSet loTypeId="urn:diagrams.loki3.com/BracketList" loCatId="list" qsTypeId="urn:microsoft.com/office/officeart/2005/8/quickstyle/simple1" qsCatId="simple" csTypeId="urn:microsoft.com/office/officeart/2005/8/colors/colorful3" csCatId="colorful" phldr="1"/>
      <dgm:spPr/>
      <dgm:t>
        <a:bodyPr/>
        <a:lstStyle/>
        <a:p>
          <a:endParaRPr lang="es-EC"/>
        </a:p>
      </dgm:t>
    </dgm:pt>
    <dgm:pt modelId="{88D7F507-958F-4F81-A871-BC75D13819F3}">
      <dgm:prSet phldrT="[Text]" custT="1"/>
      <dgm:spPr/>
      <dgm:t>
        <a:bodyPr/>
        <a:lstStyle/>
        <a:p>
          <a:r>
            <a:rPr lang="es-EC" sz="2100" b="1" dirty="0" smtClean="0">
              <a:solidFill>
                <a:schemeClr val="tx1"/>
              </a:solidFill>
              <a:latin typeface="Arial" panose="020B0604020202020204" pitchFamily="34" charset="0"/>
              <a:cs typeface="Arial" panose="020B0604020202020204" pitchFamily="34" charset="0"/>
            </a:rPr>
            <a:t> TRABAJO</a:t>
          </a:r>
          <a:endParaRPr lang="es-EC" sz="2100" b="1" dirty="0">
            <a:solidFill>
              <a:schemeClr val="tx1"/>
            </a:solidFill>
            <a:latin typeface="Arial" panose="020B0604020202020204" pitchFamily="34" charset="0"/>
            <a:cs typeface="Arial" panose="020B0604020202020204" pitchFamily="34" charset="0"/>
          </a:endParaRPr>
        </a:p>
      </dgm:t>
    </dgm:pt>
    <dgm:pt modelId="{FC9D8040-6E85-4E70-89F3-2CF0391F9420}" type="parTrans" cxnId="{686E189C-1291-489E-B0EF-BD5BFA45BEF6}">
      <dgm:prSet/>
      <dgm:spPr/>
      <dgm:t>
        <a:bodyPr/>
        <a:lstStyle/>
        <a:p>
          <a:endParaRPr lang="es-EC"/>
        </a:p>
      </dgm:t>
    </dgm:pt>
    <dgm:pt modelId="{C98108B8-73E1-4C4E-BA91-B7D0F3A16307}" type="sibTrans" cxnId="{686E189C-1291-489E-B0EF-BD5BFA45BEF6}">
      <dgm:prSet/>
      <dgm:spPr/>
      <dgm:t>
        <a:bodyPr/>
        <a:lstStyle/>
        <a:p>
          <a:endParaRPr lang="es-EC"/>
        </a:p>
      </dgm:t>
    </dgm:pt>
    <dgm:pt modelId="{93E7554B-7444-411A-95B6-08CD21905A38}">
      <dgm:prSet phldrT="[Text]"/>
      <dgm:spPr>
        <a:solidFill>
          <a:schemeClr val="bg2">
            <a:lumMod val="90000"/>
          </a:schemeClr>
        </a:solidFill>
        <a:ln>
          <a:solidFill>
            <a:srgbClr val="002060"/>
          </a:solidFill>
        </a:ln>
      </dgm:spPr>
      <dgm:t>
        <a:bodyPr/>
        <a:lstStyle/>
        <a:p>
          <a:pPr algn="just"/>
          <a:r>
            <a:rPr lang="es-EC" b="1" dirty="0" smtClean="0">
              <a:solidFill>
                <a:schemeClr val="tx1"/>
              </a:solidFill>
            </a:rPr>
            <a:t>La aplicación de un programa con ejercicios de fuerza isométrica mejora la efectividad en las fases de tirón y empuje de la brazada de crol del equipo de natación de la ETFA.</a:t>
          </a:r>
          <a:endParaRPr lang="es-EC" b="1" dirty="0">
            <a:solidFill>
              <a:schemeClr val="tx1"/>
            </a:solidFill>
          </a:endParaRPr>
        </a:p>
      </dgm:t>
    </dgm:pt>
    <dgm:pt modelId="{B2391A8D-2F6B-439E-9A7E-E7CC46D262BB}" type="parTrans" cxnId="{E74E2649-974D-4344-BB10-F7CD175F2163}">
      <dgm:prSet/>
      <dgm:spPr/>
      <dgm:t>
        <a:bodyPr/>
        <a:lstStyle/>
        <a:p>
          <a:endParaRPr lang="es-EC"/>
        </a:p>
      </dgm:t>
    </dgm:pt>
    <dgm:pt modelId="{F09354F6-4373-43BC-8433-B931AAB90FE9}" type="sibTrans" cxnId="{E74E2649-974D-4344-BB10-F7CD175F2163}">
      <dgm:prSet/>
      <dgm:spPr/>
      <dgm:t>
        <a:bodyPr/>
        <a:lstStyle/>
        <a:p>
          <a:endParaRPr lang="es-EC"/>
        </a:p>
      </dgm:t>
    </dgm:pt>
    <dgm:pt modelId="{C59A4DD1-902A-4B46-A8A9-6BE1BDB0DB72}">
      <dgm:prSet phldrT="[Text]"/>
      <dgm:spPr/>
      <dgm:t>
        <a:bodyPr/>
        <a:lstStyle/>
        <a:p>
          <a:r>
            <a:rPr lang="es-EC" b="1" dirty="0" smtClean="0">
              <a:solidFill>
                <a:schemeClr val="tx1"/>
              </a:solidFill>
              <a:latin typeface="Arial" panose="020B0604020202020204" pitchFamily="34" charset="0"/>
              <a:cs typeface="Arial" panose="020B0604020202020204" pitchFamily="34" charset="0"/>
            </a:rPr>
            <a:t>NULA</a:t>
          </a:r>
          <a:endParaRPr lang="es-EC" b="1" dirty="0">
            <a:solidFill>
              <a:schemeClr val="tx1"/>
            </a:solidFill>
            <a:latin typeface="Arial" panose="020B0604020202020204" pitchFamily="34" charset="0"/>
            <a:cs typeface="Arial" panose="020B0604020202020204" pitchFamily="34" charset="0"/>
          </a:endParaRPr>
        </a:p>
      </dgm:t>
    </dgm:pt>
    <dgm:pt modelId="{2E767FCF-087B-42F4-8214-9717B71E727D}" type="parTrans" cxnId="{CC3290C4-39D4-493B-986E-714BBAB7FE9B}">
      <dgm:prSet/>
      <dgm:spPr/>
      <dgm:t>
        <a:bodyPr/>
        <a:lstStyle/>
        <a:p>
          <a:endParaRPr lang="es-EC"/>
        </a:p>
      </dgm:t>
    </dgm:pt>
    <dgm:pt modelId="{26895168-6FC2-4E15-89EF-05E6A35CC645}" type="sibTrans" cxnId="{CC3290C4-39D4-493B-986E-714BBAB7FE9B}">
      <dgm:prSet/>
      <dgm:spPr/>
      <dgm:t>
        <a:bodyPr/>
        <a:lstStyle/>
        <a:p>
          <a:endParaRPr lang="es-EC"/>
        </a:p>
      </dgm:t>
    </dgm:pt>
    <dgm:pt modelId="{F3987075-BD81-41CA-9748-21F2285A627A}">
      <dgm:prSet phldrT="[Text]"/>
      <dgm:spPr>
        <a:solidFill>
          <a:schemeClr val="bg2">
            <a:lumMod val="90000"/>
          </a:schemeClr>
        </a:solidFill>
        <a:ln>
          <a:solidFill>
            <a:srgbClr val="002060"/>
          </a:solidFill>
        </a:ln>
      </dgm:spPr>
      <dgm:t>
        <a:bodyPr/>
        <a:lstStyle/>
        <a:p>
          <a:pPr algn="just"/>
          <a:r>
            <a:rPr lang="es-EC" b="1" dirty="0" smtClean="0">
              <a:solidFill>
                <a:schemeClr val="tx1"/>
              </a:solidFill>
            </a:rPr>
            <a:t>La aplicación de un programa con ejercicios de fuerza isométrica no incide en la efectividad en las fases de tirón y empuje de la brazada de crol del  del equipo de natación de la ETFA.</a:t>
          </a:r>
          <a:endParaRPr lang="es-EC" b="1" dirty="0">
            <a:solidFill>
              <a:schemeClr val="tx1"/>
            </a:solidFill>
          </a:endParaRPr>
        </a:p>
      </dgm:t>
    </dgm:pt>
    <dgm:pt modelId="{23AF084A-F24A-48B1-A470-C8E419B89C90}" type="parTrans" cxnId="{E1F30C87-9BCE-4BA8-A4B0-D03A88D93308}">
      <dgm:prSet/>
      <dgm:spPr/>
      <dgm:t>
        <a:bodyPr/>
        <a:lstStyle/>
        <a:p>
          <a:endParaRPr lang="es-EC"/>
        </a:p>
      </dgm:t>
    </dgm:pt>
    <dgm:pt modelId="{1EA5DBBA-11AD-45FD-9F13-E47652A7B85C}" type="sibTrans" cxnId="{E1F30C87-9BCE-4BA8-A4B0-D03A88D93308}">
      <dgm:prSet/>
      <dgm:spPr/>
      <dgm:t>
        <a:bodyPr/>
        <a:lstStyle/>
        <a:p>
          <a:endParaRPr lang="es-EC"/>
        </a:p>
      </dgm:t>
    </dgm:pt>
    <dgm:pt modelId="{B76BC25B-425F-4C70-80BA-9211A3137CCB}" type="pres">
      <dgm:prSet presAssocID="{E3F4C335-8B03-41D2-A239-A9169133A5F0}" presName="Name0" presStyleCnt="0">
        <dgm:presLayoutVars>
          <dgm:dir/>
          <dgm:animLvl val="lvl"/>
          <dgm:resizeHandles val="exact"/>
        </dgm:presLayoutVars>
      </dgm:prSet>
      <dgm:spPr/>
      <dgm:t>
        <a:bodyPr/>
        <a:lstStyle/>
        <a:p>
          <a:endParaRPr lang="es-EC"/>
        </a:p>
      </dgm:t>
    </dgm:pt>
    <dgm:pt modelId="{FA9C49D9-CF58-47D8-9254-C2DA9B498EB5}" type="pres">
      <dgm:prSet presAssocID="{88D7F507-958F-4F81-A871-BC75D13819F3}" presName="linNode" presStyleCnt="0"/>
      <dgm:spPr/>
    </dgm:pt>
    <dgm:pt modelId="{F6028437-BDC9-4EF4-9225-9F187B56238A}" type="pres">
      <dgm:prSet presAssocID="{88D7F507-958F-4F81-A871-BC75D13819F3}" presName="parTx" presStyleLbl="revTx" presStyleIdx="0" presStyleCnt="2" custScaleX="60533" custScaleY="85864" custLinFactNeighborX="-45501" custLinFactNeighborY="-15496">
        <dgm:presLayoutVars>
          <dgm:chMax val="1"/>
          <dgm:bulletEnabled val="1"/>
        </dgm:presLayoutVars>
      </dgm:prSet>
      <dgm:spPr/>
      <dgm:t>
        <a:bodyPr/>
        <a:lstStyle/>
        <a:p>
          <a:endParaRPr lang="es-EC"/>
        </a:p>
      </dgm:t>
    </dgm:pt>
    <dgm:pt modelId="{1832FF62-81AC-45BE-928B-AE75083720F1}" type="pres">
      <dgm:prSet presAssocID="{88D7F507-958F-4F81-A871-BC75D13819F3}" presName="bracket" presStyleLbl="parChTrans1D1" presStyleIdx="0" presStyleCnt="2" custLinFactX="-3106" custLinFactNeighborX="-100000"/>
      <dgm:spPr>
        <a:ln>
          <a:solidFill>
            <a:srgbClr val="002060"/>
          </a:solidFill>
        </a:ln>
      </dgm:spPr>
      <dgm:t>
        <a:bodyPr/>
        <a:lstStyle/>
        <a:p>
          <a:endParaRPr lang="es-EC"/>
        </a:p>
      </dgm:t>
    </dgm:pt>
    <dgm:pt modelId="{C7D65267-2C37-48A7-AB21-5AA14286CD83}" type="pres">
      <dgm:prSet presAssocID="{88D7F507-958F-4F81-A871-BC75D13819F3}" presName="spH" presStyleCnt="0"/>
      <dgm:spPr/>
    </dgm:pt>
    <dgm:pt modelId="{632E0F01-B4A5-4F6D-9637-C13ECA20A71A}" type="pres">
      <dgm:prSet presAssocID="{88D7F507-958F-4F81-A871-BC75D13819F3}" presName="desTx" presStyleLbl="node1" presStyleIdx="0" presStyleCnt="2" custScaleY="62415" custLinFactNeighborX="-89805">
        <dgm:presLayoutVars>
          <dgm:bulletEnabled val="1"/>
        </dgm:presLayoutVars>
      </dgm:prSet>
      <dgm:spPr/>
      <dgm:t>
        <a:bodyPr/>
        <a:lstStyle/>
        <a:p>
          <a:endParaRPr lang="es-EC"/>
        </a:p>
      </dgm:t>
    </dgm:pt>
    <dgm:pt modelId="{FD8D77C7-6497-42CB-B776-99E48564B755}" type="pres">
      <dgm:prSet presAssocID="{C98108B8-73E1-4C4E-BA91-B7D0F3A16307}" presName="spV" presStyleCnt="0"/>
      <dgm:spPr/>
    </dgm:pt>
    <dgm:pt modelId="{B84255F9-7998-433F-8894-E8A1F7DB29B5}" type="pres">
      <dgm:prSet presAssocID="{C59A4DD1-902A-4B46-A8A9-6BE1BDB0DB72}" presName="linNode" presStyleCnt="0"/>
      <dgm:spPr/>
    </dgm:pt>
    <dgm:pt modelId="{B6810952-751B-410B-BB7F-CC3A66999492}" type="pres">
      <dgm:prSet presAssocID="{C59A4DD1-902A-4B46-A8A9-6BE1BDB0DB72}" presName="parTx" presStyleLbl="revTx" presStyleIdx="1" presStyleCnt="2" custScaleX="50322">
        <dgm:presLayoutVars>
          <dgm:chMax val="1"/>
          <dgm:bulletEnabled val="1"/>
        </dgm:presLayoutVars>
      </dgm:prSet>
      <dgm:spPr/>
      <dgm:t>
        <a:bodyPr/>
        <a:lstStyle/>
        <a:p>
          <a:endParaRPr lang="es-EC"/>
        </a:p>
      </dgm:t>
    </dgm:pt>
    <dgm:pt modelId="{7DB027B4-F39D-475F-997C-A0C0088C8B7F}" type="pres">
      <dgm:prSet presAssocID="{C59A4DD1-902A-4B46-A8A9-6BE1BDB0DB72}" presName="bracket" presStyleLbl="parChTrans1D1" presStyleIdx="1" presStyleCnt="2"/>
      <dgm:spPr>
        <a:ln>
          <a:solidFill>
            <a:srgbClr val="002060"/>
          </a:solidFill>
        </a:ln>
      </dgm:spPr>
      <dgm:t>
        <a:bodyPr/>
        <a:lstStyle/>
        <a:p>
          <a:endParaRPr lang="es-EC"/>
        </a:p>
      </dgm:t>
    </dgm:pt>
    <dgm:pt modelId="{A2ABDE98-5C8D-45CC-9A2A-12B5C9E9901F}" type="pres">
      <dgm:prSet presAssocID="{C59A4DD1-902A-4B46-A8A9-6BE1BDB0DB72}" presName="spH" presStyleCnt="0"/>
      <dgm:spPr/>
    </dgm:pt>
    <dgm:pt modelId="{BA2CD8A0-33C7-4F88-AAC6-BC11DD4F134C}" type="pres">
      <dgm:prSet presAssocID="{C59A4DD1-902A-4B46-A8A9-6BE1BDB0DB72}" presName="desTx" presStyleLbl="node1" presStyleIdx="1" presStyleCnt="2" custScaleY="69460">
        <dgm:presLayoutVars>
          <dgm:bulletEnabled val="1"/>
        </dgm:presLayoutVars>
      </dgm:prSet>
      <dgm:spPr/>
      <dgm:t>
        <a:bodyPr/>
        <a:lstStyle/>
        <a:p>
          <a:endParaRPr lang="es-EC"/>
        </a:p>
      </dgm:t>
    </dgm:pt>
  </dgm:ptLst>
  <dgm:cxnLst>
    <dgm:cxn modelId="{9608EBDB-CE64-4F0F-8101-CE1739E864C4}" type="presOf" srcId="{F3987075-BD81-41CA-9748-21F2285A627A}" destId="{BA2CD8A0-33C7-4F88-AAC6-BC11DD4F134C}" srcOrd="0" destOrd="0" presId="urn:diagrams.loki3.com/BracketList"/>
    <dgm:cxn modelId="{E74E2649-974D-4344-BB10-F7CD175F2163}" srcId="{88D7F507-958F-4F81-A871-BC75D13819F3}" destId="{93E7554B-7444-411A-95B6-08CD21905A38}" srcOrd="0" destOrd="0" parTransId="{B2391A8D-2F6B-439E-9A7E-E7CC46D262BB}" sibTransId="{F09354F6-4373-43BC-8433-B931AAB90FE9}"/>
    <dgm:cxn modelId="{E1F30C87-9BCE-4BA8-A4B0-D03A88D93308}" srcId="{C59A4DD1-902A-4B46-A8A9-6BE1BDB0DB72}" destId="{F3987075-BD81-41CA-9748-21F2285A627A}" srcOrd="0" destOrd="0" parTransId="{23AF084A-F24A-48B1-A470-C8E419B89C90}" sibTransId="{1EA5DBBA-11AD-45FD-9F13-E47652A7B85C}"/>
    <dgm:cxn modelId="{686E189C-1291-489E-B0EF-BD5BFA45BEF6}" srcId="{E3F4C335-8B03-41D2-A239-A9169133A5F0}" destId="{88D7F507-958F-4F81-A871-BC75D13819F3}" srcOrd="0" destOrd="0" parTransId="{FC9D8040-6E85-4E70-89F3-2CF0391F9420}" sibTransId="{C98108B8-73E1-4C4E-BA91-B7D0F3A16307}"/>
    <dgm:cxn modelId="{CC3290C4-39D4-493B-986E-714BBAB7FE9B}" srcId="{E3F4C335-8B03-41D2-A239-A9169133A5F0}" destId="{C59A4DD1-902A-4B46-A8A9-6BE1BDB0DB72}" srcOrd="1" destOrd="0" parTransId="{2E767FCF-087B-42F4-8214-9717B71E727D}" sibTransId="{26895168-6FC2-4E15-89EF-05E6A35CC645}"/>
    <dgm:cxn modelId="{7E8CF036-B3C1-46FE-92D3-74DABEE804DF}" type="presOf" srcId="{93E7554B-7444-411A-95B6-08CD21905A38}" destId="{632E0F01-B4A5-4F6D-9637-C13ECA20A71A}" srcOrd="0" destOrd="0" presId="urn:diagrams.loki3.com/BracketList"/>
    <dgm:cxn modelId="{C96F04D4-2416-4416-8F65-36A24EBA671B}" type="presOf" srcId="{88D7F507-958F-4F81-A871-BC75D13819F3}" destId="{F6028437-BDC9-4EF4-9225-9F187B56238A}" srcOrd="0" destOrd="0" presId="urn:diagrams.loki3.com/BracketList"/>
    <dgm:cxn modelId="{2F2DCB1F-DD41-4B36-B268-71720768037B}" type="presOf" srcId="{C59A4DD1-902A-4B46-A8A9-6BE1BDB0DB72}" destId="{B6810952-751B-410B-BB7F-CC3A66999492}" srcOrd="0" destOrd="0" presId="urn:diagrams.loki3.com/BracketList"/>
    <dgm:cxn modelId="{56274030-8720-4407-8B9F-2746C16BC7A2}" type="presOf" srcId="{E3F4C335-8B03-41D2-A239-A9169133A5F0}" destId="{B76BC25B-425F-4C70-80BA-9211A3137CCB}" srcOrd="0" destOrd="0" presId="urn:diagrams.loki3.com/BracketList"/>
    <dgm:cxn modelId="{4895273F-4C5E-4527-9DA6-E464506613DF}" type="presParOf" srcId="{B76BC25B-425F-4C70-80BA-9211A3137CCB}" destId="{FA9C49D9-CF58-47D8-9254-C2DA9B498EB5}" srcOrd="0" destOrd="0" presId="urn:diagrams.loki3.com/BracketList"/>
    <dgm:cxn modelId="{FE9DFF64-6E9F-45E5-9A3B-86734F255367}" type="presParOf" srcId="{FA9C49D9-CF58-47D8-9254-C2DA9B498EB5}" destId="{F6028437-BDC9-4EF4-9225-9F187B56238A}" srcOrd="0" destOrd="0" presId="urn:diagrams.loki3.com/BracketList"/>
    <dgm:cxn modelId="{E94EE6F9-C8E3-458B-ADC4-DF7679353170}" type="presParOf" srcId="{FA9C49D9-CF58-47D8-9254-C2DA9B498EB5}" destId="{1832FF62-81AC-45BE-928B-AE75083720F1}" srcOrd="1" destOrd="0" presId="urn:diagrams.loki3.com/BracketList"/>
    <dgm:cxn modelId="{635DE83B-A1C5-4031-B887-A04BCEAF5405}" type="presParOf" srcId="{FA9C49D9-CF58-47D8-9254-C2DA9B498EB5}" destId="{C7D65267-2C37-48A7-AB21-5AA14286CD83}" srcOrd="2" destOrd="0" presId="urn:diagrams.loki3.com/BracketList"/>
    <dgm:cxn modelId="{88438C88-96AE-48D5-BD6D-45FD93BDCF0A}" type="presParOf" srcId="{FA9C49D9-CF58-47D8-9254-C2DA9B498EB5}" destId="{632E0F01-B4A5-4F6D-9637-C13ECA20A71A}" srcOrd="3" destOrd="0" presId="urn:diagrams.loki3.com/BracketList"/>
    <dgm:cxn modelId="{C134D902-E033-478F-9C08-BC59AEAEAEF0}" type="presParOf" srcId="{B76BC25B-425F-4C70-80BA-9211A3137CCB}" destId="{FD8D77C7-6497-42CB-B776-99E48564B755}" srcOrd="1" destOrd="0" presId="urn:diagrams.loki3.com/BracketList"/>
    <dgm:cxn modelId="{9E861883-2195-4E43-8DD9-C7EE9ED2C4BB}" type="presParOf" srcId="{B76BC25B-425F-4C70-80BA-9211A3137CCB}" destId="{B84255F9-7998-433F-8894-E8A1F7DB29B5}" srcOrd="2" destOrd="0" presId="urn:diagrams.loki3.com/BracketList"/>
    <dgm:cxn modelId="{64EA2A98-AEED-435C-922F-D2C960F63C9A}" type="presParOf" srcId="{B84255F9-7998-433F-8894-E8A1F7DB29B5}" destId="{B6810952-751B-410B-BB7F-CC3A66999492}" srcOrd="0" destOrd="0" presId="urn:diagrams.loki3.com/BracketList"/>
    <dgm:cxn modelId="{B57D8D2D-5A02-4C3E-995F-FF057C83B5F4}" type="presParOf" srcId="{B84255F9-7998-433F-8894-E8A1F7DB29B5}" destId="{7DB027B4-F39D-475F-997C-A0C0088C8B7F}" srcOrd="1" destOrd="0" presId="urn:diagrams.loki3.com/BracketList"/>
    <dgm:cxn modelId="{82C83814-718A-44B4-9B5C-E18A6C454945}" type="presParOf" srcId="{B84255F9-7998-433F-8894-E8A1F7DB29B5}" destId="{A2ABDE98-5C8D-45CC-9A2A-12B5C9E9901F}" srcOrd="2" destOrd="0" presId="urn:diagrams.loki3.com/BracketList"/>
    <dgm:cxn modelId="{E0CD53DE-5A32-42F2-8337-B07BA0085415}" type="presParOf" srcId="{B84255F9-7998-433F-8894-E8A1F7DB29B5}" destId="{BA2CD8A0-33C7-4F88-AAC6-BC11DD4F134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28437-BDC9-4EF4-9225-9F187B56238A}">
      <dsp:nvSpPr>
        <dsp:cNvPr id="0" name=""/>
        <dsp:cNvSpPr/>
      </dsp:nvSpPr>
      <dsp:spPr>
        <a:xfrm>
          <a:off x="304039" y="1107899"/>
          <a:ext cx="1699579" cy="476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C" sz="2100" b="1" kern="1200" dirty="0" smtClean="0">
              <a:solidFill>
                <a:schemeClr val="tx1"/>
              </a:solidFill>
              <a:latin typeface="Arial" panose="020B0604020202020204" pitchFamily="34" charset="0"/>
              <a:cs typeface="Arial" panose="020B0604020202020204" pitchFamily="34" charset="0"/>
            </a:rPr>
            <a:t> TRABAJO</a:t>
          </a:r>
          <a:endParaRPr lang="es-EC" sz="2100" b="1" kern="1200" dirty="0">
            <a:solidFill>
              <a:schemeClr val="tx1"/>
            </a:solidFill>
            <a:latin typeface="Arial" panose="020B0604020202020204" pitchFamily="34" charset="0"/>
            <a:cs typeface="Arial" panose="020B0604020202020204" pitchFamily="34" charset="0"/>
          </a:endParaRPr>
        </a:p>
      </dsp:txBody>
      <dsp:txXfrm>
        <a:off x="304039" y="1107899"/>
        <a:ext cx="1699579" cy="476030"/>
      </dsp:txXfrm>
    </dsp:sp>
    <dsp:sp modelId="{1832FF62-81AC-45BE-928B-AE75083720F1}">
      <dsp:nvSpPr>
        <dsp:cNvPr id="0" name=""/>
        <dsp:cNvSpPr/>
      </dsp:nvSpPr>
      <dsp:spPr>
        <a:xfrm>
          <a:off x="2017067" y="340348"/>
          <a:ext cx="561538" cy="2182950"/>
        </a:xfrm>
        <a:prstGeom prst="leftBrace">
          <a:avLst>
            <a:gd name="adj1" fmla="val 35000"/>
            <a:gd name="adj2" fmla="val 50000"/>
          </a:avLst>
        </a:prstGeom>
        <a:noFill/>
        <a:ln w="15875" cap="rnd"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632E0F01-B4A5-4F6D-9637-C13ECA20A71A}">
      <dsp:nvSpPr>
        <dsp:cNvPr id="0" name=""/>
        <dsp:cNvSpPr/>
      </dsp:nvSpPr>
      <dsp:spPr>
        <a:xfrm>
          <a:off x="2843562" y="750579"/>
          <a:ext cx="7636919" cy="1362488"/>
        </a:xfrm>
        <a:prstGeom prst="rect">
          <a:avLst/>
        </a:prstGeom>
        <a:solidFill>
          <a:schemeClr val="bg2">
            <a:lumMod val="90000"/>
          </a:schemeClr>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r>
            <a:rPr lang="es-EC" sz="2100" b="1" kern="1200" dirty="0" smtClean="0">
              <a:solidFill>
                <a:schemeClr val="tx1"/>
              </a:solidFill>
            </a:rPr>
            <a:t>La aplicación de un programa con ejercicios de fuerza isométrica mejora la efectividad en las fases de tirón y empuje de la brazada de crol del equipo de natación de la ETFA.</a:t>
          </a:r>
          <a:endParaRPr lang="es-EC" sz="2100" b="1" kern="1200" dirty="0">
            <a:solidFill>
              <a:schemeClr val="tx1"/>
            </a:solidFill>
          </a:endParaRPr>
        </a:p>
      </dsp:txBody>
      <dsp:txXfrm>
        <a:off x="2843562" y="750579"/>
        <a:ext cx="7636919" cy="1362488"/>
      </dsp:txXfrm>
    </dsp:sp>
    <dsp:sp modelId="{B6810952-751B-410B-BB7F-CC3A66999492}">
      <dsp:nvSpPr>
        <dsp:cNvPr id="0" name=""/>
        <dsp:cNvSpPr/>
      </dsp:nvSpPr>
      <dsp:spPr>
        <a:xfrm>
          <a:off x="559544" y="3438374"/>
          <a:ext cx="1412886"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s-EC" sz="2100" b="1" kern="1200" dirty="0" smtClean="0">
              <a:solidFill>
                <a:schemeClr val="tx1"/>
              </a:solidFill>
              <a:latin typeface="Arial" panose="020B0604020202020204" pitchFamily="34" charset="0"/>
              <a:cs typeface="Arial" panose="020B0604020202020204" pitchFamily="34" charset="0"/>
            </a:rPr>
            <a:t>NULA</a:t>
          </a:r>
          <a:endParaRPr lang="es-EC" sz="2100" b="1" kern="1200" dirty="0">
            <a:solidFill>
              <a:schemeClr val="tx1"/>
            </a:solidFill>
            <a:latin typeface="Arial" panose="020B0604020202020204" pitchFamily="34" charset="0"/>
            <a:cs typeface="Arial" panose="020B0604020202020204" pitchFamily="34" charset="0"/>
          </a:endParaRPr>
        </a:p>
      </dsp:txBody>
      <dsp:txXfrm>
        <a:off x="559544" y="3438374"/>
        <a:ext cx="1412886" cy="554400"/>
      </dsp:txXfrm>
    </dsp:sp>
    <dsp:sp modelId="{7DB027B4-F39D-475F-997C-A0C0088C8B7F}">
      <dsp:nvSpPr>
        <dsp:cNvPr id="0" name=""/>
        <dsp:cNvSpPr/>
      </dsp:nvSpPr>
      <dsp:spPr>
        <a:xfrm>
          <a:off x="1972431" y="2624098"/>
          <a:ext cx="561538" cy="2182950"/>
        </a:xfrm>
        <a:prstGeom prst="leftBrace">
          <a:avLst>
            <a:gd name="adj1" fmla="val 35000"/>
            <a:gd name="adj2" fmla="val 50000"/>
          </a:avLst>
        </a:prstGeom>
        <a:noFill/>
        <a:ln w="15875" cap="rnd"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BA2CD8A0-33C7-4F88-AAC6-BC11DD4F134C}">
      <dsp:nvSpPr>
        <dsp:cNvPr id="0" name=""/>
        <dsp:cNvSpPr/>
      </dsp:nvSpPr>
      <dsp:spPr>
        <a:xfrm>
          <a:off x="2758584" y="2957435"/>
          <a:ext cx="7636919" cy="1516277"/>
        </a:xfrm>
        <a:prstGeom prst="rect">
          <a:avLst/>
        </a:prstGeom>
        <a:solidFill>
          <a:schemeClr val="bg2">
            <a:lumMod val="90000"/>
          </a:schemeClr>
        </a:solidFill>
        <a:ln w="158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r>
            <a:rPr lang="es-EC" sz="2100" b="1" kern="1200" dirty="0" smtClean="0">
              <a:solidFill>
                <a:schemeClr val="tx1"/>
              </a:solidFill>
            </a:rPr>
            <a:t>La aplicación de un programa con ejercicios de fuerza isométrica no incide en la efectividad en las fases de tirón y empuje de la brazada de crol del  del equipo de natación de la ETFA.</a:t>
          </a:r>
          <a:endParaRPr lang="es-EC" sz="2100" b="1" kern="1200" dirty="0">
            <a:solidFill>
              <a:schemeClr val="tx1"/>
            </a:solidFill>
          </a:endParaRPr>
        </a:p>
      </dsp:txBody>
      <dsp:txXfrm>
        <a:off x="2758584" y="2957435"/>
        <a:ext cx="7636919" cy="151627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44809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9714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3E2932-DA26-43B9-8D5A-D0EC427CF55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828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45114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3E2932-DA26-43B9-8D5A-D0EC427CF55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89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301930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352021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92543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418271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9339678-1C93-44D6-98F9-6CE5E6B05F8E}" type="datetimeFigureOut">
              <a:rPr lang="es-EC" smtClean="0"/>
              <a:t>23/12/2019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354977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309711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339678-1C93-44D6-98F9-6CE5E6B05F8E}" type="datetimeFigureOut">
              <a:rPr lang="es-EC" smtClean="0"/>
              <a:t>23/12/2019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70589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9339678-1C93-44D6-98F9-6CE5E6B05F8E}" type="datetimeFigureOut">
              <a:rPr lang="es-EC" smtClean="0"/>
              <a:t>23/12/2019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30003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39678-1C93-44D6-98F9-6CE5E6B05F8E}" type="datetimeFigureOut">
              <a:rPr lang="es-EC" smtClean="0"/>
              <a:t>23/12/2019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109313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219906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339678-1C93-44D6-98F9-6CE5E6B05F8E}" type="datetimeFigureOut">
              <a:rPr lang="es-EC" smtClean="0"/>
              <a:t>23/12/2019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73E2932-DA26-43B9-8D5A-D0EC427CF55C}" type="slidenum">
              <a:rPr lang="es-EC" smtClean="0"/>
              <a:t>‹Nº›</a:t>
            </a:fld>
            <a:endParaRPr lang="es-EC"/>
          </a:p>
        </p:txBody>
      </p:sp>
    </p:spTree>
    <p:extLst>
      <p:ext uri="{BB962C8B-B14F-4D97-AF65-F5344CB8AC3E}">
        <p14:creationId xmlns:p14="http://schemas.microsoft.com/office/powerpoint/2010/main" val="21258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339678-1C93-44D6-98F9-6CE5E6B05F8E}" type="datetimeFigureOut">
              <a:rPr lang="es-EC" smtClean="0"/>
              <a:t>23/12/2019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73E2932-DA26-43B9-8D5A-D0EC427CF55C}" type="slidenum">
              <a:rPr lang="es-EC" smtClean="0"/>
              <a:t>‹Nº›</a:t>
            </a:fld>
            <a:endParaRPr lang="es-EC"/>
          </a:p>
        </p:txBody>
      </p:sp>
    </p:spTree>
    <p:extLst>
      <p:ext uri="{BB962C8B-B14F-4D97-AF65-F5344CB8AC3E}">
        <p14:creationId xmlns:p14="http://schemas.microsoft.com/office/powerpoint/2010/main" val="4101903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04310" y="2144110"/>
            <a:ext cx="10047890" cy="18279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400" b="1" dirty="0" smtClean="0">
                <a:latin typeface="Arial" panose="020B0604020202020204" pitchFamily="34" charset="0"/>
                <a:cs typeface="Arial" panose="020B0604020202020204" pitchFamily="34" charset="0"/>
              </a:rPr>
              <a:t>DEPARTAMENTO DE CIENCIAS HUMANAS Y SOCIALES </a:t>
            </a:r>
            <a:r>
              <a:rPr lang="es-EC" sz="2400" b="1" dirty="0" smtClean="0">
                <a:latin typeface="Arial" panose="020B0604020202020204" pitchFamily="34" charset="0"/>
                <a:cs typeface="Arial" panose="020B0604020202020204" pitchFamily="34" charset="0"/>
              </a:rPr>
              <a:t/>
            </a:r>
            <a:br>
              <a:rPr lang="es-EC" sz="2400" b="1" dirty="0" smtClean="0">
                <a:latin typeface="Arial" panose="020B0604020202020204" pitchFamily="34" charset="0"/>
                <a:cs typeface="Arial" panose="020B0604020202020204" pitchFamily="34" charset="0"/>
              </a:rPr>
            </a:br>
            <a:r>
              <a:rPr lang="es-EC" sz="2400" b="1" dirty="0" smtClean="0">
                <a:latin typeface="Arial" panose="020B0604020202020204" pitchFamily="34" charset="0"/>
                <a:cs typeface="Arial" panose="020B0604020202020204" pitchFamily="34" charset="0"/>
              </a:rPr>
              <a:t>CIENCIAS DE LA ACTIVIDAD FÍSICA, DEPORTES Y RECREACIÓN</a:t>
            </a:r>
            <a:br>
              <a:rPr lang="es-EC" sz="2400" b="1" dirty="0" smtClean="0">
                <a:latin typeface="Arial" panose="020B0604020202020204" pitchFamily="34" charset="0"/>
                <a:cs typeface="Arial" panose="020B0604020202020204" pitchFamily="34" charset="0"/>
              </a:rPr>
            </a:br>
            <a:r>
              <a:rPr lang="es-EC" sz="2400" b="1" dirty="0" smtClean="0">
                <a:latin typeface="Arial" panose="020B0604020202020204" pitchFamily="34" charset="0"/>
                <a:cs typeface="Arial" panose="020B0604020202020204" pitchFamily="34" charset="0"/>
              </a:rPr>
              <a:t> </a:t>
            </a:r>
          </a:p>
          <a:p>
            <a:r>
              <a:rPr lang="es-EC" sz="2400" b="1" dirty="0" smtClean="0">
                <a:latin typeface="Arial" panose="020B0604020202020204" pitchFamily="34" charset="0"/>
                <a:cs typeface="Arial" panose="020B0604020202020204" pitchFamily="34" charset="0"/>
              </a:rPr>
              <a:t/>
            </a:r>
            <a:br>
              <a:rPr lang="es-EC" sz="2400" b="1" dirty="0" smtClean="0">
                <a:latin typeface="Arial" panose="020B0604020202020204" pitchFamily="34" charset="0"/>
                <a:cs typeface="Arial" panose="020B0604020202020204" pitchFamily="34" charset="0"/>
              </a:rPr>
            </a:br>
            <a:r>
              <a:rPr lang="es-EC" sz="2400" b="1" dirty="0" smtClean="0">
                <a:latin typeface="Arial" panose="020B0604020202020204" pitchFamily="34" charset="0"/>
                <a:cs typeface="Arial" panose="020B0604020202020204" pitchFamily="34" charset="0"/>
              </a:rPr>
              <a:t>TESIS PREVIO AL TITULO DE LICENCIADO EN CIENCIAS DE LA ACTIVIDAD FÍSICA, DEPORTES Y RECREACIÓN</a:t>
            </a:r>
            <a:endParaRPr lang="es-EC" sz="2400" b="1" dirty="0">
              <a:latin typeface="Arial" panose="020B0604020202020204" pitchFamily="34" charset="0"/>
              <a:cs typeface="Arial" panose="020B0604020202020204" pitchFamily="34" charset="0"/>
            </a:endParaRPr>
          </a:p>
        </p:txBody>
      </p:sp>
      <p:sp>
        <p:nvSpPr>
          <p:cNvPr id="5" name="Subtítulo 2"/>
          <p:cNvSpPr txBox="1">
            <a:spLocks/>
          </p:cNvSpPr>
          <p:nvPr/>
        </p:nvSpPr>
        <p:spPr>
          <a:xfrm>
            <a:off x="1494236" y="4223202"/>
            <a:ext cx="9491264" cy="19743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000" b="1" dirty="0" smtClean="0">
                <a:latin typeface="Arial" panose="020B0604020202020204" pitchFamily="34" charset="0"/>
                <a:cs typeface="Arial" panose="020B0604020202020204" pitchFamily="34" charset="0"/>
              </a:rPr>
              <a:t>TEMA:</a:t>
            </a:r>
          </a:p>
          <a:p>
            <a:r>
              <a:rPr lang="es-EC" sz="1800" b="1" dirty="0" smtClean="0"/>
              <a:t>“</a:t>
            </a:r>
            <a:r>
              <a:rPr lang="es-EC" sz="2000" b="1" dirty="0" smtClean="0">
                <a:latin typeface="Arial" panose="020B0604020202020204" pitchFamily="34" charset="0"/>
                <a:cs typeface="Arial" panose="020B0604020202020204" pitchFamily="34" charset="0"/>
              </a:rPr>
              <a:t>LA FUERZA ISOMÉTRICA EN LAS FASES TIRÓN Y EMPUJE DE LA BRAZADA DE CROL DEL EQUIPO DE NATACION DE LA ETFA”</a:t>
            </a:r>
          </a:p>
          <a:p>
            <a:endParaRPr lang="es-EC" sz="2000" b="1" dirty="0" smtClean="0"/>
          </a:p>
          <a:p>
            <a:r>
              <a:rPr lang="es-EC" sz="2000" b="1" dirty="0" smtClean="0">
                <a:latin typeface="Arial" panose="020B0604020202020204" pitchFamily="34" charset="0"/>
                <a:cs typeface="Arial" panose="020B0604020202020204" pitchFamily="34" charset="0"/>
              </a:rPr>
              <a:t>AUTOR: BARROS REINOSO STALIN</a:t>
            </a:r>
          </a:p>
          <a:p>
            <a:r>
              <a:rPr lang="es-EC" sz="2000" b="1" dirty="0" smtClean="0">
                <a:latin typeface="Arial" panose="020B0604020202020204" pitchFamily="34" charset="0"/>
                <a:cs typeface="Arial" panose="020B0604020202020204" pitchFamily="34" charset="0"/>
              </a:rPr>
              <a:t>DIRECTOR: MSC. VACA, MARIO</a:t>
            </a:r>
            <a:endParaRPr lang="es-EC" sz="2000" dirty="0" smtClean="0">
              <a:latin typeface="Arial" panose="020B0604020202020204" pitchFamily="34" charset="0"/>
              <a:cs typeface="Arial" panose="020B0604020202020204" pitchFamily="34" charset="0"/>
            </a:endParaRPr>
          </a:p>
          <a:p>
            <a:endParaRPr lang="es-EC" sz="2000" dirty="0" smtClean="0">
              <a:latin typeface="Arial" panose="020B0604020202020204" pitchFamily="34" charset="0"/>
              <a:cs typeface="Arial" panose="020B0604020202020204" pitchFamily="34" charset="0"/>
            </a:endParaRPr>
          </a:p>
          <a:p>
            <a:endParaRPr lang="es-EC" sz="12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96" y="173838"/>
            <a:ext cx="5678198" cy="146213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65" y="4305738"/>
            <a:ext cx="1970690" cy="1891862"/>
          </a:xfrm>
          <a:prstGeom prst="rect">
            <a:avLst/>
          </a:prstGeom>
        </p:spPr>
      </p:pic>
    </p:spTree>
    <p:extLst>
      <p:ext uri="{BB962C8B-B14F-4D97-AF65-F5344CB8AC3E}">
        <p14:creationId xmlns:p14="http://schemas.microsoft.com/office/powerpoint/2010/main" val="119054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POBLACIÓN Y MUESTRA</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714500" y="1030238"/>
            <a:ext cx="8826500" cy="1015663"/>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Para el presente trabajo de investigación la </a:t>
            </a:r>
            <a:r>
              <a:rPr lang="es-EC" sz="2000" b="1" dirty="0" smtClean="0">
                <a:latin typeface="Arial" panose="020B0604020202020204" pitchFamily="34" charset="0"/>
                <a:cs typeface="Arial" panose="020B0604020202020204" pitchFamily="34" charset="0"/>
              </a:rPr>
              <a:t>POBLACIÓN</a:t>
            </a:r>
            <a:r>
              <a:rPr lang="es-EC" sz="2000" dirty="0" smtClean="0">
                <a:latin typeface="Arial" panose="020B0604020202020204" pitchFamily="34" charset="0"/>
                <a:cs typeface="Arial" panose="020B0604020202020204" pitchFamily="34" charset="0"/>
              </a:rPr>
              <a:t> considerada esta constituida por los deportistas del equipo de natación de la ETFA, integrada por ocho deportistas</a:t>
            </a:r>
            <a:endParaRPr lang="es-EC" sz="2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7520" y="2057400"/>
            <a:ext cx="5829300" cy="3278981"/>
          </a:xfrm>
          <a:prstGeom prst="rect">
            <a:avLst/>
          </a:prstGeom>
        </p:spPr>
      </p:pic>
      <p:sp>
        <p:nvSpPr>
          <p:cNvPr id="5" name="Rectángulo 4"/>
          <p:cNvSpPr/>
          <p:nvPr/>
        </p:nvSpPr>
        <p:spPr>
          <a:xfrm>
            <a:off x="1587500" y="5514181"/>
            <a:ext cx="8826500" cy="707886"/>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En razón que la población es operativa, la </a:t>
            </a:r>
            <a:r>
              <a:rPr lang="es-EC" sz="2000" b="1" dirty="0" smtClean="0">
                <a:latin typeface="Arial" panose="020B0604020202020204" pitchFamily="34" charset="0"/>
                <a:cs typeface="Arial" panose="020B0604020202020204" pitchFamily="34" charset="0"/>
              </a:rPr>
              <a:t>MUESTRA</a:t>
            </a:r>
            <a:r>
              <a:rPr lang="es-EC" sz="2000" dirty="0" smtClean="0">
                <a:latin typeface="Arial" panose="020B0604020202020204" pitchFamily="34" charset="0"/>
                <a:cs typeface="Arial" panose="020B0604020202020204" pitchFamily="34" charset="0"/>
              </a:rPr>
              <a:t> esta constituida por toda la población.</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03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INSTRUMENTOS DE INVESTIGACIÓN</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714500" y="1030238"/>
            <a:ext cx="8826500" cy="1323439"/>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En la investigación se emplearon los métodos teóricos de análisis – síntesis, inducción – deducción, los instrumentos que se utilizaron en esta investigación tiene como objetivo mejorar la efectividad competitiva y serán test físicos de fuerza máxima e isométrica.</a:t>
            </a:r>
            <a:endParaRPr lang="es-EC" sz="2000"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rotWithShape="1">
          <a:blip r:embed="rId2"/>
          <a:srcRect l="15752" t="33104" r="52453" b="16897"/>
          <a:stretch/>
        </p:blipFill>
        <p:spPr>
          <a:xfrm>
            <a:off x="994279" y="2628900"/>
            <a:ext cx="4085721" cy="3612376"/>
          </a:xfrm>
          <a:prstGeom prst="rect">
            <a:avLst/>
          </a:prstGeom>
        </p:spPr>
      </p:pic>
      <p:pic>
        <p:nvPicPr>
          <p:cNvPr id="1030" name="Picture 6" descr="Resultado de imagen para imagenes de nat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2730500"/>
            <a:ext cx="5852333"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5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INSTRUMENTOS DE INVESTIGACIÓN</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714500" y="1030238"/>
            <a:ext cx="8826500" cy="1323439"/>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En la investigación se emplearon los métodos teóricos de análisis – síntesis, inducción – deducción, los instrumentos que se utilizaron en esta investigación tiene como objetivo mejorar la efectividad competitiva y serán test físicos de fuerza máxima e isométrica.</a:t>
            </a:r>
            <a:endParaRPr lang="es-EC" sz="2000"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rotWithShape="1">
          <a:blip r:embed="rId2"/>
          <a:srcRect l="15752" t="33104" r="52453" b="16897"/>
          <a:stretch/>
        </p:blipFill>
        <p:spPr>
          <a:xfrm>
            <a:off x="994279" y="2628900"/>
            <a:ext cx="4085721" cy="3612376"/>
          </a:xfrm>
          <a:prstGeom prst="rect">
            <a:avLst/>
          </a:prstGeom>
        </p:spPr>
      </p:pic>
      <p:pic>
        <p:nvPicPr>
          <p:cNvPr id="1030" name="Picture 6" descr="Resultado de imagen para imagenes de nat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2730500"/>
            <a:ext cx="5852333"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1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1200329"/>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b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FUERZA MÁXIMA</a:t>
            </a:r>
          </a:p>
          <a:p>
            <a:pPr algn="just"/>
            <a:r>
              <a:rPr lang="es-EC" sz="2000" b="1" dirty="0" smtClean="0">
                <a:latin typeface="Arial" panose="020B0604020202020204" pitchFamily="34" charset="0"/>
                <a:cs typeface="Arial" panose="020B0604020202020204" pitchFamily="34" charset="0"/>
              </a:rPr>
              <a:t>EJERCICIO PRES DE BANCA RECTO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5" name="Tabla 4"/>
          <p:cNvGraphicFramePr>
            <a:graphicFrameLocks noGrp="1"/>
          </p:cNvGraphicFramePr>
          <p:nvPr>
            <p:extLst>
              <p:ext uri="{D42A27DB-BD31-4B8C-83A1-F6EECF244321}">
                <p14:modId xmlns:p14="http://schemas.microsoft.com/office/powerpoint/2010/main" val="192773881"/>
              </p:ext>
            </p:extLst>
          </p:nvPr>
        </p:nvGraphicFramePr>
        <p:xfrm>
          <a:off x="674037" y="2453640"/>
          <a:ext cx="5428313" cy="3083562"/>
        </p:xfrm>
        <a:graphic>
          <a:graphicData uri="http://schemas.openxmlformats.org/drawingml/2006/table">
            <a:tbl>
              <a:tblPr firstRow="1" firstCol="1" bandRow="1">
                <a:tableStyleId>{5C22544A-7EE6-4342-B048-85BDC9FD1C3A}</a:tableStyleId>
              </a:tblPr>
              <a:tblGrid>
                <a:gridCol w="2070399"/>
                <a:gridCol w="1656948"/>
                <a:gridCol w="1700966"/>
              </a:tblGrid>
              <a:tr h="342618">
                <a:tc>
                  <a:txBody>
                    <a:bodyPr/>
                    <a:lstStyle/>
                    <a:p>
                      <a:pPr marL="252095" indent="252095" algn="l">
                        <a:spcAft>
                          <a:spcPts val="0"/>
                        </a:spcAft>
                      </a:pPr>
                      <a:r>
                        <a:rPr lang="es-EC" sz="1200" dirty="0">
                          <a:effectLst/>
                        </a:rPr>
                        <a:t>Deportistas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Pre test </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97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2</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95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99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3</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90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4</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87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5</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99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6</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7</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42618">
                <a:tc>
                  <a:txBody>
                    <a:bodyPr/>
                    <a:lstStyle/>
                    <a:p>
                      <a:pPr marL="252095" indent="252095" algn="l">
                        <a:spcAft>
                          <a:spcPts val="0"/>
                        </a:spcAft>
                      </a:pPr>
                      <a:r>
                        <a:rPr lang="es-EC" sz="1200" dirty="0">
                          <a:effectLst/>
                        </a:rPr>
                        <a:t>Nadador 8</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84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87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90598004"/>
              </p:ext>
            </p:extLst>
          </p:nvPr>
        </p:nvGraphicFramePr>
        <p:xfrm>
          <a:off x="6704013" y="2332167"/>
          <a:ext cx="5036470" cy="3147698"/>
        </p:xfrm>
        <a:graphic>
          <a:graphicData uri="http://schemas.openxmlformats.org/drawingml/2006/table">
            <a:tbl>
              <a:tblPr>
                <a:tableStyleId>{5C22544A-7EE6-4342-B048-85BDC9FD1C3A}</a:tableStyleId>
              </a:tblPr>
              <a:tblGrid>
                <a:gridCol w="1277672"/>
                <a:gridCol w="1277672"/>
                <a:gridCol w="1240563"/>
                <a:gridCol w="1240563"/>
              </a:tblGrid>
              <a:tr h="284442">
                <a:tc gridSpan="2">
                  <a:txBody>
                    <a:bodyPr/>
                    <a:lstStyle/>
                    <a:p>
                      <a:pPr marL="252095" indent="252095" algn="l">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284442">
                <a:tc gridSpan="2">
                  <a:txBody>
                    <a:bodyPr/>
                    <a:lstStyle/>
                    <a:p>
                      <a:pPr marL="252095" indent="252095" algn="l">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r>
              <a:tr h="284442">
                <a:tc gridSpan="2">
                  <a:txBody>
                    <a:bodyPr/>
                    <a:lstStyle/>
                    <a:p>
                      <a:pPr marL="252095" indent="252095" algn="l">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r>
              <a:tr h="275675">
                <a:tc rowSpan="2">
                  <a:txBody>
                    <a:bodyPr/>
                    <a:lstStyle/>
                    <a:p>
                      <a:pPr marL="38100" marR="38100" indent="252095" algn="l">
                        <a:lnSpc>
                          <a:spcPts val="1600"/>
                        </a:lnSpc>
                        <a:spcAft>
                          <a:spcPts val="0"/>
                        </a:spcAft>
                      </a:pPr>
                      <a:r>
                        <a:rPr lang="es-EC" sz="1200" dirty="0">
                          <a:effectLst/>
                        </a:rPr>
                        <a:t>N</a:t>
                      </a:r>
                      <a:endParaRPr lang="es-EC"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569816">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284442">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91,87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97,25 kg</a:t>
                      </a:r>
                      <a:endParaRPr lang="es-EC" sz="1200">
                        <a:effectLst/>
                        <a:latin typeface="Times New Roman" panose="02020603050405020304" pitchFamily="18" charset="0"/>
                        <a:ea typeface="Times New Roman" panose="02020603050405020304" pitchFamily="18" charset="0"/>
                      </a:endParaRPr>
                    </a:p>
                  </a:txBody>
                  <a:tcPr marL="0" marR="0" marT="0" marB="0"/>
                </a:tc>
              </a:tr>
              <a:tr h="319880">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5,02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6,36 kg</a:t>
                      </a:r>
                      <a:endParaRPr lang="es-EC" sz="1200">
                        <a:effectLst/>
                        <a:latin typeface="Times New Roman" panose="02020603050405020304" pitchFamily="18" charset="0"/>
                        <a:ea typeface="Times New Roman" panose="02020603050405020304" pitchFamily="18" charset="0"/>
                      </a:endParaRPr>
                    </a:p>
                  </a:txBody>
                  <a:tcPr marL="0" marR="0" marT="0" marB="0"/>
                </a:tc>
              </a:tr>
              <a:tr h="284442">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15,00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19,00 kg</a:t>
                      </a:r>
                      <a:endParaRPr lang="es-EC" sz="1200">
                        <a:effectLst/>
                        <a:latin typeface="Times New Roman" panose="02020603050405020304" pitchFamily="18" charset="0"/>
                        <a:ea typeface="Times New Roman" panose="02020603050405020304" pitchFamily="18" charset="0"/>
                      </a:endParaRPr>
                    </a:p>
                  </a:txBody>
                  <a:tcPr marL="0" marR="0" marT="0" marB="0"/>
                </a:tc>
              </a:tr>
              <a:tr h="275675">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84,00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87,00 kg</a:t>
                      </a:r>
                      <a:endParaRPr lang="es-EC" sz="1200">
                        <a:effectLst/>
                        <a:latin typeface="Times New Roman" panose="02020603050405020304" pitchFamily="18" charset="0"/>
                        <a:ea typeface="Times New Roman" panose="02020603050405020304" pitchFamily="18" charset="0"/>
                      </a:endParaRPr>
                    </a:p>
                  </a:txBody>
                  <a:tcPr marL="0" marR="0" marT="0" marB="0"/>
                </a:tc>
              </a:tr>
              <a:tr h="284442">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99,00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106,00 kg</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8" name="CuadroTexto 7"/>
          <p:cNvSpPr txBox="1"/>
          <p:nvPr/>
        </p:nvSpPr>
        <p:spPr>
          <a:xfrm>
            <a:off x="8966200" y="5969000"/>
            <a:ext cx="1574800" cy="369332"/>
          </a:xfrm>
          <a:prstGeom prst="rect">
            <a:avLst/>
          </a:prstGeom>
          <a:noFill/>
        </p:spPr>
        <p:txBody>
          <a:bodyPr wrap="square" rtlCol="0">
            <a:spAutoFit/>
          </a:bodyPr>
          <a:lstStyle/>
          <a:p>
            <a:r>
              <a:rPr lang="es-EC" dirty="0" smtClean="0"/>
              <a:t>M. 5,38KG.</a:t>
            </a:r>
            <a:endParaRPr lang="es-EC" dirty="0"/>
          </a:p>
        </p:txBody>
      </p:sp>
    </p:spTree>
    <p:extLst>
      <p:ext uri="{BB962C8B-B14F-4D97-AF65-F5344CB8AC3E}">
        <p14:creationId xmlns:p14="http://schemas.microsoft.com/office/powerpoint/2010/main" val="291528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1200329"/>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b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EJERCICIO POLEA DE TRICEPS</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Tabla 5"/>
          <p:cNvGraphicFramePr>
            <a:graphicFrameLocks noGrp="1"/>
          </p:cNvGraphicFramePr>
          <p:nvPr>
            <p:extLst>
              <p:ext uri="{D42A27DB-BD31-4B8C-83A1-F6EECF244321}">
                <p14:modId xmlns:p14="http://schemas.microsoft.com/office/powerpoint/2010/main" val="1835777061"/>
              </p:ext>
            </p:extLst>
          </p:nvPr>
        </p:nvGraphicFramePr>
        <p:xfrm>
          <a:off x="1190308" y="2332162"/>
          <a:ext cx="4912041" cy="3408237"/>
        </p:xfrm>
        <a:graphic>
          <a:graphicData uri="http://schemas.openxmlformats.org/drawingml/2006/table">
            <a:tbl>
              <a:tblPr firstRow="1" firstCol="1" bandRow="1">
                <a:tableStyleId>{5C22544A-7EE6-4342-B048-85BDC9FD1C3A}</a:tableStyleId>
              </a:tblPr>
              <a:tblGrid>
                <a:gridCol w="1934937"/>
                <a:gridCol w="1470148"/>
                <a:gridCol w="1506956"/>
              </a:tblGrid>
              <a:tr h="378693">
                <a:tc>
                  <a:txBody>
                    <a:bodyPr/>
                    <a:lstStyle/>
                    <a:p>
                      <a:pPr marL="252095" indent="252095" algn="l">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40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39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693">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50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692293864"/>
              </p:ext>
            </p:extLst>
          </p:nvPr>
        </p:nvGraphicFramePr>
        <p:xfrm>
          <a:off x="6799263" y="2332672"/>
          <a:ext cx="4941220" cy="3318829"/>
        </p:xfrm>
        <a:graphic>
          <a:graphicData uri="http://schemas.openxmlformats.org/drawingml/2006/table">
            <a:tbl>
              <a:tblPr>
                <a:tableStyleId>{5C22544A-7EE6-4342-B048-85BDC9FD1C3A}</a:tableStyleId>
              </a:tblPr>
              <a:tblGrid>
                <a:gridCol w="1253677"/>
                <a:gridCol w="1253677"/>
                <a:gridCol w="1216933"/>
                <a:gridCol w="1216933"/>
              </a:tblGrid>
              <a:tr h="300953">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300953">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r>
              <a:tr h="332921">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364483">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348193">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41,75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46,25 kg</a:t>
                      </a:r>
                      <a:endParaRPr lang="es-EC" sz="1200">
                        <a:effectLst/>
                        <a:latin typeface="Times New Roman" panose="02020603050405020304" pitchFamily="18" charset="0"/>
                        <a:ea typeface="Times New Roman" panose="02020603050405020304" pitchFamily="18" charset="0"/>
                      </a:endParaRPr>
                    </a:p>
                  </a:txBody>
                  <a:tcPr marL="0" marR="0" marT="0" marB="0"/>
                </a:tc>
              </a:tr>
              <a:tr h="626747">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2,12132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2,25198 kg</a:t>
                      </a:r>
                      <a:endParaRPr lang="es-EC" sz="1200">
                        <a:effectLst/>
                        <a:latin typeface="Times New Roman" panose="02020603050405020304" pitchFamily="18" charset="0"/>
                        <a:ea typeface="Times New Roman" panose="02020603050405020304" pitchFamily="18" charset="0"/>
                      </a:endParaRPr>
                    </a:p>
                  </a:txBody>
                  <a:tcPr marL="0" marR="0" marT="0" marB="0"/>
                </a:tc>
              </a:tr>
              <a:tr h="348193">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7,00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7,00 kg</a:t>
                      </a:r>
                      <a:endParaRPr lang="es-EC" sz="1200">
                        <a:effectLst/>
                        <a:latin typeface="Times New Roman" panose="02020603050405020304" pitchFamily="18" charset="0"/>
                        <a:ea typeface="Times New Roman" panose="02020603050405020304" pitchFamily="18" charset="0"/>
                      </a:endParaRPr>
                    </a:p>
                  </a:txBody>
                  <a:tcPr marL="0" marR="0" marT="0" marB="0"/>
                </a:tc>
              </a:tr>
              <a:tr h="348193">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39,00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43,00 kg</a:t>
                      </a:r>
                      <a:endParaRPr lang="es-EC" sz="1200">
                        <a:effectLst/>
                        <a:latin typeface="Times New Roman" panose="02020603050405020304" pitchFamily="18" charset="0"/>
                        <a:ea typeface="Times New Roman" panose="02020603050405020304" pitchFamily="18" charset="0"/>
                      </a:endParaRPr>
                    </a:p>
                  </a:txBody>
                  <a:tcPr marL="0" marR="0" marT="0" marB="0"/>
                </a:tc>
              </a:tr>
              <a:tr h="348193">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46,00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50,00 kg</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9" name="CuadroTexto 8"/>
          <p:cNvSpPr txBox="1"/>
          <p:nvPr/>
        </p:nvSpPr>
        <p:spPr>
          <a:xfrm>
            <a:off x="8966200" y="5969000"/>
            <a:ext cx="1574800" cy="369332"/>
          </a:xfrm>
          <a:prstGeom prst="rect">
            <a:avLst/>
          </a:prstGeom>
          <a:noFill/>
        </p:spPr>
        <p:txBody>
          <a:bodyPr wrap="square" rtlCol="0">
            <a:spAutoFit/>
          </a:bodyPr>
          <a:lstStyle/>
          <a:p>
            <a:r>
              <a:rPr lang="es-EC" dirty="0" smtClean="0"/>
              <a:t>M. 4,5KG.</a:t>
            </a:r>
            <a:endParaRPr lang="es-EC" dirty="0"/>
          </a:p>
        </p:txBody>
      </p:sp>
    </p:spTree>
    <p:extLst>
      <p:ext uri="{BB962C8B-B14F-4D97-AF65-F5344CB8AC3E}">
        <p14:creationId xmlns:p14="http://schemas.microsoft.com/office/powerpoint/2010/main" val="2746294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EJERCICIO JALONES TRAS NUCA</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8966200" y="5969000"/>
            <a:ext cx="1574800" cy="369332"/>
          </a:xfrm>
          <a:prstGeom prst="rect">
            <a:avLst/>
          </a:prstGeom>
          <a:noFill/>
        </p:spPr>
        <p:txBody>
          <a:bodyPr wrap="square" rtlCol="0">
            <a:spAutoFit/>
          </a:bodyPr>
          <a:lstStyle/>
          <a:p>
            <a:r>
              <a:rPr lang="es-EC" dirty="0" smtClean="0"/>
              <a:t>M. 3,25KG.</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77070482"/>
              </p:ext>
            </p:extLst>
          </p:nvPr>
        </p:nvGraphicFramePr>
        <p:xfrm>
          <a:off x="1001078" y="2031682"/>
          <a:ext cx="5285422" cy="3315015"/>
        </p:xfrm>
        <a:graphic>
          <a:graphicData uri="http://schemas.openxmlformats.org/drawingml/2006/table">
            <a:tbl>
              <a:tblPr firstRow="1" firstCol="1" bandRow="1">
                <a:tableStyleId>{5C22544A-7EE6-4342-B048-85BDC9FD1C3A}</a:tableStyleId>
              </a:tblPr>
              <a:tblGrid>
                <a:gridCol w="1761052"/>
                <a:gridCol w="1739917"/>
                <a:gridCol w="1784453"/>
              </a:tblGrid>
              <a:tr h="368335">
                <a:tc>
                  <a:txBody>
                    <a:bodyPr/>
                    <a:lstStyle/>
                    <a:p>
                      <a:pPr marL="252095" indent="252095" algn="l">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100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111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114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99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103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99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68335">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90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94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468373887"/>
              </p:ext>
            </p:extLst>
          </p:nvPr>
        </p:nvGraphicFramePr>
        <p:xfrm>
          <a:off x="6665913" y="2057398"/>
          <a:ext cx="5221286" cy="3327401"/>
        </p:xfrm>
        <a:graphic>
          <a:graphicData uri="http://schemas.openxmlformats.org/drawingml/2006/table">
            <a:tbl>
              <a:tblPr>
                <a:tableStyleId>{5C22544A-7EE6-4342-B048-85BDC9FD1C3A}</a:tableStyleId>
              </a:tblPr>
              <a:tblGrid>
                <a:gridCol w="1285994"/>
                <a:gridCol w="1285994"/>
                <a:gridCol w="1324649"/>
                <a:gridCol w="1324649"/>
              </a:tblGrid>
              <a:tr h="367748">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388151">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388151">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371979">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98,25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101,50 kg</a:t>
                      </a:r>
                      <a:endParaRPr lang="es-EC" sz="1200">
                        <a:effectLst/>
                        <a:latin typeface="Times New Roman" panose="02020603050405020304" pitchFamily="18" charset="0"/>
                        <a:ea typeface="Times New Roman" panose="02020603050405020304" pitchFamily="18" charset="0"/>
                      </a:endParaRPr>
                    </a:p>
                  </a:txBody>
                  <a:tcPr marL="0" marR="0" marT="0" marB="0"/>
                </a:tc>
              </a:tr>
              <a:tr h="612085">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6,40870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6,30193 kg</a:t>
                      </a:r>
                      <a:endParaRPr lang="es-EC" sz="1200">
                        <a:effectLst/>
                        <a:latin typeface="Times New Roman" panose="02020603050405020304" pitchFamily="18" charset="0"/>
                        <a:ea typeface="Times New Roman" panose="02020603050405020304" pitchFamily="18" charset="0"/>
                      </a:endParaRPr>
                    </a:p>
                  </a:txBody>
                  <a:tcPr marL="0" marR="0" marT="0" marB="0"/>
                </a:tc>
              </a:tr>
              <a:tr h="405568">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21,00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20,00 kg</a:t>
                      </a:r>
                      <a:endParaRPr lang="es-EC" sz="1200">
                        <a:effectLst/>
                        <a:latin typeface="Times New Roman" panose="02020603050405020304" pitchFamily="18" charset="0"/>
                        <a:ea typeface="Times New Roman" panose="02020603050405020304" pitchFamily="18" charset="0"/>
                      </a:endParaRPr>
                    </a:p>
                  </a:txBody>
                  <a:tcPr marL="0" marR="0" marT="0" marB="0"/>
                </a:tc>
              </a:tr>
              <a:tr h="388151">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90,00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94,00 kg</a:t>
                      </a:r>
                      <a:endParaRPr lang="es-EC" sz="1200">
                        <a:effectLst/>
                        <a:latin typeface="Times New Roman" panose="02020603050405020304" pitchFamily="18" charset="0"/>
                        <a:ea typeface="Times New Roman" panose="02020603050405020304" pitchFamily="18" charset="0"/>
                      </a:endParaRPr>
                    </a:p>
                  </a:txBody>
                  <a:tcPr marL="0" marR="0" marT="0" marB="0"/>
                </a:tc>
              </a:tr>
              <a:tr h="405568">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111,00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114,00 kg</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682447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EJERCICIO CURL DE BICEPS</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8966200" y="6210300"/>
            <a:ext cx="1574800" cy="369332"/>
          </a:xfrm>
          <a:prstGeom prst="rect">
            <a:avLst/>
          </a:prstGeom>
          <a:noFill/>
        </p:spPr>
        <p:txBody>
          <a:bodyPr wrap="square" rtlCol="0">
            <a:spAutoFit/>
          </a:bodyPr>
          <a:lstStyle/>
          <a:p>
            <a:r>
              <a:rPr lang="es-EC" dirty="0" smtClean="0"/>
              <a:t>M. 2,25KG.</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924589076"/>
              </p:ext>
            </p:extLst>
          </p:nvPr>
        </p:nvGraphicFramePr>
        <p:xfrm>
          <a:off x="1065531" y="2298700"/>
          <a:ext cx="5297170" cy="4039632"/>
        </p:xfrm>
        <a:graphic>
          <a:graphicData uri="http://schemas.openxmlformats.org/drawingml/2006/table">
            <a:tbl>
              <a:tblPr firstRow="1" firstCol="1" bandRow="1">
                <a:tableStyleId>{5C22544A-7EE6-4342-B048-85BDC9FD1C3A}</a:tableStyleId>
              </a:tblPr>
              <a:tblGrid>
                <a:gridCol w="1765216"/>
                <a:gridCol w="1743141"/>
                <a:gridCol w="1788813"/>
              </a:tblGrid>
              <a:tr h="448848">
                <a:tc>
                  <a:txBody>
                    <a:bodyPr/>
                    <a:lstStyle/>
                    <a:p>
                      <a:pPr marL="252095" indent="252095" algn="l">
                        <a:spcAft>
                          <a:spcPts val="0"/>
                        </a:spcAft>
                      </a:pPr>
                      <a:r>
                        <a:rPr lang="es-EC" sz="1200" dirty="0">
                          <a:effectLst/>
                        </a:rPr>
                        <a:t>Deportistas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46kg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48kg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44kg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47kg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40kg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42kg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39kg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40kg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42kg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45kg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49kg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52kg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46kg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47kg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48848">
                <a:tc>
                  <a:txBody>
                    <a:bodyPr/>
                    <a:lstStyle/>
                    <a:p>
                      <a:pPr marL="252095" indent="252095" algn="l">
                        <a:spcAft>
                          <a:spcPts val="0"/>
                        </a:spcAft>
                      </a:pPr>
                      <a:r>
                        <a:rPr lang="es-EC" sz="1200" dirty="0">
                          <a:effectLst/>
                        </a:rPr>
                        <a:t>Nadador 8</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40kg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smtClean="0">
                          <a:effectLst/>
                        </a:rPr>
                        <a:t>41kg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41765224"/>
              </p:ext>
            </p:extLst>
          </p:nvPr>
        </p:nvGraphicFramePr>
        <p:xfrm>
          <a:off x="6705600" y="2330132"/>
          <a:ext cx="5034882" cy="3880170"/>
        </p:xfrm>
        <a:graphic>
          <a:graphicData uri="http://schemas.openxmlformats.org/drawingml/2006/table">
            <a:tbl>
              <a:tblPr>
                <a:tableStyleId>{5C22544A-7EE6-4342-B048-85BDC9FD1C3A}</a:tableStyleId>
              </a:tblPr>
              <a:tblGrid>
                <a:gridCol w="1277398"/>
                <a:gridCol w="1277398"/>
                <a:gridCol w="1240043"/>
                <a:gridCol w="1240043"/>
              </a:tblGrid>
              <a:tr h="386162">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386162">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758999">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386162">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43,25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45,25 kg</a:t>
                      </a:r>
                      <a:endParaRPr lang="es-EC" sz="1200">
                        <a:effectLst/>
                        <a:latin typeface="Times New Roman" panose="02020603050405020304" pitchFamily="18" charset="0"/>
                        <a:ea typeface="Times New Roman" panose="02020603050405020304" pitchFamily="18" charset="0"/>
                      </a:endParaRPr>
                    </a:p>
                  </a:txBody>
                  <a:tcPr marL="0" marR="0" marT="0" marB="0"/>
                </a:tc>
              </a:tr>
              <a:tr h="804199">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3,57571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4,06202 kg</a:t>
                      </a:r>
                      <a:endParaRPr lang="es-EC" sz="1200">
                        <a:effectLst/>
                        <a:latin typeface="Times New Roman" panose="02020603050405020304" pitchFamily="18" charset="0"/>
                        <a:ea typeface="Times New Roman" panose="02020603050405020304" pitchFamily="18" charset="0"/>
                      </a:endParaRPr>
                    </a:p>
                  </a:txBody>
                  <a:tcPr marL="0" marR="0" marT="0" marB="0"/>
                </a:tc>
              </a:tr>
              <a:tr h="386162">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10,00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12,00 kg</a:t>
                      </a:r>
                      <a:endParaRPr lang="es-EC" sz="1200">
                        <a:effectLst/>
                        <a:latin typeface="Times New Roman" panose="02020603050405020304" pitchFamily="18" charset="0"/>
                        <a:ea typeface="Times New Roman" panose="02020603050405020304" pitchFamily="18" charset="0"/>
                      </a:endParaRPr>
                    </a:p>
                  </a:txBody>
                  <a:tcPr marL="0" marR="0" marT="0" marB="0"/>
                </a:tc>
              </a:tr>
              <a:tr h="386162">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39,00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40,00 kg</a:t>
                      </a:r>
                      <a:endParaRPr lang="es-EC" sz="1200">
                        <a:effectLst/>
                        <a:latin typeface="Times New Roman" panose="02020603050405020304" pitchFamily="18" charset="0"/>
                        <a:ea typeface="Times New Roman" panose="02020603050405020304" pitchFamily="18" charset="0"/>
                      </a:endParaRPr>
                    </a:p>
                  </a:txBody>
                  <a:tcPr marL="0" marR="0" marT="0" marB="0"/>
                </a:tc>
              </a:tr>
              <a:tr h="386162">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49,00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52,00 kg</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238756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1015663"/>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FUERZA ISOMÉTRICA FASE TIRON</a:t>
            </a:r>
          </a:p>
          <a:p>
            <a:pPr algn="just"/>
            <a:endParaRPr lang="es-EC" sz="2000" b="1" dirty="0" smtClean="0">
              <a:latin typeface="Arial" panose="020B0604020202020204" pitchFamily="34" charset="0"/>
              <a:cs typeface="Arial" panose="020B0604020202020204" pitchFamily="34" charset="0"/>
            </a:endParaRP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7503156" y="6210300"/>
            <a:ext cx="1574800" cy="369332"/>
          </a:xfrm>
          <a:prstGeom prst="rect">
            <a:avLst/>
          </a:prstGeom>
          <a:noFill/>
        </p:spPr>
        <p:txBody>
          <a:bodyPr wrap="square" rtlCol="0">
            <a:spAutoFit/>
          </a:bodyPr>
          <a:lstStyle/>
          <a:p>
            <a:r>
              <a:rPr lang="es-EC" dirty="0" smtClean="0"/>
              <a:t>M. 2,13KG.</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090950111"/>
              </p:ext>
            </p:extLst>
          </p:nvPr>
        </p:nvGraphicFramePr>
        <p:xfrm>
          <a:off x="582612" y="1955800"/>
          <a:ext cx="5526088" cy="3784600"/>
        </p:xfrm>
        <a:graphic>
          <a:graphicData uri="http://schemas.openxmlformats.org/drawingml/2006/table">
            <a:tbl>
              <a:tblPr firstRow="1" firstCol="1" bandRow="1">
                <a:tableStyleId>{5C22544A-7EE6-4342-B048-85BDC9FD1C3A}</a:tableStyleId>
              </a:tblPr>
              <a:tblGrid>
                <a:gridCol w="1659188"/>
                <a:gridCol w="954135"/>
                <a:gridCol w="979315"/>
                <a:gridCol w="954135"/>
                <a:gridCol w="979315"/>
              </a:tblGrid>
              <a:tr h="378460">
                <a:tc>
                  <a:txBody>
                    <a:bodyPr/>
                    <a:lstStyle/>
                    <a:p>
                      <a:endParaRPr lang="es-EC" sz="1100" dirty="0">
                        <a:solidFill>
                          <a:srgbClr val="000000"/>
                        </a:solidFill>
                        <a:effectLst/>
                        <a:latin typeface="Calibri" panose="020F0502020204030204" pitchFamily="34" charset="0"/>
                      </a:endParaRPr>
                    </a:p>
                  </a:txBody>
                  <a:tcPr marL="68580" marR="68580" marT="0" marB="0"/>
                </a:tc>
                <a:tc gridSpan="2">
                  <a:txBody>
                    <a:bodyPr/>
                    <a:lstStyle/>
                    <a:p>
                      <a:pPr marL="252095" indent="252095" algn="ctr">
                        <a:spcAft>
                          <a:spcPts val="0"/>
                        </a:spcAft>
                      </a:pPr>
                      <a:r>
                        <a:rPr lang="es-EC" sz="1200">
                          <a:effectLst/>
                        </a:rPr>
                        <a:t>BRAZO DERECHO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252095" indent="252095" algn="ctr">
                        <a:spcAft>
                          <a:spcPts val="0"/>
                        </a:spcAft>
                      </a:pPr>
                      <a:r>
                        <a:rPr lang="es-EC" sz="1200">
                          <a:effectLst/>
                        </a:rPr>
                        <a:t>BRAZO IZQUIERDO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378460">
                <a:tc>
                  <a:txBody>
                    <a:bodyPr/>
                    <a:lstStyle/>
                    <a:p>
                      <a:pPr marL="252095" indent="252095" algn="l">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just">
                        <a:spcAft>
                          <a:spcPts val="0"/>
                        </a:spcAft>
                      </a:pPr>
                      <a:r>
                        <a:rPr lang="es-EC" sz="1200" dirty="0">
                          <a:effectLst/>
                        </a:rPr>
                        <a:t>Pre test </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just">
                        <a:spcAft>
                          <a:spcPts val="0"/>
                        </a:spcAft>
                      </a:pPr>
                      <a:r>
                        <a:rPr lang="es-EC" sz="1200" dirty="0">
                          <a:effectLst/>
                        </a:rPr>
                        <a:t>Pos test</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just">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just">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14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16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12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16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10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19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12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12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78460">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12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14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2" name="Imagen 11"/>
          <p:cNvPicPr>
            <a:picLocks noChangeAspect="1"/>
          </p:cNvPicPr>
          <p:nvPr/>
        </p:nvPicPr>
        <p:blipFill rotWithShape="1">
          <a:blip r:embed="rId2"/>
          <a:srcRect l="32772" t="40555" r="27824" b="15657"/>
          <a:stretch/>
        </p:blipFill>
        <p:spPr>
          <a:xfrm>
            <a:off x="7053943" y="1866900"/>
            <a:ext cx="4271554" cy="4165600"/>
          </a:xfrm>
          <a:prstGeom prst="rect">
            <a:avLst/>
          </a:prstGeom>
        </p:spPr>
      </p:pic>
      <p:sp>
        <p:nvSpPr>
          <p:cNvPr id="13" name="CuadroTexto 12"/>
          <p:cNvSpPr txBox="1"/>
          <p:nvPr/>
        </p:nvSpPr>
        <p:spPr>
          <a:xfrm>
            <a:off x="9202053" y="6217529"/>
            <a:ext cx="1574800" cy="369332"/>
          </a:xfrm>
          <a:prstGeom prst="rect">
            <a:avLst/>
          </a:prstGeom>
          <a:noFill/>
        </p:spPr>
        <p:txBody>
          <a:bodyPr wrap="square" rtlCol="0">
            <a:spAutoFit/>
          </a:bodyPr>
          <a:lstStyle/>
          <a:p>
            <a:r>
              <a:rPr lang="es-EC" dirty="0" smtClean="0"/>
              <a:t>M. 2,50KG.</a:t>
            </a:r>
            <a:endParaRPr lang="es-EC" dirty="0"/>
          </a:p>
        </p:txBody>
      </p:sp>
    </p:spTree>
    <p:extLst>
      <p:ext uri="{BB962C8B-B14F-4D97-AF65-F5344CB8AC3E}">
        <p14:creationId xmlns:p14="http://schemas.microsoft.com/office/powerpoint/2010/main" val="3959492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1015663"/>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FUERZA ISOMÉTRICA FASE EMPUJE</a:t>
            </a:r>
          </a:p>
          <a:p>
            <a:pPr algn="just"/>
            <a:endParaRPr lang="es-EC" sz="2000" b="1" dirty="0" smtClean="0">
              <a:latin typeface="Arial" panose="020B0604020202020204" pitchFamily="34" charset="0"/>
              <a:cs typeface="Arial" panose="020B0604020202020204" pitchFamily="34" charset="0"/>
            </a:endParaRP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uadroTexto 8"/>
          <p:cNvSpPr txBox="1"/>
          <p:nvPr/>
        </p:nvSpPr>
        <p:spPr>
          <a:xfrm>
            <a:off x="7503156" y="6210300"/>
            <a:ext cx="1574800" cy="369332"/>
          </a:xfrm>
          <a:prstGeom prst="rect">
            <a:avLst/>
          </a:prstGeom>
          <a:noFill/>
        </p:spPr>
        <p:txBody>
          <a:bodyPr wrap="square" rtlCol="0">
            <a:spAutoFit/>
          </a:bodyPr>
          <a:lstStyle/>
          <a:p>
            <a:r>
              <a:rPr lang="es-EC" dirty="0" smtClean="0"/>
              <a:t>M. 2,50KG.</a:t>
            </a:r>
            <a:endParaRPr lang="es-EC" dirty="0"/>
          </a:p>
        </p:txBody>
      </p:sp>
      <p:sp>
        <p:nvSpPr>
          <p:cNvPr id="13" name="CuadroTexto 12"/>
          <p:cNvSpPr txBox="1"/>
          <p:nvPr/>
        </p:nvSpPr>
        <p:spPr>
          <a:xfrm>
            <a:off x="9202053" y="6217529"/>
            <a:ext cx="1574800" cy="369332"/>
          </a:xfrm>
          <a:prstGeom prst="rect">
            <a:avLst/>
          </a:prstGeom>
          <a:noFill/>
        </p:spPr>
        <p:txBody>
          <a:bodyPr wrap="square" rtlCol="0">
            <a:spAutoFit/>
          </a:bodyPr>
          <a:lstStyle/>
          <a:p>
            <a:r>
              <a:rPr lang="es-EC" dirty="0" smtClean="0"/>
              <a:t>M. 2,13KG.</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885638849"/>
              </p:ext>
            </p:extLst>
          </p:nvPr>
        </p:nvGraphicFramePr>
        <p:xfrm>
          <a:off x="723899" y="1867985"/>
          <a:ext cx="5378452" cy="4010300"/>
        </p:xfrm>
        <a:graphic>
          <a:graphicData uri="http://schemas.openxmlformats.org/drawingml/2006/table">
            <a:tbl>
              <a:tblPr firstRow="1" firstCol="1" bandRow="1">
                <a:tableStyleId>{5C22544A-7EE6-4342-B048-85BDC9FD1C3A}</a:tableStyleId>
              </a:tblPr>
              <a:tblGrid>
                <a:gridCol w="1559507"/>
                <a:gridCol w="942697"/>
                <a:gridCol w="966446"/>
                <a:gridCol w="942697"/>
                <a:gridCol w="967105"/>
              </a:tblGrid>
              <a:tr h="401030">
                <a:tc>
                  <a:txBody>
                    <a:bodyPr/>
                    <a:lstStyle/>
                    <a:p>
                      <a:pPr marL="252095" indent="252095" algn="ctr">
                        <a:spcAft>
                          <a:spcPts val="0"/>
                        </a:spcAft>
                      </a:pPr>
                      <a:r>
                        <a:rPr lang="es-EC" sz="1200">
                          <a:effectLst/>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252095" indent="252095" algn="ctr">
                        <a:spcAft>
                          <a:spcPts val="0"/>
                        </a:spcAft>
                      </a:pPr>
                      <a:r>
                        <a:rPr lang="es-EC" sz="1200">
                          <a:effectLst/>
                        </a:rPr>
                        <a:t>BRAZO DERECHO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252095" indent="252095" algn="ctr">
                        <a:spcAft>
                          <a:spcPts val="0"/>
                        </a:spcAft>
                      </a:pPr>
                      <a:r>
                        <a:rPr lang="es-EC" sz="1200">
                          <a:effectLst/>
                        </a:rPr>
                        <a:t>BRAZO IZQUIERDO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01030">
                <a:tc>
                  <a:txBody>
                    <a:bodyPr/>
                    <a:lstStyle/>
                    <a:p>
                      <a:pPr marL="252095" indent="252095" algn="l">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23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26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27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30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25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22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26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28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24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27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21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24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01030">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24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25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a:effectLst/>
                        </a:rPr>
                        <a:t>23 kg</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r">
                        <a:spcAft>
                          <a:spcPts val="0"/>
                        </a:spcAft>
                      </a:pPr>
                      <a:r>
                        <a:rPr lang="es-EC" sz="1200" dirty="0">
                          <a:effectLst/>
                        </a:rPr>
                        <a:t>26 kg</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545568589"/>
              </p:ext>
            </p:extLst>
          </p:nvPr>
        </p:nvGraphicFramePr>
        <p:xfrm>
          <a:off x="6312167" y="1871454"/>
          <a:ext cx="5588095" cy="3980705"/>
        </p:xfrm>
        <a:graphic>
          <a:graphicData uri="http://schemas.openxmlformats.org/drawingml/2006/table">
            <a:tbl>
              <a:tblPr>
                <a:tableStyleId>{5C22544A-7EE6-4342-B048-85BDC9FD1C3A}</a:tableStyleId>
              </a:tblPr>
              <a:tblGrid>
                <a:gridCol w="713950"/>
                <a:gridCol w="974829"/>
                <a:gridCol w="974829"/>
                <a:gridCol w="974829"/>
                <a:gridCol w="974829"/>
                <a:gridCol w="974829"/>
              </a:tblGrid>
              <a:tr h="240122">
                <a:tc gridSpan="6">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60009">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 brazo derecho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 brazo derecho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Pre test brazo izquierdo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 brazo izquierdo</a:t>
                      </a:r>
                      <a:endParaRPr lang="es-EC" sz="1200">
                        <a:effectLst/>
                        <a:latin typeface="Times New Roman" panose="02020603050405020304" pitchFamily="18" charset="0"/>
                        <a:ea typeface="Times New Roman" panose="02020603050405020304" pitchFamily="18" charset="0"/>
                      </a:endParaRPr>
                    </a:p>
                  </a:txBody>
                  <a:tcPr marL="0" marR="0" marT="0" marB="0" anchor="b"/>
                </a:tc>
              </a:tr>
              <a:tr h="240122">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500066">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500066">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24,62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27,12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22,87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25,00 Kg</a:t>
                      </a:r>
                      <a:endParaRPr lang="es-EC" sz="1200">
                        <a:effectLst/>
                        <a:latin typeface="Times New Roman" panose="02020603050405020304" pitchFamily="18" charset="0"/>
                        <a:ea typeface="Times New Roman" panose="02020603050405020304" pitchFamily="18" charset="0"/>
                      </a:endParaRPr>
                    </a:p>
                  </a:txBody>
                  <a:tcPr marL="0" marR="0" marT="0" marB="0"/>
                </a:tc>
              </a:tr>
              <a:tr h="500066">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1,40789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1,55265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1,45774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1,41421 Kg</a:t>
                      </a:r>
                      <a:endParaRPr lang="es-EC" sz="1200">
                        <a:effectLst/>
                        <a:latin typeface="Times New Roman" panose="02020603050405020304" pitchFamily="18" charset="0"/>
                        <a:ea typeface="Times New Roman" panose="02020603050405020304" pitchFamily="18" charset="0"/>
                      </a:endParaRPr>
                    </a:p>
                  </a:txBody>
                  <a:tcPr marL="0" marR="0" marT="0" marB="0"/>
                </a:tc>
              </a:tr>
              <a:tr h="240122">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4,00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5,00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 Kg</a:t>
                      </a:r>
                      <a:endParaRPr lang="es-EC" sz="1200">
                        <a:effectLst/>
                        <a:latin typeface="Times New Roman" panose="02020603050405020304" pitchFamily="18" charset="0"/>
                        <a:ea typeface="Times New Roman" panose="02020603050405020304" pitchFamily="18" charset="0"/>
                      </a:endParaRPr>
                    </a:p>
                  </a:txBody>
                  <a:tcPr marL="0" marR="0" marT="0" marB="0"/>
                </a:tc>
              </a:tr>
              <a:tr h="500066">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23,00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25,00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21,00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22,00 Kg</a:t>
                      </a:r>
                      <a:endParaRPr lang="es-EC" sz="1200">
                        <a:effectLst/>
                        <a:latin typeface="Times New Roman" panose="02020603050405020304" pitchFamily="18" charset="0"/>
                        <a:ea typeface="Times New Roman" panose="02020603050405020304" pitchFamily="18" charset="0"/>
                      </a:endParaRPr>
                    </a:p>
                  </a:txBody>
                  <a:tcPr marL="0" marR="0" marT="0" marB="0"/>
                </a:tc>
              </a:tr>
              <a:tr h="500066">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27,00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30,00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25,00 Kg</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26,00 Kg</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04693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1323439"/>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TEST BRAZADA SUB ACUATICA</a:t>
            </a:r>
          </a:p>
          <a:p>
            <a:pPr algn="just"/>
            <a:r>
              <a:rPr lang="es-EC" sz="2000" b="1" dirty="0" smtClean="0">
                <a:latin typeface="Arial" panose="020B0604020202020204" pitchFamily="34" charset="0"/>
                <a:cs typeface="Arial" panose="020B0604020202020204" pitchFamily="34" charset="0"/>
              </a:rPr>
              <a:t>    ANALISIS INICIO EXTENDIDO</a:t>
            </a:r>
          </a:p>
          <a:p>
            <a:pPr algn="just"/>
            <a:endParaRPr lang="es-EC" sz="2000" b="1" dirty="0" smtClean="0">
              <a:latin typeface="Arial" panose="020B0604020202020204" pitchFamily="34" charset="0"/>
              <a:cs typeface="Arial" panose="020B0604020202020204" pitchFamily="34" charset="0"/>
            </a:endParaRP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p:cNvSpPr txBox="1"/>
          <p:nvPr/>
        </p:nvSpPr>
        <p:spPr>
          <a:xfrm>
            <a:off x="9202053" y="6217529"/>
            <a:ext cx="1574800" cy="369332"/>
          </a:xfrm>
          <a:prstGeom prst="rect">
            <a:avLst/>
          </a:prstGeom>
          <a:noFill/>
        </p:spPr>
        <p:txBody>
          <a:bodyPr wrap="square" rtlCol="0">
            <a:spAutoFit/>
          </a:bodyPr>
          <a:lstStyle/>
          <a:p>
            <a:r>
              <a:rPr lang="es-EC" dirty="0" smtClean="0"/>
              <a:t>M. 1,75 Pts.</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560458778"/>
              </p:ext>
            </p:extLst>
          </p:nvPr>
        </p:nvGraphicFramePr>
        <p:xfrm>
          <a:off x="883856" y="2138680"/>
          <a:ext cx="5174044" cy="3741417"/>
        </p:xfrm>
        <a:graphic>
          <a:graphicData uri="http://schemas.openxmlformats.org/drawingml/2006/table">
            <a:tbl>
              <a:tblPr firstRow="1" firstCol="1" bandRow="1">
                <a:tableStyleId>{5C22544A-7EE6-4342-B048-85BDC9FD1C3A}</a:tableStyleId>
              </a:tblPr>
              <a:tblGrid>
                <a:gridCol w="1563265"/>
                <a:gridCol w="1781216"/>
                <a:gridCol w="1829563"/>
              </a:tblGrid>
              <a:tr h="415713">
                <a:tc>
                  <a:txBody>
                    <a:bodyPr/>
                    <a:lstStyle/>
                    <a:p>
                      <a:pPr marL="252095" indent="252095" algn="l">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5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2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5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5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6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713">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2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4 </a:t>
                      </a:r>
                      <a:r>
                        <a:rPr lang="es-EC" sz="1200" dirty="0" err="1">
                          <a:effectLst/>
                        </a:rPr>
                        <a:t>Pts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120285891"/>
              </p:ext>
            </p:extLst>
          </p:nvPr>
        </p:nvGraphicFramePr>
        <p:xfrm>
          <a:off x="6311234" y="2095498"/>
          <a:ext cx="5429249" cy="3721103"/>
        </p:xfrm>
        <a:graphic>
          <a:graphicData uri="http://schemas.openxmlformats.org/drawingml/2006/table">
            <a:tbl>
              <a:tblPr>
                <a:tableStyleId>{5C22544A-7EE6-4342-B048-85BDC9FD1C3A}</a:tableStyleId>
              </a:tblPr>
              <a:tblGrid>
                <a:gridCol w="1400251"/>
                <a:gridCol w="1400251"/>
                <a:gridCol w="876249"/>
                <a:gridCol w="876249"/>
                <a:gridCol w="876249"/>
              </a:tblGrid>
              <a:tr h="757409">
                <a:tc gridSpan="2">
                  <a:txBody>
                    <a:bodyPr/>
                    <a:lstStyle/>
                    <a:p>
                      <a:pPr marL="252095" indent="252095"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363695">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367878">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370339">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2,87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4,62 Pts</a:t>
                      </a:r>
                      <a:endParaRPr lang="es-EC" sz="1200">
                        <a:effectLst/>
                        <a:latin typeface="Times New Roman" panose="02020603050405020304" pitchFamily="18" charset="0"/>
                        <a:ea typeface="Times New Roman" panose="02020603050405020304" pitchFamily="18" charset="0"/>
                      </a:endParaRPr>
                    </a:p>
                  </a:txBody>
                  <a:tcPr marL="0" marR="0" marT="0" marB="0"/>
                </a:tc>
              </a:tr>
              <a:tr h="757409">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,64087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,74402 Pts</a:t>
                      </a:r>
                      <a:endParaRPr lang="es-EC" sz="1200">
                        <a:effectLst/>
                        <a:latin typeface="Times New Roman" panose="02020603050405020304" pitchFamily="18" charset="0"/>
                        <a:ea typeface="Times New Roman" panose="02020603050405020304" pitchFamily="18" charset="0"/>
                      </a:endParaRPr>
                    </a:p>
                  </a:txBody>
                  <a:tcPr marL="0" marR="0" marT="0" marB="0"/>
                </a:tc>
              </a:tr>
              <a:tr h="370339">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r>
              <a:tr h="363695">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 Pts</a:t>
                      </a:r>
                      <a:endParaRPr lang="es-EC" sz="1200">
                        <a:effectLst/>
                        <a:latin typeface="Times New Roman" panose="02020603050405020304" pitchFamily="18" charset="0"/>
                        <a:ea typeface="Times New Roman" panose="02020603050405020304" pitchFamily="18" charset="0"/>
                      </a:endParaRPr>
                    </a:p>
                  </a:txBody>
                  <a:tcPr marL="0" marR="0" marT="0" marB="0"/>
                </a:tc>
              </a:tr>
              <a:tr h="370339">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6,00 </a:t>
                      </a:r>
                      <a:r>
                        <a:rPr lang="es-EC" sz="1200" dirty="0" err="1">
                          <a:effectLst/>
                        </a:rPr>
                        <a:t>Pts</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97059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0125" y="522510"/>
            <a:ext cx="8911687" cy="1280890"/>
          </a:xfrm>
        </p:spPr>
        <p:txBody>
          <a:bodyPr>
            <a:normAutofit/>
          </a:bodyPr>
          <a:lstStyle/>
          <a:p>
            <a:r>
              <a:rPr lang="es-EC" sz="3200" b="1" dirty="0" smtClean="0">
                <a:latin typeface="Arial" panose="020B0604020202020204" pitchFamily="34" charset="0"/>
                <a:cs typeface="Arial" panose="020B0604020202020204" pitchFamily="34" charset="0"/>
              </a:rPr>
              <a:t> PLANTEAMIENTO DEL PROBLEMA</a:t>
            </a:r>
            <a:br>
              <a:rPr lang="es-EC" sz="3200" b="1" dirty="0" smtClean="0">
                <a:latin typeface="Arial" panose="020B0604020202020204" pitchFamily="34" charset="0"/>
                <a:cs typeface="Arial" panose="020B0604020202020204" pitchFamily="34" charset="0"/>
              </a:rPr>
            </a:br>
            <a:endParaRPr lang="es-EC" sz="32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0701" y="4080569"/>
            <a:ext cx="4476046" cy="2459931"/>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900" y="1304924"/>
            <a:ext cx="4476046" cy="2517776"/>
          </a:xfrm>
          <a:prstGeom prst="rect">
            <a:avLst/>
          </a:prstGeom>
        </p:spPr>
      </p:pic>
      <p:sp>
        <p:nvSpPr>
          <p:cNvPr id="6" name="Rectángulo 5"/>
          <p:cNvSpPr/>
          <p:nvPr/>
        </p:nvSpPr>
        <p:spPr>
          <a:xfrm>
            <a:off x="2032000" y="2189933"/>
            <a:ext cx="3314700" cy="86435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7" name="Rectángulo 6"/>
          <p:cNvSpPr/>
          <p:nvPr/>
        </p:nvSpPr>
        <p:spPr>
          <a:xfrm>
            <a:off x="2031999" y="4766369"/>
            <a:ext cx="3314701" cy="872431"/>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8" name="Rectángulo 7"/>
          <p:cNvSpPr/>
          <p:nvPr/>
        </p:nvSpPr>
        <p:spPr>
          <a:xfrm>
            <a:off x="2032000" y="3439162"/>
            <a:ext cx="3314700" cy="940674"/>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9" name="CuadroTexto 8"/>
          <p:cNvSpPr txBox="1"/>
          <p:nvPr/>
        </p:nvSpPr>
        <p:spPr>
          <a:xfrm>
            <a:off x="2410875" y="2441696"/>
            <a:ext cx="2400300" cy="523220"/>
          </a:xfrm>
          <a:prstGeom prst="rect">
            <a:avLst/>
          </a:prstGeom>
          <a:noFill/>
        </p:spPr>
        <p:txBody>
          <a:bodyPr wrap="square" rtlCol="0">
            <a:spAutoFit/>
          </a:bodyPr>
          <a:lstStyle/>
          <a:p>
            <a:r>
              <a:rPr lang="es-EC" sz="2800" b="1" dirty="0" smtClean="0">
                <a:latin typeface="Arial" panose="020B0604020202020204" pitchFamily="34" charset="0"/>
                <a:cs typeface="Arial" panose="020B0604020202020204" pitchFamily="34" charset="0"/>
              </a:rPr>
              <a:t>PROBLEMA</a:t>
            </a:r>
            <a:endParaRPr lang="es-EC" sz="2800" b="1" dirty="0">
              <a:latin typeface="Arial" panose="020B0604020202020204" pitchFamily="34" charset="0"/>
              <a:cs typeface="Arial" panose="020B0604020202020204" pitchFamily="34" charset="0"/>
            </a:endParaRPr>
          </a:p>
        </p:txBody>
      </p:sp>
      <p:sp>
        <p:nvSpPr>
          <p:cNvPr id="10" name="CuadroTexto 9"/>
          <p:cNvSpPr txBox="1"/>
          <p:nvPr/>
        </p:nvSpPr>
        <p:spPr>
          <a:xfrm>
            <a:off x="2565400" y="3696455"/>
            <a:ext cx="2481788" cy="523220"/>
          </a:xfrm>
          <a:prstGeom prst="rect">
            <a:avLst/>
          </a:prstGeom>
          <a:noFill/>
        </p:spPr>
        <p:txBody>
          <a:bodyPr wrap="square" rtlCol="0">
            <a:spAutoFit/>
          </a:bodyPr>
          <a:lstStyle/>
          <a:p>
            <a:r>
              <a:rPr lang="es-EC" sz="2800" b="1" dirty="0" smtClean="0">
                <a:latin typeface="Arial" panose="020B0604020202020204" pitchFamily="34" charset="0"/>
                <a:cs typeface="Arial" panose="020B0604020202020204" pitchFamily="34" charset="0"/>
              </a:rPr>
              <a:t>CAUSAS</a:t>
            </a:r>
            <a:r>
              <a:rPr lang="es-EC" sz="2000" dirty="0" smtClean="0"/>
              <a:t>      </a:t>
            </a:r>
            <a:endParaRPr lang="es-EC" sz="2000" dirty="0"/>
          </a:p>
        </p:txBody>
      </p:sp>
      <p:sp>
        <p:nvSpPr>
          <p:cNvPr id="11" name="CuadroTexto 10"/>
          <p:cNvSpPr txBox="1"/>
          <p:nvPr/>
        </p:nvSpPr>
        <p:spPr>
          <a:xfrm>
            <a:off x="2031999" y="4966457"/>
            <a:ext cx="3492501" cy="523220"/>
          </a:xfrm>
          <a:prstGeom prst="rect">
            <a:avLst/>
          </a:prstGeom>
          <a:noFill/>
        </p:spPr>
        <p:txBody>
          <a:bodyPr wrap="square" rtlCol="0">
            <a:spAutoFit/>
          </a:bodyPr>
          <a:lstStyle/>
          <a:p>
            <a:r>
              <a:rPr lang="es-EC" sz="2800" b="1" dirty="0" smtClean="0">
                <a:latin typeface="Arial" panose="020B0604020202020204" pitchFamily="34" charset="0"/>
                <a:cs typeface="Arial" panose="020B0604020202020204" pitchFamily="34" charset="0"/>
              </a:rPr>
              <a:t>CONSECUENCIAS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3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1015663"/>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ROTACIÓN INTERNA DEL BRAZO</a:t>
            </a:r>
          </a:p>
          <a:p>
            <a:pPr algn="just"/>
            <a:endParaRPr lang="es-EC" sz="2000" b="1" dirty="0" smtClean="0">
              <a:latin typeface="Arial" panose="020B0604020202020204" pitchFamily="34" charset="0"/>
              <a:cs typeface="Arial" panose="020B0604020202020204" pitchFamily="34" charset="0"/>
            </a:endParaRP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p:cNvSpPr txBox="1"/>
          <p:nvPr/>
        </p:nvSpPr>
        <p:spPr>
          <a:xfrm>
            <a:off x="9202053" y="6166729"/>
            <a:ext cx="1574800" cy="369332"/>
          </a:xfrm>
          <a:prstGeom prst="rect">
            <a:avLst/>
          </a:prstGeom>
          <a:noFill/>
        </p:spPr>
        <p:txBody>
          <a:bodyPr wrap="square" rtlCol="0">
            <a:spAutoFit/>
          </a:bodyPr>
          <a:lstStyle/>
          <a:p>
            <a:r>
              <a:rPr lang="es-EC" dirty="0" smtClean="0"/>
              <a:t>M. 2,50 Pts.</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2322883184"/>
              </p:ext>
            </p:extLst>
          </p:nvPr>
        </p:nvGraphicFramePr>
        <p:xfrm>
          <a:off x="723899" y="2044700"/>
          <a:ext cx="4813301" cy="3759198"/>
        </p:xfrm>
        <a:graphic>
          <a:graphicData uri="http://schemas.openxmlformats.org/drawingml/2006/table">
            <a:tbl>
              <a:tblPr firstRow="1" firstCol="1" bandRow="1">
                <a:tableStyleId>{5C22544A-7EE6-4342-B048-85BDC9FD1C3A}</a:tableStyleId>
              </a:tblPr>
              <a:tblGrid>
                <a:gridCol w="1449242"/>
                <a:gridCol w="1638737"/>
                <a:gridCol w="1725322"/>
              </a:tblGrid>
              <a:tr h="454030">
                <a:tc>
                  <a:txBody>
                    <a:bodyPr/>
                    <a:lstStyle/>
                    <a:p>
                      <a:pPr marL="252095" indent="252095" algn="l">
                        <a:spcAft>
                          <a:spcPts val="0"/>
                        </a:spcAft>
                      </a:pPr>
                      <a:r>
                        <a:rPr lang="es-EC" sz="1200" dirty="0">
                          <a:effectLst/>
                        </a:rPr>
                        <a:t>Deportistas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2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6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5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5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2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6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6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7</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6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3146">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 Pts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5 </a:t>
                      </a:r>
                      <a:r>
                        <a:rPr lang="es-EC" sz="1200" dirty="0" err="1">
                          <a:effectLst/>
                        </a:rPr>
                        <a:t>Pts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80875424"/>
              </p:ext>
            </p:extLst>
          </p:nvPr>
        </p:nvGraphicFramePr>
        <p:xfrm>
          <a:off x="5889626" y="1991891"/>
          <a:ext cx="4887226" cy="3735808"/>
        </p:xfrm>
        <a:graphic>
          <a:graphicData uri="http://schemas.openxmlformats.org/drawingml/2006/table">
            <a:tbl>
              <a:tblPr>
                <a:tableStyleId>{5C22544A-7EE6-4342-B048-85BDC9FD1C3A}</a:tableStyleId>
              </a:tblPr>
              <a:tblGrid>
                <a:gridCol w="1240021"/>
                <a:gridCol w="1240021"/>
                <a:gridCol w="1203592"/>
                <a:gridCol w="1203592"/>
              </a:tblGrid>
              <a:tr h="456415">
                <a:tc gridSpan="2">
                  <a:txBody>
                    <a:bodyPr/>
                    <a:lstStyle/>
                    <a:p>
                      <a:pPr marL="252095" indent="252095" algn="l">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a:t>
                      </a:r>
                      <a:endParaRPr lang="es-EC" sz="1200">
                        <a:effectLst/>
                        <a:latin typeface="Times New Roman" panose="02020603050405020304" pitchFamily="18" charset="0"/>
                        <a:ea typeface="Times New Roman" panose="02020603050405020304" pitchFamily="18" charset="0"/>
                      </a:endParaRPr>
                    </a:p>
                  </a:txBody>
                  <a:tcPr marL="0" marR="0" marT="0" marB="0" anchor="b"/>
                </a:tc>
              </a:tr>
              <a:tr h="436622">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542085">
                <a:tc vMerge="1">
                  <a:txBody>
                    <a:bodyPr/>
                    <a:lstStyle/>
                    <a:p>
                      <a:endParaRPr lang="es-EC"/>
                    </a:p>
                  </a:txBody>
                  <a:tcPr/>
                </a:tc>
                <a:tc>
                  <a:txBody>
                    <a:bodyPr/>
                    <a:lstStyle/>
                    <a:p>
                      <a:pPr marL="38100" marR="38100" indent="252095" algn="l">
                        <a:lnSpc>
                          <a:spcPts val="1600"/>
                        </a:lnSpc>
                        <a:spcAft>
                          <a:spcPts val="0"/>
                        </a:spcAft>
                      </a:pPr>
                      <a:r>
                        <a:rPr lang="es-EC" sz="1200">
                          <a:effectLst/>
                        </a:rPr>
                        <a:t>Perdidos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456415">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2,87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5,37 Pts</a:t>
                      </a:r>
                      <a:endParaRPr lang="es-EC" sz="1200">
                        <a:effectLst/>
                        <a:latin typeface="Times New Roman" panose="02020603050405020304" pitchFamily="18" charset="0"/>
                        <a:ea typeface="Times New Roman" panose="02020603050405020304" pitchFamily="18" charset="0"/>
                      </a:endParaRPr>
                    </a:p>
                  </a:txBody>
                  <a:tcPr marL="0" marR="0" marT="0" marB="0"/>
                </a:tc>
              </a:tr>
              <a:tr h="494819">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,64087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,74402 Pts</a:t>
                      </a:r>
                      <a:endParaRPr lang="es-EC" sz="1200">
                        <a:effectLst/>
                        <a:latin typeface="Times New Roman" panose="02020603050405020304" pitchFamily="18" charset="0"/>
                        <a:ea typeface="Times New Roman" panose="02020603050405020304" pitchFamily="18" charset="0"/>
                      </a:endParaRPr>
                    </a:p>
                  </a:txBody>
                  <a:tcPr marL="0" marR="0" marT="0" marB="0"/>
                </a:tc>
              </a:tr>
              <a:tr h="456415">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r>
              <a:tr h="436622">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2,00 Pts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4,00 Pts</a:t>
                      </a:r>
                      <a:endParaRPr lang="es-EC" sz="1200">
                        <a:effectLst/>
                        <a:latin typeface="Times New Roman" panose="02020603050405020304" pitchFamily="18" charset="0"/>
                        <a:ea typeface="Times New Roman" panose="02020603050405020304" pitchFamily="18" charset="0"/>
                      </a:endParaRPr>
                    </a:p>
                  </a:txBody>
                  <a:tcPr marL="0" marR="0" marT="0" marB="0"/>
                </a:tc>
              </a:tr>
              <a:tr h="456415">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dirty="0">
                          <a:effectLst/>
                        </a:rPr>
                        <a:t>4,00 </a:t>
                      </a:r>
                      <a:r>
                        <a:rPr lang="es-EC" sz="1200" dirty="0" err="1">
                          <a:effectLst/>
                        </a:rPr>
                        <a:t>Pts</a:t>
                      </a:r>
                      <a:endParaRPr lang="es-EC"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6,00 </a:t>
                      </a:r>
                      <a:r>
                        <a:rPr lang="es-EC" sz="1200" dirty="0" err="1">
                          <a:effectLst/>
                        </a:rPr>
                        <a:t>Pts</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050210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646331"/>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ANALISIS DE RESULTADOS</a:t>
            </a: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1015663"/>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TEST DE LONGITUD Y FRECUENCIA DE CICLO DE BRAZADA</a:t>
            </a:r>
          </a:p>
          <a:p>
            <a:pPr algn="just"/>
            <a:endParaRPr lang="es-EC" sz="2000" b="1" dirty="0" smtClean="0">
              <a:latin typeface="Arial" panose="020B0604020202020204" pitchFamily="34" charset="0"/>
              <a:cs typeface="Arial" panose="020B0604020202020204" pitchFamily="34" charset="0"/>
            </a:endParaRP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p:cNvSpPr txBox="1"/>
          <p:nvPr/>
        </p:nvSpPr>
        <p:spPr>
          <a:xfrm>
            <a:off x="7195453" y="6166729"/>
            <a:ext cx="1574800" cy="369332"/>
          </a:xfrm>
          <a:prstGeom prst="rect">
            <a:avLst/>
          </a:prstGeom>
          <a:noFill/>
        </p:spPr>
        <p:txBody>
          <a:bodyPr wrap="square" rtlCol="0">
            <a:spAutoFit/>
          </a:bodyPr>
          <a:lstStyle/>
          <a:p>
            <a:r>
              <a:rPr lang="es-EC" dirty="0" smtClean="0"/>
              <a:t>M. 0,5 </a:t>
            </a:r>
            <a:r>
              <a:rPr lang="es-EC" dirty="0" err="1" smtClean="0"/>
              <a:t>mtrs</a:t>
            </a:r>
            <a:r>
              <a:rPr lang="es-EC" dirty="0" smtClean="0"/>
              <a:t>.</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132513951"/>
              </p:ext>
            </p:extLst>
          </p:nvPr>
        </p:nvGraphicFramePr>
        <p:xfrm>
          <a:off x="444497" y="1841500"/>
          <a:ext cx="5676902" cy="4152900"/>
        </p:xfrm>
        <a:graphic>
          <a:graphicData uri="http://schemas.openxmlformats.org/drawingml/2006/table">
            <a:tbl>
              <a:tblPr firstRow="1" firstCol="1" bandRow="1">
                <a:tableStyleId>{5C22544A-7EE6-4342-B048-85BDC9FD1C3A}</a:tableStyleId>
              </a:tblPr>
              <a:tblGrid>
                <a:gridCol w="1305595"/>
                <a:gridCol w="1024978"/>
                <a:gridCol w="1050668"/>
                <a:gridCol w="1133668"/>
                <a:gridCol w="1161993"/>
              </a:tblGrid>
              <a:tr h="415290">
                <a:tc>
                  <a:txBody>
                    <a:bodyPr/>
                    <a:lstStyle/>
                    <a:p>
                      <a:endParaRPr lang="es-EC" sz="1100" dirty="0">
                        <a:solidFill>
                          <a:srgbClr val="000000"/>
                        </a:solidFill>
                        <a:effectLst/>
                        <a:latin typeface="Calibri" panose="020F0502020204030204" pitchFamily="34" charset="0"/>
                      </a:endParaRPr>
                    </a:p>
                  </a:txBody>
                  <a:tcPr marL="68580" marR="68580" marT="0" marB="0"/>
                </a:tc>
                <a:tc gridSpan="2">
                  <a:txBody>
                    <a:bodyPr/>
                    <a:lstStyle/>
                    <a:p>
                      <a:pPr marL="252095" indent="252095" algn="ctr">
                        <a:spcAft>
                          <a:spcPts val="0"/>
                        </a:spcAft>
                      </a:pPr>
                      <a:r>
                        <a:rPr lang="es-EC" sz="1200">
                          <a:effectLst/>
                        </a:rPr>
                        <a:t>LONGITUD DE CICLO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252095" indent="252095" algn="ctr">
                        <a:spcAft>
                          <a:spcPts val="0"/>
                        </a:spcAft>
                      </a:pPr>
                      <a:r>
                        <a:rPr lang="es-EC" sz="1200">
                          <a:effectLst/>
                        </a:rPr>
                        <a:t>FRECUENCIA DE CICLO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15290">
                <a:tc>
                  <a:txBody>
                    <a:bodyPr/>
                    <a:lstStyle/>
                    <a:p>
                      <a:pPr marL="252095" indent="252095" algn="ctr">
                        <a:spcAft>
                          <a:spcPts val="0"/>
                        </a:spcAft>
                      </a:pPr>
                      <a:r>
                        <a:rPr lang="es-EC" sz="1200">
                          <a:effectLst/>
                        </a:rPr>
                        <a:t>Deportistas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Pre test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Pre test </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Pos test</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1</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1,45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1,48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39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37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2</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1,47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1,52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37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36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3</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1,50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1,56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36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34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4</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1,52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1,57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38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35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5</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1,46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1,54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40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37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6</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1,49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1,56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41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39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dirty="0">
                          <a:effectLst/>
                        </a:rPr>
                        <a:t>Nadador 7</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1,51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1,54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42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37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415290">
                <a:tc>
                  <a:txBody>
                    <a:bodyPr/>
                    <a:lstStyle/>
                    <a:p>
                      <a:pPr marL="252095" indent="252095" algn="l">
                        <a:spcAft>
                          <a:spcPts val="0"/>
                        </a:spcAft>
                      </a:pPr>
                      <a:r>
                        <a:rPr lang="es-EC" sz="1200">
                          <a:effectLst/>
                        </a:rPr>
                        <a:t>Nadador 8</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1,52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1,55 mtrs</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a:effectLst/>
                        </a:rPr>
                        <a:t>43 c/min</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52095" indent="252095" algn="ctr">
                        <a:spcAft>
                          <a:spcPts val="0"/>
                        </a:spcAft>
                      </a:pPr>
                      <a:r>
                        <a:rPr lang="es-EC" sz="1200" dirty="0">
                          <a:effectLst/>
                        </a:rPr>
                        <a:t>40 c/min</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97621898"/>
              </p:ext>
            </p:extLst>
          </p:nvPr>
        </p:nvGraphicFramePr>
        <p:xfrm>
          <a:off x="6468378" y="1745537"/>
          <a:ext cx="5075923" cy="4223464"/>
        </p:xfrm>
        <a:graphic>
          <a:graphicData uri="http://schemas.openxmlformats.org/drawingml/2006/table">
            <a:tbl>
              <a:tblPr>
                <a:tableStyleId>{5C22544A-7EE6-4342-B048-85BDC9FD1C3A}</a:tableStyleId>
              </a:tblPr>
              <a:tblGrid>
                <a:gridCol w="637555"/>
                <a:gridCol w="887228"/>
                <a:gridCol w="887228"/>
                <a:gridCol w="887228"/>
                <a:gridCol w="888342"/>
                <a:gridCol w="888342"/>
              </a:tblGrid>
              <a:tr h="791556">
                <a:tc gridSpan="2">
                  <a:txBody>
                    <a:bodyPr/>
                    <a:lstStyle/>
                    <a:p>
                      <a:pPr marL="252095" indent="252095" algn="l">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252095" algn="ctr">
                        <a:lnSpc>
                          <a:spcPts val="1600"/>
                        </a:lnSpc>
                        <a:spcAft>
                          <a:spcPts val="0"/>
                        </a:spcAft>
                      </a:pPr>
                      <a:r>
                        <a:rPr lang="es-EC" sz="1200">
                          <a:effectLst/>
                        </a:rPr>
                        <a:t>Pre test longitud de ciclo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 longitud de ciclo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Pre test frecuencia de ciclo</a:t>
                      </a:r>
                      <a:endParaRPr lang="es-EC"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marL="38100" marR="38100" indent="252095" algn="ctr">
                        <a:lnSpc>
                          <a:spcPts val="1600"/>
                        </a:lnSpc>
                        <a:spcAft>
                          <a:spcPts val="0"/>
                        </a:spcAft>
                      </a:pPr>
                      <a:r>
                        <a:rPr lang="es-EC" sz="1200">
                          <a:effectLst/>
                        </a:rPr>
                        <a:t>Pos test frecuencia de ciclo</a:t>
                      </a:r>
                      <a:endParaRPr lang="es-EC" sz="1200">
                        <a:effectLst/>
                        <a:latin typeface="Times New Roman" panose="02020603050405020304" pitchFamily="18" charset="0"/>
                        <a:ea typeface="Times New Roman" panose="02020603050405020304" pitchFamily="18" charset="0"/>
                      </a:endParaRPr>
                    </a:p>
                  </a:txBody>
                  <a:tcPr marL="0" marR="0" marT="0" marB="0" anchor="b"/>
                </a:tc>
              </a:tr>
              <a:tr h="265684">
                <a:tc rowSpan="2">
                  <a:txBody>
                    <a:bodyPr/>
                    <a:lstStyle/>
                    <a:p>
                      <a:pPr marL="38100" marR="38100" indent="252095" algn="l">
                        <a:lnSpc>
                          <a:spcPts val="1600"/>
                        </a:lnSpc>
                        <a:spcAft>
                          <a:spcPts val="0"/>
                        </a:spcAft>
                      </a:pPr>
                      <a:r>
                        <a:rPr lang="es-EC" sz="1200">
                          <a:effectLst/>
                        </a:rPr>
                        <a:t>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l">
                        <a:lnSpc>
                          <a:spcPts val="1600"/>
                        </a:lnSpc>
                        <a:spcAft>
                          <a:spcPts val="0"/>
                        </a:spcAft>
                      </a:pPr>
                      <a:r>
                        <a:rPr lang="es-EC" sz="1200">
                          <a:effectLst/>
                        </a:rPr>
                        <a:t>Válido</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endParaRPr>
                    </a:p>
                  </a:txBody>
                  <a:tcPr marL="0" marR="0" marT="0" marB="0"/>
                </a:tc>
              </a:tr>
              <a:tr h="527704">
                <a:tc vMerge="1">
                  <a:txBody>
                    <a:bodyPr/>
                    <a:lstStyle/>
                    <a:p>
                      <a:endParaRPr lang="es-EC"/>
                    </a:p>
                  </a:txBody>
                  <a:tcPr/>
                </a:tc>
                <a:tc>
                  <a:txBody>
                    <a:bodyPr/>
                    <a:lstStyle/>
                    <a:p>
                      <a:pPr marL="38100" marR="38100" indent="252095" algn="l">
                        <a:lnSpc>
                          <a:spcPts val="1600"/>
                        </a:lnSpc>
                        <a:spcAft>
                          <a:spcPts val="0"/>
                        </a:spcAft>
                      </a:pPr>
                      <a:r>
                        <a:rPr lang="es-EC" sz="1200" dirty="0">
                          <a:effectLst/>
                        </a:rPr>
                        <a:t>Perdidos</a:t>
                      </a:r>
                      <a:endParaRPr lang="es-EC"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0</a:t>
                      </a:r>
                      <a:endParaRPr lang="es-EC"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a:t>
                      </a:r>
                      <a:endParaRPr lang="es-EC" sz="1200">
                        <a:effectLst/>
                        <a:latin typeface="Times New Roman" panose="02020603050405020304" pitchFamily="18" charset="0"/>
                        <a:ea typeface="Times New Roman" panose="02020603050405020304" pitchFamily="18" charset="0"/>
                      </a:endParaRPr>
                    </a:p>
                  </a:txBody>
                  <a:tcPr marL="0" marR="0" marT="0" marB="0"/>
                </a:tc>
              </a:tr>
              <a:tr h="527704">
                <a:tc gridSpan="2">
                  <a:txBody>
                    <a:bodyPr/>
                    <a:lstStyle/>
                    <a:p>
                      <a:pPr marL="38100" marR="38100" indent="252095" algn="l">
                        <a:lnSpc>
                          <a:spcPts val="1600"/>
                        </a:lnSpc>
                        <a:spcAft>
                          <a:spcPts val="0"/>
                        </a:spcAft>
                      </a:pPr>
                      <a:r>
                        <a:rPr lang="es-EC" sz="1200">
                          <a:effectLst/>
                        </a:rPr>
                        <a:t>Media</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1,49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1,54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39,50 ciclos/min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36,87 ciclos/min</a:t>
                      </a:r>
                      <a:endParaRPr lang="es-EC" sz="1200">
                        <a:effectLst/>
                        <a:latin typeface="Times New Roman" panose="02020603050405020304" pitchFamily="18" charset="0"/>
                        <a:ea typeface="Times New Roman" panose="02020603050405020304" pitchFamily="18" charset="0"/>
                      </a:endParaRPr>
                    </a:p>
                  </a:txBody>
                  <a:tcPr marL="0" marR="0" marT="0" marB="0"/>
                </a:tc>
              </a:tr>
              <a:tr h="527704">
                <a:tc gridSpan="2">
                  <a:txBody>
                    <a:bodyPr/>
                    <a:lstStyle/>
                    <a:p>
                      <a:pPr marL="38100" marR="38100" indent="252095" algn="l">
                        <a:lnSpc>
                          <a:spcPts val="1600"/>
                        </a:lnSpc>
                        <a:spcAft>
                          <a:spcPts val="0"/>
                        </a:spcAft>
                      </a:pPr>
                      <a:r>
                        <a:rPr lang="es-EC" sz="1200">
                          <a:effectLst/>
                        </a:rPr>
                        <a:t>Desviación estándar</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,02726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,02878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2,44949 ciclos/min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1,95941 ciclos/min</a:t>
                      </a:r>
                      <a:endParaRPr lang="es-EC" sz="1200" dirty="0">
                        <a:effectLst/>
                        <a:latin typeface="Times New Roman" panose="02020603050405020304" pitchFamily="18" charset="0"/>
                        <a:ea typeface="Times New Roman" panose="02020603050405020304" pitchFamily="18" charset="0"/>
                      </a:endParaRPr>
                    </a:p>
                  </a:txBody>
                  <a:tcPr marL="0" marR="0" marT="0" marB="0"/>
                </a:tc>
              </a:tr>
              <a:tr h="527704">
                <a:tc gridSpan="2">
                  <a:txBody>
                    <a:bodyPr/>
                    <a:lstStyle/>
                    <a:p>
                      <a:pPr marL="38100" marR="38100" indent="252095" algn="l">
                        <a:lnSpc>
                          <a:spcPts val="1600"/>
                        </a:lnSpc>
                        <a:spcAft>
                          <a:spcPts val="0"/>
                        </a:spcAft>
                      </a:pPr>
                      <a:r>
                        <a:rPr lang="es-EC" sz="1200">
                          <a:effectLst/>
                        </a:rPr>
                        <a:t>Rango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,07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,09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7,00 ciclos/min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6,00 ciclos/min</a:t>
                      </a:r>
                      <a:endParaRPr lang="es-EC" sz="1200">
                        <a:effectLst/>
                        <a:latin typeface="Times New Roman" panose="02020603050405020304" pitchFamily="18" charset="0"/>
                        <a:ea typeface="Times New Roman" panose="02020603050405020304" pitchFamily="18" charset="0"/>
                      </a:endParaRPr>
                    </a:p>
                  </a:txBody>
                  <a:tcPr marL="0" marR="0" marT="0" marB="0"/>
                </a:tc>
              </a:tr>
              <a:tr h="527704">
                <a:tc gridSpan="2">
                  <a:txBody>
                    <a:bodyPr/>
                    <a:lstStyle/>
                    <a:p>
                      <a:pPr marL="38100" marR="38100" indent="252095" algn="l">
                        <a:lnSpc>
                          <a:spcPts val="1600"/>
                        </a:lnSpc>
                        <a:spcAft>
                          <a:spcPts val="0"/>
                        </a:spcAft>
                      </a:pPr>
                      <a:r>
                        <a:rPr lang="es-EC" sz="1200">
                          <a:effectLst/>
                        </a:rPr>
                        <a:t>Mínimo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1,45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1,48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36,00 ciclos/min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34,00 ciclos/min</a:t>
                      </a:r>
                      <a:endParaRPr lang="es-EC" sz="1200">
                        <a:effectLst/>
                        <a:latin typeface="Times New Roman" panose="02020603050405020304" pitchFamily="18" charset="0"/>
                        <a:ea typeface="Times New Roman" panose="02020603050405020304" pitchFamily="18" charset="0"/>
                      </a:endParaRPr>
                    </a:p>
                  </a:txBody>
                  <a:tcPr marL="0" marR="0" marT="0" marB="0"/>
                </a:tc>
              </a:tr>
              <a:tr h="527704">
                <a:tc gridSpan="2">
                  <a:txBody>
                    <a:bodyPr/>
                    <a:lstStyle/>
                    <a:p>
                      <a:pPr marL="38100" marR="38100" indent="252095" algn="l">
                        <a:lnSpc>
                          <a:spcPts val="1600"/>
                        </a:lnSpc>
                        <a:spcAft>
                          <a:spcPts val="0"/>
                        </a:spcAft>
                      </a:pPr>
                      <a:r>
                        <a:rPr lang="es-EC" sz="1200">
                          <a:effectLst/>
                        </a:rPr>
                        <a:t>Máximo</a:t>
                      </a:r>
                      <a:endParaRPr lang="es-EC" sz="12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s-EC"/>
                    </a:p>
                  </a:txBody>
                  <a:tcPr/>
                </a:tc>
                <a:tc>
                  <a:txBody>
                    <a:bodyPr/>
                    <a:lstStyle/>
                    <a:p>
                      <a:pPr marL="38100" marR="38100" indent="252095" algn="ctr">
                        <a:lnSpc>
                          <a:spcPts val="1600"/>
                        </a:lnSpc>
                        <a:spcAft>
                          <a:spcPts val="0"/>
                        </a:spcAft>
                      </a:pPr>
                      <a:r>
                        <a:rPr lang="es-EC" sz="1200">
                          <a:effectLst/>
                        </a:rPr>
                        <a:t>1,52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1,57 mtrs</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a:effectLst/>
                        </a:rPr>
                        <a:t>43,00 ciclos/min</a:t>
                      </a:r>
                      <a:endParaRPr lang="es-EC" sz="1200">
                        <a:effectLst/>
                        <a:latin typeface="Times New Roman" panose="02020603050405020304" pitchFamily="18" charset="0"/>
                        <a:ea typeface="Times New Roman" panose="02020603050405020304" pitchFamily="18" charset="0"/>
                      </a:endParaRPr>
                    </a:p>
                  </a:txBody>
                  <a:tcPr marL="0" marR="0" marT="0" marB="0"/>
                </a:tc>
                <a:tc>
                  <a:txBody>
                    <a:bodyPr/>
                    <a:lstStyle/>
                    <a:p>
                      <a:pPr marL="38100" marR="38100" indent="252095" algn="ctr">
                        <a:lnSpc>
                          <a:spcPts val="1600"/>
                        </a:lnSpc>
                        <a:spcAft>
                          <a:spcPts val="0"/>
                        </a:spcAft>
                      </a:pPr>
                      <a:r>
                        <a:rPr lang="es-EC" sz="1200" dirty="0">
                          <a:effectLst/>
                        </a:rPr>
                        <a:t>40,00 ciclos/min </a:t>
                      </a:r>
                      <a:endParaRPr lang="es-EC" sz="12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
        <p:nvSpPr>
          <p:cNvPr id="10" name="CuadroTexto 9"/>
          <p:cNvSpPr txBox="1"/>
          <p:nvPr/>
        </p:nvSpPr>
        <p:spPr>
          <a:xfrm>
            <a:off x="8966200" y="6166729"/>
            <a:ext cx="1968500" cy="646331"/>
          </a:xfrm>
          <a:prstGeom prst="rect">
            <a:avLst/>
          </a:prstGeom>
          <a:noFill/>
        </p:spPr>
        <p:txBody>
          <a:bodyPr wrap="square" rtlCol="0">
            <a:spAutoFit/>
          </a:bodyPr>
          <a:lstStyle/>
          <a:p>
            <a:r>
              <a:rPr lang="es-EC" dirty="0" smtClean="0"/>
              <a:t>M. 2,63 ciclos/min.</a:t>
            </a:r>
            <a:endParaRPr lang="es-EC" dirty="0"/>
          </a:p>
        </p:txBody>
      </p:sp>
    </p:spTree>
    <p:extLst>
      <p:ext uri="{BB962C8B-B14F-4D97-AF65-F5344CB8AC3E}">
        <p14:creationId xmlns:p14="http://schemas.microsoft.com/office/powerpoint/2010/main" val="1520724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857" y="332010"/>
            <a:ext cx="10856626" cy="1200329"/>
          </a:xfrm>
          <a:prstGeom prst="rect">
            <a:avLst/>
          </a:prstGeom>
          <a:noFill/>
        </p:spPr>
        <p:txBody>
          <a:bodyPr wrap="square" lIns="91440" tIns="45720" rIns="91440" bIns="45720">
            <a:spAutoFit/>
          </a:body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CONCLUSIONES</a:t>
            </a:r>
            <a:r>
              <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r>
            <a:br>
              <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Rectángulo 6"/>
          <p:cNvSpPr/>
          <p:nvPr/>
        </p:nvSpPr>
        <p:spPr>
          <a:xfrm>
            <a:off x="1273778" y="1178005"/>
            <a:ext cx="9657143" cy="5119350"/>
          </a:xfrm>
          <a:prstGeom prst="rect">
            <a:avLst/>
          </a:prstGeom>
        </p:spPr>
        <p:txBody>
          <a:bodyPr wrap="square">
            <a:spAutoFit/>
          </a:bodyPr>
          <a:lstStyle/>
          <a:p>
            <a:pPr marL="342900" lvl="0" indent="-342900" algn="just">
              <a:spcAft>
                <a:spcPts val="800"/>
              </a:spcAft>
              <a:buFont typeface="Symbol" panose="05050102010706020507" pitchFamily="18" charset="2"/>
              <a:buChar char=""/>
            </a:pPr>
            <a:r>
              <a:rPr lang="es-ES" sz="2400" dirty="0">
                <a:latin typeface="Arial" panose="020B0604020202020204" pitchFamily="34" charset="0"/>
                <a:ea typeface="Times New Roman" panose="02020603050405020304" pitchFamily="18" charset="0"/>
              </a:rPr>
              <a:t>En el ejercicio de pres de banca se e</a:t>
            </a:r>
            <a:r>
              <a:rPr lang="es-ES" sz="2400" dirty="0" smtClean="0">
                <a:latin typeface="Arial" panose="020B0604020202020204" pitchFamily="34" charset="0"/>
                <a:ea typeface="Times New Roman" panose="02020603050405020304" pitchFamily="18" charset="0"/>
              </a:rPr>
              <a:t>valuaron </a:t>
            </a:r>
            <a:r>
              <a:rPr lang="es-ES" sz="2400" dirty="0">
                <a:latin typeface="Arial" panose="020B0604020202020204" pitchFamily="34" charset="0"/>
                <a:ea typeface="Times New Roman" panose="02020603050405020304" pitchFamily="18" charset="0"/>
              </a:rPr>
              <a:t>los músculos pectoral mayor y deltoides anterior que intervienen en la fase de tirón y empuje así en el pre test se obtuvo una media de 91,87 kg, para mejorar en el pos test a un promedio de 97,25 kg, logrando una mejora significativa</a:t>
            </a:r>
            <a:r>
              <a:rPr lang="es-ES" sz="2400" dirty="0" smtClean="0">
                <a:latin typeface="Arial" panose="020B0604020202020204" pitchFamily="34" charset="0"/>
                <a:ea typeface="Times New Roman" panose="02020603050405020304" pitchFamily="18" charset="0"/>
              </a:rPr>
              <a:t>.</a:t>
            </a:r>
          </a:p>
          <a:p>
            <a:pPr lvl="0" algn="just">
              <a:spcAft>
                <a:spcPts val="800"/>
              </a:spcAft>
            </a:pPr>
            <a:endParaRPr lang="es-ES" sz="2400" dirty="0" smtClean="0">
              <a:latin typeface="Arial" panose="020B0604020202020204" pitchFamily="34" charset="0"/>
              <a:ea typeface="Times New Roman" panose="02020603050405020304" pitchFamily="18" charset="0"/>
            </a:endParaRPr>
          </a:p>
          <a:p>
            <a:pPr marL="342900" lvl="0" indent="-342900" algn="just">
              <a:spcAft>
                <a:spcPts val="800"/>
              </a:spcAft>
              <a:buFont typeface="Symbol" panose="05050102010706020507" pitchFamily="18" charset="2"/>
              <a:buChar char=""/>
            </a:pPr>
            <a:r>
              <a:rPr lang="es-ES" sz="2400" dirty="0" smtClean="0">
                <a:latin typeface="Arial" panose="020B0604020202020204" pitchFamily="34" charset="0"/>
                <a:cs typeface="Arial" panose="020B0604020202020204" pitchFamily="34" charset="0"/>
              </a:rPr>
              <a:t>En </a:t>
            </a:r>
            <a:r>
              <a:rPr lang="es-ES" sz="2400" dirty="0">
                <a:latin typeface="Arial" panose="020B0604020202020204" pitchFamily="34" charset="0"/>
                <a:cs typeface="Arial" panose="020B0604020202020204" pitchFamily="34" charset="0"/>
              </a:rPr>
              <a:t>el ejercicio de polea tríceps se </a:t>
            </a:r>
            <a:r>
              <a:rPr lang="es-ES" sz="2400" dirty="0" smtClean="0">
                <a:latin typeface="Arial" panose="020B0604020202020204" pitchFamily="34" charset="0"/>
                <a:cs typeface="Arial" panose="020B0604020202020204" pitchFamily="34" charset="0"/>
              </a:rPr>
              <a:t>evaluaron </a:t>
            </a:r>
            <a:r>
              <a:rPr lang="es-ES" sz="2400" dirty="0">
                <a:latin typeface="Arial" panose="020B0604020202020204" pitchFamily="34" charset="0"/>
                <a:cs typeface="Arial" panose="020B0604020202020204" pitchFamily="34" charset="0"/>
              </a:rPr>
              <a:t>los músculos tríceps (porción larga, vasto externo y vasto interno) que intervienen en la fase de tirón y empuje así en el pre test se obtuvo una media de 41,75 kg, para mejorar en el pos test a un promedio de </a:t>
            </a:r>
            <a:r>
              <a:rPr lang="es-ES" sz="2400" dirty="0" smtClean="0">
                <a:latin typeface="Arial" panose="020B0604020202020204" pitchFamily="34" charset="0"/>
                <a:cs typeface="Arial" panose="020B0604020202020204" pitchFamily="34" charset="0"/>
              </a:rPr>
              <a:t>46,25 kg, logrando una mejora significativa.</a:t>
            </a:r>
          </a:p>
          <a:p>
            <a:pPr marL="342900" indent="-342900" algn="just">
              <a:spcAft>
                <a:spcPts val="800"/>
              </a:spcAft>
              <a:buFont typeface="Symbol" panose="05050102010706020507" pitchFamily="18" charset="2"/>
              <a:buChar char=""/>
            </a:pPr>
            <a:endParaRPr lang="es-EC" dirty="0">
              <a:latin typeface="Arial" panose="020B0604020202020204" pitchFamily="34" charset="0"/>
              <a:cs typeface="Arial" panose="020B0604020202020204" pitchFamily="34" charset="0"/>
            </a:endParaRPr>
          </a:p>
          <a:p>
            <a:pPr marL="342900" lvl="0" indent="-342900" algn="just">
              <a:spcAft>
                <a:spcPts val="800"/>
              </a:spcAft>
              <a:buFont typeface="Symbol" panose="05050102010706020507" pitchFamily="18" charset="2"/>
              <a:buChar char=""/>
            </a:pPr>
            <a:endParaRPr lang="es-EC"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5335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Rectángulo 6"/>
          <p:cNvSpPr/>
          <p:nvPr/>
        </p:nvSpPr>
        <p:spPr>
          <a:xfrm>
            <a:off x="1489678" y="1057176"/>
            <a:ext cx="9657143" cy="4903907"/>
          </a:xfrm>
          <a:prstGeom prst="rect">
            <a:avLst/>
          </a:prstGeom>
        </p:spPr>
        <p:txBody>
          <a:bodyPr wrap="square">
            <a:spAutoFit/>
          </a:bodyPr>
          <a:lstStyle/>
          <a:p>
            <a:pPr marL="342900" lvl="0" indent="-342900" algn="just">
              <a:spcAft>
                <a:spcPts val="800"/>
              </a:spcAft>
              <a:buFont typeface="Symbol" panose="05050102010706020507" pitchFamily="18" charset="2"/>
              <a:buChar char=""/>
            </a:pPr>
            <a:r>
              <a:rPr lang="es-ES" sz="2400" dirty="0">
                <a:latin typeface="Arial" panose="020B0604020202020204" pitchFamily="34" charset="0"/>
                <a:cs typeface="Arial" panose="020B0604020202020204" pitchFamily="34" charset="0"/>
              </a:rPr>
              <a:t>La fuerza isométrica que es el objeto de estudio fue medida con una balanza de precisión electrónica para lo que se pudo medir en seco en las fases establecidas en la investigación encada brazo en forma individual obteniendo resultados en la fase de tirón en el pre test brazo derecho una media de 14,37 kg y en el pos test de 16,50, en el brazo izquierdo una media de 12,50 kg y el post test una media de 15,00 kg. En la fase de empuje en el pre test brazo derecho se obtuvo una media de 24,62 kg y en el pos test una media de 27,12 kg, en el brazo izquierdo se obtuvo una media de 22,87 kg y en el pos test una media de 25,00 kg, observándose que tanto en la fase de tirón como en la de empuje de la brazada sub acuática se mejoró significativamente.</a:t>
            </a:r>
            <a:endParaRPr lang="es-EC" dirty="0">
              <a:latin typeface="Arial" panose="020B0604020202020204" pitchFamily="34" charset="0"/>
              <a:cs typeface="Arial" panose="020B0604020202020204" pitchFamily="34" charset="0"/>
            </a:endParaRPr>
          </a:p>
          <a:p>
            <a:pPr lvl="0" algn="just">
              <a:spcAft>
                <a:spcPts val="800"/>
              </a:spcAft>
            </a:pPr>
            <a:endParaRPr lang="es-EC"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7602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3700" y="1131838"/>
            <a:ext cx="8877300" cy="707886"/>
          </a:xfrm>
          <a:prstGeom prst="rect">
            <a:avLst/>
          </a:prstGeom>
        </p:spPr>
        <p:txBody>
          <a:bodyPr wrap="square">
            <a:spAutoFit/>
          </a:bodyPr>
          <a:lstStyle/>
          <a:p>
            <a:pPr algn="just"/>
            <a:r>
              <a:rPr lang="es-EC" sz="2000" b="1" dirty="0" smtClean="0">
                <a:latin typeface="Arial" panose="020B0604020202020204" pitchFamily="34" charset="0"/>
                <a:cs typeface="Arial" panose="020B0604020202020204" pitchFamily="34" charset="0"/>
              </a:rPr>
              <a:t>   </a:t>
            </a:r>
          </a:p>
          <a:p>
            <a:pPr algn="just"/>
            <a:r>
              <a:rPr lang="es-EC" sz="2000" b="1" dirty="0" smtClean="0">
                <a:latin typeface="Arial" panose="020B0604020202020204" pitchFamily="34" charset="0"/>
                <a:cs typeface="Arial" panose="020B0604020202020204" pitchFamily="34" charset="0"/>
              </a:rPr>
              <a:t>                                            </a:t>
            </a:r>
            <a:endParaRPr lang="es-EC" sz="2000" b="1" dirty="0">
              <a:latin typeface="Arial" panose="020B0604020202020204" pitchFamily="34" charset="0"/>
              <a:cs typeface="Arial" panose="020B0604020202020204" pitchFamily="34" charset="0"/>
            </a:endParaRPr>
          </a:p>
        </p:txBody>
      </p:sp>
      <p:sp>
        <p:nvSpPr>
          <p:cNvPr id="3" name="AutoShape 2" descr="Imagen relacionada"/>
          <p:cNvSpPr>
            <a:spLocks noChangeAspect="1" noChangeArrowheads="1"/>
          </p:cNvSpPr>
          <p:nvPr/>
        </p:nvSpPr>
        <p:spPr bwMode="auto">
          <a:xfrm>
            <a:off x="155574" y="-144463"/>
            <a:ext cx="568325" cy="5683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Rectángulo 6"/>
          <p:cNvSpPr/>
          <p:nvPr/>
        </p:nvSpPr>
        <p:spPr>
          <a:xfrm>
            <a:off x="1489678" y="1057176"/>
            <a:ext cx="9657143" cy="2215991"/>
          </a:xfrm>
          <a:prstGeom prst="rect">
            <a:avLst/>
          </a:prstGeom>
        </p:spPr>
        <p:txBody>
          <a:bodyPr wrap="square">
            <a:spAutoFit/>
          </a:bodyPr>
          <a:lstStyle/>
          <a:p>
            <a:pPr marL="342900" lvl="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 Fue </a:t>
            </a:r>
            <a:r>
              <a:rPr lang="es-ES" sz="2400" dirty="0">
                <a:latin typeface="Arial" panose="020B0604020202020204" pitchFamily="34" charset="0"/>
                <a:cs typeface="Arial" panose="020B0604020202020204" pitchFamily="34" charset="0"/>
              </a:rPr>
              <a:t>necesario a demás realizar un análisis de la técnica especificadamente en la fase sub acuática de la brazada se la realizo aplicando una guía de observación de errores técnicos abalizada por la FINA (Federación Internacional de natación Amateur) lo que nos da una un nivel alto de confiabilidad.</a:t>
            </a:r>
            <a:endParaRPr lang="es-EC" sz="2400" dirty="0">
              <a:latin typeface="Arial" panose="020B0604020202020204" pitchFamily="34" charset="0"/>
              <a:cs typeface="Arial" panose="020B0604020202020204" pitchFamily="34" charset="0"/>
            </a:endParaRPr>
          </a:p>
          <a:p>
            <a:pPr lvl="0" algn="just">
              <a:spcAft>
                <a:spcPts val="800"/>
              </a:spcAft>
            </a:pPr>
            <a:endParaRPr lang="es-EC"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0178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83857" y="332010"/>
            <a:ext cx="10856626" cy="1200329"/>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RECOMENDACIONES</a:t>
            </a:r>
            <a:b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1663700" y="1251149"/>
            <a:ext cx="9017000" cy="4893647"/>
          </a:xfrm>
          <a:prstGeom prst="rect">
            <a:avLst/>
          </a:prstGeom>
        </p:spPr>
        <p:txBody>
          <a:bodyPr wrap="square">
            <a:spAutoFit/>
          </a:bodyPr>
          <a:lstStyle/>
          <a:p>
            <a:pPr marL="342900" lvl="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La metodología utilizada en esta investigación demostraron que se mejora la fase de tirón empuje de la braza de crol por lo tanto deberá ser tomada en cuenta por los entrenadores en los diferentes entrenamientos de esta disciplina</a:t>
            </a:r>
            <a:r>
              <a:rPr lang="es-ES" sz="2400" dirty="0" smtClean="0">
                <a:latin typeface="Arial" panose="020B0604020202020204" pitchFamily="34" charset="0"/>
                <a:cs typeface="Arial" panose="020B0604020202020204" pitchFamily="34" charset="0"/>
              </a:rPr>
              <a:t>.</a:t>
            </a:r>
          </a:p>
          <a:p>
            <a:pPr lvl="0" algn="just"/>
            <a:endParaRPr lang="es-EC"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Los futuros estudiantes que estén interesados en este tipo de investigaciones deben profundizar más en estos temas utilizando tecnología avanzada para tener mayor precisión en los datos</a:t>
            </a:r>
            <a:r>
              <a:rPr lang="es-EC" sz="2400" dirty="0" smtClean="0">
                <a:latin typeface="Arial" panose="020B0604020202020204" pitchFamily="34" charset="0"/>
                <a:cs typeface="Arial" panose="020B0604020202020204" pitchFamily="34" charset="0"/>
              </a:rPr>
              <a:t>.</a:t>
            </a:r>
          </a:p>
          <a:p>
            <a:pPr lvl="0" algn="just"/>
            <a:endParaRPr lang="es-EC"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EC" sz="2400" dirty="0">
                <a:latin typeface="Arial" panose="020B0604020202020204" pitchFamily="34" charset="0"/>
                <a:cs typeface="Arial" panose="020B0604020202020204" pitchFamily="34" charset="0"/>
              </a:rPr>
              <a:t>Los docentes y autoridades deben motivar a sus estudiantes para que logren realizar con éxito este tipo de investigación por el bien del deporte ecuatoriano.</a:t>
            </a:r>
          </a:p>
        </p:txBody>
      </p:sp>
    </p:spTree>
    <p:extLst>
      <p:ext uri="{BB962C8B-B14F-4D97-AF65-F5344CB8AC3E}">
        <p14:creationId xmlns:p14="http://schemas.microsoft.com/office/powerpoint/2010/main" val="2173381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83857" y="332010"/>
            <a:ext cx="10856626" cy="1200329"/>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BIBLIOGRAFÍA</a:t>
            </a:r>
            <a:b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6" name="Rectángulo 5"/>
          <p:cNvSpPr/>
          <p:nvPr/>
        </p:nvSpPr>
        <p:spPr>
          <a:xfrm>
            <a:off x="2298700" y="1235651"/>
            <a:ext cx="7861300" cy="5324535"/>
          </a:xfrm>
          <a:prstGeom prst="rect">
            <a:avLst/>
          </a:prstGeom>
        </p:spPr>
        <p:txBody>
          <a:bodyPr wrap="square">
            <a:spAutoFit/>
          </a:bodyPr>
          <a:lstStyle/>
          <a:p>
            <a:pPr marL="457200" indent="-457200" algn="just">
              <a:spcAft>
                <a:spcPts val="0"/>
              </a:spcAft>
            </a:pPr>
            <a:r>
              <a:rPr lang="es-ES" sz="1600" dirty="0">
                <a:latin typeface="Arial" panose="020B0604020202020204" pitchFamily="34" charset="0"/>
                <a:ea typeface="Times New Roman" panose="02020603050405020304" pitchFamily="18" charset="0"/>
              </a:rPr>
              <a:t>Alba, A. (14 de marzo de 2011). </a:t>
            </a:r>
            <a:r>
              <a:rPr lang="es-ES" sz="1600" i="1" dirty="0">
                <a:latin typeface="Arial" panose="020B0604020202020204" pitchFamily="34" charset="0"/>
                <a:ea typeface="Times New Roman" panose="02020603050405020304" pitchFamily="18" charset="0"/>
              </a:rPr>
              <a:t>Técnicas de nado</a:t>
            </a:r>
            <a:r>
              <a:rPr lang="es-ES" sz="1600" dirty="0">
                <a:latin typeface="Arial" panose="020B0604020202020204" pitchFamily="34" charset="0"/>
                <a:ea typeface="Times New Roman" panose="02020603050405020304" pitchFamily="18" charset="0"/>
              </a:rPr>
              <a:t>. Obtenido de http://wwwtecnicasdenatacion.blogspot.com/2011/03/definicion.html</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Arellano, R. (1990). </a:t>
            </a:r>
            <a:r>
              <a:rPr lang="es-ES" sz="1600" i="1" dirty="0">
                <a:latin typeface="Arial" panose="020B0604020202020204" pitchFamily="34" charset="0"/>
                <a:ea typeface="Times New Roman" panose="02020603050405020304" pitchFamily="18" charset="0"/>
              </a:rPr>
              <a:t>NATACION.</a:t>
            </a:r>
            <a:r>
              <a:rPr lang="es-ES" sz="1600" dirty="0">
                <a:latin typeface="Arial" panose="020B0604020202020204" pitchFamily="34" charset="0"/>
                <a:ea typeface="Times New Roman" panose="02020603050405020304" pitchFamily="18" charset="0"/>
              </a:rPr>
              <a:t> Madrid: Izquierdo, S.A.</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AUGUSTO, M. –D.–P. (1990). </a:t>
            </a:r>
            <a:r>
              <a:rPr lang="es-ES" sz="1600" i="1" dirty="0">
                <a:latin typeface="Arial" panose="020B0604020202020204" pitchFamily="34" charset="0"/>
                <a:ea typeface="Times New Roman" panose="02020603050405020304" pitchFamily="18" charset="0"/>
              </a:rPr>
              <a:t>EDUCACIÓN FÍSICO DEPORTIVA</a:t>
            </a:r>
            <a:r>
              <a:rPr lang="es-ES" sz="1600" dirty="0">
                <a:latin typeface="Arial" panose="020B0604020202020204" pitchFamily="34" charset="0"/>
                <a:ea typeface="Times New Roman" panose="02020603050405020304" pitchFamily="18" charset="0"/>
              </a:rPr>
              <a:t> (1981 ed.). COPYRIGTH.</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Bosco, C. (1994). </a:t>
            </a:r>
            <a:r>
              <a:rPr lang="es-ES" sz="1600" i="1" dirty="0">
                <a:latin typeface="Arial" panose="020B0604020202020204" pitchFamily="34" charset="0"/>
                <a:ea typeface="Times New Roman" panose="02020603050405020304" pitchFamily="18" charset="0"/>
              </a:rPr>
              <a:t>Aspectos fisiológicos de la preparación física del nadador.</a:t>
            </a:r>
            <a:r>
              <a:rPr lang="es-ES" sz="1600" dirty="0">
                <a:latin typeface="Arial" panose="020B0604020202020204" pitchFamily="34" charset="0"/>
                <a:ea typeface="Times New Roman" panose="02020603050405020304" pitchFamily="18" charset="0"/>
              </a:rPr>
              <a:t> </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Bosco, C. (2000). </a:t>
            </a:r>
            <a:r>
              <a:rPr lang="es-ES" sz="1600" i="1" dirty="0">
                <a:latin typeface="Arial" panose="020B0604020202020204" pitchFamily="34" charset="0"/>
                <a:ea typeface="Times New Roman" panose="02020603050405020304" pitchFamily="18" charset="0"/>
              </a:rPr>
              <a:t>La fuerza muscular.</a:t>
            </a:r>
            <a:r>
              <a:rPr lang="es-ES" sz="1600" dirty="0">
                <a:latin typeface="Arial" panose="020B0604020202020204" pitchFamily="34" charset="0"/>
                <a:ea typeface="Times New Roman" panose="02020603050405020304" pitchFamily="18" charset="0"/>
              </a:rPr>
              <a:t> Barcelona: </a:t>
            </a:r>
            <a:r>
              <a:rPr lang="es-ES" sz="1600" dirty="0" err="1">
                <a:latin typeface="Arial" panose="020B0604020202020204" pitchFamily="34" charset="0"/>
                <a:ea typeface="Times New Roman" panose="02020603050405020304" pitchFamily="18" charset="0"/>
              </a:rPr>
              <a:t>Inde</a:t>
            </a:r>
            <a:r>
              <a:rPr lang="es-ES" sz="1600" dirty="0">
                <a:latin typeface="Arial" panose="020B0604020202020204" pitchFamily="34" charset="0"/>
                <a:ea typeface="Times New Roman" panose="02020603050405020304" pitchFamily="18" charset="0"/>
              </a:rPr>
              <a:t>.</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err="1">
                <a:latin typeface="Arial" panose="020B0604020202020204" pitchFamily="34" charset="0"/>
                <a:ea typeface="Times New Roman" panose="02020603050405020304" pitchFamily="18" charset="0"/>
              </a:rPr>
              <a:t>Cerani</a:t>
            </a:r>
            <a:r>
              <a:rPr lang="es-ES" sz="1600" dirty="0">
                <a:latin typeface="Arial" panose="020B0604020202020204" pitchFamily="34" charset="0"/>
                <a:ea typeface="Times New Roman" panose="02020603050405020304" pitchFamily="18" charset="0"/>
              </a:rPr>
              <a:t>, J. (1993). </a:t>
            </a:r>
            <a:r>
              <a:rPr lang="es-ES" sz="1600" i="1" dirty="0">
                <a:latin typeface="Arial" panose="020B0604020202020204" pitchFamily="34" charset="0"/>
                <a:ea typeface="Times New Roman" panose="02020603050405020304" pitchFamily="18" charset="0"/>
              </a:rPr>
              <a:t>Las cualidades físicas y sus etapas </a:t>
            </a:r>
            <a:r>
              <a:rPr lang="es-ES" sz="1600" i="1" dirty="0" err="1">
                <a:latin typeface="Arial" panose="020B0604020202020204" pitchFamily="34" charset="0"/>
                <a:ea typeface="Times New Roman" panose="02020603050405020304" pitchFamily="18" charset="0"/>
              </a:rPr>
              <a:t>sensibles:la</a:t>
            </a:r>
            <a:r>
              <a:rPr lang="es-ES" sz="1600" i="1" dirty="0">
                <a:latin typeface="Arial" panose="020B0604020202020204" pitchFamily="34" charset="0"/>
                <a:ea typeface="Times New Roman" panose="02020603050405020304" pitchFamily="18" charset="0"/>
              </a:rPr>
              <a:t> fuerza.</a:t>
            </a:r>
            <a:r>
              <a:rPr lang="es-ES" sz="1600" dirty="0">
                <a:latin typeface="Arial" panose="020B0604020202020204" pitchFamily="34" charset="0"/>
                <a:ea typeface="Times New Roman" panose="02020603050405020304" pitchFamily="18" charset="0"/>
              </a:rPr>
              <a:t> Sport &amp; Medicine.</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err="1">
                <a:latin typeface="Arial" panose="020B0604020202020204" pitchFamily="34" charset="0"/>
                <a:ea typeface="Times New Roman" panose="02020603050405020304" pitchFamily="18" charset="0"/>
              </a:rPr>
              <a:t>Cometti</a:t>
            </a:r>
            <a:r>
              <a:rPr lang="es-ES" sz="1600" dirty="0">
                <a:latin typeface="Arial" panose="020B0604020202020204" pitchFamily="34" charset="0"/>
                <a:ea typeface="Times New Roman" panose="02020603050405020304" pitchFamily="18" charset="0"/>
              </a:rPr>
              <a:t>, G. (1999). </a:t>
            </a:r>
            <a:r>
              <a:rPr lang="es-ES" sz="1600" i="1" dirty="0">
                <a:latin typeface="Arial" panose="020B0604020202020204" pitchFamily="34" charset="0"/>
                <a:ea typeface="Times New Roman" panose="02020603050405020304" pitchFamily="18" charset="0"/>
              </a:rPr>
              <a:t>Natación y musculación.</a:t>
            </a:r>
            <a:r>
              <a:rPr lang="es-ES" sz="1600" dirty="0">
                <a:latin typeface="Arial" panose="020B0604020202020204" pitchFamily="34" charset="0"/>
                <a:ea typeface="Times New Roman" panose="02020603050405020304" pitchFamily="18" charset="0"/>
              </a:rPr>
              <a:t> Barcelona.: </a:t>
            </a:r>
            <a:r>
              <a:rPr lang="es-ES" sz="1600" dirty="0" err="1">
                <a:latin typeface="Arial" panose="020B0604020202020204" pitchFamily="34" charset="0"/>
                <a:ea typeface="Times New Roman" panose="02020603050405020304" pitchFamily="18" charset="0"/>
              </a:rPr>
              <a:t>Inde</a:t>
            </a:r>
            <a:r>
              <a:rPr lang="es-ES" sz="1600" dirty="0">
                <a:latin typeface="Arial" panose="020B0604020202020204" pitchFamily="34" charset="0"/>
                <a:ea typeface="Times New Roman" panose="02020603050405020304" pitchFamily="18" charset="0"/>
              </a:rPr>
              <a:t>.</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CONDE. (1998). </a:t>
            </a:r>
            <a:r>
              <a:rPr lang="es-ES" sz="1600" i="1" dirty="0">
                <a:latin typeface="Arial" panose="020B0604020202020204" pitchFamily="34" charset="0"/>
                <a:ea typeface="Times New Roman" panose="02020603050405020304" pitchFamily="18" charset="0"/>
              </a:rPr>
              <a:t>NATACIÓN MANUAL DEL ENTRENADOR, ORGANIZACIÓN DEL ENTRENAMIENTO </a:t>
            </a:r>
            <a:r>
              <a:rPr lang="es-ES" sz="1600" dirty="0">
                <a:latin typeface="Arial" panose="020B0604020202020204" pitchFamily="34" charset="0"/>
                <a:ea typeface="Times New Roman" panose="02020603050405020304" pitchFamily="18" charset="0"/>
              </a:rPr>
              <a:t>(1000 ed.). INSTITUTO MONZA.</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err="1">
                <a:latin typeface="Arial" panose="020B0604020202020204" pitchFamily="34" charset="0"/>
                <a:ea typeface="Times New Roman" panose="02020603050405020304" pitchFamily="18" charset="0"/>
              </a:rPr>
              <a:t>Counsilman</a:t>
            </a:r>
            <a:r>
              <a:rPr lang="es-ES" sz="1600" dirty="0">
                <a:latin typeface="Arial" panose="020B0604020202020204" pitchFamily="34" charset="0"/>
                <a:ea typeface="Times New Roman" panose="02020603050405020304" pitchFamily="18" charset="0"/>
              </a:rPr>
              <a:t>, J. (1995). </a:t>
            </a:r>
            <a:r>
              <a:rPr lang="es-ES" sz="1600" i="1" dirty="0">
                <a:latin typeface="Arial" panose="020B0604020202020204" pitchFamily="34" charset="0"/>
                <a:ea typeface="Times New Roman" panose="02020603050405020304" pitchFamily="18" charset="0"/>
              </a:rPr>
              <a:t>La Natación.</a:t>
            </a:r>
            <a:r>
              <a:rPr lang="es-ES" sz="1600" dirty="0">
                <a:latin typeface="Arial" panose="020B0604020202020204" pitchFamily="34" charset="0"/>
                <a:ea typeface="Times New Roman" panose="02020603050405020304" pitchFamily="18" charset="0"/>
              </a:rPr>
              <a:t> Hispano Europea, S.A.</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i="1" dirty="0">
                <a:latin typeface="Arial" panose="020B0604020202020204" pitchFamily="34" charset="0"/>
                <a:ea typeface="Times New Roman" panose="02020603050405020304" pitchFamily="18" charset="0"/>
              </a:rPr>
              <a:t>Definición</a:t>
            </a:r>
            <a:r>
              <a:rPr lang="es-ES" sz="1600" dirty="0">
                <a:latin typeface="Arial" panose="020B0604020202020204" pitchFamily="34" charset="0"/>
                <a:ea typeface="Times New Roman" panose="02020603050405020304" pitchFamily="18" charset="0"/>
              </a:rPr>
              <a:t>. (s.f.). Obtenido de https://definicion.mx/velocidad/</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E, B. (2000). </a:t>
            </a:r>
            <a:r>
              <a:rPr lang="es-ES" sz="1600" i="1" dirty="0">
                <a:latin typeface="Arial" panose="020B0604020202020204" pitchFamily="34" charset="0"/>
                <a:ea typeface="Times New Roman" panose="02020603050405020304" pitchFamily="18" charset="0"/>
              </a:rPr>
              <a:t>MANUAL DE LAS CIENCIAS DEL ENTRENAMIENTO NATACIÓN</a:t>
            </a:r>
            <a:r>
              <a:rPr lang="es-ES" sz="1600" dirty="0">
                <a:latin typeface="Arial" panose="020B0604020202020204" pitchFamily="34" charset="0"/>
                <a:ea typeface="Times New Roman" panose="02020603050405020304" pitchFamily="18" charset="0"/>
              </a:rPr>
              <a:t> (1001. ed.). Madrid: PAIDOTRIBO.</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err="1">
                <a:latin typeface="Arial" panose="020B0604020202020204" pitchFamily="34" charset="0"/>
                <a:ea typeface="Times New Roman" panose="02020603050405020304" pitchFamily="18" charset="0"/>
              </a:rPr>
              <a:t>Emmett</a:t>
            </a:r>
            <a:r>
              <a:rPr lang="es-ES" sz="1600" dirty="0">
                <a:latin typeface="Arial" panose="020B0604020202020204" pitchFamily="34" charset="0"/>
                <a:ea typeface="Times New Roman" panose="02020603050405020304" pitchFamily="18" charset="0"/>
              </a:rPr>
              <a:t>, H. (2008). </a:t>
            </a:r>
            <a:r>
              <a:rPr lang="es-ES" sz="1600" i="1" dirty="0" err="1">
                <a:latin typeface="Arial" panose="020B0604020202020204" pitchFamily="34" charset="0"/>
                <a:ea typeface="Times New Roman" panose="02020603050405020304" pitchFamily="18" charset="0"/>
              </a:rPr>
              <a:t>Fitness</a:t>
            </a:r>
            <a:r>
              <a:rPr lang="es-ES" sz="1600" i="1" dirty="0">
                <a:latin typeface="Arial" panose="020B0604020202020204" pitchFamily="34" charset="0"/>
                <a:ea typeface="Times New Roman" panose="02020603050405020304" pitchFamily="18" charset="0"/>
              </a:rPr>
              <a:t> </a:t>
            </a:r>
            <a:r>
              <a:rPr lang="es-ES" sz="1600" i="1" dirty="0" err="1">
                <a:latin typeface="Arial" panose="020B0604020202020204" pitchFamily="34" charset="0"/>
                <a:ea typeface="Times New Roman" panose="02020603050405020304" pitchFamily="18" charset="0"/>
              </a:rPr>
              <a:t>Swimming</a:t>
            </a:r>
            <a:r>
              <a:rPr lang="es-ES" sz="1600" i="1" dirty="0">
                <a:latin typeface="Arial" panose="020B0604020202020204" pitchFamily="34" charset="0"/>
                <a:ea typeface="Times New Roman" panose="02020603050405020304" pitchFamily="18" charset="0"/>
              </a:rPr>
              <a:t>.</a:t>
            </a:r>
            <a:r>
              <a:rPr lang="es-ES" sz="1600" dirty="0">
                <a:latin typeface="Arial" panose="020B0604020202020204" pitchFamily="34" charset="0"/>
                <a:ea typeface="Times New Roman" panose="02020603050405020304" pitchFamily="18" charset="0"/>
              </a:rPr>
              <a:t> Miami: Human </a:t>
            </a:r>
            <a:r>
              <a:rPr lang="es-ES" sz="1600" dirty="0" err="1">
                <a:latin typeface="Arial" panose="020B0604020202020204" pitchFamily="34" charset="0"/>
                <a:ea typeface="Times New Roman" panose="02020603050405020304" pitchFamily="18" charset="0"/>
              </a:rPr>
              <a:t>Kinetics</a:t>
            </a:r>
            <a:r>
              <a:rPr lang="es-ES" sz="1600" dirty="0">
                <a:latin typeface="Arial" panose="020B0604020202020204" pitchFamily="34" charset="0"/>
                <a:ea typeface="Times New Roman" panose="02020603050405020304" pitchFamily="18" charset="0"/>
              </a:rPr>
              <a:t>.</a:t>
            </a:r>
            <a:endParaRPr lang="es-EC" sz="1600" dirty="0">
              <a:latin typeface="Times New Roman" panose="02020603050405020304" pitchFamily="18" charset="0"/>
              <a:ea typeface="Times New Roman" panose="02020603050405020304" pitchFamily="18" charset="0"/>
            </a:endParaRPr>
          </a:p>
          <a:p>
            <a:pPr marL="457200" indent="-457200" algn="just">
              <a:spcAft>
                <a:spcPts val="0"/>
              </a:spcAft>
            </a:pPr>
            <a:r>
              <a:rPr lang="es-ES" sz="1600" dirty="0">
                <a:latin typeface="Arial" panose="020B0604020202020204" pitchFamily="34" charset="0"/>
                <a:ea typeface="Times New Roman" panose="02020603050405020304" pitchFamily="18" charset="0"/>
              </a:rPr>
              <a:t>Española, R. A. (26 de julio de 2017). </a:t>
            </a:r>
            <a:r>
              <a:rPr lang="es-ES" sz="1600" i="1" dirty="0">
                <a:latin typeface="Arial" panose="020B0604020202020204" pitchFamily="34" charset="0"/>
                <a:ea typeface="Times New Roman" panose="02020603050405020304" pitchFamily="18" charset="0"/>
              </a:rPr>
              <a:t>Diccionario </a:t>
            </a:r>
            <a:r>
              <a:rPr lang="es-ES" sz="1400" i="1" dirty="0">
                <a:latin typeface="Arial" panose="020B0604020202020204" pitchFamily="34" charset="0"/>
                <a:ea typeface="Times New Roman" panose="02020603050405020304" pitchFamily="18" charset="0"/>
              </a:rPr>
              <a:t>de</a:t>
            </a:r>
            <a:r>
              <a:rPr lang="es-ES" sz="1600" i="1" dirty="0">
                <a:latin typeface="Arial" panose="020B0604020202020204" pitchFamily="34" charset="0"/>
                <a:ea typeface="Times New Roman" panose="02020603050405020304" pitchFamily="18" charset="0"/>
              </a:rPr>
              <a:t> la lengua Española</a:t>
            </a:r>
            <a:r>
              <a:rPr lang="es-ES" sz="1600" dirty="0">
                <a:latin typeface="Arial" panose="020B0604020202020204" pitchFamily="34" charset="0"/>
                <a:ea typeface="Times New Roman" panose="02020603050405020304" pitchFamily="18" charset="0"/>
              </a:rPr>
              <a:t>. Obtenido de http://dle.rae.es/?id=QHReDEc</a:t>
            </a:r>
            <a:endParaRPr lang="es-EC" sz="1600" dirty="0">
              <a:latin typeface="Times New Roman" panose="02020603050405020304" pitchFamily="18" charset="0"/>
              <a:ea typeface="Times New Roman" panose="02020603050405020304" pitchFamily="18" charset="0"/>
            </a:endParaRPr>
          </a:p>
          <a:p>
            <a:r>
              <a:rPr lang="es-ES" sz="1600" dirty="0">
                <a:latin typeface="Arial" panose="020B0604020202020204" pitchFamily="34" charset="0"/>
                <a:ea typeface="Times New Roman" panose="02020603050405020304" pitchFamily="18" charset="0"/>
              </a:rPr>
              <a:t>Fernández, N. (1999). </a:t>
            </a:r>
            <a:r>
              <a:rPr lang="es-ES" sz="1600" i="1" dirty="0">
                <a:latin typeface="Arial" panose="020B0604020202020204" pitchFamily="34" charset="0"/>
                <a:ea typeface="Times New Roman" panose="02020603050405020304" pitchFamily="18" charset="0"/>
              </a:rPr>
              <a:t>N. Natación entrenamientos físico </a:t>
            </a:r>
            <a:r>
              <a:rPr lang="es-ES" sz="1600" i="1" dirty="0" err="1">
                <a:latin typeface="Arial" panose="020B0604020202020204" pitchFamily="34" charset="0"/>
                <a:ea typeface="Times New Roman" panose="02020603050405020304" pitchFamily="18" charset="0"/>
              </a:rPr>
              <a:t>tacticos</a:t>
            </a:r>
            <a:r>
              <a:rPr lang="es-ES" sz="1600" i="1" dirty="0">
                <a:latin typeface="Arial" panose="020B0604020202020204" pitchFamily="34" charset="0"/>
                <a:ea typeface="Times New Roman" panose="02020603050405020304" pitchFamily="18" charset="0"/>
              </a:rPr>
              <a:t>. .</a:t>
            </a:r>
            <a:r>
              <a:rPr lang="es-ES" sz="1600" dirty="0">
                <a:latin typeface="Arial" panose="020B0604020202020204" pitchFamily="34" charset="0"/>
                <a:ea typeface="Times New Roman" panose="02020603050405020304" pitchFamily="18" charset="0"/>
              </a:rPr>
              <a:t> Barcelona: </a:t>
            </a:r>
            <a:r>
              <a:rPr lang="es-ES" sz="1600" dirty="0" err="1">
                <a:latin typeface="Arial" panose="020B0604020202020204" pitchFamily="34" charset="0"/>
                <a:ea typeface="Times New Roman" panose="02020603050405020304" pitchFamily="18" charset="0"/>
              </a:rPr>
              <a:t>Gymnos</a:t>
            </a:r>
            <a:r>
              <a:rPr lang="es-ES" sz="1600" dirty="0">
                <a:latin typeface="Arial" panose="020B0604020202020204" pitchFamily="34" charset="0"/>
                <a:ea typeface="Times New Roman" panose="02020603050405020304" pitchFamily="18" charset="0"/>
              </a:rPr>
              <a:t>. </a:t>
            </a:r>
            <a:endParaRPr lang="es-EC" sz="1600" dirty="0"/>
          </a:p>
        </p:txBody>
      </p:sp>
    </p:spTree>
    <p:extLst>
      <p:ext uri="{BB962C8B-B14F-4D97-AF65-F5344CB8AC3E}">
        <p14:creationId xmlns:p14="http://schemas.microsoft.com/office/powerpoint/2010/main" val="1688790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83857" y="192310"/>
            <a:ext cx="10856626" cy="1200329"/>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BIBLIOGRAFÍA</a:t>
            </a:r>
            <a:br>
              <a:rPr lang="en-US"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br>
            <a:endParaRPr lang="en-US"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 name="Rectángulo 1"/>
          <p:cNvSpPr/>
          <p:nvPr/>
        </p:nvSpPr>
        <p:spPr>
          <a:xfrm>
            <a:off x="1866900" y="1181098"/>
            <a:ext cx="8966200" cy="5080001"/>
          </a:xfrm>
          <a:prstGeom prst="rect">
            <a:avLst/>
          </a:prstGeom>
        </p:spPr>
        <p:txBody>
          <a:bodyPr wrap="square">
            <a:spAutoFit/>
          </a:bodyPr>
          <a:lstStyle/>
          <a:p>
            <a:pPr marL="457200" indent="-457200" algn="just">
              <a:spcAft>
                <a:spcPts val="0"/>
              </a:spcAft>
            </a:pPr>
            <a:r>
              <a:rPr lang="es-ES" sz="1400" dirty="0" err="1">
                <a:latin typeface="Arial" panose="020B0604020202020204" pitchFamily="34" charset="0"/>
                <a:ea typeface="Times New Roman" panose="02020603050405020304" pitchFamily="18" charset="0"/>
              </a:rPr>
              <a:t>fisicalab</a:t>
            </a:r>
            <a:r>
              <a:rPr lang="es-ES" sz="1400" dirty="0">
                <a:latin typeface="Arial" panose="020B0604020202020204" pitchFamily="34" charset="0"/>
                <a:ea typeface="Times New Roman" panose="02020603050405020304" pitchFamily="18" charset="0"/>
              </a:rPr>
              <a:t>. (s.f.). </a:t>
            </a:r>
            <a:r>
              <a:rPr lang="es-ES" sz="1400" i="1" dirty="0">
                <a:latin typeface="Arial" panose="020B0604020202020204" pitchFamily="34" charset="0"/>
                <a:ea typeface="Times New Roman" panose="02020603050405020304" pitchFamily="18" charset="0"/>
              </a:rPr>
              <a:t>Velocidad</a:t>
            </a:r>
            <a:r>
              <a:rPr lang="es-ES" sz="1400" dirty="0">
                <a:latin typeface="Arial" panose="020B0604020202020204" pitchFamily="34" charset="0"/>
                <a:ea typeface="Times New Roman" panose="02020603050405020304" pitchFamily="18" charset="0"/>
              </a:rPr>
              <a:t>. Obtenido de https://www.fisicalab.com/apartado/velocidad#contenidos</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err="1">
                <a:latin typeface="Arial" panose="020B0604020202020204" pitchFamily="34" charset="0"/>
                <a:ea typeface="Times New Roman" panose="02020603050405020304" pitchFamily="18" charset="0"/>
              </a:rPr>
              <a:t>Fleck</a:t>
            </a:r>
            <a:r>
              <a:rPr lang="es-ES" sz="1400" dirty="0">
                <a:latin typeface="Arial" panose="020B0604020202020204" pitchFamily="34" charset="0"/>
                <a:ea typeface="Times New Roman" panose="02020603050405020304" pitchFamily="18" charset="0"/>
              </a:rPr>
              <a:t>, S., &amp; </a:t>
            </a:r>
            <a:r>
              <a:rPr lang="es-ES" sz="1400" dirty="0" err="1">
                <a:latin typeface="Arial" panose="020B0604020202020204" pitchFamily="34" charset="0"/>
                <a:ea typeface="Times New Roman" panose="02020603050405020304" pitchFamily="18" charset="0"/>
              </a:rPr>
              <a:t>Kraemer</a:t>
            </a:r>
            <a:r>
              <a:rPr lang="es-ES" sz="1400" dirty="0">
                <a:latin typeface="Arial" panose="020B0604020202020204" pitchFamily="34" charset="0"/>
                <a:ea typeface="Times New Roman" panose="02020603050405020304" pitchFamily="18" charset="0"/>
              </a:rPr>
              <a:t>, W. (1999). </a:t>
            </a:r>
            <a:r>
              <a:rPr lang="es-ES" sz="1400" i="1" dirty="0">
                <a:latin typeface="Arial" panose="020B0604020202020204" pitchFamily="34" charset="0"/>
                <a:ea typeface="Times New Roman" panose="02020603050405020304" pitchFamily="18" charset="0"/>
              </a:rPr>
              <a:t>Fundamentos do </a:t>
            </a:r>
            <a:r>
              <a:rPr lang="es-ES" sz="1400" i="1" dirty="0" err="1">
                <a:latin typeface="Arial" panose="020B0604020202020204" pitchFamily="34" charset="0"/>
                <a:ea typeface="Times New Roman" panose="02020603050405020304" pitchFamily="18" charset="0"/>
              </a:rPr>
              <a:t>treinamento</a:t>
            </a:r>
            <a:r>
              <a:rPr lang="es-ES" sz="1400" i="1" dirty="0">
                <a:latin typeface="Arial" panose="020B0604020202020204" pitchFamily="34" charset="0"/>
                <a:ea typeface="Times New Roman" panose="02020603050405020304" pitchFamily="18" charset="0"/>
              </a:rPr>
              <a:t> de </a:t>
            </a:r>
            <a:r>
              <a:rPr lang="es-ES" sz="1400" i="1" dirty="0" err="1">
                <a:latin typeface="Arial" panose="020B0604020202020204" pitchFamily="34" charset="0"/>
                <a:ea typeface="Times New Roman" panose="02020603050405020304" pitchFamily="18" charset="0"/>
              </a:rPr>
              <a:t>força</a:t>
            </a:r>
            <a:r>
              <a:rPr lang="es-ES" sz="1400" i="1" dirty="0">
                <a:latin typeface="Arial" panose="020B0604020202020204" pitchFamily="34" charset="0"/>
                <a:ea typeface="Times New Roman" panose="02020603050405020304" pitchFamily="18" charset="0"/>
              </a:rPr>
              <a:t> muscular.</a:t>
            </a:r>
            <a:r>
              <a:rPr lang="es-ES" sz="1400" dirty="0">
                <a:latin typeface="Arial" panose="020B0604020202020204" pitchFamily="34" charset="0"/>
                <a:ea typeface="Times New Roman" panose="02020603050405020304" pitchFamily="18" charset="0"/>
              </a:rPr>
              <a:t> Porto Alegre: </a:t>
            </a:r>
            <a:r>
              <a:rPr lang="es-ES" sz="1400" dirty="0" err="1">
                <a:latin typeface="Arial" panose="020B0604020202020204" pitchFamily="34" charset="0"/>
                <a:ea typeface="Times New Roman" panose="02020603050405020304" pitchFamily="18" charset="0"/>
              </a:rPr>
              <a:t>Artmed</a:t>
            </a:r>
            <a:r>
              <a:rPr lang="es-ES" sz="1400" dirty="0">
                <a:latin typeface="Arial" panose="020B0604020202020204" pitchFamily="34"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Gabriel. (16 de mayo de 2008). </a:t>
            </a:r>
            <a:r>
              <a:rPr lang="es-ES" sz="1400" i="1" dirty="0">
                <a:latin typeface="Arial" panose="020B0604020202020204" pitchFamily="34" charset="0"/>
                <a:ea typeface="Times New Roman" panose="02020603050405020304" pitchFamily="18" charset="0"/>
              </a:rPr>
              <a:t>Ciclos Deporte</a:t>
            </a:r>
            <a:r>
              <a:rPr lang="es-ES" sz="1400" dirty="0">
                <a:latin typeface="Arial" panose="020B0604020202020204" pitchFamily="34" charset="0"/>
                <a:ea typeface="Times New Roman" panose="02020603050405020304" pitchFamily="18" charset="0"/>
              </a:rPr>
              <a:t>. Obtenido de https://ciclosdeporte.wordpress.com/2008/05/16/las-salidas-en-atletismo/</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GARCÍA MANSO, J. M. (1999). </a:t>
            </a:r>
            <a:r>
              <a:rPr lang="es-ES" sz="1400" i="1" dirty="0">
                <a:latin typeface="Arial" panose="020B0604020202020204" pitchFamily="34" charset="0"/>
                <a:ea typeface="Times New Roman" panose="02020603050405020304" pitchFamily="18" charset="0"/>
              </a:rPr>
              <a:t>La fuerza. Fundamentación, valoración y entrenamiento.</a:t>
            </a:r>
            <a:r>
              <a:rPr lang="es-ES" sz="1400" dirty="0">
                <a:latin typeface="Arial" panose="020B0604020202020204" pitchFamily="34" charset="0"/>
                <a:ea typeface="Times New Roman" panose="02020603050405020304" pitchFamily="18" charset="0"/>
              </a:rPr>
              <a:t> Madrid: </a:t>
            </a:r>
            <a:r>
              <a:rPr lang="es-ES" sz="1400" dirty="0" err="1">
                <a:latin typeface="Arial" panose="020B0604020202020204" pitchFamily="34" charset="0"/>
                <a:ea typeface="Times New Roman" panose="02020603050405020304" pitchFamily="18" charset="0"/>
              </a:rPr>
              <a:t>Gymnos</a:t>
            </a:r>
            <a:r>
              <a:rPr lang="es-ES" sz="1400" dirty="0">
                <a:latin typeface="Arial" panose="020B0604020202020204" pitchFamily="34"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García, M. (1999). </a:t>
            </a:r>
            <a:r>
              <a:rPr lang="es-ES" sz="1400" i="1" dirty="0">
                <a:latin typeface="Arial" panose="020B0604020202020204" pitchFamily="34" charset="0"/>
                <a:ea typeface="Times New Roman" panose="02020603050405020304" pitchFamily="18" charset="0"/>
              </a:rPr>
              <a:t>La Fuerza.</a:t>
            </a:r>
            <a:r>
              <a:rPr lang="es-ES" sz="1400" dirty="0">
                <a:latin typeface="Arial" panose="020B0604020202020204" pitchFamily="34" charset="0"/>
                <a:ea typeface="Times New Roman" panose="02020603050405020304" pitchFamily="18" charset="0"/>
              </a:rPr>
              <a:t> Madrid: </a:t>
            </a:r>
            <a:r>
              <a:rPr lang="es-ES" sz="1400" dirty="0" err="1">
                <a:latin typeface="Arial" panose="020B0604020202020204" pitchFamily="34" charset="0"/>
                <a:ea typeface="Times New Roman" panose="02020603050405020304" pitchFamily="18" charset="0"/>
              </a:rPr>
              <a:t>Gymnos</a:t>
            </a:r>
            <a:r>
              <a:rPr lang="es-ES" sz="1400" dirty="0">
                <a:latin typeface="Arial" panose="020B0604020202020204" pitchFamily="34"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GILLES, C. (1999). </a:t>
            </a:r>
            <a:r>
              <a:rPr lang="es-ES" sz="1400" i="1" dirty="0">
                <a:latin typeface="Arial" panose="020B0604020202020204" pitchFamily="34" charset="0"/>
                <a:ea typeface="Times New Roman" panose="02020603050405020304" pitchFamily="18" charset="0"/>
              </a:rPr>
              <a:t>NATACIÓN Y MUSCULACIÓN.</a:t>
            </a:r>
            <a:r>
              <a:rPr lang="es-ES" sz="1400" dirty="0">
                <a:latin typeface="Arial" panose="020B0604020202020204" pitchFamily="34" charset="0"/>
                <a:ea typeface="Times New Roman" panose="02020603050405020304" pitchFamily="18" charset="0"/>
              </a:rPr>
              <a:t> </a:t>
            </a:r>
            <a:r>
              <a:rPr lang="en-US" sz="1400" dirty="0">
                <a:latin typeface="Arial" panose="020B0604020202020204" pitchFamily="34" charset="0"/>
                <a:ea typeface="Times New Roman" panose="02020603050405020304" pitchFamily="18" charset="0"/>
              </a:rPr>
              <a:t>(1999, Ed.) INDE .</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n-US" sz="1400" dirty="0">
                <a:latin typeface="Arial" panose="020B0604020202020204" pitchFamily="34" charset="0"/>
                <a:ea typeface="Times New Roman" panose="02020603050405020304" pitchFamily="18" charset="0"/>
              </a:rPr>
              <a:t>GROSSER, M. e. (1991). </a:t>
            </a:r>
            <a:r>
              <a:rPr lang="es-ES" sz="1400" i="1" dirty="0">
                <a:latin typeface="Arial" panose="020B0604020202020204" pitchFamily="34" charset="0"/>
                <a:ea typeface="Times New Roman" panose="02020603050405020304" pitchFamily="18" charset="0"/>
              </a:rPr>
              <a:t>Entrenamiento de la fuerza.</a:t>
            </a:r>
            <a:r>
              <a:rPr lang="es-ES" sz="1400" dirty="0">
                <a:latin typeface="Arial" panose="020B0604020202020204" pitchFamily="34" charset="0"/>
                <a:ea typeface="Times New Roman" panose="02020603050405020304" pitchFamily="18" charset="0"/>
              </a:rPr>
              <a:t> (2da edición ed.). (M. Roca, Ed.) Barcelona: GROSSER, </a:t>
            </a:r>
            <a:r>
              <a:rPr lang="es-ES" sz="1400" dirty="0" err="1">
                <a:latin typeface="Arial" panose="020B0604020202020204" pitchFamily="34" charset="0"/>
                <a:ea typeface="Times New Roman" panose="02020603050405020304" pitchFamily="18" charset="0"/>
              </a:rPr>
              <a:t>Manfred</a:t>
            </a:r>
            <a:r>
              <a:rPr lang="es-ES" sz="1400" dirty="0">
                <a:latin typeface="Arial" panose="020B0604020202020204" pitchFamily="34" charset="0"/>
                <a:ea typeface="Times New Roman" panose="02020603050405020304" pitchFamily="18" charset="0"/>
              </a:rPr>
              <a:t>. et al. Entrenamiento de la fuerza. Barcelona: Martínez Roca, 1991. .</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GROSSER, M. e. (1991. ). </a:t>
            </a:r>
            <a:r>
              <a:rPr lang="es-ES" sz="1400" i="1" dirty="0">
                <a:latin typeface="Arial" panose="020B0604020202020204" pitchFamily="34" charset="0"/>
                <a:ea typeface="Times New Roman" panose="02020603050405020304" pitchFamily="18" charset="0"/>
              </a:rPr>
              <a:t>Entrenamiento de la fuerza. .</a:t>
            </a:r>
            <a:r>
              <a:rPr lang="es-ES" sz="1400" dirty="0">
                <a:latin typeface="Arial" panose="020B0604020202020204" pitchFamily="34" charset="0"/>
                <a:ea typeface="Times New Roman" panose="02020603050405020304" pitchFamily="18" charset="0"/>
              </a:rPr>
              <a:t> Barcelona: Martínez Roca.</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GUITIERREZ. (1991). </a:t>
            </a:r>
            <a:r>
              <a:rPr lang="es-ES" sz="1400" i="1" dirty="0">
                <a:latin typeface="Arial" panose="020B0604020202020204" pitchFamily="34" charset="0"/>
                <a:ea typeface="Times New Roman" panose="02020603050405020304" pitchFamily="18" charset="0"/>
              </a:rPr>
              <a:t>CIENCIA Y TÉCNICA DEL NATACIÓN .</a:t>
            </a:r>
            <a:r>
              <a:rPr lang="es-ES" sz="1400" dirty="0">
                <a:latin typeface="Arial" panose="020B0604020202020204" pitchFamily="34" charset="0"/>
                <a:ea typeface="Times New Roman" panose="02020603050405020304" pitchFamily="18" charset="0"/>
              </a:rPr>
              <a:t> Madrid.: </a:t>
            </a:r>
            <a:r>
              <a:rPr lang="es-ES" sz="1400" dirty="0" err="1">
                <a:latin typeface="Arial" panose="020B0604020202020204" pitchFamily="34" charset="0"/>
                <a:ea typeface="Times New Roman" panose="02020603050405020304" pitchFamily="18" charset="0"/>
              </a:rPr>
              <a:t>Gymnos</a:t>
            </a:r>
            <a:r>
              <a:rPr lang="es-ES" sz="1400" dirty="0">
                <a:latin typeface="Arial" panose="020B0604020202020204" pitchFamily="34"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err="1">
                <a:latin typeface="Arial" panose="020B0604020202020204" pitchFamily="34" charset="0"/>
                <a:ea typeface="Times New Roman" panose="02020603050405020304" pitchFamily="18" charset="0"/>
              </a:rPr>
              <a:t>Hontoria</a:t>
            </a:r>
            <a:r>
              <a:rPr lang="es-ES" sz="1400" dirty="0">
                <a:latin typeface="Arial" panose="020B0604020202020204" pitchFamily="34" charset="0"/>
                <a:ea typeface="Times New Roman" panose="02020603050405020304" pitchFamily="18" charset="0"/>
              </a:rPr>
              <a:t>, N. (10 de 01 de 2019). </a:t>
            </a:r>
            <a:r>
              <a:rPr lang="es-ES" sz="1400" i="1" dirty="0">
                <a:latin typeface="Arial" panose="020B0604020202020204" pitchFamily="34" charset="0"/>
                <a:ea typeface="Times New Roman" panose="02020603050405020304" pitchFamily="18" charset="0"/>
              </a:rPr>
              <a:t>Qué es la fuerza isométrica y cómo podemos entrenarla</a:t>
            </a:r>
            <a:r>
              <a:rPr lang="es-ES" sz="1400" dirty="0">
                <a:latin typeface="Arial" panose="020B0604020202020204" pitchFamily="34" charset="0"/>
                <a:ea typeface="Times New Roman" panose="02020603050405020304" pitchFamily="18" charset="0"/>
              </a:rPr>
              <a:t>. Obtenido de https://wwwsportlife.es/deportes/articulo/que-es-la-fuerza-isometrica-y-como-podemos-entrenarla-nzm</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i="1" dirty="0">
                <a:latin typeface="Arial" panose="020B0604020202020204" pitchFamily="34" charset="0"/>
                <a:ea typeface="Times New Roman" panose="02020603050405020304" pitchFamily="18" charset="0"/>
              </a:rPr>
              <a:t>I-Natación</a:t>
            </a:r>
            <a:r>
              <a:rPr lang="es-ES" sz="1400" dirty="0">
                <a:latin typeface="Arial" panose="020B0604020202020204" pitchFamily="34" charset="0"/>
                <a:ea typeface="Times New Roman" panose="02020603050405020304" pitchFamily="18" charset="0"/>
              </a:rPr>
              <a:t>. (24 de agosto de 2018). Obtenido de http://www.i-natacion.com/servicios/links/</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LIZAUR, M. P. (1989). </a:t>
            </a:r>
            <a:r>
              <a:rPr lang="es-ES" sz="1400" i="1" dirty="0">
                <a:latin typeface="Arial" panose="020B0604020202020204" pitchFamily="34" charset="0"/>
                <a:ea typeface="Times New Roman" panose="02020603050405020304" pitchFamily="18" charset="0"/>
              </a:rPr>
              <a:t>"La formación y desarrollo de las cualidades físicas", Entrenamiento deportivo en la edad escolar.</a:t>
            </a:r>
            <a:r>
              <a:rPr lang="es-ES" sz="1400" dirty="0">
                <a:latin typeface="Arial" panose="020B0604020202020204" pitchFamily="34" charset="0"/>
                <a:ea typeface="Times New Roman" panose="02020603050405020304" pitchFamily="18" charset="0"/>
              </a:rPr>
              <a:t> </a:t>
            </a:r>
            <a:r>
              <a:rPr lang="es-ES" sz="1400" dirty="0" err="1">
                <a:latin typeface="Arial" panose="020B0604020202020204" pitchFamily="34" charset="0"/>
                <a:ea typeface="Times New Roman" panose="02020603050405020304" pitchFamily="18" charset="0"/>
              </a:rPr>
              <a:t>Malaga</a:t>
            </a:r>
            <a:r>
              <a:rPr lang="es-ES" sz="1400" dirty="0">
                <a:latin typeface="Arial" panose="020B0604020202020204" pitchFamily="34" charset="0"/>
                <a:ea typeface="Times New Roman" panose="02020603050405020304" pitchFamily="18" charset="0"/>
              </a:rPr>
              <a:t>: </a:t>
            </a:r>
            <a:r>
              <a:rPr lang="es-ES" sz="1400" dirty="0" err="1">
                <a:latin typeface="Arial" panose="020B0604020202020204" pitchFamily="34" charset="0"/>
                <a:ea typeface="Times New Roman" panose="02020603050405020304" pitchFamily="18" charset="0"/>
              </a:rPr>
              <a:t>Unisport</a:t>
            </a:r>
            <a:r>
              <a:rPr lang="es-ES" sz="1400" dirty="0">
                <a:latin typeface="Arial" panose="020B0604020202020204" pitchFamily="34"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M, C. (1998). </a:t>
            </a:r>
            <a:r>
              <a:rPr lang="es-ES" sz="1400" i="1" dirty="0">
                <a:latin typeface="Arial" panose="020B0604020202020204" pitchFamily="34" charset="0"/>
                <a:ea typeface="Times New Roman" panose="02020603050405020304" pitchFamily="18" charset="0"/>
              </a:rPr>
              <a:t>NATACIÓN MANUAL DEL ENTRENADOR, ORGANIZACIÓN DEL ENTRENAMIENTO </a:t>
            </a:r>
            <a:r>
              <a:rPr lang="es-ES" sz="1400" dirty="0">
                <a:latin typeface="Arial" panose="020B0604020202020204" pitchFamily="34" charset="0"/>
                <a:ea typeface="Times New Roman" panose="02020603050405020304" pitchFamily="18" charset="0"/>
              </a:rPr>
              <a:t>(1000 ed.). INSTITUTO MONZA.</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err="1">
                <a:latin typeface="Arial" panose="020B0604020202020204" pitchFamily="34" charset="0"/>
                <a:ea typeface="Times New Roman" panose="02020603050405020304" pitchFamily="18" charset="0"/>
              </a:rPr>
              <a:t>Makarenko</a:t>
            </a:r>
            <a:r>
              <a:rPr lang="es-ES" sz="1400" dirty="0">
                <a:latin typeface="Arial" panose="020B0604020202020204" pitchFamily="34" charset="0"/>
                <a:ea typeface="Times New Roman" panose="02020603050405020304" pitchFamily="18" charset="0"/>
              </a:rPr>
              <a:t>, L. (1991). </a:t>
            </a:r>
            <a:r>
              <a:rPr lang="es-ES" sz="1400" i="1" dirty="0">
                <a:latin typeface="Arial" panose="020B0604020202020204" pitchFamily="34" charset="0"/>
                <a:ea typeface="Times New Roman" panose="02020603050405020304" pitchFamily="18" charset="0"/>
              </a:rPr>
              <a:t>“El nadador joven”.</a:t>
            </a:r>
            <a:r>
              <a:rPr lang="es-ES" sz="1400" dirty="0">
                <a:latin typeface="Arial" panose="020B0604020202020204" pitchFamily="34" charset="0"/>
                <a:ea typeface="Times New Roman" panose="02020603050405020304" pitchFamily="18" charset="0"/>
              </a:rPr>
              <a:t> Rusia: Científico técnica.</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MATA. (1991). </a:t>
            </a:r>
            <a:r>
              <a:rPr lang="es-ES" sz="1400" i="1" dirty="0">
                <a:latin typeface="Arial" panose="020B0604020202020204" pitchFamily="34" charset="0"/>
                <a:ea typeface="Times New Roman" panose="02020603050405020304" pitchFamily="18" charset="0"/>
              </a:rPr>
              <a:t>CONTROL DEL ENTRENAMIENTO Y COMPETICIÓN EN NATACIÓN.</a:t>
            </a:r>
            <a:r>
              <a:rPr lang="es-ES" sz="1400" dirty="0">
                <a:latin typeface="Arial" panose="020B0604020202020204" pitchFamily="34" charset="0"/>
                <a:ea typeface="Times New Roman" panose="02020603050405020304" pitchFamily="18" charset="0"/>
              </a:rPr>
              <a:t> Madrid: </a:t>
            </a:r>
            <a:r>
              <a:rPr lang="es-ES" sz="1400" dirty="0" err="1">
                <a:latin typeface="Arial" panose="020B0604020202020204" pitchFamily="34" charset="0"/>
                <a:ea typeface="Times New Roman" panose="02020603050405020304" pitchFamily="18" charset="0"/>
              </a:rPr>
              <a:t>Gymnos</a:t>
            </a:r>
            <a:r>
              <a:rPr lang="es-ES" sz="1400" dirty="0">
                <a:latin typeface="Arial" panose="020B0604020202020204" pitchFamily="34"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err="1">
                <a:latin typeface="Arial" panose="020B0604020202020204" pitchFamily="34" charset="0"/>
                <a:ea typeface="Times New Roman" panose="02020603050405020304" pitchFamily="18" charset="0"/>
              </a:rPr>
              <a:t>Natacion</a:t>
            </a:r>
            <a:r>
              <a:rPr lang="es-ES" sz="1400" dirty="0">
                <a:latin typeface="Arial" panose="020B0604020202020204" pitchFamily="34" charset="0"/>
                <a:ea typeface="Times New Roman" panose="02020603050405020304" pitchFamily="18" charset="0"/>
              </a:rPr>
              <a:t>, R. F. (2013). </a:t>
            </a:r>
            <a:r>
              <a:rPr lang="es-ES" sz="1400" i="1" dirty="0">
                <a:latin typeface="Arial" panose="020B0604020202020204" pitchFamily="34" charset="0"/>
                <a:ea typeface="Times New Roman" panose="02020603050405020304" pitchFamily="18" charset="0"/>
              </a:rPr>
              <a:t>Real Federación Española De Natación</a:t>
            </a:r>
            <a:r>
              <a:rPr lang="es-ES" sz="1400" dirty="0">
                <a:latin typeface="Arial" panose="020B0604020202020204" pitchFamily="34" charset="0"/>
                <a:ea typeface="Times New Roman" panose="02020603050405020304" pitchFamily="18" charset="0"/>
              </a:rPr>
              <a:t>. Obtenido de http://www.rfen.es/publicacion/principal.asp</a:t>
            </a:r>
            <a:endParaRPr lang="es-EC" sz="1400" dirty="0">
              <a:latin typeface="Times New Roman" panose="02020603050405020304" pitchFamily="18" charset="0"/>
              <a:ea typeface="Times New Roman" panose="02020603050405020304" pitchFamily="18" charset="0"/>
            </a:endParaRPr>
          </a:p>
          <a:p>
            <a:pPr marL="457200" indent="-457200" algn="just">
              <a:spcAft>
                <a:spcPts val="0"/>
              </a:spcAft>
            </a:pPr>
            <a:r>
              <a:rPr lang="es-ES" sz="1400" dirty="0">
                <a:latin typeface="Arial" panose="020B0604020202020204" pitchFamily="34" charset="0"/>
                <a:ea typeface="Times New Roman" panose="02020603050405020304" pitchFamily="18" charset="0"/>
              </a:rPr>
              <a:t>Navarro, F. (1998). </a:t>
            </a:r>
            <a:r>
              <a:rPr lang="es-ES" sz="1400" i="1" dirty="0">
                <a:latin typeface="Arial" panose="020B0604020202020204" pitchFamily="34" charset="0"/>
                <a:ea typeface="Times New Roman" panose="02020603050405020304" pitchFamily="18" charset="0"/>
              </a:rPr>
              <a:t>“La resistencia”.</a:t>
            </a:r>
            <a:r>
              <a:rPr lang="es-ES" sz="1400" dirty="0">
                <a:latin typeface="Arial" panose="020B0604020202020204" pitchFamily="34" charset="0"/>
                <a:ea typeface="Times New Roman" panose="02020603050405020304" pitchFamily="18" charset="0"/>
              </a:rPr>
              <a:t> Madrid: </a:t>
            </a:r>
            <a:r>
              <a:rPr lang="es-ES" sz="1400" dirty="0" err="1">
                <a:latin typeface="Arial" panose="020B0604020202020204" pitchFamily="34" charset="0"/>
                <a:ea typeface="Times New Roman" panose="02020603050405020304" pitchFamily="18" charset="0"/>
              </a:rPr>
              <a:t>Gymnos</a:t>
            </a:r>
            <a:r>
              <a:rPr lang="es-ES" sz="1400" dirty="0">
                <a:latin typeface="Arial" panose="020B0604020202020204" pitchFamily="34" charset="0"/>
                <a:ea typeface="Times New Roman" panose="02020603050405020304" pitchFamily="18" charset="0"/>
              </a:rPr>
              <a:t>.</a:t>
            </a:r>
            <a:endParaRPr lang="es-EC"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7115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5335" t="14359" r="25289"/>
          <a:stretch/>
        </p:blipFill>
        <p:spPr>
          <a:xfrm>
            <a:off x="2349499" y="990283"/>
            <a:ext cx="7366001" cy="4839017"/>
          </a:xfrm>
          <a:prstGeom prst="rect">
            <a:avLst/>
          </a:prstGeom>
        </p:spPr>
      </p:pic>
      <p:sp>
        <p:nvSpPr>
          <p:cNvPr id="5" name="Rectángulo 4"/>
          <p:cNvSpPr/>
          <p:nvPr/>
        </p:nvSpPr>
        <p:spPr>
          <a:xfrm>
            <a:off x="1257300" y="262235"/>
            <a:ext cx="9551355" cy="1446550"/>
          </a:xfrm>
          <a:prstGeom prst="rect">
            <a:avLst/>
          </a:prstGeom>
          <a:noFill/>
        </p:spPr>
        <p:txBody>
          <a:bodyPr wrap="square" lIns="91440" tIns="45720" rIns="91440" bIns="45720">
            <a:spAutoFit/>
          </a:bodyPr>
          <a:lstStyle/>
          <a:p>
            <a:pPr algn="ctr"/>
            <a:r>
              <a:rPr lang="es-ES" sz="4400" b="1" dirty="0" smtClean="0">
                <a:ln w="22225">
                  <a:solidFill>
                    <a:schemeClr val="accent2"/>
                  </a:solidFill>
                  <a:prstDash val="solid"/>
                </a:ln>
                <a:solidFill>
                  <a:schemeClr val="accent2">
                    <a:lumMod val="40000"/>
                    <a:lumOff val="60000"/>
                  </a:schemeClr>
                </a:solidFill>
              </a:rPr>
              <a:t>DIOS CONCEDE LA VICTORIA A LA CONSTANCIA</a:t>
            </a:r>
            <a:endParaRPr lang="es-ES" sz="4400" b="1" cap="none" spc="0" dirty="0">
              <a:ln w="22225">
                <a:solidFill>
                  <a:schemeClr val="accent2"/>
                </a:solidFill>
                <a:prstDash val="solid"/>
              </a:ln>
              <a:solidFill>
                <a:schemeClr val="accent2">
                  <a:lumMod val="40000"/>
                  <a:lumOff val="60000"/>
                </a:schemeClr>
              </a:solidFill>
              <a:effectLst/>
            </a:endParaRPr>
          </a:p>
        </p:txBody>
      </p:sp>
      <p:sp>
        <p:nvSpPr>
          <p:cNvPr id="6" name="Rectángulo 5"/>
          <p:cNvSpPr/>
          <p:nvPr/>
        </p:nvSpPr>
        <p:spPr>
          <a:xfrm>
            <a:off x="1257300" y="5548551"/>
            <a:ext cx="9552313" cy="830997"/>
          </a:xfrm>
          <a:prstGeom prst="rect">
            <a:avLst/>
          </a:prstGeom>
          <a:noFill/>
        </p:spPr>
        <p:txBody>
          <a:bodyPr wrap="square" lIns="91440" tIns="45720" rIns="91440" bIns="45720">
            <a:spAutoFit/>
          </a:bodyPr>
          <a:lstStyle/>
          <a:p>
            <a:pPr algn="ctr"/>
            <a:r>
              <a:rPr lang="es-ES" sz="4800" b="1" cap="none" spc="0" dirty="0" smtClean="0">
                <a:ln w="22225">
                  <a:solidFill>
                    <a:schemeClr val="accent2"/>
                  </a:solidFill>
                  <a:prstDash val="solid"/>
                </a:ln>
                <a:solidFill>
                  <a:schemeClr val="accent2">
                    <a:lumMod val="40000"/>
                    <a:lumOff val="60000"/>
                  </a:schemeClr>
                </a:solidFill>
                <a:effectLst/>
              </a:rPr>
              <a:t>GRACIAS POR SU ATENCIÓN</a:t>
            </a:r>
            <a:endParaRPr lang="es-ES" sz="4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14354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7092" y="624111"/>
            <a:ext cx="9025334" cy="1863596"/>
          </a:xfrm>
          <a:solidFill>
            <a:schemeClr val="accent2">
              <a:lumMod val="20000"/>
              <a:lumOff val="80000"/>
            </a:schemeClr>
          </a:solidFill>
          <a:ln>
            <a:solidFill>
              <a:srgbClr val="002060"/>
            </a:solidFill>
          </a:ln>
        </p:spPr>
        <p:txBody>
          <a:bodyPr>
            <a:normAutofit/>
          </a:bodyPr>
          <a:lstStyle/>
          <a:p>
            <a:pPr algn="ctr"/>
            <a:r>
              <a:rPr lang="es-EC" sz="3200" b="1" dirty="0" smtClean="0">
                <a:latin typeface="Arial" panose="020B0604020202020204" pitchFamily="34" charset="0"/>
                <a:cs typeface="Arial" panose="020B0604020202020204" pitchFamily="34" charset="0"/>
              </a:rPr>
              <a:t>OBJETIVO GENERAL</a:t>
            </a:r>
            <a:br>
              <a:rPr lang="es-EC" sz="3200" b="1" dirty="0" smtClean="0">
                <a:latin typeface="Arial" panose="020B0604020202020204" pitchFamily="34" charset="0"/>
                <a:cs typeface="Arial" panose="020B0604020202020204" pitchFamily="34" charset="0"/>
              </a:rPr>
            </a:br>
            <a:r>
              <a:rPr lang="es-EC" sz="2400" dirty="0" smtClean="0">
                <a:latin typeface="Arial" panose="020B0604020202020204" pitchFamily="34" charset="0"/>
                <a:cs typeface="Arial" panose="020B0604020202020204" pitchFamily="34" charset="0"/>
              </a:rPr>
              <a:t>Determinar la efectividad de un programa con ejercicios de fuerza isométrica y su incidencia en las fases de tirón y empuje de la brazada de crol del equipo de natación de la ETFA.</a:t>
            </a:r>
            <a:endParaRPr lang="es-EC" sz="3200" b="1" dirty="0">
              <a:latin typeface="Arial" panose="020B0604020202020204" pitchFamily="34" charset="0"/>
              <a:cs typeface="Arial" panose="020B0604020202020204" pitchFamily="34" charset="0"/>
            </a:endParaRPr>
          </a:p>
        </p:txBody>
      </p:sp>
      <p:sp>
        <p:nvSpPr>
          <p:cNvPr id="7" name="Flecha abajo 6"/>
          <p:cNvSpPr/>
          <p:nvPr/>
        </p:nvSpPr>
        <p:spPr>
          <a:xfrm>
            <a:off x="5715001" y="2487705"/>
            <a:ext cx="1169894" cy="1035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414510" y="3684498"/>
            <a:ext cx="3485137" cy="1477328"/>
          </a:xfrm>
          <a:prstGeom prst="rect">
            <a:avLst/>
          </a:prstGeom>
          <a:solidFill>
            <a:schemeClr val="accent2">
              <a:lumMod val="60000"/>
              <a:lumOff val="40000"/>
            </a:schemeClr>
          </a:solidFill>
          <a:ln>
            <a:solidFill>
              <a:srgbClr val="002060"/>
            </a:solidFill>
          </a:ln>
        </p:spPr>
        <p:txBody>
          <a:bodyPr wrap="square" rtlCol="0">
            <a:spAutoFit/>
          </a:bodyPr>
          <a:lstStyle/>
          <a:p>
            <a:r>
              <a:rPr lang="es-EC" dirty="0" smtClean="0"/>
              <a:t>•</a:t>
            </a:r>
            <a:r>
              <a:rPr lang="es-EC" dirty="0" smtClean="0">
                <a:latin typeface="Arial" panose="020B0604020202020204" pitchFamily="34" charset="0"/>
                <a:cs typeface="Arial" panose="020B0604020202020204" pitchFamily="34" charset="0"/>
              </a:rPr>
              <a:t>Determinar pre y pos test la fuerza isométrica en las fases de tirón y empuje de la brazada de crol del equipo de natación de la ETFA.</a:t>
            </a:r>
            <a:endParaRPr lang="es-EC" dirty="0">
              <a:latin typeface="Arial" panose="020B0604020202020204" pitchFamily="34" charset="0"/>
              <a:cs typeface="Arial" panose="020B0604020202020204" pitchFamily="34" charset="0"/>
            </a:endParaRPr>
          </a:p>
        </p:txBody>
      </p:sp>
      <p:sp>
        <p:nvSpPr>
          <p:cNvPr id="9" name="CuadroTexto 8"/>
          <p:cNvSpPr txBox="1"/>
          <p:nvPr/>
        </p:nvSpPr>
        <p:spPr>
          <a:xfrm>
            <a:off x="403419" y="5397225"/>
            <a:ext cx="3496228" cy="1200329"/>
          </a:xfrm>
          <a:prstGeom prst="rect">
            <a:avLst/>
          </a:prstGeom>
          <a:solidFill>
            <a:schemeClr val="accent2">
              <a:lumMod val="60000"/>
              <a:lumOff val="40000"/>
            </a:schemeClr>
          </a:solidFill>
          <a:ln>
            <a:solidFill>
              <a:srgbClr val="002060"/>
            </a:solidFill>
          </a:ln>
        </p:spPr>
        <p:txBody>
          <a:bodyPr wrap="square" rtlCol="0">
            <a:spAutoFit/>
          </a:bodyPr>
          <a:lstStyle/>
          <a:p>
            <a:r>
              <a:rPr lang="es-EC" dirty="0" smtClean="0"/>
              <a:t>•</a:t>
            </a:r>
            <a:r>
              <a:rPr lang="es-EC" dirty="0" smtClean="0">
                <a:latin typeface="Arial" panose="020B0604020202020204" pitchFamily="34" charset="0"/>
                <a:cs typeface="Arial" panose="020B0604020202020204" pitchFamily="34" charset="0"/>
              </a:rPr>
              <a:t>Determinar pre y pos test la efectividad técnica de la brazada de crol del equipo de natación de la ETFA.</a:t>
            </a:r>
            <a:endParaRPr lang="es-EC" dirty="0">
              <a:latin typeface="Arial" panose="020B0604020202020204" pitchFamily="34" charset="0"/>
              <a:cs typeface="Arial" panose="020B0604020202020204" pitchFamily="34" charset="0"/>
            </a:endParaRPr>
          </a:p>
        </p:txBody>
      </p:sp>
      <p:sp>
        <p:nvSpPr>
          <p:cNvPr id="10" name="CuadroTexto 9"/>
          <p:cNvSpPr txBox="1"/>
          <p:nvPr/>
        </p:nvSpPr>
        <p:spPr>
          <a:xfrm>
            <a:off x="9299767" y="3976739"/>
            <a:ext cx="2695009" cy="2020650"/>
          </a:xfrm>
          <a:prstGeom prst="rect">
            <a:avLst/>
          </a:prstGeom>
          <a:solidFill>
            <a:schemeClr val="accent2">
              <a:lumMod val="60000"/>
              <a:lumOff val="40000"/>
            </a:schemeClr>
          </a:solidFill>
          <a:ln>
            <a:solidFill>
              <a:srgbClr val="002060"/>
            </a:solidFill>
          </a:ln>
        </p:spPr>
        <p:txBody>
          <a:bodyPr wrap="square" rtlCol="0">
            <a:spAutoFit/>
          </a:bodyPr>
          <a:lstStyle/>
          <a:p>
            <a:r>
              <a:rPr lang="es-EC" dirty="0" smtClean="0"/>
              <a:t>•</a:t>
            </a:r>
            <a:r>
              <a:rPr lang="es-EC" dirty="0" smtClean="0">
                <a:latin typeface="Arial" panose="020B0604020202020204" pitchFamily="34" charset="0"/>
                <a:cs typeface="Arial" panose="020B0604020202020204" pitchFamily="34" charset="0"/>
              </a:rPr>
              <a:t>Diseñar y aplicar un programa de ejercicios de fuerza isométrica para las fases de tirón y empuje de la brazada de crol del equipo de natación de la ETFA.</a:t>
            </a:r>
            <a:endParaRPr lang="es-EC" dirty="0">
              <a:latin typeface="Arial" panose="020B0604020202020204" pitchFamily="34" charset="0"/>
              <a:cs typeface="Arial" panose="020B0604020202020204" pitchFamily="34" charset="0"/>
            </a:endParaRPr>
          </a:p>
        </p:txBody>
      </p:sp>
      <p:sp>
        <p:nvSpPr>
          <p:cNvPr id="11" name="Rectángulo 10"/>
          <p:cNvSpPr/>
          <p:nvPr/>
        </p:nvSpPr>
        <p:spPr>
          <a:xfrm>
            <a:off x="4115376" y="4809531"/>
            <a:ext cx="5081840" cy="553998"/>
          </a:xfrm>
          <a:prstGeom prst="rect">
            <a:avLst/>
          </a:prstGeom>
          <a:solidFill>
            <a:schemeClr val="accent2">
              <a:lumMod val="20000"/>
              <a:lumOff val="80000"/>
            </a:schemeClr>
          </a:solidFill>
          <a:ln>
            <a:solidFill>
              <a:srgbClr val="002060"/>
            </a:solidFill>
          </a:ln>
        </p:spPr>
        <p:txBody>
          <a:bodyPr wrap="none">
            <a:spAutoFit/>
          </a:bodyPr>
          <a:lstStyle/>
          <a:p>
            <a:pPr lvl="0"/>
            <a:r>
              <a:rPr lang="es-EC" sz="3000" b="1" dirty="0">
                <a:latin typeface="Arial" panose="020B0604020202020204" pitchFamily="34" charset="0"/>
                <a:cs typeface="Arial" panose="020B0604020202020204" pitchFamily="34" charset="0"/>
              </a:rPr>
              <a:t>OBJETIVOS </a:t>
            </a:r>
            <a:r>
              <a:rPr lang="es-EC" sz="3000" b="1" dirty="0" smtClean="0">
                <a:latin typeface="Arial" panose="020B0604020202020204" pitchFamily="34" charset="0"/>
                <a:cs typeface="Arial" panose="020B0604020202020204" pitchFamily="34" charset="0"/>
              </a:rPr>
              <a:t>ESPECÍFICOS</a:t>
            </a:r>
            <a:endParaRPr lang="es-EC"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87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84309" y="685799"/>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a:p>
        </p:txBody>
      </p:sp>
      <p:sp>
        <p:nvSpPr>
          <p:cNvPr id="8" name="Título 2"/>
          <p:cNvSpPr>
            <a:spLocks noGrp="1"/>
          </p:cNvSpPr>
          <p:nvPr>
            <p:ph type="title"/>
          </p:nvPr>
        </p:nvSpPr>
        <p:spPr>
          <a:xfrm>
            <a:off x="1484311" y="685800"/>
            <a:ext cx="9256477" cy="979227"/>
          </a:xfrm>
        </p:spPr>
        <p:txBody>
          <a:bodyPr/>
          <a:lstStyle/>
          <a:p>
            <a:r>
              <a:rPr lang="es-EC" dirty="0" smtClean="0"/>
              <a:t>          </a:t>
            </a:r>
            <a:r>
              <a:rPr lang="es-EC" sz="3200" b="1" dirty="0" smtClean="0">
                <a:latin typeface="Arial" panose="020B0604020202020204" pitchFamily="34" charset="0"/>
                <a:cs typeface="Arial" panose="020B0604020202020204" pitchFamily="34" charset="0"/>
              </a:rPr>
              <a:t>VARIABLES </a:t>
            </a:r>
            <a:r>
              <a:rPr lang="es-EC" sz="3200" b="1" dirty="0">
                <a:latin typeface="Arial" panose="020B0604020202020204" pitchFamily="34" charset="0"/>
                <a:cs typeface="Arial" panose="020B0604020202020204" pitchFamily="34" charset="0"/>
              </a:rPr>
              <a:t>DE INVESTIGACIÓN</a:t>
            </a:r>
            <a:endParaRPr lang="es-EC" b="1" dirty="0">
              <a:latin typeface="Arial" panose="020B0604020202020204" pitchFamily="34" charset="0"/>
              <a:cs typeface="Arial" panose="020B0604020202020204" pitchFamily="34" charset="0"/>
            </a:endParaRPr>
          </a:p>
        </p:txBody>
      </p:sp>
      <p:sp>
        <p:nvSpPr>
          <p:cNvPr id="9" name="2 Marcador de texto"/>
          <p:cNvSpPr txBox="1">
            <a:spLocks/>
          </p:cNvSpPr>
          <p:nvPr/>
        </p:nvSpPr>
        <p:spPr>
          <a:xfrm>
            <a:off x="2149521" y="1864448"/>
            <a:ext cx="4040188" cy="639762"/>
          </a:xfrm>
          <a:prstGeom prst="rect">
            <a:avLst/>
          </a:prstGeom>
          <a:solidFill>
            <a:srgbClr val="FFFF00"/>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C"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INDEPENDIENTE</a:t>
            </a:r>
            <a:endParaRPr lang="es-EC"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3 Marcador de contenido"/>
          <p:cNvSpPr txBox="1">
            <a:spLocks/>
          </p:cNvSpPr>
          <p:nvPr/>
        </p:nvSpPr>
        <p:spPr>
          <a:xfrm>
            <a:off x="2149521" y="2717938"/>
            <a:ext cx="4040188" cy="3951288"/>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lgn="just">
              <a:buFont typeface="Arial"/>
              <a:buNone/>
            </a:pPr>
            <a:r>
              <a:rPr lang="es-EC" b="1" dirty="0" smtClean="0">
                <a:latin typeface="Arial" panose="020B0604020202020204" pitchFamily="34" charset="0"/>
                <a:cs typeface="Arial" panose="020B0604020202020204" pitchFamily="34" charset="0"/>
              </a:rPr>
              <a:t>FUERZA ISOMÉTRICA</a:t>
            </a:r>
          </a:p>
          <a:p>
            <a:pPr algn="just"/>
            <a:r>
              <a:rPr lang="es-EC" sz="2000" dirty="0" smtClean="0">
                <a:latin typeface="Arial" panose="020B0604020202020204" pitchFamily="34" charset="0"/>
                <a:cs typeface="Arial" panose="020B0604020202020204" pitchFamily="34" charset="0"/>
              </a:rPr>
              <a:t>Posición estática en la que no hay ningún acortamiento muscular visible al  observador. En el entrenamiento estático o isométrico, desde el punto de vista de la física el trabajo es nulo. No existe contracción ni extensión muscular visible en esta forma de entrenamiento   como sucede en el  entrenamiento dinámico. (Vargas, 1998).</a:t>
            </a:r>
            <a:endParaRPr lang="es-EC" dirty="0"/>
          </a:p>
        </p:txBody>
      </p:sp>
      <p:sp>
        <p:nvSpPr>
          <p:cNvPr id="11" name="4 Marcador de texto"/>
          <p:cNvSpPr txBox="1">
            <a:spLocks/>
          </p:cNvSpPr>
          <p:nvPr/>
        </p:nvSpPr>
        <p:spPr>
          <a:xfrm>
            <a:off x="6825478" y="1904922"/>
            <a:ext cx="4041775" cy="639762"/>
          </a:xfrm>
          <a:prstGeom prst="rect">
            <a:avLst/>
          </a:prstGeom>
          <a:solidFill>
            <a:srgbClr val="FFFF00"/>
          </a:solidFill>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s-EC"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DEPENDIENTE</a:t>
            </a:r>
            <a:endParaRPr lang="es-EC"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5 Marcador de contenido"/>
          <p:cNvSpPr txBox="1">
            <a:spLocks/>
          </p:cNvSpPr>
          <p:nvPr/>
        </p:nvSpPr>
        <p:spPr>
          <a:xfrm>
            <a:off x="6825478" y="2717938"/>
            <a:ext cx="4147322" cy="3951288"/>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dk1"/>
                </a:solidFill>
                <a:effectLst/>
                <a:latin typeface="+mn-lt"/>
                <a:ea typeface="+mn-ea"/>
                <a:cs typeface="+mn-cs"/>
              </a:defRPr>
            </a:lvl9pPr>
          </a:lstStyle>
          <a:p>
            <a:pPr marL="0" indent="0" algn="just">
              <a:buFont typeface="Arial"/>
              <a:buNone/>
            </a:pPr>
            <a:r>
              <a:rPr lang="es-EC" b="1" dirty="0" smtClean="0">
                <a:latin typeface="Arial" panose="020B0604020202020204" pitchFamily="34" charset="0"/>
                <a:cs typeface="Arial" panose="020B0604020202020204" pitchFamily="34" charset="0"/>
              </a:rPr>
              <a:t>TECNICA DE CROL FASE TIRÓN - EMPUJE</a:t>
            </a:r>
          </a:p>
          <a:p>
            <a:pPr algn="just"/>
            <a:r>
              <a:rPr lang="es-EC" sz="1900" dirty="0" smtClean="0">
                <a:latin typeface="Arial" panose="020B0604020202020204" pitchFamily="34" charset="0"/>
                <a:cs typeface="Arial" panose="020B0604020202020204" pitchFamily="34" charset="0"/>
              </a:rPr>
              <a:t>La técnica de la natación como el modelo o patrón de movimientos a realizar y cuyo fin principal es el ahorro de energía, sin olvidar la optimización de la fuerza propulsora. Cuanto mas perfecta es la técnica menos energía es necesaria para obtener un buen resultado. La brazada de crol consta de dos fases principales, la tracción y el recobro, y la tracción se ha subdividido en cuatro sub fases: la entrada, el agarre, el tirón y el empuje. (I - Natación, 2018)</a:t>
            </a:r>
            <a:endParaRPr lang="es-EC"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904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5080" y="104905"/>
            <a:ext cx="8911687" cy="1280890"/>
          </a:xfrm>
        </p:spPr>
        <p:txBody>
          <a:bodyPr>
            <a:normAutofit/>
          </a:bodyPr>
          <a:lstStyle/>
          <a:p>
            <a:pPr algn="ctr"/>
            <a:r>
              <a:rPr lang="es-EC"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TEÓRICO</a:t>
            </a:r>
            <a:endParaRPr lang="es-EC"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9436" y="722191"/>
            <a:ext cx="5743482" cy="1483658"/>
          </a:xfrm>
        </p:spPr>
        <p:txBody>
          <a:bodyPr>
            <a:noAutofit/>
          </a:bodyPr>
          <a:lstStyle/>
          <a:p>
            <a:pPr algn="just"/>
            <a:r>
              <a:rPr lang="es-EC" sz="1600" b="1" dirty="0" smtClean="0">
                <a:solidFill>
                  <a:schemeClr val="tx1"/>
                </a:solidFill>
                <a:latin typeface="Arial" panose="020B0604020202020204" pitchFamily="34" charset="0"/>
                <a:cs typeface="Arial" panose="020B0604020202020204" pitchFamily="34" charset="0"/>
              </a:rPr>
              <a:t>EL ENTRENAMIENTO DE LA FUERZA EN NATACIÓN.- </a:t>
            </a:r>
            <a:r>
              <a:rPr lang="es-EC" sz="1600" dirty="0" smtClean="0">
                <a:latin typeface="Arial" panose="020B0604020202020204" pitchFamily="34" charset="0"/>
                <a:cs typeface="Arial" panose="020B0604020202020204" pitchFamily="34" charset="0"/>
              </a:rPr>
              <a:t>Cuando mejoramos la fuerza en nuestros nadadores se convierte en un factor importante en todas las técnicas de nado y en las salidas y vueltas olímpicas y en la mayoría de las pruebas es determinante. Es importante desarrollar los diferentes tipos de manifestaciones de la fuerza, aplicando los diferentes métodos de entrenamiento. La fuerza se define como la capacidad de un musculo o grupo muscular para vencer o soportar una resistencia. (García, 1999</a:t>
            </a:r>
            <a:r>
              <a:rPr lang="es-EC" sz="1400" dirty="0" smtClean="0">
                <a:latin typeface="Arial" panose="020B0604020202020204" pitchFamily="34" charset="0"/>
                <a:cs typeface="Arial" panose="020B0604020202020204" pitchFamily="34" charset="0"/>
              </a:rPr>
              <a:t>)</a:t>
            </a:r>
          </a:p>
          <a:p>
            <a:pPr marL="0" indent="0" algn="just">
              <a:buNone/>
            </a:pPr>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790" y="3452907"/>
            <a:ext cx="2617810" cy="3074893"/>
          </a:xfrm>
          <a:prstGeom prst="rect">
            <a:avLst/>
          </a:prstGeom>
        </p:spPr>
      </p:pic>
      <p:sp>
        <p:nvSpPr>
          <p:cNvPr id="5" name="Marcador de contenido 2"/>
          <p:cNvSpPr txBox="1">
            <a:spLocks/>
          </p:cNvSpPr>
          <p:nvPr/>
        </p:nvSpPr>
        <p:spPr>
          <a:xfrm>
            <a:off x="5959942" y="671391"/>
            <a:ext cx="5743482" cy="14836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1600" b="1" dirty="0" smtClean="0">
                <a:solidFill>
                  <a:schemeClr val="tx1"/>
                </a:solidFill>
                <a:latin typeface="Arial" panose="020B0604020202020204" pitchFamily="34" charset="0"/>
                <a:cs typeface="Arial" panose="020B0604020202020204" pitchFamily="34" charset="0"/>
              </a:rPr>
              <a:t>DIFERENCIA DE LOS NIVELES DE FUERZA.- </a:t>
            </a:r>
            <a:r>
              <a:rPr lang="es-EC" sz="1600" dirty="0" smtClean="0">
                <a:latin typeface="Arial" panose="020B0604020202020204" pitchFamily="34" charset="0"/>
                <a:cs typeface="Arial" panose="020B0604020202020204" pitchFamily="34" charset="0"/>
              </a:rPr>
              <a:t>La fuerza así como las diferentes capacidades físicas, se desarrollan paralelamente con las fases de crecimiento del ser humano, este crecimiento no es igual para ambos sexos, también existen diferencias pequeñas en las primeras etapas de la infancia aproximadamente los 10 – 12 años.  </a:t>
            </a:r>
          </a:p>
          <a:p>
            <a:pPr marL="0" indent="0" algn="just">
              <a:buNone/>
            </a:pPr>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365840199"/>
              </p:ext>
            </p:extLst>
          </p:nvPr>
        </p:nvGraphicFramePr>
        <p:xfrm>
          <a:off x="6393682" y="2438323"/>
          <a:ext cx="5457659" cy="4290060"/>
        </p:xfrm>
        <a:graphic>
          <a:graphicData uri="http://schemas.openxmlformats.org/drawingml/2006/table">
            <a:tbl>
              <a:tblPr firstRow="1" firstCol="1" lastRow="1" lastCol="1" bandRow="1" bandCol="1">
                <a:tableStyleId>{5C22544A-7EE6-4342-B048-85BDC9FD1C3A}</a:tableStyleId>
              </a:tblPr>
              <a:tblGrid>
                <a:gridCol w="1782747"/>
                <a:gridCol w="1726781"/>
                <a:gridCol w="1948131"/>
              </a:tblGrid>
              <a:tr h="362209">
                <a:tc>
                  <a:txBody>
                    <a:bodyPr/>
                    <a:lstStyle/>
                    <a:p>
                      <a:pPr marL="21590" indent="-21590">
                        <a:spcAft>
                          <a:spcPts val="0"/>
                        </a:spcAft>
                      </a:pPr>
                      <a:r>
                        <a:rPr lang="es-EC" sz="1200" dirty="0">
                          <a:solidFill>
                            <a:schemeClr val="tx1"/>
                          </a:solidFill>
                          <a:effectLst/>
                        </a:rPr>
                        <a:t>PRE-PERIODO</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21590" marR="144780" indent="-21590" algn="ctr">
                        <a:spcAft>
                          <a:spcPts val="0"/>
                        </a:spcAft>
                      </a:pPr>
                      <a:r>
                        <a:rPr lang="es-EC" sz="1200">
                          <a:solidFill>
                            <a:schemeClr val="tx1"/>
                          </a:solidFill>
                          <a:effectLst/>
                        </a:rPr>
                        <a:t>0 a 1 año</a:t>
                      </a:r>
                      <a:endParaRPr lang="es-EC" sz="110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342900" lvl="0" indent="-342900">
                        <a:spcAft>
                          <a:spcPts val="0"/>
                        </a:spcAft>
                        <a:buSzPts val="850"/>
                        <a:buFont typeface="Symbol" panose="05050102010706020507" pitchFamily="18" charset="2"/>
                        <a:buChar char=""/>
                        <a:tabLst>
                          <a:tab pos="276225" algn="l"/>
                        </a:tabLst>
                      </a:pPr>
                      <a:r>
                        <a:rPr lang="es-EC" sz="1200" dirty="0">
                          <a:solidFill>
                            <a:schemeClr val="tx1"/>
                          </a:solidFill>
                          <a:effectLst/>
                        </a:rPr>
                        <a:t>Estimulación de reflejos</a:t>
                      </a:r>
                      <a:r>
                        <a:rPr lang="es-EC" sz="1200" spc="-80" dirty="0">
                          <a:solidFill>
                            <a:schemeClr val="tx1"/>
                          </a:solidFill>
                          <a:effectLst/>
                        </a:rPr>
                        <a:t> </a:t>
                      </a:r>
                      <a:r>
                        <a:rPr lang="es-EC" sz="1200" dirty="0">
                          <a:solidFill>
                            <a:schemeClr val="tx1"/>
                          </a:solidFill>
                          <a:effectLst/>
                        </a:rPr>
                        <a:t>arcaicos.</a:t>
                      </a:r>
                      <a:endParaRPr lang="es-EC"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67914" marR="67914" marT="0" marB="0">
                    <a:solidFill>
                      <a:schemeClr val="accent5">
                        <a:lumMod val="75000"/>
                      </a:schemeClr>
                    </a:solidFill>
                  </a:tcPr>
                </a:tc>
              </a:tr>
              <a:tr h="1162087">
                <a:tc>
                  <a:txBody>
                    <a:bodyPr/>
                    <a:lstStyle/>
                    <a:p>
                      <a:pPr marL="21590" indent="-21590">
                        <a:spcAft>
                          <a:spcPts val="0"/>
                        </a:spcAft>
                      </a:pPr>
                      <a:r>
                        <a:rPr lang="es-EC" sz="1200" dirty="0">
                          <a:solidFill>
                            <a:schemeClr val="tx1"/>
                          </a:solidFill>
                          <a:effectLst/>
                        </a:rPr>
                        <a:t> </a:t>
                      </a:r>
                      <a:endParaRPr lang="es-EC" sz="1100" dirty="0">
                        <a:solidFill>
                          <a:schemeClr val="tx1"/>
                        </a:solidFill>
                        <a:effectLst/>
                      </a:endParaRPr>
                    </a:p>
                    <a:p>
                      <a:pPr marL="21590" indent="-21590">
                        <a:spcBef>
                          <a:spcPts val="20"/>
                        </a:spcBef>
                        <a:spcAft>
                          <a:spcPts val="0"/>
                        </a:spcAft>
                      </a:pPr>
                      <a:r>
                        <a:rPr lang="es-EC" sz="1200" dirty="0">
                          <a:solidFill>
                            <a:schemeClr val="tx1"/>
                          </a:solidFill>
                          <a:effectLst/>
                        </a:rPr>
                        <a:t> </a:t>
                      </a:r>
                      <a:endParaRPr lang="es-EC" sz="1100" dirty="0">
                        <a:solidFill>
                          <a:schemeClr val="tx1"/>
                        </a:solidFill>
                        <a:effectLst/>
                      </a:endParaRPr>
                    </a:p>
                    <a:p>
                      <a:pPr marL="21590" marR="354965" indent="-21590" algn="ctr">
                        <a:spcAft>
                          <a:spcPts val="0"/>
                        </a:spcAft>
                      </a:pPr>
                      <a:r>
                        <a:rPr lang="es-EC" sz="1200" dirty="0">
                          <a:solidFill>
                            <a:schemeClr val="tx1"/>
                          </a:solidFill>
                          <a:effectLst/>
                        </a:rPr>
                        <a:t>PRIMER PERIODO</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21590" indent="-21590">
                        <a:spcAft>
                          <a:spcPts val="0"/>
                        </a:spcAft>
                      </a:pPr>
                      <a:r>
                        <a:rPr lang="es-EC" sz="1200" dirty="0">
                          <a:solidFill>
                            <a:schemeClr val="tx1"/>
                          </a:solidFill>
                          <a:effectLst/>
                        </a:rPr>
                        <a:t> </a:t>
                      </a:r>
                      <a:endParaRPr lang="es-EC" sz="1100" dirty="0">
                        <a:solidFill>
                          <a:schemeClr val="tx1"/>
                        </a:solidFill>
                        <a:effectLst/>
                      </a:endParaRPr>
                    </a:p>
                    <a:p>
                      <a:pPr marL="21590" indent="-21590">
                        <a:spcBef>
                          <a:spcPts val="50"/>
                        </a:spcBef>
                        <a:spcAft>
                          <a:spcPts val="0"/>
                        </a:spcAft>
                      </a:pPr>
                      <a:r>
                        <a:rPr lang="es-EC" sz="1200" dirty="0">
                          <a:solidFill>
                            <a:schemeClr val="tx1"/>
                          </a:solidFill>
                          <a:effectLst/>
                        </a:rPr>
                        <a:t> </a:t>
                      </a:r>
                      <a:endParaRPr lang="es-EC" sz="1100" dirty="0">
                        <a:solidFill>
                          <a:schemeClr val="tx1"/>
                        </a:solidFill>
                        <a:effectLst/>
                      </a:endParaRPr>
                    </a:p>
                    <a:p>
                      <a:pPr marL="21590" marR="145415" indent="-21590" algn="ctr">
                        <a:spcBef>
                          <a:spcPts val="5"/>
                        </a:spcBef>
                        <a:spcAft>
                          <a:spcPts val="0"/>
                        </a:spcAft>
                      </a:pPr>
                      <a:r>
                        <a:rPr lang="es-EC" sz="1200" dirty="0">
                          <a:solidFill>
                            <a:schemeClr val="tx1"/>
                          </a:solidFill>
                          <a:effectLst/>
                        </a:rPr>
                        <a:t>2 a 7/8 años</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342900" lvl="0" indent="-342900">
                        <a:spcAft>
                          <a:spcPts val="0"/>
                        </a:spcAft>
                        <a:buSzPts val="850"/>
                        <a:buFont typeface="Symbol" panose="05050102010706020507" pitchFamily="18" charset="2"/>
                        <a:buChar char=""/>
                        <a:tabLst>
                          <a:tab pos="276225" algn="l"/>
                        </a:tabLst>
                      </a:pPr>
                      <a:r>
                        <a:rPr lang="es-EC" sz="1200" dirty="0">
                          <a:solidFill>
                            <a:schemeClr val="tx1"/>
                          </a:solidFill>
                          <a:effectLst/>
                        </a:rPr>
                        <a:t>Desarrollo</a:t>
                      </a:r>
                      <a:r>
                        <a:rPr lang="es-EC" sz="1200" spc="-25" dirty="0">
                          <a:solidFill>
                            <a:schemeClr val="tx1"/>
                          </a:solidFill>
                          <a:effectLst/>
                        </a:rPr>
                        <a:t> </a:t>
                      </a:r>
                      <a:r>
                        <a:rPr lang="es-EC" sz="1200" dirty="0">
                          <a:solidFill>
                            <a:schemeClr val="tx1"/>
                          </a:solidFill>
                          <a:effectLst/>
                        </a:rPr>
                        <a:t>psicomotriz</a:t>
                      </a:r>
                      <a:endParaRPr lang="es-EC" sz="1100" dirty="0">
                        <a:solidFill>
                          <a:schemeClr val="tx1"/>
                        </a:solidFill>
                        <a:effectLst/>
                      </a:endParaRPr>
                    </a:p>
                    <a:p>
                      <a:pPr marL="342900" marR="41910" lvl="0" indent="-342900">
                        <a:spcBef>
                          <a:spcPts val="495"/>
                        </a:spcBef>
                        <a:spcAft>
                          <a:spcPts val="0"/>
                        </a:spcAft>
                        <a:buSzPts val="850"/>
                        <a:buFont typeface="Symbol" panose="05050102010706020507" pitchFamily="18" charset="2"/>
                        <a:buChar char=""/>
                        <a:tabLst>
                          <a:tab pos="276225" algn="l"/>
                          <a:tab pos="1076325" algn="l"/>
                          <a:tab pos="1402080" algn="l"/>
                        </a:tabLst>
                      </a:pPr>
                      <a:r>
                        <a:rPr lang="es-EC" sz="1200" dirty="0">
                          <a:solidFill>
                            <a:schemeClr val="tx1"/>
                          </a:solidFill>
                          <a:effectLst/>
                        </a:rPr>
                        <a:t>Estabilización	del </a:t>
                      </a:r>
                      <a:r>
                        <a:rPr lang="es-EC" sz="1200" spc="-5" dirty="0">
                          <a:solidFill>
                            <a:schemeClr val="tx1"/>
                          </a:solidFill>
                          <a:effectLst/>
                        </a:rPr>
                        <a:t>Esquema </a:t>
                      </a:r>
                      <a:r>
                        <a:rPr lang="es-EC" sz="1200" dirty="0">
                          <a:solidFill>
                            <a:schemeClr val="tx1"/>
                          </a:solidFill>
                          <a:effectLst/>
                        </a:rPr>
                        <a:t>Corporal. Adaptación</a:t>
                      </a:r>
                      <a:endParaRPr lang="es-EC" sz="1100" dirty="0">
                        <a:solidFill>
                          <a:schemeClr val="tx1"/>
                        </a:solidFill>
                        <a:effectLst/>
                      </a:endParaRPr>
                    </a:p>
                    <a:p>
                      <a:pPr marL="168275">
                        <a:spcBef>
                          <a:spcPts val="55"/>
                        </a:spcBef>
                        <a:spcAft>
                          <a:spcPts val="0"/>
                        </a:spcAft>
                      </a:pPr>
                      <a:r>
                        <a:rPr lang="es-EC" sz="1200" dirty="0">
                          <a:solidFill>
                            <a:schemeClr val="tx1"/>
                          </a:solidFill>
                          <a:effectLst/>
                        </a:rPr>
                        <a:t>Musculo tendinosa.</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r>
              <a:tr h="1086627">
                <a:tc>
                  <a:txBody>
                    <a:bodyPr/>
                    <a:lstStyle/>
                    <a:p>
                      <a:pPr marL="21590" indent="-21590">
                        <a:spcAft>
                          <a:spcPts val="0"/>
                        </a:spcAft>
                      </a:pPr>
                      <a:r>
                        <a:rPr lang="es-EC" sz="1200" dirty="0">
                          <a:solidFill>
                            <a:schemeClr val="tx1"/>
                          </a:solidFill>
                          <a:effectLst/>
                        </a:rPr>
                        <a:t> </a:t>
                      </a:r>
                      <a:endParaRPr lang="es-EC" sz="1100" dirty="0">
                        <a:solidFill>
                          <a:schemeClr val="tx1"/>
                        </a:solidFill>
                        <a:effectLst/>
                      </a:endParaRPr>
                    </a:p>
                    <a:p>
                      <a:pPr marL="21590" indent="-21590">
                        <a:spcBef>
                          <a:spcPts val="20"/>
                        </a:spcBef>
                        <a:spcAft>
                          <a:spcPts val="0"/>
                        </a:spcAft>
                      </a:pPr>
                      <a:r>
                        <a:rPr lang="es-EC" sz="1200" dirty="0">
                          <a:solidFill>
                            <a:schemeClr val="tx1"/>
                          </a:solidFill>
                          <a:effectLst/>
                        </a:rPr>
                        <a:t> </a:t>
                      </a:r>
                      <a:endParaRPr lang="es-EC" sz="1100" dirty="0">
                        <a:solidFill>
                          <a:schemeClr val="tx1"/>
                        </a:solidFill>
                        <a:effectLst/>
                      </a:endParaRPr>
                    </a:p>
                    <a:p>
                      <a:pPr marL="21590" marR="306070" indent="-21590" algn="ctr">
                        <a:spcAft>
                          <a:spcPts val="0"/>
                        </a:spcAft>
                      </a:pPr>
                      <a:r>
                        <a:rPr lang="es-EC" sz="1200" dirty="0">
                          <a:solidFill>
                            <a:schemeClr val="tx1"/>
                          </a:solidFill>
                          <a:effectLst/>
                        </a:rPr>
                        <a:t>SEGUNDO PERIODO</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21590" indent="-21590">
                        <a:spcAft>
                          <a:spcPts val="0"/>
                        </a:spcAft>
                      </a:pPr>
                      <a:r>
                        <a:rPr lang="es-EC" sz="1200">
                          <a:solidFill>
                            <a:schemeClr val="tx1"/>
                          </a:solidFill>
                          <a:effectLst/>
                        </a:rPr>
                        <a:t> </a:t>
                      </a:r>
                      <a:endParaRPr lang="es-EC" sz="1100">
                        <a:solidFill>
                          <a:schemeClr val="tx1"/>
                        </a:solidFill>
                        <a:effectLst/>
                      </a:endParaRPr>
                    </a:p>
                    <a:p>
                      <a:pPr marL="21590" indent="-21590">
                        <a:spcBef>
                          <a:spcPts val="50"/>
                        </a:spcBef>
                        <a:spcAft>
                          <a:spcPts val="0"/>
                        </a:spcAft>
                      </a:pPr>
                      <a:r>
                        <a:rPr lang="es-EC" sz="1200">
                          <a:solidFill>
                            <a:schemeClr val="tx1"/>
                          </a:solidFill>
                          <a:effectLst/>
                        </a:rPr>
                        <a:t> </a:t>
                      </a:r>
                      <a:endParaRPr lang="es-EC" sz="1100">
                        <a:solidFill>
                          <a:schemeClr val="tx1"/>
                        </a:solidFill>
                        <a:effectLst/>
                      </a:endParaRPr>
                    </a:p>
                    <a:p>
                      <a:pPr marL="21590" marR="145415" indent="-21590" algn="ctr">
                        <a:spcBef>
                          <a:spcPts val="5"/>
                        </a:spcBef>
                        <a:spcAft>
                          <a:spcPts val="0"/>
                        </a:spcAft>
                      </a:pPr>
                      <a:r>
                        <a:rPr lang="es-EC" sz="1200">
                          <a:solidFill>
                            <a:schemeClr val="tx1"/>
                          </a:solidFill>
                          <a:effectLst/>
                        </a:rPr>
                        <a:t>8 a 11 años (prepuberal)</a:t>
                      </a:r>
                      <a:endParaRPr lang="es-EC" sz="110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342900" marR="44450" lvl="0" indent="-342900">
                        <a:spcAft>
                          <a:spcPts val="0"/>
                        </a:spcAft>
                        <a:buSzPts val="850"/>
                        <a:buFont typeface="Symbol" panose="05050102010706020507" pitchFamily="18" charset="2"/>
                        <a:buChar char=""/>
                        <a:tabLst>
                          <a:tab pos="276225" algn="l"/>
                        </a:tabLst>
                      </a:pPr>
                      <a:r>
                        <a:rPr lang="es-EC" sz="1200" dirty="0">
                          <a:solidFill>
                            <a:schemeClr val="tx1"/>
                          </a:solidFill>
                          <a:effectLst/>
                        </a:rPr>
                        <a:t>Inicio del entrenamiento de </a:t>
                      </a:r>
                      <a:r>
                        <a:rPr lang="es-EC" sz="1200" spc="-15" dirty="0">
                          <a:solidFill>
                            <a:schemeClr val="tx1"/>
                          </a:solidFill>
                          <a:effectLst/>
                        </a:rPr>
                        <a:t>la </a:t>
                      </a:r>
                      <a:r>
                        <a:rPr lang="es-EC" sz="1200" dirty="0">
                          <a:solidFill>
                            <a:schemeClr val="tx1"/>
                          </a:solidFill>
                          <a:effectLst/>
                        </a:rPr>
                        <a:t>fuerza</a:t>
                      </a:r>
                      <a:r>
                        <a:rPr lang="es-EC" sz="1200" spc="-25" dirty="0">
                          <a:solidFill>
                            <a:schemeClr val="tx1"/>
                          </a:solidFill>
                          <a:effectLst/>
                        </a:rPr>
                        <a:t> </a:t>
                      </a:r>
                      <a:r>
                        <a:rPr lang="es-EC" sz="1200" dirty="0">
                          <a:solidFill>
                            <a:schemeClr val="tx1"/>
                          </a:solidFill>
                          <a:effectLst/>
                        </a:rPr>
                        <a:t>explosiva.</a:t>
                      </a:r>
                      <a:endParaRPr lang="es-EC" sz="1100" dirty="0">
                        <a:solidFill>
                          <a:schemeClr val="tx1"/>
                        </a:solidFill>
                        <a:effectLst/>
                      </a:endParaRPr>
                    </a:p>
                    <a:p>
                      <a:pPr marL="342900" marR="42545" lvl="0" indent="-342900">
                        <a:spcBef>
                          <a:spcPts val="30"/>
                        </a:spcBef>
                        <a:spcAft>
                          <a:spcPts val="0"/>
                        </a:spcAft>
                        <a:buSzPts val="850"/>
                        <a:buFont typeface="Symbol" panose="05050102010706020507" pitchFamily="18" charset="2"/>
                        <a:buChar char=""/>
                        <a:tabLst>
                          <a:tab pos="276225" algn="l"/>
                        </a:tabLst>
                      </a:pPr>
                      <a:r>
                        <a:rPr lang="es-EC" sz="1200" dirty="0">
                          <a:solidFill>
                            <a:schemeClr val="tx1"/>
                          </a:solidFill>
                          <a:effectLst/>
                        </a:rPr>
                        <a:t>Preparación para desarrollar fuerza resistencia y</a:t>
                      </a:r>
                      <a:r>
                        <a:rPr lang="es-EC" sz="1200" spc="10" dirty="0">
                          <a:solidFill>
                            <a:schemeClr val="tx1"/>
                          </a:solidFill>
                          <a:effectLst/>
                        </a:rPr>
                        <a:t> </a:t>
                      </a:r>
                      <a:r>
                        <a:rPr lang="es-EC" sz="1200" spc="-15" dirty="0">
                          <a:solidFill>
                            <a:schemeClr val="tx1"/>
                          </a:solidFill>
                          <a:effectLst/>
                        </a:rPr>
                        <a:t>máxima</a:t>
                      </a:r>
                      <a:endParaRPr lang="es-EC"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67914" marR="67914" marT="0" marB="0">
                    <a:solidFill>
                      <a:schemeClr val="accent5">
                        <a:lumMod val="75000"/>
                      </a:schemeClr>
                    </a:solidFill>
                  </a:tcPr>
                </a:tc>
              </a:tr>
              <a:tr h="1275277">
                <a:tc>
                  <a:txBody>
                    <a:bodyPr/>
                    <a:lstStyle/>
                    <a:p>
                      <a:pPr marL="21590" indent="-21590">
                        <a:spcAft>
                          <a:spcPts val="0"/>
                        </a:spcAft>
                      </a:pPr>
                      <a:r>
                        <a:rPr lang="es-EC" sz="1200" dirty="0">
                          <a:solidFill>
                            <a:schemeClr val="tx1"/>
                          </a:solidFill>
                          <a:effectLst/>
                        </a:rPr>
                        <a:t> </a:t>
                      </a:r>
                      <a:endParaRPr lang="es-EC" sz="1100" dirty="0">
                        <a:solidFill>
                          <a:schemeClr val="tx1"/>
                        </a:solidFill>
                        <a:effectLst/>
                      </a:endParaRPr>
                    </a:p>
                    <a:p>
                      <a:pPr marL="21590" indent="-21590">
                        <a:spcBef>
                          <a:spcPts val="10"/>
                        </a:spcBef>
                        <a:spcAft>
                          <a:spcPts val="0"/>
                        </a:spcAft>
                      </a:pPr>
                      <a:r>
                        <a:rPr lang="es-EC" sz="1200" dirty="0">
                          <a:solidFill>
                            <a:schemeClr val="tx1"/>
                          </a:solidFill>
                          <a:effectLst/>
                        </a:rPr>
                        <a:t> </a:t>
                      </a:r>
                      <a:endParaRPr lang="es-EC" sz="1100" dirty="0">
                        <a:solidFill>
                          <a:schemeClr val="tx1"/>
                        </a:solidFill>
                        <a:effectLst/>
                      </a:endParaRPr>
                    </a:p>
                    <a:p>
                      <a:pPr marL="21590" marR="346075" indent="-21590" algn="ctr">
                        <a:spcAft>
                          <a:spcPts val="0"/>
                        </a:spcAft>
                      </a:pPr>
                      <a:r>
                        <a:rPr lang="es-EC" sz="1200" dirty="0">
                          <a:solidFill>
                            <a:schemeClr val="tx1"/>
                          </a:solidFill>
                          <a:effectLst/>
                        </a:rPr>
                        <a:t>TERCER PERIODO</a:t>
                      </a:r>
                      <a:endParaRPr lang="es-EC" sz="1100" dirty="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21590" indent="-21590">
                        <a:spcAft>
                          <a:spcPts val="0"/>
                        </a:spcAft>
                      </a:pPr>
                      <a:r>
                        <a:rPr lang="es-EC" sz="1200">
                          <a:solidFill>
                            <a:schemeClr val="tx1"/>
                          </a:solidFill>
                          <a:effectLst/>
                        </a:rPr>
                        <a:t> </a:t>
                      </a:r>
                      <a:endParaRPr lang="es-EC" sz="1100">
                        <a:solidFill>
                          <a:schemeClr val="tx1"/>
                        </a:solidFill>
                        <a:effectLst/>
                      </a:endParaRPr>
                    </a:p>
                    <a:p>
                      <a:pPr marL="21590" indent="-21590">
                        <a:spcBef>
                          <a:spcPts val="40"/>
                        </a:spcBef>
                        <a:spcAft>
                          <a:spcPts val="0"/>
                        </a:spcAft>
                      </a:pPr>
                      <a:r>
                        <a:rPr lang="es-EC" sz="1200">
                          <a:solidFill>
                            <a:schemeClr val="tx1"/>
                          </a:solidFill>
                          <a:effectLst/>
                        </a:rPr>
                        <a:t> </a:t>
                      </a:r>
                      <a:endParaRPr lang="es-EC" sz="1100">
                        <a:solidFill>
                          <a:schemeClr val="tx1"/>
                        </a:solidFill>
                        <a:effectLst/>
                      </a:endParaRPr>
                    </a:p>
                    <a:p>
                      <a:pPr marL="21590" marR="145415" indent="-21590" algn="ctr">
                        <a:spcBef>
                          <a:spcPts val="5"/>
                        </a:spcBef>
                        <a:spcAft>
                          <a:spcPts val="0"/>
                        </a:spcAft>
                      </a:pPr>
                      <a:r>
                        <a:rPr lang="es-EC" sz="1200">
                          <a:solidFill>
                            <a:schemeClr val="tx1"/>
                          </a:solidFill>
                          <a:effectLst/>
                        </a:rPr>
                        <a:t>Fase puberal y adolescente</a:t>
                      </a:r>
                      <a:endParaRPr lang="es-EC" sz="1100">
                        <a:solidFill>
                          <a:schemeClr val="tx1"/>
                        </a:solidFill>
                        <a:effectLst/>
                        <a:latin typeface="Arial" panose="020B0604020202020204" pitchFamily="34" charset="0"/>
                        <a:ea typeface="Arial" panose="020B0604020202020204" pitchFamily="34" charset="0"/>
                      </a:endParaRPr>
                    </a:p>
                  </a:txBody>
                  <a:tcPr marL="67914" marR="67914" marT="0" marB="0">
                    <a:solidFill>
                      <a:schemeClr val="accent5">
                        <a:lumMod val="75000"/>
                      </a:schemeClr>
                    </a:solidFill>
                  </a:tcPr>
                </a:tc>
                <a:tc>
                  <a:txBody>
                    <a:bodyPr/>
                    <a:lstStyle/>
                    <a:p>
                      <a:pPr marL="342900" lvl="0" indent="-342900">
                        <a:spcAft>
                          <a:spcPts val="0"/>
                        </a:spcAft>
                        <a:buSzPts val="850"/>
                        <a:buFont typeface="Symbol" panose="05050102010706020507" pitchFamily="18" charset="2"/>
                        <a:buChar char=""/>
                        <a:tabLst>
                          <a:tab pos="276225" algn="l"/>
                        </a:tabLst>
                      </a:pPr>
                      <a:r>
                        <a:rPr lang="es-EC" sz="1200" dirty="0">
                          <a:solidFill>
                            <a:schemeClr val="tx1"/>
                          </a:solidFill>
                          <a:effectLst/>
                        </a:rPr>
                        <a:t>Presencia Hormonal</a:t>
                      </a:r>
                      <a:endParaRPr lang="es-EC" sz="1100" dirty="0">
                        <a:solidFill>
                          <a:schemeClr val="tx1"/>
                        </a:solidFill>
                        <a:effectLst/>
                      </a:endParaRPr>
                    </a:p>
                    <a:p>
                      <a:pPr marL="342900" lvl="0" indent="-342900">
                        <a:spcBef>
                          <a:spcPts val="470"/>
                        </a:spcBef>
                        <a:spcAft>
                          <a:spcPts val="0"/>
                        </a:spcAft>
                        <a:buSzPts val="850"/>
                        <a:buFont typeface="Symbol" panose="05050102010706020507" pitchFamily="18" charset="2"/>
                        <a:buChar char=""/>
                        <a:tabLst>
                          <a:tab pos="276225" algn="l"/>
                        </a:tabLst>
                      </a:pPr>
                      <a:r>
                        <a:rPr lang="es-EC" sz="1200" dirty="0">
                          <a:solidFill>
                            <a:schemeClr val="tx1"/>
                          </a:solidFill>
                          <a:effectLst/>
                        </a:rPr>
                        <a:t>Acción anabólica</a:t>
                      </a:r>
                      <a:r>
                        <a:rPr lang="es-EC" sz="1200" spc="-45" dirty="0">
                          <a:solidFill>
                            <a:schemeClr val="tx1"/>
                          </a:solidFill>
                          <a:effectLst/>
                        </a:rPr>
                        <a:t> </a:t>
                      </a:r>
                      <a:r>
                        <a:rPr lang="es-EC" sz="1200" dirty="0">
                          <a:solidFill>
                            <a:schemeClr val="tx1"/>
                          </a:solidFill>
                          <a:effectLst/>
                        </a:rPr>
                        <a:t>proteica</a:t>
                      </a:r>
                      <a:endParaRPr lang="es-EC" sz="1100" dirty="0">
                        <a:solidFill>
                          <a:schemeClr val="tx1"/>
                        </a:solidFill>
                        <a:effectLst/>
                      </a:endParaRPr>
                    </a:p>
                    <a:p>
                      <a:pPr marL="342900" lvl="0" indent="-342900">
                        <a:spcBef>
                          <a:spcPts val="495"/>
                        </a:spcBef>
                        <a:spcAft>
                          <a:spcPts val="0"/>
                        </a:spcAft>
                        <a:buSzPts val="850"/>
                        <a:buFont typeface="Symbol" panose="05050102010706020507" pitchFamily="18" charset="2"/>
                        <a:buChar char=""/>
                        <a:tabLst>
                          <a:tab pos="276225" algn="l"/>
                        </a:tabLst>
                      </a:pPr>
                      <a:r>
                        <a:rPr lang="es-EC" sz="1200" dirty="0">
                          <a:solidFill>
                            <a:schemeClr val="tx1"/>
                          </a:solidFill>
                          <a:effectLst/>
                        </a:rPr>
                        <a:t>Hipertrofia.</a:t>
                      </a:r>
                      <a:endParaRPr lang="es-EC" sz="1100" dirty="0">
                        <a:solidFill>
                          <a:schemeClr val="tx1"/>
                        </a:solidFill>
                        <a:effectLst/>
                      </a:endParaRPr>
                    </a:p>
                    <a:p>
                      <a:pPr marL="342900" lvl="0" indent="-342900">
                        <a:spcBef>
                          <a:spcPts val="470"/>
                        </a:spcBef>
                        <a:spcAft>
                          <a:spcPts val="0"/>
                        </a:spcAft>
                        <a:buSzPts val="850"/>
                        <a:buFont typeface="Symbol" panose="05050102010706020507" pitchFamily="18" charset="2"/>
                        <a:buChar char=""/>
                        <a:tabLst>
                          <a:tab pos="276225" algn="l"/>
                        </a:tabLst>
                      </a:pPr>
                      <a:r>
                        <a:rPr lang="es-EC" sz="1200" dirty="0">
                          <a:solidFill>
                            <a:schemeClr val="tx1"/>
                          </a:solidFill>
                          <a:effectLst/>
                        </a:rPr>
                        <a:t>Etapa de Mayor</a:t>
                      </a:r>
                      <a:r>
                        <a:rPr lang="es-EC" sz="1200" spc="-55" dirty="0">
                          <a:solidFill>
                            <a:schemeClr val="tx1"/>
                          </a:solidFill>
                          <a:effectLst/>
                        </a:rPr>
                        <a:t> </a:t>
                      </a:r>
                      <a:r>
                        <a:rPr lang="es-EC" sz="1200" dirty="0">
                          <a:solidFill>
                            <a:schemeClr val="tx1"/>
                          </a:solidFill>
                          <a:effectLst/>
                        </a:rPr>
                        <a:t>entrenabilidad</a:t>
                      </a:r>
                      <a:endParaRPr lang="es-EC" sz="1100" dirty="0">
                        <a:solidFill>
                          <a:schemeClr val="tx1"/>
                        </a:solidFill>
                        <a:effectLst/>
                        <a:latin typeface="Arial" panose="020B0604020202020204" pitchFamily="34" charset="0"/>
                        <a:ea typeface="Symbol" panose="05050102010706020507" pitchFamily="18" charset="2"/>
                        <a:cs typeface="Symbol" panose="05050102010706020507" pitchFamily="18" charset="2"/>
                      </a:endParaRPr>
                    </a:p>
                  </a:txBody>
                  <a:tcPr marL="67914" marR="67914" marT="0" marB="0">
                    <a:solidFill>
                      <a:schemeClr val="accent5">
                        <a:lumMod val="75000"/>
                      </a:schemeClr>
                    </a:solidFill>
                  </a:tcPr>
                </a:tc>
              </a:tr>
            </a:tbl>
          </a:graphicData>
        </a:graphic>
      </p:graphicFrame>
    </p:spTree>
    <p:extLst>
      <p:ext uri="{BB962C8B-B14F-4D97-AF65-F5344CB8AC3E}">
        <p14:creationId xmlns:p14="http://schemas.microsoft.com/office/powerpoint/2010/main" val="3112546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8306" y="336708"/>
            <a:ext cx="10651658" cy="1774480"/>
          </a:xfrm>
        </p:spPr>
        <p:txBody>
          <a:bodyPr>
            <a:noAutofit/>
          </a:bodyPr>
          <a:lstStyle/>
          <a:p>
            <a:pPr algn="just"/>
            <a:r>
              <a:rPr lang="es-EC" sz="2000" b="1" dirty="0" smtClean="0">
                <a:solidFill>
                  <a:schemeClr val="tx1"/>
                </a:solidFill>
                <a:latin typeface="Arial" panose="020B0604020202020204" pitchFamily="34" charset="0"/>
                <a:cs typeface="Arial" panose="020B0604020202020204" pitchFamily="34" charset="0"/>
              </a:rPr>
              <a:t>EL PROGRAMA DE ENTRENAMIENTO DE FUERZA PARA NADADORES.- </a:t>
            </a:r>
            <a:r>
              <a:rPr lang="es-EC" sz="2000" dirty="0" smtClean="0">
                <a:latin typeface="Arial" panose="020B0604020202020204" pitchFamily="34" charset="0"/>
                <a:cs typeface="Arial" panose="020B0604020202020204" pitchFamily="34" charset="0"/>
              </a:rPr>
              <a:t>Los métodos de entrenamiento de fuerza son diferentes y producen unos efectos significativamente distintos en el rendimiento neuromuscular. (</a:t>
            </a:r>
            <a:r>
              <a:rPr lang="es-EC" sz="2000" dirty="0" err="1" smtClean="0">
                <a:latin typeface="Arial" panose="020B0604020202020204" pitchFamily="34" charset="0"/>
                <a:cs typeface="Arial" panose="020B0604020202020204" pitchFamily="34" charset="0"/>
              </a:rPr>
              <a:t>Verkhoshansky</a:t>
            </a:r>
            <a:r>
              <a:rPr lang="es-EC" sz="2000" dirty="0">
                <a:latin typeface="Arial" panose="020B0604020202020204" pitchFamily="34" charset="0"/>
                <a:cs typeface="Arial" panose="020B0604020202020204" pitchFamily="34" charset="0"/>
              </a:rPr>
              <a:t> </a:t>
            </a:r>
            <a:r>
              <a:rPr lang="es-EC" sz="2000" dirty="0" smtClean="0">
                <a:latin typeface="Arial" panose="020B0604020202020204" pitchFamily="34" charset="0"/>
                <a:cs typeface="Arial" panose="020B0604020202020204" pitchFamily="34" charset="0"/>
              </a:rPr>
              <a:t>2000 ). Varios entrenadores proponen que el entrenamiento de fuerza debe estar enfocado en estimular los movimientos específicos que se acoplen al movimiento técnico del nadador, en lo referente a la velocidad, los tipos de contracción muscular y en especial a la especificidad.</a:t>
            </a:r>
          </a:p>
          <a:p>
            <a:pPr marL="0" indent="0" algn="just">
              <a:buNone/>
            </a:pPr>
            <a:r>
              <a:rPr lang="es-EC" sz="2000" dirty="0" smtClean="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303" y="2819400"/>
            <a:ext cx="6118098" cy="3441431"/>
          </a:xfrm>
          <a:prstGeom prst="rect">
            <a:avLst/>
          </a:prstGeom>
        </p:spPr>
      </p:pic>
    </p:spTree>
    <p:extLst>
      <p:ext uri="{BB962C8B-B14F-4D97-AF65-F5344CB8AC3E}">
        <p14:creationId xmlns:p14="http://schemas.microsoft.com/office/powerpoint/2010/main" val="3661308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8306" y="349408"/>
            <a:ext cx="8821151" cy="1542986"/>
          </a:xfrm>
        </p:spPr>
        <p:txBody>
          <a:bodyPr>
            <a:noAutofit/>
          </a:bodyPr>
          <a:lstStyle/>
          <a:p>
            <a:pPr marL="0" indent="0" algn="ctr">
              <a:buNone/>
            </a:pPr>
            <a:r>
              <a:rPr lang="es-EC" sz="2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C"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MANIFESTACIONES ACTIVAS DE LA FUERZA</a:t>
            </a:r>
          </a:p>
          <a:p>
            <a:pPr algn="just"/>
            <a:endParaRPr lang="es-EC" sz="2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C" sz="2000" b="1" dirty="0" smtClean="0">
                <a:solidFill>
                  <a:schemeClr val="tx1"/>
                </a:solidFill>
                <a:latin typeface="Arial" panose="020B0604020202020204" pitchFamily="34" charset="0"/>
                <a:cs typeface="Arial" panose="020B0604020202020204" pitchFamily="34" charset="0"/>
              </a:rPr>
              <a:t>1.- ENTRENAMIENTO ISOMÉTRICO</a:t>
            </a:r>
          </a:p>
          <a:p>
            <a:pPr algn="just"/>
            <a:endParaRPr lang="es-EC" sz="2000" b="1" dirty="0">
              <a:solidFill>
                <a:schemeClr val="tx1"/>
              </a:solidFill>
              <a:latin typeface="Arial" panose="020B0604020202020204" pitchFamily="34" charset="0"/>
              <a:cs typeface="Arial" panose="020B0604020202020204" pitchFamily="34" charset="0"/>
            </a:endParaRPr>
          </a:p>
          <a:p>
            <a:pPr algn="just"/>
            <a:endParaRPr lang="es-EC" sz="2000" b="1" dirty="0" smtClean="0">
              <a:solidFill>
                <a:schemeClr val="tx1"/>
              </a:solidFill>
              <a:latin typeface="Arial" panose="020B0604020202020204" pitchFamily="34" charset="0"/>
              <a:cs typeface="Arial" panose="020B0604020202020204" pitchFamily="34" charset="0"/>
            </a:endParaRPr>
          </a:p>
          <a:p>
            <a:pPr algn="just"/>
            <a:r>
              <a:rPr lang="es-EC" sz="2000" b="1" dirty="0" smtClean="0">
                <a:solidFill>
                  <a:schemeClr val="tx1"/>
                </a:solidFill>
                <a:latin typeface="Arial" panose="020B0604020202020204" pitchFamily="34" charset="0"/>
                <a:cs typeface="Arial" panose="020B0604020202020204" pitchFamily="34" charset="0"/>
              </a:rPr>
              <a:t>2.- MÉTODO ANISOMÉTRICO</a:t>
            </a:r>
          </a:p>
          <a:p>
            <a:pPr algn="just"/>
            <a:endParaRPr lang="es-EC" sz="2000" b="1" dirty="0">
              <a:solidFill>
                <a:schemeClr val="tx1"/>
              </a:solidFill>
              <a:latin typeface="Arial" panose="020B0604020202020204" pitchFamily="34" charset="0"/>
              <a:cs typeface="Arial" panose="020B0604020202020204" pitchFamily="34" charset="0"/>
            </a:endParaRPr>
          </a:p>
          <a:p>
            <a:pPr algn="just"/>
            <a:endParaRPr lang="es-EC" sz="2000" b="1" dirty="0" smtClean="0">
              <a:solidFill>
                <a:schemeClr val="tx1"/>
              </a:solidFill>
              <a:latin typeface="Arial" panose="020B0604020202020204" pitchFamily="34" charset="0"/>
              <a:cs typeface="Arial" panose="020B0604020202020204" pitchFamily="34" charset="0"/>
            </a:endParaRPr>
          </a:p>
          <a:p>
            <a:pPr algn="just"/>
            <a:r>
              <a:rPr lang="es-EC" sz="2000" b="1" dirty="0" smtClean="0">
                <a:solidFill>
                  <a:schemeClr val="tx1"/>
                </a:solidFill>
                <a:latin typeface="Arial" panose="020B0604020202020204" pitchFamily="34" charset="0"/>
                <a:cs typeface="Arial" panose="020B0604020202020204" pitchFamily="34" charset="0"/>
              </a:rPr>
              <a:t>3.- MÉTODO ISOCINETICO</a:t>
            </a:r>
          </a:p>
          <a:p>
            <a:pPr algn="just"/>
            <a:endParaRPr lang="es-EC" sz="2000" b="1" dirty="0">
              <a:solidFill>
                <a:schemeClr val="tx1"/>
              </a:solidFill>
              <a:latin typeface="Arial" panose="020B0604020202020204" pitchFamily="34" charset="0"/>
              <a:cs typeface="Arial" panose="020B0604020202020204" pitchFamily="34" charset="0"/>
            </a:endParaRPr>
          </a:p>
          <a:p>
            <a:pPr algn="just"/>
            <a:endParaRPr lang="es-EC" sz="2000" b="1" dirty="0" smtClean="0">
              <a:solidFill>
                <a:schemeClr val="tx1"/>
              </a:solidFill>
              <a:latin typeface="Arial" panose="020B0604020202020204" pitchFamily="34" charset="0"/>
              <a:cs typeface="Arial" panose="020B0604020202020204" pitchFamily="34" charset="0"/>
            </a:endParaRPr>
          </a:p>
          <a:p>
            <a:pPr algn="just"/>
            <a:r>
              <a:rPr lang="es-EC" sz="2000" b="1" dirty="0" smtClean="0">
                <a:solidFill>
                  <a:schemeClr val="tx1"/>
                </a:solidFill>
                <a:latin typeface="Arial" panose="020B0604020202020204" pitchFamily="34" charset="0"/>
                <a:cs typeface="Arial" panose="020B0604020202020204" pitchFamily="34" charset="0"/>
              </a:rPr>
              <a:t>4.- MÉTODO PLIOMÉTRICO</a:t>
            </a:r>
          </a:p>
          <a:p>
            <a:pPr algn="just"/>
            <a:endParaRPr lang="es-EC" sz="20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044" y="834838"/>
            <a:ext cx="1990725" cy="26543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5750" y="1816194"/>
            <a:ext cx="2019300" cy="269240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3664" y="3974568"/>
            <a:ext cx="1943100" cy="2590800"/>
          </a:xfrm>
          <a:prstGeom prst="rect">
            <a:avLst/>
          </a:prstGeom>
        </p:spPr>
      </p:pic>
      <p:pic>
        <p:nvPicPr>
          <p:cNvPr id="1026" name="Picture 2" descr="Resultado de imagen para ejercicios pliometricos en pisc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687" y="4908082"/>
            <a:ext cx="1863538" cy="1863538"/>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doblada 13"/>
          <p:cNvSpPr/>
          <p:nvPr/>
        </p:nvSpPr>
        <p:spPr>
          <a:xfrm>
            <a:off x="5578787" y="1181100"/>
            <a:ext cx="3752257" cy="6731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Flecha derecha 14"/>
          <p:cNvSpPr/>
          <p:nvPr/>
        </p:nvSpPr>
        <p:spPr>
          <a:xfrm>
            <a:off x="5384800" y="3009900"/>
            <a:ext cx="12509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4953000" y="4483006"/>
            <a:ext cx="4720664" cy="330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a:off x="4953000" y="5628992"/>
            <a:ext cx="587687" cy="44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95310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888" y="624110"/>
            <a:ext cx="9523761"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HIPOTESIS DE INVESTIGACIÓN</a:t>
            </a:r>
            <a:endParaRPr lang="en-US" sz="4800"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5827736"/>
              </p:ext>
            </p:extLst>
          </p:nvPr>
        </p:nvGraphicFramePr>
        <p:xfrm>
          <a:off x="564776" y="1455107"/>
          <a:ext cx="11241742" cy="5147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981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257" y="2859310"/>
            <a:ext cx="10856626" cy="769441"/>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METODOLOGIA DE LA INVESTIGACIÓN</a:t>
            </a:r>
            <a:endParaRPr lang="en-US" sz="4400" b="1" dirty="0">
              <a:ln w="9525">
                <a:solidFill>
                  <a:schemeClr val="bg1"/>
                </a:solidFill>
                <a:prstDash val="solid"/>
              </a:ln>
              <a:solidFill>
                <a:srgbClr val="0070C0"/>
              </a:solidFill>
              <a:effectLst>
                <a:glow rad="101600">
                  <a:schemeClr val="accent5">
                    <a:satMod val="175000"/>
                    <a:alpha val="40000"/>
                  </a:schemeClr>
                </a:glow>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548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1342</TotalTime>
  <Words>2952</Words>
  <Application>Microsoft Office PowerPoint</Application>
  <PresentationFormat>Panorámica</PresentationFormat>
  <Paragraphs>737</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Century Gothic</vt:lpstr>
      <vt:lpstr>Symbol</vt:lpstr>
      <vt:lpstr>Times New Roman</vt:lpstr>
      <vt:lpstr>Wingdings 3</vt:lpstr>
      <vt:lpstr>Espiral</vt:lpstr>
      <vt:lpstr>Presentación de PowerPoint</vt:lpstr>
      <vt:lpstr> PLANTEAMIENTO DEL PROBLEMA </vt:lpstr>
      <vt:lpstr>OBJETIVO GENERAL Determinar la efectividad de un programa con ejercicios de fuerza isométrica y su incidencia en las fases de tirón y empuje de la brazada de crol del equipo de natación de la ETFA.</vt:lpstr>
      <vt:lpstr>          VARIABLES DE INVESTIGACIÓN</vt:lpstr>
      <vt:lpstr>MARCO TEÓRICO</vt:lpstr>
      <vt:lpstr>Presentación de PowerPoint</vt:lpstr>
      <vt:lpstr>Presentación de PowerPoint</vt:lpstr>
      <vt:lpstr>HIPOTESIS DE INVESTIGACIÓN</vt:lpstr>
      <vt:lpstr>METODOLOGIA DE LA INVESTIGACIÓN</vt:lpstr>
      <vt:lpstr>POBLACIÓN Y MUESTRA</vt:lpstr>
      <vt:lpstr>INSTRUMENTOS DE INVESTIGACIÓN</vt:lpstr>
      <vt:lpstr>INSTRUMENTOS DE INVESTIGACIÓN</vt:lpstr>
      <vt:lpstr>ANALISIS DE RESULTADOS </vt:lpstr>
      <vt:lpstr>ANALISIS DE RESULTADOS </vt:lpstr>
      <vt:lpstr>ANALISIS DE RESULTADOS</vt:lpstr>
      <vt:lpstr>ANALISIS DE RESULTADOS</vt:lpstr>
      <vt:lpstr>ANALISIS DE RESULTADOS</vt:lpstr>
      <vt:lpstr>ANALISIS DE RESULTADOS</vt:lpstr>
      <vt:lpstr>ANALISIS DE RESULTADOS</vt:lpstr>
      <vt:lpstr>ANALISIS DE RESULTADOS</vt:lpstr>
      <vt:lpstr>ANALISIS DE RESULTADOS</vt:lpstr>
      <vt:lpstr>CONCLUSIONES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martinez</dc:creator>
  <cp:lastModifiedBy>Vaca Garcia Mario Rene</cp:lastModifiedBy>
  <cp:revision>102</cp:revision>
  <dcterms:created xsi:type="dcterms:W3CDTF">2019-07-08T16:16:23Z</dcterms:created>
  <dcterms:modified xsi:type="dcterms:W3CDTF">2019-12-23T17:33:27Z</dcterms:modified>
</cp:coreProperties>
</file>