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81" r:id="rId2"/>
  </p:sldMasterIdLst>
  <p:notesMasterIdLst>
    <p:notesMasterId r:id="rId35"/>
  </p:notesMasterIdLst>
  <p:handoutMasterIdLst>
    <p:handoutMasterId r:id="rId36"/>
  </p:handoutMasterIdLst>
  <p:sldIdLst>
    <p:sldId id="256" r:id="rId3"/>
    <p:sldId id="298" r:id="rId4"/>
    <p:sldId id="299" r:id="rId5"/>
    <p:sldId id="301" r:id="rId6"/>
    <p:sldId id="302" r:id="rId7"/>
    <p:sldId id="303" r:id="rId8"/>
    <p:sldId id="304" r:id="rId9"/>
    <p:sldId id="305" r:id="rId10"/>
    <p:sldId id="306" r:id="rId11"/>
    <p:sldId id="307" r:id="rId12"/>
    <p:sldId id="308" r:id="rId13"/>
    <p:sldId id="309" r:id="rId14"/>
    <p:sldId id="265" r:id="rId15"/>
    <p:sldId id="310" r:id="rId16"/>
    <p:sldId id="311" r:id="rId17"/>
    <p:sldId id="312" r:id="rId18"/>
    <p:sldId id="313" r:id="rId19"/>
    <p:sldId id="272" r:id="rId20"/>
    <p:sldId id="273" r:id="rId21"/>
    <p:sldId id="262" r:id="rId22"/>
    <p:sldId id="315" r:id="rId23"/>
    <p:sldId id="314" r:id="rId24"/>
    <p:sldId id="316" r:id="rId25"/>
    <p:sldId id="317" r:id="rId26"/>
    <p:sldId id="318" r:id="rId27"/>
    <p:sldId id="319" r:id="rId28"/>
    <p:sldId id="320" r:id="rId29"/>
    <p:sldId id="321" r:id="rId30"/>
    <p:sldId id="322" r:id="rId31"/>
    <p:sldId id="324" r:id="rId32"/>
    <p:sldId id="325" r:id="rId33"/>
    <p:sldId id="289" r:id="rId34"/>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66"/>
    <a:srgbClr val="008080"/>
    <a:srgbClr val="006666"/>
    <a:srgbClr val="339966"/>
    <a:srgbClr val="006699"/>
    <a:srgbClr val="FFFF00"/>
    <a:srgbClr val="FFFF66"/>
    <a:srgbClr val="3366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07" autoAdjust="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21/01/2020</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21/01/2020</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49"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cxnSp>
        <p:nvCxnSpPr>
          <p:cNvPr id="3" name="직선 연결선 2"/>
          <p:cNvCxnSpPr/>
          <p:nvPr userDrawn="1"/>
        </p:nvCxnSpPr>
        <p:spPr>
          <a:xfrm>
            <a:off x="521804" y="476671"/>
            <a:ext cx="8100392"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1" name="슬라이드 번호 개체 틀 5"/>
          <p:cNvSpPr>
            <a:spLocks noGrp="1"/>
          </p:cNvSpPr>
          <p:nvPr>
            <p:ph type="sldNum" sz="quarter" idx="4"/>
          </p:nvPr>
        </p:nvSpPr>
        <p:spPr>
          <a:xfrm>
            <a:off x="4333292" y="6525344"/>
            <a:ext cx="477416"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A3BD94E-6BDF-4055-B415-DE7367DAAC25}" type="slidenum">
              <a:rPr lang="ko-KR" altLang="en-US" smtClean="0"/>
              <a:pPr/>
              <a:t>‹Nº›</a:t>
            </a:fld>
            <a:endParaRPr lang="ko-KR" altLang="en-US"/>
          </a:p>
        </p:txBody>
      </p:sp>
      <p:sp>
        <p:nvSpPr>
          <p:cNvPr id="13" name="제목 3"/>
          <p:cNvSpPr>
            <a:spLocks noGrp="1"/>
          </p:cNvSpPr>
          <p:nvPr>
            <p:ph type="title"/>
          </p:nvPr>
        </p:nvSpPr>
        <p:spPr>
          <a:xfrm>
            <a:off x="457200" y="274638"/>
            <a:ext cx="2026568" cy="418058"/>
          </a:xfrm>
          <a:prstGeom prst="rect">
            <a:avLst/>
          </a:prstGeom>
          <a:solidFill>
            <a:schemeClr val="bg1"/>
          </a:solidFill>
        </p:spPr>
        <p:txBody>
          <a:bodyPr/>
          <a:lstStyle>
            <a:lvl1pPr algn="l">
              <a:defRPr sz="2000" b="0">
                <a:solidFill>
                  <a:schemeClr val="tx2">
                    <a:lumMod val="60000"/>
                    <a:lumOff val="40000"/>
                  </a:schemeClr>
                </a:solidFill>
                <a:latin typeface="Tahoma" pitchFamily="34" charset="0"/>
                <a:cs typeface="Tahoma" pitchFamily="34" charset="0"/>
              </a:defRPr>
            </a:lvl1pPr>
          </a:lstStyle>
          <a:p>
            <a:endParaRPr lang="ko-KR" altLang="en-US" dirty="0"/>
          </a:p>
        </p:txBody>
      </p:sp>
    </p:spTree>
    <p:extLst>
      <p:ext uri="{BB962C8B-B14F-4D97-AF65-F5344CB8AC3E}">
        <p14:creationId xmlns:p14="http://schemas.microsoft.com/office/powerpoint/2010/main" val="9421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a:xfrm>
            <a:off x="3623733" y="6117336"/>
            <a:ext cx="3609438" cy="365125"/>
          </a:xfrm>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a:xfrm>
            <a:off x="8275320" y="6117336"/>
            <a:ext cx="411480" cy="365125"/>
          </a:xfrm>
        </p:spPr>
        <p:txBody>
          <a:bodyPr/>
          <a:lstStyle/>
          <a:p>
            <a:r>
              <a:rPr lang="es-EC" b="1"/>
              <a:t>VERSIÓN: </a:t>
            </a:r>
            <a:r>
              <a:rPr lang="es-EC"/>
              <a:t>1.1</a:t>
            </a:r>
            <a:endParaRPr lang="es-EC"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9855012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6DFF08F-DC6B-4601-B491-B0F83F6DD2DA}" type="datetimeFigureOut">
              <a:rPr lang="en-US" smtClean="0"/>
              <a:t>1/21/2020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7822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6613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9076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0264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C" b="1"/>
              <a:t>FECHA ÚLTIMA REVISIÓN: </a:t>
            </a:r>
            <a:r>
              <a:rPr lang="es-EC"/>
              <a:t>09/10/13</a:t>
            </a:r>
            <a:endParaRPr lang="es-EC" dirty="0"/>
          </a:p>
        </p:txBody>
      </p:sp>
      <p:sp>
        <p:nvSpPr>
          <p:cNvPr id="4" name="Footer Placeholder 3"/>
          <p:cNvSpPr>
            <a:spLocks noGrp="1"/>
          </p:cNvSpPr>
          <p:nvPr>
            <p:ph type="ftr" sz="quarter" idx="11"/>
          </p:nvPr>
        </p:nvSpPr>
        <p:spPr/>
        <p:txBody>
          <a:bodyPr/>
          <a:lstStyle/>
          <a:p>
            <a:r>
              <a:rPr lang="es-EC" b="1"/>
              <a:t>CÓDIGO: </a:t>
            </a:r>
            <a:r>
              <a:rPr lang="es-EC"/>
              <a:t>SGC.DI.260</a:t>
            </a:r>
            <a:endParaRPr lang="es-EC" dirty="0"/>
          </a:p>
        </p:txBody>
      </p:sp>
      <p:sp>
        <p:nvSpPr>
          <p:cNvPr id="5" name="Slide Number Placeholder 4"/>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93229194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0968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0063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98455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r>
              <a:rPr lang="es-EC" b="1"/>
              <a:t>FECHA ÚLTIMA REVISIÓN: </a:t>
            </a:r>
            <a:r>
              <a:rPr lang="es-EC"/>
              <a:t>09/10/13</a:t>
            </a:r>
            <a:endParaRPr lang="es-EC" dirty="0"/>
          </a:p>
        </p:txBody>
      </p:sp>
      <p:sp>
        <p:nvSpPr>
          <p:cNvPr id="6" name="Footer Placeholder 5"/>
          <p:cNvSpPr>
            <a:spLocks noGrp="1"/>
          </p:cNvSpPr>
          <p:nvPr>
            <p:ph type="ftr" sz="quarter" idx="11"/>
          </p:nvPr>
        </p:nvSpPr>
        <p:spPr/>
        <p:txBody>
          <a:bodyPr/>
          <a:lstStyle/>
          <a:p>
            <a:r>
              <a:rPr lang="es-EC" b="1"/>
              <a:t>CÓDIGO: </a:t>
            </a:r>
            <a:r>
              <a:rPr lang="es-EC"/>
              <a:t>SGC.DI.260</a:t>
            </a:r>
            <a:endParaRPr lang="es-EC" dirty="0"/>
          </a:p>
        </p:txBody>
      </p:sp>
      <p:sp>
        <p:nvSpPr>
          <p:cNvPr id="7" name="Slide Number Placeholder 6"/>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271510646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46387888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168884775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253094506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78411958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83000116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2072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00051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40"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204358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s-EC" b="1"/>
              <a:t>FECHA ÚLTIMA REVISIÓN: </a:t>
            </a:r>
            <a:r>
              <a:rPr lang="es-EC"/>
              <a:t>09/10/13</a:t>
            </a:r>
            <a:endParaRPr lang="es-EC"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s-EC" b="1"/>
              <a:t>CÓDIGO: </a:t>
            </a:r>
            <a:r>
              <a:rPr lang="es-EC"/>
              <a:t>SGC.DI.260</a:t>
            </a:r>
            <a:endParaRPr lang="es-EC"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s-EC" b="1"/>
              <a:t>VERSIÓN: </a:t>
            </a:r>
            <a:r>
              <a:rPr lang="es-EC"/>
              <a:t>1.1</a:t>
            </a:r>
            <a:endParaRPr lang="es-EC" dirty="0"/>
          </a:p>
        </p:txBody>
      </p:sp>
      <p:sp>
        <p:nvSpPr>
          <p:cNvPr id="21"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22"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23"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24"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pic>
        <p:nvPicPr>
          <p:cNvPr id="25" name="10 Imagen"/>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extLst>
      <p:ext uri="{BB962C8B-B14F-4D97-AF65-F5344CB8AC3E}">
        <p14:creationId xmlns:p14="http://schemas.microsoft.com/office/powerpoint/2010/main" val="7052911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Drawing1.vsdx"/><Relationship Id="rId7"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package" Target="../embeddings/Microsoft_Visio_Drawing2.vsdx"/><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package" Target="../embeddings/Microsoft_Visio_Drawing3.vsdx"/><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package" Target="../embeddings/Microsoft_Visio_Drawing4.vsdx"/><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5.vsdx"/><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6.vsdx"/><Relationship Id="rId7"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8" name="TextBox 3"/>
          <p:cNvSpPr txBox="1"/>
          <p:nvPr/>
        </p:nvSpPr>
        <p:spPr>
          <a:xfrm>
            <a:off x="1284817" y="912102"/>
            <a:ext cx="7175614" cy="2565886"/>
          </a:xfrm>
          <a:prstGeom prst="rect">
            <a:avLst/>
          </a:prstGeom>
          <a:noFill/>
        </p:spPr>
        <p:txBody>
          <a:bodyPr wrap="square" lIns="91440" tIns="45720" rIns="91440" bIns="45720" anchor="t"/>
          <a:lstStyle/>
          <a:p>
            <a:pPr marL="0" indent="0" algn="ctr" defTabSz="914400">
              <a:lnSpc>
                <a:spcPct val="102000"/>
              </a:lnSpc>
              <a:spcBef>
                <a:spcPts val="0"/>
              </a:spcBef>
              <a:spcAft>
                <a:spcPts val="0"/>
              </a:spcAft>
              <a:buFontTx/>
              <a:buNone/>
            </a:pPr>
            <a:r>
              <a:rPr lang="en-US" altLang="ko-KR" sz="4000" b="1" dirty="0">
                <a:latin typeface="Arial" charset="0"/>
              </a:rPr>
              <a:t>PROCESAMIENTO DE SEÑALES DE RADAR RAYLEIGH Y WEIBULL CFAR</a:t>
            </a:r>
            <a:endParaRPr lang="ko-KR" altLang="en-US" sz="4000" b="1" dirty="0">
              <a:latin typeface="Arial" charset="0"/>
            </a:endParaRPr>
          </a:p>
        </p:txBody>
      </p:sp>
      <p:sp>
        <p:nvSpPr>
          <p:cNvPr id="9" name="Rect 7"/>
          <p:cNvSpPr>
            <a:spLocks noGrp="1" noChangeArrowheads="1"/>
          </p:cNvSpPr>
          <p:nvPr/>
        </p:nvSpPr>
        <p:spPr>
          <a:xfrm>
            <a:off x="3269952" y="3615689"/>
            <a:ext cx="6696743" cy="1475917"/>
          </a:xfrm>
          <a:prstGeom prst="rect">
            <a:avLst/>
          </a:prstGeom>
          <a:ln w="0" cap="flat" cmpd="sng">
            <a:noFill/>
            <a:prstDash/>
            <a:miter lim="800000"/>
          </a:ln>
        </p:spPr>
        <p:txBody>
          <a:bodyPr wrap="square" lIns="89535" tIns="46355" rIns="89535" bIns="46355" anchor="t">
            <a:spAutoFit/>
          </a:bodyPr>
          <a:lstStyle/>
          <a:p>
            <a:pPr algn="just" defTabSz="508000">
              <a:lnSpc>
                <a:spcPct val="129000"/>
              </a:lnSpc>
            </a:pPr>
            <a:r>
              <a:rPr lang="en-US" altLang="ko-KR" sz="2400" i="1" dirty="0">
                <a:solidFill>
                  <a:srgbClr val="FF0000"/>
                </a:solidFill>
                <a:latin typeface="Times New Roman" charset="0"/>
              </a:rPr>
              <a:t>SR. LUIS GUALAVISÍ</a:t>
            </a:r>
            <a:endParaRPr lang="ko-KR" altLang="en-US" sz="2400" i="1" dirty="0">
              <a:solidFill>
                <a:srgbClr val="FF0000"/>
              </a:solidFill>
              <a:latin typeface="Times New Roman" charset="0"/>
            </a:endParaRPr>
          </a:p>
          <a:p>
            <a:pPr marL="0" indent="0" algn="just" defTabSz="508000">
              <a:lnSpc>
                <a:spcPct val="129000"/>
              </a:lnSpc>
              <a:spcBef>
                <a:spcPts val="0"/>
              </a:spcBef>
              <a:spcAft>
                <a:spcPts val="0"/>
              </a:spcAft>
              <a:buFontTx/>
              <a:buNone/>
            </a:pPr>
            <a:r>
              <a:rPr lang="en-US" altLang="ko-KR" sz="2400" i="1" dirty="0">
                <a:solidFill>
                  <a:srgbClr val="FF0000"/>
                </a:solidFill>
                <a:latin typeface="Times New Roman" charset="0"/>
              </a:rPr>
              <a:t>SRTA. ISABEL LLUMIQUINGA</a:t>
            </a:r>
          </a:p>
          <a:p>
            <a:pPr marL="0" indent="0" algn="just" defTabSz="508000">
              <a:lnSpc>
                <a:spcPct val="129000"/>
              </a:lnSpc>
              <a:spcBef>
                <a:spcPts val="0"/>
              </a:spcBef>
              <a:spcAft>
                <a:spcPts val="0"/>
              </a:spcAft>
              <a:buFontTx/>
              <a:buNone/>
            </a:pPr>
            <a:endParaRPr lang="en-US" altLang="ko-KR" sz="2400" i="1" dirty="0">
              <a:solidFill>
                <a:srgbClr val="FF0000"/>
              </a:solidFill>
              <a:latin typeface="Times New Roman" charset="0"/>
            </a:endParaRPr>
          </a:p>
        </p:txBody>
      </p:sp>
      <p:sp>
        <p:nvSpPr>
          <p:cNvPr id="10" name="TextBox 5"/>
          <p:cNvSpPr txBox="1"/>
          <p:nvPr/>
        </p:nvSpPr>
        <p:spPr>
          <a:xfrm>
            <a:off x="6516216" y="4797152"/>
            <a:ext cx="2627784" cy="610360"/>
          </a:xfrm>
          <a:prstGeom prst="rect">
            <a:avLst/>
          </a:prstGeom>
          <a:noFill/>
        </p:spPr>
        <p:txBody>
          <a:bodyPr wrap="square" lIns="91440" tIns="45720" rIns="91440" bIns="45720" anchor="t">
            <a:spAutoFit/>
          </a:bodyPr>
          <a:lstStyle/>
          <a:p>
            <a:pPr marL="0" indent="0" algn="ctr" defTabSz="914400">
              <a:lnSpc>
                <a:spcPct val="102000"/>
              </a:lnSpc>
              <a:spcBef>
                <a:spcPts val="0"/>
              </a:spcBef>
              <a:spcAft>
                <a:spcPts val="0"/>
              </a:spcAft>
              <a:buFontTx/>
              <a:buNone/>
            </a:pPr>
            <a:r>
              <a:rPr lang="en-US" altLang="ko-KR" sz="1100" b="1" dirty="0" err="1">
                <a:latin typeface="Arial" charset="0"/>
              </a:rPr>
              <a:t>Marte</a:t>
            </a:r>
            <a:r>
              <a:rPr lang="en-US" altLang="ko-KR" sz="1100" b="1" dirty="0">
                <a:latin typeface="Arial" charset="0"/>
              </a:rPr>
              <a:t>, </a:t>
            </a:r>
            <a:r>
              <a:rPr lang="es-EC" altLang="ko-KR" sz="1100" b="1" dirty="0">
                <a:latin typeface="Arial" charset="0"/>
              </a:rPr>
              <a:t>21/1/2020</a:t>
            </a:r>
            <a:endParaRPr lang="ko-KR" altLang="en-US" sz="1100" b="1" dirty="0">
              <a:latin typeface="Arial" charset="0"/>
            </a:endParaRPr>
          </a:p>
          <a:p>
            <a:pPr marL="0" indent="0" algn="ctr" defTabSz="914400">
              <a:lnSpc>
                <a:spcPct val="102000"/>
              </a:lnSpc>
              <a:spcBef>
                <a:spcPts val="0"/>
              </a:spcBef>
              <a:spcAft>
                <a:spcPts val="0"/>
              </a:spcAft>
              <a:buFontTx/>
              <a:buNone/>
            </a:pPr>
            <a:r>
              <a:rPr lang="en-US" altLang="ko-KR" sz="1100" b="1" dirty="0">
                <a:latin typeface="Arial" charset="0"/>
              </a:rPr>
              <a:t>Departamento de Eléctrica y Electrónica</a:t>
            </a:r>
            <a:endParaRPr lang="ko-KR" altLang="en-US" sz="1100" b="1" dirty="0">
              <a:latin typeface="Arial" charset="0"/>
            </a:endParaRPr>
          </a:p>
        </p:txBody>
      </p:sp>
      <p:pic>
        <p:nvPicPr>
          <p:cNvPr id="3" name="Imagen 2">
            <a:extLst>
              <a:ext uri="{FF2B5EF4-FFF2-40B4-BE49-F238E27FC236}">
                <a16:creationId xmlns:a16="http://schemas.microsoft.com/office/drawing/2014/main" id="{FDFF9C93-767E-41B1-BE05-6FFC0F08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561" y="2472574"/>
            <a:ext cx="2001391" cy="25658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190F6-3711-40ED-BA15-5E46B2FC55A1}"/>
              </a:ext>
            </a:extLst>
          </p:cNvPr>
          <p:cNvSpPr>
            <a:spLocks noGrp="1"/>
          </p:cNvSpPr>
          <p:nvPr>
            <p:ph type="title"/>
          </p:nvPr>
        </p:nvSpPr>
        <p:spPr/>
        <p:txBody>
          <a:bodyPr/>
          <a:lstStyle/>
          <a:p>
            <a:r>
              <a:rPr lang="es-EC" dirty="0"/>
              <a:t>Generación de blancos en base al radar OERLIKON</a:t>
            </a:r>
            <a:endParaRPr lang="en-US" dirty="0"/>
          </a:p>
        </p:txBody>
      </p:sp>
      <p:sp>
        <p:nvSpPr>
          <p:cNvPr id="4" name="Marcador de fecha 3">
            <a:extLst>
              <a:ext uri="{FF2B5EF4-FFF2-40B4-BE49-F238E27FC236}">
                <a16:creationId xmlns:a16="http://schemas.microsoft.com/office/drawing/2014/main" id="{D67EBBC7-5138-4907-A1C3-76286CE53D4D}"/>
              </a:ext>
            </a:extLst>
          </p:cNvPr>
          <p:cNvSpPr>
            <a:spLocks noGrp="1"/>
          </p:cNvSpPr>
          <p:nvPr>
            <p:ph type="dt" sz="half" idx="10"/>
          </p:nvPr>
        </p:nvSpPr>
        <p:spPr/>
        <p:txBody>
          <a:bodyPr/>
          <a:lstStyle/>
          <a:p>
            <a:fld id="{CA2C0120-004E-4DCE-9939-E64D911255DF}" type="datetime1">
              <a:rPr lang="en-US" smtClean="0"/>
              <a:t>1/21/2020</a:t>
            </a:fld>
            <a:endParaRPr lang="en-US" dirty="0"/>
          </a:p>
        </p:txBody>
      </p:sp>
      <p:sp>
        <p:nvSpPr>
          <p:cNvPr id="5" name="Marcador de pie de página 4">
            <a:extLst>
              <a:ext uri="{FF2B5EF4-FFF2-40B4-BE49-F238E27FC236}">
                <a16:creationId xmlns:a16="http://schemas.microsoft.com/office/drawing/2014/main" id="{4C125E7F-09A4-436E-A709-A06B3C8D302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9463ACB-9562-49EA-9471-29B56D0E0AB5}"/>
              </a:ext>
            </a:extLst>
          </p:cNvPr>
          <p:cNvSpPr>
            <a:spLocks noGrp="1"/>
          </p:cNvSpPr>
          <p:nvPr>
            <p:ph type="sldNum" sz="quarter" idx="12"/>
          </p:nvPr>
        </p:nvSpPr>
        <p:spPr/>
        <p:txBody>
          <a:bodyPr/>
          <a:lstStyle/>
          <a:p>
            <a:fld id="{4FAB73BC-B049-4115-A692-8D63A059BFB8}" type="slidenum">
              <a:rPr lang="en-US" smtClean="0"/>
              <a:t>10</a:t>
            </a:fld>
            <a:endParaRPr lang="en-US"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DD234F3-E568-46D7-9800-CBA2DB27BA1C}"/>
                  </a:ext>
                </a:extLst>
              </p:cNvPr>
              <p:cNvSpPr/>
              <p:nvPr/>
            </p:nvSpPr>
            <p:spPr>
              <a:xfrm>
                <a:off x="1593229" y="2516536"/>
                <a:ext cx="2875146"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𝑂𝐵</m:t>
                          </m:r>
                          <m:r>
                            <a:rPr lang="en-US" i="0">
                              <a:latin typeface="Cambria Math" panose="02040503050406030204" pitchFamily="18" charset="0"/>
                            </a:rPr>
                            <m:t>=</m:t>
                          </m:r>
                          <m:r>
                            <a:rPr lang="en-US" i="1">
                              <a:latin typeface="Cambria Math" panose="02040503050406030204" pitchFamily="18" charset="0"/>
                            </a:rPr>
                            <m:t>𝐴</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2</m:t>
                          </m:r>
                          <m:r>
                            <a:rPr lang="en-US" i="1">
                              <a:latin typeface="Cambria Math" panose="02040503050406030204" pitchFamily="18" charset="0"/>
                            </a:rPr>
                            <m:t>𝜋</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𝑓𝑑</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𝑁𝑖</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𝑇𝑝</m:t>
                          </m:r>
                        </m:sup>
                      </m:sSup>
                    </m:oMath>
                  </m:oMathPara>
                </a14:m>
                <a:endParaRPr lang="en-US" dirty="0"/>
              </a:p>
            </p:txBody>
          </p:sp>
        </mc:Choice>
        <mc:Fallback xmlns="">
          <p:sp>
            <p:nvSpPr>
              <p:cNvPr id="7" name="Rectángulo 6">
                <a:extLst>
                  <a:ext uri="{FF2B5EF4-FFF2-40B4-BE49-F238E27FC236}">
                    <a16:creationId xmlns:a16="http://schemas.microsoft.com/office/drawing/2014/main" id="{7DD234F3-E568-46D7-9800-CBA2DB27BA1C}"/>
                  </a:ext>
                </a:extLst>
              </p:cNvPr>
              <p:cNvSpPr>
                <a:spLocks noRot="1" noChangeAspect="1" noMove="1" noResize="1" noEditPoints="1" noAdjustHandles="1" noChangeArrowheads="1" noChangeShapeType="1" noTextEdit="1"/>
              </p:cNvSpPr>
              <p:nvPr/>
            </p:nvSpPr>
            <p:spPr>
              <a:xfrm>
                <a:off x="1593229" y="2516536"/>
                <a:ext cx="2875146" cy="3782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5299EE39-A8FD-4161-9DCF-AB6EBCFE7C6E}"/>
                  </a:ext>
                </a:extLst>
              </p:cNvPr>
              <p:cNvSpPr/>
              <p:nvPr/>
            </p:nvSpPr>
            <p:spPr>
              <a:xfrm>
                <a:off x="4572000" y="2168325"/>
                <a:ext cx="34678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𝑂𝐵</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𝐴</m:t>
                      </m:r>
                      <m:r>
                        <a:rPr lang="es-EC" b="0" i="0" smtClean="0">
                          <a:latin typeface="Cambria Math" panose="02040503050406030204" pitchFamily="18" charset="0"/>
                        </a:rPr>
                        <m:t> </m:t>
                      </m:r>
                      <m:r>
                        <m:rPr>
                          <m:sty m:val="p"/>
                        </m:rPr>
                        <a:rPr lang="es-EC" b="0" i="0" smtClean="0">
                          <a:latin typeface="Cambria Math" panose="02040503050406030204" pitchFamily="18" charset="0"/>
                        </a:rPr>
                        <m:t>x</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d>
                            <m:dPr>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𝑓𝑑</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𝑁𝑖</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𝑇𝑝</m:t>
                              </m:r>
                            </m:e>
                          </m:d>
                        </m:e>
                      </m:func>
                    </m:oMath>
                  </m:oMathPara>
                </a14:m>
                <a:endParaRPr lang="en-US" dirty="0"/>
              </a:p>
            </p:txBody>
          </p:sp>
        </mc:Choice>
        <mc:Fallback xmlns="">
          <p:sp>
            <p:nvSpPr>
              <p:cNvPr id="9" name="Rectángulo 8">
                <a:extLst>
                  <a:ext uri="{FF2B5EF4-FFF2-40B4-BE49-F238E27FC236}">
                    <a16:creationId xmlns:a16="http://schemas.microsoft.com/office/drawing/2014/main" id="{5299EE39-A8FD-4161-9DCF-AB6EBCFE7C6E}"/>
                  </a:ext>
                </a:extLst>
              </p:cNvPr>
              <p:cNvSpPr>
                <a:spLocks noRot="1" noChangeAspect="1" noMove="1" noResize="1" noEditPoints="1" noAdjustHandles="1" noChangeArrowheads="1" noChangeShapeType="1" noTextEdit="1"/>
              </p:cNvSpPr>
              <p:nvPr/>
            </p:nvSpPr>
            <p:spPr>
              <a:xfrm>
                <a:off x="4572000" y="2168325"/>
                <a:ext cx="3467808"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F31F6813-9911-4BFE-A49A-8A4EAAD08355}"/>
                  </a:ext>
                </a:extLst>
              </p:cNvPr>
              <p:cNvSpPr/>
              <p:nvPr/>
            </p:nvSpPr>
            <p:spPr>
              <a:xfrm>
                <a:off x="4647228" y="2854634"/>
                <a:ext cx="370761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𝑂𝐵</m:t>
                          </m:r>
                        </m:e>
                        <m:sub>
                          <m:r>
                            <a:rPr lang="en-US" i="1">
                              <a:latin typeface="Cambria Math" panose="02040503050406030204" pitchFamily="18" charset="0"/>
                            </a:rPr>
                            <m:t>𝑞</m:t>
                          </m:r>
                        </m:sub>
                      </m:sSub>
                      <m:r>
                        <a:rPr lang="en-US" i="0">
                          <a:latin typeface="Cambria Math" panose="02040503050406030204" pitchFamily="18" charset="0"/>
                        </a:rPr>
                        <m:t>=−</m:t>
                      </m:r>
                      <m:r>
                        <a:rPr lang="en-US" i="1">
                          <a:latin typeface="Cambria Math" panose="02040503050406030204" pitchFamily="18" charset="0"/>
                        </a:rPr>
                        <m:t>𝐴</m:t>
                      </m:r>
                      <m:r>
                        <a:rPr lang="es-EC" b="0" i="1" smtClean="0">
                          <a:latin typeface="Cambria Math" panose="02040503050406030204" pitchFamily="18" charset="0"/>
                        </a:rPr>
                        <m:t> </m:t>
                      </m:r>
                      <m:r>
                        <a:rPr lang="es-EC" b="0" i="1" smtClean="0">
                          <a:latin typeface="Cambria Math" panose="02040503050406030204" pitchFamily="18" charset="0"/>
                        </a:rPr>
                        <m:t>𝑥</m:t>
                      </m:r>
                      <m:func>
                        <m:funcPr>
                          <m:ctrlPr>
                            <a:rPr lang="en-US" i="1">
                              <a:latin typeface="Cambria Math" panose="02040503050406030204" pitchFamily="18" charset="0"/>
                            </a:rPr>
                          </m:ctrlPr>
                        </m:funcPr>
                        <m:fName>
                          <m:r>
                            <m:rPr>
                              <m:sty m:val="p"/>
                            </m:rPr>
                            <a:rPr lang="en-US" i="0">
                              <a:latin typeface="Cambria Math" panose="02040503050406030204" pitchFamily="18" charset="0"/>
                            </a:rPr>
                            <m:t>sen</m:t>
                          </m:r>
                        </m:fName>
                        <m:e>
                          <m:d>
                            <m:dPr>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𝑓𝑑</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𝑁𝑖</m:t>
                              </m:r>
                              <m:r>
                                <a:rPr lang="es-EC" b="0" i="0" smtClean="0">
                                  <a:latin typeface="Cambria Math" panose="02040503050406030204" pitchFamily="18" charset="0"/>
                                </a:rPr>
                                <m:t> </m:t>
                              </m:r>
                              <m:r>
                                <m:rPr>
                                  <m:sty m:val="p"/>
                                </m:rPr>
                                <a:rPr lang="es-EC" b="0" i="0" smtClean="0">
                                  <a:latin typeface="Cambria Math" panose="02040503050406030204" pitchFamily="18" charset="0"/>
                                </a:rPr>
                                <m:t>x</m:t>
                              </m:r>
                              <m:r>
                                <a:rPr lang="es-EC" b="0" i="0" smtClean="0">
                                  <a:latin typeface="Cambria Math" panose="02040503050406030204" pitchFamily="18" charset="0"/>
                                </a:rPr>
                                <m:t> </m:t>
                              </m:r>
                              <m:r>
                                <a:rPr lang="en-US" i="1">
                                  <a:latin typeface="Cambria Math" panose="02040503050406030204" pitchFamily="18" charset="0"/>
                                </a:rPr>
                                <m:t>𝑇𝑝</m:t>
                              </m:r>
                            </m:e>
                          </m:d>
                        </m:e>
                      </m:func>
                    </m:oMath>
                  </m:oMathPara>
                </a14:m>
                <a:endParaRPr lang="en-US" dirty="0"/>
              </a:p>
            </p:txBody>
          </p:sp>
        </mc:Choice>
        <mc:Fallback xmlns="">
          <p:sp>
            <p:nvSpPr>
              <p:cNvPr id="10" name="Rectángulo 9">
                <a:extLst>
                  <a:ext uri="{FF2B5EF4-FFF2-40B4-BE49-F238E27FC236}">
                    <a16:creationId xmlns:a16="http://schemas.microsoft.com/office/drawing/2014/main" id="{F31F6813-9911-4BFE-A49A-8A4EAAD08355}"/>
                  </a:ext>
                </a:extLst>
              </p:cNvPr>
              <p:cNvSpPr>
                <a:spLocks noRot="1" noChangeAspect="1" noMove="1" noResize="1" noEditPoints="1" noAdjustHandles="1" noChangeArrowheads="1" noChangeShapeType="1" noTextEdit="1"/>
              </p:cNvSpPr>
              <p:nvPr/>
            </p:nvSpPr>
            <p:spPr>
              <a:xfrm>
                <a:off x="4647228" y="2854634"/>
                <a:ext cx="3707618" cy="390748"/>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59FDA2C5-22D7-4DFC-B0A2-71130D7032A6}"/>
                  </a:ext>
                </a:extLst>
              </p:cNvPr>
              <p:cNvSpPr/>
              <p:nvPr/>
            </p:nvSpPr>
            <p:spPr>
              <a:xfrm>
                <a:off x="787125" y="3217539"/>
                <a:ext cx="6750496" cy="2678490"/>
              </a:xfrm>
              <a:prstGeom prst="rect">
                <a:avLst/>
              </a:prstGeom>
            </p:spPr>
            <p:txBody>
              <a:bodyPr wrap="square">
                <a:spAutoFit/>
              </a:bodyPr>
              <a:lstStyle/>
              <a:p>
                <a:pPr marL="736600" marR="0" algn="just">
                  <a:lnSpc>
                    <a:spcPct val="200000"/>
                  </a:lnSpc>
                  <a:spcBef>
                    <a:spcPts val="0"/>
                  </a:spcBef>
                  <a:spcAft>
                    <a:spcPts val="0"/>
                  </a:spcAft>
                  <a:tabLst>
                    <a:tab pos="5966460" algn="r"/>
                  </a:tabLst>
                </a:pP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𝑂𝐵</m:t>
                        </m:r>
                      </m:e>
                      <m:sub>
                        <m:r>
                          <a:rPr lang="es-EC" sz="1400" i="1">
                            <a:latin typeface="Cambria Math" panose="02040503050406030204" pitchFamily="18" charset="0"/>
                            <a:ea typeface="Times New Roman" panose="02020603050405020304" pitchFamily="18" charset="0"/>
                          </a:rPr>
                          <m:t>𝑖</m:t>
                        </m:r>
                      </m:sub>
                    </m:sSub>
                  </m:oMath>
                </a14:m>
                <a:r>
                  <a:rPr lang="es-EC" sz="1400" dirty="0">
                    <a:latin typeface="Times New Roman" panose="02020603050405020304" pitchFamily="18" charset="0"/>
                    <a:ea typeface="Times New Roman" panose="02020603050405020304" pitchFamily="18" charset="0"/>
                  </a:rPr>
                  <a:t> Señal de objetivo en fase</a:t>
                </a:r>
                <a:endParaRPr lang="en-US" sz="1400"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0"/>
                  </a:spcAft>
                  <a:tabLst>
                    <a:tab pos="5966460" algn="r"/>
                  </a:tabLst>
                </a:pP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𝑂𝐵</m:t>
                        </m:r>
                      </m:e>
                      <m:sub>
                        <m:r>
                          <a:rPr lang="es-EC" sz="1400" i="1">
                            <a:latin typeface="Cambria Math" panose="02040503050406030204" pitchFamily="18" charset="0"/>
                            <a:ea typeface="Times New Roman" panose="02020603050405020304" pitchFamily="18" charset="0"/>
                          </a:rPr>
                          <m:t>𝑞</m:t>
                        </m:r>
                      </m:sub>
                    </m:sSub>
                  </m:oMath>
                </a14:m>
                <a:r>
                  <a:rPr lang="es-EC" sz="1400" dirty="0">
                    <a:latin typeface="Times New Roman" panose="02020603050405020304" pitchFamily="18" charset="0"/>
                    <a:ea typeface="Times New Roman" panose="02020603050405020304" pitchFamily="18" charset="0"/>
                  </a:rPr>
                  <a:t> Señal de objetivo en cuadratura </a:t>
                </a:r>
                <a:endParaRPr lang="en-US" sz="1400"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0"/>
                  </a:spcAft>
                  <a:tabLst>
                    <a:tab pos="5966460" algn="r"/>
                  </a:tabLst>
                </a:pP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𝑁</m:t>
                        </m:r>
                      </m:e>
                      <m:sub>
                        <m:r>
                          <a:rPr lang="es-EC" sz="1400" i="1">
                            <a:latin typeface="Cambria Math" panose="02040503050406030204" pitchFamily="18" charset="0"/>
                            <a:ea typeface="Times New Roman" panose="02020603050405020304" pitchFamily="18" charset="0"/>
                          </a:rPr>
                          <m:t>𝑖</m:t>
                        </m:r>
                      </m:sub>
                    </m:sSub>
                  </m:oMath>
                </a14:m>
                <a:r>
                  <a:rPr lang="es-EC" sz="1400" dirty="0">
                    <a:latin typeface="Times New Roman" panose="02020603050405020304" pitchFamily="18" charset="0"/>
                    <a:ea typeface="Times New Roman" panose="02020603050405020304" pitchFamily="18" charset="0"/>
                  </a:rPr>
                  <a:t> Número de incidencias con objetivo, </a:t>
                </a: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𝑁</m:t>
                        </m:r>
                      </m:e>
                      <m:sub>
                        <m:r>
                          <a:rPr lang="es-EC" sz="1400" i="1">
                            <a:latin typeface="Cambria Math" panose="02040503050406030204" pitchFamily="18" charset="0"/>
                            <a:ea typeface="Times New Roman" panose="02020603050405020304" pitchFamily="18" charset="0"/>
                          </a:rPr>
                          <m:t>𝑖</m:t>
                        </m:r>
                      </m:sub>
                    </m:sSub>
                    <m:r>
                      <a:rPr lang="es-EC" sz="1400" i="1">
                        <a:latin typeface="Cambria Math" panose="02040503050406030204" pitchFamily="18" charset="0"/>
                        <a:ea typeface="Times New Roman" panose="02020603050405020304" pitchFamily="18" charset="0"/>
                      </a:rPr>
                      <m:t>=</m:t>
                    </m:r>
                    <m:d>
                      <m:dPr>
                        <m:begChr m:val="["/>
                        <m:endChr m:val="]"/>
                        <m:ctrlPr>
                          <a:rPr lang="en-US" sz="1400" i="1">
                            <a:latin typeface="Cambria Math" panose="02040503050406030204" pitchFamily="18" charset="0"/>
                            <a:ea typeface="Times New Roman" panose="02020603050405020304" pitchFamily="18" charset="0"/>
                          </a:rPr>
                        </m:ctrlPr>
                      </m:dPr>
                      <m:e>
                        <m:r>
                          <a:rPr lang="es-EC" sz="1400" i="1">
                            <a:latin typeface="Cambria Math" panose="02040503050406030204" pitchFamily="18" charset="0"/>
                            <a:ea typeface="Times New Roman" panose="02020603050405020304" pitchFamily="18" charset="0"/>
                          </a:rPr>
                          <m:t>1−43</m:t>
                        </m:r>
                      </m:e>
                    </m:d>
                  </m:oMath>
                </a14:m>
                <a:endParaRPr lang="en-US" sz="1400"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0"/>
                  </a:spcAft>
                  <a:tabLst>
                    <a:tab pos="5966460" algn="r"/>
                  </a:tabLst>
                </a:pP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𝑓</m:t>
                        </m:r>
                      </m:e>
                      <m:sub>
                        <m:r>
                          <a:rPr lang="es-EC" sz="1400" i="1">
                            <a:latin typeface="Cambria Math" panose="02040503050406030204" pitchFamily="18" charset="0"/>
                            <a:ea typeface="Times New Roman" panose="02020603050405020304" pitchFamily="18" charset="0"/>
                          </a:rPr>
                          <m:t>𝑑</m:t>
                        </m:r>
                      </m:sub>
                    </m:sSub>
                  </m:oMath>
                </a14:m>
                <a:r>
                  <a:rPr lang="es-EC" sz="1400" dirty="0">
                    <a:latin typeface="Times New Roman" panose="02020603050405020304" pitchFamily="18" charset="0"/>
                    <a:ea typeface="Times New Roman" panose="02020603050405020304" pitchFamily="18" charset="0"/>
                  </a:rPr>
                  <a:t> Desvío Doppler, </a:t>
                </a: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𝑓</m:t>
                        </m:r>
                      </m:e>
                      <m:sub>
                        <m:r>
                          <a:rPr lang="es-EC" sz="1400" i="1">
                            <a:latin typeface="Cambria Math" panose="02040503050406030204" pitchFamily="18" charset="0"/>
                            <a:ea typeface="Times New Roman" panose="02020603050405020304" pitchFamily="18" charset="0"/>
                          </a:rPr>
                          <m:t>𝑑</m:t>
                        </m:r>
                      </m:sub>
                    </m:sSub>
                    <m:r>
                      <a:rPr lang="es-EC" sz="1400" i="1">
                        <a:latin typeface="Cambria Math" panose="02040503050406030204" pitchFamily="18" charset="0"/>
                        <a:ea typeface="Times New Roman" panose="02020603050405020304" pitchFamily="18" charset="0"/>
                      </a:rPr>
                      <m:t>=</m:t>
                    </m:r>
                    <m:d>
                      <m:dPr>
                        <m:begChr m:val="["/>
                        <m:endChr m:val="]"/>
                        <m:ctrlPr>
                          <a:rPr lang="en-US" sz="1400" i="1">
                            <a:latin typeface="Cambria Math" panose="02040503050406030204" pitchFamily="18" charset="0"/>
                            <a:ea typeface="Times New Roman" panose="02020603050405020304" pitchFamily="18" charset="0"/>
                          </a:rPr>
                        </m:ctrlPr>
                      </m:dPr>
                      <m:e>
                        <m:r>
                          <a:rPr lang="es-EC" sz="1400" i="1">
                            <a:latin typeface="Cambria Math" panose="02040503050406030204" pitchFamily="18" charset="0"/>
                            <a:ea typeface="Times New Roman" panose="02020603050405020304" pitchFamily="18" charset="0"/>
                          </a:rPr>
                          <m:t>0.0−0.5</m:t>
                        </m:r>
                      </m:e>
                    </m:d>
                    <m:r>
                      <a:rPr lang="es-EC" sz="1400" i="1">
                        <a:latin typeface="Cambria Math" panose="02040503050406030204" pitchFamily="18" charset="0"/>
                        <a:ea typeface="Times New Roman" panose="02020603050405020304" pitchFamily="18" charset="0"/>
                      </a:rPr>
                      <m:t> </m:t>
                    </m:r>
                    <m:r>
                      <a:rPr lang="es-EC" sz="1400" i="1">
                        <a:latin typeface="Cambria Math" panose="02040503050406030204" pitchFamily="18" charset="0"/>
                        <a:ea typeface="Times New Roman" panose="02020603050405020304" pitchFamily="18" charset="0"/>
                      </a:rPr>
                      <m:t>𝑝𝑎𝑟𝑎</m:t>
                    </m:r>
                    <m:r>
                      <a:rPr lang="es-EC" sz="1400" i="1">
                        <a:latin typeface="Cambria Math" panose="02040503050406030204" pitchFamily="18" charset="0"/>
                        <a:ea typeface="Times New Roman" panose="02020603050405020304" pitchFamily="18" charset="0"/>
                      </a:rPr>
                      <m:t> </m:t>
                    </m:r>
                    <m:r>
                      <a:rPr lang="es-EC" sz="1400" i="1">
                        <a:latin typeface="Cambria Math" panose="02040503050406030204" pitchFamily="18" charset="0"/>
                        <a:ea typeface="Times New Roman" panose="02020603050405020304" pitchFamily="18" charset="0"/>
                      </a:rPr>
                      <m:t>𝑠𝑖𝑚𝑢𝑙𝑎𝑐𝑖𝑜𝑛𝑒𝑠</m:t>
                    </m:r>
                    <m:r>
                      <a:rPr lang="es-EC" sz="1400" i="1">
                        <a:latin typeface="Cambria Math" panose="02040503050406030204" pitchFamily="18" charset="0"/>
                        <a:ea typeface="Times New Roman" panose="02020603050405020304" pitchFamily="18" charset="0"/>
                      </a:rPr>
                      <m:t> </m:t>
                    </m:r>
                    <m:r>
                      <a:rPr lang="es-EC" sz="1400" i="1">
                        <a:latin typeface="Cambria Math" panose="02040503050406030204" pitchFamily="18" charset="0"/>
                        <a:ea typeface="Times New Roman" panose="02020603050405020304" pitchFamily="18" charset="0"/>
                      </a:rPr>
                      <m:t>𝑠𝑒</m:t>
                    </m:r>
                    <m:r>
                      <a:rPr lang="es-EC" sz="1400" i="1">
                        <a:latin typeface="Cambria Math" panose="02040503050406030204" pitchFamily="18" charset="0"/>
                        <a:ea typeface="Times New Roman" panose="02020603050405020304" pitchFamily="18" charset="0"/>
                      </a:rPr>
                      <m:t> </m:t>
                    </m:r>
                    <m:r>
                      <a:rPr lang="es-EC" sz="1400" i="1">
                        <a:latin typeface="Cambria Math" panose="02040503050406030204" pitchFamily="18" charset="0"/>
                        <a:ea typeface="Times New Roman" panose="02020603050405020304" pitchFamily="18" charset="0"/>
                      </a:rPr>
                      <m:t>𝑢𝑠𝑎𝑟</m:t>
                    </m:r>
                    <m:r>
                      <a:rPr lang="es-ES" sz="1400" i="1">
                        <a:latin typeface="Cambria Math" panose="02040503050406030204" pitchFamily="18" charset="0"/>
                        <a:ea typeface="Times New Roman" panose="02020603050405020304" pitchFamily="18" charset="0"/>
                      </a:rPr>
                      <m:t>á 0.1</m:t>
                    </m:r>
                  </m:oMath>
                </a14:m>
                <a:endParaRPr lang="en-US" sz="1400"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0"/>
                  </a:spcAft>
                  <a:tabLst>
                    <a:tab pos="5966460" algn="r"/>
                  </a:tabLst>
                </a:pP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𝑇</m:t>
                        </m:r>
                      </m:e>
                      <m:sub>
                        <m:r>
                          <a:rPr lang="es-EC" sz="1400" i="1">
                            <a:latin typeface="Cambria Math" panose="02040503050406030204" pitchFamily="18" charset="0"/>
                            <a:ea typeface="Times New Roman" panose="02020603050405020304" pitchFamily="18" charset="0"/>
                          </a:rPr>
                          <m:t>𝑝</m:t>
                        </m:r>
                      </m:sub>
                    </m:sSub>
                  </m:oMath>
                </a14:m>
                <a:r>
                  <a:rPr lang="es-EC" sz="1400" dirty="0">
                    <a:latin typeface="Times New Roman" panose="02020603050405020304" pitchFamily="18" charset="0"/>
                    <a:ea typeface="Times New Roman" panose="02020603050405020304" pitchFamily="18" charset="0"/>
                  </a:rPr>
                  <a:t> Período de muestreo normalizado, </a:t>
                </a:r>
                <a14:m>
                  <m:oMath xmlns:m="http://schemas.openxmlformats.org/officeDocument/2006/math">
                    <m:sSub>
                      <m:sSubPr>
                        <m:ctrlPr>
                          <a:rPr lang="en-US" sz="1400" i="1">
                            <a:latin typeface="Cambria Math" panose="02040503050406030204" pitchFamily="18" charset="0"/>
                            <a:ea typeface="Times New Roman" panose="02020603050405020304" pitchFamily="18" charset="0"/>
                          </a:rPr>
                        </m:ctrlPr>
                      </m:sSubPr>
                      <m:e>
                        <m:r>
                          <a:rPr lang="es-EC" sz="1400" i="1">
                            <a:latin typeface="Cambria Math" panose="02040503050406030204" pitchFamily="18" charset="0"/>
                            <a:ea typeface="Times New Roman" panose="02020603050405020304" pitchFamily="18" charset="0"/>
                          </a:rPr>
                          <m:t>𝑇</m:t>
                        </m:r>
                      </m:e>
                      <m:sub>
                        <m:r>
                          <a:rPr lang="es-EC" sz="1400" i="1">
                            <a:latin typeface="Cambria Math" panose="02040503050406030204" pitchFamily="18" charset="0"/>
                            <a:ea typeface="Times New Roman" panose="02020603050405020304" pitchFamily="18" charset="0"/>
                          </a:rPr>
                          <m:t>𝑝</m:t>
                        </m:r>
                      </m:sub>
                    </m:sSub>
                    <m:r>
                      <a:rPr lang="es-EC" sz="1400" i="1">
                        <a:latin typeface="Cambria Math" panose="02040503050406030204" pitchFamily="18" charset="0"/>
                        <a:ea typeface="Times New Roman" panose="02020603050405020304" pitchFamily="18" charset="0"/>
                      </a:rPr>
                      <m:t>=1</m:t>
                    </m:r>
                  </m:oMath>
                </a14:m>
                <a:endParaRPr lang="en-US" sz="1400"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500"/>
                  </a:spcAft>
                  <a:tabLst>
                    <a:tab pos="5966460" algn="r"/>
                  </a:tabLst>
                </a:pPr>
                <a14:m>
                  <m:oMath xmlns:m="http://schemas.openxmlformats.org/officeDocument/2006/math">
                    <m:r>
                      <a:rPr lang="es-EC" sz="1400" i="1">
                        <a:latin typeface="Cambria Math" panose="02040503050406030204" pitchFamily="18" charset="0"/>
                        <a:ea typeface="Times New Roman" panose="02020603050405020304" pitchFamily="18" charset="0"/>
                      </a:rPr>
                      <m:t>𝐴</m:t>
                    </m:r>
                  </m:oMath>
                </a14:m>
                <a:r>
                  <a:rPr lang="es-EC" sz="1400" dirty="0">
                    <a:latin typeface="Times New Roman" panose="02020603050405020304" pitchFamily="18" charset="0"/>
                    <a:ea typeface="Times New Roman" panose="02020603050405020304" pitchFamily="18" charset="0"/>
                  </a:rPr>
                  <a:t> Módulo de objetivo ( Potencia del Objetivo – Potencia </a:t>
                </a:r>
                <a:r>
                  <a:rPr lang="es-EC" sz="1400" dirty="0" err="1">
                    <a:latin typeface="Times New Roman" panose="02020603050405020304" pitchFamily="18" charset="0"/>
                    <a:ea typeface="Times New Roman" panose="02020603050405020304" pitchFamily="18" charset="0"/>
                  </a:rPr>
                  <a:t>Clutter</a:t>
                </a:r>
                <a:r>
                  <a:rPr lang="es-EC" sz="1400" dirty="0">
                    <a:latin typeface="Times New Roman" panose="02020603050405020304" pitchFamily="18" charset="0"/>
                    <a:ea typeface="Times New Roman" panose="02020603050405020304" pitchFamily="18" charset="0"/>
                  </a:rPr>
                  <a:t> – SCR)</a:t>
                </a:r>
                <a:endParaRPr lang="en-US" sz="1400" dirty="0">
                  <a:latin typeface="Times New Roman" panose="02020603050405020304" pitchFamily="18" charset="0"/>
                  <a:ea typeface="Times New Roman" panose="02020603050405020304" pitchFamily="18" charset="0"/>
                </a:endParaRPr>
              </a:p>
            </p:txBody>
          </p:sp>
        </mc:Choice>
        <mc:Fallback xmlns="">
          <p:sp>
            <p:nvSpPr>
              <p:cNvPr id="11" name="Rectángulo 10">
                <a:extLst>
                  <a:ext uri="{FF2B5EF4-FFF2-40B4-BE49-F238E27FC236}">
                    <a16:creationId xmlns:a16="http://schemas.microsoft.com/office/drawing/2014/main" id="{59FDA2C5-22D7-4DFC-B0A2-71130D7032A6}"/>
                  </a:ext>
                </a:extLst>
              </p:cNvPr>
              <p:cNvSpPr>
                <a:spLocks noRot="1" noChangeAspect="1" noMove="1" noResize="1" noEditPoints="1" noAdjustHandles="1" noChangeArrowheads="1" noChangeShapeType="1" noTextEdit="1"/>
              </p:cNvSpPr>
              <p:nvPr/>
            </p:nvSpPr>
            <p:spPr>
              <a:xfrm>
                <a:off x="787125" y="3217539"/>
                <a:ext cx="6750496" cy="2678490"/>
              </a:xfrm>
              <a:prstGeom prst="rect">
                <a:avLst/>
              </a:prstGeom>
              <a:blipFill>
                <a:blip r:embed="rId5"/>
                <a:stretch>
                  <a:fillRect b="-1367"/>
                </a:stretch>
              </a:blipFill>
            </p:spPr>
            <p:txBody>
              <a:bodyPr/>
              <a:lstStyle/>
              <a:p>
                <a:r>
                  <a:rPr lang="en-US">
                    <a:noFill/>
                  </a:rPr>
                  <a:t> </a:t>
                </a:r>
              </a:p>
            </p:txBody>
          </p:sp>
        </mc:Fallback>
      </mc:AlternateContent>
    </p:spTree>
    <p:extLst>
      <p:ext uri="{BB962C8B-B14F-4D97-AF65-F5344CB8AC3E}">
        <p14:creationId xmlns:p14="http://schemas.microsoft.com/office/powerpoint/2010/main" val="5345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64912-5567-4677-A47B-323F09559AC6}"/>
              </a:ext>
            </a:extLst>
          </p:cNvPr>
          <p:cNvSpPr>
            <a:spLocks noGrp="1"/>
          </p:cNvSpPr>
          <p:nvPr>
            <p:ph type="title"/>
          </p:nvPr>
        </p:nvSpPr>
        <p:spPr/>
        <p:txBody>
          <a:bodyPr/>
          <a:lstStyle/>
          <a:p>
            <a:r>
              <a:rPr lang="es-EC" b="1" dirty="0"/>
              <a:t>Inserción de blancos en </a:t>
            </a:r>
            <a:r>
              <a:rPr lang="es-EC" b="1" dirty="0" err="1"/>
              <a:t>clutter</a:t>
            </a:r>
            <a:r>
              <a:rPr lang="es-EC" b="1" dirty="0"/>
              <a:t> Weibull</a:t>
            </a:r>
            <a:br>
              <a:rPr lang="en-US" b="1" dirty="0"/>
            </a:br>
            <a:endParaRPr lang="en-US" dirty="0"/>
          </a:p>
        </p:txBody>
      </p:sp>
      <p:sp>
        <p:nvSpPr>
          <p:cNvPr id="4" name="Marcador de fecha 3">
            <a:extLst>
              <a:ext uri="{FF2B5EF4-FFF2-40B4-BE49-F238E27FC236}">
                <a16:creationId xmlns:a16="http://schemas.microsoft.com/office/drawing/2014/main" id="{E08BA060-A6F7-4A90-B438-3AF0C8898957}"/>
              </a:ext>
            </a:extLst>
          </p:cNvPr>
          <p:cNvSpPr>
            <a:spLocks noGrp="1"/>
          </p:cNvSpPr>
          <p:nvPr>
            <p:ph type="dt" sz="half" idx="10"/>
          </p:nvPr>
        </p:nvSpPr>
        <p:spPr/>
        <p:txBody>
          <a:bodyPr/>
          <a:lstStyle/>
          <a:p>
            <a:fld id="{3E3C9519-1EA2-447A-8D5C-D9C91D5AD7F1}" type="datetime1">
              <a:rPr lang="en-US" smtClean="0"/>
              <a:t>1/21/2020</a:t>
            </a:fld>
            <a:endParaRPr lang="en-US" dirty="0"/>
          </a:p>
        </p:txBody>
      </p:sp>
      <p:sp>
        <p:nvSpPr>
          <p:cNvPr id="5" name="Marcador de pie de página 4">
            <a:extLst>
              <a:ext uri="{FF2B5EF4-FFF2-40B4-BE49-F238E27FC236}">
                <a16:creationId xmlns:a16="http://schemas.microsoft.com/office/drawing/2014/main" id="{DCDD0868-BBF6-4D66-8E03-FABF30C40BE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2DDE8E2-9E43-4E9B-AB5A-AAD727F36BCC}"/>
              </a:ext>
            </a:extLst>
          </p:cNvPr>
          <p:cNvSpPr>
            <a:spLocks noGrp="1"/>
          </p:cNvSpPr>
          <p:nvPr>
            <p:ph type="sldNum" sz="quarter" idx="12"/>
          </p:nvPr>
        </p:nvSpPr>
        <p:spPr/>
        <p:txBody>
          <a:bodyPr/>
          <a:lstStyle/>
          <a:p>
            <a:fld id="{4FAB73BC-B049-4115-A692-8D63A059BFB8}" type="slidenum">
              <a:rPr lang="en-US" smtClean="0"/>
              <a:t>11</a:t>
            </a:fld>
            <a:endParaRPr lang="en-US"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2A8A126D-4B4C-427C-9A22-2E1F979C4950}"/>
                  </a:ext>
                </a:extLst>
              </p:cNvPr>
              <p:cNvSpPr/>
              <p:nvPr/>
            </p:nvSpPr>
            <p:spPr>
              <a:xfrm>
                <a:off x="1664196" y="1839526"/>
                <a:ext cx="1883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𝑊𝑂</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𝑂𝐵</m:t>
                          </m:r>
                        </m:e>
                        <m:sub>
                          <m:r>
                            <a:rPr lang="en-US" i="1">
                              <a:latin typeface="Cambria Math" panose="02040503050406030204" pitchFamily="18" charset="0"/>
                            </a:rPr>
                            <m:t>𝑖</m:t>
                          </m:r>
                        </m:sub>
                      </m:sSub>
                    </m:oMath>
                  </m:oMathPara>
                </a14:m>
                <a:endParaRPr lang="en-US" dirty="0"/>
              </a:p>
            </p:txBody>
          </p:sp>
        </mc:Choice>
        <mc:Fallback xmlns="">
          <p:sp>
            <p:nvSpPr>
              <p:cNvPr id="8" name="Rectángulo 7">
                <a:extLst>
                  <a:ext uri="{FF2B5EF4-FFF2-40B4-BE49-F238E27FC236}">
                    <a16:creationId xmlns:a16="http://schemas.microsoft.com/office/drawing/2014/main" id="{2A8A126D-4B4C-427C-9A22-2E1F979C4950}"/>
                  </a:ext>
                </a:extLst>
              </p:cNvPr>
              <p:cNvSpPr>
                <a:spLocks noRot="1" noChangeAspect="1" noMove="1" noResize="1" noEditPoints="1" noAdjustHandles="1" noChangeArrowheads="1" noChangeShapeType="1" noTextEdit="1"/>
              </p:cNvSpPr>
              <p:nvPr/>
            </p:nvSpPr>
            <p:spPr>
              <a:xfrm>
                <a:off x="1664196" y="1839526"/>
                <a:ext cx="1883721" cy="369332"/>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4BE5EF0F-9AAE-4665-93C3-1EBBB452159C}"/>
                  </a:ext>
                </a:extLst>
              </p:cNvPr>
              <p:cNvSpPr/>
              <p:nvPr/>
            </p:nvSpPr>
            <p:spPr>
              <a:xfrm>
                <a:off x="1668658" y="2945825"/>
                <a:ext cx="201875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𝑊𝑂</m:t>
                          </m:r>
                        </m:e>
                        <m:sub>
                          <m:r>
                            <a:rPr lang="en-US" i="1">
                              <a:latin typeface="Cambria Math" panose="02040503050406030204" pitchFamily="18" charset="0"/>
                            </a:rPr>
                            <m:t>𝑞</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𝑞</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𝑂𝐵</m:t>
                          </m:r>
                        </m:e>
                        <m:sub>
                          <m:r>
                            <a:rPr lang="en-US" i="1">
                              <a:latin typeface="Cambria Math" panose="02040503050406030204" pitchFamily="18" charset="0"/>
                            </a:rPr>
                            <m:t>𝑞</m:t>
                          </m:r>
                        </m:sub>
                      </m:sSub>
                      <m:r>
                        <a:rPr lang="en-US" i="0">
                          <a:latin typeface="Cambria Math" panose="02040503050406030204" pitchFamily="18" charset="0"/>
                        </a:rPr>
                        <m:t> </m:t>
                      </m:r>
                    </m:oMath>
                  </m:oMathPara>
                </a14:m>
                <a:endParaRPr lang="en-US" dirty="0"/>
              </a:p>
            </p:txBody>
          </p:sp>
        </mc:Choice>
        <mc:Fallback xmlns="">
          <p:sp>
            <p:nvSpPr>
              <p:cNvPr id="9" name="Rectángulo 8">
                <a:extLst>
                  <a:ext uri="{FF2B5EF4-FFF2-40B4-BE49-F238E27FC236}">
                    <a16:creationId xmlns:a16="http://schemas.microsoft.com/office/drawing/2014/main" id="{4BE5EF0F-9AAE-4665-93C3-1EBBB452159C}"/>
                  </a:ext>
                </a:extLst>
              </p:cNvPr>
              <p:cNvSpPr>
                <a:spLocks noRot="1" noChangeAspect="1" noMove="1" noResize="1" noEditPoints="1" noAdjustHandles="1" noChangeArrowheads="1" noChangeShapeType="1" noTextEdit="1"/>
              </p:cNvSpPr>
              <p:nvPr/>
            </p:nvSpPr>
            <p:spPr>
              <a:xfrm>
                <a:off x="1668658" y="2945825"/>
                <a:ext cx="2018758" cy="390748"/>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97DE401A-02BA-406E-A272-3B9385F14567}"/>
                  </a:ext>
                </a:extLst>
              </p:cNvPr>
              <p:cNvSpPr/>
              <p:nvPr/>
            </p:nvSpPr>
            <p:spPr>
              <a:xfrm>
                <a:off x="2987824" y="1628800"/>
                <a:ext cx="5698975" cy="2223942"/>
              </a:xfrm>
              <a:prstGeom prst="rect">
                <a:avLst/>
              </a:prstGeom>
            </p:spPr>
            <p:txBody>
              <a:bodyPr wrap="square">
                <a:spAutoFit/>
              </a:bodyPr>
              <a:lstStyle/>
              <a:p>
                <a:pPr marL="736600" marR="0" algn="just">
                  <a:lnSpc>
                    <a:spcPct val="200000"/>
                  </a:lnSpc>
                  <a:spcBef>
                    <a:spcPts val="0"/>
                  </a:spcBef>
                  <a:spcAft>
                    <a:spcPts val="0"/>
                  </a:spcAft>
                  <a:tabLst>
                    <a:tab pos="5966460" algn="r"/>
                  </a:tabLst>
                </a:pPr>
                <a14:m>
                  <m:oMath xmlns:m="http://schemas.openxmlformats.org/officeDocument/2006/math">
                    <m:r>
                      <a:rPr lang="es-EC" i="1">
                        <a:latin typeface="Cambria Math" panose="02040503050406030204" pitchFamily="18" charset="0"/>
                        <a:ea typeface="Times New Roman" panose="02020603050405020304" pitchFamily="18" charset="0"/>
                      </a:rPr>
                      <m:t>𝑊𝑂𝑖</m:t>
                    </m:r>
                  </m:oMath>
                </a14:m>
                <a:r>
                  <a:rPr lang="es-EC" dirty="0">
                    <a:latin typeface="Times New Roman" panose="02020603050405020304" pitchFamily="18" charset="0"/>
                    <a:ea typeface="Times New Roman" panose="02020603050405020304" pitchFamily="18" charset="0"/>
                  </a:rPr>
                  <a:t> Señal de objetivo de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tipo Weibull en fase</a:t>
                </a:r>
                <a:endParaRPr lang="en-US"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500"/>
                  </a:spcAft>
                  <a:tabLst>
                    <a:tab pos="5966460" algn="r"/>
                  </a:tabLst>
                </a:pPr>
                <a14:m>
                  <m:oMath xmlns:m="http://schemas.openxmlformats.org/officeDocument/2006/math">
                    <m:r>
                      <a:rPr lang="es-EC" i="1">
                        <a:latin typeface="Cambria Math" panose="02040503050406030204" pitchFamily="18" charset="0"/>
                        <a:ea typeface="Times New Roman" panose="02020603050405020304" pitchFamily="18" charset="0"/>
                      </a:rPr>
                      <m:t>𝑊𝑂𝑞</m:t>
                    </m:r>
                  </m:oMath>
                </a14:m>
                <a:r>
                  <a:rPr lang="es-EC" dirty="0">
                    <a:latin typeface="Times New Roman" panose="02020603050405020304" pitchFamily="18" charset="0"/>
                    <a:ea typeface="Times New Roman" panose="02020603050405020304" pitchFamily="18" charset="0"/>
                  </a:rPr>
                  <a:t> Señal de objetivo de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tipo Weibull en cuadratura</a:t>
                </a:r>
                <a:endParaRPr lang="en-US" dirty="0">
                  <a:latin typeface="Times New Roman" panose="02020603050405020304" pitchFamily="18" charset="0"/>
                  <a:ea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97DE401A-02BA-406E-A272-3B9385F14567}"/>
                  </a:ext>
                </a:extLst>
              </p:cNvPr>
              <p:cNvSpPr>
                <a:spLocks noRot="1" noChangeAspect="1" noMove="1" noResize="1" noEditPoints="1" noAdjustHandles="1" noChangeArrowheads="1" noChangeShapeType="1" noTextEdit="1"/>
              </p:cNvSpPr>
              <p:nvPr/>
            </p:nvSpPr>
            <p:spPr>
              <a:xfrm>
                <a:off x="2987824" y="1628800"/>
                <a:ext cx="5698975" cy="2223942"/>
              </a:xfrm>
              <a:prstGeom prst="rect">
                <a:avLst/>
              </a:prstGeom>
              <a:blipFill>
                <a:blip r:embed="rId4"/>
                <a:stretch>
                  <a:fillRect r="-963" b="-35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E4DD2CDB-8FBC-4912-9956-E7C62C5A1EDA}"/>
                  </a:ext>
                </a:extLst>
              </p:cNvPr>
              <p:cNvSpPr/>
              <p:nvPr/>
            </p:nvSpPr>
            <p:spPr>
              <a:xfrm>
                <a:off x="1684681" y="4279623"/>
                <a:ext cx="2203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𝑊𝑂</m:t>
                      </m:r>
                      <m:r>
                        <a:rPr lang="en-US" i="0">
                          <a:latin typeface="Cambria Math" panose="02040503050406030204" pitchFamily="18" charset="0"/>
                        </a:rPr>
                        <m:t>=</m:t>
                      </m:r>
                      <m:r>
                        <a:rPr lang="en-US" i="1">
                          <a:latin typeface="Cambria Math" panose="02040503050406030204" pitchFamily="18" charset="0"/>
                        </a:rPr>
                        <m:t>𝑊𝑂𝑖</m:t>
                      </m:r>
                      <m:r>
                        <a:rPr lang="en-US" i="0">
                          <a:latin typeface="Cambria Math" panose="02040503050406030204" pitchFamily="18" charset="0"/>
                        </a:rPr>
                        <m:t>+</m:t>
                      </m:r>
                      <m:r>
                        <a:rPr lang="en-US" i="1">
                          <a:latin typeface="Cambria Math" panose="02040503050406030204" pitchFamily="18" charset="0"/>
                        </a:rPr>
                        <m:t>𝑊𝑂𝑞</m:t>
                      </m:r>
                      <m:r>
                        <a:rPr lang="en-US" i="0">
                          <a:latin typeface="Cambria Math" panose="02040503050406030204" pitchFamily="18" charset="0"/>
                        </a:rPr>
                        <m:t> </m:t>
                      </m:r>
                    </m:oMath>
                  </m:oMathPara>
                </a14:m>
                <a:endParaRPr lang="en-US" dirty="0"/>
              </a:p>
            </p:txBody>
          </p:sp>
        </mc:Choice>
        <mc:Fallback xmlns="">
          <p:sp>
            <p:nvSpPr>
              <p:cNvPr id="11" name="Rectángulo 10">
                <a:extLst>
                  <a:ext uri="{FF2B5EF4-FFF2-40B4-BE49-F238E27FC236}">
                    <a16:creationId xmlns:a16="http://schemas.microsoft.com/office/drawing/2014/main" id="{E4DD2CDB-8FBC-4912-9956-E7C62C5A1EDA}"/>
                  </a:ext>
                </a:extLst>
              </p:cNvPr>
              <p:cNvSpPr>
                <a:spLocks noRot="1" noChangeAspect="1" noMove="1" noResize="1" noEditPoints="1" noAdjustHandles="1" noChangeArrowheads="1" noChangeShapeType="1" noTextEdit="1"/>
              </p:cNvSpPr>
              <p:nvPr/>
            </p:nvSpPr>
            <p:spPr>
              <a:xfrm>
                <a:off x="1684681" y="4279623"/>
                <a:ext cx="2203552" cy="369332"/>
              </a:xfrm>
              <a:prstGeom prst="rect">
                <a:avLst/>
              </a:prstGeom>
              <a:blipFill>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F5974CB3-2B3E-458C-B6D5-17B247D57375}"/>
                  </a:ext>
                </a:extLst>
              </p:cNvPr>
              <p:cNvSpPr/>
              <p:nvPr/>
            </p:nvSpPr>
            <p:spPr>
              <a:xfrm>
                <a:off x="1668651" y="5127294"/>
                <a:ext cx="22195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𝑊𝑂𝑖</m:t>
                          </m:r>
                        </m:e>
                        <m:sup>
                          <m:r>
                            <a:rPr lang="en-US" i="0">
                              <a:latin typeface="Cambria Math" panose="02040503050406030204" pitchFamily="18" charset="0"/>
                            </a:rPr>
                            <m:t>2</m:t>
                          </m:r>
                        </m:sup>
                      </m:sSup>
                      <m:r>
                        <a:rPr lang="en-US" i="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𝑊𝑂𝑞</m:t>
                          </m:r>
                        </m:e>
                        <m:sup>
                          <m:r>
                            <a:rPr lang="en-US" i="0">
                              <a:latin typeface="Cambria Math" panose="02040503050406030204" pitchFamily="18" charset="0"/>
                            </a:rPr>
                            <m:t>2</m:t>
                          </m:r>
                        </m:sup>
                      </m:sSup>
                      <m:r>
                        <a:rPr lang="en-US" i="0">
                          <a:latin typeface="Cambria Math" panose="02040503050406030204" pitchFamily="18" charset="0"/>
                        </a:rPr>
                        <m:t> </m:t>
                      </m:r>
                    </m:oMath>
                  </m:oMathPara>
                </a14:m>
                <a:endParaRPr lang="en-US" dirty="0"/>
              </a:p>
            </p:txBody>
          </p:sp>
        </mc:Choice>
        <mc:Fallback xmlns="">
          <p:sp>
            <p:nvSpPr>
              <p:cNvPr id="12" name="Rectángulo 11">
                <a:extLst>
                  <a:ext uri="{FF2B5EF4-FFF2-40B4-BE49-F238E27FC236}">
                    <a16:creationId xmlns:a16="http://schemas.microsoft.com/office/drawing/2014/main" id="{F5974CB3-2B3E-458C-B6D5-17B247D57375}"/>
                  </a:ext>
                </a:extLst>
              </p:cNvPr>
              <p:cNvSpPr>
                <a:spLocks noRot="1" noChangeAspect="1" noMove="1" noResize="1" noEditPoints="1" noAdjustHandles="1" noChangeArrowheads="1" noChangeShapeType="1" noTextEdit="1"/>
              </p:cNvSpPr>
              <p:nvPr/>
            </p:nvSpPr>
            <p:spPr>
              <a:xfrm>
                <a:off x="1668651" y="5127294"/>
                <a:ext cx="2219582" cy="369332"/>
              </a:xfrm>
              <a:prstGeom prst="rect">
                <a:avLst/>
              </a:prstGeom>
              <a:blipFill>
                <a:blip r:embed="rId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E8DF0A9-CC65-4CD1-8857-BB4D3F4E9A3F}"/>
                  </a:ext>
                </a:extLst>
              </p:cNvPr>
              <p:cNvSpPr/>
              <p:nvPr/>
            </p:nvSpPr>
            <p:spPr>
              <a:xfrm>
                <a:off x="3201064" y="4820591"/>
                <a:ext cx="5314517" cy="561949"/>
              </a:xfrm>
              <a:prstGeom prst="rect">
                <a:avLst/>
              </a:prstGeom>
            </p:spPr>
            <p:txBody>
              <a:bodyPr wrap="square">
                <a:spAutoFit/>
              </a:bodyPr>
              <a:lstStyle/>
              <a:p>
                <a:pPr marL="736600" marR="0" algn="just">
                  <a:lnSpc>
                    <a:spcPct val="200000"/>
                  </a:lnSpc>
                  <a:spcBef>
                    <a:spcPts val="0"/>
                  </a:spcBef>
                  <a:spcAft>
                    <a:spcPts val="500"/>
                  </a:spcAft>
                  <a:tabLst>
                    <a:tab pos="5966460" algn="r"/>
                  </a:tabLst>
                </a:pPr>
                <a14:m>
                  <m:oMath xmlns:m="http://schemas.openxmlformats.org/officeDocument/2006/math">
                    <m:r>
                      <a:rPr lang="es-EC" i="1">
                        <a:latin typeface="Cambria Math" panose="02040503050406030204" pitchFamily="18" charset="0"/>
                        <a:ea typeface="Times New Roman" panose="02020603050405020304" pitchFamily="18" charset="0"/>
                      </a:rPr>
                      <m:t>𝑆</m:t>
                    </m:r>
                  </m:oMath>
                </a14:m>
                <a:r>
                  <a:rPr lang="es-EC" dirty="0">
                    <a:latin typeface="Times New Roman" panose="02020603050405020304" pitchFamily="18" charset="0"/>
                    <a:ea typeface="Times New Roman" panose="02020603050405020304" pitchFamily="18" charset="0"/>
                  </a:rPr>
                  <a:t> Señal de salida del Detector Cuadrático</a:t>
                </a:r>
                <a:endParaRPr lang="en-US" dirty="0">
                  <a:latin typeface="Times New Roman" panose="02020603050405020304" pitchFamily="18" charset="0"/>
                  <a:ea typeface="Times New Roman" panose="02020603050405020304" pitchFamily="18" charset="0"/>
                </a:endParaRPr>
              </a:p>
            </p:txBody>
          </p:sp>
        </mc:Choice>
        <mc:Fallback xmlns="">
          <p:sp>
            <p:nvSpPr>
              <p:cNvPr id="13" name="Rectángulo 12">
                <a:extLst>
                  <a:ext uri="{FF2B5EF4-FFF2-40B4-BE49-F238E27FC236}">
                    <a16:creationId xmlns:a16="http://schemas.microsoft.com/office/drawing/2014/main" id="{2E8DF0A9-CC65-4CD1-8857-BB4D3F4E9A3F}"/>
                  </a:ext>
                </a:extLst>
              </p:cNvPr>
              <p:cNvSpPr>
                <a:spLocks noRot="1" noChangeAspect="1" noMove="1" noResize="1" noEditPoints="1" noAdjustHandles="1" noChangeArrowheads="1" noChangeShapeType="1" noTextEdit="1"/>
              </p:cNvSpPr>
              <p:nvPr/>
            </p:nvSpPr>
            <p:spPr>
              <a:xfrm>
                <a:off x="3201064" y="4820591"/>
                <a:ext cx="5314517" cy="561949"/>
              </a:xfrm>
              <a:prstGeom prst="rect">
                <a:avLst/>
              </a:prstGeom>
              <a:blipFill>
                <a:blip r:embed="rId7"/>
                <a:stretch>
                  <a:fillRect b="-17391"/>
                </a:stretch>
              </a:blipFill>
            </p:spPr>
            <p:txBody>
              <a:bodyPr/>
              <a:lstStyle/>
              <a:p>
                <a:r>
                  <a:rPr lang="en-US">
                    <a:noFill/>
                  </a:rPr>
                  <a:t> </a:t>
                </a:r>
              </a:p>
            </p:txBody>
          </p:sp>
        </mc:Fallback>
      </mc:AlternateContent>
    </p:spTree>
    <p:extLst>
      <p:ext uri="{BB962C8B-B14F-4D97-AF65-F5344CB8AC3E}">
        <p14:creationId xmlns:p14="http://schemas.microsoft.com/office/powerpoint/2010/main" val="244961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4E076-20D3-450C-9E97-47A64658C6A4}"/>
              </a:ext>
            </a:extLst>
          </p:cNvPr>
          <p:cNvSpPr>
            <a:spLocks noGrp="1"/>
          </p:cNvSpPr>
          <p:nvPr>
            <p:ph type="title"/>
          </p:nvPr>
        </p:nvSpPr>
        <p:spPr>
          <a:xfrm>
            <a:off x="549990" y="548680"/>
            <a:ext cx="8568952" cy="1315615"/>
          </a:xfrm>
        </p:spPr>
        <p:txBody>
          <a:bodyPr/>
          <a:lstStyle/>
          <a:p>
            <a:r>
              <a:rPr lang="es-EC" dirty="0"/>
              <a:t>Señal </a:t>
            </a:r>
            <a:r>
              <a:rPr lang="es-EC" dirty="0" err="1"/>
              <a:t>Clutter</a:t>
            </a:r>
            <a:r>
              <a:rPr lang="es-EC" dirty="0"/>
              <a:t> vs Señal </a:t>
            </a:r>
            <a:r>
              <a:rPr lang="es-EC" dirty="0" err="1"/>
              <a:t>Clutter</a:t>
            </a:r>
            <a:r>
              <a:rPr lang="es-EC" dirty="0"/>
              <a:t> + Objetivo</a:t>
            </a:r>
            <a:endParaRPr lang="en-US" dirty="0"/>
          </a:p>
        </p:txBody>
      </p:sp>
      <p:sp>
        <p:nvSpPr>
          <p:cNvPr id="4" name="Marcador de fecha 3">
            <a:extLst>
              <a:ext uri="{FF2B5EF4-FFF2-40B4-BE49-F238E27FC236}">
                <a16:creationId xmlns:a16="http://schemas.microsoft.com/office/drawing/2014/main" id="{89F49D6A-673B-4E7C-9D7C-B9B606FC4E5C}"/>
              </a:ext>
            </a:extLst>
          </p:cNvPr>
          <p:cNvSpPr>
            <a:spLocks noGrp="1"/>
          </p:cNvSpPr>
          <p:nvPr>
            <p:ph type="dt" sz="half" idx="10"/>
          </p:nvPr>
        </p:nvSpPr>
        <p:spPr/>
        <p:txBody>
          <a:bodyPr/>
          <a:lstStyle/>
          <a:p>
            <a:fld id="{96F03612-6A8E-4E27-A5B1-EF0870CA6876}" type="datetime1">
              <a:rPr lang="en-US" smtClean="0"/>
              <a:t>1/21/2020</a:t>
            </a:fld>
            <a:endParaRPr lang="en-US" dirty="0"/>
          </a:p>
        </p:txBody>
      </p:sp>
      <p:sp>
        <p:nvSpPr>
          <p:cNvPr id="5" name="Marcador de pie de página 4">
            <a:extLst>
              <a:ext uri="{FF2B5EF4-FFF2-40B4-BE49-F238E27FC236}">
                <a16:creationId xmlns:a16="http://schemas.microsoft.com/office/drawing/2014/main" id="{F7504C96-3887-4B2A-A5B1-1E7AFAC1CDC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70DB237-67D9-4AED-BCB0-5B964C10B574}"/>
              </a:ext>
            </a:extLst>
          </p:cNvPr>
          <p:cNvSpPr>
            <a:spLocks noGrp="1"/>
          </p:cNvSpPr>
          <p:nvPr>
            <p:ph type="sldNum" sz="quarter" idx="12"/>
          </p:nvPr>
        </p:nvSpPr>
        <p:spPr/>
        <p:txBody>
          <a:bodyPr/>
          <a:lstStyle/>
          <a:p>
            <a:fld id="{4FAB73BC-B049-4115-A692-8D63A059BFB8}" type="slidenum">
              <a:rPr lang="en-US" smtClean="0"/>
              <a:t>12</a:t>
            </a:fld>
            <a:endParaRPr lang="en-US" dirty="0"/>
          </a:p>
        </p:txBody>
      </p:sp>
      <p:pic>
        <p:nvPicPr>
          <p:cNvPr id="7" name="Imagen 6">
            <a:extLst>
              <a:ext uri="{FF2B5EF4-FFF2-40B4-BE49-F238E27FC236}">
                <a16:creationId xmlns:a16="http://schemas.microsoft.com/office/drawing/2014/main" id="{B98D6688-EC17-4282-8111-03E443694F76}"/>
              </a:ext>
            </a:extLst>
          </p:cNvPr>
          <p:cNvPicPr/>
          <p:nvPr/>
        </p:nvPicPr>
        <p:blipFill rotWithShape="1">
          <a:blip r:embed="rId2"/>
          <a:srcRect l="2552" t="2530" r="2063" b="2736"/>
          <a:stretch/>
        </p:blipFill>
        <p:spPr bwMode="auto">
          <a:xfrm>
            <a:off x="572099" y="1628800"/>
            <a:ext cx="4104456" cy="2356793"/>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2FAA60DD-F7AA-4500-AC61-B705819FEA55}"/>
              </a:ext>
            </a:extLst>
          </p:cNvPr>
          <p:cNvPicPr/>
          <p:nvPr/>
        </p:nvPicPr>
        <p:blipFill rotWithShape="1">
          <a:blip r:embed="rId3"/>
          <a:srcRect l="3350" r="2860" b="2466"/>
          <a:stretch/>
        </p:blipFill>
        <p:spPr bwMode="auto">
          <a:xfrm>
            <a:off x="4865906" y="1628800"/>
            <a:ext cx="3882558" cy="2448272"/>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296A9BD3-465C-4E81-AA9A-EF2E46F1A327}"/>
              </a:ext>
            </a:extLst>
          </p:cNvPr>
          <p:cNvPicPr/>
          <p:nvPr/>
        </p:nvPicPr>
        <p:blipFill rotWithShape="1">
          <a:blip r:embed="rId4"/>
          <a:srcRect l="1914" t="2017" r="1743" b="2631"/>
          <a:stretch/>
        </p:blipFill>
        <p:spPr bwMode="auto">
          <a:xfrm>
            <a:off x="2560532" y="4116505"/>
            <a:ext cx="4022935" cy="2356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083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8BAD2-4DE5-4719-89D6-CE09A4074F63}"/>
              </a:ext>
            </a:extLst>
          </p:cNvPr>
          <p:cNvSpPr>
            <a:spLocks noGrp="1"/>
          </p:cNvSpPr>
          <p:nvPr>
            <p:ph type="title"/>
          </p:nvPr>
        </p:nvSpPr>
        <p:spPr>
          <a:xfrm>
            <a:off x="628650" y="620688"/>
            <a:ext cx="7487760" cy="1235300"/>
          </a:xfrm>
        </p:spPr>
        <p:txBody>
          <a:bodyPr>
            <a:noAutofit/>
          </a:bodyPr>
          <a:lstStyle/>
          <a:p>
            <a:r>
              <a:rPr lang="es-EC" sz="3300" b="1" dirty="0">
                <a:latin typeface="Arial" panose="020B0604020202020204" pitchFamily="34" charset="0"/>
                <a:cs typeface="Arial" panose="020B0604020202020204" pitchFamily="34" charset="0"/>
              </a:rPr>
              <a:t>SEÑAL CLUTTER vs SEÑAL CLUTTER + OBJETIVOS</a:t>
            </a:r>
          </a:p>
        </p:txBody>
      </p:sp>
      <p:pic>
        <p:nvPicPr>
          <p:cNvPr id="5" name="Imagen 4">
            <a:extLst>
              <a:ext uri="{FF2B5EF4-FFF2-40B4-BE49-F238E27FC236}">
                <a16:creationId xmlns:a16="http://schemas.microsoft.com/office/drawing/2014/main" id="{F163191A-1915-4796-8A73-F87F11C6CA1F}"/>
              </a:ext>
            </a:extLst>
          </p:cNvPr>
          <p:cNvPicPr>
            <a:picLocks noChangeAspect="1"/>
          </p:cNvPicPr>
          <p:nvPr/>
        </p:nvPicPr>
        <p:blipFill>
          <a:blip r:embed="rId2"/>
          <a:stretch>
            <a:fillRect/>
          </a:stretch>
        </p:blipFill>
        <p:spPr>
          <a:xfrm>
            <a:off x="875560" y="1855988"/>
            <a:ext cx="7392880" cy="3999575"/>
          </a:xfrm>
          <a:prstGeom prst="rect">
            <a:avLst/>
          </a:prstGeom>
        </p:spPr>
      </p:pic>
    </p:spTree>
    <p:extLst>
      <p:ext uri="{BB962C8B-B14F-4D97-AF65-F5344CB8AC3E}">
        <p14:creationId xmlns:p14="http://schemas.microsoft.com/office/powerpoint/2010/main" val="305025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2A19A-12BE-4126-A3C1-0F79B963ED5D}"/>
              </a:ext>
            </a:extLst>
          </p:cNvPr>
          <p:cNvSpPr>
            <a:spLocks noGrp="1"/>
          </p:cNvSpPr>
          <p:nvPr>
            <p:ph type="title"/>
          </p:nvPr>
        </p:nvSpPr>
        <p:spPr/>
        <p:txBody>
          <a:bodyPr/>
          <a:lstStyle/>
          <a:p>
            <a:r>
              <a:rPr lang="es-EC" dirty="0"/>
              <a:t>Datos del Procesador Original</a:t>
            </a:r>
            <a:endParaRPr lang="en-US" dirty="0"/>
          </a:p>
        </p:txBody>
      </p:sp>
      <p:sp>
        <p:nvSpPr>
          <p:cNvPr id="4" name="Marcador de fecha 3">
            <a:extLst>
              <a:ext uri="{FF2B5EF4-FFF2-40B4-BE49-F238E27FC236}">
                <a16:creationId xmlns:a16="http://schemas.microsoft.com/office/drawing/2014/main" id="{3DEA1A65-3F77-4A3F-ABC8-E2E408A5AB56}"/>
              </a:ext>
            </a:extLst>
          </p:cNvPr>
          <p:cNvSpPr>
            <a:spLocks noGrp="1"/>
          </p:cNvSpPr>
          <p:nvPr>
            <p:ph type="dt" sz="half" idx="10"/>
          </p:nvPr>
        </p:nvSpPr>
        <p:spPr/>
        <p:txBody>
          <a:bodyPr/>
          <a:lstStyle/>
          <a:p>
            <a:fld id="{8DBC3C48-C77B-43C0-85DB-19CBB8D1F4A5}" type="datetime1">
              <a:rPr lang="en-US" smtClean="0"/>
              <a:t>1/21/2020</a:t>
            </a:fld>
            <a:endParaRPr lang="en-US" dirty="0"/>
          </a:p>
        </p:txBody>
      </p:sp>
      <p:sp>
        <p:nvSpPr>
          <p:cNvPr id="5" name="Marcador de pie de página 4">
            <a:extLst>
              <a:ext uri="{FF2B5EF4-FFF2-40B4-BE49-F238E27FC236}">
                <a16:creationId xmlns:a16="http://schemas.microsoft.com/office/drawing/2014/main" id="{63AD7B2F-FCB0-403A-951E-6A86A7F11A8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FF83815-F88A-4F8B-9AF8-51FB9F385BC6}"/>
              </a:ext>
            </a:extLst>
          </p:cNvPr>
          <p:cNvSpPr>
            <a:spLocks noGrp="1"/>
          </p:cNvSpPr>
          <p:nvPr>
            <p:ph type="sldNum" sz="quarter" idx="12"/>
          </p:nvPr>
        </p:nvSpPr>
        <p:spPr/>
        <p:txBody>
          <a:bodyPr/>
          <a:lstStyle/>
          <a:p>
            <a:fld id="{4FAB73BC-B049-4115-A692-8D63A059BFB8}" type="slidenum">
              <a:rPr lang="en-US" smtClean="0"/>
              <a:t>14</a:t>
            </a:fld>
            <a:endParaRPr lang="en-US" dirty="0"/>
          </a:p>
        </p:txBody>
      </p:sp>
      <mc:AlternateContent xmlns:mc="http://schemas.openxmlformats.org/markup-compatibility/2006" xmlns:a14="http://schemas.microsoft.com/office/drawing/2010/main">
        <mc:Choice Requires="a14">
          <p:graphicFrame>
            <p:nvGraphicFramePr>
              <p:cNvPr id="9" name="Marcador de contenido 8">
                <a:extLst>
                  <a:ext uri="{FF2B5EF4-FFF2-40B4-BE49-F238E27FC236}">
                    <a16:creationId xmlns:a16="http://schemas.microsoft.com/office/drawing/2014/main" id="{54D2165E-8E87-4364-8802-FCC211FBFFEA}"/>
                  </a:ext>
                </a:extLst>
              </p:cNvPr>
              <p:cNvGraphicFramePr>
                <a:graphicFrameLocks noGrp="1"/>
              </p:cNvGraphicFramePr>
              <p:nvPr>
                <p:ph idx="1"/>
                <p:extLst>
                  <p:ext uri="{D42A27DB-BD31-4B8C-83A1-F6EECF244321}">
                    <p14:modId xmlns:p14="http://schemas.microsoft.com/office/powerpoint/2010/main" val="91610883"/>
                  </p:ext>
                </p:extLst>
              </p:nvPr>
            </p:nvGraphicFramePr>
            <p:xfrm>
              <a:off x="982153" y="1772816"/>
              <a:ext cx="3456385" cy="3605898"/>
            </p:xfrm>
            <a:graphic>
              <a:graphicData uri="http://schemas.openxmlformats.org/drawingml/2006/table">
                <a:tbl>
                  <a:tblPr firstRow="1" firstCol="1" bandRow="1">
                    <a:tableStyleId>{5C22544A-7EE6-4342-B048-85BDC9FD1C3A}</a:tableStyleId>
                  </a:tblPr>
                  <a:tblGrid>
                    <a:gridCol w="1079687">
                      <a:extLst>
                        <a:ext uri="{9D8B030D-6E8A-4147-A177-3AD203B41FA5}">
                          <a16:colId xmlns:a16="http://schemas.microsoft.com/office/drawing/2014/main" val="473856786"/>
                        </a:ext>
                      </a:extLst>
                    </a:gridCol>
                    <a:gridCol w="873922">
                      <a:extLst>
                        <a:ext uri="{9D8B030D-6E8A-4147-A177-3AD203B41FA5}">
                          <a16:colId xmlns:a16="http://schemas.microsoft.com/office/drawing/2014/main" val="1876662528"/>
                        </a:ext>
                      </a:extLst>
                    </a:gridCol>
                    <a:gridCol w="751388">
                      <a:extLst>
                        <a:ext uri="{9D8B030D-6E8A-4147-A177-3AD203B41FA5}">
                          <a16:colId xmlns:a16="http://schemas.microsoft.com/office/drawing/2014/main" val="1686895031"/>
                        </a:ext>
                      </a:extLst>
                    </a:gridCol>
                    <a:gridCol w="751388">
                      <a:extLst>
                        <a:ext uri="{9D8B030D-6E8A-4147-A177-3AD203B41FA5}">
                          <a16:colId xmlns:a16="http://schemas.microsoft.com/office/drawing/2014/main" val="992984285"/>
                        </a:ext>
                      </a:extLst>
                    </a:gridCol>
                  </a:tblGrid>
                  <a:tr h="366202">
                    <a:tc>
                      <a:txBody>
                        <a:bodyPr/>
                        <a:lstStyle/>
                        <a:p>
                          <a:pPr marL="0" marR="0" algn="ctr">
                            <a:lnSpc>
                              <a:spcPct val="150000"/>
                            </a:lnSpc>
                            <a:spcBef>
                              <a:spcPts val="0"/>
                            </a:spcBef>
                            <a:spcAft>
                              <a:spcPts val="500"/>
                            </a:spcAft>
                            <a:tabLst>
                              <a:tab pos="5966460" algn="r"/>
                            </a:tabLst>
                          </a:pPr>
                          <a:r>
                            <a:rPr lang="es-EC" sz="900" dirty="0">
                              <a:effectLst/>
                            </a:rPr>
                            <a:t>Etapa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Nombre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4124033196"/>
                      </a:ext>
                    </a:extLst>
                  </a:tr>
                  <a:tr h="755761">
                    <a:tc rowSpan="5">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Inicial</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Muestras de Entrada al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𝑆</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25602549"/>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Ventana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900" i="1">
                                        <a:effectLst/>
                                        <a:latin typeface="Cambria Math" panose="02040503050406030204" pitchFamily="18" charset="0"/>
                                      </a:rPr>
                                    </m:ctrlPr>
                                  </m:sSubPr>
                                  <m:e>
                                    <m:r>
                                      <a:rPr lang="es-EC" sz="900">
                                        <a:effectLst/>
                                        <a:latin typeface="Cambria Math" panose="02040503050406030204" pitchFamily="18" charset="0"/>
                                      </a:rPr>
                                      <m:t>𝑁</m:t>
                                    </m:r>
                                  </m:e>
                                  <m:sub>
                                    <m:r>
                                      <a:rPr lang="es-EC" sz="900">
                                        <a:effectLst/>
                                        <a:latin typeface="Cambria Math" panose="02040503050406030204" pitchFamily="18" charset="0"/>
                                      </a:rPr>
                                      <m:t>𝑟𝑒𝑓</m:t>
                                    </m:r>
                                  </m:sub>
                                </m:sSub>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2579213410"/>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Probabilidad de Falsa Alarma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900" i="1">
                                        <a:effectLst/>
                                        <a:latin typeface="Cambria Math" panose="02040503050406030204" pitchFamily="18" charset="0"/>
                                      </a:rPr>
                                    </m:ctrlPr>
                                  </m:sSubPr>
                                  <m:e>
                                    <m:r>
                                      <a:rPr lang="es-EC" sz="900">
                                        <a:effectLst/>
                                        <a:latin typeface="Cambria Math" panose="02040503050406030204" pitchFamily="18" charset="0"/>
                                      </a:rPr>
                                      <m:t>𝑃</m:t>
                                    </m:r>
                                  </m:e>
                                  <m:sub>
                                    <m:r>
                                      <a:rPr lang="es-EC" sz="900">
                                        <a:effectLst/>
                                        <a:latin typeface="Cambria Math" panose="02040503050406030204" pitchFamily="18" charset="0"/>
                                      </a:rPr>
                                      <m:t>𝑓𝑎</m:t>
                                    </m:r>
                                  </m:sub>
                                </m:sSub>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044897111"/>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Coeficiente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𝛼</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637364898"/>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Selector de muestra en Ventana (OS-CFAR)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𝑘</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3292881245"/>
                      </a:ext>
                    </a:extLst>
                  </a:tr>
                </a:tbl>
              </a:graphicData>
            </a:graphic>
          </p:graphicFrame>
        </mc:Choice>
        <mc:Fallback xmlns="">
          <p:graphicFrame>
            <p:nvGraphicFramePr>
              <p:cNvPr id="9" name="Marcador de contenido 8">
                <a:extLst>
                  <a:ext uri="{FF2B5EF4-FFF2-40B4-BE49-F238E27FC236}">
                    <a16:creationId xmlns:a16="http://schemas.microsoft.com/office/drawing/2014/main" id="{54D2165E-8E87-4364-8802-FCC211FBFFEA}"/>
                  </a:ext>
                </a:extLst>
              </p:cNvPr>
              <p:cNvGraphicFramePr>
                <a:graphicFrameLocks noGrp="1"/>
              </p:cNvGraphicFramePr>
              <p:nvPr>
                <p:ph idx="1"/>
                <p:extLst>
                  <p:ext uri="{D42A27DB-BD31-4B8C-83A1-F6EECF244321}">
                    <p14:modId xmlns:p14="http://schemas.microsoft.com/office/powerpoint/2010/main" val="91610883"/>
                  </p:ext>
                </p:extLst>
              </p:nvPr>
            </p:nvGraphicFramePr>
            <p:xfrm>
              <a:off x="982153" y="1772816"/>
              <a:ext cx="3456385" cy="3605898"/>
            </p:xfrm>
            <a:graphic>
              <a:graphicData uri="http://schemas.openxmlformats.org/drawingml/2006/table">
                <a:tbl>
                  <a:tblPr firstRow="1" firstCol="1" bandRow="1">
                    <a:tableStyleId>{5C22544A-7EE6-4342-B048-85BDC9FD1C3A}</a:tableStyleId>
                  </a:tblPr>
                  <a:tblGrid>
                    <a:gridCol w="1079687">
                      <a:extLst>
                        <a:ext uri="{9D8B030D-6E8A-4147-A177-3AD203B41FA5}">
                          <a16:colId xmlns:a16="http://schemas.microsoft.com/office/drawing/2014/main" val="473856786"/>
                        </a:ext>
                      </a:extLst>
                    </a:gridCol>
                    <a:gridCol w="873922">
                      <a:extLst>
                        <a:ext uri="{9D8B030D-6E8A-4147-A177-3AD203B41FA5}">
                          <a16:colId xmlns:a16="http://schemas.microsoft.com/office/drawing/2014/main" val="1876662528"/>
                        </a:ext>
                      </a:extLst>
                    </a:gridCol>
                    <a:gridCol w="751388">
                      <a:extLst>
                        <a:ext uri="{9D8B030D-6E8A-4147-A177-3AD203B41FA5}">
                          <a16:colId xmlns:a16="http://schemas.microsoft.com/office/drawing/2014/main" val="1686895031"/>
                        </a:ext>
                      </a:extLst>
                    </a:gridCol>
                    <a:gridCol w="751388">
                      <a:extLst>
                        <a:ext uri="{9D8B030D-6E8A-4147-A177-3AD203B41FA5}">
                          <a16:colId xmlns:a16="http://schemas.microsoft.com/office/drawing/2014/main" val="992984285"/>
                        </a:ext>
                      </a:extLst>
                    </a:gridCol>
                  </a:tblGrid>
                  <a:tr h="366202">
                    <a:tc>
                      <a:txBody>
                        <a:bodyPr/>
                        <a:lstStyle/>
                        <a:p>
                          <a:pPr marL="0" marR="0" algn="ctr">
                            <a:lnSpc>
                              <a:spcPct val="150000"/>
                            </a:lnSpc>
                            <a:spcBef>
                              <a:spcPts val="0"/>
                            </a:spcBef>
                            <a:spcAft>
                              <a:spcPts val="500"/>
                            </a:spcAft>
                            <a:tabLst>
                              <a:tab pos="5966460" algn="r"/>
                            </a:tabLst>
                          </a:pPr>
                          <a:r>
                            <a:rPr lang="es-EC" sz="900" dirty="0">
                              <a:effectLst/>
                            </a:rPr>
                            <a:t>Etapa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Nombre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4124033196"/>
                      </a:ext>
                    </a:extLst>
                  </a:tr>
                  <a:tr h="755761">
                    <a:tc rowSpan="5">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Inicial</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Muestras de Entrada al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48800" r="-102419" b="-336000"/>
                          </a:stretch>
                        </a:blipFill>
                      </a:tcPr>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25602549"/>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Ventana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202174" r="-102419" b="-356522"/>
                          </a:stretch>
                        </a:blipFill>
                      </a:tcPr>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2579213410"/>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Probabilidad de Falsa Alarma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302174" r="-102419" b="-256522"/>
                          </a:stretch>
                        </a:blipFill>
                      </a:tcPr>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044897111"/>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Coeficiente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402174" r="-102419" b="-156522"/>
                          </a:stretch>
                        </a:blipFill>
                      </a:tcPr>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637364898"/>
                      </a:ext>
                    </a:extLst>
                  </a:tr>
                  <a:tr h="800989">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Selector de muestra en Ventana (OS-CFAR)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350000" r="-102419" b="-9091"/>
                          </a:stretch>
                        </a:blipFill>
                      </a:tcPr>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32928812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A4595B99-0D39-4953-BE5E-FCE30D1976C0}"/>
                  </a:ext>
                </a:extLst>
              </p:cNvPr>
              <p:cNvGraphicFramePr>
                <a:graphicFrameLocks noGrp="1"/>
              </p:cNvGraphicFramePr>
              <p:nvPr>
                <p:extLst>
                  <p:ext uri="{D42A27DB-BD31-4B8C-83A1-F6EECF244321}">
                    <p14:modId xmlns:p14="http://schemas.microsoft.com/office/powerpoint/2010/main" val="1052386936"/>
                  </p:ext>
                </p:extLst>
              </p:nvPr>
            </p:nvGraphicFramePr>
            <p:xfrm>
              <a:off x="4629905" y="2452897"/>
              <a:ext cx="4280373" cy="2486025"/>
            </p:xfrm>
            <a:graphic>
              <a:graphicData uri="http://schemas.openxmlformats.org/drawingml/2006/table">
                <a:tbl>
                  <a:tblPr firstRow="1" firstCol="1" bandRow="1">
                    <a:tableStyleId>{5C22544A-7EE6-4342-B048-85BDC9FD1C3A}</a:tableStyleId>
                  </a:tblPr>
                  <a:tblGrid>
                    <a:gridCol w="812210">
                      <a:extLst>
                        <a:ext uri="{9D8B030D-6E8A-4147-A177-3AD203B41FA5}">
                          <a16:colId xmlns:a16="http://schemas.microsoft.com/office/drawing/2014/main" val="3053841216"/>
                        </a:ext>
                      </a:extLst>
                    </a:gridCol>
                    <a:gridCol w="477889">
                      <a:extLst>
                        <a:ext uri="{9D8B030D-6E8A-4147-A177-3AD203B41FA5}">
                          <a16:colId xmlns:a16="http://schemas.microsoft.com/office/drawing/2014/main" val="2665135488"/>
                        </a:ext>
                      </a:extLst>
                    </a:gridCol>
                    <a:gridCol w="812210">
                      <a:extLst>
                        <a:ext uri="{9D8B030D-6E8A-4147-A177-3AD203B41FA5}">
                          <a16:colId xmlns:a16="http://schemas.microsoft.com/office/drawing/2014/main" val="1978713712"/>
                        </a:ext>
                      </a:extLst>
                    </a:gridCol>
                    <a:gridCol w="812210">
                      <a:extLst>
                        <a:ext uri="{9D8B030D-6E8A-4147-A177-3AD203B41FA5}">
                          <a16:colId xmlns:a16="http://schemas.microsoft.com/office/drawing/2014/main" val="1695290604"/>
                        </a:ext>
                      </a:extLst>
                    </a:gridCol>
                    <a:gridCol w="477889">
                      <a:extLst>
                        <a:ext uri="{9D8B030D-6E8A-4147-A177-3AD203B41FA5}">
                          <a16:colId xmlns:a16="http://schemas.microsoft.com/office/drawing/2014/main" val="2704783370"/>
                        </a:ext>
                      </a:extLst>
                    </a:gridCol>
                    <a:gridCol w="75755">
                      <a:extLst>
                        <a:ext uri="{9D8B030D-6E8A-4147-A177-3AD203B41FA5}">
                          <a16:colId xmlns:a16="http://schemas.microsoft.com/office/drawing/2014/main" val="891723500"/>
                        </a:ext>
                      </a:extLst>
                    </a:gridCol>
                    <a:gridCol w="812210">
                      <a:extLst>
                        <a:ext uri="{9D8B030D-6E8A-4147-A177-3AD203B41FA5}">
                          <a16:colId xmlns:a16="http://schemas.microsoft.com/office/drawing/2014/main" val="1808278486"/>
                        </a:ext>
                      </a:extLst>
                    </a:gridCol>
                  </a:tblGrid>
                  <a:tr h="378689">
                    <a:tc>
                      <a:txBody>
                        <a:bodyPr/>
                        <a:lstStyle/>
                        <a:p>
                          <a:pPr marL="0" marR="0" algn="ctr">
                            <a:lnSpc>
                              <a:spcPct val="150000"/>
                            </a:lnSpc>
                            <a:spcBef>
                              <a:spcPts val="0"/>
                            </a:spcBef>
                            <a:spcAft>
                              <a:spcPts val="500"/>
                            </a:spcAft>
                            <a:tabLst>
                              <a:tab pos="5966460" algn="r"/>
                            </a:tabLst>
                          </a:pPr>
                          <a:r>
                            <a:rPr lang="es-EC" sz="900">
                              <a:effectLst/>
                            </a:rPr>
                            <a:t>Etapa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dirty="0">
                              <a:effectLst/>
                            </a:rPr>
                            <a:t>Nombre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2">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extLst>
                      <a:ext uri="{0D108BD9-81ED-4DB2-BD59-A6C34878D82A}">
                        <a16:rowId xmlns:a16="http://schemas.microsoft.com/office/drawing/2014/main" val="1880452132"/>
                      </a:ext>
                    </a:extLst>
                  </a:tr>
                  <a:tr h="378689">
                    <a:tc rowSpan="4">
                      <a:txBody>
                        <a:bodyPr/>
                        <a:lstStyle/>
                        <a:p>
                          <a:pPr marL="0" marR="0" algn="ctr">
                            <a:lnSpc>
                              <a:spcPct val="150000"/>
                            </a:lnSpc>
                            <a:spcBef>
                              <a:spcPts val="0"/>
                            </a:spcBef>
                            <a:spcAft>
                              <a:spcPts val="500"/>
                            </a:spcAft>
                            <a:tabLst>
                              <a:tab pos="5966460" algn="r"/>
                            </a:tabLst>
                          </a:pPr>
                          <a:r>
                            <a:rPr lang="es-EC" sz="900">
                              <a:effectLst/>
                            </a:rPr>
                            <a:t>Desplazamiento de ventanas</a:t>
                          </a:r>
                          <a:endParaRPr lang="en-US" sz="900">
                            <a:effectLst/>
                          </a:endParaRPr>
                        </a:p>
                        <a:p>
                          <a:pPr marL="0" marR="0" algn="ctr">
                            <a:lnSpc>
                              <a:spcPct val="150000"/>
                            </a:lnSpc>
                            <a:spcBef>
                              <a:spcPts val="0"/>
                            </a:spcBef>
                            <a:spcAft>
                              <a:spcPts val="500"/>
                            </a:spcAft>
                            <a:tabLst>
                              <a:tab pos="5966460" algn="r"/>
                            </a:tabLst>
                          </a:pPr>
                          <a:r>
                            <a:rPr lang="es-EC" sz="900">
                              <a:effectLst/>
                            </a:rPr>
                            <a:t>(Se repite</a:t>
                          </a:r>
                          <a:endParaRPr lang="en-US" sz="900">
                            <a:effectLst/>
                          </a:endParaRPr>
                        </a:p>
                        <a:p>
                          <a:pPr marL="0" marR="0" algn="ctr">
                            <a:lnSpc>
                              <a:spcPct val="150000"/>
                            </a:lnSpc>
                            <a:spcBef>
                              <a:spcPts val="0"/>
                            </a:spcBef>
                            <a:spcAft>
                              <a:spcPts val="500"/>
                            </a:spcAft>
                            <a:tabLst>
                              <a:tab pos="5966460" algn="r"/>
                            </a:tabLst>
                          </a:pPr>
                          <a14:m>
                            <m:oMath xmlns:m="http://schemas.openxmlformats.org/officeDocument/2006/math">
                              <m:r>
                                <a:rPr lang="es-EC" sz="900">
                                  <a:effectLst/>
                                  <a:latin typeface="Cambria Math" panose="02040503050406030204" pitchFamily="18" charset="0"/>
                                </a:rPr>
                                <m:t>𝑺</m:t>
                              </m:r>
                              <m:r>
                                <a:rPr lang="es-EC" sz="900">
                                  <a:effectLst/>
                                  <a:latin typeface="Cambria Math" panose="02040503050406030204" pitchFamily="18" charset="0"/>
                                </a:rPr>
                                <m:t>+</m:t>
                              </m:r>
                              <m:sSub>
                                <m:sSubPr>
                                  <m:ctrlPr>
                                    <a:rPr lang="en-US" sz="900" i="1">
                                      <a:effectLst/>
                                      <a:latin typeface="Cambria Math" panose="02040503050406030204" pitchFamily="18" charset="0"/>
                                    </a:rPr>
                                  </m:ctrlPr>
                                </m:sSubPr>
                                <m:e>
                                  <m:r>
                                    <a:rPr lang="es-EC" sz="900">
                                      <a:effectLst/>
                                      <a:latin typeface="Cambria Math" panose="02040503050406030204" pitchFamily="18" charset="0"/>
                                    </a:rPr>
                                    <m:t>𝑵</m:t>
                                  </m:r>
                                </m:e>
                                <m:sub>
                                  <m:r>
                                    <a:rPr lang="es-EC" sz="900">
                                      <a:effectLst/>
                                      <a:latin typeface="Cambria Math" panose="02040503050406030204" pitchFamily="18" charset="0"/>
                                    </a:rPr>
                                    <m:t>𝒓𝒆𝒇</m:t>
                                  </m:r>
                                </m:sub>
                              </m:sSub>
                              <m:r>
                                <a:rPr lang="es-EC" sz="900">
                                  <a:effectLst/>
                                  <a:latin typeface="Cambria Math" panose="02040503050406030204" pitchFamily="18" charset="0"/>
                                </a:rPr>
                                <m:t>−</m:t>
                              </m:r>
                              <m:r>
                                <a:rPr lang="es-EC" sz="900">
                                  <a:effectLst/>
                                  <a:latin typeface="Cambria Math" panose="02040503050406030204" pitchFamily="18" charset="0"/>
                                </a:rPr>
                                <m:t>𝟏</m:t>
                              </m:r>
                            </m:oMath>
                          </a14:m>
                          <a:r>
                            <a:rPr lang="es-EC"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3">
                      <a:txBody>
                        <a:bodyPr/>
                        <a:lstStyle/>
                        <a:p>
                          <a:pPr marL="0" marR="0" algn="ctr">
                            <a:lnSpc>
                              <a:spcPct val="150000"/>
                            </a:lnSpc>
                            <a:spcBef>
                              <a:spcPts val="0"/>
                            </a:spcBef>
                            <a:spcAft>
                              <a:spcPts val="500"/>
                            </a:spcAft>
                            <a:tabLst>
                              <a:tab pos="5966460" algn="r"/>
                            </a:tabLst>
                          </a:pPr>
                          <a:r>
                            <a:rPr lang="es-EC" sz="900">
                              <a:effectLst/>
                            </a:rPr>
                            <a:t>Celda Superior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𝑋</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r>
                            <a:rPr lang="es-EC" sz="900">
                              <a:effectLst/>
                            </a:rPr>
                            <a:t>Mínimo del vector X</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1274187704"/>
                      </a:ext>
                    </a:extLst>
                  </a:tr>
                  <a:tr h="378689">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Celda Inferior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𝑌</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r>
                            <a:rPr lang="es-EC" sz="900">
                              <a:effectLst/>
                            </a:rPr>
                            <a:t>Mínimo del vector 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600699262"/>
                      </a:ext>
                    </a:extLst>
                  </a:tr>
                  <a:tr h="248045">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Dato obtenido del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𝑚</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𝑚</m:t>
                                </m:r>
                                <m:r>
                                  <a:rPr lang="es-EC" sz="900">
                                    <a:effectLst/>
                                    <a:latin typeface="Cambria Math" panose="02040503050406030204" pitchFamily="18" charset="0"/>
                                  </a:rPr>
                                  <m:t>=</m:t>
                                </m:r>
                                <m:func>
                                  <m:funcPr>
                                    <m:ctrlPr>
                                      <a:rPr lang="en-US" sz="900" i="1">
                                        <a:effectLst/>
                                        <a:latin typeface="Cambria Math" panose="02040503050406030204" pitchFamily="18" charset="0"/>
                                      </a:rPr>
                                    </m:ctrlPr>
                                  </m:funcPr>
                                  <m:fName>
                                    <m:r>
                                      <m:rPr>
                                        <m:sty m:val="p"/>
                                      </m:rPr>
                                      <a:rPr lang="es-EC" sz="900">
                                        <a:effectLst/>
                                        <a:latin typeface="Cambria Math" panose="02040503050406030204" pitchFamily="18" charset="0"/>
                                      </a:rPr>
                                      <m:t>min</m:t>
                                    </m:r>
                                  </m:fName>
                                  <m:e>
                                    <m:r>
                                      <a:rPr lang="es-EC" sz="900">
                                        <a:effectLst/>
                                        <a:latin typeface="Cambria Math" panose="02040503050406030204" pitchFamily="18" charset="0"/>
                                      </a:rPr>
                                      <m:t>(</m:t>
                                    </m:r>
                                  </m:e>
                                </m:func>
                                <m:r>
                                  <a:rPr lang="es-EC" sz="900">
                                    <a:effectLst/>
                                    <a:latin typeface="Cambria Math" panose="02040503050406030204" pitchFamily="18" charset="0"/>
                                  </a:rPr>
                                  <m:t>𝑋</m:t>
                                </m:r>
                                <m:r>
                                  <a:rPr lang="es-EC" sz="900">
                                    <a:effectLst/>
                                    <a:latin typeface="Cambria Math" panose="02040503050406030204" pitchFamily="18" charset="0"/>
                                  </a:rPr>
                                  <m:t>,</m:t>
                                </m:r>
                                <m:r>
                                  <a:rPr lang="es-EC" sz="900">
                                    <a:effectLst/>
                                    <a:latin typeface="Cambria Math" panose="02040503050406030204" pitchFamily="18" charset="0"/>
                                  </a:rPr>
                                  <m:t>𝑌</m:t>
                                </m:r>
                                <m:r>
                                  <a:rPr lang="es-EC" sz="900">
                                    <a:effectLst/>
                                    <a:latin typeface="Cambria Math" panose="02040503050406030204" pitchFamily="18" charset="0"/>
                                  </a:rPr>
                                  <m:t>)</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1573714540"/>
                      </a:ext>
                    </a:extLst>
                  </a:tr>
                  <a:tr h="248045">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dirty="0">
                              <a:effectLst/>
                            </a:rPr>
                            <a:t>Umbral Teórico (Salida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𝑇</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𝑇</m:t>
                                </m:r>
                                <m:r>
                                  <a:rPr lang="es-EC" sz="900">
                                    <a:effectLst/>
                                    <a:latin typeface="Cambria Math" panose="02040503050406030204" pitchFamily="18" charset="0"/>
                                  </a:rPr>
                                  <m:t>=</m:t>
                                </m:r>
                                <m:r>
                                  <a:rPr lang="es-EC" sz="900">
                                    <a:effectLst/>
                                    <a:latin typeface="Cambria Math" panose="02040503050406030204" pitchFamily="18" charset="0"/>
                                  </a:rPr>
                                  <m:t>𝛼</m:t>
                                </m:r>
                                <m:r>
                                  <a:rPr lang="es-EC" sz="900">
                                    <a:effectLst/>
                                    <a:latin typeface="Cambria Math" panose="02040503050406030204" pitchFamily="18" charset="0"/>
                                  </a:rPr>
                                  <m:t>∗</m:t>
                                </m:r>
                                <m:r>
                                  <a:rPr lang="es-EC" sz="900">
                                    <a:effectLst/>
                                    <a:latin typeface="Cambria Math" panose="02040503050406030204" pitchFamily="18" charset="0"/>
                                  </a:rPr>
                                  <m:t>𝑚</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2598233405"/>
                      </a:ext>
                    </a:extLst>
                  </a:tr>
                  <a:tr h="248045">
                    <a:tc rowSpan="2" gridSpan="2">
                      <a:txBody>
                        <a:bodyPr/>
                        <a:lstStyle/>
                        <a:p>
                          <a:pPr marL="0" marR="0" algn="ctr">
                            <a:lnSpc>
                              <a:spcPct val="150000"/>
                            </a:lnSpc>
                            <a:spcBef>
                              <a:spcPts val="0"/>
                            </a:spcBef>
                            <a:spcAft>
                              <a:spcPts val="500"/>
                            </a:spcAft>
                            <a:tabLst>
                              <a:tab pos="5966460" algn="r"/>
                            </a:tabLst>
                          </a:pPr>
                          <a:r>
                            <a:rPr lang="es-EC" sz="900">
                              <a:effectLst/>
                            </a:rPr>
                            <a:t>Comparación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rowSpan="2"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Existe Objetivo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b="0" i="0" smtClean="0">
                                    <a:effectLst/>
                                    <a:latin typeface="Cambria Math" panose="02040503050406030204" pitchFamily="18" charset="0"/>
                                  </a:rPr>
                                  <m:t> </m:t>
                                </m:r>
                                <m:r>
                                  <m:rPr>
                                    <m:sty m:val="p"/>
                                  </m:rPr>
                                  <a:rPr lang="es-EC" sz="900" b="0" i="0" smtClean="0">
                                    <a:effectLst/>
                                    <a:latin typeface="Cambria Math" panose="02040503050406030204" pitchFamily="18" charset="0"/>
                                  </a:rPr>
                                  <m:t>m</m:t>
                                </m:r>
                                <m:r>
                                  <a:rPr lang="es-EC" sz="900" smtClean="0">
                                    <a:effectLst/>
                                    <a:latin typeface="Cambria Math" panose="02040503050406030204" pitchFamily="18" charset="0"/>
                                  </a:rPr>
                                  <m:t>&gt;</m:t>
                                </m:r>
                                <m:r>
                                  <m:rPr>
                                    <m:sty m:val="p"/>
                                  </m:rPr>
                                  <a:rPr lang="es-EC" sz="900" b="0" i="0" smtClean="0">
                                    <a:effectLst/>
                                    <a:latin typeface="Cambria Math" panose="02040503050406030204" pitchFamily="18" charset="0"/>
                                  </a:rPr>
                                  <m:t>T</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extLst>
                      <a:ext uri="{0D108BD9-81ED-4DB2-BD59-A6C34878D82A}">
                        <a16:rowId xmlns:a16="http://schemas.microsoft.com/office/drawing/2014/main" val="1296626715"/>
                      </a:ext>
                    </a:extLst>
                  </a:tr>
                  <a:tr h="378689">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No existe Objetivo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a:effectLst/>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500"/>
                            </a:spcAft>
                            <a:tabLst>
                              <a:tab pos="5966460" algn="r"/>
                            </a:tabLst>
                          </a:pPr>
                          <a:r>
                            <a:rPr lang="es-EC" sz="900" dirty="0">
                              <a:effectLst/>
                            </a:rPr>
                            <a:t>          m </a:t>
                          </a:r>
                          <a14:m>
                            <m:oMath xmlns:m="http://schemas.openxmlformats.org/officeDocument/2006/math">
                              <m:r>
                                <a:rPr lang="es-EC" sz="900" smtClean="0">
                                  <a:effectLst/>
                                  <a:latin typeface="Cambria Math" panose="02040503050406030204" pitchFamily="18" charset="0"/>
                                </a:rPr>
                                <m:t>&lt;</m:t>
                              </m:r>
                              <m:r>
                                <m:rPr>
                                  <m:sty m:val="p"/>
                                </m:rPr>
                                <a:rPr lang="es-EC" sz="900" b="0" i="0" smtClean="0">
                                  <a:effectLst/>
                                  <a:latin typeface="Cambria Math" panose="02040503050406030204" pitchFamily="18" charset="0"/>
                                </a:rPr>
                                <m:t>T</m:t>
                              </m:r>
                            </m:oMath>
                          </a14:m>
                          <a:endParaRPr lang="es-EC" sz="900" b="0" dirty="0">
                            <a:effectLst/>
                          </a:endParaRPr>
                        </a:p>
                      </a:txBody>
                      <a:tcPr marL="50355" marR="50355" marT="0" marB="0"/>
                    </a:tc>
                    <a:extLst>
                      <a:ext uri="{0D108BD9-81ED-4DB2-BD59-A6C34878D82A}">
                        <a16:rowId xmlns:a16="http://schemas.microsoft.com/office/drawing/2014/main" val="3562574810"/>
                      </a:ext>
                    </a:extLst>
                  </a:tr>
                </a:tbl>
              </a:graphicData>
            </a:graphic>
          </p:graphicFrame>
        </mc:Choice>
        <mc:Fallback xmlns="">
          <p:graphicFrame>
            <p:nvGraphicFramePr>
              <p:cNvPr id="10" name="Tabla 9">
                <a:extLst>
                  <a:ext uri="{FF2B5EF4-FFF2-40B4-BE49-F238E27FC236}">
                    <a16:creationId xmlns:a16="http://schemas.microsoft.com/office/drawing/2014/main" id="{A4595B99-0D39-4953-BE5E-FCE30D1976C0}"/>
                  </a:ext>
                </a:extLst>
              </p:cNvPr>
              <p:cNvGraphicFramePr>
                <a:graphicFrameLocks noGrp="1"/>
              </p:cNvGraphicFramePr>
              <p:nvPr>
                <p:extLst>
                  <p:ext uri="{D42A27DB-BD31-4B8C-83A1-F6EECF244321}">
                    <p14:modId xmlns:p14="http://schemas.microsoft.com/office/powerpoint/2010/main" val="1052386936"/>
                  </p:ext>
                </p:extLst>
              </p:nvPr>
            </p:nvGraphicFramePr>
            <p:xfrm>
              <a:off x="4629905" y="2452897"/>
              <a:ext cx="4280373" cy="2486025"/>
            </p:xfrm>
            <a:graphic>
              <a:graphicData uri="http://schemas.openxmlformats.org/drawingml/2006/table">
                <a:tbl>
                  <a:tblPr firstRow="1" firstCol="1" bandRow="1">
                    <a:tableStyleId>{5C22544A-7EE6-4342-B048-85BDC9FD1C3A}</a:tableStyleId>
                  </a:tblPr>
                  <a:tblGrid>
                    <a:gridCol w="812210">
                      <a:extLst>
                        <a:ext uri="{9D8B030D-6E8A-4147-A177-3AD203B41FA5}">
                          <a16:colId xmlns:a16="http://schemas.microsoft.com/office/drawing/2014/main" val="3053841216"/>
                        </a:ext>
                      </a:extLst>
                    </a:gridCol>
                    <a:gridCol w="477889">
                      <a:extLst>
                        <a:ext uri="{9D8B030D-6E8A-4147-A177-3AD203B41FA5}">
                          <a16:colId xmlns:a16="http://schemas.microsoft.com/office/drawing/2014/main" val="2665135488"/>
                        </a:ext>
                      </a:extLst>
                    </a:gridCol>
                    <a:gridCol w="812210">
                      <a:extLst>
                        <a:ext uri="{9D8B030D-6E8A-4147-A177-3AD203B41FA5}">
                          <a16:colId xmlns:a16="http://schemas.microsoft.com/office/drawing/2014/main" val="1978713712"/>
                        </a:ext>
                      </a:extLst>
                    </a:gridCol>
                    <a:gridCol w="812210">
                      <a:extLst>
                        <a:ext uri="{9D8B030D-6E8A-4147-A177-3AD203B41FA5}">
                          <a16:colId xmlns:a16="http://schemas.microsoft.com/office/drawing/2014/main" val="1695290604"/>
                        </a:ext>
                      </a:extLst>
                    </a:gridCol>
                    <a:gridCol w="477889">
                      <a:extLst>
                        <a:ext uri="{9D8B030D-6E8A-4147-A177-3AD203B41FA5}">
                          <a16:colId xmlns:a16="http://schemas.microsoft.com/office/drawing/2014/main" val="2704783370"/>
                        </a:ext>
                      </a:extLst>
                    </a:gridCol>
                    <a:gridCol w="75755">
                      <a:extLst>
                        <a:ext uri="{9D8B030D-6E8A-4147-A177-3AD203B41FA5}">
                          <a16:colId xmlns:a16="http://schemas.microsoft.com/office/drawing/2014/main" val="891723500"/>
                        </a:ext>
                      </a:extLst>
                    </a:gridCol>
                    <a:gridCol w="812210">
                      <a:extLst>
                        <a:ext uri="{9D8B030D-6E8A-4147-A177-3AD203B41FA5}">
                          <a16:colId xmlns:a16="http://schemas.microsoft.com/office/drawing/2014/main" val="1808278486"/>
                        </a:ext>
                      </a:extLst>
                    </a:gridCol>
                  </a:tblGrid>
                  <a:tr h="389509">
                    <a:tc>
                      <a:txBody>
                        <a:bodyPr/>
                        <a:lstStyle/>
                        <a:p>
                          <a:pPr marL="0" marR="0" algn="ctr">
                            <a:lnSpc>
                              <a:spcPct val="150000"/>
                            </a:lnSpc>
                            <a:spcBef>
                              <a:spcPts val="0"/>
                            </a:spcBef>
                            <a:spcAft>
                              <a:spcPts val="500"/>
                            </a:spcAft>
                            <a:tabLst>
                              <a:tab pos="5966460" algn="r"/>
                            </a:tabLst>
                          </a:pPr>
                          <a:r>
                            <a:rPr lang="es-EC" sz="900">
                              <a:effectLst/>
                            </a:rPr>
                            <a:t>Etapa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dirty="0">
                              <a:effectLst/>
                            </a:rPr>
                            <a:t>Nombre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2">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extLst>
                      <a:ext uri="{0D108BD9-81ED-4DB2-BD59-A6C34878D82A}">
                        <a16:rowId xmlns:a16="http://schemas.microsoft.com/office/drawing/2014/main" val="1880452132"/>
                      </a:ext>
                    </a:extLst>
                  </a:tr>
                  <a:tr h="389509">
                    <a:tc rowSpan="4">
                      <a:txBody>
                        <a:bodyPr/>
                        <a:lstStyle/>
                        <a:p>
                          <a:endParaRPr lang="en-US"/>
                        </a:p>
                      </a:txBody>
                      <a:tcPr marL="50355" marR="50355" marT="0" marB="0" anchor="ctr">
                        <a:blipFill>
                          <a:blip r:embed="rId3"/>
                          <a:stretch>
                            <a:fillRect l="-752" t="-29954" r="-431579" b="-64055"/>
                          </a:stretch>
                        </a:blipFill>
                      </a:tcPr>
                    </a:tc>
                    <a:tc gridSpan="3">
                      <a:txBody>
                        <a:bodyPr/>
                        <a:lstStyle/>
                        <a:p>
                          <a:pPr marL="0" marR="0" algn="ctr">
                            <a:lnSpc>
                              <a:spcPct val="150000"/>
                            </a:lnSpc>
                            <a:spcBef>
                              <a:spcPts val="0"/>
                            </a:spcBef>
                            <a:spcAft>
                              <a:spcPts val="500"/>
                            </a:spcAft>
                            <a:tabLst>
                              <a:tab pos="5966460" algn="r"/>
                            </a:tabLst>
                          </a:pPr>
                          <a:r>
                            <a:rPr lang="es-EC" sz="900">
                              <a:effectLst/>
                            </a:rPr>
                            <a:t>Celda Superior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101563" r="-192308" b="-456250"/>
                          </a:stretch>
                        </a:blipFill>
                      </a:tcPr>
                    </a:tc>
                    <a:tc gridSpan="2">
                      <a:txBody>
                        <a:bodyPr/>
                        <a:lstStyle/>
                        <a:p>
                          <a:pPr marL="0" marR="0" algn="ctr">
                            <a:lnSpc>
                              <a:spcPct val="150000"/>
                            </a:lnSpc>
                            <a:spcBef>
                              <a:spcPts val="0"/>
                            </a:spcBef>
                            <a:spcAft>
                              <a:spcPts val="500"/>
                            </a:spcAft>
                            <a:tabLst>
                              <a:tab pos="5966460" algn="r"/>
                            </a:tabLst>
                          </a:pPr>
                          <a:r>
                            <a:rPr lang="es-EC" sz="900">
                              <a:effectLst/>
                            </a:rPr>
                            <a:t>Mínimo del vector X</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1274187704"/>
                      </a:ext>
                    </a:extLst>
                  </a:tr>
                  <a:tr h="389509">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Celda Inferior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201563" r="-192308" b="-356250"/>
                          </a:stretch>
                        </a:blipFill>
                      </a:tcPr>
                    </a:tc>
                    <a:tc gridSpan="2">
                      <a:txBody>
                        <a:bodyPr/>
                        <a:lstStyle/>
                        <a:p>
                          <a:pPr marL="0" marR="0" algn="ctr">
                            <a:lnSpc>
                              <a:spcPct val="150000"/>
                            </a:lnSpc>
                            <a:spcBef>
                              <a:spcPts val="0"/>
                            </a:spcBef>
                            <a:spcAft>
                              <a:spcPts val="500"/>
                            </a:spcAft>
                            <a:tabLst>
                              <a:tab pos="5966460" algn="r"/>
                            </a:tabLst>
                          </a:pPr>
                          <a:r>
                            <a:rPr lang="es-EC" sz="900">
                              <a:effectLst/>
                            </a:rPr>
                            <a:t>Mínimo del vector 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600699262"/>
                      </a:ext>
                    </a:extLst>
                  </a:tr>
                  <a:tr h="269240">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Dato obtenido del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428889" r="-192308" b="-406667"/>
                          </a:stretch>
                        </a:blipFill>
                      </a:tcPr>
                    </a:tc>
                    <a:tc gridSpan="2">
                      <a:txBody>
                        <a:bodyPr/>
                        <a:lstStyle/>
                        <a:p>
                          <a:endParaRPr lang="en-US"/>
                        </a:p>
                      </a:txBody>
                      <a:tcPr marL="50355" marR="50355" marT="0" marB="0" anchor="ctr">
                        <a:blipFill>
                          <a:blip r:embed="rId3"/>
                          <a:stretch>
                            <a:fillRect l="-382192" t="-428889" r="-2740" b="-406667"/>
                          </a:stretch>
                        </a:blipFill>
                      </a:tcPr>
                    </a:tc>
                    <a:tc hMerge="1">
                      <a:txBody>
                        <a:bodyPr/>
                        <a:lstStyle/>
                        <a:p>
                          <a:endParaRPr lang="en-US"/>
                        </a:p>
                      </a:txBody>
                      <a:tcPr/>
                    </a:tc>
                    <a:extLst>
                      <a:ext uri="{0D108BD9-81ED-4DB2-BD59-A6C34878D82A}">
                        <a16:rowId xmlns:a16="http://schemas.microsoft.com/office/drawing/2014/main" val="1573714540"/>
                      </a:ext>
                    </a:extLst>
                  </a:tr>
                  <a:tr h="269240">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dirty="0">
                              <a:effectLst/>
                            </a:rPr>
                            <a:t>Umbral Teórico (Salida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540909" r="-192308" b="-315909"/>
                          </a:stretch>
                        </a:blipFill>
                      </a:tcPr>
                    </a:tc>
                    <a:tc gridSpan="2">
                      <a:txBody>
                        <a:bodyPr/>
                        <a:lstStyle/>
                        <a:p>
                          <a:endParaRPr lang="en-US"/>
                        </a:p>
                      </a:txBody>
                      <a:tcPr marL="50355" marR="50355" marT="0" marB="0" anchor="ctr">
                        <a:blipFill>
                          <a:blip r:embed="rId3"/>
                          <a:stretch>
                            <a:fillRect l="-382192" t="-540909" r="-2740" b="-315909"/>
                          </a:stretch>
                        </a:blipFill>
                      </a:tcPr>
                    </a:tc>
                    <a:tc hMerge="1">
                      <a:txBody>
                        <a:bodyPr/>
                        <a:lstStyle/>
                        <a:p>
                          <a:endParaRPr lang="en-US"/>
                        </a:p>
                      </a:txBody>
                      <a:tcPr/>
                    </a:tc>
                    <a:extLst>
                      <a:ext uri="{0D108BD9-81ED-4DB2-BD59-A6C34878D82A}">
                        <a16:rowId xmlns:a16="http://schemas.microsoft.com/office/drawing/2014/main" val="2598233405"/>
                      </a:ext>
                    </a:extLst>
                  </a:tr>
                  <a:tr h="389509">
                    <a:tc rowSpan="2" gridSpan="2">
                      <a:txBody>
                        <a:bodyPr/>
                        <a:lstStyle/>
                        <a:p>
                          <a:pPr marL="0" marR="0" algn="ctr">
                            <a:lnSpc>
                              <a:spcPct val="150000"/>
                            </a:lnSpc>
                            <a:spcBef>
                              <a:spcPts val="0"/>
                            </a:spcBef>
                            <a:spcAft>
                              <a:spcPts val="500"/>
                            </a:spcAft>
                            <a:tabLst>
                              <a:tab pos="5966460" algn="r"/>
                            </a:tabLst>
                          </a:pPr>
                          <a:r>
                            <a:rPr lang="es-EC" sz="900">
                              <a:effectLst/>
                            </a:rPr>
                            <a:t>Comparación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rowSpan="2"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Existe Objetivo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endParaRPr lang="en-US"/>
                        </a:p>
                      </a:txBody>
                      <a:tcPr marL="50355" marR="50355" marT="0" marB="0">
                        <a:blipFill>
                          <a:blip r:embed="rId3"/>
                          <a:stretch>
                            <a:fillRect l="-429323" t="-440625" r="-3008" b="-117188"/>
                          </a:stretch>
                        </a:blipFill>
                      </a:tcPr>
                    </a:tc>
                    <a:extLst>
                      <a:ext uri="{0D108BD9-81ED-4DB2-BD59-A6C34878D82A}">
                        <a16:rowId xmlns:a16="http://schemas.microsoft.com/office/drawing/2014/main" val="1296626715"/>
                      </a:ext>
                    </a:extLst>
                  </a:tr>
                  <a:tr h="389509">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No existe Objetivo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a:effectLst/>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endParaRPr lang="en-US"/>
                        </a:p>
                      </a:txBody>
                      <a:tcPr marL="50355" marR="50355" marT="0" marB="0">
                        <a:blipFill>
                          <a:blip r:embed="rId3"/>
                          <a:stretch>
                            <a:fillRect l="-429323" t="-540625" r="-3008" b="-17188"/>
                          </a:stretch>
                        </a:blipFill>
                      </a:tcPr>
                    </a:tc>
                    <a:extLst>
                      <a:ext uri="{0D108BD9-81ED-4DB2-BD59-A6C34878D82A}">
                        <a16:rowId xmlns:a16="http://schemas.microsoft.com/office/drawing/2014/main" val="3562574810"/>
                      </a:ext>
                    </a:extLst>
                  </a:tr>
                </a:tbl>
              </a:graphicData>
            </a:graphic>
          </p:graphicFrame>
        </mc:Fallback>
      </mc:AlternateContent>
    </p:spTree>
    <p:extLst>
      <p:ext uri="{BB962C8B-B14F-4D97-AF65-F5344CB8AC3E}">
        <p14:creationId xmlns:p14="http://schemas.microsoft.com/office/powerpoint/2010/main" val="59700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F286A-B7BD-41D4-A6E5-610E118C1FEE}"/>
              </a:ext>
            </a:extLst>
          </p:cNvPr>
          <p:cNvSpPr>
            <a:spLocks noGrp="1"/>
          </p:cNvSpPr>
          <p:nvPr>
            <p:ph type="title"/>
          </p:nvPr>
        </p:nvSpPr>
        <p:spPr>
          <a:xfrm>
            <a:off x="899592" y="384702"/>
            <a:ext cx="7704667" cy="1099591"/>
          </a:xfrm>
        </p:spPr>
        <p:txBody>
          <a:bodyPr/>
          <a:lstStyle/>
          <a:p>
            <a:endParaRPr lang="en-US" dirty="0"/>
          </a:p>
        </p:txBody>
      </p:sp>
      <p:sp>
        <p:nvSpPr>
          <p:cNvPr id="4" name="Marcador de fecha 3">
            <a:extLst>
              <a:ext uri="{FF2B5EF4-FFF2-40B4-BE49-F238E27FC236}">
                <a16:creationId xmlns:a16="http://schemas.microsoft.com/office/drawing/2014/main" id="{F7512202-70D1-4573-99F2-0343BB70739E}"/>
              </a:ext>
            </a:extLst>
          </p:cNvPr>
          <p:cNvSpPr>
            <a:spLocks noGrp="1"/>
          </p:cNvSpPr>
          <p:nvPr>
            <p:ph type="dt" sz="half" idx="10"/>
          </p:nvPr>
        </p:nvSpPr>
        <p:spPr/>
        <p:txBody>
          <a:bodyPr/>
          <a:lstStyle/>
          <a:p>
            <a:fld id="{6F2ED89E-DE54-44D7-91D7-0C4B10FB3EC6}" type="datetime1">
              <a:rPr lang="en-US" smtClean="0"/>
              <a:t>1/21/2020</a:t>
            </a:fld>
            <a:endParaRPr lang="en-US" dirty="0"/>
          </a:p>
        </p:txBody>
      </p:sp>
      <p:sp>
        <p:nvSpPr>
          <p:cNvPr id="5" name="Marcador de pie de página 4">
            <a:extLst>
              <a:ext uri="{FF2B5EF4-FFF2-40B4-BE49-F238E27FC236}">
                <a16:creationId xmlns:a16="http://schemas.microsoft.com/office/drawing/2014/main" id="{E69420ED-37F6-4C96-A571-D582D8C999D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9A65491-8D67-4933-B009-192FBF62A169}"/>
              </a:ext>
            </a:extLst>
          </p:cNvPr>
          <p:cNvSpPr>
            <a:spLocks noGrp="1"/>
          </p:cNvSpPr>
          <p:nvPr>
            <p:ph type="sldNum" sz="quarter" idx="12"/>
          </p:nvPr>
        </p:nvSpPr>
        <p:spPr/>
        <p:txBody>
          <a:bodyPr/>
          <a:lstStyle/>
          <a:p>
            <a:fld id="{4FAB73BC-B049-4115-A692-8D63A059BFB8}" type="slidenum">
              <a:rPr lang="en-US" smtClean="0"/>
              <a:t>15</a:t>
            </a:fld>
            <a:endParaRPr lang="en-US" dirty="0"/>
          </a:p>
        </p:txBody>
      </p:sp>
      <p:pic>
        <p:nvPicPr>
          <p:cNvPr id="7" name="Imagen 6">
            <a:extLst>
              <a:ext uri="{FF2B5EF4-FFF2-40B4-BE49-F238E27FC236}">
                <a16:creationId xmlns:a16="http://schemas.microsoft.com/office/drawing/2014/main" id="{F55C41A5-C75F-4773-A2EF-61D1A21C0258}"/>
              </a:ext>
            </a:extLst>
          </p:cNvPr>
          <p:cNvPicPr/>
          <p:nvPr/>
        </p:nvPicPr>
        <p:blipFill rotWithShape="1">
          <a:blip r:embed="rId2">
            <a:extLst>
              <a:ext uri="{28A0092B-C50C-407E-A947-70E740481C1C}">
                <a14:useLocalDpi xmlns:a14="http://schemas.microsoft.com/office/drawing/2010/main" val="0"/>
              </a:ext>
            </a:extLst>
          </a:blip>
          <a:srcRect l="11049" t="-1" r="8249" b="6545"/>
          <a:stretch/>
        </p:blipFill>
        <p:spPr bwMode="auto">
          <a:xfrm>
            <a:off x="982133" y="1556793"/>
            <a:ext cx="7421901" cy="4419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506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791A7-A8A1-4944-8B67-CE03D092321D}"/>
              </a:ext>
            </a:extLst>
          </p:cNvPr>
          <p:cNvSpPr>
            <a:spLocks noGrp="1"/>
          </p:cNvSpPr>
          <p:nvPr>
            <p:ph type="title"/>
          </p:nvPr>
        </p:nvSpPr>
        <p:spPr>
          <a:xfrm>
            <a:off x="994729" y="1052736"/>
            <a:ext cx="7704667" cy="955575"/>
          </a:xfrm>
        </p:spPr>
        <p:txBody>
          <a:bodyPr/>
          <a:lstStyle/>
          <a:p>
            <a:r>
              <a:rPr lang="es-EC" dirty="0"/>
              <a:t>Calculo de Umbrales Prácticos</a:t>
            </a:r>
            <a:endParaRPr lang="en-US" dirty="0"/>
          </a:p>
        </p:txBody>
      </p:sp>
      <p:sp>
        <p:nvSpPr>
          <p:cNvPr id="4" name="Marcador de fecha 3">
            <a:extLst>
              <a:ext uri="{FF2B5EF4-FFF2-40B4-BE49-F238E27FC236}">
                <a16:creationId xmlns:a16="http://schemas.microsoft.com/office/drawing/2014/main" id="{54A5CDF9-9A79-456F-BB50-63049CC5D885}"/>
              </a:ext>
            </a:extLst>
          </p:cNvPr>
          <p:cNvSpPr>
            <a:spLocks noGrp="1"/>
          </p:cNvSpPr>
          <p:nvPr>
            <p:ph type="dt" sz="half" idx="10"/>
          </p:nvPr>
        </p:nvSpPr>
        <p:spPr/>
        <p:txBody>
          <a:bodyPr/>
          <a:lstStyle/>
          <a:p>
            <a:fld id="{7551A7FE-3887-40F6-B860-5E48F7BA52A4}" type="datetime1">
              <a:rPr lang="en-US" smtClean="0"/>
              <a:t>1/21/2020</a:t>
            </a:fld>
            <a:endParaRPr lang="en-US" dirty="0"/>
          </a:p>
        </p:txBody>
      </p:sp>
      <p:sp>
        <p:nvSpPr>
          <p:cNvPr id="5" name="Marcador de pie de página 4">
            <a:extLst>
              <a:ext uri="{FF2B5EF4-FFF2-40B4-BE49-F238E27FC236}">
                <a16:creationId xmlns:a16="http://schemas.microsoft.com/office/drawing/2014/main" id="{9DB2B2EB-A302-457B-92D6-7A3DB45F02C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6F81079-2FA2-41B3-8D61-319FB0D191C4}"/>
              </a:ext>
            </a:extLst>
          </p:cNvPr>
          <p:cNvSpPr>
            <a:spLocks noGrp="1"/>
          </p:cNvSpPr>
          <p:nvPr>
            <p:ph type="sldNum" sz="quarter" idx="12"/>
          </p:nvPr>
        </p:nvSpPr>
        <p:spPr/>
        <p:txBody>
          <a:bodyPr/>
          <a:lstStyle/>
          <a:p>
            <a:fld id="{4FAB73BC-B049-4115-A692-8D63A059BFB8}" type="slidenum">
              <a:rPr lang="en-US" smtClean="0"/>
              <a:t>16</a:t>
            </a:fld>
            <a:endParaRPr lang="en-US" dirty="0"/>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EAFC6456-1AA8-41BA-A53E-F1FC307C0510}"/>
                  </a:ext>
                </a:extLst>
              </p:cNvPr>
              <p:cNvGraphicFramePr>
                <a:graphicFrameLocks noGrp="1"/>
              </p:cNvGraphicFramePr>
              <p:nvPr>
                <p:extLst>
                  <p:ext uri="{D42A27DB-BD31-4B8C-83A1-F6EECF244321}">
                    <p14:modId xmlns:p14="http://schemas.microsoft.com/office/powerpoint/2010/main" val="389792437"/>
                  </p:ext>
                </p:extLst>
              </p:nvPr>
            </p:nvGraphicFramePr>
            <p:xfrm>
              <a:off x="1907704" y="2581433"/>
              <a:ext cx="5760720" cy="1695133"/>
            </p:xfrm>
            <a:graphic>
              <a:graphicData uri="http://schemas.openxmlformats.org/drawingml/2006/table">
                <a:tbl>
                  <a:tblPr firstRow="1" firstCol="1" bandRow="1">
                    <a:tableStyleId>{5C22544A-7EE6-4342-B048-85BDC9FD1C3A}</a:tableStyleId>
                  </a:tblPr>
                  <a:tblGrid>
                    <a:gridCol w="2250440">
                      <a:extLst>
                        <a:ext uri="{9D8B030D-6E8A-4147-A177-3AD203B41FA5}">
                          <a16:colId xmlns:a16="http://schemas.microsoft.com/office/drawing/2014/main" val="1033799629"/>
                        </a:ext>
                      </a:extLst>
                    </a:gridCol>
                    <a:gridCol w="1260475">
                      <a:extLst>
                        <a:ext uri="{9D8B030D-6E8A-4147-A177-3AD203B41FA5}">
                          <a16:colId xmlns:a16="http://schemas.microsoft.com/office/drawing/2014/main" val="4124656054"/>
                        </a:ext>
                      </a:extLst>
                    </a:gridCol>
                    <a:gridCol w="1080135">
                      <a:extLst>
                        <a:ext uri="{9D8B030D-6E8A-4147-A177-3AD203B41FA5}">
                          <a16:colId xmlns:a16="http://schemas.microsoft.com/office/drawing/2014/main" val="3836332090"/>
                        </a:ext>
                      </a:extLst>
                    </a:gridCol>
                    <a:gridCol w="1169670">
                      <a:extLst>
                        <a:ext uri="{9D8B030D-6E8A-4147-A177-3AD203B41FA5}">
                          <a16:colId xmlns:a16="http://schemas.microsoft.com/office/drawing/2014/main" val="3535189375"/>
                        </a:ext>
                      </a:extLst>
                    </a:gridCol>
                  </a:tblGrid>
                  <a:tr h="0">
                    <a:tc>
                      <a:txBody>
                        <a:bodyPr/>
                        <a:lstStyle/>
                        <a:p>
                          <a:pPr marL="0" marR="0" algn="ctr">
                            <a:lnSpc>
                              <a:spcPct val="200000"/>
                            </a:lnSpc>
                            <a:spcBef>
                              <a:spcPts val="0"/>
                            </a:spcBef>
                            <a:spcAft>
                              <a:spcPts val="500"/>
                            </a:spcAft>
                            <a:tabLst>
                              <a:tab pos="5966460" algn="r"/>
                            </a:tabLst>
                          </a:pPr>
                          <a:r>
                            <a:rPr lang="es-EC" sz="1000" dirty="0">
                              <a:effectLst/>
                            </a:rPr>
                            <a:t>Probabilidad de falsa alarma     </a:t>
                          </a:r>
                          <a14:m>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𝑷</m:t>
                                  </m:r>
                                </m:e>
                                <m:sub>
                                  <m:r>
                                    <a:rPr lang="es-EC" sz="1000">
                                      <a:effectLst/>
                                      <a:latin typeface="Cambria Math" panose="02040503050406030204" pitchFamily="18" charset="0"/>
                                    </a:rPr>
                                    <m:t>𝒇𝒂</m:t>
                                  </m:r>
                                </m:sub>
                              </m:sSub>
                            </m:oMath>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r>
                            <a:rPr lang="es-EC" sz="1000">
                              <a:effectLst/>
                            </a:rPr>
                            <a:t>Muestras           </a:t>
                          </a:r>
                          <a14:m>
                            <m:oMath xmlns:m="http://schemas.openxmlformats.org/officeDocument/2006/math">
                              <m:f>
                                <m:fPr>
                                  <m:ctrlPr>
                                    <a:rPr lang="en-US" sz="1000" i="1">
                                      <a:effectLst/>
                                      <a:latin typeface="Cambria Math" panose="02040503050406030204" pitchFamily="18" charset="0"/>
                                    </a:rPr>
                                  </m:ctrlPr>
                                </m:fPr>
                                <m:num>
                                  <m:r>
                                    <a:rPr lang="es-EC" sz="1000">
                                      <a:effectLst/>
                                      <a:latin typeface="Cambria Math" panose="02040503050406030204" pitchFamily="18" charset="0"/>
                                    </a:rPr>
                                    <m:t>𝟏𝟎</m:t>
                                  </m:r>
                                </m:num>
                                <m:den>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𝑷</m:t>
                                      </m:r>
                                    </m:e>
                                    <m:sub>
                                      <m:r>
                                        <a:rPr lang="es-EC" sz="1000">
                                          <a:effectLst/>
                                          <a:latin typeface="Cambria Math" panose="02040503050406030204" pitchFamily="18" charset="0"/>
                                        </a:rPr>
                                        <m:t>𝒇𝒂</m:t>
                                      </m:r>
                                    </m:sub>
                                  </m:sSub>
                                </m:den>
                              </m:f>
                            </m:oMath>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r>
                            <a:rPr lang="es-EC" sz="1000">
                              <a:effectLst/>
                            </a:rPr>
                            <a:t>Objetivos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r>
                            <a:rPr lang="es-EC" sz="1000">
                              <a:effectLst/>
                            </a:rPr>
                            <a:t>Muestra espacio entre objetivos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7854536"/>
                      </a:ext>
                    </a:extLst>
                  </a:tr>
                  <a:tr h="0">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p>
                                  <m:sSupPr>
                                    <m:ctrlPr>
                                      <a:rPr lang="en-US" sz="1000" i="1">
                                        <a:effectLst/>
                                        <a:latin typeface="Cambria Math" panose="02040503050406030204" pitchFamily="18" charset="0"/>
                                      </a:rPr>
                                    </m:ctrlPr>
                                  </m:sSupPr>
                                  <m:e>
                                    <m:r>
                                      <a:rPr lang="es-EC" sz="1000">
                                        <a:effectLst/>
                                        <a:latin typeface="Cambria Math" panose="02040503050406030204" pitchFamily="18" charset="0"/>
                                      </a:rPr>
                                      <m:t>𝟏𝟎</m:t>
                                    </m:r>
                                  </m:e>
                                  <m:sup>
                                    <m:r>
                                      <a:rPr lang="es-EC" sz="1000">
                                        <a:effectLst/>
                                        <a:latin typeface="Cambria Math" panose="02040503050406030204" pitchFamily="18" charset="0"/>
                                      </a:rPr>
                                      <m:t>−</m:t>
                                    </m:r>
                                    <m:r>
                                      <a:rPr lang="es-EC" sz="1000">
                                        <a:effectLst/>
                                        <a:latin typeface="Cambria Math" panose="02040503050406030204" pitchFamily="18" charset="0"/>
                                      </a:rPr>
                                      <m:t>𝟑</m:t>
                                    </m:r>
                                  </m:sup>
                                </m:sSup>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10000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99</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100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6471052"/>
                      </a:ext>
                    </a:extLst>
                  </a:tr>
                  <a:tr h="0">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p>
                                  <m:sSupPr>
                                    <m:ctrlPr>
                                      <a:rPr lang="en-US" sz="1000" i="1">
                                        <a:effectLst/>
                                        <a:latin typeface="Cambria Math" panose="02040503050406030204" pitchFamily="18" charset="0"/>
                                      </a:rPr>
                                    </m:ctrlPr>
                                  </m:sSupPr>
                                  <m:e>
                                    <m:r>
                                      <a:rPr lang="es-EC" sz="1000">
                                        <a:effectLst/>
                                        <a:latin typeface="Cambria Math" panose="02040503050406030204" pitchFamily="18" charset="0"/>
                                      </a:rPr>
                                      <m:t>𝟏𝟎</m:t>
                                    </m:r>
                                  </m:e>
                                  <m:sup>
                                    <m:r>
                                      <a:rPr lang="es-EC" sz="1000">
                                        <a:effectLst/>
                                        <a:latin typeface="Cambria Math" panose="02040503050406030204" pitchFamily="18" charset="0"/>
                                      </a:rPr>
                                      <m:t>−</m:t>
                                    </m:r>
                                    <m:r>
                                      <a:rPr lang="es-EC" sz="1000">
                                        <a:effectLst/>
                                        <a:latin typeface="Cambria Math" panose="02040503050406030204" pitchFamily="18" charset="0"/>
                                      </a:rPr>
                                      <m:t>𝟒</m:t>
                                    </m:r>
                                  </m:sup>
                                </m:sSup>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100000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99</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1000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6257605"/>
                      </a:ext>
                    </a:extLst>
                  </a:tr>
                  <a:tr h="0">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p>
                                  <m:sSupPr>
                                    <m:ctrlPr>
                                      <a:rPr lang="en-US" sz="1000" i="1">
                                        <a:effectLst/>
                                        <a:latin typeface="Cambria Math" panose="02040503050406030204" pitchFamily="18" charset="0"/>
                                      </a:rPr>
                                    </m:ctrlPr>
                                  </m:sSupPr>
                                  <m:e>
                                    <m:r>
                                      <a:rPr lang="es-EC" sz="1000">
                                        <a:effectLst/>
                                        <a:latin typeface="Cambria Math" panose="02040503050406030204" pitchFamily="18" charset="0"/>
                                      </a:rPr>
                                      <m:t>𝟏𝟎</m:t>
                                    </m:r>
                                  </m:e>
                                  <m:sup>
                                    <m:r>
                                      <a:rPr lang="es-EC" sz="1000">
                                        <a:effectLst/>
                                        <a:latin typeface="Cambria Math" panose="02040503050406030204" pitchFamily="18" charset="0"/>
                                      </a:rPr>
                                      <m:t>−</m:t>
                                    </m:r>
                                    <m:r>
                                      <a:rPr lang="es-EC" sz="1000">
                                        <a:effectLst/>
                                        <a:latin typeface="Cambria Math" panose="02040503050406030204" pitchFamily="18" charset="0"/>
                                      </a:rPr>
                                      <m:t>𝟓</m:t>
                                    </m:r>
                                  </m:sup>
                                </m:sSup>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1000000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99</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10000</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4630229"/>
                      </a:ext>
                    </a:extLst>
                  </a:tr>
                </a:tbl>
              </a:graphicData>
            </a:graphic>
          </p:graphicFrame>
        </mc:Choice>
        <mc:Fallback xmlns="">
          <p:graphicFrame>
            <p:nvGraphicFramePr>
              <p:cNvPr id="7" name="Tabla 6">
                <a:extLst>
                  <a:ext uri="{FF2B5EF4-FFF2-40B4-BE49-F238E27FC236}">
                    <a16:creationId xmlns:a16="http://schemas.microsoft.com/office/drawing/2014/main" id="{EAFC6456-1AA8-41BA-A53E-F1FC307C0510}"/>
                  </a:ext>
                </a:extLst>
              </p:cNvPr>
              <p:cNvGraphicFramePr>
                <a:graphicFrameLocks noGrp="1"/>
              </p:cNvGraphicFramePr>
              <p:nvPr>
                <p:extLst>
                  <p:ext uri="{D42A27DB-BD31-4B8C-83A1-F6EECF244321}">
                    <p14:modId xmlns:p14="http://schemas.microsoft.com/office/powerpoint/2010/main" val="389792437"/>
                  </p:ext>
                </p:extLst>
              </p:nvPr>
            </p:nvGraphicFramePr>
            <p:xfrm>
              <a:off x="1907704" y="2581433"/>
              <a:ext cx="5760720" cy="1695133"/>
            </p:xfrm>
            <a:graphic>
              <a:graphicData uri="http://schemas.openxmlformats.org/drawingml/2006/table">
                <a:tbl>
                  <a:tblPr firstRow="1" firstCol="1" bandRow="1">
                    <a:tableStyleId>{5C22544A-7EE6-4342-B048-85BDC9FD1C3A}</a:tableStyleId>
                  </a:tblPr>
                  <a:tblGrid>
                    <a:gridCol w="2250440">
                      <a:extLst>
                        <a:ext uri="{9D8B030D-6E8A-4147-A177-3AD203B41FA5}">
                          <a16:colId xmlns:a16="http://schemas.microsoft.com/office/drawing/2014/main" val="1033799629"/>
                        </a:ext>
                      </a:extLst>
                    </a:gridCol>
                    <a:gridCol w="1260475">
                      <a:extLst>
                        <a:ext uri="{9D8B030D-6E8A-4147-A177-3AD203B41FA5}">
                          <a16:colId xmlns:a16="http://schemas.microsoft.com/office/drawing/2014/main" val="4124656054"/>
                        </a:ext>
                      </a:extLst>
                    </a:gridCol>
                    <a:gridCol w="1080135">
                      <a:extLst>
                        <a:ext uri="{9D8B030D-6E8A-4147-A177-3AD203B41FA5}">
                          <a16:colId xmlns:a16="http://schemas.microsoft.com/office/drawing/2014/main" val="3836332090"/>
                        </a:ext>
                      </a:extLst>
                    </a:gridCol>
                    <a:gridCol w="1169670">
                      <a:extLst>
                        <a:ext uri="{9D8B030D-6E8A-4147-A177-3AD203B41FA5}">
                          <a16:colId xmlns:a16="http://schemas.microsoft.com/office/drawing/2014/main" val="3535189375"/>
                        </a:ext>
                      </a:extLst>
                    </a:gridCol>
                  </a:tblGrid>
                  <a:tr h="566103">
                    <a:tc>
                      <a:txBody>
                        <a:bodyPr/>
                        <a:lstStyle/>
                        <a:p>
                          <a:endParaRPr lang="en-US"/>
                        </a:p>
                      </a:txBody>
                      <a:tcPr marL="68580" marR="68580" marT="0" marB="0">
                        <a:blipFill>
                          <a:blip r:embed="rId2"/>
                          <a:stretch>
                            <a:fillRect l="-270" t="-1075" r="-157027" b="-202151"/>
                          </a:stretch>
                        </a:blipFill>
                      </a:tcPr>
                    </a:tc>
                    <a:tc>
                      <a:txBody>
                        <a:bodyPr/>
                        <a:lstStyle/>
                        <a:p>
                          <a:endParaRPr lang="en-US"/>
                        </a:p>
                      </a:txBody>
                      <a:tcPr marL="68580" marR="68580" marT="0" marB="0">
                        <a:blipFill>
                          <a:blip r:embed="rId2"/>
                          <a:stretch>
                            <a:fillRect l="-179227" t="-1075" r="-180676" b="-202151"/>
                          </a:stretch>
                        </a:blipFill>
                      </a:tcPr>
                    </a:tc>
                    <a:tc>
                      <a:txBody>
                        <a:bodyPr/>
                        <a:lstStyle/>
                        <a:p>
                          <a:pPr marL="0" marR="0" algn="ctr">
                            <a:lnSpc>
                              <a:spcPct val="200000"/>
                            </a:lnSpc>
                            <a:spcBef>
                              <a:spcPts val="0"/>
                            </a:spcBef>
                            <a:spcAft>
                              <a:spcPts val="500"/>
                            </a:spcAft>
                            <a:tabLst>
                              <a:tab pos="5966460" algn="r"/>
                            </a:tabLst>
                          </a:pPr>
                          <a:r>
                            <a:rPr lang="es-EC" sz="1000">
                              <a:effectLst/>
                            </a:rPr>
                            <a:t>Objetivos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r>
                            <a:rPr lang="es-EC" sz="1000">
                              <a:effectLst/>
                            </a:rPr>
                            <a:t>Muestra espacio entre objetivos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7854536"/>
                      </a:ext>
                    </a:extLst>
                  </a:tr>
                  <a:tr h="375158">
                    <a:tc>
                      <a:txBody>
                        <a:bodyPr/>
                        <a:lstStyle/>
                        <a:p>
                          <a:endParaRPr lang="en-US"/>
                        </a:p>
                      </a:txBody>
                      <a:tcPr marL="68580" marR="68580" marT="0" marB="0">
                        <a:blipFill>
                          <a:blip r:embed="rId2"/>
                          <a:stretch>
                            <a:fillRect l="-270" t="-151613" r="-157027" b="-203226"/>
                          </a:stretch>
                        </a:blipFill>
                      </a:tcPr>
                    </a:tc>
                    <a:tc>
                      <a:txBody>
                        <a:bodyPr/>
                        <a:lstStyle/>
                        <a:p>
                          <a:endParaRPr lang="en-US"/>
                        </a:p>
                      </a:txBody>
                      <a:tcPr marL="68580" marR="68580" marT="0" marB="0">
                        <a:blipFill>
                          <a:blip r:embed="rId2"/>
                          <a:stretch>
                            <a:fillRect l="-179227" t="-151613" r="-180676" b="-203226"/>
                          </a:stretch>
                        </a:blipFill>
                      </a:tcPr>
                    </a:tc>
                    <a:tc>
                      <a:txBody>
                        <a:bodyPr/>
                        <a:lstStyle/>
                        <a:p>
                          <a:endParaRPr lang="en-US"/>
                        </a:p>
                      </a:txBody>
                      <a:tcPr marL="68580" marR="68580" marT="0" marB="0">
                        <a:blipFill>
                          <a:blip r:embed="rId2"/>
                          <a:stretch>
                            <a:fillRect l="-326554" t="-151613" r="-111299" b="-203226"/>
                          </a:stretch>
                        </a:blipFill>
                      </a:tcPr>
                    </a:tc>
                    <a:tc>
                      <a:txBody>
                        <a:bodyPr/>
                        <a:lstStyle/>
                        <a:p>
                          <a:endParaRPr lang="en-US"/>
                        </a:p>
                      </a:txBody>
                      <a:tcPr marL="68580" marR="68580" marT="0" marB="0">
                        <a:blipFill>
                          <a:blip r:embed="rId2"/>
                          <a:stretch>
                            <a:fillRect l="-393229" t="-151613" r="-2604" b="-203226"/>
                          </a:stretch>
                        </a:blipFill>
                      </a:tcPr>
                    </a:tc>
                    <a:extLst>
                      <a:ext uri="{0D108BD9-81ED-4DB2-BD59-A6C34878D82A}">
                        <a16:rowId xmlns:a16="http://schemas.microsoft.com/office/drawing/2014/main" val="826471052"/>
                      </a:ext>
                    </a:extLst>
                  </a:tr>
                  <a:tr h="374269">
                    <a:tc>
                      <a:txBody>
                        <a:bodyPr/>
                        <a:lstStyle/>
                        <a:p>
                          <a:endParaRPr lang="en-US"/>
                        </a:p>
                      </a:txBody>
                      <a:tcPr marL="68580" marR="68580" marT="0" marB="0">
                        <a:blipFill>
                          <a:blip r:embed="rId2"/>
                          <a:stretch>
                            <a:fillRect l="-270" t="-251613" r="-157027" b="-103226"/>
                          </a:stretch>
                        </a:blipFill>
                      </a:tcPr>
                    </a:tc>
                    <a:tc>
                      <a:txBody>
                        <a:bodyPr/>
                        <a:lstStyle/>
                        <a:p>
                          <a:endParaRPr lang="en-US"/>
                        </a:p>
                      </a:txBody>
                      <a:tcPr marL="68580" marR="68580" marT="0" marB="0">
                        <a:blipFill>
                          <a:blip r:embed="rId2"/>
                          <a:stretch>
                            <a:fillRect l="-179227" t="-251613" r="-180676" b="-103226"/>
                          </a:stretch>
                        </a:blipFill>
                      </a:tcPr>
                    </a:tc>
                    <a:tc>
                      <a:txBody>
                        <a:bodyPr/>
                        <a:lstStyle/>
                        <a:p>
                          <a:endParaRPr lang="en-US"/>
                        </a:p>
                      </a:txBody>
                      <a:tcPr marL="68580" marR="68580" marT="0" marB="0">
                        <a:blipFill>
                          <a:blip r:embed="rId2"/>
                          <a:stretch>
                            <a:fillRect l="-326554" t="-251613" r="-111299" b="-103226"/>
                          </a:stretch>
                        </a:blipFill>
                      </a:tcPr>
                    </a:tc>
                    <a:tc>
                      <a:txBody>
                        <a:bodyPr/>
                        <a:lstStyle/>
                        <a:p>
                          <a:endParaRPr lang="en-US"/>
                        </a:p>
                      </a:txBody>
                      <a:tcPr marL="68580" marR="68580" marT="0" marB="0">
                        <a:blipFill>
                          <a:blip r:embed="rId2"/>
                          <a:stretch>
                            <a:fillRect l="-393229" t="-251613" r="-2604" b="-103226"/>
                          </a:stretch>
                        </a:blipFill>
                      </a:tcPr>
                    </a:tc>
                    <a:extLst>
                      <a:ext uri="{0D108BD9-81ED-4DB2-BD59-A6C34878D82A}">
                        <a16:rowId xmlns:a16="http://schemas.microsoft.com/office/drawing/2014/main" val="2546257605"/>
                      </a:ext>
                    </a:extLst>
                  </a:tr>
                  <a:tr h="379603">
                    <a:tc>
                      <a:txBody>
                        <a:bodyPr/>
                        <a:lstStyle/>
                        <a:p>
                          <a:endParaRPr lang="en-US"/>
                        </a:p>
                      </a:txBody>
                      <a:tcPr marL="68580" marR="68580" marT="0" marB="0">
                        <a:blipFill>
                          <a:blip r:embed="rId2"/>
                          <a:stretch>
                            <a:fillRect l="-270" t="-351613" r="-157027" b="-3226"/>
                          </a:stretch>
                        </a:blipFill>
                      </a:tcPr>
                    </a:tc>
                    <a:tc>
                      <a:txBody>
                        <a:bodyPr/>
                        <a:lstStyle/>
                        <a:p>
                          <a:endParaRPr lang="en-US"/>
                        </a:p>
                      </a:txBody>
                      <a:tcPr marL="68580" marR="68580" marT="0" marB="0">
                        <a:blipFill>
                          <a:blip r:embed="rId2"/>
                          <a:stretch>
                            <a:fillRect l="-179227" t="-351613" r="-180676" b="-3226"/>
                          </a:stretch>
                        </a:blipFill>
                      </a:tcPr>
                    </a:tc>
                    <a:tc>
                      <a:txBody>
                        <a:bodyPr/>
                        <a:lstStyle/>
                        <a:p>
                          <a:endParaRPr lang="en-US"/>
                        </a:p>
                      </a:txBody>
                      <a:tcPr marL="68580" marR="68580" marT="0" marB="0">
                        <a:blipFill>
                          <a:blip r:embed="rId2"/>
                          <a:stretch>
                            <a:fillRect l="-326554" t="-351613" r="-111299" b="-3226"/>
                          </a:stretch>
                        </a:blipFill>
                      </a:tcPr>
                    </a:tc>
                    <a:tc>
                      <a:txBody>
                        <a:bodyPr/>
                        <a:lstStyle/>
                        <a:p>
                          <a:endParaRPr lang="en-US"/>
                        </a:p>
                      </a:txBody>
                      <a:tcPr marL="68580" marR="68580" marT="0" marB="0">
                        <a:blipFill>
                          <a:blip r:embed="rId2"/>
                          <a:stretch>
                            <a:fillRect l="-393229" t="-351613" r="-2604" b="-3226"/>
                          </a:stretch>
                        </a:blipFill>
                      </a:tcPr>
                    </a:tc>
                    <a:extLst>
                      <a:ext uri="{0D108BD9-81ED-4DB2-BD59-A6C34878D82A}">
                        <a16:rowId xmlns:a16="http://schemas.microsoft.com/office/drawing/2014/main" val="1864630229"/>
                      </a:ext>
                    </a:extLst>
                  </a:tr>
                </a:tbl>
              </a:graphicData>
            </a:graphic>
          </p:graphicFrame>
        </mc:Fallback>
      </mc:AlternateContent>
    </p:spTree>
    <p:extLst>
      <p:ext uri="{BB962C8B-B14F-4D97-AF65-F5344CB8AC3E}">
        <p14:creationId xmlns:p14="http://schemas.microsoft.com/office/powerpoint/2010/main" val="114487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1E474-AC76-4027-9A52-4D0F87017007}"/>
              </a:ext>
            </a:extLst>
          </p:cNvPr>
          <p:cNvSpPr>
            <a:spLocks noGrp="1"/>
          </p:cNvSpPr>
          <p:nvPr>
            <p:ph type="title"/>
          </p:nvPr>
        </p:nvSpPr>
        <p:spPr>
          <a:xfrm>
            <a:off x="982133" y="457201"/>
            <a:ext cx="7704667" cy="1099591"/>
          </a:xfrm>
        </p:spPr>
        <p:txBody>
          <a:bodyPr/>
          <a:lstStyle/>
          <a:p>
            <a:r>
              <a:rPr lang="es-EC" dirty="0"/>
              <a:t>Umbrales Prácticos</a:t>
            </a:r>
            <a:endParaRPr lang="en-US" dirty="0"/>
          </a:p>
        </p:txBody>
      </p:sp>
      <p:sp>
        <p:nvSpPr>
          <p:cNvPr id="4" name="Marcador de fecha 3">
            <a:extLst>
              <a:ext uri="{FF2B5EF4-FFF2-40B4-BE49-F238E27FC236}">
                <a16:creationId xmlns:a16="http://schemas.microsoft.com/office/drawing/2014/main" id="{2A51E6D3-06D9-46D9-8EA5-0FECD6FD409B}"/>
              </a:ext>
            </a:extLst>
          </p:cNvPr>
          <p:cNvSpPr>
            <a:spLocks noGrp="1"/>
          </p:cNvSpPr>
          <p:nvPr>
            <p:ph type="dt" sz="half" idx="10"/>
          </p:nvPr>
        </p:nvSpPr>
        <p:spPr/>
        <p:txBody>
          <a:bodyPr/>
          <a:lstStyle/>
          <a:p>
            <a:fld id="{4B764F1A-8F56-4953-BE20-4F47491DECFC}" type="datetime1">
              <a:rPr lang="en-US" smtClean="0"/>
              <a:t>1/21/2020</a:t>
            </a:fld>
            <a:endParaRPr lang="en-US" dirty="0"/>
          </a:p>
        </p:txBody>
      </p:sp>
      <p:sp>
        <p:nvSpPr>
          <p:cNvPr id="5" name="Marcador de pie de página 4">
            <a:extLst>
              <a:ext uri="{FF2B5EF4-FFF2-40B4-BE49-F238E27FC236}">
                <a16:creationId xmlns:a16="http://schemas.microsoft.com/office/drawing/2014/main" id="{70CFC092-44AB-4F48-9B71-4B3DB8C9FC5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A12A21F-9659-4990-BF8A-4B6F4BE7B253}"/>
              </a:ext>
            </a:extLst>
          </p:cNvPr>
          <p:cNvSpPr>
            <a:spLocks noGrp="1"/>
          </p:cNvSpPr>
          <p:nvPr>
            <p:ph type="sldNum" sz="quarter" idx="12"/>
          </p:nvPr>
        </p:nvSpPr>
        <p:spPr/>
        <p:txBody>
          <a:bodyPr/>
          <a:lstStyle/>
          <a:p>
            <a:fld id="{4FAB73BC-B049-4115-A692-8D63A059BFB8}" type="slidenum">
              <a:rPr lang="en-US" smtClean="0"/>
              <a:t>17</a:t>
            </a:fld>
            <a:endParaRPr lang="en-US" dirty="0"/>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ADAF4E3B-6191-4075-8912-A109A6372DDE}"/>
                  </a:ext>
                </a:extLst>
              </p:cNvPr>
              <p:cNvGraphicFramePr>
                <a:graphicFrameLocks noGrp="1"/>
              </p:cNvGraphicFramePr>
              <p:nvPr>
                <p:extLst>
                  <p:ext uri="{D42A27DB-BD31-4B8C-83A1-F6EECF244321}">
                    <p14:modId xmlns:p14="http://schemas.microsoft.com/office/powerpoint/2010/main" val="1605632691"/>
                  </p:ext>
                </p:extLst>
              </p:nvPr>
            </p:nvGraphicFramePr>
            <p:xfrm>
              <a:off x="611560" y="1340768"/>
              <a:ext cx="8097168" cy="4793298"/>
            </p:xfrm>
            <a:graphic>
              <a:graphicData uri="http://schemas.openxmlformats.org/drawingml/2006/table">
                <a:tbl>
                  <a:tblPr firstRow="1" firstCol="1" bandRow="1">
                    <a:tableStyleId>{5C22544A-7EE6-4342-B048-85BDC9FD1C3A}</a:tableStyleId>
                  </a:tblPr>
                  <a:tblGrid>
                    <a:gridCol w="842630">
                      <a:extLst>
                        <a:ext uri="{9D8B030D-6E8A-4147-A177-3AD203B41FA5}">
                          <a16:colId xmlns:a16="http://schemas.microsoft.com/office/drawing/2014/main" val="431679498"/>
                        </a:ext>
                      </a:extLst>
                    </a:gridCol>
                    <a:gridCol w="842630">
                      <a:extLst>
                        <a:ext uri="{9D8B030D-6E8A-4147-A177-3AD203B41FA5}">
                          <a16:colId xmlns:a16="http://schemas.microsoft.com/office/drawing/2014/main" val="3300664633"/>
                        </a:ext>
                      </a:extLst>
                    </a:gridCol>
                    <a:gridCol w="1379259">
                      <a:extLst>
                        <a:ext uri="{9D8B030D-6E8A-4147-A177-3AD203B41FA5}">
                          <a16:colId xmlns:a16="http://schemas.microsoft.com/office/drawing/2014/main" val="1475654106"/>
                        </a:ext>
                      </a:extLst>
                    </a:gridCol>
                    <a:gridCol w="1586744">
                      <a:extLst>
                        <a:ext uri="{9D8B030D-6E8A-4147-A177-3AD203B41FA5}">
                          <a16:colId xmlns:a16="http://schemas.microsoft.com/office/drawing/2014/main" val="1048564791"/>
                        </a:ext>
                      </a:extLst>
                    </a:gridCol>
                    <a:gridCol w="1375526">
                      <a:extLst>
                        <a:ext uri="{9D8B030D-6E8A-4147-A177-3AD203B41FA5}">
                          <a16:colId xmlns:a16="http://schemas.microsoft.com/office/drawing/2014/main" val="396603143"/>
                        </a:ext>
                      </a:extLst>
                    </a:gridCol>
                    <a:gridCol w="1375526">
                      <a:extLst>
                        <a:ext uri="{9D8B030D-6E8A-4147-A177-3AD203B41FA5}">
                          <a16:colId xmlns:a16="http://schemas.microsoft.com/office/drawing/2014/main" val="2638097932"/>
                        </a:ext>
                      </a:extLst>
                    </a:gridCol>
                    <a:gridCol w="694853">
                      <a:extLst>
                        <a:ext uri="{9D8B030D-6E8A-4147-A177-3AD203B41FA5}">
                          <a16:colId xmlns:a16="http://schemas.microsoft.com/office/drawing/2014/main" val="836401982"/>
                        </a:ext>
                      </a:extLst>
                    </a:gridCol>
                  </a:tblGrid>
                  <a:tr h="0">
                    <a:tc>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dirty="0">
                              <a:effectLst/>
                            </a:rPr>
                            <a:t>Ventana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CA-CFAR UmbralCA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SOCA-CFAR UmbralSO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GOCA-CFAR UmbralGO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OS-CFAR UmbralOS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Señal Entrada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1764859"/>
                      </a:ext>
                    </a:extLst>
                  </a:tr>
                  <a:tr h="0">
                    <a:tc rowSpan="3">
                      <a:txBody>
                        <a:bodyPr/>
                        <a:lstStyle/>
                        <a:p>
                          <a:pPr marL="0" marR="0" algn="ctr">
                            <a:lnSpc>
                              <a:spcPct val="20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lt1"/>
                                        </a:solidFill>
                                        <a:effectLst/>
                                        <a:latin typeface="Cambria Math" panose="02040503050406030204" pitchFamily="18" charset="0"/>
                                        <a:ea typeface="+mn-ea"/>
                                        <a:cs typeface="+mn-cs"/>
                                      </a:rPr>
                                    </m:ctrlPr>
                                  </m:sSubPr>
                                  <m:e>
                                    <m:r>
                                      <m:rPr>
                                        <m:sty m:val="p"/>
                                      </m:rPr>
                                      <a:rPr lang="es-EC" sz="1200" b="1" kern="1200">
                                        <a:solidFill>
                                          <a:schemeClr val="lt1"/>
                                        </a:solidFill>
                                        <a:effectLst/>
                                        <a:latin typeface="Cambria Math" panose="02040503050406030204" pitchFamily="18" charset="0"/>
                                        <a:ea typeface="+mn-ea"/>
                                        <a:cs typeface="+mn-cs"/>
                                      </a:rPr>
                                      <m:t>P</m:t>
                                    </m:r>
                                  </m:e>
                                  <m:sub>
                                    <m:r>
                                      <m:rPr>
                                        <m:sty m:val="p"/>
                                      </m:rPr>
                                      <a:rPr lang="es-EC" sz="1200" b="1" kern="1200">
                                        <a:solidFill>
                                          <a:schemeClr val="lt1"/>
                                        </a:solidFill>
                                        <a:effectLst/>
                                        <a:latin typeface="Cambria Math" panose="02040503050406030204" pitchFamily="18" charset="0"/>
                                        <a:ea typeface="+mn-ea"/>
                                        <a:cs typeface="+mn-cs"/>
                                      </a:rPr>
                                      <m:t>fa</m:t>
                                    </m:r>
                                  </m:sub>
                                </m:sSub>
                                <m:r>
                                  <a:rPr lang="es-EC" sz="1200" b="1" kern="1200">
                                    <a:solidFill>
                                      <a:schemeClr val="lt1"/>
                                    </a:solidFill>
                                    <a:effectLst/>
                                    <a:latin typeface="Cambria Math" panose="02040503050406030204" pitchFamily="18" charset="0"/>
                                    <a:ea typeface="+mn-ea"/>
                                    <a:cs typeface="+mn-cs"/>
                                  </a:rPr>
                                  <m:t>=</m:t>
                                </m:r>
                                <m:sSup>
                                  <m:sSupPr>
                                    <m:ctrlPr>
                                      <a:rPr lang="en-US" sz="1200" b="1" i="1" kern="1200">
                                        <a:solidFill>
                                          <a:schemeClr val="lt1"/>
                                        </a:solidFill>
                                        <a:effectLst/>
                                        <a:latin typeface="Cambria Math" panose="02040503050406030204" pitchFamily="18" charset="0"/>
                                        <a:ea typeface="+mn-ea"/>
                                        <a:cs typeface="+mn-cs"/>
                                      </a:rPr>
                                    </m:ctrlPr>
                                  </m:sSupPr>
                                  <m:e>
                                    <m:r>
                                      <a:rPr lang="es-EC" sz="1200" b="1" kern="1200">
                                        <a:solidFill>
                                          <a:schemeClr val="lt1"/>
                                        </a:solidFill>
                                        <a:effectLst/>
                                        <a:latin typeface="Cambria Math" panose="02040503050406030204" pitchFamily="18" charset="0"/>
                                        <a:ea typeface="+mn-ea"/>
                                        <a:cs typeface="+mn-cs"/>
                                      </a:rPr>
                                      <m:t>10</m:t>
                                    </m:r>
                                  </m:e>
                                  <m:sup>
                                    <m:r>
                                      <a:rPr lang="es-EC" sz="1200" b="1" i="1" kern="1200">
                                        <a:solidFill>
                                          <a:schemeClr val="lt1"/>
                                        </a:solidFill>
                                        <a:effectLst/>
                                        <a:latin typeface="Cambria Math" panose="02040503050406030204" pitchFamily="18" charset="0"/>
                                        <a:ea typeface="+mn-ea"/>
                                        <a:cs typeface="+mn-cs"/>
                                      </a:rPr>
                                      <m:t>−</m:t>
                                    </m:r>
                                    <m:r>
                                      <a:rPr lang="es-EC" sz="1200" b="1" i="0" kern="1200" smtClean="0">
                                        <a:solidFill>
                                          <a:schemeClr val="lt1"/>
                                        </a:solidFill>
                                        <a:effectLst/>
                                        <a:latin typeface="Cambria Math" panose="02040503050406030204" pitchFamily="18" charset="0"/>
                                        <a:ea typeface="+mn-ea"/>
                                        <a:cs typeface="+mn-cs"/>
                                      </a:rPr>
                                      <m:t>𝟑</m:t>
                                    </m:r>
                                  </m:sup>
                                </m:sSup>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𝑵</m:t>
                                    </m:r>
                                  </m:e>
                                  <m:sub>
                                    <m:r>
                                      <a:rPr lang="es-EC" sz="1000">
                                        <a:effectLst/>
                                        <a:latin typeface="Cambria Math" panose="02040503050406030204" pitchFamily="18" charset="0"/>
                                      </a:rPr>
                                      <m:t>𝒓𝒆𝒇</m:t>
                                    </m:r>
                                  </m:sub>
                                </m:sSub>
                                <m:r>
                                  <a:rPr lang="es-EC" sz="1000">
                                    <a:effectLst/>
                                    <a:latin typeface="Cambria Math" panose="02040503050406030204" pitchFamily="18" charset="0"/>
                                  </a:rPr>
                                  <m:t>=</m:t>
                                </m:r>
                                <m:r>
                                  <a:rPr lang="es-EC" sz="1000">
                                    <a:effectLst/>
                                    <a:latin typeface="Cambria Math" panose="02040503050406030204" pitchFamily="18" charset="0"/>
                                  </a:rPr>
                                  <m:t>𝟔𝟒</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41.58</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36.37</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63.46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85.77</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33.46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7677778"/>
                      </a:ext>
                    </a:extLst>
                  </a:tr>
                  <a:tr h="0">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𝑵</m:t>
                                    </m:r>
                                  </m:e>
                                  <m:sub>
                                    <m:r>
                                      <a:rPr lang="es-EC" sz="1000">
                                        <a:effectLst/>
                                        <a:latin typeface="Cambria Math" panose="02040503050406030204" pitchFamily="18" charset="0"/>
                                      </a:rPr>
                                      <m:t>𝒓𝒆𝒇</m:t>
                                    </m:r>
                                  </m:sub>
                                </m:sSub>
                                <m:r>
                                  <a:rPr lang="es-EC" sz="1000">
                                    <a:effectLst/>
                                    <a:latin typeface="Cambria Math" panose="02040503050406030204" pitchFamily="18" charset="0"/>
                                  </a:rPr>
                                  <m:t>=</m:t>
                                </m:r>
                                <m:r>
                                  <a:rPr lang="es-EC" sz="1000">
                                    <a:effectLst/>
                                    <a:latin typeface="Cambria Math" panose="02040503050406030204" pitchFamily="18" charset="0"/>
                                  </a:rPr>
                                  <m:t>𝟑𝟐</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40.86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35.40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65.33</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87.60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33.46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0522846"/>
                      </a:ext>
                    </a:extLst>
                  </a:tr>
                  <a:tr h="0">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𝑵</m:t>
                                    </m:r>
                                  </m:e>
                                  <m:sub>
                                    <m:r>
                                      <a:rPr lang="es-EC" sz="1000">
                                        <a:effectLst/>
                                        <a:latin typeface="Cambria Math" panose="02040503050406030204" pitchFamily="18" charset="0"/>
                                      </a:rPr>
                                      <m:t>𝒓𝒆𝒇</m:t>
                                    </m:r>
                                  </m:sub>
                                </m:sSub>
                                <m:r>
                                  <a:rPr lang="es-EC" sz="1000">
                                    <a:effectLst/>
                                    <a:latin typeface="Cambria Math" panose="02040503050406030204" pitchFamily="18" charset="0"/>
                                  </a:rPr>
                                  <m:t>=</m:t>
                                </m:r>
                                <m:r>
                                  <a:rPr lang="es-EC" sz="1000">
                                    <a:effectLst/>
                                    <a:latin typeface="Cambria Math" panose="02040503050406030204" pitchFamily="18" charset="0"/>
                                  </a:rPr>
                                  <m:t>𝟏𝟔</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42.24</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30.25</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60.52</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33.74</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33.46</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8204708"/>
                      </a:ext>
                    </a:extLst>
                  </a:tr>
                  <a:tr h="0">
                    <a:tc rowSpan="3">
                      <a:txBody>
                        <a:bodyPr/>
                        <a:lstStyle/>
                        <a:p>
                          <a:pPr marL="0" marR="0" lvl="0" indent="0" algn="ctr" defTabSz="457200" rtl="0" eaLnBrk="1" fontAlgn="auto" latinLnBrk="0" hangingPunct="1">
                            <a:lnSpc>
                              <a:spcPct val="200000"/>
                            </a:lnSpc>
                            <a:spcBef>
                              <a:spcPts val="0"/>
                            </a:spcBef>
                            <a:spcAft>
                              <a:spcPts val="500"/>
                            </a:spcAft>
                            <a:buClrTx/>
                            <a:buSzTx/>
                            <a:buFontTx/>
                            <a:buNone/>
                            <a:tabLst>
                              <a:tab pos="5966460" algn="r"/>
                            </a:tabLst>
                            <a:defRPr/>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lt1"/>
                                        </a:solidFill>
                                        <a:effectLst/>
                                        <a:latin typeface="Cambria Math" panose="02040503050406030204" pitchFamily="18" charset="0"/>
                                        <a:ea typeface="+mn-ea"/>
                                        <a:cs typeface="+mn-cs"/>
                                      </a:rPr>
                                    </m:ctrlPr>
                                  </m:sSubPr>
                                  <m:e>
                                    <m:r>
                                      <m:rPr>
                                        <m:sty m:val="p"/>
                                      </m:rPr>
                                      <a:rPr lang="es-EC" sz="1200" b="1" i="1" kern="1200">
                                        <a:solidFill>
                                          <a:schemeClr val="lt1"/>
                                        </a:solidFill>
                                        <a:effectLst/>
                                        <a:latin typeface="Cambria Math" panose="02040503050406030204" pitchFamily="18" charset="0"/>
                                        <a:ea typeface="+mn-ea"/>
                                        <a:cs typeface="+mn-cs"/>
                                      </a:rPr>
                                      <m:t>P</m:t>
                                    </m:r>
                                  </m:e>
                                  <m:sub>
                                    <m:r>
                                      <m:rPr>
                                        <m:sty m:val="p"/>
                                      </m:rPr>
                                      <a:rPr lang="es-EC" sz="1200" b="1" i="1" kern="1200">
                                        <a:solidFill>
                                          <a:schemeClr val="lt1"/>
                                        </a:solidFill>
                                        <a:effectLst/>
                                        <a:latin typeface="Cambria Math" panose="02040503050406030204" pitchFamily="18" charset="0"/>
                                        <a:ea typeface="+mn-ea"/>
                                        <a:cs typeface="+mn-cs"/>
                                      </a:rPr>
                                      <m:t>fa</m:t>
                                    </m:r>
                                  </m:sub>
                                </m:sSub>
                                <m:r>
                                  <a:rPr lang="es-EC" sz="1200" b="1" i="1" kern="1200">
                                    <a:solidFill>
                                      <a:schemeClr val="lt1"/>
                                    </a:solidFill>
                                    <a:effectLst/>
                                    <a:latin typeface="Cambria Math" panose="02040503050406030204" pitchFamily="18" charset="0"/>
                                    <a:ea typeface="+mn-ea"/>
                                    <a:cs typeface="+mn-cs"/>
                                  </a:rPr>
                                  <m:t>=</m:t>
                                </m:r>
                                <m:sSup>
                                  <m:sSupPr>
                                    <m:ctrlPr>
                                      <a:rPr lang="en-US" sz="1200" b="1" i="1" kern="1200">
                                        <a:solidFill>
                                          <a:schemeClr val="lt1"/>
                                        </a:solidFill>
                                        <a:effectLst/>
                                        <a:latin typeface="Cambria Math" panose="02040503050406030204" pitchFamily="18" charset="0"/>
                                        <a:ea typeface="+mn-ea"/>
                                        <a:cs typeface="+mn-cs"/>
                                      </a:rPr>
                                    </m:ctrlPr>
                                  </m:sSupPr>
                                  <m:e>
                                    <m:r>
                                      <a:rPr lang="es-EC" sz="1200" b="1" i="1" kern="1200">
                                        <a:solidFill>
                                          <a:schemeClr val="lt1"/>
                                        </a:solidFill>
                                        <a:effectLst/>
                                        <a:latin typeface="Cambria Math" panose="02040503050406030204" pitchFamily="18" charset="0"/>
                                        <a:ea typeface="+mn-ea"/>
                                        <a:cs typeface="+mn-cs"/>
                                      </a:rPr>
                                      <m:t>10</m:t>
                                    </m:r>
                                  </m:e>
                                  <m:sup>
                                    <m:r>
                                      <a:rPr lang="es-EC" sz="1200" b="1" i="1" kern="1200">
                                        <a:solidFill>
                                          <a:schemeClr val="lt1"/>
                                        </a:solidFill>
                                        <a:effectLst/>
                                        <a:latin typeface="Cambria Math" panose="02040503050406030204" pitchFamily="18" charset="0"/>
                                        <a:ea typeface="+mn-ea"/>
                                        <a:cs typeface="+mn-cs"/>
                                      </a:rPr>
                                      <m:t>−</m:t>
                                    </m:r>
                                    <m:r>
                                      <a:rPr lang="es-EC" sz="1200" b="1" i="1" kern="1200" smtClean="0">
                                        <a:solidFill>
                                          <a:schemeClr val="lt1"/>
                                        </a:solidFill>
                                        <a:effectLst/>
                                        <a:latin typeface="Cambria Math" panose="02040503050406030204" pitchFamily="18" charset="0"/>
                                        <a:ea typeface="+mn-ea"/>
                                        <a:cs typeface="+mn-cs"/>
                                      </a:rPr>
                                      <m:t>𝟒</m:t>
                                    </m:r>
                                  </m:sup>
                                </m:sSup>
                              </m:oMath>
                            </m:oMathPara>
                          </a14:m>
                          <a:endParaRPr lang="en-US" sz="1200" b="1" i="1" kern="1200" dirty="0">
                            <a:solidFill>
                              <a:schemeClr val="lt1"/>
                            </a:solidFill>
                            <a:effectLst/>
                            <a:latin typeface="+mn-lt"/>
                            <a:ea typeface="+mn-ea"/>
                            <a:cs typeface="+mn-cs"/>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b="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𝒓𝒆𝒇</m:t>
                                    </m:r>
                                  </m:sub>
                                </m:s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𝟔𝟒</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𝟓𝟑</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𝟒𝟔</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𝟓𝟏</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𝟒𝟕</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𝟕𝟕</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𝟗𝟎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𝟕𝟗</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𝟖𝟖</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𝟔𝟑</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𝟕𝟓</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372461"/>
                      </a:ext>
                    </a:extLst>
                  </a:tr>
                  <a:tr h="0">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b="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𝒓𝒆𝒇</m:t>
                                    </m:r>
                                  </m:sub>
                                </m:s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𝟑𝟐</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64.53</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40.88</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112.44</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78.83</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63.75</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464041"/>
                      </a:ext>
                    </a:extLst>
                  </a:tr>
                  <a:tr h="0">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b="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𝒓𝒆𝒇</m:t>
                                    </m:r>
                                  </m:sub>
                                </m:s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𝟏𝟔</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75.40</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55.38</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128.04</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66.65</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63.75</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0977653"/>
                      </a:ext>
                    </a:extLst>
                  </a:tr>
                  <a:tr h="0">
                    <a:tc rowSpan="3">
                      <a:txBody>
                        <a:bodyPr/>
                        <a:lstStyle/>
                        <a:p>
                          <a:pPr marL="0" marR="0" algn="ctr">
                            <a:lnSpc>
                              <a:spcPct val="20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200000"/>
                            </a:lnSpc>
                            <a:spcBef>
                              <a:spcPts val="0"/>
                            </a:spcBef>
                            <a:spcAft>
                              <a:spcPts val="500"/>
                            </a:spcAft>
                            <a:buClrTx/>
                            <a:buSzTx/>
                            <a:buFontTx/>
                            <a:buNone/>
                            <a:tabLst>
                              <a:tab pos="5966460" algn="r"/>
                            </a:tabLst>
                            <a:defRPr/>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lt1"/>
                                        </a:solidFill>
                                        <a:effectLst/>
                                        <a:latin typeface="Cambria Math" panose="02040503050406030204" pitchFamily="18" charset="0"/>
                                        <a:ea typeface="+mn-ea"/>
                                        <a:cs typeface="+mn-cs"/>
                                      </a:rPr>
                                    </m:ctrlPr>
                                  </m:sSubPr>
                                  <m:e>
                                    <m:r>
                                      <m:rPr>
                                        <m:sty m:val="p"/>
                                      </m:rPr>
                                      <a:rPr lang="es-EC" sz="1200" b="1" i="1" kern="1200">
                                        <a:solidFill>
                                          <a:schemeClr val="lt1"/>
                                        </a:solidFill>
                                        <a:effectLst/>
                                        <a:latin typeface="Cambria Math" panose="02040503050406030204" pitchFamily="18" charset="0"/>
                                        <a:ea typeface="+mn-ea"/>
                                        <a:cs typeface="+mn-cs"/>
                                      </a:rPr>
                                      <m:t>P</m:t>
                                    </m:r>
                                  </m:e>
                                  <m:sub>
                                    <m:r>
                                      <m:rPr>
                                        <m:sty m:val="p"/>
                                      </m:rPr>
                                      <a:rPr lang="es-EC" sz="1200" b="1" i="1" kern="1200">
                                        <a:solidFill>
                                          <a:schemeClr val="lt1"/>
                                        </a:solidFill>
                                        <a:effectLst/>
                                        <a:latin typeface="Cambria Math" panose="02040503050406030204" pitchFamily="18" charset="0"/>
                                        <a:ea typeface="+mn-ea"/>
                                        <a:cs typeface="+mn-cs"/>
                                      </a:rPr>
                                      <m:t>fa</m:t>
                                    </m:r>
                                  </m:sub>
                                </m:sSub>
                                <m:r>
                                  <a:rPr lang="es-EC" sz="1200" b="1" i="1" kern="1200">
                                    <a:solidFill>
                                      <a:schemeClr val="lt1"/>
                                    </a:solidFill>
                                    <a:effectLst/>
                                    <a:latin typeface="Cambria Math" panose="02040503050406030204" pitchFamily="18" charset="0"/>
                                    <a:ea typeface="+mn-ea"/>
                                    <a:cs typeface="+mn-cs"/>
                                  </a:rPr>
                                  <m:t>=</m:t>
                                </m:r>
                                <m:sSup>
                                  <m:sSupPr>
                                    <m:ctrlPr>
                                      <a:rPr lang="en-US" sz="1200" b="1" i="1" kern="1200">
                                        <a:solidFill>
                                          <a:schemeClr val="lt1"/>
                                        </a:solidFill>
                                        <a:effectLst/>
                                        <a:latin typeface="Cambria Math" panose="02040503050406030204" pitchFamily="18" charset="0"/>
                                        <a:ea typeface="+mn-ea"/>
                                        <a:cs typeface="+mn-cs"/>
                                      </a:rPr>
                                    </m:ctrlPr>
                                  </m:sSupPr>
                                  <m:e>
                                    <m:r>
                                      <a:rPr lang="es-EC" sz="1200" b="1" i="1" kern="1200">
                                        <a:solidFill>
                                          <a:schemeClr val="lt1"/>
                                        </a:solidFill>
                                        <a:effectLst/>
                                        <a:latin typeface="Cambria Math" panose="02040503050406030204" pitchFamily="18" charset="0"/>
                                        <a:ea typeface="+mn-ea"/>
                                        <a:cs typeface="+mn-cs"/>
                                      </a:rPr>
                                      <m:t>10</m:t>
                                    </m:r>
                                  </m:e>
                                  <m:sup>
                                    <m:r>
                                      <a:rPr lang="es-EC" sz="1200" b="1" i="1" kern="1200">
                                        <a:solidFill>
                                          <a:schemeClr val="lt1"/>
                                        </a:solidFill>
                                        <a:effectLst/>
                                        <a:latin typeface="Cambria Math" panose="02040503050406030204" pitchFamily="18" charset="0"/>
                                        <a:ea typeface="+mn-ea"/>
                                        <a:cs typeface="+mn-cs"/>
                                      </a:rPr>
                                      <m:t>−</m:t>
                                    </m:r>
                                    <m:r>
                                      <a:rPr lang="es-EC" sz="1200" b="1" i="1" kern="1200" smtClean="0">
                                        <a:solidFill>
                                          <a:schemeClr val="lt1"/>
                                        </a:solidFill>
                                        <a:effectLst/>
                                        <a:latin typeface="Cambria Math" panose="02040503050406030204" pitchFamily="18" charset="0"/>
                                        <a:ea typeface="+mn-ea"/>
                                        <a:cs typeface="+mn-cs"/>
                                      </a:rPr>
                                      <m:t>𝟓</m:t>
                                    </m:r>
                                  </m:sup>
                                </m:sSup>
                              </m:oMath>
                            </m:oMathPara>
                          </a14:m>
                          <a:endParaRPr lang="en-US" sz="1200" b="1" i="1" kern="1200" dirty="0">
                            <a:solidFill>
                              <a:schemeClr val="lt1"/>
                            </a:solidFill>
                            <a:effectLst/>
                            <a:latin typeface="+mn-lt"/>
                            <a:ea typeface="+mn-ea"/>
                            <a:cs typeface="+mn-cs"/>
                          </a:endParaRPr>
                        </a:p>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b="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𝒓𝒆𝒇</m:t>
                                    </m:r>
                                  </m:sub>
                                </m:s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𝟔𝟒</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𝟔𝟖</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𝟓𝟓</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𝟔𝟏</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𝟖𝟎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𝟗𝟒</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𝟒𝟏</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𝟖𝟑</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𝟔𝟕</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𝟔</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8077650"/>
                      </a:ext>
                    </a:extLst>
                  </a:tr>
                  <a:tr h="0">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b="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𝒓𝒆𝒇</m:t>
                                    </m:r>
                                  </m:sub>
                                </m:s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𝟑𝟐</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70.57</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61.05</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121.81</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81.74</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67.6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6226224"/>
                      </a:ext>
                    </a:extLst>
                  </a:tr>
                  <a:tr h="0">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b="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𝒓𝒆𝒇</m:t>
                                    </m:r>
                                  </m:sub>
                                </m:sSub>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effectLst/>
                                    <a:latin typeface="Cambria Math" panose="02040503050406030204" pitchFamily="18" charset="0"/>
                                    <a:ea typeface="Times New Roman" panose="02020603050405020304" pitchFamily="18" charset="0"/>
                                    <a:cs typeface="Times New Roman" panose="02020603050405020304" pitchFamily="18" charset="0"/>
                                  </a:rPr>
                                  <m:t>𝟏𝟔</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109.34</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96.17</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173.32</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109.86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Times New Roman" panose="02020603050405020304" pitchFamily="18" charset="0"/>
                                    <a:cs typeface="Times New Roman" panose="02020603050405020304" pitchFamily="18" charset="0"/>
                                  </a:rPr>
                                  <m:t>67.6</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1081771"/>
                      </a:ext>
                    </a:extLst>
                  </a:tr>
                </a:tbl>
              </a:graphicData>
            </a:graphic>
          </p:graphicFrame>
        </mc:Choice>
        <mc:Fallback xmlns="">
          <p:graphicFrame>
            <p:nvGraphicFramePr>
              <p:cNvPr id="7" name="Tabla 6">
                <a:extLst>
                  <a:ext uri="{FF2B5EF4-FFF2-40B4-BE49-F238E27FC236}">
                    <a16:creationId xmlns:a16="http://schemas.microsoft.com/office/drawing/2014/main" id="{ADAF4E3B-6191-4075-8912-A109A6372DDE}"/>
                  </a:ext>
                </a:extLst>
              </p:cNvPr>
              <p:cNvGraphicFramePr>
                <a:graphicFrameLocks noGrp="1"/>
              </p:cNvGraphicFramePr>
              <p:nvPr>
                <p:extLst>
                  <p:ext uri="{D42A27DB-BD31-4B8C-83A1-F6EECF244321}">
                    <p14:modId xmlns:p14="http://schemas.microsoft.com/office/powerpoint/2010/main" val="1605632691"/>
                  </p:ext>
                </p:extLst>
              </p:nvPr>
            </p:nvGraphicFramePr>
            <p:xfrm>
              <a:off x="611560" y="1340768"/>
              <a:ext cx="8097168" cy="4445064"/>
            </p:xfrm>
            <a:graphic>
              <a:graphicData uri="http://schemas.openxmlformats.org/drawingml/2006/table">
                <a:tbl>
                  <a:tblPr firstRow="1" firstCol="1" bandRow="1">
                    <a:tableStyleId>{5C22544A-7EE6-4342-B048-85BDC9FD1C3A}</a:tableStyleId>
                  </a:tblPr>
                  <a:tblGrid>
                    <a:gridCol w="842630">
                      <a:extLst>
                        <a:ext uri="{9D8B030D-6E8A-4147-A177-3AD203B41FA5}">
                          <a16:colId xmlns:a16="http://schemas.microsoft.com/office/drawing/2014/main" val="431679498"/>
                        </a:ext>
                      </a:extLst>
                    </a:gridCol>
                    <a:gridCol w="842630">
                      <a:extLst>
                        <a:ext uri="{9D8B030D-6E8A-4147-A177-3AD203B41FA5}">
                          <a16:colId xmlns:a16="http://schemas.microsoft.com/office/drawing/2014/main" val="3300664633"/>
                        </a:ext>
                      </a:extLst>
                    </a:gridCol>
                    <a:gridCol w="1379259">
                      <a:extLst>
                        <a:ext uri="{9D8B030D-6E8A-4147-A177-3AD203B41FA5}">
                          <a16:colId xmlns:a16="http://schemas.microsoft.com/office/drawing/2014/main" val="1475654106"/>
                        </a:ext>
                      </a:extLst>
                    </a:gridCol>
                    <a:gridCol w="1586744">
                      <a:extLst>
                        <a:ext uri="{9D8B030D-6E8A-4147-A177-3AD203B41FA5}">
                          <a16:colId xmlns:a16="http://schemas.microsoft.com/office/drawing/2014/main" val="1048564791"/>
                        </a:ext>
                      </a:extLst>
                    </a:gridCol>
                    <a:gridCol w="1375526">
                      <a:extLst>
                        <a:ext uri="{9D8B030D-6E8A-4147-A177-3AD203B41FA5}">
                          <a16:colId xmlns:a16="http://schemas.microsoft.com/office/drawing/2014/main" val="396603143"/>
                        </a:ext>
                      </a:extLst>
                    </a:gridCol>
                    <a:gridCol w="1375526">
                      <a:extLst>
                        <a:ext uri="{9D8B030D-6E8A-4147-A177-3AD203B41FA5}">
                          <a16:colId xmlns:a16="http://schemas.microsoft.com/office/drawing/2014/main" val="2638097932"/>
                        </a:ext>
                      </a:extLst>
                    </a:gridCol>
                    <a:gridCol w="694853">
                      <a:extLst>
                        <a:ext uri="{9D8B030D-6E8A-4147-A177-3AD203B41FA5}">
                          <a16:colId xmlns:a16="http://schemas.microsoft.com/office/drawing/2014/main" val="836401982"/>
                        </a:ext>
                      </a:extLst>
                    </a:gridCol>
                  </a:tblGrid>
                  <a:tr h="870903">
                    <a:tc>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dirty="0">
                              <a:effectLst/>
                            </a:rPr>
                            <a:t>Ventana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CA-CFAR UmbralCA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SOCA-CFAR UmbralSO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GOCA-CFAR UmbralGO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OS-CFAR UmbralOS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Clutter      Señal Entrada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1764859"/>
                      </a:ext>
                    </a:extLst>
                  </a:tr>
                  <a:tr h="397129">
                    <a:tc rowSpan="3">
                      <a:txBody>
                        <a:bodyPr/>
                        <a:lstStyle/>
                        <a:p>
                          <a:endParaRPr lang="en-US"/>
                        </a:p>
                      </a:txBody>
                      <a:tcPr marL="68580" marR="68580" marT="0" marB="0">
                        <a:blipFill>
                          <a:blip r:embed="rId2"/>
                          <a:stretch>
                            <a:fillRect l="-725" t="-73469" r="-865942" b="-201020"/>
                          </a:stretch>
                        </a:blipFill>
                      </a:tcPr>
                    </a:tc>
                    <a:tc>
                      <a:txBody>
                        <a:bodyPr/>
                        <a:lstStyle/>
                        <a:p>
                          <a:endParaRPr lang="en-US"/>
                        </a:p>
                      </a:txBody>
                      <a:tcPr marL="68580" marR="68580" marT="0" marB="0">
                        <a:blipFill>
                          <a:blip r:embed="rId2"/>
                          <a:stretch>
                            <a:fillRect l="-100000" t="-218182" r="-759712" b="-793939"/>
                          </a:stretch>
                        </a:blipFill>
                      </a:tcPr>
                    </a:tc>
                    <a:tc>
                      <a:txBody>
                        <a:bodyPr/>
                        <a:lstStyle/>
                        <a:p>
                          <a:endParaRPr lang="en-US"/>
                        </a:p>
                      </a:txBody>
                      <a:tcPr marL="68580" marR="68580" marT="0" marB="0">
                        <a:blipFill>
                          <a:blip r:embed="rId2"/>
                          <a:stretch>
                            <a:fillRect l="-123009" t="-218182" r="-367257" b="-793939"/>
                          </a:stretch>
                        </a:blipFill>
                      </a:tcPr>
                    </a:tc>
                    <a:tc>
                      <a:txBody>
                        <a:bodyPr/>
                        <a:lstStyle/>
                        <a:p>
                          <a:endParaRPr lang="en-US"/>
                        </a:p>
                      </a:txBody>
                      <a:tcPr marL="68580" marR="68580" marT="0" marB="0">
                        <a:blipFill>
                          <a:blip r:embed="rId2"/>
                          <a:stretch>
                            <a:fillRect l="-193846" t="-218182" r="-219231" b="-793939"/>
                          </a:stretch>
                        </a:blipFill>
                      </a:tcPr>
                    </a:tc>
                    <a:tc>
                      <a:txBody>
                        <a:bodyPr/>
                        <a:lstStyle/>
                        <a:p>
                          <a:endParaRPr lang="en-US"/>
                        </a:p>
                      </a:txBody>
                      <a:tcPr marL="68580" marR="68580" marT="0" marB="0">
                        <a:blipFill>
                          <a:blip r:embed="rId2"/>
                          <a:stretch>
                            <a:fillRect l="-338053" t="-218182" r="-152212" b="-793939"/>
                          </a:stretch>
                        </a:blipFill>
                      </a:tcPr>
                    </a:tc>
                    <a:tc>
                      <a:txBody>
                        <a:bodyPr/>
                        <a:lstStyle/>
                        <a:p>
                          <a:endParaRPr lang="en-US"/>
                        </a:p>
                      </a:txBody>
                      <a:tcPr marL="68580" marR="68580" marT="0" marB="0">
                        <a:blipFill>
                          <a:blip r:embed="rId2"/>
                          <a:stretch>
                            <a:fillRect l="-438053" t="-218182" r="-52212" b="-793939"/>
                          </a:stretch>
                        </a:blipFill>
                      </a:tcPr>
                    </a:tc>
                    <a:tc>
                      <a:txBody>
                        <a:bodyPr/>
                        <a:lstStyle/>
                        <a:p>
                          <a:endParaRPr lang="en-US"/>
                        </a:p>
                      </a:txBody>
                      <a:tcPr marL="68580" marR="68580" marT="0" marB="0">
                        <a:blipFill>
                          <a:blip r:embed="rId2"/>
                          <a:stretch>
                            <a:fillRect l="-1066667" t="-218182" r="-3509" b="-793939"/>
                          </a:stretch>
                        </a:blipFill>
                      </a:tcPr>
                    </a:tc>
                    <a:extLst>
                      <a:ext uri="{0D108BD9-81ED-4DB2-BD59-A6C34878D82A}">
                        <a16:rowId xmlns:a16="http://schemas.microsoft.com/office/drawing/2014/main" val="2157677778"/>
                      </a:ext>
                    </a:extLst>
                  </a:tr>
                  <a:tr h="397129">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000" t="-323077" r="-759712" b="-706154"/>
                          </a:stretch>
                        </a:blipFill>
                      </a:tcPr>
                    </a:tc>
                    <a:tc>
                      <a:txBody>
                        <a:bodyPr/>
                        <a:lstStyle/>
                        <a:p>
                          <a:endParaRPr lang="en-US"/>
                        </a:p>
                      </a:txBody>
                      <a:tcPr marL="68580" marR="68580" marT="0" marB="0">
                        <a:blipFill>
                          <a:blip r:embed="rId2"/>
                          <a:stretch>
                            <a:fillRect l="-123009" t="-323077" r="-367257" b="-706154"/>
                          </a:stretch>
                        </a:blipFill>
                      </a:tcPr>
                    </a:tc>
                    <a:tc>
                      <a:txBody>
                        <a:bodyPr/>
                        <a:lstStyle/>
                        <a:p>
                          <a:endParaRPr lang="en-US"/>
                        </a:p>
                      </a:txBody>
                      <a:tcPr marL="68580" marR="68580" marT="0" marB="0">
                        <a:blipFill>
                          <a:blip r:embed="rId2"/>
                          <a:stretch>
                            <a:fillRect l="-193846" t="-323077" r="-219231" b="-706154"/>
                          </a:stretch>
                        </a:blipFill>
                      </a:tcPr>
                    </a:tc>
                    <a:tc>
                      <a:txBody>
                        <a:bodyPr/>
                        <a:lstStyle/>
                        <a:p>
                          <a:endParaRPr lang="en-US"/>
                        </a:p>
                      </a:txBody>
                      <a:tcPr marL="68580" marR="68580" marT="0" marB="0">
                        <a:blipFill>
                          <a:blip r:embed="rId2"/>
                          <a:stretch>
                            <a:fillRect l="-338053" t="-323077" r="-152212" b="-706154"/>
                          </a:stretch>
                        </a:blipFill>
                      </a:tcPr>
                    </a:tc>
                    <a:tc>
                      <a:txBody>
                        <a:bodyPr/>
                        <a:lstStyle/>
                        <a:p>
                          <a:endParaRPr lang="en-US"/>
                        </a:p>
                      </a:txBody>
                      <a:tcPr marL="68580" marR="68580" marT="0" marB="0">
                        <a:blipFill>
                          <a:blip r:embed="rId2"/>
                          <a:stretch>
                            <a:fillRect l="-438053" t="-323077" r="-52212" b="-706154"/>
                          </a:stretch>
                        </a:blipFill>
                      </a:tcPr>
                    </a:tc>
                    <a:tc>
                      <a:txBody>
                        <a:bodyPr/>
                        <a:lstStyle/>
                        <a:p>
                          <a:endParaRPr lang="en-US"/>
                        </a:p>
                      </a:txBody>
                      <a:tcPr marL="68580" marR="68580" marT="0" marB="0">
                        <a:blipFill>
                          <a:blip r:embed="rId2"/>
                          <a:stretch>
                            <a:fillRect l="-1066667" t="-323077" r="-3509" b="-706154"/>
                          </a:stretch>
                        </a:blipFill>
                      </a:tcPr>
                    </a:tc>
                    <a:extLst>
                      <a:ext uri="{0D108BD9-81ED-4DB2-BD59-A6C34878D82A}">
                        <a16:rowId xmlns:a16="http://schemas.microsoft.com/office/drawing/2014/main" val="1020522846"/>
                      </a:ext>
                    </a:extLst>
                  </a:tr>
                  <a:tr h="397129">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000" t="-423077" r="-759712" b="-606154"/>
                          </a:stretch>
                        </a:blipFill>
                      </a:tcPr>
                    </a:tc>
                    <a:tc>
                      <a:txBody>
                        <a:bodyPr/>
                        <a:lstStyle/>
                        <a:p>
                          <a:endParaRPr lang="en-US"/>
                        </a:p>
                      </a:txBody>
                      <a:tcPr marL="68580" marR="68580" marT="0" marB="0">
                        <a:blipFill>
                          <a:blip r:embed="rId2"/>
                          <a:stretch>
                            <a:fillRect l="-123009" t="-423077" r="-367257" b="-606154"/>
                          </a:stretch>
                        </a:blipFill>
                      </a:tcPr>
                    </a:tc>
                    <a:tc>
                      <a:txBody>
                        <a:bodyPr/>
                        <a:lstStyle/>
                        <a:p>
                          <a:endParaRPr lang="en-US"/>
                        </a:p>
                      </a:txBody>
                      <a:tcPr marL="68580" marR="68580" marT="0" marB="0">
                        <a:blipFill>
                          <a:blip r:embed="rId2"/>
                          <a:stretch>
                            <a:fillRect l="-193846" t="-423077" r="-219231" b="-606154"/>
                          </a:stretch>
                        </a:blipFill>
                      </a:tcPr>
                    </a:tc>
                    <a:tc>
                      <a:txBody>
                        <a:bodyPr/>
                        <a:lstStyle/>
                        <a:p>
                          <a:endParaRPr lang="en-US"/>
                        </a:p>
                      </a:txBody>
                      <a:tcPr marL="68580" marR="68580" marT="0" marB="0">
                        <a:blipFill>
                          <a:blip r:embed="rId2"/>
                          <a:stretch>
                            <a:fillRect l="-338053" t="-423077" r="-152212" b="-606154"/>
                          </a:stretch>
                        </a:blipFill>
                      </a:tcPr>
                    </a:tc>
                    <a:tc>
                      <a:txBody>
                        <a:bodyPr/>
                        <a:lstStyle/>
                        <a:p>
                          <a:endParaRPr lang="en-US"/>
                        </a:p>
                      </a:txBody>
                      <a:tcPr marL="68580" marR="68580" marT="0" marB="0">
                        <a:blipFill>
                          <a:blip r:embed="rId2"/>
                          <a:stretch>
                            <a:fillRect l="-438053" t="-423077" r="-52212" b="-606154"/>
                          </a:stretch>
                        </a:blipFill>
                      </a:tcPr>
                    </a:tc>
                    <a:tc>
                      <a:txBody>
                        <a:bodyPr/>
                        <a:lstStyle/>
                        <a:p>
                          <a:endParaRPr lang="en-US"/>
                        </a:p>
                      </a:txBody>
                      <a:tcPr marL="68580" marR="68580" marT="0" marB="0">
                        <a:blipFill>
                          <a:blip r:embed="rId2"/>
                          <a:stretch>
                            <a:fillRect l="-1066667" t="-423077" r="-3509" b="-606154"/>
                          </a:stretch>
                        </a:blipFill>
                      </a:tcPr>
                    </a:tc>
                    <a:extLst>
                      <a:ext uri="{0D108BD9-81ED-4DB2-BD59-A6C34878D82A}">
                        <a16:rowId xmlns:a16="http://schemas.microsoft.com/office/drawing/2014/main" val="1238204708"/>
                      </a:ext>
                    </a:extLst>
                  </a:tr>
                  <a:tr h="397129">
                    <a:tc rowSpan="3">
                      <a:txBody>
                        <a:bodyPr/>
                        <a:lstStyle/>
                        <a:p>
                          <a:endParaRPr lang="en-US"/>
                        </a:p>
                      </a:txBody>
                      <a:tcPr marL="68580" marR="68580" marT="0" marB="0" anchor="ctr">
                        <a:blipFill>
                          <a:blip r:embed="rId2"/>
                          <a:stretch>
                            <a:fillRect l="-725" t="-173469" r="-865942" b="-101020"/>
                          </a:stretch>
                        </a:blipFill>
                      </a:tcPr>
                    </a:tc>
                    <a:tc>
                      <a:txBody>
                        <a:bodyPr/>
                        <a:lstStyle/>
                        <a:p>
                          <a:endParaRPr lang="en-US"/>
                        </a:p>
                      </a:txBody>
                      <a:tcPr marL="68580" marR="68580" marT="0" marB="0" anchor="ctr">
                        <a:blipFill>
                          <a:blip r:embed="rId2"/>
                          <a:stretch>
                            <a:fillRect l="-100000" t="-523077" r="-759712" b="-506154"/>
                          </a:stretch>
                        </a:blipFill>
                      </a:tcPr>
                    </a:tc>
                    <a:tc>
                      <a:txBody>
                        <a:bodyPr/>
                        <a:lstStyle/>
                        <a:p>
                          <a:endParaRPr lang="en-US"/>
                        </a:p>
                      </a:txBody>
                      <a:tcPr marL="68580" marR="68580" marT="0" marB="0" anchor="ctr">
                        <a:blipFill>
                          <a:blip r:embed="rId2"/>
                          <a:stretch>
                            <a:fillRect l="-123009" t="-523077" r="-367257" b="-506154"/>
                          </a:stretch>
                        </a:blipFill>
                      </a:tcPr>
                    </a:tc>
                    <a:tc>
                      <a:txBody>
                        <a:bodyPr/>
                        <a:lstStyle/>
                        <a:p>
                          <a:endParaRPr lang="en-US"/>
                        </a:p>
                      </a:txBody>
                      <a:tcPr marL="68580" marR="68580" marT="0" marB="0" anchor="ctr">
                        <a:blipFill>
                          <a:blip r:embed="rId2"/>
                          <a:stretch>
                            <a:fillRect l="-193846" t="-523077" r="-219231" b="-506154"/>
                          </a:stretch>
                        </a:blipFill>
                      </a:tcPr>
                    </a:tc>
                    <a:tc>
                      <a:txBody>
                        <a:bodyPr/>
                        <a:lstStyle/>
                        <a:p>
                          <a:endParaRPr lang="en-US"/>
                        </a:p>
                      </a:txBody>
                      <a:tcPr marL="68580" marR="68580" marT="0" marB="0" anchor="ctr">
                        <a:blipFill>
                          <a:blip r:embed="rId2"/>
                          <a:stretch>
                            <a:fillRect l="-338053" t="-523077" r="-152212" b="-506154"/>
                          </a:stretch>
                        </a:blipFill>
                      </a:tcPr>
                    </a:tc>
                    <a:tc>
                      <a:txBody>
                        <a:bodyPr/>
                        <a:lstStyle/>
                        <a:p>
                          <a:endParaRPr lang="en-US"/>
                        </a:p>
                      </a:txBody>
                      <a:tcPr marL="68580" marR="68580" marT="0" marB="0" anchor="ctr">
                        <a:blipFill>
                          <a:blip r:embed="rId2"/>
                          <a:stretch>
                            <a:fillRect l="-438053" t="-523077" r="-52212" b="-506154"/>
                          </a:stretch>
                        </a:blipFill>
                      </a:tcPr>
                    </a:tc>
                    <a:tc>
                      <a:txBody>
                        <a:bodyPr/>
                        <a:lstStyle/>
                        <a:p>
                          <a:endParaRPr lang="en-US"/>
                        </a:p>
                      </a:txBody>
                      <a:tcPr marL="68580" marR="68580" marT="0" marB="0" anchor="ctr">
                        <a:blipFill>
                          <a:blip r:embed="rId2"/>
                          <a:stretch>
                            <a:fillRect l="-1066667" t="-523077" r="-3509" b="-506154"/>
                          </a:stretch>
                        </a:blipFill>
                      </a:tcPr>
                    </a:tc>
                    <a:extLst>
                      <a:ext uri="{0D108BD9-81ED-4DB2-BD59-A6C34878D82A}">
                        <a16:rowId xmlns:a16="http://schemas.microsoft.com/office/drawing/2014/main" val="182372461"/>
                      </a:ext>
                    </a:extLst>
                  </a:tr>
                  <a:tr h="397129">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00000" t="-613636" r="-759712" b="-398485"/>
                          </a:stretch>
                        </a:blipFill>
                      </a:tcPr>
                    </a:tc>
                    <a:tc>
                      <a:txBody>
                        <a:bodyPr/>
                        <a:lstStyle/>
                        <a:p>
                          <a:endParaRPr lang="en-US"/>
                        </a:p>
                      </a:txBody>
                      <a:tcPr marL="68580" marR="68580" marT="0" marB="0" anchor="ctr">
                        <a:blipFill>
                          <a:blip r:embed="rId2"/>
                          <a:stretch>
                            <a:fillRect l="-123009" t="-613636" r="-367257" b="-398485"/>
                          </a:stretch>
                        </a:blipFill>
                      </a:tcPr>
                    </a:tc>
                    <a:tc>
                      <a:txBody>
                        <a:bodyPr/>
                        <a:lstStyle/>
                        <a:p>
                          <a:endParaRPr lang="en-US"/>
                        </a:p>
                      </a:txBody>
                      <a:tcPr marL="68580" marR="68580" marT="0" marB="0" anchor="ctr">
                        <a:blipFill>
                          <a:blip r:embed="rId2"/>
                          <a:stretch>
                            <a:fillRect l="-193846" t="-613636" r="-219231" b="-398485"/>
                          </a:stretch>
                        </a:blipFill>
                      </a:tcPr>
                    </a:tc>
                    <a:tc>
                      <a:txBody>
                        <a:bodyPr/>
                        <a:lstStyle/>
                        <a:p>
                          <a:endParaRPr lang="en-US"/>
                        </a:p>
                      </a:txBody>
                      <a:tcPr marL="68580" marR="68580" marT="0" marB="0" anchor="ctr">
                        <a:blipFill>
                          <a:blip r:embed="rId2"/>
                          <a:stretch>
                            <a:fillRect l="-338053" t="-613636" r="-152212" b="-398485"/>
                          </a:stretch>
                        </a:blipFill>
                      </a:tcPr>
                    </a:tc>
                    <a:tc>
                      <a:txBody>
                        <a:bodyPr/>
                        <a:lstStyle/>
                        <a:p>
                          <a:endParaRPr lang="en-US"/>
                        </a:p>
                      </a:txBody>
                      <a:tcPr marL="68580" marR="68580" marT="0" marB="0" anchor="ctr">
                        <a:blipFill>
                          <a:blip r:embed="rId2"/>
                          <a:stretch>
                            <a:fillRect l="-438053" t="-613636" r="-52212" b="-398485"/>
                          </a:stretch>
                        </a:blipFill>
                      </a:tcPr>
                    </a:tc>
                    <a:tc>
                      <a:txBody>
                        <a:bodyPr/>
                        <a:lstStyle/>
                        <a:p>
                          <a:endParaRPr lang="en-US"/>
                        </a:p>
                      </a:txBody>
                      <a:tcPr marL="68580" marR="68580" marT="0" marB="0" anchor="ctr">
                        <a:blipFill>
                          <a:blip r:embed="rId2"/>
                          <a:stretch>
                            <a:fillRect l="-1066667" t="-613636" r="-3509" b="-398485"/>
                          </a:stretch>
                        </a:blipFill>
                      </a:tcPr>
                    </a:tc>
                    <a:extLst>
                      <a:ext uri="{0D108BD9-81ED-4DB2-BD59-A6C34878D82A}">
                        <a16:rowId xmlns:a16="http://schemas.microsoft.com/office/drawing/2014/main" val="248464041"/>
                      </a:ext>
                    </a:extLst>
                  </a:tr>
                  <a:tr h="397129">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00000" t="-724615" r="-759712" b="-304615"/>
                          </a:stretch>
                        </a:blipFill>
                      </a:tcPr>
                    </a:tc>
                    <a:tc>
                      <a:txBody>
                        <a:bodyPr/>
                        <a:lstStyle/>
                        <a:p>
                          <a:endParaRPr lang="en-US"/>
                        </a:p>
                      </a:txBody>
                      <a:tcPr marL="68580" marR="68580" marT="0" marB="0" anchor="ctr">
                        <a:blipFill>
                          <a:blip r:embed="rId2"/>
                          <a:stretch>
                            <a:fillRect l="-123009" t="-724615" r="-367257" b="-304615"/>
                          </a:stretch>
                        </a:blipFill>
                      </a:tcPr>
                    </a:tc>
                    <a:tc>
                      <a:txBody>
                        <a:bodyPr/>
                        <a:lstStyle/>
                        <a:p>
                          <a:endParaRPr lang="en-US"/>
                        </a:p>
                      </a:txBody>
                      <a:tcPr marL="68580" marR="68580" marT="0" marB="0" anchor="ctr">
                        <a:blipFill>
                          <a:blip r:embed="rId2"/>
                          <a:stretch>
                            <a:fillRect l="-193846" t="-724615" r="-219231" b="-304615"/>
                          </a:stretch>
                        </a:blipFill>
                      </a:tcPr>
                    </a:tc>
                    <a:tc>
                      <a:txBody>
                        <a:bodyPr/>
                        <a:lstStyle/>
                        <a:p>
                          <a:endParaRPr lang="en-US"/>
                        </a:p>
                      </a:txBody>
                      <a:tcPr marL="68580" marR="68580" marT="0" marB="0" anchor="ctr">
                        <a:blipFill>
                          <a:blip r:embed="rId2"/>
                          <a:stretch>
                            <a:fillRect l="-338053" t="-724615" r="-152212" b="-304615"/>
                          </a:stretch>
                        </a:blipFill>
                      </a:tcPr>
                    </a:tc>
                    <a:tc>
                      <a:txBody>
                        <a:bodyPr/>
                        <a:lstStyle/>
                        <a:p>
                          <a:endParaRPr lang="en-US"/>
                        </a:p>
                      </a:txBody>
                      <a:tcPr marL="68580" marR="68580" marT="0" marB="0" anchor="ctr">
                        <a:blipFill>
                          <a:blip r:embed="rId2"/>
                          <a:stretch>
                            <a:fillRect l="-438053" t="-724615" r="-52212" b="-304615"/>
                          </a:stretch>
                        </a:blipFill>
                      </a:tcPr>
                    </a:tc>
                    <a:tc>
                      <a:txBody>
                        <a:bodyPr/>
                        <a:lstStyle/>
                        <a:p>
                          <a:endParaRPr lang="en-US"/>
                        </a:p>
                      </a:txBody>
                      <a:tcPr marL="68580" marR="68580" marT="0" marB="0" anchor="ctr">
                        <a:blipFill>
                          <a:blip r:embed="rId2"/>
                          <a:stretch>
                            <a:fillRect l="-1066667" t="-724615" r="-3509" b="-304615"/>
                          </a:stretch>
                        </a:blipFill>
                      </a:tcPr>
                    </a:tc>
                    <a:extLst>
                      <a:ext uri="{0D108BD9-81ED-4DB2-BD59-A6C34878D82A}">
                        <a16:rowId xmlns:a16="http://schemas.microsoft.com/office/drawing/2014/main" val="1510977653"/>
                      </a:ext>
                    </a:extLst>
                  </a:tr>
                  <a:tr h="397129">
                    <a:tc rowSpan="3">
                      <a:txBody>
                        <a:bodyPr/>
                        <a:lstStyle/>
                        <a:p>
                          <a:endParaRPr lang="en-US"/>
                        </a:p>
                      </a:txBody>
                      <a:tcPr marL="68580" marR="68580" marT="0" marB="0">
                        <a:blipFill>
                          <a:blip r:embed="rId2"/>
                          <a:stretch>
                            <a:fillRect l="-725" t="-273469" r="-865942" b="-1020"/>
                          </a:stretch>
                        </a:blipFill>
                      </a:tcPr>
                    </a:tc>
                    <a:tc>
                      <a:txBody>
                        <a:bodyPr/>
                        <a:lstStyle/>
                        <a:p>
                          <a:endParaRPr lang="en-US"/>
                        </a:p>
                      </a:txBody>
                      <a:tcPr marL="68580" marR="68580" marT="0" marB="0">
                        <a:blipFill>
                          <a:blip r:embed="rId2"/>
                          <a:stretch>
                            <a:fillRect l="-100000" t="-824615" r="-759712" b="-204615"/>
                          </a:stretch>
                        </a:blipFill>
                      </a:tcPr>
                    </a:tc>
                    <a:tc>
                      <a:txBody>
                        <a:bodyPr/>
                        <a:lstStyle/>
                        <a:p>
                          <a:endParaRPr lang="en-US"/>
                        </a:p>
                      </a:txBody>
                      <a:tcPr marL="68580" marR="68580" marT="0" marB="0">
                        <a:blipFill>
                          <a:blip r:embed="rId2"/>
                          <a:stretch>
                            <a:fillRect l="-123009" t="-824615" r="-367257" b="-204615"/>
                          </a:stretch>
                        </a:blipFill>
                      </a:tcPr>
                    </a:tc>
                    <a:tc>
                      <a:txBody>
                        <a:bodyPr/>
                        <a:lstStyle/>
                        <a:p>
                          <a:endParaRPr lang="en-US"/>
                        </a:p>
                      </a:txBody>
                      <a:tcPr marL="68580" marR="68580" marT="0" marB="0">
                        <a:blipFill>
                          <a:blip r:embed="rId2"/>
                          <a:stretch>
                            <a:fillRect l="-193846" t="-824615" r="-219231" b="-204615"/>
                          </a:stretch>
                        </a:blipFill>
                      </a:tcPr>
                    </a:tc>
                    <a:tc>
                      <a:txBody>
                        <a:bodyPr/>
                        <a:lstStyle/>
                        <a:p>
                          <a:endParaRPr lang="en-US"/>
                        </a:p>
                      </a:txBody>
                      <a:tcPr marL="68580" marR="68580" marT="0" marB="0">
                        <a:blipFill>
                          <a:blip r:embed="rId2"/>
                          <a:stretch>
                            <a:fillRect l="-338053" t="-824615" r="-152212" b="-204615"/>
                          </a:stretch>
                        </a:blipFill>
                      </a:tcPr>
                    </a:tc>
                    <a:tc>
                      <a:txBody>
                        <a:bodyPr/>
                        <a:lstStyle/>
                        <a:p>
                          <a:endParaRPr lang="en-US"/>
                        </a:p>
                      </a:txBody>
                      <a:tcPr marL="68580" marR="68580" marT="0" marB="0">
                        <a:blipFill>
                          <a:blip r:embed="rId2"/>
                          <a:stretch>
                            <a:fillRect l="-438053" t="-824615" r="-52212" b="-204615"/>
                          </a:stretch>
                        </a:blipFill>
                      </a:tcPr>
                    </a:tc>
                    <a:tc>
                      <a:txBody>
                        <a:bodyPr/>
                        <a:lstStyle/>
                        <a:p>
                          <a:endParaRPr lang="en-US"/>
                        </a:p>
                      </a:txBody>
                      <a:tcPr marL="68580" marR="68580" marT="0" marB="0">
                        <a:blipFill>
                          <a:blip r:embed="rId2"/>
                          <a:stretch>
                            <a:fillRect l="-1066667" t="-824615" r="-3509" b="-204615"/>
                          </a:stretch>
                        </a:blipFill>
                      </a:tcPr>
                    </a:tc>
                    <a:extLst>
                      <a:ext uri="{0D108BD9-81ED-4DB2-BD59-A6C34878D82A}">
                        <a16:rowId xmlns:a16="http://schemas.microsoft.com/office/drawing/2014/main" val="1578077650"/>
                      </a:ext>
                    </a:extLst>
                  </a:tr>
                  <a:tr h="397129">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000" t="-910606" r="-759712" b="-101515"/>
                          </a:stretch>
                        </a:blipFill>
                      </a:tcPr>
                    </a:tc>
                    <a:tc>
                      <a:txBody>
                        <a:bodyPr/>
                        <a:lstStyle/>
                        <a:p>
                          <a:endParaRPr lang="en-US"/>
                        </a:p>
                      </a:txBody>
                      <a:tcPr marL="68580" marR="68580" marT="0" marB="0">
                        <a:blipFill>
                          <a:blip r:embed="rId2"/>
                          <a:stretch>
                            <a:fillRect l="-123009" t="-910606" r="-367257" b="-101515"/>
                          </a:stretch>
                        </a:blipFill>
                      </a:tcPr>
                    </a:tc>
                    <a:tc>
                      <a:txBody>
                        <a:bodyPr/>
                        <a:lstStyle/>
                        <a:p>
                          <a:endParaRPr lang="en-US"/>
                        </a:p>
                      </a:txBody>
                      <a:tcPr marL="68580" marR="68580" marT="0" marB="0">
                        <a:blipFill>
                          <a:blip r:embed="rId2"/>
                          <a:stretch>
                            <a:fillRect l="-193846" t="-910606" r="-219231" b="-101515"/>
                          </a:stretch>
                        </a:blipFill>
                      </a:tcPr>
                    </a:tc>
                    <a:tc>
                      <a:txBody>
                        <a:bodyPr/>
                        <a:lstStyle/>
                        <a:p>
                          <a:endParaRPr lang="en-US"/>
                        </a:p>
                      </a:txBody>
                      <a:tcPr marL="68580" marR="68580" marT="0" marB="0">
                        <a:blipFill>
                          <a:blip r:embed="rId2"/>
                          <a:stretch>
                            <a:fillRect l="-338053" t="-910606" r="-152212" b="-101515"/>
                          </a:stretch>
                        </a:blipFill>
                      </a:tcPr>
                    </a:tc>
                    <a:tc>
                      <a:txBody>
                        <a:bodyPr/>
                        <a:lstStyle/>
                        <a:p>
                          <a:endParaRPr lang="en-US"/>
                        </a:p>
                      </a:txBody>
                      <a:tcPr marL="68580" marR="68580" marT="0" marB="0">
                        <a:blipFill>
                          <a:blip r:embed="rId2"/>
                          <a:stretch>
                            <a:fillRect l="-438053" t="-910606" r="-52212" b="-101515"/>
                          </a:stretch>
                        </a:blipFill>
                      </a:tcPr>
                    </a:tc>
                    <a:tc>
                      <a:txBody>
                        <a:bodyPr/>
                        <a:lstStyle/>
                        <a:p>
                          <a:endParaRPr lang="en-US"/>
                        </a:p>
                      </a:txBody>
                      <a:tcPr marL="68580" marR="68580" marT="0" marB="0">
                        <a:blipFill>
                          <a:blip r:embed="rId2"/>
                          <a:stretch>
                            <a:fillRect l="-1066667" t="-910606" r="-3509" b="-101515"/>
                          </a:stretch>
                        </a:blipFill>
                      </a:tcPr>
                    </a:tc>
                    <a:extLst>
                      <a:ext uri="{0D108BD9-81ED-4DB2-BD59-A6C34878D82A}">
                        <a16:rowId xmlns:a16="http://schemas.microsoft.com/office/drawing/2014/main" val="3796226224"/>
                      </a:ext>
                    </a:extLst>
                  </a:tr>
                  <a:tr h="397129">
                    <a:tc vMerge="1">
                      <a:txBody>
                        <a:bodyPr/>
                        <a:lstStyle/>
                        <a:p>
                          <a:pPr marL="0" marR="0" algn="ctr">
                            <a:lnSpc>
                              <a:spcPct val="20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000" t="-1026154" r="-759712" b="-3077"/>
                          </a:stretch>
                        </a:blipFill>
                      </a:tcPr>
                    </a:tc>
                    <a:tc>
                      <a:txBody>
                        <a:bodyPr/>
                        <a:lstStyle/>
                        <a:p>
                          <a:endParaRPr lang="en-US"/>
                        </a:p>
                      </a:txBody>
                      <a:tcPr marL="68580" marR="68580" marT="0" marB="0">
                        <a:blipFill>
                          <a:blip r:embed="rId2"/>
                          <a:stretch>
                            <a:fillRect l="-123009" t="-1026154" r="-367257" b="-3077"/>
                          </a:stretch>
                        </a:blipFill>
                      </a:tcPr>
                    </a:tc>
                    <a:tc>
                      <a:txBody>
                        <a:bodyPr/>
                        <a:lstStyle/>
                        <a:p>
                          <a:endParaRPr lang="en-US"/>
                        </a:p>
                      </a:txBody>
                      <a:tcPr marL="68580" marR="68580" marT="0" marB="0">
                        <a:blipFill>
                          <a:blip r:embed="rId2"/>
                          <a:stretch>
                            <a:fillRect l="-193846" t="-1026154" r="-219231" b="-3077"/>
                          </a:stretch>
                        </a:blipFill>
                      </a:tcPr>
                    </a:tc>
                    <a:tc>
                      <a:txBody>
                        <a:bodyPr/>
                        <a:lstStyle/>
                        <a:p>
                          <a:endParaRPr lang="en-US"/>
                        </a:p>
                      </a:txBody>
                      <a:tcPr marL="68580" marR="68580" marT="0" marB="0">
                        <a:blipFill>
                          <a:blip r:embed="rId2"/>
                          <a:stretch>
                            <a:fillRect l="-338053" t="-1026154" r="-152212" b="-3077"/>
                          </a:stretch>
                        </a:blipFill>
                      </a:tcPr>
                    </a:tc>
                    <a:tc>
                      <a:txBody>
                        <a:bodyPr/>
                        <a:lstStyle/>
                        <a:p>
                          <a:endParaRPr lang="en-US"/>
                        </a:p>
                      </a:txBody>
                      <a:tcPr marL="68580" marR="68580" marT="0" marB="0">
                        <a:blipFill>
                          <a:blip r:embed="rId2"/>
                          <a:stretch>
                            <a:fillRect l="-438053" t="-1026154" r="-52212" b="-3077"/>
                          </a:stretch>
                        </a:blipFill>
                      </a:tcPr>
                    </a:tc>
                    <a:tc>
                      <a:txBody>
                        <a:bodyPr/>
                        <a:lstStyle/>
                        <a:p>
                          <a:endParaRPr lang="en-US"/>
                        </a:p>
                      </a:txBody>
                      <a:tcPr marL="68580" marR="68580" marT="0" marB="0">
                        <a:blipFill>
                          <a:blip r:embed="rId2"/>
                          <a:stretch>
                            <a:fillRect l="-1066667" t="-1026154" r="-3509" b="-3077"/>
                          </a:stretch>
                        </a:blipFill>
                      </a:tcPr>
                    </a:tc>
                    <a:extLst>
                      <a:ext uri="{0D108BD9-81ED-4DB2-BD59-A6C34878D82A}">
                        <a16:rowId xmlns:a16="http://schemas.microsoft.com/office/drawing/2014/main" val="3401081771"/>
                      </a:ext>
                    </a:extLst>
                  </a:tr>
                </a:tbl>
              </a:graphicData>
            </a:graphic>
          </p:graphicFrame>
        </mc:Fallback>
      </mc:AlternateContent>
    </p:spTree>
    <p:extLst>
      <p:ext uri="{BB962C8B-B14F-4D97-AF65-F5344CB8AC3E}">
        <p14:creationId xmlns:p14="http://schemas.microsoft.com/office/powerpoint/2010/main" val="14263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D04E6-E493-4913-8867-E34ABA80CA90}"/>
              </a:ext>
            </a:extLst>
          </p:cNvPr>
          <p:cNvSpPr>
            <a:spLocks noGrp="1"/>
          </p:cNvSpPr>
          <p:nvPr>
            <p:ph type="title"/>
          </p:nvPr>
        </p:nvSpPr>
        <p:spPr>
          <a:xfrm>
            <a:off x="971600" y="620688"/>
            <a:ext cx="7704667" cy="1242378"/>
          </a:xfrm>
        </p:spPr>
        <p:txBody>
          <a:bodyPr>
            <a:normAutofit/>
          </a:bodyPr>
          <a:lstStyle/>
          <a:p>
            <a:r>
              <a:rPr lang="es-EC" sz="3300" b="1" dirty="0">
                <a:latin typeface="Arial" panose="020B0604020202020204" pitchFamily="34" charset="0"/>
                <a:cs typeface="Arial" panose="020B0604020202020204" pitchFamily="34" charset="0"/>
              </a:rPr>
              <a:t> </a:t>
            </a:r>
            <a:br>
              <a:rPr lang="es-EC" sz="3300" b="1" dirty="0">
                <a:latin typeface="Arial" panose="020B0604020202020204" pitchFamily="34" charset="0"/>
                <a:cs typeface="Arial" panose="020B0604020202020204" pitchFamily="34" charset="0"/>
              </a:rPr>
            </a:br>
            <a:r>
              <a:rPr lang="es-EC" sz="3300" b="1" dirty="0">
                <a:latin typeface="Arial" panose="020B0604020202020204" pitchFamily="34" charset="0"/>
                <a:cs typeface="Arial" panose="020B0604020202020204" pitchFamily="34" charset="0"/>
              </a:rPr>
              <a:t>VENTANA 64</a:t>
            </a:r>
          </a:p>
        </p:txBody>
      </p:sp>
      <p:pic>
        <p:nvPicPr>
          <p:cNvPr id="6" name="Imagen 5">
            <a:extLst>
              <a:ext uri="{FF2B5EF4-FFF2-40B4-BE49-F238E27FC236}">
                <a16:creationId xmlns:a16="http://schemas.microsoft.com/office/drawing/2014/main" id="{DCFC7371-3276-4DE5-A964-CE23AB65A985}"/>
              </a:ext>
            </a:extLst>
          </p:cNvPr>
          <p:cNvPicPr/>
          <p:nvPr/>
        </p:nvPicPr>
        <p:blipFill rotWithShape="1">
          <a:blip r:embed="rId2">
            <a:extLst>
              <a:ext uri="{28A0092B-C50C-407E-A947-70E740481C1C}">
                <a14:useLocalDpi xmlns:a14="http://schemas.microsoft.com/office/drawing/2010/main" val="0"/>
              </a:ext>
            </a:extLst>
          </a:blip>
          <a:srcRect l="11026" r="8253" b="7067"/>
          <a:stretch/>
        </p:blipFill>
        <p:spPr bwMode="auto">
          <a:xfrm>
            <a:off x="1531140" y="1772816"/>
            <a:ext cx="6585585" cy="3695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29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7BDBB-91A9-4D30-8541-FE271C4CAD69}"/>
              </a:ext>
            </a:extLst>
          </p:cNvPr>
          <p:cNvSpPr>
            <a:spLocks noGrp="1"/>
          </p:cNvSpPr>
          <p:nvPr>
            <p:ph type="title"/>
          </p:nvPr>
        </p:nvSpPr>
        <p:spPr>
          <a:xfrm>
            <a:off x="990974" y="669089"/>
            <a:ext cx="7704667" cy="1175735"/>
          </a:xfrm>
        </p:spPr>
        <p:txBody>
          <a:bodyPr>
            <a:normAutofit/>
          </a:bodyPr>
          <a:lstStyle/>
          <a:p>
            <a:br>
              <a:rPr lang="es-EC" sz="3300" b="1" dirty="0">
                <a:latin typeface="Arial" panose="020B0604020202020204" pitchFamily="34" charset="0"/>
                <a:cs typeface="Arial" panose="020B0604020202020204" pitchFamily="34" charset="0"/>
              </a:rPr>
            </a:br>
            <a:r>
              <a:rPr lang="es-EC" sz="3300" b="1" dirty="0">
                <a:latin typeface="Arial" panose="020B0604020202020204" pitchFamily="34" charset="0"/>
                <a:cs typeface="Arial" panose="020B0604020202020204" pitchFamily="34" charset="0"/>
              </a:rPr>
              <a:t> VENTANA  32</a:t>
            </a:r>
          </a:p>
        </p:txBody>
      </p:sp>
      <p:pic>
        <p:nvPicPr>
          <p:cNvPr id="6" name="Imagen 5">
            <a:extLst>
              <a:ext uri="{FF2B5EF4-FFF2-40B4-BE49-F238E27FC236}">
                <a16:creationId xmlns:a16="http://schemas.microsoft.com/office/drawing/2014/main" id="{4194C13C-D849-413F-8571-DB7ABC2DC0EF}"/>
              </a:ext>
            </a:extLst>
          </p:cNvPr>
          <p:cNvPicPr/>
          <p:nvPr/>
        </p:nvPicPr>
        <p:blipFill rotWithShape="1">
          <a:blip r:embed="rId2">
            <a:extLst>
              <a:ext uri="{28A0092B-C50C-407E-A947-70E740481C1C}">
                <a14:useLocalDpi xmlns:a14="http://schemas.microsoft.com/office/drawing/2010/main" val="0"/>
              </a:ext>
            </a:extLst>
          </a:blip>
          <a:srcRect l="11051" t="1" r="7741" b="7329"/>
          <a:stretch/>
        </p:blipFill>
        <p:spPr bwMode="auto">
          <a:xfrm>
            <a:off x="1556229" y="1844824"/>
            <a:ext cx="6574155" cy="3656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041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BEBC4-5A3A-4D5C-9ECD-946BDB8D0782}"/>
              </a:ext>
            </a:extLst>
          </p:cNvPr>
          <p:cNvSpPr>
            <a:spLocks noGrp="1"/>
          </p:cNvSpPr>
          <p:nvPr>
            <p:ph type="title"/>
          </p:nvPr>
        </p:nvSpPr>
        <p:spPr/>
        <p:txBody>
          <a:bodyPr/>
          <a:lstStyle/>
          <a:p>
            <a:r>
              <a:rPr lang="es-EC" dirty="0"/>
              <a:t>Objetivo General</a:t>
            </a:r>
            <a:endParaRPr lang="en-US" dirty="0"/>
          </a:p>
        </p:txBody>
      </p:sp>
      <p:sp>
        <p:nvSpPr>
          <p:cNvPr id="3" name="Marcador de contenido 2">
            <a:extLst>
              <a:ext uri="{FF2B5EF4-FFF2-40B4-BE49-F238E27FC236}">
                <a16:creationId xmlns:a16="http://schemas.microsoft.com/office/drawing/2014/main" id="{047106D1-7168-420B-83B6-6939EE1BCA6C}"/>
              </a:ext>
            </a:extLst>
          </p:cNvPr>
          <p:cNvSpPr>
            <a:spLocks noGrp="1"/>
          </p:cNvSpPr>
          <p:nvPr>
            <p:ph idx="1"/>
          </p:nvPr>
        </p:nvSpPr>
        <p:spPr>
          <a:xfrm>
            <a:off x="539552" y="1844824"/>
            <a:ext cx="8147248" cy="3506920"/>
          </a:xfrm>
        </p:spPr>
        <p:txBody>
          <a:bodyPr/>
          <a:lstStyle/>
          <a:p>
            <a:pPr marL="0" indent="0">
              <a:buNone/>
            </a:pPr>
            <a:r>
              <a:rPr lang="es-EC" dirty="0"/>
              <a:t>Desarrollar un sistema procesador digital de la señal de radar clásico, con alta probabilidad de detección, para una probabilidad de falsa alarma constante (CFAR) del tipo Rayleigh y Weibull, para relaciones señal (</a:t>
            </a:r>
            <a:r>
              <a:rPr lang="es-EC" i="1" dirty="0"/>
              <a:t>target</a:t>
            </a:r>
            <a:r>
              <a:rPr lang="es-EC" dirty="0"/>
              <a:t>) a interferencias (</a:t>
            </a:r>
            <a:r>
              <a:rPr lang="es-EC" i="1" dirty="0" err="1"/>
              <a:t>clutter</a:t>
            </a:r>
            <a:r>
              <a:rPr lang="es-EC" i="1" dirty="0"/>
              <a:t> + </a:t>
            </a:r>
            <a:r>
              <a:rPr lang="es-EC" dirty="0"/>
              <a:t>ruido blanco) alrededor o superiores a los 6 dB para el sistema de artillería antiaérea OERLIKON.</a:t>
            </a:r>
            <a:endParaRPr lang="en-US" dirty="0"/>
          </a:p>
          <a:p>
            <a:pPr marL="0" indent="0">
              <a:buNone/>
            </a:pPr>
            <a:endParaRPr lang="en-US" dirty="0"/>
          </a:p>
        </p:txBody>
      </p:sp>
      <p:sp>
        <p:nvSpPr>
          <p:cNvPr id="4" name="Marcador de fecha 3">
            <a:extLst>
              <a:ext uri="{FF2B5EF4-FFF2-40B4-BE49-F238E27FC236}">
                <a16:creationId xmlns:a16="http://schemas.microsoft.com/office/drawing/2014/main" id="{F8AE6935-3B00-4490-A2E0-D8014AEDE703}"/>
              </a:ext>
            </a:extLst>
          </p:cNvPr>
          <p:cNvSpPr>
            <a:spLocks noGrp="1"/>
          </p:cNvSpPr>
          <p:nvPr>
            <p:ph type="dt" sz="half" idx="10"/>
          </p:nvPr>
        </p:nvSpPr>
        <p:spPr/>
        <p:txBody>
          <a:bodyPr/>
          <a:lstStyle/>
          <a:p>
            <a:fld id="{F81D8FE9-E37E-4473-A6FA-9A4AFB39ECB1}" type="datetime1">
              <a:rPr lang="en-US" smtClean="0"/>
              <a:t>1/21/2020</a:t>
            </a:fld>
            <a:endParaRPr lang="en-US" dirty="0"/>
          </a:p>
        </p:txBody>
      </p:sp>
      <p:sp>
        <p:nvSpPr>
          <p:cNvPr id="5" name="Marcador de pie de página 4">
            <a:extLst>
              <a:ext uri="{FF2B5EF4-FFF2-40B4-BE49-F238E27FC236}">
                <a16:creationId xmlns:a16="http://schemas.microsoft.com/office/drawing/2014/main" id="{233FC307-8448-4BDF-8B21-6AAC3112F77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155A837C-A983-4A08-84F8-E5A3308F8762}"/>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47260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B0B49-5841-4F83-A7BA-8C3AF9D89D92}"/>
              </a:ext>
            </a:extLst>
          </p:cNvPr>
          <p:cNvSpPr>
            <a:spLocks noGrp="1"/>
          </p:cNvSpPr>
          <p:nvPr>
            <p:ph type="title"/>
          </p:nvPr>
        </p:nvSpPr>
        <p:spPr>
          <a:xfrm>
            <a:off x="1043608" y="692696"/>
            <a:ext cx="7704667" cy="720080"/>
          </a:xfrm>
        </p:spPr>
        <p:txBody>
          <a:bodyPr>
            <a:normAutofit fontScale="90000"/>
          </a:bodyPr>
          <a:lstStyle/>
          <a:p>
            <a:br>
              <a:rPr lang="es-EC" sz="3300" b="1" dirty="0">
                <a:latin typeface="Arial" panose="020B0604020202020204" pitchFamily="34" charset="0"/>
                <a:cs typeface="Arial" panose="020B0604020202020204" pitchFamily="34" charset="0"/>
              </a:rPr>
            </a:br>
            <a:r>
              <a:rPr lang="es-EC" sz="3300" b="1" dirty="0">
                <a:latin typeface="Arial" panose="020B0604020202020204" pitchFamily="34" charset="0"/>
                <a:cs typeface="Arial" panose="020B0604020202020204" pitchFamily="34" charset="0"/>
              </a:rPr>
              <a:t>VENTANA 16</a:t>
            </a:r>
          </a:p>
        </p:txBody>
      </p:sp>
      <p:pic>
        <p:nvPicPr>
          <p:cNvPr id="6" name="Imagen 5">
            <a:extLst>
              <a:ext uri="{FF2B5EF4-FFF2-40B4-BE49-F238E27FC236}">
                <a16:creationId xmlns:a16="http://schemas.microsoft.com/office/drawing/2014/main" id="{FA06A5A9-66FB-41A3-8E25-106D8A886BDD}"/>
              </a:ext>
            </a:extLst>
          </p:cNvPr>
          <p:cNvPicPr/>
          <p:nvPr/>
        </p:nvPicPr>
        <p:blipFill rotWithShape="1">
          <a:blip r:embed="rId2">
            <a:extLst>
              <a:ext uri="{28A0092B-C50C-407E-A947-70E740481C1C}">
                <a14:useLocalDpi xmlns:a14="http://schemas.microsoft.com/office/drawing/2010/main" val="0"/>
              </a:ext>
            </a:extLst>
          </a:blip>
          <a:srcRect l="10210" r="8124" b="7068"/>
          <a:stretch/>
        </p:blipFill>
        <p:spPr bwMode="auto">
          <a:xfrm>
            <a:off x="1547664" y="1700808"/>
            <a:ext cx="6579870" cy="3649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251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71A02-BCA6-4D78-A8CE-A7263FFF04EA}"/>
              </a:ext>
            </a:extLst>
          </p:cNvPr>
          <p:cNvSpPr>
            <a:spLocks noGrp="1"/>
          </p:cNvSpPr>
          <p:nvPr>
            <p:ph type="title"/>
          </p:nvPr>
        </p:nvSpPr>
        <p:spPr/>
        <p:txBody>
          <a:bodyPr/>
          <a:lstStyle/>
          <a:p>
            <a:r>
              <a:rPr lang="es-EC" dirty="0"/>
              <a:t>Datos del Procesador Nuevo</a:t>
            </a:r>
            <a:endParaRPr lang="en-US" dirty="0"/>
          </a:p>
        </p:txBody>
      </p:sp>
      <p:sp>
        <p:nvSpPr>
          <p:cNvPr id="4" name="Marcador de fecha 3">
            <a:extLst>
              <a:ext uri="{FF2B5EF4-FFF2-40B4-BE49-F238E27FC236}">
                <a16:creationId xmlns:a16="http://schemas.microsoft.com/office/drawing/2014/main" id="{6555893A-2B77-4570-804C-71D3E1D1E66C}"/>
              </a:ext>
            </a:extLst>
          </p:cNvPr>
          <p:cNvSpPr>
            <a:spLocks noGrp="1"/>
          </p:cNvSpPr>
          <p:nvPr>
            <p:ph type="dt" sz="half" idx="10"/>
          </p:nvPr>
        </p:nvSpPr>
        <p:spPr/>
        <p:txBody>
          <a:bodyPr/>
          <a:lstStyle/>
          <a:p>
            <a:fld id="{91B30E73-88C8-43B4-A65E-FC8120381B8A}" type="datetime1">
              <a:rPr lang="en-US" smtClean="0"/>
              <a:t>1/21/2020</a:t>
            </a:fld>
            <a:endParaRPr lang="en-US" dirty="0"/>
          </a:p>
        </p:txBody>
      </p:sp>
      <p:sp>
        <p:nvSpPr>
          <p:cNvPr id="5" name="Marcador de pie de página 4">
            <a:extLst>
              <a:ext uri="{FF2B5EF4-FFF2-40B4-BE49-F238E27FC236}">
                <a16:creationId xmlns:a16="http://schemas.microsoft.com/office/drawing/2014/main" id="{016A0F92-C0DA-4838-B199-9FFBF159ACB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443370E-F3A6-4045-87A7-04C043483035}"/>
              </a:ext>
            </a:extLst>
          </p:cNvPr>
          <p:cNvSpPr>
            <a:spLocks noGrp="1"/>
          </p:cNvSpPr>
          <p:nvPr>
            <p:ph type="sldNum" sz="quarter" idx="12"/>
          </p:nvPr>
        </p:nvSpPr>
        <p:spPr/>
        <p:txBody>
          <a:bodyPr/>
          <a:lstStyle/>
          <a:p>
            <a:fld id="{4FAB73BC-B049-4115-A692-8D63A059BFB8}" type="slidenum">
              <a:rPr lang="en-US" smtClean="0"/>
              <a:t>21</a:t>
            </a:fld>
            <a:endParaRPr lang="en-US" dirty="0"/>
          </a:p>
        </p:txBody>
      </p:sp>
      <mc:AlternateContent xmlns:mc="http://schemas.openxmlformats.org/markup-compatibility/2006" xmlns:a14="http://schemas.microsoft.com/office/drawing/2010/main">
        <mc:Choice Requires="a14">
          <p:graphicFrame>
            <p:nvGraphicFramePr>
              <p:cNvPr id="7" name="Marcador de contenido 8">
                <a:extLst>
                  <a:ext uri="{FF2B5EF4-FFF2-40B4-BE49-F238E27FC236}">
                    <a16:creationId xmlns:a16="http://schemas.microsoft.com/office/drawing/2014/main" id="{B58790B9-FDF3-4BE6-B029-2FA745DD7F0A}"/>
                  </a:ext>
                </a:extLst>
              </p:cNvPr>
              <p:cNvGraphicFramePr>
                <a:graphicFrameLocks noGrp="1"/>
              </p:cNvGraphicFramePr>
              <p:nvPr>
                <p:ph idx="1"/>
                <p:extLst>
                  <p:ext uri="{D42A27DB-BD31-4B8C-83A1-F6EECF244321}">
                    <p14:modId xmlns:p14="http://schemas.microsoft.com/office/powerpoint/2010/main" val="3503588395"/>
                  </p:ext>
                </p:extLst>
              </p:nvPr>
            </p:nvGraphicFramePr>
            <p:xfrm>
              <a:off x="982153" y="1772816"/>
              <a:ext cx="3456385" cy="4166880"/>
            </p:xfrm>
            <a:graphic>
              <a:graphicData uri="http://schemas.openxmlformats.org/drawingml/2006/table">
                <a:tbl>
                  <a:tblPr firstRow="1" firstCol="1" bandRow="1">
                    <a:tableStyleId>{5C22544A-7EE6-4342-B048-85BDC9FD1C3A}</a:tableStyleId>
                  </a:tblPr>
                  <a:tblGrid>
                    <a:gridCol w="1079687">
                      <a:extLst>
                        <a:ext uri="{9D8B030D-6E8A-4147-A177-3AD203B41FA5}">
                          <a16:colId xmlns:a16="http://schemas.microsoft.com/office/drawing/2014/main" val="473856786"/>
                        </a:ext>
                      </a:extLst>
                    </a:gridCol>
                    <a:gridCol w="873922">
                      <a:extLst>
                        <a:ext uri="{9D8B030D-6E8A-4147-A177-3AD203B41FA5}">
                          <a16:colId xmlns:a16="http://schemas.microsoft.com/office/drawing/2014/main" val="1876662528"/>
                        </a:ext>
                      </a:extLst>
                    </a:gridCol>
                    <a:gridCol w="751388">
                      <a:extLst>
                        <a:ext uri="{9D8B030D-6E8A-4147-A177-3AD203B41FA5}">
                          <a16:colId xmlns:a16="http://schemas.microsoft.com/office/drawing/2014/main" val="1686895031"/>
                        </a:ext>
                      </a:extLst>
                    </a:gridCol>
                    <a:gridCol w="751388">
                      <a:extLst>
                        <a:ext uri="{9D8B030D-6E8A-4147-A177-3AD203B41FA5}">
                          <a16:colId xmlns:a16="http://schemas.microsoft.com/office/drawing/2014/main" val="992984285"/>
                        </a:ext>
                      </a:extLst>
                    </a:gridCol>
                  </a:tblGrid>
                  <a:tr h="366202">
                    <a:tc>
                      <a:txBody>
                        <a:bodyPr/>
                        <a:lstStyle/>
                        <a:p>
                          <a:pPr marL="0" marR="0" algn="ctr">
                            <a:lnSpc>
                              <a:spcPct val="150000"/>
                            </a:lnSpc>
                            <a:spcBef>
                              <a:spcPts val="0"/>
                            </a:spcBef>
                            <a:spcAft>
                              <a:spcPts val="500"/>
                            </a:spcAft>
                            <a:tabLst>
                              <a:tab pos="5966460" algn="r"/>
                            </a:tabLst>
                          </a:pPr>
                          <a:r>
                            <a:rPr lang="es-EC" sz="900" dirty="0">
                              <a:effectLst/>
                            </a:rPr>
                            <a:t>Etapa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Nombre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4124033196"/>
                      </a:ext>
                    </a:extLst>
                  </a:tr>
                  <a:tr h="755761">
                    <a:tc rowSpan="6">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Inicial</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Muestras de Entrada al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𝑆</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25602549"/>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Ventana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900" i="1">
                                        <a:effectLst/>
                                        <a:latin typeface="Cambria Math" panose="02040503050406030204" pitchFamily="18" charset="0"/>
                                      </a:rPr>
                                    </m:ctrlPr>
                                  </m:sSubPr>
                                  <m:e>
                                    <m:r>
                                      <a:rPr lang="es-EC" sz="900">
                                        <a:effectLst/>
                                        <a:latin typeface="Cambria Math" panose="02040503050406030204" pitchFamily="18" charset="0"/>
                                      </a:rPr>
                                      <m:t>𝑁</m:t>
                                    </m:r>
                                  </m:e>
                                  <m:sub>
                                    <m:r>
                                      <a:rPr lang="es-EC" sz="900">
                                        <a:effectLst/>
                                        <a:latin typeface="Cambria Math" panose="02040503050406030204" pitchFamily="18" charset="0"/>
                                      </a:rPr>
                                      <m:t>𝑟𝑒𝑓</m:t>
                                    </m:r>
                                  </m:sub>
                                </m:sSub>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2579213410"/>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Probabilidad de Falsa Alarma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900" i="1">
                                        <a:effectLst/>
                                        <a:latin typeface="Cambria Math" panose="02040503050406030204" pitchFamily="18" charset="0"/>
                                      </a:rPr>
                                    </m:ctrlPr>
                                  </m:sSubPr>
                                  <m:e>
                                    <m:r>
                                      <a:rPr lang="es-EC" sz="900">
                                        <a:effectLst/>
                                        <a:latin typeface="Cambria Math" panose="02040503050406030204" pitchFamily="18" charset="0"/>
                                      </a:rPr>
                                      <m:t>𝑃</m:t>
                                    </m:r>
                                  </m:e>
                                  <m:sub>
                                    <m:r>
                                      <a:rPr lang="es-EC" sz="900">
                                        <a:effectLst/>
                                        <a:latin typeface="Cambria Math" panose="02040503050406030204" pitchFamily="18" charset="0"/>
                                      </a:rPr>
                                      <m:t>𝑓𝑎</m:t>
                                    </m:r>
                                  </m:sub>
                                </m:sSub>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044897111"/>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Coeficiente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𝛼</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637364898"/>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Umbral Practico</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Cte</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92750795"/>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Selector de muestra en Ventana (OS-CFAR)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𝑘</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3292881245"/>
                      </a:ext>
                    </a:extLst>
                  </a:tr>
                </a:tbl>
              </a:graphicData>
            </a:graphic>
          </p:graphicFrame>
        </mc:Choice>
        <mc:Fallback xmlns="">
          <p:graphicFrame>
            <p:nvGraphicFramePr>
              <p:cNvPr id="7" name="Marcador de contenido 8">
                <a:extLst>
                  <a:ext uri="{FF2B5EF4-FFF2-40B4-BE49-F238E27FC236}">
                    <a16:creationId xmlns:a16="http://schemas.microsoft.com/office/drawing/2014/main" id="{B58790B9-FDF3-4BE6-B029-2FA745DD7F0A}"/>
                  </a:ext>
                </a:extLst>
              </p:cNvPr>
              <p:cNvGraphicFramePr>
                <a:graphicFrameLocks noGrp="1"/>
              </p:cNvGraphicFramePr>
              <p:nvPr>
                <p:ph idx="1"/>
                <p:extLst>
                  <p:ext uri="{D42A27DB-BD31-4B8C-83A1-F6EECF244321}">
                    <p14:modId xmlns:p14="http://schemas.microsoft.com/office/powerpoint/2010/main" val="3503588395"/>
                  </p:ext>
                </p:extLst>
              </p:nvPr>
            </p:nvGraphicFramePr>
            <p:xfrm>
              <a:off x="982153" y="1772816"/>
              <a:ext cx="3456385" cy="4166880"/>
            </p:xfrm>
            <a:graphic>
              <a:graphicData uri="http://schemas.openxmlformats.org/drawingml/2006/table">
                <a:tbl>
                  <a:tblPr firstRow="1" firstCol="1" bandRow="1">
                    <a:tableStyleId>{5C22544A-7EE6-4342-B048-85BDC9FD1C3A}</a:tableStyleId>
                  </a:tblPr>
                  <a:tblGrid>
                    <a:gridCol w="1079687">
                      <a:extLst>
                        <a:ext uri="{9D8B030D-6E8A-4147-A177-3AD203B41FA5}">
                          <a16:colId xmlns:a16="http://schemas.microsoft.com/office/drawing/2014/main" val="473856786"/>
                        </a:ext>
                      </a:extLst>
                    </a:gridCol>
                    <a:gridCol w="873922">
                      <a:extLst>
                        <a:ext uri="{9D8B030D-6E8A-4147-A177-3AD203B41FA5}">
                          <a16:colId xmlns:a16="http://schemas.microsoft.com/office/drawing/2014/main" val="1876662528"/>
                        </a:ext>
                      </a:extLst>
                    </a:gridCol>
                    <a:gridCol w="751388">
                      <a:extLst>
                        <a:ext uri="{9D8B030D-6E8A-4147-A177-3AD203B41FA5}">
                          <a16:colId xmlns:a16="http://schemas.microsoft.com/office/drawing/2014/main" val="1686895031"/>
                        </a:ext>
                      </a:extLst>
                    </a:gridCol>
                    <a:gridCol w="751388">
                      <a:extLst>
                        <a:ext uri="{9D8B030D-6E8A-4147-A177-3AD203B41FA5}">
                          <a16:colId xmlns:a16="http://schemas.microsoft.com/office/drawing/2014/main" val="992984285"/>
                        </a:ext>
                      </a:extLst>
                    </a:gridCol>
                  </a:tblGrid>
                  <a:tr h="366202">
                    <a:tc>
                      <a:txBody>
                        <a:bodyPr/>
                        <a:lstStyle/>
                        <a:p>
                          <a:pPr marL="0" marR="0" algn="ctr">
                            <a:lnSpc>
                              <a:spcPct val="150000"/>
                            </a:lnSpc>
                            <a:spcBef>
                              <a:spcPts val="0"/>
                            </a:spcBef>
                            <a:spcAft>
                              <a:spcPts val="500"/>
                            </a:spcAft>
                            <a:tabLst>
                              <a:tab pos="5966460" algn="r"/>
                            </a:tabLst>
                          </a:pPr>
                          <a:r>
                            <a:rPr lang="es-EC" sz="900" dirty="0">
                              <a:effectLst/>
                            </a:rPr>
                            <a:t>Etapa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Nombre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4124033196"/>
                      </a:ext>
                    </a:extLst>
                  </a:tr>
                  <a:tr h="755761">
                    <a:tc rowSpan="6">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a:effectLst/>
                            </a:rPr>
                            <a:t>Inicial</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a:effectLst/>
                            </a:rPr>
                            <a:t>Muestras de Entrada al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49194" r="-102419" b="-413710"/>
                          </a:stretch>
                        </a:blipFill>
                      </a:tcPr>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25602549"/>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Ventana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198925" r="-102419" b="-451613"/>
                          </a:stretch>
                        </a:blipFill>
                      </a:tcPr>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2579213410"/>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Probabilidad de Falsa Alarma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302174" r="-102419" b="-356522"/>
                          </a:stretch>
                        </a:blipFill>
                      </a:tcPr>
                    </a:tc>
                    <a:tc>
                      <a:txBody>
                        <a:bodyPr/>
                        <a:lstStyle/>
                        <a:p>
                          <a:pPr marL="0" marR="0" algn="ctr">
                            <a:lnSpc>
                              <a:spcPct val="150000"/>
                            </a:lnSpc>
                            <a:spcBef>
                              <a:spcPts val="0"/>
                            </a:spcBef>
                            <a:spcAft>
                              <a:spcPts val="500"/>
                            </a:spcAft>
                            <a:tabLst>
                              <a:tab pos="5966460" algn="r"/>
                            </a:tabLst>
                          </a:pPr>
                          <a:r>
                            <a:rPr lang="es-EC" sz="900">
                              <a:effectLst/>
                            </a:rPr>
                            <a:t> </a:t>
                          </a:r>
                          <a:endParaRPr lang="en-US" sz="900">
                            <a:effectLst/>
                          </a:endParaRPr>
                        </a:p>
                        <a:p>
                          <a:pPr marL="0" marR="0" algn="ctr">
                            <a:lnSpc>
                              <a:spcPct val="150000"/>
                            </a:lnSpc>
                            <a:spcBef>
                              <a:spcPts val="0"/>
                            </a:spcBef>
                            <a:spcAft>
                              <a:spcPts val="500"/>
                            </a:spcAft>
                            <a:tabLst>
                              <a:tab pos="5966460" algn="r"/>
                            </a:tabLst>
                          </a:pPr>
                          <a:r>
                            <a:rPr lang="es-EC" sz="900">
                              <a:effectLst/>
                            </a:rPr>
                            <a:t>cte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1044897111"/>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Coeficiente del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402174" r="-102419" b="-256522"/>
                          </a:stretch>
                        </a:blipFill>
                      </a:tcPr>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637364898"/>
                      </a:ext>
                    </a:extLst>
                  </a:tr>
                  <a:tr h="560982">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Umbral Practico</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pPr marL="0" marR="0" algn="ctr">
                            <a:lnSpc>
                              <a:spcPct val="150000"/>
                            </a:lnSpc>
                            <a:spcBef>
                              <a:spcPts val="0"/>
                            </a:spcBef>
                            <a:spcAft>
                              <a:spcPts val="500"/>
                            </a:spcAft>
                            <a:tabLst>
                              <a:tab pos="5966460" algn="r"/>
                            </a:tabLst>
                          </a:pPr>
                          <a:r>
                            <a:rPr lang="es-EC" sz="9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Cte</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92750795"/>
                      </a:ext>
                    </a:extLst>
                  </a:tr>
                  <a:tr h="800989">
                    <a:tc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effectLst/>
                            </a:rPr>
                            <a:t>Selector de muestra en Ventana (OS-CFAR)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tc>
                      <a:txBody>
                        <a:bodyPr/>
                        <a:lstStyle/>
                        <a:p>
                          <a:endParaRPr lang="en-US"/>
                        </a:p>
                      </a:txBody>
                      <a:tcPr marL="36344" marR="36344" marT="0" marB="0">
                        <a:blipFill>
                          <a:blip r:embed="rId2"/>
                          <a:stretch>
                            <a:fillRect l="-259677" t="-419697" r="-102419" b="-9091"/>
                          </a:stretch>
                        </a:blipFill>
                      </a:tcPr>
                    </a:tc>
                    <a:tc>
                      <a:txBody>
                        <a:bodyPr/>
                        <a:lstStyle/>
                        <a:p>
                          <a:pPr marL="0" marR="0" algn="ctr">
                            <a:lnSpc>
                              <a:spcPct val="150000"/>
                            </a:lnSpc>
                            <a:spcBef>
                              <a:spcPts val="0"/>
                            </a:spcBef>
                            <a:spcAft>
                              <a:spcPts val="500"/>
                            </a:spcAft>
                            <a:tabLst>
                              <a:tab pos="5966460" algn="r"/>
                            </a:tabLst>
                          </a:pPr>
                          <a:r>
                            <a:rPr lang="es-EC" sz="900" dirty="0">
                              <a:effectLst/>
                            </a:rPr>
                            <a:t> </a:t>
                          </a:r>
                          <a:endParaRPr lang="en-US" sz="900" dirty="0">
                            <a:effectLst/>
                          </a:endParaRPr>
                        </a:p>
                        <a:p>
                          <a:pPr marL="0" marR="0" algn="ctr">
                            <a:lnSpc>
                              <a:spcPct val="150000"/>
                            </a:lnSpc>
                            <a:spcBef>
                              <a:spcPts val="0"/>
                            </a:spcBef>
                            <a:spcAft>
                              <a:spcPts val="500"/>
                            </a:spcAft>
                            <a:tabLst>
                              <a:tab pos="5966460" algn="r"/>
                            </a:tabLst>
                          </a:pPr>
                          <a:r>
                            <a:rPr lang="es-EC" sz="900" dirty="0" err="1">
                              <a:effectLst/>
                            </a:rPr>
                            <a:t>cte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44" marR="36344" marT="0" marB="0"/>
                    </a:tc>
                    <a:extLst>
                      <a:ext uri="{0D108BD9-81ED-4DB2-BD59-A6C34878D82A}">
                        <a16:rowId xmlns:a16="http://schemas.microsoft.com/office/drawing/2014/main" val="32928812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ABFAB356-D415-4D9C-9F3C-6824043BAC9E}"/>
                  </a:ext>
                </a:extLst>
              </p:cNvPr>
              <p:cNvGraphicFramePr>
                <a:graphicFrameLocks noGrp="1"/>
              </p:cNvGraphicFramePr>
              <p:nvPr>
                <p:extLst>
                  <p:ext uri="{D42A27DB-BD31-4B8C-83A1-F6EECF244321}">
                    <p14:modId xmlns:p14="http://schemas.microsoft.com/office/powerpoint/2010/main" val="2303649595"/>
                  </p:ext>
                </p:extLst>
              </p:nvPr>
            </p:nvGraphicFramePr>
            <p:xfrm>
              <a:off x="4629905" y="2452897"/>
              <a:ext cx="4280373" cy="2486025"/>
            </p:xfrm>
            <a:graphic>
              <a:graphicData uri="http://schemas.openxmlformats.org/drawingml/2006/table">
                <a:tbl>
                  <a:tblPr firstRow="1" firstCol="1" bandRow="1">
                    <a:tableStyleId>{5C22544A-7EE6-4342-B048-85BDC9FD1C3A}</a:tableStyleId>
                  </a:tblPr>
                  <a:tblGrid>
                    <a:gridCol w="812210">
                      <a:extLst>
                        <a:ext uri="{9D8B030D-6E8A-4147-A177-3AD203B41FA5}">
                          <a16:colId xmlns:a16="http://schemas.microsoft.com/office/drawing/2014/main" val="3053841216"/>
                        </a:ext>
                      </a:extLst>
                    </a:gridCol>
                    <a:gridCol w="477889">
                      <a:extLst>
                        <a:ext uri="{9D8B030D-6E8A-4147-A177-3AD203B41FA5}">
                          <a16:colId xmlns:a16="http://schemas.microsoft.com/office/drawing/2014/main" val="2665135488"/>
                        </a:ext>
                      </a:extLst>
                    </a:gridCol>
                    <a:gridCol w="812210">
                      <a:extLst>
                        <a:ext uri="{9D8B030D-6E8A-4147-A177-3AD203B41FA5}">
                          <a16:colId xmlns:a16="http://schemas.microsoft.com/office/drawing/2014/main" val="1978713712"/>
                        </a:ext>
                      </a:extLst>
                    </a:gridCol>
                    <a:gridCol w="812210">
                      <a:extLst>
                        <a:ext uri="{9D8B030D-6E8A-4147-A177-3AD203B41FA5}">
                          <a16:colId xmlns:a16="http://schemas.microsoft.com/office/drawing/2014/main" val="1695290604"/>
                        </a:ext>
                      </a:extLst>
                    </a:gridCol>
                    <a:gridCol w="477889">
                      <a:extLst>
                        <a:ext uri="{9D8B030D-6E8A-4147-A177-3AD203B41FA5}">
                          <a16:colId xmlns:a16="http://schemas.microsoft.com/office/drawing/2014/main" val="2704783370"/>
                        </a:ext>
                      </a:extLst>
                    </a:gridCol>
                    <a:gridCol w="75755">
                      <a:extLst>
                        <a:ext uri="{9D8B030D-6E8A-4147-A177-3AD203B41FA5}">
                          <a16:colId xmlns:a16="http://schemas.microsoft.com/office/drawing/2014/main" val="891723500"/>
                        </a:ext>
                      </a:extLst>
                    </a:gridCol>
                    <a:gridCol w="812210">
                      <a:extLst>
                        <a:ext uri="{9D8B030D-6E8A-4147-A177-3AD203B41FA5}">
                          <a16:colId xmlns:a16="http://schemas.microsoft.com/office/drawing/2014/main" val="1808278486"/>
                        </a:ext>
                      </a:extLst>
                    </a:gridCol>
                  </a:tblGrid>
                  <a:tr h="378689">
                    <a:tc>
                      <a:txBody>
                        <a:bodyPr/>
                        <a:lstStyle/>
                        <a:p>
                          <a:pPr marL="0" marR="0" algn="ctr">
                            <a:lnSpc>
                              <a:spcPct val="150000"/>
                            </a:lnSpc>
                            <a:spcBef>
                              <a:spcPts val="0"/>
                            </a:spcBef>
                            <a:spcAft>
                              <a:spcPts val="500"/>
                            </a:spcAft>
                            <a:tabLst>
                              <a:tab pos="5966460" algn="r"/>
                            </a:tabLst>
                          </a:pPr>
                          <a:r>
                            <a:rPr lang="es-EC" sz="900">
                              <a:effectLst/>
                            </a:rPr>
                            <a:t>Etapa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dirty="0">
                              <a:effectLst/>
                            </a:rPr>
                            <a:t>Nombre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2">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extLst>
                      <a:ext uri="{0D108BD9-81ED-4DB2-BD59-A6C34878D82A}">
                        <a16:rowId xmlns:a16="http://schemas.microsoft.com/office/drawing/2014/main" val="1880452132"/>
                      </a:ext>
                    </a:extLst>
                  </a:tr>
                  <a:tr h="378689">
                    <a:tc rowSpan="4">
                      <a:txBody>
                        <a:bodyPr/>
                        <a:lstStyle/>
                        <a:p>
                          <a:pPr marL="0" marR="0" algn="ctr">
                            <a:lnSpc>
                              <a:spcPct val="150000"/>
                            </a:lnSpc>
                            <a:spcBef>
                              <a:spcPts val="0"/>
                            </a:spcBef>
                            <a:spcAft>
                              <a:spcPts val="500"/>
                            </a:spcAft>
                            <a:tabLst>
                              <a:tab pos="5966460" algn="r"/>
                            </a:tabLst>
                          </a:pPr>
                          <a:r>
                            <a:rPr lang="es-EC" sz="900">
                              <a:effectLst/>
                            </a:rPr>
                            <a:t>Desplazamiento de ventanas</a:t>
                          </a:r>
                          <a:endParaRPr lang="en-US" sz="900">
                            <a:effectLst/>
                          </a:endParaRPr>
                        </a:p>
                        <a:p>
                          <a:pPr marL="0" marR="0" algn="ctr">
                            <a:lnSpc>
                              <a:spcPct val="150000"/>
                            </a:lnSpc>
                            <a:spcBef>
                              <a:spcPts val="0"/>
                            </a:spcBef>
                            <a:spcAft>
                              <a:spcPts val="500"/>
                            </a:spcAft>
                            <a:tabLst>
                              <a:tab pos="5966460" algn="r"/>
                            </a:tabLst>
                          </a:pPr>
                          <a:r>
                            <a:rPr lang="es-EC" sz="900">
                              <a:effectLst/>
                            </a:rPr>
                            <a:t>(Se repite</a:t>
                          </a:r>
                          <a:endParaRPr lang="en-US" sz="900">
                            <a:effectLst/>
                          </a:endParaRPr>
                        </a:p>
                        <a:p>
                          <a:pPr marL="0" marR="0" algn="ctr">
                            <a:lnSpc>
                              <a:spcPct val="150000"/>
                            </a:lnSpc>
                            <a:spcBef>
                              <a:spcPts val="0"/>
                            </a:spcBef>
                            <a:spcAft>
                              <a:spcPts val="500"/>
                            </a:spcAft>
                            <a:tabLst>
                              <a:tab pos="5966460" algn="r"/>
                            </a:tabLst>
                          </a:pPr>
                          <a14:m>
                            <m:oMath xmlns:m="http://schemas.openxmlformats.org/officeDocument/2006/math">
                              <m:r>
                                <a:rPr lang="es-EC" sz="900">
                                  <a:effectLst/>
                                  <a:latin typeface="Cambria Math" panose="02040503050406030204" pitchFamily="18" charset="0"/>
                                </a:rPr>
                                <m:t>𝑺</m:t>
                              </m:r>
                              <m:r>
                                <a:rPr lang="es-EC" sz="900">
                                  <a:effectLst/>
                                  <a:latin typeface="Cambria Math" panose="02040503050406030204" pitchFamily="18" charset="0"/>
                                </a:rPr>
                                <m:t>+</m:t>
                              </m:r>
                              <m:sSub>
                                <m:sSubPr>
                                  <m:ctrlPr>
                                    <a:rPr lang="en-US" sz="900" i="1">
                                      <a:effectLst/>
                                      <a:latin typeface="Cambria Math" panose="02040503050406030204" pitchFamily="18" charset="0"/>
                                    </a:rPr>
                                  </m:ctrlPr>
                                </m:sSubPr>
                                <m:e>
                                  <m:r>
                                    <a:rPr lang="es-EC" sz="900">
                                      <a:effectLst/>
                                      <a:latin typeface="Cambria Math" panose="02040503050406030204" pitchFamily="18" charset="0"/>
                                    </a:rPr>
                                    <m:t>𝑵</m:t>
                                  </m:r>
                                </m:e>
                                <m:sub>
                                  <m:r>
                                    <a:rPr lang="es-EC" sz="900">
                                      <a:effectLst/>
                                      <a:latin typeface="Cambria Math" panose="02040503050406030204" pitchFamily="18" charset="0"/>
                                    </a:rPr>
                                    <m:t>𝒓𝒆𝒇</m:t>
                                  </m:r>
                                </m:sub>
                              </m:sSub>
                              <m:r>
                                <a:rPr lang="es-EC" sz="900">
                                  <a:effectLst/>
                                  <a:latin typeface="Cambria Math" panose="02040503050406030204" pitchFamily="18" charset="0"/>
                                </a:rPr>
                                <m:t>−</m:t>
                              </m:r>
                              <m:r>
                                <a:rPr lang="es-EC" sz="900">
                                  <a:effectLst/>
                                  <a:latin typeface="Cambria Math" panose="02040503050406030204" pitchFamily="18" charset="0"/>
                                </a:rPr>
                                <m:t>𝟏</m:t>
                              </m:r>
                            </m:oMath>
                          </a14:m>
                          <a:r>
                            <a:rPr lang="es-EC"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3">
                      <a:txBody>
                        <a:bodyPr/>
                        <a:lstStyle/>
                        <a:p>
                          <a:pPr marL="0" marR="0" algn="ctr">
                            <a:lnSpc>
                              <a:spcPct val="150000"/>
                            </a:lnSpc>
                            <a:spcBef>
                              <a:spcPts val="0"/>
                            </a:spcBef>
                            <a:spcAft>
                              <a:spcPts val="500"/>
                            </a:spcAft>
                            <a:tabLst>
                              <a:tab pos="5966460" algn="r"/>
                            </a:tabLst>
                          </a:pPr>
                          <a:r>
                            <a:rPr lang="es-EC" sz="900">
                              <a:effectLst/>
                            </a:rPr>
                            <a:t>Celda Superior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𝑋</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r>
                            <a:rPr lang="es-EC" sz="900">
                              <a:effectLst/>
                            </a:rPr>
                            <a:t>Mínimo del vector X</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1274187704"/>
                      </a:ext>
                    </a:extLst>
                  </a:tr>
                  <a:tr h="378689">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Celda Inferior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𝑌</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r>
                            <a:rPr lang="es-EC" sz="900">
                              <a:effectLst/>
                            </a:rPr>
                            <a:t>Mínimo del vector 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600699262"/>
                      </a:ext>
                    </a:extLst>
                  </a:tr>
                  <a:tr h="248045">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Dato obtenido del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𝑚</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𝑚</m:t>
                                </m:r>
                                <m:r>
                                  <a:rPr lang="es-EC" sz="900">
                                    <a:effectLst/>
                                    <a:latin typeface="Cambria Math" panose="02040503050406030204" pitchFamily="18" charset="0"/>
                                  </a:rPr>
                                  <m:t>=</m:t>
                                </m:r>
                                <m:func>
                                  <m:funcPr>
                                    <m:ctrlPr>
                                      <a:rPr lang="en-US" sz="900" i="1">
                                        <a:effectLst/>
                                        <a:latin typeface="Cambria Math" panose="02040503050406030204" pitchFamily="18" charset="0"/>
                                      </a:rPr>
                                    </m:ctrlPr>
                                  </m:funcPr>
                                  <m:fName>
                                    <m:r>
                                      <m:rPr>
                                        <m:sty m:val="p"/>
                                      </m:rPr>
                                      <a:rPr lang="es-EC" sz="900">
                                        <a:effectLst/>
                                        <a:latin typeface="Cambria Math" panose="02040503050406030204" pitchFamily="18" charset="0"/>
                                      </a:rPr>
                                      <m:t>min</m:t>
                                    </m:r>
                                  </m:fName>
                                  <m:e>
                                    <m:r>
                                      <a:rPr lang="es-EC" sz="900">
                                        <a:effectLst/>
                                        <a:latin typeface="Cambria Math" panose="02040503050406030204" pitchFamily="18" charset="0"/>
                                      </a:rPr>
                                      <m:t>(</m:t>
                                    </m:r>
                                  </m:e>
                                </m:func>
                                <m:r>
                                  <a:rPr lang="es-EC" sz="900">
                                    <a:effectLst/>
                                    <a:latin typeface="Cambria Math" panose="02040503050406030204" pitchFamily="18" charset="0"/>
                                  </a:rPr>
                                  <m:t>𝑋</m:t>
                                </m:r>
                                <m:r>
                                  <a:rPr lang="es-EC" sz="900">
                                    <a:effectLst/>
                                    <a:latin typeface="Cambria Math" panose="02040503050406030204" pitchFamily="18" charset="0"/>
                                  </a:rPr>
                                  <m:t>,</m:t>
                                </m:r>
                                <m:r>
                                  <a:rPr lang="es-EC" sz="900">
                                    <a:effectLst/>
                                    <a:latin typeface="Cambria Math" panose="02040503050406030204" pitchFamily="18" charset="0"/>
                                  </a:rPr>
                                  <m:t>𝑌</m:t>
                                </m:r>
                                <m:r>
                                  <a:rPr lang="es-EC" sz="900">
                                    <a:effectLst/>
                                    <a:latin typeface="Cambria Math" panose="02040503050406030204" pitchFamily="18" charset="0"/>
                                  </a:rPr>
                                  <m:t>)</m:t>
                                </m:r>
                              </m:oMath>
                            </m:oMathPara>
                          </a14:m>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1573714540"/>
                      </a:ext>
                    </a:extLst>
                  </a:tr>
                  <a:tr h="248045">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dirty="0">
                              <a:effectLst/>
                            </a:rPr>
                            <a:t>Umbral Teórico (Salida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𝑇</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gridSpan="2">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a:effectLst/>
                                    <a:latin typeface="Cambria Math" panose="02040503050406030204" pitchFamily="18" charset="0"/>
                                  </a:rPr>
                                  <m:t>𝑇</m:t>
                                </m:r>
                                <m:r>
                                  <a:rPr lang="es-EC" sz="900">
                                    <a:effectLst/>
                                    <a:latin typeface="Cambria Math" panose="02040503050406030204" pitchFamily="18" charset="0"/>
                                  </a:rPr>
                                  <m:t>=</m:t>
                                </m:r>
                                <m:r>
                                  <a:rPr lang="es-EC" sz="900">
                                    <a:effectLst/>
                                    <a:latin typeface="Cambria Math" panose="02040503050406030204" pitchFamily="18" charset="0"/>
                                  </a:rPr>
                                  <m:t>𝛼</m:t>
                                </m:r>
                                <m:r>
                                  <a:rPr lang="es-EC" sz="900">
                                    <a:effectLst/>
                                    <a:latin typeface="Cambria Math" panose="02040503050406030204" pitchFamily="18" charset="0"/>
                                  </a:rPr>
                                  <m:t>∗</m:t>
                                </m:r>
                                <m:r>
                                  <a:rPr lang="es-EC" sz="900">
                                    <a:effectLst/>
                                    <a:latin typeface="Cambria Math" panose="02040503050406030204" pitchFamily="18" charset="0"/>
                                  </a:rPr>
                                  <m:t>𝑚</m:t>
                                </m:r>
                              </m:oMath>
                            </m:oMathPara>
                          </a14:m>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2598233405"/>
                      </a:ext>
                    </a:extLst>
                  </a:tr>
                  <a:tr h="248045">
                    <a:tc rowSpan="2" gridSpan="2">
                      <a:txBody>
                        <a:bodyPr/>
                        <a:lstStyle/>
                        <a:p>
                          <a:pPr marL="0" marR="0" algn="ctr">
                            <a:lnSpc>
                              <a:spcPct val="150000"/>
                            </a:lnSpc>
                            <a:spcBef>
                              <a:spcPts val="0"/>
                            </a:spcBef>
                            <a:spcAft>
                              <a:spcPts val="500"/>
                            </a:spcAft>
                            <a:tabLst>
                              <a:tab pos="5966460" algn="r"/>
                            </a:tabLst>
                          </a:pPr>
                          <a:r>
                            <a:rPr lang="es-EC" sz="900" dirty="0">
                              <a:solidFill>
                                <a:srgbClr val="FF0000"/>
                              </a:solidFill>
                              <a:effectLst/>
                            </a:rPr>
                            <a:t>Comparación</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rowSpan="2"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solidFill>
                                <a:srgbClr val="FF0000"/>
                              </a:solidFill>
                              <a:effectLst/>
                            </a:rPr>
                            <a:t>Existe Objetivo</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dirty="0">
                              <a:solidFill>
                                <a:srgbClr val="FF0000"/>
                              </a:solidFill>
                              <a:effectLst/>
                            </a:rPr>
                            <a:t> --------</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smtClean="0">
                                    <a:solidFill>
                                      <a:srgbClr val="FF0000"/>
                                    </a:solidFill>
                                    <a:effectLst/>
                                    <a:latin typeface="Cambria Math" panose="02040503050406030204" pitchFamily="18" charset="0"/>
                                  </a:rPr>
                                  <m:t>𝑇</m:t>
                                </m:r>
                                <m:r>
                                  <a:rPr lang="es-EC" sz="900" smtClean="0">
                                    <a:solidFill>
                                      <a:srgbClr val="FF0000"/>
                                    </a:solidFill>
                                    <a:effectLst/>
                                    <a:latin typeface="Cambria Math" panose="02040503050406030204" pitchFamily="18" charset="0"/>
                                  </a:rPr>
                                  <m:t>&gt;</m:t>
                                </m:r>
                                <m:r>
                                  <m:rPr>
                                    <m:sty m:val="p"/>
                                  </m:rPr>
                                  <a:rPr lang="es-EC" sz="900" b="0" i="0" smtClean="0">
                                    <a:solidFill>
                                      <a:srgbClr val="FF0000"/>
                                    </a:solidFill>
                                    <a:effectLst/>
                                    <a:latin typeface="Cambria Math" panose="02040503050406030204" pitchFamily="18" charset="0"/>
                                  </a:rPr>
                                  <m:t>Tp</m:t>
                                </m:r>
                              </m:oMath>
                            </m:oMathPara>
                          </a14:m>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extLst>
                      <a:ext uri="{0D108BD9-81ED-4DB2-BD59-A6C34878D82A}">
                        <a16:rowId xmlns:a16="http://schemas.microsoft.com/office/drawing/2014/main" val="1296626715"/>
                      </a:ext>
                    </a:extLst>
                  </a:tr>
                  <a:tr h="378689">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solidFill>
                                <a:srgbClr val="FF0000"/>
                              </a:solidFill>
                              <a:effectLst/>
                            </a:rPr>
                            <a:t>No existe Objetivo</a:t>
                          </a:r>
                          <a:endParaRPr lang="en-US" sz="9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a:solidFill>
                                <a:srgbClr val="FF0000"/>
                              </a:solidFill>
                              <a:effectLst/>
                            </a:rPr>
                            <a:t>--------</a:t>
                          </a:r>
                          <a:endParaRPr lang="en-US" sz="9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900" smtClean="0">
                                    <a:solidFill>
                                      <a:srgbClr val="FF0000"/>
                                    </a:solidFill>
                                    <a:effectLst/>
                                    <a:latin typeface="Cambria Math" panose="02040503050406030204" pitchFamily="18" charset="0"/>
                                  </a:rPr>
                                  <m:t>𝑇</m:t>
                                </m:r>
                                <m:r>
                                  <a:rPr lang="es-EC" sz="900" smtClean="0">
                                    <a:solidFill>
                                      <a:srgbClr val="FF0000"/>
                                    </a:solidFill>
                                    <a:effectLst/>
                                    <a:latin typeface="Cambria Math" panose="02040503050406030204" pitchFamily="18" charset="0"/>
                                  </a:rPr>
                                  <m:t>&lt;</m:t>
                                </m:r>
                                <m:r>
                                  <m:rPr>
                                    <m:sty m:val="p"/>
                                  </m:rPr>
                                  <a:rPr lang="es-EC" sz="900" b="0" i="0" smtClean="0">
                                    <a:solidFill>
                                      <a:srgbClr val="FF0000"/>
                                    </a:solidFill>
                                    <a:effectLst/>
                                    <a:latin typeface="Cambria Math" panose="02040503050406030204" pitchFamily="18" charset="0"/>
                                  </a:rPr>
                                  <m:t>Tp</m:t>
                                </m:r>
                              </m:oMath>
                            </m:oMathPara>
                          </a14:m>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extLst>
                      <a:ext uri="{0D108BD9-81ED-4DB2-BD59-A6C34878D82A}">
                        <a16:rowId xmlns:a16="http://schemas.microsoft.com/office/drawing/2014/main" val="3562574810"/>
                      </a:ext>
                    </a:extLst>
                  </a:tr>
                </a:tbl>
              </a:graphicData>
            </a:graphic>
          </p:graphicFrame>
        </mc:Choice>
        <mc:Fallback xmlns="">
          <p:graphicFrame>
            <p:nvGraphicFramePr>
              <p:cNvPr id="8" name="Tabla 7">
                <a:extLst>
                  <a:ext uri="{FF2B5EF4-FFF2-40B4-BE49-F238E27FC236}">
                    <a16:creationId xmlns:a16="http://schemas.microsoft.com/office/drawing/2014/main" id="{ABFAB356-D415-4D9C-9F3C-6824043BAC9E}"/>
                  </a:ext>
                </a:extLst>
              </p:cNvPr>
              <p:cNvGraphicFramePr>
                <a:graphicFrameLocks noGrp="1"/>
              </p:cNvGraphicFramePr>
              <p:nvPr>
                <p:extLst>
                  <p:ext uri="{D42A27DB-BD31-4B8C-83A1-F6EECF244321}">
                    <p14:modId xmlns:p14="http://schemas.microsoft.com/office/powerpoint/2010/main" val="2303649595"/>
                  </p:ext>
                </p:extLst>
              </p:nvPr>
            </p:nvGraphicFramePr>
            <p:xfrm>
              <a:off x="4629905" y="2452897"/>
              <a:ext cx="4280373" cy="2486025"/>
            </p:xfrm>
            <a:graphic>
              <a:graphicData uri="http://schemas.openxmlformats.org/drawingml/2006/table">
                <a:tbl>
                  <a:tblPr firstRow="1" firstCol="1" bandRow="1">
                    <a:tableStyleId>{5C22544A-7EE6-4342-B048-85BDC9FD1C3A}</a:tableStyleId>
                  </a:tblPr>
                  <a:tblGrid>
                    <a:gridCol w="812210">
                      <a:extLst>
                        <a:ext uri="{9D8B030D-6E8A-4147-A177-3AD203B41FA5}">
                          <a16:colId xmlns:a16="http://schemas.microsoft.com/office/drawing/2014/main" val="3053841216"/>
                        </a:ext>
                      </a:extLst>
                    </a:gridCol>
                    <a:gridCol w="477889">
                      <a:extLst>
                        <a:ext uri="{9D8B030D-6E8A-4147-A177-3AD203B41FA5}">
                          <a16:colId xmlns:a16="http://schemas.microsoft.com/office/drawing/2014/main" val="2665135488"/>
                        </a:ext>
                      </a:extLst>
                    </a:gridCol>
                    <a:gridCol w="812210">
                      <a:extLst>
                        <a:ext uri="{9D8B030D-6E8A-4147-A177-3AD203B41FA5}">
                          <a16:colId xmlns:a16="http://schemas.microsoft.com/office/drawing/2014/main" val="1978713712"/>
                        </a:ext>
                      </a:extLst>
                    </a:gridCol>
                    <a:gridCol w="812210">
                      <a:extLst>
                        <a:ext uri="{9D8B030D-6E8A-4147-A177-3AD203B41FA5}">
                          <a16:colId xmlns:a16="http://schemas.microsoft.com/office/drawing/2014/main" val="1695290604"/>
                        </a:ext>
                      </a:extLst>
                    </a:gridCol>
                    <a:gridCol w="477889">
                      <a:extLst>
                        <a:ext uri="{9D8B030D-6E8A-4147-A177-3AD203B41FA5}">
                          <a16:colId xmlns:a16="http://schemas.microsoft.com/office/drawing/2014/main" val="2704783370"/>
                        </a:ext>
                      </a:extLst>
                    </a:gridCol>
                    <a:gridCol w="75755">
                      <a:extLst>
                        <a:ext uri="{9D8B030D-6E8A-4147-A177-3AD203B41FA5}">
                          <a16:colId xmlns:a16="http://schemas.microsoft.com/office/drawing/2014/main" val="891723500"/>
                        </a:ext>
                      </a:extLst>
                    </a:gridCol>
                    <a:gridCol w="812210">
                      <a:extLst>
                        <a:ext uri="{9D8B030D-6E8A-4147-A177-3AD203B41FA5}">
                          <a16:colId xmlns:a16="http://schemas.microsoft.com/office/drawing/2014/main" val="1808278486"/>
                        </a:ext>
                      </a:extLst>
                    </a:gridCol>
                  </a:tblGrid>
                  <a:tr h="389509">
                    <a:tc>
                      <a:txBody>
                        <a:bodyPr/>
                        <a:lstStyle/>
                        <a:p>
                          <a:pPr marL="0" marR="0" algn="ctr">
                            <a:lnSpc>
                              <a:spcPct val="150000"/>
                            </a:lnSpc>
                            <a:spcBef>
                              <a:spcPts val="0"/>
                            </a:spcBef>
                            <a:spcAft>
                              <a:spcPts val="500"/>
                            </a:spcAft>
                            <a:tabLst>
                              <a:tab pos="5966460" algn="r"/>
                            </a:tabLst>
                          </a:pPr>
                          <a:r>
                            <a:rPr lang="es-EC" sz="900">
                              <a:effectLst/>
                            </a:rPr>
                            <a:t>Etapa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dirty="0">
                              <a:effectLst/>
                            </a:rPr>
                            <a:t>Nombre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effectLst/>
                            </a:rPr>
                            <a:t>Símbolo</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2">
                      <a:txBody>
                        <a:bodyPr/>
                        <a:lstStyle/>
                        <a:p>
                          <a:pPr marL="0" marR="0" algn="ctr">
                            <a:lnSpc>
                              <a:spcPct val="150000"/>
                            </a:lnSpc>
                            <a:spcBef>
                              <a:spcPts val="0"/>
                            </a:spcBef>
                            <a:spcAft>
                              <a:spcPts val="500"/>
                            </a:spcAft>
                            <a:tabLst>
                              <a:tab pos="5966460" algn="r"/>
                            </a:tabLst>
                          </a:pPr>
                          <a:r>
                            <a:rPr lang="es-EC" sz="900">
                              <a:effectLst/>
                            </a:rPr>
                            <a:t>Ecuación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extLst>
                      <a:ext uri="{0D108BD9-81ED-4DB2-BD59-A6C34878D82A}">
                        <a16:rowId xmlns:a16="http://schemas.microsoft.com/office/drawing/2014/main" val="1880452132"/>
                      </a:ext>
                    </a:extLst>
                  </a:tr>
                  <a:tr h="389509">
                    <a:tc rowSpan="4">
                      <a:txBody>
                        <a:bodyPr/>
                        <a:lstStyle/>
                        <a:p>
                          <a:endParaRPr lang="en-US"/>
                        </a:p>
                      </a:txBody>
                      <a:tcPr marL="50355" marR="50355" marT="0" marB="0" anchor="ctr">
                        <a:blipFill>
                          <a:blip r:embed="rId3"/>
                          <a:stretch>
                            <a:fillRect l="-752" t="-29954" r="-431579" b="-64055"/>
                          </a:stretch>
                        </a:blipFill>
                      </a:tcPr>
                    </a:tc>
                    <a:tc gridSpan="3">
                      <a:txBody>
                        <a:bodyPr/>
                        <a:lstStyle/>
                        <a:p>
                          <a:pPr marL="0" marR="0" algn="ctr">
                            <a:lnSpc>
                              <a:spcPct val="150000"/>
                            </a:lnSpc>
                            <a:spcBef>
                              <a:spcPts val="0"/>
                            </a:spcBef>
                            <a:spcAft>
                              <a:spcPts val="500"/>
                            </a:spcAft>
                            <a:tabLst>
                              <a:tab pos="5966460" algn="r"/>
                            </a:tabLst>
                          </a:pPr>
                          <a:r>
                            <a:rPr lang="es-EC" sz="900">
                              <a:effectLst/>
                            </a:rPr>
                            <a:t>Celda Superior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101563" r="-192308" b="-456250"/>
                          </a:stretch>
                        </a:blipFill>
                      </a:tcPr>
                    </a:tc>
                    <a:tc gridSpan="2">
                      <a:txBody>
                        <a:bodyPr/>
                        <a:lstStyle/>
                        <a:p>
                          <a:pPr marL="0" marR="0" algn="ctr">
                            <a:lnSpc>
                              <a:spcPct val="150000"/>
                            </a:lnSpc>
                            <a:spcBef>
                              <a:spcPts val="0"/>
                            </a:spcBef>
                            <a:spcAft>
                              <a:spcPts val="500"/>
                            </a:spcAft>
                            <a:tabLst>
                              <a:tab pos="5966460" algn="r"/>
                            </a:tabLst>
                          </a:pPr>
                          <a:r>
                            <a:rPr lang="es-EC" sz="900">
                              <a:effectLst/>
                            </a:rPr>
                            <a:t>Mínimo del vector X</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1274187704"/>
                      </a:ext>
                    </a:extLst>
                  </a:tr>
                  <a:tr h="389509">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Celda Inferior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201563" r="-192308" b="-356250"/>
                          </a:stretch>
                        </a:blipFill>
                      </a:tcPr>
                    </a:tc>
                    <a:tc gridSpan="2">
                      <a:txBody>
                        <a:bodyPr/>
                        <a:lstStyle/>
                        <a:p>
                          <a:pPr marL="0" marR="0" algn="ctr">
                            <a:lnSpc>
                              <a:spcPct val="150000"/>
                            </a:lnSpc>
                            <a:spcBef>
                              <a:spcPts val="0"/>
                            </a:spcBef>
                            <a:spcAft>
                              <a:spcPts val="500"/>
                            </a:spcAft>
                            <a:tabLst>
                              <a:tab pos="5966460" algn="r"/>
                            </a:tabLst>
                          </a:pPr>
                          <a:r>
                            <a:rPr lang="es-EC" sz="900">
                              <a:effectLst/>
                            </a:rPr>
                            <a:t>Mínimo del vector 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extLst>
                      <a:ext uri="{0D108BD9-81ED-4DB2-BD59-A6C34878D82A}">
                        <a16:rowId xmlns:a16="http://schemas.microsoft.com/office/drawing/2014/main" val="600699262"/>
                      </a:ext>
                    </a:extLst>
                  </a:tr>
                  <a:tr h="269240">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a:effectLst/>
                            </a:rPr>
                            <a:t>Dato obtenido del Procesador</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428889" r="-192308" b="-406667"/>
                          </a:stretch>
                        </a:blipFill>
                      </a:tcPr>
                    </a:tc>
                    <a:tc gridSpan="2">
                      <a:txBody>
                        <a:bodyPr/>
                        <a:lstStyle/>
                        <a:p>
                          <a:endParaRPr lang="en-US"/>
                        </a:p>
                      </a:txBody>
                      <a:tcPr marL="50355" marR="50355" marT="0" marB="0" anchor="ctr">
                        <a:blipFill>
                          <a:blip r:embed="rId3"/>
                          <a:stretch>
                            <a:fillRect l="-382192" t="-428889" r="-2740" b="-406667"/>
                          </a:stretch>
                        </a:blipFill>
                      </a:tcPr>
                    </a:tc>
                    <a:tc hMerge="1">
                      <a:txBody>
                        <a:bodyPr/>
                        <a:lstStyle/>
                        <a:p>
                          <a:endParaRPr lang="en-US"/>
                        </a:p>
                      </a:txBody>
                      <a:tcPr/>
                    </a:tc>
                    <a:extLst>
                      <a:ext uri="{0D108BD9-81ED-4DB2-BD59-A6C34878D82A}">
                        <a16:rowId xmlns:a16="http://schemas.microsoft.com/office/drawing/2014/main" val="1573714540"/>
                      </a:ext>
                    </a:extLst>
                  </a:tr>
                  <a:tr h="269240">
                    <a:tc vMerge="1">
                      <a:txBody>
                        <a:bodyPr/>
                        <a:lstStyle/>
                        <a:p>
                          <a:endParaRPr lang="en-US"/>
                        </a:p>
                      </a:txBody>
                      <a:tcPr/>
                    </a:tc>
                    <a:tc gridSpan="3">
                      <a:txBody>
                        <a:bodyPr/>
                        <a:lstStyle/>
                        <a:p>
                          <a:pPr marL="0" marR="0" algn="ctr">
                            <a:lnSpc>
                              <a:spcPct val="150000"/>
                            </a:lnSpc>
                            <a:spcBef>
                              <a:spcPts val="0"/>
                            </a:spcBef>
                            <a:spcAft>
                              <a:spcPts val="500"/>
                            </a:spcAft>
                            <a:tabLst>
                              <a:tab pos="5966460" algn="r"/>
                            </a:tabLst>
                          </a:pPr>
                          <a:r>
                            <a:rPr lang="es-EC" sz="900" dirty="0">
                              <a:effectLst/>
                            </a:rPr>
                            <a:t>Umbral Teórico (Salida Procesador)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hMerge="1">
                      <a:txBody>
                        <a:bodyPr/>
                        <a:lstStyle/>
                        <a:p>
                          <a:endParaRPr lang="en-US"/>
                        </a:p>
                      </a:txBody>
                      <a:tcPr/>
                    </a:tc>
                    <a:tc hMerge="1">
                      <a:txBody>
                        <a:bodyPr/>
                        <a:lstStyle/>
                        <a:p>
                          <a:endParaRPr lang="en-US"/>
                        </a:p>
                      </a:txBody>
                      <a:tcPr/>
                    </a:tc>
                    <a:tc>
                      <a:txBody>
                        <a:bodyPr/>
                        <a:lstStyle/>
                        <a:p>
                          <a:endParaRPr lang="en-US"/>
                        </a:p>
                      </a:txBody>
                      <a:tcPr marL="50355" marR="50355" marT="0" marB="0" anchor="ctr">
                        <a:blipFill>
                          <a:blip r:embed="rId3"/>
                          <a:stretch>
                            <a:fillRect l="-615385" t="-540909" r="-192308" b="-315909"/>
                          </a:stretch>
                        </a:blipFill>
                      </a:tcPr>
                    </a:tc>
                    <a:tc gridSpan="2">
                      <a:txBody>
                        <a:bodyPr/>
                        <a:lstStyle/>
                        <a:p>
                          <a:endParaRPr lang="en-US"/>
                        </a:p>
                      </a:txBody>
                      <a:tcPr marL="50355" marR="50355" marT="0" marB="0" anchor="ctr">
                        <a:blipFill>
                          <a:blip r:embed="rId3"/>
                          <a:stretch>
                            <a:fillRect l="-382192" t="-540909" r="-2740" b="-315909"/>
                          </a:stretch>
                        </a:blipFill>
                      </a:tcPr>
                    </a:tc>
                    <a:tc hMerge="1">
                      <a:txBody>
                        <a:bodyPr/>
                        <a:lstStyle/>
                        <a:p>
                          <a:endParaRPr lang="en-US"/>
                        </a:p>
                      </a:txBody>
                      <a:tcPr/>
                    </a:tc>
                    <a:extLst>
                      <a:ext uri="{0D108BD9-81ED-4DB2-BD59-A6C34878D82A}">
                        <a16:rowId xmlns:a16="http://schemas.microsoft.com/office/drawing/2014/main" val="2598233405"/>
                      </a:ext>
                    </a:extLst>
                  </a:tr>
                  <a:tr h="389509">
                    <a:tc rowSpan="2" gridSpan="2">
                      <a:txBody>
                        <a:bodyPr/>
                        <a:lstStyle/>
                        <a:p>
                          <a:pPr marL="0" marR="0" algn="ctr">
                            <a:lnSpc>
                              <a:spcPct val="150000"/>
                            </a:lnSpc>
                            <a:spcBef>
                              <a:spcPts val="0"/>
                            </a:spcBef>
                            <a:spcAft>
                              <a:spcPts val="500"/>
                            </a:spcAft>
                            <a:tabLst>
                              <a:tab pos="5966460" algn="r"/>
                            </a:tabLst>
                          </a:pPr>
                          <a:r>
                            <a:rPr lang="es-EC" sz="900" dirty="0">
                              <a:solidFill>
                                <a:srgbClr val="FF0000"/>
                              </a:solidFill>
                              <a:effectLst/>
                            </a:rPr>
                            <a:t>Comparación</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nchor="ctr"/>
                    </a:tc>
                    <a:tc rowSpan="2" h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dirty="0">
                              <a:solidFill>
                                <a:srgbClr val="FF0000"/>
                              </a:solidFill>
                              <a:effectLst/>
                            </a:rPr>
                            <a:t>Existe Objetivo</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dirty="0">
                              <a:solidFill>
                                <a:srgbClr val="FF0000"/>
                              </a:solidFill>
                              <a:effectLst/>
                            </a:rPr>
                            <a:t> --------</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endParaRPr lang="en-US"/>
                        </a:p>
                      </a:txBody>
                      <a:tcPr marL="50355" marR="50355" marT="0" marB="0">
                        <a:blipFill>
                          <a:blip r:embed="rId3"/>
                          <a:stretch>
                            <a:fillRect l="-429323" t="-440625" r="-3008" b="-117188"/>
                          </a:stretch>
                        </a:blipFill>
                      </a:tcPr>
                    </a:tc>
                    <a:extLst>
                      <a:ext uri="{0D108BD9-81ED-4DB2-BD59-A6C34878D82A}">
                        <a16:rowId xmlns:a16="http://schemas.microsoft.com/office/drawing/2014/main" val="1296626715"/>
                      </a:ext>
                    </a:extLst>
                  </a:tr>
                  <a:tr h="389509">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500"/>
                            </a:spcAft>
                            <a:tabLst>
                              <a:tab pos="5966460" algn="r"/>
                            </a:tabLst>
                          </a:pPr>
                          <a:r>
                            <a:rPr lang="es-EC" sz="900">
                              <a:solidFill>
                                <a:srgbClr val="FF0000"/>
                              </a:solidFill>
                              <a:effectLst/>
                            </a:rPr>
                            <a:t>No existe Objetivo</a:t>
                          </a:r>
                          <a:endParaRPr lang="en-US" sz="9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gridSpan="3">
                      <a:txBody>
                        <a:bodyPr/>
                        <a:lstStyle/>
                        <a:p>
                          <a:pPr marL="0" marR="0" algn="ctr">
                            <a:lnSpc>
                              <a:spcPct val="150000"/>
                            </a:lnSpc>
                            <a:spcBef>
                              <a:spcPts val="0"/>
                            </a:spcBef>
                            <a:spcAft>
                              <a:spcPts val="500"/>
                            </a:spcAft>
                            <a:tabLst>
                              <a:tab pos="5966460" algn="r"/>
                            </a:tabLst>
                          </a:pPr>
                          <a:r>
                            <a:rPr lang="es-EC" sz="900">
                              <a:solidFill>
                                <a:srgbClr val="FF0000"/>
                              </a:solidFill>
                              <a:effectLst/>
                            </a:rPr>
                            <a:t>--------</a:t>
                          </a:r>
                          <a:endParaRPr lang="en-US" sz="9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5" marR="50355" marT="0" marB="0"/>
                    </a:tc>
                    <a:tc hMerge="1">
                      <a:txBody>
                        <a:bodyPr/>
                        <a:lstStyle/>
                        <a:p>
                          <a:endParaRPr lang="en-US"/>
                        </a:p>
                      </a:txBody>
                      <a:tcPr/>
                    </a:tc>
                    <a:tc hMerge="1">
                      <a:txBody>
                        <a:bodyPr/>
                        <a:lstStyle/>
                        <a:p>
                          <a:endParaRPr lang="en-US"/>
                        </a:p>
                      </a:txBody>
                      <a:tcPr/>
                    </a:tc>
                    <a:tc>
                      <a:txBody>
                        <a:bodyPr/>
                        <a:lstStyle/>
                        <a:p>
                          <a:endParaRPr lang="en-US"/>
                        </a:p>
                      </a:txBody>
                      <a:tcPr marL="50355" marR="50355" marT="0" marB="0">
                        <a:blipFill>
                          <a:blip r:embed="rId3"/>
                          <a:stretch>
                            <a:fillRect l="-429323" t="-540625" r="-3008" b="-17188"/>
                          </a:stretch>
                        </a:blipFill>
                      </a:tcPr>
                    </a:tc>
                    <a:extLst>
                      <a:ext uri="{0D108BD9-81ED-4DB2-BD59-A6C34878D82A}">
                        <a16:rowId xmlns:a16="http://schemas.microsoft.com/office/drawing/2014/main" val="3562574810"/>
                      </a:ext>
                    </a:extLst>
                  </a:tr>
                </a:tbl>
              </a:graphicData>
            </a:graphic>
          </p:graphicFrame>
        </mc:Fallback>
      </mc:AlternateContent>
    </p:spTree>
    <p:extLst>
      <p:ext uri="{BB962C8B-B14F-4D97-AF65-F5344CB8AC3E}">
        <p14:creationId xmlns:p14="http://schemas.microsoft.com/office/powerpoint/2010/main" val="422715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D1469-96A3-4D5A-ACBE-31F5C4799D52}"/>
              </a:ext>
            </a:extLst>
          </p:cNvPr>
          <p:cNvSpPr>
            <a:spLocks noGrp="1"/>
          </p:cNvSpPr>
          <p:nvPr>
            <p:ph type="title"/>
          </p:nvPr>
        </p:nvSpPr>
        <p:spPr>
          <a:xfrm>
            <a:off x="982133" y="457201"/>
            <a:ext cx="7704667" cy="955575"/>
          </a:xfrm>
        </p:spPr>
        <p:txBody>
          <a:bodyPr/>
          <a:lstStyle/>
          <a:p>
            <a:r>
              <a:rPr lang="es-EC" dirty="0"/>
              <a:t>Curvas de Desempeño</a:t>
            </a:r>
            <a:endParaRPr lang="en-US" dirty="0"/>
          </a:p>
        </p:txBody>
      </p:sp>
      <p:sp>
        <p:nvSpPr>
          <p:cNvPr id="4" name="Marcador de fecha 3">
            <a:extLst>
              <a:ext uri="{FF2B5EF4-FFF2-40B4-BE49-F238E27FC236}">
                <a16:creationId xmlns:a16="http://schemas.microsoft.com/office/drawing/2014/main" id="{FB27246A-48AF-4097-B0BC-779089F9C74F}"/>
              </a:ext>
            </a:extLst>
          </p:cNvPr>
          <p:cNvSpPr>
            <a:spLocks noGrp="1"/>
          </p:cNvSpPr>
          <p:nvPr>
            <p:ph type="dt" sz="half" idx="10"/>
          </p:nvPr>
        </p:nvSpPr>
        <p:spPr/>
        <p:txBody>
          <a:bodyPr/>
          <a:lstStyle/>
          <a:p>
            <a:fld id="{18CF8EA1-2920-4758-A4EB-834BE5E35993}" type="datetime1">
              <a:rPr lang="en-US" smtClean="0"/>
              <a:t>1/21/2020</a:t>
            </a:fld>
            <a:endParaRPr lang="en-US" dirty="0"/>
          </a:p>
        </p:txBody>
      </p:sp>
      <p:sp>
        <p:nvSpPr>
          <p:cNvPr id="5" name="Marcador de pie de página 4">
            <a:extLst>
              <a:ext uri="{FF2B5EF4-FFF2-40B4-BE49-F238E27FC236}">
                <a16:creationId xmlns:a16="http://schemas.microsoft.com/office/drawing/2014/main" id="{DD484E11-79FC-4120-B81D-57443D8F5D9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031E83B-7F5E-410A-9303-14919F492990}"/>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7" name="Imagen 6">
            <a:extLst>
              <a:ext uri="{FF2B5EF4-FFF2-40B4-BE49-F238E27FC236}">
                <a16:creationId xmlns:a16="http://schemas.microsoft.com/office/drawing/2014/main" id="{20FEC969-9AB1-43BC-A5F9-808218F7AA60}"/>
              </a:ext>
            </a:extLst>
          </p:cNvPr>
          <p:cNvPicPr/>
          <p:nvPr/>
        </p:nvPicPr>
        <p:blipFill rotWithShape="1">
          <a:blip r:embed="rId2" cstate="print">
            <a:extLst>
              <a:ext uri="{28A0092B-C50C-407E-A947-70E740481C1C}">
                <a14:useLocalDpi xmlns:a14="http://schemas.microsoft.com/office/drawing/2010/main" val="0"/>
              </a:ext>
            </a:extLst>
          </a:blip>
          <a:srcRect l="9575" t="4228" r="8539" b="4848"/>
          <a:stretch/>
        </p:blipFill>
        <p:spPr bwMode="auto">
          <a:xfrm>
            <a:off x="179512" y="1412776"/>
            <a:ext cx="4608512" cy="252028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DE80F3DF-4B0D-4C84-832A-DAFDF84F6A26}"/>
              </a:ext>
            </a:extLst>
          </p:cNvPr>
          <p:cNvPicPr/>
          <p:nvPr/>
        </p:nvPicPr>
        <p:blipFill rotWithShape="1">
          <a:blip r:embed="rId3" cstate="print">
            <a:extLst>
              <a:ext uri="{28A0092B-C50C-407E-A947-70E740481C1C}">
                <a14:useLocalDpi xmlns:a14="http://schemas.microsoft.com/office/drawing/2010/main" val="0"/>
              </a:ext>
            </a:extLst>
          </a:blip>
          <a:srcRect l="9279" t="3926" r="7952" b="4254"/>
          <a:stretch/>
        </p:blipFill>
        <p:spPr bwMode="auto">
          <a:xfrm>
            <a:off x="4788024" y="1412776"/>
            <a:ext cx="4355976" cy="2520279"/>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5CE9D7AC-5756-4F8E-8FE6-E8B3CE9D8458}"/>
              </a:ext>
            </a:extLst>
          </p:cNvPr>
          <p:cNvPicPr/>
          <p:nvPr/>
        </p:nvPicPr>
        <p:blipFill rotWithShape="1">
          <a:blip r:embed="rId4" cstate="print">
            <a:extLst>
              <a:ext uri="{28A0092B-C50C-407E-A947-70E740481C1C}">
                <a14:useLocalDpi xmlns:a14="http://schemas.microsoft.com/office/drawing/2010/main" val="0"/>
              </a:ext>
            </a:extLst>
          </a:blip>
          <a:srcRect l="9348" t="4341" r="7926" b="4487"/>
          <a:stretch/>
        </p:blipFill>
        <p:spPr bwMode="auto">
          <a:xfrm>
            <a:off x="2268411" y="3933055"/>
            <a:ext cx="4667101" cy="2304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611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A317A-905F-4EEA-8207-F8C26F27D188}"/>
              </a:ext>
            </a:extLst>
          </p:cNvPr>
          <p:cNvSpPr>
            <a:spLocks noGrp="1"/>
          </p:cNvSpPr>
          <p:nvPr>
            <p:ph type="title"/>
          </p:nvPr>
        </p:nvSpPr>
        <p:spPr/>
        <p:txBody>
          <a:bodyPr/>
          <a:lstStyle/>
          <a:p>
            <a:r>
              <a:rPr lang="es-EC" dirty="0"/>
              <a:t>Curvas de Desempeño</a:t>
            </a:r>
            <a:endParaRPr lang="en-US" dirty="0"/>
          </a:p>
        </p:txBody>
      </p:sp>
      <p:sp>
        <p:nvSpPr>
          <p:cNvPr id="4" name="Marcador de fecha 3">
            <a:extLst>
              <a:ext uri="{FF2B5EF4-FFF2-40B4-BE49-F238E27FC236}">
                <a16:creationId xmlns:a16="http://schemas.microsoft.com/office/drawing/2014/main" id="{4EE576BF-BBAE-4F75-9B2F-938A1FDAAA48}"/>
              </a:ext>
            </a:extLst>
          </p:cNvPr>
          <p:cNvSpPr>
            <a:spLocks noGrp="1"/>
          </p:cNvSpPr>
          <p:nvPr>
            <p:ph type="dt" sz="half" idx="10"/>
          </p:nvPr>
        </p:nvSpPr>
        <p:spPr/>
        <p:txBody>
          <a:bodyPr/>
          <a:lstStyle/>
          <a:p>
            <a:fld id="{782FCA4B-F702-4C38-9E57-DD5E5508FF53}" type="datetime1">
              <a:rPr lang="en-US" smtClean="0"/>
              <a:t>1/21/2020</a:t>
            </a:fld>
            <a:endParaRPr lang="en-US" dirty="0"/>
          </a:p>
        </p:txBody>
      </p:sp>
      <p:sp>
        <p:nvSpPr>
          <p:cNvPr id="5" name="Marcador de pie de página 4">
            <a:extLst>
              <a:ext uri="{FF2B5EF4-FFF2-40B4-BE49-F238E27FC236}">
                <a16:creationId xmlns:a16="http://schemas.microsoft.com/office/drawing/2014/main" id="{09517C3D-209E-4514-BFBA-59F89B913BB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6B2F082-ECCE-4017-A0EB-07A22B4A4AB1}"/>
              </a:ext>
            </a:extLst>
          </p:cNvPr>
          <p:cNvSpPr>
            <a:spLocks noGrp="1"/>
          </p:cNvSpPr>
          <p:nvPr>
            <p:ph type="sldNum" sz="quarter" idx="12"/>
          </p:nvPr>
        </p:nvSpPr>
        <p:spPr/>
        <p:txBody>
          <a:bodyPr/>
          <a:lstStyle/>
          <a:p>
            <a:fld id="{4FAB73BC-B049-4115-A692-8D63A059BFB8}" type="slidenum">
              <a:rPr lang="en-US" smtClean="0"/>
              <a:t>23</a:t>
            </a:fld>
            <a:endParaRPr lang="en-US" dirty="0"/>
          </a:p>
        </p:txBody>
      </p:sp>
      <p:pic>
        <p:nvPicPr>
          <p:cNvPr id="7" name="Imagen 6">
            <a:extLst>
              <a:ext uri="{FF2B5EF4-FFF2-40B4-BE49-F238E27FC236}">
                <a16:creationId xmlns:a16="http://schemas.microsoft.com/office/drawing/2014/main" id="{B5A8D131-8C65-4124-89AA-EFEC4B2B63DA}"/>
              </a:ext>
            </a:extLst>
          </p:cNvPr>
          <p:cNvPicPr/>
          <p:nvPr/>
        </p:nvPicPr>
        <p:blipFill rotWithShape="1">
          <a:blip r:embed="rId2">
            <a:extLst>
              <a:ext uri="{28A0092B-C50C-407E-A947-70E740481C1C}">
                <a14:useLocalDpi xmlns:a14="http://schemas.microsoft.com/office/drawing/2010/main" val="0"/>
              </a:ext>
            </a:extLst>
          </a:blip>
          <a:srcRect l="7891" t="3434" r="7222" b="4107"/>
          <a:stretch/>
        </p:blipFill>
        <p:spPr bwMode="auto">
          <a:xfrm>
            <a:off x="1544985" y="1916832"/>
            <a:ext cx="6228080" cy="3307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80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56C77-1D77-43A8-B69F-3B7080805C7F}"/>
              </a:ext>
            </a:extLst>
          </p:cNvPr>
          <p:cNvSpPr>
            <a:spLocks noGrp="1"/>
          </p:cNvSpPr>
          <p:nvPr>
            <p:ph type="title"/>
          </p:nvPr>
        </p:nvSpPr>
        <p:spPr/>
        <p:txBody>
          <a:bodyPr/>
          <a:lstStyle/>
          <a:p>
            <a:r>
              <a:rPr lang="es-EC" dirty="0"/>
              <a:t>Curvas de Desempeño</a:t>
            </a:r>
            <a:endParaRPr lang="en-US" dirty="0"/>
          </a:p>
        </p:txBody>
      </p:sp>
      <p:sp>
        <p:nvSpPr>
          <p:cNvPr id="4" name="Marcador de fecha 3">
            <a:extLst>
              <a:ext uri="{FF2B5EF4-FFF2-40B4-BE49-F238E27FC236}">
                <a16:creationId xmlns:a16="http://schemas.microsoft.com/office/drawing/2014/main" id="{F8403C38-5107-43D9-912F-8F1931383344}"/>
              </a:ext>
            </a:extLst>
          </p:cNvPr>
          <p:cNvSpPr>
            <a:spLocks noGrp="1"/>
          </p:cNvSpPr>
          <p:nvPr>
            <p:ph type="dt" sz="half" idx="10"/>
          </p:nvPr>
        </p:nvSpPr>
        <p:spPr/>
        <p:txBody>
          <a:bodyPr/>
          <a:lstStyle/>
          <a:p>
            <a:fld id="{86F478BD-92DB-435F-853D-2166F2355FF1}" type="datetime1">
              <a:rPr lang="en-US" smtClean="0"/>
              <a:t>1/21/2020</a:t>
            </a:fld>
            <a:endParaRPr lang="en-US" dirty="0"/>
          </a:p>
        </p:txBody>
      </p:sp>
      <p:sp>
        <p:nvSpPr>
          <p:cNvPr id="5" name="Marcador de pie de página 4">
            <a:extLst>
              <a:ext uri="{FF2B5EF4-FFF2-40B4-BE49-F238E27FC236}">
                <a16:creationId xmlns:a16="http://schemas.microsoft.com/office/drawing/2014/main" id="{0DBAB24A-6072-46E1-9BFD-C4037903522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557E09C-63F7-4188-BBB7-0FCA4F8E3A42}"/>
              </a:ext>
            </a:extLst>
          </p:cNvPr>
          <p:cNvSpPr>
            <a:spLocks noGrp="1"/>
          </p:cNvSpPr>
          <p:nvPr>
            <p:ph type="sldNum" sz="quarter" idx="12"/>
          </p:nvPr>
        </p:nvSpPr>
        <p:spPr/>
        <p:txBody>
          <a:bodyPr/>
          <a:lstStyle/>
          <a:p>
            <a:fld id="{4FAB73BC-B049-4115-A692-8D63A059BFB8}" type="slidenum">
              <a:rPr lang="en-US" smtClean="0"/>
              <a:t>24</a:t>
            </a:fld>
            <a:endParaRPr lang="en-US" dirty="0"/>
          </a:p>
        </p:txBody>
      </p:sp>
      <p:pic>
        <p:nvPicPr>
          <p:cNvPr id="7" name="Imagen 6">
            <a:extLst>
              <a:ext uri="{FF2B5EF4-FFF2-40B4-BE49-F238E27FC236}">
                <a16:creationId xmlns:a16="http://schemas.microsoft.com/office/drawing/2014/main" id="{181E43E1-161F-439C-90E0-1C949EF07B33}"/>
              </a:ext>
            </a:extLst>
          </p:cNvPr>
          <p:cNvPicPr/>
          <p:nvPr/>
        </p:nvPicPr>
        <p:blipFill rotWithShape="1">
          <a:blip r:embed="rId2">
            <a:extLst>
              <a:ext uri="{28A0092B-C50C-407E-A947-70E740481C1C}">
                <a14:useLocalDpi xmlns:a14="http://schemas.microsoft.com/office/drawing/2010/main" val="0"/>
              </a:ext>
            </a:extLst>
          </a:blip>
          <a:srcRect l="8115" t="4161" r="6793" b="4770"/>
          <a:stretch/>
        </p:blipFill>
        <p:spPr bwMode="auto">
          <a:xfrm>
            <a:off x="1497647" y="1988840"/>
            <a:ext cx="6148705" cy="32080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470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D560B-CFA2-4575-B61E-CCF002432DDC}"/>
              </a:ext>
            </a:extLst>
          </p:cNvPr>
          <p:cNvSpPr>
            <a:spLocks noGrp="1"/>
          </p:cNvSpPr>
          <p:nvPr>
            <p:ph type="title"/>
          </p:nvPr>
        </p:nvSpPr>
        <p:spPr/>
        <p:txBody>
          <a:bodyPr/>
          <a:lstStyle/>
          <a:p>
            <a:r>
              <a:rPr lang="es-EC" dirty="0"/>
              <a:t>Curvas de Desempeño</a:t>
            </a:r>
            <a:endParaRPr lang="en-US" dirty="0"/>
          </a:p>
        </p:txBody>
      </p:sp>
      <p:sp>
        <p:nvSpPr>
          <p:cNvPr id="4" name="Marcador de fecha 3">
            <a:extLst>
              <a:ext uri="{FF2B5EF4-FFF2-40B4-BE49-F238E27FC236}">
                <a16:creationId xmlns:a16="http://schemas.microsoft.com/office/drawing/2014/main" id="{0A9555EF-6663-491A-B344-3D024DFB4742}"/>
              </a:ext>
            </a:extLst>
          </p:cNvPr>
          <p:cNvSpPr>
            <a:spLocks noGrp="1"/>
          </p:cNvSpPr>
          <p:nvPr>
            <p:ph type="dt" sz="half" idx="10"/>
          </p:nvPr>
        </p:nvSpPr>
        <p:spPr/>
        <p:txBody>
          <a:bodyPr/>
          <a:lstStyle/>
          <a:p>
            <a:fld id="{14C9C0A5-6950-4614-B0B7-4BDD72D5CBC0}" type="datetime1">
              <a:rPr lang="en-US" smtClean="0"/>
              <a:t>1/21/2020</a:t>
            </a:fld>
            <a:endParaRPr lang="en-US" dirty="0"/>
          </a:p>
        </p:txBody>
      </p:sp>
      <p:sp>
        <p:nvSpPr>
          <p:cNvPr id="5" name="Marcador de pie de página 4">
            <a:extLst>
              <a:ext uri="{FF2B5EF4-FFF2-40B4-BE49-F238E27FC236}">
                <a16:creationId xmlns:a16="http://schemas.microsoft.com/office/drawing/2014/main" id="{440A1D5D-9082-4474-8636-636E80E2B04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BA192AB-EB10-406B-B79C-9791BD739E49}"/>
              </a:ext>
            </a:extLst>
          </p:cNvPr>
          <p:cNvSpPr>
            <a:spLocks noGrp="1"/>
          </p:cNvSpPr>
          <p:nvPr>
            <p:ph type="sldNum" sz="quarter" idx="12"/>
          </p:nvPr>
        </p:nvSpPr>
        <p:spPr/>
        <p:txBody>
          <a:bodyPr/>
          <a:lstStyle/>
          <a:p>
            <a:fld id="{4FAB73BC-B049-4115-A692-8D63A059BFB8}" type="slidenum">
              <a:rPr lang="en-US" smtClean="0"/>
              <a:t>25</a:t>
            </a:fld>
            <a:endParaRPr lang="en-US" dirty="0"/>
          </a:p>
        </p:txBody>
      </p:sp>
      <p:pic>
        <p:nvPicPr>
          <p:cNvPr id="7" name="Imagen 6">
            <a:extLst>
              <a:ext uri="{FF2B5EF4-FFF2-40B4-BE49-F238E27FC236}">
                <a16:creationId xmlns:a16="http://schemas.microsoft.com/office/drawing/2014/main" id="{4DE0465F-C065-4CF8-9EBA-66F42560BF00}"/>
              </a:ext>
            </a:extLst>
          </p:cNvPr>
          <p:cNvPicPr/>
          <p:nvPr/>
        </p:nvPicPr>
        <p:blipFill rotWithShape="1">
          <a:blip r:embed="rId2">
            <a:extLst>
              <a:ext uri="{28A0092B-C50C-407E-A947-70E740481C1C}">
                <a14:useLocalDpi xmlns:a14="http://schemas.microsoft.com/office/drawing/2010/main" val="0"/>
              </a:ext>
            </a:extLst>
          </a:blip>
          <a:srcRect l="8508" t="3242" r="7868" b="4758"/>
          <a:stretch/>
        </p:blipFill>
        <p:spPr bwMode="auto">
          <a:xfrm>
            <a:off x="1536095" y="1988840"/>
            <a:ext cx="6236970" cy="3345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385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1D5E6-6BF8-4607-A8EC-B62788C04200}"/>
              </a:ext>
            </a:extLst>
          </p:cNvPr>
          <p:cNvSpPr>
            <a:spLocks noGrp="1"/>
          </p:cNvSpPr>
          <p:nvPr>
            <p:ph type="title"/>
          </p:nvPr>
        </p:nvSpPr>
        <p:spPr/>
        <p:txBody>
          <a:bodyPr/>
          <a:lstStyle/>
          <a:p>
            <a:r>
              <a:rPr lang="es-EC" dirty="0"/>
              <a:t>Curvas de Desempeño</a:t>
            </a:r>
            <a:endParaRPr lang="en-US" dirty="0"/>
          </a:p>
        </p:txBody>
      </p:sp>
      <p:sp>
        <p:nvSpPr>
          <p:cNvPr id="4" name="Marcador de fecha 3">
            <a:extLst>
              <a:ext uri="{FF2B5EF4-FFF2-40B4-BE49-F238E27FC236}">
                <a16:creationId xmlns:a16="http://schemas.microsoft.com/office/drawing/2014/main" id="{70E82535-00A9-435F-994C-AD3B7A772D82}"/>
              </a:ext>
            </a:extLst>
          </p:cNvPr>
          <p:cNvSpPr>
            <a:spLocks noGrp="1"/>
          </p:cNvSpPr>
          <p:nvPr>
            <p:ph type="dt" sz="half" idx="10"/>
          </p:nvPr>
        </p:nvSpPr>
        <p:spPr/>
        <p:txBody>
          <a:bodyPr/>
          <a:lstStyle/>
          <a:p>
            <a:fld id="{ABCF6F53-D077-4F22-8FA3-285E2F482D60}" type="datetime1">
              <a:rPr lang="en-US" smtClean="0"/>
              <a:t>1/21/2020</a:t>
            </a:fld>
            <a:endParaRPr lang="en-US" dirty="0"/>
          </a:p>
        </p:txBody>
      </p:sp>
      <p:sp>
        <p:nvSpPr>
          <p:cNvPr id="5" name="Marcador de pie de página 4">
            <a:extLst>
              <a:ext uri="{FF2B5EF4-FFF2-40B4-BE49-F238E27FC236}">
                <a16:creationId xmlns:a16="http://schemas.microsoft.com/office/drawing/2014/main" id="{397D374B-4E3C-4F91-9A26-C85DCC9C4B4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D6301A7-BF7B-4E02-90C6-C412EA177858}"/>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7" name="Imagen 6">
            <a:extLst>
              <a:ext uri="{FF2B5EF4-FFF2-40B4-BE49-F238E27FC236}">
                <a16:creationId xmlns:a16="http://schemas.microsoft.com/office/drawing/2014/main" id="{3E9CC637-7558-4BDA-8A5E-A34D335CCC06}"/>
              </a:ext>
            </a:extLst>
          </p:cNvPr>
          <p:cNvPicPr/>
          <p:nvPr/>
        </p:nvPicPr>
        <p:blipFill rotWithShape="1">
          <a:blip r:embed="rId2">
            <a:extLst>
              <a:ext uri="{28A0092B-C50C-407E-A947-70E740481C1C}">
                <a14:useLocalDpi xmlns:a14="http://schemas.microsoft.com/office/drawing/2010/main" val="0"/>
              </a:ext>
            </a:extLst>
          </a:blip>
          <a:srcRect l="8426" t="4198" r="8035" b="4690"/>
          <a:stretch/>
        </p:blipFill>
        <p:spPr bwMode="auto">
          <a:xfrm>
            <a:off x="1541582" y="2060848"/>
            <a:ext cx="6176645" cy="3284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948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2CB3E-6070-4E3E-8F68-D68215953100}"/>
              </a:ext>
            </a:extLst>
          </p:cNvPr>
          <p:cNvSpPr>
            <a:spLocks noGrp="1"/>
          </p:cNvSpPr>
          <p:nvPr>
            <p:ph type="title"/>
          </p:nvPr>
        </p:nvSpPr>
        <p:spPr/>
        <p:txBody>
          <a:bodyPr/>
          <a:lstStyle/>
          <a:p>
            <a:r>
              <a:rPr lang="es-EC" dirty="0"/>
              <a:t>Resultados Curvas de Desempeño para Pd = 80 %</a:t>
            </a:r>
            <a:endParaRPr lang="en-US" dirty="0"/>
          </a:p>
        </p:txBody>
      </p:sp>
      <p:sp>
        <p:nvSpPr>
          <p:cNvPr id="4" name="Marcador de fecha 3">
            <a:extLst>
              <a:ext uri="{FF2B5EF4-FFF2-40B4-BE49-F238E27FC236}">
                <a16:creationId xmlns:a16="http://schemas.microsoft.com/office/drawing/2014/main" id="{95E70274-7DF4-48EF-9DE9-897A279D72F7}"/>
              </a:ext>
            </a:extLst>
          </p:cNvPr>
          <p:cNvSpPr>
            <a:spLocks noGrp="1"/>
          </p:cNvSpPr>
          <p:nvPr>
            <p:ph type="dt" sz="half" idx="10"/>
          </p:nvPr>
        </p:nvSpPr>
        <p:spPr/>
        <p:txBody>
          <a:bodyPr/>
          <a:lstStyle/>
          <a:p>
            <a:fld id="{5D40CDCF-40BF-4471-8C5A-229A2C672685}" type="datetime1">
              <a:rPr lang="en-US" smtClean="0"/>
              <a:t>1/21/2020</a:t>
            </a:fld>
            <a:endParaRPr lang="en-US" dirty="0"/>
          </a:p>
        </p:txBody>
      </p:sp>
      <p:sp>
        <p:nvSpPr>
          <p:cNvPr id="5" name="Marcador de pie de página 4">
            <a:extLst>
              <a:ext uri="{FF2B5EF4-FFF2-40B4-BE49-F238E27FC236}">
                <a16:creationId xmlns:a16="http://schemas.microsoft.com/office/drawing/2014/main" id="{CA49AF0A-B957-4F4F-A508-8BEADCD0CA9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DBCFE75-F056-4D4B-9423-C372906B15B1}"/>
              </a:ext>
            </a:extLst>
          </p:cNvPr>
          <p:cNvSpPr>
            <a:spLocks noGrp="1"/>
          </p:cNvSpPr>
          <p:nvPr>
            <p:ph type="sldNum" sz="quarter" idx="12"/>
          </p:nvPr>
        </p:nvSpPr>
        <p:spPr/>
        <p:txBody>
          <a:bodyPr/>
          <a:lstStyle/>
          <a:p>
            <a:fld id="{4FAB73BC-B049-4115-A692-8D63A059BFB8}" type="slidenum">
              <a:rPr lang="en-US" smtClean="0"/>
              <a:t>27</a:t>
            </a:fld>
            <a:endParaRPr lang="en-US" dirty="0"/>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483A4225-5A12-4D11-BED0-E4A84A7F142D}"/>
                  </a:ext>
                </a:extLst>
              </p:cNvPr>
              <p:cNvGraphicFramePr>
                <a:graphicFrameLocks noGrp="1"/>
              </p:cNvGraphicFramePr>
              <p:nvPr>
                <p:extLst>
                  <p:ext uri="{D42A27DB-BD31-4B8C-83A1-F6EECF244321}">
                    <p14:modId xmlns:p14="http://schemas.microsoft.com/office/powerpoint/2010/main" val="884278085"/>
                  </p:ext>
                </p:extLst>
              </p:nvPr>
            </p:nvGraphicFramePr>
            <p:xfrm>
              <a:off x="1835696" y="2636912"/>
              <a:ext cx="5817235" cy="2234692"/>
            </p:xfrm>
            <a:graphic>
              <a:graphicData uri="http://schemas.openxmlformats.org/drawingml/2006/table">
                <a:tbl>
                  <a:tblPr firstRow="1" firstCol="1" bandRow="1">
                    <a:tableStyleId>{5C22544A-7EE6-4342-B048-85BDC9FD1C3A}</a:tableStyleId>
                  </a:tblPr>
                  <a:tblGrid>
                    <a:gridCol w="1890395">
                      <a:extLst>
                        <a:ext uri="{9D8B030D-6E8A-4147-A177-3AD203B41FA5}">
                          <a16:colId xmlns:a16="http://schemas.microsoft.com/office/drawing/2014/main" val="552245604"/>
                        </a:ext>
                      </a:extLst>
                    </a:gridCol>
                    <a:gridCol w="940435">
                      <a:extLst>
                        <a:ext uri="{9D8B030D-6E8A-4147-A177-3AD203B41FA5}">
                          <a16:colId xmlns:a16="http://schemas.microsoft.com/office/drawing/2014/main" val="967785976"/>
                        </a:ext>
                      </a:extLst>
                    </a:gridCol>
                    <a:gridCol w="995680">
                      <a:extLst>
                        <a:ext uri="{9D8B030D-6E8A-4147-A177-3AD203B41FA5}">
                          <a16:colId xmlns:a16="http://schemas.microsoft.com/office/drawing/2014/main" val="4233650510"/>
                        </a:ext>
                      </a:extLst>
                    </a:gridCol>
                    <a:gridCol w="995045">
                      <a:extLst>
                        <a:ext uri="{9D8B030D-6E8A-4147-A177-3AD203B41FA5}">
                          <a16:colId xmlns:a16="http://schemas.microsoft.com/office/drawing/2014/main" val="1526059975"/>
                        </a:ext>
                      </a:extLst>
                    </a:gridCol>
                    <a:gridCol w="995680">
                      <a:extLst>
                        <a:ext uri="{9D8B030D-6E8A-4147-A177-3AD203B41FA5}">
                          <a16:colId xmlns:a16="http://schemas.microsoft.com/office/drawing/2014/main" val="2285901265"/>
                        </a:ext>
                      </a:extLst>
                    </a:gridCol>
                  </a:tblGrid>
                  <a:tr h="998220">
                    <a:tc>
                      <a:txBody>
                        <a:bodyPr/>
                        <a:lstStyle/>
                        <a:p>
                          <a:pPr marL="0" marR="0" algn="ctr">
                            <a:lnSpc>
                              <a:spcPct val="200000"/>
                            </a:lnSpc>
                            <a:spcBef>
                              <a:spcPts val="0"/>
                            </a:spcBef>
                            <a:spcAft>
                              <a:spcPts val="500"/>
                            </a:spcAft>
                            <a:tabLst>
                              <a:tab pos="5966460" algn="r"/>
                            </a:tabLst>
                          </a:pPr>
                          <a:r>
                            <a:rPr lang="es-EC" sz="1000">
                              <a:effectLst/>
                            </a:rPr>
                            <a:t>Probabilidad de falsa alarma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n-US" sz="1000">
                              <a:effectLst/>
                            </a:rPr>
                            <a:t>SCR dB</a:t>
                          </a:r>
                          <a:endParaRPr lang="en-US" sz="1200">
                            <a:effectLst/>
                          </a:endParaRPr>
                        </a:p>
                        <a:p>
                          <a:pPr marL="0" marR="0" algn="ctr">
                            <a:lnSpc>
                              <a:spcPct val="200000"/>
                            </a:lnSpc>
                            <a:spcBef>
                              <a:spcPts val="0"/>
                            </a:spcBef>
                            <a:spcAft>
                              <a:spcPts val="500"/>
                            </a:spcAft>
                            <a:tabLst>
                              <a:tab pos="5966460" algn="r"/>
                            </a:tabLst>
                          </a:pPr>
                          <a:r>
                            <a:rPr lang="en-US" sz="1000">
                              <a:effectLst/>
                            </a:rPr>
                            <a:t>CA-CFAR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SCR dB</a:t>
                          </a:r>
                          <a:endParaRPr lang="en-US" sz="1200">
                            <a:effectLst/>
                          </a:endParaRPr>
                        </a:p>
                        <a:p>
                          <a:pPr marL="0" marR="0" algn="ctr">
                            <a:lnSpc>
                              <a:spcPct val="200000"/>
                            </a:lnSpc>
                            <a:spcBef>
                              <a:spcPts val="0"/>
                            </a:spcBef>
                            <a:spcAft>
                              <a:spcPts val="500"/>
                            </a:spcAft>
                            <a:tabLst>
                              <a:tab pos="5966460" algn="r"/>
                            </a:tabLst>
                          </a:pPr>
                          <a:r>
                            <a:rPr lang="es-EC" sz="1000">
                              <a:effectLst/>
                            </a:rPr>
                            <a:t>SO-CFAR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SCR dB</a:t>
                          </a:r>
                          <a:endParaRPr lang="en-US" sz="1200">
                            <a:effectLst/>
                          </a:endParaRPr>
                        </a:p>
                        <a:p>
                          <a:pPr marL="0" marR="0" algn="ctr">
                            <a:lnSpc>
                              <a:spcPct val="200000"/>
                            </a:lnSpc>
                            <a:spcBef>
                              <a:spcPts val="0"/>
                            </a:spcBef>
                            <a:spcAft>
                              <a:spcPts val="500"/>
                            </a:spcAft>
                            <a:tabLst>
                              <a:tab pos="5966460" algn="r"/>
                            </a:tabLst>
                          </a:pPr>
                          <a:r>
                            <a:rPr lang="es-EC" sz="1000">
                              <a:effectLst/>
                            </a:rPr>
                            <a:t>GO-CFAR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SCR dB</a:t>
                          </a:r>
                          <a:endParaRPr lang="en-US" sz="1200">
                            <a:effectLst/>
                          </a:endParaRPr>
                        </a:p>
                        <a:p>
                          <a:pPr marL="0" marR="0" algn="ctr">
                            <a:lnSpc>
                              <a:spcPct val="200000"/>
                            </a:lnSpc>
                            <a:spcBef>
                              <a:spcPts val="0"/>
                            </a:spcBef>
                            <a:spcAft>
                              <a:spcPts val="500"/>
                            </a:spcAft>
                            <a:tabLst>
                              <a:tab pos="5966460" algn="r"/>
                            </a:tabLst>
                          </a:pPr>
                          <a:r>
                            <a:rPr lang="es-EC" sz="1000">
                              <a:effectLst/>
                            </a:rPr>
                            <a:t>OS-CFAR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823750"/>
                      </a:ext>
                    </a:extLst>
                  </a:tr>
                  <a:tr h="388620">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𝑷</m:t>
                                    </m:r>
                                  </m:e>
                                  <m:sub>
                                    <m:r>
                                      <a:rPr lang="es-EC" sz="1000">
                                        <a:effectLst/>
                                        <a:latin typeface="Cambria Math" panose="02040503050406030204" pitchFamily="18" charset="0"/>
                                      </a:rPr>
                                      <m:t>𝒇𝒂</m:t>
                                    </m:r>
                                  </m:sub>
                                </m:sSub>
                                <m:r>
                                  <a:rPr lang="es-EC" sz="1000">
                                    <a:effectLst/>
                                    <a:latin typeface="Cambria Math" panose="02040503050406030204" pitchFamily="18" charset="0"/>
                                  </a:rPr>
                                  <m:t>=</m:t>
                                </m:r>
                                <m:sSup>
                                  <m:sSupPr>
                                    <m:ctrlPr>
                                      <a:rPr lang="en-US" sz="1000" i="1">
                                        <a:effectLst/>
                                        <a:latin typeface="Cambria Math" panose="02040503050406030204" pitchFamily="18" charset="0"/>
                                      </a:rPr>
                                    </m:ctrlPr>
                                  </m:sSupPr>
                                  <m:e>
                                    <m:r>
                                      <a:rPr lang="es-EC" sz="1000">
                                        <a:effectLst/>
                                        <a:latin typeface="Cambria Math" panose="02040503050406030204" pitchFamily="18" charset="0"/>
                                      </a:rPr>
                                      <m:t>𝟏𝟎</m:t>
                                    </m:r>
                                  </m:e>
                                  <m:sup>
                                    <m:r>
                                      <a:rPr lang="es-EC" sz="1000">
                                        <a:effectLst/>
                                        <a:latin typeface="Cambria Math" panose="02040503050406030204" pitchFamily="18" charset="0"/>
                                      </a:rPr>
                                      <m:t>−</m:t>
                                    </m:r>
                                    <m:r>
                                      <a:rPr lang="es-EC" sz="1000">
                                        <a:effectLst/>
                                        <a:latin typeface="Cambria Math" panose="02040503050406030204" pitchFamily="18" charset="0"/>
                                      </a:rPr>
                                      <m:t>𝟑</m:t>
                                    </m:r>
                                  </m:sup>
                                </m:sSup>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−1.4</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−3</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−0.2</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7851539"/>
                      </a:ext>
                    </a:extLst>
                  </a:tr>
                  <a:tr h="381000">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𝑷</m:t>
                                    </m:r>
                                  </m:e>
                                  <m:sub>
                                    <m:r>
                                      <a:rPr lang="es-EC" sz="1000">
                                        <a:effectLst/>
                                        <a:latin typeface="Cambria Math" panose="02040503050406030204" pitchFamily="18" charset="0"/>
                                      </a:rPr>
                                      <m:t>𝒇𝒂</m:t>
                                    </m:r>
                                  </m:sub>
                                </m:sSub>
                                <m:r>
                                  <a:rPr lang="es-EC" sz="1000">
                                    <a:effectLst/>
                                    <a:latin typeface="Cambria Math" panose="02040503050406030204" pitchFamily="18" charset="0"/>
                                  </a:rPr>
                                  <m:t>=</m:t>
                                </m:r>
                                <m:sSup>
                                  <m:sSupPr>
                                    <m:ctrlPr>
                                      <a:rPr lang="en-US" sz="1000" i="1">
                                        <a:effectLst/>
                                        <a:latin typeface="Cambria Math" panose="02040503050406030204" pitchFamily="18" charset="0"/>
                                      </a:rPr>
                                    </m:ctrlPr>
                                  </m:sSupPr>
                                  <m:e>
                                    <m:r>
                                      <a:rPr lang="es-EC" sz="1000">
                                        <a:effectLst/>
                                        <a:latin typeface="Cambria Math" panose="02040503050406030204" pitchFamily="18" charset="0"/>
                                      </a:rPr>
                                      <m:t>𝟏𝟎</m:t>
                                    </m:r>
                                  </m:e>
                                  <m:sup>
                                    <m:r>
                                      <a:rPr lang="es-EC" sz="1000">
                                        <a:effectLst/>
                                        <a:latin typeface="Cambria Math" panose="02040503050406030204" pitchFamily="18" charset="0"/>
                                      </a:rPr>
                                      <m:t>−</m:t>
                                    </m:r>
                                    <m:r>
                                      <a:rPr lang="es-EC" sz="1000">
                                        <a:effectLst/>
                                        <a:latin typeface="Cambria Math" panose="02040503050406030204" pitchFamily="18" charset="0"/>
                                      </a:rPr>
                                      <m:t>𝟒</m:t>
                                    </m:r>
                                  </m:sup>
                                </m:sSup>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0.25</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−0.9</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2.6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1.4</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5324067"/>
                      </a:ext>
                    </a:extLst>
                  </a:tr>
                  <a:tr h="381000">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sSub>
                                  <m:sSubPr>
                                    <m:ctrlPr>
                                      <a:rPr lang="en-US" sz="1000" i="1">
                                        <a:effectLst/>
                                        <a:latin typeface="Cambria Math" panose="02040503050406030204" pitchFamily="18" charset="0"/>
                                      </a:rPr>
                                    </m:ctrlPr>
                                  </m:sSubPr>
                                  <m:e>
                                    <m:r>
                                      <a:rPr lang="es-EC" sz="1000">
                                        <a:effectLst/>
                                        <a:latin typeface="Cambria Math" panose="02040503050406030204" pitchFamily="18" charset="0"/>
                                      </a:rPr>
                                      <m:t>𝑷</m:t>
                                    </m:r>
                                  </m:e>
                                  <m:sub>
                                    <m:r>
                                      <a:rPr lang="es-EC" sz="1000">
                                        <a:effectLst/>
                                        <a:latin typeface="Cambria Math" panose="02040503050406030204" pitchFamily="18" charset="0"/>
                                      </a:rPr>
                                      <m:t>𝒇𝒂</m:t>
                                    </m:r>
                                  </m:sub>
                                </m:sSub>
                                <m:r>
                                  <a:rPr lang="es-EC" sz="1000">
                                    <a:effectLst/>
                                    <a:latin typeface="Cambria Math" panose="02040503050406030204" pitchFamily="18" charset="0"/>
                                  </a:rPr>
                                  <m:t>=</m:t>
                                </m:r>
                                <m:sSup>
                                  <m:sSupPr>
                                    <m:ctrlPr>
                                      <a:rPr lang="en-US" sz="1000" i="1">
                                        <a:effectLst/>
                                        <a:latin typeface="Cambria Math" panose="02040503050406030204" pitchFamily="18" charset="0"/>
                                      </a:rPr>
                                    </m:ctrlPr>
                                  </m:sSupPr>
                                  <m:e>
                                    <m:r>
                                      <a:rPr lang="es-EC" sz="1000">
                                        <a:effectLst/>
                                        <a:latin typeface="Cambria Math" panose="02040503050406030204" pitchFamily="18" charset="0"/>
                                      </a:rPr>
                                      <m:t>𝟏𝟎</m:t>
                                    </m:r>
                                  </m:e>
                                  <m:sup>
                                    <m:r>
                                      <a:rPr lang="es-EC" sz="1000">
                                        <a:effectLst/>
                                        <a:latin typeface="Cambria Math" panose="02040503050406030204" pitchFamily="18" charset="0"/>
                                      </a:rPr>
                                      <m:t>−</m:t>
                                    </m:r>
                                    <m:r>
                                      <a:rPr lang="es-EC" sz="1000">
                                        <a:effectLst/>
                                        <a:latin typeface="Cambria Math" panose="02040503050406030204" pitchFamily="18" charset="0"/>
                                      </a:rPr>
                                      <m:t>𝟓</m:t>
                                    </m:r>
                                  </m:sup>
                                </m:sSup>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0.5</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0.25</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2.6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2.3</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477735"/>
                      </a:ext>
                    </a:extLst>
                  </a:tr>
                </a:tbl>
              </a:graphicData>
            </a:graphic>
          </p:graphicFrame>
        </mc:Choice>
        <mc:Fallback xmlns="">
          <p:graphicFrame>
            <p:nvGraphicFramePr>
              <p:cNvPr id="7" name="Tabla 6">
                <a:extLst>
                  <a:ext uri="{FF2B5EF4-FFF2-40B4-BE49-F238E27FC236}">
                    <a16:creationId xmlns:a16="http://schemas.microsoft.com/office/drawing/2014/main" id="{483A4225-5A12-4D11-BED0-E4A84A7F142D}"/>
                  </a:ext>
                </a:extLst>
              </p:cNvPr>
              <p:cNvGraphicFramePr>
                <a:graphicFrameLocks noGrp="1"/>
              </p:cNvGraphicFramePr>
              <p:nvPr>
                <p:extLst>
                  <p:ext uri="{D42A27DB-BD31-4B8C-83A1-F6EECF244321}">
                    <p14:modId xmlns:p14="http://schemas.microsoft.com/office/powerpoint/2010/main" val="884278085"/>
                  </p:ext>
                </p:extLst>
              </p:nvPr>
            </p:nvGraphicFramePr>
            <p:xfrm>
              <a:off x="1835696" y="2636912"/>
              <a:ext cx="5817235" cy="2234692"/>
            </p:xfrm>
            <a:graphic>
              <a:graphicData uri="http://schemas.openxmlformats.org/drawingml/2006/table">
                <a:tbl>
                  <a:tblPr firstRow="1" firstCol="1" bandRow="1">
                    <a:tableStyleId>{5C22544A-7EE6-4342-B048-85BDC9FD1C3A}</a:tableStyleId>
                  </a:tblPr>
                  <a:tblGrid>
                    <a:gridCol w="1890395">
                      <a:extLst>
                        <a:ext uri="{9D8B030D-6E8A-4147-A177-3AD203B41FA5}">
                          <a16:colId xmlns:a16="http://schemas.microsoft.com/office/drawing/2014/main" val="552245604"/>
                        </a:ext>
                      </a:extLst>
                    </a:gridCol>
                    <a:gridCol w="940435">
                      <a:extLst>
                        <a:ext uri="{9D8B030D-6E8A-4147-A177-3AD203B41FA5}">
                          <a16:colId xmlns:a16="http://schemas.microsoft.com/office/drawing/2014/main" val="967785976"/>
                        </a:ext>
                      </a:extLst>
                    </a:gridCol>
                    <a:gridCol w="995680">
                      <a:extLst>
                        <a:ext uri="{9D8B030D-6E8A-4147-A177-3AD203B41FA5}">
                          <a16:colId xmlns:a16="http://schemas.microsoft.com/office/drawing/2014/main" val="4233650510"/>
                        </a:ext>
                      </a:extLst>
                    </a:gridCol>
                    <a:gridCol w="995045">
                      <a:extLst>
                        <a:ext uri="{9D8B030D-6E8A-4147-A177-3AD203B41FA5}">
                          <a16:colId xmlns:a16="http://schemas.microsoft.com/office/drawing/2014/main" val="1526059975"/>
                        </a:ext>
                      </a:extLst>
                    </a:gridCol>
                    <a:gridCol w="995680">
                      <a:extLst>
                        <a:ext uri="{9D8B030D-6E8A-4147-A177-3AD203B41FA5}">
                          <a16:colId xmlns:a16="http://schemas.microsoft.com/office/drawing/2014/main" val="2285901265"/>
                        </a:ext>
                      </a:extLst>
                    </a:gridCol>
                  </a:tblGrid>
                  <a:tr h="998220">
                    <a:tc>
                      <a:txBody>
                        <a:bodyPr/>
                        <a:lstStyle/>
                        <a:p>
                          <a:pPr marL="0" marR="0" algn="ctr">
                            <a:lnSpc>
                              <a:spcPct val="200000"/>
                            </a:lnSpc>
                            <a:spcBef>
                              <a:spcPts val="0"/>
                            </a:spcBef>
                            <a:spcAft>
                              <a:spcPts val="500"/>
                            </a:spcAft>
                            <a:tabLst>
                              <a:tab pos="5966460" algn="r"/>
                            </a:tabLst>
                          </a:pPr>
                          <a:r>
                            <a:rPr lang="es-EC" sz="1000">
                              <a:effectLst/>
                            </a:rPr>
                            <a:t>Probabilidad de falsa alarma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n-US" sz="1000">
                              <a:effectLst/>
                            </a:rPr>
                            <a:t>SCR dB</a:t>
                          </a:r>
                          <a:endParaRPr lang="en-US" sz="1200">
                            <a:effectLst/>
                          </a:endParaRPr>
                        </a:p>
                        <a:p>
                          <a:pPr marL="0" marR="0" algn="ctr">
                            <a:lnSpc>
                              <a:spcPct val="200000"/>
                            </a:lnSpc>
                            <a:spcBef>
                              <a:spcPts val="0"/>
                            </a:spcBef>
                            <a:spcAft>
                              <a:spcPts val="500"/>
                            </a:spcAft>
                            <a:tabLst>
                              <a:tab pos="5966460" algn="r"/>
                            </a:tabLst>
                          </a:pPr>
                          <a:r>
                            <a:rPr lang="en-US" sz="1000">
                              <a:effectLst/>
                            </a:rPr>
                            <a:t>CA-CFAR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SCR dB</a:t>
                          </a:r>
                          <a:endParaRPr lang="en-US" sz="1200">
                            <a:effectLst/>
                          </a:endParaRPr>
                        </a:p>
                        <a:p>
                          <a:pPr marL="0" marR="0" algn="ctr">
                            <a:lnSpc>
                              <a:spcPct val="200000"/>
                            </a:lnSpc>
                            <a:spcBef>
                              <a:spcPts val="0"/>
                            </a:spcBef>
                            <a:spcAft>
                              <a:spcPts val="500"/>
                            </a:spcAft>
                            <a:tabLst>
                              <a:tab pos="5966460" algn="r"/>
                            </a:tabLst>
                          </a:pPr>
                          <a:r>
                            <a:rPr lang="es-EC" sz="1000">
                              <a:effectLst/>
                            </a:rPr>
                            <a:t>SO-CFAR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SCR dB</a:t>
                          </a:r>
                          <a:endParaRPr lang="en-US" sz="1200">
                            <a:effectLst/>
                          </a:endParaRPr>
                        </a:p>
                        <a:p>
                          <a:pPr marL="0" marR="0" algn="ctr">
                            <a:lnSpc>
                              <a:spcPct val="200000"/>
                            </a:lnSpc>
                            <a:spcBef>
                              <a:spcPts val="0"/>
                            </a:spcBef>
                            <a:spcAft>
                              <a:spcPts val="500"/>
                            </a:spcAft>
                            <a:tabLst>
                              <a:tab pos="5966460" algn="r"/>
                            </a:tabLst>
                          </a:pPr>
                          <a:r>
                            <a:rPr lang="es-EC" sz="1000">
                              <a:effectLst/>
                            </a:rPr>
                            <a:t>GO-CFAR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500"/>
                            </a:spcAft>
                            <a:tabLst>
                              <a:tab pos="5966460" algn="r"/>
                            </a:tabLst>
                          </a:pPr>
                          <a:r>
                            <a:rPr lang="es-EC" sz="1000">
                              <a:effectLst/>
                            </a:rPr>
                            <a:t>SCR dB</a:t>
                          </a:r>
                          <a:endParaRPr lang="en-US" sz="1200">
                            <a:effectLst/>
                          </a:endParaRPr>
                        </a:p>
                        <a:p>
                          <a:pPr marL="0" marR="0" algn="ctr">
                            <a:lnSpc>
                              <a:spcPct val="200000"/>
                            </a:lnSpc>
                            <a:spcBef>
                              <a:spcPts val="0"/>
                            </a:spcBef>
                            <a:spcAft>
                              <a:spcPts val="500"/>
                            </a:spcAft>
                            <a:tabLst>
                              <a:tab pos="5966460" algn="r"/>
                            </a:tabLst>
                          </a:pPr>
                          <a:r>
                            <a:rPr lang="es-EC" sz="1000">
                              <a:effectLst/>
                            </a:rPr>
                            <a:t>OS-CFAR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823750"/>
                      </a:ext>
                    </a:extLst>
                  </a:tr>
                  <a:tr h="410972">
                    <a:tc>
                      <a:txBody>
                        <a:bodyPr/>
                        <a:lstStyle/>
                        <a:p>
                          <a:endParaRPr lang="en-US"/>
                        </a:p>
                      </a:txBody>
                      <a:tcPr marL="68580" marR="68580" marT="0" marB="0" anchor="ctr">
                        <a:blipFill>
                          <a:blip r:embed="rId2"/>
                          <a:stretch>
                            <a:fillRect l="-323" t="-242647" r="-209355" b="-202941"/>
                          </a:stretch>
                        </a:blipFill>
                      </a:tcPr>
                    </a:tc>
                    <a:tc>
                      <a:txBody>
                        <a:bodyPr/>
                        <a:lstStyle/>
                        <a:p>
                          <a:endParaRPr lang="en-US"/>
                        </a:p>
                      </a:txBody>
                      <a:tcPr marL="68580" marR="68580" marT="0" marB="0" anchor="ctr">
                        <a:blipFill>
                          <a:blip r:embed="rId2"/>
                          <a:stretch>
                            <a:fillRect l="-200645" t="-242647" r="-318710" b="-202941"/>
                          </a:stretch>
                        </a:blipFill>
                      </a:tcPr>
                    </a:tc>
                    <a:tc>
                      <a:txBody>
                        <a:bodyPr/>
                        <a:lstStyle/>
                        <a:p>
                          <a:endParaRPr lang="en-US"/>
                        </a:p>
                      </a:txBody>
                      <a:tcPr marL="68580" marR="68580" marT="0" marB="0" anchor="ctr">
                        <a:blipFill>
                          <a:blip r:embed="rId2"/>
                          <a:stretch>
                            <a:fillRect l="-285890" t="-242647" r="-203067" b="-202941"/>
                          </a:stretch>
                        </a:blipFill>
                      </a:tcPr>
                    </a:tc>
                    <a:tc>
                      <a:txBody>
                        <a:bodyPr/>
                        <a:lstStyle/>
                        <a:p>
                          <a:endParaRPr lang="en-US"/>
                        </a:p>
                      </a:txBody>
                      <a:tcPr marL="68580" marR="68580" marT="0" marB="0" anchor="ctr">
                        <a:blipFill>
                          <a:blip r:embed="rId2"/>
                          <a:stretch>
                            <a:fillRect l="-383537" t="-242647" r="-101829" b="-202941"/>
                          </a:stretch>
                        </a:blipFill>
                      </a:tcPr>
                    </a:tc>
                    <a:tc>
                      <a:txBody>
                        <a:bodyPr/>
                        <a:lstStyle/>
                        <a:p>
                          <a:endParaRPr lang="en-US"/>
                        </a:p>
                      </a:txBody>
                      <a:tcPr marL="68580" marR="68580" marT="0" marB="0" anchor="ctr">
                        <a:blipFill>
                          <a:blip r:embed="rId2"/>
                          <a:stretch>
                            <a:fillRect l="-486503" t="-242647" r="-2454" b="-202941"/>
                          </a:stretch>
                        </a:blipFill>
                      </a:tcPr>
                    </a:tc>
                    <a:extLst>
                      <a:ext uri="{0D108BD9-81ED-4DB2-BD59-A6C34878D82A}">
                        <a16:rowId xmlns:a16="http://schemas.microsoft.com/office/drawing/2014/main" val="2077851539"/>
                      </a:ext>
                    </a:extLst>
                  </a:tr>
                  <a:tr h="410083">
                    <a:tc>
                      <a:txBody>
                        <a:bodyPr/>
                        <a:lstStyle/>
                        <a:p>
                          <a:endParaRPr lang="en-US"/>
                        </a:p>
                      </a:txBody>
                      <a:tcPr marL="68580" marR="68580" marT="0" marB="0" anchor="ctr">
                        <a:blipFill>
                          <a:blip r:embed="rId2"/>
                          <a:stretch>
                            <a:fillRect l="-323" t="-342647" r="-209355" b="-102941"/>
                          </a:stretch>
                        </a:blipFill>
                      </a:tcPr>
                    </a:tc>
                    <a:tc>
                      <a:txBody>
                        <a:bodyPr/>
                        <a:lstStyle/>
                        <a:p>
                          <a:endParaRPr lang="en-US"/>
                        </a:p>
                      </a:txBody>
                      <a:tcPr marL="68580" marR="68580" marT="0" marB="0" anchor="ctr">
                        <a:blipFill>
                          <a:blip r:embed="rId2"/>
                          <a:stretch>
                            <a:fillRect l="-200645" t="-342647" r="-318710" b="-102941"/>
                          </a:stretch>
                        </a:blipFill>
                      </a:tcPr>
                    </a:tc>
                    <a:tc>
                      <a:txBody>
                        <a:bodyPr/>
                        <a:lstStyle/>
                        <a:p>
                          <a:endParaRPr lang="en-US"/>
                        </a:p>
                      </a:txBody>
                      <a:tcPr marL="68580" marR="68580" marT="0" marB="0" anchor="ctr">
                        <a:blipFill>
                          <a:blip r:embed="rId2"/>
                          <a:stretch>
                            <a:fillRect l="-285890" t="-342647" r="-203067" b="-102941"/>
                          </a:stretch>
                        </a:blipFill>
                      </a:tcPr>
                    </a:tc>
                    <a:tc>
                      <a:txBody>
                        <a:bodyPr/>
                        <a:lstStyle/>
                        <a:p>
                          <a:endParaRPr lang="en-US"/>
                        </a:p>
                      </a:txBody>
                      <a:tcPr marL="68580" marR="68580" marT="0" marB="0" anchor="ctr">
                        <a:blipFill>
                          <a:blip r:embed="rId2"/>
                          <a:stretch>
                            <a:fillRect l="-383537" t="-342647" r="-101829" b="-102941"/>
                          </a:stretch>
                        </a:blipFill>
                      </a:tcPr>
                    </a:tc>
                    <a:tc>
                      <a:txBody>
                        <a:bodyPr/>
                        <a:lstStyle/>
                        <a:p>
                          <a:endParaRPr lang="en-US"/>
                        </a:p>
                      </a:txBody>
                      <a:tcPr marL="68580" marR="68580" marT="0" marB="0" anchor="ctr">
                        <a:blipFill>
                          <a:blip r:embed="rId2"/>
                          <a:stretch>
                            <a:fillRect l="-486503" t="-342647" r="-2454" b="-102941"/>
                          </a:stretch>
                        </a:blipFill>
                      </a:tcPr>
                    </a:tc>
                    <a:extLst>
                      <a:ext uri="{0D108BD9-81ED-4DB2-BD59-A6C34878D82A}">
                        <a16:rowId xmlns:a16="http://schemas.microsoft.com/office/drawing/2014/main" val="2285324067"/>
                      </a:ext>
                    </a:extLst>
                  </a:tr>
                  <a:tr h="415417">
                    <a:tc>
                      <a:txBody>
                        <a:bodyPr/>
                        <a:lstStyle/>
                        <a:p>
                          <a:endParaRPr lang="en-US"/>
                        </a:p>
                      </a:txBody>
                      <a:tcPr marL="68580" marR="68580" marT="0" marB="0" anchor="ctr">
                        <a:blipFill>
                          <a:blip r:embed="rId2"/>
                          <a:stretch>
                            <a:fillRect l="-323" t="-442647" r="-209355" b="-2941"/>
                          </a:stretch>
                        </a:blipFill>
                      </a:tcPr>
                    </a:tc>
                    <a:tc>
                      <a:txBody>
                        <a:bodyPr/>
                        <a:lstStyle/>
                        <a:p>
                          <a:endParaRPr lang="en-US"/>
                        </a:p>
                      </a:txBody>
                      <a:tcPr marL="68580" marR="68580" marT="0" marB="0" anchor="ctr">
                        <a:blipFill>
                          <a:blip r:embed="rId2"/>
                          <a:stretch>
                            <a:fillRect l="-200645" t="-442647" r="-318710" b="-2941"/>
                          </a:stretch>
                        </a:blipFill>
                      </a:tcPr>
                    </a:tc>
                    <a:tc>
                      <a:txBody>
                        <a:bodyPr/>
                        <a:lstStyle/>
                        <a:p>
                          <a:endParaRPr lang="en-US"/>
                        </a:p>
                      </a:txBody>
                      <a:tcPr marL="68580" marR="68580" marT="0" marB="0" anchor="ctr">
                        <a:blipFill>
                          <a:blip r:embed="rId2"/>
                          <a:stretch>
                            <a:fillRect l="-285890" t="-442647" r="-203067" b="-2941"/>
                          </a:stretch>
                        </a:blipFill>
                      </a:tcPr>
                    </a:tc>
                    <a:tc>
                      <a:txBody>
                        <a:bodyPr/>
                        <a:lstStyle/>
                        <a:p>
                          <a:endParaRPr lang="en-US"/>
                        </a:p>
                      </a:txBody>
                      <a:tcPr marL="68580" marR="68580" marT="0" marB="0" anchor="ctr">
                        <a:blipFill>
                          <a:blip r:embed="rId2"/>
                          <a:stretch>
                            <a:fillRect l="-383537" t="-442647" r="-101829" b="-2941"/>
                          </a:stretch>
                        </a:blipFill>
                      </a:tcPr>
                    </a:tc>
                    <a:tc>
                      <a:txBody>
                        <a:bodyPr/>
                        <a:lstStyle/>
                        <a:p>
                          <a:endParaRPr lang="en-US"/>
                        </a:p>
                      </a:txBody>
                      <a:tcPr marL="68580" marR="68580" marT="0" marB="0" anchor="ctr">
                        <a:blipFill>
                          <a:blip r:embed="rId2"/>
                          <a:stretch>
                            <a:fillRect l="-486503" t="-442647" r="-2454" b="-2941"/>
                          </a:stretch>
                        </a:blipFill>
                      </a:tcPr>
                    </a:tc>
                    <a:extLst>
                      <a:ext uri="{0D108BD9-81ED-4DB2-BD59-A6C34878D82A}">
                        <a16:rowId xmlns:a16="http://schemas.microsoft.com/office/drawing/2014/main" val="983477735"/>
                      </a:ext>
                    </a:extLst>
                  </a:tr>
                </a:tbl>
              </a:graphicData>
            </a:graphic>
          </p:graphicFrame>
        </mc:Fallback>
      </mc:AlternateContent>
    </p:spTree>
    <p:extLst>
      <p:ext uri="{BB962C8B-B14F-4D97-AF65-F5344CB8AC3E}">
        <p14:creationId xmlns:p14="http://schemas.microsoft.com/office/powerpoint/2010/main" val="22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4A665E-DEA1-40EB-8D32-75CB3C8AE202}"/>
              </a:ext>
            </a:extLst>
          </p:cNvPr>
          <p:cNvSpPr>
            <a:spLocks noGrp="1"/>
          </p:cNvSpPr>
          <p:nvPr>
            <p:ph type="title"/>
          </p:nvPr>
        </p:nvSpPr>
        <p:spPr>
          <a:xfrm>
            <a:off x="982133" y="457201"/>
            <a:ext cx="7704667" cy="1112660"/>
          </a:xfrm>
        </p:spPr>
        <p:txBody>
          <a:bodyPr/>
          <a:lstStyle/>
          <a:p>
            <a:r>
              <a:rPr lang="es-EC" dirty="0"/>
              <a:t>Ciclo de Maquina</a:t>
            </a:r>
            <a:endParaRPr lang="en-US" dirty="0"/>
          </a:p>
        </p:txBody>
      </p:sp>
      <p:sp>
        <p:nvSpPr>
          <p:cNvPr id="4" name="Marcador de fecha 3">
            <a:extLst>
              <a:ext uri="{FF2B5EF4-FFF2-40B4-BE49-F238E27FC236}">
                <a16:creationId xmlns:a16="http://schemas.microsoft.com/office/drawing/2014/main" id="{904BC3B3-089F-4B98-A1FA-75BE898D6CAD}"/>
              </a:ext>
            </a:extLst>
          </p:cNvPr>
          <p:cNvSpPr>
            <a:spLocks noGrp="1"/>
          </p:cNvSpPr>
          <p:nvPr>
            <p:ph type="dt" sz="half" idx="10"/>
          </p:nvPr>
        </p:nvSpPr>
        <p:spPr/>
        <p:txBody>
          <a:bodyPr/>
          <a:lstStyle/>
          <a:p>
            <a:fld id="{558A3D01-1644-4839-A306-3DE707E7DCC7}" type="datetime1">
              <a:rPr lang="en-US" smtClean="0"/>
              <a:t>1/21/2020</a:t>
            </a:fld>
            <a:endParaRPr lang="en-US" dirty="0"/>
          </a:p>
        </p:txBody>
      </p:sp>
      <p:sp>
        <p:nvSpPr>
          <p:cNvPr id="5" name="Marcador de pie de página 4">
            <a:extLst>
              <a:ext uri="{FF2B5EF4-FFF2-40B4-BE49-F238E27FC236}">
                <a16:creationId xmlns:a16="http://schemas.microsoft.com/office/drawing/2014/main" id="{7034E378-4BF6-4D77-9A09-D09D2B55D64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F5D08CC-7787-4E9E-B68B-4C767F1E7D53}"/>
              </a:ext>
            </a:extLst>
          </p:cNvPr>
          <p:cNvSpPr>
            <a:spLocks noGrp="1"/>
          </p:cNvSpPr>
          <p:nvPr>
            <p:ph type="sldNum" sz="quarter" idx="12"/>
          </p:nvPr>
        </p:nvSpPr>
        <p:spPr/>
        <p:txBody>
          <a:bodyPr/>
          <a:lstStyle/>
          <a:p>
            <a:fld id="{4FAB73BC-B049-4115-A692-8D63A059BFB8}" type="slidenum">
              <a:rPr lang="en-US" smtClean="0"/>
              <a:t>28</a:t>
            </a:fld>
            <a:endParaRPr lang="en-US" dirty="0"/>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DA1239B4-B2CF-4D0B-BFE2-0EDCD179BD39}"/>
                  </a:ext>
                </a:extLst>
              </p:cNvPr>
              <p:cNvGraphicFramePr>
                <a:graphicFrameLocks noGrp="1"/>
              </p:cNvGraphicFramePr>
              <p:nvPr>
                <p:extLst>
                  <p:ext uri="{D42A27DB-BD31-4B8C-83A1-F6EECF244321}">
                    <p14:modId xmlns:p14="http://schemas.microsoft.com/office/powerpoint/2010/main" val="401736734"/>
                  </p:ext>
                </p:extLst>
              </p:nvPr>
            </p:nvGraphicFramePr>
            <p:xfrm>
              <a:off x="989381" y="1412776"/>
              <a:ext cx="7282179" cy="4543934"/>
            </p:xfrm>
            <a:graphic>
              <a:graphicData uri="http://schemas.openxmlformats.org/drawingml/2006/table">
                <a:tbl>
                  <a:tblPr firstRow="1" firstCol="1" bandRow="1">
                    <a:tableStyleId>{5C22544A-7EE6-4342-B048-85BDC9FD1C3A}</a:tableStyleId>
                  </a:tblPr>
                  <a:tblGrid>
                    <a:gridCol w="2557680">
                      <a:extLst>
                        <a:ext uri="{9D8B030D-6E8A-4147-A177-3AD203B41FA5}">
                          <a16:colId xmlns:a16="http://schemas.microsoft.com/office/drawing/2014/main" val="9931658"/>
                        </a:ext>
                      </a:extLst>
                    </a:gridCol>
                    <a:gridCol w="2557680">
                      <a:extLst>
                        <a:ext uri="{9D8B030D-6E8A-4147-A177-3AD203B41FA5}">
                          <a16:colId xmlns:a16="http://schemas.microsoft.com/office/drawing/2014/main" val="1076724743"/>
                        </a:ext>
                      </a:extLst>
                    </a:gridCol>
                    <a:gridCol w="2166819">
                      <a:extLst>
                        <a:ext uri="{9D8B030D-6E8A-4147-A177-3AD203B41FA5}">
                          <a16:colId xmlns:a16="http://schemas.microsoft.com/office/drawing/2014/main" val="3576487770"/>
                        </a:ext>
                      </a:extLst>
                    </a:gridCol>
                  </a:tblGrid>
                  <a:tr h="0">
                    <a:tc rowSpan="2">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a:lnSpc>
                              <a:spcPct val="150000"/>
                            </a:lnSpc>
                            <a:spcBef>
                              <a:spcPts val="0"/>
                            </a:spcBef>
                            <a:spcAft>
                              <a:spcPts val="500"/>
                            </a:spcAft>
                            <a:tabLst>
                              <a:tab pos="5966460" algn="r"/>
                            </a:tabLst>
                          </a:pPr>
                          <a:r>
                            <a:rPr lang="es-EC" sz="1200" dirty="0">
                              <a:effectLst/>
                            </a:rPr>
                            <a:t>Ciclo de máquina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986405151"/>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500"/>
                            </a:spcAft>
                            <a:tabLst>
                              <a:tab pos="5966460" algn="r"/>
                            </a:tabLst>
                          </a:pPr>
                          <a:r>
                            <a:rPr lang="es-EC" sz="1200" dirty="0">
                              <a:effectLst/>
                            </a:rPr>
                            <a:t>Número de muestras que ingresan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500"/>
                            </a:spcAft>
                            <a:tabLst>
                              <a:tab pos="5966460" algn="r"/>
                            </a:tabLst>
                          </a:pPr>
                          <a:r>
                            <a:rPr lang="es-EC" sz="1200">
                              <a:effectLst/>
                            </a:rPr>
                            <a:t>Tiempo de procesamiento (s)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3433402"/>
                      </a:ext>
                    </a:extLst>
                  </a:tr>
                  <a:tr h="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CA-CFAR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𝑺</m:t>
                                </m:r>
                                <m:r>
                                  <a:rPr lang="es-EC" sz="1200">
                                    <a:effectLst/>
                                    <a:latin typeface="Cambria Math" panose="02040503050406030204" pitchFamily="18" charset="0"/>
                                  </a:rPr>
                                  <m:t>=</m:t>
                                </m:r>
                                <m:r>
                                  <a:rPr lang="es-EC" sz="1200">
                                    <a:effectLst/>
                                    <a:latin typeface="Cambria Math" panose="02040503050406030204" pitchFamily="18" charset="0"/>
                                  </a:rPr>
                                  <m:t>𝟏𝟎𝟎𝟎𝟎</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𝑡</m:t>
                                </m:r>
                                <m:r>
                                  <a:rPr lang="es-EC" sz="1200">
                                    <a:effectLst/>
                                    <a:latin typeface="Cambria Math" panose="02040503050406030204" pitchFamily="18" charset="0"/>
                                  </a:rPr>
                                  <m:t>=0.031704</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4416970"/>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𝑺</m:t>
                                </m:r>
                                <m:r>
                                  <a:rPr lang="es-EC" sz="1200">
                                    <a:effectLst/>
                                    <a:latin typeface="Cambria Math" panose="02040503050406030204" pitchFamily="18" charset="0"/>
                                  </a:rPr>
                                  <m:t>=</m:t>
                                </m:r>
                                <m:r>
                                  <a:rPr lang="es-EC" sz="1200">
                                    <a:effectLst/>
                                    <a:latin typeface="Cambria Math" panose="02040503050406030204" pitchFamily="18" charset="0"/>
                                  </a:rPr>
                                  <m:t>𝟏𝟎𝟎𝟎𝟎𝟎</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𝑡</m:t>
                                </m:r>
                                <m:r>
                                  <a:rPr lang="es-EC" sz="1200">
                                    <a:effectLst/>
                                    <a:latin typeface="Cambria Math" panose="02040503050406030204" pitchFamily="18" charset="0"/>
                                  </a:rPr>
                                  <m:t>=0.252932</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9420770"/>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𝑺</m:t>
                                </m:r>
                                <m:r>
                                  <a:rPr lang="es-EC" sz="1200">
                                    <a:effectLst/>
                                    <a:latin typeface="Cambria Math" panose="02040503050406030204" pitchFamily="18" charset="0"/>
                                  </a:rPr>
                                  <m:t>=</m:t>
                                </m:r>
                                <m:r>
                                  <a:rPr lang="es-EC" sz="1200">
                                    <a:effectLst/>
                                    <a:latin typeface="Cambria Math" panose="02040503050406030204" pitchFamily="18" charset="0"/>
                                  </a:rPr>
                                  <m:t>𝟏𝟎𝟎𝟎𝟎𝟎𝟎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𝑡</m:t>
                                </m:r>
                                <m:r>
                                  <a:rPr lang="es-EC" sz="1200">
                                    <a:effectLst/>
                                    <a:latin typeface="Cambria Math" panose="02040503050406030204" pitchFamily="18" charset="0"/>
                                  </a:rPr>
                                  <m:t>=2.550467</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3957699"/>
                      </a:ext>
                    </a:extLst>
                  </a:tr>
                  <a:tr h="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OCA- CFAR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𝒕</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𝟎𝟑𝟎𝟔𝟏𝟔</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3802168"/>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=0.259686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7137727"/>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=2.589259</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6828337"/>
                      </a:ext>
                    </a:extLst>
                  </a:tr>
                  <a:tr h="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GOCA – CFAR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𝒕</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𝟎𝟑𝟎𝟗𝟎𝟑</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4910047"/>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=0.252581</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1907208"/>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=2.531597</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5800082"/>
                      </a:ext>
                    </a:extLst>
                  </a:tr>
                  <a:tr h="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OS - CFAR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𝒕</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𝟎𝟑𝟕𝟗𝟎𝟖</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1858964"/>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=0.325236</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5494263"/>
                      </a:ext>
                    </a:extLst>
                  </a:tr>
                  <a:tr h="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𝑺</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𝟏𝟎𝟎𝟎𝟎𝟎𝟎</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500"/>
                            </a:spcAft>
                            <a:tabLst>
                              <a:tab pos="5966460" algn="r"/>
                            </a:tabLs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=3.221117</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548951"/>
                      </a:ext>
                    </a:extLst>
                  </a:tr>
                </a:tbl>
              </a:graphicData>
            </a:graphic>
          </p:graphicFrame>
        </mc:Choice>
        <mc:Fallback xmlns="">
          <p:graphicFrame>
            <p:nvGraphicFramePr>
              <p:cNvPr id="7" name="Tabla 6">
                <a:extLst>
                  <a:ext uri="{FF2B5EF4-FFF2-40B4-BE49-F238E27FC236}">
                    <a16:creationId xmlns:a16="http://schemas.microsoft.com/office/drawing/2014/main" id="{DA1239B4-B2CF-4D0B-BFE2-0EDCD179BD39}"/>
                  </a:ext>
                </a:extLst>
              </p:cNvPr>
              <p:cNvGraphicFramePr>
                <a:graphicFrameLocks noGrp="1"/>
              </p:cNvGraphicFramePr>
              <p:nvPr>
                <p:extLst>
                  <p:ext uri="{D42A27DB-BD31-4B8C-83A1-F6EECF244321}">
                    <p14:modId xmlns:p14="http://schemas.microsoft.com/office/powerpoint/2010/main" val="401736734"/>
                  </p:ext>
                </p:extLst>
              </p:nvPr>
            </p:nvGraphicFramePr>
            <p:xfrm>
              <a:off x="989381" y="1412776"/>
              <a:ext cx="7282179" cy="4543934"/>
            </p:xfrm>
            <a:graphic>
              <a:graphicData uri="http://schemas.openxmlformats.org/drawingml/2006/table">
                <a:tbl>
                  <a:tblPr firstRow="1" firstCol="1" bandRow="1">
                    <a:tableStyleId>{5C22544A-7EE6-4342-B048-85BDC9FD1C3A}</a:tableStyleId>
                  </a:tblPr>
                  <a:tblGrid>
                    <a:gridCol w="2557680">
                      <a:extLst>
                        <a:ext uri="{9D8B030D-6E8A-4147-A177-3AD203B41FA5}">
                          <a16:colId xmlns:a16="http://schemas.microsoft.com/office/drawing/2014/main" val="9931658"/>
                        </a:ext>
                      </a:extLst>
                    </a:gridCol>
                    <a:gridCol w="2557680">
                      <a:extLst>
                        <a:ext uri="{9D8B030D-6E8A-4147-A177-3AD203B41FA5}">
                          <a16:colId xmlns:a16="http://schemas.microsoft.com/office/drawing/2014/main" val="1076724743"/>
                        </a:ext>
                      </a:extLst>
                    </a:gridCol>
                    <a:gridCol w="2166819">
                      <a:extLst>
                        <a:ext uri="{9D8B030D-6E8A-4147-A177-3AD203B41FA5}">
                          <a16:colId xmlns:a16="http://schemas.microsoft.com/office/drawing/2014/main" val="3576487770"/>
                        </a:ext>
                      </a:extLst>
                    </a:gridCol>
                  </a:tblGrid>
                  <a:tr h="245047">
                    <a:tc rowSpan="2">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a:lnSpc>
                              <a:spcPct val="150000"/>
                            </a:lnSpc>
                            <a:spcBef>
                              <a:spcPts val="0"/>
                            </a:spcBef>
                            <a:spcAft>
                              <a:spcPts val="500"/>
                            </a:spcAft>
                            <a:tabLst>
                              <a:tab pos="5966460" algn="r"/>
                            </a:tabLst>
                          </a:pPr>
                          <a:r>
                            <a:rPr lang="es-EC" sz="1200" dirty="0">
                              <a:effectLst/>
                            </a:rPr>
                            <a:t>Ciclo de máquina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986405151"/>
                      </a:ext>
                    </a:extLst>
                  </a:tr>
                  <a:tr h="245047">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500"/>
                            </a:spcAft>
                            <a:tabLst>
                              <a:tab pos="5966460" algn="r"/>
                            </a:tabLst>
                          </a:pPr>
                          <a:r>
                            <a:rPr lang="es-EC" sz="1200" dirty="0">
                              <a:effectLst/>
                            </a:rPr>
                            <a:t>Número de muestras que ingresan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500"/>
                            </a:spcAft>
                            <a:tabLst>
                              <a:tab pos="5966460" algn="r"/>
                            </a:tabLst>
                          </a:pPr>
                          <a:r>
                            <a:rPr lang="es-EC" sz="1200">
                              <a:effectLst/>
                            </a:rPr>
                            <a:t>Tiempo de procesamiento (s)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3433402"/>
                      </a:ext>
                    </a:extLst>
                  </a:tr>
                  <a:tr h="33782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CA-CFAR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149091" r="-86158" b="-1114545"/>
                          </a:stretch>
                        </a:blipFill>
                      </a:tcPr>
                    </a:tc>
                    <a:tc>
                      <a:txBody>
                        <a:bodyPr/>
                        <a:lstStyle/>
                        <a:p>
                          <a:endParaRPr lang="en-US"/>
                        </a:p>
                      </a:txBody>
                      <a:tcPr marL="68580" marR="68580" marT="0" marB="0">
                        <a:blipFill>
                          <a:blip r:embed="rId2"/>
                          <a:stretch>
                            <a:fillRect l="-235955" t="-149091" r="-1404" b="-1114545"/>
                          </a:stretch>
                        </a:blipFill>
                      </a:tcPr>
                    </a:tc>
                    <a:extLst>
                      <a:ext uri="{0D108BD9-81ED-4DB2-BD59-A6C34878D82A}">
                        <a16:rowId xmlns:a16="http://schemas.microsoft.com/office/drawing/2014/main" val="4264416970"/>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244643" r="-86158" b="-994643"/>
                          </a:stretch>
                        </a:blipFill>
                      </a:tcPr>
                    </a:tc>
                    <a:tc>
                      <a:txBody>
                        <a:bodyPr/>
                        <a:lstStyle/>
                        <a:p>
                          <a:endParaRPr lang="en-US"/>
                        </a:p>
                      </a:txBody>
                      <a:tcPr marL="68580" marR="68580" marT="0" marB="0">
                        <a:blipFill>
                          <a:blip r:embed="rId2"/>
                          <a:stretch>
                            <a:fillRect l="-235955" t="-244643" r="-1404" b="-994643"/>
                          </a:stretch>
                        </a:blipFill>
                      </a:tcPr>
                    </a:tc>
                    <a:extLst>
                      <a:ext uri="{0D108BD9-81ED-4DB2-BD59-A6C34878D82A}">
                        <a16:rowId xmlns:a16="http://schemas.microsoft.com/office/drawing/2014/main" val="539420770"/>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350909" r="-86158" b="-912727"/>
                          </a:stretch>
                        </a:blipFill>
                      </a:tcPr>
                    </a:tc>
                    <a:tc>
                      <a:txBody>
                        <a:bodyPr/>
                        <a:lstStyle/>
                        <a:p>
                          <a:endParaRPr lang="en-US"/>
                        </a:p>
                      </a:txBody>
                      <a:tcPr marL="68580" marR="68580" marT="0" marB="0">
                        <a:blipFill>
                          <a:blip r:embed="rId2"/>
                          <a:stretch>
                            <a:fillRect l="-235955" t="-350909" r="-1404" b="-912727"/>
                          </a:stretch>
                        </a:blipFill>
                      </a:tcPr>
                    </a:tc>
                    <a:extLst>
                      <a:ext uri="{0D108BD9-81ED-4DB2-BD59-A6C34878D82A}">
                        <a16:rowId xmlns:a16="http://schemas.microsoft.com/office/drawing/2014/main" val="723957699"/>
                      </a:ext>
                    </a:extLst>
                  </a:tr>
                  <a:tr h="33782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OCA- CFAR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442857" r="-86158" b="-796429"/>
                          </a:stretch>
                        </a:blipFill>
                      </a:tcPr>
                    </a:tc>
                    <a:tc>
                      <a:txBody>
                        <a:bodyPr/>
                        <a:lstStyle/>
                        <a:p>
                          <a:endParaRPr lang="en-US"/>
                        </a:p>
                      </a:txBody>
                      <a:tcPr marL="68580" marR="68580" marT="0" marB="0">
                        <a:blipFill>
                          <a:blip r:embed="rId2"/>
                          <a:stretch>
                            <a:fillRect l="-235955" t="-442857" r="-1404" b="-796429"/>
                          </a:stretch>
                        </a:blipFill>
                      </a:tcPr>
                    </a:tc>
                    <a:extLst>
                      <a:ext uri="{0D108BD9-81ED-4DB2-BD59-A6C34878D82A}">
                        <a16:rowId xmlns:a16="http://schemas.microsoft.com/office/drawing/2014/main" val="1403802168"/>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552727" r="-86158" b="-710909"/>
                          </a:stretch>
                        </a:blipFill>
                      </a:tcPr>
                    </a:tc>
                    <a:tc>
                      <a:txBody>
                        <a:bodyPr/>
                        <a:lstStyle/>
                        <a:p>
                          <a:endParaRPr lang="en-US"/>
                        </a:p>
                      </a:txBody>
                      <a:tcPr marL="68580" marR="68580" marT="0" marB="0">
                        <a:blipFill>
                          <a:blip r:embed="rId2"/>
                          <a:stretch>
                            <a:fillRect l="-235955" t="-552727" r="-1404" b="-710909"/>
                          </a:stretch>
                        </a:blipFill>
                      </a:tcPr>
                    </a:tc>
                    <a:extLst>
                      <a:ext uri="{0D108BD9-81ED-4DB2-BD59-A6C34878D82A}">
                        <a16:rowId xmlns:a16="http://schemas.microsoft.com/office/drawing/2014/main" val="3527137727"/>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641071" r="-86158" b="-598214"/>
                          </a:stretch>
                        </a:blipFill>
                      </a:tcPr>
                    </a:tc>
                    <a:tc>
                      <a:txBody>
                        <a:bodyPr/>
                        <a:lstStyle/>
                        <a:p>
                          <a:endParaRPr lang="en-US"/>
                        </a:p>
                      </a:txBody>
                      <a:tcPr marL="68580" marR="68580" marT="0" marB="0">
                        <a:blipFill>
                          <a:blip r:embed="rId2"/>
                          <a:stretch>
                            <a:fillRect l="-235955" t="-641071" r="-1404" b="-598214"/>
                          </a:stretch>
                        </a:blipFill>
                      </a:tcPr>
                    </a:tc>
                    <a:extLst>
                      <a:ext uri="{0D108BD9-81ED-4DB2-BD59-A6C34878D82A}">
                        <a16:rowId xmlns:a16="http://schemas.microsoft.com/office/drawing/2014/main" val="4056828337"/>
                      </a:ext>
                    </a:extLst>
                  </a:tr>
                  <a:tr h="33782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GOCA – CFAR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754545" r="-86158" b="-509091"/>
                          </a:stretch>
                        </a:blipFill>
                      </a:tcPr>
                    </a:tc>
                    <a:tc>
                      <a:txBody>
                        <a:bodyPr/>
                        <a:lstStyle/>
                        <a:p>
                          <a:endParaRPr lang="en-US"/>
                        </a:p>
                      </a:txBody>
                      <a:tcPr marL="68580" marR="68580" marT="0" marB="0">
                        <a:blipFill>
                          <a:blip r:embed="rId2"/>
                          <a:stretch>
                            <a:fillRect l="-235955" t="-754545" r="-1404" b="-509091"/>
                          </a:stretch>
                        </a:blipFill>
                      </a:tcPr>
                    </a:tc>
                    <a:extLst>
                      <a:ext uri="{0D108BD9-81ED-4DB2-BD59-A6C34878D82A}">
                        <a16:rowId xmlns:a16="http://schemas.microsoft.com/office/drawing/2014/main" val="2684910047"/>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839286" r="-86158" b="-400000"/>
                          </a:stretch>
                        </a:blipFill>
                      </a:tcPr>
                    </a:tc>
                    <a:tc>
                      <a:txBody>
                        <a:bodyPr/>
                        <a:lstStyle/>
                        <a:p>
                          <a:endParaRPr lang="en-US"/>
                        </a:p>
                      </a:txBody>
                      <a:tcPr marL="68580" marR="68580" marT="0" marB="0">
                        <a:blipFill>
                          <a:blip r:embed="rId2"/>
                          <a:stretch>
                            <a:fillRect l="-235955" t="-839286" r="-1404" b="-400000"/>
                          </a:stretch>
                        </a:blipFill>
                      </a:tcPr>
                    </a:tc>
                    <a:extLst>
                      <a:ext uri="{0D108BD9-81ED-4DB2-BD59-A6C34878D82A}">
                        <a16:rowId xmlns:a16="http://schemas.microsoft.com/office/drawing/2014/main" val="2101907208"/>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956364" r="-86158" b="-307273"/>
                          </a:stretch>
                        </a:blipFill>
                      </a:tcPr>
                    </a:tc>
                    <a:tc>
                      <a:txBody>
                        <a:bodyPr/>
                        <a:lstStyle/>
                        <a:p>
                          <a:endParaRPr lang="en-US"/>
                        </a:p>
                      </a:txBody>
                      <a:tcPr marL="68580" marR="68580" marT="0" marB="0">
                        <a:blipFill>
                          <a:blip r:embed="rId2"/>
                          <a:stretch>
                            <a:fillRect l="-235955" t="-956364" r="-1404" b="-307273"/>
                          </a:stretch>
                        </a:blipFill>
                      </a:tcPr>
                    </a:tc>
                    <a:extLst>
                      <a:ext uri="{0D108BD9-81ED-4DB2-BD59-A6C34878D82A}">
                        <a16:rowId xmlns:a16="http://schemas.microsoft.com/office/drawing/2014/main" val="1965800082"/>
                      </a:ext>
                    </a:extLst>
                  </a:tr>
                  <a:tr h="337820">
                    <a:tc rowSpan="3">
                      <a:txBody>
                        <a:bodyPr/>
                        <a:lstStyle/>
                        <a:p>
                          <a:pPr marL="0" marR="0" algn="ctr">
                            <a:lnSpc>
                              <a:spcPct val="150000"/>
                            </a:lnSpc>
                            <a:spcBef>
                              <a:spcPts val="0"/>
                            </a:spcBef>
                            <a:spcAft>
                              <a:spcPts val="500"/>
                            </a:spcAft>
                            <a:tabLst>
                              <a:tab pos="5966460" algn="r"/>
                            </a:tabLs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500"/>
                            </a:spcAft>
                            <a:tabLst>
                              <a:tab pos="5966460" algn="r"/>
                            </a:tabLs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OS - CFAR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1037500" r="-86158" b="-201786"/>
                          </a:stretch>
                        </a:blipFill>
                      </a:tcPr>
                    </a:tc>
                    <a:tc>
                      <a:txBody>
                        <a:bodyPr/>
                        <a:lstStyle/>
                        <a:p>
                          <a:endParaRPr lang="en-US"/>
                        </a:p>
                      </a:txBody>
                      <a:tcPr marL="68580" marR="68580" marT="0" marB="0">
                        <a:blipFill>
                          <a:blip r:embed="rId2"/>
                          <a:stretch>
                            <a:fillRect l="-235955" t="-1037500" r="-1404" b="-201786"/>
                          </a:stretch>
                        </a:blipFill>
                      </a:tcPr>
                    </a:tc>
                    <a:extLst>
                      <a:ext uri="{0D108BD9-81ED-4DB2-BD59-A6C34878D82A}">
                        <a16:rowId xmlns:a16="http://schemas.microsoft.com/office/drawing/2014/main" val="2501858964"/>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1158182" r="-86158" b="-105455"/>
                          </a:stretch>
                        </a:blipFill>
                      </a:tcPr>
                    </a:tc>
                    <a:tc>
                      <a:txBody>
                        <a:bodyPr/>
                        <a:lstStyle/>
                        <a:p>
                          <a:endParaRPr lang="en-US"/>
                        </a:p>
                      </a:txBody>
                      <a:tcPr marL="68580" marR="68580" marT="0" marB="0">
                        <a:blipFill>
                          <a:blip r:embed="rId2"/>
                          <a:stretch>
                            <a:fillRect l="-235955" t="-1158182" r="-1404" b="-105455"/>
                          </a:stretch>
                        </a:blipFill>
                      </a:tcPr>
                    </a:tc>
                    <a:extLst>
                      <a:ext uri="{0D108BD9-81ED-4DB2-BD59-A6C34878D82A}">
                        <a16:rowId xmlns:a16="http://schemas.microsoft.com/office/drawing/2014/main" val="3435494263"/>
                      </a:ext>
                    </a:extLst>
                  </a:tr>
                  <a:tr h="337820">
                    <a:tc vMerge="1">
                      <a:txBody>
                        <a:bodyPr/>
                        <a:lstStyle/>
                        <a:p>
                          <a:pPr marL="0" marR="0" algn="ctr">
                            <a:lnSpc>
                              <a:spcPct val="150000"/>
                            </a:lnSpc>
                            <a:spcBef>
                              <a:spcPts val="0"/>
                            </a:spcBef>
                            <a:spcAft>
                              <a:spcPts val="500"/>
                            </a:spcAft>
                            <a:tabLst>
                              <a:tab pos="596646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477" t="-1235714" r="-86158" b="-3571"/>
                          </a:stretch>
                        </a:blipFill>
                      </a:tcPr>
                    </a:tc>
                    <a:tc>
                      <a:txBody>
                        <a:bodyPr/>
                        <a:lstStyle/>
                        <a:p>
                          <a:endParaRPr lang="en-US"/>
                        </a:p>
                      </a:txBody>
                      <a:tcPr marL="68580" marR="68580" marT="0" marB="0">
                        <a:blipFill>
                          <a:blip r:embed="rId2"/>
                          <a:stretch>
                            <a:fillRect l="-235955" t="-1235714" r="-1404" b="-3571"/>
                          </a:stretch>
                        </a:blipFill>
                      </a:tcPr>
                    </a:tc>
                    <a:extLst>
                      <a:ext uri="{0D108BD9-81ED-4DB2-BD59-A6C34878D82A}">
                        <a16:rowId xmlns:a16="http://schemas.microsoft.com/office/drawing/2014/main" val="318548951"/>
                      </a:ext>
                    </a:extLst>
                  </a:tr>
                </a:tbl>
              </a:graphicData>
            </a:graphic>
          </p:graphicFrame>
        </mc:Fallback>
      </mc:AlternateContent>
    </p:spTree>
    <p:extLst>
      <p:ext uri="{BB962C8B-B14F-4D97-AF65-F5344CB8AC3E}">
        <p14:creationId xmlns:p14="http://schemas.microsoft.com/office/powerpoint/2010/main" val="3378600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387CD-4833-477F-9E73-24EB29C3EEBA}"/>
              </a:ext>
            </a:extLst>
          </p:cNvPr>
          <p:cNvSpPr>
            <a:spLocks noGrp="1"/>
          </p:cNvSpPr>
          <p:nvPr>
            <p:ph type="title"/>
          </p:nvPr>
        </p:nvSpPr>
        <p:spPr/>
        <p:txBody>
          <a:bodyPr/>
          <a:lstStyle/>
          <a:p>
            <a:r>
              <a:rPr lang="es-EC" dirty="0"/>
              <a:t>Digitalización de Señales de Radar</a:t>
            </a:r>
            <a:endParaRPr lang="en-US" dirty="0"/>
          </a:p>
        </p:txBody>
      </p:sp>
      <p:sp>
        <p:nvSpPr>
          <p:cNvPr id="4" name="Marcador de fecha 3">
            <a:extLst>
              <a:ext uri="{FF2B5EF4-FFF2-40B4-BE49-F238E27FC236}">
                <a16:creationId xmlns:a16="http://schemas.microsoft.com/office/drawing/2014/main" id="{512FB9D4-5338-411D-AA6A-E7612DB80E93}"/>
              </a:ext>
            </a:extLst>
          </p:cNvPr>
          <p:cNvSpPr>
            <a:spLocks noGrp="1"/>
          </p:cNvSpPr>
          <p:nvPr>
            <p:ph type="dt" sz="half" idx="10"/>
          </p:nvPr>
        </p:nvSpPr>
        <p:spPr/>
        <p:txBody>
          <a:bodyPr/>
          <a:lstStyle/>
          <a:p>
            <a:fld id="{604ABE90-0D46-4214-8C67-FB548F4A09E7}" type="datetime1">
              <a:rPr lang="en-US" smtClean="0"/>
              <a:t>1/21/2020</a:t>
            </a:fld>
            <a:endParaRPr lang="en-US" dirty="0"/>
          </a:p>
        </p:txBody>
      </p:sp>
      <p:sp>
        <p:nvSpPr>
          <p:cNvPr id="5" name="Marcador de pie de página 4">
            <a:extLst>
              <a:ext uri="{FF2B5EF4-FFF2-40B4-BE49-F238E27FC236}">
                <a16:creationId xmlns:a16="http://schemas.microsoft.com/office/drawing/2014/main" id="{27916060-523A-4684-B8F3-6CBF13554E5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E392C57-D7B0-4F5F-8BC5-0027BE35AB71}"/>
              </a:ext>
            </a:extLst>
          </p:cNvPr>
          <p:cNvSpPr>
            <a:spLocks noGrp="1"/>
          </p:cNvSpPr>
          <p:nvPr>
            <p:ph type="sldNum" sz="quarter" idx="12"/>
          </p:nvPr>
        </p:nvSpPr>
        <p:spPr/>
        <p:txBody>
          <a:bodyPr/>
          <a:lstStyle/>
          <a:p>
            <a:fld id="{4FAB73BC-B049-4115-A692-8D63A059BFB8}" type="slidenum">
              <a:rPr lang="en-US" smtClean="0"/>
              <a:t>29</a:t>
            </a:fld>
            <a:endParaRPr lang="en-US" dirty="0"/>
          </a:p>
        </p:txBody>
      </p:sp>
      <p:sp>
        <p:nvSpPr>
          <p:cNvPr id="3" name="Rectángulo 2">
            <a:extLst>
              <a:ext uri="{FF2B5EF4-FFF2-40B4-BE49-F238E27FC236}">
                <a16:creationId xmlns:a16="http://schemas.microsoft.com/office/drawing/2014/main" id="{69C41B3A-B208-4476-A589-32CF0833CC08}"/>
              </a:ext>
            </a:extLst>
          </p:cNvPr>
          <p:cNvSpPr/>
          <p:nvPr/>
        </p:nvSpPr>
        <p:spPr>
          <a:xfrm>
            <a:off x="1187624" y="2060848"/>
            <a:ext cx="7499176" cy="1477328"/>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En la etapa de digitalización de señales de radar se recomienda utilizar el osciloscopio digital TEKTRONIX MSO 4104 de la serie </a:t>
            </a:r>
            <a:r>
              <a:rPr lang="es-EC" dirty="0">
                <a:solidFill>
                  <a:srgbClr val="000000"/>
                </a:solidFill>
                <a:latin typeface="Times New Roman" panose="02020603050405020304" pitchFamily="18" charset="0"/>
                <a:ea typeface="Times New Roman" panose="02020603050405020304" pitchFamily="18" charset="0"/>
              </a:rPr>
              <a:t>MSO4000 y DPO4000. Procedemos a digitalizar las señales en fase (I) y en cuadratura (Q), la señal la digitalizaremos por un tiempo de 4 segundos y será una onda cuadrada. </a:t>
            </a:r>
            <a:endParaRPr lang="en-US" dirty="0"/>
          </a:p>
        </p:txBody>
      </p:sp>
      <p:pic>
        <p:nvPicPr>
          <p:cNvPr id="7" name="Imagen 6">
            <a:extLst>
              <a:ext uri="{FF2B5EF4-FFF2-40B4-BE49-F238E27FC236}">
                <a16:creationId xmlns:a16="http://schemas.microsoft.com/office/drawing/2014/main" id="{D1D5EF55-D8B2-4786-9D0A-20E5550ABC0A}"/>
              </a:ext>
            </a:extLst>
          </p:cNvPr>
          <p:cNvPicPr/>
          <p:nvPr/>
        </p:nvPicPr>
        <p:blipFill rotWithShape="1">
          <a:blip r:embed="rId2"/>
          <a:srcRect b="2847"/>
          <a:stretch/>
        </p:blipFill>
        <p:spPr bwMode="auto">
          <a:xfrm>
            <a:off x="1331640" y="3590699"/>
            <a:ext cx="3989705" cy="2338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466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41767-4442-4E50-8729-788FC7E7A9B6}"/>
              </a:ext>
            </a:extLst>
          </p:cNvPr>
          <p:cNvSpPr>
            <a:spLocks noGrp="1"/>
          </p:cNvSpPr>
          <p:nvPr>
            <p:ph type="title"/>
          </p:nvPr>
        </p:nvSpPr>
        <p:spPr/>
        <p:txBody>
          <a:bodyPr/>
          <a:lstStyle/>
          <a:p>
            <a:r>
              <a:rPr lang="es-EC" dirty="0"/>
              <a:t>Objetivos </a:t>
            </a:r>
            <a:r>
              <a:rPr lang="es-EC" dirty="0" err="1"/>
              <a:t>Especificos</a:t>
            </a:r>
            <a:endParaRPr lang="en-US" dirty="0"/>
          </a:p>
        </p:txBody>
      </p:sp>
      <p:sp>
        <p:nvSpPr>
          <p:cNvPr id="3" name="Marcador de contenido 2">
            <a:extLst>
              <a:ext uri="{FF2B5EF4-FFF2-40B4-BE49-F238E27FC236}">
                <a16:creationId xmlns:a16="http://schemas.microsoft.com/office/drawing/2014/main" id="{48F8F43A-C364-41FD-A712-163BCD5F8D15}"/>
              </a:ext>
            </a:extLst>
          </p:cNvPr>
          <p:cNvSpPr>
            <a:spLocks noGrp="1"/>
          </p:cNvSpPr>
          <p:nvPr>
            <p:ph idx="1"/>
          </p:nvPr>
        </p:nvSpPr>
        <p:spPr/>
        <p:txBody>
          <a:bodyPr>
            <a:normAutofit fontScale="70000" lnSpcReduction="20000"/>
          </a:bodyPr>
          <a:lstStyle/>
          <a:p>
            <a:pPr lvl="0"/>
            <a:r>
              <a:rPr lang="es-EC" dirty="0"/>
              <a:t>Realizar el estudio del estado del arte del problema MTI y CFAR Rayleigh y Weibull.</a:t>
            </a:r>
            <a:endParaRPr lang="en-US" dirty="0"/>
          </a:p>
          <a:p>
            <a:pPr lvl="0"/>
            <a:r>
              <a:rPr lang="es-EC" dirty="0"/>
              <a:t>Estudiar y analizar las técnicas MTI del sistema OERLIKON y su implementación mejorada en un ambiente de radar con control de la relación señal / interferencia para obtener las curvas operacionales de receptor (</a:t>
            </a:r>
            <a:r>
              <a:rPr lang="es-EC" i="1" dirty="0"/>
              <a:t>ROC</a:t>
            </a:r>
            <a:r>
              <a:rPr lang="es-EC" dirty="0"/>
              <a:t>), agregando los procesadores Rayleigh y Weibull CFAR.</a:t>
            </a:r>
            <a:endParaRPr lang="en-US" dirty="0"/>
          </a:p>
          <a:p>
            <a:pPr lvl="0"/>
            <a:r>
              <a:rPr lang="es-EC" dirty="0"/>
              <a:t>Comparar el desempeño de los procesadores implementados con el clásico </a:t>
            </a:r>
            <a:r>
              <a:rPr lang="es-EC" dirty="0" err="1"/>
              <a:t>Moving</a:t>
            </a:r>
            <a:r>
              <a:rPr lang="es-EC" dirty="0"/>
              <a:t> Target </a:t>
            </a:r>
            <a:r>
              <a:rPr lang="es-EC" dirty="0" err="1"/>
              <a:t>Indicator</a:t>
            </a:r>
            <a:r>
              <a:rPr lang="es-EC" dirty="0"/>
              <a:t> (MTI).</a:t>
            </a:r>
            <a:endParaRPr lang="en-US" dirty="0"/>
          </a:p>
          <a:p>
            <a:pPr lvl="0"/>
            <a:r>
              <a:rPr lang="es-EC" dirty="0"/>
              <a:t>Digitalizar las señales I y Q generadas por el radar de vigilancia del sistema OERLIKON.</a:t>
            </a:r>
            <a:endParaRPr lang="en-US" dirty="0"/>
          </a:p>
          <a:p>
            <a:pPr lvl="0"/>
            <a:r>
              <a:rPr lang="es-EC" dirty="0"/>
              <a:t>Implementar en tiempo no real, en MATLAB utilizando los </a:t>
            </a:r>
            <a:r>
              <a:rPr lang="es-EC" dirty="0" err="1"/>
              <a:t>toolbox</a:t>
            </a:r>
            <a:r>
              <a:rPr lang="es-EC" dirty="0"/>
              <a:t> disponibles para el efecto.</a:t>
            </a:r>
            <a:endParaRPr lang="en-US" dirty="0"/>
          </a:p>
          <a:p>
            <a:endParaRPr lang="en-US" dirty="0"/>
          </a:p>
        </p:txBody>
      </p:sp>
      <p:sp>
        <p:nvSpPr>
          <p:cNvPr id="4" name="Marcador de fecha 3">
            <a:extLst>
              <a:ext uri="{FF2B5EF4-FFF2-40B4-BE49-F238E27FC236}">
                <a16:creationId xmlns:a16="http://schemas.microsoft.com/office/drawing/2014/main" id="{52894489-6212-469B-B5E6-1BF41A2D0F73}"/>
              </a:ext>
            </a:extLst>
          </p:cNvPr>
          <p:cNvSpPr>
            <a:spLocks noGrp="1"/>
          </p:cNvSpPr>
          <p:nvPr>
            <p:ph type="dt" sz="half" idx="10"/>
          </p:nvPr>
        </p:nvSpPr>
        <p:spPr/>
        <p:txBody>
          <a:bodyPr/>
          <a:lstStyle/>
          <a:p>
            <a:fld id="{78ADCDDD-BABB-43E7-9FC9-617B70334962}" type="datetime1">
              <a:rPr lang="en-US" smtClean="0"/>
              <a:t>1/21/2020</a:t>
            </a:fld>
            <a:endParaRPr lang="en-US" dirty="0"/>
          </a:p>
        </p:txBody>
      </p:sp>
      <p:sp>
        <p:nvSpPr>
          <p:cNvPr id="5" name="Marcador de pie de página 4">
            <a:extLst>
              <a:ext uri="{FF2B5EF4-FFF2-40B4-BE49-F238E27FC236}">
                <a16:creationId xmlns:a16="http://schemas.microsoft.com/office/drawing/2014/main" id="{F875ED94-DBDD-47C0-9640-39ECAA482E7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BCC9474-90D2-4B10-BDDB-C258D72AADF0}"/>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84494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01A2C-4F49-4404-8AD4-7F9E44872E68}"/>
              </a:ext>
            </a:extLst>
          </p:cNvPr>
          <p:cNvSpPr>
            <a:spLocks noGrp="1"/>
          </p:cNvSpPr>
          <p:nvPr>
            <p:ph type="title"/>
          </p:nvPr>
        </p:nvSpPr>
        <p:spPr/>
        <p:txBody>
          <a:bodyPr/>
          <a:lstStyle/>
          <a:p>
            <a:r>
              <a:rPr lang="es-EC" dirty="0"/>
              <a:t>Conclusiones</a:t>
            </a:r>
            <a:endParaRPr lang="en-US"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4C04F8DD-3028-4B89-93F9-9657B156F422}"/>
                  </a:ext>
                </a:extLst>
              </p:cNvPr>
              <p:cNvSpPr>
                <a:spLocks noGrp="1"/>
              </p:cNvSpPr>
              <p:nvPr>
                <p:ph idx="1"/>
              </p:nvPr>
            </p:nvSpPr>
            <p:spPr>
              <a:xfrm>
                <a:off x="964486" y="2060848"/>
                <a:ext cx="7704667" cy="3332816"/>
              </a:xfrm>
            </p:spPr>
            <p:txBody>
              <a:bodyPr>
                <a:normAutofit fontScale="55000" lnSpcReduction="20000"/>
              </a:bodyPr>
              <a:lstStyle/>
              <a:p>
                <a:r>
                  <a:rPr lang="es-EC" dirty="0"/>
                  <a:t>El mejor tamaño de ventana de procesamiento que se acopla a los objetivos es el valor de </a:t>
                </a:r>
                <a14:m>
                  <m:oMath xmlns:m="http://schemas.openxmlformats.org/officeDocument/2006/math">
                    <m:r>
                      <a:rPr lang="es-EC" i="1"/>
                      <m:t>𝑁</m:t>
                    </m:r>
                    <m:r>
                      <a:rPr lang="es-EC" i="1"/>
                      <m:t>=16</m:t>
                    </m:r>
                  </m:oMath>
                </a14:m>
                <a:r>
                  <a:rPr lang="es-EC" dirty="0"/>
                  <a:t>, con este valor se logró obtener con más precisión las curvas de operación de receptor ROC de cada uno de los procesadores CFAR, además se identificó que cada procesador CFAR posee alta probabilidad de detección </a:t>
                </a:r>
                <a14:m>
                  <m:oMath xmlns:m="http://schemas.openxmlformats.org/officeDocument/2006/math">
                    <m:sSub>
                      <m:sSubPr>
                        <m:ctrlPr>
                          <a:rPr lang="en-US" i="1"/>
                        </m:ctrlPr>
                      </m:sSubPr>
                      <m:e>
                        <m:r>
                          <a:rPr lang="es-EC" i="1"/>
                          <m:t>𝑃</m:t>
                        </m:r>
                      </m:e>
                      <m:sub>
                        <m:r>
                          <a:rPr lang="es-EC" i="1"/>
                          <m:t>𝑑</m:t>
                        </m:r>
                      </m:sub>
                    </m:sSub>
                  </m:oMath>
                </a14:m>
                <a:r>
                  <a:rPr lang="es-EC" dirty="0"/>
                  <a:t> frente a los diversos valores de probabilidad de falsa alarma </a:t>
                </a:r>
                <a14:m>
                  <m:oMath xmlns:m="http://schemas.openxmlformats.org/officeDocument/2006/math">
                    <m:sSub>
                      <m:sSubPr>
                        <m:ctrlPr>
                          <a:rPr lang="en-US" i="1"/>
                        </m:ctrlPr>
                      </m:sSubPr>
                      <m:e>
                        <m:r>
                          <a:rPr lang="es-EC" i="1"/>
                          <m:t>𝑃</m:t>
                        </m:r>
                      </m:e>
                      <m:sub>
                        <m:r>
                          <a:rPr lang="es-EC" i="1"/>
                          <m:t>𝑓𝑎</m:t>
                        </m:r>
                      </m:sub>
                    </m:sSub>
                  </m:oMath>
                </a14:m>
                <a:r>
                  <a:rPr lang="es-EC" dirty="0"/>
                  <a:t>, mismo con SCR inferiores a 6dB.</a:t>
                </a:r>
                <a:endParaRPr lang="en-US" dirty="0"/>
              </a:p>
              <a:p>
                <a:pPr lvl="0"/>
                <a:r>
                  <a:rPr lang="es-EC" dirty="0"/>
                  <a:t>Se consiguió evidenciar que el mejor procesador CFAR es el SOCA-CFAR, ya que tiene alta probabilidad de detección mayor al 80% para valores de relación señal </a:t>
                </a:r>
                <a:r>
                  <a:rPr lang="es-EC" dirty="0" err="1"/>
                  <a:t>clutter</a:t>
                </a:r>
                <a:r>
                  <a:rPr lang="es-EC" dirty="0"/>
                  <a:t> SCR inicialmente con -3 dB; por tanto, en el momento que se varía la probabilidad de falsa alarma de acuerdo a los valores de </a:t>
                </a:r>
                <a14:m>
                  <m:oMath xmlns:m="http://schemas.openxmlformats.org/officeDocument/2006/math">
                    <m:sSub>
                      <m:sSubPr>
                        <m:ctrlPr>
                          <a:rPr lang="en-US" i="1"/>
                        </m:ctrlPr>
                      </m:sSubPr>
                      <m:e>
                        <m:r>
                          <a:rPr lang="es-EC" i="1"/>
                          <m:t>𝑃</m:t>
                        </m:r>
                      </m:e>
                      <m:sub>
                        <m:r>
                          <a:rPr lang="es-EC" i="1"/>
                          <m:t>𝑓𝑎</m:t>
                        </m:r>
                      </m:sub>
                    </m:sSub>
                    <m:r>
                      <a:rPr lang="es-EC" i="1"/>
                      <m:t>=</m:t>
                    </m:r>
                    <m:sSup>
                      <m:sSupPr>
                        <m:ctrlPr>
                          <a:rPr lang="en-US" i="1"/>
                        </m:ctrlPr>
                      </m:sSupPr>
                      <m:e>
                        <m:r>
                          <a:rPr lang="es-EC" i="1"/>
                          <m:t>10</m:t>
                        </m:r>
                      </m:e>
                      <m:sup>
                        <m:r>
                          <a:rPr lang="es-EC" i="1"/>
                          <m:t>−3</m:t>
                        </m:r>
                      </m:sup>
                    </m:sSup>
                    <m:r>
                      <a:rPr lang="es-EC" i="1"/>
                      <m:t>,</m:t>
                    </m:r>
                    <m:sSub>
                      <m:sSubPr>
                        <m:ctrlPr>
                          <a:rPr lang="en-US" i="1"/>
                        </m:ctrlPr>
                      </m:sSubPr>
                      <m:e>
                        <m:r>
                          <a:rPr lang="es-EC" i="1"/>
                          <m:t>𝑃</m:t>
                        </m:r>
                      </m:e>
                      <m:sub>
                        <m:r>
                          <a:rPr lang="es-EC" i="1"/>
                          <m:t>𝑓𝑎</m:t>
                        </m:r>
                      </m:sub>
                    </m:sSub>
                    <m:r>
                      <a:rPr lang="es-EC" i="1"/>
                      <m:t>=</m:t>
                    </m:r>
                    <m:sSup>
                      <m:sSupPr>
                        <m:ctrlPr>
                          <a:rPr lang="en-US" i="1"/>
                        </m:ctrlPr>
                      </m:sSupPr>
                      <m:e>
                        <m:r>
                          <a:rPr lang="es-EC" i="1"/>
                          <m:t>10</m:t>
                        </m:r>
                      </m:e>
                      <m:sup>
                        <m:r>
                          <a:rPr lang="es-EC" i="1"/>
                          <m:t>−4</m:t>
                        </m:r>
                      </m:sup>
                    </m:sSup>
                    <m:r>
                      <a:rPr lang="es-EC" i="1"/>
                      <m:t>, </m:t>
                    </m:r>
                    <m:sSub>
                      <m:sSubPr>
                        <m:ctrlPr>
                          <a:rPr lang="en-US" i="1"/>
                        </m:ctrlPr>
                      </m:sSubPr>
                      <m:e>
                        <m:r>
                          <a:rPr lang="es-EC" i="1"/>
                          <m:t>𝑃</m:t>
                        </m:r>
                      </m:e>
                      <m:sub>
                        <m:r>
                          <a:rPr lang="es-EC" i="1"/>
                          <m:t>𝑓𝑎</m:t>
                        </m:r>
                      </m:sub>
                    </m:sSub>
                    <m:r>
                      <a:rPr lang="es-EC" i="1"/>
                      <m:t>=</m:t>
                    </m:r>
                    <m:sSup>
                      <m:sSupPr>
                        <m:ctrlPr>
                          <a:rPr lang="en-US" i="1"/>
                        </m:ctrlPr>
                      </m:sSupPr>
                      <m:e>
                        <m:r>
                          <a:rPr lang="es-EC" i="1"/>
                          <m:t>10</m:t>
                        </m:r>
                      </m:e>
                      <m:sup>
                        <m:r>
                          <a:rPr lang="es-EC" i="1"/>
                          <m:t>−5</m:t>
                        </m:r>
                      </m:sup>
                    </m:sSup>
                  </m:oMath>
                </a14:m>
                <a:r>
                  <a:rPr lang="es-EC" dirty="0"/>
                  <a:t> resulta que se mantienen bajos los valores de SCR </a:t>
                </a:r>
                <a14:m>
                  <m:oMath xmlns:m="http://schemas.openxmlformats.org/officeDocument/2006/math">
                    <m:d>
                      <m:dPr>
                        <m:ctrlPr>
                          <a:rPr lang="en-US" i="1"/>
                        </m:ctrlPr>
                      </m:dPr>
                      <m:e>
                        <m:r>
                          <a:rPr lang="es-EC" i="1"/>
                          <m:t>−0.9 </m:t>
                        </m:r>
                        <m:r>
                          <a:rPr lang="es-EC" i="1"/>
                          <m:t>𝑑𝐵</m:t>
                        </m:r>
                        <m:r>
                          <a:rPr lang="es-EC" i="1"/>
                          <m:t>, 0.25 </m:t>
                        </m:r>
                        <m:r>
                          <a:rPr lang="es-EC" i="1"/>
                          <m:t>𝑑𝐵</m:t>
                        </m:r>
                      </m:e>
                    </m:d>
                  </m:oMath>
                </a14:m>
                <a:r>
                  <a:rPr lang="es-EC" dirty="0"/>
                  <a:t> comparando con los demás procesadores CFAR.</a:t>
                </a:r>
                <a:endParaRPr lang="en-US" dirty="0"/>
              </a:p>
              <a:p>
                <a:pPr lvl="0"/>
                <a:r>
                  <a:rPr lang="es-EC" dirty="0"/>
                  <a:t>Al realizar el estudio del arte de los procesadores CFAR, se identificó que todos analizan las muestras en forma longitudinal (en </a:t>
                </a:r>
                <a:r>
                  <a:rPr lang="es-EC" dirty="0" err="1"/>
                  <a:t>range</a:t>
                </a:r>
                <a:r>
                  <a:rPr lang="es-EC" dirty="0"/>
                  <a:t>) mientras que para este proyecto de investigación se decidió analizar las muestras en </a:t>
                </a:r>
                <a:r>
                  <a:rPr lang="es-EC" b="1" i="1" u="sng" dirty="0"/>
                  <a:t>forma de anillo</a:t>
                </a:r>
                <a:r>
                  <a:rPr lang="es-EC" dirty="0"/>
                  <a:t>. Para lo cual se evidenció que el umbral teórico de cada procesador CFAR hace más notorio el objetivo, es decir, las muestras del objetivo presentan mayor amplitud diferenciando a un objetivo respecto del </a:t>
                </a:r>
                <a:r>
                  <a:rPr lang="es-EC" dirty="0" err="1"/>
                  <a:t>clutter</a:t>
                </a:r>
                <a:r>
                  <a:rPr lang="es-EC" dirty="0"/>
                  <a:t>, pero se debe incluir un nuevo umbral que en este caso será el umbral práctico para identificar objetivos.</a:t>
                </a:r>
                <a:endParaRPr lang="en-US" dirty="0"/>
              </a:p>
              <a:p>
                <a:endParaRPr lang="en-US" dirty="0"/>
              </a:p>
            </p:txBody>
          </p:sp>
        </mc:Choice>
        <mc:Fallback>
          <p:sp>
            <p:nvSpPr>
              <p:cNvPr id="3" name="Marcador de contenido 2">
                <a:extLst>
                  <a:ext uri="{FF2B5EF4-FFF2-40B4-BE49-F238E27FC236}">
                    <a16:creationId xmlns:a16="http://schemas.microsoft.com/office/drawing/2014/main" id="{4C04F8DD-3028-4B89-93F9-9657B156F422}"/>
                  </a:ext>
                </a:extLst>
              </p:cNvPr>
              <p:cNvSpPr>
                <a:spLocks noGrp="1" noRot="1" noChangeAspect="1" noMove="1" noResize="1" noEditPoints="1" noAdjustHandles="1" noChangeArrowheads="1" noChangeShapeType="1" noTextEdit="1"/>
              </p:cNvSpPr>
              <p:nvPr>
                <p:ph idx="1"/>
              </p:nvPr>
            </p:nvSpPr>
            <p:spPr>
              <a:xfrm>
                <a:off x="964486" y="2060848"/>
                <a:ext cx="7704667" cy="3332816"/>
              </a:xfrm>
              <a:blipFill>
                <a:blip r:embed="rId2"/>
                <a:stretch>
                  <a:fillRect l="-554" r="-79"/>
                </a:stretch>
              </a:blipFill>
            </p:spPr>
            <p:txBody>
              <a:bodyPr/>
              <a:lstStyle/>
              <a:p>
                <a:r>
                  <a:rPr lang="en-US">
                    <a:noFill/>
                  </a:rPr>
                  <a:t> </a:t>
                </a:r>
              </a:p>
            </p:txBody>
          </p:sp>
        </mc:Fallback>
      </mc:AlternateContent>
      <p:sp>
        <p:nvSpPr>
          <p:cNvPr id="4" name="Marcador de fecha 3">
            <a:extLst>
              <a:ext uri="{FF2B5EF4-FFF2-40B4-BE49-F238E27FC236}">
                <a16:creationId xmlns:a16="http://schemas.microsoft.com/office/drawing/2014/main" id="{5F935ABD-9702-4BD3-8DA3-B5261A3FF884}"/>
              </a:ext>
            </a:extLst>
          </p:cNvPr>
          <p:cNvSpPr>
            <a:spLocks noGrp="1"/>
          </p:cNvSpPr>
          <p:nvPr>
            <p:ph type="dt" sz="half" idx="10"/>
          </p:nvPr>
        </p:nvSpPr>
        <p:spPr/>
        <p:txBody>
          <a:bodyPr/>
          <a:lstStyle/>
          <a:p>
            <a:fld id="{157EE1B6-D732-47E7-9F90-7A7C9B0DBA0A}" type="datetime1">
              <a:rPr lang="en-US" smtClean="0"/>
              <a:t>1/21/2020</a:t>
            </a:fld>
            <a:endParaRPr lang="en-US" dirty="0"/>
          </a:p>
        </p:txBody>
      </p:sp>
      <p:sp>
        <p:nvSpPr>
          <p:cNvPr id="5" name="Marcador de pie de página 4">
            <a:extLst>
              <a:ext uri="{FF2B5EF4-FFF2-40B4-BE49-F238E27FC236}">
                <a16:creationId xmlns:a16="http://schemas.microsoft.com/office/drawing/2014/main" id="{0154F064-8DBB-4061-9D12-33FD2A44CE5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2B5AED9-B027-4F9B-A239-DEC7FCF57BBD}"/>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93588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BFE3B-7E60-444C-99BE-4D45940CE6DB}"/>
              </a:ext>
            </a:extLst>
          </p:cNvPr>
          <p:cNvSpPr>
            <a:spLocks noGrp="1"/>
          </p:cNvSpPr>
          <p:nvPr>
            <p:ph type="title"/>
          </p:nvPr>
        </p:nvSpPr>
        <p:spPr/>
        <p:txBody>
          <a:bodyPr/>
          <a:lstStyle/>
          <a:p>
            <a:r>
              <a:rPr lang="es-EC" dirty="0"/>
              <a:t>Recomendaciones</a:t>
            </a:r>
            <a:endParaRPr lang="en-US" dirty="0"/>
          </a:p>
        </p:txBody>
      </p:sp>
      <p:sp>
        <p:nvSpPr>
          <p:cNvPr id="3" name="Marcador de contenido 2">
            <a:extLst>
              <a:ext uri="{FF2B5EF4-FFF2-40B4-BE49-F238E27FC236}">
                <a16:creationId xmlns:a16="http://schemas.microsoft.com/office/drawing/2014/main" id="{EA98B8D5-D681-445C-A0CA-63304CFA41D5}"/>
              </a:ext>
            </a:extLst>
          </p:cNvPr>
          <p:cNvSpPr>
            <a:spLocks noGrp="1"/>
          </p:cNvSpPr>
          <p:nvPr>
            <p:ph idx="1"/>
          </p:nvPr>
        </p:nvSpPr>
        <p:spPr/>
        <p:txBody>
          <a:bodyPr>
            <a:normAutofit fontScale="62500" lnSpcReduction="20000"/>
          </a:bodyPr>
          <a:lstStyle/>
          <a:p>
            <a:pPr lvl="0"/>
            <a:r>
              <a:rPr lang="es-EC" dirty="0"/>
              <a:t>Se recomienda usar el equipo TEKTRONIX MSO 4104, disponible en el CICTE, para la digitalización de las señales I y Q de cualquier radar, ya que al ser un osciloscopio digital permite digitalizar las señales analógicas de una forma sencilla, rápida y eficaz, concentrándose el equipo de investigación en el diagnóstico, desarrollo y evaluación de procesadores propios desarrollados de forma endógena.</a:t>
            </a:r>
            <a:endParaRPr lang="en-US" dirty="0"/>
          </a:p>
          <a:p>
            <a:pPr lvl="0"/>
            <a:r>
              <a:rPr lang="es-EC" dirty="0"/>
              <a:t>Para la implementación de cualquiera de las </a:t>
            </a:r>
            <a:r>
              <a:rPr lang="es-ES" dirty="0"/>
              <a:t>técnicas CFAR aquí descritas, </a:t>
            </a:r>
            <a:r>
              <a:rPr lang="es-EC" dirty="0"/>
              <a:t>se debe analizar a detalle el costo computacional por medio del número de operaciones que realiza el programa.</a:t>
            </a:r>
            <a:endParaRPr lang="en-US" dirty="0"/>
          </a:p>
          <a:p>
            <a:pPr lvl="0"/>
            <a:r>
              <a:rPr lang="es-EC" dirty="0"/>
              <a:t>Para el caso </a:t>
            </a:r>
            <a:r>
              <a:rPr lang="es-EC" dirty="0" err="1"/>
              <a:t>Oerlikon</a:t>
            </a:r>
            <a:r>
              <a:rPr lang="es-EC" dirty="0"/>
              <a:t>, utilizar el procesador SOCA-CFAR, ya que tiene alta probabilidad de detección mayor al 80% para incluso valores de relación señal </a:t>
            </a:r>
            <a:r>
              <a:rPr lang="es-EC" dirty="0" err="1"/>
              <a:t>clutter</a:t>
            </a:r>
            <a:r>
              <a:rPr lang="es-EC" dirty="0"/>
              <a:t> SCR de -3 dB.</a:t>
            </a:r>
            <a:endParaRPr lang="en-US" dirty="0"/>
          </a:p>
          <a:p>
            <a:br>
              <a:rPr lang="es-EC" dirty="0"/>
            </a:br>
            <a:endParaRPr lang="en-US" dirty="0"/>
          </a:p>
        </p:txBody>
      </p:sp>
      <p:sp>
        <p:nvSpPr>
          <p:cNvPr id="4" name="Marcador de fecha 3">
            <a:extLst>
              <a:ext uri="{FF2B5EF4-FFF2-40B4-BE49-F238E27FC236}">
                <a16:creationId xmlns:a16="http://schemas.microsoft.com/office/drawing/2014/main" id="{3CF6F1C5-83F9-47B7-8B07-4942815AC64A}"/>
              </a:ext>
            </a:extLst>
          </p:cNvPr>
          <p:cNvSpPr>
            <a:spLocks noGrp="1"/>
          </p:cNvSpPr>
          <p:nvPr>
            <p:ph type="dt" sz="half" idx="10"/>
          </p:nvPr>
        </p:nvSpPr>
        <p:spPr/>
        <p:txBody>
          <a:bodyPr/>
          <a:lstStyle/>
          <a:p>
            <a:fld id="{13C42A4E-12A5-4EA7-838D-2353125D7460}" type="datetime1">
              <a:rPr lang="en-US" smtClean="0"/>
              <a:t>1/21/2020</a:t>
            </a:fld>
            <a:endParaRPr lang="en-US" dirty="0"/>
          </a:p>
        </p:txBody>
      </p:sp>
      <p:sp>
        <p:nvSpPr>
          <p:cNvPr id="5" name="Marcador de pie de página 4">
            <a:extLst>
              <a:ext uri="{FF2B5EF4-FFF2-40B4-BE49-F238E27FC236}">
                <a16:creationId xmlns:a16="http://schemas.microsoft.com/office/drawing/2014/main" id="{418F1C83-7794-4ABE-989B-62B30A6989E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8F273DA-D043-44C8-803D-20F2A00883DB}"/>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770873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5676" y="764704"/>
            <a:ext cx="5832648" cy="1843582"/>
          </a:xfrm>
          <a:prstGeom prst="rect">
            <a:avLst/>
          </a:prstGeom>
          <a:noFill/>
        </p:spPr>
        <p:txBody>
          <a:bodyPr wrap="square" rtlCol="0">
            <a:spAutoFit/>
          </a:bodyPr>
          <a:lstStyle/>
          <a:p>
            <a:pPr algn="ctr">
              <a:lnSpc>
                <a:spcPct val="150000"/>
              </a:lnSpc>
            </a:pPr>
            <a:r>
              <a:rPr lang="es-EC" sz="4000" b="1" dirty="0"/>
              <a:t>GRACIAS </a:t>
            </a:r>
          </a:p>
          <a:p>
            <a:pPr algn="ctr">
              <a:lnSpc>
                <a:spcPct val="150000"/>
              </a:lnSpc>
            </a:pPr>
            <a:r>
              <a:rPr lang="es-EC" sz="4000" b="1" dirty="0"/>
              <a:t>POR SU ATENCIÓN</a:t>
            </a:r>
          </a:p>
        </p:txBody>
      </p:sp>
      <p:pic>
        <p:nvPicPr>
          <p:cNvPr id="4" name="Imagen 3">
            <a:extLst>
              <a:ext uri="{FF2B5EF4-FFF2-40B4-BE49-F238E27FC236}">
                <a16:creationId xmlns:a16="http://schemas.microsoft.com/office/drawing/2014/main" id="{9C53F0A3-F675-43F8-8FCF-A8372E49D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455" y="2938778"/>
            <a:ext cx="2889089" cy="2431054"/>
          </a:xfrm>
          <a:prstGeom prst="rect">
            <a:avLst/>
          </a:prstGeom>
        </p:spPr>
      </p:pic>
    </p:spTree>
    <p:extLst>
      <p:ext uri="{BB962C8B-B14F-4D97-AF65-F5344CB8AC3E}">
        <p14:creationId xmlns:p14="http://schemas.microsoft.com/office/powerpoint/2010/main" val="289618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7B688-6B2E-4BEE-A2F0-A05F81D2BBE5}"/>
              </a:ext>
            </a:extLst>
          </p:cNvPr>
          <p:cNvSpPr>
            <a:spLocks noGrp="1"/>
          </p:cNvSpPr>
          <p:nvPr>
            <p:ph type="title"/>
          </p:nvPr>
        </p:nvSpPr>
        <p:spPr/>
        <p:txBody>
          <a:bodyPr/>
          <a:lstStyle/>
          <a:p>
            <a:r>
              <a:rPr lang="es-EC" dirty="0"/>
              <a:t>Procesadores CFAR</a:t>
            </a:r>
            <a:endParaRPr lang="en-US" dirty="0"/>
          </a:p>
        </p:txBody>
      </p:sp>
      <p:sp>
        <p:nvSpPr>
          <p:cNvPr id="4" name="Marcador de fecha 3">
            <a:extLst>
              <a:ext uri="{FF2B5EF4-FFF2-40B4-BE49-F238E27FC236}">
                <a16:creationId xmlns:a16="http://schemas.microsoft.com/office/drawing/2014/main" id="{0A4ED1B5-861C-469F-ACD8-ABB28B8F70E1}"/>
              </a:ext>
            </a:extLst>
          </p:cNvPr>
          <p:cNvSpPr>
            <a:spLocks noGrp="1"/>
          </p:cNvSpPr>
          <p:nvPr>
            <p:ph type="dt" sz="half" idx="10"/>
          </p:nvPr>
        </p:nvSpPr>
        <p:spPr/>
        <p:txBody>
          <a:bodyPr/>
          <a:lstStyle/>
          <a:p>
            <a:fld id="{A69DFBFB-5FBF-43C8-9F9D-A8E68BAE5195}" type="datetime1">
              <a:rPr lang="en-US" smtClean="0"/>
              <a:t>1/21/2020</a:t>
            </a:fld>
            <a:endParaRPr lang="en-US" dirty="0"/>
          </a:p>
        </p:txBody>
      </p:sp>
      <p:sp>
        <p:nvSpPr>
          <p:cNvPr id="5" name="Marcador de pie de página 4">
            <a:extLst>
              <a:ext uri="{FF2B5EF4-FFF2-40B4-BE49-F238E27FC236}">
                <a16:creationId xmlns:a16="http://schemas.microsoft.com/office/drawing/2014/main" id="{54187720-4063-4B66-BED3-CE303693A24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F51F19D-BAE1-47EF-9EAC-C328EA1B96E3}"/>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9" name="Rectangle 4">
            <a:extLst>
              <a:ext uri="{FF2B5EF4-FFF2-40B4-BE49-F238E27FC236}">
                <a16:creationId xmlns:a16="http://schemas.microsoft.com/office/drawing/2014/main" id="{C5274F00-61B1-488B-A3D1-3A3EE58262DC}"/>
              </a:ext>
            </a:extLst>
          </p:cNvPr>
          <p:cNvSpPr>
            <a:spLocks noChangeArrowheads="1"/>
          </p:cNvSpPr>
          <p:nvPr/>
        </p:nvSpPr>
        <p:spPr bwMode="auto">
          <a:xfrm>
            <a:off x="1115615" y="2194717"/>
            <a:ext cx="10512744" cy="4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to 9">
            <a:extLst>
              <a:ext uri="{FF2B5EF4-FFF2-40B4-BE49-F238E27FC236}">
                <a16:creationId xmlns:a16="http://schemas.microsoft.com/office/drawing/2014/main" id="{6F06A434-434C-4E92-A001-313356F8FA39}"/>
              </a:ext>
            </a:extLst>
          </p:cNvPr>
          <p:cNvGraphicFramePr>
            <a:graphicFrameLocks noChangeAspect="1"/>
          </p:cNvGraphicFramePr>
          <p:nvPr>
            <p:extLst>
              <p:ext uri="{D42A27DB-BD31-4B8C-83A1-F6EECF244321}">
                <p14:modId xmlns:p14="http://schemas.microsoft.com/office/powerpoint/2010/main" val="430371483"/>
              </p:ext>
            </p:extLst>
          </p:nvPr>
        </p:nvGraphicFramePr>
        <p:xfrm>
          <a:off x="2123728" y="2241364"/>
          <a:ext cx="5830854" cy="2421736"/>
        </p:xfrm>
        <a:graphic>
          <a:graphicData uri="http://schemas.openxmlformats.org/presentationml/2006/ole">
            <mc:AlternateContent xmlns:mc="http://schemas.openxmlformats.org/markup-compatibility/2006">
              <mc:Choice xmlns:v="urn:schemas-microsoft-com:vml" Requires="v">
                <p:oleObj spid="_x0000_s3084" name="Visio" r:id="rId3" imgW="8629466" imgH="3581505" progId="Visio.Drawing.15">
                  <p:embed/>
                </p:oleObj>
              </mc:Choice>
              <mc:Fallback>
                <p:oleObj name="Visio" r:id="rId3" imgW="8629466" imgH="3581505"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241364"/>
                        <a:ext cx="5830854" cy="2421736"/>
                      </a:xfrm>
                      <a:prstGeom prst="rect">
                        <a:avLst/>
                      </a:prstGeom>
                      <a:noFill/>
                    </p:spPr>
                  </p:pic>
                </p:oleObj>
              </mc:Fallback>
            </mc:AlternateContent>
          </a:graphicData>
        </a:graphic>
      </p:graphicFrame>
    </p:spTree>
    <p:extLst>
      <p:ext uri="{BB962C8B-B14F-4D97-AF65-F5344CB8AC3E}">
        <p14:creationId xmlns:p14="http://schemas.microsoft.com/office/powerpoint/2010/main" val="312435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AFC95-2C4F-4848-B972-3AAD3F5522BD}"/>
              </a:ext>
            </a:extLst>
          </p:cNvPr>
          <p:cNvSpPr>
            <a:spLocks noGrp="1"/>
          </p:cNvSpPr>
          <p:nvPr>
            <p:ph type="title"/>
          </p:nvPr>
        </p:nvSpPr>
        <p:spPr/>
        <p:txBody>
          <a:bodyPr/>
          <a:lstStyle/>
          <a:p>
            <a:r>
              <a:rPr lang="es-EC" dirty="0"/>
              <a:t>Tipos de procesadores CFAR</a:t>
            </a:r>
            <a:endParaRPr lang="en-US" dirty="0"/>
          </a:p>
        </p:txBody>
      </p:sp>
      <p:sp>
        <p:nvSpPr>
          <p:cNvPr id="4" name="Marcador de fecha 3">
            <a:extLst>
              <a:ext uri="{FF2B5EF4-FFF2-40B4-BE49-F238E27FC236}">
                <a16:creationId xmlns:a16="http://schemas.microsoft.com/office/drawing/2014/main" id="{D2B9B82C-1735-48CF-8A53-78EEB4C6FC2C}"/>
              </a:ext>
            </a:extLst>
          </p:cNvPr>
          <p:cNvSpPr>
            <a:spLocks noGrp="1"/>
          </p:cNvSpPr>
          <p:nvPr>
            <p:ph type="dt" sz="half" idx="10"/>
          </p:nvPr>
        </p:nvSpPr>
        <p:spPr/>
        <p:txBody>
          <a:bodyPr/>
          <a:lstStyle/>
          <a:p>
            <a:fld id="{01D4F493-CDE0-445D-A6AA-B5BF4276F043}" type="datetime1">
              <a:rPr lang="en-US" smtClean="0"/>
              <a:t>1/21/2020</a:t>
            </a:fld>
            <a:endParaRPr lang="en-US" dirty="0"/>
          </a:p>
        </p:txBody>
      </p:sp>
      <p:sp>
        <p:nvSpPr>
          <p:cNvPr id="5" name="Marcador de pie de página 4">
            <a:extLst>
              <a:ext uri="{FF2B5EF4-FFF2-40B4-BE49-F238E27FC236}">
                <a16:creationId xmlns:a16="http://schemas.microsoft.com/office/drawing/2014/main" id="{B93057D8-C7FC-4138-9CE3-467124EE4AC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D917C44-8C97-486A-AFA7-BAE4344804F2}"/>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7" name="Rectangle 2">
            <a:extLst>
              <a:ext uri="{FF2B5EF4-FFF2-40B4-BE49-F238E27FC236}">
                <a16:creationId xmlns:a16="http://schemas.microsoft.com/office/drawing/2014/main" id="{CDE3B4F0-BBDF-4246-89B5-F772BC48BF97}"/>
              </a:ext>
            </a:extLst>
          </p:cNvPr>
          <p:cNvSpPr>
            <a:spLocks noChangeArrowheads="1"/>
          </p:cNvSpPr>
          <p:nvPr/>
        </p:nvSpPr>
        <p:spPr bwMode="auto">
          <a:xfrm>
            <a:off x="457200" y="2438400"/>
            <a:ext cx="49243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to 7">
            <a:extLst>
              <a:ext uri="{FF2B5EF4-FFF2-40B4-BE49-F238E27FC236}">
                <a16:creationId xmlns:a16="http://schemas.microsoft.com/office/drawing/2014/main" id="{1E801EEC-EF58-457C-B04D-973AF36FABF6}"/>
              </a:ext>
            </a:extLst>
          </p:cNvPr>
          <p:cNvGraphicFramePr>
            <a:graphicFrameLocks noChangeAspect="1"/>
          </p:cNvGraphicFramePr>
          <p:nvPr>
            <p:extLst>
              <p:ext uri="{D42A27DB-BD31-4B8C-83A1-F6EECF244321}">
                <p14:modId xmlns:p14="http://schemas.microsoft.com/office/powerpoint/2010/main" val="1437884560"/>
              </p:ext>
            </p:extLst>
          </p:nvPr>
        </p:nvGraphicFramePr>
        <p:xfrm>
          <a:off x="457200" y="2438401"/>
          <a:ext cx="4310611" cy="2520280"/>
        </p:xfrm>
        <a:graphic>
          <a:graphicData uri="http://schemas.openxmlformats.org/presentationml/2006/ole">
            <mc:AlternateContent xmlns:mc="http://schemas.openxmlformats.org/markup-compatibility/2006">
              <mc:Choice xmlns:v="urn:schemas-microsoft-com:vml" Requires="v">
                <p:oleObj spid="_x0000_s4115" name="Visio" r:id="rId3" imgW="7600785" imgH="4457647" progId="Visio.Drawing.15">
                  <p:embed/>
                </p:oleObj>
              </mc:Choice>
              <mc:Fallback>
                <p:oleObj name="Visio" r:id="rId3" imgW="7600785" imgH="445764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38401"/>
                        <a:ext cx="4310611" cy="2520280"/>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7FD7BAA4-176C-4603-96D2-790CF7821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to 9">
            <a:extLst>
              <a:ext uri="{FF2B5EF4-FFF2-40B4-BE49-F238E27FC236}">
                <a16:creationId xmlns:a16="http://schemas.microsoft.com/office/drawing/2014/main" id="{8E34C23F-4E1A-454D-A3AB-DCC91930DFDA}"/>
              </a:ext>
            </a:extLst>
          </p:cNvPr>
          <p:cNvGraphicFramePr>
            <a:graphicFrameLocks noChangeAspect="1"/>
          </p:cNvGraphicFramePr>
          <p:nvPr>
            <p:extLst>
              <p:ext uri="{D42A27DB-BD31-4B8C-83A1-F6EECF244321}">
                <p14:modId xmlns:p14="http://schemas.microsoft.com/office/powerpoint/2010/main" val="1013115327"/>
              </p:ext>
            </p:extLst>
          </p:nvPr>
        </p:nvGraphicFramePr>
        <p:xfrm>
          <a:off x="5033767" y="2454488"/>
          <a:ext cx="4000784" cy="2339134"/>
        </p:xfrm>
        <a:graphic>
          <a:graphicData uri="http://schemas.openxmlformats.org/presentationml/2006/ole">
            <mc:AlternateContent xmlns:mc="http://schemas.openxmlformats.org/markup-compatibility/2006">
              <mc:Choice xmlns:v="urn:schemas-microsoft-com:vml" Requires="v">
                <p:oleObj spid="_x0000_s4116" name="Visio" r:id="rId5" imgW="7600785" imgH="4457647" progId="Visio.Drawing.15">
                  <p:embed/>
                </p:oleObj>
              </mc:Choice>
              <mc:Fallback>
                <p:oleObj name="Visio" r:id="rId5" imgW="7600785" imgH="4457647"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3767" y="2454488"/>
                        <a:ext cx="4000784" cy="2339134"/>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3" name="Rectángulo 12">
                <a:extLst>
                  <a:ext uri="{FF2B5EF4-FFF2-40B4-BE49-F238E27FC236}">
                    <a16:creationId xmlns:a16="http://schemas.microsoft.com/office/drawing/2014/main" id="{87ECC470-5B5F-4FBF-BF26-5A4FC76C2BB1}"/>
                  </a:ext>
                </a:extLst>
              </p:cNvPr>
              <p:cNvSpPr/>
              <p:nvPr/>
            </p:nvSpPr>
            <p:spPr>
              <a:xfrm>
                <a:off x="3131840" y="5263695"/>
                <a:ext cx="2063706" cy="50481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𝛼</m:t>
                      </m:r>
                      <m:r>
                        <a:rPr lang="en-US" i="0">
                          <a:latin typeface="Cambria Math" panose="02040503050406030204" pitchFamily="18" charset="0"/>
                        </a:rPr>
                        <m:t>=</m:t>
                      </m:r>
                      <m:r>
                        <a:rPr lang="en-US" i="1">
                          <a:latin typeface="Cambria Math" panose="02040503050406030204" pitchFamily="18" charset="0"/>
                        </a:rPr>
                        <m:t>𝑁</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𝐹𝐴</m:t>
                              </m:r>
                            </m:sub>
                            <m:sup>
                              <m:r>
                                <a:rPr lang="en-US" i="0">
                                  <a:latin typeface="Cambria Math" panose="02040503050406030204" pitchFamily="18" charset="0"/>
                                </a:rPr>
                                <m:t>−</m:t>
                              </m:r>
                              <m:f>
                                <m:fPr>
                                  <m:type m:val="lin"/>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𝑁</m:t>
                                  </m:r>
                                </m:den>
                              </m:f>
                            </m:sup>
                          </m:sSubSup>
                          <m:r>
                            <a:rPr lang="en-US" i="0">
                              <a:latin typeface="Cambria Math" panose="02040503050406030204" pitchFamily="18" charset="0"/>
                            </a:rPr>
                            <m:t>−1</m:t>
                          </m:r>
                        </m:e>
                      </m:d>
                    </m:oMath>
                  </m:oMathPara>
                </a14:m>
                <a:endParaRPr lang="en-US" dirty="0"/>
              </a:p>
            </p:txBody>
          </p:sp>
        </mc:Choice>
        <mc:Fallback>
          <p:sp>
            <p:nvSpPr>
              <p:cNvPr id="13" name="Rectángulo 12">
                <a:extLst>
                  <a:ext uri="{FF2B5EF4-FFF2-40B4-BE49-F238E27FC236}">
                    <a16:creationId xmlns:a16="http://schemas.microsoft.com/office/drawing/2014/main" id="{87ECC470-5B5F-4FBF-BF26-5A4FC76C2BB1}"/>
                  </a:ext>
                </a:extLst>
              </p:cNvPr>
              <p:cNvSpPr>
                <a:spLocks noRot="1" noChangeAspect="1" noMove="1" noResize="1" noEditPoints="1" noAdjustHandles="1" noChangeArrowheads="1" noChangeShapeType="1" noTextEdit="1"/>
              </p:cNvSpPr>
              <p:nvPr/>
            </p:nvSpPr>
            <p:spPr>
              <a:xfrm>
                <a:off x="3131840" y="5263695"/>
                <a:ext cx="2063706" cy="504818"/>
              </a:xfrm>
              <a:prstGeom prst="rect">
                <a:avLst/>
              </a:prstGeom>
              <a:blipFill>
                <a:blip r:embed="rId7"/>
                <a:stretch>
                  <a:fillRect t="-56627" b="-55422"/>
                </a:stretch>
              </a:blipFill>
            </p:spPr>
            <p:txBody>
              <a:bodyPr/>
              <a:lstStyle/>
              <a:p>
                <a:r>
                  <a:rPr lang="en-US">
                    <a:noFill/>
                  </a:rPr>
                  <a:t> </a:t>
                </a:r>
              </a:p>
            </p:txBody>
          </p:sp>
        </mc:Fallback>
      </mc:AlternateContent>
    </p:spTree>
    <p:extLst>
      <p:ext uri="{BB962C8B-B14F-4D97-AF65-F5344CB8AC3E}">
        <p14:creationId xmlns:p14="http://schemas.microsoft.com/office/powerpoint/2010/main" val="136269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BA449-D65D-4203-ADDB-F869C6D08C21}"/>
              </a:ext>
            </a:extLst>
          </p:cNvPr>
          <p:cNvSpPr>
            <a:spLocks noGrp="1"/>
          </p:cNvSpPr>
          <p:nvPr>
            <p:ph type="title"/>
          </p:nvPr>
        </p:nvSpPr>
        <p:spPr/>
        <p:txBody>
          <a:bodyPr/>
          <a:lstStyle/>
          <a:p>
            <a:r>
              <a:rPr lang="es-EC" dirty="0"/>
              <a:t>Tipos de procesadores CFAR</a:t>
            </a:r>
            <a:endParaRPr lang="en-US" dirty="0"/>
          </a:p>
        </p:txBody>
      </p:sp>
      <p:sp>
        <p:nvSpPr>
          <p:cNvPr id="4" name="Marcador de fecha 3">
            <a:extLst>
              <a:ext uri="{FF2B5EF4-FFF2-40B4-BE49-F238E27FC236}">
                <a16:creationId xmlns:a16="http://schemas.microsoft.com/office/drawing/2014/main" id="{80EFC6CD-D733-4907-8C5C-12B3CD7EE409}"/>
              </a:ext>
            </a:extLst>
          </p:cNvPr>
          <p:cNvSpPr>
            <a:spLocks noGrp="1"/>
          </p:cNvSpPr>
          <p:nvPr>
            <p:ph type="dt" sz="half" idx="10"/>
          </p:nvPr>
        </p:nvSpPr>
        <p:spPr/>
        <p:txBody>
          <a:bodyPr/>
          <a:lstStyle/>
          <a:p>
            <a:fld id="{51533C5B-676F-44FB-898C-851D1546A57A}" type="datetime1">
              <a:rPr lang="en-US" smtClean="0"/>
              <a:t>1/21/2020</a:t>
            </a:fld>
            <a:endParaRPr lang="en-US" dirty="0"/>
          </a:p>
        </p:txBody>
      </p:sp>
      <p:sp>
        <p:nvSpPr>
          <p:cNvPr id="5" name="Marcador de pie de página 4">
            <a:extLst>
              <a:ext uri="{FF2B5EF4-FFF2-40B4-BE49-F238E27FC236}">
                <a16:creationId xmlns:a16="http://schemas.microsoft.com/office/drawing/2014/main" id="{C4880249-126A-4403-AA8E-EF8ED4DE1E6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4023C25-106B-4D68-B73F-B51350BACFCA}"/>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7" name="Rectangle 2">
            <a:extLst>
              <a:ext uri="{FF2B5EF4-FFF2-40B4-BE49-F238E27FC236}">
                <a16:creationId xmlns:a16="http://schemas.microsoft.com/office/drawing/2014/main" id="{90112567-B99E-48AE-BE16-F87B983FF8E6}"/>
              </a:ext>
            </a:extLst>
          </p:cNvPr>
          <p:cNvSpPr>
            <a:spLocks noChangeArrowheads="1"/>
          </p:cNvSpPr>
          <p:nvPr/>
        </p:nvSpPr>
        <p:spPr bwMode="auto">
          <a:xfrm>
            <a:off x="511939" y="2636910"/>
            <a:ext cx="5113834" cy="4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to 7">
            <a:extLst>
              <a:ext uri="{FF2B5EF4-FFF2-40B4-BE49-F238E27FC236}">
                <a16:creationId xmlns:a16="http://schemas.microsoft.com/office/drawing/2014/main" id="{E8AF7CE4-2613-4507-BAF3-4B7A9C25AACA}"/>
              </a:ext>
            </a:extLst>
          </p:cNvPr>
          <p:cNvGraphicFramePr>
            <a:graphicFrameLocks noChangeAspect="1"/>
          </p:cNvGraphicFramePr>
          <p:nvPr>
            <p:extLst>
              <p:ext uri="{D42A27DB-BD31-4B8C-83A1-F6EECF244321}">
                <p14:modId xmlns:p14="http://schemas.microsoft.com/office/powerpoint/2010/main" val="1543844815"/>
              </p:ext>
            </p:extLst>
          </p:nvPr>
        </p:nvGraphicFramePr>
        <p:xfrm>
          <a:off x="511939" y="2636912"/>
          <a:ext cx="4276085" cy="2502698"/>
        </p:xfrm>
        <a:graphic>
          <a:graphicData uri="http://schemas.openxmlformats.org/presentationml/2006/ole">
            <mc:AlternateContent xmlns:mc="http://schemas.openxmlformats.org/markup-compatibility/2006">
              <mc:Choice xmlns:v="urn:schemas-microsoft-com:vml" Requires="v">
                <p:oleObj spid="_x0000_s5140" name="Visio" r:id="rId3" imgW="7600785" imgH="4457647" progId="Visio.Drawing.15">
                  <p:embed/>
                </p:oleObj>
              </mc:Choice>
              <mc:Fallback>
                <p:oleObj name="Visio" r:id="rId3" imgW="7600785" imgH="445764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39" y="2636912"/>
                        <a:ext cx="4276085" cy="2502698"/>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E83FB797-731C-4DE5-9C93-0838E83EAE04}"/>
              </a:ext>
            </a:extLst>
          </p:cNvPr>
          <p:cNvSpPr>
            <a:spLocks noChangeArrowheads="1"/>
          </p:cNvSpPr>
          <p:nvPr/>
        </p:nvSpPr>
        <p:spPr bwMode="auto">
          <a:xfrm>
            <a:off x="4644008" y="2796047"/>
            <a:ext cx="59431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to 9">
            <a:extLst>
              <a:ext uri="{FF2B5EF4-FFF2-40B4-BE49-F238E27FC236}">
                <a16:creationId xmlns:a16="http://schemas.microsoft.com/office/drawing/2014/main" id="{3972765F-5878-481B-B65E-5E60598F6AE6}"/>
              </a:ext>
            </a:extLst>
          </p:cNvPr>
          <p:cNvGraphicFramePr>
            <a:graphicFrameLocks noChangeAspect="1"/>
          </p:cNvGraphicFramePr>
          <p:nvPr>
            <p:extLst>
              <p:ext uri="{D42A27DB-BD31-4B8C-83A1-F6EECF244321}">
                <p14:modId xmlns:p14="http://schemas.microsoft.com/office/powerpoint/2010/main" val="1898063554"/>
              </p:ext>
            </p:extLst>
          </p:nvPr>
        </p:nvGraphicFramePr>
        <p:xfrm>
          <a:off x="4644008" y="2570596"/>
          <a:ext cx="4394037" cy="2456979"/>
        </p:xfrm>
        <a:graphic>
          <a:graphicData uri="http://schemas.openxmlformats.org/presentationml/2006/ole">
            <mc:AlternateContent xmlns:mc="http://schemas.openxmlformats.org/markup-compatibility/2006">
              <mc:Choice xmlns:v="urn:schemas-microsoft-com:vml" Requires="v">
                <p:oleObj spid="_x0000_s5141" name="Visio" r:id="rId5" imgW="7162870" imgH="3647930" progId="Visio.Drawing.15">
                  <p:embed/>
                </p:oleObj>
              </mc:Choice>
              <mc:Fallback>
                <p:oleObj name="Visio" r:id="rId5" imgW="7162870" imgH="3647930" progId="Visio.Drawing.1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2570596"/>
                        <a:ext cx="4394037" cy="2456979"/>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3" name="Rectángulo 12">
                <a:extLst>
                  <a:ext uri="{FF2B5EF4-FFF2-40B4-BE49-F238E27FC236}">
                    <a16:creationId xmlns:a16="http://schemas.microsoft.com/office/drawing/2014/main" id="{0375B5A4-6166-4BC4-AFEC-0242F00E08D2}"/>
                  </a:ext>
                </a:extLst>
              </p:cNvPr>
              <p:cNvSpPr/>
              <p:nvPr/>
            </p:nvSpPr>
            <p:spPr>
              <a:xfrm>
                <a:off x="5082266" y="5251732"/>
                <a:ext cx="3584250" cy="66909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𝐹𝐴</m:t>
                          </m:r>
                        </m:sub>
                      </m:sSub>
                      <m:r>
                        <a:rPr lang="en-US" i="0">
                          <a:latin typeface="Cambria Math" panose="02040503050406030204" pitchFamily="18" charset="0"/>
                        </a:rPr>
                        <m:t>=</m:t>
                      </m:r>
                      <m:r>
                        <a:rPr lang="en-US" i="1">
                          <a:latin typeface="Cambria Math" panose="02040503050406030204" pitchFamily="18" charset="0"/>
                        </a:rPr>
                        <m:t>𝑘</m:t>
                      </m:r>
                      <m:d>
                        <m:dPr>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𝑁</m:t>
                                </m:r>
                              </m:e>
                            </m:mr>
                            <m:mr>
                              <m:e>
                                <m:r>
                                  <a:rPr lang="en-US" i="1">
                                    <a:latin typeface="Cambria Math" panose="02040503050406030204" pitchFamily="18" charset="0"/>
                                  </a:rPr>
                                  <m:t>𝑘</m:t>
                                </m:r>
                              </m:e>
                            </m:mr>
                          </m:m>
                        </m:e>
                      </m:d>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𝑘</m:t>
                              </m:r>
                              <m:r>
                                <a:rPr lang="en-US" i="0">
                                  <a:latin typeface="Cambria Math" panose="02040503050406030204" pitchFamily="18" charset="0"/>
                                </a:rPr>
                                <m:t>−1</m:t>
                              </m:r>
                            </m:e>
                          </m:d>
                          <m:r>
                            <a:rPr lang="en-US" i="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𝛼</m:t>
                              </m:r>
                              <m:r>
                                <a:rPr lang="en-US" i="0">
                                  <a:latin typeface="Cambria Math" panose="02040503050406030204" pitchFamily="18" charset="0"/>
                                </a:rPr>
                                <m:t>+</m:t>
                              </m:r>
                              <m:r>
                                <a:rPr lang="en-US" i="1">
                                  <a:latin typeface="Cambria Math" panose="02040503050406030204" pitchFamily="18" charset="0"/>
                                </a:rPr>
                                <m:t>𝑁</m:t>
                              </m:r>
                              <m:r>
                                <a:rPr lang="en-US" i="0">
                                  <a:latin typeface="Cambria Math" panose="02040503050406030204" pitchFamily="18" charset="0"/>
                                </a:rPr>
                                <m:t>−</m:t>
                              </m:r>
                              <m:r>
                                <a:rPr lang="en-US" i="1">
                                  <a:latin typeface="Cambria Math" panose="02040503050406030204" pitchFamily="18" charset="0"/>
                                </a:rPr>
                                <m:t>𝑘</m:t>
                              </m:r>
                            </m:e>
                          </m:d>
                          <m:r>
                            <a:rPr lang="en-US" i="0">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𝛼</m:t>
                              </m:r>
                              <m:r>
                                <a:rPr lang="en-US" i="0">
                                  <a:latin typeface="Cambria Math" panose="02040503050406030204" pitchFamily="18" charset="0"/>
                                </a:rPr>
                                <m:t>+</m:t>
                              </m:r>
                              <m:r>
                                <a:rPr lang="en-US" i="1">
                                  <a:latin typeface="Cambria Math" panose="02040503050406030204" pitchFamily="18" charset="0"/>
                                </a:rPr>
                                <m:t>𝑁</m:t>
                              </m:r>
                            </m:e>
                          </m:d>
                          <m:r>
                            <a:rPr lang="en-US" i="0">
                              <a:latin typeface="Cambria Math" panose="02040503050406030204" pitchFamily="18" charset="0"/>
                            </a:rPr>
                            <m:t>!</m:t>
                          </m:r>
                        </m:den>
                      </m:f>
                    </m:oMath>
                  </m:oMathPara>
                </a14:m>
                <a:endParaRPr lang="en-US" dirty="0"/>
              </a:p>
            </p:txBody>
          </p:sp>
        </mc:Choice>
        <mc:Fallback>
          <p:sp>
            <p:nvSpPr>
              <p:cNvPr id="13" name="Rectángulo 12">
                <a:extLst>
                  <a:ext uri="{FF2B5EF4-FFF2-40B4-BE49-F238E27FC236}">
                    <a16:creationId xmlns:a16="http://schemas.microsoft.com/office/drawing/2014/main" id="{0375B5A4-6166-4BC4-AFEC-0242F00E08D2}"/>
                  </a:ext>
                </a:extLst>
              </p:cNvPr>
              <p:cNvSpPr>
                <a:spLocks noRot="1" noChangeAspect="1" noMove="1" noResize="1" noEditPoints="1" noAdjustHandles="1" noChangeArrowheads="1" noChangeShapeType="1" noTextEdit="1"/>
              </p:cNvSpPr>
              <p:nvPr/>
            </p:nvSpPr>
            <p:spPr>
              <a:xfrm>
                <a:off x="5082266" y="5251732"/>
                <a:ext cx="3584250" cy="66909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ángulo 13">
                <a:extLst>
                  <a:ext uri="{FF2B5EF4-FFF2-40B4-BE49-F238E27FC236}">
                    <a16:creationId xmlns:a16="http://schemas.microsoft.com/office/drawing/2014/main" id="{C83DE219-5AC8-4BC2-8D05-F05325677E9F}"/>
                  </a:ext>
                </a:extLst>
              </p:cNvPr>
              <p:cNvSpPr/>
              <p:nvPr/>
            </p:nvSpPr>
            <p:spPr>
              <a:xfrm>
                <a:off x="1763688" y="5326957"/>
                <a:ext cx="2063706" cy="50481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𝛼</m:t>
                      </m:r>
                      <m:r>
                        <a:rPr lang="en-US" i="0">
                          <a:latin typeface="Cambria Math" panose="02040503050406030204" pitchFamily="18" charset="0"/>
                        </a:rPr>
                        <m:t>=</m:t>
                      </m:r>
                      <m:r>
                        <a:rPr lang="en-US" i="1">
                          <a:latin typeface="Cambria Math" panose="02040503050406030204" pitchFamily="18" charset="0"/>
                        </a:rPr>
                        <m:t>𝑁</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𝐹𝐴</m:t>
                              </m:r>
                            </m:sub>
                            <m:sup>
                              <m:r>
                                <a:rPr lang="en-US" i="0">
                                  <a:latin typeface="Cambria Math" panose="02040503050406030204" pitchFamily="18" charset="0"/>
                                </a:rPr>
                                <m:t>−</m:t>
                              </m:r>
                              <m:f>
                                <m:fPr>
                                  <m:type m:val="lin"/>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𝑁</m:t>
                                  </m:r>
                                </m:den>
                              </m:f>
                            </m:sup>
                          </m:sSubSup>
                          <m:r>
                            <a:rPr lang="en-US" i="0">
                              <a:latin typeface="Cambria Math" panose="02040503050406030204" pitchFamily="18" charset="0"/>
                            </a:rPr>
                            <m:t>−1</m:t>
                          </m:r>
                        </m:e>
                      </m:d>
                    </m:oMath>
                  </m:oMathPara>
                </a14:m>
                <a:endParaRPr lang="en-US" dirty="0"/>
              </a:p>
            </p:txBody>
          </p:sp>
        </mc:Choice>
        <mc:Fallback>
          <p:sp>
            <p:nvSpPr>
              <p:cNvPr id="14" name="Rectángulo 13">
                <a:extLst>
                  <a:ext uri="{FF2B5EF4-FFF2-40B4-BE49-F238E27FC236}">
                    <a16:creationId xmlns:a16="http://schemas.microsoft.com/office/drawing/2014/main" id="{C83DE219-5AC8-4BC2-8D05-F05325677E9F}"/>
                  </a:ext>
                </a:extLst>
              </p:cNvPr>
              <p:cNvSpPr>
                <a:spLocks noRot="1" noChangeAspect="1" noMove="1" noResize="1" noEditPoints="1" noAdjustHandles="1" noChangeArrowheads="1" noChangeShapeType="1" noTextEdit="1"/>
              </p:cNvSpPr>
              <p:nvPr/>
            </p:nvSpPr>
            <p:spPr>
              <a:xfrm>
                <a:off x="1763688" y="5326957"/>
                <a:ext cx="2063706" cy="504818"/>
              </a:xfrm>
              <a:prstGeom prst="rect">
                <a:avLst/>
              </a:prstGeom>
              <a:blipFill>
                <a:blip r:embed="rId8"/>
                <a:stretch>
                  <a:fillRect t="-56627" b="-55422"/>
                </a:stretch>
              </a:blipFill>
            </p:spPr>
            <p:txBody>
              <a:bodyPr/>
              <a:lstStyle/>
              <a:p>
                <a:r>
                  <a:rPr lang="en-US">
                    <a:noFill/>
                  </a:rPr>
                  <a:t> </a:t>
                </a:r>
              </a:p>
            </p:txBody>
          </p:sp>
        </mc:Fallback>
      </mc:AlternateContent>
    </p:spTree>
    <p:extLst>
      <p:ext uri="{BB962C8B-B14F-4D97-AF65-F5344CB8AC3E}">
        <p14:creationId xmlns:p14="http://schemas.microsoft.com/office/powerpoint/2010/main" val="53190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CE1C0-C315-4019-B036-5051CAB79F69}"/>
              </a:ext>
            </a:extLst>
          </p:cNvPr>
          <p:cNvSpPr>
            <a:spLocks noGrp="1"/>
          </p:cNvSpPr>
          <p:nvPr>
            <p:ph type="title"/>
          </p:nvPr>
        </p:nvSpPr>
        <p:spPr/>
        <p:txBody>
          <a:bodyPr/>
          <a:lstStyle/>
          <a:p>
            <a:r>
              <a:rPr lang="es-EC" dirty="0"/>
              <a:t>Implementación</a:t>
            </a:r>
            <a:endParaRPr lang="en-US" dirty="0"/>
          </a:p>
        </p:txBody>
      </p:sp>
      <p:sp>
        <p:nvSpPr>
          <p:cNvPr id="4" name="Marcador de fecha 3">
            <a:extLst>
              <a:ext uri="{FF2B5EF4-FFF2-40B4-BE49-F238E27FC236}">
                <a16:creationId xmlns:a16="http://schemas.microsoft.com/office/drawing/2014/main" id="{EC003732-254D-4B36-993A-5E4A8EF4CCFB}"/>
              </a:ext>
            </a:extLst>
          </p:cNvPr>
          <p:cNvSpPr>
            <a:spLocks noGrp="1"/>
          </p:cNvSpPr>
          <p:nvPr>
            <p:ph type="dt" sz="half" idx="10"/>
          </p:nvPr>
        </p:nvSpPr>
        <p:spPr/>
        <p:txBody>
          <a:bodyPr/>
          <a:lstStyle/>
          <a:p>
            <a:fld id="{E1B6F9C3-4F26-4CA7-9F5E-31724FE345C0}" type="datetime1">
              <a:rPr lang="en-US" smtClean="0"/>
              <a:t>1/21/2020</a:t>
            </a:fld>
            <a:endParaRPr lang="en-US" dirty="0"/>
          </a:p>
        </p:txBody>
      </p:sp>
      <p:sp>
        <p:nvSpPr>
          <p:cNvPr id="5" name="Marcador de pie de página 4">
            <a:extLst>
              <a:ext uri="{FF2B5EF4-FFF2-40B4-BE49-F238E27FC236}">
                <a16:creationId xmlns:a16="http://schemas.microsoft.com/office/drawing/2014/main" id="{954492AC-C34D-4C05-A2CA-3C60449DA14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AD4D8ED-EB10-4352-BD41-61A99F2C7E56}"/>
              </a:ext>
            </a:extLst>
          </p:cNvPr>
          <p:cNvSpPr>
            <a:spLocks noGrp="1"/>
          </p:cNvSpPr>
          <p:nvPr>
            <p:ph type="sldNum" sz="quarter" idx="12"/>
          </p:nvPr>
        </p:nvSpPr>
        <p:spPr/>
        <p:txBody>
          <a:bodyPr/>
          <a:lstStyle/>
          <a:p>
            <a:fld id="{4FAB73BC-B049-4115-A692-8D63A059BFB8}" type="slidenum">
              <a:rPr lang="en-US" smtClean="0"/>
              <a:t>7</a:t>
            </a:fld>
            <a:endParaRPr lang="en-US" dirty="0"/>
          </a:p>
        </p:txBody>
      </p:sp>
      <p:sp>
        <p:nvSpPr>
          <p:cNvPr id="7" name="Rectangle 2">
            <a:extLst>
              <a:ext uri="{FF2B5EF4-FFF2-40B4-BE49-F238E27FC236}">
                <a16:creationId xmlns:a16="http://schemas.microsoft.com/office/drawing/2014/main" id="{39626D80-8749-4DB3-B325-0C85957E3A1C}"/>
              </a:ext>
            </a:extLst>
          </p:cNvPr>
          <p:cNvSpPr>
            <a:spLocks noChangeArrowheads="1"/>
          </p:cNvSpPr>
          <p:nvPr/>
        </p:nvSpPr>
        <p:spPr bwMode="auto">
          <a:xfrm>
            <a:off x="588957" y="2225953"/>
            <a:ext cx="10629942" cy="4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to 7">
            <a:extLst>
              <a:ext uri="{FF2B5EF4-FFF2-40B4-BE49-F238E27FC236}">
                <a16:creationId xmlns:a16="http://schemas.microsoft.com/office/drawing/2014/main" id="{D78EF605-927C-4699-AB7A-2EFDE83731A2}"/>
              </a:ext>
            </a:extLst>
          </p:cNvPr>
          <p:cNvGraphicFramePr>
            <a:graphicFrameLocks noChangeAspect="1"/>
          </p:cNvGraphicFramePr>
          <p:nvPr>
            <p:extLst>
              <p:ext uri="{D42A27DB-BD31-4B8C-83A1-F6EECF244321}">
                <p14:modId xmlns:p14="http://schemas.microsoft.com/office/powerpoint/2010/main" val="1598858617"/>
              </p:ext>
            </p:extLst>
          </p:nvPr>
        </p:nvGraphicFramePr>
        <p:xfrm>
          <a:off x="671116" y="2132856"/>
          <a:ext cx="8077348" cy="3096344"/>
        </p:xfrm>
        <a:graphic>
          <a:graphicData uri="http://schemas.openxmlformats.org/presentationml/2006/ole">
            <mc:AlternateContent xmlns:mc="http://schemas.openxmlformats.org/markup-compatibility/2006">
              <mc:Choice xmlns:v="urn:schemas-microsoft-com:vml" Requires="v">
                <p:oleObj spid="_x0000_s6154" name="Visio" r:id="rId3" imgW="10086799" imgH="3695858" progId="Visio.Drawing.15">
                  <p:embed/>
                </p:oleObj>
              </mc:Choice>
              <mc:Fallback>
                <p:oleObj name="Visio" r:id="rId3" imgW="10086799" imgH="369585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16" y="2132856"/>
                        <a:ext cx="8077348" cy="3096344"/>
                      </a:xfrm>
                      <a:prstGeom prst="rect">
                        <a:avLst/>
                      </a:prstGeom>
                      <a:noFill/>
                    </p:spPr>
                  </p:pic>
                </p:oleObj>
              </mc:Fallback>
            </mc:AlternateContent>
          </a:graphicData>
        </a:graphic>
      </p:graphicFrame>
    </p:spTree>
    <p:extLst>
      <p:ext uri="{BB962C8B-B14F-4D97-AF65-F5344CB8AC3E}">
        <p14:creationId xmlns:p14="http://schemas.microsoft.com/office/powerpoint/2010/main" val="39361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478CE-68CA-4C76-8B02-7CB246B7EA7A}"/>
              </a:ext>
            </a:extLst>
          </p:cNvPr>
          <p:cNvSpPr>
            <a:spLocks noGrp="1"/>
          </p:cNvSpPr>
          <p:nvPr>
            <p:ph type="title"/>
          </p:nvPr>
        </p:nvSpPr>
        <p:spPr/>
        <p:txBody>
          <a:bodyPr/>
          <a:lstStyle/>
          <a:p>
            <a:r>
              <a:rPr lang="es-EC" dirty="0"/>
              <a:t>Generación de </a:t>
            </a:r>
            <a:r>
              <a:rPr lang="es-EC" dirty="0" err="1"/>
              <a:t>Clutter</a:t>
            </a:r>
            <a:r>
              <a:rPr lang="es-EC" dirty="0"/>
              <a:t> con distribución Weibull</a:t>
            </a:r>
            <a:endParaRPr lang="en-US" dirty="0"/>
          </a:p>
        </p:txBody>
      </p:sp>
      <p:sp>
        <p:nvSpPr>
          <p:cNvPr id="4" name="Marcador de fecha 3">
            <a:extLst>
              <a:ext uri="{FF2B5EF4-FFF2-40B4-BE49-F238E27FC236}">
                <a16:creationId xmlns:a16="http://schemas.microsoft.com/office/drawing/2014/main" id="{5E4CCD1C-0FEE-4C69-ADBC-085A7C33FC19}"/>
              </a:ext>
            </a:extLst>
          </p:cNvPr>
          <p:cNvSpPr>
            <a:spLocks noGrp="1"/>
          </p:cNvSpPr>
          <p:nvPr>
            <p:ph type="dt" sz="half" idx="10"/>
          </p:nvPr>
        </p:nvSpPr>
        <p:spPr/>
        <p:txBody>
          <a:bodyPr/>
          <a:lstStyle/>
          <a:p>
            <a:fld id="{2700F8B3-7EA6-4F8C-97C9-D8E2D13611C1}" type="datetime1">
              <a:rPr lang="en-US" smtClean="0"/>
              <a:t>1/21/2020</a:t>
            </a:fld>
            <a:endParaRPr lang="en-US" dirty="0"/>
          </a:p>
        </p:txBody>
      </p:sp>
      <p:sp>
        <p:nvSpPr>
          <p:cNvPr id="5" name="Marcador de pie de página 4">
            <a:extLst>
              <a:ext uri="{FF2B5EF4-FFF2-40B4-BE49-F238E27FC236}">
                <a16:creationId xmlns:a16="http://schemas.microsoft.com/office/drawing/2014/main" id="{01166422-F1CC-4E69-88EE-A4A028FBCD8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195F5216-B63D-4EB1-8F16-A86F1C91C8B9}"/>
              </a:ext>
            </a:extLst>
          </p:cNvPr>
          <p:cNvSpPr>
            <a:spLocks noGrp="1"/>
          </p:cNvSpPr>
          <p:nvPr>
            <p:ph type="sldNum" sz="quarter" idx="12"/>
          </p:nvPr>
        </p:nvSpPr>
        <p:spPr/>
        <p:txBody>
          <a:bodyPr/>
          <a:lstStyle/>
          <a:p>
            <a:fld id="{4FAB73BC-B049-4115-A692-8D63A059BFB8}" type="slidenum">
              <a:rPr lang="en-US" smtClean="0"/>
              <a:t>8</a:t>
            </a:fld>
            <a:endParaRPr lang="en-US" dirty="0"/>
          </a:p>
        </p:txBody>
      </p:sp>
      <p:sp>
        <p:nvSpPr>
          <p:cNvPr id="7" name="Rectangle 2">
            <a:extLst>
              <a:ext uri="{FF2B5EF4-FFF2-40B4-BE49-F238E27FC236}">
                <a16:creationId xmlns:a16="http://schemas.microsoft.com/office/drawing/2014/main" id="{01BFB0C5-6B83-4DCD-82D6-A4E99AD0321C}"/>
              </a:ext>
            </a:extLst>
          </p:cNvPr>
          <p:cNvSpPr>
            <a:spLocks noChangeArrowheads="1"/>
          </p:cNvSpPr>
          <p:nvPr/>
        </p:nvSpPr>
        <p:spPr bwMode="auto">
          <a:xfrm>
            <a:off x="457200"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to 7">
            <a:extLst>
              <a:ext uri="{FF2B5EF4-FFF2-40B4-BE49-F238E27FC236}">
                <a16:creationId xmlns:a16="http://schemas.microsoft.com/office/drawing/2014/main" id="{3CE51F06-DF16-48AC-89A4-C6C3A018CDCC}"/>
              </a:ext>
            </a:extLst>
          </p:cNvPr>
          <p:cNvGraphicFramePr>
            <a:graphicFrameLocks noChangeAspect="1"/>
          </p:cNvGraphicFramePr>
          <p:nvPr>
            <p:extLst>
              <p:ext uri="{D42A27DB-BD31-4B8C-83A1-F6EECF244321}">
                <p14:modId xmlns:p14="http://schemas.microsoft.com/office/powerpoint/2010/main" val="3886162401"/>
              </p:ext>
            </p:extLst>
          </p:nvPr>
        </p:nvGraphicFramePr>
        <p:xfrm>
          <a:off x="365662" y="2620177"/>
          <a:ext cx="4114800" cy="1828800"/>
        </p:xfrm>
        <a:graphic>
          <a:graphicData uri="http://schemas.openxmlformats.org/presentationml/2006/ole">
            <mc:AlternateContent xmlns:mc="http://schemas.openxmlformats.org/markup-compatibility/2006">
              <mc:Choice xmlns:v="urn:schemas-microsoft-com:vml" Requires="v">
                <p:oleObj spid="_x0000_s7178" name="Visio" r:id="rId3" imgW="9229916" imgH="4009907" progId="Visio.Drawing.15">
                  <p:embed/>
                </p:oleObj>
              </mc:Choice>
              <mc:Fallback>
                <p:oleObj name="Visio" r:id="rId3" imgW="9229916" imgH="400990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62" y="2620177"/>
                        <a:ext cx="41148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B810BF2C-39F5-4E75-8D9A-D2D3C509343F}"/>
                  </a:ext>
                </a:extLst>
              </p:cNvPr>
              <p:cNvSpPr/>
              <p:nvPr/>
            </p:nvSpPr>
            <p:spPr>
              <a:xfrm>
                <a:off x="1403648" y="4909202"/>
                <a:ext cx="2038828" cy="569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𝑞𝑗</m:t>
                                      </m:r>
                                    </m:sub>
                                  </m:sSub>
                                </m:e>
                                <m:sup>
                                  <m:r>
                                    <a:rPr lang="en-US" i="0">
                                      <a:latin typeface="Cambria Math" panose="02040503050406030204" pitchFamily="18" charset="0"/>
                                    </a:rPr>
                                    <m:t>2</m:t>
                                  </m:r>
                                </m:sup>
                              </m:sSup>
                            </m:e>
                          </m:d>
                        </m:e>
                        <m:sup>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𝑐</m:t>
                              </m:r>
                            </m:den>
                          </m:f>
                          <m:r>
                            <a:rPr lang="en-US" i="0">
                              <a:latin typeface="Cambria Math" panose="02040503050406030204" pitchFamily="18" charset="0"/>
                            </a:rPr>
                            <m:t> − </m:t>
                          </m:r>
                          <m:f>
                            <m:fPr>
                              <m:type m:val="lin"/>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up>
                      </m:sSup>
                    </m:oMath>
                  </m:oMathPara>
                </a14:m>
                <a:endParaRPr lang="en-US" dirty="0"/>
              </a:p>
            </p:txBody>
          </p:sp>
        </mc:Choice>
        <mc:Fallback xmlns="">
          <p:sp>
            <p:nvSpPr>
              <p:cNvPr id="9" name="Rectángulo 8">
                <a:extLst>
                  <a:ext uri="{FF2B5EF4-FFF2-40B4-BE49-F238E27FC236}">
                    <a16:creationId xmlns:a16="http://schemas.microsoft.com/office/drawing/2014/main" id="{B810BF2C-39F5-4E75-8D9A-D2D3C509343F}"/>
                  </a:ext>
                </a:extLst>
              </p:cNvPr>
              <p:cNvSpPr>
                <a:spLocks noRot="1" noChangeAspect="1" noMove="1" noResize="1" noEditPoints="1" noAdjustHandles="1" noChangeArrowheads="1" noChangeShapeType="1" noTextEdit="1"/>
              </p:cNvSpPr>
              <p:nvPr/>
            </p:nvSpPr>
            <p:spPr>
              <a:xfrm>
                <a:off x="1403648" y="4909202"/>
                <a:ext cx="2038828" cy="5690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9DA87707-25AB-455A-B03A-11C4B8D3704C}"/>
                  </a:ext>
                </a:extLst>
              </p:cNvPr>
              <p:cNvSpPr/>
              <p:nvPr/>
            </p:nvSpPr>
            <p:spPr>
              <a:xfrm>
                <a:off x="4096661" y="4568907"/>
                <a:ext cx="4572000" cy="1168590"/>
              </a:xfrm>
              <a:prstGeom prst="rect">
                <a:avLst/>
              </a:prstGeom>
            </p:spPr>
            <p:txBody>
              <a:bodyPr>
                <a:spAutoFit/>
              </a:bodyPr>
              <a:lstStyle/>
              <a:p>
                <a:pPr marL="736600" marR="0" algn="just">
                  <a:lnSpc>
                    <a:spcPct val="200000"/>
                  </a:lnSpc>
                  <a:spcBef>
                    <a:spcPts val="0"/>
                  </a:spcBef>
                  <a:spcAft>
                    <a:spcPts val="0"/>
                  </a:spcAft>
                  <a:tabLst>
                    <a:tab pos="5966460" algn="r"/>
                  </a:tabLst>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C" i="1">
                            <a:latin typeface="Cambria Math" panose="02040503050406030204" pitchFamily="18" charset="0"/>
                            <a:ea typeface="Times New Roman" panose="02020603050405020304" pitchFamily="18" charset="0"/>
                          </a:rPr>
                          <m:t>𝑊</m:t>
                        </m:r>
                      </m:e>
                      <m:sub>
                        <m:r>
                          <a:rPr lang="es-EC" i="1">
                            <a:latin typeface="Cambria Math" panose="02040503050406030204" pitchFamily="18" charset="0"/>
                            <a:ea typeface="Times New Roman" panose="02020603050405020304" pitchFamily="18" charset="0"/>
                          </a:rPr>
                          <m:t>𝑖</m:t>
                        </m:r>
                      </m:sub>
                    </m:sSub>
                  </m:oMath>
                </a14:m>
                <a:r>
                  <a:rPr lang="es-EC" dirty="0">
                    <a:latin typeface="Times New Roman" panose="02020603050405020304" pitchFamily="18" charset="0"/>
                    <a:ea typeface="Times New Roman" panose="02020603050405020304" pitchFamily="18" charset="0"/>
                  </a:rPr>
                  <a:t> Señal de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tipo Weibull en fase</a:t>
                </a:r>
                <a:endParaRPr lang="en-US" dirty="0">
                  <a:latin typeface="Times New Roman" panose="02020603050405020304" pitchFamily="18" charset="0"/>
                  <a:ea typeface="Times New Roman" panose="02020603050405020304" pitchFamily="18" charset="0"/>
                </a:endParaRPr>
              </a:p>
              <a:p>
                <a:pPr marL="736600" marR="0" algn="just">
                  <a:lnSpc>
                    <a:spcPct val="200000"/>
                  </a:lnSpc>
                  <a:spcBef>
                    <a:spcPts val="0"/>
                  </a:spcBef>
                  <a:spcAft>
                    <a:spcPts val="0"/>
                  </a:spcAft>
                  <a:tabLst>
                    <a:tab pos="5966460" algn="r"/>
                  </a:tabLst>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C" i="1">
                            <a:latin typeface="Cambria Math" panose="02040503050406030204" pitchFamily="18" charset="0"/>
                            <a:ea typeface="Times New Roman" panose="02020603050405020304" pitchFamily="18" charset="0"/>
                          </a:rPr>
                          <m:t>𝑊</m:t>
                        </m:r>
                      </m:e>
                      <m:sub>
                        <m:r>
                          <a:rPr lang="es-EC" sz="1050"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𝑞</m:t>
                        </m:r>
                      </m:sub>
                    </m:sSub>
                  </m:oMath>
                </a14:m>
                <a:r>
                  <a:rPr lang="es-EC" dirty="0">
                    <a:latin typeface="Times New Roman" panose="02020603050405020304" pitchFamily="18" charset="0"/>
                    <a:ea typeface="Times New Roman" panose="02020603050405020304" pitchFamily="18" charset="0"/>
                  </a:rPr>
                  <a:t> Señal de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tipo Weibull en </a:t>
                </a:r>
                <a:endParaRPr lang="en-US" dirty="0"/>
              </a:p>
            </p:txBody>
          </p:sp>
        </mc:Choice>
        <mc:Fallback xmlns="">
          <p:sp>
            <p:nvSpPr>
              <p:cNvPr id="11" name="Rectángulo 10">
                <a:extLst>
                  <a:ext uri="{FF2B5EF4-FFF2-40B4-BE49-F238E27FC236}">
                    <a16:creationId xmlns:a16="http://schemas.microsoft.com/office/drawing/2014/main" id="{9DA87707-25AB-455A-B03A-11C4B8D3704C}"/>
                  </a:ext>
                </a:extLst>
              </p:cNvPr>
              <p:cNvSpPr>
                <a:spLocks noRot="1" noChangeAspect="1" noMove="1" noResize="1" noEditPoints="1" noAdjustHandles="1" noChangeArrowheads="1" noChangeShapeType="1" noTextEdit="1"/>
              </p:cNvSpPr>
              <p:nvPr/>
            </p:nvSpPr>
            <p:spPr>
              <a:xfrm>
                <a:off x="4096661" y="4568907"/>
                <a:ext cx="4572000" cy="1168590"/>
              </a:xfrm>
              <a:prstGeom prst="rect">
                <a:avLst/>
              </a:prstGeom>
              <a:blipFill>
                <a:blip r:embed="rId6"/>
                <a:stretch>
                  <a:fillRect r="-667"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C39467C8-7615-4E29-A3EA-446436A93A98}"/>
                  </a:ext>
                </a:extLst>
              </p:cNvPr>
              <p:cNvSpPr/>
              <p:nvPr/>
            </p:nvSpPr>
            <p:spPr>
              <a:xfrm>
                <a:off x="4834274" y="2227014"/>
                <a:ext cx="4248472" cy="2223942"/>
              </a:xfrm>
              <a:prstGeom prst="rect">
                <a:avLst/>
              </a:prstGeom>
            </p:spPr>
            <p:txBody>
              <a:bodyPr wrap="square">
                <a:spAutoFit/>
              </a:bodyPr>
              <a:lstStyle/>
              <a:p>
                <a:pPr marR="0" lvl="0" algn="just">
                  <a:lnSpc>
                    <a:spcPct val="200000"/>
                  </a:lnSpc>
                  <a:spcBef>
                    <a:spcPts val="0"/>
                  </a:spcBef>
                  <a:spcAft>
                    <a:spcPts val="0"/>
                  </a:spcAft>
                  <a:tabLst>
                    <a:tab pos="5966460" algn="r"/>
                  </a:tabLst>
                </a:pPr>
                <a14:m>
                  <m:oMath xmlns:m="http://schemas.openxmlformats.org/officeDocument/2006/math">
                    <m:r>
                      <a:rPr lang="es-EC" i="1">
                        <a:latin typeface="Cambria Math" panose="02040503050406030204" pitchFamily="18" charset="0"/>
                        <a:ea typeface="Times New Roman" panose="02020603050405020304" pitchFamily="18" charset="0"/>
                      </a:rPr>
                      <m:t>𝑐</m:t>
                    </m:r>
                    <m:r>
                      <a:rPr lang="es-EC" i="1">
                        <a:latin typeface="Cambria Math" panose="02040503050406030204" pitchFamily="18" charset="0"/>
                        <a:ea typeface="Times New Roman" panose="02020603050405020304" pitchFamily="18" charset="0"/>
                      </a:rPr>
                      <m:t>=2</m:t>
                    </m:r>
                  </m:oMath>
                </a14:m>
                <a:r>
                  <a:rPr lang="es-EC" dirty="0">
                    <a:latin typeface="Times New Roman" panose="02020603050405020304" pitchFamily="18" charset="0"/>
                    <a:ea typeface="Times New Roman" panose="02020603050405020304" pitchFamily="18" charset="0"/>
                  </a:rPr>
                  <a:t>, cuando el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es tipo Rayleigh</a:t>
                </a:r>
                <a:endParaRPr lang="en-US" dirty="0">
                  <a:latin typeface="Times New Roman" panose="02020603050405020304" pitchFamily="18" charset="0"/>
                  <a:ea typeface="Times New Roman" panose="02020603050405020304" pitchFamily="18" charset="0"/>
                </a:endParaRPr>
              </a:p>
              <a:p>
                <a:pPr marR="0" lvl="0" algn="just">
                  <a:lnSpc>
                    <a:spcPct val="200000"/>
                  </a:lnSpc>
                  <a:spcBef>
                    <a:spcPts val="0"/>
                  </a:spcBef>
                  <a:spcAft>
                    <a:spcPts val="0"/>
                  </a:spcAft>
                  <a:tabLst>
                    <a:tab pos="5966460" algn="r"/>
                  </a:tabLst>
                </a:pPr>
                <a14:m>
                  <m:oMath xmlns:m="http://schemas.openxmlformats.org/officeDocument/2006/math">
                    <m:r>
                      <a:rPr lang="es-EC" i="1">
                        <a:latin typeface="Cambria Math" panose="02040503050406030204" pitchFamily="18" charset="0"/>
                        <a:ea typeface="Times New Roman" panose="02020603050405020304" pitchFamily="18" charset="0"/>
                      </a:rPr>
                      <m:t>𝑐</m:t>
                    </m:r>
                    <m:r>
                      <a:rPr lang="es-EC" i="1">
                        <a:latin typeface="Cambria Math" panose="02040503050406030204" pitchFamily="18" charset="0"/>
                        <a:ea typeface="Times New Roman" panose="02020603050405020304" pitchFamily="18" charset="0"/>
                      </a:rPr>
                      <m:t>=1.1−1.9</m:t>
                    </m:r>
                  </m:oMath>
                </a14:m>
                <a:r>
                  <a:rPr lang="es-EC" dirty="0">
                    <a:latin typeface="Times New Roman" panose="02020603050405020304" pitchFamily="18" charset="0"/>
                    <a:ea typeface="Times New Roman" panose="02020603050405020304" pitchFamily="18" charset="0"/>
                  </a:rPr>
                  <a:t>, cuando el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es tipo Weibull</a:t>
                </a:r>
                <a:endParaRPr lang="en-US" dirty="0">
                  <a:latin typeface="Times New Roman" panose="02020603050405020304" pitchFamily="18" charset="0"/>
                  <a:ea typeface="Times New Roman" panose="02020603050405020304" pitchFamily="18" charset="0"/>
                </a:endParaRPr>
              </a:p>
              <a:p>
                <a:pPr marR="0" lvl="0" algn="just">
                  <a:lnSpc>
                    <a:spcPct val="200000"/>
                  </a:lnSpc>
                  <a:spcBef>
                    <a:spcPts val="0"/>
                  </a:spcBef>
                  <a:spcAft>
                    <a:spcPts val="500"/>
                  </a:spcAft>
                  <a:tabLst>
                    <a:tab pos="5966460" algn="r"/>
                  </a:tabLst>
                </a:pPr>
                <a14:m>
                  <m:oMath xmlns:m="http://schemas.openxmlformats.org/officeDocument/2006/math">
                    <m:r>
                      <a:rPr lang="es-EC" i="1">
                        <a:latin typeface="Cambria Math" panose="02040503050406030204" pitchFamily="18" charset="0"/>
                        <a:ea typeface="Times New Roman" panose="02020603050405020304" pitchFamily="18" charset="0"/>
                      </a:rPr>
                      <m:t>𝑐</m:t>
                    </m:r>
                    <m:r>
                      <a:rPr lang="es-EC" i="1">
                        <a:latin typeface="Cambria Math" panose="02040503050406030204" pitchFamily="18" charset="0"/>
                        <a:ea typeface="Times New Roman" panose="02020603050405020304" pitchFamily="18" charset="0"/>
                      </a:rPr>
                      <m:t>=1</m:t>
                    </m:r>
                  </m:oMath>
                </a14:m>
                <a:r>
                  <a:rPr lang="es-EC" dirty="0">
                    <a:latin typeface="Times New Roman" panose="02020603050405020304" pitchFamily="18" charset="0"/>
                    <a:ea typeface="Times New Roman" panose="02020603050405020304" pitchFamily="18" charset="0"/>
                  </a:rPr>
                  <a:t>, cuando el </a:t>
                </a:r>
                <a:r>
                  <a:rPr lang="es-EC" dirty="0" err="1">
                    <a:latin typeface="Times New Roman" panose="02020603050405020304" pitchFamily="18" charset="0"/>
                    <a:ea typeface="Times New Roman" panose="02020603050405020304" pitchFamily="18" charset="0"/>
                  </a:rPr>
                  <a:t>clutter</a:t>
                </a:r>
                <a:r>
                  <a:rPr lang="es-EC" dirty="0">
                    <a:latin typeface="Times New Roman" panose="02020603050405020304" pitchFamily="18" charset="0"/>
                    <a:ea typeface="Times New Roman" panose="02020603050405020304" pitchFamily="18" charset="0"/>
                  </a:rPr>
                  <a:t> es tipo exponencial</a:t>
                </a:r>
                <a:endParaRPr lang="en-US" dirty="0">
                  <a:latin typeface="Times New Roman" panose="02020603050405020304" pitchFamily="18" charset="0"/>
                  <a:ea typeface="Times New Roman" panose="02020603050405020304" pitchFamily="18" charset="0"/>
                </a:endParaRPr>
              </a:p>
            </p:txBody>
          </p:sp>
        </mc:Choice>
        <mc:Fallback xmlns="">
          <p:sp>
            <p:nvSpPr>
              <p:cNvPr id="12" name="Rectángulo 11">
                <a:extLst>
                  <a:ext uri="{FF2B5EF4-FFF2-40B4-BE49-F238E27FC236}">
                    <a16:creationId xmlns:a16="http://schemas.microsoft.com/office/drawing/2014/main" id="{C39467C8-7615-4E29-A3EA-446436A93A98}"/>
                  </a:ext>
                </a:extLst>
              </p:cNvPr>
              <p:cNvSpPr>
                <a:spLocks noRot="1" noChangeAspect="1" noMove="1" noResize="1" noEditPoints="1" noAdjustHandles="1" noChangeArrowheads="1" noChangeShapeType="1" noTextEdit="1"/>
              </p:cNvSpPr>
              <p:nvPr/>
            </p:nvSpPr>
            <p:spPr>
              <a:xfrm>
                <a:off x="4834274" y="2227014"/>
                <a:ext cx="4248472" cy="2223942"/>
              </a:xfrm>
              <a:prstGeom prst="rect">
                <a:avLst/>
              </a:prstGeom>
              <a:blipFill>
                <a:blip r:embed="rId7"/>
                <a:stretch>
                  <a:fillRect l="-1148" r="-1291" b="-3562"/>
                </a:stretch>
              </a:blipFill>
            </p:spPr>
            <p:txBody>
              <a:bodyPr/>
              <a:lstStyle/>
              <a:p>
                <a:r>
                  <a:rPr lang="en-US">
                    <a:noFill/>
                  </a:rPr>
                  <a:t> </a:t>
                </a:r>
              </a:p>
            </p:txBody>
          </p:sp>
        </mc:Fallback>
      </mc:AlternateContent>
    </p:spTree>
    <p:extLst>
      <p:ext uri="{BB962C8B-B14F-4D97-AF65-F5344CB8AC3E}">
        <p14:creationId xmlns:p14="http://schemas.microsoft.com/office/powerpoint/2010/main" val="229670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C2EB7-22D2-44C8-B54D-FAAEA208E355}"/>
              </a:ext>
            </a:extLst>
          </p:cNvPr>
          <p:cNvSpPr>
            <a:spLocks noGrp="1"/>
          </p:cNvSpPr>
          <p:nvPr>
            <p:ph type="title"/>
          </p:nvPr>
        </p:nvSpPr>
        <p:spPr/>
        <p:txBody>
          <a:bodyPr/>
          <a:lstStyle/>
          <a:p>
            <a:r>
              <a:rPr lang="es-EC" dirty="0"/>
              <a:t>Generación de blancos en base al radar OERLIKON</a:t>
            </a:r>
            <a:endParaRPr lang="en-US" dirty="0"/>
          </a:p>
        </p:txBody>
      </p:sp>
      <p:sp>
        <p:nvSpPr>
          <p:cNvPr id="4" name="Marcador de fecha 3">
            <a:extLst>
              <a:ext uri="{FF2B5EF4-FFF2-40B4-BE49-F238E27FC236}">
                <a16:creationId xmlns:a16="http://schemas.microsoft.com/office/drawing/2014/main" id="{D9AB6CFA-4A08-4D85-B060-9921A0C7BA6C}"/>
              </a:ext>
            </a:extLst>
          </p:cNvPr>
          <p:cNvSpPr>
            <a:spLocks noGrp="1"/>
          </p:cNvSpPr>
          <p:nvPr>
            <p:ph type="dt" sz="half" idx="10"/>
          </p:nvPr>
        </p:nvSpPr>
        <p:spPr/>
        <p:txBody>
          <a:bodyPr/>
          <a:lstStyle/>
          <a:p>
            <a:fld id="{9597CCFE-4194-4998-AA97-DEFEBB18E1BB}" type="datetime1">
              <a:rPr lang="en-US" smtClean="0"/>
              <a:t>1/21/2020</a:t>
            </a:fld>
            <a:endParaRPr lang="en-US" dirty="0"/>
          </a:p>
        </p:txBody>
      </p:sp>
      <p:sp>
        <p:nvSpPr>
          <p:cNvPr id="5" name="Marcador de pie de página 4">
            <a:extLst>
              <a:ext uri="{FF2B5EF4-FFF2-40B4-BE49-F238E27FC236}">
                <a16:creationId xmlns:a16="http://schemas.microsoft.com/office/drawing/2014/main" id="{303F99A1-66CE-4C8B-8A63-23D7726991C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40059CF-17D7-4A3F-BB74-90937E8C9189}"/>
              </a:ext>
            </a:extLst>
          </p:cNvPr>
          <p:cNvSpPr>
            <a:spLocks noGrp="1"/>
          </p:cNvSpPr>
          <p:nvPr>
            <p:ph type="sldNum" sz="quarter" idx="12"/>
          </p:nvPr>
        </p:nvSpPr>
        <p:spPr/>
        <p:txBody>
          <a:bodyPr/>
          <a:lstStyle/>
          <a:p>
            <a:fld id="{4FAB73BC-B049-4115-A692-8D63A059BFB8}" type="slidenum">
              <a:rPr lang="en-US" smtClean="0"/>
              <a:t>9</a:t>
            </a:fld>
            <a:endParaRPr lang="en-US" dirty="0"/>
          </a:p>
        </p:txBody>
      </p:sp>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73B69587-847C-4ADE-9E7B-174B8DDDCB07}"/>
                  </a:ext>
                </a:extLst>
              </p:cNvPr>
              <p:cNvSpPr>
                <a:spLocks noChangeArrowheads="1"/>
              </p:cNvSpPr>
              <p:nvPr/>
            </p:nvSpPr>
            <p:spPr bwMode="auto">
              <a:xfrm>
                <a:off x="827584" y="2127339"/>
                <a:ext cx="4608512" cy="3202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5965825" algn="r"/>
                  </a:tabLst>
                  <a:defRPr>
                    <a:solidFill>
                      <a:schemeClr val="tx1"/>
                    </a:solidFill>
                    <a:latin typeface="Arial" panose="020B0604020202020204" pitchFamily="34" charset="0"/>
                  </a:defRPr>
                </a:lvl1pPr>
                <a:lvl2pPr eaLnBrk="0" fontAlgn="base" hangingPunct="0">
                  <a:spcBef>
                    <a:spcPct val="0"/>
                  </a:spcBef>
                  <a:spcAft>
                    <a:spcPct val="0"/>
                  </a:spcAft>
                  <a:tabLst>
                    <a:tab pos="5965825" algn="r"/>
                  </a:tabLst>
                  <a:defRPr>
                    <a:solidFill>
                      <a:schemeClr val="tx1"/>
                    </a:solidFill>
                    <a:latin typeface="Arial" panose="020B0604020202020204" pitchFamily="34" charset="0"/>
                  </a:defRPr>
                </a:lvl2pPr>
                <a:lvl3pPr eaLnBrk="0" fontAlgn="base" hangingPunct="0">
                  <a:spcBef>
                    <a:spcPct val="0"/>
                  </a:spcBef>
                  <a:spcAft>
                    <a:spcPct val="0"/>
                  </a:spcAft>
                  <a:tabLst>
                    <a:tab pos="5965825" algn="r"/>
                  </a:tabLst>
                  <a:defRPr>
                    <a:solidFill>
                      <a:schemeClr val="tx1"/>
                    </a:solidFill>
                    <a:latin typeface="Arial" panose="020B0604020202020204" pitchFamily="34" charset="0"/>
                  </a:defRPr>
                </a:lvl3pPr>
                <a:lvl4pPr eaLnBrk="0" fontAlgn="base" hangingPunct="0">
                  <a:spcBef>
                    <a:spcPct val="0"/>
                  </a:spcBef>
                  <a:spcAft>
                    <a:spcPct val="0"/>
                  </a:spcAft>
                  <a:tabLst>
                    <a:tab pos="5965825" algn="r"/>
                  </a:tabLst>
                  <a:defRPr>
                    <a:solidFill>
                      <a:schemeClr val="tx1"/>
                    </a:solidFill>
                    <a:latin typeface="Arial" panose="020B0604020202020204" pitchFamily="34" charset="0"/>
                  </a:defRPr>
                </a:lvl4pPr>
                <a:lvl5pPr eaLnBrk="0" fontAlgn="base" hangingPunct="0">
                  <a:spcBef>
                    <a:spcPct val="0"/>
                  </a:spcBef>
                  <a:spcAft>
                    <a:spcPct val="0"/>
                  </a:spcAft>
                  <a:tabLst>
                    <a:tab pos="5965825" algn="r"/>
                  </a:tabLst>
                  <a:defRPr>
                    <a:solidFill>
                      <a:schemeClr val="tx1"/>
                    </a:solidFill>
                    <a:latin typeface="Arial" panose="020B0604020202020204" pitchFamily="34" charset="0"/>
                  </a:defRPr>
                </a:lvl5pPr>
                <a:lvl6pPr eaLnBrk="0" fontAlgn="base" hangingPunct="0">
                  <a:spcBef>
                    <a:spcPct val="0"/>
                  </a:spcBef>
                  <a:spcAft>
                    <a:spcPct val="0"/>
                  </a:spcAft>
                  <a:tabLst>
                    <a:tab pos="5965825" algn="r"/>
                  </a:tabLst>
                  <a:defRPr>
                    <a:solidFill>
                      <a:schemeClr val="tx1"/>
                    </a:solidFill>
                    <a:latin typeface="Arial" panose="020B0604020202020204" pitchFamily="34" charset="0"/>
                  </a:defRPr>
                </a:lvl6pPr>
                <a:lvl7pPr eaLnBrk="0" fontAlgn="base" hangingPunct="0">
                  <a:spcBef>
                    <a:spcPct val="0"/>
                  </a:spcBef>
                  <a:spcAft>
                    <a:spcPct val="0"/>
                  </a:spcAft>
                  <a:tabLst>
                    <a:tab pos="5965825" algn="r"/>
                  </a:tabLst>
                  <a:defRPr>
                    <a:solidFill>
                      <a:schemeClr val="tx1"/>
                    </a:solidFill>
                    <a:latin typeface="Arial" panose="020B0604020202020204" pitchFamily="34" charset="0"/>
                  </a:defRPr>
                </a:lvl7pPr>
                <a:lvl8pPr eaLnBrk="0" fontAlgn="base" hangingPunct="0">
                  <a:spcBef>
                    <a:spcPct val="0"/>
                  </a:spcBef>
                  <a:spcAft>
                    <a:spcPct val="0"/>
                  </a:spcAft>
                  <a:tabLst>
                    <a:tab pos="5965825" algn="r"/>
                  </a:tabLst>
                  <a:defRPr>
                    <a:solidFill>
                      <a:schemeClr val="tx1"/>
                    </a:solidFill>
                    <a:latin typeface="Arial" panose="020B0604020202020204" pitchFamily="34" charset="0"/>
                  </a:defRPr>
                </a:lvl8pPr>
                <a:lvl9pPr eaLnBrk="0" fontAlgn="base" hangingPunct="0">
                  <a:spcBef>
                    <a:spcPct val="0"/>
                  </a:spcBef>
                  <a:spcAft>
                    <a:spcPct val="0"/>
                  </a:spcAft>
                  <a:tabLst>
                    <a:tab pos="59658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965825" algn="r"/>
                  </a:tabLst>
                </a:pPr>
                <a:r>
                  <a:rPr kumimoji="0" lang="es-EC"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Datos de Radar OERLIKON</a:t>
                </a: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r>
                  <a:rPr kumimoji="0" lang="es-EC"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Ancho de haz </a:t>
                </a:r>
                <a:r>
                  <a:rPr kumimoji="0" lang="es-EC" altLang="en-US"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Φ=2.4</a:t>
                </a: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r>
                  <a:rPr lang="es-EC" altLang="en-US" dirty="0">
                    <a:latin typeface="Times New Roman" panose="02020603050405020304" pitchFamily="18" charset="0"/>
                    <a:ea typeface="Times New Roman" panose="02020603050405020304" pitchFamily="18" charset="0"/>
                    <a:cs typeface="Times New Roman" panose="02020603050405020304" pitchFamily="18" charset="0"/>
                  </a:rPr>
                  <a:t>Periodo</a:t>
                </a:r>
                <a:r>
                  <a:rPr kumimoji="0" lang="es-E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repetición de pulsos de</a:t>
                </a:r>
                <a:r>
                  <a:rPr kumimoji="0" lang="es-EC"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OERLIKON </a:t>
                </a:r>
                <a:r>
                  <a:rPr kumimoji="0" lang="es-EC" altLang="en-US"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T0=1/6400</a:t>
                </a: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r>
                  <a:rPr kumimoji="0" lang="es-EC" altLang="en-US"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Apuntador OERLIKON=6400 milésimas</a:t>
                </a: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965825" algn="r"/>
                  </a:tabLst>
                </a:pPr>
                <a:r>
                  <a:rPr kumimoji="0" lang="es-EC"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Desplazamiento Angular </a:t>
                </a:r>
                <a:r>
                  <a:rPr kumimoji="0" lang="es-EC" altLang="en-US"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ω=60 rpm</a:t>
                </a:r>
                <a:r>
                  <a:rPr kumimoji="0" lang="es-EC"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tabLst>
                    <a:tab pos="5965825" algn="r"/>
                  </a:tabLst>
                </a:pPr>
                <a:endParaRPr kumimoji="0" lang="es-EC"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a:buFontTx/>
                  <a:buChar char="•"/>
                </a:pPr>
                <a:r>
                  <a:rPr lang="en-US" i="1" dirty="0" err="1">
                    <a:latin typeface="Times New Roman" panose="02020603050405020304" pitchFamily="18" charset="0"/>
                    <a:ea typeface="Times New Roman" panose="02020603050405020304" pitchFamily="18" charset="0"/>
                    <a:cs typeface="Times New Roman" panose="02020603050405020304" pitchFamily="18" charset="0"/>
                  </a:rPr>
                  <a:t>Numero</a:t>
                </a:r>
                <a:r>
                  <a:rPr lang="en-US" i="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Incidencias</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latin typeface="Cambria Math" panose="02040503050406030204" pitchFamily="18" charset="0"/>
                            <a:ea typeface="Times New Roman" panose="02020603050405020304" pitchFamily="18" charset="0"/>
                            <a:cs typeface="Times New Roman" panose="02020603050405020304" pitchFamily="18" charset="0"/>
                          </a:rPr>
                          <m:t>𝑁</m:t>
                        </m:r>
                      </m:e>
                      <m:sub>
                        <m:r>
                          <a:rPr lang="es-EC" i="1">
                            <a:latin typeface="Cambria Math" panose="02040503050406030204" pitchFamily="18" charset="0"/>
                            <a:ea typeface="Times New Roman" panose="02020603050405020304" pitchFamily="18" charset="0"/>
                            <a:cs typeface="Times New Roman" panose="02020603050405020304" pitchFamily="18" charset="0"/>
                          </a:rPr>
                          <m:t>𝑖</m:t>
                        </m:r>
                      </m:sub>
                    </m:sSub>
                    <m:r>
                      <a:rPr lang="es-EC"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s-EC" i="1">
                            <a:latin typeface="Cambria Math" panose="02040503050406030204" pitchFamily="18" charset="0"/>
                            <a:ea typeface="Times New Roman" panose="02020603050405020304" pitchFamily="18" charset="0"/>
                            <a:cs typeface="Times New Roman" panose="02020603050405020304" pitchFamily="18" charset="0"/>
                          </a:rPr>
                          <m:t>Φ</m:t>
                        </m:r>
                      </m:num>
                      <m:den>
                        <m:r>
                          <a:rPr lang="es-EC" i="1">
                            <a:latin typeface="Cambria Math" panose="02040503050406030204" pitchFamily="18" charset="0"/>
                            <a:ea typeface="Times New Roman" panose="02020603050405020304" pitchFamily="18" charset="0"/>
                            <a:cs typeface="Times New Roman" panose="02020603050405020304" pitchFamily="18" charset="0"/>
                          </a:rPr>
                          <m:t>6</m:t>
                        </m:r>
                        <m:r>
                          <m:rPr>
                            <m:sty m:val="p"/>
                          </m:rPr>
                          <a:rPr lang="es-EC" i="1">
                            <a:latin typeface="Cambria Math" panose="02040503050406030204" pitchFamily="18" charset="0"/>
                            <a:ea typeface="Times New Roman" panose="02020603050405020304" pitchFamily="18" charset="0"/>
                            <a:cs typeface="Times New Roman" panose="02020603050405020304" pitchFamily="18" charset="0"/>
                          </a:rPr>
                          <m:t>ω</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latin typeface="Cambria Math" panose="02040503050406030204" pitchFamily="18" charset="0"/>
                                <a:ea typeface="Times New Roman" panose="02020603050405020304" pitchFamily="18" charset="0"/>
                                <a:cs typeface="Times New Roman" panose="02020603050405020304" pitchFamily="18" charset="0"/>
                              </a:rPr>
                              <m:t>𝑇</m:t>
                            </m:r>
                          </m:e>
                          <m:sub>
                            <m:r>
                              <a:rPr lang="es-EC" i="1">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endParaRPr lang="es-EC" altLang="en-US" i="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1">
                <a:extLst>
                  <a:ext uri="{FF2B5EF4-FFF2-40B4-BE49-F238E27FC236}">
                    <a16:creationId xmlns:a16="http://schemas.microsoft.com/office/drawing/2014/main" id="{73B69587-847C-4ADE-9E7B-174B8DDDCB07}"/>
                  </a:ext>
                </a:extLst>
              </p:cNvPr>
              <p:cNvSpPr>
                <a:spLocks noRot="1" noChangeAspect="1" noMove="1" noResize="1" noEditPoints="1" noAdjustHandles="1" noChangeArrowheads="1" noChangeShapeType="1" noTextEdit="1"/>
              </p:cNvSpPr>
              <p:nvPr/>
            </p:nvSpPr>
            <p:spPr bwMode="auto">
              <a:xfrm>
                <a:off x="827584" y="2127339"/>
                <a:ext cx="4608512" cy="3202800"/>
              </a:xfrm>
              <a:prstGeom prst="rect">
                <a:avLst/>
              </a:prstGeom>
              <a:blipFill>
                <a:blip r:embed="rId2"/>
                <a:stretch>
                  <a:fillRect l="-3175" t="-1905" r="-3042" b="-1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C093CF69-7830-4454-B68D-0E5DAEDD1908}"/>
                  </a:ext>
                </a:extLst>
              </p:cNvPr>
              <p:cNvSpPr/>
              <p:nvPr/>
            </p:nvSpPr>
            <p:spPr>
              <a:xfrm>
                <a:off x="5220072" y="3553936"/>
                <a:ext cx="3385753" cy="9169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=42.67≈43 </m:t>
                      </m:r>
                      <m:r>
                        <a:rPr lang="en-US" i="1">
                          <a:latin typeface="Cambria Math" panose="02040503050406030204" pitchFamily="18" charset="0"/>
                        </a:rPr>
                        <m:t>𝑖𝑛𝑐𝑖𝑑𝑒𝑛𝑐𝑖𝑎𝑠</m:t>
                      </m:r>
                      <m:r>
                        <a:rPr lang="es-EC" b="0" i="1" smtClean="0">
                          <a:latin typeface="Cambria Math" panose="02040503050406030204" pitchFamily="18" charset="0"/>
                        </a:rPr>
                        <m:t> </m:t>
                      </m:r>
                    </m:oMath>
                  </m:oMathPara>
                </a14:m>
                <a:endParaRPr lang="es-EC"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s-EC" b="0" i="1" smtClean="0">
                              <a:latin typeface="Cambria Math" panose="02040503050406030204" pitchFamily="18" charset="0"/>
                            </a:rPr>
                          </m:ctrlPr>
                        </m:dPr>
                        <m:e>
                          <m:r>
                            <a:rPr lang="es-EC" b="0" i="1" smtClean="0">
                              <a:latin typeface="Cambria Math" panose="02040503050406030204" pitchFamily="18" charset="0"/>
                            </a:rPr>
                            <m:t>𝑁𝑢𝑚𝑒𝑟𝑜</m:t>
                          </m:r>
                          <m:r>
                            <a:rPr lang="es-EC" b="0" i="1" smtClean="0">
                              <a:latin typeface="Cambria Math" panose="02040503050406030204" pitchFamily="18" charset="0"/>
                            </a:rPr>
                            <m:t> </m:t>
                          </m:r>
                          <m:r>
                            <a:rPr lang="es-EC" b="0" i="1" smtClean="0">
                              <a:latin typeface="Cambria Math" panose="02040503050406030204" pitchFamily="18" charset="0"/>
                            </a:rPr>
                            <m:t>𝑑𝑒</m:t>
                          </m:r>
                          <m:r>
                            <a:rPr lang="es-EC" b="0" i="1" smtClean="0">
                              <a:latin typeface="Cambria Math" panose="02040503050406030204" pitchFamily="18" charset="0"/>
                            </a:rPr>
                            <m:t> </m:t>
                          </m:r>
                          <m:r>
                            <a:rPr lang="es-EC" b="0" i="1" smtClean="0">
                              <a:latin typeface="Cambria Math" panose="02040503050406030204" pitchFamily="18" charset="0"/>
                            </a:rPr>
                            <m:t>𝑚𝑢𝑒𝑠𝑡𝑟𝑎𝑠</m:t>
                          </m:r>
                          <m:r>
                            <a:rPr lang="es-EC" b="0" i="1" smtClean="0">
                              <a:latin typeface="Cambria Math" panose="02040503050406030204" pitchFamily="18" charset="0"/>
                            </a:rPr>
                            <m:t> </m:t>
                          </m:r>
                          <m:r>
                            <a:rPr lang="es-EC" b="0" i="1" smtClean="0">
                              <a:latin typeface="Cambria Math" panose="02040503050406030204" pitchFamily="18" charset="0"/>
                            </a:rPr>
                            <m:t>𝑑𝑒𝑙</m:t>
                          </m:r>
                          <m:r>
                            <a:rPr lang="es-EC" b="0" i="1" smtClean="0">
                              <a:latin typeface="Cambria Math" panose="02040503050406030204" pitchFamily="18" charset="0"/>
                            </a:rPr>
                            <m:t> </m:t>
                          </m:r>
                          <m:r>
                            <a:rPr lang="es-EC" b="0" i="1" smtClean="0">
                              <a:latin typeface="Cambria Math" panose="02040503050406030204" pitchFamily="18" charset="0"/>
                            </a:rPr>
                            <m:t>𝑂𝑏𝑗𝑒𝑡𝑖𝑣𝑜</m:t>
                          </m:r>
                        </m:e>
                      </m:d>
                    </m:oMath>
                  </m:oMathPara>
                </a14:m>
                <a:endParaRPr lang="es-EC" b="0" dirty="0"/>
              </a:p>
              <a:p>
                <a:endParaRPr lang="en-US" dirty="0"/>
              </a:p>
            </p:txBody>
          </p:sp>
        </mc:Choice>
        <mc:Fallback xmlns="">
          <p:sp>
            <p:nvSpPr>
              <p:cNvPr id="8" name="Rectángulo 7">
                <a:extLst>
                  <a:ext uri="{FF2B5EF4-FFF2-40B4-BE49-F238E27FC236}">
                    <a16:creationId xmlns:a16="http://schemas.microsoft.com/office/drawing/2014/main" id="{C093CF69-7830-4454-B68D-0E5DAEDD1908}"/>
                  </a:ext>
                </a:extLst>
              </p:cNvPr>
              <p:cNvSpPr>
                <a:spLocks noRot="1" noChangeAspect="1" noMove="1" noResize="1" noEditPoints="1" noAdjustHandles="1" noChangeArrowheads="1" noChangeShapeType="1" noTextEdit="1"/>
              </p:cNvSpPr>
              <p:nvPr/>
            </p:nvSpPr>
            <p:spPr>
              <a:xfrm>
                <a:off x="5220072" y="3553936"/>
                <a:ext cx="3385753" cy="916982"/>
              </a:xfrm>
              <a:prstGeom prst="rect">
                <a:avLst/>
              </a:prstGeom>
              <a:blipFill>
                <a:blip r:embed="rId3"/>
                <a:stretch>
                  <a:fillRect r="-11511"/>
                </a:stretch>
              </a:blipFill>
            </p:spPr>
            <p:txBody>
              <a:bodyPr/>
              <a:lstStyle/>
              <a:p>
                <a:r>
                  <a:rPr lang="en-US">
                    <a:noFill/>
                  </a:rPr>
                  <a:t> </a:t>
                </a:r>
              </a:p>
            </p:txBody>
          </p:sp>
        </mc:Fallback>
      </mc:AlternateContent>
    </p:spTree>
    <p:extLst>
      <p:ext uri="{BB962C8B-B14F-4D97-AF65-F5344CB8AC3E}">
        <p14:creationId xmlns:p14="http://schemas.microsoft.com/office/powerpoint/2010/main" val="415764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1602</Words>
  <Application>Microsoft Office PowerPoint</Application>
  <PresentationFormat>Presentación en pantalla (4:3)</PresentationFormat>
  <Paragraphs>409</Paragraphs>
  <Slides>32</Slides>
  <Notes>1</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2</vt:i4>
      </vt:variant>
      <vt:variant>
        <vt:lpstr>Títulos de diapositiva</vt:lpstr>
      </vt:variant>
      <vt:variant>
        <vt:i4>32</vt:i4>
      </vt:variant>
    </vt:vector>
  </HeadingPairs>
  <TitlesOfParts>
    <vt:vector size="42" baseType="lpstr">
      <vt:lpstr>Arial</vt:lpstr>
      <vt:lpstr>Calibri</vt:lpstr>
      <vt:lpstr>Cambria Math</vt:lpstr>
      <vt:lpstr>Corbel</vt:lpstr>
      <vt:lpstr>Tahoma</vt:lpstr>
      <vt:lpstr>Times New Roman</vt:lpstr>
      <vt:lpstr>Diseño predeterminado</vt:lpstr>
      <vt:lpstr>Parallax</vt:lpstr>
      <vt:lpstr>CorelDRAW</vt:lpstr>
      <vt:lpstr>Visio</vt:lpstr>
      <vt:lpstr>Presentación de PowerPoint</vt:lpstr>
      <vt:lpstr>Objetivo General</vt:lpstr>
      <vt:lpstr>Objetivos Especificos</vt:lpstr>
      <vt:lpstr>Procesadores CFAR</vt:lpstr>
      <vt:lpstr>Tipos de procesadores CFAR</vt:lpstr>
      <vt:lpstr>Tipos de procesadores CFAR</vt:lpstr>
      <vt:lpstr>Implementación</vt:lpstr>
      <vt:lpstr>Generación de Clutter con distribución Weibull</vt:lpstr>
      <vt:lpstr>Generación de blancos en base al radar OERLIKON</vt:lpstr>
      <vt:lpstr>Generación de blancos en base al radar OERLIKON</vt:lpstr>
      <vt:lpstr>Inserción de blancos en clutter Weibull </vt:lpstr>
      <vt:lpstr>Señal Clutter vs Señal Clutter + Objetivo</vt:lpstr>
      <vt:lpstr>SEÑAL CLUTTER vs SEÑAL CLUTTER + OBJETIVOS</vt:lpstr>
      <vt:lpstr>Datos del Procesador Original</vt:lpstr>
      <vt:lpstr>Presentación de PowerPoint</vt:lpstr>
      <vt:lpstr>Calculo de Umbrales Prácticos</vt:lpstr>
      <vt:lpstr>Umbrales Prácticos</vt:lpstr>
      <vt:lpstr>  VENTANA 64</vt:lpstr>
      <vt:lpstr>  VENTANA  32</vt:lpstr>
      <vt:lpstr> VENTANA 16</vt:lpstr>
      <vt:lpstr>Datos del Procesador Nuevo</vt:lpstr>
      <vt:lpstr>Curvas de Desempeño</vt:lpstr>
      <vt:lpstr>Curvas de Desempeño</vt:lpstr>
      <vt:lpstr>Curvas de Desempeño</vt:lpstr>
      <vt:lpstr>Curvas de Desempeño</vt:lpstr>
      <vt:lpstr>Curvas de Desempeño</vt:lpstr>
      <vt:lpstr>Resultados Curvas de Desempeño para Pd = 80 %</vt:lpstr>
      <vt:lpstr>Ciclo de Maquina</vt:lpstr>
      <vt:lpstr>Digitalización de Señales de Radar</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Andrade</dc:creator>
  <cp:lastModifiedBy>luis andres gualavisi sos</cp:lastModifiedBy>
  <cp:revision>72</cp:revision>
  <dcterms:created xsi:type="dcterms:W3CDTF">2018-11-07T16:12:26Z</dcterms:created>
  <dcterms:modified xsi:type="dcterms:W3CDTF">2020-01-21T15:01:25Z</dcterms:modified>
</cp:coreProperties>
</file>