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77" r:id="rId2"/>
    <p:sldMasterId id="2147483655" r:id="rId3"/>
  </p:sldMasterIdLst>
  <p:notesMasterIdLst>
    <p:notesMasterId r:id="rId54"/>
  </p:notesMasterIdLst>
  <p:sldIdLst>
    <p:sldId id="380" r:id="rId4"/>
    <p:sldId id="265" r:id="rId5"/>
    <p:sldId id="362" r:id="rId6"/>
    <p:sldId id="359" r:id="rId7"/>
    <p:sldId id="360" r:id="rId8"/>
    <p:sldId id="361" r:id="rId9"/>
    <p:sldId id="381" r:id="rId10"/>
    <p:sldId id="377" r:id="rId11"/>
    <p:sldId id="368" r:id="rId12"/>
    <p:sldId id="369" r:id="rId13"/>
    <p:sldId id="399" r:id="rId14"/>
    <p:sldId id="370" r:id="rId15"/>
    <p:sldId id="402" r:id="rId16"/>
    <p:sldId id="388" r:id="rId17"/>
    <p:sldId id="401" r:id="rId18"/>
    <p:sldId id="390" r:id="rId19"/>
    <p:sldId id="400" r:id="rId20"/>
    <p:sldId id="392" r:id="rId21"/>
    <p:sldId id="405" r:id="rId22"/>
    <p:sldId id="387" r:id="rId23"/>
    <p:sldId id="404" r:id="rId24"/>
    <p:sldId id="394" r:id="rId25"/>
    <p:sldId id="403" r:id="rId26"/>
    <p:sldId id="372" r:id="rId27"/>
    <p:sldId id="396" r:id="rId28"/>
    <p:sldId id="395" r:id="rId29"/>
    <p:sldId id="397" r:id="rId30"/>
    <p:sldId id="406" r:id="rId31"/>
    <p:sldId id="398" r:id="rId32"/>
    <p:sldId id="407" r:id="rId33"/>
    <p:sldId id="382" r:id="rId34"/>
    <p:sldId id="373" r:id="rId35"/>
    <p:sldId id="386" r:id="rId36"/>
    <p:sldId id="408" r:id="rId37"/>
    <p:sldId id="414" r:id="rId38"/>
    <p:sldId id="415" r:id="rId39"/>
    <p:sldId id="422" r:id="rId40"/>
    <p:sldId id="410" r:id="rId41"/>
    <p:sldId id="416" r:id="rId42"/>
    <p:sldId id="417" r:id="rId43"/>
    <p:sldId id="421" r:id="rId44"/>
    <p:sldId id="411" r:id="rId45"/>
    <p:sldId id="418" r:id="rId46"/>
    <p:sldId id="424" r:id="rId47"/>
    <p:sldId id="412" r:id="rId48"/>
    <p:sldId id="419" r:id="rId49"/>
    <p:sldId id="423" r:id="rId50"/>
    <p:sldId id="383" r:id="rId51"/>
    <p:sldId id="375" r:id="rId52"/>
    <p:sldId id="425" r:id="rId53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42D"/>
    <a:srgbClr val="008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0608" autoAdjust="0"/>
  </p:normalViewPr>
  <p:slideViewPr>
    <p:cSldViewPr snapToGrid="0">
      <p:cViewPr varScale="1">
        <p:scale>
          <a:sx n="46" d="100"/>
          <a:sy n="46" d="100"/>
        </p:scale>
        <p:origin x="1128" y="72"/>
      </p:cViewPr>
      <p:guideLst>
        <p:guide orient="horz" pos="323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6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19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02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82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76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9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25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ES" sz="2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Minería de datos y</a:t>
            </a:r>
            <a:r>
              <a:rPr kumimoji="1" lang="es-ES" sz="2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kumimoji="1" lang="es-ES" sz="2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 predictivos</a:t>
            </a:r>
            <a:r>
              <a:rPr kumimoji="1" lang="es-ES" sz="2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la base del conocimiento empresarial.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73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2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SUPERVISADA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2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 de clases conocida, basada en datos de entrenamiento, usada para clasificar observaciones futuras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2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Predicción es una técnica que trata de determinar los valores de las variables objetivo a partir del análisis y estudio un grupo de datos, tratando así de predecir la ocurrencia de algún suceso., asociada a valores continuos</a:t>
            </a:r>
          </a:p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2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Clasificación es la identificación de características o atributos que hacen que un elemento se vincule a un grupo siguiendo un patrón de datos. Este último se puede utilizar para predecir cómo se comportarán las nuevas instancias. Asociada a valores de clases</a:t>
            </a:r>
            <a:endParaRPr kumimoji="1" lang="es-EC" sz="2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dirty="0"/>
              <a:t>NO SUPERVISADA</a:t>
            </a:r>
          </a:p>
          <a:p>
            <a:r>
              <a:rPr lang="es-EC" dirty="0"/>
              <a:t>Usada para explorar los datos, sin conocimientos previos, se </a:t>
            </a:r>
            <a:r>
              <a:rPr lang="es-EC" dirty="0" err="1"/>
              <a:t>desconcocen</a:t>
            </a:r>
            <a:r>
              <a:rPr lang="es-EC" dirty="0"/>
              <a:t> el numero de clases, sin datos de entrenamiento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95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16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38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998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5973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105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105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6820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24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00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431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1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11141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1645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4620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1752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752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8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8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3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7" y="2414342"/>
            <a:ext cx="3747172" cy="4249694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2290741"/>
            <a:ext cx="3920837" cy="5537078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2414343"/>
            <a:ext cx="3920838" cy="5939948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2"/>
            <a:ext cx="18286413" cy="2274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724403" y="1"/>
            <a:ext cx="4238695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2493449"/>
            <a:ext cx="3517693" cy="3426087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68595" y="2414342"/>
            <a:ext cx="3939847" cy="4249694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2459181"/>
            <a:ext cx="3716212" cy="4543198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2530047"/>
            <a:ext cx="3695231" cy="5049847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3238606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531307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7146908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Escuela </a:t>
            </a:r>
            <a:r>
              <a:rPr lang="en-US" altLang="ja-JP" dirty="0" err="1"/>
              <a:t>Politécnica</a:t>
            </a:r>
            <a:r>
              <a:rPr lang="en-US" altLang="ja-JP" dirty="0"/>
              <a:t> del </a:t>
            </a:r>
            <a:r>
              <a:rPr lang="en-US" altLang="ja-JP" dirty="0" err="1"/>
              <a:t>Ejercito</a:t>
            </a:r>
            <a:r>
              <a:rPr lang="en-US" altLang="ja-JP" dirty="0"/>
              <a:t> 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1428833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49178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553282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334968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336305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2357458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4167231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540008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543752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6241697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7233920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7271357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8075533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50700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3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3238606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531307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Escuela </a:t>
            </a:r>
            <a:r>
              <a:rPr lang="en-US" altLang="ja-JP" dirty="0" err="1"/>
              <a:t>Politécnica</a:t>
            </a:r>
            <a:r>
              <a:rPr lang="en-US" altLang="ja-JP" dirty="0"/>
              <a:t> del </a:t>
            </a:r>
            <a:r>
              <a:rPr lang="en-US" altLang="ja-JP" dirty="0" err="1"/>
              <a:t>Ejercito</a:t>
            </a:r>
            <a:r>
              <a:rPr lang="en-US" altLang="ja-JP" dirty="0"/>
              <a:t> 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1428833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49178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553282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334968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336305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2357458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4167231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540008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543752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6241697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50700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4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3238606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Escuela </a:t>
            </a:r>
            <a:r>
              <a:rPr lang="en-US" altLang="ja-JP" dirty="0" err="1"/>
              <a:t>Politécnica</a:t>
            </a:r>
            <a:r>
              <a:rPr lang="en-US" altLang="ja-JP" dirty="0"/>
              <a:t> del </a:t>
            </a:r>
            <a:r>
              <a:rPr lang="en-US" altLang="ja-JP" dirty="0" err="1"/>
              <a:t>Ejercito</a:t>
            </a:r>
            <a:r>
              <a:rPr lang="en-US" altLang="ja-JP" dirty="0"/>
              <a:t> 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1428833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49178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553282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334968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336305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2357458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4167231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50700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Escuela </a:t>
            </a:r>
            <a:r>
              <a:rPr lang="en-US" altLang="ja-JP" dirty="0" err="1"/>
              <a:t>Politécnica</a:t>
            </a:r>
            <a:r>
              <a:rPr lang="en-US" altLang="ja-JP" dirty="0"/>
              <a:t> del </a:t>
            </a:r>
            <a:r>
              <a:rPr lang="en-US" altLang="ja-JP" dirty="0" err="1"/>
              <a:t>Ejercito</a:t>
            </a:r>
            <a:r>
              <a:rPr lang="en-US" altLang="ja-JP" dirty="0"/>
              <a:t> 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1428833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49178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553282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2357458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50700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1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3238605"/>
            <a:ext cx="9152385" cy="1735321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564204" y="5313071"/>
            <a:ext cx="8628227" cy="1685317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7146908"/>
            <a:ext cx="9137871" cy="168531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Escuela </a:t>
            </a:r>
            <a:r>
              <a:rPr lang="en-US" altLang="ja-JP" dirty="0" err="1"/>
              <a:t>Politécnica</a:t>
            </a:r>
            <a:r>
              <a:rPr lang="en-US" altLang="ja-JP" dirty="0"/>
              <a:t> del </a:t>
            </a:r>
            <a:r>
              <a:rPr lang="en-US" altLang="ja-JP" dirty="0" err="1"/>
              <a:t>Ejercito</a:t>
            </a:r>
            <a:r>
              <a:rPr lang="en-US" altLang="ja-JP" dirty="0"/>
              <a:t> 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64204" y="1428833"/>
            <a:ext cx="8628227" cy="1685322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55" y="1491781"/>
            <a:ext cx="7132494" cy="1622371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553282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3349680"/>
            <a:ext cx="7552065" cy="1331213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336305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216775" y="5400083"/>
            <a:ext cx="6933974" cy="1428733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543752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7233920"/>
            <a:ext cx="7537551" cy="159830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7271357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50700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5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65" grpId="0"/>
      <p:bldP spid="6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84800" y="4399896"/>
            <a:ext cx="7175518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884800" y="6076563"/>
            <a:ext cx="7175518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84800" y="7849466"/>
            <a:ext cx="7175518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84800" y="2578856"/>
            <a:ext cx="7175518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12232" y="2665868"/>
            <a:ext cx="540640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612232" y="4458297"/>
            <a:ext cx="5406403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52434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441585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12232" y="6163575"/>
            <a:ext cx="540640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6201012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6092523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612232" y="7907867"/>
            <a:ext cx="5406403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7973915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786542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3" y="4510266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7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直角三角形 25"/>
          <p:cNvSpPr/>
          <p:nvPr userDrawn="1"/>
        </p:nvSpPr>
        <p:spPr>
          <a:xfrm rot="16200000" flipH="1">
            <a:off x="884597" y="-48032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3370508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2560985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433966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994023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7659929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368791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3299841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1945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149677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990565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84654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直角三角形 25"/>
          <p:cNvSpPr/>
          <p:nvPr userDrawn="1"/>
        </p:nvSpPr>
        <p:spPr>
          <a:xfrm rot="16200000" flipH="1">
            <a:off x="884597" y="-48032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3370508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1805269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4835195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2560985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446387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433966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994023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7659929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368791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5588764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3299841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47320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1945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149677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990565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84654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2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0" grpId="0" animBg="1"/>
      <p:bldP spid="30" grpId="1" animBg="1"/>
      <p:bldP spid="66" grpId="0" animBg="1"/>
      <p:bldP spid="66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直角三角形 25"/>
          <p:cNvSpPr/>
          <p:nvPr userDrawn="1"/>
        </p:nvSpPr>
        <p:spPr>
          <a:xfrm rot="16200000" flipH="1">
            <a:off x="884597" y="-48032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3370508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1805269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3703012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4835195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6295222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2560985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446387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636676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433966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994023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7659929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368791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5588764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748961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3299841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47320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6164311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1945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149677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990565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84654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6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 1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245366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760978" y="3946358"/>
            <a:ext cx="4591331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134432" y="4152907"/>
            <a:ext cx="1041500" cy="965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303731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64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40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760978" y="3946358"/>
            <a:ext cx="4591331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134432" y="4152907"/>
            <a:ext cx="1041500" cy="965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431419" y="3946358"/>
            <a:ext cx="4313200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503038" y="4225096"/>
            <a:ext cx="1041500" cy="965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13816624" y="3946358"/>
            <a:ext cx="4423247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925743" y="4225096"/>
            <a:ext cx="1041500" cy="9653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912876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912876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53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998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5973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105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105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6820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24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00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431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1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11141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1645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4620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1752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752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71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93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55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76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8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3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45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meline 1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760978" y="3946358"/>
            <a:ext cx="4591331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134432" y="4152907"/>
            <a:ext cx="1041500" cy="965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431419" y="3946358"/>
            <a:ext cx="4313200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503038" y="4225096"/>
            <a:ext cx="1041500" cy="965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4062485" cy="1019180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5"/>
            <a:ext cx="4062485" cy="657259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8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7" y="2414342"/>
            <a:ext cx="3747172" cy="4249694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2290741"/>
            <a:ext cx="3920837" cy="5537078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2414343"/>
            <a:ext cx="3920838" cy="5939948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2"/>
            <a:ext cx="18286413" cy="2274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724403" y="1"/>
            <a:ext cx="4238695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2493449"/>
            <a:ext cx="3517693" cy="3426087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68595" y="2414342"/>
            <a:ext cx="3939847" cy="4249694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2459181"/>
            <a:ext cx="3716212" cy="4543198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2530047"/>
            <a:ext cx="3695231" cy="5049847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6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57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3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89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1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0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3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3238606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531307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7146908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Escuela </a:t>
            </a:r>
            <a:r>
              <a:rPr lang="en-US" altLang="ja-JP" dirty="0" err="1"/>
              <a:t>Politécnica</a:t>
            </a:r>
            <a:r>
              <a:rPr lang="en-US" altLang="ja-JP" dirty="0"/>
              <a:t> del </a:t>
            </a:r>
            <a:r>
              <a:rPr lang="en-US" altLang="ja-JP" dirty="0" err="1"/>
              <a:t>Ejercito</a:t>
            </a:r>
            <a:r>
              <a:rPr lang="en-US" altLang="ja-JP" dirty="0"/>
              <a:t> 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1428833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49178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553282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334968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336305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2357458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4167231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540008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543752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6241697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7233920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7271357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8075533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50700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4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3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84800" y="4399896"/>
            <a:ext cx="7175518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884800" y="6076563"/>
            <a:ext cx="7175518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84800" y="7849466"/>
            <a:ext cx="7175518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84800" y="2578856"/>
            <a:ext cx="7175518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12232" y="2665868"/>
            <a:ext cx="540640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612232" y="4458297"/>
            <a:ext cx="5406403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524345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441585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12232" y="6163575"/>
            <a:ext cx="540640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6201012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6092523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612232" y="7907867"/>
            <a:ext cx="5406403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7973915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786542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2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128636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2117731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96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8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3" y="4510266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2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53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9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3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7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19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128636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2117731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760978" y="3946358"/>
            <a:ext cx="4591331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134432" y="4152907"/>
            <a:ext cx="1041500" cy="965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30995" y="5168708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5"/>
            <a:ext cx="4062485" cy="2168146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9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55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</a:t>
            </a:r>
            <a:r>
              <a:rPr kumimoji="1" lang="en-US" altLang="ja-JP" dirty="0" err="1"/>
              <a:t>imsage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128636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2117731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760978" y="3946358"/>
            <a:ext cx="4591331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134432" y="4152907"/>
            <a:ext cx="1041500" cy="965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30995" y="5168708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5"/>
            <a:ext cx="4062485" cy="2168146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431419" y="3946358"/>
            <a:ext cx="4313200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503038" y="4225096"/>
            <a:ext cx="1041500" cy="965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33013" y="5166730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5"/>
            <a:ext cx="4062485" cy="2168146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20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7881336"/>
            <a:ext cx="18286413" cy="24297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5582565"/>
            <a:ext cx="1009181" cy="15137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36" y="5291877"/>
            <a:ext cx="1206628" cy="18044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26" y="4414327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404929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98290" y="233708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1821755" y="1778280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4769373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475678" y="3177481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031497" y="2515415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840544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999787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14">
            <a:extLst>
              <a:ext uri="{FF2B5EF4-FFF2-40B4-BE49-F238E27FC236}">
                <a16:creationId xmlns:a16="http://schemas.microsoft.com/office/drawing/2014/main" id="{324EFC31-318A-4660-8ACB-543B0995F1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15" y="4873006"/>
            <a:ext cx="1061284" cy="2259688"/>
          </a:xfrm>
          <a:prstGeom prst="rect">
            <a:avLst/>
          </a:prstGeom>
        </p:spPr>
      </p:pic>
      <p:sp>
        <p:nvSpPr>
          <p:cNvPr id="35" name="テキスト プレースホルダー 6">
            <a:extLst>
              <a:ext uri="{FF2B5EF4-FFF2-40B4-BE49-F238E27FC236}">
                <a16:creationId xmlns:a16="http://schemas.microsoft.com/office/drawing/2014/main" id="{E8B5E8B2-0E19-4770-BEEF-A052B66374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98977" y="3553635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7" name="直線コネクタ 43">
            <a:extLst>
              <a:ext uri="{FF2B5EF4-FFF2-40B4-BE49-F238E27FC236}">
                <a16:creationId xmlns:a16="http://schemas.microsoft.com/office/drawing/2014/main" id="{5CAA3751-5B6E-4EE1-844C-F2A270C4F482}"/>
              </a:ext>
            </a:extLst>
          </p:cNvPr>
          <p:cNvCxnSpPr/>
          <p:nvPr userDrawn="1"/>
        </p:nvCxnSpPr>
        <p:spPr>
          <a:xfrm>
            <a:off x="10983067" y="4315694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75"/>
                            </p:stCondLst>
                            <p:childTnLst>
                              <p:par>
                                <p:cTn id="6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925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425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8"/>
            <a:ext cx="10272315" cy="7947215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1453891"/>
            <a:ext cx="1923834" cy="63174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935666"/>
            <a:ext cx="1780558" cy="58924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8003124"/>
            <a:ext cx="18286413" cy="2283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8280147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962222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9839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5343353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939024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5105877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>
            <a:extLst>
              <a:ext uri="{FF2B5EF4-FFF2-40B4-BE49-F238E27FC236}">
                <a16:creationId xmlns:a16="http://schemas.microsoft.com/office/drawing/2014/main" id="{481A6C80-45EC-4C6F-A980-0A800401D98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71600" y="4005417"/>
            <a:ext cx="4972776" cy="770386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A1B1C96F-CB83-4C0A-B514-8CF11E9C028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4000" y="6034744"/>
            <a:ext cx="4820376" cy="770386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>
            <a:extLst>
              <a:ext uri="{FF2B5EF4-FFF2-40B4-BE49-F238E27FC236}">
                <a16:creationId xmlns:a16="http://schemas.microsoft.com/office/drawing/2014/main" id="{AE9D3770-D0B2-430F-AE52-D3B5685C24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126039" y="3917429"/>
            <a:ext cx="4709354" cy="770221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>
            <a:extLst>
              <a:ext uri="{FF2B5EF4-FFF2-40B4-BE49-F238E27FC236}">
                <a16:creationId xmlns:a16="http://schemas.microsoft.com/office/drawing/2014/main" id="{4A7D65F2-9A99-44A8-91B8-C1DD3BA783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3126039" y="5957697"/>
            <a:ext cx="4709354" cy="847434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8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3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8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3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0" grpId="0" animBg="1"/>
      <p:bldP spid="31" grpId="0" animBg="1"/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2813" y="2189747"/>
            <a:ext cx="15642640" cy="80940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E42F6D-AB38-47F4-AFCF-8223F6E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1969"/>
            <a:ext cx="18286413" cy="22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2335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398781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87172" y="3946358"/>
            <a:ext cx="4353675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1041500" cy="965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61978" y="5128636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61978" y="6159995"/>
            <a:ext cx="4062485" cy="2117731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760978" y="3946358"/>
            <a:ext cx="4591331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134432" y="4152907"/>
            <a:ext cx="1041500" cy="965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30995" y="5168708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5"/>
            <a:ext cx="4062485" cy="2168146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431419" y="3946358"/>
            <a:ext cx="4313200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503038" y="4225096"/>
            <a:ext cx="1041500" cy="9653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33013" y="5166730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5"/>
            <a:ext cx="4062485" cy="2168146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13816624" y="3946358"/>
            <a:ext cx="4423247" cy="4331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925743" y="4225096"/>
            <a:ext cx="1041500" cy="9653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936756" y="5166730"/>
            <a:ext cx="4062485" cy="101918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912876" y="6159995"/>
            <a:ext cx="4062485" cy="2168146"/>
          </a:xfrm>
        </p:spPr>
        <p:txBody>
          <a:bodyPr anchor="t">
            <a:normAutofit/>
          </a:bodyPr>
          <a:lstStyle>
            <a:lvl1pPr algn="ctr">
              <a:defRPr sz="28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4090737"/>
            <a:ext cx="18286413" cy="6196263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775" r:id="rId10"/>
    <p:sldLayoutId id="2147483666" r:id="rId11"/>
    <p:sldLayoutId id="2147483667" r:id="rId12"/>
    <p:sldLayoutId id="2147483672" r:id="rId13"/>
    <p:sldLayoutId id="2147483674" r:id="rId14"/>
    <p:sldLayoutId id="2147483723" r:id="rId15"/>
    <p:sldLayoutId id="2147483678" r:id="rId16"/>
    <p:sldLayoutId id="2147483679" r:id="rId17"/>
    <p:sldLayoutId id="2147483703" r:id="rId18"/>
    <p:sldLayoutId id="2147483707" r:id="rId19"/>
    <p:sldLayoutId id="2147483711" r:id="rId20"/>
    <p:sldLayoutId id="2147483701" r:id="rId21"/>
    <p:sldLayoutId id="2147483708" r:id="rId22"/>
    <p:sldLayoutId id="2147483720" r:id="rId23"/>
    <p:sldLayoutId id="2147483818" r:id="rId24"/>
    <p:sldLayoutId id="2147483819" r:id="rId25"/>
    <p:sldLayoutId id="2147483820" r:id="rId26"/>
    <p:sldLayoutId id="2147483817" r:id="rId27"/>
    <p:sldLayoutId id="2147483722" r:id="rId28"/>
    <p:sldLayoutId id="2147483731" r:id="rId29"/>
    <p:sldLayoutId id="2147483732" r:id="rId30"/>
    <p:sldLayoutId id="2147483776" r:id="rId31"/>
    <p:sldLayoutId id="2147483738" r:id="rId32"/>
    <p:sldLayoutId id="2147483739" r:id="rId33"/>
    <p:sldLayoutId id="2147483741" r:id="rId34"/>
    <p:sldLayoutId id="2147483746" r:id="rId35"/>
    <p:sldLayoutId id="2147483761" r:id="rId36"/>
    <p:sldLayoutId id="2147483765" r:id="rId37"/>
    <p:sldLayoutId id="2147483815" r:id="rId38"/>
    <p:sldLayoutId id="2147483816" r:id="rId39"/>
    <p:sldLayoutId id="2147483774" r:id="rId40"/>
    <p:sldLayoutId id="214748375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80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814" r:id="rId12"/>
    <p:sldLayoutId id="2147483733" r:id="rId13"/>
    <p:sldLayoutId id="2147483740" r:id="rId14"/>
    <p:sldLayoutId id="2147483743" r:id="rId15"/>
    <p:sldLayoutId id="2147483745" r:id="rId16"/>
    <p:sldLayoutId id="2147483766" r:id="rId17"/>
    <p:sldLayoutId id="2147483768" r:id="rId18"/>
    <p:sldLayoutId id="2147483767" r:id="rId19"/>
    <p:sldLayoutId id="2147483769" r:id="rId20"/>
    <p:sldLayoutId id="2147483730" r:id="rId21"/>
    <p:sldLayoutId id="2147483759" r:id="rId22"/>
    <p:sldLayoutId id="2147483760" r:id="rId23"/>
    <p:sldLayoutId id="2147483755" r:id="rId2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19AE575-B637-48C8-B26A-B4B2AE51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969"/>
            <a:ext cx="18286413" cy="2201716"/>
          </a:xfrm>
          <a:prstGeom prst="rect">
            <a:avLst/>
          </a:prstGeom>
        </p:spPr>
      </p:pic>
      <p:sp>
        <p:nvSpPr>
          <p:cNvPr id="9" name="タイトル 4">
            <a:extLst>
              <a:ext uri="{FF2B5EF4-FFF2-40B4-BE49-F238E27FC236}">
                <a16:creationId xmlns:a16="http://schemas.microsoft.com/office/drawing/2014/main" id="{1442EEED-A2DC-44D0-AF94-8907491A7C31}"/>
              </a:ext>
            </a:extLst>
          </p:cNvPr>
          <p:cNvSpPr txBox="1">
            <a:spLocks/>
          </p:cNvSpPr>
          <p:nvPr/>
        </p:nvSpPr>
        <p:spPr>
          <a:xfrm>
            <a:off x="2056606" y="2643552"/>
            <a:ext cx="14173200" cy="27947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MODELO DE MEDICIÓN DE RIESGO CREDITICIO </a:t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ENTIDADES FINANCIERAS </a:t>
            </a:r>
          </a:p>
          <a:p>
            <a:pPr algn="ctr">
              <a:spcBef>
                <a:spcPts val="0"/>
              </a:spcBef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BASADO EN MINERÍA DE DATOS. </a:t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CASO PRÁCTICO: CACPECO LTDA</a:t>
            </a:r>
            <a:br>
              <a:rPr lang="es-EC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ja-JP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タイトル 4">
            <a:extLst>
              <a:ext uri="{FF2B5EF4-FFF2-40B4-BE49-F238E27FC236}">
                <a16:creationId xmlns:a16="http://schemas.microsoft.com/office/drawing/2014/main" id="{E8EC91A5-901E-4A4D-B76C-C4D178B93028}"/>
              </a:ext>
            </a:extLst>
          </p:cNvPr>
          <p:cNvSpPr txBox="1">
            <a:spLocks/>
          </p:cNvSpPr>
          <p:nvPr/>
        </p:nvSpPr>
        <p:spPr>
          <a:xfrm>
            <a:off x="2209005" y="5967664"/>
            <a:ext cx="14173200" cy="36094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ELABORADO POR :</a:t>
            </a:r>
          </a:p>
          <a:p>
            <a:pPr algn="ctr">
              <a:spcBef>
                <a:spcPts val="0"/>
              </a:spcBef>
            </a:pP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3600" dirty="0">
                <a:latin typeface="Arial Narrow" panose="020B0606020202030204" pitchFamily="34" charset="0"/>
              </a:rPr>
              <a:t>ING. ADRIANA SALINAS</a:t>
            </a:r>
          </a:p>
          <a:p>
            <a:pPr algn="ctr">
              <a:spcBef>
                <a:spcPts val="0"/>
              </a:spcBef>
            </a:pPr>
            <a:r>
              <a:rPr lang="es-ES" sz="3600" dirty="0">
                <a:latin typeface="Arial Narrow" panose="020B0606020202030204" pitchFamily="34" charset="0"/>
              </a:rPr>
              <a:t>ING. JENNY CHEE</a:t>
            </a:r>
          </a:p>
          <a:p>
            <a:pPr algn="ctr">
              <a:spcBef>
                <a:spcPts val="0"/>
              </a:spcBef>
            </a:pPr>
            <a:endParaRPr lang="es-ES" sz="2800" dirty="0"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DIRECTORA: </a:t>
            </a:r>
            <a:r>
              <a:rPr lang="es-ES" sz="3600" dirty="0">
                <a:latin typeface="Arial Narrow" panose="020B0606020202030204" pitchFamily="34" charset="0"/>
              </a:rPr>
              <a:t>ING. LORENA DUQUE ,MBA</a:t>
            </a:r>
            <a:endParaRPr lang="ja-JP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38">
            <a:extLst>
              <a:ext uri="{FF2B5EF4-FFF2-40B4-BE49-F238E27FC236}">
                <a16:creationId xmlns:a16="http://schemas.microsoft.com/office/drawing/2014/main" id="{169CE0E2-8509-4625-8610-B1F3E47C15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8500" y="4540250"/>
            <a:ext cx="6157913" cy="18430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METODOLOGÍA CRISP - DM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0A95E3D0-E607-4EA4-86C2-5CDD8BFB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42" y="-167377"/>
            <a:ext cx="13019757" cy="106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1</a:t>
            </a:r>
            <a:br>
              <a:rPr lang="es-ES" sz="6500" dirty="0"/>
            </a:br>
            <a:r>
              <a:rPr lang="es-ES" sz="6500" dirty="0"/>
              <a:t>COMPRENSIÓN DEL NEGOCIO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Objetivos del negocio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65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6D340ED-FC89-4ABC-96A0-4E40FADE1A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708" y="3057163"/>
            <a:ext cx="4683093" cy="1712210"/>
          </a:xfrm>
        </p:spPr>
        <p:txBody>
          <a:bodyPr/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s-ES" sz="3200" dirty="0">
                <a:latin typeface="Arial Narrow" panose="020B0606020202030204" pitchFamily="34" charset="0"/>
              </a:rPr>
              <a:t>Optimizar campañas de marketing a través de oferta de créditos </a:t>
            </a:r>
            <a:r>
              <a:rPr lang="es-ES" sz="3200" dirty="0" err="1">
                <a:latin typeface="Arial Narrow" panose="020B0606020202030204" pitchFamily="34" charset="0"/>
              </a:rPr>
              <a:t>pre-aprobados</a:t>
            </a:r>
            <a:endParaRPr lang="es-ES" sz="3200" dirty="0">
              <a:latin typeface="Arial Narrow" panose="020B0606020202030204" pitchFamily="34" charset="0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</a:pPr>
            <a:endParaRPr lang="es-EC" sz="3200" dirty="0">
              <a:latin typeface="Arial Narrow" panose="020B0606020202030204" pitchFamily="34" charset="0"/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01319D0-6507-4E7D-B3F5-ACE25512EB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50687" y="1771569"/>
            <a:ext cx="3998110" cy="135090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dirty="0">
                <a:latin typeface="Arial Narrow" panose="020B0606020202030204" pitchFamily="34" charset="0"/>
              </a:rPr>
              <a:t>Incrementar el número de créditos concedidos</a:t>
            </a:r>
            <a:endParaRPr lang="es-EC" sz="32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endParaRPr lang="es-EC" sz="3200" dirty="0">
              <a:latin typeface="Arial Narrow" panose="020B0606020202030204" pitchFamily="34" charset="0"/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E1A0C55-24B9-41C7-B2F2-3E330EBD6A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821755" y="1368892"/>
            <a:ext cx="4389120" cy="1216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dirty="0">
                <a:latin typeface="Arial Narrow" panose="020B0606020202030204" pitchFamily="34" charset="0"/>
              </a:rPr>
              <a:t>Incrementar la rentabilidad de la cooperativa</a:t>
            </a:r>
            <a:endParaRPr lang="es-EC" sz="32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endParaRPr lang="es-EC" sz="3200" dirty="0">
              <a:latin typeface="Arial Narrow" panose="020B0606020202030204" pitchFamily="34" charset="0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426FB02-63E4-4919-8D36-A74CF795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/>
              <a:t>Objetivos del Negocio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AEDA94E-80BE-45A2-BF43-BB74B13CAC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12626" y="3144247"/>
            <a:ext cx="3567194" cy="1216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dirty="0">
                <a:latin typeface="Arial Narrow" panose="020B0606020202030204" pitchFamily="34" charset="0"/>
              </a:rPr>
              <a:t>Emitir campañas de marketing dirigidas </a:t>
            </a:r>
            <a:endParaRPr lang="es-EC" sz="32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endParaRPr lang="es-EC" sz="3200" dirty="0">
              <a:latin typeface="Arial Narrow" panose="020B060602020203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A4790C-F72D-43AC-B4E1-AF9B8D3F2D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445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1</a:t>
            </a:r>
            <a:br>
              <a:rPr lang="es-ES" sz="6500" dirty="0"/>
            </a:br>
            <a:r>
              <a:rPr lang="es-ES" sz="6500" dirty="0"/>
              <a:t>COMPRENSIÓN DEL NEGOCIO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Objetivos del negocio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A799A4-DEF6-4076-B11B-861C262FB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Valoración de la situación actual</a:t>
            </a:r>
            <a:endParaRPr lang="es-ES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03CB5C6-A0EA-46DA-A2D0-F0DA4FE0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727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39B1FA72-2993-4FC1-B3FC-8F380269E5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1D18BA9A-658E-4B21-8088-B697CD7E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8283238" cy="102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0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>
                <a:latin typeface="Arial Narrow" panose="020B0606020202030204" pitchFamily="34" charset="0"/>
              </a:rPr>
              <a:t>FASE 1</a:t>
            </a:r>
            <a:br>
              <a:rPr lang="es-ES" sz="6500" dirty="0">
                <a:latin typeface="Arial Narrow" panose="020B0606020202030204" pitchFamily="34" charset="0"/>
              </a:rPr>
            </a:br>
            <a:r>
              <a:rPr lang="es-ES" sz="6500" dirty="0">
                <a:latin typeface="Arial Narrow" panose="020B0606020202030204" pitchFamily="34" charset="0"/>
              </a:rPr>
              <a:t>COMPRENSIÓN DEL NEGOCIO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Objetivos del negocio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A799A4-DEF6-4076-B11B-861C262FB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Valoración de la situación actual</a:t>
            </a:r>
            <a:endParaRPr lang="es-ES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03CB5C6-A0EA-46DA-A2D0-F0DA4FE0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FAEB002-ABD1-467C-A8C8-09C876CFB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Objetivos de minería de datos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55426D4-868E-451D-88FE-BBF4EFDE3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716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0EA20E79-374B-4F4C-866A-2593C67120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9170" y="2699658"/>
            <a:ext cx="4511916" cy="1863602"/>
          </a:xfrm>
        </p:spPr>
        <p:txBody>
          <a:bodyPr/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s-ES" sz="3200" dirty="0">
                <a:latin typeface="Arial Narrow" panose="020B0606020202030204" pitchFamily="34" charset="0"/>
              </a:rPr>
              <a:t>Optimizar campañas de marketing a través de oferta de créditos </a:t>
            </a:r>
            <a:r>
              <a:rPr lang="es-ES" sz="3200" dirty="0" err="1">
                <a:latin typeface="Arial Narrow" panose="020B0606020202030204" pitchFamily="34" charset="0"/>
              </a:rPr>
              <a:t>pre-aprobados</a:t>
            </a:r>
            <a:r>
              <a:rPr lang="es-ES" sz="32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919768-3DF1-4D6B-B860-CE7FD42A8E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59542" y="1865364"/>
            <a:ext cx="3823939" cy="1278883"/>
          </a:xfrm>
        </p:spPr>
        <p:txBody>
          <a:bodyPr/>
          <a:lstStyle/>
          <a:p>
            <a:pPr algn="just">
              <a:lnSpc>
                <a:spcPts val="3500"/>
              </a:lnSpc>
              <a:spcBef>
                <a:spcPts val="0"/>
              </a:spcBef>
            </a:pPr>
            <a:r>
              <a:rPr lang="es-ES" sz="3200" dirty="0">
                <a:latin typeface="Arial Narrow" panose="020B0606020202030204" pitchFamily="34" charset="0"/>
              </a:rPr>
              <a:t>Incrementar el número de créditos concedidos</a:t>
            </a:r>
          </a:p>
          <a:p>
            <a:pPr algn="just"/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1123F6-63D2-48FD-9D65-80ECDAB51B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821755" y="1147453"/>
            <a:ext cx="4389120" cy="127888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3200" dirty="0">
                <a:latin typeface="Arial Narrow" panose="020B0606020202030204" pitchFamily="34" charset="0"/>
              </a:rPr>
              <a:t>Incrementar la rentabilidad de la cooperativa</a:t>
            </a:r>
            <a:endParaRPr lang="es-EC" sz="3200" dirty="0">
              <a:latin typeface="Arial Narrow" panose="020B0606020202030204" pitchFamily="34" charset="0"/>
            </a:endParaRPr>
          </a:p>
          <a:p>
            <a:pPr algn="just"/>
            <a:endParaRPr lang="es-EC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4C4919-BD04-4868-8C89-EE63D8D9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 Minería de Datos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5AACBB-2839-4E12-909B-695862B70A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98977" y="2994832"/>
            <a:ext cx="3284166" cy="127888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3200" dirty="0">
                <a:latin typeface="Arial Narrow" panose="020B0606020202030204" pitchFamily="34" charset="0"/>
              </a:rPr>
              <a:t>Emitir campañas de marketing dirigidas </a:t>
            </a:r>
          </a:p>
          <a:p>
            <a:pPr algn="just"/>
            <a:endParaRPr lang="es-EC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39B1FA72-2993-4FC1-B3FC-8F380269E5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90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1</a:t>
            </a:r>
            <a:br>
              <a:rPr lang="es-ES" sz="6500" dirty="0"/>
            </a:br>
            <a:r>
              <a:rPr lang="es-ES" sz="6500" dirty="0"/>
              <a:t>COMPRENSIÓN DEL NEGOCIO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Objetivos del negocio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A799A4-DEF6-4076-B11B-861C262FB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Valoración de la situación actual</a:t>
            </a:r>
            <a:endParaRPr lang="es-ES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03CB5C6-A0EA-46DA-A2D0-F0DA4FE0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FAEB002-ABD1-467C-A8C8-09C876CFB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Objetivos de minería de datos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55426D4-868E-451D-88FE-BBF4EFDE3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DE33692-3413-4898-8395-AB3299CF48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Plan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0895BD4-09C8-42E0-B2F0-4B36D8C2AF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266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C07DB65-6905-4F2D-B3BF-460E460D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0EA20E79-374B-4F4C-866A-2593C6712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Generación del plan del proyecto</a:t>
            </a:r>
            <a:endParaRPr lang="es-EC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39B1FA72-2993-4FC1-B3FC-8F380269E5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A8FC87E-C26A-4CB9-B5CD-7FD7A410A437}"/>
              </a:ext>
            </a:extLst>
          </p:cNvPr>
          <p:cNvSpPr txBox="1"/>
          <p:nvPr/>
        </p:nvSpPr>
        <p:spPr>
          <a:xfrm>
            <a:off x="1780674" y="2440784"/>
            <a:ext cx="11646568" cy="414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 determino el recurso tecnológico y el recurso humano</a:t>
            </a:r>
          </a:p>
          <a:p>
            <a:pPr lvl="0" algn="just">
              <a:lnSpc>
                <a:spcPct val="150000"/>
              </a:lnSpc>
            </a:pPr>
            <a:r>
              <a:rPr lang="es-EC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Herramientas</a:t>
            </a:r>
            <a:r>
              <a:rPr lang="es-EC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s-EC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Knime</a:t>
            </a:r>
            <a:r>
              <a:rPr lang="es-EC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Oracle</a:t>
            </a:r>
          </a:p>
          <a:p>
            <a:pPr lvl="0" algn="just">
              <a:lnSpc>
                <a:spcPct val="150000"/>
              </a:lnSpc>
            </a:pPr>
            <a:r>
              <a:rPr lang="es-EC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Talento Humano</a:t>
            </a:r>
          </a:p>
          <a:p>
            <a:pPr lvl="0" algn="just">
              <a:lnSpc>
                <a:spcPct val="150000"/>
              </a:lnSpc>
            </a:pPr>
            <a:r>
              <a:rPr lang="es-EC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Adriana Salinas, Jenny </a:t>
            </a:r>
            <a:r>
              <a:rPr lang="es-EC" sz="36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Chee</a:t>
            </a:r>
            <a:endParaRPr lang="es-EC" sz="3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3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FA41C23C-780D-4374-AD98-A60B0482F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D74627-966B-4B4D-8502-6425201D62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380000">
            <a:off x="94747" y="2407630"/>
            <a:ext cx="5561866" cy="10607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sz="3600" dirty="0">
                <a:latin typeface="Arial Narrow" panose="020B0606020202030204" pitchFamily="34" charset="0"/>
              </a:rPr>
              <a:t>Recolección de datos iniciales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684DBC-2A14-42EB-BD6A-CC1CF0DD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539" y="149677"/>
            <a:ext cx="11765081" cy="1679123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FASE 2 </a:t>
            </a:r>
            <a:br>
              <a:rPr lang="es-ES" b="1" dirty="0">
                <a:latin typeface="Arial Narrow" panose="020B0606020202030204" pitchFamily="34" charset="0"/>
              </a:rPr>
            </a:br>
            <a:r>
              <a:rPr lang="es-ES" b="1" dirty="0">
                <a:latin typeface="Arial Narrow" panose="020B0606020202030204" pitchFamily="34" charset="0"/>
              </a:rPr>
              <a:t>COMPRENSIÓN DE LOS DATOS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265E7B-59ED-4065-887D-C570992B330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sz="2800" dirty="0"/>
              <a:t>Los datos se recolectaron en archivos xlsx</a:t>
            </a:r>
          </a:p>
          <a:p>
            <a:endParaRPr lang="es-EC" sz="280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E9AA340-1C9F-4CFE-BAE3-99E8FABAA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670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Universidad de las  </a:t>
            </a:r>
            <a:r>
              <a:rPr lang="en-US" altLang="ja-JP" dirty="0" err="1"/>
              <a:t>Fuerzas</a:t>
            </a:r>
            <a:r>
              <a:rPr lang="en-US" altLang="ja-JP" dirty="0"/>
              <a:t> Armadas ESPE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1"/>
          </p:nvPr>
        </p:nvSpPr>
        <p:spPr>
          <a:xfrm>
            <a:off x="1992921" y="2665868"/>
            <a:ext cx="5025714" cy="777302"/>
          </a:xfrm>
        </p:spPr>
        <p:txBody>
          <a:bodyPr/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PROBLEMA?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884799" y="4434232"/>
            <a:ext cx="6415190" cy="777302"/>
          </a:xfrm>
        </p:spPr>
        <p:txBody>
          <a:bodyPr/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SOLUCIÓN SE ENCONTRÓ?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8"/>
          </p:nvPr>
        </p:nvSpPr>
        <p:spPr>
          <a:xfrm>
            <a:off x="8181930" y="2378249"/>
            <a:ext cx="9351326" cy="11611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4000" dirty="0" err="1">
                <a:latin typeface="Arial Narrow" panose="020B0606020202030204" pitchFamily="34" charset="0"/>
              </a:rPr>
              <a:t>Problema</a:t>
            </a:r>
            <a:r>
              <a:rPr kumimoji="1" lang="en-US" altLang="ja-JP" sz="4000" dirty="0">
                <a:latin typeface="Arial Narrow" panose="020B0606020202030204" pitchFamily="34" charset="0"/>
              </a:rPr>
              <a:t> y </a:t>
            </a:r>
            <a:r>
              <a:rPr kumimoji="1" lang="en-US" altLang="ja-JP" sz="4000" dirty="0" err="1">
                <a:latin typeface="Arial Narrow" panose="020B0606020202030204" pitchFamily="34" charset="0"/>
              </a:rPr>
              <a:t>Justificación</a:t>
            </a:r>
            <a:r>
              <a:rPr kumimoji="1" lang="en-US" altLang="ja-JP" sz="4000" dirty="0">
                <a:latin typeface="Arial Narrow" panose="020B0606020202030204" pitchFamily="34" charset="0"/>
              </a:rPr>
              <a:t> - </a:t>
            </a:r>
            <a:r>
              <a:rPr lang="en-US" altLang="ja-JP" sz="4000" dirty="0" err="1">
                <a:latin typeface="Arial Narrow" panose="020B0606020202030204" pitchFamily="34" charset="0"/>
              </a:rPr>
              <a:t>Objetivos</a:t>
            </a:r>
            <a:endParaRPr kumimoji="1" lang="en-US" altLang="ja-JP" sz="4000" dirty="0">
              <a:latin typeface="Arial Narrow" panose="020B0606020202030204" pitchFamily="34" charset="0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9"/>
          </p:nvPr>
        </p:nvSpPr>
        <p:spPr>
          <a:xfrm>
            <a:off x="8181930" y="4343667"/>
            <a:ext cx="9351326" cy="8921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4000" dirty="0" err="1">
                <a:latin typeface="Arial Narrow" panose="020B0606020202030204" pitchFamily="34" charset="0"/>
              </a:rPr>
              <a:t>Minería</a:t>
            </a:r>
            <a:r>
              <a:rPr lang="en-US" altLang="ja-JP" sz="4000" dirty="0">
                <a:latin typeface="Arial Narrow" panose="020B0606020202030204" pitchFamily="34" charset="0"/>
              </a:rPr>
              <a:t> de </a:t>
            </a:r>
            <a:r>
              <a:rPr lang="en-US" altLang="ja-JP" sz="4000" dirty="0" err="1">
                <a:latin typeface="Arial Narrow" panose="020B0606020202030204" pitchFamily="34" charset="0"/>
              </a:rPr>
              <a:t>Datos</a:t>
            </a:r>
            <a:r>
              <a:rPr lang="en-US" altLang="ja-JP" sz="4000" dirty="0">
                <a:latin typeface="Arial Narrow" panose="020B0606020202030204" pitchFamily="34" charset="0"/>
              </a:rPr>
              <a:t>	- </a:t>
            </a:r>
            <a:r>
              <a:rPr lang="en-US" altLang="ja-JP" sz="4000" dirty="0" err="1">
                <a:latin typeface="Arial Narrow" panose="020B0606020202030204" pitchFamily="34" charset="0"/>
              </a:rPr>
              <a:t>Metodología</a:t>
            </a:r>
            <a:r>
              <a:rPr lang="en-US" altLang="ja-JP" sz="4000" dirty="0">
                <a:latin typeface="Arial Narrow" panose="020B0606020202030204" pitchFamily="34" charset="0"/>
              </a:rPr>
              <a:t> Crisp-Dm</a:t>
            </a:r>
            <a:endParaRPr lang="ja-JP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0"/>
          </p:nvPr>
        </p:nvSpPr>
        <p:spPr>
          <a:xfrm>
            <a:off x="1275347" y="6187633"/>
            <a:ext cx="5887453" cy="72008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MODELOS SE APLICÓ?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>
          <a:xfrm>
            <a:off x="8172431" y="6101596"/>
            <a:ext cx="9351326" cy="8921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4000" dirty="0" err="1">
                <a:latin typeface="Arial Narrow" panose="020B0606020202030204" pitchFamily="34" charset="0"/>
              </a:rPr>
              <a:t>Árboles</a:t>
            </a:r>
            <a:r>
              <a:rPr lang="en-US" altLang="ja-JP" sz="4000" dirty="0">
                <a:latin typeface="Arial Narrow" panose="020B0606020202030204" pitchFamily="34" charset="0"/>
              </a:rPr>
              <a:t> de </a:t>
            </a:r>
            <a:r>
              <a:rPr lang="en-US" altLang="ja-JP" sz="4000" dirty="0" err="1">
                <a:latin typeface="Arial Narrow" panose="020B0606020202030204" pitchFamily="34" charset="0"/>
              </a:rPr>
              <a:t>Decisión</a:t>
            </a:r>
            <a:r>
              <a:rPr lang="en-US" altLang="ja-JP" sz="4000" dirty="0">
                <a:latin typeface="Arial Narrow" panose="020B0606020202030204" pitchFamily="34" charset="0"/>
              </a:rPr>
              <a:t>, Weka J48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4000" dirty="0">
                <a:latin typeface="Arial Narrow" panose="020B0606020202030204" pitchFamily="34" charset="0"/>
              </a:rPr>
              <a:t>Redes </a:t>
            </a:r>
            <a:r>
              <a:rPr lang="en-US" altLang="ja-JP" sz="4000" dirty="0" err="1">
                <a:latin typeface="Arial Narrow" panose="020B0606020202030204" pitchFamily="34" charset="0"/>
              </a:rPr>
              <a:t>Neuronales</a:t>
            </a:r>
            <a:r>
              <a:rPr lang="en-US" altLang="ja-JP" sz="4000" dirty="0">
                <a:latin typeface="Arial Narrow" panose="020B0606020202030204" pitchFamily="34" charset="0"/>
              </a:rPr>
              <a:t>, </a:t>
            </a:r>
            <a:r>
              <a:rPr lang="en-US" altLang="ja-JP" sz="4000" dirty="0" err="1">
                <a:latin typeface="Arial Narrow" panose="020B0606020202030204" pitchFamily="34" charset="0"/>
              </a:rPr>
              <a:t>Regresión</a:t>
            </a:r>
            <a:r>
              <a:rPr lang="en-US" altLang="ja-JP" sz="4000" dirty="0">
                <a:latin typeface="Arial Narrow" panose="020B0606020202030204" pitchFamily="34" charset="0"/>
              </a:rPr>
              <a:t> </a:t>
            </a:r>
            <a:r>
              <a:rPr lang="en-US" altLang="ja-JP" sz="4000" dirty="0" err="1">
                <a:latin typeface="Arial Narrow" panose="020B0606020202030204" pitchFamily="34" charset="0"/>
              </a:rPr>
              <a:t>Logística</a:t>
            </a:r>
            <a:endParaRPr lang="en-US" altLang="ja-JP" sz="4000" dirty="0">
              <a:latin typeface="Arial Narrow" panose="020B060602020203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C4C11D-1433-4178-9139-A71832691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75348" y="7835681"/>
            <a:ext cx="5743288" cy="777302"/>
          </a:xfrm>
        </p:spPr>
        <p:txBody>
          <a:bodyPr/>
          <a:lstStyle/>
          <a:p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PUDO CONCLUIR? 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A07AC3F-D52D-4E1D-A624-55B062D863C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66940" y="7835681"/>
            <a:ext cx="9327137" cy="986963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Conclusiones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Recomendaciones</a:t>
            </a:r>
            <a:endParaRPr lang="es-ES" sz="3600" dirty="0">
              <a:latin typeface="Arial Narrow" panose="020B0606020202030204" pitchFamily="34" charset="0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kumimoji="1" lang="ja-JP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726925"/>
      </p:ext>
    </p:extLst>
  </p:cSld>
  <p:clrMapOvr>
    <a:masterClrMapping/>
  </p:clrMapOvr>
  <p:transition spd="slow" advTm="6197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39">
            <a:extLst>
              <a:ext uri="{FF2B5EF4-FFF2-40B4-BE49-F238E27FC236}">
                <a16:creationId xmlns:a16="http://schemas.microsoft.com/office/drawing/2014/main" id="{C6D6F0CB-CC1D-4FD9-8C5D-80565755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Recolección de datos</a:t>
            </a:r>
            <a:endParaRPr lang="es-EC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B3F3012-A00A-4205-84BF-6A35ADCDD8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b="1" smtClean="0"/>
              <a:pPr/>
              <a:t>20</a:t>
            </a:fld>
            <a:endParaRPr lang="ja-JP" altLang="en-US" b="1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FB4170F-2135-4904-969C-E37DA493DCC4}"/>
              </a:ext>
            </a:extLst>
          </p:cNvPr>
          <p:cNvSpPr/>
          <p:nvPr/>
        </p:nvSpPr>
        <p:spPr>
          <a:xfrm>
            <a:off x="0" y="0"/>
            <a:ext cx="2618398" cy="1756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Sexo</a:t>
            </a:r>
            <a:endParaRPr kumimoji="1" lang="es-EC" sz="2800" b="1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826EAFF-742D-4C47-9369-B655484FE0E6}"/>
              </a:ext>
            </a:extLst>
          </p:cNvPr>
          <p:cNvSpPr/>
          <p:nvPr/>
        </p:nvSpPr>
        <p:spPr>
          <a:xfrm>
            <a:off x="2614271" y="0"/>
            <a:ext cx="2605199" cy="17566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Estado Civil</a:t>
            </a:r>
            <a:endParaRPr kumimoji="1" lang="es-EC" sz="2800" b="1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1DE39DE-B32C-403F-9BFB-6A46B5A647F6}"/>
              </a:ext>
            </a:extLst>
          </p:cNvPr>
          <p:cNvSpPr/>
          <p:nvPr/>
        </p:nvSpPr>
        <p:spPr>
          <a:xfrm>
            <a:off x="5219470" y="0"/>
            <a:ext cx="2602270" cy="17566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Cantidad de cargas</a:t>
            </a:r>
            <a:endParaRPr kumimoji="1" lang="es-EC" sz="2800" b="1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B2F8F59-1BE0-4CEB-8629-3F092D6FB07E}"/>
              </a:ext>
            </a:extLst>
          </p:cNvPr>
          <p:cNvSpPr/>
          <p:nvPr/>
        </p:nvSpPr>
        <p:spPr>
          <a:xfrm>
            <a:off x="0" y="1776321"/>
            <a:ext cx="2602270" cy="20497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Nivel Educacional</a:t>
            </a:r>
            <a:endParaRPr kumimoji="1" lang="es-EC" sz="2800" b="1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0B52577-C624-4845-AD7D-A0B34960A270}"/>
              </a:ext>
            </a:extLst>
          </p:cNvPr>
          <p:cNvSpPr/>
          <p:nvPr/>
        </p:nvSpPr>
        <p:spPr>
          <a:xfrm>
            <a:off x="2618398" y="1776321"/>
            <a:ext cx="2600667" cy="2049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Actividad Económica</a:t>
            </a:r>
            <a:endParaRPr kumimoji="1" lang="es-EC" sz="2800" b="1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2362AEB-C43D-41E0-AE55-EF30B41DBE41}"/>
              </a:ext>
            </a:extLst>
          </p:cNvPr>
          <p:cNvSpPr/>
          <p:nvPr/>
        </p:nvSpPr>
        <p:spPr>
          <a:xfrm>
            <a:off x="5219065" y="1776321"/>
            <a:ext cx="2595210" cy="2049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Profesión</a:t>
            </a:r>
            <a:endParaRPr kumimoji="1" lang="es-EC" sz="2800" b="1" dirty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572D636-69D6-4C1D-8CE8-ECC95229EB0F}"/>
              </a:ext>
            </a:extLst>
          </p:cNvPr>
          <p:cNvSpPr/>
          <p:nvPr/>
        </p:nvSpPr>
        <p:spPr>
          <a:xfrm>
            <a:off x="13060676" y="0"/>
            <a:ext cx="2602273" cy="1756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Edad</a:t>
            </a:r>
            <a:endParaRPr kumimoji="1" lang="es-EC" sz="2800" b="1" dirty="0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1687121-13B7-4BCA-9C8D-160530D19383}"/>
              </a:ext>
            </a:extLst>
          </p:cNvPr>
          <p:cNvSpPr/>
          <p:nvPr/>
        </p:nvSpPr>
        <p:spPr>
          <a:xfrm>
            <a:off x="15670411" y="0"/>
            <a:ext cx="2594811" cy="17566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Antigüedad del Cliente</a:t>
            </a:r>
            <a:endParaRPr kumimoji="1" lang="es-EC" sz="2800" b="1" dirty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194E1D4C-AD2C-4C0D-B1DB-930D9B06A356}"/>
              </a:ext>
            </a:extLst>
          </p:cNvPr>
          <p:cNvSpPr/>
          <p:nvPr/>
        </p:nvSpPr>
        <p:spPr>
          <a:xfrm>
            <a:off x="15670411" y="1776321"/>
            <a:ext cx="2594811" cy="2966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Monto original adeudado</a:t>
            </a:r>
            <a:endParaRPr kumimoji="1" lang="es-EC" sz="2800" b="1" dirty="0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4403B2E2-2922-4AD8-AA29-63F8391251F7}"/>
              </a:ext>
            </a:extLst>
          </p:cNvPr>
          <p:cNvSpPr/>
          <p:nvPr/>
        </p:nvSpPr>
        <p:spPr>
          <a:xfrm>
            <a:off x="13060676" y="1776321"/>
            <a:ext cx="2594811" cy="296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Plazo máximo de créditos vigentes</a:t>
            </a:r>
            <a:endParaRPr kumimoji="1" lang="es-EC" sz="2800" b="1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DD226208-8784-410A-9A2C-427FF45107C4}"/>
              </a:ext>
            </a:extLst>
          </p:cNvPr>
          <p:cNvSpPr/>
          <p:nvPr/>
        </p:nvSpPr>
        <p:spPr>
          <a:xfrm>
            <a:off x="7841206" y="2"/>
            <a:ext cx="5246401" cy="4743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Fecha más antigua de otorgamiento de crédito vigente</a:t>
            </a:r>
            <a:endParaRPr kumimoji="1" lang="es-EC" sz="2800" b="1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5D9337E7-44C7-4D56-905B-B8A5A6945027}"/>
              </a:ext>
            </a:extLst>
          </p:cNvPr>
          <p:cNvSpPr/>
          <p:nvPr/>
        </p:nvSpPr>
        <p:spPr>
          <a:xfrm>
            <a:off x="8022" y="3829711"/>
            <a:ext cx="2602270" cy="204972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En </a:t>
            </a:r>
            <a:r>
              <a:rPr lang="es-ES" sz="2800" b="1" dirty="0"/>
              <a:t>qué tramo de morosidad se encuentra?</a:t>
            </a:r>
            <a:endParaRPr kumimoji="1" lang="es-EC" sz="2800" b="1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BE86E2A-F010-4BCB-9399-FFE2FC55F475}"/>
              </a:ext>
            </a:extLst>
          </p:cNvPr>
          <p:cNvSpPr/>
          <p:nvPr/>
        </p:nvSpPr>
        <p:spPr>
          <a:xfrm>
            <a:off x="2626420" y="3829711"/>
            <a:ext cx="2600667" cy="2049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Monto en mora</a:t>
            </a:r>
            <a:endParaRPr kumimoji="1" lang="es-EC" sz="2800" b="1" dirty="0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E4C67219-C95D-4054-8941-59725663829C}"/>
              </a:ext>
            </a:extLst>
          </p:cNvPr>
          <p:cNvSpPr/>
          <p:nvPr/>
        </p:nvSpPr>
        <p:spPr>
          <a:xfrm>
            <a:off x="25476" y="5879432"/>
            <a:ext cx="5174680" cy="4368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Presenta deuda vencida?</a:t>
            </a:r>
            <a:endParaRPr kumimoji="1" lang="es-EC" sz="28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7E63D4A-3FCC-4F8B-92ED-787DB3BA6174}"/>
              </a:ext>
            </a:extLst>
          </p:cNvPr>
          <p:cNvSpPr/>
          <p:nvPr/>
        </p:nvSpPr>
        <p:spPr>
          <a:xfrm>
            <a:off x="5227087" y="3826042"/>
            <a:ext cx="2614119" cy="3890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b="1" dirty="0"/>
              <a:t>Patrimonio</a:t>
            </a:r>
            <a:endParaRPr kumimoji="1" lang="es-EC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E1F584-B6EC-428E-BC8E-8CC75829352F}"/>
              </a:ext>
            </a:extLst>
          </p:cNvPr>
          <p:cNvSpPr/>
          <p:nvPr/>
        </p:nvSpPr>
        <p:spPr>
          <a:xfrm>
            <a:off x="5227087" y="7716599"/>
            <a:ext cx="2587188" cy="257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b="1" dirty="0"/>
              <a:t>Activos</a:t>
            </a:r>
            <a:endParaRPr kumimoji="1" lang="es-EC" b="1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29887AD-33AB-44EC-8B96-D15557140000}"/>
              </a:ext>
            </a:extLst>
          </p:cNvPr>
          <p:cNvSpPr/>
          <p:nvPr/>
        </p:nvSpPr>
        <p:spPr>
          <a:xfrm>
            <a:off x="15721772" y="8741228"/>
            <a:ext cx="2564641" cy="15066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Prese</a:t>
            </a:r>
            <a:r>
              <a:rPr lang="es-ES" sz="2800" b="1" dirty="0"/>
              <a:t>nta Capital castigado?</a:t>
            </a:r>
            <a:endParaRPr kumimoji="1" lang="es-EC" sz="2800" b="1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95088A2-843F-4C4E-949F-8BD619C776DF}"/>
              </a:ext>
            </a:extLst>
          </p:cNvPr>
          <p:cNvSpPr/>
          <p:nvPr/>
        </p:nvSpPr>
        <p:spPr>
          <a:xfrm>
            <a:off x="10342250" y="6812508"/>
            <a:ext cx="2822058" cy="1928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Máximo  de días en mora</a:t>
            </a:r>
            <a:endParaRPr kumimoji="1" lang="es-EC" sz="2800" b="1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3FD4366-1FD0-4EEB-A3B8-E756E561DAFD}"/>
              </a:ext>
            </a:extLst>
          </p:cNvPr>
          <p:cNvSpPr/>
          <p:nvPr/>
        </p:nvSpPr>
        <p:spPr>
          <a:xfrm>
            <a:off x="13030667" y="6812511"/>
            <a:ext cx="2639747" cy="34744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Posee créditos reestructurados</a:t>
            </a:r>
            <a:endParaRPr kumimoji="1" lang="es-EC" sz="2800" b="1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AF844A2-EDB1-4F97-A8BE-249C1A71BAC3}"/>
              </a:ext>
            </a:extLst>
          </p:cNvPr>
          <p:cNvSpPr/>
          <p:nvPr/>
        </p:nvSpPr>
        <p:spPr>
          <a:xfrm>
            <a:off x="15659377" y="6812508"/>
            <a:ext cx="2639747" cy="19287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Posee créditos refinanciados</a:t>
            </a:r>
            <a:endParaRPr kumimoji="1" lang="es-EC" sz="2800" b="1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F1F1D23-F04A-491D-A957-AC5493CF6B7D}"/>
              </a:ext>
            </a:extLst>
          </p:cNvPr>
          <p:cNvSpPr/>
          <p:nvPr/>
        </p:nvSpPr>
        <p:spPr>
          <a:xfrm>
            <a:off x="7807462" y="6812507"/>
            <a:ext cx="2564641" cy="347449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b="1" dirty="0">
                <a:solidFill>
                  <a:schemeClr val="bg1"/>
                </a:solidFill>
              </a:rPr>
              <a:t>Pasivos</a:t>
            </a:r>
            <a:endParaRPr kumimoji="1" lang="es-EC" b="1" dirty="0">
              <a:solidFill>
                <a:schemeClr val="bg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CCA05C8-3662-4B2A-8CF9-D1FB8DF82FF8}"/>
              </a:ext>
            </a:extLst>
          </p:cNvPr>
          <p:cNvSpPr/>
          <p:nvPr/>
        </p:nvSpPr>
        <p:spPr>
          <a:xfrm>
            <a:off x="10342249" y="8741228"/>
            <a:ext cx="2654671" cy="15066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sz="2800" b="1" dirty="0"/>
              <a:t>Saldo Vigente en créditos</a:t>
            </a:r>
            <a:endParaRPr kumimoji="1"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95810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FA41C23C-780D-4374-AD98-A60B0482F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D74627-966B-4B4D-8502-6425201D62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380000">
            <a:off x="201251" y="2341557"/>
            <a:ext cx="5037540" cy="1060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>
                <a:latin typeface="Arial Narrow" panose="020B0606020202030204" pitchFamily="34" charset="0"/>
              </a:rPr>
              <a:t>Recolección de datos iniciales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725E752-D85D-43A9-B5BE-D67985EADE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1380000">
            <a:off x="501398" y="4305513"/>
            <a:ext cx="4724969" cy="1060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Descripción</a:t>
            </a:r>
            <a:r>
              <a:rPr lang="es-ES" sz="3600" dirty="0">
                <a:latin typeface="Arial Narrow" panose="020B0606020202030204" pitchFamily="34" charset="0"/>
              </a:rPr>
              <a:t> de los datos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B5185FA-0F03-4867-9DF7-62CF4EA31FE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sz="2800" dirty="0"/>
              <a:t>Los datos se recolectaron en archivos xlsx</a:t>
            </a:r>
          </a:p>
          <a:p>
            <a:endParaRPr lang="es-EC" sz="280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D0B8333-A733-47B6-A642-990C283611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sz="2800" dirty="0"/>
              <a:t>144322 registros de créditos</a:t>
            </a:r>
          </a:p>
          <a:p>
            <a:endParaRPr lang="es-EC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684DBC-2A14-42EB-BD6A-CC1CF0DD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539" y="149677"/>
            <a:ext cx="11765081" cy="1758962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FASE 2 </a:t>
            </a:r>
            <a:br>
              <a:rPr lang="es-ES" b="1" dirty="0">
                <a:latin typeface="Arial Narrow" panose="020B0606020202030204" pitchFamily="34" charset="0"/>
              </a:rPr>
            </a:br>
            <a:r>
              <a:rPr lang="es-ES" b="1" dirty="0">
                <a:latin typeface="Arial Narrow" panose="020B0606020202030204" pitchFamily="34" charset="0"/>
              </a:rPr>
              <a:t>COMPRENSIÓN DE LOS DATOS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2061C2E-D67E-40B0-9911-325E3A624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080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D4B0F4FD-077D-43AE-8881-9E2D4ED8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8286413" cy="104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FA41C23C-780D-4374-AD98-A60B0482F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06AD0A5-332F-40DC-8377-BD112D086A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380000">
            <a:off x="-162225" y="2370550"/>
            <a:ext cx="5901101" cy="10607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sz="3600" dirty="0">
                <a:latin typeface="Arial Narrow" panose="020B0606020202030204" pitchFamily="34" charset="0"/>
              </a:rPr>
              <a:t>Recolección de datos iniciales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D74627-966B-4B4D-8502-6425201D62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1380000">
            <a:off x="407244" y="4286357"/>
            <a:ext cx="4823020" cy="1060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600" dirty="0">
                <a:latin typeface="Arial Narrow" panose="020B0606020202030204" pitchFamily="34" charset="0"/>
              </a:rPr>
              <a:t>Descripción de los datos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725E752-D85D-43A9-B5BE-D67985EADE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1380000">
            <a:off x="594145" y="6227274"/>
            <a:ext cx="4628383" cy="1060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dirty="0">
                <a:latin typeface="Arial Narrow" panose="020B0606020202030204" pitchFamily="34" charset="0"/>
              </a:rPr>
              <a:t>Verificación de los datos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B5185FA-0F03-4867-9DF7-62CF4EA31FE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sz="2800" dirty="0"/>
              <a:t>Los datos se recolectaron en archivos xlsx</a:t>
            </a:r>
          </a:p>
          <a:p>
            <a:endParaRPr lang="es-EC" sz="280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D0B8333-A733-47B6-A642-990C283611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sz="2800" dirty="0"/>
              <a:t>144323 registros de créditos</a:t>
            </a:r>
          </a:p>
          <a:p>
            <a:endParaRPr lang="es-EC" sz="2800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8BF5902C-B654-4AAE-9C72-D4F8D57834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sz="2800" dirty="0"/>
              <a:t>Se asegura completitud y consistencia</a:t>
            </a:r>
          </a:p>
          <a:p>
            <a:endParaRPr lang="es-EC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684DBC-2A14-42EB-BD6A-CC1CF0DD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539" y="149677"/>
            <a:ext cx="11765081" cy="1483180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FASE 2 </a:t>
            </a:r>
            <a:br>
              <a:rPr lang="es-ES" b="1" dirty="0">
                <a:latin typeface="Arial Narrow" panose="020B0606020202030204" pitchFamily="34" charset="0"/>
              </a:rPr>
            </a:br>
            <a:r>
              <a:rPr lang="es-ES" b="1" dirty="0">
                <a:latin typeface="Arial Narrow" panose="020B0606020202030204" pitchFamily="34" charset="0"/>
              </a:rPr>
              <a:t>COMPRENSIÓN DE LOS DATOS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928342-B29C-4B42-AC5C-7EF9EE4D74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s-E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6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3</a:t>
            </a:r>
            <a:br>
              <a:rPr lang="es-ES" sz="6500" dirty="0"/>
            </a:br>
            <a:r>
              <a:rPr lang="es-ES" sz="6500" dirty="0"/>
              <a:t> PREPARACIÓN DE LOS DATOS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Selección de los datos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Datos de los últimos cuatro años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070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3</a:t>
            </a:r>
            <a:br>
              <a:rPr lang="es-ES" sz="6500" dirty="0"/>
            </a:br>
            <a:r>
              <a:rPr lang="es-ES" sz="6500" dirty="0"/>
              <a:t> PREPARACIÓN DE LOS DATOS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Selección de los datos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Datos de los últimos cuatro años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A799A4-DEF6-4076-B11B-861C262FB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Limpieza de los datos</a:t>
            </a:r>
            <a:endParaRPr lang="es-ES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03CB5C6-A0EA-46DA-A2D0-F0DA4FE0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Relleno de campos en blanco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Supresión de registros inconsistentes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452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67EBE167-57E2-4E2F-B4ED-C123A16350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FC531149-AE88-42AB-8023-78BA74CB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86413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5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3</a:t>
            </a:r>
            <a:br>
              <a:rPr lang="es-ES" sz="6500" dirty="0"/>
            </a:br>
            <a:r>
              <a:rPr lang="es-ES" sz="6500" dirty="0"/>
              <a:t> PREPARACIÓN DE LOS DATOS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Selección de los datos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Datos de los últimos cuatro años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A799A4-DEF6-4076-B11B-861C262FB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Limpieza de los datos</a:t>
            </a:r>
            <a:endParaRPr lang="es-ES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03CB5C6-A0EA-46DA-A2D0-F0DA4FE0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Relleno de campos en blanco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Supresión de registros inconsistentes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FAEB002-ABD1-467C-A8C8-09C876CFB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/>
              <a:t>Estructura de los datos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55426D4-868E-451D-88FE-BBF4EFDE3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Generación de atributos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05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B7A8732-F113-40AA-9ECF-18CA8CEE7E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2050" name="Imagen 1">
            <a:extLst>
              <a:ext uri="{FF2B5EF4-FFF2-40B4-BE49-F238E27FC236}">
                <a16:creationId xmlns:a16="http://schemas.microsoft.com/office/drawing/2014/main" id="{59AF6A6D-AA51-4CB4-87D8-5BDAE04A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8281650" cy="102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4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B740C2-5136-4D95-AD11-CB17A24F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3</a:t>
            </a:r>
            <a:br>
              <a:rPr lang="es-ES" sz="6500" dirty="0"/>
            </a:br>
            <a:r>
              <a:rPr lang="es-ES" sz="6500" dirty="0"/>
              <a:t> PREPARACIÓN DE LOS DATOS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E7C2246-1512-41F5-8D10-83835861A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Selección de los datos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BD35A80-1A54-422F-8F38-D30119265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Datos de los últimos cuatro años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A799A4-DEF6-4076-B11B-861C262FB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Limpieza de los datos</a:t>
            </a:r>
            <a:endParaRPr lang="es-ES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03CB5C6-A0EA-46DA-A2D0-F0DA4FE0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Relleno de campos en blanco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Supresión de registros inconsistentes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FAEB002-ABD1-467C-A8C8-09C876CFB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Estructura de los datos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55426D4-868E-451D-88FE-BBF4EFDE3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Generación de atributos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DE33692-3413-4898-8395-AB3299CF48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ES" sz="4000" dirty="0">
                <a:latin typeface="Arial Narrow" panose="020B0606020202030204" pitchFamily="34" charset="0"/>
              </a:rPr>
              <a:t>Formateo de los datos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0895BD4-09C8-42E0-B2F0-4B36D8C2AF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/>
              <a:t>Transformación de datos numéricos a categorías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5EEADB-E967-44D1-AF70-D1BF33C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arcador de posición de imagen 36">
            <a:extLst>
              <a:ext uri="{FF2B5EF4-FFF2-40B4-BE49-F238E27FC236}">
                <a16:creationId xmlns:a16="http://schemas.microsoft.com/office/drawing/2014/main" id="{5B045BD9-CBA0-4B58-BA93-DE610691EC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/>
      </p:pic>
      <p:sp>
        <p:nvSpPr>
          <p:cNvPr id="33" name="Título 32">
            <a:extLst>
              <a:ext uri="{FF2B5EF4-FFF2-40B4-BE49-F238E27FC236}">
                <a16:creationId xmlns:a16="http://schemas.microsoft.com/office/drawing/2014/main" id="{295B5315-13F2-441D-85D4-F08D8F9DD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0000"/>
            </a:srgb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21FBB3CF-BEDF-43A9-B1FB-869D99D16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¿CUÁL ES EL PROBLEMA?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2F69D3-C1E0-4A94-89B3-4E7A2F5A70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652934" y="9464675"/>
            <a:ext cx="9023880" cy="819150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45FAC0-E07F-4893-A587-6607B209C2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350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326522DF-72B4-409C-B655-3B3FD43258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3074" name="Imagen 1">
            <a:extLst>
              <a:ext uri="{FF2B5EF4-FFF2-40B4-BE49-F238E27FC236}">
                <a16:creationId xmlns:a16="http://schemas.microsoft.com/office/drawing/2014/main" id="{98675F98-AEBD-4E08-B022-75144B49C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19191" r="27801" b="47134"/>
          <a:stretch/>
        </p:blipFill>
        <p:spPr bwMode="auto">
          <a:xfrm>
            <a:off x="1" y="0"/>
            <a:ext cx="18286412" cy="102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51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arcador de posición de imagen 36">
            <a:extLst>
              <a:ext uri="{FF2B5EF4-FFF2-40B4-BE49-F238E27FC236}">
                <a16:creationId xmlns:a16="http://schemas.microsoft.com/office/drawing/2014/main" id="{5B045BD9-CBA0-4B58-BA93-DE610691EC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/>
      </p:pic>
      <p:sp>
        <p:nvSpPr>
          <p:cNvPr id="33" name="Título 32">
            <a:extLst>
              <a:ext uri="{FF2B5EF4-FFF2-40B4-BE49-F238E27FC236}">
                <a16:creationId xmlns:a16="http://schemas.microsoft.com/office/drawing/2014/main" id="{295B5315-13F2-441D-85D4-F08D8F9DD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0000"/>
            </a:srgb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21FBB3CF-BEDF-43A9-B1FB-869D99D16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¿QUÉ MODELOS SE APLICÓ?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2F69D3-C1E0-4A94-89B3-4E7A2F5A70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652934" y="9464675"/>
            <a:ext cx="9023880" cy="819150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45FAC0-E07F-4893-A587-6607B209C2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1621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7B418AA-1F9E-4CE4-AD00-A1200FDE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500" dirty="0"/>
              <a:t>FASE 4 </a:t>
            </a:r>
            <a:br>
              <a:rPr lang="es-ES" sz="6500" dirty="0"/>
            </a:br>
            <a:r>
              <a:rPr lang="es-ES" sz="6500" dirty="0"/>
              <a:t>MODELADO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B8D6A-33D5-4739-8B17-B2993436F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Selección de Técnicas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DC5CCE1-B71C-4DB0-BD5D-A0EC2A0004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5175" y="6355348"/>
            <a:ext cx="3458653" cy="956774"/>
          </a:xfrm>
        </p:spPr>
        <p:txBody>
          <a:bodyPr>
            <a:normAutofit/>
          </a:bodyPr>
          <a:lstStyle/>
          <a:p>
            <a:r>
              <a:rPr lang="es-ES" dirty="0"/>
              <a:t>Generación del plan de prueba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7B30B4E-63EF-4E9C-BE9B-5638C46E02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Generación del plan de prueba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6F1B4A-F920-4906-AFB7-F3311BE7FD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879" y="6376019"/>
            <a:ext cx="3458653" cy="936103"/>
          </a:xfrm>
        </p:spPr>
        <p:txBody>
          <a:bodyPr>
            <a:normAutofit/>
          </a:bodyPr>
          <a:lstStyle/>
          <a:p>
            <a:r>
              <a:rPr lang="es-ES" dirty="0"/>
              <a:t>Valorar que el modelo desarrollado sea válido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7E8B5AC-FA39-4A32-BA90-B61A1CA516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Construcción del modelo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22953E3-D8E8-4AAB-BE1C-DC7B1995F9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52108" y="6407607"/>
            <a:ext cx="3458653" cy="956774"/>
          </a:xfrm>
        </p:spPr>
        <p:txBody>
          <a:bodyPr/>
          <a:lstStyle/>
          <a:p>
            <a:r>
              <a:rPr lang="es-ES" dirty="0"/>
              <a:t>Creación del modelo de minería de datos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69F7BA2C-4997-4A69-8EF2-EC27010B8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648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FB7A4209-2615-4087-921A-30130FD8DB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es-ES" sz="3600" b="1" dirty="0">
                <a:latin typeface="Arial Narrow" panose="020B0606020202030204" pitchFamily="34" charset="0"/>
              </a:rPr>
              <a:t>Arboles de Decisión 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80EEDC79-FE6B-4E76-8705-C6C52949AF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Divide un conjunto de análisis, buscando el mayor grado de pureza entre los grupos resultantes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2" name="Título 31">
            <a:extLst>
              <a:ext uri="{FF2B5EF4-FFF2-40B4-BE49-F238E27FC236}">
                <a16:creationId xmlns:a16="http://schemas.microsoft.com/office/drawing/2014/main" id="{879E11EC-C256-4AE8-A383-E27DAFE2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TÉCNICAS SUPERVISADAS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337F7-277D-43EB-A248-3DDB867F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61" y="1350707"/>
            <a:ext cx="2194547" cy="14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5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2E4E26-9E50-4129-9709-A5C9783C9C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4099" name="Imagen 1">
            <a:extLst>
              <a:ext uri="{FF2B5EF4-FFF2-40B4-BE49-F238E27FC236}">
                <a16:creationId xmlns:a16="http://schemas.microsoft.com/office/drawing/2014/main" id="{2EBC6535-0D70-4903-A854-EBC4F43C3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t="14355" r="22043" b="23664"/>
          <a:stretch/>
        </p:blipFill>
        <p:spPr bwMode="auto"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284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>
            <a:extLst>
              <a:ext uri="{FF2B5EF4-FFF2-40B4-BE49-F238E27FC236}">
                <a16:creationId xmlns:a16="http://schemas.microsoft.com/office/drawing/2014/main" id="{56C14C6A-38EA-41AF-ADD8-B0648131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06" y="0"/>
            <a:ext cx="6504894" cy="102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4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6639B0-5A27-4685-BD1A-B78D272B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8286413" cy="102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45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80CEEB-B6F5-406B-A0C8-59B5504AA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0A4E91-5AC4-4316-9697-49FBE165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56" y="0"/>
            <a:ext cx="9105900" cy="4133850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733BAFBF-143E-4869-A4F5-C2BBBE22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662"/>
            <a:ext cx="18356489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017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FB7A4209-2615-4087-921A-30130FD8DB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es-ES" sz="3600" b="1" dirty="0">
                <a:latin typeface="Arial Narrow" panose="020B0606020202030204" pitchFamily="34" charset="0"/>
              </a:rPr>
              <a:t>Arboles de Decisión 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4084F550-71CC-4742-AC19-F396AD4F54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sz="3600" b="1" dirty="0" err="1">
                <a:latin typeface="Arial Narrow" panose="020B0606020202030204" pitchFamily="34" charset="0"/>
              </a:rPr>
              <a:t>Weka</a:t>
            </a:r>
            <a:r>
              <a:rPr lang="es-ES" sz="3600" b="1" dirty="0">
                <a:latin typeface="Arial Narrow" panose="020B0606020202030204" pitchFamily="34" charset="0"/>
              </a:rPr>
              <a:t> J48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80EEDC79-FE6B-4E76-8705-C6C52949AF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Divide un conjunto de análisis, buscando el mayor grado de pureza entre los grupos resultantes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82337497-730D-43B9-B6BD-2A0771E863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Algoritmo empleado para generar árboles de decisión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2" name="Título 31">
            <a:extLst>
              <a:ext uri="{FF2B5EF4-FFF2-40B4-BE49-F238E27FC236}">
                <a16:creationId xmlns:a16="http://schemas.microsoft.com/office/drawing/2014/main" id="{879E11EC-C256-4AE8-A383-E27DAFE2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TÉCNICAS SUPERVISADAS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337F7-277D-43EB-A248-3DDB867F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61" y="1350707"/>
            <a:ext cx="2194547" cy="14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B23800-31B0-4F4D-874C-EC4C8BE988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6146" name="Imagen 1">
            <a:extLst>
              <a:ext uri="{FF2B5EF4-FFF2-40B4-BE49-F238E27FC236}">
                <a16:creationId xmlns:a16="http://schemas.microsoft.com/office/drawing/2014/main" id="{064CFB5D-7ED0-487E-A5E8-A635DB6CA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17961" r="34695" b="27542"/>
          <a:stretch/>
        </p:blipFill>
        <p:spPr bwMode="auto">
          <a:xfrm>
            <a:off x="1" y="0"/>
            <a:ext cx="18286412" cy="102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E5DCF2F-6035-4A3A-BE92-7FE8AC2DC2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Universidad de las  </a:t>
            </a:r>
            <a:r>
              <a:rPr lang="en-US" altLang="ja-JP" dirty="0" err="1"/>
              <a:t>Fuerzas</a:t>
            </a:r>
            <a:r>
              <a:rPr lang="en-US" altLang="ja-JP" dirty="0"/>
              <a:t> Armadas ESPE</a:t>
            </a:r>
            <a:endParaRPr lang="ja-JP" alt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7A9516-75EA-4B55-924C-39DD7D70C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2" name="Título 81">
            <a:extLst>
              <a:ext uri="{FF2B5EF4-FFF2-40B4-BE49-F238E27FC236}">
                <a16:creationId xmlns:a16="http://schemas.microsoft.com/office/drawing/2014/main" id="{08FEE7BB-3B2B-409E-A849-6A703921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FFEA26A0-2E34-4175-AD38-BDF715C146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15979" y="2351262"/>
            <a:ext cx="4809929" cy="1106875"/>
          </a:xfrm>
        </p:spPr>
        <p:txBody>
          <a:bodyPr/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Solicitudes de 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Crédito</a:t>
            </a:r>
          </a:p>
        </p:txBody>
      </p:sp>
      <p:sp>
        <p:nvSpPr>
          <p:cNvPr id="83" name="Marcador de texto 82">
            <a:extLst>
              <a:ext uri="{FF2B5EF4-FFF2-40B4-BE49-F238E27FC236}">
                <a16:creationId xmlns:a16="http://schemas.microsoft.com/office/drawing/2014/main" id="{4CBFBEB8-1972-4A3D-BA54-B8921907BC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7006" y="3412235"/>
            <a:ext cx="5524522" cy="139529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3200" dirty="0">
                <a:latin typeface="Arial Narrow" panose="020B0606020202030204" pitchFamily="34" charset="0"/>
              </a:rPr>
              <a:t>Alto numero de solicitudes de crédito negadas</a:t>
            </a:r>
          </a:p>
        </p:txBody>
      </p:sp>
      <p:sp>
        <p:nvSpPr>
          <p:cNvPr id="84" name="Marcador de texto 83">
            <a:extLst>
              <a:ext uri="{FF2B5EF4-FFF2-40B4-BE49-F238E27FC236}">
                <a16:creationId xmlns:a16="http://schemas.microsoft.com/office/drawing/2014/main" id="{E430CF53-263C-454B-A8C2-D28C45FAC4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7903" y="5409135"/>
            <a:ext cx="3649786" cy="1106875"/>
          </a:xfrm>
        </p:spPr>
        <p:txBody>
          <a:bodyPr/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Promoción de productos</a:t>
            </a:r>
          </a:p>
        </p:txBody>
      </p:sp>
      <p:sp>
        <p:nvSpPr>
          <p:cNvPr id="85" name="Marcador de texto 84">
            <a:extLst>
              <a:ext uri="{FF2B5EF4-FFF2-40B4-BE49-F238E27FC236}">
                <a16:creationId xmlns:a16="http://schemas.microsoft.com/office/drawing/2014/main" id="{B7BCFE67-AA38-4361-8E0E-AC2290957E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6612635"/>
            <a:ext cx="4523875" cy="159290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3200" dirty="0">
                <a:latin typeface="Arial Narrow" panose="020B0606020202030204" pitchFamily="34" charset="0"/>
              </a:rPr>
              <a:t>Deficiente Promoción de Productos de Crédito</a:t>
            </a:r>
          </a:p>
        </p:txBody>
      </p:sp>
      <p:sp>
        <p:nvSpPr>
          <p:cNvPr id="86" name="Marcador de texto 85">
            <a:extLst>
              <a:ext uri="{FF2B5EF4-FFF2-40B4-BE49-F238E27FC236}">
                <a16:creationId xmlns:a16="http://schemas.microsoft.com/office/drawing/2014/main" id="{0F01D960-D24C-4960-80DD-C4B73749E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Estrategias</a:t>
            </a:r>
          </a:p>
        </p:txBody>
      </p:sp>
      <p:sp>
        <p:nvSpPr>
          <p:cNvPr id="87" name="Marcador de texto 86">
            <a:extLst>
              <a:ext uri="{FF2B5EF4-FFF2-40B4-BE49-F238E27FC236}">
                <a16:creationId xmlns:a16="http://schemas.microsoft.com/office/drawing/2014/main" id="{32AD94D1-C69D-4144-AD26-802D8DF1A9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825663" y="5839337"/>
            <a:ext cx="5005136" cy="159290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3200" dirty="0">
                <a:latin typeface="Arial Narrow" panose="020B0606020202030204" pitchFamily="34" charset="0"/>
              </a:rPr>
              <a:t>Deficientes Estrategias de atracción a clientes con buen historial Crediticio</a:t>
            </a:r>
          </a:p>
        </p:txBody>
      </p:sp>
      <p:sp>
        <p:nvSpPr>
          <p:cNvPr id="88" name="Marcador de texto 87">
            <a:extLst>
              <a:ext uri="{FF2B5EF4-FFF2-40B4-BE49-F238E27FC236}">
                <a16:creationId xmlns:a16="http://schemas.microsoft.com/office/drawing/2014/main" id="{C06A2A21-922D-46B8-BC4D-7C64CB9BE15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25908" y="7389790"/>
            <a:ext cx="3817154" cy="1202400"/>
          </a:xfrm>
        </p:spPr>
        <p:txBody>
          <a:bodyPr/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Selección de Candidatos</a:t>
            </a:r>
          </a:p>
        </p:txBody>
      </p:sp>
      <p:sp>
        <p:nvSpPr>
          <p:cNvPr id="89" name="Marcador de texto 88">
            <a:extLst>
              <a:ext uri="{FF2B5EF4-FFF2-40B4-BE49-F238E27FC236}">
                <a16:creationId xmlns:a16="http://schemas.microsoft.com/office/drawing/2014/main" id="{9293E8A5-53E0-4D69-A99C-70D18DEB67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35115" y="8635410"/>
            <a:ext cx="5790697" cy="139529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3200" dirty="0">
                <a:latin typeface="Arial Narrow" panose="020B0606020202030204" pitchFamily="34" charset="0"/>
              </a:rPr>
              <a:t>Ineficiente Selección de posibles candidatos a operaciones de crédito</a:t>
            </a:r>
          </a:p>
        </p:txBody>
      </p:sp>
      <p:sp>
        <p:nvSpPr>
          <p:cNvPr id="91" name="Marcador de texto 90">
            <a:extLst>
              <a:ext uri="{FF2B5EF4-FFF2-40B4-BE49-F238E27FC236}">
                <a16:creationId xmlns:a16="http://schemas.microsoft.com/office/drawing/2014/main" id="{62F1BEFB-15F4-4979-AA0D-5E0A32F46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PORCENTAJE EN COLOCACIÓN DE CRÉDITO</a:t>
            </a:r>
          </a:p>
        </p:txBody>
      </p:sp>
    </p:spTree>
    <p:extLst>
      <p:ext uri="{BB962C8B-B14F-4D97-AF65-F5344CB8AC3E}">
        <p14:creationId xmlns:p14="http://schemas.microsoft.com/office/powerpoint/2010/main" val="1552845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>
            <a:extLst>
              <a:ext uri="{FF2B5EF4-FFF2-40B4-BE49-F238E27FC236}">
                <a16:creationId xmlns:a16="http://schemas.microsoft.com/office/drawing/2014/main" id="{D0A72EE8-4AAA-4722-A689-2B45EF71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281650" cy="102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48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agen 1">
            <a:extLst>
              <a:ext uri="{FF2B5EF4-FFF2-40B4-BE49-F238E27FC236}">
                <a16:creationId xmlns:a16="http://schemas.microsoft.com/office/drawing/2014/main" id="{316C13E3-E681-4477-A5B1-1CD60CDA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18515"/>
            <a:ext cx="182864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8E3E73-FAAB-4C51-B513-F34B34C1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50" y="1066800"/>
            <a:ext cx="94202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3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FB7A4209-2615-4087-921A-30130FD8DB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es-ES" sz="3600" b="1" dirty="0">
                <a:latin typeface="Arial Narrow" panose="020B0606020202030204" pitchFamily="34" charset="0"/>
              </a:rPr>
              <a:t>Arboles de Decisión 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4084F550-71CC-4742-AC19-F396AD4F54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sz="3600" b="1" dirty="0" err="1">
                <a:latin typeface="Arial Narrow" panose="020B0606020202030204" pitchFamily="34" charset="0"/>
              </a:rPr>
              <a:t>Weka</a:t>
            </a:r>
            <a:r>
              <a:rPr lang="es-ES" sz="3600" b="1" dirty="0">
                <a:latin typeface="Arial Narrow" panose="020B0606020202030204" pitchFamily="34" charset="0"/>
              </a:rPr>
              <a:t> J48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80EEDC79-FE6B-4E76-8705-C6C52949AF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Divide un conjunto de análisis, buscando el mayor grado de pureza entre los grupos resultantes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82337497-730D-43B9-B6BD-2A0771E863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Algoritmo empleado para generar árboles de decisión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87C893-BF33-4DE5-968A-8EFAE50C01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algn="l"/>
            <a:r>
              <a:rPr lang="es-ES" sz="3600" b="1" dirty="0">
                <a:latin typeface="Arial Narrow" panose="020B0606020202030204" pitchFamily="34" charset="0"/>
              </a:rPr>
              <a:t>Redes Neuronales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291CFC68-8C5A-442F-9359-DC0E3494345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800" dirty="0">
                <a:latin typeface="Arial Narrow" panose="020B0606020202030204" pitchFamily="34" charset="0"/>
              </a:rPr>
              <a:t>Sistema de aprendizaje y procesamiento automático inspirado en la forma como funciona el sistema nervioso animal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2" name="Título 31">
            <a:extLst>
              <a:ext uri="{FF2B5EF4-FFF2-40B4-BE49-F238E27FC236}">
                <a16:creationId xmlns:a16="http://schemas.microsoft.com/office/drawing/2014/main" id="{879E11EC-C256-4AE8-A383-E27DAFE2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TÉCNICAS SUPERVISADAS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337F7-277D-43EB-A248-3DDB867F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61" y="1350707"/>
            <a:ext cx="2194547" cy="14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0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20040D4-39D2-4D24-8BB4-FFDE44B29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43</a:t>
            </a:fld>
            <a:endParaRPr lang="ja-JP" altLang="en-US"/>
          </a:p>
        </p:txBody>
      </p:sp>
      <p:pic>
        <p:nvPicPr>
          <p:cNvPr id="9218" name="Imagen 1">
            <a:extLst>
              <a:ext uri="{FF2B5EF4-FFF2-40B4-BE49-F238E27FC236}">
                <a16:creationId xmlns:a16="http://schemas.microsoft.com/office/drawing/2014/main" id="{9D282DA2-00E4-47B9-BEC5-41CB9B36C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4574" r="18476" b="26064"/>
          <a:stretch/>
        </p:blipFill>
        <p:spPr bwMode="auto">
          <a:xfrm>
            <a:off x="0" y="0"/>
            <a:ext cx="18297818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38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n 1">
            <a:extLst>
              <a:ext uri="{FF2B5EF4-FFF2-40B4-BE49-F238E27FC236}">
                <a16:creationId xmlns:a16="http://schemas.microsoft.com/office/drawing/2014/main" id="{00092211-F382-46BB-B6BE-94810A85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7"/>
            <a:ext cx="18286413" cy="243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A7F5569-CE1B-4DA2-8F40-57E2C6C6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39" y="1095375"/>
            <a:ext cx="8524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4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FB7A4209-2615-4087-921A-30130FD8DB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es-ES" sz="3600" b="1" dirty="0">
                <a:latin typeface="Arial Narrow" panose="020B0606020202030204" pitchFamily="34" charset="0"/>
              </a:rPr>
              <a:t>Arboles de Decisión 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4084F550-71CC-4742-AC19-F396AD4F54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sz="3600" b="1" dirty="0" err="1">
                <a:latin typeface="Arial Narrow" panose="020B0606020202030204" pitchFamily="34" charset="0"/>
              </a:rPr>
              <a:t>Weka</a:t>
            </a:r>
            <a:r>
              <a:rPr lang="es-ES" sz="3600" b="1" dirty="0">
                <a:latin typeface="Arial Narrow" panose="020B0606020202030204" pitchFamily="34" charset="0"/>
              </a:rPr>
              <a:t> J48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80EEDC79-FE6B-4E76-8705-C6C52949AF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Divide un conjunto de análisis, buscando el mayor grado de pureza entre los grupos resultantes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82337497-730D-43B9-B6BD-2A0771E863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Modelo de Clasificación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latin typeface="Arial Narrow" panose="020B0606020202030204" pitchFamily="34" charset="0"/>
              </a:rPr>
              <a:t>Algoritmo empleado para generar árboles de decisión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87C893-BF33-4DE5-968A-8EFAE50C01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algn="l"/>
            <a:r>
              <a:rPr lang="es-ES" sz="3600" b="1" dirty="0">
                <a:latin typeface="Arial Narrow" panose="020B0606020202030204" pitchFamily="34" charset="0"/>
              </a:rPr>
              <a:t>Redes Neuronales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291CFC68-8C5A-442F-9359-DC0E3494345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800" dirty="0">
                <a:latin typeface="Arial Narrow" panose="020B0606020202030204" pitchFamily="34" charset="0"/>
              </a:rPr>
              <a:t>Sistema de aprendizaje y procesamiento automático inspirado en la forma como funciona el sistema nervioso animal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179F5F22-94D5-4A24-8E13-D9B746CAA0F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sz="3600" b="1" dirty="0">
                <a:latin typeface="Arial Narrow" panose="020B0606020202030204" pitchFamily="34" charset="0"/>
              </a:rPr>
              <a:t>Regresión Logística</a:t>
            </a:r>
            <a:endParaRPr lang="es-EC" sz="3600" b="1" dirty="0">
              <a:latin typeface="Arial Narrow" panose="020B0606020202030204" pitchFamily="34" charset="0"/>
            </a:endParaRP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6DCFCF55-45C9-489F-A8B9-C80E8AD0759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sz="2800" dirty="0">
                <a:latin typeface="Arial Narrow" panose="020B0606020202030204" pitchFamily="34" charset="0"/>
              </a:rPr>
              <a:t>Utilizada para la formación de relaciones entre datos cuando la  variable objetivo es dicotómica</a:t>
            </a:r>
            <a:endParaRPr lang="es-EC" sz="2800" dirty="0">
              <a:latin typeface="Arial Narrow" panose="020B0606020202030204" pitchFamily="34" charset="0"/>
            </a:endParaRPr>
          </a:p>
        </p:txBody>
      </p:sp>
      <p:sp>
        <p:nvSpPr>
          <p:cNvPr id="32" name="Título 31">
            <a:extLst>
              <a:ext uri="{FF2B5EF4-FFF2-40B4-BE49-F238E27FC236}">
                <a16:creationId xmlns:a16="http://schemas.microsoft.com/office/drawing/2014/main" id="{879E11EC-C256-4AE8-A383-E27DAFE2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TÉCNICAS SUPERVISADAS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337F7-277D-43EB-A248-3DDB867F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61" y="1350707"/>
            <a:ext cx="2194547" cy="14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4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2E1B352-6977-4A97-B61E-D66B9119B5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46</a:t>
            </a:fld>
            <a:endParaRPr lang="ja-JP" altLang="en-US"/>
          </a:p>
        </p:txBody>
      </p:sp>
      <p:pic>
        <p:nvPicPr>
          <p:cNvPr id="8194" name="Imagen 1">
            <a:extLst>
              <a:ext uri="{FF2B5EF4-FFF2-40B4-BE49-F238E27FC236}">
                <a16:creationId xmlns:a16="http://schemas.microsoft.com/office/drawing/2014/main" id="{BA8AEA42-AA2A-4A65-BBF4-6608BA7D2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14845" r="16817" b="24175"/>
          <a:stretch/>
        </p:blipFill>
        <p:spPr bwMode="auto">
          <a:xfrm>
            <a:off x="57592" y="0"/>
            <a:ext cx="18228821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90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7E02F7-525A-42A9-9B6E-9B79EBB2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456" y="0"/>
            <a:ext cx="8648700" cy="3914775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92B98384-4A74-4A5A-965C-DDDCB05C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704"/>
            <a:ext cx="18281650" cy="225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07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5">
            <a:extLst>
              <a:ext uri="{FF2B5EF4-FFF2-40B4-BE49-F238E27FC236}">
                <a16:creationId xmlns:a16="http://schemas.microsoft.com/office/drawing/2014/main" id="{D9E30D69-75A3-4171-A25A-F8DEDE9B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>
          <a:xfrm>
            <a:off x="2707105" y="2191683"/>
            <a:ext cx="12872202" cy="72729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3" name="Título 32">
            <a:extLst>
              <a:ext uri="{FF2B5EF4-FFF2-40B4-BE49-F238E27FC236}">
                <a16:creationId xmlns:a16="http://schemas.microsoft.com/office/drawing/2014/main" id="{295B5315-13F2-441D-85D4-F08D8F9DD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50000"/>
            </a:srgb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21FBB3CF-BEDF-43A9-B1FB-869D99D16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¿QUÉ SE PUDO CONCLUIR?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2F69D3-C1E0-4A94-89B3-4E7A2F5A70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652934" y="9464675"/>
            <a:ext cx="9023880" cy="819150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45FAC0-E07F-4893-A587-6607B209C2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9835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560C867-463A-4379-B30E-552D48D6F7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La deficiencia de la promoción de los productos crediticio por falta de análisis de la información interna de sus actuales y posibles clientes. Corre el riesgo de que los clientes no estén interesados en el producto ofrecido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62055CD-48DF-47C6-85A3-3B8BB9E2AE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just">
              <a:lnSpc>
                <a:spcPts val="29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</a:rPr>
              <a:t>La minería de datos a recudir los riesgos de perder los clientes actuales y generará mayor posibilidad de atraer más cliente a la instrucción lo que traería beneficio de rentabilidad</a:t>
            </a:r>
            <a:endParaRPr lang="es-EC" sz="3200" b="1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B1350BDE-5E98-4176-AD37-F893DC4A0F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</a:rPr>
              <a:t>La técnica que mejor se adapta a las necesidades del negocio fue árboles de decisión</a:t>
            </a:r>
            <a:endParaRPr lang="es-EC" b="1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D38A058-E360-4653-8BD4-7CC3FB589B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endParaRPr lang="es-ES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</a:rPr>
              <a:t>La utilización de la minería de datos permitirá prevenir los malos clientes que generan costos legales y tiempo del personal de crédito. </a:t>
            </a:r>
            <a:endParaRPr lang="es-EC" b="1" dirty="0">
              <a:latin typeface="Arial Narrow" panose="020B0606020202030204" pitchFamily="34" charset="0"/>
            </a:endParaRPr>
          </a:p>
          <a:p>
            <a:endParaRPr lang="es-EC" b="1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C6A1E6B-C65B-4901-A7AE-100DAF09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7298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16F62C54-1B7A-43A5-8AFE-0AF1BF7B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1A2F10E-1256-448A-9ED7-14D5BDC59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Marcador de posición de imagen 30">
            <a:extLst>
              <a:ext uri="{FF2B5EF4-FFF2-40B4-BE49-F238E27FC236}">
                <a16:creationId xmlns:a16="http://schemas.microsoft.com/office/drawing/2014/main" id="{9BF78359-2812-43A0-8937-18CE300DDB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278"/>
          <a:stretch>
            <a:fillRect/>
          </a:stretch>
        </p:blipFill>
        <p:spPr/>
      </p:pic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79F6EF4-D698-441E-9364-F914283844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B277446E-3F32-4D9E-8F59-9DDB81CF95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28801" y="2786683"/>
            <a:ext cx="7122599" cy="1149928"/>
          </a:xfrm>
        </p:spPr>
        <p:txBody>
          <a:bodyPr>
            <a:normAutofit fontScale="70000" lnSpcReduction="20000"/>
          </a:bodyPr>
          <a:lstStyle/>
          <a:p>
            <a:endParaRPr lang="es-ES" sz="2400" dirty="0"/>
          </a:p>
          <a:p>
            <a:r>
              <a:rPr lang="es-ES" sz="4100" dirty="0">
                <a:latin typeface="Arial Narrow" panose="020B0606020202030204" pitchFamily="34" charset="0"/>
              </a:rPr>
              <a:t>INDICADOR DE </a:t>
            </a:r>
            <a:r>
              <a:rPr lang="es-ES" sz="4600" dirty="0">
                <a:latin typeface="Arial Narrow" panose="020B0606020202030204" pitchFamily="34" charset="0"/>
              </a:rPr>
              <a:t>COLOCACION</a:t>
            </a:r>
            <a:r>
              <a:rPr lang="es-ES" sz="4100" dirty="0">
                <a:latin typeface="Arial Narrow" panose="020B0606020202030204" pitchFamily="34" charset="0"/>
              </a:rPr>
              <a:t> DE CARTERA</a:t>
            </a:r>
          </a:p>
          <a:p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84BC4003-6109-4F49-A282-4A00F9720F3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28801" y="3936611"/>
            <a:ext cx="7122599" cy="1149927"/>
          </a:xfrm>
        </p:spPr>
        <p:txBody>
          <a:bodyPr/>
          <a:lstStyle/>
          <a:p>
            <a:endParaRPr lang="es-ES" sz="2400" dirty="0"/>
          </a:p>
          <a:p>
            <a:r>
              <a:rPr lang="es-ES" sz="3200" dirty="0">
                <a:latin typeface="Arial Narrow" panose="020B0606020202030204" pitchFamily="34" charset="0"/>
              </a:rPr>
              <a:t>RENTABILIDAD COOPERATIVA </a:t>
            </a:r>
          </a:p>
          <a:p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60949B6F-8565-4493-93F3-D8BA1AD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428801" y="5086538"/>
            <a:ext cx="7122599" cy="929251"/>
          </a:xfrm>
        </p:spPr>
        <p:txBody>
          <a:bodyPr/>
          <a:lstStyle/>
          <a:p>
            <a:r>
              <a:rPr lang="es-ES" sz="3200" dirty="0">
                <a:latin typeface="Arial Narrow" panose="020B0606020202030204" pitchFamily="34" charset="0"/>
              </a:rPr>
              <a:t>CAMPAÑAS DE OFERTA CREDITICIA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21D81B9-AE98-4584-9F17-9FD790C94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Universidad de las  </a:t>
            </a:r>
            <a:r>
              <a:rPr lang="en-US" altLang="ja-JP" dirty="0" err="1"/>
              <a:t>Fuerzas</a:t>
            </a:r>
            <a:r>
              <a:rPr lang="en-US" altLang="ja-JP" dirty="0"/>
              <a:t> Armadas ESPE</a:t>
            </a:r>
            <a:endParaRPr lang="ja-JP" alt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3A15AB-C624-4CE5-BDE1-E1425C278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4416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560C867-463A-4379-B30E-552D48D6F7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8684" y="1491781"/>
            <a:ext cx="7935716" cy="2165819"/>
          </a:xfrm>
        </p:spPr>
        <p:txBody>
          <a:bodyPr/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</a:rPr>
              <a:t>Esta investigación propuesta, será una guía para los directivos de la Cooperativa de ahorro y crédito </a:t>
            </a:r>
            <a:r>
              <a:rPr lang="es-ES" b="1" dirty="0" err="1">
                <a:latin typeface="Arial Narrow" panose="020B0606020202030204" pitchFamily="34" charset="0"/>
              </a:rPr>
              <a:t>CACPECO</a:t>
            </a:r>
            <a:r>
              <a:rPr lang="es-ES" b="1" dirty="0">
                <a:latin typeface="Arial Narrow" panose="020B0606020202030204" pitchFamily="34" charset="0"/>
              </a:rPr>
              <a:t> y, al personal de área de crédito con la finalidad de mejorar sus procesos en el análisis de los clientes basado en minería de datos</a:t>
            </a:r>
            <a:r>
              <a:rPr lang="es-ES" dirty="0"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ts val="2500"/>
              </a:lnSpc>
              <a:spcBef>
                <a:spcPts val="0"/>
              </a:spcBef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62055CD-48DF-47C6-85A3-3B8BB9E2AE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77916" y="3349680"/>
            <a:ext cx="7552065" cy="1331213"/>
          </a:xfrm>
        </p:spPr>
        <p:txBody>
          <a:bodyPr/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</a:rPr>
              <a:t>Implementar una solución de Data </a:t>
            </a:r>
            <a:r>
              <a:rPr lang="es-ES" b="1" dirty="0" err="1">
                <a:latin typeface="Arial Narrow" panose="020B0606020202030204" pitchFamily="34" charset="0"/>
              </a:rPr>
              <a:t>Warehouse</a:t>
            </a:r>
            <a:r>
              <a:rPr lang="es-ES" b="1" dirty="0">
                <a:latin typeface="Arial Narrow" panose="020B0606020202030204" pitchFamily="34" charset="0"/>
              </a:rPr>
              <a:t>, que junto con la herramienta de minería de datos mejoraran el proceso de análisis para la toma de decisiones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B1350BDE-5E98-4176-AD37-F893DC4A0F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</a:rPr>
              <a:t>Apoyar el marketing digital con inteligencia de negocio para incrementar la promoción de los productos crediticio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D38A058-E360-4653-8BD4-7CC3FB589B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s-ES" b="1" dirty="0">
                <a:latin typeface="Arial Narrow" panose="020B0606020202030204" pitchFamily="34" charset="0"/>
                <a:cs typeface="Arial" panose="020B0604020202020204" pitchFamily="34" charset="0"/>
              </a:rPr>
              <a:t>Analizar los resultados del modelo crediticio aplicado en los clientes, y evaluarlo en un periodo sea bimestral, semestral o anual</a:t>
            </a:r>
            <a:endParaRPr lang="es-EC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C6A1E6B-C65B-4901-A7AE-100DAF09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89707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91661744-5F02-4774-B7FF-D4407E63E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Universidad de las  </a:t>
            </a:r>
            <a:r>
              <a:rPr lang="en-US" altLang="ja-JP" dirty="0" err="1"/>
              <a:t>Fuerzas</a:t>
            </a:r>
            <a:r>
              <a:rPr lang="en-US" altLang="ja-JP" dirty="0"/>
              <a:t> Armadas ESPE</a:t>
            </a:r>
            <a:endParaRPr lang="ja-JP" altLang="en-US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584C35B-3727-478E-80F3-78EE83D2B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D5B02E-B5F2-4BE1-AFFF-CF501DF2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OBJETIVOS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C1C5D38B-FA3A-4E02-BCC7-ADD0AB003E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9759" y="2637828"/>
            <a:ext cx="3729297" cy="2896698"/>
          </a:xfrm>
        </p:spPr>
        <p:txBody>
          <a:bodyPr vert="horz" lIns="163275" tIns="81638" rIns="163275" bIns="81638" rtlCol="0" anchor="t">
            <a:no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3200" dirty="0">
                <a:solidFill>
                  <a:schemeClr val="bg1"/>
                </a:solidFill>
              </a:rPr>
              <a:t>Analizar la situación actual y evaluar técnicas de minería de datos para medir el riesgo crediticio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3C73C2ED-7BF0-43AB-B31E-94CA9589A8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50373" y="2493449"/>
            <a:ext cx="3729297" cy="4629246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3200" dirty="0">
                <a:solidFill>
                  <a:schemeClr val="bg1"/>
                </a:solidFill>
              </a:rPr>
              <a:t>Desarrollar un modelo de medición de riesgo crediticio basado en técnicas de minería de datos 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C12F3254-0E5C-4F35-A57E-5FF69FA4CB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663855" y="2425140"/>
            <a:ext cx="3729297" cy="3522247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sz="3200" dirty="0">
                <a:solidFill>
                  <a:schemeClr val="bg1"/>
                </a:solidFill>
              </a:rPr>
              <a:t>Validar y Evaluar el modelo de riesgo crediticio 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738CACD9-E425-4E1E-A605-8785287FF04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191" y="8098971"/>
            <a:ext cx="12735952" cy="13062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81624C6-5BE3-4F89-829F-3F9A61063B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9056" y="1988122"/>
            <a:ext cx="4349771" cy="4629246"/>
          </a:xfrm>
        </p:spPr>
        <p:txBody>
          <a:bodyPr/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endParaRPr lang="es-ES" dirty="0">
              <a:latin typeface="+mn-lt"/>
            </a:endParaRP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s-ES" dirty="0">
                <a:latin typeface="+mn-lt"/>
              </a:rPr>
              <a:t>Desarrollar un modelo de medición de riesgo crediticio con el fin de optimizar los métodos de promoción de créditos e incrementar el porcentaje de su colocación</a:t>
            </a:r>
          </a:p>
          <a:p>
            <a:pPr algn="r">
              <a:lnSpc>
                <a:spcPts val="3500"/>
              </a:lnSpc>
              <a:spcBef>
                <a:spcPts val="0"/>
              </a:spcBef>
            </a:pPr>
            <a:endParaRPr lang="es-EC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84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arcador de posición de imagen 36">
            <a:extLst>
              <a:ext uri="{FF2B5EF4-FFF2-40B4-BE49-F238E27FC236}">
                <a16:creationId xmlns:a16="http://schemas.microsoft.com/office/drawing/2014/main" id="{5B045BD9-CBA0-4B58-BA93-DE610691EC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/>
      </p:pic>
      <p:sp>
        <p:nvSpPr>
          <p:cNvPr id="33" name="Título 32">
            <a:extLst>
              <a:ext uri="{FF2B5EF4-FFF2-40B4-BE49-F238E27FC236}">
                <a16:creationId xmlns:a16="http://schemas.microsoft.com/office/drawing/2014/main" id="{295B5315-13F2-441D-85D4-F08D8F9DD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21FBB3CF-BEDF-43A9-B1FB-869D99D16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¿QUÉ SOLUCIÓN SE ENCONTRÓ?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2F69D3-C1E0-4A94-89B3-4E7A2F5A70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652934" y="9464675"/>
            <a:ext cx="9023880" cy="819150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45FAC0-E07F-4893-A587-6607B209C2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548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1B240F-AB24-4D23-9822-27D5998E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FB5AA29B-5F92-4A08-A0F5-F890BAF7AF93}"/>
              </a:ext>
            </a:extLst>
          </p:cNvPr>
          <p:cNvSpPr/>
          <p:nvPr/>
        </p:nvSpPr>
        <p:spPr>
          <a:xfrm>
            <a:off x="552449" y="2621098"/>
            <a:ext cx="2719753" cy="1031631"/>
          </a:xfrm>
          <a:prstGeom prst="wedgeRoundRectCallout">
            <a:avLst>
              <a:gd name="adj1" fmla="val -35487"/>
              <a:gd name="adj2" fmla="val 107779"/>
              <a:gd name="adj3" fmla="val 16667"/>
            </a:avLst>
          </a:prstGeom>
          <a:solidFill>
            <a:srgbClr val="F7F7F7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anose="020B0608020202050204" pitchFamily="34" charset="0"/>
              </a:rPr>
              <a:t>Qué es? </a:t>
            </a:r>
            <a:endParaRPr lang="es-EC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anose="020B0608020202050204" pitchFamily="34" charset="0"/>
            </a:endParaRPr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47383699-D2CA-4183-90C8-B37A80C89EC9}"/>
              </a:ext>
            </a:extLst>
          </p:cNvPr>
          <p:cNvSpPr/>
          <p:nvPr/>
        </p:nvSpPr>
        <p:spPr>
          <a:xfrm>
            <a:off x="13209464" y="3248996"/>
            <a:ext cx="4149970" cy="1263163"/>
          </a:xfrm>
          <a:prstGeom prst="wedgeRoundRectCallout">
            <a:avLst>
              <a:gd name="adj1" fmla="val 22792"/>
              <a:gd name="adj2" fmla="val 71263"/>
              <a:gd name="adj3" fmla="val 16667"/>
            </a:avLst>
          </a:prstGeom>
          <a:solidFill>
            <a:srgbClr val="F7F7F7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anose="020B0608020202050204" pitchFamily="34" charset="0"/>
              </a:rPr>
              <a:t>Para que sirve</a:t>
            </a:r>
            <a:r>
              <a:rPr kumimoji="1" lang="es-E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anose="020B0608020202050204" pitchFamily="34" charset="0"/>
              </a:rPr>
              <a:t>? </a:t>
            </a:r>
            <a:endParaRPr kumimoji="1" lang="es-EC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anose="020B060802020205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4A32F82-4B20-403D-AE26-F3DBDB7DD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175" y="1581689"/>
            <a:ext cx="2194547" cy="148303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8B57A9A-3AE5-4A3D-BC04-724607937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7" y="6310749"/>
            <a:ext cx="2194547" cy="1483034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1046" name="Rectángulo 1045">
            <a:extLst>
              <a:ext uri="{FF2B5EF4-FFF2-40B4-BE49-F238E27FC236}">
                <a16:creationId xmlns:a16="http://schemas.microsoft.com/office/drawing/2014/main" id="{6A47E3FB-2DB6-48F3-B0FE-52BF7AAE2E17}"/>
              </a:ext>
            </a:extLst>
          </p:cNvPr>
          <p:cNvSpPr/>
          <p:nvPr/>
        </p:nvSpPr>
        <p:spPr>
          <a:xfrm>
            <a:off x="552449" y="4181726"/>
            <a:ext cx="6153151" cy="1996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manejo de datos es una de las prioridades en una empresa, es mucha información almacenada</a:t>
            </a:r>
            <a:endParaRPr kumimoji="1" lang="es-EC" dirty="0"/>
          </a:p>
        </p:txBody>
      </p:sp>
      <p:sp>
        <p:nvSpPr>
          <p:cNvPr id="1047" name="Rectángulo 1046">
            <a:extLst>
              <a:ext uri="{FF2B5EF4-FFF2-40B4-BE49-F238E27FC236}">
                <a16:creationId xmlns:a16="http://schemas.microsoft.com/office/drawing/2014/main" id="{CA757C17-A0C3-406B-B666-22824F1149F0}"/>
              </a:ext>
            </a:extLst>
          </p:cNvPr>
          <p:cNvSpPr/>
          <p:nvPr/>
        </p:nvSpPr>
        <p:spPr>
          <a:xfrm>
            <a:off x="10084867" y="4978768"/>
            <a:ext cx="6820694" cy="286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extraer información de un conjunto de datos y transformarla en una estructura comprensible, y evidenciar comportamientos y tendencias de los grupos objetivos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kumimoji="1" lang="es-EC" dirty="0"/>
          </a:p>
        </p:txBody>
      </p:sp>
      <p:sp>
        <p:nvSpPr>
          <p:cNvPr id="1049" name="Rectángulo 1048">
            <a:extLst>
              <a:ext uri="{FF2B5EF4-FFF2-40B4-BE49-F238E27FC236}">
                <a16:creationId xmlns:a16="http://schemas.microsoft.com/office/drawing/2014/main" id="{4D716FE3-D8E5-4F6D-A38C-1B74CC4F876E}"/>
              </a:ext>
            </a:extLst>
          </p:cNvPr>
          <p:cNvSpPr/>
          <p:nvPr/>
        </p:nvSpPr>
        <p:spPr>
          <a:xfrm>
            <a:off x="5414211" y="649705"/>
            <a:ext cx="8772964" cy="148303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MINERIA DE DATOS</a:t>
            </a:r>
            <a:endParaRPr kumimoji="1" lang="es-EC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1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046" grpId="0"/>
      <p:bldP spid="1047" grpId="0"/>
      <p:bldP spid="1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ítulo 1034">
            <a:extLst>
              <a:ext uri="{FF2B5EF4-FFF2-40B4-BE49-F238E27FC236}">
                <a16:creationId xmlns:a16="http://schemas.microsoft.com/office/drawing/2014/main" id="{6CFCEF1F-2452-45CC-92CD-FCDFCF3F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TECNICAS DE MINERIA  DE DATOS</a:t>
            </a:r>
            <a:endParaRPr lang="es-EC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0D48969-DA0F-458E-9B25-786BA067822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411042" y="596076"/>
            <a:ext cx="6634741" cy="1232724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 SUPERVISADAS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(Descriptivas)</a:t>
            </a:r>
            <a:endParaRPr lang="es-EC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F52615-9282-4E6B-A32D-772E4389BA8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SUPERVISADAS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(Predictivas)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E25A9CF-5BCA-404E-B3FA-D4A412BE0F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0238" y="8532911"/>
            <a:ext cx="17425936" cy="1497780"/>
          </a:xfrm>
        </p:spPr>
        <p:txBody>
          <a:bodyPr/>
          <a:lstStyle/>
          <a:p>
            <a:endParaRPr lang="es-EC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4DA4879-C05D-44B7-B85F-49228E9516B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PREDICCIÓN</a:t>
            </a:r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EC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E2D4154-7132-4EAE-8688-606F614833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CLASIFICACION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02ACD20-4DE3-4FA3-88A3-406A97B48E2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6DB25BF-5D43-45B9-99CE-B669E37B737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AGRUPAMIENTO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1B240F-AB24-4D23-9822-27D5998ED6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7971D0-0D25-49F5-9B67-2414AD4C78B9}"/>
              </a:ext>
            </a:extLst>
          </p:cNvPr>
          <p:cNvSpPr txBox="1"/>
          <p:nvPr/>
        </p:nvSpPr>
        <p:spPr>
          <a:xfrm>
            <a:off x="1155033" y="3963596"/>
            <a:ext cx="4475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400" dirty="0"/>
              <a:t>Trata de predecir la ocurrencia de algún suceso</a:t>
            </a:r>
            <a:endParaRPr lang="es-EC" sz="24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35F41B-EEF9-4259-A562-BE9BDBA393D6}"/>
              </a:ext>
            </a:extLst>
          </p:cNvPr>
          <p:cNvSpPr txBox="1"/>
          <p:nvPr/>
        </p:nvSpPr>
        <p:spPr>
          <a:xfrm>
            <a:off x="1347537" y="5922697"/>
            <a:ext cx="428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Ayuda a predecir cómo se comportarán las nuevas instancias</a:t>
            </a:r>
            <a:endParaRPr lang="es-EC" sz="2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C9B690-DB7D-4B38-B46D-89D969AFE650}"/>
              </a:ext>
            </a:extLst>
          </p:cNvPr>
          <p:cNvSpPr txBox="1"/>
          <p:nvPr/>
        </p:nvSpPr>
        <p:spPr>
          <a:xfrm>
            <a:off x="12569003" y="3755051"/>
            <a:ext cx="4475748" cy="122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400" dirty="0"/>
              <a:t>Busca descubrir conexiones inexistentes entre objetos identificados</a:t>
            </a:r>
            <a:endParaRPr lang="es-EC" sz="2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681CE2B-A5B1-42AD-8D44-49B746BC63E4}"/>
              </a:ext>
            </a:extLst>
          </p:cNvPr>
          <p:cNvSpPr txBox="1"/>
          <p:nvPr/>
        </p:nvSpPr>
        <p:spPr>
          <a:xfrm>
            <a:off x="12625151" y="5832503"/>
            <a:ext cx="4475748" cy="122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400" dirty="0"/>
              <a:t>Maximización de similitudes y minimización de diferencias entre objetos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288949894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22731</TotalTime>
  <Words>1429</Words>
  <Application>Microsoft Office PowerPoint</Application>
  <PresentationFormat>Custom</PresentationFormat>
  <Paragraphs>266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AlternateGothic2 BT</vt:lpstr>
      <vt:lpstr>Arial</vt:lpstr>
      <vt:lpstr>Arial Narrow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Vega - Footer Only</vt:lpstr>
      <vt:lpstr>1_Vega - Footer Only</vt:lpstr>
      <vt:lpstr>Vega - Free</vt:lpstr>
      <vt:lpstr>PowerPoint Presentation</vt:lpstr>
      <vt:lpstr>AGENDA</vt:lpstr>
      <vt:lpstr>PowerPoint Presentation</vt:lpstr>
      <vt:lpstr>PROBLEMA</vt:lpstr>
      <vt:lpstr>JUSTIFICACIÓN</vt:lpstr>
      <vt:lpstr>OBJETIVOS</vt:lpstr>
      <vt:lpstr>PowerPoint Presentation</vt:lpstr>
      <vt:lpstr>PowerPoint Presentation</vt:lpstr>
      <vt:lpstr>TECNICAS DE MINERIA  DE DATOS</vt:lpstr>
      <vt:lpstr>METODOLOGÍA CRISP - DM</vt:lpstr>
      <vt:lpstr>FASE 1 COMPRENSIÓN DEL NEGOCIO</vt:lpstr>
      <vt:lpstr>Objetivos del Negocio</vt:lpstr>
      <vt:lpstr>FASE 1 COMPRENSIÓN DEL NEGOCIO</vt:lpstr>
      <vt:lpstr>PowerPoint Presentation</vt:lpstr>
      <vt:lpstr>FASE 1 COMPRENSIÓN DEL NEGOCIO</vt:lpstr>
      <vt:lpstr>Objetivos de Minería de Datos</vt:lpstr>
      <vt:lpstr>FASE 1 COMPRENSIÓN DEL NEGOCIO</vt:lpstr>
      <vt:lpstr>PowerPoint Presentation</vt:lpstr>
      <vt:lpstr>FASE 2  COMPRENSIÓN DE LOS DATOS</vt:lpstr>
      <vt:lpstr>Recolección de datos</vt:lpstr>
      <vt:lpstr>FASE 2  COMPRENSIÓN DE LOS DATOS</vt:lpstr>
      <vt:lpstr>PowerPoint Presentation</vt:lpstr>
      <vt:lpstr>FASE 2  COMPRENSIÓN DE LOS DATOS</vt:lpstr>
      <vt:lpstr>FASE 3  PREPARACIÓN DE LOS DATOS</vt:lpstr>
      <vt:lpstr>FASE 3  PREPARACIÓN DE LOS DATOS</vt:lpstr>
      <vt:lpstr>PowerPoint Presentation</vt:lpstr>
      <vt:lpstr>FASE 3  PREPARACIÓN DE LOS DATOS</vt:lpstr>
      <vt:lpstr>PowerPoint Presentation</vt:lpstr>
      <vt:lpstr>FASE 3  PREPARACIÓN DE LOS DATOS</vt:lpstr>
      <vt:lpstr>PowerPoint Presentation</vt:lpstr>
      <vt:lpstr>PowerPoint Presentation</vt:lpstr>
      <vt:lpstr>FASE 4  MODELADO</vt:lpstr>
      <vt:lpstr>TÉCNICAS SUPERVISADAS</vt:lpstr>
      <vt:lpstr>PowerPoint Presentation</vt:lpstr>
      <vt:lpstr>PowerPoint Presentation</vt:lpstr>
      <vt:lpstr>PowerPoint Presentation</vt:lpstr>
      <vt:lpstr>PowerPoint Presentation</vt:lpstr>
      <vt:lpstr>TÉCNICAS SUPERVISADAS</vt:lpstr>
      <vt:lpstr>PowerPoint Presentation</vt:lpstr>
      <vt:lpstr>PowerPoint Presentation</vt:lpstr>
      <vt:lpstr>PowerPoint Presentation</vt:lpstr>
      <vt:lpstr>TÉCNICAS SUPERVISADAS</vt:lpstr>
      <vt:lpstr>PowerPoint Presentation</vt:lpstr>
      <vt:lpstr>PowerPoint Presentation</vt:lpstr>
      <vt:lpstr>TÉCNICAS SUPERVISADAS</vt:lpstr>
      <vt:lpstr>PowerPoint Presentation</vt:lpstr>
      <vt:lpstr>PowerPoint Presentation</vt:lpstr>
      <vt:lpstr>PowerPoint Presentation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PetherJonan</cp:lastModifiedBy>
  <cp:revision>499</cp:revision>
  <dcterms:created xsi:type="dcterms:W3CDTF">2015-09-05T11:42:45Z</dcterms:created>
  <dcterms:modified xsi:type="dcterms:W3CDTF">2019-12-13T01:12:03Z</dcterms:modified>
</cp:coreProperties>
</file>