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6" r:id="rId2"/>
    <p:sldId id="302" r:id="rId3"/>
    <p:sldId id="303" r:id="rId4"/>
    <p:sldId id="258" r:id="rId5"/>
    <p:sldId id="259" r:id="rId6"/>
    <p:sldId id="260" r:id="rId7"/>
    <p:sldId id="262" r:id="rId8"/>
    <p:sldId id="265" r:id="rId9"/>
    <p:sldId id="286" r:id="rId10"/>
    <p:sldId id="267" r:id="rId11"/>
    <p:sldId id="268" r:id="rId12"/>
    <p:sldId id="270" r:id="rId13"/>
    <p:sldId id="272" r:id="rId14"/>
    <p:sldId id="269" r:id="rId15"/>
    <p:sldId id="293" r:id="rId16"/>
    <p:sldId id="271" r:id="rId17"/>
    <p:sldId id="287" r:id="rId18"/>
    <p:sldId id="288" r:id="rId19"/>
    <p:sldId id="289" r:id="rId20"/>
    <p:sldId id="292" r:id="rId21"/>
    <p:sldId id="296" r:id="rId22"/>
    <p:sldId id="294" r:id="rId23"/>
    <p:sldId id="295" r:id="rId24"/>
    <p:sldId id="290" r:id="rId25"/>
    <p:sldId id="297" r:id="rId26"/>
    <p:sldId id="298" r:id="rId27"/>
    <p:sldId id="291" r:id="rId28"/>
    <p:sldId id="299" r:id="rId29"/>
    <p:sldId id="300" r:id="rId30"/>
    <p:sldId id="301" r:id="rId31"/>
    <p:sldId id="285"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9" autoAdjust="0"/>
    <p:restoredTop sz="93366" autoAdjust="0"/>
  </p:normalViewPr>
  <p:slideViewPr>
    <p:cSldViewPr snapToGrid="0">
      <p:cViewPr varScale="1">
        <p:scale>
          <a:sx n="114" d="100"/>
          <a:sy n="114" d="100"/>
        </p:scale>
        <p:origin x="360" y="114"/>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C1672-541E-4A32-8B20-3766DEE305E7}" type="datetimeFigureOut">
              <a:rPr lang="es-EC" smtClean="0"/>
              <a:t>20/1/2020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5406A-192A-4400-BDD9-1B8483024BB6}" type="slidenum">
              <a:rPr lang="es-EC" smtClean="0"/>
              <a:t>‹Nº›</a:t>
            </a:fld>
            <a:endParaRPr lang="es-EC"/>
          </a:p>
        </p:txBody>
      </p:sp>
    </p:spTree>
    <p:extLst>
      <p:ext uri="{BB962C8B-B14F-4D97-AF65-F5344CB8AC3E}">
        <p14:creationId xmlns:p14="http://schemas.microsoft.com/office/powerpoint/2010/main" val="416473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51" name="CorelDRAW" r:id="rId3" imgW="9151920" imgH="5621400" progId="">
                  <p:embed/>
                </p:oleObj>
              </mc:Choice>
              <mc:Fallback>
                <p:oleObj name="CorelDRAW" r:id="rId3" imgW="9151920" imgH="56214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18587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78679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4081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11064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987333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08443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02362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100297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285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839271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989569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118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Microsoft_Visio_Drawing.vsdx"/><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6" name="6 Rectángulo"/>
          <p:cNvSpPr/>
          <p:nvPr/>
        </p:nvSpPr>
        <p:spPr>
          <a:xfrm>
            <a:off x="1262353" y="1310278"/>
            <a:ext cx="10349947" cy="409342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s-ES" sz="2400" b="1" dirty="0"/>
          </a:p>
          <a:p>
            <a:pPr algn="ctr"/>
            <a:endParaRPr lang="es-ES" sz="2400" b="1" dirty="0"/>
          </a:p>
          <a:p>
            <a:pPr algn="ctr"/>
            <a:r>
              <a:rPr lang="es-ES" sz="2400" b="1" dirty="0"/>
              <a:t>CARRERA DE INGENIERÍA ELECTRÓNICA Y TELECOMUNICACIONES</a:t>
            </a:r>
            <a:endParaRPr lang="es-ES" sz="2400" b="1" cap="all" dirty="0">
              <a:ln w="0"/>
              <a:effectLst>
                <a:reflection blurRad="12700" stA="50000" endPos="50000" dist="5000" dir="5400000" sy="-100000" rotWithShape="0"/>
              </a:effectLst>
              <a:latin typeface="Arial Narrow" pitchFamily="34" charset="0"/>
            </a:endParaRPr>
          </a:p>
          <a:p>
            <a:pPr algn="ctr"/>
            <a:endParaRPr lang="es-ES" sz="2400" b="1" cap="all" dirty="0">
              <a:ln w="0"/>
              <a:effectLst>
                <a:reflection blurRad="12700" stA="50000" endPos="50000" dist="5000" dir="5400000" sy="-100000" rotWithShape="0"/>
              </a:effectLst>
              <a:latin typeface="Arial Narrow" pitchFamily="34" charset="0"/>
            </a:endParaRPr>
          </a:p>
          <a:p>
            <a:pPr algn="ctr"/>
            <a:r>
              <a:rPr lang="es-EC" sz="2000" b="1" dirty="0"/>
              <a:t>DISEÑO, ANÁLISIS, SIMULACIÓN Y CONSTRUCCIÓN DE UNA RED DE ANTENAS IMPRESAS PARA LA BANDA DE UHF.</a:t>
            </a:r>
            <a:endParaRPr lang="es-EC" sz="2000" dirty="0"/>
          </a:p>
          <a:p>
            <a:pPr algn="ctr"/>
            <a:endParaRPr lang="es-ES" sz="2400" b="1" cap="all" dirty="0">
              <a:ln w="0"/>
              <a:effectLst>
                <a:reflection blurRad="12700" stA="50000" endPos="50000" dist="5000" dir="5400000" sy="-100000" rotWithShape="0"/>
              </a:effectLst>
              <a:latin typeface="Arial Narrow" pitchFamily="34" charset="0"/>
            </a:endParaRPr>
          </a:p>
          <a:p>
            <a:pPr algn="r"/>
            <a:r>
              <a:rPr lang="es-ES" sz="2000" b="1" cap="all" dirty="0">
                <a:ln w="0"/>
                <a:solidFill>
                  <a:schemeClr val="tx2"/>
                </a:solidFill>
                <a:effectLst>
                  <a:reflection blurRad="12700" stA="50000" endPos="50000" dist="5000" dir="5400000" sy="-100000" rotWithShape="0"/>
                </a:effectLst>
                <a:latin typeface="Arial Narrow" pitchFamily="34" charset="0"/>
              </a:rPr>
              <a:t>AUTOR: </a:t>
            </a:r>
            <a:r>
              <a:rPr lang="es-ES" sz="2000" b="1" cap="all" dirty="0">
                <a:ln w="0"/>
                <a:effectLst>
                  <a:reflection blurRad="12700" stA="50000" endPos="50000" dist="5000" dir="5400000" sy="-100000" rotWithShape="0"/>
                </a:effectLst>
                <a:latin typeface="Arial Narrow" pitchFamily="34" charset="0"/>
              </a:rPr>
              <a:t> </a:t>
            </a:r>
          </a:p>
          <a:p>
            <a:pPr algn="r"/>
            <a:endParaRPr lang="es-ES" sz="2000" b="1" cap="all" dirty="0">
              <a:ln w="0"/>
              <a:effectLst>
                <a:reflection blurRad="12700" stA="50000" endPos="50000" dist="5000" dir="5400000" sy="-100000" rotWithShape="0"/>
              </a:effectLst>
              <a:latin typeface="Arial Narrow" pitchFamily="34" charset="0"/>
            </a:endParaRPr>
          </a:p>
          <a:p>
            <a:pPr algn="r"/>
            <a:r>
              <a:rPr lang="es-ES" sz="2000" b="1" dirty="0"/>
              <a:t>OÑATE MALES, ANDRÉS ALEJANDRO</a:t>
            </a:r>
            <a:endParaRPr lang="es-EC" sz="2000" dirty="0"/>
          </a:p>
          <a:p>
            <a:pPr algn="r"/>
            <a:endParaRPr lang="es-EC" sz="2000" dirty="0"/>
          </a:p>
          <a:p>
            <a:pPr algn="r"/>
            <a:endParaRPr lang="es-ES" sz="2000" b="1" cap="all" dirty="0">
              <a:ln w="0"/>
              <a:effectLst>
                <a:reflection blurRad="12700" stA="50000" endPos="50000" dist="5000" dir="5400000" sy="-100000" rotWithShape="0"/>
              </a:effectLst>
              <a:latin typeface="Arial Narrow" pitchFamily="34" charset="0"/>
            </a:endParaRPr>
          </a:p>
        </p:txBody>
      </p:sp>
      <p:sp>
        <p:nvSpPr>
          <p:cNvPr id="8" name="Título 1"/>
          <p:cNvSpPr txBox="1">
            <a:spLocks/>
          </p:cNvSpPr>
          <p:nvPr/>
        </p:nvSpPr>
        <p:spPr>
          <a:xfrm>
            <a:off x="56147" y="1089937"/>
            <a:ext cx="11823032" cy="92551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Century Schoolbook"/>
                <a:cs typeface="Century Schoolbook"/>
              </a:rPr>
              <a:t>UNIVERSIDAD DE LAS FUERZAS ARMADAS - ESPE</a:t>
            </a:r>
            <a:endParaRPr lang="es-ES" sz="3000" kern="0" dirty="0">
              <a:solidFill>
                <a:schemeClr val="tx1"/>
              </a:solidFill>
            </a:endParaRPr>
          </a:p>
        </p:txBody>
      </p:sp>
    </p:spTree>
    <p:extLst>
      <p:ext uri="{BB962C8B-B14F-4D97-AF65-F5344CB8AC3E}">
        <p14:creationId xmlns:p14="http://schemas.microsoft.com/office/powerpoint/2010/main" val="2137150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9F338-CE48-46A7-A68E-0B12D4013518}"/>
              </a:ext>
            </a:extLst>
          </p:cNvPr>
          <p:cNvSpPr>
            <a:spLocks noGrp="1"/>
          </p:cNvSpPr>
          <p:nvPr>
            <p:ph type="title"/>
          </p:nvPr>
        </p:nvSpPr>
        <p:spPr/>
        <p:txBody>
          <a:bodyPr/>
          <a:lstStyle/>
          <a:p>
            <a:pPr algn="l"/>
            <a:r>
              <a:rPr lang="es-EC" dirty="0">
                <a:solidFill>
                  <a:schemeClr val="tx1"/>
                </a:solidFill>
              </a:rPr>
              <a:t>Proyecto de la Geometría del casador</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AFBCB4CB-3316-4E45-A9B2-DC409CAE9934}"/>
                  </a:ext>
                </a:extLst>
              </p:cNvPr>
              <p:cNvSpPr>
                <a:spLocks noGrp="1"/>
              </p:cNvSpPr>
              <p:nvPr>
                <p:ph idx="1"/>
              </p:nvPr>
            </p:nvSpPr>
            <p:spPr>
              <a:xfrm>
                <a:off x="623392" y="1556794"/>
                <a:ext cx="10972800" cy="4373490"/>
              </a:xfrm>
            </p:spPr>
            <p:txBody>
              <a:bodyPr/>
              <a:lstStyle/>
              <a:p>
                <a:r>
                  <a:rPr lang="es-EC" dirty="0">
                    <a:solidFill>
                      <a:schemeClr val="tx1"/>
                    </a:solidFill>
                  </a:rPr>
                  <a:t>Para la adaptación de la antena se contempla el diseño de dos circuitos de alimentación y posterior se construirá el de mejor desempeño con la antena espiral.</a:t>
                </a:r>
              </a:p>
              <a:p>
                <a:pPr marL="0" indent="0">
                  <a:buNone/>
                </a:pPr>
                <a:r>
                  <a:rPr lang="es-EC" dirty="0">
                    <a:solidFill>
                      <a:schemeClr val="tx1"/>
                    </a:solidFill>
                  </a:rPr>
                  <a:t>	Circuito de alimentación 1: </a:t>
                </a:r>
                <a:r>
                  <a:rPr lang="es-EC" i="1" dirty="0">
                    <a:solidFill>
                      <a:schemeClr val="tx1"/>
                    </a:solidFill>
                  </a:rPr>
                  <a:t>Transformador constituido de tres 	transformadores de </a:t>
                </a:r>
                <a14:m>
                  <m:oMath xmlns:m="http://schemas.openxmlformats.org/officeDocument/2006/math">
                    <m:f>
                      <m:fPr>
                        <m:ctrlPr>
                          <a:rPr lang="es-EC" i="1">
                            <a:solidFill>
                              <a:schemeClr val="tx1"/>
                            </a:solidFill>
                            <a:latin typeface="Cambria Math" panose="02040503050406030204" pitchFamily="18" charset="0"/>
                          </a:rPr>
                        </m:ctrlPr>
                      </m:fPr>
                      <m:num>
                        <m:r>
                          <a:rPr lang="es-EC" b="0" i="1">
                            <a:solidFill>
                              <a:schemeClr val="tx1"/>
                            </a:solidFill>
                            <a:latin typeface="Cambria Math" panose="02040503050406030204" pitchFamily="18" charset="0"/>
                          </a:rPr>
                          <m:t>𝜆</m:t>
                        </m:r>
                      </m:num>
                      <m:den>
                        <m:r>
                          <a:rPr lang="es-EC" b="0" i="1">
                            <a:solidFill>
                              <a:schemeClr val="tx1"/>
                            </a:solidFill>
                            <a:latin typeface="Cambria Math" panose="02040503050406030204" pitchFamily="18" charset="0"/>
                          </a:rPr>
                          <m:t>4</m:t>
                        </m:r>
                      </m:den>
                    </m:f>
                  </m:oMath>
                </a14:m>
                <a:r>
                  <a:rPr lang="es-EC" i="1" dirty="0">
                    <a:solidFill>
                      <a:schemeClr val="tx1"/>
                    </a:solidFill>
                  </a:rPr>
                  <a:t> en cascada</a:t>
                </a:r>
                <a:r>
                  <a:rPr lang="es-EC" dirty="0">
                    <a:solidFill>
                      <a:schemeClr val="tx1"/>
                    </a:solidFill>
                  </a:rPr>
                  <a:t>.</a:t>
                </a:r>
              </a:p>
              <a:p>
                <a:pPr marL="0" indent="0">
                  <a:buNone/>
                </a:pPr>
                <a:r>
                  <a:rPr lang="es-EC" dirty="0">
                    <a:solidFill>
                      <a:schemeClr val="tx1"/>
                    </a:solidFill>
                  </a:rPr>
                  <a:t>	Circuito de alimentación 2: </a:t>
                </a:r>
                <a:r>
                  <a:rPr lang="es-EC" i="1" dirty="0">
                    <a:solidFill>
                      <a:schemeClr val="tx1"/>
                    </a:solidFill>
                  </a:rPr>
                  <a:t>Casador Chebyshev de orden 3 y 	ondulación máxima 	(</a:t>
                </a:r>
                <a14:m>
                  <m:oMath xmlns:m="http://schemas.openxmlformats.org/officeDocument/2006/math">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𝑇</m:t>
                        </m:r>
                      </m:e>
                      <m:sub>
                        <m:r>
                          <a:rPr lang="es-EC" b="0" i="1">
                            <a:solidFill>
                              <a:schemeClr val="tx1"/>
                            </a:solidFill>
                            <a:latin typeface="Cambria Math" panose="02040503050406030204" pitchFamily="18" charset="0"/>
                          </a:rPr>
                          <m:t>𝑚</m:t>
                        </m:r>
                      </m:sub>
                    </m:sSub>
                  </m:oMath>
                </a14:m>
                <a:r>
                  <a:rPr lang="es-EC" i="1" dirty="0">
                    <a:solidFill>
                      <a:schemeClr val="tx1"/>
                    </a:solidFill>
                  </a:rPr>
                  <a:t>) igual a 0,05</a:t>
                </a:r>
                <a:endParaRPr lang="es-EC" dirty="0">
                  <a:solidFill>
                    <a:schemeClr val="tx1"/>
                  </a:solidFill>
                </a:endParaRPr>
              </a:p>
              <a:p>
                <a:pPr marL="0" indent="0">
                  <a:buNone/>
                </a:pPr>
                <a:endParaRPr lang="es-EC" dirty="0">
                  <a:solidFill>
                    <a:schemeClr val="tx1"/>
                  </a:solidFill>
                </a:endParaRPr>
              </a:p>
              <a:p>
                <a:pPr marL="0" indent="0">
                  <a:buNone/>
                </a:pPr>
                <a:r>
                  <a:rPr lang="es-EC" dirty="0">
                    <a:solidFill>
                      <a:schemeClr val="tx1"/>
                    </a:solidFill>
                  </a:rPr>
                  <a:t> </a:t>
                </a:r>
              </a:p>
            </p:txBody>
          </p:sp>
        </mc:Choice>
        <mc:Fallback>
          <p:sp>
            <p:nvSpPr>
              <p:cNvPr id="3" name="Marcador de contenido 2">
                <a:extLst>
                  <a:ext uri="{FF2B5EF4-FFF2-40B4-BE49-F238E27FC236}">
                    <a16:creationId xmlns:a16="http://schemas.microsoft.com/office/drawing/2014/main" id="{AFBCB4CB-3316-4E45-A9B2-DC409CAE9934}"/>
                  </a:ext>
                </a:extLst>
              </p:cNvPr>
              <p:cNvSpPr>
                <a:spLocks noGrp="1" noRot="1" noChangeAspect="1" noMove="1" noResize="1" noEditPoints="1" noAdjustHandles="1" noChangeArrowheads="1" noChangeShapeType="1" noTextEdit="1"/>
              </p:cNvSpPr>
              <p:nvPr>
                <p:ph idx="1"/>
              </p:nvPr>
            </p:nvSpPr>
            <p:spPr>
              <a:xfrm>
                <a:off x="623392" y="1556794"/>
                <a:ext cx="10972800" cy="4373490"/>
              </a:xfrm>
              <a:blipFill>
                <a:blip r:embed="rId2"/>
                <a:stretch>
                  <a:fillRect l="-722" t="-975"/>
                </a:stretch>
              </a:blipFill>
            </p:spPr>
            <p:txBody>
              <a:bodyPr/>
              <a:lstStyle/>
              <a:p>
                <a:r>
                  <a:rPr lang="es-EC">
                    <a:noFill/>
                  </a:rPr>
                  <a:t> </a:t>
                </a:r>
              </a:p>
            </p:txBody>
          </p:sp>
        </mc:Fallback>
      </mc:AlternateContent>
    </p:spTree>
    <p:extLst>
      <p:ext uri="{BB962C8B-B14F-4D97-AF65-F5344CB8AC3E}">
        <p14:creationId xmlns:p14="http://schemas.microsoft.com/office/powerpoint/2010/main" val="3725214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a:extLst>
                  <a:ext uri="{FF2B5EF4-FFF2-40B4-BE49-F238E27FC236}">
                    <a16:creationId xmlns:a16="http://schemas.microsoft.com/office/drawing/2014/main" id="{43F95D47-F444-4FF6-AB55-526E7FBC5ED2}"/>
                  </a:ext>
                </a:extLst>
              </p:cNvPr>
              <p:cNvSpPr>
                <a:spLocks noGrp="1"/>
              </p:cNvSpPr>
              <p:nvPr>
                <p:ph type="title"/>
              </p:nvPr>
            </p:nvSpPr>
            <p:spPr>
              <a:xfrm>
                <a:off x="689499" y="0"/>
                <a:ext cx="10972800" cy="1143000"/>
              </a:xfrm>
            </p:spPr>
            <p:txBody>
              <a:bodyPr>
                <a:normAutofit fontScale="90000"/>
              </a:bodyPr>
              <a:lstStyle/>
              <a:p>
                <a:pPr algn="l"/>
                <a:br>
                  <a:rPr lang="es-EC" sz="3100" dirty="0">
                    <a:latin typeface="+mn-lt"/>
                  </a:rPr>
                </a:br>
                <a:r>
                  <a:rPr lang="es-EC" sz="3100" dirty="0">
                    <a:solidFill>
                      <a:schemeClr val="tx1"/>
                    </a:solidFill>
                    <a:latin typeface="+mn-lt"/>
                  </a:rPr>
                  <a:t>Circuito de alimentación 1: </a:t>
                </a:r>
                <a:r>
                  <a:rPr lang="es-EC" sz="3100" i="1" dirty="0">
                    <a:solidFill>
                      <a:schemeClr val="tx1"/>
                    </a:solidFill>
                    <a:latin typeface="+mn-lt"/>
                  </a:rPr>
                  <a:t>Transformador constituido de tres transformadores de </a:t>
                </a:r>
                <a14:m>
                  <m:oMath xmlns:m="http://schemas.openxmlformats.org/officeDocument/2006/math">
                    <m:f>
                      <m:fPr>
                        <m:ctrlPr>
                          <a:rPr lang="es-EC" sz="3100" i="1">
                            <a:solidFill>
                              <a:schemeClr val="tx1"/>
                            </a:solidFill>
                            <a:latin typeface="Cambria Math" panose="02040503050406030204" pitchFamily="18" charset="0"/>
                          </a:rPr>
                        </m:ctrlPr>
                      </m:fPr>
                      <m:num>
                        <m:r>
                          <a:rPr lang="es-EC" sz="3100" b="0" i="1">
                            <a:solidFill>
                              <a:schemeClr val="tx1"/>
                            </a:solidFill>
                            <a:latin typeface="Cambria Math" panose="02040503050406030204" pitchFamily="18" charset="0"/>
                          </a:rPr>
                          <m:t>𝜆</m:t>
                        </m:r>
                      </m:num>
                      <m:den>
                        <m:r>
                          <a:rPr lang="es-EC" sz="3100" b="0" i="1">
                            <a:solidFill>
                              <a:schemeClr val="tx1"/>
                            </a:solidFill>
                            <a:latin typeface="Cambria Math" panose="02040503050406030204" pitchFamily="18" charset="0"/>
                          </a:rPr>
                          <m:t>4</m:t>
                        </m:r>
                      </m:den>
                    </m:f>
                  </m:oMath>
                </a14:m>
                <a:r>
                  <a:rPr lang="es-EC" sz="3100" i="1" dirty="0">
                    <a:solidFill>
                      <a:schemeClr val="tx1"/>
                    </a:solidFill>
                    <a:latin typeface="+mn-lt"/>
                  </a:rPr>
                  <a:t> en cascada</a:t>
                </a:r>
                <a:r>
                  <a:rPr lang="es-EC" sz="3100" dirty="0">
                    <a:solidFill>
                      <a:schemeClr val="tx1"/>
                    </a:solidFill>
                    <a:latin typeface="+mn-lt"/>
                  </a:rPr>
                  <a:t>.</a:t>
                </a:r>
                <a:br>
                  <a:rPr lang="es-EC" dirty="0">
                    <a:solidFill>
                      <a:schemeClr val="tx1"/>
                    </a:solidFill>
                  </a:rPr>
                </a:br>
                <a:endParaRPr lang="es-EC" dirty="0"/>
              </a:p>
            </p:txBody>
          </p:sp>
        </mc:Choice>
        <mc:Fallback>
          <p:sp>
            <p:nvSpPr>
              <p:cNvPr id="2" name="Título 1">
                <a:extLst>
                  <a:ext uri="{FF2B5EF4-FFF2-40B4-BE49-F238E27FC236}">
                    <a16:creationId xmlns:a16="http://schemas.microsoft.com/office/drawing/2014/main" id="{43F95D47-F444-4FF6-AB55-526E7FBC5ED2}"/>
                  </a:ext>
                </a:extLst>
              </p:cNvPr>
              <p:cNvSpPr>
                <a:spLocks noGrp="1" noRot="1" noChangeAspect="1" noMove="1" noResize="1" noEditPoints="1" noAdjustHandles="1" noChangeArrowheads="1" noChangeShapeType="1" noTextEdit="1"/>
              </p:cNvSpPr>
              <p:nvPr>
                <p:ph type="title"/>
              </p:nvPr>
            </p:nvSpPr>
            <p:spPr>
              <a:xfrm>
                <a:off x="689499" y="0"/>
                <a:ext cx="10972800" cy="1143000"/>
              </a:xfrm>
              <a:blipFill>
                <a:blip r:embed="rId3"/>
                <a:stretch>
                  <a:fillRect l="-1222" b="-4680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21D418A0-60D0-472A-A739-57E645E45BB4}"/>
                  </a:ext>
                </a:extLst>
              </p:cNvPr>
              <p:cNvSpPr>
                <a:spLocks noGrp="1"/>
              </p:cNvSpPr>
              <p:nvPr>
                <p:ph idx="1"/>
              </p:nvPr>
            </p:nvSpPr>
            <p:spPr/>
            <p:txBody>
              <a:bodyPr/>
              <a:lstStyle/>
              <a:p>
                <a:r>
                  <a:rPr lang="es-EC" dirty="0">
                    <a:solidFill>
                      <a:schemeClr val="tx1"/>
                    </a:solidFill>
                  </a:rPr>
                  <a:t>Para realizar la adaptación de 50 Ω a 100 Ω y termina en un stub de </a:t>
                </a:r>
                <a14:m>
                  <m:oMath xmlns:m="http://schemas.openxmlformats.org/officeDocument/2006/math">
                    <m:f>
                      <m:fPr>
                        <m:ctrlPr>
                          <a:rPr lang="es-EC" i="1">
                            <a:solidFill>
                              <a:schemeClr val="tx1"/>
                            </a:solidFill>
                            <a:latin typeface="Cambria Math" panose="02040503050406030204" pitchFamily="18" charset="0"/>
                          </a:rPr>
                        </m:ctrlPr>
                      </m:fPr>
                      <m:num>
                        <m:r>
                          <a:rPr lang="es-EC" i="1">
                            <a:solidFill>
                              <a:schemeClr val="tx1"/>
                            </a:solidFill>
                            <a:latin typeface="Cambria Math" panose="02040503050406030204" pitchFamily="18" charset="0"/>
                          </a:rPr>
                          <m:t>1</m:t>
                        </m:r>
                      </m:num>
                      <m:den>
                        <m:r>
                          <a:rPr lang="es-EC" i="1">
                            <a:solidFill>
                              <a:schemeClr val="tx1"/>
                            </a:solidFill>
                            <a:latin typeface="Cambria Math" panose="02040503050406030204" pitchFamily="18" charset="0"/>
                          </a:rPr>
                          <m:t>4</m:t>
                        </m:r>
                      </m:den>
                    </m:f>
                    <m:r>
                      <a:rPr lang="es-EC" i="1">
                        <a:solidFill>
                          <a:schemeClr val="tx1"/>
                        </a:solidFill>
                        <a:latin typeface="Cambria Math" panose="02040503050406030204" pitchFamily="18" charset="0"/>
                      </a:rPr>
                      <m:t>𝜆</m:t>
                    </m:r>
                  </m:oMath>
                </a14:m>
                <a:r>
                  <a:rPr lang="es-EC" dirty="0">
                    <a:solidFill>
                      <a:schemeClr val="tx1"/>
                    </a:solidFill>
                  </a:rPr>
                  <a:t> .</a:t>
                </a:r>
              </a:p>
              <a:p>
                <a:endParaRPr lang="es-EC" dirty="0">
                  <a:solidFill>
                    <a:schemeClr val="tx1"/>
                  </a:solidFill>
                </a:endParaRPr>
              </a:p>
              <a:p>
                <a:r>
                  <a:rPr lang="es-EC" dirty="0">
                    <a:solidFill>
                      <a:schemeClr val="tx1"/>
                    </a:solidFill>
                  </a:rPr>
                  <a:t>Se usó el sistema de adaptación de impedancias de un cuarto de un cuarto de longitud de onda. </a:t>
                </a:r>
                <a14:m>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𝑍</m:t>
                        </m:r>
                      </m:e>
                      <m:sub>
                        <m:r>
                          <a:rPr lang="es-EC" i="1">
                            <a:solidFill>
                              <a:schemeClr val="tx1"/>
                            </a:solidFill>
                            <a:latin typeface="Cambria Math" panose="02040503050406030204" pitchFamily="18" charset="0"/>
                          </a:rPr>
                          <m:t>0</m:t>
                        </m:r>
                      </m:sub>
                    </m:sSub>
                    <m:r>
                      <a:rPr lang="es-EC" i="1">
                        <a:solidFill>
                          <a:schemeClr val="tx1"/>
                        </a:solidFill>
                        <a:latin typeface="Cambria Math" panose="02040503050406030204" pitchFamily="18" charset="0"/>
                      </a:rPr>
                      <m:t>=</m:t>
                    </m:r>
                    <m:rad>
                      <m:radPr>
                        <m:degHide m:val="on"/>
                        <m:ctrlPr>
                          <a:rPr lang="es-EC" i="1">
                            <a:solidFill>
                              <a:schemeClr val="tx1"/>
                            </a:solidFill>
                            <a:latin typeface="Cambria Math" panose="02040503050406030204" pitchFamily="18" charset="0"/>
                          </a:rPr>
                        </m:ctrlPr>
                      </m:radPr>
                      <m:deg/>
                      <m:e>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𝑍</m:t>
                            </m:r>
                          </m:e>
                          <m:sub>
                            <m:r>
                              <a:rPr lang="es-EC" i="1">
                                <a:solidFill>
                                  <a:schemeClr val="tx1"/>
                                </a:solidFill>
                                <a:latin typeface="Cambria Math" panose="02040503050406030204" pitchFamily="18" charset="0"/>
                              </a:rPr>
                              <m:t>𝑖</m:t>
                            </m:r>
                          </m:sub>
                        </m:sSub>
                        <m:r>
                          <a:rPr lang="es-EC" i="1">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𝑍</m:t>
                            </m:r>
                          </m:e>
                          <m:sub>
                            <m:r>
                              <a:rPr lang="es-EC" i="1">
                                <a:solidFill>
                                  <a:schemeClr val="tx1"/>
                                </a:solidFill>
                                <a:latin typeface="Cambria Math" panose="02040503050406030204" pitchFamily="18" charset="0"/>
                              </a:rPr>
                              <m:t>𝐿</m:t>
                            </m:r>
                          </m:sub>
                        </m:sSub>
                      </m:e>
                    </m:rad>
                  </m:oMath>
                </a14:m>
                <a:endParaRPr lang="es-EC" dirty="0">
                  <a:solidFill>
                    <a:schemeClr val="tx1"/>
                  </a:solidFill>
                </a:endParaRPr>
              </a:p>
              <a:p>
                <a:endParaRPr lang="es-EC" dirty="0"/>
              </a:p>
            </p:txBody>
          </p:sp>
        </mc:Choice>
        <mc:Fallback>
          <p:sp>
            <p:nvSpPr>
              <p:cNvPr id="3" name="Marcador de contenido 2">
                <a:extLst>
                  <a:ext uri="{FF2B5EF4-FFF2-40B4-BE49-F238E27FC236}">
                    <a16:creationId xmlns:a16="http://schemas.microsoft.com/office/drawing/2014/main" id="{21D418A0-60D0-472A-A739-57E645E45BB4}"/>
                  </a:ext>
                </a:extLst>
              </p:cNvPr>
              <p:cNvSpPr>
                <a:spLocks noGrp="1" noRot="1" noChangeAspect="1" noMove="1" noResize="1" noEditPoints="1" noAdjustHandles="1" noChangeArrowheads="1" noChangeShapeType="1" noTextEdit="1"/>
              </p:cNvSpPr>
              <p:nvPr>
                <p:ph idx="1"/>
              </p:nvPr>
            </p:nvSpPr>
            <p:spPr>
              <a:blipFill>
                <a:blip r:embed="rId4"/>
                <a:stretch>
                  <a:fillRect l="-722"/>
                </a:stretch>
              </a:blipFill>
            </p:spPr>
            <p:txBody>
              <a:bodyPr/>
              <a:lstStyle/>
              <a:p>
                <a:r>
                  <a:rPr lang="es-EC">
                    <a:noFill/>
                  </a:rPr>
                  <a:t> </a:t>
                </a:r>
              </a:p>
            </p:txBody>
          </p:sp>
        </mc:Fallback>
      </mc:AlternateContent>
      <p:graphicFrame>
        <p:nvGraphicFramePr>
          <p:cNvPr id="4" name="Objeto 3">
            <a:extLst>
              <a:ext uri="{FF2B5EF4-FFF2-40B4-BE49-F238E27FC236}">
                <a16:creationId xmlns:a16="http://schemas.microsoft.com/office/drawing/2014/main" id="{B06BCA13-D3C0-437A-A5D5-1EB2E6AC6037}"/>
              </a:ext>
            </a:extLst>
          </p:cNvPr>
          <p:cNvGraphicFramePr>
            <a:graphicFrameLocks noChangeAspect="1"/>
          </p:cNvGraphicFramePr>
          <p:nvPr>
            <p:extLst>
              <p:ext uri="{D42A27DB-BD31-4B8C-83A1-F6EECF244321}">
                <p14:modId xmlns:p14="http://schemas.microsoft.com/office/powerpoint/2010/main" val="2923952380"/>
              </p:ext>
            </p:extLst>
          </p:nvPr>
        </p:nvGraphicFramePr>
        <p:xfrm>
          <a:off x="2615412" y="4117369"/>
          <a:ext cx="6324080" cy="1511998"/>
        </p:xfrm>
        <a:graphic>
          <a:graphicData uri="http://schemas.openxmlformats.org/presentationml/2006/ole">
            <mc:AlternateContent xmlns:mc="http://schemas.openxmlformats.org/markup-compatibility/2006">
              <mc:Choice xmlns:v="urn:schemas-microsoft-com:vml" Requires="v">
                <p:oleObj spid="_x0000_s2064" name="Visio" r:id="rId5" imgW="7400848" imgH="1819373" progId="Visio.Drawing.15">
                  <p:embed/>
                </p:oleObj>
              </mc:Choice>
              <mc:Fallback>
                <p:oleObj name="Visio" r:id="rId5" imgW="7400848" imgH="1819373" progId="Visio.Drawing.15">
                  <p:embed/>
                  <p:pic>
                    <p:nvPicPr>
                      <p:cNvPr id="4" name="Objeto 3">
                        <a:extLst>
                          <a:ext uri="{FF2B5EF4-FFF2-40B4-BE49-F238E27FC236}">
                            <a16:creationId xmlns:a16="http://schemas.microsoft.com/office/drawing/2014/main" id="{B06BCA13-D3C0-437A-A5D5-1EB2E6AC6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412" y="4117369"/>
                        <a:ext cx="6324080" cy="1511998"/>
                      </a:xfrm>
                      <a:prstGeom prst="rect">
                        <a:avLst/>
                      </a:prstGeom>
                      <a:noFill/>
                    </p:spPr>
                  </p:pic>
                </p:oleObj>
              </mc:Fallback>
            </mc:AlternateContent>
          </a:graphicData>
        </a:graphic>
      </p:graphicFrame>
    </p:spTree>
    <p:extLst>
      <p:ext uri="{BB962C8B-B14F-4D97-AF65-F5344CB8AC3E}">
        <p14:creationId xmlns:p14="http://schemas.microsoft.com/office/powerpoint/2010/main" val="18083322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11E7888-4BAB-4A4A-BB06-83E996934408}"/>
              </a:ext>
            </a:extLst>
          </p:cNvPr>
          <p:cNvGraphicFramePr>
            <a:graphicFrameLocks noGrp="1"/>
          </p:cNvGraphicFramePr>
          <p:nvPr>
            <p:extLst>
              <p:ext uri="{D42A27DB-BD31-4B8C-83A1-F6EECF244321}">
                <p14:modId xmlns:p14="http://schemas.microsoft.com/office/powerpoint/2010/main" val="1504533077"/>
              </p:ext>
            </p:extLst>
          </p:nvPr>
        </p:nvGraphicFramePr>
        <p:xfrm>
          <a:off x="989901" y="2826729"/>
          <a:ext cx="5106099" cy="1728853"/>
        </p:xfrm>
        <a:graphic>
          <a:graphicData uri="http://schemas.openxmlformats.org/drawingml/2006/table">
            <a:tbl>
              <a:tblPr firstRow="1" firstCol="1" bandRow="1">
                <a:tableStyleId>{5C22544A-7EE6-4342-B048-85BDC9FD1C3A}</a:tableStyleId>
              </a:tblPr>
              <a:tblGrid>
                <a:gridCol w="1669475">
                  <a:extLst>
                    <a:ext uri="{9D8B030D-6E8A-4147-A177-3AD203B41FA5}">
                      <a16:colId xmlns:a16="http://schemas.microsoft.com/office/drawing/2014/main" val="3832538527"/>
                    </a:ext>
                  </a:extLst>
                </a:gridCol>
                <a:gridCol w="1765071">
                  <a:extLst>
                    <a:ext uri="{9D8B030D-6E8A-4147-A177-3AD203B41FA5}">
                      <a16:colId xmlns:a16="http://schemas.microsoft.com/office/drawing/2014/main" val="2500029568"/>
                    </a:ext>
                  </a:extLst>
                </a:gridCol>
                <a:gridCol w="1671553">
                  <a:extLst>
                    <a:ext uri="{9D8B030D-6E8A-4147-A177-3AD203B41FA5}">
                      <a16:colId xmlns:a16="http://schemas.microsoft.com/office/drawing/2014/main" val="1204059711"/>
                    </a:ext>
                  </a:extLst>
                </a:gridCol>
              </a:tblGrid>
              <a:tr h="724963">
                <a:tc>
                  <a:txBody>
                    <a:bodyPr/>
                    <a:lstStyle/>
                    <a:p>
                      <a:pPr indent="450215" algn="l">
                        <a:lnSpc>
                          <a:spcPct val="200000"/>
                        </a:lnSpc>
                        <a:spcAft>
                          <a:spcPts val="0"/>
                        </a:spcAft>
                      </a:pPr>
                      <a:r>
                        <a:rPr lang="es-EC" sz="1000" dirty="0">
                          <a:effectLst/>
                        </a:rPr>
                        <a:t>Impedancia de los transformadores [Ω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Aft>
                          <a:spcPts val="0"/>
                        </a:spcAft>
                      </a:pPr>
                      <a:r>
                        <a:rPr lang="es-EC" sz="1000" dirty="0">
                          <a:effectLst/>
                        </a:rPr>
                        <a:t>Ancho W</a:t>
                      </a:r>
                      <a:endParaRPr lang="es-EC" sz="1200" dirty="0">
                        <a:effectLst/>
                      </a:endParaRPr>
                    </a:p>
                    <a:p>
                      <a:pPr indent="450215" algn="l">
                        <a:lnSpc>
                          <a:spcPct val="200000"/>
                        </a:lnSpc>
                        <a:spcAft>
                          <a:spcPts val="0"/>
                        </a:spcAft>
                      </a:pPr>
                      <a:r>
                        <a:rPr lang="es-EC" sz="1000" dirty="0">
                          <a:effectLst/>
                        </a:rPr>
                        <a:t>[mm]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Aft>
                          <a:spcPts val="0"/>
                        </a:spcAft>
                      </a:pPr>
                      <a:r>
                        <a:rPr lang="es-EC" sz="1000">
                          <a:effectLst/>
                        </a:rPr>
                        <a:t>Largura L</a:t>
                      </a:r>
                      <a:endParaRPr lang="es-EC" sz="1200">
                        <a:effectLst/>
                      </a:endParaRPr>
                    </a:p>
                    <a:p>
                      <a:pPr indent="450215" algn="l">
                        <a:lnSpc>
                          <a:spcPct val="200000"/>
                        </a:lnSpc>
                        <a:spcAft>
                          <a:spcPts val="0"/>
                        </a:spcAft>
                      </a:pPr>
                      <a:r>
                        <a:rPr lang="es-EC" sz="1000">
                          <a:effectLst/>
                        </a:rPr>
                        <a:t>[mm]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108675"/>
                  </a:ext>
                </a:extLst>
              </a:tr>
              <a:tr h="334630">
                <a:tc>
                  <a:txBody>
                    <a:bodyPr/>
                    <a:lstStyle/>
                    <a:p>
                      <a:pPr indent="450215" algn="l">
                        <a:lnSpc>
                          <a:spcPct val="200000"/>
                        </a:lnSpc>
                        <a:spcBef>
                          <a:spcPts val="200"/>
                        </a:spcBef>
                        <a:spcAft>
                          <a:spcPts val="200"/>
                        </a:spcAft>
                      </a:pPr>
                      <a:r>
                        <a:rPr lang="es-EC" sz="1000" dirty="0">
                          <a:effectLst/>
                        </a:rPr>
                        <a:t>54,8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2,33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dirty="0">
                          <a:effectLst/>
                        </a:rPr>
                        <a:t>10,43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649090"/>
                  </a:ext>
                </a:extLst>
              </a:tr>
              <a:tr h="334630">
                <a:tc>
                  <a:txBody>
                    <a:bodyPr/>
                    <a:lstStyle/>
                    <a:p>
                      <a:pPr indent="450215" algn="l">
                        <a:lnSpc>
                          <a:spcPct val="200000"/>
                        </a:lnSpc>
                        <a:spcBef>
                          <a:spcPts val="200"/>
                        </a:spcBef>
                        <a:spcAft>
                          <a:spcPts val="200"/>
                        </a:spcAft>
                      </a:pPr>
                      <a:r>
                        <a:rPr lang="es-EC" sz="1000">
                          <a:effectLst/>
                        </a:rPr>
                        <a:t>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dirty="0">
                          <a:effectLst/>
                        </a:rPr>
                        <a:t>1,59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10,62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1263685"/>
                  </a:ext>
                </a:extLst>
              </a:tr>
              <a:tr h="334630">
                <a:tc>
                  <a:txBody>
                    <a:bodyPr/>
                    <a:lstStyle/>
                    <a:p>
                      <a:pPr indent="450215" algn="l">
                        <a:lnSpc>
                          <a:spcPct val="200000"/>
                        </a:lnSpc>
                        <a:spcBef>
                          <a:spcPts val="200"/>
                        </a:spcBef>
                        <a:spcAft>
                          <a:spcPts val="200"/>
                        </a:spcAft>
                      </a:pPr>
                      <a:r>
                        <a:rPr lang="es-EC" sz="1000">
                          <a:effectLst/>
                        </a:rPr>
                        <a:t>86,7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0,89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dirty="0">
                          <a:effectLst/>
                        </a:rPr>
                        <a:t>10,85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394033"/>
                  </a:ext>
                </a:extLst>
              </a:tr>
            </a:tbl>
          </a:graphicData>
        </a:graphic>
      </p:graphicFrame>
      <p:pic>
        <p:nvPicPr>
          <p:cNvPr id="5" name="Imagen 4">
            <a:extLst>
              <a:ext uri="{FF2B5EF4-FFF2-40B4-BE49-F238E27FC236}">
                <a16:creationId xmlns:a16="http://schemas.microsoft.com/office/drawing/2014/main" id="{9BB22F6F-CB6E-47E9-8A05-C1EF06AA5806}"/>
              </a:ext>
            </a:extLst>
          </p:cNvPr>
          <p:cNvPicPr>
            <a:picLocks noChangeAspect="1"/>
          </p:cNvPicPr>
          <p:nvPr/>
        </p:nvPicPr>
        <p:blipFill>
          <a:blip r:embed="rId2"/>
          <a:stretch>
            <a:fillRect/>
          </a:stretch>
        </p:blipFill>
        <p:spPr>
          <a:xfrm>
            <a:off x="7249205" y="1685556"/>
            <a:ext cx="4148404" cy="2005600"/>
          </a:xfrm>
          <a:prstGeom prst="rect">
            <a:avLst/>
          </a:prstGeom>
        </p:spPr>
      </p:pic>
      <p:pic>
        <p:nvPicPr>
          <p:cNvPr id="6" name="Imagen 5">
            <a:extLst>
              <a:ext uri="{FF2B5EF4-FFF2-40B4-BE49-F238E27FC236}">
                <a16:creationId xmlns:a16="http://schemas.microsoft.com/office/drawing/2014/main" id="{92B99317-DE5D-40FE-B237-324704DE1A3E}"/>
              </a:ext>
            </a:extLst>
          </p:cNvPr>
          <p:cNvPicPr>
            <a:picLocks noChangeAspect="1"/>
          </p:cNvPicPr>
          <p:nvPr/>
        </p:nvPicPr>
        <p:blipFill>
          <a:blip r:embed="rId3"/>
          <a:stretch>
            <a:fillRect/>
          </a:stretch>
        </p:blipFill>
        <p:spPr>
          <a:xfrm>
            <a:off x="7249205" y="3863633"/>
            <a:ext cx="4195699" cy="1855725"/>
          </a:xfrm>
          <a:prstGeom prst="rect">
            <a:avLst/>
          </a:prstGeom>
        </p:spPr>
      </p:pic>
      <p:sp>
        <p:nvSpPr>
          <p:cNvPr id="7" name="Título 1">
            <a:extLst>
              <a:ext uri="{FF2B5EF4-FFF2-40B4-BE49-F238E27FC236}">
                <a16:creationId xmlns:a16="http://schemas.microsoft.com/office/drawing/2014/main" id="{1100BE35-C0FA-467D-813C-9FF04BD0D8B1}"/>
              </a:ext>
            </a:extLst>
          </p:cNvPr>
          <p:cNvSpPr>
            <a:spLocks noGrp="1"/>
          </p:cNvSpPr>
          <p:nvPr>
            <p:ph type="title"/>
          </p:nvPr>
        </p:nvSpPr>
        <p:spPr>
          <a:xfrm>
            <a:off x="472104" y="-4358"/>
            <a:ext cx="10972800" cy="1143000"/>
          </a:xfrm>
        </p:spPr>
        <p:txBody>
          <a:bodyPr>
            <a:normAutofit fontScale="90000"/>
          </a:bodyPr>
          <a:lstStyle/>
          <a:p>
            <a:pPr algn="l"/>
            <a:br>
              <a:rPr lang="es-EC" sz="3100" dirty="0">
                <a:latin typeface="+mn-lt"/>
              </a:rPr>
            </a:br>
            <a:r>
              <a:rPr lang="es-EC" sz="2800" dirty="0">
                <a:solidFill>
                  <a:schemeClr val="tx1"/>
                </a:solidFill>
              </a:rPr>
              <a:t>Geometría y dimensiones del Casador</a:t>
            </a:r>
            <a:br>
              <a:rPr lang="es-EC" dirty="0">
                <a:solidFill>
                  <a:schemeClr val="tx1"/>
                </a:solidFill>
              </a:rPr>
            </a:br>
            <a:endParaRPr lang="es-EC" dirty="0"/>
          </a:p>
        </p:txBody>
      </p:sp>
    </p:spTree>
    <p:extLst>
      <p:ext uri="{BB962C8B-B14F-4D97-AF65-F5344CB8AC3E}">
        <p14:creationId xmlns:p14="http://schemas.microsoft.com/office/powerpoint/2010/main" val="29260479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a:extLst>
                  <a:ext uri="{FF2B5EF4-FFF2-40B4-BE49-F238E27FC236}">
                    <a16:creationId xmlns:a16="http://schemas.microsoft.com/office/drawing/2014/main" id="{1546C5F8-795E-4857-881D-ADDC234C609F}"/>
                  </a:ext>
                </a:extLst>
              </p:cNvPr>
              <p:cNvSpPr>
                <a:spLocks noGrp="1"/>
              </p:cNvSpPr>
              <p:nvPr>
                <p:ph type="title"/>
              </p:nvPr>
            </p:nvSpPr>
            <p:spPr/>
            <p:txBody>
              <a:bodyPr>
                <a:normAutofit fontScale="90000"/>
              </a:bodyPr>
              <a:lstStyle/>
              <a:p>
                <a:pPr algn="l"/>
                <a:r>
                  <a:rPr lang="es-EC" dirty="0">
                    <a:solidFill>
                      <a:schemeClr val="tx1"/>
                    </a:solidFill>
                  </a:rPr>
                  <a:t>Resultados de la simulación del casador de </a:t>
                </a:r>
                <a:r>
                  <a:rPr lang="es-EC" i="1" dirty="0">
                    <a:solidFill>
                      <a:schemeClr val="tx1"/>
                    </a:solidFill>
                  </a:rPr>
                  <a:t>tres transformadores de </a:t>
                </a:r>
                <a14:m>
                  <m:oMath xmlns:m="http://schemas.openxmlformats.org/officeDocument/2006/math">
                    <m:f>
                      <m:fPr>
                        <m:ctrlPr>
                          <a:rPr lang="es-EC" i="1">
                            <a:solidFill>
                              <a:schemeClr val="tx1"/>
                            </a:solidFill>
                            <a:latin typeface="Cambria Math" panose="02040503050406030204" pitchFamily="18" charset="0"/>
                          </a:rPr>
                        </m:ctrlPr>
                      </m:fPr>
                      <m:num>
                        <m:r>
                          <a:rPr lang="es-EC" i="1">
                            <a:solidFill>
                              <a:schemeClr val="tx1"/>
                            </a:solidFill>
                            <a:latin typeface="Cambria Math" panose="02040503050406030204" pitchFamily="18" charset="0"/>
                          </a:rPr>
                          <m:t>𝜆</m:t>
                        </m:r>
                      </m:num>
                      <m:den>
                        <m:r>
                          <a:rPr lang="es-EC" i="1">
                            <a:solidFill>
                              <a:schemeClr val="tx1"/>
                            </a:solidFill>
                            <a:latin typeface="Cambria Math" panose="02040503050406030204" pitchFamily="18" charset="0"/>
                          </a:rPr>
                          <m:t>4</m:t>
                        </m:r>
                      </m:den>
                    </m:f>
                  </m:oMath>
                </a14:m>
                <a:r>
                  <a:rPr lang="es-EC" i="1" dirty="0">
                    <a:solidFill>
                      <a:schemeClr val="tx1"/>
                    </a:solidFill>
                  </a:rPr>
                  <a:t> en cascada</a:t>
                </a:r>
                <a:r>
                  <a:rPr lang="es-EC" dirty="0"/>
                  <a:t>. </a:t>
                </a:r>
              </a:p>
            </p:txBody>
          </p:sp>
        </mc:Choice>
        <mc:Fallback>
          <p:sp>
            <p:nvSpPr>
              <p:cNvPr id="2" name="Título 1">
                <a:extLst>
                  <a:ext uri="{FF2B5EF4-FFF2-40B4-BE49-F238E27FC236}">
                    <a16:creationId xmlns:a16="http://schemas.microsoft.com/office/drawing/2014/main" id="{1546C5F8-795E-4857-881D-ADDC234C609F}"/>
                  </a:ext>
                </a:extLst>
              </p:cNvPr>
              <p:cNvSpPr>
                <a:spLocks noGrp="1" noRot="1" noChangeAspect="1" noMove="1" noResize="1" noEditPoints="1" noAdjustHandles="1" noChangeArrowheads="1" noChangeShapeType="1" noTextEdit="1"/>
              </p:cNvSpPr>
              <p:nvPr>
                <p:ph type="title"/>
              </p:nvPr>
            </p:nvSpPr>
            <p:spPr>
              <a:blipFill>
                <a:blip r:embed="rId2"/>
                <a:stretch>
                  <a:fillRect l="-1278" t="-5851" b="-13298"/>
                </a:stretch>
              </a:blipFill>
            </p:spPr>
            <p:txBody>
              <a:bodyPr/>
              <a:lstStyle/>
              <a:p>
                <a:r>
                  <a:rPr lang="es-EC">
                    <a:noFill/>
                  </a:rPr>
                  <a:t> </a:t>
                </a:r>
              </a:p>
            </p:txBody>
          </p:sp>
        </mc:Fallback>
      </mc:AlternateContent>
      <p:pic>
        <p:nvPicPr>
          <p:cNvPr id="5" name="Marcador de contenido 4">
            <a:extLst>
              <a:ext uri="{FF2B5EF4-FFF2-40B4-BE49-F238E27FC236}">
                <a16:creationId xmlns:a16="http://schemas.microsoft.com/office/drawing/2014/main" id="{A697B4E7-8D29-4C73-9D62-36CAF152D393}"/>
              </a:ext>
            </a:extLst>
          </p:cNvPr>
          <p:cNvPicPr>
            <a:picLocks noGrp="1"/>
          </p:cNvPicPr>
          <p:nvPr>
            <p:ph sz="half" idx="1"/>
          </p:nvPr>
        </p:nvPicPr>
        <p:blipFill>
          <a:blip r:embed="rId3"/>
          <a:stretch>
            <a:fillRect/>
          </a:stretch>
        </p:blipFill>
        <p:spPr>
          <a:xfrm>
            <a:off x="609600" y="1957016"/>
            <a:ext cx="5181600" cy="3786553"/>
          </a:xfrm>
          <a:prstGeom prst="rect">
            <a:avLst/>
          </a:prstGeom>
        </p:spPr>
      </p:pic>
      <p:pic>
        <p:nvPicPr>
          <p:cNvPr id="6" name="Marcador de contenido 5">
            <a:extLst>
              <a:ext uri="{FF2B5EF4-FFF2-40B4-BE49-F238E27FC236}">
                <a16:creationId xmlns:a16="http://schemas.microsoft.com/office/drawing/2014/main" id="{75E1280C-4BB1-46E7-B49F-F72629FB0260}"/>
              </a:ext>
            </a:extLst>
          </p:cNvPr>
          <p:cNvPicPr>
            <a:picLocks noGrp="1"/>
          </p:cNvPicPr>
          <p:nvPr>
            <p:ph sz="half" idx="2"/>
          </p:nvPr>
        </p:nvPicPr>
        <p:blipFill>
          <a:blip r:embed="rId4"/>
          <a:stretch>
            <a:fillRect/>
          </a:stretch>
        </p:blipFill>
        <p:spPr>
          <a:xfrm>
            <a:off x="6258756" y="1957016"/>
            <a:ext cx="5095045" cy="3786553"/>
          </a:xfrm>
          <a:prstGeom prst="rect">
            <a:avLst/>
          </a:prstGeom>
        </p:spPr>
      </p:pic>
    </p:spTree>
    <p:extLst>
      <p:ext uri="{BB962C8B-B14F-4D97-AF65-F5344CB8AC3E}">
        <p14:creationId xmlns:p14="http://schemas.microsoft.com/office/powerpoint/2010/main" val="3327026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a:extLst>
                  <a:ext uri="{FF2B5EF4-FFF2-40B4-BE49-F238E27FC236}">
                    <a16:creationId xmlns:a16="http://schemas.microsoft.com/office/drawing/2014/main" id="{DEAE3243-315C-475F-A92C-7B2438A30052}"/>
                  </a:ext>
                </a:extLst>
              </p:cNvPr>
              <p:cNvSpPr>
                <a:spLocks noGrp="1"/>
              </p:cNvSpPr>
              <p:nvPr>
                <p:ph type="title"/>
              </p:nvPr>
            </p:nvSpPr>
            <p:spPr/>
            <p:txBody>
              <a:bodyPr>
                <a:normAutofit fontScale="90000"/>
              </a:bodyPr>
              <a:lstStyle/>
              <a:p>
                <a:pPr algn="l"/>
                <a:br>
                  <a:rPr lang="es-EC" sz="3100" dirty="0">
                    <a:latin typeface="+mn-lt"/>
                  </a:rPr>
                </a:br>
                <a:r>
                  <a:rPr lang="es-EC" sz="3100" dirty="0">
                    <a:solidFill>
                      <a:schemeClr val="tx1"/>
                    </a:solidFill>
                    <a:latin typeface="+mn-lt"/>
                  </a:rPr>
                  <a:t>Circuito de alimentación 2: </a:t>
                </a:r>
                <a:r>
                  <a:rPr lang="es-EC" sz="3100" i="1" dirty="0">
                    <a:solidFill>
                      <a:schemeClr val="tx1"/>
                    </a:solidFill>
                    <a:latin typeface="+mn-lt"/>
                  </a:rPr>
                  <a:t>Casador Chebyshev de orden 3 y ondulación máxima (</a:t>
                </a:r>
                <a14:m>
                  <m:oMath xmlns:m="http://schemas.openxmlformats.org/officeDocument/2006/math">
                    <m:sSub>
                      <m:sSubPr>
                        <m:ctrlPr>
                          <a:rPr lang="es-EC" sz="3100" i="1">
                            <a:solidFill>
                              <a:schemeClr val="tx1"/>
                            </a:solidFill>
                            <a:latin typeface="Cambria Math" panose="02040503050406030204" pitchFamily="18" charset="0"/>
                          </a:rPr>
                        </m:ctrlPr>
                      </m:sSubPr>
                      <m:e>
                        <m:r>
                          <a:rPr lang="es-EC" sz="3100" b="0" i="1">
                            <a:solidFill>
                              <a:schemeClr val="tx1"/>
                            </a:solidFill>
                            <a:latin typeface="Cambria Math" panose="02040503050406030204" pitchFamily="18" charset="0"/>
                          </a:rPr>
                          <m:t>𝑇</m:t>
                        </m:r>
                      </m:e>
                      <m:sub>
                        <m:r>
                          <a:rPr lang="es-EC" sz="3100" b="0" i="1">
                            <a:solidFill>
                              <a:schemeClr val="tx1"/>
                            </a:solidFill>
                            <a:latin typeface="Cambria Math" panose="02040503050406030204" pitchFamily="18" charset="0"/>
                          </a:rPr>
                          <m:t>𝑚</m:t>
                        </m:r>
                      </m:sub>
                    </m:sSub>
                  </m:oMath>
                </a14:m>
                <a:r>
                  <a:rPr lang="es-EC" sz="3100" i="1" dirty="0">
                    <a:solidFill>
                      <a:schemeClr val="tx1"/>
                    </a:solidFill>
                    <a:latin typeface="+mn-lt"/>
                  </a:rPr>
                  <a:t>) igual a 0,05</a:t>
                </a:r>
                <a:br>
                  <a:rPr lang="es-EC" dirty="0"/>
                </a:br>
                <a:endParaRPr lang="es-EC" dirty="0"/>
              </a:p>
            </p:txBody>
          </p:sp>
        </mc:Choice>
        <mc:Fallback>
          <p:sp>
            <p:nvSpPr>
              <p:cNvPr id="2" name="Título 1">
                <a:extLst>
                  <a:ext uri="{FF2B5EF4-FFF2-40B4-BE49-F238E27FC236}">
                    <a16:creationId xmlns:a16="http://schemas.microsoft.com/office/drawing/2014/main" id="{DEAE3243-315C-475F-A92C-7B2438A30052}"/>
                  </a:ext>
                </a:extLst>
              </p:cNvPr>
              <p:cNvSpPr>
                <a:spLocks noGrp="1" noRot="1" noChangeAspect="1" noMove="1" noResize="1" noEditPoints="1" noAdjustHandles="1" noChangeArrowheads="1" noChangeShapeType="1" noTextEdit="1"/>
              </p:cNvSpPr>
              <p:nvPr>
                <p:ph type="title"/>
              </p:nvPr>
            </p:nvSpPr>
            <p:spPr>
              <a:blipFill>
                <a:blip r:embed="rId2"/>
                <a:stretch>
                  <a:fillRect l="-1167" b="-3776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B084725C-0612-4F1B-BBA9-216E9D8AD3E4}"/>
                  </a:ext>
                </a:extLst>
              </p:cNvPr>
              <p:cNvSpPr>
                <a:spLocks noGrp="1"/>
              </p:cNvSpPr>
              <p:nvPr>
                <p:ph idx="1"/>
              </p:nvPr>
            </p:nvSpPr>
            <p:spPr>
              <a:xfrm>
                <a:off x="971365" y="1870710"/>
                <a:ext cx="10515600" cy="4351338"/>
              </a:xfrm>
            </p:spPr>
            <p:txBody>
              <a:bodyPr/>
              <a:lstStyle/>
              <a:p>
                <a:r>
                  <a:rPr lang="es-EC" dirty="0">
                    <a:solidFill>
                      <a:schemeClr val="tx1"/>
                    </a:solidFill>
                  </a:rPr>
                  <a:t>Para n=3</a:t>
                </a:r>
              </a:p>
              <a:p>
                <a:endParaRPr lang="es-EC" dirty="0">
                  <a:solidFill>
                    <a:schemeClr val="tx1"/>
                  </a:solidFill>
                </a:endParaRPr>
              </a:p>
              <a:p>
                <a14:m>
                  <m:oMath xmlns:m="http://schemas.openxmlformats.org/officeDocument/2006/math">
                    <m:r>
                      <a:rPr lang="es-EC" i="1">
                        <a:solidFill>
                          <a:schemeClr val="tx1"/>
                        </a:solidFill>
                      </a:rPr>
                      <m:t>𝑛</m:t>
                    </m:r>
                    <m:r>
                      <a:rPr lang="es-EC" i="1">
                        <a:solidFill>
                          <a:schemeClr val="tx1"/>
                        </a:solidFill>
                      </a:rPr>
                      <m:t>=1</m:t>
                    </m:r>
                  </m:oMath>
                </a14:m>
                <a:r>
                  <a:rPr lang="es-EC" dirty="0">
                    <a:solidFill>
                      <a:schemeClr val="tx1"/>
                    </a:solidFill>
                  </a:rPr>
                  <a:t>		</a:t>
                </a:r>
                <a14:m>
                  <m:oMath xmlns:m="http://schemas.openxmlformats.org/officeDocument/2006/math">
                    <m:sSub>
                      <m:sSubPr>
                        <m:ctrlPr>
                          <a:rPr lang="es-EC" i="1">
                            <a:solidFill>
                              <a:schemeClr val="tx1"/>
                            </a:solidFill>
                          </a:rPr>
                        </m:ctrlPr>
                      </m:sSubPr>
                      <m:e>
                        <m:r>
                          <a:rPr lang="es-EC" i="1">
                            <a:solidFill>
                              <a:schemeClr val="tx1"/>
                            </a:solidFill>
                          </a:rPr>
                          <m:t>𝑧</m:t>
                        </m:r>
                      </m:e>
                      <m:sub>
                        <m:r>
                          <a:rPr lang="es-EC" i="1">
                            <a:solidFill>
                              <a:schemeClr val="tx1"/>
                            </a:solidFill>
                          </a:rPr>
                          <m:t>1</m:t>
                        </m:r>
                      </m:sub>
                    </m:sSub>
                    <m:r>
                      <a:rPr lang="es-EC" i="1">
                        <a:solidFill>
                          <a:schemeClr val="tx1"/>
                        </a:solidFill>
                      </a:rPr>
                      <m:t>= 57.48 </m:t>
                    </m:r>
                    <m:r>
                      <m:rPr>
                        <m:sty m:val="p"/>
                      </m:rPr>
                      <a:rPr lang="es-EC">
                        <a:solidFill>
                          <a:schemeClr val="tx1"/>
                        </a:solidFill>
                      </a:rPr>
                      <m:t>Ω</m:t>
                    </m:r>
                  </m:oMath>
                </a14:m>
                <a:endParaRPr lang="es-EC" dirty="0">
                  <a:solidFill>
                    <a:schemeClr val="tx1"/>
                  </a:solidFill>
                </a:endParaRPr>
              </a:p>
              <a:p>
                <a:endParaRPr lang="es-EC" dirty="0">
                  <a:solidFill>
                    <a:schemeClr val="tx1"/>
                  </a:solidFill>
                </a:endParaRPr>
              </a:p>
              <a:p>
                <a14:m>
                  <m:oMath xmlns:m="http://schemas.openxmlformats.org/officeDocument/2006/math">
                    <m:r>
                      <a:rPr lang="es-EC" i="1" smtClean="0">
                        <a:solidFill>
                          <a:schemeClr val="tx1"/>
                        </a:solidFill>
                      </a:rPr>
                      <m:t>𝑛</m:t>
                    </m:r>
                    <m:r>
                      <a:rPr lang="es-EC" i="1" smtClean="0">
                        <a:solidFill>
                          <a:schemeClr val="tx1"/>
                        </a:solidFill>
                      </a:rPr>
                      <m:t>=2</m:t>
                    </m:r>
                    <m:r>
                      <a:rPr lang="es-EC" b="0" i="1" smtClean="0">
                        <a:solidFill>
                          <a:schemeClr val="tx1"/>
                        </a:solidFill>
                        <a:latin typeface="Cambria Math" panose="02040503050406030204" pitchFamily="18" charset="0"/>
                      </a:rPr>
                      <m:t>                         </m:t>
                    </m:r>
                    <m:sSub>
                      <m:sSubPr>
                        <m:ctrlPr>
                          <a:rPr lang="es-EC" i="1">
                            <a:solidFill>
                              <a:schemeClr val="tx1"/>
                            </a:solidFill>
                          </a:rPr>
                        </m:ctrlPr>
                      </m:sSubPr>
                      <m:e>
                        <m:r>
                          <a:rPr lang="es-EC" i="1">
                            <a:solidFill>
                              <a:schemeClr val="tx1"/>
                            </a:solidFill>
                          </a:rPr>
                          <m:t>𝑧</m:t>
                        </m:r>
                      </m:e>
                      <m:sub>
                        <m:r>
                          <a:rPr lang="es-EC" i="1">
                            <a:solidFill>
                              <a:schemeClr val="tx1"/>
                            </a:solidFill>
                          </a:rPr>
                          <m:t>1</m:t>
                        </m:r>
                      </m:sub>
                    </m:sSub>
                    <m:r>
                      <a:rPr lang="es-EC" i="1">
                        <a:solidFill>
                          <a:schemeClr val="tx1"/>
                        </a:solidFill>
                      </a:rPr>
                      <m:t>= 70.7125 </m:t>
                    </m:r>
                    <m:r>
                      <m:rPr>
                        <m:sty m:val="p"/>
                      </m:rPr>
                      <a:rPr lang="es-EC">
                        <a:solidFill>
                          <a:schemeClr val="tx1"/>
                        </a:solidFill>
                      </a:rPr>
                      <m:t>Ω</m:t>
                    </m:r>
                  </m:oMath>
                </a14:m>
                <a:endParaRPr lang="es-EC" dirty="0">
                  <a:solidFill>
                    <a:schemeClr val="tx1"/>
                  </a:solidFill>
                </a:endParaRPr>
              </a:p>
              <a:p>
                <a:endParaRPr lang="es-EC" dirty="0">
                  <a:solidFill>
                    <a:schemeClr val="tx1"/>
                  </a:solidFill>
                </a:endParaRPr>
              </a:p>
              <a:p>
                <a14:m>
                  <m:oMath xmlns:m="http://schemas.openxmlformats.org/officeDocument/2006/math">
                    <m:r>
                      <a:rPr lang="es-EC" i="1" smtClean="0">
                        <a:solidFill>
                          <a:schemeClr val="tx1"/>
                        </a:solidFill>
                      </a:rPr>
                      <m:t>𝑛</m:t>
                    </m:r>
                    <m:r>
                      <a:rPr lang="es-EC" i="1" smtClean="0">
                        <a:solidFill>
                          <a:schemeClr val="tx1"/>
                        </a:solidFill>
                      </a:rPr>
                      <m:t>=3</m:t>
                    </m:r>
                  </m:oMath>
                </a14:m>
                <a:r>
                  <a:rPr lang="es-EC" dirty="0">
                    <a:solidFill>
                      <a:schemeClr val="tx1"/>
                    </a:solidFill>
                  </a:rPr>
                  <a:t>                   </a:t>
                </a:r>
                <a14:m>
                  <m:oMath xmlns:m="http://schemas.openxmlformats.org/officeDocument/2006/math">
                    <m:sSub>
                      <m:sSubPr>
                        <m:ctrlPr>
                          <a:rPr lang="es-EC" i="1">
                            <a:solidFill>
                              <a:schemeClr val="tx1"/>
                            </a:solidFill>
                          </a:rPr>
                        </m:ctrlPr>
                      </m:sSubPr>
                      <m:e>
                        <m:r>
                          <a:rPr lang="es-EC" b="0" i="1" smtClean="0">
                            <a:solidFill>
                              <a:schemeClr val="tx1"/>
                            </a:solidFill>
                            <a:latin typeface="Cambria Math" panose="02040503050406030204" pitchFamily="18" charset="0"/>
                          </a:rPr>
                          <m:t>  </m:t>
                        </m:r>
                        <m:r>
                          <a:rPr lang="es-EC" i="1">
                            <a:solidFill>
                              <a:schemeClr val="tx1"/>
                            </a:solidFill>
                          </a:rPr>
                          <m:t>𝑧</m:t>
                        </m:r>
                      </m:e>
                      <m:sub>
                        <m:r>
                          <a:rPr lang="es-EC" i="1">
                            <a:solidFill>
                              <a:schemeClr val="tx1"/>
                            </a:solidFill>
                          </a:rPr>
                          <m:t>3</m:t>
                        </m:r>
                      </m:sub>
                    </m:sSub>
                    <m:r>
                      <a:rPr lang="es-EC" i="1">
                        <a:solidFill>
                          <a:schemeClr val="tx1"/>
                        </a:solidFill>
                      </a:rPr>
                      <m:t>= 86.9926</m:t>
                    </m:r>
                  </m:oMath>
                </a14:m>
                <a:endParaRPr lang="es-EC" dirty="0">
                  <a:solidFill>
                    <a:schemeClr val="tx1"/>
                  </a:solidFill>
                </a:endParaRPr>
              </a:p>
              <a:p>
                <a:pPr marL="0" indent="0">
                  <a:buNone/>
                </a:pPr>
                <a:endParaRPr lang="es-EC" dirty="0">
                  <a:solidFill>
                    <a:schemeClr val="tx1"/>
                  </a:solidFill>
                </a:endParaRPr>
              </a:p>
              <a:p>
                <a:endParaRPr lang="es-EC" dirty="0">
                  <a:solidFill>
                    <a:schemeClr val="tx1"/>
                  </a:solidFill>
                </a:endParaRPr>
              </a:p>
            </p:txBody>
          </p:sp>
        </mc:Choice>
        <mc:Fallback>
          <p:sp>
            <p:nvSpPr>
              <p:cNvPr id="3" name="Marcador de contenido 2">
                <a:extLst>
                  <a:ext uri="{FF2B5EF4-FFF2-40B4-BE49-F238E27FC236}">
                    <a16:creationId xmlns:a16="http://schemas.microsoft.com/office/drawing/2014/main" id="{B084725C-0612-4F1B-BBA9-216E9D8AD3E4}"/>
                  </a:ext>
                </a:extLst>
              </p:cNvPr>
              <p:cNvSpPr>
                <a:spLocks noGrp="1" noRot="1" noChangeAspect="1" noMove="1" noResize="1" noEditPoints="1" noAdjustHandles="1" noChangeArrowheads="1" noChangeShapeType="1" noTextEdit="1"/>
              </p:cNvSpPr>
              <p:nvPr>
                <p:ph idx="1"/>
              </p:nvPr>
            </p:nvSpPr>
            <p:spPr>
              <a:xfrm>
                <a:off x="971365" y="1870710"/>
                <a:ext cx="10515600" cy="4351338"/>
              </a:xfrm>
              <a:blipFill>
                <a:blip r:embed="rId3"/>
                <a:stretch>
                  <a:fillRect l="-754" t="-980"/>
                </a:stretch>
              </a:blipFill>
            </p:spPr>
            <p:txBody>
              <a:bodyPr/>
              <a:lstStyle/>
              <a:p>
                <a:r>
                  <a:rPr lang="es-EC">
                    <a:noFill/>
                  </a:rPr>
                  <a:t> </a:t>
                </a:r>
              </a:p>
            </p:txBody>
          </p:sp>
        </mc:Fallback>
      </mc:AlternateContent>
      <p:sp>
        <p:nvSpPr>
          <p:cNvPr id="4" name="Rectangle 2">
            <a:extLst>
              <a:ext uri="{FF2B5EF4-FFF2-40B4-BE49-F238E27FC236}">
                <a16:creationId xmlns:a16="http://schemas.microsoft.com/office/drawing/2014/main" id="{2CA263BB-2A36-46BD-8251-998AC8B9319E}"/>
              </a:ext>
            </a:extLst>
          </p:cNvPr>
          <p:cNvSpPr>
            <a:spLocks noChangeArrowheads="1"/>
          </p:cNvSpPr>
          <p:nvPr/>
        </p:nvSpPr>
        <p:spPr bwMode="auto">
          <a:xfrm>
            <a:off x="0" y="450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DA5E8BE5-A1EA-4EEC-9F4B-F385975317B0}"/>
              </a:ext>
            </a:extLst>
          </p:cNvPr>
          <p:cNvPicPr/>
          <p:nvPr/>
        </p:nvPicPr>
        <p:blipFill>
          <a:blip r:embed="rId4"/>
          <a:stretch>
            <a:fillRect/>
          </a:stretch>
        </p:blipFill>
        <p:spPr>
          <a:xfrm>
            <a:off x="6229165" y="2862808"/>
            <a:ext cx="5400040" cy="1718310"/>
          </a:xfrm>
          <a:prstGeom prst="rect">
            <a:avLst/>
          </a:prstGeom>
        </p:spPr>
      </p:pic>
    </p:spTree>
    <p:extLst>
      <p:ext uri="{BB962C8B-B14F-4D97-AF65-F5344CB8AC3E}">
        <p14:creationId xmlns:p14="http://schemas.microsoft.com/office/powerpoint/2010/main" val="2371902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8030E-9168-449C-A721-5089258D5D10}"/>
              </a:ext>
            </a:extLst>
          </p:cNvPr>
          <p:cNvSpPr>
            <a:spLocks noGrp="1"/>
          </p:cNvSpPr>
          <p:nvPr>
            <p:ph type="title"/>
          </p:nvPr>
        </p:nvSpPr>
        <p:spPr/>
        <p:txBody>
          <a:bodyPr/>
          <a:lstStyle/>
          <a:p>
            <a:pPr algn="l"/>
            <a:r>
              <a:rPr lang="es-EC" dirty="0">
                <a:solidFill>
                  <a:schemeClr val="tx1"/>
                </a:solidFill>
              </a:rPr>
              <a:t>Geometría y dimensiones del Casador de Chebyshev</a:t>
            </a:r>
          </a:p>
        </p:txBody>
      </p:sp>
      <p:pic>
        <p:nvPicPr>
          <p:cNvPr id="4" name="Marcador de contenido 3">
            <a:extLst>
              <a:ext uri="{FF2B5EF4-FFF2-40B4-BE49-F238E27FC236}">
                <a16:creationId xmlns:a16="http://schemas.microsoft.com/office/drawing/2014/main" id="{5FFEA54E-DC6F-48B7-BF7C-2FD31E42AAA6}"/>
              </a:ext>
            </a:extLst>
          </p:cNvPr>
          <p:cNvPicPr>
            <a:picLocks noGrp="1"/>
          </p:cNvPicPr>
          <p:nvPr>
            <p:ph idx="1"/>
          </p:nvPr>
        </p:nvPicPr>
        <p:blipFill rotWithShape="1">
          <a:blip r:embed="rId2"/>
          <a:srcRect l="24924" t="8222" r="2305" b="4600"/>
          <a:stretch/>
        </p:blipFill>
        <p:spPr>
          <a:xfrm>
            <a:off x="8120544" y="1929468"/>
            <a:ext cx="3355596" cy="3129094"/>
          </a:xfrm>
          <a:prstGeom prst="rect">
            <a:avLst/>
          </a:prstGeom>
        </p:spPr>
      </p:pic>
      <p:graphicFrame>
        <p:nvGraphicFramePr>
          <p:cNvPr id="5" name="Tabla 4">
            <a:extLst>
              <a:ext uri="{FF2B5EF4-FFF2-40B4-BE49-F238E27FC236}">
                <a16:creationId xmlns:a16="http://schemas.microsoft.com/office/drawing/2014/main" id="{E31254FB-CE4C-44FF-B440-D1CA8E61BE48}"/>
              </a:ext>
            </a:extLst>
          </p:cNvPr>
          <p:cNvGraphicFramePr>
            <a:graphicFrameLocks noGrp="1"/>
          </p:cNvGraphicFramePr>
          <p:nvPr>
            <p:extLst>
              <p:ext uri="{D42A27DB-BD31-4B8C-83A1-F6EECF244321}">
                <p14:modId xmlns:p14="http://schemas.microsoft.com/office/powerpoint/2010/main" val="710640637"/>
              </p:ext>
            </p:extLst>
          </p:nvPr>
        </p:nvGraphicFramePr>
        <p:xfrm>
          <a:off x="609600" y="2607817"/>
          <a:ext cx="5820340" cy="1337564"/>
        </p:xfrm>
        <a:graphic>
          <a:graphicData uri="http://schemas.openxmlformats.org/drawingml/2006/table">
            <a:tbl>
              <a:tblPr firstRow="1" firstCol="1" bandRow="1">
                <a:tableStyleId>{5C22544A-7EE6-4342-B048-85BDC9FD1C3A}</a:tableStyleId>
              </a:tblPr>
              <a:tblGrid>
                <a:gridCol w="1903001">
                  <a:extLst>
                    <a:ext uri="{9D8B030D-6E8A-4147-A177-3AD203B41FA5}">
                      <a16:colId xmlns:a16="http://schemas.microsoft.com/office/drawing/2014/main" val="1412723106"/>
                    </a:ext>
                  </a:extLst>
                </a:gridCol>
                <a:gridCol w="2011969">
                  <a:extLst>
                    <a:ext uri="{9D8B030D-6E8A-4147-A177-3AD203B41FA5}">
                      <a16:colId xmlns:a16="http://schemas.microsoft.com/office/drawing/2014/main" val="4142702874"/>
                    </a:ext>
                  </a:extLst>
                </a:gridCol>
                <a:gridCol w="1905370">
                  <a:extLst>
                    <a:ext uri="{9D8B030D-6E8A-4147-A177-3AD203B41FA5}">
                      <a16:colId xmlns:a16="http://schemas.microsoft.com/office/drawing/2014/main" val="2111751131"/>
                    </a:ext>
                  </a:extLst>
                </a:gridCol>
              </a:tblGrid>
              <a:tr h="0">
                <a:tc>
                  <a:txBody>
                    <a:bodyPr/>
                    <a:lstStyle/>
                    <a:p>
                      <a:pPr indent="450215" algn="l">
                        <a:lnSpc>
                          <a:spcPct val="200000"/>
                        </a:lnSpc>
                        <a:spcAft>
                          <a:spcPts val="0"/>
                        </a:spcAft>
                      </a:pPr>
                      <a:r>
                        <a:rPr lang="es-EC" sz="1000">
                          <a:effectLst/>
                        </a:rPr>
                        <a:t>Impedancia de los transformadores [Ω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Aft>
                          <a:spcPts val="0"/>
                        </a:spcAft>
                      </a:pPr>
                      <a:r>
                        <a:rPr lang="es-EC" sz="1000">
                          <a:effectLst/>
                        </a:rPr>
                        <a:t>Ancho W</a:t>
                      </a:r>
                      <a:endParaRPr lang="es-EC" sz="1200">
                        <a:effectLst/>
                      </a:endParaRPr>
                    </a:p>
                    <a:p>
                      <a:pPr indent="450215" algn="l">
                        <a:lnSpc>
                          <a:spcPct val="200000"/>
                        </a:lnSpc>
                        <a:spcAft>
                          <a:spcPts val="0"/>
                        </a:spcAft>
                      </a:pPr>
                      <a:r>
                        <a:rPr lang="es-EC" sz="1000">
                          <a:effectLst/>
                        </a:rPr>
                        <a:t>[mm]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Aft>
                          <a:spcPts val="0"/>
                        </a:spcAft>
                      </a:pPr>
                      <a:r>
                        <a:rPr lang="es-EC" sz="1000">
                          <a:effectLst/>
                        </a:rPr>
                        <a:t>Largura L</a:t>
                      </a:r>
                      <a:endParaRPr lang="es-EC" sz="1200">
                        <a:effectLst/>
                      </a:endParaRPr>
                    </a:p>
                    <a:p>
                      <a:pPr indent="450215" algn="l">
                        <a:lnSpc>
                          <a:spcPct val="200000"/>
                        </a:lnSpc>
                        <a:spcAft>
                          <a:spcPts val="0"/>
                        </a:spcAft>
                      </a:pPr>
                      <a:r>
                        <a:rPr lang="es-EC" sz="1000">
                          <a:effectLst/>
                        </a:rPr>
                        <a:t>[mm]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1979052"/>
                  </a:ext>
                </a:extLst>
              </a:tr>
              <a:tr h="0">
                <a:tc>
                  <a:txBody>
                    <a:bodyPr/>
                    <a:lstStyle/>
                    <a:p>
                      <a:pPr indent="450215" algn="l">
                        <a:lnSpc>
                          <a:spcPct val="200000"/>
                        </a:lnSpc>
                        <a:spcBef>
                          <a:spcPts val="200"/>
                        </a:spcBef>
                        <a:spcAft>
                          <a:spcPts val="200"/>
                        </a:spcAft>
                      </a:pPr>
                      <a:r>
                        <a:rPr lang="es-EC" sz="1000" dirty="0">
                          <a:effectLst/>
                        </a:rPr>
                        <a:t>54,8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2,33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10,43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018209"/>
                  </a:ext>
                </a:extLst>
              </a:tr>
              <a:tr h="0">
                <a:tc>
                  <a:txBody>
                    <a:bodyPr/>
                    <a:lstStyle/>
                    <a:p>
                      <a:pPr indent="450215" algn="l">
                        <a:lnSpc>
                          <a:spcPct val="200000"/>
                        </a:lnSpc>
                        <a:spcBef>
                          <a:spcPts val="200"/>
                        </a:spcBef>
                        <a:spcAft>
                          <a:spcPts val="200"/>
                        </a:spcAft>
                      </a:pPr>
                      <a:r>
                        <a:rPr lang="es-EC" sz="1000">
                          <a:effectLst/>
                        </a:rPr>
                        <a:t>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1,59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10,62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914659"/>
                  </a:ext>
                </a:extLst>
              </a:tr>
              <a:tr h="0">
                <a:tc>
                  <a:txBody>
                    <a:bodyPr/>
                    <a:lstStyle/>
                    <a:p>
                      <a:pPr indent="450215" algn="l">
                        <a:lnSpc>
                          <a:spcPct val="200000"/>
                        </a:lnSpc>
                        <a:spcBef>
                          <a:spcPts val="200"/>
                        </a:spcBef>
                        <a:spcAft>
                          <a:spcPts val="200"/>
                        </a:spcAft>
                      </a:pPr>
                      <a:r>
                        <a:rPr lang="es-EC" sz="1000">
                          <a:effectLst/>
                        </a:rPr>
                        <a:t>86,7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a:effectLst/>
                        </a:rPr>
                        <a:t>0,89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200"/>
                        </a:spcBef>
                        <a:spcAft>
                          <a:spcPts val="200"/>
                        </a:spcAft>
                      </a:pPr>
                      <a:r>
                        <a:rPr lang="es-EC" sz="1000" dirty="0">
                          <a:effectLst/>
                        </a:rPr>
                        <a:t>10,85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647177"/>
                  </a:ext>
                </a:extLst>
              </a:tr>
            </a:tbl>
          </a:graphicData>
        </a:graphic>
      </p:graphicFrame>
    </p:spTree>
    <p:extLst>
      <p:ext uri="{BB962C8B-B14F-4D97-AF65-F5344CB8AC3E}">
        <p14:creationId xmlns:p14="http://schemas.microsoft.com/office/powerpoint/2010/main" val="3689010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6514C-F277-48ED-86ED-C6DE67AB07B5}"/>
              </a:ext>
            </a:extLst>
          </p:cNvPr>
          <p:cNvSpPr>
            <a:spLocks noGrp="1"/>
          </p:cNvSpPr>
          <p:nvPr>
            <p:ph type="title"/>
          </p:nvPr>
        </p:nvSpPr>
        <p:spPr/>
        <p:txBody>
          <a:bodyPr/>
          <a:lstStyle/>
          <a:p>
            <a:r>
              <a:rPr lang="es-EC" dirty="0">
                <a:solidFill>
                  <a:schemeClr val="tx1"/>
                </a:solidFill>
              </a:rPr>
              <a:t>Resultados de la simulación del casador de </a:t>
            </a:r>
            <a:r>
              <a:rPr lang="es-EC" i="1" dirty="0">
                <a:solidFill>
                  <a:schemeClr val="tx1"/>
                </a:solidFill>
              </a:rPr>
              <a:t>Chebyshev</a:t>
            </a:r>
            <a:endParaRPr lang="es-EC" dirty="0">
              <a:solidFill>
                <a:schemeClr val="tx1"/>
              </a:solidFill>
            </a:endParaRPr>
          </a:p>
        </p:txBody>
      </p:sp>
      <p:pic>
        <p:nvPicPr>
          <p:cNvPr id="7" name="Marcador de contenido 6">
            <a:extLst>
              <a:ext uri="{FF2B5EF4-FFF2-40B4-BE49-F238E27FC236}">
                <a16:creationId xmlns:a16="http://schemas.microsoft.com/office/drawing/2014/main" id="{15A6FE8A-C067-4927-B678-5ED3D4DF69C7}"/>
              </a:ext>
            </a:extLst>
          </p:cNvPr>
          <p:cNvPicPr>
            <a:picLocks noGrp="1"/>
          </p:cNvPicPr>
          <p:nvPr>
            <p:ph sz="half" idx="2"/>
          </p:nvPr>
        </p:nvPicPr>
        <p:blipFill>
          <a:blip r:embed="rId2"/>
          <a:stretch>
            <a:fillRect/>
          </a:stretch>
        </p:blipFill>
        <p:spPr>
          <a:xfrm>
            <a:off x="922039" y="1901393"/>
            <a:ext cx="5011039" cy="3684588"/>
          </a:xfrm>
          <a:prstGeom prst="rect">
            <a:avLst/>
          </a:prstGeom>
        </p:spPr>
      </p:pic>
      <p:pic>
        <p:nvPicPr>
          <p:cNvPr id="8" name="Marcador de contenido 7">
            <a:extLst>
              <a:ext uri="{FF2B5EF4-FFF2-40B4-BE49-F238E27FC236}">
                <a16:creationId xmlns:a16="http://schemas.microsoft.com/office/drawing/2014/main" id="{F260205A-C2F5-43CE-8CE8-D098B9CBFF77}"/>
              </a:ext>
            </a:extLst>
          </p:cNvPr>
          <p:cNvPicPr>
            <a:picLocks noGrp="1"/>
          </p:cNvPicPr>
          <p:nvPr>
            <p:ph sz="quarter" idx="4"/>
          </p:nvPr>
        </p:nvPicPr>
        <p:blipFill>
          <a:blip r:embed="rId3"/>
          <a:stretch>
            <a:fillRect/>
          </a:stretch>
        </p:blipFill>
        <p:spPr>
          <a:xfrm>
            <a:off x="6258921" y="1901394"/>
            <a:ext cx="5011039" cy="3684588"/>
          </a:xfrm>
          <a:prstGeom prst="rect">
            <a:avLst/>
          </a:prstGeom>
        </p:spPr>
      </p:pic>
    </p:spTree>
    <p:extLst>
      <p:ext uri="{BB962C8B-B14F-4D97-AF65-F5344CB8AC3E}">
        <p14:creationId xmlns:p14="http://schemas.microsoft.com/office/powerpoint/2010/main" val="483917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FE820-A127-4EE0-B935-4EDFFF8CF341}"/>
              </a:ext>
            </a:extLst>
          </p:cNvPr>
          <p:cNvSpPr>
            <a:spLocks noGrp="1"/>
          </p:cNvSpPr>
          <p:nvPr>
            <p:ph type="title"/>
          </p:nvPr>
        </p:nvSpPr>
        <p:spPr/>
        <p:txBody>
          <a:bodyPr/>
          <a:lstStyle/>
          <a:p>
            <a:pPr algn="l"/>
            <a:r>
              <a:rPr lang="es-EC" dirty="0">
                <a:solidFill>
                  <a:schemeClr val="tx1"/>
                </a:solidFill>
              </a:rPr>
              <a:t>Simulación Antena Espiral en HFSS</a:t>
            </a:r>
            <a:endParaRPr lang="es-EC" dirty="0"/>
          </a:p>
        </p:txBody>
      </p:sp>
      <p:graphicFrame>
        <p:nvGraphicFramePr>
          <p:cNvPr id="5" name="Marcador de contenido 4">
            <a:extLst>
              <a:ext uri="{FF2B5EF4-FFF2-40B4-BE49-F238E27FC236}">
                <a16:creationId xmlns:a16="http://schemas.microsoft.com/office/drawing/2014/main" id="{BD0E2A91-197C-4B22-9A68-122DA7977A12}"/>
              </a:ext>
            </a:extLst>
          </p:cNvPr>
          <p:cNvGraphicFramePr>
            <a:graphicFrameLocks noGrp="1"/>
          </p:cNvGraphicFramePr>
          <p:nvPr>
            <p:ph sz="half" idx="1"/>
            <p:extLst>
              <p:ext uri="{D42A27DB-BD31-4B8C-83A1-F6EECF244321}">
                <p14:modId xmlns:p14="http://schemas.microsoft.com/office/powerpoint/2010/main" val="3454227560"/>
              </p:ext>
            </p:extLst>
          </p:nvPr>
        </p:nvGraphicFramePr>
        <p:xfrm>
          <a:off x="1174812" y="2503503"/>
          <a:ext cx="4073446" cy="1426340"/>
        </p:xfrm>
        <a:graphic>
          <a:graphicData uri="http://schemas.openxmlformats.org/drawingml/2006/table">
            <a:tbl>
              <a:tblPr firstRow="1" firstCol="1" bandRow="1">
                <a:tableStyleId>{5C22544A-7EE6-4342-B048-85BDC9FD1C3A}</a:tableStyleId>
              </a:tblPr>
              <a:tblGrid>
                <a:gridCol w="2036723">
                  <a:extLst>
                    <a:ext uri="{9D8B030D-6E8A-4147-A177-3AD203B41FA5}">
                      <a16:colId xmlns:a16="http://schemas.microsoft.com/office/drawing/2014/main" val="1360947610"/>
                    </a:ext>
                  </a:extLst>
                </a:gridCol>
                <a:gridCol w="2036723">
                  <a:extLst>
                    <a:ext uri="{9D8B030D-6E8A-4147-A177-3AD203B41FA5}">
                      <a16:colId xmlns:a16="http://schemas.microsoft.com/office/drawing/2014/main" val="1371552711"/>
                    </a:ext>
                  </a:extLst>
                </a:gridCol>
              </a:tblGrid>
              <a:tr h="285268">
                <a:tc>
                  <a:txBody>
                    <a:bodyPr/>
                    <a:lstStyle/>
                    <a:p>
                      <a:pPr indent="450215" algn="ctr">
                        <a:lnSpc>
                          <a:spcPct val="200000"/>
                        </a:lnSpc>
                        <a:spcBef>
                          <a:spcPts val="200"/>
                        </a:spcBef>
                        <a:spcAft>
                          <a:spcPts val="200"/>
                        </a:spcAft>
                      </a:pPr>
                      <a:r>
                        <a:rPr lang="es-EC" sz="1000">
                          <a:effectLst/>
                        </a:rPr>
                        <a:t>Parámetro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200"/>
                        </a:spcBef>
                        <a:spcAft>
                          <a:spcPts val="200"/>
                        </a:spcAft>
                      </a:pPr>
                      <a:r>
                        <a:rPr lang="es-EC" sz="1000">
                          <a:effectLst/>
                        </a:rPr>
                        <a:t>Medida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69616"/>
                  </a:ext>
                </a:extLst>
              </a:tr>
              <a:tr h="285268">
                <a:tc>
                  <a:txBody>
                    <a:bodyPr/>
                    <a:lstStyle/>
                    <a:p>
                      <a:pPr indent="450215" algn="l">
                        <a:lnSpc>
                          <a:spcPct val="200000"/>
                        </a:lnSpc>
                        <a:spcBef>
                          <a:spcPts val="200"/>
                        </a:spcBef>
                        <a:spcAft>
                          <a:spcPts val="200"/>
                        </a:spcAft>
                      </a:pPr>
                      <a:r>
                        <a:rPr lang="es-EC" sz="1000">
                          <a:effectLst/>
                        </a:rPr>
                        <a:t>Radio Inicial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200"/>
                        </a:spcBef>
                        <a:spcAft>
                          <a:spcPts val="200"/>
                        </a:spcAft>
                      </a:pPr>
                      <a:r>
                        <a:rPr lang="es-EC" sz="1000" dirty="0">
                          <a:effectLst/>
                        </a:rPr>
                        <a:t>1,3 mm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185432"/>
                  </a:ext>
                </a:extLst>
              </a:tr>
              <a:tr h="285268">
                <a:tc>
                  <a:txBody>
                    <a:bodyPr/>
                    <a:lstStyle/>
                    <a:p>
                      <a:pPr indent="450215" algn="l">
                        <a:lnSpc>
                          <a:spcPct val="200000"/>
                        </a:lnSpc>
                        <a:spcBef>
                          <a:spcPts val="200"/>
                        </a:spcBef>
                        <a:spcAft>
                          <a:spcPts val="200"/>
                        </a:spcAft>
                      </a:pPr>
                      <a:r>
                        <a:rPr lang="es-EC" sz="1000">
                          <a:effectLst/>
                        </a:rPr>
                        <a:t>Número de Vueltas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200"/>
                        </a:spcBef>
                        <a:spcAft>
                          <a:spcPts val="200"/>
                        </a:spcAft>
                      </a:pPr>
                      <a:r>
                        <a:rPr lang="es-EC" sz="1000">
                          <a:effectLst/>
                        </a:rPr>
                        <a:t>8 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507075"/>
                  </a:ext>
                </a:extLst>
              </a:tr>
              <a:tr h="285268">
                <a:tc>
                  <a:txBody>
                    <a:bodyPr/>
                    <a:lstStyle/>
                    <a:p>
                      <a:pPr indent="450215" algn="l">
                        <a:lnSpc>
                          <a:spcPct val="200000"/>
                        </a:lnSpc>
                        <a:spcBef>
                          <a:spcPts val="200"/>
                        </a:spcBef>
                        <a:spcAft>
                          <a:spcPts val="200"/>
                        </a:spcAft>
                      </a:pPr>
                      <a:r>
                        <a:rPr lang="es-EC" sz="1000">
                          <a:effectLst/>
                        </a:rPr>
                        <a:t>Espesura brazos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200"/>
                        </a:spcBef>
                        <a:spcAft>
                          <a:spcPts val="200"/>
                        </a:spcAft>
                      </a:pPr>
                      <a:r>
                        <a:rPr lang="es-EC" sz="1000">
                          <a:effectLst/>
                        </a:rPr>
                        <a:t>1,57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602477"/>
                  </a:ext>
                </a:extLst>
              </a:tr>
              <a:tr h="285268">
                <a:tc>
                  <a:txBody>
                    <a:bodyPr/>
                    <a:lstStyle/>
                    <a:p>
                      <a:pPr indent="450215" algn="l">
                        <a:lnSpc>
                          <a:spcPct val="200000"/>
                        </a:lnSpc>
                        <a:spcBef>
                          <a:spcPts val="200"/>
                        </a:spcBef>
                        <a:spcAft>
                          <a:spcPts val="200"/>
                        </a:spcAft>
                      </a:pPr>
                      <a:r>
                        <a:rPr lang="es-EC" sz="1000" dirty="0">
                          <a:effectLst/>
                        </a:rPr>
                        <a:t>Radio exterior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200"/>
                        </a:spcBef>
                        <a:spcAft>
                          <a:spcPts val="200"/>
                        </a:spcAft>
                      </a:pPr>
                      <a:r>
                        <a:rPr lang="es-EC" sz="1000" dirty="0">
                          <a:effectLst/>
                        </a:rPr>
                        <a:t>60mm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445779"/>
                  </a:ext>
                </a:extLst>
              </a:tr>
            </a:tbl>
          </a:graphicData>
        </a:graphic>
      </p:graphicFrame>
      <p:pic>
        <p:nvPicPr>
          <p:cNvPr id="8" name="Marcador de contenido 7">
            <a:extLst>
              <a:ext uri="{FF2B5EF4-FFF2-40B4-BE49-F238E27FC236}">
                <a16:creationId xmlns:a16="http://schemas.microsoft.com/office/drawing/2014/main" id="{531C2CB3-F252-47DF-B11A-1128AA8FDEAB}"/>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37538" y="1740023"/>
            <a:ext cx="4379650" cy="3240350"/>
          </a:xfrm>
          <a:prstGeom prst="rect">
            <a:avLst/>
          </a:prstGeom>
        </p:spPr>
      </p:pic>
    </p:spTree>
    <p:extLst>
      <p:ext uri="{BB962C8B-B14F-4D97-AF65-F5344CB8AC3E}">
        <p14:creationId xmlns:p14="http://schemas.microsoft.com/office/powerpoint/2010/main" val="2085176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A0FE4-1A91-40A8-A549-97DE0C1F4A43}"/>
              </a:ext>
            </a:extLst>
          </p:cNvPr>
          <p:cNvSpPr>
            <a:spLocks noGrp="1"/>
          </p:cNvSpPr>
          <p:nvPr>
            <p:ph type="title"/>
          </p:nvPr>
        </p:nvSpPr>
        <p:spPr/>
        <p:txBody>
          <a:bodyPr/>
          <a:lstStyle/>
          <a:p>
            <a:pPr algn="l"/>
            <a:r>
              <a:rPr lang="es-EC" dirty="0">
                <a:solidFill>
                  <a:schemeClr val="tx1"/>
                </a:solidFill>
              </a:rPr>
              <a:t>Resultados de la simulación-Patrón de radiación</a:t>
            </a:r>
          </a:p>
        </p:txBody>
      </p:sp>
      <p:pic>
        <p:nvPicPr>
          <p:cNvPr id="4" name="Marcador de contenido 3">
            <a:extLst>
              <a:ext uri="{FF2B5EF4-FFF2-40B4-BE49-F238E27FC236}">
                <a16:creationId xmlns:a16="http://schemas.microsoft.com/office/drawing/2014/main" id="{300FF3CF-EE83-4F45-B965-1F45F783257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2369" y="1074198"/>
            <a:ext cx="3616172" cy="2354802"/>
          </a:xfrm>
          <a:prstGeom prst="rect">
            <a:avLst/>
          </a:prstGeom>
        </p:spPr>
      </p:pic>
      <p:pic>
        <p:nvPicPr>
          <p:cNvPr id="5" name="Imagen 4">
            <a:extLst>
              <a:ext uri="{FF2B5EF4-FFF2-40B4-BE49-F238E27FC236}">
                <a16:creationId xmlns:a16="http://schemas.microsoft.com/office/drawing/2014/main" id="{AE958391-352D-4E04-B9F8-342A41A358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33461" y="1074198"/>
            <a:ext cx="3616170" cy="2354802"/>
          </a:xfrm>
          <a:prstGeom prst="rect">
            <a:avLst/>
          </a:prstGeom>
        </p:spPr>
      </p:pic>
      <p:pic>
        <p:nvPicPr>
          <p:cNvPr id="6" name="Imagen 5">
            <a:extLst>
              <a:ext uri="{FF2B5EF4-FFF2-40B4-BE49-F238E27FC236}">
                <a16:creationId xmlns:a16="http://schemas.microsoft.com/office/drawing/2014/main" id="{B7BA4831-89A5-43DF-BF4A-0F3568C41F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39961" y="3690033"/>
            <a:ext cx="3616170" cy="2354802"/>
          </a:xfrm>
          <a:prstGeom prst="rect">
            <a:avLst/>
          </a:prstGeom>
        </p:spPr>
      </p:pic>
    </p:spTree>
    <p:extLst>
      <p:ext uri="{BB962C8B-B14F-4D97-AF65-F5344CB8AC3E}">
        <p14:creationId xmlns:p14="http://schemas.microsoft.com/office/powerpoint/2010/main" val="1365614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AE906-0005-4F48-B4D2-3265B1FF8D09}"/>
              </a:ext>
            </a:extLst>
          </p:cNvPr>
          <p:cNvSpPr>
            <a:spLocks noGrp="1"/>
          </p:cNvSpPr>
          <p:nvPr>
            <p:ph type="title"/>
          </p:nvPr>
        </p:nvSpPr>
        <p:spPr/>
        <p:txBody>
          <a:bodyPr/>
          <a:lstStyle/>
          <a:p>
            <a:pPr algn="l"/>
            <a:r>
              <a:rPr lang="es-EC" dirty="0">
                <a:solidFill>
                  <a:schemeClr val="tx1"/>
                </a:solidFill>
              </a:rPr>
              <a:t>Resultados de la simulación-Coeficiente de Reflexión-VSWR</a:t>
            </a:r>
            <a:br>
              <a:rPr lang="es-EC" dirty="0">
                <a:solidFill>
                  <a:schemeClr val="tx1"/>
                </a:solidFill>
              </a:rPr>
            </a:br>
            <a:endParaRPr lang="es-EC" dirty="0"/>
          </a:p>
        </p:txBody>
      </p:sp>
      <p:pic>
        <p:nvPicPr>
          <p:cNvPr id="4" name="Marcador de contenido 3">
            <a:extLst>
              <a:ext uri="{FF2B5EF4-FFF2-40B4-BE49-F238E27FC236}">
                <a16:creationId xmlns:a16="http://schemas.microsoft.com/office/drawing/2014/main" id="{DBF7CF0B-F0D3-4903-A651-BFAE37E9883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2160" y="1586133"/>
            <a:ext cx="4252402" cy="3403117"/>
          </a:xfrm>
          <a:prstGeom prst="rect">
            <a:avLst/>
          </a:prstGeom>
        </p:spPr>
      </p:pic>
      <p:pic>
        <p:nvPicPr>
          <p:cNvPr id="5" name="Imagen 4">
            <a:extLst>
              <a:ext uri="{FF2B5EF4-FFF2-40B4-BE49-F238E27FC236}">
                <a16:creationId xmlns:a16="http://schemas.microsoft.com/office/drawing/2014/main" id="{F5E681C7-0382-475D-92C6-BCF50479E8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17438" y="1643194"/>
            <a:ext cx="4139952" cy="3346056"/>
          </a:xfrm>
          <a:prstGeom prst="rect">
            <a:avLst/>
          </a:prstGeom>
        </p:spPr>
      </p:pic>
    </p:spTree>
    <p:extLst>
      <p:ext uri="{BB962C8B-B14F-4D97-AF65-F5344CB8AC3E}">
        <p14:creationId xmlns:p14="http://schemas.microsoft.com/office/powerpoint/2010/main" val="2437222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A46EC-131D-42AF-A154-2B42B5E04543}"/>
              </a:ext>
            </a:extLst>
          </p:cNvPr>
          <p:cNvSpPr>
            <a:spLocks noGrp="1"/>
          </p:cNvSpPr>
          <p:nvPr>
            <p:ph type="title"/>
          </p:nvPr>
        </p:nvSpPr>
        <p:spPr/>
        <p:txBody>
          <a:bodyPr/>
          <a:lstStyle/>
          <a:p>
            <a:pPr algn="l"/>
            <a:r>
              <a:rPr lang="es-EC" dirty="0">
                <a:solidFill>
                  <a:schemeClr val="tx1"/>
                </a:solidFill>
              </a:rPr>
              <a:t>JUSTIFICACIÓN</a:t>
            </a:r>
          </a:p>
        </p:txBody>
      </p:sp>
      <p:sp>
        <p:nvSpPr>
          <p:cNvPr id="3" name="Marcador de contenido 2">
            <a:extLst>
              <a:ext uri="{FF2B5EF4-FFF2-40B4-BE49-F238E27FC236}">
                <a16:creationId xmlns:a16="http://schemas.microsoft.com/office/drawing/2014/main" id="{0E888A48-02E0-490E-92FD-AD0BC5381DE0}"/>
              </a:ext>
            </a:extLst>
          </p:cNvPr>
          <p:cNvSpPr>
            <a:spLocks noGrp="1"/>
          </p:cNvSpPr>
          <p:nvPr>
            <p:ph idx="1"/>
          </p:nvPr>
        </p:nvSpPr>
        <p:spPr/>
        <p:txBody>
          <a:bodyPr/>
          <a:lstStyle/>
          <a:p>
            <a:pPr algn="just"/>
            <a:r>
              <a:rPr lang="es-EC" dirty="0">
                <a:solidFill>
                  <a:schemeClr val="tx1"/>
                </a:solidFill>
              </a:rPr>
              <a:t>Dentro de la Ingeniería de Antenas los elementos irradiadores conocidas como antenas independientes de frecuencia son de especial atención debido a las características como la posibilidad de reducir el uso de varias antenas a una única antena debido al gran ancho de banda que estas poseen.</a:t>
            </a:r>
          </a:p>
          <a:p>
            <a:r>
              <a:rPr lang="es-EC" dirty="0">
                <a:solidFill>
                  <a:schemeClr val="tx1"/>
                </a:solidFill>
              </a:rPr>
              <a:t>La propuesta de desarrollar un sistema enteramente nacional, del cual este proyecto de investigación forma parte, se basa en la necesidad de generar tecnologías endógenas como motor del desarrollo nacional. </a:t>
            </a:r>
          </a:p>
        </p:txBody>
      </p:sp>
    </p:spTree>
    <p:extLst>
      <p:ext uri="{BB962C8B-B14F-4D97-AF65-F5344CB8AC3E}">
        <p14:creationId xmlns:p14="http://schemas.microsoft.com/office/powerpoint/2010/main" val="3953337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42DA6-8966-4349-9036-3C8BE097228D}"/>
              </a:ext>
            </a:extLst>
          </p:cNvPr>
          <p:cNvSpPr>
            <a:spLocks noGrp="1"/>
          </p:cNvSpPr>
          <p:nvPr>
            <p:ph type="title"/>
          </p:nvPr>
        </p:nvSpPr>
        <p:spPr/>
        <p:txBody>
          <a:bodyPr/>
          <a:lstStyle/>
          <a:p>
            <a:pPr algn="l"/>
            <a:r>
              <a:rPr lang="es-EC" dirty="0">
                <a:solidFill>
                  <a:schemeClr val="tx1"/>
                </a:solidFill>
              </a:rPr>
              <a:t>Resultados de la simulación-Impedancia-Relación Axial</a:t>
            </a:r>
            <a:endParaRPr lang="es-EC" dirty="0"/>
          </a:p>
        </p:txBody>
      </p:sp>
      <p:pic>
        <p:nvPicPr>
          <p:cNvPr id="6" name="Marcador de contenido 5">
            <a:extLst>
              <a:ext uri="{FF2B5EF4-FFF2-40B4-BE49-F238E27FC236}">
                <a16:creationId xmlns:a16="http://schemas.microsoft.com/office/drawing/2014/main" id="{E2F54BE9-66EA-47A9-A28D-285343DB7CE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1036" y="1698253"/>
            <a:ext cx="3999092" cy="2998033"/>
          </a:xfrm>
          <a:prstGeom prst="rect">
            <a:avLst/>
          </a:prstGeom>
        </p:spPr>
      </p:pic>
      <p:pic>
        <p:nvPicPr>
          <p:cNvPr id="7" name="Imagen 6">
            <a:extLst>
              <a:ext uri="{FF2B5EF4-FFF2-40B4-BE49-F238E27FC236}">
                <a16:creationId xmlns:a16="http://schemas.microsoft.com/office/drawing/2014/main" id="{1050FC7E-9948-4245-9A43-6466A7E4A3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81250" y="1698253"/>
            <a:ext cx="3999092" cy="2998033"/>
          </a:xfrm>
          <a:prstGeom prst="rect">
            <a:avLst/>
          </a:prstGeom>
        </p:spPr>
      </p:pic>
    </p:spTree>
    <p:extLst>
      <p:ext uri="{BB962C8B-B14F-4D97-AF65-F5344CB8AC3E}">
        <p14:creationId xmlns:p14="http://schemas.microsoft.com/office/powerpoint/2010/main" val="4160968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633F4-BFDF-435E-A8BB-4A9388869413}"/>
              </a:ext>
            </a:extLst>
          </p:cNvPr>
          <p:cNvSpPr>
            <a:spLocks noGrp="1"/>
          </p:cNvSpPr>
          <p:nvPr>
            <p:ph type="title"/>
          </p:nvPr>
        </p:nvSpPr>
        <p:spPr/>
        <p:txBody>
          <a:bodyPr/>
          <a:lstStyle/>
          <a:p>
            <a:pPr algn="l"/>
            <a:r>
              <a:rPr lang="es-EC" dirty="0">
                <a:solidFill>
                  <a:schemeClr val="tx1"/>
                </a:solidFill>
              </a:rPr>
              <a:t>Diseño Final del conjunto</a:t>
            </a:r>
          </a:p>
        </p:txBody>
      </p:sp>
      <p:pic>
        <p:nvPicPr>
          <p:cNvPr id="4" name="Marcador de contenido 3">
            <a:extLst>
              <a:ext uri="{FF2B5EF4-FFF2-40B4-BE49-F238E27FC236}">
                <a16:creationId xmlns:a16="http://schemas.microsoft.com/office/drawing/2014/main" id="{2DADE61B-9771-468F-B990-F7E37590B209}"/>
              </a:ext>
            </a:extLst>
          </p:cNvPr>
          <p:cNvPicPr>
            <a:picLocks noGrp="1"/>
          </p:cNvPicPr>
          <p:nvPr>
            <p:ph idx="1"/>
          </p:nvPr>
        </p:nvPicPr>
        <p:blipFill>
          <a:blip r:embed="rId2"/>
          <a:stretch>
            <a:fillRect/>
          </a:stretch>
        </p:blipFill>
        <p:spPr>
          <a:xfrm>
            <a:off x="2634142" y="1512949"/>
            <a:ext cx="7157927" cy="2958383"/>
          </a:xfrm>
          <a:prstGeom prst="rect">
            <a:avLst/>
          </a:prstGeom>
        </p:spPr>
      </p:pic>
    </p:spTree>
    <p:extLst>
      <p:ext uri="{BB962C8B-B14F-4D97-AF65-F5344CB8AC3E}">
        <p14:creationId xmlns:p14="http://schemas.microsoft.com/office/powerpoint/2010/main" val="38795135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A447E-6266-46F1-AC77-E21A6DCAB5F9}"/>
              </a:ext>
            </a:extLst>
          </p:cNvPr>
          <p:cNvSpPr>
            <a:spLocks noGrp="1"/>
          </p:cNvSpPr>
          <p:nvPr>
            <p:ph type="title"/>
          </p:nvPr>
        </p:nvSpPr>
        <p:spPr/>
        <p:txBody>
          <a:bodyPr/>
          <a:lstStyle/>
          <a:p>
            <a:pPr algn="l"/>
            <a:r>
              <a:rPr lang="es-EC" dirty="0">
                <a:solidFill>
                  <a:schemeClr val="tx1"/>
                </a:solidFill>
              </a:rPr>
              <a:t>Simulación del Conjunto-Patrón de radiación</a:t>
            </a:r>
          </a:p>
        </p:txBody>
      </p:sp>
      <p:pic>
        <p:nvPicPr>
          <p:cNvPr id="6" name="Marcador de contenido 5">
            <a:extLst>
              <a:ext uri="{FF2B5EF4-FFF2-40B4-BE49-F238E27FC236}">
                <a16:creationId xmlns:a16="http://schemas.microsoft.com/office/drawing/2014/main" id="{AEA659A0-39EE-4254-A41F-29E656A0B28D}"/>
              </a:ext>
            </a:extLst>
          </p:cNvPr>
          <p:cNvPicPr>
            <a:picLocks noGrp="1"/>
          </p:cNvPicPr>
          <p:nvPr>
            <p:ph idx="1"/>
          </p:nvPr>
        </p:nvPicPr>
        <p:blipFill>
          <a:blip r:embed="rId2"/>
          <a:stretch>
            <a:fillRect/>
          </a:stretch>
        </p:blipFill>
        <p:spPr>
          <a:xfrm>
            <a:off x="3294224" y="1166019"/>
            <a:ext cx="5010691" cy="4525962"/>
          </a:xfrm>
          <a:prstGeom prst="rect">
            <a:avLst/>
          </a:prstGeom>
        </p:spPr>
      </p:pic>
    </p:spTree>
    <p:extLst>
      <p:ext uri="{BB962C8B-B14F-4D97-AF65-F5344CB8AC3E}">
        <p14:creationId xmlns:p14="http://schemas.microsoft.com/office/powerpoint/2010/main" val="1008489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AD7A9-1787-49DA-8CD4-E78CFE7F12B8}"/>
              </a:ext>
            </a:extLst>
          </p:cNvPr>
          <p:cNvSpPr>
            <a:spLocks noGrp="1"/>
          </p:cNvSpPr>
          <p:nvPr>
            <p:ph type="title"/>
          </p:nvPr>
        </p:nvSpPr>
        <p:spPr/>
        <p:txBody>
          <a:bodyPr/>
          <a:lstStyle/>
          <a:p>
            <a:pPr algn="l"/>
            <a:r>
              <a:rPr lang="es-EC" dirty="0">
                <a:solidFill>
                  <a:schemeClr val="tx1"/>
                </a:solidFill>
              </a:rPr>
              <a:t>Simulación del Conjunto- Relación Axial-Coeficiente de reflexión</a:t>
            </a:r>
            <a:endParaRPr lang="es-EC" dirty="0"/>
          </a:p>
        </p:txBody>
      </p:sp>
      <p:pic>
        <p:nvPicPr>
          <p:cNvPr id="4" name="Marcador de contenido 3">
            <a:extLst>
              <a:ext uri="{FF2B5EF4-FFF2-40B4-BE49-F238E27FC236}">
                <a16:creationId xmlns:a16="http://schemas.microsoft.com/office/drawing/2014/main" id="{42FC19C0-CD43-4864-8DFB-F933034D1950}"/>
              </a:ext>
            </a:extLst>
          </p:cNvPr>
          <p:cNvPicPr>
            <a:picLocks noGrp="1"/>
          </p:cNvPicPr>
          <p:nvPr>
            <p:ph idx="1"/>
          </p:nvPr>
        </p:nvPicPr>
        <p:blipFill>
          <a:blip r:embed="rId2"/>
          <a:stretch>
            <a:fillRect/>
          </a:stretch>
        </p:blipFill>
        <p:spPr>
          <a:xfrm>
            <a:off x="1058083" y="1615737"/>
            <a:ext cx="5037917" cy="3926026"/>
          </a:xfrm>
          <a:prstGeom prst="rect">
            <a:avLst/>
          </a:prstGeom>
        </p:spPr>
      </p:pic>
      <p:pic>
        <p:nvPicPr>
          <p:cNvPr id="5" name="Imagen 4">
            <a:extLst>
              <a:ext uri="{FF2B5EF4-FFF2-40B4-BE49-F238E27FC236}">
                <a16:creationId xmlns:a16="http://schemas.microsoft.com/office/drawing/2014/main" id="{FE3F8E87-FFB2-4F00-BAFC-38153D5054B2}"/>
              </a:ext>
            </a:extLst>
          </p:cNvPr>
          <p:cNvPicPr/>
          <p:nvPr/>
        </p:nvPicPr>
        <p:blipFill>
          <a:blip r:embed="rId3"/>
          <a:stretch>
            <a:fillRect/>
          </a:stretch>
        </p:blipFill>
        <p:spPr>
          <a:xfrm>
            <a:off x="6508219" y="1615737"/>
            <a:ext cx="4748665" cy="3926026"/>
          </a:xfrm>
          <a:prstGeom prst="rect">
            <a:avLst/>
          </a:prstGeom>
        </p:spPr>
      </p:pic>
    </p:spTree>
    <p:extLst>
      <p:ext uri="{BB962C8B-B14F-4D97-AF65-F5344CB8AC3E}">
        <p14:creationId xmlns:p14="http://schemas.microsoft.com/office/powerpoint/2010/main" val="37287359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37DD4-54E0-4FEE-8964-5F56F7698F37}"/>
              </a:ext>
            </a:extLst>
          </p:cNvPr>
          <p:cNvSpPr>
            <a:spLocks noGrp="1"/>
          </p:cNvSpPr>
          <p:nvPr>
            <p:ph type="title"/>
          </p:nvPr>
        </p:nvSpPr>
        <p:spPr>
          <a:xfrm>
            <a:off x="609600" y="310148"/>
            <a:ext cx="10972800" cy="1074768"/>
          </a:xfrm>
        </p:spPr>
        <p:txBody>
          <a:bodyPr/>
          <a:lstStyle/>
          <a:p>
            <a:pPr algn="l"/>
            <a:r>
              <a:rPr lang="es-EC" dirty="0">
                <a:solidFill>
                  <a:schemeClr val="tx1"/>
                </a:solidFill>
                <a:effectLst/>
              </a:rPr>
              <a:t>CONSTRUCCIÓN DEL PROTOTIPO </a:t>
            </a:r>
            <a:endParaRPr lang="es-EC" dirty="0">
              <a:solidFill>
                <a:schemeClr val="tx1"/>
              </a:solidFill>
            </a:endParaRPr>
          </a:p>
        </p:txBody>
      </p:sp>
      <p:pic>
        <p:nvPicPr>
          <p:cNvPr id="4" name="Marcador de contenido 3">
            <a:extLst>
              <a:ext uri="{FF2B5EF4-FFF2-40B4-BE49-F238E27FC236}">
                <a16:creationId xmlns:a16="http://schemas.microsoft.com/office/drawing/2014/main" id="{50E56EE8-8EAE-4DD2-AB1C-1151D18270B5}"/>
              </a:ext>
            </a:extLst>
          </p:cNvPr>
          <p:cNvPicPr>
            <a:picLocks noGrp="1"/>
          </p:cNvPicPr>
          <p:nvPr>
            <p:ph idx="1"/>
          </p:nvPr>
        </p:nvPicPr>
        <p:blipFill>
          <a:blip r:embed="rId2"/>
          <a:stretch>
            <a:fillRect/>
          </a:stretch>
        </p:blipFill>
        <p:spPr>
          <a:xfrm>
            <a:off x="2726085" y="2211079"/>
            <a:ext cx="3017769" cy="3458545"/>
          </a:xfrm>
          <a:prstGeom prst="rect">
            <a:avLst/>
          </a:prstGeom>
        </p:spPr>
      </p:pic>
      <p:sp>
        <p:nvSpPr>
          <p:cNvPr id="5" name="Rectángulo 4">
            <a:extLst>
              <a:ext uri="{FF2B5EF4-FFF2-40B4-BE49-F238E27FC236}">
                <a16:creationId xmlns:a16="http://schemas.microsoft.com/office/drawing/2014/main" id="{68A344EC-5AE2-4889-8648-9633A77066FB}"/>
              </a:ext>
            </a:extLst>
          </p:cNvPr>
          <p:cNvSpPr/>
          <p:nvPr/>
        </p:nvSpPr>
        <p:spPr>
          <a:xfrm>
            <a:off x="544496" y="923250"/>
            <a:ext cx="11227293" cy="1200329"/>
          </a:xfrm>
          <a:prstGeom prst="rect">
            <a:avLst/>
          </a:prstGeom>
        </p:spPr>
        <p:txBody>
          <a:bodyPr wrap="square">
            <a:spAutoFit/>
          </a:bodyPr>
          <a:lstStyle/>
          <a:p>
            <a:r>
              <a:rPr lang="es-EC" sz="2400" dirty="0">
                <a:ea typeface="Calibri" panose="020F0502020204030204" pitchFamily="34" charset="0"/>
              </a:rPr>
              <a:t>U</a:t>
            </a:r>
            <a:r>
              <a:rPr lang="es-EC" sz="2400" spc="-30" dirty="0">
                <a:ea typeface="Calibri" panose="020F0502020204030204" pitchFamily="34" charset="0"/>
              </a:rPr>
              <a:t>na vez terminada la simulación en el programa HFSS y habiendo alcanzado los objetivos planteados se procede a exportar la geometría de la antena y del casador al programa ISOPro.</a:t>
            </a:r>
            <a:endParaRPr lang="es-EC" sz="2400" dirty="0"/>
          </a:p>
        </p:txBody>
      </p:sp>
      <p:pic>
        <p:nvPicPr>
          <p:cNvPr id="6" name="Imagen 5">
            <a:extLst>
              <a:ext uri="{FF2B5EF4-FFF2-40B4-BE49-F238E27FC236}">
                <a16:creationId xmlns:a16="http://schemas.microsoft.com/office/drawing/2014/main" id="{4E7CC2D4-E90E-4B1B-9C1E-2041EA96E692}"/>
              </a:ext>
            </a:extLst>
          </p:cNvPr>
          <p:cNvPicPr/>
          <p:nvPr/>
        </p:nvPicPr>
        <p:blipFill>
          <a:blip r:embed="rId3"/>
          <a:stretch>
            <a:fillRect/>
          </a:stretch>
        </p:blipFill>
        <p:spPr>
          <a:xfrm>
            <a:off x="6768277" y="2211080"/>
            <a:ext cx="3219102" cy="3458545"/>
          </a:xfrm>
          <a:prstGeom prst="rect">
            <a:avLst/>
          </a:prstGeom>
        </p:spPr>
      </p:pic>
    </p:spTree>
    <p:extLst>
      <p:ext uri="{BB962C8B-B14F-4D97-AF65-F5344CB8AC3E}">
        <p14:creationId xmlns:p14="http://schemas.microsoft.com/office/powerpoint/2010/main" val="1013235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6ADB5-4DE8-43B7-B9BC-6D56AD874571}"/>
              </a:ext>
            </a:extLst>
          </p:cNvPr>
          <p:cNvSpPr>
            <a:spLocks noGrp="1"/>
          </p:cNvSpPr>
          <p:nvPr>
            <p:ph type="title"/>
          </p:nvPr>
        </p:nvSpPr>
        <p:spPr/>
        <p:txBody>
          <a:bodyPr/>
          <a:lstStyle/>
          <a:p>
            <a:pPr algn="l"/>
            <a:r>
              <a:rPr lang="es-EC" dirty="0">
                <a:solidFill>
                  <a:schemeClr val="tx1"/>
                </a:solidFill>
              </a:rPr>
              <a:t>Unión de la antena espiral y casador</a:t>
            </a:r>
          </a:p>
        </p:txBody>
      </p:sp>
      <p:pic>
        <p:nvPicPr>
          <p:cNvPr id="4" name="Marcador de contenido 3">
            <a:extLst>
              <a:ext uri="{FF2B5EF4-FFF2-40B4-BE49-F238E27FC236}">
                <a16:creationId xmlns:a16="http://schemas.microsoft.com/office/drawing/2014/main" id="{B064400A-33F6-4B44-8397-23E0B6E7B6FE}"/>
              </a:ext>
            </a:extLst>
          </p:cNvPr>
          <p:cNvPicPr>
            <a:picLocks noGrp="1"/>
          </p:cNvPicPr>
          <p:nvPr>
            <p:ph idx="1"/>
          </p:nvPr>
        </p:nvPicPr>
        <p:blipFill>
          <a:blip r:embed="rId2"/>
          <a:stretch>
            <a:fillRect/>
          </a:stretch>
        </p:blipFill>
        <p:spPr>
          <a:xfrm>
            <a:off x="1752491" y="1708258"/>
            <a:ext cx="8172744" cy="3822530"/>
          </a:xfrm>
          <a:prstGeom prst="rect">
            <a:avLst/>
          </a:prstGeom>
        </p:spPr>
      </p:pic>
    </p:spTree>
    <p:extLst>
      <p:ext uri="{BB962C8B-B14F-4D97-AF65-F5344CB8AC3E}">
        <p14:creationId xmlns:p14="http://schemas.microsoft.com/office/powerpoint/2010/main" val="145065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AC77B-D3E6-493F-98B5-96AFB811AA51}"/>
              </a:ext>
            </a:extLst>
          </p:cNvPr>
          <p:cNvSpPr>
            <a:spLocks noGrp="1"/>
          </p:cNvSpPr>
          <p:nvPr>
            <p:ph type="title"/>
          </p:nvPr>
        </p:nvSpPr>
        <p:spPr/>
        <p:txBody>
          <a:bodyPr/>
          <a:lstStyle/>
          <a:p>
            <a:pPr algn="l"/>
            <a:r>
              <a:rPr lang="es-EC" dirty="0">
                <a:solidFill>
                  <a:schemeClr val="tx1"/>
                </a:solidFill>
              </a:rPr>
              <a:t>Diseño final del prototipo</a:t>
            </a:r>
          </a:p>
        </p:txBody>
      </p:sp>
      <p:pic>
        <p:nvPicPr>
          <p:cNvPr id="4" name="Marcador de contenido 3">
            <a:extLst>
              <a:ext uri="{FF2B5EF4-FFF2-40B4-BE49-F238E27FC236}">
                <a16:creationId xmlns:a16="http://schemas.microsoft.com/office/drawing/2014/main" id="{1297DEDA-84F5-43B7-A57D-F6156FF02BDC}"/>
              </a:ext>
            </a:extLst>
          </p:cNvPr>
          <p:cNvPicPr>
            <a:picLocks noGrp="1"/>
          </p:cNvPicPr>
          <p:nvPr>
            <p:ph idx="1"/>
          </p:nvPr>
        </p:nvPicPr>
        <p:blipFill>
          <a:blip r:embed="rId2"/>
          <a:stretch>
            <a:fillRect/>
          </a:stretch>
        </p:blipFill>
        <p:spPr>
          <a:xfrm>
            <a:off x="3266981" y="1612947"/>
            <a:ext cx="4832973" cy="4281826"/>
          </a:xfrm>
          <a:prstGeom prst="rect">
            <a:avLst/>
          </a:prstGeom>
        </p:spPr>
      </p:pic>
    </p:spTree>
    <p:extLst>
      <p:ext uri="{BB962C8B-B14F-4D97-AF65-F5344CB8AC3E}">
        <p14:creationId xmlns:p14="http://schemas.microsoft.com/office/powerpoint/2010/main" val="2234959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B75FD-FAA3-4DB0-AC9C-7A4B5F2D39E7}"/>
              </a:ext>
            </a:extLst>
          </p:cNvPr>
          <p:cNvSpPr>
            <a:spLocks noGrp="1"/>
          </p:cNvSpPr>
          <p:nvPr>
            <p:ph type="title"/>
          </p:nvPr>
        </p:nvSpPr>
        <p:spPr/>
        <p:txBody>
          <a:bodyPr/>
          <a:lstStyle/>
          <a:p>
            <a:pPr algn="l"/>
            <a:r>
              <a:rPr lang="es-EC" dirty="0">
                <a:solidFill>
                  <a:schemeClr val="tx1"/>
                </a:solidFill>
              </a:rPr>
              <a:t>Resultados Finales del prototipo</a:t>
            </a:r>
          </a:p>
        </p:txBody>
      </p:sp>
      <p:pic>
        <p:nvPicPr>
          <p:cNvPr id="4" name="Marcador de contenido 3">
            <a:extLst>
              <a:ext uri="{FF2B5EF4-FFF2-40B4-BE49-F238E27FC236}">
                <a16:creationId xmlns:a16="http://schemas.microsoft.com/office/drawing/2014/main" id="{3F7B39D0-3C75-4D1E-AEB9-946F3D6F91F2}"/>
              </a:ext>
            </a:extLst>
          </p:cNvPr>
          <p:cNvPicPr>
            <a:picLocks noGrp="1"/>
          </p:cNvPicPr>
          <p:nvPr>
            <p:ph idx="1"/>
          </p:nvPr>
        </p:nvPicPr>
        <p:blipFill>
          <a:blip r:embed="rId2"/>
          <a:stretch>
            <a:fillRect/>
          </a:stretch>
        </p:blipFill>
        <p:spPr>
          <a:xfrm>
            <a:off x="3027285" y="1309110"/>
            <a:ext cx="5095282" cy="4239780"/>
          </a:xfrm>
          <a:prstGeom prst="rect">
            <a:avLst/>
          </a:prstGeom>
        </p:spPr>
      </p:pic>
    </p:spTree>
    <p:extLst>
      <p:ext uri="{BB962C8B-B14F-4D97-AF65-F5344CB8AC3E}">
        <p14:creationId xmlns:p14="http://schemas.microsoft.com/office/powerpoint/2010/main" val="14188667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EDBDE-1CE4-49E3-85A3-30CED34A02F0}"/>
              </a:ext>
            </a:extLst>
          </p:cNvPr>
          <p:cNvSpPr>
            <a:spLocks noGrp="1"/>
          </p:cNvSpPr>
          <p:nvPr>
            <p:ph type="title"/>
          </p:nvPr>
        </p:nvSpPr>
        <p:spPr/>
        <p:txBody>
          <a:bodyPr/>
          <a:lstStyle/>
          <a:p>
            <a:pPr algn="l"/>
            <a:r>
              <a:rPr lang="es-EC" dirty="0">
                <a:solidFill>
                  <a:schemeClr val="tx1"/>
                </a:solidFill>
              </a:rPr>
              <a:t>Conclusiones</a:t>
            </a:r>
          </a:p>
        </p:txBody>
      </p:sp>
      <p:sp>
        <p:nvSpPr>
          <p:cNvPr id="3" name="Marcador de contenido 2">
            <a:extLst>
              <a:ext uri="{FF2B5EF4-FFF2-40B4-BE49-F238E27FC236}">
                <a16:creationId xmlns:a16="http://schemas.microsoft.com/office/drawing/2014/main" id="{CDF68DA4-0F32-4EEA-91E1-8CF72EEBEAE8}"/>
              </a:ext>
            </a:extLst>
          </p:cNvPr>
          <p:cNvSpPr>
            <a:spLocks noGrp="1"/>
          </p:cNvSpPr>
          <p:nvPr>
            <p:ph idx="1"/>
          </p:nvPr>
        </p:nvSpPr>
        <p:spPr/>
        <p:txBody>
          <a:bodyPr/>
          <a:lstStyle/>
          <a:p>
            <a:r>
              <a:rPr lang="es-ES" dirty="0">
                <a:solidFill>
                  <a:schemeClr val="tx1"/>
                </a:solidFill>
              </a:rPr>
              <a:t>Las antenas independientes deberían tener un ancho de banda infinito, esto no sucede en la práctica debido a que la frecuencia inferior se ve limitada por el radio exterior de la espiral y la frecuencia superior por el radio inicial.</a:t>
            </a:r>
          </a:p>
          <a:p>
            <a:r>
              <a:rPr lang="es-ES" dirty="0">
                <a:solidFill>
                  <a:schemeClr val="tx1"/>
                </a:solidFill>
              </a:rPr>
              <a:t>Debido a que el radio inicial de la antena espiral es ligeramente inferior al ancho del camino y ancho del brazo, la impedancia de la antena espiral es inferior a la teórica de 188 Ω. </a:t>
            </a:r>
            <a:endParaRPr lang="es-EC" dirty="0">
              <a:solidFill>
                <a:schemeClr val="tx1"/>
              </a:solidFill>
            </a:endParaRPr>
          </a:p>
          <a:p>
            <a:r>
              <a:rPr lang="es-ES" dirty="0">
                <a:solidFill>
                  <a:schemeClr val="tx1"/>
                </a:solidFill>
              </a:rPr>
              <a:t>Se pudo comprobar que la antena debido además a la cavidad metálica soldada en su circunferencia alcanzo una mayor  directividad respecto a la simulada inicialmente. </a:t>
            </a:r>
            <a:endParaRPr lang="es-EC" dirty="0">
              <a:solidFill>
                <a:schemeClr val="tx1"/>
              </a:solidFill>
            </a:endParaRPr>
          </a:p>
          <a:p>
            <a:r>
              <a:rPr lang="es-EC" dirty="0">
                <a:solidFill>
                  <a:schemeClr val="tx1"/>
                </a:solidFill>
              </a:rPr>
              <a:t>Se logró medir el desempeño de un elemento del arreglo de antenas.</a:t>
            </a:r>
          </a:p>
          <a:p>
            <a:endParaRPr lang="es-EC" dirty="0"/>
          </a:p>
        </p:txBody>
      </p:sp>
    </p:spTree>
    <p:extLst>
      <p:ext uri="{BB962C8B-B14F-4D97-AF65-F5344CB8AC3E}">
        <p14:creationId xmlns:p14="http://schemas.microsoft.com/office/powerpoint/2010/main" val="11218625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E4B76-1E18-42C9-93FC-7C03EDCA5156}"/>
              </a:ext>
            </a:extLst>
          </p:cNvPr>
          <p:cNvSpPr>
            <a:spLocks noGrp="1"/>
          </p:cNvSpPr>
          <p:nvPr>
            <p:ph type="title"/>
          </p:nvPr>
        </p:nvSpPr>
        <p:spPr/>
        <p:txBody>
          <a:bodyPr/>
          <a:lstStyle/>
          <a:p>
            <a:pPr algn="l"/>
            <a:r>
              <a:rPr lang="es-EC" dirty="0">
                <a:solidFill>
                  <a:schemeClr val="tx1"/>
                </a:solidFill>
              </a:rPr>
              <a:t>Recomendaciones</a:t>
            </a:r>
          </a:p>
        </p:txBody>
      </p:sp>
      <p:sp>
        <p:nvSpPr>
          <p:cNvPr id="3" name="Marcador de contenido 2">
            <a:extLst>
              <a:ext uri="{FF2B5EF4-FFF2-40B4-BE49-F238E27FC236}">
                <a16:creationId xmlns:a16="http://schemas.microsoft.com/office/drawing/2014/main" id="{63BA6854-AF23-42D6-A9C8-E0163DBAB300}"/>
              </a:ext>
            </a:extLst>
          </p:cNvPr>
          <p:cNvSpPr>
            <a:spLocks noGrp="1"/>
          </p:cNvSpPr>
          <p:nvPr>
            <p:ph idx="1"/>
          </p:nvPr>
        </p:nvSpPr>
        <p:spPr/>
        <p:txBody>
          <a:bodyPr/>
          <a:lstStyle/>
          <a:p>
            <a:r>
              <a:rPr lang="es-ES" dirty="0">
                <a:solidFill>
                  <a:schemeClr val="tx1"/>
                </a:solidFill>
              </a:rPr>
              <a:t>En el diseño de la geometría de la antena espiral se debe procurar que el ancho del brazo sea igual al ancho del camino para así lograr cumplir con el principio de antena auto complementaria. </a:t>
            </a:r>
            <a:endParaRPr lang="es-EC" dirty="0">
              <a:solidFill>
                <a:schemeClr val="tx1"/>
              </a:solidFill>
            </a:endParaRPr>
          </a:p>
          <a:p>
            <a:r>
              <a:rPr lang="es-ES" dirty="0">
                <a:solidFill>
                  <a:schemeClr val="tx1"/>
                </a:solidFill>
              </a:rPr>
              <a:t>La antena debe ser soldada simétricamente en los terminales de alimentación ya que si no se consigue la corriente que circulará por cada uno de los brazos será asimétrica y afectará el desempeño de la misma.</a:t>
            </a:r>
            <a:endParaRPr lang="es-EC" dirty="0">
              <a:solidFill>
                <a:schemeClr val="tx1"/>
              </a:solidFill>
            </a:endParaRPr>
          </a:p>
          <a:p>
            <a:endParaRPr lang="es-EC" dirty="0"/>
          </a:p>
        </p:txBody>
      </p:sp>
    </p:spTree>
    <p:extLst>
      <p:ext uri="{BB962C8B-B14F-4D97-AF65-F5344CB8AC3E}">
        <p14:creationId xmlns:p14="http://schemas.microsoft.com/office/powerpoint/2010/main" val="3760624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00525" y="107352"/>
            <a:ext cx="11823032" cy="92551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3000" kern="0" dirty="0">
                <a:solidFill>
                  <a:schemeClr val="tx1"/>
                </a:solidFill>
                <a:latin typeface="Century Schoolbook"/>
              </a:rPr>
              <a:t>OBJETIVOS</a:t>
            </a:r>
            <a:endParaRPr lang="es-ES" sz="3000" kern="0" dirty="0">
              <a:solidFill>
                <a:schemeClr val="tx1"/>
              </a:solidFill>
            </a:endParaRPr>
          </a:p>
        </p:txBody>
      </p:sp>
      <p:sp>
        <p:nvSpPr>
          <p:cNvPr id="6" name="5 Rectángulo"/>
          <p:cNvSpPr/>
          <p:nvPr/>
        </p:nvSpPr>
        <p:spPr>
          <a:xfrm>
            <a:off x="481257" y="2632349"/>
            <a:ext cx="11261561" cy="646331"/>
          </a:xfrm>
          <a:prstGeom prst="rect">
            <a:avLst/>
          </a:prstGeom>
          <a:solidFill>
            <a:schemeClr val="accent2">
              <a:lumMod val="20000"/>
              <a:lumOff val="80000"/>
            </a:schemeClr>
          </a:solidFill>
          <a:ln>
            <a:solidFill>
              <a:schemeClr val="accent4"/>
            </a:solidFill>
          </a:ln>
        </p:spPr>
        <p:txBody>
          <a:bodyPr wrap="square">
            <a:spAutoFit/>
          </a:bodyPr>
          <a:lstStyle/>
          <a:p>
            <a:pPr algn="just"/>
            <a:r>
              <a:rPr lang="es-ES" sz="1600" dirty="0"/>
              <a:t>- </a:t>
            </a:r>
            <a:r>
              <a:rPr lang="es-EC" dirty="0"/>
              <a:t>Proponer topologías para el diseño y construcción de la red de tipo impresa que optimicen el ancho de banda de funcionamiento, diagrama de irradiación, peso y tamaño de la red.</a:t>
            </a:r>
            <a:endParaRPr lang="es-EC" sz="1600" dirty="0"/>
          </a:p>
        </p:txBody>
      </p:sp>
      <p:sp>
        <p:nvSpPr>
          <p:cNvPr id="9" name="8 Rectángulo"/>
          <p:cNvSpPr/>
          <p:nvPr/>
        </p:nvSpPr>
        <p:spPr>
          <a:xfrm>
            <a:off x="481257" y="3512546"/>
            <a:ext cx="11261561" cy="615553"/>
          </a:xfrm>
          <a:prstGeom prst="rect">
            <a:avLst/>
          </a:prstGeom>
          <a:solidFill>
            <a:schemeClr val="accent2">
              <a:lumMod val="20000"/>
              <a:lumOff val="80000"/>
            </a:schemeClr>
          </a:solidFill>
          <a:ln>
            <a:solidFill>
              <a:schemeClr val="accent4"/>
            </a:solidFill>
          </a:ln>
        </p:spPr>
        <p:txBody>
          <a:bodyPr wrap="square">
            <a:spAutoFit/>
          </a:bodyPr>
          <a:lstStyle/>
          <a:p>
            <a:pPr algn="just"/>
            <a:r>
              <a:rPr lang="es-ES" sz="1600" dirty="0"/>
              <a:t>- </a:t>
            </a:r>
            <a:r>
              <a:rPr lang="es-EC" dirty="0"/>
              <a:t>Construir prototipos de redes que se muestren más eficiente en las simulaciones.</a:t>
            </a:r>
          </a:p>
          <a:p>
            <a:pPr algn="just"/>
            <a:endParaRPr lang="es-EC" sz="1600" dirty="0"/>
          </a:p>
        </p:txBody>
      </p:sp>
      <p:sp>
        <p:nvSpPr>
          <p:cNvPr id="11" name="10 Rectángulo"/>
          <p:cNvSpPr/>
          <p:nvPr/>
        </p:nvSpPr>
        <p:spPr>
          <a:xfrm>
            <a:off x="481257" y="4272443"/>
            <a:ext cx="11261561" cy="646331"/>
          </a:xfrm>
          <a:prstGeom prst="rect">
            <a:avLst/>
          </a:prstGeom>
          <a:solidFill>
            <a:schemeClr val="accent2">
              <a:lumMod val="20000"/>
              <a:lumOff val="80000"/>
            </a:schemeClr>
          </a:solidFill>
          <a:ln>
            <a:solidFill>
              <a:schemeClr val="accent4"/>
            </a:solidFill>
          </a:ln>
        </p:spPr>
        <p:txBody>
          <a:bodyPr wrap="square">
            <a:spAutoFit/>
          </a:bodyPr>
          <a:lstStyle/>
          <a:p>
            <a:pPr algn="just"/>
            <a:r>
              <a:rPr lang="es-ES" sz="1600" dirty="0"/>
              <a:t>- </a:t>
            </a:r>
            <a:r>
              <a:rPr lang="es-EC" dirty="0"/>
              <a:t>Evaluar parámetros de impedancia de entrada y diagramas de irradiación, en los planos principales, del prototipo construido.</a:t>
            </a:r>
            <a:endParaRPr lang="es-EC" sz="1600" dirty="0"/>
          </a:p>
        </p:txBody>
      </p:sp>
      <p:sp>
        <p:nvSpPr>
          <p:cNvPr id="13" name="Título 1"/>
          <p:cNvSpPr txBox="1">
            <a:spLocks/>
          </p:cNvSpPr>
          <p:nvPr/>
        </p:nvSpPr>
        <p:spPr>
          <a:xfrm>
            <a:off x="328863" y="720656"/>
            <a:ext cx="11823032" cy="92551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kern="0" dirty="0">
                <a:solidFill>
                  <a:schemeClr val="tx2">
                    <a:lumMod val="75000"/>
                  </a:schemeClr>
                </a:solidFill>
                <a:latin typeface="Century Schoolbook"/>
              </a:rPr>
              <a:t>Objetivo General</a:t>
            </a:r>
            <a:endParaRPr lang="es-ES" sz="2400" kern="0" dirty="0">
              <a:solidFill>
                <a:schemeClr val="tx2">
                  <a:lumMod val="75000"/>
                </a:schemeClr>
              </a:solidFill>
            </a:endParaRPr>
          </a:p>
        </p:txBody>
      </p:sp>
      <p:sp>
        <p:nvSpPr>
          <p:cNvPr id="14" name="13 Rectángulo"/>
          <p:cNvSpPr/>
          <p:nvPr/>
        </p:nvSpPr>
        <p:spPr>
          <a:xfrm>
            <a:off x="393032" y="1339663"/>
            <a:ext cx="11349786" cy="646331"/>
          </a:xfrm>
          <a:prstGeom prst="rect">
            <a:avLst/>
          </a:prstGeom>
          <a:solidFill>
            <a:schemeClr val="accent1">
              <a:lumMod val="20000"/>
              <a:lumOff val="80000"/>
            </a:schemeClr>
          </a:solidFill>
          <a:ln>
            <a:solidFill>
              <a:schemeClr val="accent4"/>
            </a:solidFill>
          </a:ln>
        </p:spPr>
        <p:txBody>
          <a:bodyPr wrap="square">
            <a:spAutoFit/>
          </a:bodyPr>
          <a:lstStyle/>
          <a:p>
            <a:r>
              <a:rPr lang="es-EC" dirty="0"/>
              <a:t>Diseñar y construir una red de antenas del tipo impresa para la banda de UHF con el fin de ser utilizada aplicaciones de defensa.</a:t>
            </a:r>
          </a:p>
        </p:txBody>
      </p:sp>
      <p:sp>
        <p:nvSpPr>
          <p:cNvPr id="15" name="Título 1"/>
          <p:cNvSpPr txBox="1">
            <a:spLocks/>
          </p:cNvSpPr>
          <p:nvPr/>
        </p:nvSpPr>
        <p:spPr>
          <a:xfrm>
            <a:off x="272715" y="1997141"/>
            <a:ext cx="11823032" cy="92551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kern="0" dirty="0">
                <a:solidFill>
                  <a:schemeClr val="tx2">
                    <a:lumMod val="75000"/>
                  </a:schemeClr>
                </a:solidFill>
                <a:latin typeface="Century Schoolbook"/>
              </a:rPr>
              <a:t>Objetivos Específicos</a:t>
            </a:r>
            <a:endParaRPr lang="es-ES" sz="2400" kern="0" dirty="0">
              <a:solidFill>
                <a:schemeClr val="tx2">
                  <a:lumMod val="75000"/>
                </a:schemeClr>
              </a:solidFill>
            </a:endParaRPr>
          </a:p>
        </p:txBody>
      </p:sp>
    </p:spTree>
    <p:extLst>
      <p:ext uri="{BB962C8B-B14F-4D97-AF65-F5344CB8AC3E}">
        <p14:creationId xmlns:p14="http://schemas.microsoft.com/office/powerpoint/2010/main" val="3423021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74DBD-CCD4-4AE2-83EA-630CD7DC100A}"/>
              </a:ext>
            </a:extLst>
          </p:cNvPr>
          <p:cNvSpPr>
            <a:spLocks noGrp="1"/>
          </p:cNvSpPr>
          <p:nvPr>
            <p:ph type="title"/>
          </p:nvPr>
        </p:nvSpPr>
        <p:spPr/>
        <p:txBody>
          <a:bodyPr/>
          <a:lstStyle/>
          <a:p>
            <a:pPr algn="l"/>
            <a:r>
              <a:rPr lang="es-EC" dirty="0">
                <a:solidFill>
                  <a:schemeClr val="tx1"/>
                </a:solidFill>
              </a:rPr>
              <a:t>Trabajos Futuros</a:t>
            </a:r>
          </a:p>
        </p:txBody>
      </p:sp>
      <p:sp>
        <p:nvSpPr>
          <p:cNvPr id="3" name="Marcador de contenido 2">
            <a:extLst>
              <a:ext uri="{FF2B5EF4-FFF2-40B4-BE49-F238E27FC236}">
                <a16:creationId xmlns:a16="http://schemas.microsoft.com/office/drawing/2014/main" id="{2ADAAB48-D560-4203-AB5F-E2862692B146}"/>
              </a:ext>
            </a:extLst>
          </p:cNvPr>
          <p:cNvSpPr>
            <a:spLocks noGrp="1"/>
          </p:cNvSpPr>
          <p:nvPr>
            <p:ph idx="1"/>
          </p:nvPr>
        </p:nvSpPr>
        <p:spPr/>
        <p:txBody>
          <a:bodyPr/>
          <a:lstStyle/>
          <a:p>
            <a:r>
              <a:rPr lang="es-EC" dirty="0">
                <a:solidFill>
                  <a:schemeClr val="tx1"/>
                </a:solidFill>
              </a:rPr>
              <a:t>Como trabajos futuros se propone realizar la simulación análisis y construcción de una antena espiral de 4 brazos para observar las ventajas que se obtendrían frente a la antena espiral de dos brazos.</a:t>
            </a:r>
          </a:p>
          <a:p>
            <a:r>
              <a:rPr lang="es-EC" dirty="0">
                <a:solidFill>
                  <a:schemeClr val="tx1"/>
                </a:solidFill>
              </a:rPr>
              <a:t>Se propone el uso de la antena espiral en un sistema inhibidor de drones con el fin de mostrar su comportamiento, ventajas y desempeño respecto al uso de otros tipos de antenas. </a:t>
            </a:r>
          </a:p>
          <a:p>
            <a:endParaRPr lang="es-EC" dirty="0"/>
          </a:p>
        </p:txBody>
      </p:sp>
    </p:spTree>
    <p:extLst>
      <p:ext uri="{BB962C8B-B14F-4D97-AF65-F5344CB8AC3E}">
        <p14:creationId xmlns:p14="http://schemas.microsoft.com/office/powerpoint/2010/main" val="1615873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41888"/>
            <a:ext cx="10972800" cy="4525963"/>
          </a:xfrm>
        </p:spPr>
        <p:txBody>
          <a:bodyPr/>
          <a:lstStyle/>
          <a:p>
            <a:pPr marL="0" indent="0" algn="ctr">
              <a:buNone/>
            </a:pPr>
            <a:endParaRPr lang="es-ES" dirty="0">
              <a:solidFill>
                <a:schemeClr val="tx1"/>
              </a:solidFill>
            </a:endParaRPr>
          </a:p>
          <a:p>
            <a:pPr marL="0" indent="0" algn="ctr">
              <a:buNone/>
            </a:pPr>
            <a:endParaRPr lang="es-ES" dirty="0">
              <a:solidFill>
                <a:schemeClr val="tx1"/>
              </a:solidFill>
            </a:endParaRPr>
          </a:p>
          <a:p>
            <a:pPr marL="0" indent="0" algn="ctr">
              <a:buNone/>
            </a:pPr>
            <a:endParaRPr lang="es-ES" dirty="0">
              <a:solidFill>
                <a:schemeClr val="tx1"/>
              </a:solidFill>
            </a:endParaRPr>
          </a:p>
          <a:p>
            <a:pPr marL="0" indent="0" algn="ctr">
              <a:buNone/>
            </a:pPr>
            <a:r>
              <a:rPr lang="es-ES" sz="6000" dirty="0">
                <a:solidFill>
                  <a:schemeClr val="tx1"/>
                </a:solidFill>
              </a:rPr>
              <a:t>GRACIAS…</a:t>
            </a:r>
          </a:p>
        </p:txBody>
      </p:sp>
    </p:spTree>
    <p:extLst>
      <p:ext uri="{BB962C8B-B14F-4D97-AF65-F5344CB8AC3E}">
        <p14:creationId xmlns:p14="http://schemas.microsoft.com/office/powerpoint/2010/main" val="2385076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F95D16-C158-4BBA-AAD7-1C3C25974B25}"/>
              </a:ext>
            </a:extLst>
          </p:cNvPr>
          <p:cNvPicPr>
            <a:picLocks noChangeAspect="1"/>
          </p:cNvPicPr>
          <p:nvPr/>
        </p:nvPicPr>
        <p:blipFill>
          <a:blip r:embed="rId2"/>
          <a:stretch>
            <a:fillRect/>
          </a:stretch>
        </p:blipFill>
        <p:spPr>
          <a:xfrm>
            <a:off x="9043333" y="2402667"/>
            <a:ext cx="2985444" cy="2437553"/>
          </a:xfrm>
          <a:prstGeom prst="rect">
            <a:avLst/>
          </a:prstGeom>
        </p:spPr>
      </p:pic>
      <p:sp>
        <p:nvSpPr>
          <p:cNvPr id="2" name="Título 1">
            <a:extLst>
              <a:ext uri="{FF2B5EF4-FFF2-40B4-BE49-F238E27FC236}">
                <a16:creationId xmlns:a16="http://schemas.microsoft.com/office/drawing/2014/main" id="{8A8FBAAD-A997-4A36-B7EC-01681D1EA06E}"/>
              </a:ext>
            </a:extLst>
          </p:cNvPr>
          <p:cNvSpPr>
            <a:spLocks noGrp="1"/>
          </p:cNvSpPr>
          <p:nvPr>
            <p:ph type="title"/>
          </p:nvPr>
        </p:nvSpPr>
        <p:spPr/>
        <p:txBody>
          <a:bodyPr/>
          <a:lstStyle/>
          <a:p>
            <a:pPr algn="l"/>
            <a:r>
              <a:rPr lang="es-EC" dirty="0">
                <a:solidFill>
                  <a:schemeClr val="tx1"/>
                </a:solidFill>
              </a:rPr>
              <a:t>Antenas Independientes de Frecuencia</a:t>
            </a:r>
          </a:p>
        </p:txBody>
      </p:sp>
      <p:sp>
        <p:nvSpPr>
          <p:cNvPr id="3" name="Marcador de contenido 2">
            <a:extLst>
              <a:ext uri="{FF2B5EF4-FFF2-40B4-BE49-F238E27FC236}">
                <a16:creationId xmlns:a16="http://schemas.microsoft.com/office/drawing/2014/main" id="{DF227166-E185-44F2-A947-A550991CC5F2}"/>
              </a:ext>
            </a:extLst>
          </p:cNvPr>
          <p:cNvSpPr>
            <a:spLocks noGrp="1"/>
          </p:cNvSpPr>
          <p:nvPr>
            <p:ph idx="1"/>
          </p:nvPr>
        </p:nvSpPr>
        <p:spPr>
          <a:xfrm>
            <a:off x="508932" y="1166018"/>
            <a:ext cx="10972800" cy="4525963"/>
          </a:xfrm>
        </p:spPr>
        <p:txBody>
          <a:bodyPr/>
          <a:lstStyle/>
          <a:p>
            <a:endParaRPr lang="es-EC" dirty="0">
              <a:solidFill>
                <a:schemeClr val="tx1"/>
              </a:solidFill>
            </a:endParaRPr>
          </a:p>
          <a:p>
            <a:r>
              <a:rPr lang="es-EC" dirty="0">
                <a:solidFill>
                  <a:schemeClr val="tx1"/>
                </a:solidFill>
              </a:rPr>
              <a:t>Su geometría está descrita por ángulos</a:t>
            </a:r>
          </a:p>
          <a:p>
            <a:r>
              <a:rPr lang="es-EC" dirty="0">
                <a:solidFill>
                  <a:schemeClr val="tx1"/>
                </a:solidFill>
              </a:rPr>
              <a:t>Describen aquel grupo de antenas que sin importar su escalamiento o truncamiento su respuesta frecuencia se ve inalterada.</a:t>
            </a:r>
          </a:p>
          <a:p>
            <a:r>
              <a:rPr lang="es-EC" dirty="0">
                <a:solidFill>
                  <a:schemeClr val="tx1"/>
                </a:solidFill>
              </a:rPr>
              <a:t>Se caracterizan por tener un gran ancho de banda en el orden de 40:1.</a:t>
            </a:r>
          </a:p>
          <a:p>
            <a:r>
              <a:rPr lang="es-EC" dirty="0">
                <a:solidFill>
                  <a:schemeClr val="tx1"/>
                </a:solidFill>
              </a:rPr>
              <a:t>Su impedancia es cercana a los 188  Ohms.</a:t>
            </a:r>
          </a:p>
          <a:p>
            <a:r>
              <a:rPr lang="es-EC" dirty="0">
                <a:solidFill>
                  <a:schemeClr val="tx1"/>
                </a:solidFill>
              </a:rPr>
              <a:t>Son auto complementarias y auto escalables.</a:t>
            </a:r>
          </a:p>
          <a:p>
            <a:r>
              <a:rPr lang="es-EC" dirty="0">
                <a:solidFill>
                  <a:schemeClr val="tx1"/>
                </a:solidFill>
              </a:rPr>
              <a:t>Usos: Altímetros, sistemas de radionavegación, sistemas de detección y seguimiento de objetos. </a:t>
            </a:r>
          </a:p>
          <a:p>
            <a:endParaRPr lang="es-EC" dirty="0">
              <a:solidFill>
                <a:schemeClr val="tx1"/>
              </a:solidFill>
            </a:endParaRPr>
          </a:p>
          <a:p>
            <a:endParaRPr lang="es-EC" dirty="0"/>
          </a:p>
        </p:txBody>
      </p:sp>
    </p:spTree>
    <p:extLst>
      <p:ext uri="{BB962C8B-B14F-4D97-AF65-F5344CB8AC3E}">
        <p14:creationId xmlns:p14="http://schemas.microsoft.com/office/powerpoint/2010/main" val="1706125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EEC85-E30E-4E30-A386-FC490151B836}"/>
              </a:ext>
            </a:extLst>
          </p:cNvPr>
          <p:cNvSpPr>
            <a:spLocks noGrp="1"/>
          </p:cNvSpPr>
          <p:nvPr>
            <p:ph type="title"/>
          </p:nvPr>
        </p:nvSpPr>
        <p:spPr/>
        <p:txBody>
          <a:bodyPr/>
          <a:lstStyle/>
          <a:p>
            <a:pPr algn="l"/>
            <a:r>
              <a:rPr lang="es-EC" dirty="0">
                <a:solidFill>
                  <a:schemeClr val="tx1"/>
                </a:solidFill>
              </a:rPr>
              <a:t>Principio de Auto escalabilidad</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0A16F225-AD22-4DFC-9ED8-AC269FBEDD1E}"/>
                  </a:ext>
                </a:extLst>
              </p:cNvPr>
              <p:cNvSpPr>
                <a:spLocks noGrp="1"/>
              </p:cNvSpPr>
              <p:nvPr>
                <p:ph idx="1"/>
              </p:nvPr>
            </p:nvSpPr>
            <p:spPr/>
            <p:txBody>
              <a:bodyPr/>
              <a:lstStyle/>
              <a:p>
                <a:r>
                  <a:rPr lang="es-EC" dirty="0">
                    <a:solidFill>
                      <a:schemeClr val="tx1"/>
                    </a:solidFill>
                  </a:rPr>
                  <a:t>Se conoce que  las dimensiones de una antena si se multiplican por un factor K, su comportamiento es el mismo pero a una frecuencia f/k.</a:t>
                </a:r>
              </a:p>
              <a:p>
                <a:r>
                  <a:rPr lang="es-MX" dirty="0">
                    <a:solidFill>
                      <a:schemeClr val="tx1"/>
                    </a:solidFill>
                  </a:rPr>
                  <a:t> Por lo tanto una antena será independiente de la frecuencia si su geometría no varía al multiplicarse por un factor de escala k.</a:t>
                </a:r>
              </a:p>
              <a:p>
                <a:endParaRPr lang="es-EC" i="1" dirty="0">
                  <a:solidFill>
                    <a:schemeClr val="tx1"/>
                  </a:solidFill>
                </a:endParaRPr>
              </a:p>
              <a:p>
                <a:pPr marL="0" indent="0">
                  <a:buNone/>
                </a:pPr>
                <a14:m>
                  <m:oMathPara xmlns:m="http://schemas.openxmlformats.org/officeDocument/2006/math">
                    <m:oMathParaPr>
                      <m:jc m:val="center"/>
                    </m:oMathParaPr>
                    <m:oMath xmlns:m="http://schemas.openxmlformats.org/officeDocument/2006/math">
                      <m:r>
                        <a:rPr lang="es-EC" i="1">
                          <a:solidFill>
                            <a:schemeClr val="tx1"/>
                          </a:solidFill>
                          <a:latin typeface="Cambria Math" panose="02040503050406030204" pitchFamily="18" charset="0"/>
                        </a:rPr>
                        <m:t>𝑟</m:t>
                      </m:r>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𝐹</m:t>
                      </m:r>
                      <m:r>
                        <a:rPr lang="es-EC" i="1">
                          <a:solidFill>
                            <a:schemeClr val="tx1"/>
                          </a:solidFill>
                          <a:latin typeface="Cambria Math" panose="02040503050406030204" pitchFamily="18" charset="0"/>
                        </a:rPr>
                        <m:t>(∅)</m:t>
                      </m:r>
                    </m:oMath>
                  </m:oMathPara>
                </a14:m>
                <a:endParaRPr lang="es-MX" dirty="0">
                  <a:solidFill>
                    <a:schemeClr val="tx1"/>
                  </a:solidFill>
                </a:endParaRPr>
              </a:p>
              <a:p>
                <a:r>
                  <a:rPr lang="es-MX" dirty="0">
                    <a:solidFill>
                      <a:schemeClr val="tx1"/>
                    </a:solidFill>
                  </a:rPr>
                  <a:t>Será auto escalable si:</a:t>
                </a:r>
              </a:p>
              <a:p>
                <a:pPr marL="0" indent="0" algn="ctr">
                  <a:buNone/>
                </a:pPr>
                <a14:m>
                  <m:oMath xmlns:m="http://schemas.openxmlformats.org/officeDocument/2006/math">
                    <m:r>
                      <a:rPr lang="es-EC" i="1">
                        <a:solidFill>
                          <a:schemeClr val="tx1"/>
                        </a:solidFill>
                        <a:latin typeface="Cambria Math" panose="02040503050406030204" pitchFamily="18" charset="0"/>
                      </a:rPr>
                      <m:t>𝑘𝐹</m:t>
                    </m:r>
                    <m:d>
                      <m:dPr>
                        <m:ctrlPr>
                          <a:rPr lang="es-EC" i="1">
                            <a:solidFill>
                              <a:schemeClr val="tx1"/>
                            </a:solidFill>
                            <a:latin typeface="Cambria Math" panose="02040503050406030204" pitchFamily="18" charset="0"/>
                          </a:rPr>
                        </m:ctrlPr>
                      </m:dPr>
                      <m:e>
                        <m:r>
                          <a:rPr lang="es-EC" i="1">
                            <a:solidFill>
                              <a:schemeClr val="tx1"/>
                            </a:solidFill>
                            <a:latin typeface="Cambria Math" panose="02040503050406030204" pitchFamily="18" charset="0"/>
                          </a:rPr>
                          <m:t>∅</m:t>
                        </m:r>
                      </m:e>
                    </m:d>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𝐹</m:t>
                    </m:r>
                    <m:r>
                      <a:rPr lang="es-EC" i="1">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m:t>
                        </m:r>
                      </m:e>
                      <m:sub>
                        <m:r>
                          <a:rPr lang="es-EC" i="1">
                            <a:solidFill>
                              <a:schemeClr val="tx1"/>
                            </a:solidFill>
                            <a:latin typeface="Cambria Math" panose="02040503050406030204" pitchFamily="18" charset="0"/>
                          </a:rPr>
                          <m:t>0</m:t>
                        </m:r>
                      </m:sub>
                    </m:sSub>
                    <m:r>
                      <a:rPr lang="es-EC" i="1">
                        <a:solidFill>
                          <a:schemeClr val="tx1"/>
                        </a:solidFill>
                        <a:latin typeface="Cambria Math" panose="02040503050406030204" pitchFamily="18" charset="0"/>
                      </a:rPr>
                      <m:t>)</m:t>
                    </m:r>
                  </m:oMath>
                </a14:m>
                <a:r>
                  <a:rPr lang="es-EC" dirty="0">
                    <a:solidFill>
                      <a:schemeClr val="tx1"/>
                    </a:solidFill>
                  </a:rPr>
                  <a:t> </a:t>
                </a:r>
              </a:p>
              <a:p>
                <a:endParaRPr lang="es-EC" dirty="0"/>
              </a:p>
            </p:txBody>
          </p:sp>
        </mc:Choice>
        <mc:Fallback>
          <p:sp>
            <p:nvSpPr>
              <p:cNvPr id="3" name="Marcador de contenido 2">
                <a:extLst>
                  <a:ext uri="{FF2B5EF4-FFF2-40B4-BE49-F238E27FC236}">
                    <a16:creationId xmlns:a16="http://schemas.microsoft.com/office/drawing/2014/main" id="{0A16F225-AD22-4DFC-9ED8-AC269FBEDD1E}"/>
                  </a:ext>
                </a:extLst>
              </p:cNvPr>
              <p:cNvSpPr>
                <a:spLocks noGrp="1" noRot="1" noChangeAspect="1" noMove="1" noResize="1" noEditPoints="1" noAdjustHandles="1" noChangeArrowheads="1" noChangeShapeType="1" noTextEdit="1"/>
              </p:cNvSpPr>
              <p:nvPr>
                <p:ph idx="1"/>
              </p:nvPr>
            </p:nvSpPr>
            <p:spPr>
              <a:blipFill>
                <a:blip r:embed="rId2"/>
                <a:stretch>
                  <a:fillRect l="-722" t="-942" r="-667"/>
                </a:stretch>
              </a:blipFill>
            </p:spPr>
            <p:txBody>
              <a:bodyPr/>
              <a:lstStyle/>
              <a:p>
                <a:r>
                  <a:rPr lang="es-EC">
                    <a:noFill/>
                  </a:rPr>
                  <a:t> </a:t>
                </a:r>
              </a:p>
            </p:txBody>
          </p:sp>
        </mc:Fallback>
      </mc:AlternateContent>
    </p:spTree>
    <p:extLst>
      <p:ext uri="{BB962C8B-B14F-4D97-AF65-F5344CB8AC3E}">
        <p14:creationId xmlns:p14="http://schemas.microsoft.com/office/powerpoint/2010/main" val="1009464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9D756-5A28-4470-9848-D607BBF2AE92}"/>
              </a:ext>
            </a:extLst>
          </p:cNvPr>
          <p:cNvSpPr>
            <a:spLocks noGrp="1"/>
          </p:cNvSpPr>
          <p:nvPr>
            <p:ph type="title"/>
          </p:nvPr>
        </p:nvSpPr>
        <p:spPr/>
        <p:txBody>
          <a:bodyPr/>
          <a:lstStyle/>
          <a:p>
            <a:pPr algn="l"/>
            <a:r>
              <a:rPr lang="es-EC" dirty="0">
                <a:solidFill>
                  <a:schemeClr val="tx1"/>
                </a:solidFill>
              </a:rPr>
              <a:t>Principio de auto complementariedad </a:t>
            </a:r>
          </a:p>
        </p:txBody>
      </p:sp>
      <p:sp>
        <p:nvSpPr>
          <p:cNvPr id="3" name="Marcador de contenido 2">
            <a:extLst>
              <a:ext uri="{FF2B5EF4-FFF2-40B4-BE49-F238E27FC236}">
                <a16:creationId xmlns:a16="http://schemas.microsoft.com/office/drawing/2014/main" id="{65E03BD0-E781-417D-A327-C6AF1E8AD5A2}"/>
              </a:ext>
            </a:extLst>
          </p:cNvPr>
          <p:cNvSpPr>
            <a:spLocks noGrp="1"/>
          </p:cNvSpPr>
          <p:nvPr>
            <p:ph idx="1"/>
          </p:nvPr>
        </p:nvSpPr>
        <p:spPr/>
        <p:txBody>
          <a:bodyPr/>
          <a:lstStyle/>
          <a:p>
            <a:pPr lvl="1"/>
            <a:r>
              <a:rPr lang="es-EC" dirty="0">
                <a:solidFill>
                  <a:schemeClr val="tx1"/>
                </a:solidFill>
              </a:rPr>
              <a:t>Son complementarias aquellas antenas que esta y su complementaría tengan la misma forma.</a:t>
            </a:r>
          </a:p>
          <a:p>
            <a:pPr lvl="1"/>
            <a:r>
              <a:rPr lang="es-EC" dirty="0">
                <a:solidFill>
                  <a:schemeClr val="tx1"/>
                </a:solidFill>
              </a:rPr>
              <a:t>Algunos ejemplos se muestran a continuación.</a:t>
            </a:r>
          </a:p>
          <a:p>
            <a:pPr lvl="1"/>
            <a:endParaRPr lang="es-EC" dirty="0">
              <a:solidFill>
                <a:schemeClr val="tx1"/>
              </a:solidFill>
            </a:endParaRPr>
          </a:p>
          <a:p>
            <a:pPr lvl="1"/>
            <a:endParaRPr lang="es-EC" dirty="0"/>
          </a:p>
        </p:txBody>
      </p:sp>
      <p:pic>
        <p:nvPicPr>
          <p:cNvPr id="4" name="Imagen 3">
            <a:extLst>
              <a:ext uri="{FF2B5EF4-FFF2-40B4-BE49-F238E27FC236}">
                <a16:creationId xmlns:a16="http://schemas.microsoft.com/office/drawing/2014/main" id="{184DA907-B703-40FB-8E61-DA1EEC48C4D8}"/>
              </a:ext>
            </a:extLst>
          </p:cNvPr>
          <p:cNvPicPr/>
          <p:nvPr/>
        </p:nvPicPr>
        <p:blipFill>
          <a:blip r:embed="rId2"/>
          <a:stretch>
            <a:fillRect/>
          </a:stretch>
        </p:blipFill>
        <p:spPr>
          <a:xfrm>
            <a:off x="2917014" y="3156271"/>
            <a:ext cx="5534528" cy="2134820"/>
          </a:xfrm>
          <a:prstGeom prst="rect">
            <a:avLst/>
          </a:prstGeom>
        </p:spPr>
      </p:pic>
    </p:spTree>
    <p:extLst>
      <p:ext uri="{BB962C8B-B14F-4D97-AF65-F5344CB8AC3E}">
        <p14:creationId xmlns:p14="http://schemas.microsoft.com/office/powerpoint/2010/main" val="2703821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1E27D-6EA7-4E89-AC92-81022AE8D867}"/>
              </a:ext>
            </a:extLst>
          </p:cNvPr>
          <p:cNvSpPr>
            <a:spLocks noGrp="1"/>
          </p:cNvSpPr>
          <p:nvPr>
            <p:ph type="title"/>
          </p:nvPr>
        </p:nvSpPr>
        <p:spPr/>
        <p:txBody>
          <a:bodyPr/>
          <a:lstStyle/>
          <a:p>
            <a:pPr algn="l"/>
            <a:r>
              <a:rPr lang="es-EC" dirty="0">
                <a:solidFill>
                  <a:schemeClr val="tx1"/>
                </a:solidFill>
              </a:rPr>
              <a:t>Diseño de la antena Espiral</a:t>
            </a:r>
          </a:p>
        </p:txBody>
      </p:sp>
      <p:sp>
        <p:nvSpPr>
          <p:cNvPr id="5" name="Marcador de contenido 4">
            <a:extLst>
              <a:ext uri="{FF2B5EF4-FFF2-40B4-BE49-F238E27FC236}">
                <a16:creationId xmlns:a16="http://schemas.microsoft.com/office/drawing/2014/main" id="{78CCD90E-B4AB-46A3-846D-DD1E0D3382DF}"/>
              </a:ext>
            </a:extLst>
          </p:cNvPr>
          <p:cNvSpPr>
            <a:spLocks noGrp="1"/>
          </p:cNvSpPr>
          <p:nvPr>
            <p:ph idx="1"/>
          </p:nvPr>
        </p:nvSpPr>
        <p:spPr>
          <a:xfrm>
            <a:off x="609600" y="1417638"/>
            <a:ext cx="10515600" cy="4351338"/>
          </a:xfrm>
        </p:spPr>
        <p:txBody>
          <a:bodyPr/>
          <a:lstStyle/>
          <a:p>
            <a:r>
              <a:rPr lang="es-EC" dirty="0">
                <a:solidFill>
                  <a:schemeClr val="tx1"/>
                </a:solidFill>
              </a:rPr>
              <a:t>Se busca lograr obtener un ancho de banda de 500MHz-3,2GHz.</a:t>
            </a:r>
          </a:p>
          <a:p>
            <a:r>
              <a:rPr lang="es-EC" dirty="0">
                <a:solidFill>
                  <a:schemeClr val="tx1"/>
                </a:solidFill>
              </a:rPr>
              <a:t>Se usarán los software:</a:t>
            </a:r>
          </a:p>
          <a:p>
            <a:pPr marL="0" indent="0">
              <a:buNone/>
            </a:pPr>
            <a:r>
              <a:rPr lang="es-EC" dirty="0">
                <a:solidFill>
                  <a:schemeClr val="tx1"/>
                </a:solidFill>
              </a:rPr>
              <a:t>	Software FEKO</a:t>
            </a:r>
            <a:r>
              <a:rPr lang="es-EC" baseline="30000" dirty="0">
                <a:solidFill>
                  <a:schemeClr val="tx1"/>
                </a:solidFill>
              </a:rPr>
              <a:t>TM</a:t>
            </a:r>
            <a:r>
              <a:rPr lang="es-EC" dirty="0">
                <a:solidFill>
                  <a:schemeClr val="tx1"/>
                </a:solidFill>
              </a:rPr>
              <a:t> </a:t>
            </a:r>
          </a:p>
          <a:p>
            <a:pPr marL="0" indent="0">
              <a:buNone/>
            </a:pPr>
            <a:r>
              <a:rPr lang="es-EC" dirty="0">
                <a:solidFill>
                  <a:schemeClr val="tx1"/>
                </a:solidFill>
              </a:rPr>
              <a:t>	Software HFSS</a:t>
            </a:r>
            <a:r>
              <a:rPr lang="es-EC" baseline="30000" dirty="0">
                <a:solidFill>
                  <a:schemeClr val="tx1"/>
                </a:solidFill>
              </a:rPr>
              <a:t>TM</a:t>
            </a:r>
            <a:r>
              <a:rPr lang="es-EC" dirty="0">
                <a:solidFill>
                  <a:schemeClr val="tx1"/>
                </a:solidFill>
              </a:rPr>
              <a:t> </a:t>
            </a:r>
          </a:p>
        </p:txBody>
      </p:sp>
      <p:pic>
        <p:nvPicPr>
          <p:cNvPr id="6" name="Imagen 5">
            <a:extLst>
              <a:ext uri="{FF2B5EF4-FFF2-40B4-BE49-F238E27FC236}">
                <a16:creationId xmlns:a16="http://schemas.microsoft.com/office/drawing/2014/main" id="{F2575B6A-4F2B-4413-8494-FBBE0FD9A914}"/>
              </a:ext>
            </a:extLst>
          </p:cNvPr>
          <p:cNvPicPr/>
          <p:nvPr/>
        </p:nvPicPr>
        <p:blipFill>
          <a:blip r:embed="rId2"/>
          <a:stretch>
            <a:fillRect/>
          </a:stretch>
        </p:blipFill>
        <p:spPr>
          <a:xfrm>
            <a:off x="6667130" y="2665396"/>
            <a:ext cx="4140729" cy="2794371"/>
          </a:xfrm>
          <a:prstGeom prst="rect">
            <a:avLst/>
          </a:prstGeom>
        </p:spPr>
      </p:pic>
    </p:spTree>
    <p:extLst>
      <p:ext uri="{BB962C8B-B14F-4D97-AF65-F5344CB8AC3E}">
        <p14:creationId xmlns:p14="http://schemas.microsoft.com/office/powerpoint/2010/main" val="2810171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253E2-61C9-4B41-B05E-D527876541ED}"/>
              </a:ext>
            </a:extLst>
          </p:cNvPr>
          <p:cNvSpPr>
            <a:spLocks noGrp="1"/>
          </p:cNvSpPr>
          <p:nvPr>
            <p:ph type="title"/>
          </p:nvPr>
        </p:nvSpPr>
        <p:spPr/>
        <p:txBody>
          <a:bodyPr/>
          <a:lstStyle/>
          <a:p>
            <a:pPr algn="l"/>
            <a:r>
              <a:rPr lang="es-EC" dirty="0">
                <a:solidFill>
                  <a:schemeClr val="tx1"/>
                </a:solidFill>
              </a:rPr>
              <a:t>Diseño de la antena Espiral</a:t>
            </a:r>
          </a:p>
        </p:txBody>
      </p:sp>
      <p:sp>
        <p:nvSpPr>
          <p:cNvPr id="3" name="Marcador de contenido 2">
            <a:extLst>
              <a:ext uri="{FF2B5EF4-FFF2-40B4-BE49-F238E27FC236}">
                <a16:creationId xmlns:a16="http://schemas.microsoft.com/office/drawing/2014/main" id="{E5FF46EA-5B32-488C-869C-32CC688068BC}"/>
              </a:ext>
            </a:extLst>
          </p:cNvPr>
          <p:cNvSpPr>
            <a:spLocks noGrp="1"/>
          </p:cNvSpPr>
          <p:nvPr>
            <p:ph idx="1"/>
          </p:nvPr>
        </p:nvSpPr>
        <p:spPr>
          <a:xfrm>
            <a:off x="609600" y="1417638"/>
            <a:ext cx="10972800" cy="4525963"/>
          </a:xfrm>
        </p:spPr>
        <p:txBody>
          <a:bodyPr/>
          <a:lstStyle/>
          <a:p>
            <a:r>
              <a:rPr lang="es-EC" dirty="0">
                <a:solidFill>
                  <a:schemeClr val="tx1"/>
                </a:solidFill>
              </a:rPr>
              <a:t>Los parámetros encontrados matemáticamente para la construcción de la antena espiral fueron: </a:t>
            </a:r>
          </a:p>
          <a:p>
            <a:endParaRPr lang="es-EC" dirty="0"/>
          </a:p>
        </p:txBody>
      </p:sp>
      <mc:AlternateContent xmlns:mc="http://schemas.openxmlformats.org/markup-compatibility/2006">
        <mc:Choice xmlns:a14="http://schemas.microsoft.com/office/drawing/2010/main" Requires="a14">
          <p:graphicFrame>
            <p:nvGraphicFramePr>
              <p:cNvPr id="4" name="Tabla 3">
                <a:extLst>
                  <a:ext uri="{FF2B5EF4-FFF2-40B4-BE49-F238E27FC236}">
                    <a16:creationId xmlns:a16="http://schemas.microsoft.com/office/drawing/2014/main" id="{9895F5DC-1A9D-4F83-8630-4B3E343D3440}"/>
                  </a:ext>
                </a:extLst>
              </p:cNvPr>
              <p:cNvGraphicFramePr>
                <a:graphicFrameLocks noGrp="1"/>
              </p:cNvGraphicFramePr>
              <p:nvPr>
                <p:extLst>
                  <p:ext uri="{D42A27DB-BD31-4B8C-83A1-F6EECF244321}">
                    <p14:modId xmlns:p14="http://schemas.microsoft.com/office/powerpoint/2010/main" val="132692942"/>
                  </p:ext>
                </p:extLst>
              </p:nvPr>
            </p:nvGraphicFramePr>
            <p:xfrm>
              <a:off x="1132023" y="2506965"/>
              <a:ext cx="4246245" cy="3060573"/>
            </p:xfrm>
            <a:graphic>
              <a:graphicData uri="http://schemas.openxmlformats.org/drawingml/2006/table">
                <a:tbl>
                  <a:tblPr firstRow="1" firstCol="1" bandRow="1">
                    <a:tableStyleId>{5C22544A-7EE6-4342-B048-85BDC9FD1C3A}</a:tableStyleId>
                  </a:tblPr>
                  <a:tblGrid>
                    <a:gridCol w="1729740">
                      <a:extLst>
                        <a:ext uri="{9D8B030D-6E8A-4147-A177-3AD203B41FA5}">
                          <a16:colId xmlns:a16="http://schemas.microsoft.com/office/drawing/2014/main" val="1944550535"/>
                        </a:ext>
                      </a:extLst>
                    </a:gridCol>
                    <a:gridCol w="1260475">
                      <a:extLst>
                        <a:ext uri="{9D8B030D-6E8A-4147-A177-3AD203B41FA5}">
                          <a16:colId xmlns:a16="http://schemas.microsoft.com/office/drawing/2014/main" val="3072671495"/>
                        </a:ext>
                      </a:extLst>
                    </a:gridCol>
                    <a:gridCol w="1256030">
                      <a:extLst>
                        <a:ext uri="{9D8B030D-6E8A-4147-A177-3AD203B41FA5}">
                          <a16:colId xmlns:a16="http://schemas.microsoft.com/office/drawing/2014/main" val="3183662275"/>
                        </a:ext>
                      </a:extLst>
                    </a:gridCol>
                  </a:tblGrid>
                  <a:tr h="0">
                    <a:tc>
                      <a:txBody>
                        <a:bodyPr/>
                        <a:lstStyle/>
                        <a:p>
                          <a:pPr indent="450215" algn="ctr">
                            <a:lnSpc>
                              <a:spcPct val="200000"/>
                            </a:lnSpc>
                            <a:spcBef>
                              <a:spcPts val="300"/>
                            </a:spcBef>
                            <a:spcAft>
                              <a:spcPts val="300"/>
                            </a:spcAft>
                          </a:pPr>
                          <a:r>
                            <a:rPr lang="es-EC" sz="1000">
                              <a:effectLst/>
                            </a:rPr>
                            <a:t>Parámetro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dirty="0">
                              <a:effectLst/>
                            </a:rPr>
                            <a:t>Abreviatura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Valor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934016"/>
                      </a:ext>
                    </a:extLst>
                  </a:tr>
                  <a:tr h="0">
                    <a:tc>
                      <a:txBody>
                        <a:bodyPr/>
                        <a:lstStyle/>
                        <a:p>
                          <a:pPr indent="450215" algn="l">
                            <a:lnSpc>
                              <a:spcPct val="200000"/>
                            </a:lnSpc>
                            <a:spcBef>
                              <a:spcPts val="300"/>
                            </a:spcBef>
                            <a:spcAft>
                              <a:spcPts val="300"/>
                            </a:spcAft>
                          </a:pPr>
                          <a:r>
                            <a:rPr lang="es-EC" sz="1000">
                              <a:effectLst/>
                            </a:rPr>
                            <a:t>Radio interior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𝑟</m:t>
                                    </m:r>
                                  </m:e>
                                  <m:sub>
                                    <m:r>
                                      <a:rPr lang="es-EC" sz="1000">
                                        <a:effectLst/>
                                        <a:latin typeface="Cambria Math" panose="02040503050406030204" pitchFamily="18" charset="0"/>
                                      </a:rPr>
                                      <m:t>0</m:t>
                                    </m:r>
                                  </m:sub>
                                </m:sSub>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14,92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285395"/>
                      </a:ext>
                    </a:extLst>
                  </a:tr>
                  <a:tr h="0">
                    <a:tc>
                      <a:txBody>
                        <a:bodyPr/>
                        <a:lstStyle/>
                        <a:p>
                          <a:pPr indent="450215" algn="just">
                            <a:lnSpc>
                              <a:spcPct val="200000"/>
                            </a:lnSpc>
                            <a:spcBef>
                              <a:spcPts val="300"/>
                            </a:spcBef>
                            <a:spcAft>
                              <a:spcPts val="300"/>
                            </a:spcAft>
                          </a:pPr>
                          <a:r>
                            <a:rPr lang="es-EC" sz="1000">
                              <a:effectLst/>
                            </a:rPr>
                            <a:t>Radio exterior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𝑟</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95,49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258436"/>
                      </a:ext>
                    </a:extLst>
                  </a:tr>
                  <a:tr h="0">
                    <a:tc>
                      <a:txBody>
                        <a:bodyPr/>
                        <a:lstStyle/>
                        <a:p>
                          <a:pPr indent="450215" algn="l">
                            <a:lnSpc>
                              <a:spcPct val="200000"/>
                            </a:lnSpc>
                            <a:spcBef>
                              <a:spcPts val="300"/>
                            </a:spcBef>
                            <a:spcAft>
                              <a:spcPts val="300"/>
                            </a:spcAft>
                          </a:pPr>
                          <a:r>
                            <a:rPr lang="es-EC" sz="1000">
                              <a:effectLst/>
                            </a:rPr>
                            <a:t>Longitud del brazo de la espiral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l">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𝐿</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750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0718389"/>
                      </a:ext>
                    </a:extLst>
                  </a:tr>
                  <a:tr h="0">
                    <a:tc>
                      <a:txBody>
                        <a:bodyPr/>
                        <a:lstStyle/>
                        <a:p>
                          <a:pPr indent="450215" algn="just">
                            <a:lnSpc>
                              <a:spcPct val="200000"/>
                            </a:lnSpc>
                            <a:spcBef>
                              <a:spcPts val="300"/>
                            </a:spcBef>
                            <a:spcAft>
                              <a:spcPts val="300"/>
                            </a:spcAft>
                          </a:pPr>
                          <a:r>
                            <a:rPr lang="es-EC" sz="1000" dirty="0">
                              <a:effectLst/>
                            </a:rPr>
                            <a:t>Número de Vueltas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𝑁</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2,16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5320885"/>
                      </a:ext>
                    </a:extLst>
                  </a:tr>
                  <a:tr h="0">
                    <a:tc>
                      <a:txBody>
                        <a:bodyPr/>
                        <a:lstStyle/>
                        <a:p>
                          <a:pPr indent="450215" algn="just">
                            <a:lnSpc>
                              <a:spcPct val="200000"/>
                            </a:lnSpc>
                            <a:spcBef>
                              <a:spcPts val="300"/>
                            </a:spcBef>
                            <a:spcAft>
                              <a:spcPts val="300"/>
                            </a:spcAft>
                          </a:pPr>
                          <a:r>
                            <a:rPr lang="es-EC" sz="1000" dirty="0">
                              <a:effectLst/>
                            </a:rPr>
                            <a:t>Calle Conductora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𝑊</m:t>
                                </m:r>
                                <m:r>
                                  <a:rPr lang="es-EC" sz="1000">
                                    <a:effectLst/>
                                    <a:latin typeface="Cambria Math" panose="02040503050406030204" pitchFamily="18" charset="0"/>
                                  </a:rPr>
                                  <m:t> </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9,29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836521"/>
                      </a:ext>
                    </a:extLst>
                  </a:tr>
                  <a:tr h="0">
                    <a:tc>
                      <a:txBody>
                        <a:bodyPr/>
                        <a:lstStyle/>
                        <a:p>
                          <a:pPr indent="450215" algn="just">
                            <a:lnSpc>
                              <a:spcPct val="200000"/>
                            </a:lnSpc>
                            <a:spcBef>
                              <a:spcPts val="300"/>
                            </a:spcBef>
                            <a:spcAft>
                              <a:spcPts val="300"/>
                            </a:spcAft>
                          </a:pPr>
                          <a:r>
                            <a:rPr lang="es-EC" sz="1000">
                              <a:effectLst/>
                            </a:rPr>
                            <a:t>Separación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𝑠</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dirty="0">
                              <a:effectLst/>
                            </a:rPr>
                            <a:t>9,29 mm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593765"/>
                      </a:ext>
                    </a:extLst>
                  </a:tr>
                </a:tbl>
              </a:graphicData>
            </a:graphic>
          </p:graphicFrame>
        </mc:Choice>
        <mc:Fallback>
          <p:graphicFrame>
            <p:nvGraphicFramePr>
              <p:cNvPr id="4" name="Tabla 3">
                <a:extLst>
                  <a:ext uri="{FF2B5EF4-FFF2-40B4-BE49-F238E27FC236}">
                    <a16:creationId xmlns:a16="http://schemas.microsoft.com/office/drawing/2014/main" id="{9895F5DC-1A9D-4F83-8630-4B3E343D3440}"/>
                  </a:ext>
                </a:extLst>
              </p:cNvPr>
              <p:cNvGraphicFramePr>
                <a:graphicFrameLocks noGrp="1"/>
              </p:cNvGraphicFramePr>
              <p:nvPr>
                <p:extLst>
                  <p:ext uri="{D42A27DB-BD31-4B8C-83A1-F6EECF244321}">
                    <p14:modId xmlns:p14="http://schemas.microsoft.com/office/powerpoint/2010/main" val="132692942"/>
                  </p:ext>
                </p:extLst>
              </p:nvPr>
            </p:nvGraphicFramePr>
            <p:xfrm>
              <a:off x="1132023" y="2506965"/>
              <a:ext cx="4246245" cy="3060573"/>
            </p:xfrm>
            <a:graphic>
              <a:graphicData uri="http://schemas.openxmlformats.org/drawingml/2006/table">
                <a:tbl>
                  <a:tblPr firstRow="1" firstCol="1" bandRow="1">
                    <a:tableStyleId>{5C22544A-7EE6-4342-B048-85BDC9FD1C3A}</a:tableStyleId>
                  </a:tblPr>
                  <a:tblGrid>
                    <a:gridCol w="1729740">
                      <a:extLst>
                        <a:ext uri="{9D8B030D-6E8A-4147-A177-3AD203B41FA5}">
                          <a16:colId xmlns:a16="http://schemas.microsoft.com/office/drawing/2014/main" val="1944550535"/>
                        </a:ext>
                      </a:extLst>
                    </a:gridCol>
                    <a:gridCol w="1260475">
                      <a:extLst>
                        <a:ext uri="{9D8B030D-6E8A-4147-A177-3AD203B41FA5}">
                          <a16:colId xmlns:a16="http://schemas.microsoft.com/office/drawing/2014/main" val="3072671495"/>
                        </a:ext>
                      </a:extLst>
                    </a:gridCol>
                    <a:gridCol w="1256030">
                      <a:extLst>
                        <a:ext uri="{9D8B030D-6E8A-4147-A177-3AD203B41FA5}">
                          <a16:colId xmlns:a16="http://schemas.microsoft.com/office/drawing/2014/main" val="3183662275"/>
                        </a:ext>
                      </a:extLst>
                    </a:gridCol>
                  </a:tblGrid>
                  <a:tr h="562991">
                    <a:tc>
                      <a:txBody>
                        <a:bodyPr/>
                        <a:lstStyle/>
                        <a:p>
                          <a:pPr indent="450215" algn="ctr">
                            <a:lnSpc>
                              <a:spcPct val="200000"/>
                            </a:lnSpc>
                            <a:spcBef>
                              <a:spcPts val="300"/>
                            </a:spcBef>
                            <a:spcAft>
                              <a:spcPts val="300"/>
                            </a:spcAft>
                          </a:pPr>
                          <a:r>
                            <a:rPr lang="es-EC" sz="1000">
                              <a:effectLst/>
                            </a:rPr>
                            <a:t>Parámetro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dirty="0">
                              <a:effectLst/>
                            </a:rPr>
                            <a:t>Abreviatura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200000"/>
                            </a:lnSpc>
                            <a:spcBef>
                              <a:spcPts val="300"/>
                            </a:spcBef>
                            <a:spcAft>
                              <a:spcPts val="300"/>
                            </a:spcAft>
                          </a:pPr>
                          <a:r>
                            <a:rPr lang="es-EC" sz="1000">
                              <a:effectLst/>
                            </a:rPr>
                            <a:t>Valor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934016"/>
                      </a:ext>
                    </a:extLst>
                  </a:tr>
                  <a:tr h="342900">
                    <a:tc>
                      <a:txBody>
                        <a:bodyPr/>
                        <a:lstStyle/>
                        <a:p>
                          <a:pPr indent="450215" algn="l">
                            <a:lnSpc>
                              <a:spcPct val="200000"/>
                            </a:lnSpc>
                            <a:spcBef>
                              <a:spcPts val="300"/>
                            </a:spcBef>
                            <a:spcAft>
                              <a:spcPts val="300"/>
                            </a:spcAft>
                          </a:pPr>
                          <a:r>
                            <a:rPr lang="es-EC" sz="1000">
                              <a:effectLst/>
                            </a:rPr>
                            <a:t>Radio interior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167857" r="-100962" b="-635714"/>
                          </a:stretch>
                        </a:blipFill>
                      </a:tcPr>
                    </a:tc>
                    <a:tc>
                      <a:txBody>
                        <a:bodyPr/>
                        <a:lstStyle/>
                        <a:p>
                          <a:pPr indent="450215" algn="ctr">
                            <a:lnSpc>
                              <a:spcPct val="200000"/>
                            </a:lnSpc>
                            <a:spcBef>
                              <a:spcPts val="300"/>
                            </a:spcBef>
                            <a:spcAft>
                              <a:spcPts val="300"/>
                            </a:spcAft>
                          </a:pPr>
                          <a:r>
                            <a:rPr lang="es-EC" sz="1000">
                              <a:effectLst/>
                            </a:rPr>
                            <a:t>14,92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285395"/>
                      </a:ext>
                    </a:extLst>
                  </a:tr>
                  <a:tr h="342900">
                    <a:tc>
                      <a:txBody>
                        <a:bodyPr/>
                        <a:lstStyle/>
                        <a:p>
                          <a:pPr indent="450215" algn="just">
                            <a:lnSpc>
                              <a:spcPct val="200000"/>
                            </a:lnSpc>
                            <a:spcBef>
                              <a:spcPts val="300"/>
                            </a:spcBef>
                            <a:spcAft>
                              <a:spcPts val="300"/>
                            </a:spcAft>
                          </a:pPr>
                          <a:r>
                            <a:rPr lang="es-EC" sz="1000">
                              <a:effectLst/>
                            </a:rPr>
                            <a:t>Radio exterior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267857" r="-100962" b="-535714"/>
                          </a:stretch>
                        </a:blipFill>
                      </a:tcPr>
                    </a:tc>
                    <a:tc>
                      <a:txBody>
                        <a:bodyPr/>
                        <a:lstStyle/>
                        <a:p>
                          <a:pPr indent="450215" algn="ctr">
                            <a:lnSpc>
                              <a:spcPct val="200000"/>
                            </a:lnSpc>
                            <a:spcBef>
                              <a:spcPts val="300"/>
                            </a:spcBef>
                            <a:spcAft>
                              <a:spcPts val="300"/>
                            </a:spcAft>
                          </a:pPr>
                          <a:r>
                            <a:rPr lang="es-EC" sz="1000">
                              <a:effectLst/>
                            </a:rPr>
                            <a:t>95,49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258436"/>
                      </a:ext>
                    </a:extLst>
                  </a:tr>
                  <a:tr h="562991">
                    <a:tc>
                      <a:txBody>
                        <a:bodyPr/>
                        <a:lstStyle/>
                        <a:p>
                          <a:pPr indent="450215" algn="l">
                            <a:lnSpc>
                              <a:spcPct val="200000"/>
                            </a:lnSpc>
                            <a:spcBef>
                              <a:spcPts val="300"/>
                            </a:spcBef>
                            <a:spcAft>
                              <a:spcPts val="300"/>
                            </a:spcAft>
                          </a:pPr>
                          <a:r>
                            <a:rPr lang="es-EC" sz="1000">
                              <a:effectLst/>
                            </a:rPr>
                            <a:t>Longitud del brazo de la espiral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221505" r="-100962" b="-222581"/>
                          </a:stretch>
                        </a:blipFill>
                      </a:tcPr>
                    </a:tc>
                    <a:tc>
                      <a:txBody>
                        <a:bodyPr/>
                        <a:lstStyle/>
                        <a:p>
                          <a:pPr indent="450215" algn="ctr">
                            <a:lnSpc>
                              <a:spcPct val="200000"/>
                            </a:lnSpc>
                            <a:spcBef>
                              <a:spcPts val="300"/>
                            </a:spcBef>
                            <a:spcAft>
                              <a:spcPts val="300"/>
                            </a:spcAft>
                          </a:pPr>
                          <a:r>
                            <a:rPr lang="es-EC" sz="1000">
                              <a:effectLst/>
                            </a:rPr>
                            <a:t>750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0718389"/>
                      </a:ext>
                    </a:extLst>
                  </a:tr>
                  <a:tr h="562991">
                    <a:tc>
                      <a:txBody>
                        <a:bodyPr/>
                        <a:lstStyle/>
                        <a:p>
                          <a:pPr indent="450215" algn="just">
                            <a:lnSpc>
                              <a:spcPct val="200000"/>
                            </a:lnSpc>
                            <a:spcBef>
                              <a:spcPts val="300"/>
                            </a:spcBef>
                            <a:spcAft>
                              <a:spcPts val="300"/>
                            </a:spcAft>
                          </a:pPr>
                          <a:r>
                            <a:rPr lang="es-EC" sz="1000" dirty="0">
                              <a:effectLst/>
                            </a:rPr>
                            <a:t>Número de Vueltas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325000" r="-100962" b="-125000"/>
                          </a:stretch>
                        </a:blipFill>
                      </a:tcPr>
                    </a:tc>
                    <a:tc>
                      <a:txBody>
                        <a:bodyPr/>
                        <a:lstStyle/>
                        <a:p>
                          <a:pPr indent="450215" algn="ctr">
                            <a:lnSpc>
                              <a:spcPct val="200000"/>
                            </a:lnSpc>
                            <a:spcBef>
                              <a:spcPts val="300"/>
                            </a:spcBef>
                            <a:spcAft>
                              <a:spcPts val="300"/>
                            </a:spcAft>
                          </a:pPr>
                          <a:r>
                            <a:rPr lang="es-EC" sz="1000">
                              <a:effectLst/>
                            </a:rPr>
                            <a:t>2,16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5320885"/>
                      </a:ext>
                    </a:extLst>
                  </a:tr>
                  <a:tr h="342900">
                    <a:tc>
                      <a:txBody>
                        <a:bodyPr/>
                        <a:lstStyle/>
                        <a:p>
                          <a:pPr indent="450215" algn="just">
                            <a:lnSpc>
                              <a:spcPct val="200000"/>
                            </a:lnSpc>
                            <a:spcBef>
                              <a:spcPts val="300"/>
                            </a:spcBef>
                            <a:spcAft>
                              <a:spcPts val="300"/>
                            </a:spcAft>
                          </a:pPr>
                          <a:r>
                            <a:rPr lang="es-EC" sz="1000" dirty="0">
                              <a:effectLst/>
                            </a:rPr>
                            <a:t>Calle Conductora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685965" r="-100962" b="-101754"/>
                          </a:stretch>
                        </a:blipFill>
                      </a:tcPr>
                    </a:tc>
                    <a:tc>
                      <a:txBody>
                        <a:bodyPr/>
                        <a:lstStyle/>
                        <a:p>
                          <a:pPr indent="450215" algn="ctr">
                            <a:lnSpc>
                              <a:spcPct val="200000"/>
                            </a:lnSpc>
                            <a:spcBef>
                              <a:spcPts val="300"/>
                            </a:spcBef>
                            <a:spcAft>
                              <a:spcPts val="300"/>
                            </a:spcAft>
                          </a:pPr>
                          <a:r>
                            <a:rPr lang="es-EC" sz="1000">
                              <a:effectLst/>
                            </a:rPr>
                            <a:t>9,29 mm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836521"/>
                      </a:ext>
                    </a:extLst>
                  </a:tr>
                  <a:tr h="342900">
                    <a:tc>
                      <a:txBody>
                        <a:bodyPr/>
                        <a:lstStyle/>
                        <a:p>
                          <a:pPr indent="450215" algn="just">
                            <a:lnSpc>
                              <a:spcPct val="200000"/>
                            </a:lnSpc>
                            <a:spcBef>
                              <a:spcPts val="300"/>
                            </a:spcBef>
                            <a:spcAft>
                              <a:spcPts val="300"/>
                            </a:spcAft>
                          </a:pPr>
                          <a:r>
                            <a:rPr lang="es-EC" sz="1000">
                              <a:effectLst/>
                            </a:rPr>
                            <a:t>Separación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37019" t="-800000" r="-100962" b="-3571"/>
                          </a:stretch>
                        </a:blipFill>
                      </a:tcPr>
                    </a:tc>
                    <a:tc>
                      <a:txBody>
                        <a:bodyPr/>
                        <a:lstStyle/>
                        <a:p>
                          <a:pPr indent="450215" algn="ctr">
                            <a:lnSpc>
                              <a:spcPct val="200000"/>
                            </a:lnSpc>
                            <a:spcBef>
                              <a:spcPts val="300"/>
                            </a:spcBef>
                            <a:spcAft>
                              <a:spcPts val="300"/>
                            </a:spcAft>
                          </a:pPr>
                          <a:r>
                            <a:rPr lang="es-EC" sz="1000" dirty="0">
                              <a:effectLst/>
                            </a:rPr>
                            <a:t>9,29 mm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593765"/>
                      </a:ext>
                    </a:extLst>
                  </a:tr>
                </a:tbl>
              </a:graphicData>
            </a:graphic>
          </p:graphicFrame>
        </mc:Fallback>
      </mc:AlternateContent>
      <p:pic>
        <p:nvPicPr>
          <p:cNvPr id="5" name="Imagen 4">
            <a:extLst>
              <a:ext uri="{FF2B5EF4-FFF2-40B4-BE49-F238E27FC236}">
                <a16:creationId xmlns:a16="http://schemas.microsoft.com/office/drawing/2014/main" id="{FAB01825-D9AF-4DE9-9732-862E3F774104}"/>
              </a:ext>
            </a:extLst>
          </p:cNvPr>
          <p:cNvPicPr/>
          <p:nvPr/>
        </p:nvPicPr>
        <p:blipFill>
          <a:blip r:embed="rId3"/>
          <a:stretch>
            <a:fillRect/>
          </a:stretch>
        </p:blipFill>
        <p:spPr>
          <a:xfrm>
            <a:off x="7678615" y="2506965"/>
            <a:ext cx="3445187" cy="2828433"/>
          </a:xfrm>
          <a:prstGeom prst="rect">
            <a:avLst/>
          </a:prstGeom>
        </p:spPr>
      </p:pic>
    </p:spTree>
    <p:extLst>
      <p:ext uri="{BB962C8B-B14F-4D97-AF65-F5344CB8AC3E}">
        <p14:creationId xmlns:p14="http://schemas.microsoft.com/office/powerpoint/2010/main" val="1854741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77F6B-A49A-4257-944D-86F46E99F015}"/>
              </a:ext>
            </a:extLst>
          </p:cNvPr>
          <p:cNvSpPr>
            <a:spLocks noGrp="1"/>
          </p:cNvSpPr>
          <p:nvPr>
            <p:ph type="title"/>
          </p:nvPr>
        </p:nvSpPr>
        <p:spPr/>
        <p:txBody>
          <a:bodyPr/>
          <a:lstStyle/>
          <a:p>
            <a:pPr algn="l"/>
            <a:r>
              <a:rPr lang="es-EC" dirty="0">
                <a:solidFill>
                  <a:schemeClr val="tx1"/>
                </a:solidFill>
              </a:rPr>
              <a:t>Resultados de la Simulación</a:t>
            </a:r>
          </a:p>
        </p:txBody>
      </p:sp>
      <p:sp>
        <p:nvSpPr>
          <p:cNvPr id="3" name="Marcador de contenido 2">
            <a:extLst>
              <a:ext uri="{FF2B5EF4-FFF2-40B4-BE49-F238E27FC236}">
                <a16:creationId xmlns:a16="http://schemas.microsoft.com/office/drawing/2014/main" id="{CE911F29-1B55-44F0-8D25-693BB298320E}"/>
              </a:ext>
            </a:extLst>
          </p:cNvPr>
          <p:cNvSpPr>
            <a:spLocks noGrp="1"/>
          </p:cNvSpPr>
          <p:nvPr>
            <p:ph idx="1"/>
          </p:nvPr>
        </p:nvSpPr>
        <p:spPr>
          <a:xfrm>
            <a:off x="838200" y="1612561"/>
            <a:ext cx="10515600" cy="4351338"/>
          </a:xfrm>
        </p:spPr>
        <p:txBody>
          <a:bodyPr/>
          <a:lstStyle/>
          <a:p>
            <a:r>
              <a:rPr lang="es-EC" dirty="0">
                <a:solidFill>
                  <a:schemeClr val="tx1"/>
                </a:solidFill>
              </a:rPr>
              <a:t>Antena espiral simulada en el espacio libre y adaptándola a una fuente de alimentación de igual impedancia </a:t>
            </a:r>
            <a:r>
              <a:rPr lang="es-EC" dirty="0"/>
              <a:t>que la de la antena espiral.</a:t>
            </a:r>
          </a:p>
        </p:txBody>
      </p:sp>
      <p:pic>
        <p:nvPicPr>
          <p:cNvPr id="4" name="Imagen 3">
            <a:extLst>
              <a:ext uri="{FF2B5EF4-FFF2-40B4-BE49-F238E27FC236}">
                <a16:creationId xmlns:a16="http://schemas.microsoft.com/office/drawing/2014/main" id="{CA0EF2AE-F5DC-4EA6-8A7B-931F3C6EE292}"/>
              </a:ext>
            </a:extLst>
          </p:cNvPr>
          <p:cNvPicPr/>
          <p:nvPr/>
        </p:nvPicPr>
        <p:blipFill>
          <a:blip r:embed="rId2"/>
          <a:stretch>
            <a:fillRect/>
          </a:stretch>
        </p:blipFill>
        <p:spPr>
          <a:xfrm>
            <a:off x="2991776" y="2354823"/>
            <a:ext cx="5573384" cy="3332913"/>
          </a:xfrm>
          <a:prstGeom prst="rect">
            <a:avLst/>
          </a:prstGeom>
        </p:spPr>
      </p:pic>
    </p:spTree>
    <p:extLst>
      <p:ext uri="{BB962C8B-B14F-4D97-AF65-F5344CB8AC3E}">
        <p14:creationId xmlns:p14="http://schemas.microsoft.com/office/powerpoint/2010/main" val="36064988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Tema13">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1146</Words>
  <Application>Microsoft Office PowerPoint</Application>
  <PresentationFormat>Panorámica</PresentationFormat>
  <Paragraphs>155</Paragraphs>
  <Slides>31</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40" baseType="lpstr">
      <vt:lpstr>Arial</vt:lpstr>
      <vt:lpstr>Arial Narrow</vt:lpstr>
      <vt:lpstr>Calibri</vt:lpstr>
      <vt:lpstr>Cambria Math</vt:lpstr>
      <vt:lpstr>Century Schoolbook</vt:lpstr>
      <vt:lpstr>Times New Roman</vt:lpstr>
      <vt:lpstr>Tema13</vt:lpstr>
      <vt:lpstr>CorelDRAW</vt:lpstr>
      <vt:lpstr>Visio</vt:lpstr>
      <vt:lpstr>Presentación de PowerPoint</vt:lpstr>
      <vt:lpstr>JUSTIFICACIÓN</vt:lpstr>
      <vt:lpstr>Presentación de PowerPoint</vt:lpstr>
      <vt:lpstr>Antenas Independientes de Frecuencia</vt:lpstr>
      <vt:lpstr>Principio de Auto escalabilidad</vt:lpstr>
      <vt:lpstr>Principio de auto complementariedad </vt:lpstr>
      <vt:lpstr>Diseño de la antena Espiral</vt:lpstr>
      <vt:lpstr>Diseño de la antena Espiral</vt:lpstr>
      <vt:lpstr>Resultados de la Simulación</vt:lpstr>
      <vt:lpstr>Proyecto de la Geometría del casador</vt:lpstr>
      <vt:lpstr> Circuito de alimentación 1: Transformador constituido de tres transformadores de λ/4 en cascada. </vt:lpstr>
      <vt:lpstr> Geometría y dimensiones del Casador </vt:lpstr>
      <vt:lpstr>Resultados de la simulación del casador de tres transformadores de λ/4 en cascada. </vt:lpstr>
      <vt:lpstr> Circuito de alimentación 2: Casador Chebyshev de orden 3 y ondulación máxima (T_m) igual a 0,05 </vt:lpstr>
      <vt:lpstr>Geometría y dimensiones del Casador de Chebyshev</vt:lpstr>
      <vt:lpstr>Resultados de la simulación del casador de Chebyshev</vt:lpstr>
      <vt:lpstr>Simulación Antena Espiral en HFSS</vt:lpstr>
      <vt:lpstr>Resultados de la simulación-Patrón de radiación</vt:lpstr>
      <vt:lpstr>Resultados de la simulación-Coeficiente de Reflexión-VSWR </vt:lpstr>
      <vt:lpstr>Resultados de la simulación-Impedancia-Relación Axial</vt:lpstr>
      <vt:lpstr>Diseño Final del conjunto</vt:lpstr>
      <vt:lpstr>Simulación del Conjunto-Patrón de radiación</vt:lpstr>
      <vt:lpstr>Simulación del Conjunto- Relación Axial-Coeficiente de reflexión</vt:lpstr>
      <vt:lpstr>CONSTRUCCIÓN DEL PROTOTIPO </vt:lpstr>
      <vt:lpstr>Unión de la antena espiral y casador</vt:lpstr>
      <vt:lpstr>Diseño final del prototipo</vt:lpstr>
      <vt:lpstr>Resultados Finales del prototipo</vt:lpstr>
      <vt:lpstr>Conclusiones</vt:lpstr>
      <vt:lpstr>Recomendaciones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Estudiantes</dc:creator>
  <cp:lastModifiedBy>andres Oñate</cp:lastModifiedBy>
  <cp:revision>163</cp:revision>
  <dcterms:created xsi:type="dcterms:W3CDTF">2015-10-23T17:03:05Z</dcterms:created>
  <dcterms:modified xsi:type="dcterms:W3CDTF">2020-01-21T02:25:14Z</dcterms:modified>
</cp:coreProperties>
</file>