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9" r:id="rId14"/>
    <p:sldId id="272" r:id="rId15"/>
    <p:sldId id="273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6" r:id="rId24"/>
    <p:sldId id="278" r:id="rId25"/>
    <p:sldId id="277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FF"/>
    <a:srgbClr val="CCECFF"/>
    <a:srgbClr val="D1E6F5"/>
    <a:srgbClr val="FFCCCC"/>
    <a:srgbClr val="37957C"/>
    <a:srgbClr val="FFFFFF"/>
    <a:srgbClr val="D9DAF3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66" d="100"/>
          <a:sy n="66" d="100"/>
        </p:scale>
        <p:origin x="-77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de%20liz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LIZ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LIZ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LIZ%20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LIZ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fa\Documents\Liz\GRAFICO-RP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LIZ%20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LIZ%20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DEFENSA\GRAFICAS%20DE%20LIZ%20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LIZ%20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Sector%20Mine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Sector%20Miner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z\OneDrive\documentos%20de%20liz\ESPE\Proyecto%20de%20Tesis\TESIS\FINALES\GRAFICAS%20DE%20BRY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dirty="0" err="1"/>
              <a:t>Riesgo</a:t>
            </a:r>
            <a:r>
              <a:rPr lang="en-US" sz="1400" b="1" dirty="0"/>
              <a:t> País</a:t>
            </a:r>
          </a:p>
        </c:rich>
      </c:tx>
      <c:layout>
        <c:manualLayout>
          <c:xMode val="edge"/>
          <c:yMode val="edge"/>
          <c:x val="0.43826267616841919"/>
          <c:y val="2.989640160167692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'Riesgo País'!$D$2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multiLvlStrRef>
              <c:f>'Riesgo País'!$B$3:$C$18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'Riesgo País'!$D$3:$D$18</c:f>
              <c:numCache>
                <c:formatCode>General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01-8047-9027-43EA77FB7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49760"/>
        <c:axId val="129455168"/>
      </c:lineChart>
      <c:catAx>
        <c:axId val="200949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9455168"/>
        <c:crosses val="autoZero"/>
        <c:auto val="1"/>
        <c:lblAlgn val="ctr"/>
        <c:lblOffset val="100"/>
        <c:noMultiLvlLbl val="0"/>
      </c:catAx>
      <c:valAx>
        <c:axId val="129455168"/>
        <c:scaling>
          <c:orientation val="minMax"/>
          <c:min val="3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s-ES" sz="1400" dirty="0"/>
                  <a:t>Puntos Básicos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09497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EAEAEA"/>
        </a:solidFill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Inflación - Riesgo País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'Inflación-Riesgo País'!$F$3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4"/>
            <c:spPr>
              <a:solidFill>
                <a:srgbClr val="00B0F0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multiLvlStrRef>
              <c:f>'Inflación-Riesgo País'!$C$4:$D$19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'Inflación-Riesgo País'!$F$4:$F$19</c:f>
              <c:numCache>
                <c:formatCode>General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5D-4EA7-BB34-91DB1625E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73536"/>
        <c:axId val="203897024"/>
      </c:lineChart>
      <c:lineChart>
        <c:grouping val="standard"/>
        <c:varyColors val="0"/>
        <c:ser>
          <c:idx val="0"/>
          <c:order val="0"/>
          <c:tx>
            <c:strRef>
              <c:f>'Inflación-Riesgo País'!$E$3</c:f>
              <c:strCache>
                <c:ptCount val="1"/>
                <c:pt idx="0">
                  <c:v>Inflación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'Inflación-Riesgo País'!$C$4:$D$19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'Inflación-Riesgo País'!$E$4:$E$19</c:f>
              <c:numCache>
                <c:formatCode>#,##0.00%</c:formatCode>
                <c:ptCount val="16"/>
                <c:pt idx="0">
                  <c:v>4.1418586787200003E-3</c:v>
                </c:pt>
                <c:pt idx="1">
                  <c:v>4.0754897997899997E-3</c:v>
                </c:pt>
                <c:pt idx="2">
                  <c:v>2.6442674974600008E-3</c:v>
                </c:pt>
                <c:pt idx="3">
                  <c:v>9.4405261525999998E-4</c:v>
                </c:pt>
                <c:pt idx="4">
                  <c:v>1.3701560955700005E-3</c:v>
                </c:pt>
                <c:pt idx="5">
                  <c:v>3.5885719334600012E-3</c:v>
                </c:pt>
                <c:pt idx="6">
                  <c:v>1.5236893971199994E-3</c:v>
                </c:pt>
                <c:pt idx="7">
                  <c:v>1.5878994552399994E-3</c:v>
                </c:pt>
                <c:pt idx="8">
                  <c:v>1.3769326235400006E-3</c:v>
                </c:pt>
                <c:pt idx="9">
                  <c:v>-5.7690224811299982E-3</c:v>
                </c:pt>
                <c:pt idx="10">
                  <c:v>-1.5301612584400005E-3</c:v>
                </c:pt>
                <c:pt idx="11">
                  <c:v>1.7945781132200004E-3</c:v>
                </c:pt>
                <c:pt idx="12">
                  <c:v>6.3701729307000016E-4</c:v>
                </c:pt>
                <c:pt idx="13">
                  <c:v>-2.7422761042200008E-3</c:v>
                </c:pt>
                <c:pt idx="14">
                  <c:v>3.9187865082800002E-3</c:v>
                </c:pt>
                <c:pt idx="15">
                  <c:v>9.9175133923999994E-4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5D-4EA7-BB34-91DB1625E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76096"/>
        <c:axId val="203897600"/>
      </c:lineChart>
      <c:catAx>
        <c:axId val="20467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5911778311001838"/>
              <c:y val="0.8451844186879742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3897024"/>
        <c:crosses val="autoZero"/>
        <c:auto val="1"/>
        <c:lblAlgn val="ctr"/>
        <c:lblOffset val="100"/>
        <c:noMultiLvlLbl val="0"/>
      </c:catAx>
      <c:valAx>
        <c:axId val="203897024"/>
        <c:scaling>
          <c:orientation val="minMax"/>
          <c:min val="3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Puntos básicos</a:t>
                </a:r>
              </a:p>
            </c:rich>
          </c:tx>
          <c:layout>
            <c:manualLayout>
              <c:xMode val="edge"/>
              <c:yMode val="edge"/>
              <c:x val="5.9631764388340468E-2"/>
              <c:y val="0.206160339993807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4673536"/>
        <c:crosses val="autoZero"/>
        <c:crossBetween val="between"/>
      </c:valAx>
      <c:valAx>
        <c:axId val="2038976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Porcentaje</a:t>
                </a:r>
              </a:p>
            </c:rich>
          </c:tx>
          <c:layout>
            <c:manualLayout>
              <c:xMode val="edge"/>
              <c:yMode val="edge"/>
              <c:x val="0.96036585365853655"/>
              <c:y val="0.31812876331635015"/>
            </c:manualLayout>
          </c:layout>
          <c:overlay val="0"/>
        </c:title>
        <c:numFmt formatCode="#,##0.00%" sourceLinked="1"/>
        <c:majorTickMark val="in"/>
        <c:minorTickMark val="none"/>
        <c:tickLblPos val="nextTo"/>
        <c:crossAx val="204676096"/>
        <c:crosses val="max"/>
        <c:crossBetween val="between"/>
      </c:valAx>
      <c:catAx>
        <c:axId val="204676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8976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Inflación - Inversión Extranjera Directa</a:t>
            </a:r>
            <a:endParaRPr lang="es-ES" sz="1100"/>
          </a:p>
        </c:rich>
      </c:tx>
      <c:layout>
        <c:manualLayout>
          <c:xMode val="edge"/>
          <c:yMode val="edge"/>
          <c:x val="0.33451219512195124"/>
          <c:y val="2.06398348813209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'Inflación-IED'!$F$3</c:f>
              <c:strCache>
                <c:ptCount val="1"/>
                <c:pt idx="0">
                  <c:v>IED</c:v>
                </c:pt>
              </c:strCache>
            </c:strRef>
          </c:tx>
          <c:spPr>
            <a:ln w="1905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rgbClr val="7030A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multiLvlStrRef>
              <c:f>'Inflación-IED'!$C$4:$D$19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'Inflación-IED'!$F$4:$F$19</c:f>
              <c:numCache>
                <c:formatCode>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DA-40FA-A76D-DBB225C24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40768"/>
        <c:axId val="204505664"/>
      </c:lineChart>
      <c:lineChart>
        <c:grouping val="standard"/>
        <c:varyColors val="0"/>
        <c:ser>
          <c:idx val="0"/>
          <c:order val="0"/>
          <c:tx>
            <c:strRef>
              <c:f>'Inflación-IED'!$E$3</c:f>
              <c:strCache>
                <c:ptCount val="1"/>
                <c:pt idx="0">
                  <c:v>Inflación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'Inflación-IED'!$C$4:$D$19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'Inflación-IED'!$E$4:$E$19</c:f>
              <c:numCache>
                <c:formatCode>#,##0.00%</c:formatCode>
                <c:ptCount val="16"/>
                <c:pt idx="0">
                  <c:v>4.1418586787200003E-3</c:v>
                </c:pt>
                <c:pt idx="1">
                  <c:v>4.0754897997899997E-3</c:v>
                </c:pt>
                <c:pt idx="2">
                  <c:v>2.6442674974600008E-3</c:v>
                </c:pt>
                <c:pt idx="3">
                  <c:v>9.4405261525999998E-4</c:v>
                </c:pt>
                <c:pt idx="4">
                  <c:v>1.3701560955700005E-3</c:v>
                </c:pt>
                <c:pt idx="5">
                  <c:v>3.5885719334600012E-3</c:v>
                </c:pt>
                <c:pt idx="6">
                  <c:v>1.5236893971199994E-3</c:v>
                </c:pt>
                <c:pt idx="7">
                  <c:v>1.5878994552399994E-3</c:v>
                </c:pt>
                <c:pt idx="8">
                  <c:v>1.3769326235400006E-3</c:v>
                </c:pt>
                <c:pt idx="9">
                  <c:v>-5.7690224811299982E-3</c:v>
                </c:pt>
                <c:pt idx="10">
                  <c:v>-1.5301612584400005E-3</c:v>
                </c:pt>
                <c:pt idx="11">
                  <c:v>1.7945781132200004E-3</c:v>
                </c:pt>
                <c:pt idx="12">
                  <c:v>6.3701729307000016E-4</c:v>
                </c:pt>
                <c:pt idx="13">
                  <c:v>-2.7422761042200008E-3</c:v>
                </c:pt>
                <c:pt idx="14">
                  <c:v>3.9187865082800002E-3</c:v>
                </c:pt>
                <c:pt idx="15">
                  <c:v>9.9175133923999994E-4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DA-40FA-A76D-DBB225C24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41792"/>
        <c:axId val="204506240"/>
      </c:lineChart>
      <c:catAx>
        <c:axId val="20464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1140660008962293"/>
              <c:y val="0.8243003989826349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4505664"/>
        <c:crosses val="autoZero"/>
        <c:auto val="1"/>
        <c:lblAlgn val="ctr"/>
        <c:lblOffset val="100"/>
        <c:noMultiLvlLbl val="0"/>
      </c:catAx>
      <c:valAx>
        <c:axId val="204505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Millones USD</a:t>
                </a:r>
                <a:endParaRPr lang="es-ES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04640768"/>
        <c:crosses val="autoZero"/>
        <c:crossBetween val="between"/>
      </c:valAx>
      <c:valAx>
        <c:axId val="204506240"/>
        <c:scaling>
          <c:orientation val="minMax"/>
          <c:max val="6.0000000000000019E-3"/>
          <c:min val="-7.0000000000000019E-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Porcentaje</a:t>
                </a:r>
              </a:p>
            </c:rich>
          </c:tx>
          <c:layout/>
          <c:overlay val="0"/>
        </c:title>
        <c:numFmt formatCode="#,##0.00%" sourceLinked="1"/>
        <c:majorTickMark val="out"/>
        <c:minorTickMark val="none"/>
        <c:tickLblPos val="nextTo"/>
        <c:crossAx val="204641792"/>
        <c:crosses val="max"/>
        <c:crossBetween val="between"/>
      </c:valAx>
      <c:catAx>
        <c:axId val="20464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5062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Desempleo- Riesgo País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'Des-RPT'!$C$1</c:f>
              <c:strCache>
                <c:ptCount val="1"/>
                <c:pt idx="0">
                  <c:v>Desempleo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multiLvlStrRef>
              <c:f>'Des-RPT'!$A$2:$B$17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'Des-RPT'!$C$2:$C$17</c:f>
              <c:numCache>
                <c:formatCode>0.00</c:formatCode>
                <c:ptCount val="16"/>
                <c:pt idx="0">
                  <c:v>3.84</c:v>
                </c:pt>
                <c:pt idx="1">
                  <c:v>4.47</c:v>
                </c:pt>
                <c:pt idx="2">
                  <c:v>4.3</c:v>
                </c:pt>
                <c:pt idx="3">
                  <c:v>4.7699999999999996</c:v>
                </c:pt>
                <c:pt idx="4">
                  <c:v>5.7</c:v>
                </c:pt>
                <c:pt idx="5">
                  <c:v>5.3</c:v>
                </c:pt>
                <c:pt idx="6">
                  <c:v>5.2</c:v>
                </c:pt>
                <c:pt idx="7">
                  <c:v>5.2</c:v>
                </c:pt>
                <c:pt idx="8">
                  <c:v>4.4000000000000004</c:v>
                </c:pt>
                <c:pt idx="9">
                  <c:v>4.5</c:v>
                </c:pt>
                <c:pt idx="10">
                  <c:v>4.0999999999999996</c:v>
                </c:pt>
                <c:pt idx="11">
                  <c:v>4.5999999999999996</c:v>
                </c:pt>
                <c:pt idx="12">
                  <c:v>4.4000000000000004</c:v>
                </c:pt>
                <c:pt idx="13">
                  <c:v>4.0999999999999996</c:v>
                </c:pt>
                <c:pt idx="14">
                  <c:v>4</c:v>
                </c:pt>
                <c:pt idx="15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31136"/>
        <c:axId val="205275712"/>
      </c:lineChart>
      <c:lineChart>
        <c:grouping val="standard"/>
        <c:varyColors val="0"/>
        <c:ser>
          <c:idx val="1"/>
          <c:order val="1"/>
          <c:tx>
            <c:strRef>
              <c:f>'Des-RPT'!$D$1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val>
            <c:numRef>
              <c:f>'Des-RPT'!$D$2:$D$17</c:f>
              <c:numCache>
                <c:formatCode>#,##0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90240"/>
        <c:axId val="205276288"/>
      </c:lineChart>
      <c:catAx>
        <c:axId val="20553113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5275712"/>
        <c:crosses val="autoZero"/>
        <c:auto val="1"/>
        <c:lblAlgn val="ctr"/>
        <c:lblOffset val="100"/>
        <c:noMultiLvlLbl val="0"/>
      </c:catAx>
      <c:valAx>
        <c:axId val="205275712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5531136"/>
        <c:crosses val="autoZero"/>
        <c:crossBetween val="between"/>
      </c:valAx>
      <c:valAx>
        <c:axId val="205276288"/>
        <c:scaling>
          <c:orientation val="minMax"/>
          <c:min val="4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090240"/>
        <c:crosses val="max"/>
        <c:crossBetween val="between"/>
      </c:valAx>
      <c:catAx>
        <c:axId val="206090240"/>
        <c:scaling>
          <c:orientation val="minMax"/>
        </c:scaling>
        <c:delete val="1"/>
        <c:axPos val="t"/>
        <c:majorTickMark val="out"/>
        <c:minorTickMark val="none"/>
        <c:tickLblPos val="nextTo"/>
        <c:crossAx val="205276288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Desempleo- Inversión Extranjera Directa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'Des-IEDT'!$C$1</c:f>
              <c:strCache>
                <c:ptCount val="1"/>
                <c:pt idx="0">
                  <c:v>Desempleo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cat>
            <c:multiLvlStrRef>
              <c:f>'Des-IEDT'!$A$2:$B$17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'Des-IEDT'!$C$2:$C$17</c:f>
              <c:numCache>
                <c:formatCode>0.00</c:formatCode>
                <c:ptCount val="16"/>
                <c:pt idx="0">
                  <c:v>3.84</c:v>
                </c:pt>
                <c:pt idx="1">
                  <c:v>4.47</c:v>
                </c:pt>
                <c:pt idx="2">
                  <c:v>4.3</c:v>
                </c:pt>
                <c:pt idx="3">
                  <c:v>4.7699999999999996</c:v>
                </c:pt>
                <c:pt idx="4">
                  <c:v>5.7</c:v>
                </c:pt>
                <c:pt idx="5">
                  <c:v>5.3</c:v>
                </c:pt>
                <c:pt idx="6">
                  <c:v>5.2</c:v>
                </c:pt>
                <c:pt idx="7">
                  <c:v>5.2</c:v>
                </c:pt>
                <c:pt idx="8">
                  <c:v>4.4000000000000004</c:v>
                </c:pt>
                <c:pt idx="9">
                  <c:v>4.5</c:v>
                </c:pt>
                <c:pt idx="10">
                  <c:v>4.0999999999999996</c:v>
                </c:pt>
                <c:pt idx="11">
                  <c:v>4.5999999999999996</c:v>
                </c:pt>
                <c:pt idx="12">
                  <c:v>4.4000000000000004</c:v>
                </c:pt>
                <c:pt idx="13">
                  <c:v>4.0999999999999996</c:v>
                </c:pt>
                <c:pt idx="14">
                  <c:v>4</c:v>
                </c:pt>
                <c:pt idx="15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32160"/>
        <c:axId val="205278016"/>
      </c:lineChart>
      <c:lineChart>
        <c:grouping val="standard"/>
        <c:varyColors val="0"/>
        <c:ser>
          <c:idx val="1"/>
          <c:order val="1"/>
          <c:tx>
            <c:strRef>
              <c:f>'Des-IEDT'!$D$1</c:f>
              <c:strCache>
                <c:ptCount val="1"/>
                <c:pt idx="0">
                  <c:v>IED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val>
            <c:numRef>
              <c:f>'Des-IEDT'!$D$2:$D$17</c:f>
              <c:numCache>
                <c:formatCode>#,##0.00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92288"/>
        <c:axId val="205278592"/>
      </c:lineChart>
      <c:catAx>
        <c:axId val="205532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5278016"/>
        <c:crosses val="autoZero"/>
        <c:auto val="1"/>
        <c:lblAlgn val="ctr"/>
        <c:lblOffset val="100"/>
        <c:noMultiLvlLbl val="0"/>
      </c:catAx>
      <c:valAx>
        <c:axId val="205278016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>
            <c:manualLayout>
              <c:xMode val="edge"/>
              <c:yMode val="edge"/>
              <c:x val="5.1747312170244579E-2"/>
              <c:y val="0.234644463469631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5532160"/>
        <c:crosses val="autoZero"/>
        <c:crossBetween val="between"/>
      </c:valAx>
      <c:valAx>
        <c:axId val="2052785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092288"/>
        <c:crosses val="max"/>
        <c:crossBetween val="between"/>
      </c:valAx>
      <c:catAx>
        <c:axId val="20609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2052785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Tasa Activa Referencial- Riesgo País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'TAR-RPT'!$C$1</c:f>
              <c:strCache>
                <c:ptCount val="1"/>
                <c:pt idx="0">
                  <c:v>Tasa Activa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multiLvlStrRef>
              <c:f>'TAR-RPT'!$A$2:$B$17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'TAR-RPT'!$C$2:$C$17</c:f>
              <c:numCache>
                <c:formatCode>0.00</c:formatCode>
                <c:ptCount val="16"/>
                <c:pt idx="0">
                  <c:v>7.31</c:v>
                </c:pt>
                <c:pt idx="1">
                  <c:v>8.6999999999999993</c:v>
                </c:pt>
                <c:pt idx="2">
                  <c:v>8.06</c:v>
                </c:pt>
                <c:pt idx="3">
                  <c:v>9.1199999999999992</c:v>
                </c:pt>
                <c:pt idx="4">
                  <c:v>8.86</c:v>
                </c:pt>
                <c:pt idx="5">
                  <c:v>8.66</c:v>
                </c:pt>
                <c:pt idx="6">
                  <c:v>8.7799999999999994</c:v>
                </c:pt>
                <c:pt idx="7">
                  <c:v>8.1</c:v>
                </c:pt>
                <c:pt idx="8">
                  <c:v>8.14</c:v>
                </c:pt>
                <c:pt idx="9">
                  <c:v>7.72</c:v>
                </c:pt>
                <c:pt idx="10">
                  <c:v>8.19</c:v>
                </c:pt>
                <c:pt idx="11">
                  <c:v>7.83</c:v>
                </c:pt>
                <c:pt idx="12">
                  <c:v>7.26</c:v>
                </c:pt>
                <c:pt idx="13">
                  <c:v>7.33</c:v>
                </c:pt>
                <c:pt idx="14">
                  <c:v>8.01</c:v>
                </c:pt>
                <c:pt idx="15">
                  <c:v>8.69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95744"/>
        <c:axId val="205280896"/>
      </c:lineChart>
      <c:lineChart>
        <c:grouping val="standard"/>
        <c:varyColors val="0"/>
        <c:ser>
          <c:idx val="1"/>
          <c:order val="1"/>
          <c:tx>
            <c:strRef>
              <c:f>'TAR-RPT'!$D$1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val>
            <c:numRef>
              <c:f>'TAR-RPT'!$D$2:$D$17</c:f>
              <c:numCache>
                <c:formatCode>#,##0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97792"/>
        <c:axId val="205281472"/>
      </c:lineChart>
      <c:catAx>
        <c:axId val="2064957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5280896"/>
        <c:crosses val="autoZero"/>
        <c:auto val="1"/>
        <c:lblAlgn val="ctr"/>
        <c:lblOffset val="100"/>
        <c:noMultiLvlLbl val="0"/>
      </c:catAx>
      <c:valAx>
        <c:axId val="205280896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495744"/>
        <c:crosses val="autoZero"/>
        <c:crossBetween val="between"/>
      </c:valAx>
      <c:valAx>
        <c:axId val="205281472"/>
        <c:scaling>
          <c:orientation val="minMax"/>
          <c:min val="4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497792"/>
        <c:crosses val="max"/>
        <c:crossBetween val="between"/>
      </c:valAx>
      <c:catAx>
        <c:axId val="206497792"/>
        <c:scaling>
          <c:orientation val="minMax"/>
        </c:scaling>
        <c:delete val="1"/>
        <c:axPos val="t"/>
        <c:majorTickMark val="out"/>
        <c:minorTickMark val="none"/>
        <c:tickLblPos val="nextTo"/>
        <c:crossAx val="205281472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Tasa Activa Referencial - Inversión Extranjera Directa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'TAR-IEDT'!$C$1</c:f>
              <c:strCache>
                <c:ptCount val="1"/>
                <c:pt idx="0">
                  <c:v>Tasa Activa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cat>
            <c:multiLvlStrRef>
              <c:f>'TAR-IEDT'!$A$2:$B$17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'TAR-IEDT'!$C$2:$C$17</c:f>
              <c:numCache>
                <c:formatCode>0.00</c:formatCode>
                <c:ptCount val="16"/>
                <c:pt idx="0">
                  <c:v>7.31</c:v>
                </c:pt>
                <c:pt idx="1">
                  <c:v>8.6999999999999993</c:v>
                </c:pt>
                <c:pt idx="2">
                  <c:v>8.06</c:v>
                </c:pt>
                <c:pt idx="3">
                  <c:v>9.1199999999999992</c:v>
                </c:pt>
                <c:pt idx="4">
                  <c:v>8.86</c:v>
                </c:pt>
                <c:pt idx="5">
                  <c:v>8.66</c:v>
                </c:pt>
                <c:pt idx="6">
                  <c:v>8.7799999999999994</c:v>
                </c:pt>
                <c:pt idx="7">
                  <c:v>8.1</c:v>
                </c:pt>
                <c:pt idx="8">
                  <c:v>8.14</c:v>
                </c:pt>
                <c:pt idx="9">
                  <c:v>7.72</c:v>
                </c:pt>
                <c:pt idx="10">
                  <c:v>8.19</c:v>
                </c:pt>
                <c:pt idx="11">
                  <c:v>7.83</c:v>
                </c:pt>
                <c:pt idx="12">
                  <c:v>7.26</c:v>
                </c:pt>
                <c:pt idx="13">
                  <c:v>7.33</c:v>
                </c:pt>
                <c:pt idx="14">
                  <c:v>8.01</c:v>
                </c:pt>
                <c:pt idx="15">
                  <c:v>8.69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96768"/>
        <c:axId val="206397440"/>
      </c:lineChart>
      <c:lineChart>
        <c:grouping val="standard"/>
        <c:varyColors val="0"/>
        <c:ser>
          <c:idx val="1"/>
          <c:order val="1"/>
          <c:tx>
            <c:strRef>
              <c:f>'TAR-IEDT'!$D$1</c:f>
              <c:strCache>
                <c:ptCount val="1"/>
                <c:pt idx="0">
                  <c:v>IED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val>
            <c:numRef>
              <c:f>'TAR-IEDT'!$D$2:$D$17</c:f>
              <c:numCache>
                <c:formatCode>#,##0.00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82208"/>
        <c:axId val="206398016"/>
      </c:lineChart>
      <c:catAx>
        <c:axId val="2064967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397440"/>
        <c:crosses val="autoZero"/>
        <c:auto val="1"/>
        <c:lblAlgn val="ctr"/>
        <c:lblOffset val="100"/>
        <c:noMultiLvlLbl val="0"/>
      </c:catAx>
      <c:valAx>
        <c:axId val="206397440"/>
        <c:scaling>
          <c:orientation val="minMax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496768"/>
        <c:crosses val="autoZero"/>
        <c:crossBetween val="between"/>
      </c:valAx>
      <c:valAx>
        <c:axId val="2063980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4382208"/>
        <c:crosses val="max"/>
        <c:crossBetween val="between"/>
      </c:valAx>
      <c:catAx>
        <c:axId val="204382208"/>
        <c:scaling>
          <c:orientation val="minMax"/>
        </c:scaling>
        <c:delete val="1"/>
        <c:axPos val="t"/>
        <c:majorTickMark val="out"/>
        <c:minorTickMark val="none"/>
        <c:tickLblPos val="nextTo"/>
        <c:crossAx val="206398016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Tasa Pasiva Referencial - Riesgo País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'TPR-RPT'!$C$1</c:f>
              <c:strCache>
                <c:ptCount val="1"/>
                <c:pt idx="0">
                  <c:v>Tasa Pasiva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multiLvlStrRef>
              <c:f>'TPR-RPT'!$A$2:$B$17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'TPR-RPT'!$C$2:$C$17</c:f>
              <c:numCache>
                <c:formatCode>0.00</c:formatCode>
                <c:ptCount val="16"/>
                <c:pt idx="0">
                  <c:v>5.31</c:v>
                </c:pt>
                <c:pt idx="1">
                  <c:v>5.48</c:v>
                </c:pt>
                <c:pt idx="2">
                  <c:v>5.55</c:v>
                </c:pt>
                <c:pt idx="3">
                  <c:v>5.14</c:v>
                </c:pt>
                <c:pt idx="4">
                  <c:v>5.95</c:v>
                </c:pt>
                <c:pt idx="5">
                  <c:v>6</c:v>
                </c:pt>
                <c:pt idx="6">
                  <c:v>5.78</c:v>
                </c:pt>
                <c:pt idx="7">
                  <c:v>5.12</c:v>
                </c:pt>
                <c:pt idx="8">
                  <c:v>4.8899999999999997</c:v>
                </c:pt>
                <c:pt idx="9">
                  <c:v>4.8</c:v>
                </c:pt>
                <c:pt idx="10">
                  <c:v>4.97</c:v>
                </c:pt>
                <c:pt idx="11">
                  <c:v>4.95</c:v>
                </c:pt>
                <c:pt idx="12">
                  <c:v>4.96</c:v>
                </c:pt>
                <c:pt idx="13">
                  <c:v>5.1100000000000003</c:v>
                </c:pt>
                <c:pt idx="14">
                  <c:v>5.08</c:v>
                </c:pt>
                <c:pt idx="15">
                  <c:v>5.43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84768"/>
        <c:axId val="206400320"/>
      </c:lineChart>
      <c:lineChart>
        <c:grouping val="standard"/>
        <c:varyColors val="0"/>
        <c:ser>
          <c:idx val="1"/>
          <c:order val="1"/>
          <c:tx>
            <c:strRef>
              <c:f>'TPR-RPT'!$D$1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cat>
            <c:multiLvlStrRef>
              <c:f>'TPR-RPT'!$A$2:$B$17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'TPR-RPT'!$D$2:$D$17</c:f>
              <c:numCache>
                <c:formatCode>#,##0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81696"/>
        <c:axId val="206400896"/>
      </c:lineChart>
      <c:catAx>
        <c:axId val="2043847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400320"/>
        <c:crosses val="autoZero"/>
        <c:auto val="1"/>
        <c:lblAlgn val="ctr"/>
        <c:lblOffset val="100"/>
        <c:noMultiLvlLbl val="0"/>
      </c:catAx>
      <c:valAx>
        <c:axId val="206400320"/>
        <c:scaling>
          <c:orientation val="minMax"/>
          <c:min val="4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4384768"/>
        <c:crosses val="autoZero"/>
        <c:crossBetween val="between"/>
      </c:valAx>
      <c:valAx>
        <c:axId val="206400896"/>
        <c:scaling>
          <c:orientation val="minMax"/>
          <c:min val="4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7581696"/>
        <c:crosses val="max"/>
        <c:crossBetween val="between"/>
      </c:valAx>
      <c:catAx>
        <c:axId val="20758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4008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Tasa Pasiva Referencial- Inversión Extranjera Directa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'TPR-IEDT'!$C$1</c:f>
              <c:strCache>
                <c:ptCount val="1"/>
                <c:pt idx="0">
                  <c:v>Tasa Pasiva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cat>
            <c:multiLvlStrRef>
              <c:f>'TPR-IEDT'!$A$2:$B$17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'TPR-IEDT'!$C$2:$C$17</c:f>
              <c:numCache>
                <c:formatCode>0.00</c:formatCode>
                <c:ptCount val="16"/>
                <c:pt idx="0">
                  <c:v>5.31</c:v>
                </c:pt>
                <c:pt idx="1">
                  <c:v>5.48</c:v>
                </c:pt>
                <c:pt idx="2">
                  <c:v>5.55</c:v>
                </c:pt>
                <c:pt idx="3">
                  <c:v>5.14</c:v>
                </c:pt>
                <c:pt idx="4">
                  <c:v>5.95</c:v>
                </c:pt>
                <c:pt idx="5">
                  <c:v>6</c:v>
                </c:pt>
                <c:pt idx="6">
                  <c:v>5.78</c:v>
                </c:pt>
                <c:pt idx="7">
                  <c:v>5.12</c:v>
                </c:pt>
                <c:pt idx="8">
                  <c:v>4.8899999999999997</c:v>
                </c:pt>
                <c:pt idx="9">
                  <c:v>4.8</c:v>
                </c:pt>
                <c:pt idx="10">
                  <c:v>4.97</c:v>
                </c:pt>
                <c:pt idx="11">
                  <c:v>4.95</c:v>
                </c:pt>
                <c:pt idx="12">
                  <c:v>4.96</c:v>
                </c:pt>
                <c:pt idx="13">
                  <c:v>5.1100000000000003</c:v>
                </c:pt>
                <c:pt idx="14">
                  <c:v>5.08</c:v>
                </c:pt>
                <c:pt idx="15">
                  <c:v>5.43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85792"/>
        <c:axId val="206402624"/>
      </c:lineChart>
      <c:lineChart>
        <c:grouping val="standard"/>
        <c:varyColors val="0"/>
        <c:ser>
          <c:idx val="1"/>
          <c:order val="1"/>
          <c:tx>
            <c:strRef>
              <c:f>'TPR-IEDT'!$D$1</c:f>
              <c:strCache>
                <c:ptCount val="1"/>
                <c:pt idx="0">
                  <c:v>IED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val>
            <c:numRef>
              <c:f>'TPR-IEDT'!$D$2:$D$17</c:f>
              <c:numCache>
                <c:formatCode>#,##0.00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83232"/>
        <c:axId val="206403200"/>
      </c:lineChart>
      <c:catAx>
        <c:axId val="2043857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6402624"/>
        <c:crosses val="autoZero"/>
        <c:auto val="1"/>
        <c:lblAlgn val="ctr"/>
        <c:lblOffset val="100"/>
        <c:noMultiLvlLbl val="0"/>
      </c:catAx>
      <c:valAx>
        <c:axId val="206402624"/>
        <c:scaling>
          <c:orientation val="minMax"/>
          <c:max val="6.1"/>
          <c:min val="4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4385792"/>
        <c:crosses val="autoZero"/>
        <c:crossBetween val="between"/>
      </c:valAx>
      <c:valAx>
        <c:axId val="206403200"/>
        <c:scaling>
          <c:orientation val="minMax"/>
          <c:max val="9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7583232"/>
        <c:crosses val="max"/>
        <c:crossBetween val="between"/>
      </c:valAx>
      <c:catAx>
        <c:axId val="207583232"/>
        <c:scaling>
          <c:orientation val="minMax"/>
        </c:scaling>
        <c:delete val="1"/>
        <c:axPos val="t"/>
        <c:majorTickMark val="out"/>
        <c:minorTickMark val="none"/>
        <c:tickLblPos val="nextTo"/>
        <c:crossAx val="206403200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err="1"/>
              <a:t>Déficit</a:t>
            </a:r>
            <a:r>
              <a:rPr lang="en-US" sz="1100" dirty="0"/>
              <a:t> o </a:t>
            </a:r>
            <a:r>
              <a:rPr lang="en-US" sz="1100" dirty="0" err="1"/>
              <a:t>Superávit</a:t>
            </a:r>
            <a:r>
              <a:rPr lang="en-US" sz="1100" dirty="0"/>
              <a:t> - </a:t>
            </a:r>
            <a:r>
              <a:rPr lang="en-US" sz="1100" dirty="0" err="1"/>
              <a:t>Riesgo</a:t>
            </a:r>
            <a:r>
              <a:rPr lang="en-US" sz="1100" dirty="0"/>
              <a:t> País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'Défi Super-Riesgo País trim'!$E$3</c:f>
              <c:strCache>
                <c:ptCount val="1"/>
                <c:pt idx="0">
                  <c:v>D/S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'Défi Super-Riesgo País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'Défi Super-Riesgo País trim'!$E$4:$E$19</c:f>
              <c:numCache>
                <c:formatCode>0.00</c:formatCode>
                <c:ptCount val="16"/>
                <c:pt idx="0">
                  <c:v>-297.07081610872001</c:v>
                </c:pt>
                <c:pt idx="1">
                  <c:v>-608.5582487094091</c:v>
                </c:pt>
                <c:pt idx="2">
                  <c:v>14.071992242912074</c:v>
                </c:pt>
                <c:pt idx="3">
                  <c:v>-2913.083734268746</c:v>
                </c:pt>
                <c:pt idx="4">
                  <c:v>-636.97310381910506</c:v>
                </c:pt>
                <c:pt idx="5">
                  <c:v>-651.10724486834783</c:v>
                </c:pt>
                <c:pt idx="6">
                  <c:v>-1165.0160456136218</c:v>
                </c:pt>
                <c:pt idx="7">
                  <c:v>-3094.5999301834936</c:v>
                </c:pt>
                <c:pt idx="8">
                  <c:v>-1135.0189924964538</c:v>
                </c:pt>
                <c:pt idx="9">
                  <c:v>-626.76757636259708</c:v>
                </c:pt>
                <c:pt idx="10">
                  <c:v>-623.71109253250143</c:v>
                </c:pt>
                <c:pt idx="11">
                  <c:v>-3756.0616356260898</c:v>
                </c:pt>
                <c:pt idx="12">
                  <c:v>-519.50794667046466</c:v>
                </c:pt>
                <c:pt idx="13">
                  <c:v>-221.55770089606131</c:v>
                </c:pt>
                <c:pt idx="14">
                  <c:v>-926.06556972806425</c:v>
                </c:pt>
                <c:pt idx="15">
                  <c:v>-2254.1847549343315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EA-4CA1-8639-26D93558C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34464"/>
        <c:axId val="201768960"/>
      </c:lineChart>
      <c:lineChart>
        <c:grouping val="standard"/>
        <c:varyColors val="0"/>
        <c:ser>
          <c:idx val="1"/>
          <c:order val="1"/>
          <c:tx>
            <c:strRef>
              <c:f>'Défi Super-Riesgo País trim'!$F$3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multiLvlStrRef>
              <c:f>'Défi Super-Riesgo País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'Défi Super-Riesgo País trim'!$F$4:$F$19</c:f>
              <c:numCache>
                <c:formatCode>General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EA-4CA1-8639-26D93558C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37024"/>
        <c:axId val="201769536"/>
      </c:lineChart>
      <c:catAx>
        <c:axId val="207934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3385508522012151"/>
              <c:y val="0.8243003989826349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1768960"/>
        <c:crosses val="autoZero"/>
        <c:auto val="1"/>
        <c:lblAlgn val="ctr"/>
        <c:lblOffset val="100"/>
        <c:noMultiLvlLbl val="0"/>
      </c:catAx>
      <c:valAx>
        <c:axId val="2017689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Millones USD</a:t>
                </a:r>
              </a:p>
            </c:rich>
          </c:tx>
          <c:layout>
            <c:manualLayout>
              <c:xMode val="edge"/>
              <c:yMode val="edge"/>
              <c:x val="2.9850742927573278E-2"/>
              <c:y val="0.26607509974565874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07934464"/>
        <c:crosses val="autoZero"/>
        <c:crossBetween val="between"/>
      </c:valAx>
      <c:valAx>
        <c:axId val="201769536"/>
        <c:scaling>
          <c:orientation val="minMax"/>
          <c:max val="1600"/>
          <c:min val="40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>
            <c:manualLayout>
              <c:xMode val="edge"/>
              <c:yMode val="edge"/>
              <c:x val="0.96659559720009658"/>
              <c:y val="0.268820035266489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937024"/>
        <c:crosses val="max"/>
        <c:crossBetween val="between"/>
      </c:valAx>
      <c:catAx>
        <c:axId val="207937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7695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>
        <c:manualLayout>
          <c:xMode val="edge"/>
          <c:yMode val="edge"/>
          <c:x val="0.36617202332857385"/>
          <c:y val="0.89241185409099399"/>
          <c:w val="0.28588398876976928"/>
          <c:h val="7.043644312262824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Déficit o Superávit  - Inversión Extranjera Directa</a:t>
            </a:r>
            <a:endParaRPr lang="es-ES" sz="11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'Défi Super-IED trim'!$E$3</c:f>
              <c:strCache>
                <c:ptCount val="1"/>
                <c:pt idx="0">
                  <c:v>D/S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'Défi Super-IED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'Défi Super-IED trim'!$E$4:$E$19</c:f>
              <c:numCache>
                <c:formatCode>0.00</c:formatCode>
                <c:ptCount val="16"/>
                <c:pt idx="0">
                  <c:v>-297.07081610872001</c:v>
                </c:pt>
                <c:pt idx="1">
                  <c:v>-608.5582487094091</c:v>
                </c:pt>
                <c:pt idx="2">
                  <c:v>14.071992242912074</c:v>
                </c:pt>
                <c:pt idx="3">
                  <c:v>-2913.083734268746</c:v>
                </c:pt>
                <c:pt idx="4">
                  <c:v>-636.97310381910506</c:v>
                </c:pt>
                <c:pt idx="5">
                  <c:v>-651.10724486834783</c:v>
                </c:pt>
                <c:pt idx="6">
                  <c:v>-1165.0160456136218</c:v>
                </c:pt>
                <c:pt idx="7">
                  <c:v>-3094.5999301834936</c:v>
                </c:pt>
                <c:pt idx="8">
                  <c:v>-1135.0189924964538</c:v>
                </c:pt>
                <c:pt idx="9">
                  <c:v>-626.76757636259708</c:v>
                </c:pt>
                <c:pt idx="10">
                  <c:v>-623.71109253250143</c:v>
                </c:pt>
                <c:pt idx="11">
                  <c:v>-3756.0616356260898</c:v>
                </c:pt>
                <c:pt idx="12">
                  <c:v>-519.50794667046466</c:v>
                </c:pt>
                <c:pt idx="13">
                  <c:v>-221.55770089606131</c:v>
                </c:pt>
                <c:pt idx="14">
                  <c:v>-926.06556972806425</c:v>
                </c:pt>
                <c:pt idx="15">
                  <c:v>-2254.1847549343315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08-4036-B877-109922335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34976"/>
        <c:axId val="201771264"/>
      </c:lineChart>
      <c:lineChart>
        <c:grouping val="standard"/>
        <c:varyColors val="0"/>
        <c:ser>
          <c:idx val="1"/>
          <c:order val="1"/>
          <c:tx>
            <c:strRef>
              <c:f>'Défi Super-IED trim'!$F$3</c:f>
              <c:strCache>
                <c:ptCount val="1"/>
                <c:pt idx="0">
                  <c:v>IED</c:v>
                </c:pt>
              </c:strCache>
            </c:strRef>
          </c:tx>
          <c:spPr>
            <a:ln w="1905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rgbClr val="7030A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multiLvlStrRef>
              <c:f>'Défi Super-IED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'Défi Super-IED trim'!$F$4:$F$19</c:f>
              <c:numCache>
                <c:formatCode>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08-4036-B877-109922335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64160"/>
        <c:axId val="201771840"/>
      </c:lineChart>
      <c:catAx>
        <c:axId val="20793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4945706468871738"/>
              <c:y val="0.8202865135545299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1771264"/>
        <c:crosses val="autoZero"/>
        <c:auto val="1"/>
        <c:lblAlgn val="ctr"/>
        <c:lblOffset val="100"/>
        <c:noMultiLvlLbl val="0"/>
      </c:catAx>
      <c:valAx>
        <c:axId val="201771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Millones USD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07934976"/>
        <c:crosses val="autoZero"/>
        <c:crossBetween val="between"/>
      </c:valAx>
      <c:valAx>
        <c:axId val="20177184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>
            <c:manualLayout>
              <c:xMode val="edge"/>
              <c:yMode val="edge"/>
              <c:x val="0.95962799066909543"/>
              <c:y val="0.2193709558150823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07964160"/>
        <c:crosses val="max"/>
        <c:crossBetween val="between"/>
      </c:valAx>
      <c:catAx>
        <c:axId val="2079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7718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 dirty="0"/>
              <a:t>Inversión Extranjera Directa por actividad económica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IED!$F$22</c:f>
              <c:strCache>
                <c:ptCount val="1"/>
                <c:pt idx="0">
                  <c:v>Agricultura, silvicultura, caza y pesca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IED!$G$21:$J$21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IED!$G$22:$J$22</c:f>
              <c:numCache>
                <c:formatCode>_(* #,##0.0_);_(* \(#,##0.0\);_(* "-"?_);_(@_)</c:formatCode>
                <c:ptCount val="4"/>
                <c:pt idx="0">
                  <c:v>67784.30806000001</c:v>
                </c:pt>
                <c:pt idx="1">
                  <c:v>41924.557499999995</c:v>
                </c:pt>
                <c:pt idx="2">
                  <c:v>124624.92687000002</c:v>
                </c:pt>
                <c:pt idx="3">
                  <c:v>59283.801840000007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IED!$F$23</c:f>
              <c:strCache>
                <c:ptCount val="1"/>
                <c:pt idx="0">
                  <c:v>Comercio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IED!$G$23:$J$23</c:f>
              <c:numCache>
                <c:formatCode>_(* #,##0.0_);_(* \(#,##0.0\);_(* "-"?_);_(@_)</c:formatCode>
                <c:ptCount val="4"/>
                <c:pt idx="0">
                  <c:v>175473.14779000002</c:v>
                </c:pt>
                <c:pt idx="1">
                  <c:v>123074.88587999999</c:v>
                </c:pt>
                <c:pt idx="2">
                  <c:v>100096.45045999999</c:v>
                </c:pt>
                <c:pt idx="3">
                  <c:v>202188.28598000004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IED!$F$24</c:f>
              <c:strCache>
                <c:ptCount val="1"/>
                <c:pt idx="0">
                  <c:v>Construcción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IED!$G$24:$J$24</c:f>
              <c:numCache>
                <c:formatCode>_(* #,##0.0_);_(* \(#,##0.0\);_(* "-"?_);_(@_)</c:formatCode>
                <c:ptCount val="4"/>
                <c:pt idx="0">
                  <c:v>6833.994749999998</c:v>
                </c:pt>
                <c:pt idx="1">
                  <c:v>30464.826000000005</c:v>
                </c:pt>
                <c:pt idx="2">
                  <c:v>59132.955000000002</c:v>
                </c:pt>
                <c:pt idx="3">
                  <c:v>86779.270699999979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IED!$F$25</c:f>
              <c:strCache>
                <c:ptCount val="1"/>
                <c:pt idx="0">
                  <c:v>Electricidad, gas y agua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IED!$G$25:$J$25</c:f>
              <c:numCache>
                <c:formatCode>_(* #,##0.0_);_(* \(#,##0.0\);_(* "-"?_);_(@_)</c:formatCode>
                <c:ptCount val="4"/>
                <c:pt idx="0">
                  <c:v>61757.894</c:v>
                </c:pt>
                <c:pt idx="1">
                  <c:v>1194.7909999999997</c:v>
                </c:pt>
                <c:pt idx="2">
                  <c:v>2129.4065000000001</c:v>
                </c:pt>
                <c:pt idx="3">
                  <c:v>6573.3680000000004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IED!$F$26</c:f>
              <c:strCache>
                <c:ptCount val="1"/>
                <c:pt idx="0">
                  <c:v>Explotación de minas y canteras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IED!$G$26:$J$26</c:f>
              <c:numCache>
                <c:formatCode>_(* #,##0.0_);_(* \(#,##0.0\);_(* "-"?_);_(@_)</c:formatCode>
                <c:ptCount val="4"/>
                <c:pt idx="0">
                  <c:v>559834.40140747733</c:v>
                </c:pt>
                <c:pt idx="1">
                  <c:v>464290.51846223982</c:v>
                </c:pt>
                <c:pt idx="2">
                  <c:v>68533.403263723347</c:v>
                </c:pt>
                <c:pt idx="3">
                  <c:v>738454.68593622139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IED!$F$27</c:f>
              <c:strCache>
                <c:ptCount val="1"/>
                <c:pt idx="0">
                  <c:v>Industria manufacturera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IED!$G$27:$J$27</c:f>
              <c:numCache>
                <c:formatCode>_(* #,##0.0_);_(* \(#,##0.0\);_(* "-"?_);_(@_)</c:formatCode>
                <c:ptCount val="4"/>
                <c:pt idx="0">
                  <c:v>263658.0075999999</c:v>
                </c:pt>
                <c:pt idx="1">
                  <c:v>37875.608990000008</c:v>
                </c:pt>
                <c:pt idx="2">
                  <c:v>144933.10494000005</c:v>
                </c:pt>
                <c:pt idx="3">
                  <c:v>103805.58121130003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IED!$F$28</c:f>
              <c:strCache>
                <c:ptCount val="1"/>
                <c:pt idx="0">
                  <c:v>Servicios comunales, sociales y personales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IED!$G$28:$J$28</c:f>
              <c:numCache>
                <c:formatCode>_(* #,##0.0_);_(* \(#,##0.0\);_(* "-"?_);_(@_)</c:formatCode>
                <c:ptCount val="4"/>
                <c:pt idx="0">
                  <c:v>-10916.42676</c:v>
                </c:pt>
                <c:pt idx="1">
                  <c:v>-1968.4599999999996</c:v>
                </c:pt>
                <c:pt idx="2">
                  <c:v>-3890.7299999999987</c:v>
                </c:pt>
                <c:pt idx="3">
                  <c:v>-1526.554839999998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IED!$F$29</c:f>
              <c:strCache>
                <c:ptCount val="1"/>
                <c:pt idx="0">
                  <c:v>Servicios prestados a las empresas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IED!$G$29:$J$29</c:f>
              <c:numCache>
                <c:formatCode>_(* #,##0.0_);_(* \(#,##0.0\);_(* "-"?_);_(@_)</c:formatCode>
                <c:ptCount val="4"/>
                <c:pt idx="0">
                  <c:v>240919.36362000005</c:v>
                </c:pt>
                <c:pt idx="1">
                  <c:v>33141.524480000007</c:v>
                </c:pt>
                <c:pt idx="2">
                  <c:v>76346.593680000049</c:v>
                </c:pt>
                <c:pt idx="3">
                  <c:v>167279.70195000002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IED!$F$30</c:f>
              <c:strCache>
                <c:ptCount val="1"/>
                <c:pt idx="0">
                  <c:v>Transporte, almacenamiento y comunicaciones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val>
            <c:numRef>
              <c:f>IED!$G$30:$J$30</c:f>
              <c:numCache>
                <c:formatCode>_(* #,##0.0_);_(* \(#,##0.0\);_(* "-"?_);_(@_)</c:formatCode>
                <c:ptCount val="4"/>
                <c:pt idx="0">
                  <c:v>-42628.351859999995</c:v>
                </c:pt>
                <c:pt idx="1">
                  <c:v>39032.619750000005</c:v>
                </c:pt>
                <c:pt idx="2">
                  <c:v>46967.301549999989</c:v>
                </c:pt>
                <c:pt idx="3">
                  <c:v>44875.004749999993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56896"/>
        <c:axId val="129460480"/>
      </c:lineChart>
      <c:catAx>
        <c:axId val="2022568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29460480"/>
        <c:crosses val="autoZero"/>
        <c:auto val="1"/>
        <c:lblAlgn val="ctr"/>
        <c:lblOffset val="100"/>
        <c:noMultiLvlLbl val="0"/>
      </c:catAx>
      <c:valAx>
        <c:axId val="12946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.0_);_(* \(#,##0.0\);_(* &quot;-&quot;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256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err="1"/>
              <a:t>Deuda</a:t>
            </a:r>
            <a:r>
              <a:rPr lang="en-US" sz="1100" dirty="0"/>
              <a:t> </a:t>
            </a:r>
            <a:r>
              <a:rPr lang="en-US" sz="1100" dirty="0" err="1"/>
              <a:t>Pública</a:t>
            </a:r>
            <a:r>
              <a:rPr lang="en-US" sz="1100" dirty="0"/>
              <a:t> Externa - </a:t>
            </a:r>
            <a:r>
              <a:rPr lang="en-US" sz="1100" dirty="0" err="1"/>
              <a:t>Riesgo</a:t>
            </a:r>
            <a:r>
              <a:rPr lang="en-US" sz="1100" dirty="0"/>
              <a:t> País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'Deuda Pública-Riesgo País trime'!$E$3</c:f>
              <c:strCache>
                <c:ptCount val="1"/>
                <c:pt idx="0">
                  <c:v>DPE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'Deuda Pública-Riesgo País trime'!$C$4:$D$19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'Deuda Pública-Riesgo País trime'!$E$4:$E$19</c:f>
              <c:numCache>
                <c:formatCode>_(* #,##0.00_);_(* \(#,##0.00\);_(* "-"??_);_(@_)</c:formatCode>
                <c:ptCount val="16"/>
                <c:pt idx="0">
                  <c:v>19067.163999999993</c:v>
                </c:pt>
                <c:pt idx="1">
                  <c:v>20038.011999999999</c:v>
                </c:pt>
                <c:pt idx="2">
                  <c:v>20321.459000000003</c:v>
                </c:pt>
                <c:pt idx="3">
                  <c:v>20225.658999999996</c:v>
                </c:pt>
                <c:pt idx="4">
                  <c:v>21091.933000000001</c:v>
                </c:pt>
                <c:pt idx="5">
                  <c:v>22575.196999999996</c:v>
                </c:pt>
                <c:pt idx="6">
                  <c:v>24582.876</c:v>
                </c:pt>
                <c:pt idx="7">
                  <c:v>25679.929</c:v>
                </c:pt>
                <c:pt idx="8">
                  <c:v>26487.343999999997</c:v>
                </c:pt>
                <c:pt idx="9">
                  <c:v>28552.53</c:v>
                </c:pt>
                <c:pt idx="10">
                  <c:v>28148.179</c:v>
                </c:pt>
                <c:pt idx="11">
                  <c:v>31750.108</c:v>
                </c:pt>
                <c:pt idx="12">
                  <c:v>34567.130000000005</c:v>
                </c:pt>
                <c:pt idx="13">
                  <c:v>34000.326999999997</c:v>
                </c:pt>
                <c:pt idx="14">
                  <c:v>34875.281000000003</c:v>
                </c:pt>
                <c:pt idx="15">
                  <c:v>35730.101000000002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62E-4FBF-BFA8-32C8E86BC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71936"/>
        <c:axId val="201774144"/>
      </c:lineChart>
      <c:lineChart>
        <c:grouping val="standard"/>
        <c:varyColors val="0"/>
        <c:ser>
          <c:idx val="1"/>
          <c:order val="1"/>
          <c:tx>
            <c:strRef>
              <c:f>'Deuda Pública-Riesgo País trime'!$F$3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multiLvlStrRef>
              <c:f>'Deuda Pública-Riesgo País trime'!$C$4:$D$19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'Deuda Pública-Riesgo País trime'!$F$4:$F$19</c:f>
              <c:numCache>
                <c:formatCode>General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2E-4FBF-BFA8-32C8E86BC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74496"/>
        <c:axId val="201774720"/>
      </c:lineChart>
      <c:catAx>
        <c:axId val="208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2499643584108271"/>
              <c:y val="0.8479044409788765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1774144"/>
        <c:crosses val="autoZero"/>
        <c:auto val="1"/>
        <c:lblAlgn val="ctr"/>
        <c:lblOffset val="100"/>
        <c:noMultiLvlLbl val="0"/>
      </c:catAx>
      <c:valAx>
        <c:axId val="201774144"/>
        <c:scaling>
          <c:orientation val="minMax"/>
          <c:max val="40000"/>
          <c:min val="1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Millones USD</a:t>
                </a:r>
              </a:p>
            </c:rich>
          </c:tx>
          <c:layout>
            <c:manualLayout>
              <c:xMode val="edge"/>
              <c:yMode val="edge"/>
              <c:x val="2.8429253914238638E-2"/>
              <c:y val="0.19361976676822576"/>
            </c:manualLayout>
          </c:layout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208871936"/>
        <c:crosses val="autoZero"/>
        <c:crossBetween val="between"/>
      </c:valAx>
      <c:valAx>
        <c:axId val="201774720"/>
        <c:scaling>
          <c:orientation val="minMax"/>
          <c:max val="1600"/>
          <c:min val="40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874496"/>
        <c:crosses val="max"/>
        <c:crossBetween val="between"/>
      </c:valAx>
      <c:catAx>
        <c:axId val="20887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774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100" dirty="0" err="1"/>
              <a:t>Deuda</a:t>
            </a:r>
            <a:r>
              <a:rPr lang="en-US" sz="1100" dirty="0"/>
              <a:t> </a:t>
            </a:r>
            <a:r>
              <a:rPr lang="en-US" sz="1100" dirty="0" err="1"/>
              <a:t>Pública</a:t>
            </a:r>
            <a:r>
              <a:rPr lang="en-US" sz="1100" dirty="0"/>
              <a:t> Externa - </a:t>
            </a:r>
            <a:r>
              <a:rPr lang="en-US" sz="1100" dirty="0" err="1"/>
              <a:t>Inversión</a:t>
            </a:r>
            <a:r>
              <a:rPr lang="en-US" sz="1100" dirty="0"/>
              <a:t> </a:t>
            </a:r>
            <a:r>
              <a:rPr lang="en-US" sz="1100" dirty="0" err="1"/>
              <a:t>Extranjera</a:t>
            </a:r>
            <a:r>
              <a:rPr lang="en-US" sz="1100" dirty="0"/>
              <a:t> </a:t>
            </a:r>
            <a:r>
              <a:rPr lang="en-US" sz="1100" dirty="0" err="1"/>
              <a:t>Directa</a:t>
            </a:r>
            <a:endParaRPr lang="en-US" sz="11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'Deuda Pública-IED trime'!$E$3</c:f>
              <c:strCache>
                <c:ptCount val="1"/>
                <c:pt idx="0">
                  <c:v>DPE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'Deuda Pública-IED trime'!$C$4:$D$19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'Deuda Pública-IED trime'!$E$4:$E$19</c:f>
              <c:numCache>
                <c:formatCode>_(* #,##0.00_);_(* \(#,##0.00\);_(* "-"??_);_(@_)</c:formatCode>
                <c:ptCount val="16"/>
                <c:pt idx="0">
                  <c:v>19067.163999999993</c:v>
                </c:pt>
                <c:pt idx="1">
                  <c:v>20038.011999999999</c:v>
                </c:pt>
                <c:pt idx="2">
                  <c:v>20321.459000000003</c:v>
                </c:pt>
                <c:pt idx="3">
                  <c:v>20225.658999999996</c:v>
                </c:pt>
                <c:pt idx="4">
                  <c:v>21091.933000000001</c:v>
                </c:pt>
                <c:pt idx="5">
                  <c:v>22575.196999999996</c:v>
                </c:pt>
                <c:pt idx="6">
                  <c:v>24582.876</c:v>
                </c:pt>
                <c:pt idx="7">
                  <c:v>25679.929</c:v>
                </c:pt>
                <c:pt idx="8">
                  <c:v>26487.343999999997</c:v>
                </c:pt>
                <c:pt idx="9">
                  <c:v>28552.53</c:v>
                </c:pt>
                <c:pt idx="10">
                  <c:v>28148.179</c:v>
                </c:pt>
                <c:pt idx="11">
                  <c:v>31750.108</c:v>
                </c:pt>
                <c:pt idx="12">
                  <c:v>34567.130000000005</c:v>
                </c:pt>
                <c:pt idx="13">
                  <c:v>34000.326999999997</c:v>
                </c:pt>
                <c:pt idx="14">
                  <c:v>34875.281000000003</c:v>
                </c:pt>
                <c:pt idx="15">
                  <c:v>35730.101000000002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CBA-43F9-A7C8-174561306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30976"/>
        <c:axId val="201776448"/>
      </c:lineChart>
      <c:lineChart>
        <c:grouping val="standard"/>
        <c:varyColors val="0"/>
        <c:ser>
          <c:idx val="1"/>
          <c:order val="1"/>
          <c:tx>
            <c:strRef>
              <c:f>'Deuda Pública-IED trime'!$F$3</c:f>
              <c:strCache>
                <c:ptCount val="1"/>
                <c:pt idx="0">
                  <c:v>IED</c:v>
                </c:pt>
              </c:strCache>
            </c:strRef>
          </c:tx>
          <c:spPr>
            <a:ln w="19050"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multiLvlStrRef>
              <c:f>'Deuda Pública-IED trime'!$C$4:$D$19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'Deuda Pública-IED trime'!$F$4:$F$19</c:f>
              <c:numCache>
                <c:formatCode>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BA-43F9-A7C8-174561306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32000"/>
        <c:axId val="208764928"/>
      </c:lineChart>
      <c:catAx>
        <c:axId val="20883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6611940677720431"/>
              <c:y val="0.8243003989826349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1776448"/>
        <c:crosses val="autoZero"/>
        <c:auto val="1"/>
        <c:lblAlgn val="ctr"/>
        <c:lblOffset val="100"/>
        <c:noMultiLvlLbl val="0"/>
      </c:catAx>
      <c:valAx>
        <c:axId val="201776448"/>
        <c:scaling>
          <c:orientation val="minMax"/>
          <c:max val="40000"/>
          <c:min val="1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Millones  USD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208830976"/>
        <c:crosses val="autoZero"/>
        <c:crossBetween val="between"/>
      </c:valAx>
      <c:valAx>
        <c:axId val="20876492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Millones  USD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08832000"/>
        <c:crosses val="max"/>
        <c:crossBetween val="between"/>
      </c:valAx>
      <c:catAx>
        <c:axId val="208832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7649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Balanza Comercial - Riesgo País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'Balanz Com-Riesgo País trim'!$E$3</c:f>
              <c:strCache>
                <c:ptCount val="1"/>
                <c:pt idx="0">
                  <c:v>BC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'Balanz Com-Riesgo País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'Balanz Com-Riesgo País trim'!$E$4:$E$19</c:f>
              <c:numCache>
                <c:formatCode>0.00</c:formatCode>
                <c:ptCount val="16"/>
                <c:pt idx="0">
                  <c:v>-917.36010578199989</c:v>
                </c:pt>
                <c:pt idx="1">
                  <c:v>-317.31153216499979</c:v>
                </c:pt>
                <c:pt idx="2">
                  <c:v>-478.25582039900019</c:v>
                </c:pt>
                <c:pt idx="3">
                  <c:v>-416.6935250800002</c:v>
                </c:pt>
                <c:pt idx="4">
                  <c:v>-63.328230531999907</c:v>
                </c:pt>
                <c:pt idx="5">
                  <c:v>758.83724325099979</c:v>
                </c:pt>
                <c:pt idx="6">
                  <c:v>280.8716934419997</c:v>
                </c:pt>
                <c:pt idx="7">
                  <c:v>270.66293015199994</c:v>
                </c:pt>
                <c:pt idx="8">
                  <c:v>473.22742883699948</c:v>
                </c:pt>
                <c:pt idx="9">
                  <c:v>139.43791181500046</c:v>
                </c:pt>
                <c:pt idx="10">
                  <c:v>-356.88211480699965</c:v>
                </c:pt>
                <c:pt idx="11">
                  <c:v>-166.5651515239997</c:v>
                </c:pt>
                <c:pt idx="12">
                  <c:v>227.21785298300028</c:v>
                </c:pt>
                <c:pt idx="13">
                  <c:v>-77.078560562000121</c:v>
                </c:pt>
                <c:pt idx="14">
                  <c:v>-158.416571922</c:v>
                </c:pt>
                <c:pt idx="15">
                  <c:v>-506.22283065400029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DF-4403-BA2E-59699F01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20000"/>
        <c:axId val="208767232"/>
      </c:lineChart>
      <c:lineChart>
        <c:grouping val="standard"/>
        <c:varyColors val="0"/>
        <c:ser>
          <c:idx val="1"/>
          <c:order val="1"/>
          <c:tx>
            <c:strRef>
              <c:f>'Balanz Com-Riesgo País trim'!$F$3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>
              <a:solidFill>
                <a:schemeClr val="accent5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multiLvlStrRef>
              <c:f>'Balanz Com-Riesgo País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'Balanz Com-Riesgo País trim'!$F$4:$F$19</c:f>
              <c:numCache>
                <c:formatCode>General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DF-4403-BA2E-59699F01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22560"/>
        <c:axId val="208767808"/>
      </c:lineChart>
      <c:catAx>
        <c:axId val="20992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4380533286264595"/>
              <c:y val="0.8243003989826349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8767232"/>
        <c:crosses val="autoZero"/>
        <c:auto val="1"/>
        <c:lblAlgn val="ctr"/>
        <c:lblOffset val="100"/>
        <c:noMultiLvlLbl val="0"/>
      </c:catAx>
      <c:valAx>
        <c:axId val="208767232"/>
        <c:scaling>
          <c:orientation val="minMax"/>
          <c:min val="-1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Millones USD</a:t>
                </a:r>
              </a:p>
            </c:rich>
          </c:tx>
          <c:layout>
            <c:manualLayout>
              <c:xMode val="edge"/>
              <c:yMode val="edge"/>
              <c:x val="2.9850742927573278E-2"/>
              <c:y val="0.26607509974565874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09920000"/>
        <c:crosses val="autoZero"/>
        <c:crossBetween val="between"/>
      </c:valAx>
      <c:valAx>
        <c:axId val="208767808"/>
        <c:scaling>
          <c:orientation val="minMax"/>
          <c:max val="1550"/>
          <c:min val="40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922560"/>
        <c:crosses val="max"/>
        <c:crossBetween val="between"/>
      </c:valAx>
      <c:catAx>
        <c:axId val="20992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7678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Balanza Comercial - Inversión Extranjera Directa</a:t>
            </a:r>
            <a:endParaRPr lang="es-ES" sz="11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'Balanz Com-IED trim'!$E$3</c:f>
              <c:strCache>
                <c:ptCount val="1"/>
                <c:pt idx="0">
                  <c:v>BC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rgbClr val="FFC000"/>
                </a:solidFill>
              </a:ln>
            </c:spPr>
          </c:marker>
          <c:cat>
            <c:multiLvlStrRef>
              <c:f>'Balanz Com-IED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'Balanz Com-IED trim'!$E$4:$E$19</c:f>
              <c:numCache>
                <c:formatCode>0.00</c:formatCode>
                <c:ptCount val="16"/>
                <c:pt idx="0">
                  <c:v>-917.36010578199989</c:v>
                </c:pt>
                <c:pt idx="1">
                  <c:v>-317.31153216499979</c:v>
                </c:pt>
                <c:pt idx="2">
                  <c:v>-478.25582039900019</c:v>
                </c:pt>
                <c:pt idx="3">
                  <c:v>-416.6935250800002</c:v>
                </c:pt>
                <c:pt idx="4">
                  <c:v>-63.328230531999907</c:v>
                </c:pt>
                <c:pt idx="5">
                  <c:v>758.83724325099979</c:v>
                </c:pt>
                <c:pt idx="6">
                  <c:v>280.8716934419997</c:v>
                </c:pt>
                <c:pt idx="7">
                  <c:v>270.66293015199994</c:v>
                </c:pt>
                <c:pt idx="8">
                  <c:v>473.22742883699948</c:v>
                </c:pt>
                <c:pt idx="9">
                  <c:v>139.43791181500046</c:v>
                </c:pt>
                <c:pt idx="10">
                  <c:v>-356.88211480699965</c:v>
                </c:pt>
                <c:pt idx="11">
                  <c:v>-166.5651515239997</c:v>
                </c:pt>
                <c:pt idx="12">
                  <c:v>227.21785298300028</c:v>
                </c:pt>
                <c:pt idx="13">
                  <c:v>-77.078560562000121</c:v>
                </c:pt>
                <c:pt idx="14">
                  <c:v>-158.416571922</c:v>
                </c:pt>
                <c:pt idx="15">
                  <c:v>-506.22283065400029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0E-4FB4-89A8-29BD55707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21024"/>
        <c:axId val="208769536"/>
      </c:lineChart>
      <c:lineChart>
        <c:grouping val="standard"/>
        <c:varyColors val="0"/>
        <c:ser>
          <c:idx val="1"/>
          <c:order val="1"/>
          <c:tx>
            <c:strRef>
              <c:f>'Balanz Com-IED trim'!$F$3</c:f>
              <c:strCache>
                <c:ptCount val="1"/>
                <c:pt idx="0">
                  <c:v>IED</c:v>
                </c:pt>
              </c:strCache>
            </c:strRef>
          </c:tx>
          <c:spPr>
            <a:ln w="19050"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rgbClr val="7030A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multiLvlStrRef>
              <c:f>'Balanz Com-IED trim'!$C$4:$D$19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'Balanz Com-IED trim'!$F$4:$F$19</c:f>
              <c:numCache>
                <c:formatCode>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0E-4FB4-89A8-29BD55707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59296"/>
        <c:axId val="208770112"/>
      </c:lineChart>
      <c:catAx>
        <c:axId val="20992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>
            <c:manualLayout>
              <c:xMode val="edge"/>
              <c:yMode val="edge"/>
              <c:x val="0.42616816037185873"/>
              <c:y val="0.8441182083887713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208769536"/>
        <c:crosses val="autoZero"/>
        <c:auto val="1"/>
        <c:lblAlgn val="ctr"/>
        <c:lblOffset val="100"/>
        <c:noMultiLvlLbl val="0"/>
      </c:catAx>
      <c:valAx>
        <c:axId val="208769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Millones USD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09921024"/>
        <c:crosses val="autoZero"/>
        <c:crossBetween val="between"/>
      </c:valAx>
      <c:valAx>
        <c:axId val="20877011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>
            <c:manualLayout>
              <c:xMode val="edge"/>
              <c:yMode val="edge"/>
              <c:x val="0.96926714329379049"/>
              <c:y val="0.2711815260364208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10359296"/>
        <c:crosses val="max"/>
        <c:crossBetween val="between"/>
      </c:valAx>
      <c:catAx>
        <c:axId val="210359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7701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legend>
      <c:legendPos val="b"/>
      <c:layout>
        <c:manualLayout>
          <c:xMode val="edge"/>
          <c:yMode val="edge"/>
          <c:x val="0.39734276510827354"/>
          <c:y val="0.90237783689633355"/>
          <c:w val="0.21884373216648462"/>
          <c:h val="7.22253292422877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Riesgo País - Inversión Extranjera Directa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'RP-IEDT'!$C$1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multiLvlStrRef>
              <c:f>'RP-IEDT'!$A$2:$B$17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'RP-IEDT'!$C$2:$C$17</c:f>
              <c:numCache>
                <c:formatCode>#,##0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58272"/>
        <c:axId val="208772416"/>
      </c:lineChart>
      <c:lineChart>
        <c:grouping val="standard"/>
        <c:varyColors val="0"/>
        <c:ser>
          <c:idx val="1"/>
          <c:order val="1"/>
          <c:tx>
            <c:strRef>
              <c:f>'RP-IEDT'!$D$1</c:f>
              <c:strCache>
                <c:ptCount val="1"/>
                <c:pt idx="0">
                  <c:v>IED</c:v>
                </c:pt>
              </c:strCache>
            </c:strRef>
          </c:tx>
          <c:spPr>
            <a:ln w="190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multiLvlStrRef>
              <c:f>'RP-IEDT'!$A$2:$B$17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'RP-IEDT'!$D$2:$D$17</c:f>
              <c:numCache>
                <c:formatCode>#,##0.00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59008"/>
        <c:axId val="201859072"/>
      </c:lineChart>
      <c:catAx>
        <c:axId val="21035827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8772416"/>
        <c:crosses val="autoZero"/>
        <c:auto val="1"/>
        <c:lblAlgn val="ctr"/>
        <c:lblOffset val="100"/>
        <c:noMultiLvlLbl val="0"/>
      </c:catAx>
      <c:valAx>
        <c:axId val="208772416"/>
        <c:scaling>
          <c:orientation val="minMax"/>
          <c:max val="1600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10358272"/>
        <c:crosses val="autoZero"/>
        <c:crossBetween val="between"/>
      </c:valAx>
      <c:valAx>
        <c:axId val="201859072"/>
        <c:scaling>
          <c:orientation val="minMax"/>
          <c:max val="8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10859008"/>
        <c:crosses val="max"/>
        <c:crossBetween val="between"/>
      </c:valAx>
      <c:catAx>
        <c:axId val="21085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8590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Dispersión Riesgo País - IED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'RP-IEDT sin Minas'!$D$1</c:f>
              <c:strCache>
                <c:ptCount val="1"/>
                <c:pt idx="0">
                  <c:v>IED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'RP-IEDT sin Minas'!$C$2:$C$17</c:f>
              <c:numCache>
                <c:formatCode>#,##0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xVal>
          <c:yVal>
            <c:numRef>
              <c:f>'RP-IEDT sin Minas'!$D$2:$D$17</c:f>
              <c:numCache>
                <c:formatCode>#,##0.00</c:formatCode>
                <c:ptCount val="16"/>
                <c:pt idx="0">
                  <c:v>183.24</c:v>
                </c:pt>
                <c:pt idx="1">
                  <c:v>96.83</c:v>
                </c:pt>
                <c:pt idx="2">
                  <c:v>259.44</c:v>
                </c:pt>
                <c:pt idx="3">
                  <c:v>783.2</c:v>
                </c:pt>
                <c:pt idx="4">
                  <c:v>198.63</c:v>
                </c:pt>
                <c:pt idx="5">
                  <c:v>128.87</c:v>
                </c:pt>
                <c:pt idx="6">
                  <c:v>129.55000000000001</c:v>
                </c:pt>
                <c:pt idx="7">
                  <c:v>311.98</c:v>
                </c:pt>
                <c:pt idx="8">
                  <c:v>184.79</c:v>
                </c:pt>
                <c:pt idx="9">
                  <c:v>188.86</c:v>
                </c:pt>
                <c:pt idx="10">
                  <c:v>148.88</c:v>
                </c:pt>
                <c:pt idx="11">
                  <c:v>96.35</c:v>
                </c:pt>
                <c:pt idx="12">
                  <c:v>331.55</c:v>
                </c:pt>
                <c:pt idx="13">
                  <c:v>211.92</c:v>
                </c:pt>
                <c:pt idx="14">
                  <c:v>257.62</c:v>
                </c:pt>
                <c:pt idx="15">
                  <c:v>606.62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860800"/>
        <c:axId val="201861376"/>
      </c:scatterChart>
      <c:valAx>
        <c:axId val="201860800"/>
        <c:scaling>
          <c:orientation val="minMax"/>
          <c:max val="16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Puntos básicos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01861376"/>
        <c:crosses val="autoZero"/>
        <c:crossBetween val="midCat"/>
      </c:valAx>
      <c:valAx>
        <c:axId val="201861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Millones USD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20186080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100"/>
            </a:pPr>
            <a:r>
              <a:rPr lang="es-ES" sz="1100" dirty="0"/>
              <a:t>Inversión Extranjera Directa - IED sin sector minero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'IED por sector'!$R$6</c:f>
              <c:strCache>
                <c:ptCount val="1"/>
                <c:pt idx="0">
                  <c:v>IED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cat>
            <c:multiLvlStrRef>
              <c:f>'IED por sector'!$P$7:$Q$22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'IED por sector'!$R$7:$R$22</c:f>
              <c:numCache>
                <c:formatCode>General</c:formatCode>
                <c:ptCount val="16"/>
                <c:pt idx="0">
                  <c:v>183.24</c:v>
                </c:pt>
                <c:pt idx="1">
                  <c:v>96.83</c:v>
                </c:pt>
                <c:pt idx="2">
                  <c:v>259.44</c:v>
                </c:pt>
                <c:pt idx="3" formatCode="0.00">
                  <c:v>783.2</c:v>
                </c:pt>
                <c:pt idx="4">
                  <c:v>198.63</c:v>
                </c:pt>
                <c:pt idx="5">
                  <c:v>128.87</c:v>
                </c:pt>
                <c:pt idx="6">
                  <c:v>129.55000000000001</c:v>
                </c:pt>
                <c:pt idx="7">
                  <c:v>311.98</c:v>
                </c:pt>
                <c:pt idx="8">
                  <c:v>184.79</c:v>
                </c:pt>
                <c:pt idx="9">
                  <c:v>188.86</c:v>
                </c:pt>
                <c:pt idx="10">
                  <c:v>148.88</c:v>
                </c:pt>
                <c:pt idx="11">
                  <c:v>96.35</c:v>
                </c:pt>
                <c:pt idx="12">
                  <c:v>331.55</c:v>
                </c:pt>
                <c:pt idx="13">
                  <c:v>211.92</c:v>
                </c:pt>
                <c:pt idx="14">
                  <c:v>257.62</c:v>
                </c:pt>
                <c:pt idx="15">
                  <c:v>606.62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'IED por sector'!$S$6</c:f>
              <c:strCache>
                <c:ptCount val="1"/>
                <c:pt idx="0">
                  <c:v>IED ssm</c:v>
                </c:pt>
              </c:strCache>
            </c:strRef>
          </c:tx>
          <c:marker>
            <c:symbol val="circle"/>
            <c:size val="5"/>
          </c:marker>
          <c:cat>
            <c:multiLvlStrRef>
              <c:f>'IED por sector'!$P$7:$Q$22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'IED por sector'!$S$7:$S$22</c:f>
              <c:numCache>
                <c:formatCode>General</c:formatCode>
                <c:ptCount val="16"/>
                <c:pt idx="0">
                  <c:v>138.41999999999999</c:v>
                </c:pt>
                <c:pt idx="1">
                  <c:v>60.7</c:v>
                </c:pt>
                <c:pt idx="2">
                  <c:v>91.96</c:v>
                </c:pt>
                <c:pt idx="3">
                  <c:v>471.79</c:v>
                </c:pt>
                <c:pt idx="4">
                  <c:v>78.03</c:v>
                </c:pt>
                <c:pt idx="5">
                  <c:v>46.26</c:v>
                </c:pt>
                <c:pt idx="6">
                  <c:v>119.29</c:v>
                </c:pt>
                <c:pt idx="7">
                  <c:v>61.13</c:v>
                </c:pt>
                <c:pt idx="8">
                  <c:v>186.76</c:v>
                </c:pt>
                <c:pt idx="9">
                  <c:v>148.03</c:v>
                </c:pt>
                <c:pt idx="10">
                  <c:v>120.12</c:v>
                </c:pt>
                <c:pt idx="11">
                  <c:v>95.41</c:v>
                </c:pt>
                <c:pt idx="12">
                  <c:v>203.22</c:v>
                </c:pt>
                <c:pt idx="13">
                  <c:v>126.1</c:v>
                </c:pt>
                <c:pt idx="14">
                  <c:v>190.66</c:v>
                </c:pt>
                <c:pt idx="15">
                  <c:v>150.82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42720"/>
        <c:axId val="129462784"/>
      </c:lineChart>
      <c:catAx>
        <c:axId val="202142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 - Trimestre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29462784"/>
        <c:crosses val="autoZero"/>
        <c:auto val="1"/>
        <c:lblAlgn val="ctr"/>
        <c:lblOffset val="100"/>
        <c:noMultiLvlLbl val="0"/>
      </c:catAx>
      <c:valAx>
        <c:axId val="129462784"/>
        <c:scaling>
          <c:orientation val="minMax"/>
          <c:max val="8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s-ES" sz="1100" dirty="0" smtClean="0"/>
                  <a:t>Millones </a:t>
                </a:r>
                <a:r>
                  <a:rPr lang="es-ES" sz="1100" dirty="0"/>
                  <a:t>USD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14272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Producto Interno Bruto - Riesgo País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'PIB-RPT'!$C$1</c:f>
              <c:strCache>
                <c:ptCount val="1"/>
                <c:pt idx="0">
                  <c:v>PIB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multiLvlStrRef>
              <c:f>'PIB-RPT'!$A$2:$B$17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'PIB-RPT'!$C$2:$C$17</c:f>
              <c:numCache>
                <c:formatCode>#,##0</c:formatCode>
                <c:ptCount val="16"/>
                <c:pt idx="0">
                  <c:v>25052739</c:v>
                </c:pt>
                <c:pt idx="1">
                  <c:v>25086195</c:v>
                </c:pt>
                <c:pt idx="2">
                  <c:v>24779738</c:v>
                </c:pt>
                <c:pt idx="3">
                  <c:v>24371709</c:v>
                </c:pt>
                <c:pt idx="4">
                  <c:v>24913573</c:v>
                </c:pt>
                <c:pt idx="5">
                  <c:v>24926186</c:v>
                </c:pt>
                <c:pt idx="6">
                  <c:v>24910741</c:v>
                </c:pt>
                <c:pt idx="7">
                  <c:v>25187196</c:v>
                </c:pt>
                <c:pt idx="8">
                  <c:v>26000261</c:v>
                </c:pt>
                <c:pt idx="9">
                  <c:v>25993550</c:v>
                </c:pt>
                <c:pt idx="10">
                  <c:v>25960907</c:v>
                </c:pt>
                <c:pt idx="11">
                  <c:v>26341144</c:v>
                </c:pt>
                <c:pt idx="12">
                  <c:v>26893748</c:v>
                </c:pt>
                <c:pt idx="13">
                  <c:v>26767539</c:v>
                </c:pt>
                <c:pt idx="14">
                  <c:v>27267486</c:v>
                </c:pt>
                <c:pt idx="15">
                  <c:v>27469285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676352"/>
        <c:axId val="129465088"/>
      </c:lineChart>
      <c:lineChart>
        <c:grouping val="standard"/>
        <c:varyColors val="0"/>
        <c:ser>
          <c:idx val="1"/>
          <c:order val="1"/>
          <c:tx>
            <c:strRef>
              <c:f>'PIB-RPT'!$D$1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val>
            <c:numRef>
              <c:f>'PIB-RPT'!$D$2:$D$17</c:f>
              <c:numCache>
                <c:formatCode>#,##0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677888"/>
        <c:axId val="129465664"/>
      </c:lineChart>
      <c:catAx>
        <c:axId val="2006763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29465088"/>
        <c:crosses val="autoZero"/>
        <c:auto val="1"/>
        <c:lblAlgn val="ctr"/>
        <c:lblOffset val="100"/>
        <c:noMultiLvlLbl val="0"/>
      </c:catAx>
      <c:valAx>
        <c:axId val="129465088"/>
        <c:scaling>
          <c:orientation val="minMax"/>
          <c:min val="2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0676352"/>
        <c:crosses val="autoZero"/>
        <c:crossBetween val="between"/>
      </c:valAx>
      <c:valAx>
        <c:axId val="129465664"/>
        <c:scaling>
          <c:orientation val="minMax"/>
          <c:min val="4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0677888"/>
        <c:crosses val="max"/>
        <c:crossBetween val="between"/>
      </c:valAx>
      <c:catAx>
        <c:axId val="200677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4656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Producto Interno Bruto - Inversión Extranjera Directa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'PIB-IEDT'!$C$1</c:f>
              <c:strCache>
                <c:ptCount val="1"/>
                <c:pt idx="0">
                  <c:v>PIB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cat>
            <c:multiLvlStrRef>
              <c:f>'PIB-IEDT'!$A$2:$B$17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'PIB-IEDT'!$C$2:$C$17</c:f>
              <c:numCache>
                <c:formatCode>#,##0</c:formatCode>
                <c:ptCount val="16"/>
                <c:pt idx="0">
                  <c:v>25052739</c:v>
                </c:pt>
                <c:pt idx="1">
                  <c:v>25086195</c:v>
                </c:pt>
                <c:pt idx="2">
                  <c:v>24779738</c:v>
                </c:pt>
                <c:pt idx="3">
                  <c:v>24371709</c:v>
                </c:pt>
                <c:pt idx="4">
                  <c:v>24913573</c:v>
                </c:pt>
                <c:pt idx="5">
                  <c:v>24926186</c:v>
                </c:pt>
                <c:pt idx="6">
                  <c:v>24910741</c:v>
                </c:pt>
                <c:pt idx="7">
                  <c:v>25187196</c:v>
                </c:pt>
                <c:pt idx="8">
                  <c:v>26000261</c:v>
                </c:pt>
                <c:pt idx="9">
                  <c:v>25993550</c:v>
                </c:pt>
                <c:pt idx="10">
                  <c:v>25960907</c:v>
                </c:pt>
                <c:pt idx="11">
                  <c:v>26341144</c:v>
                </c:pt>
                <c:pt idx="12">
                  <c:v>26893748</c:v>
                </c:pt>
                <c:pt idx="13">
                  <c:v>26767539</c:v>
                </c:pt>
                <c:pt idx="14">
                  <c:v>27267486</c:v>
                </c:pt>
                <c:pt idx="15">
                  <c:v>27469285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676864"/>
        <c:axId val="202474624"/>
      </c:lineChart>
      <c:lineChart>
        <c:grouping val="standard"/>
        <c:varyColors val="0"/>
        <c:ser>
          <c:idx val="1"/>
          <c:order val="1"/>
          <c:tx>
            <c:strRef>
              <c:f>'PIB-IEDT'!$D$1</c:f>
              <c:strCache>
                <c:ptCount val="1"/>
                <c:pt idx="0">
                  <c:v>IED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val>
            <c:numRef>
              <c:f>'PIB-IEDT'!$D$2:$D$17</c:f>
              <c:numCache>
                <c:formatCode>#,##0.00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13408"/>
        <c:axId val="202475200"/>
      </c:lineChart>
      <c:catAx>
        <c:axId val="2006768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474624"/>
        <c:crosses val="autoZero"/>
        <c:auto val="1"/>
        <c:lblAlgn val="ctr"/>
        <c:lblOffset val="100"/>
        <c:noMultiLvlLbl val="0"/>
      </c:catAx>
      <c:valAx>
        <c:axId val="202474624"/>
        <c:scaling>
          <c:orientation val="minMax"/>
          <c:min val="24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0676864"/>
        <c:crosses val="autoZero"/>
        <c:crossBetween val="between"/>
      </c:valAx>
      <c:valAx>
        <c:axId val="2024752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0913408"/>
        <c:crosses val="max"/>
        <c:crossBetween val="between"/>
      </c:valAx>
      <c:catAx>
        <c:axId val="200913408"/>
        <c:scaling>
          <c:orientation val="minMax"/>
        </c:scaling>
        <c:delete val="1"/>
        <c:axPos val="b"/>
        <c:majorTickMark val="out"/>
        <c:minorTickMark val="none"/>
        <c:tickLblPos val="nextTo"/>
        <c:crossAx val="2024752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Tasa de Variación del PIB - Inversión Extranjera Directa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'TVP-IEDT'!$C$1</c:f>
              <c:strCache>
                <c:ptCount val="1"/>
                <c:pt idx="0">
                  <c:v>TVP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cat>
            <c:multiLvlStrRef>
              <c:f>'TVP-IEDT'!$A$2:$B$17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'TVP-IEDT'!$C$2:$C$17</c:f>
              <c:numCache>
                <c:formatCode>0.0</c:formatCode>
                <c:ptCount val="16"/>
                <c:pt idx="0">
                  <c:v>4.2</c:v>
                </c:pt>
                <c:pt idx="1">
                  <c:v>0.2</c:v>
                </c:pt>
                <c:pt idx="2">
                  <c:v>-1.4</c:v>
                </c:pt>
                <c:pt idx="3">
                  <c:v>-2.5</c:v>
                </c:pt>
                <c:pt idx="4">
                  <c:v>-3.4</c:v>
                </c:pt>
                <c:pt idx="5">
                  <c:v>-1.2</c:v>
                </c:pt>
                <c:pt idx="6">
                  <c:v>-1</c:v>
                </c:pt>
                <c:pt idx="7">
                  <c:v>0.8</c:v>
                </c:pt>
                <c:pt idx="8">
                  <c:v>1.7</c:v>
                </c:pt>
                <c:pt idx="9">
                  <c:v>2.1</c:v>
                </c:pt>
                <c:pt idx="10">
                  <c:v>2.9</c:v>
                </c:pt>
                <c:pt idx="11">
                  <c:v>2.8</c:v>
                </c:pt>
                <c:pt idx="12">
                  <c:v>1.8</c:v>
                </c:pt>
                <c:pt idx="13">
                  <c:v>1.4</c:v>
                </c:pt>
                <c:pt idx="14">
                  <c:v>1.5</c:v>
                </c:pt>
                <c:pt idx="15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15456"/>
        <c:axId val="202477504"/>
      </c:lineChart>
      <c:lineChart>
        <c:grouping val="standard"/>
        <c:varyColors val="0"/>
        <c:ser>
          <c:idx val="1"/>
          <c:order val="1"/>
          <c:tx>
            <c:strRef>
              <c:f>'TVP-IEDT'!$D$1</c:f>
              <c:strCache>
                <c:ptCount val="1"/>
                <c:pt idx="0">
                  <c:v>IED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val>
            <c:numRef>
              <c:f>'TVP-IEDT'!$D$2:$D$17</c:f>
              <c:numCache>
                <c:formatCode>#,##0.00</c:formatCode>
                <c:ptCount val="16"/>
                <c:pt idx="0">
                  <c:v>183.24451595934758</c:v>
                </c:pt>
                <c:pt idx="1">
                  <c:v>96.830476129347574</c:v>
                </c:pt>
                <c:pt idx="2">
                  <c:v>259.44275619939106</c:v>
                </c:pt>
                <c:pt idx="3">
                  <c:v>783.19858901939097</c:v>
                </c:pt>
                <c:pt idx="4">
                  <c:v>198.62793106782061</c:v>
                </c:pt>
                <c:pt idx="5">
                  <c:v>128.87384897782064</c:v>
                </c:pt>
                <c:pt idx="6">
                  <c:v>129.5509796632993</c:v>
                </c:pt>
                <c:pt idx="7">
                  <c:v>311.9781084132992</c:v>
                </c:pt>
                <c:pt idx="8">
                  <c:v>184.78615603186165</c:v>
                </c:pt>
                <c:pt idx="9">
                  <c:v>188.85643844186166</c:v>
                </c:pt>
                <c:pt idx="10">
                  <c:v>148.87824019773751</c:v>
                </c:pt>
                <c:pt idx="11">
                  <c:v>96.352577587737557</c:v>
                </c:pt>
                <c:pt idx="12">
                  <c:v>331.55176675643662</c:v>
                </c:pt>
                <c:pt idx="13">
                  <c:v>211.92085660643662</c:v>
                </c:pt>
                <c:pt idx="14">
                  <c:v>257.62343189667416</c:v>
                </c:pt>
                <c:pt idx="15">
                  <c:v>606.61708997667415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538944"/>
        <c:axId val="202478080"/>
      </c:lineChart>
      <c:catAx>
        <c:axId val="20091545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477504"/>
        <c:crosses val="autoZero"/>
        <c:auto val="1"/>
        <c:lblAlgn val="ctr"/>
        <c:lblOffset val="100"/>
        <c:noMultiLvlLbl val="0"/>
      </c:catAx>
      <c:valAx>
        <c:axId val="2024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0915456"/>
        <c:crosses val="autoZero"/>
        <c:crossBetween val="between"/>
      </c:valAx>
      <c:valAx>
        <c:axId val="2024780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3538944"/>
        <c:crosses val="max"/>
        <c:crossBetween val="between"/>
      </c:valAx>
      <c:catAx>
        <c:axId val="203538944"/>
        <c:scaling>
          <c:orientation val="minMax"/>
        </c:scaling>
        <c:delete val="1"/>
        <c:axPos val="b"/>
        <c:majorTickMark val="out"/>
        <c:minorTickMark val="none"/>
        <c:tickLblPos val="nextTo"/>
        <c:crossAx val="2024780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Tasa de Variación del PIB - Riesgo País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'TVP-RPT'!$C$1</c:f>
              <c:strCache>
                <c:ptCount val="1"/>
                <c:pt idx="0">
                  <c:v>TVP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cat>
            <c:multiLvlStrRef>
              <c:f>'TVP-RPT'!$A$2:$B$17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'TVP-RPT'!$C$2:$C$17</c:f>
              <c:numCache>
                <c:formatCode>0.0</c:formatCode>
                <c:ptCount val="16"/>
                <c:pt idx="0">
                  <c:v>4.2</c:v>
                </c:pt>
                <c:pt idx="1">
                  <c:v>0.2</c:v>
                </c:pt>
                <c:pt idx="2">
                  <c:v>-1.4</c:v>
                </c:pt>
                <c:pt idx="3">
                  <c:v>-2.5</c:v>
                </c:pt>
                <c:pt idx="4">
                  <c:v>-3.4</c:v>
                </c:pt>
                <c:pt idx="5">
                  <c:v>-1.2</c:v>
                </c:pt>
                <c:pt idx="6">
                  <c:v>-1</c:v>
                </c:pt>
                <c:pt idx="7">
                  <c:v>0.8</c:v>
                </c:pt>
                <c:pt idx="8">
                  <c:v>1.7</c:v>
                </c:pt>
                <c:pt idx="9">
                  <c:v>2.1</c:v>
                </c:pt>
                <c:pt idx="10">
                  <c:v>2.9</c:v>
                </c:pt>
                <c:pt idx="11">
                  <c:v>2.8</c:v>
                </c:pt>
                <c:pt idx="12">
                  <c:v>1.8</c:v>
                </c:pt>
                <c:pt idx="13">
                  <c:v>1.4</c:v>
                </c:pt>
                <c:pt idx="14">
                  <c:v>1.5</c:v>
                </c:pt>
                <c:pt idx="15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16480"/>
        <c:axId val="202479808"/>
      </c:lineChart>
      <c:lineChart>
        <c:grouping val="standard"/>
        <c:varyColors val="0"/>
        <c:ser>
          <c:idx val="1"/>
          <c:order val="1"/>
          <c:tx>
            <c:strRef>
              <c:f>'TVP-RPT'!$D$1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val>
            <c:numRef>
              <c:f>'TVP-RPT'!$D$2:$D$17</c:f>
              <c:numCache>
                <c:formatCode>#,##0</c:formatCode>
                <c:ptCount val="16"/>
                <c:pt idx="0">
                  <c:v>865</c:v>
                </c:pt>
                <c:pt idx="1">
                  <c:v>824</c:v>
                </c:pt>
                <c:pt idx="2">
                  <c:v>1451</c:v>
                </c:pt>
                <c:pt idx="3">
                  <c:v>1266</c:v>
                </c:pt>
                <c:pt idx="4">
                  <c:v>1058</c:v>
                </c:pt>
                <c:pt idx="5">
                  <c:v>913</c:v>
                </c:pt>
                <c:pt idx="6">
                  <c:v>845</c:v>
                </c:pt>
                <c:pt idx="7">
                  <c:v>647</c:v>
                </c:pt>
                <c:pt idx="8">
                  <c:v>666</c:v>
                </c:pt>
                <c:pt idx="9">
                  <c:v>706</c:v>
                </c:pt>
                <c:pt idx="10">
                  <c:v>606</c:v>
                </c:pt>
                <c:pt idx="11">
                  <c:v>459</c:v>
                </c:pt>
                <c:pt idx="12">
                  <c:v>544</c:v>
                </c:pt>
                <c:pt idx="13">
                  <c:v>761</c:v>
                </c:pt>
                <c:pt idx="14">
                  <c:v>621</c:v>
                </c:pt>
                <c:pt idx="15">
                  <c:v>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540992"/>
        <c:axId val="202480384"/>
      </c:lineChart>
      <c:catAx>
        <c:axId val="2009164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 - Trimestre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479808"/>
        <c:crosses val="autoZero"/>
        <c:auto val="1"/>
        <c:lblAlgn val="ctr"/>
        <c:lblOffset val="100"/>
        <c:noMultiLvlLbl val="0"/>
      </c:catAx>
      <c:valAx>
        <c:axId val="2024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0916480"/>
        <c:crosses val="autoZero"/>
        <c:crossBetween val="between"/>
      </c:valAx>
      <c:valAx>
        <c:axId val="202480384"/>
        <c:scaling>
          <c:orientation val="minMax"/>
          <c:min val="4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3540992"/>
        <c:crosses val="max"/>
        <c:crossBetween val="between"/>
      </c:valAx>
      <c:catAx>
        <c:axId val="203540992"/>
        <c:scaling>
          <c:orientation val="minMax"/>
        </c:scaling>
        <c:delete val="1"/>
        <c:axPos val="t"/>
        <c:majorTickMark val="out"/>
        <c:minorTickMark val="none"/>
        <c:tickLblPos val="nextTo"/>
        <c:crossAx val="202480384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PIB per cápita - Riesgo País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'Ppc-RP'!$B$1</c:f>
              <c:strCache>
                <c:ptCount val="1"/>
                <c:pt idx="0">
                  <c:v>Ppc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cat>
            <c:numRef>
              <c:f>'Ppc-RP'!$A$2:$A$5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'Ppc-RP'!$B$2:$B$5</c:f>
              <c:numCache>
                <c:formatCode>#,##0.00</c:formatCode>
                <c:ptCount val="4"/>
                <c:pt idx="0">
                  <c:v>6099.3508507115121</c:v>
                </c:pt>
                <c:pt idx="1">
                  <c:v>6046.3021659861342</c:v>
                </c:pt>
                <c:pt idx="2">
                  <c:v>6216.6063647819274</c:v>
                </c:pt>
                <c:pt idx="3">
                  <c:v>6367.5885580607601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81696"/>
        <c:axId val="203891840"/>
      </c:lineChart>
      <c:lineChart>
        <c:grouping val="standard"/>
        <c:varyColors val="0"/>
        <c:ser>
          <c:idx val="2"/>
          <c:order val="1"/>
          <c:tx>
            <c:strRef>
              <c:f>'Ppc-RP'!$C$1</c:f>
              <c:strCache>
                <c:ptCount val="1"/>
                <c:pt idx="0">
                  <c:v>Riesgo País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cat>
            <c:numRef>
              <c:f>'Ppc-RP'!$A$2:$A$5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'Ppc-RP'!$C$2:$C$5</c:f>
              <c:numCache>
                <c:formatCode>#,##0</c:formatCode>
                <c:ptCount val="4"/>
                <c:pt idx="0">
                  <c:v>1266</c:v>
                </c:pt>
                <c:pt idx="1">
                  <c:v>647</c:v>
                </c:pt>
                <c:pt idx="2">
                  <c:v>459</c:v>
                </c:pt>
                <c:pt idx="3">
                  <c:v>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82720"/>
        <c:axId val="203892416"/>
      </c:lineChart>
      <c:catAx>
        <c:axId val="20278169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3891840"/>
        <c:crosses val="autoZero"/>
        <c:auto val="1"/>
        <c:lblAlgn val="ctr"/>
        <c:lblOffset val="100"/>
        <c:noMultiLvlLbl val="0"/>
      </c:catAx>
      <c:valAx>
        <c:axId val="203891840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781696"/>
        <c:crosses val="autoZero"/>
        <c:crossBetween val="between"/>
      </c:valAx>
      <c:valAx>
        <c:axId val="203892416"/>
        <c:scaling>
          <c:orientation val="minMax"/>
          <c:min val="4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Puntos básicos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782720"/>
        <c:crosses val="max"/>
        <c:crossBetween val="between"/>
      </c:valAx>
      <c:catAx>
        <c:axId val="202782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8924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/>
            </a:pPr>
            <a:r>
              <a:rPr lang="es-EC" sz="1000"/>
              <a:t>PIB per cápita - Inversión Extranjera Directa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'Ppc-IED'!$B$1</c:f>
              <c:strCache>
                <c:ptCount val="1"/>
                <c:pt idx="0">
                  <c:v>Ppc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cat>
            <c:numRef>
              <c:f>'Ppc-IED'!$A$2:$A$5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'Ppc-IED'!$B$2:$B$5</c:f>
              <c:numCache>
                <c:formatCode>#,##0.00</c:formatCode>
                <c:ptCount val="4"/>
                <c:pt idx="0">
                  <c:v>6099.3508507115121</c:v>
                </c:pt>
                <c:pt idx="1">
                  <c:v>6046.3021659861342</c:v>
                </c:pt>
                <c:pt idx="2">
                  <c:v>6216.6063647819274</c:v>
                </c:pt>
                <c:pt idx="3">
                  <c:v>6367.5885580607601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83744"/>
        <c:axId val="203894144"/>
      </c:lineChart>
      <c:lineChart>
        <c:grouping val="standard"/>
        <c:varyColors val="0"/>
        <c:ser>
          <c:idx val="2"/>
          <c:order val="1"/>
          <c:tx>
            <c:strRef>
              <c:f>'Ppc-IED'!$C$1</c:f>
              <c:strCache>
                <c:ptCount val="1"/>
                <c:pt idx="0">
                  <c:v>IED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cat>
            <c:numRef>
              <c:f>'Ppc-IED'!$A$2:$A$5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'Ppc-IED'!$C$2:$C$5</c:f>
              <c:numCache>
                <c:formatCode>#,##0.00</c:formatCode>
                <c:ptCount val="4"/>
                <c:pt idx="0">
                  <c:v>1322.7163373074773</c:v>
                </c:pt>
                <c:pt idx="1">
                  <c:v>769.03086812223978</c:v>
                </c:pt>
                <c:pt idx="2">
                  <c:v>618.87341225919829</c:v>
                </c:pt>
                <c:pt idx="3">
                  <c:v>1407.7131452362216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960896"/>
        <c:axId val="203894720"/>
      </c:lineChart>
      <c:catAx>
        <c:axId val="2027837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3894144"/>
        <c:crosses val="autoZero"/>
        <c:auto val="1"/>
        <c:lblAlgn val="ctr"/>
        <c:lblOffset val="100"/>
        <c:noMultiLvlLbl val="0"/>
      </c:catAx>
      <c:valAx>
        <c:axId val="203894144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783744"/>
        <c:crosses val="autoZero"/>
        <c:crossBetween val="between"/>
      </c:valAx>
      <c:valAx>
        <c:axId val="203894720"/>
        <c:scaling>
          <c:orientation val="minMax"/>
          <c:min val="6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02960896"/>
        <c:crosses val="max"/>
        <c:crossBetween val="between"/>
      </c:valAx>
      <c:catAx>
        <c:axId val="202960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894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4B390-6DC7-4DDE-BD33-7D3965B05E9F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52C91F1E-FB92-4543-850E-A7CAB7085B03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</a:rPr>
            <a:t>Condiciones propias</a:t>
          </a:r>
          <a:endParaRPr lang="es-ES" sz="1800" dirty="0">
            <a:solidFill>
              <a:schemeClr val="bg2">
                <a:lumMod val="10000"/>
              </a:schemeClr>
            </a:solidFill>
          </a:endParaRPr>
        </a:p>
      </dgm:t>
    </dgm:pt>
    <dgm:pt modelId="{884E0C29-6320-41C3-9E0E-5DD1FC0FF9EF}" type="parTrans" cxnId="{E3E0ECF5-7CF1-44D7-BB3D-4DBF4D5F6B16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A4932D5F-44E2-4129-9927-919A1EC07F07}" type="sibTrans" cxnId="{E3E0ECF5-7CF1-44D7-BB3D-4DBF4D5F6B16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E0B0A16C-1D86-4EE9-92E6-8C165888BB7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</a:rPr>
            <a:t>Cuantificar riesgo</a:t>
          </a:r>
          <a:endParaRPr lang="es-ES" sz="1800" dirty="0">
            <a:solidFill>
              <a:schemeClr val="bg2">
                <a:lumMod val="10000"/>
              </a:schemeClr>
            </a:solidFill>
          </a:endParaRPr>
        </a:p>
      </dgm:t>
    </dgm:pt>
    <dgm:pt modelId="{EFD69D7E-E0AB-4539-932B-B36604F80CFA}" type="parTrans" cxnId="{C68F155E-528E-4EBF-9906-AF221A9AAC70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449599AC-3ED9-4DA6-9B8F-24EB59EEB825}" type="sibTrans" cxnId="{C68F155E-528E-4EBF-9906-AF221A9AAC70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FB1682A6-7F0B-4F0E-A20A-EEF42846C1C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</a:rPr>
            <a:t>Toma de decisiones en Inversiones</a:t>
          </a:r>
          <a:endParaRPr lang="es-ES" sz="1800" dirty="0">
            <a:solidFill>
              <a:schemeClr val="bg2">
                <a:lumMod val="10000"/>
              </a:schemeClr>
            </a:solidFill>
          </a:endParaRPr>
        </a:p>
      </dgm:t>
    </dgm:pt>
    <dgm:pt modelId="{09EA7A6C-64AF-488F-B22D-506DA4B52226}" type="parTrans" cxnId="{60C7958D-B4DA-488C-8E75-FF5A3FF6CFF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E9C3DAD8-4F53-44E0-B8A3-381E168040BC}" type="sibTrans" cxnId="{60C7958D-B4DA-488C-8E75-FF5A3FF6CFF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B2A688A0-2C05-4C01-A4B7-24A6466DD510}" type="pres">
      <dgm:prSet presAssocID="{7894B390-6DC7-4DDE-BD33-7D3965B05E9F}" presName="Name0" presStyleCnt="0">
        <dgm:presLayoutVars>
          <dgm:dir/>
          <dgm:animLvl val="lvl"/>
          <dgm:resizeHandles val="exact"/>
        </dgm:presLayoutVars>
      </dgm:prSet>
      <dgm:spPr/>
    </dgm:pt>
    <dgm:pt modelId="{16CC75B9-EA08-4126-955A-E8818D77423C}" type="pres">
      <dgm:prSet presAssocID="{52C91F1E-FB92-4543-850E-A7CAB7085B03}" presName="parTxOnly" presStyleLbl="node1" presStyleIdx="0" presStyleCnt="3" custLinFactNeighborX="8565" custLinFactNeighborY="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B7BF5-9F7A-49B9-A3A5-C48C592A58AD}" type="pres">
      <dgm:prSet presAssocID="{A4932D5F-44E2-4129-9927-919A1EC07F07}" presName="parTxOnlySpace" presStyleCnt="0"/>
      <dgm:spPr/>
    </dgm:pt>
    <dgm:pt modelId="{A9644327-5B66-45D4-B857-62BFA2A4CF2C}" type="pres">
      <dgm:prSet presAssocID="{E0B0A16C-1D86-4EE9-92E6-8C165888BB7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DCCB49-A998-4AEA-A179-F23A36B06557}" type="pres">
      <dgm:prSet presAssocID="{449599AC-3ED9-4DA6-9B8F-24EB59EEB825}" presName="parTxOnlySpace" presStyleCnt="0"/>
      <dgm:spPr/>
    </dgm:pt>
    <dgm:pt modelId="{D3AD970D-AC6F-4781-B492-2ABA81EA767B}" type="pres">
      <dgm:prSet presAssocID="{FB1682A6-7F0B-4F0E-A20A-EEF42846C1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E34FC4-1650-491C-85F2-46B746F6B180}" type="presOf" srcId="{52C91F1E-FB92-4543-850E-A7CAB7085B03}" destId="{16CC75B9-EA08-4126-955A-E8818D77423C}" srcOrd="0" destOrd="0" presId="urn:microsoft.com/office/officeart/2005/8/layout/chevron1"/>
    <dgm:cxn modelId="{E3E0ECF5-7CF1-44D7-BB3D-4DBF4D5F6B16}" srcId="{7894B390-6DC7-4DDE-BD33-7D3965B05E9F}" destId="{52C91F1E-FB92-4543-850E-A7CAB7085B03}" srcOrd="0" destOrd="0" parTransId="{884E0C29-6320-41C3-9E0E-5DD1FC0FF9EF}" sibTransId="{A4932D5F-44E2-4129-9927-919A1EC07F07}"/>
    <dgm:cxn modelId="{C68F155E-528E-4EBF-9906-AF221A9AAC70}" srcId="{7894B390-6DC7-4DDE-BD33-7D3965B05E9F}" destId="{E0B0A16C-1D86-4EE9-92E6-8C165888BB75}" srcOrd="1" destOrd="0" parTransId="{EFD69D7E-E0AB-4539-932B-B36604F80CFA}" sibTransId="{449599AC-3ED9-4DA6-9B8F-24EB59EEB825}"/>
    <dgm:cxn modelId="{79E4D818-550A-40B2-8B6C-D10C0216864A}" type="presOf" srcId="{E0B0A16C-1D86-4EE9-92E6-8C165888BB75}" destId="{A9644327-5B66-45D4-B857-62BFA2A4CF2C}" srcOrd="0" destOrd="0" presId="urn:microsoft.com/office/officeart/2005/8/layout/chevron1"/>
    <dgm:cxn modelId="{868902DB-8A63-4242-BE29-97959B025F72}" type="presOf" srcId="{FB1682A6-7F0B-4F0E-A20A-EEF42846C1CF}" destId="{D3AD970D-AC6F-4781-B492-2ABA81EA767B}" srcOrd="0" destOrd="0" presId="urn:microsoft.com/office/officeart/2005/8/layout/chevron1"/>
    <dgm:cxn modelId="{AFC52F0D-4101-44F2-A4FA-16D4FBD40CA1}" type="presOf" srcId="{7894B390-6DC7-4DDE-BD33-7D3965B05E9F}" destId="{B2A688A0-2C05-4C01-A4B7-24A6466DD510}" srcOrd="0" destOrd="0" presId="urn:microsoft.com/office/officeart/2005/8/layout/chevron1"/>
    <dgm:cxn modelId="{60C7958D-B4DA-488C-8E75-FF5A3FF6CFF9}" srcId="{7894B390-6DC7-4DDE-BD33-7D3965B05E9F}" destId="{FB1682A6-7F0B-4F0E-A20A-EEF42846C1CF}" srcOrd="2" destOrd="0" parTransId="{09EA7A6C-64AF-488F-B22D-506DA4B52226}" sibTransId="{E9C3DAD8-4F53-44E0-B8A3-381E168040BC}"/>
    <dgm:cxn modelId="{38E746C5-9A10-4F22-888C-9E4D07A30358}" type="presParOf" srcId="{B2A688A0-2C05-4C01-A4B7-24A6466DD510}" destId="{16CC75B9-EA08-4126-955A-E8818D77423C}" srcOrd="0" destOrd="0" presId="urn:microsoft.com/office/officeart/2005/8/layout/chevron1"/>
    <dgm:cxn modelId="{98798B58-489B-48A4-B2AD-0D06CFF5FC9F}" type="presParOf" srcId="{B2A688A0-2C05-4C01-A4B7-24A6466DD510}" destId="{1F8B7BF5-9F7A-49B9-A3A5-C48C592A58AD}" srcOrd="1" destOrd="0" presId="urn:microsoft.com/office/officeart/2005/8/layout/chevron1"/>
    <dgm:cxn modelId="{C4865CE7-F3A4-49BF-B9B7-C062FAF0436C}" type="presParOf" srcId="{B2A688A0-2C05-4C01-A4B7-24A6466DD510}" destId="{A9644327-5B66-45D4-B857-62BFA2A4CF2C}" srcOrd="2" destOrd="0" presId="urn:microsoft.com/office/officeart/2005/8/layout/chevron1"/>
    <dgm:cxn modelId="{7CC8A4E5-0AC6-444B-A97A-90AF5E8F65A9}" type="presParOf" srcId="{B2A688A0-2C05-4C01-A4B7-24A6466DD510}" destId="{64DCCB49-A998-4AEA-A179-F23A36B06557}" srcOrd="3" destOrd="0" presId="urn:microsoft.com/office/officeart/2005/8/layout/chevron1"/>
    <dgm:cxn modelId="{A493B2D8-3E98-45DF-9546-1C1AA5AD774F}" type="presParOf" srcId="{B2A688A0-2C05-4C01-A4B7-24A6466DD510}" destId="{D3AD970D-AC6F-4781-B492-2ABA81EA767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1487CF-53A1-4F0B-8341-51829C06955E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825E73EF-772F-40E7-B435-75DB2D434BCF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Michael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Porter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9D45DD6D-ED14-4AFB-86FB-B4CE548E5ADE}" type="parTrans" cxnId="{E982A2E6-9C17-4975-9597-09D2A95CAE4D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C8510497-37B4-4A2F-9D57-198E138CCDA2}" type="sibTrans" cxnId="{E982A2E6-9C17-4975-9597-09D2A95CAE4D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518E5FD-DA00-4505-B368-C93F8367D673}" type="pres">
      <dgm:prSet presAssocID="{E41487CF-53A1-4F0B-8341-51829C06955E}" presName="Name0" presStyleCnt="0">
        <dgm:presLayoutVars>
          <dgm:dir/>
          <dgm:resizeHandles val="exact"/>
        </dgm:presLayoutVars>
      </dgm:prSet>
      <dgm:spPr/>
    </dgm:pt>
    <dgm:pt modelId="{F79F6321-077A-4339-939D-C2DE9D09D941}" type="pres">
      <dgm:prSet presAssocID="{E41487CF-53A1-4F0B-8341-51829C06955E}" presName="fgShape" presStyleLbl="fgShp" presStyleIdx="0" presStyleCnt="1" custLinFactNeighborX="-2189" custLinFactNeighborY="7091"/>
      <dgm:spPr>
        <a:solidFill>
          <a:srgbClr val="002060"/>
        </a:solidFill>
      </dgm:spPr>
    </dgm:pt>
    <dgm:pt modelId="{F5893FF8-E3EE-4D9F-8779-56BE047E68E8}" type="pres">
      <dgm:prSet presAssocID="{E41487CF-53A1-4F0B-8341-51829C06955E}" presName="linComp" presStyleCnt="0"/>
      <dgm:spPr/>
    </dgm:pt>
    <dgm:pt modelId="{A3E57E51-679F-4064-A575-E56C1F125BB7}" type="pres">
      <dgm:prSet presAssocID="{825E73EF-772F-40E7-B435-75DB2D434BCF}" presName="compNode" presStyleCnt="0"/>
      <dgm:spPr/>
    </dgm:pt>
    <dgm:pt modelId="{56503408-D667-4C95-BF95-7ADF1552B2E5}" type="pres">
      <dgm:prSet presAssocID="{825E73EF-772F-40E7-B435-75DB2D434BCF}" presName="bkgdShape" presStyleLbl="node1" presStyleIdx="0" presStyleCnt="1"/>
      <dgm:spPr/>
      <dgm:t>
        <a:bodyPr/>
        <a:lstStyle/>
        <a:p>
          <a:endParaRPr lang="es-EC"/>
        </a:p>
      </dgm:t>
    </dgm:pt>
    <dgm:pt modelId="{AF1A94F8-0959-4351-B95D-D2D40C07244A}" type="pres">
      <dgm:prSet presAssocID="{825E73EF-772F-40E7-B435-75DB2D434BC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D67236-DB13-44BF-8486-20464D2DE53F}" type="pres">
      <dgm:prSet presAssocID="{825E73EF-772F-40E7-B435-75DB2D434BCF}" presName="invisiNode" presStyleLbl="node1" presStyleIdx="0" presStyleCnt="1"/>
      <dgm:spPr/>
    </dgm:pt>
    <dgm:pt modelId="{346EDB7D-0764-4478-B4A5-2E082BFDF851}" type="pres">
      <dgm:prSet presAssocID="{825E73EF-772F-40E7-B435-75DB2D434BCF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982A2E6-9C17-4975-9597-09D2A95CAE4D}" srcId="{E41487CF-53A1-4F0B-8341-51829C06955E}" destId="{825E73EF-772F-40E7-B435-75DB2D434BCF}" srcOrd="0" destOrd="0" parTransId="{9D45DD6D-ED14-4AFB-86FB-B4CE548E5ADE}" sibTransId="{C8510497-37B4-4A2F-9D57-198E138CCDA2}"/>
    <dgm:cxn modelId="{57E090D0-ADF2-431D-AA99-119A6C1AC93A}" type="presOf" srcId="{825E73EF-772F-40E7-B435-75DB2D434BCF}" destId="{56503408-D667-4C95-BF95-7ADF1552B2E5}" srcOrd="0" destOrd="0" presId="urn:microsoft.com/office/officeart/2005/8/layout/hList7"/>
    <dgm:cxn modelId="{0D1C4A2E-1997-4F6D-99AD-E2B25819DF4C}" type="presOf" srcId="{E41487CF-53A1-4F0B-8341-51829C06955E}" destId="{7518E5FD-DA00-4505-B368-C93F8367D673}" srcOrd="0" destOrd="0" presId="urn:microsoft.com/office/officeart/2005/8/layout/hList7"/>
    <dgm:cxn modelId="{6E224E4C-2699-4E07-B834-9FAF10C7792D}" type="presOf" srcId="{825E73EF-772F-40E7-B435-75DB2D434BCF}" destId="{AF1A94F8-0959-4351-B95D-D2D40C07244A}" srcOrd="1" destOrd="0" presId="urn:microsoft.com/office/officeart/2005/8/layout/hList7"/>
    <dgm:cxn modelId="{5F027E1F-C073-4039-8D55-EB5C6A4A92C5}" type="presParOf" srcId="{7518E5FD-DA00-4505-B368-C93F8367D673}" destId="{F79F6321-077A-4339-939D-C2DE9D09D941}" srcOrd="0" destOrd="0" presId="urn:microsoft.com/office/officeart/2005/8/layout/hList7"/>
    <dgm:cxn modelId="{A9FE86A0-D480-4320-80B2-FD6BD67D3A18}" type="presParOf" srcId="{7518E5FD-DA00-4505-B368-C93F8367D673}" destId="{F5893FF8-E3EE-4D9F-8779-56BE047E68E8}" srcOrd="1" destOrd="0" presId="urn:microsoft.com/office/officeart/2005/8/layout/hList7"/>
    <dgm:cxn modelId="{82EE1C63-27FA-4D20-A946-D8C1D9780277}" type="presParOf" srcId="{F5893FF8-E3EE-4D9F-8779-56BE047E68E8}" destId="{A3E57E51-679F-4064-A575-E56C1F125BB7}" srcOrd="0" destOrd="0" presId="urn:microsoft.com/office/officeart/2005/8/layout/hList7"/>
    <dgm:cxn modelId="{D892ED8C-88AC-4948-9373-6155637EB94B}" type="presParOf" srcId="{A3E57E51-679F-4064-A575-E56C1F125BB7}" destId="{56503408-D667-4C95-BF95-7ADF1552B2E5}" srcOrd="0" destOrd="0" presId="urn:microsoft.com/office/officeart/2005/8/layout/hList7"/>
    <dgm:cxn modelId="{FA5F45C0-39F9-4F2C-A268-9DD6575CC895}" type="presParOf" srcId="{A3E57E51-679F-4064-A575-E56C1F125BB7}" destId="{AF1A94F8-0959-4351-B95D-D2D40C07244A}" srcOrd="1" destOrd="0" presId="urn:microsoft.com/office/officeart/2005/8/layout/hList7"/>
    <dgm:cxn modelId="{79BED73B-719B-41A8-AE46-9B7842EC76B3}" type="presParOf" srcId="{A3E57E51-679F-4064-A575-E56C1F125BB7}" destId="{A2D67236-DB13-44BF-8486-20464D2DE53F}" srcOrd="2" destOrd="0" presId="urn:microsoft.com/office/officeart/2005/8/layout/hList7"/>
    <dgm:cxn modelId="{84575C23-A370-481C-8564-AAFC0053A75A}" type="presParOf" srcId="{A3E57E51-679F-4064-A575-E56C1F125BB7}" destId="{346EDB7D-0764-4478-B4A5-2E082BFDF8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F64AD5-6CF4-4941-AE68-8225486AEB4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0B12F12-2F21-4B3A-8F35-7762C6B2D3DE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2">
                  <a:lumMod val="10000"/>
                </a:schemeClr>
              </a:solidFill>
            </a:rPr>
            <a:t>Por el enfoque</a:t>
          </a:r>
          <a:endParaRPr lang="es-EC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296116D0-161A-41C4-AAE8-B2593C0C5ABD}" type="parTrans" cxnId="{41914854-778E-4079-A651-A3D5010D5ED6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ED44AD33-022C-488B-80C0-247550DE0451}" type="sibTrans" cxnId="{41914854-778E-4079-A651-A3D5010D5ED6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D458B987-CFAA-40B9-8E97-40A0816D4F4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bg2">
                  <a:lumMod val="10000"/>
                </a:schemeClr>
              </a:solidFill>
            </a:rPr>
            <a:t>Cuantitativo</a:t>
          </a:r>
          <a:endParaRPr lang="es-EC" sz="1600" dirty="0">
            <a:solidFill>
              <a:schemeClr val="bg2">
                <a:lumMod val="10000"/>
              </a:schemeClr>
            </a:solidFill>
          </a:endParaRPr>
        </a:p>
      </dgm:t>
    </dgm:pt>
    <dgm:pt modelId="{15E69512-7F37-4AC8-BDE1-DC73E959CF01}" type="parTrans" cxnId="{253719B9-4EF4-49AC-9569-9F1C20556D77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27F3ACA-9E09-491B-BBB7-6C54EB90E444}" type="sibTrans" cxnId="{253719B9-4EF4-49AC-9569-9F1C20556D77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63D4855C-B7FC-4C6F-9508-A345D2F8AFA3}" type="pres">
      <dgm:prSet presAssocID="{A0F64AD5-6CF4-4941-AE68-8225486AEB4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975F51E-C2E1-4B3C-99C2-1DF8CD393A52}" type="pres">
      <dgm:prSet presAssocID="{50B12F12-2F21-4B3A-8F35-7762C6B2D3DE}" presName="Accent1" presStyleCnt="0"/>
      <dgm:spPr/>
    </dgm:pt>
    <dgm:pt modelId="{ADD34671-D717-4BCF-B9FA-1FEB1438383B}" type="pres">
      <dgm:prSet presAssocID="{50B12F12-2F21-4B3A-8F35-7762C6B2D3DE}" presName="Accent" presStyleLbl="node1" presStyleIdx="0" presStyleCnt="2" custScaleX="158558"/>
      <dgm:spPr/>
    </dgm:pt>
    <dgm:pt modelId="{1B59DDC3-7406-4A86-B1DA-F09C5AA504BE}" type="pres">
      <dgm:prSet presAssocID="{50B12F12-2F21-4B3A-8F35-7762C6B2D3DE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302D7-A3A1-4EEE-8646-9BA55C0DE2B1}" type="pres">
      <dgm:prSet presAssocID="{D458B987-CFAA-40B9-8E97-40A0816D4F4D}" presName="Accent2" presStyleCnt="0"/>
      <dgm:spPr/>
    </dgm:pt>
    <dgm:pt modelId="{77BB5DF3-78DE-4209-8E0A-D4B7F40DD8AF}" type="pres">
      <dgm:prSet presAssocID="{D458B987-CFAA-40B9-8E97-40A0816D4F4D}" presName="Accent" presStyleLbl="node1" presStyleIdx="1" presStyleCnt="2" custScaleX="139596"/>
      <dgm:spPr/>
    </dgm:pt>
    <dgm:pt modelId="{4134A15C-E615-4988-AEDC-8AB2AC55FD95}" type="pres">
      <dgm:prSet presAssocID="{D458B987-CFAA-40B9-8E97-40A0816D4F4D}" presName="Parent2" presStyleLbl="revTx" presStyleIdx="1" presStyleCnt="2" custScaleX="1314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C9E15B-88BD-4E93-9D4D-030907C324EC}" type="presOf" srcId="{A0F64AD5-6CF4-4941-AE68-8225486AEB49}" destId="{63D4855C-B7FC-4C6F-9508-A345D2F8AFA3}" srcOrd="0" destOrd="0" presId="urn:microsoft.com/office/officeart/2009/layout/CircleArrowProcess"/>
    <dgm:cxn modelId="{704D1600-B007-4571-90DB-FD66F387F2A9}" type="presOf" srcId="{D458B987-CFAA-40B9-8E97-40A0816D4F4D}" destId="{4134A15C-E615-4988-AEDC-8AB2AC55FD95}" srcOrd="0" destOrd="0" presId="urn:microsoft.com/office/officeart/2009/layout/CircleArrowProcess"/>
    <dgm:cxn modelId="{253719B9-4EF4-49AC-9569-9F1C20556D77}" srcId="{A0F64AD5-6CF4-4941-AE68-8225486AEB49}" destId="{D458B987-CFAA-40B9-8E97-40A0816D4F4D}" srcOrd="1" destOrd="0" parTransId="{15E69512-7F37-4AC8-BDE1-DC73E959CF01}" sibTransId="{527F3ACA-9E09-491B-BBB7-6C54EB90E444}"/>
    <dgm:cxn modelId="{3E249607-29CF-4EB2-B6BC-420A94F384D9}" type="presOf" srcId="{50B12F12-2F21-4B3A-8F35-7762C6B2D3DE}" destId="{1B59DDC3-7406-4A86-B1DA-F09C5AA504BE}" srcOrd="0" destOrd="0" presId="urn:microsoft.com/office/officeart/2009/layout/CircleArrowProcess"/>
    <dgm:cxn modelId="{41914854-778E-4079-A651-A3D5010D5ED6}" srcId="{A0F64AD5-6CF4-4941-AE68-8225486AEB49}" destId="{50B12F12-2F21-4B3A-8F35-7762C6B2D3DE}" srcOrd="0" destOrd="0" parTransId="{296116D0-161A-41C4-AAE8-B2593C0C5ABD}" sibTransId="{ED44AD33-022C-488B-80C0-247550DE0451}"/>
    <dgm:cxn modelId="{F06D678C-054F-4588-982A-BBEB79E4091B}" type="presParOf" srcId="{63D4855C-B7FC-4C6F-9508-A345D2F8AFA3}" destId="{C975F51E-C2E1-4B3C-99C2-1DF8CD393A52}" srcOrd="0" destOrd="0" presId="urn:microsoft.com/office/officeart/2009/layout/CircleArrowProcess"/>
    <dgm:cxn modelId="{2E26B4D8-1300-41B2-9543-D47C644BA07D}" type="presParOf" srcId="{C975F51E-C2E1-4B3C-99C2-1DF8CD393A52}" destId="{ADD34671-D717-4BCF-B9FA-1FEB1438383B}" srcOrd="0" destOrd="0" presId="urn:microsoft.com/office/officeart/2009/layout/CircleArrowProcess"/>
    <dgm:cxn modelId="{57AF0065-DEE6-457D-8BDB-C19851829B07}" type="presParOf" srcId="{63D4855C-B7FC-4C6F-9508-A345D2F8AFA3}" destId="{1B59DDC3-7406-4A86-B1DA-F09C5AA504BE}" srcOrd="1" destOrd="0" presId="urn:microsoft.com/office/officeart/2009/layout/CircleArrowProcess"/>
    <dgm:cxn modelId="{1DE95C7A-AF61-4C31-AC68-88AD7C194D98}" type="presParOf" srcId="{63D4855C-B7FC-4C6F-9508-A345D2F8AFA3}" destId="{388302D7-A3A1-4EEE-8646-9BA55C0DE2B1}" srcOrd="2" destOrd="0" presId="urn:microsoft.com/office/officeart/2009/layout/CircleArrowProcess"/>
    <dgm:cxn modelId="{EAAE6BE5-45DF-487B-827E-2A2E13C9469F}" type="presParOf" srcId="{388302D7-A3A1-4EEE-8646-9BA55C0DE2B1}" destId="{77BB5DF3-78DE-4209-8E0A-D4B7F40DD8AF}" srcOrd="0" destOrd="0" presId="urn:microsoft.com/office/officeart/2009/layout/CircleArrowProcess"/>
    <dgm:cxn modelId="{7E98F1B8-69FD-467D-88AF-3D2D09A07673}" type="presParOf" srcId="{63D4855C-B7FC-4C6F-9508-A345D2F8AFA3}" destId="{4134A15C-E615-4988-AEDC-8AB2AC55FD95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3419E6-2C13-4067-9FFB-E08A1094215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300270D-40F7-470F-B00E-42EA004B577A}">
      <dgm:prSet phldrT="[Texto]"/>
      <dgm:spPr/>
      <dgm:t>
        <a:bodyPr/>
        <a:lstStyle/>
        <a:p>
          <a:r>
            <a:rPr lang="es-EC" dirty="0" smtClean="0">
              <a:solidFill>
                <a:srgbClr val="000000"/>
              </a:solidFill>
            </a:rPr>
            <a:t>Por su finalidad:</a:t>
          </a:r>
          <a:endParaRPr lang="es-EC" dirty="0">
            <a:solidFill>
              <a:srgbClr val="000000"/>
            </a:solidFill>
          </a:endParaRPr>
        </a:p>
      </dgm:t>
    </dgm:pt>
    <dgm:pt modelId="{3F71A9A8-1A0B-48C5-8B54-F7CF5E2FB4A0}" type="parTrans" cxnId="{2A8BC65D-5CB3-4D18-9F6A-47EFBAF5B22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4E083620-8167-4630-8A24-024842E2C528}" type="sibTrans" cxnId="{2A8BC65D-5CB3-4D18-9F6A-47EFBAF5B22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827B3F6B-0E03-4C07-A6BF-AC2CF95E7E78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Básica</a:t>
          </a:r>
          <a:endParaRPr lang="es-EC" dirty="0">
            <a:solidFill>
              <a:srgbClr val="000000"/>
            </a:solidFill>
          </a:endParaRPr>
        </a:p>
      </dgm:t>
    </dgm:pt>
    <dgm:pt modelId="{D343C1DD-3E6A-44C2-95E9-CB22A9D1419B}" type="parTrans" cxnId="{EF174D60-430F-4896-82D9-D1C627DB0B1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1CDB2C81-21D4-48D4-A568-73F4E8E79F2C}" type="sibTrans" cxnId="{EF174D60-430F-4896-82D9-D1C627DB0B1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886157D-DC76-4A85-B083-B1A046F042FA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rgbClr val="000000"/>
              </a:solidFill>
            </a:rPr>
            <a:t>Por las fuentes de información:</a:t>
          </a:r>
          <a:endParaRPr lang="es-EC" dirty="0">
            <a:solidFill>
              <a:srgbClr val="000000"/>
            </a:solidFill>
          </a:endParaRPr>
        </a:p>
      </dgm:t>
    </dgm:pt>
    <dgm:pt modelId="{805B2E88-B715-4BEE-9038-B248F11516AB}" type="parTrans" cxnId="{34C367B5-A082-4044-B4A6-AFFC8BDFDEF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611F3843-6BA1-4F79-A559-7191FC95D8EB}" type="sibTrans" cxnId="{34C367B5-A082-4044-B4A6-AFFC8BDFDEF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4D961862-DFE7-4334-90A6-5F38F4B8DC47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Documental</a:t>
          </a:r>
          <a:endParaRPr lang="es-EC" dirty="0">
            <a:solidFill>
              <a:srgbClr val="000000"/>
            </a:solidFill>
          </a:endParaRPr>
        </a:p>
      </dgm:t>
    </dgm:pt>
    <dgm:pt modelId="{FA061728-696A-4D72-9B07-BE5F12ECA818}" type="parTrans" cxnId="{4EA91770-E8CD-4C1E-A396-78E1D7589E89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87C82C5C-CEFD-4D67-9E3D-3B128424A820}" type="sibTrans" cxnId="{4EA91770-E8CD-4C1E-A396-78E1D7589E89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9804A99-B4D9-49B6-83D9-199B1C32E107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Por las unidades de análisis:</a:t>
          </a:r>
          <a:endParaRPr lang="es-EC" dirty="0">
            <a:solidFill>
              <a:srgbClr val="000000"/>
            </a:solidFill>
          </a:endParaRPr>
        </a:p>
      </dgm:t>
    </dgm:pt>
    <dgm:pt modelId="{B8394292-043C-4E2D-82A1-750F1D225E17}" type="parTrans" cxnId="{5B24684C-2AFF-43B8-9A49-85907A48EEE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12FD1F0A-49BB-4A80-93F8-895E747FF910}" type="sibTrans" cxnId="{5B24684C-2AFF-43B8-9A49-85907A48EEE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3615BF14-C897-435B-A387-E3B5351DCA06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De laboratorio</a:t>
          </a:r>
          <a:endParaRPr lang="es-EC" dirty="0">
            <a:solidFill>
              <a:srgbClr val="000000"/>
            </a:solidFill>
          </a:endParaRPr>
        </a:p>
      </dgm:t>
    </dgm:pt>
    <dgm:pt modelId="{36648B48-4470-4ED2-8745-A1B9EA8118A5}" type="parTrans" cxnId="{19EFAE62-0A43-4325-8A58-1D0B98EA4EDE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2160903D-C804-4EF0-A427-1DE5F045447D}" type="sibTrans" cxnId="{19EFAE62-0A43-4325-8A58-1D0B98EA4EDE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301A8796-7BEC-494C-BB15-04F02D33EFBB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rgbClr val="000000"/>
              </a:solidFill>
            </a:rPr>
            <a:t>Por el control de las variables:</a:t>
          </a:r>
          <a:endParaRPr lang="es-EC" dirty="0">
            <a:solidFill>
              <a:srgbClr val="000000"/>
            </a:solidFill>
          </a:endParaRPr>
        </a:p>
      </dgm:t>
    </dgm:pt>
    <dgm:pt modelId="{5ABD7ABD-5843-4929-9293-AB7FBEA6748B}" type="parTrans" cxnId="{1625A154-371C-4D1A-B2CC-52C1B54F531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7349970E-FB15-487F-8EDA-30B7703D4BE6}" type="sibTrans" cxnId="{1625A154-371C-4D1A-B2CC-52C1B54F531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26D0552B-BF0E-4701-8FFC-744008AC5729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No experimental</a:t>
          </a:r>
          <a:endParaRPr lang="es-EC" dirty="0">
            <a:solidFill>
              <a:srgbClr val="000000"/>
            </a:solidFill>
          </a:endParaRPr>
        </a:p>
      </dgm:t>
    </dgm:pt>
    <dgm:pt modelId="{91A5BF4B-F4B3-4171-8D5C-F8150CF8A7AC}" type="parTrans" cxnId="{26966A97-FDAE-4817-B9DA-36EC21F22CA4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FB886A5C-3F8B-4DB3-8E44-3BF8F086C81D}" type="sibTrans" cxnId="{26966A97-FDAE-4817-B9DA-36EC21F22CA4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1952A870-1764-4E1C-8A04-739DDFD1D896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Por el alcance:</a:t>
          </a:r>
          <a:endParaRPr lang="es-EC" dirty="0">
            <a:solidFill>
              <a:srgbClr val="000000"/>
            </a:solidFill>
          </a:endParaRPr>
        </a:p>
      </dgm:t>
    </dgm:pt>
    <dgm:pt modelId="{75D65BC6-645C-4B0E-85BA-7B7F2C6EAF89}" type="parTrans" cxnId="{D29084C5-1B71-4EBC-B857-FAA355B60BDE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14B85A06-4DAA-4DB0-9C92-790F71112A6A}" type="sibTrans" cxnId="{D29084C5-1B71-4EBC-B857-FAA355B60BDE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41DB523F-FCBB-4AA3-931F-752E105BF733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Descriptiva</a:t>
          </a:r>
          <a:endParaRPr lang="es-EC" dirty="0">
            <a:solidFill>
              <a:srgbClr val="000000"/>
            </a:solidFill>
          </a:endParaRPr>
        </a:p>
      </dgm:t>
    </dgm:pt>
    <dgm:pt modelId="{4C1D6F4B-AFC9-4565-844E-D831C07A24E7}" type="parTrans" cxnId="{517EC60D-A79E-4DBD-A880-02F17B6443F8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EB218BBF-6856-4707-B60B-5E325C975CD9}" type="sibTrans" cxnId="{517EC60D-A79E-4DBD-A880-02F17B6443F8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8FE13C1F-3C07-4276-8EFF-4D55606E6E7B}">
      <dgm:prSet phldrT="[Texto]"/>
      <dgm:spPr/>
      <dgm:t>
        <a:bodyPr/>
        <a:lstStyle/>
        <a:p>
          <a:r>
            <a:rPr lang="es-EC" smtClean="0">
              <a:solidFill>
                <a:srgbClr val="000000"/>
              </a:solidFill>
            </a:rPr>
            <a:t>Análisis</a:t>
          </a:r>
          <a:endParaRPr lang="es-EC" dirty="0">
            <a:solidFill>
              <a:srgbClr val="000000"/>
            </a:solidFill>
          </a:endParaRPr>
        </a:p>
      </dgm:t>
    </dgm:pt>
    <dgm:pt modelId="{AB32B970-6AA0-458F-B080-9AEF1DE14AE7}" type="parTrans" cxnId="{3C931F57-7DEF-4B82-B44B-5BA59B5C1019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A59DE95-38A9-41F6-9902-4E1A98F956E0}" type="sibTrans" cxnId="{3C931F57-7DEF-4B82-B44B-5BA59B5C1019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4E70A9BD-508C-4ADB-9020-1419D4E3505A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rgbClr val="000000"/>
              </a:solidFill>
            </a:rPr>
            <a:t>Procedimiento para tratamiento de información:</a:t>
          </a:r>
          <a:endParaRPr lang="es-EC" dirty="0">
            <a:solidFill>
              <a:srgbClr val="000000"/>
            </a:solidFill>
          </a:endParaRPr>
        </a:p>
      </dgm:t>
    </dgm:pt>
    <dgm:pt modelId="{566776B8-DF34-4D98-B606-82A592A1C4AB}" type="parTrans" cxnId="{5172C116-F931-432F-A0FF-7E006DA4F19A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3903CF21-DBF6-413A-A0E2-5AC64D25E8CE}" type="sibTrans" cxnId="{5172C116-F931-432F-A0FF-7E006DA4F19A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C0F931D8-F930-455F-9579-C1EEF2848FDB}" type="pres">
      <dgm:prSet presAssocID="{B43419E6-2C13-4067-9FFB-E08A109421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4034B60-B9E7-4BD2-B1BF-22CB2D8F158D}" type="pres">
      <dgm:prSet presAssocID="{5300270D-40F7-470F-B00E-42EA004B577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81FFAB-9B4B-4D0B-AE39-B92ED935407B}" type="pres">
      <dgm:prSet presAssocID="{5300270D-40F7-470F-B00E-42EA004B577A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4057D9-AE21-4F67-8A65-45BF5508A6AB}" type="pres">
      <dgm:prSet presAssocID="{9886157D-DC76-4A85-B083-B1A046F042F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8936D2-D855-4E58-A6E8-ADF7E95C235C}" type="pres">
      <dgm:prSet presAssocID="{9886157D-DC76-4A85-B083-B1A046F042FA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76D92F-ED22-41D5-B826-BC63431AC46C}" type="pres">
      <dgm:prSet presAssocID="{99804A99-B4D9-49B6-83D9-199B1C32E10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D569E7-1833-4DC2-A292-B7E7D4CD795E}" type="pres">
      <dgm:prSet presAssocID="{99804A99-B4D9-49B6-83D9-199B1C32E107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7A3879-5F1A-4689-8851-CE69624B4A04}" type="pres">
      <dgm:prSet presAssocID="{301A8796-7BEC-494C-BB15-04F02D33EF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1A1F9-FC99-420F-9A5F-371EEE7AC8A3}" type="pres">
      <dgm:prSet presAssocID="{301A8796-7BEC-494C-BB15-04F02D33EFBB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6BB5E4-FE52-4221-9E1A-45AAD3BE87BE}" type="pres">
      <dgm:prSet presAssocID="{1952A870-1764-4E1C-8A04-739DDFD1D8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35D52D-FA47-4771-856A-F78CD17B9652}" type="pres">
      <dgm:prSet presAssocID="{1952A870-1764-4E1C-8A04-739DDFD1D896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A92BEA-1939-4B06-ACB6-BCF5536BF8FF}" type="pres">
      <dgm:prSet presAssocID="{4E70A9BD-508C-4ADB-9020-1419D4E3505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8BD416-65FF-47C8-8140-717D94E35487}" type="pres">
      <dgm:prSet presAssocID="{4E70A9BD-508C-4ADB-9020-1419D4E3505A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436C08-A9FD-4059-A9E3-3B1D17D57CE6}" type="presOf" srcId="{B43419E6-2C13-4067-9FFB-E08A10942155}" destId="{C0F931D8-F930-455F-9579-C1EEF2848FDB}" srcOrd="0" destOrd="0" presId="urn:microsoft.com/office/officeart/2005/8/layout/vList2"/>
    <dgm:cxn modelId="{756DA336-0DB1-44E3-8BC1-CA17385FE77E}" type="presOf" srcId="{26D0552B-BF0E-4701-8FFC-744008AC5729}" destId="{B701A1F9-FC99-420F-9A5F-371EEE7AC8A3}" srcOrd="0" destOrd="0" presId="urn:microsoft.com/office/officeart/2005/8/layout/vList2"/>
    <dgm:cxn modelId="{5172C116-F931-432F-A0FF-7E006DA4F19A}" srcId="{B43419E6-2C13-4067-9FFB-E08A10942155}" destId="{4E70A9BD-508C-4ADB-9020-1419D4E3505A}" srcOrd="5" destOrd="0" parTransId="{566776B8-DF34-4D98-B606-82A592A1C4AB}" sibTransId="{3903CF21-DBF6-413A-A0E2-5AC64D25E8CE}"/>
    <dgm:cxn modelId="{2A8BC65D-5CB3-4D18-9F6A-47EFBAF5B22F}" srcId="{B43419E6-2C13-4067-9FFB-E08A10942155}" destId="{5300270D-40F7-470F-B00E-42EA004B577A}" srcOrd="0" destOrd="0" parTransId="{3F71A9A8-1A0B-48C5-8B54-F7CF5E2FB4A0}" sibTransId="{4E083620-8167-4630-8A24-024842E2C528}"/>
    <dgm:cxn modelId="{3C931F57-7DEF-4B82-B44B-5BA59B5C1019}" srcId="{4E70A9BD-508C-4ADB-9020-1419D4E3505A}" destId="{8FE13C1F-3C07-4276-8EFF-4D55606E6E7B}" srcOrd="0" destOrd="0" parTransId="{AB32B970-6AA0-458F-B080-9AEF1DE14AE7}" sibTransId="{9A59DE95-38A9-41F6-9902-4E1A98F956E0}"/>
    <dgm:cxn modelId="{BE7AD3AA-CAE0-4380-9F67-CB17B02DAA27}" type="presOf" srcId="{1952A870-1764-4E1C-8A04-739DDFD1D896}" destId="{E46BB5E4-FE52-4221-9E1A-45AAD3BE87BE}" srcOrd="0" destOrd="0" presId="urn:microsoft.com/office/officeart/2005/8/layout/vList2"/>
    <dgm:cxn modelId="{EF174D60-430F-4896-82D9-D1C627DB0B10}" srcId="{5300270D-40F7-470F-B00E-42EA004B577A}" destId="{827B3F6B-0E03-4C07-A6BF-AC2CF95E7E78}" srcOrd="0" destOrd="0" parTransId="{D343C1DD-3E6A-44C2-95E9-CB22A9D1419B}" sibTransId="{1CDB2C81-21D4-48D4-A568-73F4E8E79F2C}"/>
    <dgm:cxn modelId="{6EE7E6D7-AE8B-4ED8-9305-52788527C242}" type="presOf" srcId="{4D961862-DFE7-4334-90A6-5F38F4B8DC47}" destId="{048936D2-D855-4E58-A6E8-ADF7E95C235C}" srcOrd="0" destOrd="0" presId="urn:microsoft.com/office/officeart/2005/8/layout/vList2"/>
    <dgm:cxn modelId="{5B24684C-2AFF-43B8-9A49-85907A48EEEF}" srcId="{B43419E6-2C13-4067-9FFB-E08A10942155}" destId="{99804A99-B4D9-49B6-83D9-199B1C32E107}" srcOrd="2" destOrd="0" parTransId="{B8394292-043C-4E2D-82A1-750F1D225E17}" sibTransId="{12FD1F0A-49BB-4A80-93F8-895E747FF910}"/>
    <dgm:cxn modelId="{D4DB1490-59AC-4626-8F72-47C852350D98}" type="presOf" srcId="{4E70A9BD-508C-4ADB-9020-1419D4E3505A}" destId="{93A92BEA-1939-4B06-ACB6-BCF5536BF8FF}" srcOrd="0" destOrd="0" presId="urn:microsoft.com/office/officeart/2005/8/layout/vList2"/>
    <dgm:cxn modelId="{487CDE72-D7A1-4694-907E-E118659AF8E4}" type="presOf" srcId="{301A8796-7BEC-494C-BB15-04F02D33EFBB}" destId="{D57A3879-5F1A-4689-8851-CE69624B4A04}" srcOrd="0" destOrd="0" presId="urn:microsoft.com/office/officeart/2005/8/layout/vList2"/>
    <dgm:cxn modelId="{EB1FD2AF-4ED3-4E56-9F48-052AF5D4A881}" type="presOf" srcId="{99804A99-B4D9-49B6-83D9-199B1C32E107}" destId="{CD76D92F-ED22-41D5-B826-BC63431AC46C}" srcOrd="0" destOrd="0" presId="urn:microsoft.com/office/officeart/2005/8/layout/vList2"/>
    <dgm:cxn modelId="{26966A97-FDAE-4817-B9DA-36EC21F22CA4}" srcId="{301A8796-7BEC-494C-BB15-04F02D33EFBB}" destId="{26D0552B-BF0E-4701-8FFC-744008AC5729}" srcOrd="0" destOrd="0" parTransId="{91A5BF4B-F4B3-4171-8D5C-F8150CF8A7AC}" sibTransId="{FB886A5C-3F8B-4DB3-8E44-3BF8F086C81D}"/>
    <dgm:cxn modelId="{5D34A0E7-68F0-4CC5-9DEC-75BE165E47AE}" type="presOf" srcId="{9886157D-DC76-4A85-B083-B1A046F042FA}" destId="{FB4057D9-AE21-4F67-8A65-45BF5508A6AB}" srcOrd="0" destOrd="0" presId="urn:microsoft.com/office/officeart/2005/8/layout/vList2"/>
    <dgm:cxn modelId="{7D5D733E-5B0C-4A15-9F43-E32508CF88E6}" type="presOf" srcId="{41DB523F-FCBB-4AA3-931F-752E105BF733}" destId="{C135D52D-FA47-4771-856A-F78CD17B9652}" srcOrd="0" destOrd="0" presId="urn:microsoft.com/office/officeart/2005/8/layout/vList2"/>
    <dgm:cxn modelId="{F6690577-85AB-4D63-87F7-DEC7BC9AC3D3}" type="presOf" srcId="{3615BF14-C897-435B-A387-E3B5351DCA06}" destId="{AED569E7-1833-4DC2-A292-B7E7D4CD795E}" srcOrd="0" destOrd="0" presId="urn:microsoft.com/office/officeart/2005/8/layout/vList2"/>
    <dgm:cxn modelId="{2BB53B95-C01C-4E47-AD59-B694FCB18C0B}" type="presOf" srcId="{8FE13C1F-3C07-4276-8EFF-4D55606E6E7B}" destId="{128BD416-65FF-47C8-8140-717D94E35487}" srcOrd="0" destOrd="0" presId="urn:microsoft.com/office/officeart/2005/8/layout/vList2"/>
    <dgm:cxn modelId="{517EC60D-A79E-4DBD-A880-02F17B6443F8}" srcId="{1952A870-1764-4E1C-8A04-739DDFD1D896}" destId="{41DB523F-FCBB-4AA3-931F-752E105BF733}" srcOrd="0" destOrd="0" parTransId="{4C1D6F4B-AFC9-4565-844E-D831C07A24E7}" sibTransId="{EB218BBF-6856-4707-B60B-5E325C975CD9}"/>
    <dgm:cxn modelId="{4EA91770-E8CD-4C1E-A396-78E1D7589E89}" srcId="{9886157D-DC76-4A85-B083-B1A046F042FA}" destId="{4D961862-DFE7-4334-90A6-5F38F4B8DC47}" srcOrd="0" destOrd="0" parTransId="{FA061728-696A-4D72-9B07-BE5F12ECA818}" sibTransId="{87C82C5C-CEFD-4D67-9E3D-3B128424A820}"/>
    <dgm:cxn modelId="{19EFAE62-0A43-4325-8A58-1D0B98EA4EDE}" srcId="{99804A99-B4D9-49B6-83D9-199B1C32E107}" destId="{3615BF14-C897-435B-A387-E3B5351DCA06}" srcOrd="0" destOrd="0" parTransId="{36648B48-4470-4ED2-8745-A1B9EA8118A5}" sibTransId="{2160903D-C804-4EF0-A427-1DE5F045447D}"/>
    <dgm:cxn modelId="{D29084C5-1B71-4EBC-B857-FAA355B60BDE}" srcId="{B43419E6-2C13-4067-9FFB-E08A10942155}" destId="{1952A870-1764-4E1C-8A04-739DDFD1D896}" srcOrd="4" destOrd="0" parTransId="{75D65BC6-645C-4B0E-85BA-7B7F2C6EAF89}" sibTransId="{14B85A06-4DAA-4DB0-9C92-790F71112A6A}"/>
    <dgm:cxn modelId="{5AB829BA-EDAF-48BC-83C1-00B4E6E92A62}" type="presOf" srcId="{827B3F6B-0E03-4C07-A6BF-AC2CF95E7E78}" destId="{2881FFAB-9B4B-4D0B-AE39-B92ED935407B}" srcOrd="0" destOrd="0" presId="urn:microsoft.com/office/officeart/2005/8/layout/vList2"/>
    <dgm:cxn modelId="{1625A154-371C-4D1A-B2CC-52C1B54F5317}" srcId="{B43419E6-2C13-4067-9FFB-E08A10942155}" destId="{301A8796-7BEC-494C-BB15-04F02D33EFBB}" srcOrd="3" destOrd="0" parTransId="{5ABD7ABD-5843-4929-9293-AB7FBEA6748B}" sibTransId="{7349970E-FB15-487F-8EDA-30B7703D4BE6}"/>
    <dgm:cxn modelId="{34C367B5-A082-4044-B4A6-AFFC8BDFDEF3}" srcId="{B43419E6-2C13-4067-9FFB-E08A10942155}" destId="{9886157D-DC76-4A85-B083-B1A046F042FA}" srcOrd="1" destOrd="0" parTransId="{805B2E88-B715-4BEE-9038-B248F11516AB}" sibTransId="{611F3843-6BA1-4F79-A559-7191FC95D8EB}"/>
    <dgm:cxn modelId="{22179E6B-7D6B-4951-9E8B-A4015CDED359}" type="presOf" srcId="{5300270D-40F7-470F-B00E-42EA004B577A}" destId="{14034B60-B9E7-4BD2-B1BF-22CB2D8F158D}" srcOrd="0" destOrd="0" presId="urn:microsoft.com/office/officeart/2005/8/layout/vList2"/>
    <dgm:cxn modelId="{EC837105-2576-4437-B26E-B3F7AF69974C}" type="presParOf" srcId="{C0F931D8-F930-455F-9579-C1EEF2848FDB}" destId="{14034B60-B9E7-4BD2-B1BF-22CB2D8F158D}" srcOrd="0" destOrd="0" presId="urn:microsoft.com/office/officeart/2005/8/layout/vList2"/>
    <dgm:cxn modelId="{C57F6DBE-5D15-47EA-9FBC-32491D91ECF4}" type="presParOf" srcId="{C0F931D8-F930-455F-9579-C1EEF2848FDB}" destId="{2881FFAB-9B4B-4D0B-AE39-B92ED935407B}" srcOrd="1" destOrd="0" presId="urn:microsoft.com/office/officeart/2005/8/layout/vList2"/>
    <dgm:cxn modelId="{DE9E4C7C-C94B-4B06-9390-5A038B067F09}" type="presParOf" srcId="{C0F931D8-F930-455F-9579-C1EEF2848FDB}" destId="{FB4057D9-AE21-4F67-8A65-45BF5508A6AB}" srcOrd="2" destOrd="0" presId="urn:microsoft.com/office/officeart/2005/8/layout/vList2"/>
    <dgm:cxn modelId="{1ED06E28-7969-4BBC-94A2-4A9BDD7DE51B}" type="presParOf" srcId="{C0F931D8-F930-455F-9579-C1EEF2848FDB}" destId="{048936D2-D855-4E58-A6E8-ADF7E95C235C}" srcOrd="3" destOrd="0" presId="urn:microsoft.com/office/officeart/2005/8/layout/vList2"/>
    <dgm:cxn modelId="{A45C7009-0438-4CA3-B97C-DD532874871D}" type="presParOf" srcId="{C0F931D8-F930-455F-9579-C1EEF2848FDB}" destId="{CD76D92F-ED22-41D5-B826-BC63431AC46C}" srcOrd="4" destOrd="0" presId="urn:microsoft.com/office/officeart/2005/8/layout/vList2"/>
    <dgm:cxn modelId="{3A925ED1-E915-4FCD-9A25-06A6295C3F5D}" type="presParOf" srcId="{C0F931D8-F930-455F-9579-C1EEF2848FDB}" destId="{AED569E7-1833-4DC2-A292-B7E7D4CD795E}" srcOrd="5" destOrd="0" presId="urn:microsoft.com/office/officeart/2005/8/layout/vList2"/>
    <dgm:cxn modelId="{7148510E-FF2C-4602-A1C8-9DD4F7330ED3}" type="presParOf" srcId="{C0F931D8-F930-455F-9579-C1EEF2848FDB}" destId="{D57A3879-5F1A-4689-8851-CE69624B4A04}" srcOrd="6" destOrd="0" presId="urn:microsoft.com/office/officeart/2005/8/layout/vList2"/>
    <dgm:cxn modelId="{AB1305C5-C9BC-48E5-BFDB-7B5B47089294}" type="presParOf" srcId="{C0F931D8-F930-455F-9579-C1EEF2848FDB}" destId="{B701A1F9-FC99-420F-9A5F-371EEE7AC8A3}" srcOrd="7" destOrd="0" presId="urn:microsoft.com/office/officeart/2005/8/layout/vList2"/>
    <dgm:cxn modelId="{C0BEEE35-EA22-433D-B40E-94C0076C0B60}" type="presParOf" srcId="{C0F931D8-F930-455F-9579-C1EEF2848FDB}" destId="{E46BB5E4-FE52-4221-9E1A-45AAD3BE87BE}" srcOrd="8" destOrd="0" presId="urn:microsoft.com/office/officeart/2005/8/layout/vList2"/>
    <dgm:cxn modelId="{9743BA38-E7F2-4DD4-8390-9ED5071E4893}" type="presParOf" srcId="{C0F931D8-F930-455F-9579-C1EEF2848FDB}" destId="{C135D52D-FA47-4771-856A-F78CD17B9652}" srcOrd="9" destOrd="0" presId="urn:microsoft.com/office/officeart/2005/8/layout/vList2"/>
    <dgm:cxn modelId="{142009F0-BE2F-49D0-B043-FCD60C467757}" type="presParOf" srcId="{C0F931D8-F930-455F-9579-C1EEF2848FDB}" destId="{93A92BEA-1939-4B06-ACB6-BCF5536BF8FF}" srcOrd="10" destOrd="0" presId="urn:microsoft.com/office/officeart/2005/8/layout/vList2"/>
    <dgm:cxn modelId="{37867B24-6142-48AB-869A-AE6C0396C839}" type="presParOf" srcId="{C0F931D8-F930-455F-9579-C1EEF2848FDB}" destId="{128BD416-65FF-47C8-8140-717D94E3548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A93D98-1FE9-4CFE-99FC-45E8890711D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A3B665B-A426-4C8E-860D-019B001049AD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Instrumentos de recolección de información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33A3A677-7333-49B3-82D9-B8E813CE1C79}" type="parTrans" cxnId="{480540C7-4C07-45A6-ADE1-980F04DDE8C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0BAABD89-859A-4FCE-A63D-54F12F9025A1}" type="sibTrans" cxnId="{480540C7-4C07-45A6-ADE1-980F04DDE8C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C20E248-1B5B-4191-966D-41D5534A1BA6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Bibliografía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938FC7D1-029C-469D-A7FD-EDB2E768AD42}" type="parTrans" cxnId="{17AEF1CE-2C4A-43D8-B96A-2E72D8AE10C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8DE48F8-6ED3-40E8-947E-BB6BBD9D8A80}" type="sibTrans" cxnId="{17AEF1CE-2C4A-43D8-B96A-2E72D8AE10C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39C17759-E2A4-4922-B367-DC7A3E25FC8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Procedimiento para recolección de datos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474DB09E-B2D9-40C0-85F2-E50E4A4031A7}" type="parTrans" cxnId="{BEB71495-5491-41A1-95A1-0E05E0A3B01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0B241802-F483-41E1-8AF5-F77C85A35C31}" type="sibTrans" cxnId="{BEB71495-5491-41A1-95A1-0E05E0A3B014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B9FA2BB5-D0A5-4117-BDC7-3FC2FB78D214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7F0C3F69-E487-4DEF-A6C5-466A4A525B9C}" type="parTrans" cxnId="{71C35555-EE17-4502-A34D-680850120F6D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D4BB908-523B-4844-97E6-EB37DBE07C9B}" type="sibTrans" cxnId="{71C35555-EE17-4502-A34D-680850120F6D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DBC73D5-0B58-4923-84C6-E2F0D021EB6B}" type="pres">
      <dgm:prSet presAssocID="{74A93D98-1FE9-4CFE-99FC-45E8890711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AC4B8F-EEEE-4F79-A631-EAF23B48C2F6}" type="pres">
      <dgm:prSet presAssocID="{FA3B665B-A426-4C8E-860D-019B001049AD}" presName="linNode" presStyleCnt="0"/>
      <dgm:spPr/>
    </dgm:pt>
    <dgm:pt modelId="{069A9381-0450-4D40-AA36-B5453F939BA5}" type="pres">
      <dgm:prSet presAssocID="{FA3B665B-A426-4C8E-860D-019B001049A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D80FBC-458E-4F61-A85E-108B7DFA6A09}" type="pres">
      <dgm:prSet presAssocID="{FA3B665B-A426-4C8E-860D-019B001049A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3C5975-027A-4BA6-996D-27D9E774055A}" type="pres">
      <dgm:prSet presAssocID="{0BAABD89-859A-4FCE-A63D-54F12F9025A1}" presName="spacing" presStyleCnt="0"/>
      <dgm:spPr/>
    </dgm:pt>
    <dgm:pt modelId="{0DD9C56E-2299-4D6F-AC84-5481014709BE}" type="pres">
      <dgm:prSet presAssocID="{39C17759-E2A4-4922-B367-DC7A3E25FC8B}" presName="linNode" presStyleCnt="0"/>
      <dgm:spPr/>
    </dgm:pt>
    <dgm:pt modelId="{875E944F-2782-4D4E-A6AA-EEB6DED1F47B}" type="pres">
      <dgm:prSet presAssocID="{39C17759-E2A4-4922-B367-DC7A3E25FC8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5ACE2C-D37C-4694-AEBB-DD72F6FC5A76}" type="pres">
      <dgm:prSet presAssocID="{39C17759-E2A4-4922-B367-DC7A3E25FC8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FE3D12-2F47-4523-A5F1-5CE001B2C512}" type="presOf" srcId="{74A93D98-1FE9-4CFE-99FC-45E8890711D3}" destId="{2DBC73D5-0B58-4923-84C6-E2F0D021EB6B}" srcOrd="0" destOrd="0" presId="urn:microsoft.com/office/officeart/2005/8/layout/vList6"/>
    <dgm:cxn modelId="{71C35555-EE17-4502-A34D-680850120F6D}" srcId="{39C17759-E2A4-4922-B367-DC7A3E25FC8B}" destId="{B9FA2BB5-D0A5-4117-BDC7-3FC2FB78D214}" srcOrd="0" destOrd="0" parTransId="{7F0C3F69-E487-4DEF-A6C5-466A4A525B9C}" sibTransId="{2D4BB908-523B-4844-97E6-EB37DBE07C9B}"/>
    <dgm:cxn modelId="{BEB71495-5491-41A1-95A1-0E05E0A3B014}" srcId="{74A93D98-1FE9-4CFE-99FC-45E8890711D3}" destId="{39C17759-E2A4-4922-B367-DC7A3E25FC8B}" srcOrd="1" destOrd="0" parTransId="{474DB09E-B2D9-40C0-85F2-E50E4A4031A7}" sibTransId="{0B241802-F483-41E1-8AF5-F77C85A35C31}"/>
    <dgm:cxn modelId="{287A1D72-DEAF-4AE7-909B-1B6F97F4E6DD}" type="presOf" srcId="{FA3B665B-A426-4C8E-860D-019B001049AD}" destId="{069A9381-0450-4D40-AA36-B5453F939BA5}" srcOrd="0" destOrd="0" presId="urn:microsoft.com/office/officeart/2005/8/layout/vList6"/>
    <dgm:cxn modelId="{74058ED7-1E80-4333-92BB-F2FB7182B908}" type="presOf" srcId="{39C17759-E2A4-4922-B367-DC7A3E25FC8B}" destId="{875E944F-2782-4D4E-A6AA-EEB6DED1F47B}" srcOrd="0" destOrd="0" presId="urn:microsoft.com/office/officeart/2005/8/layout/vList6"/>
    <dgm:cxn modelId="{17AEF1CE-2C4A-43D8-B96A-2E72D8AE10C3}" srcId="{FA3B665B-A426-4C8E-860D-019B001049AD}" destId="{2C20E248-1B5B-4191-966D-41D5534A1BA6}" srcOrd="0" destOrd="0" parTransId="{938FC7D1-029C-469D-A7FD-EDB2E768AD42}" sibTransId="{78DE48F8-6ED3-40E8-947E-BB6BBD9D8A80}"/>
    <dgm:cxn modelId="{21BAE909-FF6B-4D34-9AFA-C80E701DDFC0}" type="presOf" srcId="{2C20E248-1B5B-4191-966D-41D5534A1BA6}" destId="{C3D80FBC-458E-4F61-A85E-108B7DFA6A09}" srcOrd="0" destOrd="0" presId="urn:microsoft.com/office/officeart/2005/8/layout/vList6"/>
    <dgm:cxn modelId="{070E7A65-BD67-40FD-8F19-857E9AE2BD5E}" type="presOf" srcId="{B9FA2BB5-D0A5-4117-BDC7-3FC2FB78D214}" destId="{7E5ACE2C-D37C-4694-AEBB-DD72F6FC5A76}" srcOrd="0" destOrd="0" presId="urn:microsoft.com/office/officeart/2005/8/layout/vList6"/>
    <dgm:cxn modelId="{480540C7-4C07-45A6-ADE1-980F04DDE8C4}" srcId="{74A93D98-1FE9-4CFE-99FC-45E8890711D3}" destId="{FA3B665B-A426-4C8E-860D-019B001049AD}" srcOrd="0" destOrd="0" parTransId="{33A3A677-7333-49B3-82D9-B8E813CE1C79}" sibTransId="{0BAABD89-859A-4FCE-A63D-54F12F9025A1}"/>
    <dgm:cxn modelId="{978AB7A9-C00A-44D6-8F6C-4056AF4285F4}" type="presParOf" srcId="{2DBC73D5-0B58-4923-84C6-E2F0D021EB6B}" destId="{89AC4B8F-EEEE-4F79-A631-EAF23B48C2F6}" srcOrd="0" destOrd="0" presId="urn:microsoft.com/office/officeart/2005/8/layout/vList6"/>
    <dgm:cxn modelId="{FD3DABB1-BF7D-44C5-8E46-F26353D821D9}" type="presParOf" srcId="{89AC4B8F-EEEE-4F79-A631-EAF23B48C2F6}" destId="{069A9381-0450-4D40-AA36-B5453F939BA5}" srcOrd="0" destOrd="0" presId="urn:microsoft.com/office/officeart/2005/8/layout/vList6"/>
    <dgm:cxn modelId="{6886C59D-58CB-471C-B2A2-376EF917D62D}" type="presParOf" srcId="{89AC4B8F-EEEE-4F79-A631-EAF23B48C2F6}" destId="{C3D80FBC-458E-4F61-A85E-108B7DFA6A09}" srcOrd="1" destOrd="0" presId="urn:microsoft.com/office/officeart/2005/8/layout/vList6"/>
    <dgm:cxn modelId="{0393BEBD-6B9E-4434-B074-7C3A61FCB56D}" type="presParOf" srcId="{2DBC73D5-0B58-4923-84C6-E2F0D021EB6B}" destId="{B73C5975-027A-4BA6-996D-27D9E774055A}" srcOrd="1" destOrd="0" presId="urn:microsoft.com/office/officeart/2005/8/layout/vList6"/>
    <dgm:cxn modelId="{27C427FA-AE4B-42FC-B584-0748F2110514}" type="presParOf" srcId="{2DBC73D5-0B58-4923-84C6-E2F0D021EB6B}" destId="{0DD9C56E-2299-4D6F-AC84-5481014709BE}" srcOrd="2" destOrd="0" presId="urn:microsoft.com/office/officeart/2005/8/layout/vList6"/>
    <dgm:cxn modelId="{B9B4D074-9957-4701-8557-A05F4E7665B4}" type="presParOf" srcId="{0DD9C56E-2299-4D6F-AC84-5481014709BE}" destId="{875E944F-2782-4D4E-A6AA-EEB6DED1F47B}" srcOrd="0" destOrd="0" presId="urn:microsoft.com/office/officeart/2005/8/layout/vList6"/>
    <dgm:cxn modelId="{735B0D4E-6403-480A-A318-191BF6A914BF}" type="presParOf" srcId="{0DD9C56E-2299-4D6F-AC84-5481014709BE}" destId="{7E5ACE2C-D37C-4694-AEBB-DD72F6FC5A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06ACBB-29BB-4953-988F-A030D4B12DE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F454FE0-A9E7-4293-9456-361FB6442AF0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>
              <a:solidFill>
                <a:srgbClr val="000000"/>
              </a:solidFill>
            </a:rPr>
            <a:t>El Indicador Riesgo País en el 2015 y el 2018 estuvieron marcados por altos y en el 2016 y el 2017 resaltan por sus bajos niveles en puntos básicos lo que se deriva en una lectura positiva ya que la imagen del Ecuador brinda una mayor confianza para sus acreedores.</a:t>
          </a:r>
          <a:endParaRPr lang="es-EC" dirty="0">
            <a:solidFill>
              <a:srgbClr val="000000"/>
            </a:solidFill>
          </a:endParaRPr>
        </a:p>
      </dgm:t>
    </dgm:pt>
    <dgm:pt modelId="{E016291C-4B21-4AE3-9DD1-78235F08DE38}" type="parTrans" cxnId="{659FA23A-0A25-4682-9426-98E4B67EF71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3A3AA00-B276-4D73-A179-536500B96FCC}" type="sibTrans" cxnId="{659FA23A-0A25-4682-9426-98E4B67EF71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C02E32A7-9389-43EC-B5B8-CD947BB22F29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>
              <a:solidFill>
                <a:srgbClr val="000000"/>
              </a:solidFill>
            </a:rPr>
            <a:t>Si bien la Inversión Extranjera Directa representa un aporte importante para la economía de un país, a lo que también ayudan a impulsar el desarrollo y competitividad, pero a pesar de la fuerte inversión generada en dichos periodos la economía no tuvo un crecimiento esperado.</a:t>
          </a:r>
          <a:endParaRPr lang="es-EC" dirty="0">
            <a:solidFill>
              <a:srgbClr val="000000"/>
            </a:solidFill>
          </a:endParaRPr>
        </a:p>
      </dgm:t>
    </dgm:pt>
    <dgm:pt modelId="{BC2C8562-8C4F-44B4-8FDE-30AC55D57946}" type="parTrans" cxnId="{F8156511-7A2E-47D7-B43B-3DAABC74475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626BFA33-02B4-415D-ACC3-ED688F1E6F30}" type="sibTrans" cxnId="{F8156511-7A2E-47D7-B43B-3DAABC744757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70C0943D-0B34-4C75-A263-FFAFDC2CE738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>
              <a:solidFill>
                <a:srgbClr val="000000"/>
              </a:solidFill>
            </a:rPr>
            <a:t>El Riesgo País no tuvo la influencia que se espera en la Inversión Extranjera Directa, y parte de ello se debe a que el sector de la extracción de minas y canteras tiene una alta aportación en la Inversión Extranjera Directa</a:t>
          </a:r>
          <a:endParaRPr lang="es-EC" dirty="0">
            <a:solidFill>
              <a:srgbClr val="000000"/>
            </a:solidFill>
          </a:endParaRPr>
        </a:p>
      </dgm:t>
    </dgm:pt>
    <dgm:pt modelId="{D98D99D5-C3E9-4BDE-9DB9-E1B11A1739F1}" type="parTrans" cxnId="{3620DE3B-1BF1-413E-8FD2-B630BD86E3F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16EA8B8D-1A89-4BDD-ADAF-1E1EBEF1C2D8}" type="sibTrans" cxnId="{3620DE3B-1BF1-413E-8FD2-B630BD86E3F3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D661A9D2-43C2-4036-8503-E14C85B02CE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>
              <a:solidFill>
                <a:srgbClr val="000000"/>
              </a:solidFill>
            </a:rPr>
            <a:t>Son pocos los casos en los cuales los factores económicos tuvieron una injerencia directa en el Riesgo País y por consecuente en la Inversión Extranjera Directa</a:t>
          </a:r>
          <a:endParaRPr lang="es-ES" dirty="0">
            <a:solidFill>
              <a:srgbClr val="000000"/>
            </a:solidFill>
          </a:endParaRPr>
        </a:p>
      </dgm:t>
    </dgm:pt>
    <dgm:pt modelId="{67F9E05E-95E0-4BD5-98D4-D2750B076C72}" type="parTrans" cxnId="{D65B3B24-4FA0-4547-8142-6DB47575BF2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131E6CC-5922-4878-9B89-09F9A7BFD33B}" type="sibTrans" cxnId="{D65B3B24-4FA0-4547-8142-6DB47575BF2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13A820F-06A6-43AA-B098-6155321D3958}" type="pres">
      <dgm:prSet presAssocID="{CB06ACBB-29BB-4953-988F-A030D4B12D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8FF8D9-9CE1-41B6-BB9C-36D9073F2842}" type="pres">
      <dgm:prSet presAssocID="{9F454FE0-A9E7-4293-9456-361FB6442A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276462-C0B0-4DF9-A9E8-1BAB67BD0E88}" type="pres">
      <dgm:prSet presAssocID="{93A3AA00-B276-4D73-A179-536500B96FCC}" presName="sibTrans" presStyleCnt="0"/>
      <dgm:spPr/>
    </dgm:pt>
    <dgm:pt modelId="{565667E9-5FBF-4593-88AE-E975177E1605}" type="pres">
      <dgm:prSet presAssocID="{C02E32A7-9389-43EC-B5B8-CD947BB22F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864E00-7537-49C1-AF7B-AF90A536B17F}" type="pres">
      <dgm:prSet presAssocID="{626BFA33-02B4-415D-ACC3-ED688F1E6F30}" presName="sibTrans" presStyleCnt="0"/>
      <dgm:spPr/>
    </dgm:pt>
    <dgm:pt modelId="{E66D1D59-840F-41AD-85FF-B14D58EDDF8F}" type="pres">
      <dgm:prSet presAssocID="{D661A9D2-43C2-4036-8503-E14C85B02C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E1313-BFB6-4C3B-A8B4-67867A6AA66D}" type="pres">
      <dgm:prSet presAssocID="{E131E6CC-5922-4878-9B89-09F9A7BFD33B}" presName="sibTrans" presStyleCnt="0"/>
      <dgm:spPr/>
    </dgm:pt>
    <dgm:pt modelId="{924934F3-96E9-4651-9F53-C1982BF8171D}" type="pres">
      <dgm:prSet presAssocID="{70C0943D-0B34-4C75-A263-FFAFDC2CE7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4B240D-B8C2-44AC-9C29-FA78BA5BEA06}" type="presOf" srcId="{9F454FE0-A9E7-4293-9456-361FB6442AF0}" destId="{5C8FF8D9-9CE1-41B6-BB9C-36D9073F2842}" srcOrd="0" destOrd="0" presId="urn:microsoft.com/office/officeart/2005/8/layout/default"/>
    <dgm:cxn modelId="{A48887C2-A781-4BA0-8FEE-9F2778A0E9F9}" type="presOf" srcId="{C02E32A7-9389-43EC-B5B8-CD947BB22F29}" destId="{565667E9-5FBF-4593-88AE-E975177E1605}" srcOrd="0" destOrd="0" presId="urn:microsoft.com/office/officeart/2005/8/layout/default"/>
    <dgm:cxn modelId="{F8156511-7A2E-47D7-B43B-3DAABC744757}" srcId="{CB06ACBB-29BB-4953-988F-A030D4B12DE2}" destId="{C02E32A7-9389-43EC-B5B8-CD947BB22F29}" srcOrd="1" destOrd="0" parTransId="{BC2C8562-8C4F-44B4-8FDE-30AC55D57946}" sibTransId="{626BFA33-02B4-415D-ACC3-ED688F1E6F30}"/>
    <dgm:cxn modelId="{D65B3B24-4FA0-4547-8142-6DB47575BF24}" srcId="{CB06ACBB-29BB-4953-988F-A030D4B12DE2}" destId="{D661A9D2-43C2-4036-8503-E14C85B02CE8}" srcOrd="2" destOrd="0" parTransId="{67F9E05E-95E0-4BD5-98D4-D2750B076C72}" sibTransId="{E131E6CC-5922-4878-9B89-09F9A7BFD33B}"/>
    <dgm:cxn modelId="{659FA23A-0A25-4682-9426-98E4B67EF712}" srcId="{CB06ACBB-29BB-4953-988F-A030D4B12DE2}" destId="{9F454FE0-A9E7-4293-9456-361FB6442AF0}" srcOrd="0" destOrd="0" parTransId="{E016291C-4B21-4AE3-9DD1-78235F08DE38}" sibTransId="{93A3AA00-B276-4D73-A179-536500B96FCC}"/>
    <dgm:cxn modelId="{5349F279-B7B8-499E-A457-900DFECDD3EA}" type="presOf" srcId="{CB06ACBB-29BB-4953-988F-A030D4B12DE2}" destId="{A13A820F-06A6-43AA-B098-6155321D3958}" srcOrd="0" destOrd="0" presId="urn:microsoft.com/office/officeart/2005/8/layout/default"/>
    <dgm:cxn modelId="{9DB72276-52B1-41B0-923D-231C5EF9847A}" type="presOf" srcId="{70C0943D-0B34-4C75-A263-FFAFDC2CE738}" destId="{924934F3-96E9-4651-9F53-C1982BF8171D}" srcOrd="0" destOrd="0" presId="urn:microsoft.com/office/officeart/2005/8/layout/default"/>
    <dgm:cxn modelId="{3620DE3B-1BF1-413E-8FD2-B630BD86E3F3}" srcId="{CB06ACBB-29BB-4953-988F-A030D4B12DE2}" destId="{70C0943D-0B34-4C75-A263-FFAFDC2CE738}" srcOrd="3" destOrd="0" parTransId="{D98D99D5-C3E9-4BDE-9DB9-E1B11A1739F1}" sibTransId="{16EA8B8D-1A89-4BDD-ADAF-1E1EBEF1C2D8}"/>
    <dgm:cxn modelId="{47F3B454-52B8-4BD3-AB8E-DFACBC20344F}" type="presOf" srcId="{D661A9D2-43C2-4036-8503-E14C85B02CE8}" destId="{E66D1D59-840F-41AD-85FF-B14D58EDDF8F}" srcOrd="0" destOrd="0" presId="urn:microsoft.com/office/officeart/2005/8/layout/default"/>
    <dgm:cxn modelId="{97AD54DD-2EA0-40D8-9F5C-7595AA3A3DD9}" type="presParOf" srcId="{A13A820F-06A6-43AA-B098-6155321D3958}" destId="{5C8FF8D9-9CE1-41B6-BB9C-36D9073F2842}" srcOrd="0" destOrd="0" presId="urn:microsoft.com/office/officeart/2005/8/layout/default"/>
    <dgm:cxn modelId="{53CBB939-8CAE-42BA-82D9-9C168E0D2967}" type="presParOf" srcId="{A13A820F-06A6-43AA-B098-6155321D3958}" destId="{4F276462-C0B0-4DF9-A9E8-1BAB67BD0E88}" srcOrd="1" destOrd="0" presId="urn:microsoft.com/office/officeart/2005/8/layout/default"/>
    <dgm:cxn modelId="{7D7544B4-B9DA-470D-84D6-739935EBC5DB}" type="presParOf" srcId="{A13A820F-06A6-43AA-B098-6155321D3958}" destId="{565667E9-5FBF-4593-88AE-E975177E1605}" srcOrd="2" destOrd="0" presId="urn:microsoft.com/office/officeart/2005/8/layout/default"/>
    <dgm:cxn modelId="{38C38CB0-9F0A-4C61-8D18-69A421E4F552}" type="presParOf" srcId="{A13A820F-06A6-43AA-B098-6155321D3958}" destId="{18864E00-7537-49C1-AF7B-AF90A536B17F}" srcOrd="3" destOrd="0" presId="urn:microsoft.com/office/officeart/2005/8/layout/default"/>
    <dgm:cxn modelId="{28463948-E950-4B1D-8B60-E314C1C39262}" type="presParOf" srcId="{A13A820F-06A6-43AA-B098-6155321D3958}" destId="{E66D1D59-840F-41AD-85FF-B14D58EDDF8F}" srcOrd="4" destOrd="0" presId="urn:microsoft.com/office/officeart/2005/8/layout/default"/>
    <dgm:cxn modelId="{602BFDBD-C149-4B85-8EA7-FEBABB035A18}" type="presParOf" srcId="{A13A820F-06A6-43AA-B098-6155321D3958}" destId="{A05E1313-BFB6-4C3B-A8B4-67867A6AA66D}" srcOrd="5" destOrd="0" presId="urn:microsoft.com/office/officeart/2005/8/layout/default"/>
    <dgm:cxn modelId="{13C9481A-3255-453A-A972-2942420C202B}" type="presParOf" srcId="{A13A820F-06A6-43AA-B098-6155321D3958}" destId="{924934F3-96E9-4651-9F53-C1982BF8171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06ACBB-29BB-4953-988F-A030D4B12DE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586B857-8463-4463-BD65-A390C2CC647F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>
              <a:solidFill>
                <a:sysClr val="windowText" lastClr="000000"/>
              </a:solidFill>
            </a:rPr>
            <a:t>Se recomienda tanto al gobierno central como a los gobiernos autónomos descentralizados la ejecución de proyectos de índole tecnológica.</a:t>
          </a:r>
          <a:endParaRPr lang="es-EC" dirty="0">
            <a:solidFill>
              <a:sysClr val="windowText" lastClr="000000"/>
            </a:solidFill>
          </a:endParaRPr>
        </a:p>
      </dgm:t>
    </dgm:pt>
    <dgm:pt modelId="{43DE3415-B640-4DF1-948F-91BD0D103839}" type="parTrans" cxnId="{65123292-6EBC-428D-BE6F-2AC5D4AF9932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B6EEEEE9-5DD0-4DBC-9B86-6A7AC6427472}" type="sibTrans" cxnId="{65123292-6EBC-428D-BE6F-2AC5D4AF9932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CE1E7287-FF6A-4B98-AFFC-1DF3D0929619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>
              <a:solidFill>
                <a:sysClr val="windowText" lastClr="000000"/>
              </a:solidFill>
            </a:rPr>
            <a:t>A pesar de la buena imagen que posee el país reflejado en el Índice de Bonos de Mercados Emergentes, el Estado no abuse de financiarse por medio de bonos estatales.</a:t>
          </a:r>
          <a:endParaRPr lang="es-EC" dirty="0">
            <a:solidFill>
              <a:sysClr val="windowText" lastClr="000000"/>
            </a:solidFill>
          </a:endParaRPr>
        </a:p>
      </dgm:t>
    </dgm:pt>
    <dgm:pt modelId="{319CD3FD-BEFA-493A-BEB3-60AA64F2C5F5}" type="parTrans" cxnId="{2E24D546-DB4D-45BB-A8BE-90439389FFAC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58A12F36-5F87-4C3E-A1AF-277EDC60CA83}" type="sibTrans" cxnId="{2E24D546-DB4D-45BB-A8BE-90439389FFAC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63E47877-7303-4F8B-9A38-EDAC8F641435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>
              <a:solidFill>
                <a:sysClr val="windowText" lastClr="000000"/>
              </a:solidFill>
            </a:rPr>
            <a:t>El Gobierno Central debe emplear políticas que estén dirigidas a diversificar las inversiones provenientes del exterior,  para que las empresas que no únicamente vengan a invertir con el fin  de obtener un beneficio económico sino que vengan aportar a las distintas industrias de la economía ofreciendo un valor agregado a las mismas.</a:t>
          </a:r>
          <a:endParaRPr lang="es-EC" dirty="0">
            <a:solidFill>
              <a:sysClr val="windowText" lastClr="000000"/>
            </a:solidFill>
          </a:endParaRPr>
        </a:p>
      </dgm:t>
    </dgm:pt>
    <dgm:pt modelId="{49BD66E8-1244-4762-ADDC-102C5721E4BE}" type="parTrans" cxnId="{64D57144-F0E0-4DD7-8919-504CF25748A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86C144FE-3357-4E84-A6F2-21841FDA708E}" type="sibTrans" cxnId="{64D57144-F0E0-4DD7-8919-504CF25748AA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CBFEA6E0-FE02-4066-BCC8-BA9ED12203D7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>
              <a:solidFill>
                <a:sysClr val="windowText" lastClr="000000"/>
              </a:solidFill>
            </a:rPr>
            <a:t>Es importante mantener buenos indicadores económicos ya que los mismos reflejan la situación actual y reciente del país.</a:t>
          </a:r>
          <a:endParaRPr lang="es-EC" dirty="0">
            <a:solidFill>
              <a:sysClr val="windowText" lastClr="000000"/>
            </a:solidFill>
          </a:endParaRPr>
        </a:p>
      </dgm:t>
    </dgm:pt>
    <dgm:pt modelId="{A98EB651-A858-475F-BC25-E5E648A622A1}" type="parTrans" cxnId="{571FC579-2BA1-497A-B60B-457C1FF6768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F953E3BE-ED47-4486-B739-B606D0663D08}" type="sibTrans" cxnId="{571FC579-2BA1-497A-B60B-457C1FF67687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A13A820F-06A6-43AA-B098-6155321D3958}" type="pres">
      <dgm:prSet presAssocID="{CB06ACBB-29BB-4953-988F-A030D4B12D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6749CC-20C4-432F-B372-39D58979A51E}" type="pres">
      <dgm:prSet presAssocID="{5586B857-8463-4463-BD65-A390C2CC64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0E9E5D-A45B-457C-9752-E8C057E78787}" type="pres">
      <dgm:prSet presAssocID="{B6EEEEE9-5DD0-4DBC-9B86-6A7AC6427472}" presName="sibTrans" presStyleCnt="0"/>
      <dgm:spPr/>
    </dgm:pt>
    <dgm:pt modelId="{49EC9D19-75FF-4A5B-AB2B-47BA94B55DC9}" type="pres">
      <dgm:prSet presAssocID="{CE1E7287-FF6A-4B98-AFFC-1DF3D09296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C3A672-9841-42CF-AE27-AEC07EA25FF0}" type="pres">
      <dgm:prSet presAssocID="{58A12F36-5F87-4C3E-A1AF-277EDC60CA83}" presName="sibTrans" presStyleCnt="0"/>
      <dgm:spPr/>
    </dgm:pt>
    <dgm:pt modelId="{3FCCDD67-24A0-4BD6-ACEC-45D5FBC76B02}" type="pres">
      <dgm:prSet presAssocID="{CBFEA6E0-FE02-4066-BCC8-BA9ED12203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80A826-9650-41C5-984B-8F71C048AD6F}" type="pres">
      <dgm:prSet presAssocID="{F953E3BE-ED47-4486-B739-B606D0663D08}" presName="sibTrans" presStyleCnt="0"/>
      <dgm:spPr/>
    </dgm:pt>
    <dgm:pt modelId="{BF2246F7-DAA4-4373-8189-FD0CDD103F6C}" type="pres">
      <dgm:prSet presAssocID="{63E47877-7303-4F8B-9A38-EDAC8F6414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9371B1-6C14-4D9D-AFC0-78674082B9CE}" type="presOf" srcId="{CE1E7287-FF6A-4B98-AFFC-1DF3D0929619}" destId="{49EC9D19-75FF-4A5B-AB2B-47BA94B55DC9}" srcOrd="0" destOrd="0" presId="urn:microsoft.com/office/officeart/2005/8/layout/default"/>
    <dgm:cxn modelId="{64D57144-F0E0-4DD7-8919-504CF25748AA}" srcId="{CB06ACBB-29BB-4953-988F-A030D4B12DE2}" destId="{63E47877-7303-4F8B-9A38-EDAC8F641435}" srcOrd="3" destOrd="0" parTransId="{49BD66E8-1244-4762-ADDC-102C5721E4BE}" sibTransId="{86C144FE-3357-4E84-A6F2-21841FDA708E}"/>
    <dgm:cxn modelId="{2E24D546-DB4D-45BB-A8BE-90439389FFAC}" srcId="{CB06ACBB-29BB-4953-988F-A030D4B12DE2}" destId="{CE1E7287-FF6A-4B98-AFFC-1DF3D0929619}" srcOrd="1" destOrd="0" parTransId="{319CD3FD-BEFA-493A-BEB3-60AA64F2C5F5}" sibTransId="{58A12F36-5F87-4C3E-A1AF-277EDC60CA83}"/>
    <dgm:cxn modelId="{65123292-6EBC-428D-BE6F-2AC5D4AF9932}" srcId="{CB06ACBB-29BB-4953-988F-A030D4B12DE2}" destId="{5586B857-8463-4463-BD65-A390C2CC647F}" srcOrd="0" destOrd="0" parTransId="{43DE3415-B640-4DF1-948F-91BD0D103839}" sibTransId="{B6EEEEE9-5DD0-4DBC-9B86-6A7AC6427472}"/>
    <dgm:cxn modelId="{26F3F74C-E8A4-43DA-B339-BE474868002A}" type="presOf" srcId="{CBFEA6E0-FE02-4066-BCC8-BA9ED12203D7}" destId="{3FCCDD67-24A0-4BD6-ACEC-45D5FBC76B02}" srcOrd="0" destOrd="0" presId="urn:microsoft.com/office/officeart/2005/8/layout/default"/>
    <dgm:cxn modelId="{9D4652B7-AE16-4F05-923E-C1ECCE667F7A}" type="presOf" srcId="{5586B857-8463-4463-BD65-A390C2CC647F}" destId="{4A6749CC-20C4-432F-B372-39D58979A51E}" srcOrd="0" destOrd="0" presId="urn:microsoft.com/office/officeart/2005/8/layout/default"/>
    <dgm:cxn modelId="{E8ACB3F5-76C9-4DAD-8DB0-AF718DF8F203}" type="presOf" srcId="{CB06ACBB-29BB-4953-988F-A030D4B12DE2}" destId="{A13A820F-06A6-43AA-B098-6155321D3958}" srcOrd="0" destOrd="0" presId="urn:microsoft.com/office/officeart/2005/8/layout/default"/>
    <dgm:cxn modelId="{8C18B5E5-9869-4A35-9BD1-DA848E541C79}" type="presOf" srcId="{63E47877-7303-4F8B-9A38-EDAC8F641435}" destId="{BF2246F7-DAA4-4373-8189-FD0CDD103F6C}" srcOrd="0" destOrd="0" presId="urn:microsoft.com/office/officeart/2005/8/layout/default"/>
    <dgm:cxn modelId="{571FC579-2BA1-497A-B60B-457C1FF67687}" srcId="{CB06ACBB-29BB-4953-988F-A030D4B12DE2}" destId="{CBFEA6E0-FE02-4066-BCC8-BA9ED12203D7}" srcOrd="2" destOrd="0" parTransId="{A98EB651-A858-475F-BC25-E5E648A622A1}" sibTransId="{F953E3BE-ED47-4486-B739-B606D0663D08}"/>
    <dgm:cxn modelId="{9BCD648B-3750-43EC-848E-D0168397F02C}" type="presParOf" srcId="{A13A820F-06A6-43AA-B098-6155321D3958}" destId="{4A6749CC-20C4-432F-B372-39D58979A51E}" srcOrd="0" destOrd="0" presId="urn:microsoft.com/office/officeart/2005/8/layout/default"/>
    <dgm:cxn modelId="{30700DDC-65F1-49AD-B750-E97F9F716821}" type="presParOf" srcId="{A13A820F-06A6-43AA-B098-6155321D3958}" destId="{F60E9E5D-A45B-457C-9752-E8C057E78787}" srcOrd="1" destOrd="0" presId="urn:microsoft.com/office/officeart/2005/8/layout/default"/>
    <dgm:cxn modelId="{FE65778C-61AC-4593-A278-0CA1676B6707}" type="presParOf" srcId="{A13A820F-06A6-43AA-B098-6155321D3958}" destId="{49EC9D19-75FF-4A5B-AB2B-47BA94B55DC9}" srcOrd="2" destOrd="0" presId="urn:microsoft.com/office/officeart/2005/8/layout/default"/>
    <dgm:cxn modelId="{5770CF6E-BE7C-45CC-B5C8-906DB3750309}" type="presParOf" srcId="{A13A820F-06A6-43AA-B098-6155321D3958}" destId="{BFC3A672-9841-42CF-AE27-AEC07EA25FF0}" srcOrd="3" destOrd="0" presId="urn:microsoft.com/office/officeart/2005/8/layout/default"/>
    <dgm:cxn modelId="{3DEB81FD-BD4A-4A4C-9EB2-BC023B36D7A0}" type="presParOf" srcId="{A13A820F-06A6-43AA-B098-6155321D3958}" destId="{3FCCDD67-24A0-4BD6-ACEC-45D5FBC76B02}" srcOrd="4" destOrd="0" presId="urn:microsoft.com/office/officeart/2005/8/layout/default"/>
    <dgm:cxn modelId="{0EA22301-12CF-43DA-9E5C-6099D037179F}" type="presParOf" srcId="{A13A820F-06A6-43AA-B098-6155321D3958}" destId="{A580A826-9650-41C5-984B-8F71C048AD6F}" srcOrd="5" destOrd="0" presId="urn:microsoft.com/office/officeart/2005/8/layout/default"/>
    <dgm:cxn modelId="{C6C1B7BD-5995-452E-8910-DB21CB76ACAE}" type="presParOf" srcId="{A13A820F-06A6-43AA-B098-6155321D3958}" destId="{BF2246F7-DAA4-4373-8189-FD0CDD103F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4B390-6DC7-4DDE-BD33-7D3965B05E9F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52C91F1E-FB92-4543-850E-A7CAB7085B03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</a:rPr>
            <a:t>Ingreso neto para una gestión permanente</a:t>
          </a:r>
          <a:endParaRPr lang="es-ES" sz="1800" dirty="0">
            <a:solidFill>
              <a:schemeClr val="bg2">
                <a:lumMod val="10000"/>
              </a:schemeClr>
            </a:solidFill>
          </a:endParaRPr>
        </a:p>
      </dgm:t>
    </dgm:pt>
    <dgm:pt modelId="{884E0C29-6320-41C3-9E0E-5DD1FC0FF9EF}" type="parTrans" cxnId="{E3E0ECF5-7CF1-44D7-BB3D-4DBF4D5F6B16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A4932D5F-44E2-4129-9927-919A1EC07F07}" type="sibTrans" cxnId="{E3E0ECF5-7CF1-44D7-BB3D-4DBF4D5F6B16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FB1682A6-7F0B-4F0E-A20A-EEF42846C1C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</a:rPr>
            <a:t>Reinversión ganancias </a:t>
          </a:r>
          <a:endParaRPr lang="es-ES" sz="1800" dirty="0">
            <a:solidFill>
              <a:schemeClr val="bg2">
                <a:lumMod val="10000"/>
              </a:schemeClr>
            </a:solidFill>
          </a:endParaRPr>
        </a:p>
      </dgm:t>
    </dgm:pt>
    <dgm:pt modelId="{09EA7A6C-64AF-488F-B22D-506DA4B52226}" type="parTrans" cxnId="{60C7958D-B4DA-488C-8E75-FF5A3FF6CFF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E9C3DAD8-4F53-44E0-B8A3-381E168040BC}" type="sibTrans" cxnId="{60C7958D-B4DA-488C-8E75-FF5A3FF6CFF9}">
      <dgm:prSet/>
      <dgm:spPr/>
      <dgm:t>
        <a:bodyPr/>
        <a:lstStyle/>
        <a:p>
          <a:endParaRPr lang="es-ES" sz="1800">
            <a:solidFill>
              <a:schemeClr val="bg2">
                <a:lumMod val="10000"/>
              </a:schemeClr>
            </a:solidFill>
          </a:endParaRPr>
        </a:p>
      </dgm:t>
    </dgm:pt>
    <dgm:pt modelId="{E191EA84-C606-4E7D-BBC6-764419112798}">
      <dgm:prSet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10000"/>
                </a:schemeClr>
              </a:solidFill>
            </a:rPr>
            <a:t>Otorga derecho a voto (10% o más) paquete accionario</a:t>
          </a:r>
          <a:endParaRPr lang="es-ES" sz="1800" dirty="0">
            <a:solidFill>
              <a:schemeClr val="bg2">
                <a:lumMod val="10000"/>
              </a:schemeClr>
            </a:solidFill>
          </a:endParaRPr>
        </a:p>
      </dgm:t>
    </dgm:pt>
    <dgm:pt modelId="{E7DB56F1-28D6-423D-879C-993D3247ABCE}" type="parTrans" cxnId="{9F61C2B8-9F58-402C-92B3-7DC3F2B08091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F8862039-BB17-492B-914F-2E1B03E7C29D}" type="sibTrans" cxnId="{9F61C2B8-9F58-402C-92B3-7DC3F2B08091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B2A688A0-2C05-4C01-A4B7-24A6466DD510}" type="pres">
      <dgm:prSet presAssocID="{7894B390-6DC7-4DDE-BD33-7D3965B05E9F}" presName="Name0" presStyleCnt="0">
        <dgm:presLayoutVars>
          <dgm:dir/>
          <dgm:animLvl val="lvl"/>
          <dgm:resizeHandles val="exact"/>
        </dgm:presLayoutVars>
      </dgm:prSet>
      <dgm:spPr/>
    </dgm:pt>
    <dgm:pt modelId="{16CC75B9-EA08-4126-955A-E8818D77423C}" type="pres">
      <dgm:prSet presAssocID="{52C91F1E-FB92-4543-850E-A7CAB7085B03}" presName="parTxOnly" presStyleLbl="node1" presStyleIdx="0" presStyleCnt="3" custLinFactNeighborX="8565" custLinFactNeighborY="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B7BF5-9F7A-49B9-A3A5-C48C592A58AD}" type="pres">
      <dgm:prSet presAssocID="{A4932D5F-44E2-4129-9927-919A1EC07F07}" presName="parTxOnlySpace" presStyleCnt="0"/>
      <dgm:spPr/>
    </dgm:pt>
    <dgm:pt modelId="{1EF55F1F-AFE8-420E-8295-055B79B970D4}" type="pres">
      <dgm:prSet presAssocID="{E191EA84-C606-4E7D-BBC6-7644191127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CF3FF3-2B71-495F-BD80-4B7CA20CCCF7}" type="pres">
      <dgm:prSet presAssocID="{F8862039-BB17-492B-914F-2E1B03E7C29D}" presName="parTxOnlySpace" presStyleCnt="0"/>
      <dgm:spPr/>
    </dgm:pt>
    <dgm:pt modelId="{D3AD970D-AC6F-4781-B492-2ABA81EA767B}" type="pres">
      <dgm:prSet presAssocID="{FB1682A6-7F0B-4F0E-A20A-EEF42846C1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C7958D-B4DA-488C-8E75-FF5A3FF6CFF9}" srcId="{7894B390-6DC7-4DDE-BD33-7D3965B05E9F}" destId="{FB1682A6-7F0B-4F0E-A20A-EEF42846C1CF}" srcOrd="2" destOrd="0" parTransId="{09EA7A6C-64AF-488F-B22D-506DA4B52226}" sibTransId="{E9C3DAD8-4F53-44E0-B8A3-381E168040BC}"/>
    <dgm:cxn modelId="{E4992D3C-5D5B-45CF-8B36-81A7D79564C3}" type="presOf" srcId="{52C91F1E-FB92-4543-850E-A7CAB7085B03}" destId="{16CC75B9-EA08-4126-955A-E8818D77423C}" srcOrd="0" destOrd="0" presId="urn:microsoft.com/office/officeart/2005/8/layout/chevron1"/>
    <dgm:cxn modelId="{BA4E8D32-F9DC-4F57-B85F-8AA984DF6032}" type="presOf" srcId="{FB1682A6-7F0B-4F0E-A20A-EEF42846C1CF}" destId="{D3AD970D-AC6F-4781-B492-2ABA81EA767B}" srcOrd="0" destOrd="0" presId="urn:microsoft.com/office/officeart/2005/8/layout/chevron1"/>
    <dgm:cxn modelId="{E3E0ECF5-7CF1-44D7-BB3D-4DBF4D5F6B16}" srcId="{7894B390-6DC7-4DDE-BD33-7D3965B05E9F}" destId="{52C91F1E-FB92-4543-850E-A7CAB7085B03}" srcOrd="0" destOrd="0" parTransId="{884E0C29-6320-41C3-9E0E-5DD1FC0FF9EF}" sibTransId="{A4932D5F-44E2-4129-9927-919A1EC07F07}"/>
    <dgm:cxn modelId="{75CA2E43-0306-4043-9EB0-10BD69DF0B0C}" type="presOf" srcId="{7894B390-6DC7-4DDE-BD33-7D3965B05E9F}" destId="{B2A688A0-2C05-4C01-A4B7-24A6466DD510}" srcOrd="0" destOrd="0" presId="urn:microsoft.com/office/officeart/2005/8/layout/chevron1"/>
    <dgm:cxn modelId="{9F61C2B8-9F58-402C-92B3-7DC3F2B08091}" srcId="{7894B390-6DC7-4DDE-BD33-7D3965B05E9F}" destId="{E191EA84-C606-4E7D-BBC6-764419112798}" srcOrd="1" destOrd="0" parTransId="{E7DB56F1-28D6-423D-879C-993D3247ABCE}" sibTransId="{F8862039-BB17-492B-914F-2E1B03E7C29D}"/>
    <dgm:cxn modelId="{996C632A-FAEA-475A-AF17-ACA9368D39E5}" type="presOf" srcId="{E191EA84-C606-4E7D-BBC6-764419112798}" destId="{1EF55F1F-AFE8-420E-8295-055B79B970D4}" srcOrd="0" destOrd="0" presId="urn:microsoft.com/office/officeart/2005/8/layout/chevron1"/>
    <dgm:cxn modelId="{9A1ACF40-03FE-496F-963B-0668E4DA0A5F}" type="presParOf" srcId="{B2A688A0-2C05-4C01-A4B7-24A6466DD510}" destId="{16CC75B9-EA08-4126-955A-E8818D77423C}" srcOrd="0" destOrd="0" presId="urn:microsoft.com/office/officeart/2005/8/layout/chevron1"/>
    <dgm:cxn modelId="{7C96423A-7127-4013-AE94-9C5456FB993B}" type="presParOf" srcId="{B2A688A0-2C05-4C01-A4B7-24A6466DD510}" destId="{1F8B7BF5-9F7A-49B9-A3A5-C48C592A58AD}" srcOrd="1" destOrd="0" presId="urn:microsoft.com/office/officeart/2005/8/layout/chevron1"/>
    <dgm:cxn modelId="{79D5937A-800D-4AC2-9D5F-7EE938B3974A}" type="presParOf" srcId="{B2A688A0-2C05-4C01-A4B7-24A6466DD510}" destId="{1EF55F1F-AFE8-420E-8295-055B79B970D4}" srcOrd="2" destOrd="0" presId="urn:microsoft.com/office/officeart/2005/8/layout/chevron1"/>
    <dgm:cxn modelId="{A7574A55-F99A-4C55-BFBE-399B1487CCD3}" type="presParOf" srcId="{B2A688A0-2C05-4C01-A4B7-24A6466DD510}" destId="{6ECF3FF3-2B71-495F-BD80-4B7CA20CCCF7}" srcOrd="3" destOrd="0" presId="urn:microsoft.com/office/officeart/2005/8/layout/chevron1"/>
    <dgm:cxn modelId="{F2955D8E-56CB-4D48-867E-E2A7D7ACEC3A}" type="presParOf" srcId="{B2A688A0-2C05-4C01-A4B7-24A6466DD510}" destId="{D3AD970D-AC6F-4781-B492-2ABA81EA767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E6187-C285-4EC7-8AFC-91C18A182DE6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D16392B-1BB0-4BCE-B5C2-DDB2D97B7971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Riesgo País</a:t>
          </a:r>
          <a:endParaRPr lang="es-EC" b="1" dirty="0">
            <a:solidFill>
              <a:schemeClr val="bg2">
                <a:lumMod val="10000"/>
              </a:schemeClr>
            </a:solidFill>
          </a:endParaRPr>
        </a:p>
      </dgm:t>
    </dgm:pt>
    <dgm:pt modelId="{5F94453A-3CD9-4ECE-9A02-827157CD875D}" type="parTrans" cxnId="{8F2AC48A-6C54-43CB-B266-963A61850595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3CD998AE-82F7-46B9-9901-9F3506E75698}" type="sibTrans" cxnId="{8F2AC48A-6C54-43CB-B266-963A61850595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DCB072B7-67D6-4650-AC03-3E1DD586A1D8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Desempeño económico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D564B7C3-7495-4829-A748-64BA093DA2BD}" type="parTrans" cxnId="{6B7C4E72-95DF-475C-9062-2A2BDC7634B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64CCF3B-6654-4953-9FDB-403F01D210F9}" type="sibTrans" cxnId="{6B7C4E72-95DF-475C-9062-2A2BDC7634B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8A2C61BE-CA63-4B76-8F30-685DED175F8E}">
      <dgm:prSet phldrT="[Texto]"/>
      <dgm:spPr/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IED</a:t>
          </a:r>
          <a:endParaRPr lang="es-EC" b="1" dirty="0">
            <a:solidFill>
              <a:schemeClr val="bg2">
                <a:lumMod val="10000"/>
              </a:schemeClr>
            </a:solidFill>
          </a:endParaRPr>
        </a:p>
      </dgm:t>
    </dgm:pt>
    <dgm:pt modelId="{83758219-B018-4ACF-8D3E-F4E9F06E8CF7}" type="parTrans" cxnId="{CBB4B12A-57AC-4D06-8A87-D917B181FB11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101538DF-E7DF-4F9C-A155-55D52AEE3114}" type="sibTrans" cxnId="{CBB4B12A-57AC-4D06-8A87-D917B181FB11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D8C1D530-62A7-44C0-9203-C36615762982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Apertura de nuevos mercados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8435AA3E-0FCF-44AB-8F08-DAE21852CD1D}" type="parTrans" cxnId="{6B75B42E-C314-42C3-84F8-2E045CFF575E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B0566402-54C1-4629-AD0A-D532132CBC45}" type="sibTrans" cxnId="{6B75B42E-C314-42C3-84F8-2E045CFF575E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5886C3E0-9AFD-42ED-8DDA-C60209D40AFC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Nivel de endeudamiento</a:t>
          </a:r>
        </a:p>
      </dgm:t>
    </dgm:pt>
    <dgm:pt modelId="{771B8CD4-194C-46FF-96A9-7BFE32CB00D2}" type="parTrans" cxnId="{BDF56224-1C1E-4832-9856-151A4623AA6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9DD94145-EC0E-481F-B5C3-D2ED83F44DCC}" type="sibTrans" cxnId="{BDF56224-1C1E-4832-9856-151A4623AA6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30ADD761-E884-404E-944F-FFF294AF4DB9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Mayor productividad</a:t>
          </a:r>
        </a:p>
      </dgm:t>
    </dgm:pt>
    <dgm:pt modelId="{8AF6DD7E-1296-4517-BD7A-4F798988B1CA}" type="parTrans" cxnId="{9549BDAA-F442-4A11-BC47-02809A0AE09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12785FDC-4052-48CF-A836-8BC66AA59665}" type="sibTrans" cxnId="{9549BDAA-F442-4A11-BC47-02809A0AE09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4276D189-AB6F-4B80-9703-B867DF10EB60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Explotación de activos</a:t>
          </a:r>
        </a:p>
      </dgm:t>
    </dgm:pt>
    <dgm:pt modelId="{06502F32-3F4B-4FB5-B130-CF2BC2AC1BFA}" type="parTrans" cxnId="{9ABC0DDB-71A0-400B-85F0-1BF34285BE9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9A7CF6BF-B9D4-4C4A-A24A-55D5075F5430}" type="sibTrans" cxnId="{9ABC0DDB-71A0-400B-85F0-1BF34285BE9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A4599256-5506-461E-A54C-AD2E82ED2275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Liquidez</a:t>
          </a:r>
        </a:p>
      </dgm:t>
    </dgm:pt>
    <dgm:pt modelId="{3FC586DA-C9D5-4891-BD10-8C592C4CCD29}" type="parTrans" cxnId="{9F7FAD24-C043-42B8-9A5C-4D3CDA1B81A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8342D4F2-F092-4B0B-8CC0-FC5A13E5C77C}" type="sibTrans" cxnId="{9F7FAD24-C043-42B8-9A5C-4D3CDA1B81A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6E19829E-A1EE-4348-B229-F7A182338361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Estabilidad Política</a:t>
          </a:r>
        </a:p>
      </dgm:t>
    </dgm:pt>
    <dgm:pt modelId="{38D800CF-7354-4036-96B5-5F151F118FDE}" type="parTrans" cxnId="{F341F1B9-FA33-4E35-A360-72E0F83B2A0C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A0A9774B-9806-4848-8EA3-593D7951525F}" type="sibTrans" cxnId="{F341F1B9-FA33-4E35-A360-72E0F83B2A0C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1E4E8ED-BD5D-42A2-AF37-9BFE486104D4}">
      <dgm:prSet phldrT="[Texto]"/>
      <dgm:spPr/>
      <dgm:t>
        <a:bodyPr/>
        <a:lstStyle/>
        <a:p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Socio-cultural</a:t>
          </a:r>
        </a:p>
      </dgm:t>
    </dgm:pt>
    <dgm:pt modelId="{DBEE2AE9-4E9F-4600-8301-735BB02E3EEC}" type="parTrans" cxnId="{F9CF716D-3424-4BCD-B4A4-F69BC0FF02DE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81CA6444-B97C-4E4F-BF63-3A5C50CA3201}" type="sibTrans" cxnId="{F9CF716D-3424-4BCD-B4A4-F69BC0FF02DE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C0C034B-5556-4011-81D2-B1486749C4AB}" type="pres">
      <dgm:prSet presAssocID="{B23E6187-C285-4EC7-8AFC-91C18A182D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6BA391-79CA-469A-9C27-AFD38514BB4E}" type="pres">
      <dgm:prSet presAssocID="{7D16392B-1BB0-4BCE-B5C2-DDB2D97B7971}" presName="vertFlow" presStyleCnt="0"/>
      <dgm:spPr/>
    </dgm:pt>
    <dgm:pt modelId="{B11B927B-26AB-449C-9509-119AF51AA94D}" type="pres">
      <dgm:prSet presAssocID="{7D16392B-1BB0-4BCE-B5C2-DDB2D97B7971}" presName="header" presStyleLbl="node1" presStyleIdx="0" presStyleCnt="2"/>
      <dgm:spPr/>
      <dgm:t>
        <a:bodyPr/>
        <a:lstStyle/>
        <a:p>
          <a:endParaRPr lang="es-EC"/>
        </a:p>
      </dgm:t>
    </dgm:pt>
    <dgm:pt modelId="{DC322993-9E67-403E-9CF1-2BEE12256E1E}" type="pres">
      <dgm:prSet presAssocID="{D564B7C3-7495-4829-A748-64BA093DA2BD}" presName="parTrans" presStyleLbl="sibTrans2D1" presStyleIdx="0" presStyleCnt="8"/>
      <dgm:spPr/>
      <dgm:t>
        <a:bodyPr/>
        <a:lstStyle/>
        <a:p>
          <a:endParaRPr lang="es-EC"/>
        </a:p>
      </dgm:t>
    </dgm:pt>
    <dgm:pt modelId="{CA2141C9-E48F-4246-BE0F-D0B7DB278554}" type="pres">
      <dgm:prSet presAssocID="{DCB072B7-67D6-4650-AC03-3E1DD586A1D8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8D5394-E5AF-4B8F-BDE6-7EFC5F2D370C}" type="pres">
      <dgm:prSet presAssocID="{564CCF3B-6654-4953-9FDB-403F01D210F9}" presName="sibTrans" presStyleLbl="sibTrans2D1" presStyleIdx="1" presStyleCnt="8"/>
      <dgm:spPr/>
      <dgm:t>
        <a:bodyPr/>
        <a:lstStyle/>
        <a:p>
          <a:endParaRPr lang="es-EC"/>
        </a:p>
      </dgm:t>
    </dgm:pt>
    <dgm:pt modelId="{2D7F0172-5180-45E3-B2F2-7A23E9CA3199}" type="pres">
      <dgm:prSet presAssocID="{6E19829E-A1EE-4348-B229-F7A182338361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4C7693-8185-45F2-9404-8B563B661C19}" type="pres">
      <dgm:prSet presAssocID="{A0A9774B-9806-4848-8EA3-593D7951525F}" presName="sibTrans" presStyleLbl="sibTrans2D1" presStyleIdx="2" presStyleCnt="8"/>
      <dgm:spPr/>
      <dgm:t>
        <a:bodyPr/>
        <a:lstStyle/>
        <a:p>
          <a:endParaRPr lang="es-EC"/>
        </a:p>
      </dgm:t>
    </dgm:pt>
    <dgm:pt modelId="{B19C3104-7EA6-45CD-A48A-A6F4CB2F6BC9}" type="pres">
      <dgm:prSet presAssocID="{71E4E8ED-BD5D-42A2-AF37-9BFE486104D4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3E6EF-5290-4B9A-8CE1-8A94F5C20583}" type="pres">
      <dgm:prSet presAssocID="{81CA6444-B97C-4E4F-BF63-3A5C50CA3201}" presName="sibTrans" presStyleLbl="sibTrans2D1" presStyleIdx="3" presStyleCnt="8"/>
      <dgm:spPr/>
      <dgm:t>
        <a:bodyPr/>
        <a:lstStyle/>
        <a:p>
          <a:endParaRPr lang="es-EC"/>
        </a:p>
      </dgm:t>
    </dgm:pt>
    <dgm:pt modelId="{E88C0B01-16C9-4D52-8003-787C5C501AA0}" type="pres">
      <dgm:prSet presAssocID="{5886C3E0-9AFD-42ED-8DDA-C60209D40AF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8166F7-0D1B-4AEE-8855-BBAFA6796F58}" type="pres">
      <dgm:prSet presAssocID="{7D16392B-1BB0-4BCE-B5C2-DDB2D97B7971}" presName="hSp" presStyleCnt="0"/>
      <dgm:spPr/>
    </dgm:pt>
    <dgm:pt modelId="{7ABD3978-20F6-46A6-BA2D-8574A2B34340}" type="pres">
      <dgm:prSet presAssocID="{8A2C61BE-CA63-4B76-8F30-685DED175F8E}" presName="vertFlow" presStyleCnt="0"/>
      <dgm:spPr/>
    </dgm:pt>
    <dgm:pt modelId="{4F602916-BD7D-4DDA-B538-98AC1EF52B18}" type="pres">
      <dgm:prSet presAssocID="{8A2C61BE-CA63-4B76-8F30-685DED175F8E}" presName="header" presStyleLbl="node1" presStyleIdx="1" presStyleCnt="2"/>
      <dgm:spPr/>
      <dgm:t>
        <a:bodyPr/>
        <a:lstStyle/>
        <a:p>
          <a:endParaRPr lang="es-EC"/>
        </a:p>
      </dgm:t>
    </dgm:pt>
    <dgm:pt modelId="{86842EA3-45FF-4C34-B7FD-8DC1C62F864A}" type="pres">
      <dgm:prSet presAssocID="{8435AA3E-0FCF-44AB-8F08-DAE21852CD1D}" presName="parTrans" presStyleLbl="sibTrans2D1" presStyleIdx="4" presStyleCnt="8"/>
      <dgm:spPr/>
      <dgm:t>
        <a:bodyPr/>
        <a:lstStyle/>
        <a:p>
          <a:endParaRPr lang="es-EC"/>
        </a:p>
      </dgm:t>
    </dgm:pt>
    <dgm:pt modelId="{E1C1CB50-53F1-4A8E-BE65-6B651C91F137}" type="pres">
      <dgm:prSet presAssocID="{D8C1D530-62A7-44C0-9203-C36615762982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253A4E-83CD-46FC-A1E6-101D895861E3}" type="pres">
      <dgm:prSet presAssocID="{B0566402-54C1-4629-AD0A-D532132CBC45}" presName="sibTrans" presStyleLbl="sibTrans2D1" presStyleIdx="5" presStyleCnt="8"/>
      <dgm:spPr/>
      <dgm:t>
        <a:bodyPr/>
        <a:lstStyle/>
        <a:p>
          <a:endParaRPr lang="es-EC"/>
        </a:p>
      </dgm:t>
    </dgm:pt>
    <dgm:pt modelId="{42CD58CB-2B8E-4958-8E0A-833F7EF0C371}" type="pres">
      <dgm:prSet presAssocID="{30ADD761-E884-404E-944F-FFF294AF4DB9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BB4EE0-CD61-4758-AD36-2992A4AC7BDD}" type="pres">
      <dgm:prSet presAssocID="{12785FDC-4052-48CF-A836-8BC66AA59665}" presName="sibTrans" presStyleLbl="sibTrans2D1" presStyleIdx="6" presStyleCnt="8"/>
      <dgm:spPr/>
      <dgm:t>
        <a:bodyPr/>
        <a:lstStyle/>
        <a:p>
          <a:endParaRPr lang="es-EC"/>
        </a:p>
      </dgm:t>
    </dgm:pt>
    <dgm:pt modelId="{6B077EC3-BB88-4862-A1BD-E5521504F4CF}" type="pres">
      <dgm:prSet presAssocID="{4276D189-AB6F-4B80-9703-B867DF10EB60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DF3E77-C518-4920-A0C7-37515232FE14}" type="pres">
      <dgm:prSet presAssocID="{9A7CF6BF-B9D4-4C4A-A24A-55D5075F5430}" presName="sibTrans" presStyleLbl="sibTrans2D1" presStyleIdx="7" presStyleCnt="8"/>
      <dgm:spPr/>
      <dgm:t>
        <a:bodyPr/>
        <a:lstStyle/>
        <a:p>
          <a:endParaRPr lang="es-EC"/>
        </a:p>
      </dgm:t>
    </dgm:pt>
    <dgm:pt modelId="{C10D8E3C-3818-42BE-8ED1-0AEA476629C2}" type="pres">
      <dgm:prSet presAssocID="{A4599256-5506-461E-A54C-AD2E82ED2275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75B42E-C314-42C3-84F8-2E045CFF575E}" srcId="{8A2C61BE-CA63-4B76-8F30-685DED175F8E}" destId="{D8C1D530-62A7-44C0-9203-C36615762982}" srcOrd="0" destOrd="0" parTransId="{8435AA3E-0FCF-44AB-8F08-DAE21852CD1D}" sibTransId="{B0566402-54C1-4629-AD0A-D532132CBC45}"/>
    <dgm:cxn modelId="{4147B4CF-113C-41BF-A36A-EA46F60F85AB}" type="presOf" srcId="{8A2C61BE-CA63-4B76-8F30-685DED175F8E}" destId="{4F602916-BD7D-4DDA-B538-98AC1EF52B18}" srcOrd="0" destOrd="0" presId="urn:microsoft.com/office/officeart/2005/8/layout/lProcess1"/>
    <dgm:cxn modelId="{EC8D30E7-A3AE-4118-875C-66FB54D9BAC1}" type="presOf" srcId="{B0566402-54C1-4629-AD0A-D532132CBC45}" destId="{2C253A4E-83CD-46FC-A1E6-101D895861E3}" srcOrd="0" destOrd="0" presId="urn:microsoft.com/office/officeart/2005/8/layout/lProcess1"/>
    <dgm:cxn modelId="{F9CF716D-3424-4BCD-B4A4-F69BC0FF02DE}" srcId="{7D16392B-1BB0-4BCE-B5C2-DDB2D97B7971}" destId="{71E4E8ED-BD5D-42A2-AF37-9BFE486104D4}" srcOrd="2" destOrd="0" parTransId="{DBEE2AE9-4E9F-4600-8301-735BB02E3EEC}" sibTransId="{81CA6444-B97C-4E4F-BF63-3A5C50CA3201}"/>
    <dgm:cxn modelId="{A205D0B9-01D8-4577-95E4-4EFA4FE44FDE}" type="presOf" srcId="{8435AA3E-0FCF-44AB-8F08-DAE21852CD1D}" destId="{86842EA3-45FF-4C34-B7FD-8DC1C62F864A}" srcOrd="0" destOrd="0" presId="urn:microsoft.com/office/officeart/2005/8/layout/lProcess1"/>
    <dgm:cxn modelId="{CBB4B12A-57AC-4D06-8A87-D917B181FB11}" srcId="{B23E6187-C285-4EC7-8AFC-91C18A182DE6}" destId="{8A2C61BE-CA63-4B76-8F30-685DED175F8E}" srcOrd="1" destOrd="0" parTransId="{83758219-B018-4ACF-8D3E-F4E9F06E8CF7}" sibTransId="{101538DF-E7DF-4F9C-A155-55D52AEE3114}"/>
    <dgm:cxn modelId="{8F2AC48A-6C54-43CB-B266-963A61850595}" srcId="{B23E6187-C285-4EC7-8AFC-91C18A182DE6}" destId="{7D16392B-1BB0-4BCE-B5C2-DDB2D97B7971}" srcOrd="0" destOrd="0" parTransId="{5F94453A-3CD9-4ECE-9A02-827157CD875D}" sibTransId="{3CD998AE-82F7-46B9-9901-9F3506E75698}"/>
    <dgm:cxn modelId="{EAF6F986-5CED-4C35-8335-D1AA151B8CEC}" type="presOf" srcId="{564CCF3B-6654-4953-9FDB-403F01D210F9}" destId="{2F8D5394-E5AF-4B8F-BDE6-7EFC5F2D370C}" srcOrd="0" destOrd="0" presId="urn:microsoft.com/office/officeart/2005/8/layout/lProcess1"/>
    <dgm:cxn modelId="{ABC9462F-44A8-4C17-86A6-77F6B4B6641B}" type="presOf" srcId="{A4599256-5506-461E-A54C-AD2E82ED2275}" destId="{C10D8E3C-3818-42BE-8ED1-0AEA476629C2}" srcOrd="0" destOrd="0" presId="urn:microsoft.com/office/officeart/2005/8/layout/lProcess1"/>
    <dgm:cxn modelId="{BCE389A2-6304-4D83-92A9-6B6B2AD1330E}" type="presOf" srcId="{B23E6187-C285-4EC7-8AFC-91C18A182DE6}" destId="{2C0C034B-5556-4011-81D2-B1486749C4AB}" srcOrd="0" destOrd="0" presId="urn:microsoft.com/office/officeart/2005/8/layout/lProcess1"/>
    <dgm:cxn modelId="{577F1822-F1F2-4DDA-B99C-6A107ABE0390}" type="presOf" srcId="{71E4E8ED-BD5D-42A2-AF37-9BFE486104D4}" destId="{B19C3104-7EA6-45CD-A48A-A6F4CB2F6BC9}" srcOrd="0" destOrd="0" presId="urn:microsoft.com/office/officeart/2005/8/layout/lProcess1"/>
    <dgm:cxn modelId="{DD3C70B5-2057-469B-B725-39A513D279AA}" type="presOf" srcId="{D8C1D530-62A7-44C0-9203-C36615762982}" destId="{E1C1CB50-53F1-4A8E-BE65-6B651C91F137}" srcOrd="0" destOrd="0" presId="urn:microsoft.com/office/officeart/2005/8/layout/lProcess1"/>
    <dgm:cxn modelId="{802AC159-ECF9-4DCA-8D93-746A0537A897}" type="presOf" srcId="{9A7CF6BF-B9D4-4C4A-A24A-55D5075F5430}" destId="{91DF3E77-C518-4920-A0C7-37515232FE14}" srcOrd="0" destOrd="0" presId="urn:microsoft.com/office/officeart/2005/8/layout/lProcess1"/>
    <dgm:cxn modelId="{B4967511-1196-44B6-A5E6-29BB2369CFD3}" type="presOf" srcId="{DCB072B7-67D6-4650-AC03-3E1DD586A1D8}" destId="{CA2141C9-E48F-4246-BE0F-D0B7DB278554}" srcOrd="0" destOrd="0" presId="urn:microsoft.com/office/officeart/2005/8/layout/lProcess1"/>
    <dgm:cxn modelId="{6B7C4E72-95DF-475C-9062-2A2BDC7634BB}" srcId="{7D16392B-1BB0-4BCE-B5C2-DDB2D97B7971}" destId="{DCB072B7-67D6-4650-AC03-3E1DD586A1D8}" srcOrd="0" destOrd="0" parTransId="{D564B7C3-7495-4829-A748-64BA093DA2BD}" sibTransId="{564CCF3B-6654-4953-9FDB-403F01D210F9}"/>
    <dgm:cxn modelId="{9F7FAD24-C043-42B8-9A5C-4D3CDA1B81AB}" srcId="{8A2C61BE-CA63-4B76-8F30-685DED175F8E}" destId="{A4599256-5506-461E-A54C-AD2E82ED2275}" srcOrd="3" destOrd="0" parTransId="{3FC586DA-C9D5-4891-BD10-8C592C4CCD29}" sibTransId="{8342D4F2-F092-4B0B-8CC0-FC5A13E5C77C}"/>
    <dgm:cxn modelId="{CA729A6A-A069-4406-936A-49EF13DB49FF}" type="presOf" srcId="{12785FDC-4052-48CF-A836-8BC66AA59665}" destId="{5BBB4EE0-CD61-4758-AD36-2992A4AC7BDD}" srcOrd="0" destOrd="0" presId="urn:microsoft.com/office/officeart/2005/8/layout/lProcess1"/>
    <dgm:cxn modelId="{BDF56224-1C1E-4832-9856-151A4623AA68}" srcId="{7D16392B-1BB0-4BCE-B5C2-DDB2D97B7971}" destId="{5886C3E0-9AFD-42ED-8DDA-C60209D40AFC}" srcOrd="3" destOrd="0" parTransId="{771B8CD4-194C-46FF-96A9-7BFE32CB00D2}" sibTransId="{9DD94145-EC0E-481F-B5C3-D2ED83F44DCC}"/>
    <dgm:cxn modelId="{9549BDAA-F442-4A11-BC47-02809A0AE098}" srcId="{8A2C61BE-CA63-4B76-8F30-685DED175F8E}" destId="{30ADD761-E884-404E-944F-FFF294AF4DB9}" srcOrd="1" destOrd="0" parTransId="{8AF6DD7E-1296-4517-BD7A-4F798988B1CA}" sibTransId="{12785FDC-4052-48CF-A836-8BC66AA59665}"/>
    <dgm:cxn modelId="{1B39D31E-96EE-4132-8CB7-73AC427829E3}" type="presOf" srcId="{7D16392B-1BB0-4BCE-B5C2-DDB2D97B7971}" destId="{B11B927B-26AB-449C-9509-119AF51AA94D}" srcOrd="0" destOrd="0" presId="urn:microsoft.com/office/officeart/2005/8/layout/lProcess1"/>
    <dgm:cxn modelId="{2E87BA7C-51C7-45B0-B650-2A6CC1DF5145}" type="presOf" srcId="{5886C3E0-9AFD-42ED-8DDA-C60209D40AFC}" destId="{E88C0B01-16C9-4D52-8003-787C5C501AA0}" srcOrd="0" destOrd="0" presId="urn:microsoft.com/office/officeart/2005/8/layout/lProcess1"/>
    <dgm:cxn modelId="{9ABC0DDB-71A0-400B-85F0-1BF34285BE93}" srcId="{8A2C61BE-CA63-4B76-8F30-685DED175F8E}" destId="{4276D189-AB6F-4B80-9703-B867DF10EB60}" srcOrd="2" destOrd="0" parTransId="{06502F32-3F4B-4FB5-B130-CF2BC2AC1BFA}" sibTransId="{9A7CF6BF-B9D4-4C4A-A24A-55D5075F5430}"/>
    <dgm:cxn modelId="{7BF8E122-E1CD-4D61-B604-4CC31D168C40}" type="presOf" srcId="{6E19829E-A1EE-4348-B229-F7A182338361}" destId="{2D7F0172-5180-45E3-B2F2-7A23E9CA3199}" srcOrd="0" destOrd="0" presId="urn:microsoft.com/office/officeart/2005/8/layout/lProcess1"/>
    <dgm:cxn modelId="{EC374D47-9A21-420E-AEE3-C888C2252261}" type="presOf" srcId="{A0A9774B-9806-4848-8EA3-593D7951525F}" destId="{694C7693-8185-45F2-9404-8B563B661C19}" srcOrd="0" destOrd="0" presId="urn:microsoft.com/office/officeart/2005/8/layout/lProcess1"/>
    <dgm:cxn modelId="{16E431F8-366C-465D-A46C-5BFF9F23EDA0}" type="presOf" srcId="{30ADD761-E884-404E-944F-FFF294AF4DB9}" destId="{42CD58CB-2B8E-4958-8E0A-833F7EF0C371}" srcOrd="0" destOrd="0" presId="urn:microsoft.com/office/officeart/2005/8/layout/lProcess1"/>
    <dgm:cxn modelId="{8B7184B4-FD91-4816-8291-CB7510485C14}" type="presOf" srcId="{81CA6444-B97C-4E4F-BF63-3A5C50CA3201}" destId="{DCC3E6EF-5290-4B9A-8CE1-8A94F5C20583}" srcOrd="0" destOrd="0" presId="urn:microsoft.com/office/officeart/2005/8/layout/lProcess1"/>
    <dgm:cxn modelId="{F341F1B9-FA33-4E35-A360-72E0F83B2A0C}" srcId="{7D16392B-1BB0-4BCE-B5C2-DDB2D97B7971}" destId="{6E19829E-A1EE-4348-B229-F7A182338361}" srcOrd="1" destOrd="0" parTransId="{38D800CF-7354-4036-96B5-5F151F118FDE}" sibTransId="{A0A9774B-9806-4848-8EA3-593D7951525F}"/>
    <dgm:cxn modelId="{B322A36D-87F2-426C-AFE1-BF4E640762BC}" type="presOf" srcId="{D564B7C3-7495-4829-A748-64BA093DA2BD}" destId="{DC322993-9E67-403E-9CF1-2BEE12256E1E}" srcOrd="0" destOrd="0" presId="urn:microsoft.com/office/officeart/2005/8/layout/lProcess1"/>
    <dgm:cxn modelId="{E2D86A46-C113-4424-B9B9-DDC60D71E640}" type="presOf" srcId="{4276D189-AB6F-4B80-9703-B867DF10EB60}" destId="{6B077EC3-BB88-4862-A1BD-E5521504F4CF}" srcOrd="0" destOrd="0" presId="urn:microsoft.com/office/officeart/2005/8/layout/lProcess1"/>
    <dgm:cxn modelId="{226F675D-4331-4A07-A5D0-0C11869F4092}" type="presParOf" srcId="{2C0C034B-5556-4011-81D2-B1486749C4AB}" destId="{216BA391-79CA-469A-9C27-AFD38514BB4E}" srcOrd="0" destOrd="0" presId="urn:microsoft.com/office/officeart/2005/8/layout/lProcess1"/>
    <dgm:cxn modelId="{9E95D287-2B53-4020-8FDE-67FF71D1F057}" type="presParOf" srcId="{216BA391-79CA-469A-9C27-AFD38514BB4E}" destId="{B11B927B-26AB-449C-9509-119AF51AA94D}" srcOrd="0" destOrd="0" presId="urn:microsoft.com/office/officeart/2005/8/layout/lProcess1"/>
    <dgm:cxn modelId="{CD039EED-2793-4CF5-86F4-5FD0FEBBB234}" type="presParOf" srcId="{216BA391-79CA-469A-9C27-AFD38514BB4E}" destId="{DC322993-9E67-403E-9CF1-2BEE12256E1E}" srcOrd="1" destOrd="0" presId="urn:microsoft.com/office/officeart/2005/8/layout/lProcess1"/>
    <dgm:cxn modelId="{9588CBD2-CF86-4B51-BCC8-E48E76B35F64}" type="presParOf" srcId="{216BA391-79CA-469A-9C27-AFD38514BB4E}" destId="{CA2141C9-E48F-4246-BE0F-D0B7DB278554}" srcOrd="2" destOrd="0" presId="urn:microsoft.com/office/officeart/2005/8/layout/lProcess1"/>
    <dgm:cxn modelId="{8070003E-1F9F-469B-99BF-9C074CD0A777}" type="presParOf" srcId="{216BA391-79CA-469A-9C27-AFD38514BB4E}" destId="{2F8D5394-E5AF-4B8F-BDE6-7EFC5F2D370C}" srcOrd="3" destOrd="0" presId="urn:microsoft.com/office/officeart/2005/8/layout/lProcess1"/>
    <dgm:cxn modelId="{F99E68E6-1ED2-4FFC-B569-812BC3722937}" type="presParOf" srcId="{216BA391-79CA-469A-9C27-AFD38514BB4E}" destId="{2D7F0172-5180-45E3-B2F2-7A23E9CA3199}" srcOrd="4" destOrd="0" presId="urn:microsoft.com/office/officeart/2005/8/layout/lProcess1"/>
    <dgm:cxn modelId="{A6A0FAD5-EC0E-43F6-AC07-EAE4AAD29D40}" type="presParOf" srcId="{216BA391-79CA-469A-9C27-AFD38514BB4E}" destId="{694C7693-8185-45F2-9404-8B563B661C19}" srcOrd="5" destOrd="0" presId="urn:microsoft.com/office/officeart/2005/8/layout/lProcess1"/>
    <dgm:cxn modelId="{5EAE2721-9D72-4007-BAC3-65E905AC2A88}" type="presParOf" srcId="{216BA391-79CA-469A-9C27-AFD38514BB4E}" destId="{B19C3104-7EA6-45CD-A48A-A6F4CB2F6BC9}" srcOrd="6" destOrd="0" presId="urn:microsoft.com/office/officeart/2005/8/layout/lProcess1"/>
    <dgm:cxn modelId="{7ADB081E-69D2-4509-BA4E-CB2284E43F29}" type="presParOf" srcId="{216BA391-79CA-469A-9C27-AFD38514BB4E}" destId="{DCC3E6EF-5290-4B9A-8CE1-8A94F5C20583}" srcOrd="7" destOrd="0" presId="urn:microsoft.com/office/officeart/2005/8/layout/lProcess1"/>
    <dgm:cxn modelId="{265A1432-B37A-4B45-A346-4AD10CF902E5}" type="presParOf" srcId="{216BA391-79CA-469A-9C27-AFD38514BB4E}" destId="{E88C0B01-16C9-4D52-8003-787C5C501AA0}" srcOrd="8" destOrd="0" presId="urn:microsoft.com/office/officeart/2005/8/layout/lProcess1"/>
    <dgm:cxn modelId="{F43990A7-67D3-4AB6-884A-EDCF7F3674A1}" type="presParOf" srcId="{2C0C034B-5556-4011-81D2-B1486749C4AB}" destId="{768166F7-0D1B-4AEE-8855-BBAFA6796F58}" srcOrd="1" destOrd="0" presId="urn:microsoft.com/office/officeart/2005/8/layout/lProcess1"/>
    <dgm:cxn modelId="{D627849E-1964-46A2-AC01-5BEA39BC6D1C}" type="presParOf" srcId="{2C0C034B-5556-4011-81D2-B1486749C4AB}" destId="{7ABD3978-20F6-46A6-BA2D-8574A2B34340}" srcOrd="2" destOrd="0" presId="urn:microsoft.com/office/officeart/2005/8/layout/lProcess1"/>
    <dgm:cxn modelId="{F61591AB-A5D3-43B9-B5D5-1D40022B7292}" type="presParOf" srcId="{7ABD3978-20F6-46A6-BA2D-8574A2B34340}" destId="{4F602916-BD7D-4DDA-B538-98AC1EF52B18}" srcOrd="0" destOrd="0" presId="urn:microsoft.com/office/officeart/2005/8/layout/lProcess1"/>
    <dgm:cxn modelId="{1C03B4ED-DD8A-4EF3-9769-45F3601DA4A1}" type="presParOf" srcId="{7ABD3978-20F6-46A6-BA2D-8574A2B34340}" destId="{86842EA3-45FF-4C34-B7FD-8DC1C62F864A}" srcOrd="1" destOrd="0" presId="urn:microsoft.com/office/officeart/2005/8/layout/lProcess1"/>
    <dgm:cxn modelId="{678166D9-FD50-44AE-96EA-01683D324042}" type="presParOf" srcId="{7ABD3978-20F6-46A6-BA2D-8574A2B34340}" destId="{E1C1CB50-53F1-4A8E-BE65-6B651C91F137}" srcOrd="2" destOrd="0" presId="urn:microsoft.com/office/officeart/2005/8/layout/lProcess1"/>
    <dgm:cxn modelId="{37DB5227-CB3C-4DDB-9DDF-0C84B49F2B43}" type="presParOf" srcId="{7ABD3978-20F6-46A6-BA2D-8574A2B34340}" destId="{2C253A4E-83CD-46FC-A1E6-101D895861E3}" srcOrd="3" destOrd="0" presId="urn:microsoft.com/office/officeart/2005/8/layout/lProcess1"/>
    <dgm:cxn modelId="{5AFAFA5E-C219-497C-AE39-C75A48347881}" type="presParOf" srcId="{7ABD3978-20F6-46A6-BA2D-8574A2B34340}" destId="{42CD58CB-2B8E-4958-8E0A-833F7EF0C371}" srcOrd="4" destOrd="0" presId="urn:microsoft.com/office/officeart/2005/8/layout/lProcess1"/>
    <dgm:cxn modelId="{233D82D4-90BC-47B1-B2D1-846DFC8BEA58}" type="presParOf" srcId="{7ABD3978-20F6-46A6-BA2D-8574A2B34340}" destId="{5BBB4EE0-CD61-4758-AD36-2992A4AC7BDD}" srcOrd="5" destOrd="0" presId="urn:microsoft.com/office/officeart/2005/8/layout/lProcess1"/>
    <dgm:cxn modelId="{4491B933-4BB9-4B36-80D7-77514BAE418A}" type="presParOf" srcId="{7ABD3978-20F6-46A6-BA2D-8574A2B34340}" destId="{6B077EC3-BB88-4862-A1BD-E5521504F4CF}" srcOrd="6" destOrd="0" presId="urn:microsoft.com/office/officeart/2005/8/layout/lProcess1"/>
    <dgm:cxn modelId="{DCFAB89F-C560-4C03-A5C7-C01170AB5213}" type="presParOf" srcId="{7ABD3978-20F6-46A6-BA2D-8574A2B34340}" destId="{91DF3E77-C518-4920-A0C7-37515232FE14}" srcOrd="7" destOrd="0" presId="urn:microsoft.com/office/officeart/2005/8/layout/lProcess1"/>
    <dgm:cxn modelId="{1E1F67E8-C710-4AD5-863C-FC937649D68E}" type="presParOf" srcId="{7ABD3978-20F6-46A6-BA2D-8574A2B34340}" destId="{C10D8E3C-3818-42BE-8ED1-0AEA476629C2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C1D8C-397B-4F89-9125-117A4E7B1A6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2CEAA95-1C6C-4989-B019-745D88B38A17}">
      <dgm:prSet phldrT="[Texto]"/>
      <dgm:spPr/>
      <dgm:t>
        <a:bodyPr/>
        <a:lstStyle/>
        <a:p>
          <a:pPr algn="ctr"/>
          <a:r>
            <a:rPr lang="es-ES" dirty="0" smtClean="0"/>
            <a:t>Establecer la influencia del Riesgo País en la Inversión Extranjera Directa en el Ecuador en el periodo 2015 – 2018</a:t>
          </a:r>
          <a:endParaRPr lang="es-EC" b="1" dirty="0">
            <a:solidFill>
              <a:schemeClr val="bg2">
                <a:lumMod val="10000"/>
              </a:schemeClr>
            </a:solidFill>
          </a:endParaRPr>
        </a:p>
      </dgm:t>
    </dgm:pt>
    <dgm:pt modelId="{F8516189-37A6-4EAA-8C0F-BF662D733E76}" type="parTrans" cxnId="{7CEA3882-08AD-4B53-B4BD-D91530ED230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315655AB-C7BE-406F-8D67-E3AC2D4732CE}" type="sibTrans" cxnId="{7CEA3882-08AD-4B53-B4BD-D91530ED2308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022554C-C9B4-4B5B-8A47-2FE9738EB1B1}">
      <dgm:prSet phldrT="[Texto]"/>
      <dgm:spPr/>
      <dgm:t>
        <a:bodyPr/>
        <a:lstStyle/>
        <a:p>
          <a:pPr algn="ctr"/>
          <a:r>
            <a:rPr lang="es-EC" dirty="0" smtClean="0"/>
            <a:t>Examinar el desenvolvimiento de la Inversión Extranjera </a:t>
          </a:r>
          <a:r>
            <a:rPr lang="es-EC" dirty="0" smtClean="0"/>
            <a:t>Directa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884F33C3-843A-4BDE-BC45-632DB411A4F3}" type="parTrans" cxnId="{D9E14F96-DA6B-494E-B61C-51EC62247156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62F186B-DEDC-4027-AD09-3BF060EA4BA3}" type="sibTrans" cxnId="{D9E14F96-DA6B-494E-B61C-51EC62247156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B7F27E58-8EEF-4D72-BFF2-F0CBE4C37964}">
      <dgm:prSet phldrT="[Texto]"/>
      <dgm:spPr/>
      <dgm:t>
        <a:bodyPr/>
        <a:lstStyle/>
        <a:p>
          <a:r>
            <a:rPr lang="es-EC" dirty="0" smtClean="0"/>
            <a:t>Establecer </a:t>
          </a:r>
          <a:r>
            <a:rPr lang="es-EC" dirty="0" smtClean="0"/>
            <a:t>un análisis que </a:t>
          </a:r>
          <a:r>
            <a:rPr lang="es-EC" dirty="0" smtClean="0"/>
            <a:t>tienen cada uno de los factores </a:t>
          </a:r>
          <a:r>
            <a:rPr lang="es-EC" dirty="0" smtClean="0"/>
            <a:t>económicos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22A53564-6F63-43B7-AD7E-FB2EAFF36875}" type="parTrans" cxnId="{B1CDD697-11FE-40E1-8DDF-B8DD8FE8246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B1DF332A-2E8C-46F8-A2FE-6639B716D7A0}" type="sibTrans" cxnId="{B1CDD697-11FE-40E1-8DDF-B8DD8FE8246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14B9FE64-0EA5-4F5B-8BDD-8FFAD7A9EFC4}">
      <dgm:prSet phldrT="[Texto]"/>
      <dgm:spPr/>
      <dgm:t>
        <a:bodyPr/>
        <a:lstStyle/>
        <a:p>
          <a:r>
            <a:rPr lang="es-EC" dirty="0" smtClean="0"/>
            <a:t>Determinar el nivel de influencia que ejerce el Riesgo País en la Inversión Extranjera </a:t>
          </a:r>
          <a:r>
            <a:rPr lang="es-EC" dirty="0" smtClean="0"/>
            <a:t>Directa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F785CF2F-63D5-45EF-93DE-8DDA2D16C4AE}" type="parTrans" cxnId="{A2D3958D-9910-4C5A-A819-AB189A710320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42CCF18E-01BD-4D2C-A492-EB1EBA95D3BD}" type="sibTrans" cxnId="{A2D3958D-9910-4C5A-A819-AB189A710320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B0691CBC-DFD5-4315-89F3-BE7571276F2D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Analizar el comportamiento del Riesgo </a:t>
          </a:r>
          <a:r>
            <a:rPr lang="es-EC" dirty="0" smtClean="0">
              <a:solidFill>
                <a:schemeClr val="bg1"/>
              </a:solidFill>
            </a:rPr>
            <a:t>País</a:t>
          </a:r>
          <a:endParaRPr lang="es-EC" dirty="0">
            <a:solidFill>
              <a:schemeClr val="bg1"/>
            </a:solidFill>
          </a:endParaRPr>
        </a:p>
      </dgm:t>
    </dgm:pt>
    <dgm:pt modelId="{FFE2888C-248E-42E3-956A-709BC4D0E4B0}" type="parTrans" cxnId="{F31F0C13-6035-4497-9068-C12DB00EDE1C}">
      <dgm:prSet/>
      <dgm:spPr/>
      <dgm:t>
        <a:bodyPr/>
        <a:lstStyle/>
        <a:p>
          <a:endParaRPr lang="es-EC"/>
        </a:p>
      </dgm:t>
    </dgm:pt>
    <dgm:pt modelId="{32A24453-4628-4C69-8E17-15062ACA95FC}" type="sibTrans" cxnId="{F31F0C13-6035-4497-9068-C12DB00EDE1C}">
      <dgm:prSet/>
      <dgm:spPr/>
      <dgm:t>
        <a:bodyPr/>
        <a:lstStyle/>
        <a:p>
          <a:endParaRPr lang="es-EC"/>
        </a:p>
      </dgm:t>
    </dgm:pt>
    <dgm:pt modelId="{7F620F8C-AC28-4FA1-AF0F-F1AF6D807975}" type="pres">
      <dgm:prSet presAssocID="{620C1D8C-397B-4F89-9125-117A4E7B1A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1B5B0C-A0D0-4B02-A8A4-3745FEEE83B1}" type="pres">
      <dgm:prSet presAssocID="{E2CEAA95-1C6C-4989-B019-745D88B38A17}" presName="centerShape" presStyleLbl="node0" presStyleIdx="0" presStyleCnt="1"/>
      <dgm:spPr/>
      <dgm:t>
        <a:bodyPr/>
        <a:lstStyle/>
        <a:p>
          <a:endParaRPr lang="es-EC"/>
        </a:p>
      </dgm:t>
    </dgm:pt>
    <dgm:pt modelId="{2B889C8F-5951-408D-970D-FF24C86B8606}" type="pres">
      <dgm:prSet presAssocID="{FFE2888C-248E-42E3-956A-709BC4D0E4B0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63E5B2B6-20AB-4886-B396-F03E59F28712}" type="pres">
      <dgm:prSet presAssocID="{B0691CBC-DFD5-4315-89F3-BE7571276F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56B7B-16D6-45BD-BF59-9D86C75B73AA}" type="pres">
      <dgm:prSet presAssocID="{884F33C3-843A-4BDE-BC45-632DB411A4F3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34D301E2-5CBA-41D6-9ED8-0FE19B9AE0A9}" type="pres">
      <dgm:prSet presAssocID="{2022554C-C9B4-4B5B-8A47-2FE9738EB1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0B27CB-1AFE-4159-8527-D075B8318DFD}" type="pres">
      <dgm:prSet presAssocID="{22A53564-6F63-43B7-AD7E-FB2EAFF3687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606707EF-D8BD-4F1C-87F5-CEC42181933F}" type="pres">
      <dgm:prSet presAssocID="{B7F27E58-8EEF-4D72-BFF2-F0CBE4C379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5D571F-831A-4D51-BE6D-6D32644EDC89}" type="pres">
      <dgm:prSet presAssocID="{F785CF2F-63D5-45EF-93DE-8DDA2D16C4AE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FD18CBCA-867D-46B4-9075-50135D286308}" type="pres">
      <dgm:prSet presAssocID="{14B9FE64-0EA5-4F5B-8BDD-8FFAD7A9EF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3A7736-467C-4A7B-86CF-656F095438BF}" type="presOf" srcId="{14B9FE64-0EA5-4F5B-8BDD-8FFAD7A9EFC4}" destId="{FD18CBCA-867D-46B4-9075-50135D286308}" srcOrd="0" destOrd="0" presId="urn:microsoft.com/office/officeart/2005/8/layout/radial4"/>
    <dgm:cxn modelId="{5174B621-A7F3-471C-A0CA-0ADE640E6CA1}" type="presOf" srcId="{2022554C-C9B4-4B5B-8A47-2FE9738EB1B1}" destId="{34D301E2-5CBA-41D6-9ED8-0FE19B9AE0A9}" srcOrd="0" destOrd="0" presId="urn:microsoft.com/office/officeart/2005/8/layout/radial4"/>
    <dgm:cxn modelId="{7CEA3882-08AD-4B53-B4BD-D91530ED2308}" srcId="{620C1D8C-397B-4F89-9125-117A4E7B1A6B}" destId="{E2CEAA95-1C6C-4989-B019-745D88B38A17}" srcOrd="0" destOrd="0" parTransId="{F8516189-37A6-4EAA-8C0F-BF662D733E76}" sibTransId="{315655AB-C7BE-406F-8D67-E3AC2D4732CE}"/>
    <dgm:cxn modelId="{FFC02CA5-B2F8-4E9C-9E28-AC337A7B3338}" type="presOf" srcId="{B0691CBC-DFD5-4315-89F3-BE7571276F2D}" destId="{63E5B2B6-20AB-4886-B396-F03E59F28712}" srcOrd="0" destOrd="0" presId="urn:microsoft.com/office/officeart/2005/8/layout/radial4"/>
    <dgm:cxn modelId="{A1F6433E-89BC-49A3-B2C2-066CC4D20A0B}" type="presOf" srcId="{FFE2888C-248E-42E3-956A-709BC4D0E4B0}" destId="{2B889C8F-5951-408D-970D-FF24C86B8606}" srcOrd="0" destOrd="0" presId="urn:microsoft.com/office/officeart/2005/8/layout/radial4"/>
    <dgm:cxn modelId="{E687AC99-AABC-4D65-BD33-9633CFE95A07}" type="presOf" srcId="{B7F27E58-8EEF-4D72-BFF2-F0CBE4C37964}" destId="{606707EF-D8BD-4F1C-87F5-CEC42181933F}" srcOrd="0" destOrd="0" presId="urn:microsoft.com/office/officeart/2005/8/layout/radial4"/>
    <dgm:cxn modelId="{D9E14F96-DA6B-494E-B61C-51EC62247156}" srcId="{E2CEAA95-1C6C-4989-B019-745D88B38A17}" destId="{2022554C-C9B4-4B5B-8A47-2FE9738EB1B1}" srcOrd="1" destOrd="0" parTransId="{884F33C3-843A-4BDE-BC45-632DB411A4F3}" sibTransId="{762F186B-DEDC-4027-AD09-3BF060EA4BA3}"/>
    <dgm:cxn modelId="{D97368AD-A84D-46B9-A38A-1B383588A881}" type="presOf" srcId="{F785CF2F-63D5-45EF-93DE-8DDA2D16C4AE}" destId="{765D571F-831A-4D51-BE6D-6D32644EDC89}" srcOrd="0" destOrd="0" presId="urn:microsoft.com/office/officeart/2005/8/layout/radial4"/>
    <dgm:cxn modelId="{F31F0C13-6035-4497-9068-C12DB00EDE1C}" srcId="{E2CEAA95-1C6C-4989-B019-745D88B38A17}" destId="{B0691CBC-DFD5-4315-89F3-BE7571276F2D}" srcOrd="0" destOrd="0" parTransId="{FFE2888C-248E-42E3-956A-709BC4D0E4B0}" sibTransId="{32A24453-4628-4C69-8E17-15062ACA95FC}"/>
    <dgm:cxn modelId="{B1CDD697-11FE-40E1-8DDF-B8DD8FE82463}" srcId="{E2CEAA95-1C6C-4989-B019-745D88B38A17}" destId="{B7F27E58-8EEF-4D72-BFF2-F0CBE4C37964}" srcOrd="2" destOrd="0" parTransId="{22A53564-6F63-43B7-AD7E-FB2EAFF36875}" sibTransId="{B1DF332A-2E8C-46F8-A2FE-6639B716D7A0}"/>
    <dgm:cxn modelId="{96F77128-6589-4385-BF5E-C625D4112051}" type="presOf" srcId="{620C1D8C-397B-4F89-9125-117A4E7B1A6B}" destId="{7F620F8C-AC28-4FA1-AF0F-F1AF6D807975}" srcOrd="0" destOrd="0" presId="urn:microsoft.com/office/officeart/2005/8/layout/radial4"/>
    <dgm:cxn modelId="{72545FC7-C745-4EA1-83D4-6D2F9A5D8912}" type="presOf" srcId="{E2CEAA95-1C6C-4989-B019-745D88B38A17}" destId="{FA1B5B0C-A0D0-4B02-A8A4-3745FEEE83B1}" srcOrd="0" destOrd="0" presId="urn:microsoft.com/office/officeart/2005/8/layout/radial4"/>
    <dgm:cxn modelId="{A2D3958D-9910-4C5A-A819-AB189A710320}" srcId="{E2CEAA95-1C6C-4989-B019-745D88B38A17}" destId="{14B9FE64-0EA5-4F5B-8BDD-8FFAD7A9EFC4}" srcOrd="3" destOrd="0" parTransId="{F785CF2F-63D5-45EF-93DE-8DDA2D16C4AE}" sibTransId="{42CCF18E-01BD-4D2C-A492-EB1EBA95D3BD}"/>
    <dgm:cxn modelId="{B47935C6-CF92-4AAF-BD98-7D4962F39BB9}" type="presOf" srcId="{884F33C3-843A-4BDE-BC45-632DB411A4F3}" destId="{50F56B7B-16D6-45BD-BF59-9D86C75B73AA}" srcOrd="0" destOrd="0" presId="urn:microsoft.com/office/officeart/2005/8/layout/radial4"/>
    <dgm:cxn modelId="{21A00238-2D55-4866-A54A-DAD7E13E0D39}" type="presOf" srcId="{22A53564-6F63-43B7-AD7E-FB2EAFF36875}" destId="{B60B27CB-1AFE-4159-8527-D075B8318DFD}" srcOrd="0" destOrd="0" presId="urn:microsoft.com/office/officeart/2005/8/layout/radial4"/>
    <dgm:cxn modelId="{FB865B44-288D-4312-AC9E-AA9061427567}" type="presParOf" srcId="{7F620F8C-AC28-4FA1-AF0F-F1AF6D807975}" destId="{FA1B5B0C-A0D0-4B02-A8A4-3745FEEE83B1}" srcOrd="0" destOrd="0" presId="urn:microsoft.com/office/officeart/2005/8/layout/radial4"/>
    <dgm:cxn modelId="{01F70734-1CD6-4235-AB47-C2500E2A22D1}" type="presParOf" srcId="{7F620F8C-AC28-4FA1-AF0F-F1AF6D807975}" destId="{2B889C8F-5951-408D-970D-FF24C86B8606}" srcOrd="1" destOrd="0" presId="urn:microsoft.com/office/officeart/2005/8/layout/radial4"/>
    <dgm:cxn modelId="{14E67084-AD9C-4061-8DBE-C50AC45D0391}" type="presParOf" srcId="{7F620F8C-AC28-4FA1-AF0F-F1AF6D807975}" destId="{63E5B2B6-20AB-4886-B396-F03E59F28712}" srcOrd="2" destOrd="0" presId="urn:microsoft.com/office/officeart/2005/8/layout/radial4"/>
    <dgm:cxn modelId="{2317393B-57AC-46B6-8D4A-FD2DA95F53F8}" type="presParOf" srcId="{7F620F8C-AC28-4FA1-AF0F-F1AF6D807975}" destId="{50F56B7B-16D6-45BD-BF59-9D86C75B73AA}" srcOrd="3" destOrd="0" presId="urn:microsoft.com/office/officeart/2005/8/layout/radial4"/>
    <dgm:cxn modelId="{C34E2D0B-A5D9-4609-92FF-EA261FB8FF8E}" type="presParOf" srcId="{7F620F8C-AC28-4FA1-AF0F-F1AF6D807975}" destId="{34D301E2-5CBA-41D6-9ED8-0FE19B9AE0A9}" srcOrd="4" destOrd="0" presId="urn:microsoft.com/office/officeart/2005/8/layout/radial4"/>
    <dgm:cxn modelId="{64AA4467-F3B6-43AC-9C28-6A3698955AC6}" type="presParOf" srcId="{7F620F8C-AC28-4FA1-AF0F-F1AF6D807975}" destId="{B60B27CB-1AFE-4159-8527-D075B8318DFD}" srcOrd="5" destOrd="0" presId="urn:microsoft.com/office/officeart/2005/8/layout/radial4"/>
    <dgm:cxn modelId="{15E62A4B-F7DD-4BD3-9436-FC1627724757}" type="presParOf" srcId="{7F620F8C-AC28-4FA1-AF0F-F1AF6D807975}" destId="{606707EF-D8BD-4F1C-87F5-CEC42181933F}" srcOrd="6" destOrd="0" presId="urn:microsoft.com/office/officeart/2005/8/layout/radial4"/>
    <dgm:cxn modelId="{C2FC08C8-CE4B-43AE-BDB6-F8E726337C1B}" type="presParOf" srcId="{7F620F8C-AC28-4FA1-AF0F-F1AF6D807975}" destId="{765D571F-831A-4D51-BE6D-6D32644EDC89}" srcOrd="7" destOrd="0" presId="urn:microsoft.com/office/officeart/2005/8/layout/radial4"/>
    <dgm:cxn modelId="{91E79317-3697-41F5-8500-A4B1FBD76806}" type="presParOf" srcId="{7F620F8C-AC28-4FA1-AF0F-F1AF6D807975}" destId="{FD18CBCA-867D-46B4-9075-50135D28630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AA122-1101-457F-9950-322DB4AA507F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8D831E0-7F9A-4679-A2FE-4D5E627611EE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- $ percibe por IED</a:t>
          </a:r>
        </a:p>
        <a:p>
          <a:pPr algn="l"/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- Riesgo País no siempre influye en la toma de decisiones de los inversionistas</a:t>
          </a:r>
        </a:p>
      </dgm:t>
    </dgm:pt>
    <dgm:pt modelId="{638C4B43-4283-4D32-AE5F-EF3C94D4043F}" type="parTrans" cxnId="{DF24CB5F-215D-406B-BB33-398215F1CBA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255BA1AB-AAFD-42CE-9CEF-741E3B5E9981}" type="sibTrans" cxnId="{DF24CB5F-215D-406B-BB33-398215F1CBA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88186DE8-5A8B-4F0B-8D27-D6AC6645C996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- Evolución 2015 - 2018</a:t>
          </a:r>
        </a:p>
        <a:p>
          <a:pPr algn="l"/>
          <a:r>
            <a:rPr lang="es-EC" dirty="0" smtClean="0">
              <a:solidFill>
                <a:schemeClr val="bg2">
                  <a:lumMod val="10000"/>
                </a:schemeClr>
              </a:solidFill>
            </a:rPr>
            <a:t>- Factores económicos</a:t>
          </a:r>
        </a:p>
      </dgm:t>
    </dgm:pt>
    <dgm:pt modelId="{C80013BC-2D7E-474C-82C3-35654CB4E462}" type="parTrans" cxnId="{0A0E1BA1-FC1D-43D9-9786-B38374AE4DB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4FD6A19A-A011-4223-A827-F26B6C1498EF}" type="sibTrans" cxnId="{0A0E1BA1-FC1D-43D9-9786-B38374AE4DB3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D3845F92-CF0C-4F40-9765-53DA8200D712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C" sz="2800" b="1" dirty="0" smtClean="0">
              <a:solidFill>
                <a:schemeClr val="bg2">
                  <a:lumMod val="10000"/>
                </a:schemeClr>
              </a:solidFill>
            </a:rPr>
            <a:t>Situación económica nacional y mundial</a:t>
          </a:r>
          <a:endParaRPr lang="es-EC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C2049B24-12CF-4017-B59D-C92BDA784E0C}" type="sibTrans" cxnId="{5D895FB8-B7C8-4E13-9305-CC3A6F304AA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41BB3211-FF8C-4765-AFA9-48BDBD2E763E}" type="parTrans" cxnId="{5D895FB8-B7C8-4E13-9305-CC3A6F304AA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BF446FEB-B96B-415F-BE0F-A48D5BD6C334}" type="pres">
      <dgm:prSet presAssocID="{294AA122-1101-457F-9950-322DB4AA50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12C357-C9CC-439F-88C8-02951C63DF81}" type="pres">
      <dgm:prSet presAssocID="{D3845F92-CF0C-4F40-9765-53DA8200D712}" presName="roof" presStyleLbl="dkBgShp" presStyleIdx="0" presStyleCnt="2"/>
      <dgm:spPr/>
      <dgm:t>
        <a:bodyPr/>
        <a:lstStyle/>
        <a:p>
          <a:endParaRPr lang="es-EC"/>
        </a:p>
      </dgm:t>
    </dgm:pt>
    <dgm:pt modelId="{B12442C9-64F7-4C71-B593-A596BBA81EDA}" type="pres">
      <dgm:prSet presAssocID="{D3845F92-CF0C-4F40-9765-53DA8200D712}" presName="pillars" presStyleCnt="0"/>
      <dgm:spPr/>
      <dgm:t>
        <a:bodyPr/>
        <a:lstStyle/>
        <a:p>
          <a:endParaRPr lang="es-EC"/>
        </a:p>
      </dgm:t>
    </dgm:pt>
    <dgm:pt modelId="{B7ADDC5A-C83E-4CEA-A069-F54AFDE5DBF3}" type="pres">
      <dgm:prSet presAssocID="{D3845F92-CF0C-4F40-9765-53DA8200D71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7A031D-2D01-4348-82C3-6C6AA4119E22}" type="pres">
      <dgm:prSet presAssocID="{88186DE8-5A8B-4F0B-8D27-D6AC6645C99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BEC8F-8130-4AD4-A336-A0F5AC45476F}" type="pres">
      <dgm:prSet presAssocID="{D3845F92-CF0C-4F40-9765-53DA8200D712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8D62192E-C861-4BF8-B6A1-BF3C2E8955C2}" type="presOf" srcId="{18D831E0-7F9A-4679-A2FE-4D5E627611EE}" destId="{B7ADDC5A-C83E-4CEA-A069-F54AFDE5DBF3}" srcOrd="0" destOrd="0" presId="urn:microsoft.com/office/officeart/2005/8/layout/hList3"/>
    <dgm:cxn modelId="{DF24CB5F-215D-406B-BB33-398215F1CBA3}" srcId="{D3845F92-CF0C-4F40-9765-53DA8200D712}" destId="{18D831E0-7F9A-4679-A2FE-4D5E627611EE}" srcOrd="0" destOrd="0" parTransId="{638C4B43-4283-4D32-AE5F-EF3C94D4043F}" sibTransId="{255BA1AB-AAFD-42CE-9CEF-741E3B5E9981}"/>
    <dgm:cxn modelId="{5D895FB8-B7C8-4E13-9305-CC3A6F304AAB}" srcId="{294AA122-1101-457F-9950-322DB4AA507F}" destId="{D3845F92-CF0C-4F40-9765-53DA8200D712}" srcOrd="0" destOrd="0" parTransId="{41BB3211-FF8C-4765-AFA9-48BDBD2E763E}" sibTransId="{C2049B24-12CF-4017-B59D-C92BDA784E0C}"/>
    <dgm:cxn modelId="{94F7FECC-073A-4B4A-BF99-46758C5CBC49}" type="presOf" srcId="{88186DE8-5A8B-4F0B-8D27-D6AC6645C996}" destId="{797A031D-2D01-4348-82C3-6C6AA4119E22}" srcOrd="0" destOrd="0" presId="urn:microsoft.com/office/officeart/2005/8/layout/hList3"/>
    <dgm:cxn modelId="{243A93AB-5000-4D9A-ACB0-858FEB567503}" type="presOf" srcId="{294AA122-1101-457F-9950-322DB4AA507F}" destId="{BF446FEB-B96B-415F-BE0F-A48D5BD6C334}" srcOrd="0" destOrd="0" presId="urn:microsoft.com/office/officeart/2005/8/layout/hList3"/>
    <dgm:cxn modelId="{AD739CAD-7B66-4E5E-AF43-F8FC18BCA376}" type="presOf" srcId="{D3845F92-CF0C-4F40-9765-53DA8200D712}" destId="{B412C357-C9CC-439F-88C8-02951C63DF81}" srcOrd="0" destOrd="0" presId="urn:microsoft.com/office/officeart/2005/8/layout/hList3"/>
    <dgm:cxn modelId="{0A0E1BA1-FC1D-43D9-9786-B38374AE4DB3}" srcId="{D3845F92-CF0C-4F40-9765-53DA8200D712}" destId="{88186DE8-5A8B-4F0B-8D27-D6AC6645C996}" srcOrd="1" destOrd="0" parTransId="{C80013BC-2D7E-474C-82C3-35654CB4E462}" sibTransId="{4FD6A19A-A011-4223-A827-F26B6C1498EF}"/>
    <dgm:cxn modelId="{A66B5CAC-B270-446F-A071-1C08B40BFA0D}" type="presParOf" srcId="{BF446FEB-B96B-415F-BE0F-A48D5BD6C334}" destId="{B412C357-C9CC-439F-88C8-02951C63DF81}" srcOrd="0" destOrd="0" presId="urn:microsoft.com/office/officeart/2005/8/layout/hList3"/>
    <dgm:cxn modelId="{DCCDB429-512A-42D5-9A9C-15F7C2FF62E4}" type="presParOf" srcId="{BF446FEB-B96B-415F-BE0F-A48D5BD6C334}" destId="{B12442C9-64F7-4C71-B593-A596BBA81EDA}" srcOrd="1" destOrd="0" presId="urn:microsoft.com/office/officeart/2005/8/layout/hList3"/>
    <dgm:cxn modelId="{3B35E215-CFDF-49A4-A736-31B65183551D}" type="presParOf" srcId="{B12442C9-64F7-4C71-B593-A596BBA81EDA}" destId="{B7ADDC5A-C83E-4CEA-A069-F54AFDE5DBF3}" srcOrd="0" destOrd="0" presId="urn:microsoft.com/office/officeart/2005/8/layout/hList3"/>
    <dgm:cxn modelId="{A002A4FC-5588-4894-B392-FFCF25D5DF7E}" type="presParOf" srcId="{B12442C9-64F7-4C71-B593-A596BBA81EDA}" destId="{797A031D-2D01-4348-82C3-6C6AA4119E22}" srcOrd="1" destOrd="0" presId="urn:microsoft.com/office/officeart/2005/8/layout/hList3"/>
    <dgm:cxn modelId="{C7DA7031-47D5-4E8E-8911-F830F3AC0179}" type="presParOf" srcId="{BF446FEB-B96B-415F-BE0F-A48D5BD6C334}" destId="{789BEC8F-8130-4AD4-A336-A0F5AC4547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1487CF-53A1-4F0B-8341-51829C06955E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1739B714-9659-4573-9873-D04A9C276F5D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Hymer</a:t>
          </a:r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 y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Kindleberger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DE25BE79-6906-477B-81BA-D3A7D78E749F}" type="parTrans" cxnId="{3B4B8A32-AD19-4DA5-ACB9-92513B1ACB5F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8993CA12-6A75-4A01-BC8C-3DCC63F3472E}" type="sibTrans" cxnId="{3B4B8A32-AD19-4DA5-ACB9-92513B1ACB5F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518E5FD-DA00-4505-B368-C93F8367D673}" type="pres">
      <dgm:prSet presAssocID="{E41487CF-53A1-4F0B-8341-51829C06955E}" presName="Name0" presStyleCnt="0">
        <dgm:presLayoutVars>
          <dgm:dir/>
          <dgm:resizeHandles val="exact"/>
        </dgm:presLayoutVars>
      </dgm:prSet>
      <dgm:spPr/>
    </dgm:pt>
    <dgm:pt modelId="{F79F6321-077A-4339-939D-C2DE9D09D941}" type="pres">
      <dgm:prSet presAssocID="{E41487CF-53A1-4F0B-8341-51829C06955E}" presName="fgShape" presStyleLbl="fgShp" presStyleIdx="0" presStyleCnt="1" custLinFactNeighborX="-2189" custLinFactNeighborY="7091"/>
      <dgm:spPr>
        <a:solidFill>
          <a:srgbClr val="002060"/>
        </a:solidFill>
      </dgm:spPr>
    </dgm:pt>
    <dgm:pt modelId="{F5893FF8-E3EE-4D9F-8779-56BE047E68E8}" type="pres">
      <dgm:prSet presAssocID="{E41487CF-53A1-4F0B-8341-51829C06955E}" presName="linComp" presStyleCnt="0"/>
      <dgm:spPr/>
    </dgm:pt>
    <dgm:pt modelId="{E28AE627-6976-480E-8ED4-448C92BA0A2B}" type="pres">
      <dgm:prSet presAssocID="{1739B714-9659-4573-9873-D04A9C276F5D}" presName="compNode" presStyleCnt="0"/>
      <dgm:spPr/>
    </dgm:pt>
    <dgm:pt modelId="{B04E927F-F362-4E3A-A49D-341A6204D24A}" type="pres">
      <dgm:prSet presAssocID="{1739B714-9659-4573-9873-D04A9C276F5D}" presName="bkgdShape" presStyleLbl="node1" presStyleIdx="0" presStyleCnt="1" custLinFactNeighborX="81073" custLinFactNeighborY="17298"/>
      <dgm:spPr/>
      <dgm:t>
        <a:bodyPr/>
        <a:lstStyle/>
        <a:p>
          <a:endParaRPr lang="es-EC"/>
        </a:p>
      </dgm:t>
    </dgm:pt>
    <dgm:pt modelId="{18C7A517-575B-430B-A994-E8A09B2405BD}" type="pres">
      <dgm:prSet presAssocID="{1739B714-9659-4573-9873-D04A9C276F5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EA7BBE-498A-4F34-9737-2ABBE37FF5D6}" type="pres">
      <dgm:prSet presAssocID="{1739B714-9659-4573-9873-D04A9C276F5D}" presName="invisiNode" presStyleLbl="node1" presStyleIdx="0" presStyleCnt="1"/>
      <dgm:spPr/>
    </dgm:pt>
    <dgm:pt modelId="{597D9D7D-16ED-458A-9F99-30A7A19FD084}" type="pres">
      <dgm:prSet presAssocID="{1739B714-9659-4573-9873-D04A9C276F5D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80D6736-BEFA-48FB-A8D3-69F152E20693}" type="presOf" srcId="{1739B714-9659-4573-9873-D04A9C276F5D}" destId="{18C7A517-575B-430B-A994-E8A09B2405BD}" srcOrd="1" destOrd="0" presId="urn:microsoft.com/office/officeart/2005/8/layout/hList7"/>
    <dgm:cxn modelId="{BBAB4D3E-CE53-4B14-AEB4-0C71E67DDD53}" type="presOf" srcId="{1739B714-9659-4573-9873-D04A9C276F5D}" destId="{B04E927F-F362-4E3A-A49D-341A6204D24A}" srcOrd="0" destOrd="0" presId="urn:microsoft.com/office/officeart/2005/8/layout/hList7"/>
    <dgm:cxn modelId="{3B4B8A32-AD19-4DA5-ACB9-92513B1ACB5F}" srcId="{E41487CF-53A1-4F0B-8341-51829C06955E}" destId="{1739B714-9659-4573-9873-D04A9C276F5D}" srcOrd="0" destOrd="0" parTransId="{DE25BE79-6906-477B-81BA-D3A7D78E749F}" sibTransId="{8993CA12-6A75-4A01-BC8C-3DCC63F3472E}"/>
    <dgm:cxn modelId="{EF61433A-CC9A-434D-BD52-B5A36537C613}" type="presOf" srcId="{E41487CF-53A1-4F0B-8341-51829C06955E}" destId="{7518E5FD-DA00-4505-B368-C93F8367D673}" srcOrd="0" destOrd="0" presId="urn:microsoft.com/office/officeart/2005/8/layout/hList7"/>
    <dgm:cxn modelId="{9911DA55-93E1-4A28-B006-4CDEBA9822B5}" type="presParOf" srcId="{7518E5FD-DA00-4505-B368-C93F8367D673}" destId="{F79F6321-077A-4339-939D-C2DE9D09D941}" srcOrd="0" destOrd="0" presId="urn:microsoft.com/office/officeart/2005/8/layout/hList7"/>
    <dgm:cxn modelId="{D9C8B4A1-3435-49E9-B7F4-07B7E53DF0C8}" type="presParOf" srcId="{7518E5FD-DA00-4505-B368-C93F8367D673}" destId="{F5893FF8-E3EE-4D9F-8779-56BE047E68E8}" srcOrd="1" destOrd="0" presId="urn:microsoft.com/office/officeart/2005/8/layout/hList7"/>
    <dgm:cxn modelId="{6B651271-041E-4088-BE68-FAC931CF3E6F}" type="presParOf" srcId="{F5893FF8-E3EE-4D9F-8779-56BE047E68E8}" destId="{E28AE627-6976-480E-8ED4-448C92BA0A2B}" srcOrd="0" destOrd="0" presId="urn:microsoft.com/office/officeart/2005/8/layout/hList7"/>
    <dgm:cxn modelId="{00A468FB-929E-4B48-A349-43367E867EF2}" type="presParOf" srcId="{E28AE627-6976-480E-8ED4-448C92BA0A2B}" destId="{B04E927F-F362-4E3A-A49D-341A6204D24A}" srcOrd="0" destOrd="0" presId="urn:microsoft.com/office/officeart/2005/8/layout/hList7"/>
    <dgm:cxn modelId="{0A4C3984-81E9-422B-ABA9-DB22B6C35D59}" type="presParOf" srcId="{E28AE627-6976-480E-8ED4-448C92BA0A2B}" destId="{18C7A517-575B-430B-A994-E8A09B2405BD}" srcOrd="1" destOrd="0" presId="urn:microsoft.com/office/officeart/2005/8/layout/hList7"/>
    <dgm:cxn modelId="{8312A081-1E37-4A01-AEED-852309A27AE2}" type="presParOf" srcId="{E28AE627-6976-480E-8ED4-448C92BA0A2B}" destId="{51EA7BBE-498A-4F34-9737-2ABBE37FF5D6}" srcOrd="2" destOrd="0" presId="urn:microsoft.com/office/officeart/2005/8/layout/hList7"/>
    <dgm:cxn modelId="{2B3459C4-B220-4223-827D-8ECFDA00597E}" type="presParOf" srcId="{E28AE627-6976-480E-8ED4-448C92BA0A2B}" destId="{597D9D7D-16ED-458A-9F99-30A7A19FD0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E81F4E-828E-419D-BA4A-B743EC4869DA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060DEAF-DD93-45B4-B3ED-310321BF6FF4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Teoría de la Imperfección de los Mercados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4272D305-D8FA-4DFF-B857-A1F887CDEC37}" type="parTrans" cxnId="{9DE91AC2-DD9F-4D5B-83CB-5DC1609E4FC0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67E428ED-0488-441C-BBA7-B8BF2312CDA4}" type="sibTrans" cxnId="{9DE91AC2-DD9F-4D5B-83CB-5DC1609E4FC0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8E66A288-A04E-478D-8370-DC59F43E1A38}">
      <dgm:prSet phldrT="[Texto]"/>
      <dgm:spPr/>
      <dgm:t>
        <a:bodyPr/>
        <a:lstStyle/>
        <a:p>
          <a:r>
            <a:rPr lang="es-ES" b="1" smtClean="0">
              <a:solidFill>
                <a:schemeClr val="bg2">
                  <a:lumMod val="10000"/>
                </a:schemeClr>
              </a:solidFill>
            </a:rPr>
            <a:t>Teoría de la Internacionalización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8ACCDEBA-65E5-4DE0-91D1-D55AAB189E9A}" type="parTrans" cxnId="{A49B6FF6-F306-462A-A8C0-921921C432BB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96432952-E261-4309-AD94-480BC21D7C7E}" type="sibTrans" cxnId="{A49B6FF6-F306-462A-A8C0-921921C432BB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6B9F3D23-F6F7-4355-B891-3D5E086A0C7C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Teoría de la Ventaja Comparativa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7946D9FD-D350-4B4E-8409-7CE9D7184AD2}" type="parTrans" cxnId="{815DA341-6D87-463B-8E78-BD24DA001995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A464D3ED-6B9E-4610-8627-4D2872E61B90}" type="sibTrans" cxnId="{815DA341-6D87-463B-8E78-BD24DA001995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8A95FDED-C26C-44E3-B614-64CE9E07978E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bg2">
                  <a:lumMod val="10000"/>
                </a:schemeClr>
              </a:solidFill>
            </a:rPr>
            <a:t>Teoría de la Ventaja Competitiva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03803A18-4A17-478E-8D10-CDC1778340CA}" type="parTrans" cxnId="{1C8E8C97-B264-40A8-93D9-0128D9A56326}">
      <dgm:prSet/>
      <dgm:spPr/>
      <dgm:t>
        <a:bodyPr/>
        <a:lstStyle/>
        <a:p>
          <a:endParaRPr lang="es-ES"/>
        </a:p>
      </dgm:t>
    </dgm:pt>
    <dgm:pt modelId="{77AC90AC-0188-480E-B804-A946B40EC56D}" type="sibTrans" cxnId="{1C8E8C97-B264-40A8-93D9-0128D9A56326}">
      <dgm:prSet/>
      <dgm:spPr/>
      <dgm:t>
        <a:bodyPr/>
        <a:lstStyle/>
        <a:p>
          <a:endParaRPr lang="es-ES"/>
        </a:p>
      </dgm:t>
    </dgm:pt>
    <dgm:pt modelId="{1FAFBDBD-B157-4BDE-A089-5F29B7B66E76}" type="pres">
      <dgm:prSet presAssocID="{41E81F4E-828E-419D-BA4A-B743EC4869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AEAC6C-623F-438B-92AA-4DE96C432E6D}" type="pres">
      <dgm:prSet presAssocID="{E060DEAF-DD93-45B4-B3ED-310321BF6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AB325B-5F39-4532-8360-51B1F279C701}" type="pres">
      <dgm:prSet presAssocID="{67E428ED-0488-441C-BBA7-B8BF2312CDA4}" presName="sibTrans" presStyleCnt="0"/>
      <dgm:spPr/>
      <dgm:t>
        <a:bodyPr/>
        <a:lstStyle/>
        <a:p>
          <a:endParaRPr lang="es-ES"/>
        </a:p>
      </dgm:t>
    </dgm:pt>
    <dgm:pt modelId="{A3D3BD0D-D9F0-4521-8BD5-0C2DC8061E2E}" type="pres">
      <dgm:prSet presAssocID="{8E66A288-A04E-478D-8370-DC59F43E1A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86F1C-E0F4-4779-87BF-C10B7BAF191E}" type="pres">
      <dgm:prSet presAssocID="{96432952-E261-4309-AD94-480BC21D7C7E}" presName="sibTrans" presStyleCnt="0"/>
      <dgm:spPr/>
      <dgm:t>
        <a:bodyPr/>
        <a:lstStyle/>
        <a:p>
          <a:endParaRPr lang="es-ES"/>
        </a:p>
      </dgm:t>
    </dgm:pt>
    <dgm:pt modelId="{EAAB11BF-2A41-491F-9556-96E516076A08}" type="pres">
      <dgm:prSet presAssocID="{6B9F3D23-F6F7-4355-B891-3D5E086A0C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70640E-41EC-4D58-AA1A-460EA60015A8}" type="pres">
      <dgm:prSet presAssocID="{A464D3ED-6B9E-4610-8627-4D2872E61B90}" presName="sibTrans" presStyleCnt="0"/>
      <dgm:spPr/>
    </dgm:pt>
    <dgm:pt modelId="{5CBCB3A0-9C56-4636-A4AB-C0B261E180E3}" type="pres">
      <dgm:prSet presAssocID="{8A95FDED-C26C-44E3-B614-64CE9E0797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9B6FF6-F306-462A-A8C0-921921C432BB}" srcId="{41E81F4E-828E-419D-BA4A-B743EC4869DA}" destId="{8E66A288-A04E-478D-8370-DC59F43E1A38}" srcOrd="1" destOrd="0" parTransId="{8ACCDEBA-65E5-4DE0-91D1-D55AAB189E9A}" sibTransId="{96432952-E261-4309-AD94-480BC21D7C7E}"/>
    <dgm:cxn modelId="{EFF9D62D-0D97-4262-B7E0-DE3B8388ABBB}" type="presOf" srcId="{E060DEAF-DD93-45B4-B3ED-310321BF6FF4}" destId="{97AEAC6C-623F-438B-92AA-4DE96C432E6D}" srcOrd="0" destOrd="0" presId="urn:microsoft.com/office/officeart/2005/8/layout/default"/>
    <dgm:cxn modelId="{291E759A-7C7E-496C-A410-C419C1A11688}" type="presOf" srcId="{41E81F4E-828E-419D-BA4A-B743EC4869DA}" destId="{1FAFBDBD-B157-4BDE-A089-5F29B7B66E76}" srcOrd="0" destOrd="0" presId="urn:microsoft.com/office/officeart/2005/8/layout/default"/>
    <dgm:cxn modelId="{815DA341-6D87-463B-8E78-BD24DA001995}" srcId="{41E81F4E-828E-419D-BA4A-B743EC4869DA}" destId="{6B9F3D23-F6F7-4355-B891-3D5E086A0C7C}" srcOrd="2" destOrd="0" parTransId="{7946D9FD-D350-4B4E-8409-7CE9D7184AD2}" sibTransId="{A464D3ED-6B9E-4610-8627-4D2872E61B90}"/>
    <dgm:cxn modelId="{9DE91AC2-DD9F-4D5B-83CB-5DC1609E4FC0}" srcId="{41E81F4E-828E-419D-BA4A-B743EC4869DA}" destId="{E060DEAF-DD93-45B4-B3ED-310321BF6FF4}" srcOrd="0" destOrd="0" parTransId="{4272D305-D8FA-4DFF-B857-A1F887CDEC37}" sibTransId="{67E428ED-0488-441C-BBA7-B8BF2312CDA4}"/>
    <dgm:cxn modelId="{F645671E-6314-4D0C-ACE8-C035B065C8AF}" type="presOf" srcId="{6B9F3D23-F6F7-4355-B891-3D5E086A0C7C}" destId="{EAAB11BF-2A41-491F-9556-96E516076A08}" srcOrd="0" destOrd="0" presId="urn:microsoft.com/office/officeart/2005/8/layout/default"/>
    <dgm:cxn modelId="{2BD352F0-3D4F-4E4E-A151-125331299765}" type="presOf" srcId="{8A95FDED-C26C-44E3-B614-64CE9E07978E}" destId="{5CBCB3A0-9C56-4636-A4AB-C0B261E180E3}" srcOrd="0" destOrd="0" presId="urn:microsoft.com/office/officeart/2005/8/layout/default"/>
    <dgm:cxn modelId="{1C8E8C97-B264-40A8-93D9-0128D9A56326}" srcId="{41E81F4E-828E-419D-BA4A-B743EC4869DA}" destId="{8A95FDED-C26C-44E3-B614-64CE9E07978E}" srcOrd="3" destOrd="0" parTransId="{03803A18-4A17-478E-8D10-CDC1778340CA}" sibTransId="{77AC90AC-0188-480E-B804-A946B40EC56D}"/>
    <dgm:cxn modelId="{F216C46C-6135-47EB-A8CC-55C8EA933D6C}" type="presOf" srcId="{8E66A288-A04E-478D-8370-DC59F43E1A38}" destId="{A3D3BD0D-D9F0-4521-8BD5-0C2DC8061E2E}" srcOrd="0" destOrd="0" presId="urn:microsoft.com/office/officeart/2005/8/layout/default"/>
    <dgm:cxn modelId="{5721158D-7736-4493-B16D-5D9897100C83}" type="presParOf" srcId="{1FAFBDBD-B157-4BDE-A089-5F29B7B66E76}" destId="{97AEAC6C-623F-438B-92AA-4DE96C432E6D}" srcOrd="0" destOrd="0" presId="urn:microsoft.com/office/officeart/2005/8/layout/default"/>
    <dgm:cxn modelId="{159D43CC-9BBC-4548-966A-55521DC5C799}" type="presParOf" srcId="{1FAFBDBD-B157-4BDE-A089-5F29B7B66E76}" destId="{DBAB325B-5F39-4532-8360-51B1F279C701}" srcOrd="1" destOrd="0" presId="urn:microsoft.com/office/officeart/2005/8/layout/default"/>
    <dgm:cxn modelId="{5224D93F-85CC-4D43-92DC-CF48079A3BEE}" type="presParOf" srcId="{1FAFBDBD-B157-4BDE-A089-5F29B7B66E76}" destId="{A3D3BD0D-D9F0-4521-8BD5-0C2DC8061E2E}" srcOrd="2" destOrd="0" presId="urn:microsoft.com/office/officeart/2005/8/layout/default"/>
    <dgm:cxn modelId="{D3A34027-507F-406C-8D10-876A4D1C50A3}" type="presParOf" srcId="{1FAFBDBD-B157-4BDE-A089-5F29B7B66E76}" destId="{82586F1C-E0F4-4779-87BF-C10B7BAF191E}" srcOrd="3" destOrd="0" presId="urn:microsoft.com/office/officeart/2005/8/layout/default"/>
    <dgm:cxn modelId="{0470D5B8-AEC6-4810-90CF-7037080C836B}" type="presParOf" srcId="{1FAFBDBD-B157-4BDE-A089-5F29B7B66E76}" destId="{EAAB11BF-2A41-491F-9556-96E516076A08}" srcOrd="4" destOrd="0" presId="urn:microsoft.com/office/officeart/2005/8/layout/default"/>
    <dgm:cxn modelId="{8606A724-7F77-464B-AC98-3A5F3DB90F7E}" type="presParOf" srcId="{1FAFBDBD-B157-4BDE-A089-5F29B7B66E76}" destId="{3E70640E-41EC-4D58-AA1A-460EA60015A8}" srcOrd="5" destOrd="0" presId="urn:microsoft.com/office/officeart/2005/8/layout/default"/>
    <dgm:cxn modelId="{6465DB97-FAC2-4B24-A55A-6F3D6AA127EE}" type="presParOf" srcId="{1FAFBDBD-B157-4BDE-A089-5F29B7B66E76}" destId="{5CBCB3A0-9C56-4636-A4AB-C0B261E180E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1487CF-53A1-4F0B-8341-51829C06955E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C5F23FE0-7964-4AF1-92AF-C9497E7A0BD3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Buckley</a:t>
          </a:r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 y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Casson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25A7E386-A063-46D5-9119-D621BC0A9F81}" type="parTrans" cxnId="{B962652A-5C23-4C12-80A3-FF3AC5ADE179}">
      <dgm:prSet/>
      <dgm:spPr/>
      <dgm:t>
        <a:bodyPr/>
        <a:lstStyle/>
        <a:p>
          <a:endParaRPr lang="es-ES"/>
        </a:p>
      </dgm:t>
    </dgm:pt>
    <dgm:pt modelId="{4E712AC5-D4E5-4C91-A2D6-027171D3B41A}" type="sibTrans" cxnId="{B962652A-5C23-4C12-80A3-FF3AC5ADE179}">
      <dgm:prSet/>
      <dgm:spPr/>
      <dgm:t>
        <a:bodyPr/>
        <a:lstStyle/>
        <a:p>
          <a:endParaRPr lang="es-ES"/>
        </a:p>
      </dgm:t>
    </dgm:pt>
    <dgm:pt modelId="{7518E5FD-DA00-4505-B368-C93F8367D673}" type="pres">
      <dgm:prSet presAssocID="{E41487CF-53A1-4F0B-8341-51829C06955E}" presName="Name0" presStyleCnt="0">
        <dgm:presLayoutVars>
          <dgm:dir/>
          <dgm:resizeHandles val="exact"/>
        </dgm:presLayoutVars>
      </dgm:prSet>
      <dgm:spPr/>
    </dgm:pt>
    <dgm:pt modelId="{F79F6321-077A-4339-939D-C2DE9D09D941}" type="pres">
      <dgm:prSet presAssocID="{E41487CF-53A1-4F0B-8341-51829C06955E}" presName="fgShape" presStyleLbl="fgShp" presStyleIdx="0" presStyleCnt="1" custLinFactNeighborX="-2189" custLinFactNeighborY="7091"/>
      <dgm:spPr>
        <a:solidFill>
          <a:srgbClr val="002060"/>
        </a:solidFill>
      </dgm:spPr>
    </dgm:pt>
    <dgm:pt modelId="{F5893FF8-E3EE-4D9F-8779-56BE047E68E8}" type="pres">
      <dgm:prSet presAssocID="{E41487CF-53A1-4F0B-8341-51829C06955E}" presName="linComp" presStyleCnt="0"/>
      <dgm:spPr/>
    </dgm:pt>
    <dgm:pt modelId="{7D06A2E7-1416-45A4-85E0-1CF93162EB04}" type="pres">
      <dgm:prSet presAssocID="{C5F23FE0-7964-4AF1-92AF-C9497E7A0BD3}" presName="compNode" presStyleCnt="0"/>
      <dgm:spPr/>
    </dgm:pt>
    <dgm:pt modelId="{CC314FD7-0E97-4E03-A50D-450438A3B799}" type="pres">
      <dgm:prSet presAssocID="{C5F23FE0-7964-4AF1-92AF-C9497E7A0BD3}" presName="bkgdShape" presStyleLbl="node1" presStyleIdx="0" presStyleCnt="1" custLinFactNeighborX="48505" custLinFactNeighborY="12109"/>
      <dgm:spPr/>
      <dgm:t>
        <a:bodyPr/>
        <a:lstStyle/>
        <a:p>
          <a:endParaRPr lang="es-ES"/>
        </a:p>
      </dgm:t>
    </dgm:pt>
    <dgm:pt modelId="{C9ACF9DA-109C-4CB9-AA4C-505C575BB188}" type="pres">
      <dgm:prSet presAssocID="{C5F23FE0-7964-4AF1-92AF-C9497E7A0BD3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02BC36-6468-4400-87DA-B5E8DC209238}" type="pres">
      <dgm:prSet presAssocID="{C5F23FE0-7964-4AF1-92AF-C9497E7A0BD3}" presName="invisiNode" presStyleLbl="node1" presStyleIdx="0" presStyleCnt="1"/>
      <dgm:spPr/>
    </dgm:pt>
    <dgm:pt modelId="{EAB6FCF3-F0B8-4AF4-9798-144EF50C6D3A}" type="pres">
      <dgm:prSet presAssocID="{C5F23FE0-7964-4AF1-92AF-C9497E7A0BD3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9EA3E5-5E45-4F32-9DA5-73A369E05274}" type="presOf" srcId="{C5F23FE0-7964-4AF1-92AF-C9497E7A0BD3}" destId="{C9ACF9DA-109C-4CB9-AA4C-505C575BB188}" srcOrd="1" destOrd="0" presId="urn:microsoft.com/office/officeart/2005/8/layout/hList7"/>
    <dgm:cxn modelId="{45E5522D-EC9C-4DC4-A218-16EEAC34986C}" type="presOf" srcId="{C5F23FE0-7964-4AF1-92AF-C9497E7A0BD3}" destId="{CC314FD7-0E97-4E03-A50D-450438A3B799}" srcOrd="0" destOrd="0" presId="urn:microsoft.com/office/officeart/2005/8/layout/hList7"/>
    <dgm:cxn modelId="{B962652A-5C23-4C12-80A3-FF3AC5ADE179}" srcId="{E41487CF-53A1-4F0B-8341-51829C06955E}" destId="{C5F23FE0-7964-4AF1-92AF-C9497E7A0BD3}" srcOrd="0" destOrd="0" parTransId="{25A7E386-A063-46D5-9119-D621BC0A9F81}" sibTransId="{4E712AC5-D4E5-4C91-A2D6-027171D3B41A}"/>
    <dgm:cxn modelId="{A1274527-1F15-422B-80F6-77218ADBF3BE}" type="presOf" srcId="{E41487CF-53A1-4F0B-8341-51829C06955E}" destId="{7518E5FD-DA00-4505-B368-C93F8367D673}" srcOrd="0" destOrd="0" presId="urn:microsoft.com/office/officeart/2005/8/layout/hList7"/>
    <dgm:cxn modelId="{E18A66AD-7DA0-47C7-9DB0-706BFA5C863B}" type="presParOf" srcId="{7518E5FD-DA00-4505-B368-C93F8367D673}" destId="{F79F6321-077A-4339-939D-C2DE9D09D941}" srcOrd="0" destOrd="0" presId="urn:microsoft.com/office/officeart/2005/8/layout/hList7"/>
    <dgm:cxn modelId="{22323FFC-4A1F-4308-BC3E-A039EEDB16CB}" type="presParOf" srcId="{7518E5FD-DA00-4505-B368-C93F8367D673}" destId="{F5893FF8-E3EE-4D9F-8779-56BE047E68E8}" srcOrd="1" destOrd="0" presId="urn:microsoft.com/office/officeart/2005/8/layout/hList7"/>
    <dgm:cxn modelId="{DBDE33AB-D2BE-462F-91B2-4D3DD2E53CCF}" type="presParOf" srcId="{F5893FF8-E3EE-4D9F-8779-56BE047E68E8}" destId="{7D06A2E7-1416-45A4-85E0-1CF93162EB04}" srcOrd="0" destOrd="0" presId="urn:microsoft.com/office/officeart/2005/8/layout/hList7"/>
    <dgm:cxn modelId="{38322432-4C64-4607-8D25-0DD560B212DB}" type="presParOf" srcId="{7D06A2E7-1416-45A4-85E0-1CF93162EB04}" destId="{CC314FD7-0E97-4E03-A50D-450438A3B799}" srcOrd="0" destOrd="0" presId="urn:microsoft.com/office/officeart/2005/8/layout/hList7"/>
    <dgm:cxn modelId="{6FC9C70A-A93B-4B1B-9EDA-E9028114DDA8}" type="presParOf" srcId="{7D06A2E7-1416-45A4-85E0-1CF93162EB04}" destId="{C9ACF9DA-109C-4CB9-AA4C-505C575BB188}" srcOrd="1" destOrd="0" presId="urn:microsoft.com/office/officeart/2005/8/layout/hList7"/>
    <dgm:cxn modelId="{EB322AF3-87B1-49CD-BC69-D852F3856351}" type="presParOf" srcId="{7D06A2E7-1416-45A4-85E0-1CF93162EB04}" destId="{C902BC36-6468-4400-87DA-B5E8DC209238}" srcOrd="2" destOrd="0" presId="urn:microsoft.com/office/officeart/2005/8/layout/hList7"/>
    <dgm:cxn modelId="{C5D0791C-08B4-48AF-B2C9-2F864E7E8A4D}" type="presParOf" srcId="{7D06A2E7-1416-45A4-85E0-1CF93162EB04}" destId="{EAB6FCF3-F0B8-4AF4-9798-144EF50C6D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1487CF-53A1-4F0B-8341-51829C06955E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6A3919A4-5E19-40E1-A845-FE089D8466E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David Ricardo</a:t>
          </a:r>
          <a:endParaRPr lang="es-EC" dirty="0">
            <a:solidFill>
              <a:schemeClr val="bg2">
                <a:lumMod val="10000"/>
              </a:schemeClr>
            </a:solidFill>
          </a:endParaRPr>
        </a:p>
      </dgm:t>
    </dgm:pt>
    <dgm:pt modelId="{6F4ADC5E-2810-4E65-9945-2F83086B474B}" type="parTrans" cxnId="{A9F65212-8BE7-4CC5-96CD-32031C59924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15156A2D-ED18-4FAA-BF21-660389AE0A79}" type="sibTrans" cxnId="{A9F65212-8BE7-4CC5-96CD-32031C59924B}">
      <dgm:prSet/>
      <dgm:spPr/>
      <dgm:t>
        <a:bodyPr/>
        <a:lstStyle/>
        <a:p>
          <a:endParaRPr lang="es-EC">
            <a:solidFill>
              <a:schemeClr val="bg2">
                <a:lumMod val="10000"/>
              </a:schemeClr>
            </a:solidFill>
          </a:endParaRPr>
        </a:p>
      </dgm:t>
    </dgm:pt>
    <dgm:pt modelId="{7518E5FD-DA00-4505-B368-C93F8367D673}" type="pres">
      <dgm:prSet presAssocID="{E41487CF-53A1-4F0B-8341-51829C06955E}" presName="Name0" presStyleCnt="0">
        <dgm:presLayoutVars>
          <dgm:dir/>
          <dgm:resizeHandles val="exact"/>
        </dgm:presLayoutVars>
      </dgm:prSet>
      <dgm:spPr/>
    </dgm:pt>
    <dgm:pt modelId="{F79F6321-077A-4339-939D-C2DE9D09D941}" type="pres">
      <dgm:prSet presAssocID="{E41487CF-53A1-4F0B-8341-51829C06955E}" presName="fgShape" presStyleLbl="fgShp" presStyleIdx="0" presStyleCnt="1" custLinFactNeighborX="-2189" custLinFactNeighborY="7091"/>
      <dgm:spPr>
        <a:solidFill>
          <a:srgbClr val="002060"/>
        </a:solidFill>
      </dgm:spPr>
    </dgm:pt>
    <dgm:pt modelId="{F5893FF8-E3EE-4D9F-8779-56BE047E68E8}" type="pres">
      <dgm:prSet presAssocID="{E41487CF-53A1-4F0B-8341-51829C06955E}" presName="linComp" presStyleCnt="0"/>
      <dgm:spPr/>
    </dgm:pt>
    <dgm:pt modelId="{CE3923C0-1B62-487A-82F0-5078B454E0E5}" type="pres">
      <dgm:prSet presAssocID="{6A3919A4-5E19-40E1-A845-FE089D8466E0}" presName="compNode" presStyleCnt="0"/>
      <dgm:spPr/>
    </dgm:pt>
    <dgm:pt modelId="{62C09B84-771C-4ADB-ABC6-E78AC3CAA54C}" type="pres">
      <dgm:prSet presAssocID="{6A3919A4-5E19-40E1-A845-FE089D8466E0}" presName="bkgdShape" presStyleLbl="node1" presStyleIdx="0" presStyleCnt="1" custLinFactNeighborX="16350" custLinFactNeighborY="40650"/>
      <dgm:spPr/>
      <dgm:t>
        <a:bodyPr/>
        <a:lstStyle/>
        <a:p>
          <a:endParaRPr lang="es-EC"/>
        </a:p>
      </dgm:t>
    </dgm:pt>
    <dgm:pt modelId="{85D1C4A6-E694-4DA2-BFC4-0FC7F068D5FC}" type="pres">
      <dgm:prSet presAssocID="{6A3919A4-5E19-40E1-A845-FE089D8466E0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CE6901-D2F8-49B7-8D7A-5E377310DCA6}" type="pres">
      <dgm:prSet presAssocID="{6A3919A4-5E19-40E1-A845-FE089D8466E0}" presName="invisiNode" presStyleLbl="node1" presStyleIdx="0" presStyleCnt="1"/>
      <dgm:spPr/>
    </dgm:pt>
    <dgm:pt modelId="{91BC21AC-8D45-4AAB-BE2C-13E0EC630DD2}" type="pres">
      <dgm:prSet presAssocID="{6A3919A4-5E19-40E1-A845-FE089D8466E0}" presName="imagNode" presStyleLbl="fgImgPlace1" presStyleIdx="0" presStyleCnt="1" custScaleX="1600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9F65212-8BE7-4CC5-96CD-32031C59924B}" srcId="{E41487CF-53A1-4F0B-8341-51829C06955E}" destId="{6A3919A4-5E19-40E1-A845-FE089D8466E0}" srcOrd="0" destOrd="0" parTransId="{6F4ADC5E-2810-4E65-9945-2F83086B474B}" sibTransId="{15156A2D-ED18-4FAA-BF21-660389AE0A79}"/>
    <dgm:cxn modelId="{9B9DC762-7A9D-4617-A4D2-E053EF79D09C}" type="presOf" srcId="{6A3919A4-5E19-40E1-A845-FE089D8466E0}" destId="{62C09B84-771C-4ADB-ABC6-E78AC3CAA54C}" srcOrd="0" destOrd="0" presId="urn:microsoft.com/office/officeart/2005/8/layout/hList7"/>
    <dgm:cxn modelId="{1CDC2F10-DDEA-44C6-80FB-071C3E07C0EF}" type="presOf" srcId="{E41487CF-53A1-4F0B-8341-51829C06955E}" destId="{7518E5FD-DA00-4505-B368-C93F8367D673}" srcOrd="0" destOrd="0" presId="urn:microsoft.com/office/officeart/2005/8/layout/hList7"/>
    <dgm:cxn modelId="{1ECAC685-AAC9-4702-BA72-FD29298DAA00}" type="presOf" srcId="{6A3919A4-5E19-40E1-A845-FE089D8466E0}" destId="{85D1C4A6-E694-4DA2-BFC4-0FC7F068D5FC}" srcOrd="1" destOrd="0" presId="urn:microsoft.com/office/officeart/2005/8/layout/hList7"/>
    <dgm:cxn modelId="{16BDB15C-A791-4896-AFF1-B31971096D1F}" type="presParOf" srcId="{7518E5FD-DA00-4505-B368-C93F8367D673}" destId="{F79F6321-077A-4339-939D-C2DE9D09D941}" srcOrd="0" destOrd="0" presId="urn:microsoft.com/office/officeart/2005/8/layout/hList7"/>
    <dgm:cxn modelId="{BC6CBF90-FF88-42A3-AF09-FE7F717DEAC5}" type="presParOf" srcId="{7518E5FD-DA00-4505-B368-C93F8367D673}" destId="{F5893FF8-E3EE-4D9F-8779-56BE047E68E8}" srcOrd="1" destOrd="0" presId="urn:microsoft.com/office/officeart/2005/8/layout/hList7"/>
    <dgm:cxn modelId="{662BA882-FE62-4A29-948B-18CDF63A52A3}" type="presParOf" srcId="{F5893FF8-E3EE-4D9F-8779-56BE047E68E8}" destId="{CE3923C0-1B62-487A-82F0-5078B454E0E5}" srcOrd="0" destOrd="0" presId="urn:microsoft.com/office/officeart/2005/8/layout/hList7"/>
    <dgm:cxn modelId="{05DB674E-736A-4EE0-B503-0D73D1185146}" type="presParOf" srcId="{CE3923C0-1B62-487A-82F0-5078B454E0E5}" destId="{62C09B84-771C-4ADB-ABC6-E78AC3CAA54C}" srcOrd="0" destOrd="0" presId="urn:microsoft.com/office/officeart/2005/8/layout/hList7"/>
    <dgm:cxn modelId="{FE142B8D-39A0-47F5-A9CA-E0D95E5BA11A}" type="presParOf" srcId="{CE3923C0-1B62-487A-82F0-5078B454E0E5}" destId="{85D1C4A6-E694-4DA2-BFC4-0FC7F068D5FC}" srcOrd="1" destOrd="0" presId="urn:microsoft.com/office/officeart/2005/8/layout/hList7"/>
    <dgm:cxn modelId="{3325ECE8-A896-4052-9542-078E4F400F52}" type="presParOf" srcId="{CE3923C0-1B62-487A-82F0-5078B454E0E5}" destId="{EECE6901-D2F8-49B7-8D7A-5E377310DCA6}" srcOrd="2" destOrd="0" presId="urn:microsoft.com/office/officeart/2005/8/layout/hList7"/>
    <dgm:cxn modelId="{3E016825-9114-4844-9FFC-2BBB16367A45}" type="presParOf" srcId="{CE3923C0-1B62-487A-82F0-5078B454E0E5}" destId="{91BC21AC-8D45-4AAB-BE2C-13E0EC630D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C75B9-EA08-4126-955A-E8818D77423C}">
      <dsp:nvSpPr>
        <dsp:cNvPr id="0" name=""/>
        <dsp:cNvSpPr/>
      </dsp:nvSpPr>
      <dsp:spPr>
        <a:xfrm>
          <a:off x="26894" y="494608"/>
          <a:ext cx="2865424" cy="114616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10000"/>
                </a:schemeClr>
              </a:solidFill>
            </a:rPr>
            <a:t>Condiciones propias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99979" y="494608"/>
        <a:ext cx="1719255" cy="1146169"/>
      </dsp:txXfrm>
    </dsp:sp>
    <dsp:sp modelId="{A9644327-5B66-45D4-B857-62BFA2A4CF2C}">
      <dsp:nvSpPr>
        <dsp:cNvPr id="0" name=""/>
        <dsp:cNvSpPr/>
      </dsp:nvSpPr>
      <dsp:spPr>
        <a:xfrm>
          <a:off x="2581234" y="489232"/>
          <a:ext cx="2865424" cy="1146169"/>
        </a:xfrm>
        <a:prstGeom prst="chevron">
          <a:avLst/>
        </a:prstGeom>
        <a:gradFill rotWithShape="0">
          <a:gsLst>
            <a:gs pos="0">
              <a:schemeClr val="accent3">
                <a:hueOff val="-1283756"/>
                <a:satOff val="24240"/>
                <a:lumOff val="-1471"/>
                <a:alphaOff val="0"/>
                <a:tint val="50000"/>
                <a:satMod val="300000"/>
              </a:schemeClr>
            </a:gs>
            <a:gs pos="35000">
              <a:schemeClr val="accent3">
                <a:hueOff val="-1283756"/>
                <a:satOff val="24240"/>
                <a:lumOff val="-1471"/>
                <a:alphaOff val="0"/>
                <a:tint val="37000"/>
                <a:satMod val="300000"/>
              </a:schemeClr>
            </a:gs>
            <a:gs pos="100000">
              <a:schemeClr val="accent3">
                <a:hueOff val="-1283756"/>
                <a:satOff val="24240"/>
                <a:lumOff val="-1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10000"/>
                </a:schemeClr>
              </a:solidFill>
            </a:rPr>
            <a:t>Cuantificar riesgo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54319" y="489232"/>
        <a:ext cx="1719255" cy="1146169"/>
      </dsp:txXfrm>
    </dsp:sp>
    <dsp:sp modelId="{D3AD970D-AC6F-4781-B492-2ABA81EA767B}">
      <dsp:nvSpPr>
        <dsp:cNvPr id="0" name=""/>
        <dsp:cNvSpPr/>
      </dsp:nvSpPr>
      <dsp:spPr>
        <a:xfrm>
          <a:off x="5160116" y="489232"/>
          <a:ext cx="2865424" cy="1146169"/>
        </a:xfrm>
        <a:prstGeom prst="chevron">
          <a:avLst/>
        </a:prstGeom>
        <a:gradFill rotWithShape="0">
          <a:gsLst>
            <a:gs pos="0">
              <a:schemeClr val="accent3">
                <a:hueOff val="-2567512"/>
                <a:satOff val="48481"/>
                <a:lumOff val="-2941"/>
                <a:alphaOff val="0"/>
                <a:tint val="50000"/>
                <a:satMod val="300000"/>
              </a:schemeClr>
            </a:gs>
            <a:gs pos="35000">
              <a:schemeClr val="accent3">
                <a:hueOff val="-2567512"/>
                <a:satOff val="48481"/>
                <a:lumOff val="-2941"/>
                <a:alphaOff val="0"/>
                <a:tint val="37000"/>
                <a:satMod val="300000"/>
              </a:schemeClr>
            </a:gs>
            <a:gs pos="100000">
              <a:schemeClr val="accent3">
                <a:hueOff val="-2567512"/>
                <a:satOff val="48481"/>
                <a:lumOff val="-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10000"/>
                </a:schemeClr>
              </a:solidFill>
            </a:rPr>
            <a:t>Toma de decisiones en Inversiones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33201" y="489232"/>
        <a:ext cx="1719255" cy="11461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03408-D667-4C95-BF95-7ADF1552B2E5}">
      <dsp:nvSpPr>
        <dsp:cNvPr id="0" name=""/>
        <dsp:cNvSpPr/>
      </dsp:nvSpPr>
      <dsp:spPr>
        <a:xfrm>
          <a:off x="0" y="0"/>
          <a:ext cx="2163651" cy="148906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bg2">
                  <a:lumMod val="10000"/>
                </a:schemeClr>
              </a:solidFill>
            </a:rPr>
            <a:t>Michael </a:t>
          </a:r>
          <a:r>
            <a:rPr lang="es-ES" sz="2100" kern="1200" dirty="0" err="1" smtClean="0">
              <a:solidFill>
                <a:schemeClr val="bg2">
                  <a:lumMod val="10000"/>
                </a:schemeClr>
              </a:solidFill>
            </a:rPr>
            <a:t>Porter</a:t>
          </a:r>
          <a:endParaRPr lang="es-EC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595624"/>
        <a:ext cx="2163651" cy="595624"/>
      </dsp:txXfrm>
    </dsp:sp>
    <dsp:sp modelId="{346EDB7D-0764-4478-B4A5-2E082BFDF851}">
      <dsp:nvSpPr>
        <dsp:cNvPr id="0" name=""/>
        <dsp:cNvSpPr/>
      </dsp:nvSpPr>
      <dsp:spPr>
        <a:xfrm>
          <a:off x="833897" y="89343"/>
          <a:ext cx="495856" cy="4958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6321-077A-4339-939D-C2DE9D09D941}">
      <dsp:nvSpPr>
        <dsp:cNvPr id="0" name=""/>
        <dsp:cNvSpPr/>
      </dsp:nvSpPr>
      <dsp:spPr>
        <a:xfrm>
          <a:off x="42972" y="1207086"/>
          <a:ext cx="1990558" cy="223359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4671-D717-4BCF-B9FA-1FEB1438383B}">
      <dsp:nvSpPr>
        <dsp:cNvPr id="0" name=""/>
        <dsp:cNvSpPr/>
      </dsp:nvSpPr>
      <dsp:spPr>
        <a:xfrm>
          <a:off x="642731" y="0"/>
          <a:ext cx="2653924" cy="16738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9DDC3-7406-4A86-B1DA-F09C5AA504BE}">
      <dsp:nvSpPr>
        <dsp:cNvPr id="0" name=""/>
        <dsp:cNvSpPr/>
      </dsp:nvSpPr>
      <dsp:spPr>
        <a:xfrm>
          <a:off x="1502470" y="605996"/>
          <a:ext cx="933841" cy="466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2">
                  <a:lumMod val="10000"/>
                </a:schemeClr>
              </a:solidFill>
            </a:rPr>
            <a:t>Por el enfoque</a:t>
          </a:r>
          <a:endParaRPr lang="es-EC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502470" y="605996"/>
        <a:ext cx="933841" cy="466865"/>
      </dsp:txXfrm>
    </dsp:sp>
    <dsp:sp modelId="{77BB5DF3-78DE-4209-8E0A-D4B7F40DD8AF}">
      <dsp:nvSpPr>
        <dsp:cNvPr id="0" name=""/>
        <dsp:cNvSpPr/>
      </dsp:nvSpPr>
      <dsp:spPr>
        <a:xfrm>
          <a:off x="502612" y="1072861"/>
          <a:ext cx="2007266" cy="143851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4A15C-E615-4988-AEDC-8AB2AC55FD95}">
      <dsp:nvSpPr>
        <dsp:cNvPr id="0" name=""/>
        <dsp:cNvSpPr/>
      </dsp:nvSpPr>
      <dsp:spPr>
        <a:xfrm>
          <a:off x="888642" y="1569613"/>
          <a:ext cx="1227656" cy="466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2">
                  <a:lumMod val="10000"/>
                </a:schemeClr>
              </a:solidFill>
            </a:rPr>
            <a:t>Cuantitativo</a:t>
          </a:r>
          <a:endParaRPr lang="es-EC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88642" y="1569613"/>
        <a:ext cx="1227656" cy="4668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34B60-B9E7-4BD2-B1BF-22CB2D8F158D}">
      <dsp:nvSpPr>
        <dsp:cNvPr id="0" name=""/>
        <dsp:cNvSpPr/>
      </dsp:nvSpPr>
      <dsp:spPr>
        <a:xfrm>
          <a:off x="0" y="35975"/>
          <a:ext cx="6503474" cy="37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Por su finalidad: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8277" y="54252"/>
        <a:ext cx="6466920" cy="337846"/>
      </dsp:txXfrm>
    </dsp:sp>
    <dsp:sp modelId="{2881FFAB-9B4B-4D0B-AE39-B92ED935407B}">
      <dsp:nvSpPr>
        <dsp:cNvPr id="0" name=""/>
        <dsp:cNvSpPr/>
      </dsp:nvSpPr>
      <dsp:spPr>
        <a:xfrm>
          <a:off x="0" y="410375"/>
          <a:ext cx="6503474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8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200" kern="1200" smtClean="0">
              <a:solidFill>
                <a:srgbClr val="000000"/>
              </a:solidFill>
            </a:rPr>
            <a:t>Básica</a:t>
          </a:r>
          <a:endParaRPr lang="es-EC" sz="1200" kern="1200" dirty="0">
            <a:solidFill>
              <a:srgbClr val="000000"/>
            </a:solidFill>
          </a:endParaRPr>
        </a:p>
      </dsp:txBody>
      <dsp:txXfrm>
        <a:off x="0" y="410375"/>
        <a:ext cx="6503474" cy="264960"/>
      </dsp:txXfrm>
    </dsp:sp>
    <dsp:sp modelId="{FB4057D9-AE21-4F67-8A65-45BF5508A6AB}">
      <dsp:nvSpPr>
        <dsp:cNvPr id="0" name=""/>
        <dsp:cNvSpPr/>
      </dsp:nvSpPr>
      <dsp:spPr>
        <a:xfrm>
          <a:off x="0" y="675335"/>
          <a:ext cx="6503474" cy="3744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Por las fuentes de información: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8277" y="693612"/>
        <a:ext cx="6466920" cy="337846"/>
      </dsp:txXfrm>
    </dsp:sp>
    <dsp:sp modelId="{048936D2-D855-4E58-A6E8-ADF7E95C235C}">
      <dsp:nvSpPr>
        <dsp:cNvPr id="0" name=""/>
        <dsp:cNvSpPr/>
      </dsp:nvSpPr>
      <dsp:spPr>
        <a:xfrm>
          <a:off x="0" y="1049735"/>
          <a:ext cx="6503474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8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200" kern="1200" smtClean="0">
              <a:solidFill>
                <a:srgbClr val="000000"/>
              </a:solidFill>
            </a:rPr>
            <a:t>Documental</a:t>
          </a:r>
          <a:endParaRPr lang="es-EC" sz="1200" kern="1200" dirty="0">
            <a:solidFill>
              <a:srgbClr val="000000"/>
            </a:solidFill>
          </a:endParaRPr>
        </a:p>
      </dsp:txBody>
      <dsp:txXfrm>
        <a:off x="0" y="1049735"/>
        <a:ext cx="6503474" cy="264960"/>
      </dsp:txXfrm>
    </dsp:sp>
    <dsp:sp modelId="{CD76D92F-ED22-41D5-B826-BC63431AC46C}">
      <dsp:nvSpPr>
        <dsp:cNvPr id="0" name=""/>
        <dsp:cNvSpPr/>
      </dsp:nvSpPr>
      <dsp:spPr>
        <a:xfrm>
          <a:off x="0" y="1314695"/>
          <a:ext cx="6503474" cy="374400"/>
        </a:xfrm>
        <a:prstGeom prst="roundRect">
          <a:avLst/>
        </a:prstGeom>
        <a:gradFill rotWithShape="0">
          <a:gsLst>
            <a:gs pos="0">
              <a:schemeClr val="accent2">
                <a:hueOff val="-2128080"/>
                <a:satOff val="-13580"/>
                <a:lumOff val="7373"/>
                <a:alphaOff val="0"/>
                <a:tint val="50000"/>
                <a:satMod val="300000"/>
              </a:schemeClr>
            </a:gs>
            <a:gs pos="35000">
              <a:schemeClr val="accent2">
                <a:hueOff val="-2128080"/>
                <a:satOff val="-13580"/>
                <a:lumOff val="7373"/>
                <a:alphaOff val="0"/>
                <a:tint val="37000"/>
                <a:satMod val="300000"/>
              </a:schemeClr>
            </a:gs>
            <a:gs pos="100000">
              <a:schemeClr val="accent2">
                <a:hueOff val="-2128080"/>
                <a:satOff val="-13580"/>
                <a:lumOff val="7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rgbClr val="000000"/>
              </a:solidFill>
            </a:rPr>
            <a:t>Por las unidades de análisis: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8277" y="1332972"/>
        <a:ext cx="6466920" cy="337846"/>
      </dsp:txXfrm>
    </dsp:sp>
    <dsp:sp modelId="{AED569E7-1833-4DC2-A292-B7E7D4CD795E}">
      <dsp:nvSpPr>
        <dsp:cNvPr id="0" name=""/>
        <dsp:cNvSpPr/>
      </dsp:nvSpPr>
      <dsp:spPr>
        <a:xfrm>
          <a:off x="0" y="1689095"/>
          <a:ext cx="6503474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8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200" kern="1200" smtClean="0">
              <a:solidFill>
                <a:srgbClr val="000000"/>
              </a:solidFill>
            </a:rPr>
            <a:t>De laboratorio</a:t>
          </a:r>
          <a:endParaRPr lang="es-EC" sz="1200" kern="1200" dirty="0">
            <a:solidFill>
              <a:srgbClr val="000000"/>
            </a:solidFill>
          </a:endParaRPr>
        </a:p>
      </dsp:txBody>
      <dsp:txXfrm>
        <a:off x="0" y="1689095"/>
        <a:ext cx="6503474" cy="264960"/>
      </dsp:txXfrm>
    </dsp:sp>
    <dsp:sp modelId="{D57A3879-5F1A-4689-8851-CE69624B4A04}">
      <dsp:nvSpPr>
        <dsp:cNvPr id="0" name=""/>
        <dsp:cNvSpPr/>
      </dsp:nvSpPr>
      <dsp:spPr>
        <a:xfrm>
          <a:off x="0" y="1954055"/>
          <a:ext cx="6503474" cy="3744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Por el control de las variables: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8277" y="1972332"/>
        <a:ext cx="6466920" cy="337846"/>
      </dsp:txXfrm>
    </dsp:sp>
    <dsp:sp modelId="{B701A1F9-FC99-420F-9A5F-371EEE7AC8A3}">
      <dsp:nvSpPr>
        <dsp:cNvPr id="0" name=""/>
        <dsp:cNvSpPr/>
      </dsp:nvSpPr>
      <dsp:spPr>
        <a:xfrm>
          <a:off x="0" y="2328455"/>
          <a:ext cx="6503474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8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200" kern="1200" smtClean="0">
              <a:solidFill>
                <a:srgbClr val="000000"/>
              </a:solidFill>
            </a:rPr>
            <a:t>No experimental</a:t>
          </a:r>
          <a:endParaRPr lang="es-EC" sz="1200" kern="1200" dirty="0">
            <a:solidFill>
              <a:srgbClr val="000000"/>
            </a:solidFill>
          </a:endParaRPr>
        </a:p>
      </dsp:txBody>
      <dsp:txXfrm>
        <a:off x="0" y="2328455"/>
        <a:ext cx="6503474" cy="264960"/>
      </dsp:txXfrm>
    </dsp:sp>
    <dsp:sp modelId="{E46BB5E4-FE52-4221-9E1A-45AAD3BE87BE}">
      <dsp:nvSpPr>
        <dsp:cNvPr id="0" name=""/>
        <dsp:cNvSpPr/>
      </dsp:nvSpPr>
      <dsp:spPr>
        <a:xfrm>
          <a:off x="0" y="2593415"/>
          <a:ext cx="6503474" cy="374400"/>
        </a:xfrm>
        <a:prstGeom prst="roundRect">
          <a:avLst/>
        </a:prstGeom>
        <a:gradFill rotWithShape="0">
          <a:gsLst>
            <a:gs pos="0">
              <a:schemeClr val="accent2">
                <a:hueOff val="-4256160"/>
                <a:satOff val="-27160"/>
                <a:lumOff val="14746"/>
                <a:alphaOff val="0"/>
                <a:tint val="50000"/>
                <a:satMod val="300000"/>
              </a:schemeClr>
            </a:gs>
            <a:gs pos="35000">
              <a:schemeClr val="accent2">
                <a:hueOff val="-4256160"/>
                <a:satOff val="-27160"/>
                <a:lumOff val="14746"/>
                <a:alphaOff val="0"/>
                <a:tint val="37000"/>
                <a:satMod val="300000"/>
              </a:schemeClr>
            </a:gs>
            <a:gs pos="100000">
              <a:schemeClr val="accent2">
                <a:hueOff val="-4256160"/>
                <a:satOff val="-27160"/>
                <a:lumOff val="147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solidFill>
                <a:srgbClr val="000000"/>
              </a:solidFill>
            </a:rPr>
            <a:t>Por el alcance: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8277" y="2611692"/>
        <a:ext cx="6466920" cy="337846"/>
      </dsp:txXfrm>
    </dsp:sp>
    <dsp:sp modelId="{C135D52D-FA47-4771-856A-F78CD17B9652}">
      <dsp:nvSpPr>
        <dsp:cNvPr id="0" name=""/>
        <dsp:cNvSpPr/>
      </dsp:nvSpPr>
      <dsp:spPr>
        <a:xfrm>
          <a:off x="0" y="2967815"/>
          <a:ext cx="6503474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8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200" kern="1200" smtClean="0">
              <a:solidFill>
                <a:srgbClr val="000000"/>
              </a:solidFill>
            </a:rPr>
            <a:t>Descriptiva</a:t>
          </a:r>
          <a:endParaRPr lang="es-EC" sz="1200" kern="1200" dirty="0">
            <a:solidFill>
              <a:srgbClr val="000000"/>
            </a:solidFill>
          </a:endParaRPr>
        </a:p>
      </dsp:txBody>
      <dsp:txXfrm>
        <a:off x="0" y="2967815"/>
        <a:ext cx="6503474" cy="264960"/>
      </dsp:txXfrm>
    </dsp:sp>
    <dsp:sp modelId="{93A92BEA-1939-4B06-ACB6-BCF5536BF8FF}">
      <dsp:nvSpPr>
        <dsp:cNvPr id="0" name=""/>
        <dsp:cNvSpPr/>
      </dsp:nvSpPr>
      <dsp:spPr>
        <a:xfrm>
          <a:off x="0" y="3232775"/>
          <a:ext cx="6503474" cy="3744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0000"/>
              </a:solidFill>
            </a:rPr>
            <a:t>Procedimiento para tratamiento de información:</a:t>
          </a:r>
          <a:endParaRPr lang="es-EC" sz="1600" kern="1200" dirty="0">
            <a:solidFill>
              <a:srgbClr val="000000"/>
            </a:solidFill>
          </a:endParaRPr>
        </a:p>
      </dsp:txBody>
      <dsp:txXfrm>
        <a:off x="18277" y="3251052"/>
        <a:ext cx="6466920" cy="337846"/>
      </dsp:txXfrm>
    </dsp:sp>
    <dsp:sp modelId="{128BD416-65FF-47C8-8140-717D94E35487}">
      <dsp:nvSpPr>
        <dsp:cNvPr id="0" name=""/>
        <dsp:cNvSpPr/>
      </dsp:nvSpPr>
      <dsp:spPr>
        <a:xfrm>
          <a:off x="0" y="3607175"/>
          <a:ext cx="6503474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8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200" kern="1200" smtClean="0">
              <a:solidFill>
                <a:srgbClr val="000000"/>
              </a:solidFill>
            </a:rPr>
            <a:t>Análisis</a:t>
          </a:r>
          <a:endParaRPr lang="es-EC" sz="1200" kern="1200" dirty="0">
            <a:solidFill>
              <a:srgbClr val="000000"/>
            </a:solidFill>
          </a:endParaRPr>
        </a:p>
      </dsp:txBody>
      <dsp:txXfrm>
        <a:off x="0" y="3607175"/>
        <a:ext cx="6503474" cy="2649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80FBC-458E-4F61-A85E-108B7DFA6A09}">
      <dsp:nvSpPr>
        <dsp:cNvPr id="0" name=""/>
        <dsp:cNvSpPr/>
      </dsp:nvSpPr>
      <dsp:spPr>
        <a:xfrm>
          <a:off x="1679404" y="278"/>
          <a:ext cx="2519107" cy="10852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2">
                  <a:lumMod val="10000"/>
                </a:schemeClr>
              </a:solidFill>
            </a:rPr>
            <a:t>Bibliografía</a:t>
          </a:r>
          <a:endParaRPr lang="es-EC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79404" y="135933"/>
        <a:ext cx="2112142" cy="813929"/>
      </dsp:txXfrm>
    </dsp:sp>
    <dsp:sp modelId="{069A9381-0450-4D40-AA36-B5453F939BA5}">
      <dsp:nvSpPr>
        <dsp:cNvPr id="0" name=""/>
        <dsp:cNvSpPr/>
      </dsp:nvSpPr>
      <dsp:spPr>
        <a:xfrm>
          <a:off x="0" y="278"/>
          <a:ext cx="1679404" cy="108523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>
                  <a:lumMod val="10000"/>
                </a:schemeClr>
              </a:solidFill>
            </a:rPr>
            <a:t>Instrumentos de recolección de información</a:t>
          </a:r>
          <a:endParaRPr lang="es-EC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2977" y="53255"/>
        <a:ext cx="1573450" cy="979285"/>
      </dsp:txXfrm>
    </dsp:sp>
    <dsp:sp modelId="{7E5ACE2C-D37C-4694-AEBB-DD72F6FC5A76}">
      <dsp:nvSpPr>
        <dsp:cNvPr id="0" name=""/>
        <dsp:cNvSpPr/>
      </dsp:nvSpPr>
      <dsp:spPr>
        <a:xfrm>
          <a:off x="1679404" y="1194041"/>
          <a:ext cx="2519107" cy="108523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C" sz="2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679404" y="1329696"/>
        <a:ext cx="2112142" cy="813929"/>
      </dsp:txXfrm>
    </dsp:sp>
    <dsp:sp modelId="{875E944F-2782-4D4E-A6AA-EEB6DED1F47B}">
      <dsp:nvSpPr>
        <dsp:cNvPr id="0" name=""/>
        <dsp:cNvSpPr/>
      </dsp:nvSpPr>
      <dsp:spPr>
        <a:xfrm>
          <a:off x="0" y="1194041"/>
          <a:ext cx="1679404" cy="108523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2">
                  <a:lumMod val="10000"/>
                </a:schemeClr>
              </a:solidFill>
            </a:rPr>
            <a:t>Procedimiento para recolección de datos</a:t>
          </a:r>
          <a:endParaRPr lang="es-EC" sz="1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2977" y="1247018"/>
        <a:ext cx="1573450" cy="9792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FF8D9-9CE1-41B6-BB9C-36D9073F2842}">
      <dsp:nvSpPr>
        <dsp:cNvPr id="0" name=""/>
        <dsp:cNvSpPr/>
      </dsp:nvSpPr>
      <dsp:spPr>
        <a:xfrm>
          <a:off x="1023601" y="2286"/>
          <a:ext cx="4642783" cy="278567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El Indicador Riesgo País en el 2015 y el 2018 estuvieron marcados por altos y en el 2016 y el 2017 resaltan por sus bajos niveles en puntos básicos lo que se deriva en una lectura positiva ya que la imagen del Ecuador brinda una mayor confianza para sus acreedores.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1023601" y="2286"/>
        <a:ext cx="4642783" cy="2785670"/>
      </dsp:txXfrm>
    </dsp:sp>
    <dsp:sp modelId="{565667E9-5FBF-4593-88AE-E975177E1605}">
      <dsp:nvSpPr>
        <dsp:cNvPr id="0" name=""/>
        <dsp:cNvSpPr/>
      </dsp:nvSpPr>
      <dsp:spPr>
        <a:xfrm>
          <a:off x="6130663" y="2286"/>
          <a:ext cx="4642783" cy="278567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Si bien la Inversión Extranjera Directa representa un aporte importante para la economía de un país, a lo que también ayudan a impulsar el desarrollo y competitividad, pero a pesar de la fuerte inversión generada en dichos periodos la economía no tuvo un crecimiento esperado.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6130663" y="2286"/>
        <a:ext cx="4642783" cy="2785670"/>
      </dsp:txXfrm>
    </dsp:sp>
    <dsp:sp modelId="{E66D1D59-840F-41AD-85FF-B14D58EDDF8F}">
      <dsp:nvSpPr>
        <dsp:cNvPr id="0" name=""/>
        <dsp:cNvSpPr/>
      </dsp:nvSpPr>
      <dsp:spPr>
        <a:xfrm>
          <a:off x="1023601" y="3252235"/>
          <a:ext cx="4642783" cy="278567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Son pocos los casos en los cuales los factores económicos tuvieron una injerencia directa en el Riesgo País y por consecuente en la Inversión Extranjera Directa</a:t>
          </a:r>
          <a:endParaRPr lang="es-ES" sz="2200" kern="1200" dirty="0">
            <a:solidFill>
              <a:srgbClr val="000000"/>
            </a:solidFill>
          </a:endParaRPr>
        </a:p>
      </dsp:txBody>
      <dsp:txXfrm>
        <a:off x="1023601" y="3252235"/>
        <a:ext cx="4642783" cy="2785670"/>
      </dsp:txXfrm>
    </dsp:sp>
    <dsp:sp modelId="{924934F3-96E9-4651-9F53-C1982BF8171D}">
      <dsp:nvSpPr>
        <dsp:cNvPr id="0" name=""/>
        <dsp:cNvSpPr/>
      </dsp:nvSpPr>
      <dsp:spPr>
        <a:xfrm>
          <a:off x="6130663" y="3252235"/>
          <a:ext cx="4642783" cy="278567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rgbClr val="000000"/>
              </a:solidFill>
            </a:rPr>
            <a:t>El Riesgo País no tuvo la influencia que se espera en la Inversión Extranjera Directa, y parte de ello se debe a que el sector de la extracción de minas y canteras tiene una alta aportación en la Inversión Extranjera Directa</a:t>
          </a:r>
          <a:endParaRPr lang="es-EC" sz="2200" kern="1200" dirty="0">
            <a:solidFill>
              <a:srgbClr val="000000"/>
            </a:solidFill>
          </a:endParaRPr>
        </a:p>
      </dsp:txBody>
      <dsp:txXfrm>
        <a:off x="6130663" y="3252235"/>
        <a:ext cx="4642783" cy="27856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749CC-20C4-432F-B372-39D58979A51E}">
      <dsp:nvSpPr>
        <dsp:cNvPr id="0" name=""/>
        <dsp:cNvSpPr/>
      </dsp:nvSpPr>
      <dsp:spPr>
        <a:xfrm>
          <a:off x="1045157" y="3672"/>
          <a:ext cx="4640651" cy="278439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Se recomienda tanto al gobierno central como a los gobiernos autónomos descentralizados la ejecución de proyectos de índole tecnológica.</a:t>
          </a:r>
          <a:endParaRPr lang="es-EC" sz="2000" kern="1200" dirty="0">
            <a:solidFill>
              <a:sysClr val="windowText" lastClr="000000"/>
            </a:solidFill>
          </a:endParaRPr>
        </a:p>
      </dsp:txBody>
      <dsp:txXfrm>
        <a:off x="1045157" y="3672"/>
        <a:ext cx="4640651" cy="2784390"/>
      </dsp:txXfrm>
    </dsp:sp>
    <dsp:sp modelId="{49EC9D19-75FF-4A5B-AB2B-47BA94B55DC9}">
      <dsp:nvSpPr>
        <dsp:cNvPr id="0" name=""/>
        <dsp:cNvSpPr/>
      </dsp:nvSpPr>
      <dsp:spPr>
        <a:xfrm>
          <a:off x="6149874" y="3672"/>
          <a:ext cx="4640651" cy="278439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A pesar de la buena imagen que posee el país reflejado en el Índice de Bonos de Mercados Emergentes, el Estado no abuse de financiarse por medio de bonos estatales.</a:t>
          </a:r>
          <a:endParaRPr lang="es-EC" sz="2000" kern="1200" dirty="0">
            <a:solidFill>
              <a:sysClr val="windowText" lastClr="000000"/>
            </a:solidFill>
          </a:endParaRPr>
        </a:p>
      </dsp:txBody>
      <dsp:txXfrm>
        <a:off x="6149874" y="3672"/>
        <a:ext cx="4640651" cy="2784390"/>
      </dsp:txXfrm>
    </dsp:sp>
    <dsp:sp modelId="{3FCCDD67-24A0-4BD6-ACEC-45D5FBC76B02}">
      <dsp:nvSpPr>
        <dsp:cNvPr id="0" name=""/>
        <dsp:cNvSpPr/>
      </dsp:nvSpPr>
      <dsp:spPr>
        <a:xfrm>
          <a:off x="1045157" y="3252128"/>
          <a:ext cx="4640651" cy="278439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Es importante mantener buenos indicadores económicos ya que los mismos reflejan la situación actual y reciente del país.</a:t>
          </a:r>
          <a:endParaRPr lang="es-EC" sz="2000" kern="1200" dirty="0">
            <a:solidFill>
              <a:sysClr val="windowText" lastClr="000000"/>
            </a:solidFill>
          </a:endParaRPr>
        </a:p>
      </dsp:txBody>
      <dsp:txXfrm>
        <a:off x="1045157" y="3252128"/>
        <a:ext cx="4640651" cy="2784390"/>
      </dsp:txXfrm>
    </dsp:sp>
    <dsp:sp modelId="{BF2246F7-DAA4-4373-8189-FD0CDD103F6C}">
      <dsp:nvSpPr>
        <dsp:cNvPr id="0" name=""/>
        <dsp:cNvSpPr/>
      </dsp:nvSpPr>
      <dsp:spPr>
        <a:xfrm>
          <a:off x="6149874" y="3252128"/>
          <a:ext cx="4640651" cy="278439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El Gobierno Central debe emplear políticas que estén dirigidas a diversificar las inversiones provenientes del exterior,  para que las empresas que no únicamente vengan a invertir con el fin  de obtener un beneficio económico sino que vengan aportar a las distintas industrias de la economía ofreciendo un valor agregado a las mismas.</a:t>
          </a:r>
          <a:endParaRPr lang="es-EC" sz="2000" kern="1200" dirty="0">
            <a:solidFill>
              <a:sysClr val="windowText" lastClr="000000"/>
            </a:solidFill>
          </a:endParaRPr>
        </a:p>
      </dsp:txBody>
      <dsp:txXfrm>
        <a:off x="6149874" y="3252128"/>
        <a:ext cx="4640651" cy="2784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C75B9-EA08-4126-955A-E8818D77423C}">
      <dsp:nvSpPr>
        <dsp:cNvPr id="0" name=""/>
        <dsp:cNvSpPr/>
      </dsp:nvSpPr>
      <dsp:spPr>
        <a:xfrm>
          <a:off x="27615" y="582487"/>
          <a:ext cx="2942220" cy="117688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10000"/>
                </a:schemeClr>
              </a:solidFill>
            </a:rPr>
            <a:t>Ingreso neto para una gestión permanente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16059" y="582487"/>
        <a:ext cx="1765332" cy="1176888"/>
      </dsp:txXfrm>
    </dsp:sp>
    <dsp:sp modelId="{1EF55F1F-AFE8-420E-8295-055B79B970D4}">
      <dsp:nvSpPr>
        <dsp:cNvPr id="0" name=""/>
        <dsp:cNvSpPr/>
      </dsp:nvSpPr>
      <dsp:spPr>
        <a:xfrm>
          <a:off x="2650413" y="576967"/>
          <a:ext cx="2942220" cy="1176888"/>
        </a:xfrm>
        <a:prstGeom prst="chevron">
          <a:avLst/>
        </a:prstGeom>
        <a:gradFill rotWithShape="0">
          <a:gsLst>
            <a:gs pos="0">
              <a:schemeClr val="accent5">
                <a:hueOff val="8580830"/>
                <a:satOff val="-17187"/>
                <a:lumOff val="-10883"/>
                <a:alphaOff val="0"/>
                <a:tint val="50000"/>
                <a:satMod val="300000"/>
              </a:schemeClr>
            </a:gs>
            <a:gs pos="35000">
              <a:schemeClr val="accent5">
                <a:hueOff val="8580830"/>
                <a:satOff val="-17187"/>
                <a:lumOff val="-10883"/>
                <a:alphaOff val="0"/>
                <a:tint val="37000"/>
                <a:satMod val="300000"/>
              </a:schemeClr>
            </a:gs>
            <a:gs pos="100000">
              <a:schemeClr val="accent5">
                <a:hueOff val="8580830"/>
                <a:satOff val="-17187"/>
                <a:lumOff val="-10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10000"/>
                </a:schemeClr>
              </a:solidFill>
            </a:rPr>
            <a:t>Otorga derecho a voto (10% o más) paquete accionario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38857" y="576967"/>
        <a:ext cx="1765332" cy="1176888"/>
      </dsp:txXfrm>
    </dsp:sp>
    <dsp:sp modelId="{D3AD970D-AC6F-4781-B492-2ABA81EA767B}">
      <dsp:nvSpPr>
        <dsp:cNvPr id="0" name=""/>
        <dsp:cNvSpPr/>
      </dsp:nvSpPr>
      <dsp:spPr>
        <a:xfrm>
          <a:off x="5298412" y="576967"/>
          <a:ext cx="2942220" cy="1176888"/>
        </a:xfrm>
        <a:prstGeom prst="chevron">
          <a:avLst/>
        </a:prstGeom>
        <a:gradFill rotWithShape="0">
          <a:gsLst>
            <a:gs pos="0">
              <a:schemeClr val="accent5">
                <a:hueOff val="17161661"/>
                <a:satOff val="-34374"/>
                <a:lumOff val="-21765"/>
                <a:alphaOff val="0"/>
                <a:tint val="50000"/>
                <a:satMod val="300000"/>
              </a:schemeClr>
            </a:gs>
            <a:gs pos="35000">
              <a:schemeClr val="accent5">
                <a:hueOff val="17161661"/>
                <a:satOff val="-34374"/>
                <a:lumOff val="-21765"/>
                <a:alphaOff val="0"/>
                <a:tint val="37000"/>
                <a:satMod val="300000"/>
              </a:schemeClr>
            </a:gs>
            <a:gs pos="100000">
              <a:schemeClr val="accent5">
                <a:hueOff val="17161661"/>
                <a:satOff val="-34374"/>
                <a:lumOff val="-2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2">
                  <a:lumMod val="10000"/>
                </a:schemeClr>
              </a:solidFill>
            </a:rPr>
            <a:t>Reinversión ganancias </a:t>
          </a:r>
          <a:endParaRPr lang="es-ES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886856" y="576967"/>
        <a:ext cx="1765332" cy="1176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B927B-26AB-449C-9509-119AF51AA94D}">
      <dsp:nvSpPr>
        <dsp:cNvPr id="0" name=""/>
        <dsp:cNvSpPr/>
      </dsp:nvSpPr>
      <dsp:spPr>
        <a:xfrm>
          <a:off x="1941" y="610232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>
              <a:solidFill>
                <a:schemeClr val="bg2">
                  <a:lumMod val="10000"/>
                </a:schemeClr>
              </a:solidFill>
            </a:rPr>
            <a:t>Riesgo País</a:t>
          </a:r>
          <a:endParaRPr lang="es-EC" sz="3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643" y="627934"/>
        <a:ext cx="2382168" cy="568989"/>
      </dsp:txXfrm>
    </dsp:sp>
    <dsp:sp modelId="{DC322993-9E67-403E-9CF1-2BEE12256E1E}">
      <dsp:nvSpPr>
        <dsp:cNvPr id="0" name=""/>
        <dsp:cNvSpPr/>
      </dsp:nvSpPr>
      <dsp:spPr>
        <a:xfrm rot="5400000">
          <a:off x="1157843" y="1267509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41C9-E48F-4246-BE0F-D0B7DB278554}">
      <dsp:nvSpPr>
        <dsp:cNvPr id="0" name=""/>
        <dsp:cNvSpPr/>
      </dsp:nvSpPr>
      <dsp:spPr>
        <a:xfrm>
          <a:off x="1941" y="1426162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Desempeño económico</a:t>
          </a:r>
          <a:endParaRPr lang="es-EC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643" y="1443864"/>
        <a:ext cx="2382168" cy="568989"/>
      </dsp:txXfrm>
    </dsp:sp>
    <dsp:sp modelId="{2F8D5394-E5AF-4B8F-BDE6-7EFC5F2D370C}">
      <dsp:nvSpPr>
        <dsp:cNvPr id="0" name=""/>
        <dsp:cNvSpPr/>
      </dsp:nvSpPr>
      <dsp:spPr>
        <a:xfrm rot="5400000">
          <a:off x="1157843" y="2083440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366787"/>
            <a:satOff val="6926"/>
            <a:lumOff val="-4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F0172-5180-45E3-B2F2-7A23E9CA3199}">
      <dsp:nvSpPr>
        <dsp:cNvPr id="0" name=""/>
        <dsp:cNvSpPr/>
      </dsp:nvSpPr>
      <dsp:spPr>
        <a:xfrm>
          <a:off x="1941" y="2242093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520194"/>
            <a:satOff val="7450"/>
            <a:lumOff val="3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20194"/>
              <a:satOff val="7450"/>
              <a:lumOff val="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Estabilidad Política</a:t>
          </a:r>
        </a:p>
      </dsp:txBody>
      <dsp:txXfrm>
        <a:off x="19643" y="2259795"/>
        <a:ext cx="2382168" cy="568989"/>
      </dsp:txXfrm>
    </dsp:sp>
    <dsp:sp modelId="{694C7693-8185-45F2-9404-8B563B661C19}">
      <dsp:nvSpPr>
        <dsp:cNvPr id="0" name=""/>
        <dsp:cNvSpPr/>
      </dsp:nvSpPr>
      <dsp:spPr>
        <a:xfrm rot="5400000">
          <a:off x="1157843" y="2899370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733575"/>
            <a:satOff val="13852"/>
            <a:lumOff val="-8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C3104-7EA6-45CD-A48A-A6F4CB2F6BC9}">
      <dsp:nvSpPr>
        <dsp:cNvPr id="0" name=""/>
        <dsp:cNvSpPr/>
      </dsp:nvSpPr>
      <dsp:spPr>
        <a:xfrm>
          <a:off x="1941" y="3058024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040388"/>
            <a:satOff val="14900"/>
            <a:lumOff val="7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40388"/>
              <a:satOff val="14900"/>
              <a:lumOff val="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Socio-cultural</a:t>
          </a:r>
        </a:p>
      </dsp:txBody>
      <dsp:txXfrm>
        <a:off x="19643" y="3075726"/>
        <a:ext cx="2382168" cy="568989"/>
      </dsp:txXfrm>
    </dsp:sp>
    <dsp:sp modelId="{DCC3E6EF-5290-4B9A-8CE1-8A94F5C20583}">
      <dsp:nvSpPr>
        <dsp:cNvPr id="0" name=""/>
        <dsp:cNvSpPr/>
      </dsp:nvSpPr>
      <dsp:spPr>
        <a:xfrm rot="5400000">
          <a:off x="1157843" y="3715301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100362"/>
            <a:satOff val="20778"/>
            <a:lumOff val="-12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C0B01-16C9-4D52-8003-787C5C501AA0}">
      <dsp:nvSpPr>
        <dsp:cNvPr id="0" name=""/>
        <dsp:cNvSpPr/>
      </dsp:nvSpPr>
      <dsp:spPr>
        <a:xfrm>
          <a:off x="1941" y="3873954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560582"/>
            <a:satOff val="22350"/>
            <a:lumOff val="11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560582"/>
              <a:satOff val="22350"/>
              <a:lumOff val="1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Nivel de endeudamiento</a:t>
          </a:r>
        </a:p>
      </dsp:txBody>
      <dsp:txXfrm>
        <a:off x="19643" y="3891656"/>
        <a:ext cx="2382168" cy="568989"/>
      </dsp:txXfrm>
    </dsp:sp>
    <dsp:sp modelId="{4F602916-BD7D-4DDA-B538-98AC1EF52B18}">
      <dsp:nvSpPr>
        <dsp:cNvPr id="0" name=""/>
        <dsp:cNvSpPr/>
      </dsp:nvSpPr>
      <dsp:spPr>
        <a:xfrm>
          <a:off x="2757974" y="610232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b="1" kern="1200" dirty="0" smtClean="0">
              <a:solidFill>
                <a:schemeClr val="bg2">
                  <a:lumMod val="10000"/>
                </a:schemeClr>
              </a:solidFill>
            </a:rPr>
            <a:t>IED</a:t>
          </a:r>
          <a:endParaRPr lang="es-EC" sz="31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75676" y="627934"/>
        <a:ext cx="2382168" cy="568989"/>
      </dsp:txXfrm>
    </dsp:sp>
    <dsp:sp modelId="{86842EA3-45FF-4C34-B7FD-8DC1C62F864A}">
      <dsp:nvSpPr>
        <dsp:cNvPr id="0" name=""/>
        <dsp:cNvSpPr/>
      </dsp:nvSpPr>
      <dsp:spPr>
        <a:xfrm rot="5400000">
          <a:off x="3913875" y="1267509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467150"/>
            <a:satOff val="2770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1CB50-53F1-4A8E-BE65-6B651C91F137}">
      <dsp:nvSpPr>
        <dsp:cNvPr id="0" name=""/>
        <dsp:cNvSpPr/>
      </dsp:nvSpPr>
      <dsp:spPr>
        <a:xfrm>
          <a:off x="2757974" y="1426162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080776"/>
            <a:satOff val="29801"/>
            <a:lumOff val="154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080776"/>
              <a:satOff val="29801"/>
              <a:lumOff val="15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Apertura de nuevos mercados</a:t>
          </a:r>
          <a:endParaRPr lang="es-EC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775676" y="1443864"/>
        <a:ext cx="2382168" cy="568989"/>
      </dsp:txXfrm>
    </dsp:sp>
    <dsp:sp modelId="{2C253A4E-83CD-46FC-A1E6-101D895861E3}">
      <dsp:nvSpPr>
        <dsp:cNvPr id="0" name=""/>
        <dsp:cNvSpPr/>
      </dsp:nvSpPr>
      <dsp:spPr>
        <a:xfrm rot="5400000">
          <a:off x="3913875" y="2083440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833937"/>
            <a:satOff val="34629"/>
            <a:lumOff val="-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D58CB-2B8E-4958-8E0A-833F7EF0C371}">
      <dsp:nvSpPr>
        <dsp:cNvPr id="0" name=""/>
        <dsp:cNvSpPr/>
      </dsp:nvSpPr>
      <dsp:spPr>
        <a:xfrm>
          <a:off x="2757974" y="2242093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600970"/>
            <a:satOff val="37251"/>
            <a:lumOff val="192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600970"/>
              <a:satOff val="37251"/>
              <a:lumOff val="1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Mayor productividad</a:t>
          </a:r>
        </a:p>
      </dsp:txBody>
      <dsp:txXfrm>
        <a:off x="2775676" y="2259795"/>
        <a:ext cx="2382168" cy="568989"/>
      </dsp:txXfrm>
    </dsp:sp>
    <dsp:sp modelId="{5BBB4EE0-CD61-4758-AD36-2992A4AC7BDD}">
      <dsp:nvSpPr>
        <dsp:cNvPr id="0" name=""/>
        <dsp:cNvSpPr/>
      </dsp:nvSpPr>
      <dsp:spPr>
        <a:xfrm rot="5400000">
          <a:off x="3913875" y="2899370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2200724"/>
            <a:satOff val="41555"/>
            <a:lumOff val="-25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77EC3-BB88-4862-A1BD-E5521504F4CF}">
      <dsp:nvSpPr>
        <dsp:cNvPr id="0" name=""/>
        <dsp:cNvSpPr/>
      </dsp:nvSpPr>
      <dsp:spPr>
        <a:xfrm>
          <a:off x="2757974" y="3058024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3121164"/>
            <a:satOff val="44701"/>
            <a:lumOff val="23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121164"/>
              <a:satOff val="44701"/>
              <a:lumOff val="2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Explotación de activos</a:t>
          </a:r>
        </a:p>
      </dsp:txBody>
      <dsp:txXfrm>
        <a:off x="2775676" y="3075726"/>
        <a:ext cx="2382168" cy="568989"/>
      </dsp:txXfrm>
    </dsp:sp>
    <dsp:sp modelId="{91DF3E77-C518-4920-A0C7-37515232FE14}">
      <dsp:nvSpPr>
        <dsp:cNvPr id="0" name=""/>
        <dsp:cNvSpPr/>
      </dsp:nvSpPr>
      <dsp:spPr>
        <a:xfrm rot="5400000">
          <a:off x="3913875" y="3715301"/>
          <a:ext cx="105768" cy="105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D8E3C-3818-42BE-8ED1-0AEA476629C2}">
      <dsp:nvSpPr>
        <dsp:cNvPr id="0" name=""/>
        <dsp:cNvSpPr/>
      </dsp:nvSpPr>
      <dsp:spPr>
        <a:xfrm>
          <a:off x="2757974" y="3873954"/>
          <a:ext cx="2417572" cy="6043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3641358"/>
            <a:satOff val="52151"/>
            <a:lumOff val="270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641358"/>
              <a:satOff val="52151"/>
              <a:lumOff val="2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>
                  <a:lumMod val="10000"/>
                </a:schemeClr>
              </a:solidFill>
            </a:rPr>
            <a:t>Liquidez</a:t>
          </a:r>
        </a:p>
      </dsp:txBody>
      <dsp:txXfrm>
        <a:off x="2775676" y="3891656"/>
        <a:ext cx="2382168" cy="568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B5B0C-A0D0-4B02-A8A4-3745FEEE83B1}">
      <dsp:nvSpPr>
        <dsp:cNvPr id="0" name=""/>
        <dsp:cNvSpPr/>
      </dsp:nvSpPr>
      <dsp:spPr>
        <a:xfrm>
          <a:off x="4521742" y="3075432"/>
          <a:ext cx="2933866" cy="2933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Establecer la influencia del Riesgo País en la Inversión Extranjera Directa en el Ecuador en el periodo 2015 – 2018</a:t>
          </a:r>
          <a:endParaRPr lang="es-EC" sz="19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51397" y="3505087"/>
        <a:ext cx="2074556" cy="2074556"/>
      </dsp:txXfrm>
    </dsp:sp>
    <dsp:sp modelId="{2B889C8F-5951-408D-970D-FF24C86B8606}">
      <dsp:nvSpPr>
        <dsp:cNvPr id="0" name=""/>
        <dsp:cNvSpPr/>
      </dsp:nvSpPr>
      <dsp:spPr>
        <a:xfrm rot="11700000">
          <a:off x="2299475" y="3428717"/>
          <a:ext cx="2186579" cy="836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5B2B6-20AB-4886-B396-F03E59F28712}">
      <dsp:nvSpPr>
        <dsp:cNvPr id="0" name=""/>
        <dsp:cNvSpPr/>
      </dsp:nvSpPr>
      <dsp:spPr>
        <a:xfrm>
          <a:off x="943141" y="2448960"/>
          <a:ext cx="2787173" cy="2229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>
              <a:solidFill>
                <a:schemeClr val="bg1"/>
              </a:solidFill>
            </a:rPr>
            <a:t>Analizar el comportamiento del Riesgo </a:t>
          </a:r>
          <a:r>
            <a:rPr lang="es-EC" sz="2500" kern="1200" dirty="0" smtClean="0">
              <a:solidFill>
                <a:schemeClr val="bg1"/>
              </a:solidFill>
            </a:rPr>
            <a:t>País</a:t>
          </a:r>
          <a:endParaRPr lang="es-EC" sz="2500" kern="1200" dirty="0">
            <a:solidFill>
              <a:schemeClr val="bg1"/>
            </a:solidFill>
          </a:endParaRPr>
        </a:p>
      </dsp:txBody>
      <dsp:txXfrm>
        <a:off x="1008448" y="2514267"/>
        <a:ext cx="2656559" cy="2099124"/>
      </dsp:txXfrm>
    </dsp:sp>
    <dsp:sp modelId="{50F56B7B-16D6-45BD-BF59-9D86C75B73AA}">
      <dsp:nvSpPr>
        <dsp:cNvPr id="0" name=""/>
        <dsp:cNvSpPr/>
      </dsp:nvSpPr>
      <dsp:spPr>
        <a:xfrm rot="14700000">
          <a:off x="3759606" y="1688602"/>
          <a:ext cx="2186579" cy="836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773400"/>
            <a:satOff val="-11317"/>
            <a:lumOff val="6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301E2-5CBA-41D6-9ED8-0FE19B9AE0A9}">
      <dsp:nvSpPr>
        <dsp:cNvPr id="0" name=""/>
        <dsp:cNvSpPr/>
      </dsp:nvSpPr>
      <dsp:spPr>
        <a:xfrm>
          <a:off x="2997265" y="951"/>
          <a:ext cx="2787173" cy="2229738"/>
        </a:xfrm>
        <a:prstGeom prst="roundRect">
          <a:avLst>
            <a:gd name="adj" fmla="val 10000"/>
          </a:avLst>
        </a:prstGeom>
        <a:solidFill>
          <a:schemeClr val="accent2">
            <a:hueOff val="-1773400"/>
            <a:satOff val="-11317"/>
            <a:lumOff val="6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Examinar el desenvolvimiento de la Inversión Extranjera </a:t>
          </a:r>
          <a:r>
            <a:rPr lang="es-EC" sz="2500" kern="1200" dirty="0" smtClean="0"/>
            <a:t>Directa</a:t>
          </a:r>
          <a:endParaRPr lang="es-EC" sz="2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062572" y="66258"/>
        <a:ext cx="2656559" cy="2099124"/>
      </dsp:txXfrm>
    </dsp:sp>
    <dsp:sp modelId="{B60B27CB-1AFE-4159-8527-D075B8318DFD}">
      <dsp:nvSpPr>
        <dsp:cNvPr id="0" name=""/>
        <dsp:cNvSpPr/>
      </dsp:nvSpPr>
      <dsp:spPr>
        <a:xfrm rot="17700000">
          <a:off x="6031166" y="1688602"/>
          <a:ext cx="2186579" cy="836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546800"/>
            <a:satOff val="-22633"/>
            <a:lumOff val="122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707EF-D8BD-4F1C-87F5-CEC42181933F}">
      <dsp:nvSpPr>
        <dsp:cNvPr id="0" name=""/>
        <dsp:cNvSpPr/>
      </dsp:nvSpPr>
      <dsp:spPr>
        <a:xfrm>
          <a:off x="6192913" y="951"/>
          <a:ext cx="2787173" cy="2229738"/>
        </a:xfrm>
        <a:prstGeom prst="roundRect">
          <a:avLst>
            <a:gd name="adj" fmla="val 10000"/>
          </a:avLst>
        </a:prstGeom>
        <a:solidFill>
          <a:schemeClr val="accent2">
            <a:hueOff val="-3546800"/>
            <a:satOff val="-22633"/>
            <a:lumOff val="122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Establecer </a:t>
          </a:r>
          <a:r>
            <a:rPr lang="es-EC" sz="2500" kern="1200" dirty="0" smtClean="0"/>
            <a:t>un análisis que </a:t>
          </a:r>
          <a:r>
            <a:rPr lang="es-EC" sz="2500" kern="1200" dirty="0" smtClean="0"/>
            <a:t>tienen cada uno de los factores </a:t>
          </a:r>
          <a:r>
            <a:rPr lang="es-EC" sz="2500" kern="1200" dirty="0" smtClean="0"/>
            <a:t>económicos</a:t>
          </a:r>
          <a:endParaRPr lang="es-EC" sz="2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258220" y="66258"/>
        <a:ext cx="2656559" cy="2099124"/>
      </dsp:txXfrm>
    </dsp:sp>
    <dsp:sp modelId="{765D571F-831A-4D51-BE6D-6D32644EDC89}">
      <dsp:nvSpPr>
        <dsp:cNvPr id="0" name=""/>
        <dsp:cNvSpPr/>
      </dsp:nvSpPr>
      <dsp:spPr>
        <a:xfrm rot="20700000">
          <a:off x="7491296" y="3428717"/>
          <a:ext cx="2186579" cy="836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8CBCA-867D-46B4-9075-50135D286308}">
      <dsp:nvSpPr>
        <dsp:cNvPr id="0" name=""/>
        <dsp:cNvSpPr/>
      </dsp:nvSpPr>
      <dsp:spPr>
        <a:xfrm>
          <a:off x="8247036" y="2448960"/>
          <a:ext cx="2787173" cy="2229738"/>
        </a:xfrm>
        <a:prstGeom prst="roundRect">
          <a:avLst>
            <a:gd name="adj" fmla="val 10000"/>
          </a:avLst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Determinar el nivel de influencia que ejerce el Riesgo País en la Inversión Extranjera </a:t>
          </a:r>
          <a:r>
            <a:rPr lang="es-EC" sz="2500" kern="1200" dirty="0" smtClean="0"/>
            <a:t>Directa</a:t>
          </a:r>
          <a:endParaRPr lang="es-EC" sz="2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312343" y="2514267"/>
        <a:ext cx="2656559" cy="2099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2C357-C9CC-439F-88C8-02951C63DF81}">
      <dsp:nvSpPr>
        <dsp:cNvPr id="0" name=""/>
        <dsp:cNvSpPr/>
      </dsp:nvSpPr>
      <dsp:spPr>
        <a:xfrm>
          <a:off x="0" y="0"/>
          <a:ext cx="7818107" cy="111394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bg2">
                  <a:lumMod val="10000"/>
                </a:schemeClr>
              </a:solidFill>
            </a:rPr>
            <a:t>Situación económica nacional y mundial</a:t>
          </a:r>
          <a:endParaRPr lang="es-EC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0"/>
        <a:ext cx="7818107" cy="1113942"/>
      </dsp:txXfrm>
    </dsp:sp>
    <dsp:sp modelId="{B7ADDC5A-C83E-4CEA-A069-F54AFDE5DBF3}">
      <dsp:nvSpPr>
        <dsp:cNvPr id="0" name=""/>
        <dsp:cNvSpPr/>
      </dsp:nvSpPr>
      <dsp:spPr>
        <a:xfrm>
          <a:off x="0" y="1113942"/>
          <a:ext cx="3909053" cy="233927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solidFill>
                <a:schemeClr val="bg2">
                  <a:lumMod val="10000"/>
                </a:schemeClr>
              </a:solidFill>
            </a:rPr>
            <a:t>- $ percibe por IED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solidFill>
                <a:schemeClr val="bg2">
                  <a:lumMod val="10000"/>
                </a:schemeClr>
              </a:solidFill>
            </a:rPr>
            <a:t>- Riesgo País no siempre influye en la toma de decisiones de los inversionistas</a:t>
          </a:r>
        </a:p>
      </dsp:txBody>
      <dsp:txXfrm>
        <a:off x="0" y="1113942"/>
        <a:ext cx="3909053" cy="2339278"/>
      </dsp:txXfrm>
    </dsp:sp>
    <dsp:sp modelId="{797A031D-2D01-4348-82C3-6C6AA4119E22}">
      <dsp:nvSpPr>
        <dsp:cNvPr id="0" name=""/>
        <dsp:cNvSpPr/>
      </dsp:nvSpPr>
      <dsp:spPr>
        <a:xfrm>
          <a:off x="3909053" y="1113942"/>
          <a:ext cx="3909053" cy="233927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solidFill>
                <a:schemeClr val="bg2">
                  <a:lumMod val="10000"/>
                </a:schemeClr>
              </a:solidFill>
            </a:rPr>
            <a:t>- Evolución 2015 - 2018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>
              <a:solidFill>
                <a:schemeClr val="bg2">
                  <a:lumMod val="10000"/>
                </a:schemeClr>
              </a:solidFill>
            </a:rPr>
            <a:t>- Factores económicos</a:t>
          </a:r>
        </a:p>
      </dsp:txBody>
      <dsp:txXfrm>
        <a:off x="3909053" y="1113942"/>
        <a:ext cx="3909053" cy="2339278"/>
      </dsp:txXfrm>
    </dsp:sp>
    <dsp:sp modelId="{789BEC8F-8130-4AD4-A336-A0F5AC45476F}">
      <dsp:nvSpPr>
        <dsp:cNvPr id="0" name=""/>
        <dsp:cNvSpPr/>
      </dsp:nvSpPr>
      <dsp:spPr>
        <a:xfrm>
          <a:off x="0" y="3453220"/>
          <a:ext cx="7818107" cy="25991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E927F-F362-4E3A-A49D-341A6204D24A}">
      <dsp:nvSpPr>
        <dsp:cNvPr id="0" name=""/>
        <dsp:cNvSpPr/>
      </dsp:nvSpPr>
      <dsp:spPr>
        <a:xfrm>
          <a:off x="0" y="0"/>
          <a:ext cx="2081010" cy="148906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>
              <a:solidFill>
                <a:schemeClr val="bg2">
                  <a:lumMod val="10000"/>
                </a:schemeClr>
              </a:solidFill>
            </a:rPr>
            <a:t>Hymer</a:t>
          </a:r>
          <a:r>
            <a:rPr lang="es-ES" sz="1500" kern="1200" dirty="0" smtClean="0">
              <a:solidFill>
                <a:schemeClr val="bg2">
                  <a:lumMod val="10000"/>
                </a:schemeClr>
              </a:solidFill>
            </a:rPr>
            <a:t> y </a:t>
          </a:r>
          <a:r>
            <a:rPr lang="es-ES" sz="1500" kern="1200" dirty="0" err="1" smtClean="0">
              <a:solidFill>
                <a:schemeClr val="bg2">
                  <a:lumMod val="10000"/>
                </a:schemeClr>
              </a:solidFill>
            </a:rPr>
            <a:t>Kindleberger</a:t>
          </a:r>
          <a:endParaRPr lang="es-EC" sz="1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595624"/>
        <a:ext cx="2081010" cy="595624"/>
      </dsp:txXfrm>
    </dsp:sp>
    <dsp:sp modelId="{597D9D7D-16ED-458A-9F99-30A7A19FD084}">
      <dsp:nvSpPr>
        <dsp:cNvPr id="0" name=""/>
        <dsp:cNvSpPr/>
      </dsp:nvSpPr>
      <dsp:spPr>
        <a:xfrm>
          <a:off x="792576" y="89343"/>
          <a:ext cx="495856" cy="4958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6321-077A-4339-939D-C2DE9D09D941}">
      <dsp:nvSpPr>
        <dsp:cNvPr id="0" name=""/>
        <dsp:cNvSpPr/>
      </dsp:nvSpPr>
      <dsp:spPr>
        <a:xfrm>
          <a:off x="41331" y="1207086"/>
          <a:ext cx="1914529" cy="223359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EAC6C-623F-438B-92AA-4DE96C432E6D}">
      <dsp:nvSpPr>
        <dsp:cNvPr id="0" name=""/>
        <dsp:cNvSpPr/>
      </dsp:nvSpPr>
      <dsp:spPr>
        <a:xfrm>
          <a:off x="507645" y="973"/>
          <a:ext cx="2496215" cy="149772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bg2">
                  <a:lumMod val="10000"/>
                </a:schemeClr>
              </a:solidFill>
            </a:rPr>
            <a:t>Teoría de la Imperfección de los Mercados</a:t>
          </a:r>
          <a:endParaRPr lang="es-EC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07645" y="973"/>
        <a:ext cx="2496215" cy="1497729"/>
      </dsp:txXfrm>
    </dsp:sp>
    <dsp:sp modelId="{A3D3BD0D-D9F0-4521-8BD5-0C2DC8061E2E}">
      <dsp:nvSpPr>
        <dsp:cNvPr id="0" name=""/>
        <dsp:cNvSpPr/>
      </dsp:nvSpPr>
      <dsp:spPr>
        <a:xfrm>
          <a:off x="3253482" y="973"/>
          <a:ext cx="2496215" cy="1497729"/>
        </a:xfrm>
        <a:prstGeom prst="rect">
          <a:avLst/>
        </a:prstGeom>
        <a:gradFill rotWithShape="0">
          <a:gsLst>
            <a:gs pos="0">
              <a:schemeClr val="accent2">
                <a:hueOff val="-1773400"/>
                <a:satOff val="-11317"/>
                <a:lumOff val="6144"/>
                <a:alphaOff val="0"/>
                <a:tint val="50000"/>
                <a:satMod val="300000"/>
              </a:schemeClr>
            </a:gs>
            <a:gs pos="35000">
              <a:schemeClr val="accent2">
                <a:hueOff val="-1773400"/>
                <a:satOff val="-11317"/>
                <a:lumOff val="6144"/>
                <a:alphaOff val="0"/>
                <a:tint val="37000"/>
                <a:satMod val="300000"/>
              </a:schemeClr>
            </a:gs>
            <a:gs pos="100000">
              <a:schemeClr val="accent2">
                <a:hueOff val="-1773400"/>
                <a:satOff val="-11317"/>
                <a:lumOff val="6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solidFill>
                <a:schemeClr val="bg2">
                  <a:lumMod val="10000"/>
                </a:schemeClr>
              </a:solidFill>
            </a:rPr>
            <a:t>Teoría de la Internacionalización</a:t>
          </a:r>
          <a:endParaRPr lang="es-EC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53482" y="973"/>
        <a:ext cx="2496215" cy="1497729"/>
      </dsp:txXfrm>
    </dsp:sp>
    <dsp:sp modelId="{EAAB11BF-2A41-491F-9556-96E516076A08}">
      <dsp:nvSpPr>
        <dsp:cNvPr id="0" name=""/>
        <dsp:cNvSpPr/>
      </dsp:nvSpPr>
      <dsp:spPr>
        <a:xfrm>
          <a:off x="507645" y="1748324"/>
          <a:ext cx="2496215" cy="149772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bg2">
                  <a:lumMod val="10000"/>
                </a:schemeClr>
              </a:solidFill>
            </a:rPr>
            <a:t>Teoría de la Ventaja Comparativa</a:t>
          </a:r>
          <a:endParaRPr lang="es-EC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07645" y="1748324"/>
        <a:ext cx="2496215" cy="1497729"/>
      </dsp:txXfrm>
    </dsp:sp>
    <dsp:sp modelId="{5CBCB3A0-9C56-4636-A4AB-C0B261E180E3}">
      <dsp:nvSpPr>
        <dsp:cNvPr id="0" name=""/>
        <dsp:cNvSpPr/>
      </dsp:nvSpPr>
      <dsp:spPr>
        <a:xfrm>
          <a:off x="3253482" y="1748324"/>
          <a:ext cx="2496215" cy="149772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bg2">
                  <a:lumMod val="10000"/>
                </a:schemeClr>
              </a:solidFill>
            </a:rPr>
            <a:t>Teoría de la Ventaja Competitiva</a:t>
          </a:r>
          <a:endParaRPr lang="es-EC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53482" y="1748324"/>
        <a:ext cx="2496215" cy="1497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14FD7-0E97-4E03-A50D-450438A3B799}">
      <dsp:nvSpPr>
        <dsp:cNvPr id="0" name=""/>
        <dsp:cNvSpPr/>
      </dsp:nvSpPr>
      <dsp:spPr>
        <a:xfrm>
          <a:off x="0" y="0"/>
          <a:ext cx="2251959" cy="13179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>
              <a:solidFill>
                <a:schemeClr val="bg2">
                  <a:lumMod val="10000"/>
                </a:schemeClr>
              </a:solidFill>
            </a:rPr>
            <a:t>Buckley</a:t>
          </a:r>
          <a:r>
            <a:rPr lang="es-ES" sz="1900" kern="1200" dirty="0" smtClean="0">
              <a:solidFill>
                <a:schemeClr val="bg2">
                  <a:lumMod val="10000"/>
                </a:schemeClr>
              </a:solidFill>
            </a:rPr>
            <a:t> y </a:t>
          </a:r>
          <a:r>
            <a:rPr lang="es-ES" sz="1900" kern="1200" dirty="0" err="1" smtClean="0">
              <a:solidFill>
                <a:schemeClr val="bg2">
                  <a:lumMod val="10000"/>
                </a:schemeClr>
              </a:solidFill>
            </a:rPr>
            <a:t>Casson</a:t>
          </a:r>
          <a:endParaRPr lang="es-EC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527179"/>
        <a:ext cx="2251959" cy="527179"/>
      </dsp:txXfrm>
    </dsp:sp>
    <dsp:sp modelId="{EAB6FCF3-F0B8-4AF4-9798-144EF50C6D3A}">
      <dsp:nvSpPr>
        <dsp:cNvPr id="0" name=""/>
        <dsp:cNvSpPr/>
      </dsp:nvSpPr>
      <dsp:spPr>
        <a:xfrm>
          <a:off x="906541" y="79076"/>
          <a:ext cx="438876" cy="4388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6321-077A-4339-939D-C2DE9D09D941}">
      <dsp:nvSpPr>
        <dsp:cNvPr id="0" name=""/>
        <dsp:cNvSpPr/>
      </dsp:nvSpPr>
      <dsp:spPr>
        <a:xfrm>
          <a:off x="44726" y="1068376"/>
          <a:ext cx="2071802" cy="197692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09B84-771C-4ADB-ABC6-E78AC3CAA54C}">
      <dsp:nvSpPr>
        <dsp:cNvPr id="0" name=""/>
        <dsp:cNvSpPr/>
      </dsp:nvSpPr>
      <dsp:spPr>
        <a:xfrm>
          <a:off x="0" y="0"/>
          <a:ext cx="2240925" cy="148906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bg2">
                  <a:lumMod val="10000"/>
                </a:schemeClr>
              </a:solidFill>
            </a:rPr>
            <a:t>David Ricardo</a:t>
          </a:r>
          <a:endParaRPr lang="es-EC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595624"/>
        <a:ext cx="2240925" cy="595624"/>
      </dsp:txXfrm>
    </dsp:sp>
    <dsp:sp modelId="{91BC21AC-8D45-4AAB-BE2C-13E0EC630DD2}">
      <dsp:nvSpPr>
        <dsp:cNvPr id="0" name=""/>
        <dsp:cNvSpPr/>
      </dsp:nvSpPr>
      <dsp:spPr>
        <a:xfrm>
          <a:off x="723762" y="89343"/>
          <a:ext cx="793400" cy="4958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6321-077A-4339-939D-C2DE9D09D941}">
      <dsp:nvSpPr>
        <dsp:cNvPr id="0" name=""/>
        <dsp:cNvSpPr/>
      </dsp:nvSpPr>
      <dsp:spPr>
        <a:xfrm>
          <a:off x="44507" y="1207086"/>
          <a:ext cx="2061651" cy="223359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178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973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483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3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1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99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>
              <a:solidFill>
                <a:srgbClr val="95A5A6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>
              <a:solidFill>
                <a:srgbClr val="95A5A6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2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1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8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037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1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9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8466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87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88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9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8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74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609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012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35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142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823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33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DCB0-9F70-43DB-AC30-1378136CA760}" type="datetimeFigureOut">
              <a:rPr lang="es-EC" smtClean="0"/>
              <a:t>12/1/2020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F550-254D-42A4-AF0C-8F25F933E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0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7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7" y="6296025"/>
            <a:ext cx="88794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7" y="6245225"/>
            <a:ext cx="88794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>
              <a:solidFill>
                <a:srgbClr val="95A5A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0" y="5906861"/>
            <a:ext cx="3269714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43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ec/url?sa=i&amp;rct=j&amp;q=&amp;esrc=s&amp;source=images&amp;cd=&amp;cad=rja&amp;uact=8&amp;ved=0ahUKEwjjq8DE597TAhWGOyYKHTuABXYQjRwIBw&amp;url=http://www.imagui.com/a/graciasporsuatencionanimadasparadiapositivasgif-cBXrBLdje&amp;psig=AFQjCNGEiIfvt9sW2hSD2Qu9_tOXwliLZQ&amp;ust=1494281737737669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image" Target="../media/image19.jpeg"/><Relationship Id="rId3" Type="http://schemas.openxmlformats.org/officeDocument/2006/relationships/diagramLayout" Target="../diagrams/layout11.xml"/><Relationship Id="rId21" Type="http://schemas.openxmlformats.org/officeDocument/2006/relationships/image" Target="../media/image22.png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image" Target="../media/image18.jpeg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image" Target="../media/image20.jpeg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0067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1419" y="497449"/>
            <a:ext cx="11039789" cy="5001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CIENCIAS ECONÓMICAS, ADMINISTRATIVAS Y DE COMERCIO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TITULACIÓN, 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 A LA OBTENCIÓN DEL TÍTULO DE 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INGENIERO 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FINANZAS Y AUDITORÍA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INFLUENCIA DEL RIESGO PAÍS BASADO EN EL INDICADOR DE BONOS DE MERCADOS EMERGENTES EN LA INVERSIÓN EXTRANJERA DIRECTA EN ECUADOR EN EL PERIODO 2015-2018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/>
              <a:t>INFLUENCIA DEL RIESGO PAÍS BASADO EN EL </a:t>
            </a:r>
            <a:r>
              <a:rPr lang="es-ES" sz="1600" dirty="0" smtClean="0"/>
              <a:t>IBONOS </a:t>
            </a:r>
            <a:r>
              <a:rPr lang="es-ES" sz="1600" dirty="0"/>
              <a:t>DE MERCADOS EMERGENTES EN LA INVERSIÓN EXTRANJERA DIRECTA EN ECUADOR </a:t>
            </a:r>
            <a:r>
              <a:rPr lang="es-ES" sz="1600" dirty="0" smtClean="0"/>
              <a:t>ENPERIODO 2015-2018</a:t>
            </a: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C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LLERENA VARGAS, LIZETH SOLANGE</a:t>
            </a:r>
            <a:endParaRPr lang="es-EC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EC. GARCÍA OSORIO, NELSON EUCLIDES</a:t>
            </a: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marL="0" indent="0" algn="ctr">
              <a:buNone/>
            </a:pPr>
            <a:r>
              <a:rPr lang="es-EC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4053415770"/>
              </p:ext>
            </p:extLst>
          </p:nvPr>
        </p:nvGraphicFramePr>
        <p:xfrm>
          <a:off x="361763" y="1234622"/>
          <a:ext cx="6566575" cy="431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Extranjera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IED sin sector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minero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482859" y="3587261"/>
            <a:ext cx="257907" cy="25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482860" y="2145322"/>
            <a:ext cx="257907" cy="257908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622429" y="3083168"/>
            <a:ext cx="257907" cy="257908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3622428" y="3845169"/>
            <a:ext cx="257907" cy="25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183527"/>
              </p:ext>
            </p:extLst>
          </p:nvPr>
        </p:nvGraphicFramePr>
        <p:xfrm>
          <a:off x="7033844" y="1386765"/>
          <a:ext cx="4813300" cy="33928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03300"/>
                <a:gridCol w="7620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IED Total</a:t>
                      </a:r>
                      <a:endParaRPr lang="es-E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IED sin sector minero</a:t>
                      </a:r>
                      <a:endParaRPr lang="es-ES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Millones USD</a:t>
                      </a:r>
                      <a:endParaRPr lang="es-ES" sz="1100" b="1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Millones USD</a:t>
                      </a:r>
                      <a:endParaRPr lang="es-E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-77,72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-56,15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167,93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31,26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51,50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379,83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413,04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-393,76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-83,46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-69,76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-31,77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-40,72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73,03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157,87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140,82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-58,16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-48,76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125,63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205,51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-38,73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-20,74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-27,91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-18,85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-24,71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-20,57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244,11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107,81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113,00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-77,12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-37,95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21,56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64,56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51,20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349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-39,84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-20,90</a:t>
                      </a:r>
                      <a:endParaRPr lang="es-ES" sz="11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9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Producto Interno Bruto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9" name="28 Gráfico"/>
          <p:cNvGraphicFramePr/>
          <p:nvPr>
            <p:extLst>
              <p:ext uri="{D42A27DB-BD31-4B8C-83A1-F6EECF244321}">
                <p14:modId xmlns:p14="http://schemas.microsoft.com/office/powerpoint/2010/main" val="4086161379"/>
              </p:ext>
            </p:extLst>
          </p:nvPr>
        </p:nvGraphicFramePr>
        <p:xfrm>
          <a:off x="90153" y="799402"/>
          <a:ext cx="7006106" cy="292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29 Gráfico"/>
          <p:cNvGraphicFramePr/>
          <p:nvPr>
            <p:extLst>
              <p:ext uri="{D42A27DB-BD31-4B8C-83A1-F6EECF244321}">
                <p14:modId xmlns:p14="http://schemas.microsoft.com/office/powerpoint/2010/main" val="179867591"/>
              </p:ext>
            </p:extLst>
          </p:nvPr>
        </p:nvGraphicFramePr>
        <p:xfrm>
          <a:off x="183666" y="3798276"/>
          <a:ext cx="6899713" cy="305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63524"/>
              </p:ext>
            </p:extLst>
          </p:nvPr>
        </p:nvGraphicFramePr>
        <p:xfrm>
          <a:off x="7491211" y="786525"/>
          <a:ext cx="4572000" cy="275272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PIB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Riesgo País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Miles USD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33.456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0,13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-306.457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-1,22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-408.029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541.864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2,22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12.613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-15.445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276.455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813.065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3,23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-6.711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-32.643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380.237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1,46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552.604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2,10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-126.209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-0,47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499.947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1,87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201.799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0,74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693108"/>
              </p:ext>
            </p:extLst>
          </p:nvPr>
        </p:nvGraphicFramePr>
        <p:xfrm>
          <a:off x="7528360" y="3769217"/>
          <a:ext cx="4572000" cy="27527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62000"/>
                <a:gridCol w="762000"/>
                <a:gridCol w="762000"/>
                <a:gridCol w="762000"/>
                <a:gridCol w="876921"/>
                <a:gridCol w="647079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PIB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IED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Miles USD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Millones USD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33.456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0,13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-306.457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-1,22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-408.029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541.864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2,22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12.613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0,05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-15.445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276.455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813.065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3,23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-6.711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-32.643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380.237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1,46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552.604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2,10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-126.209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-0,47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499.947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1,87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201.799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0,74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6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3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2194853584"/>
              </p:ext>
            </p:extLst>
          </p:nvPr>
        </p:nvGraphicFramePr>
        <p:xfrm>
          <a:off x="164122" y="3668395"/>
          <a:ext cx="6307015" cy="318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Tasa de Variación del PIB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911353022"/>
              </p:ext>
            </p:extLst>
          </p:nvPr>
        </p:nvGraphicFramePr>
        <p:xfrm>
          <a:off x="194778" y="718879"/>
          <a:ext cx="6264637" cy="291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84686"/>
              </p:ext>
            </p:extLst>
          </p:nvPr>
        </p:nvGraphicFramePr>
        <p:xfrm>
          <a:off x="6928669" y="730601"/>
          <a:ext cx="4572000" cy="27527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Tasa de variación</a:t>
                      </a:r>
                      <a:r>
                        <a:rPr lang="es-EC" sz="10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PIB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-4,0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-95,24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-800,00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78,57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36,00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-64,71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-16,67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-180,00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112,50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38,10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-3,45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-35,71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-22,22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7,14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-46,67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07051"/>
              </p:ext>
            </p:extLst>
          </p:nvPr>
        </p:nvGraphicFramePr>
        <p:xfrm>
          <a:off x="6920964" y="3737680"/>
          <a:ext cx="4572000" cy="27569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62000"/>
                <a:gridCol w="762000"/>
                <a:gridCol w="762000"/>
                <a:gridCol w="762000"/>
                <a:gridCol w="945220"/>
                <a:gridCol w="578780"/>
              </a:tblGrid>
              <a:tr h="1661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Tasa de variación</a:t>
                      </a:r>
                      <a:r>
                        <a:rPr lang="es-EC" sz="10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PIB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IED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Millones</a:t>
                      </a:r>
                      <a:r>
                        <a:rPr lang="es-EC" sz="10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USD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-4,0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-95,24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-800,00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78,57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36,00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-64,71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-16,67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-180,00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112,50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38,10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-3,45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-35,71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-22,22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7,14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-46,67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0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PIB per cápita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16890872"/>
              </p:ext>
            </p:extLst>
          </p:nvPr>
        </p:nvGraphicFramePr>
        <p:xfrm>
          <a:off x="327419" y="792527"/>
          <a:ext cx="5346549" cy="272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28268287"/>
              </p:ext>
            </p:extLst>
          </p:nvPr>
        </p:nvGraphicFramePr>
        <p:xfrm>
          <a:off x="278165" y="3657599"/>
          <a:ext cx="5475605" cy="284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50509"/>
              </p:ext>
            </p:extLst>
          </p:nvPr>
        </p:nvGraphicFramePr>
        <p:xfrm>
          <a:off x="6975722" y="1239103"/>
          <a:ext cx="4161200" cy="1128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32240"/>
                <a:gridCol w="832240"/>
                <a:gridCol w="832240"/>
                <a:gridCol w="832240"/>
                <a:gridCol w="832240"/>
              </a:tblGrid>
              <a:tr h="2257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PIB per</a:t>
                      </a:r>
                      <a:r>
                        <a:rPr lang="es-EC" sz="10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cápita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Riesgo País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57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USD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-53,05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-0,87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-48,89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170,30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2,82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-29,06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150,98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367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79,96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30627"/>
              </p:ext>
            </p:extLst>
          </p:nvPr>
        </p:nvGraphicFramePr>
        <p:xfrm>
          <a:off x="7168464" y="3915507"/>
          <a:ext cx="3956735" cy="11136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91347"/>
                <a:gridCol w="791347"/>
                <a:gridCol w="791347"/>
                <a:gridCol w="791347"/>
                <a:gridCol w="791347"/>
              </a:tblGrid>
              <a:tr h="222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PIB per cápita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Riesgo País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USD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-53,05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-0,87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-553,69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-41,86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C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170,30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2,82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-150,16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-19,53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C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150,98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788,84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127,46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9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Inflación	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BEB0506E-C718-41A8-8643-7E98ACC46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17255"/>
              </p:ext>
            </p:extLst>
          </p:nvPr>
        </p:nvGraphicFramePr>
        <p:xfrm>
          <a:off x="223234" y="734097"/>
          <a:ext cx="6769994" cy="28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>
            <a:extLst>
              <a:ext uri="{FF2B5EF4-FFF2-40B4-BE49-F238E27FC236}">
                <a16:creationId xmlns:lc="http://schemas.openxmlformats.org/drawingml/2006/lockedCanvas" xmlns:xdr="http://schemas.openxmlformats.org/drawingml/2006/spreadsheetDrawing" xmlns:a16="http://schemas.microsoft.com/office/drawing/2014/main" xmlns="" id="{0ED79161-77F9-4F88-8A37-092076FAE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086954"/>
              </p:ext>
            </p:extLst>
          </p:nvPr>
        </p:nvGraphicFramePr>
        <p:xfrm>
          <a:off x="237024" y="3704492"/>
          <a:ext cx="6756204" cy="302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45751"/>
              </p:ext>
            </p:extLst>
          </p:nvPr>
        </p:nvGraphicFramePr>
        <p:xfrm>
          <a:off x="7376746" y="3850298"/>
          <a:ext cx="4018086" cy="28897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56014"/>
                <a:gridCol w="656014"/>
                <a:gridCol w="656014"/>
                <a:gridCol w="656014"/>
                <a:gridCol w="936829"/>
                <a:gridCol w="457201"/>
              </a:tblGrid>
              <a:tr h="14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Inflación</a:t>
                      </a:r>
                      <a:endParaRPr lang="es-E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IED</a:t>
                      </a:r>
                      <a:endParaRPr lang="es-ES" sz="9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Diferencia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Millones USD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-0,17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-64,30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0,04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45,14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161,91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-0,21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-57,54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0,01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4,21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-13,29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-0,71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-518,98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0,42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73,48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0,33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217,28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-0,34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-530,49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0,67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242,90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-0,29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-74,69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01779"/>
              </p:ext>
            </p:extLst>
          </p:nvPr>
        </p:nvGraphicFramePr>
        <p:xfrm>
          <a:off x="7411916" y="762001"/>
          <a:ext cx="3865684" cy="290659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1132"/>
                <a:gridCol w="631132"/>
                <a:gridCol w="631132"/>
                <a:gridCol w="631132"/>
                <a:gridCol w="631132"/>
                <a:gridCol w="710024"/>
              </a:tblGrid>
              <a:tr h="1361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Inflación</a:t>
                      </a:r>
                      <a:endParaRPr lang="es-ES" sz="9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4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Diferencia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-0,17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-64,30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0,04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45,14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161,91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-0,21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-57,54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0,01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4,21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-0,02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-13,29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-0,71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-518,98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0,42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73,48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0,33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217,28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-0,12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-1,60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-0,34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-530,49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0,67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242,90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89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-0,29</a:t>
                      </a:r>
                      <a:endParaRPr lang="es-ES" sz="1050" b="0" i="0" u="none" strike="noStrike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-74,69</a:t>
                      </a:r>
                      <a:endParaRPr lang="es-ES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4619" y="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Desempleo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14192685"/>
              </p:ext>
            </p:extLst>
          </p:nvPr>
        </p:nvGraphicFramePr>
        <p:xfrm>
          <a:off x="158456" y="558663"/>
          <a:ext cx="6770377" cy="29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55563323"/>
              </p:ext>
            </p:extLst>
          </p:nvPr>
        </p:nvGraphicFramePr>
        <p:xfrm>
          <a:off x="164619" y="3554400"/>
          <a:ext cx="6777094" cy="31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82202"/>
              </p:ext>
            </p:extLst>
          </p:nvPr>
        </p:nvGraphicFramePr>
        <p:xfrm>
          <a:off x="7411916" y="762001"/>
          <a:ext cx="3865684" cy="27870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31132"/>
                <a:gridCol w="631132"/>
                <a:gridCol w="631132"/>
                <a:gridCol w="631132"/>
                <a:gridCol w="631132"/>
                <a:gridCol w="710024"/>
              </a:tblGrid>
              <a:tr h="1577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Desempleo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62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0,63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16,41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-3,80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0,47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10,93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0,93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19,50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-7,02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-0,10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-1,89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-0,80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-15,38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2,27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-8,89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0,50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12,20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-4,35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-0,30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-6,82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-0,10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-2,44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-0,30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-7,50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58208"/>
              </p:ext>
            </p:extLst>
          </p:nvPr>
        </p:nvGraphicFramePr>
        <p:xfrm>
          <a:off x="7376746" y="3850298"/>
          <a:ext cx="4018086" cy="27906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56014"/>
                <a:gridCol w="656014"/>
                <a:gridCol w="656014"/>
                <a:gridCol w="656014"/>
                <a:gridCol w="936829"/>
                <a:gridCol w="457201"/>
              </a:tblGrid>
              <a:tr h="14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Desempleo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IED</a:t>
                      </a:r>
                      <a:endParaRPr lang="es-ES" sz="9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Millones USD</a:t>
                      </a:r>
                      <a:endParaRPr lang="es-ES" sz="105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0,63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16,41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-3,80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0,47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10,93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0,93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19,50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-7,02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-0,10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-1,89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-0,80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-15,38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2,27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-8,89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0,50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12,20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-4,35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-0,30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-6,82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-0,10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-2,44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-0,30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-7,50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0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Tasa Activa Referencial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44134814"/>
              </p:ext>
            </p:extLst>
          </p:nvPr>
        </p:nvGraphicFramePr>
        <p:xfrm>
          <a:off x="356155" y="734098"/>
          <a:ext cx="5890260" cy="264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42608422"/>
              </p:ext>
            </p:extLst>
          </p:nvPr>
        </p:nvGraphicFramePr>
        <p:xfrm>
          <a:off x="372236" y="3591877"/>
          <a:ext cx="6007100" cy="308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03673"/>
              </p:ext>
            </p:extLst>
          </p:nvPr>
        </p:nvGraphicFramePr>
        <p:xfrm>
          <a:off x="7411913" y="762001"/>
          <a:ext cx="4029809" cy="27870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57928"/>
                <a:gridCol w="657928"/>
                <a:gridCol w="657928"/>
                <a:gridCol w="657928"/>
                <a:gridCol w="657928"/>
                <a:gridCol w="740169"/>
              </a:tblGrid>
              <a:tr h="1577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Tasa Activa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62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1,39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19,02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-0,64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-7,36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1,06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13,15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-2,85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-2,26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19,02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-0,68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-7,74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0,49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-5,16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0,47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6,09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-0,36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-4,40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-0,57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-7,28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0,96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0,68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9,28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0,68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8,49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69838"/>
              </p:ext>
            </p:extLst>
          </p:nvPr>
        </p:nvGraphicFramePr>
        <p:xfrm>
          <a:off x="7376746" y="3850298"/>
          <a:ext cx="4018086" cy="27906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56014"/>
                <a:gridCol w="656014"/>
                <a:gridCol w="656014"/>
                <a:gridCol w="656014"/>
                <a:gridCol w="936829"/>
                <a:gridCol w="457201"/>
              </a:tblGrid>
              <a:tr h="14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Tasa Activa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IED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Millones USD</a:t>
                      </a:r>
                      <a:endParaRPr lang="es-ES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1,39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19,02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-0,64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-7,36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1,06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13,15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-2,85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-2,26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19,02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-0,68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-7,74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0,49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-5,16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0,47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6,09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-0,36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-4,40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-0,57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-7,28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0,96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0,68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9,28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0,68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8,49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2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Tasa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Pasiva </a:t>
            </a:r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Referencial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1588155"/>
              </p:ext>
            </p:extLst>
          </p:nvPr>
        </p:nvGraphicFramePr>
        <p:xfrm>
          <a:off x="367879" y="736405"/>
          <a:ext cx="5786736" cy="279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94984748"/>
              </p:ext>
            </p:extLst>
          </p:nvPr>
        </p:nvGraphicFramePr>
        <p:xfrm>
          <a:off x="223234" y="3727938"/>
          <a:ext cx="5932805" cy="3028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469788"/>
              </p:ext>
            </p:extLst>
          </p:nvPr>
        </p:nvGraphicFramePr>
        <p:xfrm>
          <a:off x="7411913" y="762001"/>
          <a:ext cx="4029809" cy="27870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57928"/>
                <a:gridCol w="657928"/>
                <a:gridCol w="657928"/>
                <a:gridCol w="657928"/>
                <a:gridCol w="657928"/>
                <a:gridCol w="740169"/>
              </a:tblGrid>
              <a:tr h="1577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Tasa Pasiva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62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3,20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0,07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1,28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-0,41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-7,39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0,81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15,76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0,84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-3,67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-0,66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-11,42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-0,23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-4,49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-0,09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-1,84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3,54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-0,02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0,01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0,20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0,15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3,02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-0,03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-0,59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0,35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6,89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3234"/>
              </p:ext>
            </p:extLst>
          </p:nvPr>
        </p:nvGraphicFramePr>
        <p:xfrm>
          <a:off x="7376746" y="3850298"/>
          <a:ext cx="4018086" cy="27906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56014"/>
                <a:gridCol w="656014"/>
                <a:gridCol w="656014"/>
                <a:gridCol w="656014"/>
                <a:gridCol w="936829"/>
                <a:gridCol w="457201"/>
              </a:tblGrid>
              <a:tr h="14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Tasa Pasiva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IED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Diferencia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Millones USD</a:t>
                      </a:r>
                      <a:endParaRPr lang="es-ES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0,17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3,20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0,07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1,28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-0,41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-7,39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0,81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15,76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0,05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0,84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-0,22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-3,67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-0,66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-11,42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-0,23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-4,49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-0,09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-1,84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0,17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3,54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-0,02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-0,40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0,01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0,20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3,02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-0,03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-0,59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6,89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1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Déficit o Superávit Presupuestario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119DF7EB-34AA-4770-B756-6E95F5159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631929"/>
              </p:ext>
            </p:extLst>
          </p:nvPr>
        </p:nvGraphicFramePr>
        <p:xfrm>
          <a:off x="223234" y="734097"/>
          <a:ext cx="6271351" cy="291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687E1D16-E4DC-48C7-9870-8AF1161A5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972240"/>
              </p:ext>
            </p:extLst>
          </p:nvPr>
        </p:nvGraphicFramePr>
        <p:xfrm>
          <a:off x="258403" y="3699935"/>
          <a:ext cx="6224458" cy="306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04912"/>
              </p:ext>
            </p:extLst>
          </p:nvPr>
        </p:nvGraphicFramePr>
        <p:xfrm>
          <a:off x="7411913" y="703386"/>
          <a:ext cx="4029809" cy="27870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57928"/>
                <a:gridCol w="657928"/>
                <a:gridCol w="814816"/>
                <a:gridCol w="609600"/>
                <a:gridCol w="549368"/>
                <a:gridCol w="740169"/>
              </a:tblGrid>
              <a:tr h="1577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10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Déficit o Superávit</a:t>
                      </a: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62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 USD</a:t>
                      </a: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-311,49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-104,85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622,63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102,31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-2927,16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-20801,29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2276,11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78,13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-14,13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-2,22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-513,91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-78,93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-1929,58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-165,63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1959,58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63,32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508,25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44,78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-3132,35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-502,21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3236,55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86,17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297,95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57,35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-704,51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-317,98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-1328,12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-143,42</a:t>
                      </a: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8509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94695"/>
              </p:ext>
            </p:extLst>
          </p:nvPr>
        </p:nvGraphicFramePr>
        <p:xfrm>
          <a:off x="7470531" y="3686176"/>
          <a:ext cx="4100146" cy="27906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48054"/>
                <a:gridCol w="609600"/>
                <a:gridCol w="810388"/>
                <a:gridCol w="656014"/>
                <a:gridCol w="936829"/>
                <a:gridCol w="539261"/>
              </a:tblGrid>
              <a:tr h="14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Déficit o Superávit</a:t>
                      </a: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IED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 USD</a:t>
                      </a: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Millones USD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-311,49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-104,85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622,63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102,31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-2927,16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-20801,29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2276,11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78,13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-14,13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-2,22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-513,91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-78,93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-1929,58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-165,63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1959,58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63,32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508,25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44,78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-3132,35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-502,21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3236,55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86,17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297,95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57,35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-704,51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-317,98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-1328,12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-143,42</a:t>
                      </a: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CC">
                        <a:alpha val="7568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1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Deuda Pública Externa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B0950373-910E-4EC9-96C0-CB80680EB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005951"/>
              </p:ext>
            </p:extLst>
          </p:nvPr>
        </p:nvGraphicFramePr>
        <p:xfrm>
          <a:off x="115910" y="757755"/>
          <a:ext cx="7585655" cy="270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lc="http://schemas.openxmlformats.org/drawingml/2006/lockedCanvas" id="{33AB8256-6D24-4B60-81C9-BDFC0F9AB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135503"/>
              </p:ext>
            </p:extLst>
          </p:nvPr>
        </p:nvGraphicFramePr>
        <p:xfrm>
          <a:off x="90153" y="3587262"/>
          <a:ext cx="7675808" cy="30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38373"/>
              </p:ext>
            </p:extLst>
          </p:nvPr>
        </p:nvGraphicFramePr>
        <p:xfrm>
          <a:off x="7869117" y="3833446"/>
          <a:ext cx="4322883" cy="27906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65991"/>
                <a:gridCol w="609600"/>
                <a:gridCol w="726831"/>
                <a:gridCol w="902677"/>
                <a:gridCol w="1019907"/>
                <a:gridCol w="597877"/>
              </a:tblGrid>
              <a:tr h="967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Deuda Pública Externa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IED</a:t>
                      </a:r>
                      <a:endParaRPr lang="es-ES" sz="9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Millones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Millones USD</a:t>
                      </a:r>
                      <a:endParaRPr lang="es-ES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5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970,85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5,09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283,45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1,41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-95,80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-0,47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866,27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4,28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1483,26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7,03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2007,68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8,89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1097,05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4,46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9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807,41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3,14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2065,19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7,80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-404,35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-1,42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3601,93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12,80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2817,02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8,87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-566,80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-1,64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874,95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2,57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9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854,82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2,45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4796"/>
              </p:ext>
            </p:extLst>
          </p:nvPr>
        </p:nvGraphicFramePr>
        <p:xfrm>
          <a:off x="7953982" y="772569"/>
          <a:ext cx="4111872" cy="27674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71326"/>
                <a:gridCol w="671326"/>
                <a:gridCol w="831409"/>
                <a:gridCol w="622014"/>
                <a:gridCol w="560555"/>
                <a:gridCol w="755242"/>
              </a:tblGrid>
              <a:tr h="145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Año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Trimestre</a:t>
                      </a:r>
                      <a:endParaRPr lang="es-ES" sz="10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Deuda Pública Externa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65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Millones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970,85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5,09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283,45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1,41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-95,80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-0,47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866,27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4,28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1483,26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7,03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2007,68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8,89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1097,05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4,46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807,41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3,14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2065,19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7,80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-404,35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-1,42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3601,93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12,80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2817,02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8,87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-566,80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-1,64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874,95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2,57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57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854,82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2,45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3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050" y="36625"/>
            <a:ext cx="10972800" cy="657784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Objeto de estudio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001826879"/>
              </p:ext>
            </p:extLst>
          </p:nvPr>
        </p:nvGraphicFramePr>
        <p:xfrm>
          <a:off x="3281082" y="981636"/>
          <a:ext cx="8027893" cy="212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32011" y="1606750"/>
            <a:ext cx="174811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Riesgo País</a:t>
            </a:r>
          </a:p>
          <a:p>
            <a:endParaRPr lang="es-E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380129" y="1854043"/>
            <a:ext cx="927847" cy="30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2010" y="3520715"/>
            <a:ext cx="1748117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Inversión Extranjera Directa, IED</a:t>
            </a:r>
          </a:p>
          <a:p>
            <a:endParaRPr lang="es-E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001892988"/>
              </p:ext>
            </p:extLst>
          </p:nvPr>
        </p:nvGraphicFramePr>
        <p:xfrm>
          <a:off x="3307976" y="2891119"/>
          <a:ext cx="8243048" cy="23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15 Flecha derecha"/>
          <p:cNvSpPr/>
          <p:nvPr/>
        </p:nvSpPr>
        <p:spPr>
          <a:xfrm>
            <a:off x="2380127" y="3876381"/>
            <a:ext cx="927847" cy="304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10" grpId="0" animBg="1"/>
      <p:bldP spid="11" grpId="0" animBg="1"/>
      <p:bldP spid="14" grpId="0" animBg="1"/>
      <p:bldGraphic spid="15" grpId="0">
        <p:bldAsOne/>
      </p:bldGraphic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Balanza Comercial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71920"/>
              </p:ext>
            </p:extLst>
          </p:nvPr>
        </p:nvGraphicFramePr>
        <p:xfrm>
          <a:off x="7411913" y="762001"/>
          <a:ext cx="4029809" cy="27870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57928"/>
                <a:gridCol w="657928"/>
                <a:gridCol w="657928"/>
                <a:gridCol w="657928"/>
                <a:gridCol w="657928"/>
                <a:gridCol w="740169"/>
              </a:tblGrid>
              <a:tr h="1577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Año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Trimestre</a:t>
                      </a:r>
                      <a:endParaRPr lang="es-ES" sz="10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Balanza Comercial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625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Millones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600,05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65,41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-41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-4,74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-160,94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-50,72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76,09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61,56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12,87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353,37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84,80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-208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822,17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1298,26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-145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-477,97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-62,99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-7,45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-10,21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-3,63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202,56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74,84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-333,79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-70,53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-496,32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-355,94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190,32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53,33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393,78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236,41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-304,30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133,92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217</a:t>
                      </a:r>
                      <a:endParaRPr lang="es-EC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-81,34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-105,53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77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-347,81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-219,55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71337"/>
              </p:ext>
            </p:extLst>
          </p:nvPr>
        </p:nvGraphicFramePr>
        <p:xfrm>
          <a:off x="7411915" y="3826852"/>
          <a:ext cx="4018086" cy="27906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56014"/>
                <a:gridCol w="656014"/>
                <a:gridCol w="656014"/>
                <a:gridCol w="656014"/>
                <a:gridCol w="936829"/>
                <a:gridCol w="457201"/>
              </a:tblGrid>
              <a:tr h="14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Año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Trimestre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Balanza</a:t>
                      </a:r>
                      <a:r>
                        <a:rPr lang="es-ES" sz="1000" b="0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Comercial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IED</a:t>
                      </a:r>
                      <a:endParaRPr lang="es-ES" sz="10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Diferencia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Millones USD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600,05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65,41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-47,16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-160,94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-50,72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61,56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12,87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353,37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84,80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822,17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1298,26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-477,97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-62,99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-10,21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-3,63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202,56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74,84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-333,79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-70,53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4,07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-496,32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-355,94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190,32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53,33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T1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393,78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236,41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T2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-304,30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133,92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-119,63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T3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-81,34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-105,53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45,70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S" sz="1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-347,81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-219,55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Gráfico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A042F7C0-E48C-4051-8C85-A85CAEAC6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546307"/>
              </p:ext>
            </p:extLst>
          </p:nvPr>
        </p:nvGraphicFramePr>
        <p:xfrm>
          <a:off x="535964" y="738555"/>
          <a:ext cx="6052405" cy="295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C689A427-8FE8-4EE2-9DBA-E93BAAECA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156079"/>
              </p:ext>
            </p:extLst>
          </p:nvPr>
        </p:nvGraphicFramePr>
        <p:xfrm>
          <a:off x="558555" y="3787334"/>
          <a:ext cx="6029814" cy="297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76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Discusión (Riesgo </a:t>
            </a:r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País – IED)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90680040"/>
              </p:ext>
            </p:extLst>
          </p:nvPr>
        </p:nvGraphicFramePr>
        <p:xfrm>
          <a:off x="337860" y="734097"/>
          <a:ext cx="7350827" cy="311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00536"/>
              </p:ext>
            </p:extLst>
          </p:nvPr>
        </p:nvGraphicFramePr>
        <p:xfrm>
          <a:off x="7874068" y="1556372"/>
          <a:ext cx="4018086" cy="27906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6014"/>
                <a:gridCol w="656014"/>
                <a:gridCol w="656014"/>
                <a:gridCol w="656014"/>
                <a:gridCol w="936829"/>
                <a:gridCol w="457201"/>
              </a:tblGrid>
              <a:tr h="14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Año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Trimestre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Riesgo</a:t>
                      </a:r>
                      <a:r>
                        <a:rPr lang="es-EC" sz="10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País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IED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98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Millones USD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-41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-4,74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-86,41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-47,16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627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76,09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162,61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167,94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-185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-12,75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523,76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201,88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-16,43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-584,57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-74,64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-13,71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-69,75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-35,12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-68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-7,45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0,68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0,53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-198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-23,43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182,43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140,81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2,94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-127,19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-40,77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6,01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4,07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2,20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-100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-14,16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-39,98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-21,17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-24,26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-52,53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-35,28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18,52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235,20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244,10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217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39,89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-119,63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-36,08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-18,40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45,70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21,57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  <a:tr h="15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205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33,01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348,99</a:t>
                      </a:r>
                      <a:endParaRPr lang="es-EC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135,47</a:t>
                      </a:r>
                      <a:endParaRPr lang="es-EC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CCFFF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72201" y="4974939"/>
            <a:ext cx="267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Coef. correlación= 0.38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4923692" y="5067272"/>
            <a:ext cx="1043354" cy="18466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467362"/>
              </p:ext>
            </p:extLst>
          </p:nvPr>
        </p:nvGraphicFramePr>
        <p:xfrm>
          <a:off x="351692" y="39726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70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3" grpId="0" animBg="1"/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Conclusiones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0067160"/>
              </p:ext>
            </p:extLst>
          </p:nvPr>
        </p:nvGraphicFramePr>
        <p:xfrm>
          <a:off x="193183" y="682580"/>
          <a:ext cx="11797048" cy="604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0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FF8D9-9CE1-41B6-BB9C-36D9073F2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667E9-5FBF-4593-88AE-E975177E1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6D1D59-840F-41AD-85FF-B14D58ED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934F3-96E9-4651-9F53-C1982BF8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Recomendaciones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7045222"/>
              </p:ext>
            </p:extLst>
          </p:nvPr>
        </p:nvGraphicFramePr>
        <p:xfrm>
          <a:off x="141668" y="669701"/>
          <a:ext cx="11835683" cy="604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9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6749CC-20C4-432F-B372-39D58979A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EC9D19-75FF-4A5B-AB2B-47BA94B55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CDD67-24A0-4BD6-ACEC-45D5FBC7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246F7-DAA4-4373-8189-FD0CDD103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gracias por su atencion animadas para diapositiv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0" y="1222420"/>
            <a:ext cx="6629400" cy="43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gradu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08" y="793839"/>
            <a:ext cx="3229790" cy="21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 derecha 7"/>
          <p:cNvSpPr/>
          <p:nvPr/>
        </p:nvSpPr>
        <p:spPr>
          <a:xfrm>
            <a:off x="2690000" y="3812558"/>
            <a:ext cx="1841660" cy="611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3214" y="57212"/>
            <a:ext cx="10972800" cy="601125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Planteamiento del problema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2" name="Diagrama 10"/>
          <p:cNvGraphicFramePr/>
          <p:nvPr>
            <p:extLst>
              <p:ext uri="{D42A27DB-BD31-4B8C-83A1-F6EECF244321}">
                <p14:modId xmlns:p14="http://schemas.microsoft.com/office/powerpoint/2010/main" val="3911334712"/>
              </p:ext>
            </p:extLst>
          </p:nvPr>
        </p:nvGraphicFramePr>
        <p:xfrm>
          <a:off x="6671075" y="732671"/>
          <a:ext cx="5177488" cy="508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media1.picsearch.com/is?Bq9_qghblctxE6pfNINSsMAJ04Wj3vVpEsEZrlQZsAw&amp;height=2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1"/>
          <a:stretch/>
        </p:blipFill>
        <p:spPr bwMode="auto">
          <a:xfrm>
            <a:off x="414634" y="3706129"/>
            <a:ext cx="2098651" cy="12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6"/>
          <p:cNvSpPr txBox="1"/>
          <p:nvPr/>
        </p:nvSpPr>
        <p:spPr>
          <a:xfrm>
            <a:off x="4866640" y="2289937"/>
            <a:ext cx="145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Inversión Extranjera Directa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CuadroTexto 9"/>
          <p:cNvSpPr txBox="1"/>
          <p:nvPr/>
        </p:nvSpPr>
        <p:spPr>
          <a:xfrm>
            <a:off x="414634" y="1855892"/>
            <a:ext cx="2034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2">
                    <a:lumMod val="10000"/>
                  </a:schemeClr>
                </a:solidFill>
              </a:rPr>
              <a:t>Indicador de Bonos de Mercados Emergentes (EMBI)</a:t>
            </a:r>
          </a:p>
        </p:txBody>
      </p:sp>
      <p:sp>
        <p:nvSpPr>
          <p:cNvPr id="19" name="CuadroTexto 1"/>
          <p:cNvSpPr txBox="1"/>
          <p:nvPr/>
        </p:nvSpPr>
        <p:spPr>
          <a:xfrm>
            <a:off x="2798468" y="2428436"/>
            <a:ext cx="13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2015-2018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3" t="70405" r="58556" b="21323"/>
          <a:stretch/>
        </p:blipFill>
        <p:spPr bwMode="auto">
          <a:xfrm>
            <a:off x="2950283" y="3582719"/>
            <a:ext cx="1079872" cy="89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media2.picsearch.com/is?wTeA0Ld0ozUxVYnhm_5foMFhAzXzsXY3M3V0LtxpIy8&amp;height=2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34" y="3499308"/>
            <a:ext cx="1618691" cy="13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interrogan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10" y="5000297"/>
            <a:ext cx="1193260" cy="10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1B927B-26AB-449C-9509-119AF51AA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322993-9E67-403E-9CF1-2BEE12256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A2141C9-E48F-4246-BE0F-D0B7DB278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F8D5394-E5AF-4B8F-BDE6-7EFC5F2D3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7F0172-5180-45E3-B2F2-7A23E9CA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4C7693-8185-45F2-9404-8B563B661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9C3104-7EA6-45CD-A48A-A6F4CB2F6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C3E6EF-5290-4B9A-8CE1-8A94F5C20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88C0B01-16C9-4D52-8003-787C5C501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F602916-BD7D-4DDA-B538-98AC1EF52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6842EA3-45FF-4C34-B7FD-8DC1C62F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1C1CB50-53F1-4A8E-BE65-6B651C91F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253A4E-83CD-46FC-A1E6-101D89586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CD58CB-2B8E-4958-8E0A-833F7EF0C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BBB4EE0-CD61-4758-AD36-2992A4AC7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077EC3-BB88-4862-A1BD-E5521504F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DF3E77-C518-4920-A0C7-37515232F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0D8E3C-3818-42BE-8ED1-0AEA47662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Graphic spid="12" grpId="0">
        <p:bldSub>
          <a:bldDgm bld="one"/>
        </p:bldSub>
      </p:bldGraphic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Objetivos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679902"/>
              </p:ext>
            </p:extLst>
          </p:nvPr>
        </p:nvGraphicFramePr>
        <p:xfrm>
          <a:off x="103032" y="145850"/>
          <a:ext cx="11977352" cy="601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sultado de imagen para riesgo pa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40" y="5273900"/>
            <a:ext cx="2049742" cy="9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inversion extranjera directa ecuad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06" y="5307286"/>
            <a:ext cx="1363942" cy="9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1B5B0C-A0D0-4B02-A8A4-3745FEEE8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889C8F-5951-408D-970D-FF24C86B8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E5B2B6-20AB-4886-B396-F03E59F28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F56B7B-16D6-45BD-BF59-9D86C75B7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D301E2-5CBA-41D6-9ED8-0FE19B9AE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0B27CB-1AFE-4159-8527-D075B8318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707EF-D8BD-4F1C-87F5-CEC421819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5D571F-831A-4D51-BE6D-6D32644ED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18CBCA-867D-46B4-9075-50135D286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Justificación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1633289" y="1179574"/>
            <a:ext cx="1029229" cy="39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1233714" y="1627966"/>
            <a:ext cx="142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Imagen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4958050" y="1226222"/>
            <a:ext cx="1184856" cy="39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4917709" y="1625725"/>
            <a:ext cx="162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Se empleará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14314063"/>
              </p:ext>
            </p:extLst>
          </p:nvPr>
        </p:nvGraphicFramePr>
        <p:xfrm>
          <a:off x="223234" y="2322162"/>
          <a:ext cx="7818107" cy="371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ecuad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6" y="884357"/>
            <a:ext cx="1009470" cy="11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inversionistas extranjer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42" y="924994"/>
            <a:ext cx="1809905" cy="10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Emerging Markets Bond Index (EMB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7610" r="18195" b="19841"/>
          <a:stretch/>
        </p:blipFill>
        <p:spPr bwMode="auto">
          <a:xfrm>
            <a:off x="6586029" y="1024741"/>
            <a:ext cx="2164579" cy="10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echa derecha 10"/>
          <p:cNvSpPr/>
          <p:nvPr/>
        </p:nvSpPr>
        <p:spPr>
          <a:xfrm>
            <a:off x="8875626" y="1365112"/>
            <a:ext cx="1184856" cy="39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0125413" y="1110272"/>
            <a:ext cx="130327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Tasa por bonos que se emite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30" name="Picture 10" descr="Resultado de imagen para economia del ecuad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15" y="3385225"/>
            <a:ext cx="2865712" cy="21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9BEC8F-8130-4AD4-A336-A0F5AC454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12C357-C9CC-439F-88C8-02951C63D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ADDC5A-C83E-4CEA-A069-F54AFDE5D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97A031D-2D01-4348-82C3-6C6AA4119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Graphic spid="10" grpId="0" uiExpand="1">
        <p:bldSub>
          <a:bldDgm bld="one"/>
        </p:bldSub>
      </p:bldGraphic>
      <p:bldP spid="1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Teorías de soporte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4349503"/>
              </p:ext>
            </p:extLst>
          </p:nvPr>
        </p:nvGraphicFramePr>
        <p:xfrm>
          <a:off x="945526" y="4301544"/>
          <a:ext cx="2081010" cy="148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285250147"/>
              </p:ext>
            </p:extLst>
          </p:nvPr>
        </p:nvGraphicFramePr>
        <p:xfrm>
          <a:off x="1057857" y="719947"/>
          <a:ext cx="6257343" cy="324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7510246" y="1120490"/>
            <a:ext cx="40983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700" dirty="0" smtClean="0">
                <a:solidFill>
                  <a:schemeClr val="bg2">
                    <a:lumMod val="10000"/>
                  </a:schemeClr>
                </a:solidFill>
              </a:rPr>
              <a:t>V</a:t>
            </a: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entajas en su mercado de origen y en la búsqueda de otros mercados. </a:t>
            </a:r>
          </a:p>
        </p:txBody>
      </p:sp>
      <p:sp>
        <p:nvSpPr>
          <p:cNvPr id="8" name="CuadroTexto 14"/>
          <p:cNvSpPr txBox="1"/>
          <p:nvPr/>
        </p:nvSpPr>
        <p:spPr>
          <a:xfrm>
            <a:off x="7510246" y="1820392"/>
            <a:ext cx="409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Existir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</a:rPr>
              <a:t>economías de escala </a:t>
            </a: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en el extranjero.</a:t>
            </a:r>
          </a:p>
        </p:txBody>
      </p:sp>
      <p:sp>
        <p:nvSpPr>
          <p:cNvPr id="9" name="CuadroTexto 14"/>
          <p:cNvSpPr txBox="1"/>
          <p:nvPr/>
        </p:nvSpPr>
        <p:spPr>
          <a:xfrm>
            <a:off x="7510246" y="2528168"/>
            <a:ext cx="409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Valor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</a:rPr>
              <a:t>diferencial que una empresa crea para sus </a:t>
            </a: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clientes. (precios menores)</a:t>
            </a:r>
          </a:p>
        </p:txBody>
      </p:sp>
      <p:sp>
        <p:nvSpPr>
          <p:cNvPr id="10" name="CuadroTexto 14"/>
          <p:cNvSpPr txBox="1"/>
          <p:nvPr/>
        </p:nvSpPr>
        <p:spPr>
          <a:xfrm>
            <a:off x="7510246" y="3326716"/>
            <a:ext cx="409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Producir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</a:rPr>
              <a:t>y exportar aquello para lo cual son más eficientes</a:t>
            </a:r>
            <a:endParaRPr lang="es-EC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1" name="Diagrama 2"/>
          <p:cNvGraphicFramePr/>
          <p:nvPr>
            <p:extLst>
              <p:ext uri="{D42A27DB-BD31-4B8C-83A1-F6EECF244321}">
                <p14:modId xmlns:p14="http://schemas.microsoft.com/office/powerpoint/2010/main" val="3547904035"/>
              </p:ext>
            </p:extLst>
          </p:nvPr>
        </p:nvGraphicFramePr>
        <p:xfrm>
          <a:off x="3298835" y="4378817"/>
          <a:ext cx="2251959" cy="131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a 2"/>
          <p:cNvGraphicFramePr/>
          <p:nvPr>
            <p:extLst>
              <p:ext uri="{D42A27DB-BD31-4B8C-83A1-F6EECF244321}">
                <p14:modId xmlns:p14="http://schemas.microsoft.com/office/powerpoint/2010/main" val="2465251980"/>
              </p:ext>
            </p:extLst>
          </p:nvPr>
        </p:nvGraphicFramePr>
        <p:xfrm>
          <a:off x="8937937" y="4181947"/>
          <a:ext cx="2240925" cy="148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Diagrama 2"/>
          <p:cNvGraphicFramePr/>
          <p:nvPr>
            <p:extLst>
              <p:ext uri="{D42A27DB-BD31-4B8C-83A1-F6EECF244321}">
                <p14:modId xmlns:p14="http://schemas.microsoft.com/office/powerpoint/2010/main" val="954599397"/>
              </p:ext>
            </p:extLst>
          </p:nvPr>
        </p:nvGraphicFramePr>
        <p:xfrm>
          <a:off x="6091707" y="4308459"/>
          <a:ext cx="2163651" cy="148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1734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AEAC6C-623F-438B-92AA-4DE96C432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D3BD0D-D9F0-4521-8BD5-0C2DC8061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AAB11BF-2A41-491F-9556-96E516076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BCB3A0-9C56-4636-A4AB-C0B261E18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2" grpId="0" uiExpand="1">
        <p:bldSub>
          <a:bldDgm bld="one"/>
        </p:bldSub>
      </p:bldGraphic>
      <p:bldP spid="15" grpId="0"/>
      <p:bldP spid="8" grpId="0" build="p"/>
      <p:bldP spid="9" grpId="0"/>
      <p:bldP spid="10" grpId="0"/>
      <p:bldGraphic spid="11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Marco metodológico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04735060"/>
              </p:ext>
            </p:extLst>
          </p:nvPr>
        </p:nvGraphicFramePr>
        <p:xfrm>
          <a:off x="888642" y="759855"/>
          <a:ext cx="3799268" cy="251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62413800"/>
              </p:ext>
            </p:extLst>
          </p:nvPr>
        </p:nvGraphicFramePr>
        <p:xfrm>
          <a:off x="5107188" y="133764"/>
          <a:ext cx="6503474" cy="39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045453348"/>
              </p:ext>
            </p:extLst>
          </p:nvPr>
        </p:nvGraphicFramePr>
        <p:xfrm>
          <a:off x="656823" y="4041876"/>
          <a:ext cx="4198512" cy="227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4" name="Picture 2" descr="Resultado de imagen para banco mundia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88" y="4427127"/>
            <a:ext cx="1204892" cy="120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epa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838" y="4427126"/>
            <a:ext cx="1264467" cy="120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banco central del ecuador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19676"/>
          <a:stretch/>
        </p:blipFill>
        <p:spPr bwMode="auto">
          <a:xfrm>
            <a:off x="5096435" y="4543502"/>
            <a:ext cx="1128664" cy="10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thumb/d/d3/IMF_logo.png/320px-IMF_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46" y="4592887"/>
            <a:ext cx="878869" cy="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11" y="4822180"/>
            <a:ext cx="1488701" cy="53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034B60-B9E7-4BD2-B1BF-22CB2D8F1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81FFAB-9B4B-4D0B-AE39-B92ED9354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4057D9-AE21-4F67-8A65-45BF5508A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8936D2-D855-4E58-A6E8-ADF7E95C2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76D92F-ED22-41D5-B826-BC63431AC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D569E7-1833-4DC2-A292-B7E7D4CD7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7A3879-5F1A-4689-8851-CE69624B4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01A1F9-FC99-420F-9A5F-371EEE7AC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6BB5E4-FE52-4221-9E1A-45AAD3BE8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35D52D-FA47-4771-856A-F78CD17B9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3A92BEA-1939-4B06-ACB6-BCF5536BF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8BD416-65FF-47C8-8140-717D94E35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Sub>
          <a:bldDgm bld="one"/>
        </p:bldSub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123375"/>
              </p:ext>
            </p:extLst>
          </p:nvPr>
        </p:nvGraphicFramePr>
        <p:xfrm>
          <a:off x="265561" y="1312795"/>
          <a:ext cx="6780008" cy="344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10972800" cy="588247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bg2">
                    <a:lumMod val="10000"/>
                  </a:schemeClr>
                </a:solidFill>
              </a:rPr>
              <a:t>Resultados – Riesgo País</a:t>
            </a:r>
            <a:endParaRPr lang="es-EC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37182"/>
              </p:ext>
            </p:extLst>
          </p:nvPr>
        </p:nvGraphicFramePr>
        <p:xfrm>
          <a:off x="7291753" y="1289538"/>
          <a:ext cx="4478216" cy="34817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19554"/>
                <a:gridCol w="1119554"/>
                <a:gridCol w="1119554"/>
                <a:gridCol w="1119554"/>
              </a:tblGrid>
              <a:tr h="217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2015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PB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-41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-4,74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627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76,09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-185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-12,75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-208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-16,43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-145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-13,71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-68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-7,45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-198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-23,43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19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2,94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40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6,01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-100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-14,16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-147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-24,26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T1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18,52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T2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217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39,89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T3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-140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-18,40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6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T4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205</a:t>
                      </a:r>
                      <a:endParaRPr lang="es-E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33,01</a:t>
                      </a:r>
                      <a:endParaRPr lang="es-E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2227385" y="1981200"/>
            <a:ext cx="257907" cy="25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5251939" y="3481754"/>
            <a:ext cx="257907" cy="257908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3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34" y="145850"/>
            <a:ext cx="6280597" cy="920950"/>
          </a:xfrm>
        </p:spPr>
        <p:txBody>
          <a:bodyPr/>
          <a:lstStyle/>
          <a:p>
            <a:pPr algn="l"/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Inversión Extranjera Directa por </a:t>
            </a:r>
            <a:r>
              <a:rPr lang="es-EC" sz="2400" dirty="0" smtClean="0">
                <a:solidFill>
                  <a:schemeClr val="bg2">
                    <a:lumMod val="10000"/>
                  </a:schemeClr>
                </a:solidFill>
              </a:rPr>
              <a:t> actividad </a:t>
            </a:r>
            <a:r>
              <a:rPr lang="es-EC" sz="2400" dirty="0">
                <a:solidFill>
                  <a:schemeClr val="bg2">
                    <a:lumMod val="10000"/>
                  </a:schemeClr>
                </a:solidFill>
              </a:rPr>
              <a:t>económica</a:t>
            </a:r>
            <a:br>
              <a:rPr lang="es-EC" sz="2400" dirty="0">
                <a:solidFill>
                  <a:schemeClr val="bg2">
                    <a:lumMod val="10000"/>
                  </a:schemeClr>
                </a:solidFill>
              </a:rPr>
            </a:br>
            <a:endParaRPr lang="es-EC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2513877515"/>
              </p:ext>
            </p:extLst>
          </p:nvPr>
        </p:nvGraphicFramePr>
        <p:xfrm>
          <a:off x="5859887" y="0"/>
          <a:ext cx="633211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86640"/>
              </p:ext>
            </p:extLst>
          </p:nvPr>
        </p:nvGraphicFramePr>
        <p:xfrm>
          <a:off x="222738" y="1089514"/>
          <a:ext cx="5416064" cy="485408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8068"/>
                <a:gridCol w="779346"/>
                <a:gridCol w="696688"/>
                <a:gridCol w="909237"/>
                <a:gridCol w="732113"/>
                <a:gridCol w="897428"/>
                <a:gridCol w="543184"/>
              </a:tblGrid>
              <a:tr h="174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Rama de actividad económica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2016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2017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2018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77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Miles USD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Miles USD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Miles USD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es-ES" sz="1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017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Agricultura, silvicultura, caza y pesca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-25.859,8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-38,2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82.700,4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197,3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-65.341,1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-52,43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40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Comercio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-52.398,3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     -29,9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-22.978,4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-18,7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102.091,8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101,99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7409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Construcción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23.630,8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    345,8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28.668,1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94,1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27.646,3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46,75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94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Electricidad, gas y agua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-60.563,1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     -98,1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934,6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      78,2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  4.444,0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208,69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017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Explotación de minas y canteras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-95.543,9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-17,1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-395.757,1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-85,2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669.921,3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977,51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0179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Industria manufacturera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-225.782,4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-85,6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107.057,5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282,7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-41.127,5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-28,38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656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Servicios comunales, sociales y personales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  8.948,0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82,0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-1.922,3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-97,7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2.364,2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60,76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656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Servicios prestados a las empresas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-207.777,8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-86,2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     43.205,1 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130,4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90.933,1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119,11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82949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Transporte, almacenamiento y comunicaciones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81.661,0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191,6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7.934,7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20,3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-2.092,3 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-4,45</a:t>
                      </a:r>
                      <a:endParaRPr lang="es-ES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8412</TotalTime>
  <Words>3793</Words>
  <Application>Microsoft Office PowerPoint</Application>
  <PresentationFormat>Personalizado</PresentationFormat>
  <Paragraphs>2138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Tema de Office</vt:lpstr>
      <vt:lpstr>Tema8</vt:lpstr>
      <vt:lpstr>CorelDRAW</vt:lpstr>
      <vt:lpstr>Presentación de PowerPoint</vt:lpstr>
      <vt:lpstr>Objeto de estudio</vt:lpstr>
      <vt:lpstr>Planteamiento del problema</vt:lpstr>
      <vt:lpstr>Objetivos</vt:lpstr>
      <vt:lpstr>Justificación</vt:lpstr>
      <vt:lpstr>Teorías de soporte</vt:lpstr>
      <vt:lpstr>Marco metodológico</vt:lpstr>
      <vt:lpstr>Resultados – Riesgo País</vt:lpstr>
      <vt:lpstr>Inversión Extranjera Directa por  actividad económica </vt:lpstr>
      <vt:lpstr>Inversión Extranjera Directa – IED sin sector minero</vt:lpstr>
      <vt:lpstr>Producto Interno Bruto</vt:lpstr>
      <vt:lpstr>Tasa de Variación del PIB</vt:lpstr>
      <vt:lpstr>PIB per cápita</vt:lpstr>
      <vt:lpstr>Inflación </vt:lpstr>
      <vt:lpstr>Desempleo</vt:lpstr>
      <vt:lpstr>Tasa Activa Referencial</vt:lpstr>
      <vt:lpstr>Tasa Pasiva Referencial</vt:lpstr>
      <vt:lpstr>Déficit o Superávit Presupuestario</vt:lpstr>
      <vt:lpstr>Deuda Pública Externa</vt:lpstr>
      <vt:lpstr>Balanza Comercial</vt:lpstr>
      <vt:lpstr>Discusión (Riesgo País – IED)</vt:lpstr>
      <vt:lpstr>Conclusiones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Bryan Correa E.</dc:creator>
  <cp:lastModifiedBy>Liz</cp:lastModifiedBy>
  <cp:revision>269</cp:revision>
  <dcterms:created xsi:type="dcterms:W3CDTF">2018-08-07T17:35:30Z</dcterms:created>
  <dcterms:modified xsi:type="dcterms:W3CDTF">2020-01-13T00:24:33Z</dcterms:modified>
</cp:coreProperties>
</file>