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4610100" cy="3467100"/>
  <p:notesSz cx="4610100" cy="34671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14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usval&#237;a.com.e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lx.com.e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811" y="1134046"/>
            <a:ext cx="3959541" cy="999708"/>
          </a:xfrm>
          <a:prstGeom prst="rect">
            <a:avLst/>
          </a:prstGeom>
        </p:spPr>
        <p:txBody>
          <a:bodyPr wrap="square" lIns="0" tIns="11239" rIns="0" bIns="0" rtlCol="0">
            <a:noAutofit/>
          </a:bodyPr>
          <a:lstStyle/>
          <a:p>
            <a:pPr marL="12700" algn="just">
              <a:lnSpc>
                <a:spcPts val="1770"/>
              </a:lnSpc>
            </a:pPr>
            <a:r>
              <a:rPr lang="es-419" sz="1700" spc="29" dirty="0" smtClean="0">
                <a:solidFill>
                  <a:srgbClr val="3333B2"/>
                </a:solidFill>
                <a:latin typeface="Times New Roman"/>
                <a:cs typeface="Times New Roman"/>
              </a:rPr>
              <a:t>“Análisis </a:t>
            </a:r>
            <a:r>
              <a:rPr lang="es-ES" spc="29" dirty="0" smtClean="0">
                <a:solidFill>
                  <a:srgbClr val="3333B2"/>
                </a:solidFill>
                <a:latin typeface="Times New Roman"/>
                <a:cs typeface="Times New Roman"/>
              </a:rPr>
              <a:t>comparativo entre un modelo de factores y regresión hedónica para la estimación del precio de la vivienda en el cantón Rumiñahui”</a:t>
            </a:r>
            <a:endParaRPr lang="es-ES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6790" y="2548950"/>
            <a:ext cx="1770529" cy="194452"/>
          </a:xfrm>
          <a:prstGeom prst="rect">
            <a:avLst/>
          </a:prstGeom>
        </p:spPr>
        <p:txBody>
          <a:bodyPr wrap="square" lIns="0" tIns="8858" rIns="0" bIns="0" rtlCol="0">
            <a:noAutofit/>
          </a:bodyPr>
          <a:lstStyle/>
          <a:p>
            <a:pPr marL="12700">
              <a:lnSpc>
                <a:spcPts val="1395"/>
              </a:lnSpc>
            </a:pPr>
            <a:r>
              <a:rPr sz="1200" spc="9" dirty="0" smtClean="0">
                <a:latin typeface="Times New Roman"/>
                <a:cs typeface="Times New Roman"/>
              </a:rPr>
              <a:t>Ing. Fernando Ortega Loza</a:t>
            </a:r>
            <a:r>
              <a:rPr sz="1200" spc="9" baseline="28987" dirty="0" smtClean="0">
                <a:latin typeface="Times New Roman"/>
                <a:cs typeface="Times New Roman"/>
              </a:rPr>
              <a:t>1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3927" y="2807659"/>
            <a:ext cx="2380135" cy="263490"/>
          </a:xfrm>
          <a:prstGeom prst="rect">
            <a:avLst/>
          </a:prstGeom>
        </p:spPr>
        <p:txBody>
          <a:bodyPr wrap="square" lIns="0" tIns="6381" rIns="0" bIns="0" rtlCol="0">
            <a:noAutofit/>
          </a:bodyPr>
          <a:lstStyle/>
          <a:p>
            <a:pPr marL="12700">
              <a:lnSpc>
                <a:spcPts val="944"/>
              </a:lnSpc>
            </a:pPr>
            <a:r>
              <a:rPr lang="es-ES" sz="1000" spc="16" baseline="24156" dirty="0">
                <a:latin typeface="Times New Roman"/>
                <a:cs typeface="Times New Roman"/>
              </a:rPr>
              <a:t>1</a:t>
            </a:r>
            <a:r>
              <a:rPr lang="es-ES" sz="900" spc="16" dirty="0" smtClean="0">
                <a:latin typeface="Times New Roman"/>
                <a:cs typeface="Times New Roman"/>
              </a:rPr>
              <a:t>Universidad  de las Fuerzas  Armadas  - ESPE</a:t>
            </a:r>
            <a:endParaRPr lang="es-ES" sz="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4116" y="2952750"/>
            <a:ext cx="1527267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3" dirty="0" smtClean="0">
                <a:latin typeface="Times New Roman"/>
                <a:cs typeface="Times New Roman"/>
              </a:rPr>
              <a:t>8 de noviembre de 2019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8"/>
          <p:cNvSpPr txBox="1"/>
          <p:nvPr/>
        </p:nvSpPr>
        <p:spPr>
          <a:xfrm>
            <a:off x="369571" y="574329"/>
            <a:ext cx="3959541" cy="454185"/>
          </a:xfrm>
          <a:prstGeom prst="rect">
            <a:avLst/>
          </a:prstGeom>
        </p:spPr>
        <p:txBody>
          <a:bodyPr wrap="square" lIns="0" tIns="8858" rIns="0" bIns="0" rtlCol="0">
            <a:noAutofit/>
          </a:bodyPr>
          <a:lstStyle/>
          <a:p>
            <a:pPr algn="ctr"/>
            <a:r>
              <a:rPr lang="es-419" sz="1200" dirty="0" smtClean="0"/>
              <a:t>Trabajo de titulación previo a la obtención del título de Magister en Enseñanza de la Matemática</a:t>
            </a:r>
          </a:p>
          <a:p>
            <a:r>
              <a:rPr lang="es-419" b="1" dirty="0"/>
              <a:t> </a:t>
            </a:r>
            <a:endParaRPr lang="es-419" dirty="0"/>
          </a:p>
          <a:p>
            <a:pPr marL="12700">
              <a:lnSpc>
                <a:spcPts val="1395"/>
              </a:lnSpc>
            </a:pPr>
            <a:endParaRPr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27880"/>
            <a:ext cx="276654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2" dirty="0" smtClean="0">
                <a:solidFill>
                  <a:srgbClr val="3333B2"/>
                </a:solidFill>
                <a:latin typeface="Times New Roman"/>
                <a:cs typeface="Times New Roman"/>
              </a:rPr>
              <a:t>Estudio descriptivo de los datos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208" y="954361"/>
            <a:ext cx="156959" cy="1511381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 marR="3512" algn="just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01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56540" marR="3399" algn="just">
              <a:lnSpc>
                <a:spcPct val="95825"/>
              </a:lnSpc>
              <a:spcBef>
                <a:spcPts val="497"/>
              </a:spcBef>
            </a:pPr>
            <a:r>
              <a:rPr sz="12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*</a:t>
            </a:r>
            <a:endParaRPr sz="1200">
              <a:latin typeface="Times New Roman"/>
              <a:cs typeface="Times New Roman"/>
            </a:endParaRPr>
          </a:p>
          <a:p>
            <a:pPr marL="56540" marR="3399" algn="just">
              <a:lnSpc>
                <a:spcPct val="95825"/>
              </a:lnSpc>
              <a:spcBef>
                <a:spcPts val="360"/>
              </a:spcBef>
            </a:pPr>
            <a:r>
              <a:rPr sz="12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626" y="959990"/>
            <a:ext cx="3379565" cy="84149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 marR="26286">
              <a:lnSpc>
                <a:spcPts val="1260"/>
              </a:lnSpc>
            </a:pPr>
            <a:r>
              <a:rPr sz="1200" spc="-1" dirty="0" smtClean="0">
                <a:latin typeface="Times New Roman"/>
                <a:cs typeface="Times New Roman"/>
              </a:rPr>
              <a:t>Localizacion georeferenciada (longitud y latitud)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  <a:spcBef>
                <a:spcPts val="297"/>
              </a:spcBef>
            </a:pPr>
            <a:r>
              <a:rPr sz="1200" spc="-15" dirty="0" smtClean="0">
                <a:latin typeface="Times New Roman"/>
                <a:cs typeface="Times New Roman"/>
              </a:rPr>
              <a:t>Ditancia m'mnima a Unidad Educativa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60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Ditancia m'mnima a Establecimiento o Centro de Salud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  <a:spcBef>
                <a:spcPts val="360"/>
              </a:spcBef>
            </a:pPr>
            <a:r>
              <a:rPr sz="1200" spc="-10" dirty="0" smtClean="0">
                <a:latin typeface="Times New Roman"/>
                <a:cs typeface="Times New Roman"/>
              </a:rPr>
              <a:t>Ditancia m'mnima a Zona de Desarrollo Economico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626" y="1845675"/>
            <a:ext cx="1727425" cy="620067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37" dirty="0" smtClean="0">
                <a:latin typeface="Times New Roman"/>
                <a:cs typeface="Times New Roman"/>
              </a:rPr>
              <a:t>Ditancia m'mnima a lnstitucio</a:t>
            </a:r>
            <a:endParaRPr sz="1200">
              <a:latin typeface="Times New Roman"/>
              <a:cs typeface="Times New Roman"/>
            </a:endParaRPr>
          </a:p>
          <a:p>
            <a:pPr marL="12704" marR="22774">
              <a:lnSpc>
                <a:spcPts val="1024"/>
              </a:lnSpc>
              <a:spcBef>
                <a:spcPts val="222"/>
              </a:spcBef>
            </a:pPr>
            <a:r>
              <a:rPr sz="1200" spc="16" dirty="0" smtClean="0">
                <a:latin typeface="Times New Roman"/>
                <a:cs typeface="Times New Roman"/>
              </a:rPr>
              <a:t>Precio por por m</a:t>
            </a:r>
            <a:r>
              <a:rPr sz="1200" spc="16" baseline="32611" dirty="0" smtClean="0">
                <a:latin typeface="Times New Roman"/>
                <a:cs typeface="Times New Roman"/>
              </a:rPr>
              <a:t>2  </a:t>
            </a:r>
            <a:r>
              <a:rPr sz="1200" spc="16" dirty="0" smtClean="0">
                <a:latin typeface="Times New Roman"/>
                <a:cs typeface="Times New Roman"/>
              </a:rPr>
              <a:t>total</a:t>
            </a:r>
            <a:endParaRPr sz="1200">
              <a:latin typeface="Times New Roman"/>
              <a:cs typeface="Times New Roman"/>
            </a:endParaRPr>
          </a:p>
          <a:p>
            <a:pPr marL="12704" marR="22774">
              <a:lnSpc>
                <a:spcPts val="1024"/>
              </a:lnSpc>
              <a:spcBef>
                <a:spcPts val="735"/>
              </a:spcBef>
            </a:pPr>
            <a:r>
              <a:rPr sz="1200" spc="8" dirty="0" smtClean="0">
                <a:latin typeface="Times New Roman"/>
                <a:cs typeface="Times New Roman"/>
              </a:rPr>
              <a:t>Precio por por m</a:t>
            </a:r>
            <a:r>
              <a:rPr sz="1200" spc="8" baseline="32611" dirty="0" smtClean="0">
                <a:latin typeface="Times New Roman"/>
                <a:cs typeface="Times New Roman"/>
              </a:rPr>
              <a:t>2  </a:t>
            </a:r>
            <a:r>
              <a:rPr sz="1200" spc="8" dirty="0" smtClean="0">
                <a:latin typeface="Times New Roman"/>
                <a:cs typeface="Times New Roman"/>
              </a:rPr>
              <a:t>cubierto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8153" y="1845675"/>
            <a:ext cx="1484405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n de Educci'on Superior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626" y="3348234"/>
            <a:ext cx="1491062" cy="101315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 Fernando Ortega, Mgs.  Livino Armijos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9296" y="3347888"/>
            <a:ext cx="1816444" cy="101315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An´alisis de clases  equivalentes y modelos  hedonicos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3961" y="646478"/>
            <a:ext cx="3600109" cy="215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27880"/>
            <a:ext cx="3080953" cy="437701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 marR="25357">
              <a:lnSpc>
                <a:spcPts val="1760"/>
              </a:lnSpc>
            </a:pPr>
            <a:r>
              <a:rPr sz="1700" spc="-12" dirty="0" smtClean="0">
                <a:solidFill>
                  <a:srgbClr val="3333B2"/>
                </a:solidFill>
                <a:latin typeface="Times New Roman"/>
                <a:cs typeface="Times New Roman"/>
              </a:rPr>
              <a:t>Estudio descriptivo de los datos</a:t>
            </a:r>
            <a:endParaRPr sz="1700">
              <a:latin typeface="Times New Roman"/>
              <a:cs typeface="Times New Roman"/>
            </a:endParaRPr>
          </a:p>
          <a:p>
            <a:pPr marL="264693">
              <a:lnSpc>
                <a:spcPts val="1024"/>
              </a:lnSpc>
              <a:spcBef>
                <a:spcPts val="1"/>
              </a:spcBef>
            </a:pPr>
            <a:r>
              <a:rPr sz="1200" spc="6" dirty="0" smtClean="0">
                <a:latin typeface="Times New Roman"/>
                <a:cs typeface="Times New Roman"/>
              </a:rPr>
              <a:t>Ejemplo para la variable Precio por m</a:t>
            </a:r>
            <a:r>
              <a:rPr sz="1200" spc="6" baseline="32611" dirty="0" smtClean="0">
                <a:latin typeface="Times New Roman"/>
                <a:cs typeface="Times New Roman"/>
              </a:rPr>
              <a:t>2  </a:t>
            </a:r>
            <a:r>
              <a:rPr sz="1200" spc="6" dirty="0" smtClean="0">
                <a:latin typeface="Times New Roman"/>
                <a:cs typeface="Times New Roman"/>
              </a:rPr>
              <a:t>total: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788" y="2961587"/>
            <a:ext cx="3087173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11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11" dirty="0" smtClean="0">
                <a:latin typeface="Times New Roman"/>
                <a:cs typeface="Times New Roman"/>
              </a:rPr>
              <a:t>Estadistica Descriptiva de la variable Pxm2T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3968" y="646452"/>
            <a:ext cx="2880060" cy="2160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27880"/>
            <a:ext cx="2981640" cy="437701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 marR="22774">
              <a:lnSpc>
                <a:spcPts val="1760"/>
              </a:lnSpc>
            </a:pPr>
            <a:r>
              <a:rPr sz="1700" spc="-12" dirty="0" smtClean="0">
                <a:solidFill>
                  <a:srgbClr val="3333B2"/>
                </a:solidFill>
                <a:latin typeface="Times New Roman"/>
                <a:cs typeface="Times New Roman"/>
              </a:rPr>
              <a:t>Estudio descriptivo de los datos</a:t>
            </a:r>
            <a:endParaRPr sz="1700" dirty="0">
              <a:latin typeface="Times New Roman"/>
              <a:cs typeface="Times New Roman"/>
            </a:endParaRPr>
          </a:p>
          <a:p>
            <a:pPr marL="264693">
              <a:lnSpc>
                <a:spcPct val="95825"/>
              </a:lnSpc>
              <a:spcBef>
                <a:spcPts val="76"/>
              </a:spcBef>
            </a:pPr>
            <a:r>
              <a:rPr sz="1200" spc="-10" dirty="0" smtClean="0">
                <a:latin typeface="Times New Roman"/>
                <a:cs typeface="Times New Roman"/>
              </a:rPr>
              <a:t>Ejemplo para la variable Nu'mero de </a:t>
            </a:r>
            <a:r>
              <a:rPr sz="1200" spc="-10" dirty="0" smtClean="0">
                <a:latin typeface="Times New Roman"/>
                <a:cs typeface="Times New Roman"/>
              </a:rPr>
              <a:t>Ba</a:t>
            </a:r>
            <a:r>
              <a:rPr lang="es-419" sz="1200" spc="-10" dirty="0" smtClean="0">
                <a:latin typeface="Times New Roman"/>
                <a:cs typeface="Times New Roman"/>
              </a:rPr>
              <a:t>ñ</a:t>
            </a:r>
            <a:r>
              <a:rPr sz="1200" spc="-10" dirty="0" err="1" smtClean="0">
                <a:latin typeface="Times New Roman"/>
                <a:cs typeface="Times New Roman"/>
              </a:rPr>
              <a:t>os</a:t>
            </a:r>
            <a:r>
              <a:rPr sz="1200" spc="-10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738" y="2961599"/>
            <a:ext cx="3171312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9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9" dirty="0" smtClean="0">
                <a:latin typeface="Times New Roman"/>
                <a:cs typeface="Times New Roman"/>
              </a:rPr>
              <a:t>Estadistica Descriptiva de la variable NumBan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4028" y="646488"/>
            <a:ext cx="2519954" cy="2159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27880"/>
            <a:ext cx="3269335" cy="437701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40" dirty="0" smtClean="0">
                <a:solidFill>
                  <a:srgbClr val="3333B2"/>
                </a:solidFill>
                <a:latin typeface="Times New Roman"/>
                <a:cs typeface="Times New Roman"/>
              </a:rPr>
              <a:t>An´alisis de Componenetes Principales</a:t>
            </a:r>
            <a:endParaRPr sz="1700">
              <a:latin typeface="Times New Roman"/>
              <a:cs typeface="Times New Roman"/>
            </a:endParaRPr>
          </a:p>
          <a:p>
            <a:pPr marL="264693" marR="32795">
              <a:lnSpc>
                <a:spcPct val="95825"/>
              </a:lnSpc>
              <a:spcBef>
                <a:spcPts val="76"/>
              </a:spcBef>
            </a:pPr>
            <a:r>
              <a:rPr sz="1200" spc="3" dirty="0" smtClean="0">
                <a:latin typeface="Times New Roman"/>
                <a:cs typeface="Times New Roman"/>
              </a:rPr>
              <a:t>Se utiliza el R commander y FactoMineR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9004" y="2961561"/>
            <a:ext cx="1770824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3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3" dirty="0" smtClean="0">
                <a:latin typeface="Times New Roman"/>
                <a:cs typeface="Times New Roman"/>
              </a:rPr>
              <a:t>Circulo de Correlacion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3974" y="520643"/>
            <a:ext cx="3600095" cy="14399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27880"/>
            <a:ext cx="1041391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97" dirty="0" smtClean="0">
                <a:solidFill>
                  <a:srgbClr val="3333B2"/>
                </a:solidFill>
                <a:latin typeface="Times New Roman"/>
                <a:cs typeface="Times New Roman"/>
              </a:rPr>
              <a:t>Eliminaci´on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6908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2091" y="127880"/>
            <a:ext cx="51772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datos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0118" y="127880"/>
            <a:ext cx="705947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87" dirty="0" smtClean="0">
                <a:solidFill>
                  <a:srgbClr val="3333B2"/>
                </a:solidFill>
                <a:latin typeface="Times New Roman"/>
                <a:cs typeface="Times New Roman"/>
              </a:rPr>
              <a:t>at´ıpicos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774" y="2115754"/>
            <a:ext cx="585553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9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9" dirty="0" smtClean="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9994" y="2115754"/>
            <a:ext cx="1647976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5" dirty="0" smtClean="0">
                <a:latin typeface="Times New Roman"/>
                <a:cs typeface="Times New Roman"/>
              </a:rPr>
              <a:t>odigo para eliminar Outliers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2531335"/>
            <a:ext cx="3936203" cy="727623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3" dirty="0" smtClean="0">
                <a:latin typeface="Times New Roman"/>
                <a:cs typeface="Times New Roman"/>
              </a:rPr>
              <a:t>Se considera el 90 % de los datos para realizar los modelos y el</a:t>
            </a:r>
            <a:endParaRPr sz="1200">
              <a:latin typeface="Times New Roman"/>
              <a:cs typeface="Times New Roman"/>
            </a:endParaRPr>
          </a:p>
          <a:p>
            <a:pPr marL="12700" marR="147354">
              <a:lnSpc>
                <a:spcPct val="100328"/>
              </a:lnSpc>
              <a:spcBef>
                <a:spcPts val="2"/>
              </a:spcBef>
            </a:pPr>
            <a:r>
              <a:rPr sz="1200" spc="6" dirty="0" smtClean="0">
                <a:latin typeface="Times New Roman"/>
                <a:cs typeface="Times New Roman"/>
              </a:rPr>
              <a:t>10 % de los datos para la validacion cruzada, el 90 % corresponde a 263 viviendas, menos 3 outliers se trabaja con una base de 260 datos.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7257" y="344286"/>
            <a:ext cx="1079978" cy="107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994" y="1449584"/>
            <a:ext cx="4248010" cy="1440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27880"/>
            <a:ext cx="1041391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97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Eliminaci</a:t>
            </a:r>
            <a:r>
              <a:rPr lang="es-419" sz="1700" spc="-97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97" dirty="0" smtClean="0">
                <a:solidFill>
                  <a:srgbClr val="3333B2"/>
                </a:solidFill>
                <a:latin typeface="Times New Roman"/>
                <a:cs typeface="Times New Roman"/>
              </a:rPr>
              <a:t>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6908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2091" y="127880"/>
            <a:ext cx="51772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datos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0118" y="127880"/>
            <a:ext cx="705947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87" dirty="0" smtClean="0">
                <a:solidFill>
                  <a:srgbClr val="3333B2"/>
                </a:solidFill>
                <a:latin typeface="Times New Roman"/>
                <a:cs typeface="Times New Roman"/>
              </a:rPr>
              <a:t>at´ıpicos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3033367"/>
            <a:ext cx="585553" cy="336017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9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9" dirty="0" smtClean="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  <a:p>
            <a:pPr marL="12700" marR="20781">
              <a:lnSpc>
                <a:spcPct val="95825"/>
              </a:lnSpc>
              <a:spcBef>
                <a:spcPts val="32"/>
              </a:spcBef>
            </a:pPr>
            <a:r>
              <a:rPr sz="1100" spc="-3" dirty="0" smtClean="0">
                <a:latin typeface="Times New Roman"/>
                <a:cs typeface="Times New Roman"/>
              </a:rPr>
              <a:t>variables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513" y="3033367"/>
            <a:ext cx="1350325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7" dirty="0" smtClean="0">
                <a:latin typeface="Times New Roman"/>
                <a:cs typeface="Times New Roman"/>
              </a:rPr>
              <a:t>odigo para Categorizar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9994" y="356955"/>
            <a:ext cx="3600144" cy="540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4" y="1105758"/>
            <a:ext cx="2520030" cy="18000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772368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059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242" y="127880"/>
            <a:ext cx="769832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1" dirty="0" smtClean="0">
                <a:solidFill>
                  <a:srgbClr val="3333B2"/>
                </a:solidFill>
                <a:latin typeface="Times New Roman"/>
                <a:cs typeface="Times New Roman"/>
              </a:rPr>
              <a:t>Factores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696" y="3060888"/>
            <a:ext cx="1599360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9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9" dirty="0" smtClean="0">
                <a:latin typeface="Times New Roman"/>
                <a:cs typeface="Times New Roman"/>
              </a:rPr>
              <a:t>Modelo de factores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32001" y="356961"/>
            <a:ext cx="2160023" cy="1440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2001" y="2005776"/>
            <a:ext cx="2160023" cy="144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27880"/>
            <a:ext cx="772368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059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242" y="127880"/>
            <a:ext cx="769832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1" dirty="0" smtClean="0">
                <a:solidFill>
                  <a:srgbClr val="3333B2"/>
                </a:solidFill>
                <a:latin typeface="Times New Roman"/>
                <a:cs typeface="Times New Roman"/>
              </a:rPr>
              <a:t>Factores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9200" y="537127"/>
            <a:ext cx="2520114" cy="25201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00" y="127880"/>
            <a:ext cx="53954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Mapa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059" y="127880"/>
            <a:ext cx="254967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0461" y="127880"/>
            <a:ext cx="865201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63" dirty="0" smtClean="0">
                <a:solidFill>
                  <a:srgbClr val="3333B2"/>
                </a:solidFill>
                <a:latin typeface="Times New Roman"/>
                <a:cs typeface="Times New Roman"/>
              </a:rPr>
              <a:t>Viviendas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3266782" y="58607"/>
            <a:ext cx="1187920" cy="334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4608004" cy="3454400"/>
          </a:xfrm>
          <a:custGeom>
            <a:avLst/>
            <a:gdLst/>
            <a:ahLst/>
            <a:cxnLst/>
            <a:rect l="l" t="t" r="r" b="b"/>
            <a:pathLst>
              <a:path w="4608004" h="3454400">
                <a:moveTo>
                  <a:pt x="4608004" y="3454400"/>
                </a:moveTo>
                <a:lnTo>
                  <a:pt x="4608004" y="0"/>
                </a:lnTo>
                <a:lnTo>
                  <a:pt x="0" y="0"/>
                </a:lnTo>
                <a:lnTo>
                  <a:pt x="0" y="3454400"/>
                </a:lnTo>
                <a:lnTo>
                  <a:pt x="4608004" y="3454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9133" y="32746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9516" y="32707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7319" y="32707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652" y="32848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4144" y="32745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4304" y="32643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0483" y="32707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770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1451" y="32707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264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897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07652" y="33024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0352" y="33151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264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770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2897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2418" y="32707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78619" y="33024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3151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264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770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2897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3024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3151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1033" y="32948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3969" y="3268354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352" y="32643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29112" y="3282149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96754" y="32643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2315" y="3282149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3322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3995" y="33322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00" y="126279"/>
            <a:ext cx="2289118" cy="927668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 marR="13143">
              <a:lnSpc>
                <a:spcPts val="1760"/>
              </a:lnSpc>
            </a:pPr>
            <a:r>
              <a:rPr sz="1700" spc="-59" dirty="0" smtClean="0">
                <a:solidFill>
                  <a:srgbClr val="3333B2"/>
                </a:solidFill>
                <a:latin typeface="Times New Roman"/>
                <a:cs typeface="Times New Roman"/>
              </a:rPr>
              <a:t>Correlaci´on Espacial,</a:t>
            </a:r>
            <a:endParaRPr sz="1700">
              <a:latin typeface="Times New Roman"/>
              <a:cs typeface="Times New Roman"/>
            </a:endParaRPr>
          </a:p>
          <a:p>
            <a:pPr marL="12700" marR="13143">
              <a:lnSpc>
                <a:spcPts val="1820"/>
              </a:lnSpc>
              <a:spcBef>
                <a:spcPts val="238"/>
              </a:spcBef>
            </a:pPr>
            <a:r>
              <a:rPr sz="1700" spc="-54" dirty="0" smtClean="0">
                <a:solidFill>
                  <a:srgbClr val="3333B2"/>
                </a:solidFill>
                <a:latin typeface="Times New Roman"/>
                <a:cs typeface="Times New Roman"/>
              </a:rPr>
              <a:t>mediante  Indice de Mor´an</a:t>
            </a:r>
            <a:endParaRPr sz="1700">
              <a:latin typeface="Times New Roman"/>
              <a:cs typeface="Times New Roman"/>
            </a:endParaRPr>
          </a:p>
          <a:p>
            <a:pPr marL="264693" marR="13143">
              <a:lnSpc>
                <a:spcPts val="1025"/>
              </a:lnSpc>
            </a:pPr>
            <a:r>
              <a:rPr sz="1200" spc="5" dirty="0" smtClean="0">
                <a:latin typeface="Times New Roman"/>
                <a:cs typeface="Times New Roman"/>
              </a:rPr>
              <a:t>Se debe instalar la libreria ape</a:t>
            </a:r>
            <a:endParaRPr sz="1200">
              <a:latin typeface="Times New Roman"/>
              <a:cs typeface="Times New Roman"/>
            </a:endParaRPr>
          </a:p>
          <a:p>
            <a:pPr marL="429594">
              <a:lnSpc>
                <a:spcPts val="690"/>
              </a:lnSpc>
              <a:spcBef>
                <a:spcPts val="423"/>
              </a:spcBef>
            </a:pP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96" dirty="0" smtClean="0">
                <a:solidFill>
                  <a:srgbClr val="744950"/>
                </a:solidFill>
                <a:latin typeface="Times New Roman"/>
                <a:cs typeface="Times New Roman"/>
              </a:rPr>
              <a:t>f</a:t>
            </a:r>
            <a:r>
              <a:rPr sz="600" spc="11" dirty="0" smtClean="0">
                <a:solidFill>
                  <a:srgbClr val="2B3571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2B3571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48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-69" dirty="0" smtClean="0">
                <a:solidFill>
                  <a:srgbClr val="805E77"/>
                </a:solidFill>
                <a:latin typeface="Times New Roman"/>
                <a:cs typeface="Times New Roman"/>
              </a:rPr>
              <a:t> </a:t>
            </a:r>
            <a:r>
              <a:rPr sz="600" spc="8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130" dirty="0" smtClean="0">
                <a:solidFill>
                  <a:srgbClr val="4D6173"/>
                </a:solidFill>
                <a:latin typeface="Times New Roman"/>
                <a:cs typeface="Times New Roman"/>
              </a:rPr>
              <a:t>t</a:t>
            </a:r>
            <a:r>
              <a:rPr sz="600" spc="0" dirty="0" smtClean="0">
                <a:solidFill>
                  <a:srgbClr val="4D6173"/>
                </a:solidFill>
                <a:latin typeface="Times New Roman"/>
                <a:cs typeface="Times New Roman"/>
              </a:rPr>
              <a:t>   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&lt;-  </a:t>
            </a:r>
            <a:r>
              <a:rPr sz="600" spc="-195" dirty="0" smtClean="0">
                <a:solidFill>
                  <a:srgbClr val="805E77"/>
                </a:solidFill>
                <a:latin typeface="Times New Roman"/>
                <a:cs typeface="Times New Roman"/>
              </a:rPr>
              <a:t>m</a:t>
            </a:r>
            <a:r>
              <a:rPr sz="600" spc="30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77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spc="70" dirty="0" smtClean="0">
                <a:solidFill>
                  <a:srgbClr val="6A6D78"/>
                </a:solidFill>
                <a:latin typeface="Times New Roman"/>
                <a:cs typeface="Times New Roman"/>
              </a:rPr>
              <a:t>r</a:t>
            </a:r>
            <a:r>
              <a:rPr sz="600" spc="77" dirty="0" smtClean="0">
                <a:solidFill>
                  <a:srgbClr val="8B7766"/>
                </a:solidFill>
                <a:latin typeface="Times New Roman"/>
                <a:cs typeface="Times New Roman"/>
              </a:rPr>
              <a:t>i</a:t>
            </a:r>
            <a:r>
              <a:rPr sz="600" spc="-39" dirty="0" smtClean="0">
                <a:solidFill>
                  <a:srgbClr val="8B7766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x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108" dirty="0" smtClean="0">
                <a:solidFill>
                  <a:srgbClr val="6A73DE"/>
                </a:solidFill>
                <a:latin typeface="Times New Roman"/>
                <a:cs typeface="Times New Roman"/>
              </a:rPr>
              <a:t>O</a:t>
            </a:r>
            <a:r>
              <a:rPr sz="600" spc="38" dirty="0" smtClean="0">
                <a:solidFill>
                  <a:srgbClr val="406991"/>
                </a:solidFill>
                <a:latin typeface="Times New Roman"/>
                <a:cs typeface="Times New Roman"/>
              </a:rPr>
              <a:t>,</a:t>
            </a:r>
            <a:r>
              <a:rPr sz="600" spc="-39" dirty="0" smtClean="0">
                <a:solidFill>
                  <a:srgbClr val="406991"/>
                </a:solidFill>
                <a:latin typeface="Times New Roman"/>
                <a:cs typeface="Times New Roman"/>
              </a:rPr>
              <a:t> </a:t>
            </a:r>
            <a:r>
              <a:rPr sz="600" spc="-137" dirty="0" smtClean="0">
                <a:solidFill>
                  <a:srgbClr val="4D6173"/>
                </a:solidFill>
                <a:latin typeface="Times New Roman"/>
                <a:cs typeface="Times New Roman"/>
              </a:rPr>
              <a:t>1</a:t>
            </a:r>
            <a:r>
              <a:rPr sz="600" spc="-14" dirty="0" smtClean="0">
                <a:solidFill>
                  <a:srgbClr val="4D6173"/>
                </a:solidFill>
                <a:latin typeface="Times New Roman"/>
                <a:cs typeface="Times New Roman"/>
              </a:rPr>
              <a:t> </a:t>
            </a:r>
            <a:r>
              <a:rPr sz="600" spc="-21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spc="-29" dirty="0" smtClean="0">
                <a:solidFill>
                  <a:srgbClr val="5E5666"/>
                </a:solidFill>
                <a:latin typeface="Times New Roman"/>
                <a:cs typeface="Times New Roman"/>
              </a:rPr>
              <a:t>n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g</a:t>
            </a:r>
            <a:r>
              <a:rPr sz="600" spc="103" dirty="0" smtClean="0">
                <a:solidFill>
                  <a:srgbClr val="563353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h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70" dirty="0" smtClean="0">
                <a:solidFill>
                  <a:srgbClr val="5E5666"/>
                </a:solidFill>
                <a:latin typeface="Times New Roman"/>
                <a:cs typeface="Times New Roman"/>
              </a:rPr>
              <a:t>f</a:t>
            </a:r>
            <a:r>
              <a:rPr sz="600" spc="-69" dirty="0" smtClean="0">
                <a:solidFill>
                  <a:srgbClr val="5E5666"/>
                </a:solidFill>
                <a:latin typeface="Times New Roman"/>
                <a:cs typeface="Times New Roman"/>
              </a:rPr>
              <a:t> </a:t>
            </a:r>
            <a:r>
              <a:rPr sz="600" spc="48" dirty="0" smtClean="0">
                <a:solidFill>
                  <a:srgbClr val="A6B1BD"/>
                </a:solidFill>
                <a:latin typeface="Times New Roman"/>
                <a:cs typeface="Times New Roman"/>
              </a:rPr>
              <a:t>l</a:t>
            </a:r>
            <a:r>
              <a:rPr sz="600" spc="77" dirty="0" smtClean="0">
                <a:solidFill>
                  <a:srgbClr val="4C5091"/>
                </a:solidFill>
                <a:latin typeface="Times New Roman"/>
                <a:cs typeface="Times New Roman"/>
              </a:rPr>
              <a:t>l</a:t>
            </a:r>
            <a:r>
              <a:rPr sz="600" spc="23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-2" dirty="0" smtClean="0">
                <a:solidFill>
                  <a:srgbClr val="744950"/>
                </a:solidFill>
                <a:latin typeface="Times New Roman"/>
                <a:cs typeface="Times New Roman"/>
              </a:rPr>
              <a:t>n</a:t>
            </a:r>
            <a:r>
              <a:rPr sz="600" spc="14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93" dirty="0" smtClean="0">
                <a:solidFill>
                  <a:srgbClr val="6A6D78"/>
                </a:solidFill>
                <a:latin typeface="Times New Roman"/>
                <a:cs typeface="Times New Roman"/>
              </a:rPr>
              <a:t>,</a:t>
            </a:r>
            <a:r>
              <a:rPr sz="600" spc="-14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111" dirty="0" smtClean="0">
                <a:solidFill>
                  <a:srgbClr val="6A6D78"/>
                </a:solidFill>
                <a:latin typeface="Times New Roman"/>
                <a:cs typeface="Times New Roman"/>
              </a:rPr>
              <a:t>1</a:t>
            </a:r>
            <a:r>
              <a:rPr sz="600" spc="-69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21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spc="23" dirty="0" smtClean="0">
                <a:solidFill>
                  <a:srgbClr val="5B788E"/>
                </a:solidFill>
                <a:latin typeface="Times New Roman"/>
                <a:cs typeface="Times New Roman"/>
              </a:rPr>
              <a:t>n</a:t>
            </a:r>
            <a:r>
              <a:rPr sz="600" spc="-56" dirty="0" smtClean="0">
                <a:solidFill>
                  <a:srgbClr val="6A6D78"/>
                </a:solidFill>
                <a:latin typeface="Times New Roman"/>
                <a:cs typeface="Times New Roman"/>
              </a:rPr>
              <a:t>g</a:t>
            </a:r>
            <a:r>
              <a:rPr sz="600" spc="103" dirty="0" smtClean="0">
                <a:solidFill>
                  <a:srgbClr val="4D6173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B788E"/>
                </a:solidFill>
                <a:latin typeface="Times New Roman"/>
                <a:cs typeface="Times New Roman"/>
              </a:rPr>
              <a:t>h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42" dirty="0" smtClean="0">
                <a:solidFill>
                  <a:srgbClr val="335378"/>
                </a:solidFill>
                <a:latin typeface="Times New Roman"/>
                <a:cs typeface="Times New Roman"/>
              </a:rPr>
              <a:t>f</a:t>
            </a:r>
            <a:r>
              <a:rPr sz="600" spc="-69" dirty="0" smtClean="0">
                <a:solidFill>
                  <a:srgbClr val="335378"/>
                </a:solidFill>
                <a:latin typeface="Times New Roman"/>
                <a:cs typeface="Times New Roman"/>
              </a:rPr>
              <a:t> </a:t>
            </a:r>
            <a:r>
              <a:rPr sz="600" spc="-56" dirty="0" smtClean="0">
                <a:solidFill>
                  <a:srgbClr val="A6B1BD"/>
                </a:solidFill>
                <a:latin typeface="Times New Roman"/>
                <a:cs typeface="Times New Roman"/>
              </a:rPr>
              <a:t>1</a:t>
            </a:r>
            <a:r>
              <a:rPr sz="600" spc="-83" dirty="0" smtClean="0">
                <a:solidFill>
                  <a:srgbClr val="6A6D78"/>
                </a:solidFill>
                <a:latin typeface="Times New Roman"/>
                <a:cs typeface="Times New Roman"/>
              </a:rPr>
              <a:t>1</a:t>
            </a:r>
            <a:r>
              <a:rPr sz="600" spc="-69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-2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14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433047" marR="13143">
              <a:lnSpc>
                <a:spcPts val="625"/>
              </a:lnSpc>
            </a:pPr>
            <a:r>
              <a:rPr sz="600" b="1" spc="-63" dirty="0" smtClean="0">
                <a:solidFill>
                  <a:srgbClr val="744950"/>
                </a:solidFill>
                <a:latin typeface="Times New Roman"/>
                <a:cs typeface="Times New Roman"/>
              </a:rPr>
              <a:t>h</a:t>
            </a:r>
            <a:r>
              <a:rPr sz="600" b="1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b="1" spc="-56" dirty="0" smtClean="0">
                <a:solidFill>
                  <a:srgbClr val="92949F"/>
                </a:solidFill>
                <a:latin typeface="Times New Roman"/>
                <a:cs typeface="Times New Roman"/>
              </a:rPr>
              <a:t>v</a:t>
            </a:r>
            <a:r>
              <a:rPr sz="600" b="1" spc="30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b="1" spc="4" dirty="0" smtClean="0">
                <a:solidFill>
                  <a:srgbClr val="6A7F6A"/>
                </a:solidFill>
                <a:latin typeface="Times New Roman"/>
                <a:cs typeface="Times New Roman"/>
              </a:rPr>
              <a:t>r</a:t>
            </a:r>
            <a:r>
              <a:rPr sz="600" b="1" spc="36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b="1" spc="77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b="1" spc="15" dirty="0" smtClean="0">
                <a:solidFill>
                  <a:srgbClr val="4D6173"/>
                </a:solidFill>
                <a:latin typeface="Times New Roman"/>
                <a:cs typeface="Times New Roman"/>
              </a:rPr>
              <a:t>n</a:t>
            </a:r>
            <a:r>
              <a:rPr sz="600" b="1" spc="4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b="1" spc="0" dirty="0" smtClean="0">
                <a:solidFill>
                  <a:srgbClr val="5E5666"/>
                </a:solidFill>
                <a:latin typeface="Times New Roman"/>
                <a:cs typeface="Times New Roman"/>
              </a:rPr>
              <a:t>  </a:t>
            </a:r>
            <a:r>
              <a:rPr sz="550" b="1" spc="-51" dirty="0" smtClean="0">
                <a:solidFill>
                  <a:srgbClr val="A6B1BD"/>
                </a:solidFill>
                <a:latin typeface="Arial"/>
                <a:cs typeface="Arial"/>
              </a:rPr>
              <a:t>&lt;</a:t>
            </a:r>
            <a:r>
              <a:rPr sz="550" b="1" spc="86" dirty="0" smtClean="0">
                <a:solidFill>
                  <a:srgbClr val="A6B1BD"/>
                </a:solidFill>
                <a:latin typeface="Arial"/>
                <a:cs typeface="Arial"/>
              </a:rPr>
              <a:t>-</a:t>
            </a:r>
            <a:r>
              <a:rPr sz="550" b="1" spc="0" dirty="0" smtClean="0">
                <a:solidFill>
                  <a:srgbClr val="A6B1BD"/>
                </a:solidFill>
                <a:latin typeface="Arial"/>
                <a:cs typeface="Arial"/>
              </a:rPr>
              <a:t> </a:t>
            </a:r>
            <a:r>
              <a:rPr sz="550" b="1" spc="-4" dirty="0" smtClean="0">
                <a:solidFill>
                  <a:srgbClr val="A6B1BD"/>
                </a:solidFill>
                <a:latin typeface="Arial"/>
                <a:cs typeface="Arial"/>
              </a:rPr>
              <a:t> </a:t>
            </a:r>
            <a:r>
              <a:rPr sz="600" b="1" spc="70" dirty="0" smtClean="0">
                <a:solidFill>
                  <a:srgbClr val="2C4FFE"/>
                </a:solidFill>
                <a:latin typeface="Times New Roman"/>
                <a:cs typeface="Times New Roman"/>
              </a:rPr>
              <a:t>f</a:t>
            </a:r>
            <a:r>
              <a:rPr sz="600" b="1" spc="-36" dirty="0" smtClean="0">
                <a:solidFill>
                  <a:srgbClr val="6A6DFE"/>
                </a:solidFill>
                <a:latin typeface="Times New Roman"/>
                <a:cs typeface="Times New Roman"/>
              </a:rPr>
              <a:t>u</a:t>
            </a:r>
            <a:r>
              <a:rPr sz="600" b="1" spc="-36" dirty="0" smtClean="0">
                <a:solidFill>
                  <a:srgbClr val="4566FE"/>
                </a:solidFill>
                <a:latin typeface="Times New Roman"/>
                <a:cs typeface="Times New Roman"/>
              </a:rPr>
              <a:t>n</a:t>
            </a:r>
            <a:r>
              <a:rPr sz="600" b="1" spc="-21" dirty="0" smtClean="0">
                <a:solidFill>
                  <a:srgbClr val="534BFE"/>
                </a:solidFill>
                <a:latin typeface="Times New Roman"/>
                <a:cs typeface="Times New Roman"/>
              </a:rPr>
              <a:t>c</a:t>
            </a:r>
            <a:r>
              <a:rPr sz="600" b="1" spc="70" dirty="0" smtClean="0">
                <a:solidFill>
                  <a:srgbClr val="4566FE"/>
                </a:solidFill>
                <a:latin typeface="Times New Roman"/>
                <a:cs typeface="Times New Roman"/>
              </a:rPr>
              <a:t>t</a:t>
            </a:r>
            <a:r>
              <a:rPr sz="600" b="1" spc="77" dirty="0" smtClean="0">
                <a:solidFill>
                  <a:srgbClr val="8363FE"/>
                </a:solidFill>
                <a:latin typeface="Times New Roman"/>
                <a:cs typeface="Times New Roman"/>
              </a:rPr>
              <a:t>i</a:t>
            </a:r>
            <a:r>
              <a:rPr sz="600" b="1" spc="77" dirty="0" smtClean="0">
                <a:solidFill>
                  <a:srgbClr val="6A6DFE"/>
                </a:solidFill>
                <a:latin typeface="Times New Roman"/>
                <a:cs typeface="Times New Roman"/>
              </a:rPr>
              <a:t>o</a:t>
            </a:r>
            <a:r>
              <a:rPr sz="600" b="1" spc="-63" dirty="0" smtClean="0">
                <a:solidFill>
                  <a:srgbClr val="534BFE"/>
                </a:solidFill>
                <a:latin typeface="Times New Roman"/>
                <a:cs typeface="Times New Roman"/>
              </a:rPr>
              <a:t>n</a:t>
            </a:r>
            <a:r>
              <a:rPr sz="600" b="1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b="1" spc="48" dirty="0" smtClean="0">
                <a:solidFill>
                  <a:srgbClr val="406991"/>
                </a:solidFill>
                <a:latin typeface="Times New Roman"/>
                <a:cs typeface="Times New Roman"/>
              </a:rPr>
              <a:t>l</a:t>
            </a:r>
            <a:r>
              <a:rPr sz="600" b="1" spc="50" dirty="0" smtClean="0">
                <a:solidFill>
                  <a:srgbClr val="744950"/>
                </a:solidFill>
                <a:latin typeface="Times New Roman"/>
                <a:cs typeface="Times New Roman"/>
              </a:rPr>
              <a:t>a</a:t>
            </a:r>
            <a:r>
              <a:rPr sz="600" b="1" spc="42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b="1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_</a:t>
            </a:r>
            <a:r>
              <a:rPr sz="600" b="1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b="1" spc="38" dirty="0" smtClean="0">
                <a:solidFill>
                  <a:srgbClr val="92949F"/>
                </a:solidFill>
                <a:latin typeface="Times New Roman"/>
                <a:cs typeface="Times New Roman"/>
              </a:rPr>
              <a:t>,</a:t>
            </a:r>
            <a:r>
              <a:rPr sz="600" b="1" spc="0" dirty="0" smtClean="0">
                <a:solidFill>
                  <a:srgbClr val="92949F"/>
                </a:solidFill>
                <a:latin typeface="Times New Roman"/>
                <a:cs typeface="Times New Roman"/>
              </a:rPr>
              <a:t>  </a:t>
            </a:r>
            <a:r>
              <a:rPr sz="600" b="1" spc="-69" dirty="0" smtClean="0">
                <a:solidFill>
                  <a:srgbClr val="92949F"/>
                </a:solidFill>
                <a:latin typeface="Times New Roman"/>
                <a:cs typeface="Times New Roman"/>
              </a:rPr>
              <a:t> </a:t>
            </a:r>
            <a:r>
              <a:rPr sz="600" b="1" spc="3" dirty="0" smtClean="0">
                <a:solidFill>
                  <a:srgbClr val="4C5091"/>
                </a:solidFill>
                <a:latin typeface="Times New Roman"/>
                <a:cs typeface="Times New Roman"/>
              </a:rPr>
              <a:t>l</a:t>
            </a:r>
            <a:r>
              <a:rPr sz="600" b="1" spc="8" dirty="0" smtClean="0">
                <a:solidFill>
                  <a:srgbClr val="5E5666"/>
                </a:solidFill>
                <a:latin typeface="Times New Roman"/>
                <a:cs typeface="Times New Roman"/>
              </a:rPr>
              <a:t>o</a:t>
            </a:r>
            <a:r>
              <a:rPr sz="600" b="1" spc="8" dirty="0" smtClean="0">
                <a:solidFill>
                  <a:srgbClr val="744950"/>
                </a:solidFill>
                <a:latin typeface="Times New Roman"/>
                <a:cs typeface="Times New Roman"/>
              </a:rPr>
              <a:t>n_</a:t>
            </a:r>
            <a:r>
              <a:rPr sz="600" b="1" spc="8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b="1" spc="3" dirty="0" smtClean="0">
                <a:solidFill>
                  <a:srgbClr val="6A6D78"/>
                </a:solidFill>
                <a:latin typeface="Times New Roman"/>
                <a:cs typeface="Times New Roman"/>
              </a:rPr>
              <a:t>, </a:t>
            </a:r>
            <a:r>
              <a:rPr sz="600" b="1" spc="105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b="1" spc="22" dirty="0" smtClean="0">
                <a:solidFill>
                  <a:srgbClr val="6A6D78"/>
                </a:solidFill>
                <a:latin typeface="Times New Roman"/>
                <a:cs typeface="Times New Roman"/>
              </a:rPr>
              <a:t>l</a:t>
            </a:r>
            <a:r>
              <a:rPr sz="600" b="1" spc="50" dirty="0" smtClean="0">
                <a:solidFill>
                  <a:srgbClr val="4D6173"/>
                </a:solidFill>
                <a:latin typeface="Times New Roman"/>
                <a:cs typeface="Times New Roman"/>
              </a:rPr>
              <a:t>a</a:t>
            </a:r>
            <a:r>
              <a:rPr sz="600" b="1" spc="42" dirty="0" smtClean="0">
                <a:solidFill>
                  <a:srgbClr val="6A6D78"/>
                </a:solidFill>
                <a:latin typeface="Times New Roman"/>
                <a:cs typeface="Times New Roman"/>
              </a:rPr>
              <a:t>t</a:t>
            </a:r>
            <a:r>
              <a:rPr sz="600" b="1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_</a:t>
            </a:r>
            <a:r>
              <a:rPr sz="600" b="1" spc="-63" dirty="0" smtClean="0">
                <a:solidFill>
                  <a:srgbClr val="4D6173"/>
                </a:solidFill>
                <a:latin typeface="Times New Roman"/>
                <a:cs typeface="Times New Roman"/>
              </a:rPr>
              <a:t>b</a:t>
            </a:r>
            <a:r>
              <a:rPr sz="600" b="1" spc="38" dirty="0" smtClean="0">
                <a:solidFill>
                  <a:srgbClr val="838392"/>
                </a:solidFill>
                <a:latin typeface="Times New Roman"/>
                <a:cs typeface="Times New Roman"/>
              </a:rPr>
              <a:t>,</a:t>
            </a:r>
            <a:r>
              <a:rPr sz="600" b="1" spc="0" dirty="0" smtClean="0">
                <a:solidFill>
                  <a:srgbClr val="838392"/>
                </a:solidFill>
                <a:latin typeface="Times New Roman"/>
                <a:cs typeface="Times New Roman"/>
              </a:rPr>
              <a:t>  </a:t>
            </a:r>
            <a:r>
              <a:rPr sz="600" b="1" spc="-39" dirty="0" smtClean="0">
                <a:solidFill>
                  <a:srgbClr val="838392"/>
                </a:solidFill>
                <a:latin typeface="Times New Roman"/>
                <a:cs typeface="Times New Roman"/>
              </a:rPr>
              <a:t> </a:t>
            </a:r>
            <a:r>
              <a:rPr sz="600" b="1" spc="-3" dirty="0" smtClean="0">
                <a:solidFill>
                  <a:srgbClr val="744950"/>
                </a:solidFill>
                <a:latin typeface="Times New Roman"/>
                <a:cs typeface="Times New Roman"/>
              </a:rPr>
              <a:t>l</a:t>
            </a:r>
            <a:r>
              <a:rPr sz="600" b="1" spc="77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b="1" spc="-31" dirty="0" smtClean="0">
                <a:solidFill>
                  <a:srgbClr val="4D6173"/>
                </a:solidFill>
                <a:latin typeface="Times New Roman"/>
                <a:cs typeface="Times New Roman"/>
              </a:rPr>
              <a:t>n_</a:t>
            </a:r>
            <a:r>
              <a:rPr sz="600" b="1" spc="-63" dirty="0" smtClean="0">
                <a:solidFill>
                  <a:srgbClr val="4D6173"/>
                </a:solidFill>
                <a:latin typeface="Times New Roman"/>
                <a:cs typeface="Times New Roman"/>
              </a:rPr>
              <a:t>b</a:t>
            </a:r>
            <a:r>
              <a:rPr sz="600" b="1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436500" marR="13143">
              <a:lnSpc>
                <a:spcPts val="61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{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8166" y="1031534"/>
            <a:ext cx="3482111" cy="272122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00" spc="22" dirty="0" smtClean="0">
                <a:solidFill>
                  <a:srgbClr val="744950"/>
                </a:solidFill>
                <a:latin typeface="Times New Roman"/>
                <a:cs typeface="Times New Roman"/>
              </a:rPr>
              <a:t>r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spc="22" dirty="0" smtClean="0">
                <a:solidFill>
                  <a:srgbClr val="3A4656"/>
                </a:solidFill>
                <a:latin typeface="Times New Roman"/>
                <a:cs typeface="Times New Roman"/>
              </a:rPr>
              <a:t>s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-</a:t>
            </a:r>
            <a:r>
              <a:rPr sz="600" spc="22" dirty="0" smtClean="0">
                <a:solidFill>
                  <a:srgbClr val="4D6173"/>
                </a:solidFill>
                <a:latin typeface="Times New Roman"/>
                <a:cs typeface="Times New Roman"/>
              </a:rPr>
              <a:t>r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es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•(</a:t>
            </a:r>
            <a:r>
              <a:rPr sz="600" spc="22" dirty="0" smtClean="0">
                <a:solidFill>
                  <a:srgbClr val="4D6173"/>
                </a:solidFill>
                <a:latin typeface="Times New Roman"/>
                <a:cs typeface="Times New Roman"/>
              </a:rPr>
              <a:t>a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c</a:t>
            </a:r>
            <a:r>
              <a:rPr sz="600" spc="22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22" dirty="0" smtClean="0">
                <a:solidFill>
                  <a:srgbClr val="83664C"/>
                </a:solidFill>
                <a:latin typeface="Times New Roman"/>
                <a:cs typeface="Times New Roman"/>
              </a:rPr>
              <a:t>i</a:t>
            </a:r>
            <a:r>
              <a:rPr sz="600" spc="22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22" dirty="0" smtClean="0">
                <a:solidFill>
                  <a:srgbClr val="5B788E"/>
                </a:solidFill>
                <a:latin typeface="Times New Roman"/>
                <a:cs typeface="Times New Roman"/>
              </a:rPr>
              <a:t>l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at_a  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 </a:t>
            </a:r>
            <a:r>
              <a:rPr sz="600" spc="22" dirty="0" smtClean="0">
                <a:solidFill>
                  <a:srgbClr val="615BDB"/>
                </a:solidFill>
                <a:latin typeface="Times New Roman"/>
                <a:cs typeface="Times New Roman"/>
              </a:rPr>
              <a:t>0.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22" dirty="0" smtClean="0">
                <a:solidFill>
                  <a:srgbClr val="5B42D9"/>
                </a:solidFill>
                <a:latin typeface="Times New Roman"/>
                <a:cs typeface="Times New Roman"/>
              </a:rPr>
              <a:t>1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7</a:t>
            </a:r>
            <a:r>
              <a:rPr sz="600" spc="22" dirty="0" smtClean="0">
                <a:solidFill>
                  <a:srgbClr val="5B42D9"/>
                </a:solidFill>
                <a:latin typeface="Times New Roman"/>
                <a:cs typeface="Times New Roman"/>
              </a:rPr>
              <a:t>4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13</a:t>
            </a:r>
            <a:r>
              <a:rPr sz="600" spc="22" dirty="0" smtClean="0">
                <a:solidFill>
                  <a:srgbClr val="615BDB"/>
                </a:solidFill>
                <a:latin typeface="Times New Roman"/>
                <a:cs typeface="Times New Roman"/>
              </a:rPr>
              <a:t>2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9</a:t>
            </a:r>
            <a:r>
              <a:rPr sz="600" spc="22" dirty="0" smtClean="0">
                <a:solidFill>
                  <a:srgbClr val="4968DA"/>
                </a:solidFill>
                <a:latin typeface="Times New Roman"/>
                <a:cs typeface="Times New Roman"/>
              </a:rPr>
              <a:t>2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1</a:t>
            </a:r>
            <a:r>
              <a:rPr sz="600" spc="22" dirty="0" smtClean="0">
                <a:solidFill>
                  <a:srgbClr val="4968DA"/>
                </a:solidFill>
                <a:latin typeface="Times New Roman"/>
                <a:cs typeface="Times New Roman"/>
              </a:rPr>
              <a:t>2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  •  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22" dirty="0" smtClean="0">
                <a:solidFill>
                  <a:srgbClr val="8B7766"/>
                </a:solidFill>
                <a:latin typeface="Times New Roman"/>
                <a:cs typeface="Times New Roman"/>
              </a:rPr>
              <a:t>i</a:t>
            </a:r>
            <a:r>
              <a:rPr sz="600" spc="22" dirty="0" smtClean="0">
                <a:solidFill>
                  <a:srgbClr val="335378"/>
                </a:solidFill>
                <a:latin typeface="Times New Roman"/>
                <a:cs typeface="Times New Roman"/>
              </a:rPr>
              <a:t>n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22" dirty="0" smtClean="0">
                <a:solidFill>
                  <a:srgbClr val="8B7766"/>
                </a:solidFill>
                <a:latin typeface="Times New Roman"/>
                <a:cs typeface="Times New Roman"/>
              </a:rPr>
              <a:t>l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22" dirty="0" smtClean="0">
                <a:solidFill>
                  <a:srgbClr val="3A4656"/>
                </a:solidFill>
                <a:latin typeface="Times New Roman"/>
                <a:cs typeface="Times New Roman"/>
              </a:rPr>
              <a:t>t</a:t>
            </a:r>
            <a:r>
              <a:rPr sz="600" spc="22" dirty="0" smtClean="0">
                <a:solidFill>
                  <a:srgbClr val="5E5666"/>
                </a:solidFill>
                <a:latin typeface="Times New Roman"/>
                <a:cs typeface="Times New Roman"/>
              </a:rPr>
              <a:t>_b  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 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22" dirty="0" smtClean="0">
                <a:solidFill>
                  <a:srgbClr val="8791E5"/>
                </a:solidFill>
                <a:latin typeface="Times New Roman"/>
                <a:cs typeface="Times New Roman"/>
              </a:rPr>
              <a:t>.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22" dirty="0" smtClean="0">
                <a:solidFill>
                  <a:srgbClr val="615BDB"/>
                </a:solidFill>
                <a:latin typeface="Times New Roman"/>
                <a:cs typeface="Times New Roman"/>
              </a:rPr>
              <a:t>1</a:t>
            </a:r>
            <a:r>
              <a:rPr sz="600" spc="22" dirty="0" smtClean="0">
                <a:solidFill>
                  <a:srgbClr val="8791E5"/>
                </a:solidFill>
                <a:latin typeface="Times New Roman"/>
                <a:cs typeface="Times New Roman"/>
              </a:rPr>
              <a:t>7</a:t>
            </a:r>
            <a:r>
              <a:rPr sz="600" spc="22" dirty="0" smtClean="0">
                <a:solidFill>
                  <a:srgbClr val="615BDB"/>
                </a:solidFill>
                <a:latin typeface="Times New Roman"/>
                <a:cs typeface="Times New Roman"/>
              </a:rPr>
              <a:t>4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13</a:t>
            </a:r>
            <a:r>
              <a:rPr sz="600" spc="22" dirty="0" smtClean="0">
                <a:solidFill>
                  <a:srgbClr val="615BDB"/>
                </a:solidFill>
                <a:latin typeface="Times New Roman"/>
                <a:cs typeface="Times New Roman"/>
              </a:rPr>
              <a:t>2</a:t>
            </a:r>
            <a:r>
              <a:rPr sz="600" spc="22" dirty="0" smtClean="0">
                <a:solidFill>
                  <a:srgbClr val="6A73DE"/>
                </a:solidFill>
                <a:latin typeface="Times New Roman"/>
                <a:cs typeface="Times New Roman"/>
              </a:rPr>
              <a:t>9212</a:t>
            </a:r>
            <a:r>
              <a:rPr sz="600" spc="2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  </a:t>
            </a:r>
            <a:r>
              <a:rPr sz="650" spc="-109" dirty="0" smtClean="0">
                <a:solidFill>
                  <a:srgbClr val="A6B1BD"/>
                </a:solidFill>
                <a:latin typeface="Arial"/>
                <a:cs typeface="Arial"/>
              </a:rPr>
              <a:t>+</a:t>
            </a:r>
            <a:endParaRPr sz="650">
              <a:latin typeface="Arial"/>
              <a:cs typeface="Arial"/>
            </a:endParaRPr>
          </a:p>
          <a:p>
            <a:pPr marL="592847">
              <a:lnSpc>
                <a:spcPts val="645"/>
              </a:lnSpc>
              <a:spcBef>
                <a:spcPts val="32"/>
              </a:spcBef>
            </a:pPr>
            <a:r>
              <a:rPr sz="600" spc="14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30" dirty="0" smtClean="0">
                <a:solidFill>
                  <a:srgbClr val="4D6173"/>
                </a:solidFill>
                <a:latin typeface="Times New Roman"/>
                <a:cs typeface="Times New Roman"/>
              </a:rPr>
              <a:t>c</a:t>
            </a:r>
            <a:r>
              <a:rPr sz="600" spc="-2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125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48" dirty="0" smtClean="0">
                <a:solidFill>
                  <a:srgbClr val="5B788E"/>
                </a:solidFill>
                <a:latin typeface="Times New Roman"/>
                <a:cs typeface="Times New Roman"/>
              </a:rPr>
              <a:t>l</a:t>
            </a:r>
            <a:r>
              <a:rPr sz="600" spc="84" dirty="0" smtClean="0">
                <a:solidFill>
                  <a:srgbClr val="6A6D78"/>
                </a:solidFill>
                <a:latin typeface="Times New Roman"/>
                <a:cs typeface="Times New Roman"/>
              </a:rPr>
              <a:t>a</a:t>
            </a:r>
            <a:r>
              <a:rPr sz="600" spc="77" dirty="0" smtClean="0">
                <a:solidFill>
                  <a:srgbClr val="563353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_</a:t>
            </a:r>
            <a:r>
              <a:rPr sz="600" spc="4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0" dirty="0" smtClean="0">
                <a:solidFill>
                  <a:srgbClr val="5E5666"/>
                </a:solidFill>
                <a:latin typeface="Times New Roman"/>
                <a:cs typeface="Times New Roman"/>
              </a:rPr>
              <a:t> 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</a:t>
            </a:r>
            <a:r>
              <a:rPr sz="600" spc="58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-56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38" dirty="0" smtClean="0">
                <a:solidFill>
                  <a:srgbClr val="5B42D9"/>
                </a:solidFill>
                <a:latin typeface="Times New Roman"/>
                <a:cs typeface="Times New Roman"/>
              </a:rPr>
              <a:t>.</a:t>
            </a:r>
            <a:r>
              <a:rPr sz="600" spc="104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-56" dirty="0" smtClean="0">
                <a:solidFill>
                  <a:srgbClr val="615BDB"/>
                </a:solidFill>
                <a:latin typeface="Times New Roman"/>
                <a:cs typeface="Times New Roman"/>
              </a:rPr>
              <a:t>1</a:t>
            </a:r>
            <a:r>
              <a:rPr sz="600" spc="-2" dirty="0" smtClean="0">
                <a:solidFill>
                  <a:srgbClr val="6A73DE"/>
                </a:solidFill>
                <a:latin typeface="Times New Roman"/>
                <a:cs typeface="Times New Roman"/>
              </a:rPr>
              <a:t>7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4</a:t>
            </a:r>
            <a:r>
              <a:rPr sz="600" spc="-2" dirty="0" smtClean="0">
                <a:solidFill>
                  <a:srgbClr val="615BDB"/>
                </a:solidFill>
                <a:latin typeface="Times New Roman"/>
                <a:cs typeface="Times New Roman"/>
              </a:rPr>
              <a:t>13</a:t>
            </a:r>
            <a:r>
              <a:rPr sz="600" spc="-56" dirty="0" smtClean="0">
                <a:solidFill>
                  <a:srgbClr val="615BDB"/>
                </a:solidFill>
                <a:latin typeface="Times New Roman"/>
                <a:cs typeface="Times New Roman"/>
              </a:rPr>
              <a:t>2</a:t>
            </a:r>
            <a:r>
              <a:rPr sz="600" spc="23" dirty="0" smtClean="0">
                <a:solidFill>
                  <a:srgbClr val="6A73DE"/>
                </a:solidFill>
                <a:latin typeface="Times New Roman"/>
                <a:cs typeface="Times New Roman"/>
              </a:rPr>
              <a:t>9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21</a:t>
            </a:r>
            <a:r>
              <a:rPr sz="600" spc="-2" dirty="0" smtClean="0">
                <a:solidFill>
                  <a:srgbClr val="6A73DE"/>
                </a:solidFill>
                <a:latin typeface="Times New Roman"/>
                <a:cs typeface="Times New Roman"/>
              </a:rPr>
              <a:t>2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  </a:t>
            </a:r>
            <a:r>
              <a:rPr sz="600" spc="-69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</a:t>
            </a:r>
            <a:r>
              <a:rPr sz="600" spc="31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-21" dirty="0" smtClean="0">
                <a:solidFill>
                  <a:srgbClr val="4D6173"/>
                </a:solidFill>
                <a:latin typeface="Times New Roman"/>
                <a:cs typeface="Times New Roman"/>
              </a:rPr>
              <a:t>c</a:t>
            </a:r>
            <a:r>
              <a:rPr sz="600" spc="-2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96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77" dirty="0" smtClean="0">
                <a:solidFill>
                  <a:srgbClr val="406991"/>
                </a:solidFill>
                <a:latin typeface="Times New Roman"/>
                <a:cs typeface="Times New Roman"/>
              </a:rPr>
              <a:t>l</a:t>
            </a:r>
            <a:r>
              <a:rPr sz="600" spc="113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48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_</a:t>
            </a:r>
            <a:r>
              <a:rPr sz="600" spc="-2" dirty="0" smtClean="0">
                <a:solidFill>
                  <a:srgbClr val="6A6D78"/>
                </a:solidFill>
                <a:latin typeface="Times New Roman"/>
                <a:cs typeface="Times New Roman"/>
              </a:rPr>
              <a:t>b</a:t>
            </a:r>
            <a:r>
              <a:rPr sz="600" spc="0" dirty="0" smtClean="0">
                <a:solidFill>
                  <a:srgbClr val="6A6D78"/>
                </a:solidFill>
                <a:latin typeface="Times New Roman"/>
                <a:cs typeface="Times New Roman"/>
              </a:rPr>
              <a:t> 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</a:t>
            </a:r>
            <a:r>
              <a:rPr sz="600" spc="31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11" dirty="0" smtClean="0">
                <a:solidFill>
                  <a:srgbClr val="615BDB"/>
                </a:solidFill>
                <a:latin typeface="Times New Roman"/>
                <a:cs typeface="Times New Roman"/>
              </a:rPr>
              <a:t>.</a:t>
            </a:r>
            <a:r>
              <a:rPr sz="600" spc="104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-29" dirty="0" smtClean="0">
                <a:solidFill>
                  <a:srgbClr val="615BDB"/>
                </a:solidFill>
                <a:latin typeface="Times New Roman"/>
                <a:cs typeface="Times New Roman"/>
              </a:rPr>
              <a:t>1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7</a:t>
            </a:r>
            <a:r>
              <a:rPr sz="600" spc="-29" dirty="0" smtClean="0">
                <a:solidFill>
                  <a:srgbClr val="615BDB"/>
                </a:solidFill>
                <a:latin typeface="Times New Roman"/>
                <a:cs typeface="Times New Roman"/>
              </a:rPr>
              <a:t>4</a:t>
            </a:r>
            <a:r>
              <a:rPr sz="600" spc="-2" dirty="0" smtClean="0">
                <a:solidFill>
                  <a:srgbClr val="615BDB"/>
                </a:solidFill>
                <a:latin typeface="Times New Roman"/>
                <a:cs typeface="Times New Roman"/>
              </a:rPr>
              <a:t>1</a:t>
            </a:r>
            <a:r>
              <a:rPr sz="600" spc="-2" dirty="0" smtClean="0">
                <a:solidFill>
                  <a:srgbClr val="6A73DE"/>
                </a:solidFill>
                <a:latin typeface="Times New Roman"/>
                <a:cs typeface="Times New Roman"/>
              </a:rPr>
              <a:t>3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2</a:t>
            </a:r>
            <a:r>
              <a:rPr sz="600" spc="23" dirty="0" smtClean="0">
                <a:solidFill>
                  <a:srgbClr val="6A73DE"/>
                </a:solidFill>
                <a:latin typeface="Times New Roman"/>
                <a:cs typeface="Times New Roman"/>
              </a:rPr>
              <a:t>9</a:t>
            </a:r>
            <a:r>
              <a:rPr sz="600" spc="-56" dirty="0" smtClean="0">
                <a:solidFill>
                  <a:srgbClr val="4968DA"/>
                </a:solidFill>
                <a:latin typeface="Times New Roman"/>
                <a:cs typeface="Times New Roman"/>
              </a:rPr>
              <a:t>2</a:t>
            </a:r>
            <a:r>
              <a:rPr sz="600" spc="-29" dirty="0" smtClean="0">
                <a:solidFill>
                  <a:srgbClr val="6A73DE"/>
                </a:solidFill>
                <a:latin typeface="Times New Roman"/>
                <a:cs typeface="Times New Roman"/>
              </a:rPr>
              <a:t>5</a:t>
            </a:r>
            <a:r>
              <a:rPr sz="600" spc="-2" dirty="0" smtClean="0">
                <a:solidFill>
                  <a:srgbClr val="4968DA"/>
                </a:solidFill>
                <a:latin typeface="Times New Roman"/>
                <a:cs typeface="Times New Roman"/>
              </a:rPr>
              <a:t>2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  </a:t>
            </a:r>
            <a:r>
              <a:rPr sz="600" spc="-69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</a:t>
            </a:r>
            <a:endParaRPr sz="600">
              <a:latin typeface="Times New Roman"/>
              <a:cs typeface="Times New Roman"/>
            </a:endParaRPr>
          </a:p>
          <a:p>
            <a:pPr marL="692991">
              <a:lnSpc>
                <a:spcPts val="665"/>
              </a:lnSpc>
              <a:spcBef>
                <a:spcPts val="1"/>
              </a:spcBef>
            </a:pPr>
            <a:r>
              <a:rPr sz="600" spc="-305" dirty="0" smtClean="0">
                <a:solidFill>
                  <a:srgbClr val="2B2E33"/>
                </a:solidFill>
                <a:latin typeface="Malgun Gothic"/>
                <a:cs typeface="Malgun Gothic"/>
              </a:rPr>
              <a:t>�</a:t>
            </a:r>
            <a:r>
              <a:rPr sz="600" spc="7" dirty="0" smtClean="0">
                <a:solidFill>
                  <a:srgbClr val="4D6173"/>
                </a:solidFill>
                <a:latin typeface="Times New Roman"/>
                <a:cs typeface="Times New Roman"/>
              </a:rPr>
              <a:t>o</a:t>
            </a:r>
            <a:r>
              <a:rPr sz="600" spc="7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7" dirty="0" smtClean="0">
                <a:solidFill>
                  <a:srgbClr val="5B788E"/>
                </a:solidFill>
                <a:latin typeface="Times New Roman"/>
                <a:cs typeface="Times New Roman"/>
              </a:rPr>
              <a:t>l</a:t>
            </a:r>
            <a:r>
              <a:rPr sz="600" spc="7" dirty="0" smtClean="0">
                <a:solidFill>
                  <a:srgbClr val="4D6173"/>
                </a:solidFill>
                <a:latin typeface="Times New Roman"/>
                <a:cs typeface="Times New Roman"/>
              </a:rPr>
              <a:t>o</a:t>
            </a:r>
            <a:r>
              <a:rPr sz="600" spc="7" dirty="0" smtClean="0">
                <a:solidFill>
                  <a:srgbClr val="5E5666"/>
                </a:solidFill>
                <a:latin typeface="Times New Roman"/>
                <a:cs typeface="Times New Roman"/>
              </a:rPr>
              <a:t>n_a  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 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7" dirty="0" smtClean="0">
                <a:solidFill>
                  <a:srgbClr val="615BDB"/>
                </a:solidFill>
                <a:latin typeface="Times New Roman"/>
                <a:cs typeface="Times New Roman"/>
              </a:rPr>
              <a:t>.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7" dirty="0" smtClean="0">
                <a:solidFill>
                  <a:srgbClr val="4968DA"/>
                </a:solidFill>
                <a:latin typeface="Times New Roman"/>
                <a:cs typeface="Times New Roman"/>
              </a:rPr>
              <a:t>1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745329252  </a:t>
            </a:r>
            <a:r>
              <a:rPr sz="600" spc="7" dirty="0" smtClean="0">
                <a:solidFill>
                  <a:srgbClr val="838392"/>
                </a:solidFill>
                <a:latin typeface="Times New Roman"/>
                <a:cs typeface="Times New Roman"/>
              </a:rPr>
              <a:t>-  </a:t>
            </a:r>
            <a:r>
              <a:rPr sz="600" spc="7" dirty="0" smtClean="0">
                <a:solidFill>
                  <a:srgbClr val="83664C"/>
                </a:solidFill>
                <a:latin typeface="Times New Roman"/>
                <a:cs typeface="Times New Roman"/>
              </a:rPr>
              <a:t>I</a:t>
            </a:r>
            <a:r>
              <a:rPr sz="600" spc="7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7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7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7" dirty="0" smtClean="0">
                <a:solidFill>
                  <a:srgbClr val="4D6173"/>
                </a:solidFill>
                <a:latin typeface="Times New Roman"/>
                <a:cs typeface="Times New Roman"/>
              </a:rPr>
              <a:t>b  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 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0</a:t>
            </a:r>
            <a:r>
              <a:rPr sz="600" spc="7" dirty="0" smtClean="0">
                <a:solidFill>
                  <a:srgbClr val="1362DB"/>
                </a:solidFill>
                <a:latin typeface="Times New Roman"/>
                <a:cs typeface="Times New Roman"/>
              </a:rPr>
              <a:t>.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01</a:t>
            </a:r>
            <a:r>
              <a:rPr sz="600" spc="7" dirty="0" smtClean="0">
                <a:solidFill>
                  <a:srgbClr val="8791E5"/>
                </a:solidFill>
                <a:latin typeface="Times New Roman"/>
                <a:cs typeface="Times New Roman"/>
              </a:rPr>
              <a:t>7</a:t>
            </a:r>
            <a:r>
              <a:rPr sz="600" spc="7" dirty="0" smtClean="0">
                <a:solidFill>
                  <a:srgbClr val="615BDB"/>
                </a:solidFill>
                <a:latin typeface="Times New Roman"/>
                <a:cs typeface="Times New Roman"/>
              </a:rPr>
              <a:t>4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1329212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)))  •  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57.291</a:t>
            </a:r>
            <a:r>
              <a:rPr sz="600" spc="7" dirty="0" smtClean="0">
                <a:solidFill>
                  <a:srgbClr val="8791E5"/>
                </a:solidFill>
                <a:latin typeface="Times New Roman"/>
                <a:cs typeface="Times New Roman"/>
              </a:rPr>
              <a:t>77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95</a:t>
            </a:r>
            <a:r>
              <a:rPr sz="600" spc="7" dirty="0" smtClean="0">
                <a:solidFill>
                  <a:srgbClr val="615BDB"/>
                </a:solidFill>
                <a:latin typeface="Times New Roman"/>
                <a:cs typeface="Times New Roman"/>
              </a:rPr>
              <a:t>1  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•  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1</a:t>
            </a:r>
            <a:r>
              <a:rPr sz="600" spc="7" dirty="0" smtClean="0">
                <a:solidFill>
                  <a:srgbClr val="5B42D9"/>
                </a:solidFill>
                <a:latin typeface="Times New Roman"/>
                <a:cs typeface="Times New Roman"/>
              </a:rPr>
              <a:t>1</a:t>
            </a:r>
            <a:r>
              <a:rPr sz="600" spc="7" dirty="0" smtClean="0">
                <a:solidFill>
                  <a:srgbClr val="615BDB"/>
                </a:solidFill>
                <a:latin typeface="Times New Roman"/>
                <a:cs typeface="Times New Roman"/>
              </a:rPr>
              <a:t>1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.</a:t>
            </a:r>
            <a:r>
              <a:rPr sz="600" spc="7" dirty="0" smtClean="0">
                <a:solidFill>
                  <a:srgbClr val="5B42D9"/>
                </a:solidFill>
                <a:latin typeface="Times New Roman"/>
                <a:cs typeface="Times New Roman"/>
              </a:rPr>
              <a:t>1</a:t>
            </a:r>
            <a:r>
              <a:rPr sz="600" spc="7" dirty="0" smtClean="0">
                <a:solidFill>
                  <a:srgbClr val="6A73DE"/>
                </a:solidFill>
                <a:latin typeface="Times New Roman"/>
                <a:cs typeface="Times New Roman"/>
              </a:rPr>
              <a:t>9</a:t>
            </a:r>
            <a:r>
              <a:rPr sz="600" spc="7" dirty="0" smtClean="0">
                <a:solidFill>
                  <a:srgbClr val="615BDB"/>
                </a:solidFill>
                <a:latin typeface="Times New Roman"/>
                <a:cs typeface="Times New Roman"/>
              </a:rPr>
              <a:t>4</a:t>
            </a:r>
            <a:r>
              <a:rPr sz="600" spc="7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8166" y="1281875"/>
            <a:ext cx="128997" cy="100330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00" spc="36" dirty="0" smtClean="0">
                <a:solidFill>
                  <a:srgbClr val="744950"/>
                </a:solidFill>
                <a:latin typeface="Times New Roman"/>
                <a:cs typeface="Times New Roman"/>
              </a:rPr>
              <a:t>r</a:t>
            </a:r>
            <a:r>
              <a:rPr sz="600" spc="36" dirty="0" smtClean="0">
                <a:solidFill>
                  <a:srgbClr val="5E5666"/>
                </a:solidFill>
                <a:latin typeface="Times New Roman"/>
                <a:cs typeface="Times New Roman"/>
              </a:rPr>
              <a:t>es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648" y="1364233"/>
            <a:ext cx="53026" cy="96520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}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5648" y="1440460"/>
            <a:ext cx="1099363" cy="827009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00" spc="0" dirty="0" smtClean="0">
                <a:solidFill>
                  <a:srgbClr val="534BFE"/>
                </a:solidFill>
                <a:latin typeface="Times New Roman"/>
                <a:cs typeface="Times New Roman"/>
              </a:rPr>
              <a:t>f</a:t>
            </a:r>
            <a:r>
              <a:rPr sz="600" spc="0" dirty="0" smtClean="0">
                <a:solidFill>
                  <a:srgbClr val="6A6DFE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6E2FFE"/>
                </a:solidFill>
                <a:latin typeface="Times New Roman"/>
                <a:cs typeface="Times New Roman"/>
              </a:rPr>
              <a:t>r  </a:t>
            </a:r>
            <a:r>
              <a:rPr sz="600" spc="13" dirty="0" smtClean="0">
                <a:solidFill>
                  <a:srgbClr val="6E2FFE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0" dirty="0" smtClean="0">
                <a:solidFill>
                  <a:srgbClr val="805E77"/>
                </a:solidFill>
                <a:latin typeface="Times New Roman"/>
                <a:cs typeface="Times New Roman"/>
              </a:rPr>
              <a:t>i  </a:t>
            </a:r>
            <a:r>
              <a:rPr sz="600" spc="27" dirty="0" smtClean="0">
                <a:solidFill>
                  <a:srgbClr val="805E77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8363FE"/>
                </a:solidFill>
                <a:latin typeface="Times New Roman"/>
                <a:cs typeface="Times New Roman"/>
              </a:rPr>
              <a:t>i</a:t>
            </a:r>
            <a:r>
              <a:rPr sz="600" spc="47" dirty="0" smtClean="0">
                <a:solidFill>
                  <a:srgbClr val="367CFE"/>
                </a:solidFill>
                <a:latin typeface="Times New Roman"/>
                <a:cs typeface="Times New Roman"/>
              </a:rPr>
              <a:t>n</a:t>
            </a:r>
            <a:r>
              <a:rPr sz="600" spc="120" dirty="0" smtClean="0">
                <a:solidFill>
                  <a:srgbClr val="367CFE"/>
                </a:solidFill>
                <a:latin typeface="Times New Roman"/>
                <a:cs typeface="Times New Roman"/>
              </a:rPr>
              <a:t> </a:t>
            </a:r>
            <a:r>
              <a:rPr sz="600" spc="77" dirty="0" smtClean="0">
                <a:solidFill>
                  <a:srgbClr val="615BDB"/>
                </a:solidFill>
                <a:latin typeface="Times New Roman"/>
                <a:cs typeface="Times New Roman"/>
              </a:rPr>
              <a:t>l</a:t>
            </a:r>
            <a:r>
              <a:rPr sz="600" spc="48" dirty="0" smtClean="0">
                <a:solidFill>
                  <a:srgbClr val="A0A39B"/>
                </a:solidFill>
                <a:latin typeface="Times New Roman"/>
                <a:cs typeface="Times New Roman"/>
              </a:rPr>
              <a:t>:</a:t>
            </a:r>
            <a:r>
              <a:rPr sz="600" spc="158" dirty="0" smtClean="0">
                <a:solidFill>
                  <a:srgbClr val="5B788E"/>
                </a:solidFill>
                <a:latin typeface="Times New Roman"/>
                <a:cs typeface="Times New Roman"/>
              </a:rPr>
              <a:t>l</a:t>
            </a:r>
            <a:r>
              <a:rPr sz="600" spc="57" dirty="0" smtClean="0">
                <a:solidFill>
                  <a:srgbClr val="3A4656"/>
                </a:solidFill>
                <a:latin typeface="Times New Roman"/>
                <a:cs typeface="Times New Roman"/>
              </a:rPr>
              <a:t>e</a:t>
            </a:r>
            <a:r>
              <a:rPr sz="600" spc="23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-56" dirty="0" smtClean="0">
                <a:solidFill>
                  <a:srgbClr val="6A6D78"/>
                </a:solidFill>
                <a:latin typeface="Times New Roman"/>
                <a:cs typeface="Times New Roman"/>
              </a:rPr>
              <a:t>g</a:t>
            </a:r>
            <a:r>
              <a:rPr sz="600" spc="103" dirty="0" smtClean="0">
                <a:solidFill>
                  <a:srgbClr val="3A4656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B788E"/>
                </a:solidFill>
                <a:latin typeface="Times New Roman"/>
                <a:cs typeface="Times New Roman"/>
              </a:rPr>
              <a:t>h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70" dirty="0" smtClean="0">
                <a:solidFill>
                  <a:srgbClr val="563353"/>
                </a:solidFill>
                <a:latin typeface="Times New Roman"/>
                <a:cs typeface="Times New Roman"/>
              </a:rPr>
              <a:t>f</a:t>
            </a:r>
            <a:r>
              <a:rPr sz="600" spc="130" dirty="0" smtClean="0">
                <a:solidFill>
                  <a:srgbClr val="A6B1BD"/>
                </a:solidFill>
                <a:latin typeface="Times New Roman"/>
                <a:cs typeface="Times New Roman"/>
              </a:rPr>
              <a:t>l</a:t>
            </a:r>
            <a:r>
              <a:rPr sz="600" spc="48" dirty="0" smtClean="0">
                <a:solidFill>
                  <a:srgbClr val="335378"/>
                </a:solidFill>
                <a:latin typeface="Times New Roman"/>
                <a:cs typeface="Times New Roman"/>
              </a:rPr>
              <a:t>l</a:t>
            </a:r>
            <a:r>
              <a:rPr sz="600" spc="50" dirty="0" smtClean="0">
                <a:solidFill>
                  <a:srgbClr val="4D6173"/>
                </a:solidFill>
                <a:latin typeface="Times New Roman"/>
                <a:cs typeface="Times New Roman"/>
              </a:rPr>
              <a:t>o</a:t>
            </a:r>
            <a:r>
              <a:rPr sz="600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n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))</a:t>
            </a:r>
            <a:endParaRPr sz="600">
              <a:latin typeface="Times New Roman"/>
              <a:cs typeface="Times New Roman"/>
            </a:endParaRPr>
          </a:p>
          <a:p>
            <a:pPr marL="85218">
              <a:lnSpc>
                <a:spcPts val="615"/>
              </a:lnSpc>
              <a:spcBef>
                <a:spcPts val="30"/>
              </a:spcBef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{</a:t>
            </a:r>
            <a:endParaRPr sz="550">
              <a:latin typeface="Times New Roman"/>
              <a:cs typeface="Times New Roman"/>
            </a:endParaRPr>
          </a:p>
          <a:p>
            <a:pPr marL="157736">
              <a:lnSpc>
                <a:spcPts val="660"/>
              </a:lnSpc>
              <a:spcBef>
                <a:spcPts val="2"/>
              </a:spcBef>
            </a:pPr>
            <a:r>
              <a:rPr sz="600" spc="42" dirty="0" smtClean="0">
                <a:solidFill>
                  <a:srgbClr val="4566FE"/>
                </a:solidFill>
                <a:latin typeface="Times New Roman"/>
                <a:cs typeface="Times New Roman"/>
              </a:rPr>
              <a:t>f</a:t>
            </a:r>
            <a:r>
              <a:rPr sz="600" spc="-2" dirty="0" smtClean="0">
                <a:solidFill>
                  <a:srgbClr val="6A6DFE"/>
                </a:solidFill>
                <a:latin typeface="Times New Roman"/>
                <a:cs typeface="Times New Roman"/>
              </a:rPr>
              <a:t>o</a:t>
            </a:r>
            <a:r>
              <a:rPr sz="600" spc="70" dirty="0" smtClean="0">
                <a:solidFill>
                  <a:srgbClr val="5780FE"/>
                </a:solidFill>
                <a:latin typeface="Times New Roman"/>
                <a:cs typeface="Times New Roman"/>
              </a:rPr>
              <a:t>r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77" dirty="0" smtClean="0">
                <a:solidFill>
                  <a:srgbClr val="6A6D78"/>
                </a:solidFill>
                <a:latin typeface="Times New Roman"/>
                <a:cs typeface="Times New Roman"/>
              </a:rPr>
              <a:t>j</a:t>
            </a:r>
            <a:r>
              <a:rPr sz="600" spc="0" dirty="0" smtClean="0">
                <a:solidFill>
                  <a:srgbClr val="6A6D78"/>
                </a:solidFill>
                <a:latin typeface="Times New Roman"/>
                <a:cs typeface="Times New Roman"/>
              </a:rPr>
              <a:t>  </a:t>
            </a:r>
            <a:r>
              <a:rPr sz="600" spc="-69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8363FE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4566FE"/>
                </a:solidFill>
                <a:latin typeface="Times New Roman"/>
                <a:cs typeface="Times New Roman"/>
              </a:rPr>
              <a:t>n </a:t>
            </a:r>
            <a:r>
              <a:rPr sz="600" spc="44" dirty="0" smtClean="0">
                <a:solidFill>
                  <a:srgbClr val="4566FE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4968DA"/>
                </a:solidFill>
                <a:latin typeface="Times New Roman"/>
                <a:cs typeface="Times New Roman"/>
              </a:rPr>
              <a:t>1</a:t>
            </a:r>
            <a:r>
              <a:rPr sz="600" spc="48" dirty="0" smtClean="0">
                <a:solidFill>
                  <a:srgbClr val="A6B1BD"/>
                </a:solidFill>
                <a:latin typeface="Times New Roman"/>
                <a:cs typeface="Times New Roman"/>
              </a:rPr>
              <a:t>:</a:t>
            </a:r>
            <a:r>
              <a:rPr sz="600" spc="130" dirty="0" smtClean="0">
                <a:solidFill>
                  <a:srgbClr val="744950"/>
                </a:solidFill>
                <a:latin typeface="Times New Roman"/>
                <a:cs typeface="Times New Roman"/>
              </a:rPr>
              <a:t>l</a:t>
            </a:r>
            <a:r>
              <a:rPr sz="600" spc="84" dirty="0" smtClean="0">
                <a:solidFill>
                  <a:srgbClr val="5E5666"/>
                </a:solidFill>
                <a:latin typeface="Times New Roman"/>
                <a:cs typeface="Times New Roman"/>
              </a:rPr>
              <a:t>e</a:t>
            </a:r>
            <a:r>
              <a:rPr sz="600" spc="-2" dirty="0" smtClean="0">
                <a:solidFill>
                  <a:srgbClr val="5B788E"/>
                </a:solidFill>
                <a:latin typeface="Times New Roman"/>
                <a:cs typeface="Times New Roman"/>
              </a:rPr>
              <a:t>n</a:t>
            </a:r>
            <a:r>
              <a:rPr sz="600" spc="-56" dirty="0" smtClean="0">
                <a:solidFill>
                  <a:srgbClr val="5E5666"/>
                </a:solidFill>
                <a:latin typeface="Times New Roman"/>
                <a:cs typeface="Times New Roman"/>
              </a:rPr>
              <a:t>g</a:t>
            </a:r>
            <a:r>
              <a:rPr sz="600" spc="103" dirty="0" smtClean="0">
                <a:solidFill>
                  <a:srgbClr val="4D6173"/>
                </a:solidFill>
                <a:latin typeface="Times New Roman"/>
                <a:cs typeface="Times New Roman"/>
              </a:rPr>
              <a:t>t</a:t>
            </a:r>
            <a:r>
              <a:rPr sz="600" spc="23" dirty="0" smtClean="0">
                <a:solidFill>
                  <a:srgbClr val="5E5666"/>
                </a:solidFill>
                <a:latin typeface="Times New Roman"/>
                <a:cs typeface="Times New Roman"/>
              </a:rPr>
              <a:t>h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2" dirty="0" smtClean="0">
                <a:solidFill>
                  <a:srgbClr val="406991"/>
                </a:solidFill>
                <a:latin typeface="Times New Roman"/>
                <a:cs typeface="Times New Roman"/>
              </a:rPr>
              <a:t>d</a:t>
            </a:r>
            <a:r>
              <a:rPr sz="600" spc="42" dirty="0" smtClean="0">
                <a:solidFill>
                  <a:srgbClr val="5E5666"/>
                </a:solidFill>
                <a:latin typeface="Times New Roman"/>
                <a:cs typeface="Times New Roman"/>
              </a:rPr>
              <a:t>f</a:t>
            </a:r>
            <a:r>
              <a:rPr sz="600" spc="130" dirty="0" smtClean="0">
                <a:solidFill>
                  <a:srgbClr val="A6B1BD"/>
                </a:solidFill>
                <a:latin typeface="Times New Roman"/>
                <a:cs typeface="Times New Roman"/>
              </a:rPr>
              <a:t>l</a:t>
            </a:r>
            <a:r>
              <a:rPr sz="600" spc="48" dirty="0" smtClean="0">
                <a:solidFill>
                  <a:srgbClr val="4D6173"/>
                </a:solidFill>
                <a:latin typeface="Times New Roman"/>
                <a:cs typeface="Times New Roman"/>
              </a:rPr>
              <a:t>l</a:t>
            </a:r>
            <a:r>
              <a:rPr sz="600" spc="50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23" dirty="0" smtClean="0">
                <a:solidFill>
                  <a:srgbClr val="805E77"/>
                </a:solidFill>
                <a:latin typeface="Times New Roman"/>
                <a:cs typeface="Times New Roman"/>
              </a:rPr>
              <a:t>n</a:t>
            </a:r>
            <a:r>
              <a:rPr sz="600" spc="14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161190">
              <a:lnSpc>
                <a:spcPts val="61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{</a:t>
            </a:r>
            <a:endParaRPr sz="550">
              <a:latin typeface="Times New Roman"/>
              <a:cs typeface="Times New Roman"/>
            </a:endParaRPr>
          </a:p>
          <a:p>
            <a:pPr marL="233708">
              <a:lnSpc>
                <a:spcPct val="95825"/>
              </a:lnSpc>
            </a:pPr>
            <a:r>
              <a:rPr sz="600" spc="79" dirty="0" smtClean="0">
                <a:solidFill>
                  <a:srgbClr val="8363FE"/>
                </a:solidFill>
                <a:latin typeface="Times New Roman"/>
                <a:cs typeface="Times New Roman"/>
              </a:rPr>
              <a:t>i</a:t>
            </a:r>
            <a:r>
              <a:rPr sz="600" spc="79" dirty="0" smtClean="0">
                <a:solidFill>
                  <a:srgbClr val="4566FE"/>
                </a:solidFill>
                <a:latin typeface="Times New Roman"/>
                <a:cs typeface="Times New Roman"/>
              </a:rPr>
              <a:t>f</a:t>
            </a:r>
            <a:r>
              <a:rPr sz="600" spc="79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79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79" dirty="0" smtClean="0">
                <a:solidFill>
                  <a:srgbClr val="A6B1BD"/>
                </a:solidFill>
                <a:latin typeface="Times New Roman"/>
                <a:cs typeface="Times New Roman"/>
              </a:rPr>
              <a:t>··</a:t>
            </a:r>
            <a:r>
              <a:rPr sz="600" spc="79" dirty="0" smtClean="0">
                <a:solidFill>
                  <a:srgbClr val="4D6173"/>
                </a:solidFill>
                <a:latin typeface="Times New Roman"/>
                <a:cs typeface="Times New Roman"/>
              </a:rPr>
              <a:t>i</a:t>
            </a:r>
            <a:r>
              <a:rPr sz="600" spc="79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233708">
              <a:lnSpc>
                <a:spcPts val="585"/>
              </a:lnSpc>
              <a:spcBef>
                <a:spcPts val="29"/>
              </a:spcBef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{</a:t>
            </a:r>
            <a:endParaRPr sz="550">
              <a:latin typeface="Times New Roman"/>
              <a:cs typeface="Times New Roman"/>
            </a:endParaRPr>
          </a:p>
          <a:p>
            <a:pPr marL="281000" marR="239561" algn="ctr">
              <a:lnSpc>
                <a:spcPts val="660"/>
              </a:lnSpc>
              <a:spcBef>
                <a:spcPts val="3"/>
              </a:spcBef>
            </a:pPr>
            <a:r>
              <a:rPr sz="600" spc="53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53" dirty="0" smtClean="0">
                <a:solidFill>
                  <a:srgbClr val="4D6173"/>
                </a:solidFill>
                <a:latin typeface="Times New Roman"/>
                <a:cs typeface="Times New Roman"/>
              </a:rPr>
              <a:t>f</a:t>
            </a:r>
            <a:r>
              <a:rPr sz="600" spc="53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53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53" dirty="0" smtClean="0">
                <a:solidFill>
                  <a:srgbClr val="6A6D78"/>
                </a:solidFill>
                <a:latin typeface="Times New Roman"/>
                <a:cs typeface="Times New Roman"/>
              </a:rPr>
              <a:t>i</a:t>
            </a:r>
            <a:r>
              <a:rPr sz="600" spc="53" dirty="0" smtClean="0">
                <a:solidFill>
                  <a:srgbClr val="5E5666"/>
                </a:solidFill>
                <a:latin typeface="Times New Roman"/>
                <a:cs typeface="Times New Roman"/>
              </a:rPr>
              <a:t>st</a:t>
            </a:r>
            <a:r>
              <a:rPr sz="600" spc="53" dirty="0" smtClean="0">
                <a:solidFill>
                  <a:srgbClr val="8BB2CC"/>
                </a:solidFill>
                <a:latin typeface="Times New Roman"/>
                <a:cs typeface="Times New Roman"/>
              </a:rPr>
              <a:t>[</a:t>
            </a:r>
            <a:r>
              <a:rPr sz="600" spc="53" dirty="0" smtClean="0">
                <a:solidFill>
                  <a:srgbClr val="8B7766"/>
                </a:solidFill>
                <a:latin typeface="Times New Roman"/>
                <a:cs typeface="Times New Roman"/>
              </a:rPr>
              <a:t>i </a:t>
            </a:r>
            <a:r>
              <a:rPr sz="600" spc="53" dirty="0" smtClean="0">
                <a:solidFill>
                  <a:srgbClr val="2B2E33"/>
                </a:solidFill>
                <a:latin typeface="Times New Roman"/>
                <a:cs typeface="Times New Roman"/>
              </a:rPr>
              <a:t>,</a:t>
            </a:r>
            <a:r>
              <a:rPr sz="600" spc="53" dirty="0" smtClean="0">
                <a:solidFill>
                  <a:srgbClr val="4D6173"/>
                </a:solidFill>
                <a:latin typeface="Times New Roman"/>
                <a:cs typeface="Times New Roman"/>
              </a:rPr>
              <a:t>j</a:t>
            </a:r>
            <a:r>
              <a:rPr sz="600" spc="53" dirty="0" smtClean="0">
                <a:solidFill>
                  <a:srgbClr val="A6B1BD"/>
                </a:solidFill>
                <a:latin typeface="Times New Roman"/>
                <a:cs typeface="Times New Roman"/>
              </a:rPr>
              <a:t>]&lt;-</a:t>
            </a:r>
            <a:r>
              <a:rPr sz="600" spc="53" dirty="0" smtClean="0">
                <a:solidFill>
                  <a:srgbClr val="4F30D4"/>
                </a:solidFill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  <a:p>
            <a:pPr marL="233708">
              <a:lnSpc>
                <a:spcPts val="61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}</a:t>
            </a:r>
            <a:endParaRPr sz="550">
              <a:latin typeface="Times New Roman"/>
              <a:cs typeface="Times New Roman"/>
            </a:endParaRPr>
          </a:p>
          <a:p>
            <a:pPr marL="230255">
              <a:lnSpc>
                <a:spcPts val="660"/>
              </a:lnSpc>
              <a:spcBef>
                <a:spcPts val="2"/>
              </a:spcBef>
            </a:pPr>
            <a:r>
              <a:rPr sz="650" b="1" spc="48" dirty="0" smtClean="0">
                <a:solidFill>
                  <a:srgbClr val="534BFE"/>
                </a:solidFill>
                <a:latin typeface="Times New Roman"/>
                <a:cs typeface="Times New Roman"/>
              </a:rPr>
              <a:t>e</a:t>
            </a:r>
            <a:r>
              <a:rPr sz="650" b="1" spc="48" dirty="0" smtClean="0">
                <a:solidFill>
                  <a:srgbClr val="8363FE"/>
                </a:solidFill>
                <a:latin typeface="Times New Roman"/>
                <a:cs typeface="Times New Roman"/>
              </a:rPr>
              <a:t>l</a:t>
            </a:r>
            <a:r>
              <a:rPr sz="650" b="1" spc="48" dirty="0" smtClean="0">
                <a:solidFill>
                  <a:srgbClr val="6A6DFE"/>
                </a:solidFill>
                <a:latin typeface="Times New Roman"/>
                <a:cs typeface="Times New Roman"/>
              </a:rPr>
              <a:t>s</a:t>
            </a:r>
            <a:r>
              <a:rPr sz="650" b="1" spc="48" dirty="0" smtClean="0">
                <a:solidFill>
                  <a:srgbClr val="534BFE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  <a:p>
            <a:pPr marL="233708">
              <a:lnSpc>
                <a:spcPts val="61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{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268" y="2244110"/>
            <a:ext cx="2328723" cy="104140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f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. </a:t>
            </a:r>
            <a:r>
              <a:rPr sz="600" spc="5" dirty="0" smtClean="0">
                <a:solidFill>
                  <a:srgbClr val="805E77"/>
                </a:solidFill>
                <a:latin typeface="Times New Roman"/>
                <a:cs typeface="Times New Roman"/>
              </a:rPr>
              <a:t>d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i s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t </a:t>
            </a:r>
            <a:r>
              <a:rPr sz="600" spc="5" dirty="0" smtClean="0">
                <a:solidFill>
                  <a:srgbClr val="8BB2CC"/>
                </a:solidFill>
                <a:latin typeface="Times New Roman"/>
                <a:cs typeface="Times New Roman"/>
              </a:rPr>
              <a:t>[</a:t>
            </a:r>
            <a:r>
              <a:rPr sz="600" spc="5" dirty="0" smtClean="0">
                <a:solidFill>
                  <a:srgbClr val="8B7766"/>
                </a:solidFill>
                <a:latin typeface="Times New Roman"/>
                <a:cs typeface="Times New Roman"/>
              </a:rPr>
              <a:t>i </a:t>
            </a:r>
            <a:r>
              <a:rPr sz="600" spc="5" dirty="0" smtClean="0">
                <a:solidFill>
                  <a:srgbClr val="3A4656"/>
                </a:solidFill>
                <a:latin typeface="Times New Roman"/>
                <a:cs typeface="Times New Roman"/>
              </a:rPr>
              <a:t>, 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j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] &lt;-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h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a</a:t>
            </a:r>
            <a:r>
              <a:rPr sz="600" spc="5" dirty="0" smtClean="0">
                <a:solidFill>
                  <a:srgbClr val="92949F"/>
                </a:solidFill>
                <a:latin typeface="Times New Roman"/>
                <a:cs typeface="Times New Roman"/>
              </a:rPr>
              <a:t>v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er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5" dirty="0" smtClean="0">
                <a:solidFill>
                  <a:srgbClr val="406991"/>
                </a:solidFill>
                <a:latin typeface="Times New Roman"/>
                <a:cs typeface="Times New Roman"/>
              </a:rPr>
              <a:t>i </a:t>
            </a:r>
            <a:r>
              <a:rPr sz="600" spc="5" dirty="0" smtClean="0">
                <a:solidFill>
                  <a:srgbClr val="744950"/>
                </a:solidFill>
                <a:latin typeface="Times New Roman"/>
                <a:cs typeface="Times New Roman"/>
              </a:rPr>
              <a:t>n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e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5" dirty="0" smtClean="0">
                <a:solidFill>
                  <a:srgbClr val="5B788E"/>
                </a:solidFill>
                <a:latin typeface="Times New Roman"/>
                <a:cs typeface="Times New Roman"/>
              </a:rPr>
              <a:t>d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f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1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1 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a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t </a:t>
            </a:r>
            <a:r>
              <a:rPr sz="600" spc="5" dirty="0" smtClean="0">
                <a:solidFill>
                  <a:srgbClr val="A0A39B"/>
                </a:solidFill>
                <a:latin typeface="Times New Roman"/>
                <a:cs typeface="Times New Roman"/>
              </a:rPr>
              <a:t>[</a:t>
            </a:r>
            <a:r>
              <a:rPr sz="600" spc="5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] </a:t>
            </a:r>
            <a:r>
              <a:rPr sz="600" spc="5" dirty="0" smtClean="0">
                <a:solidFill>
                  <a:srgbClr val="838392"/>
                </a:solidFill>
                <a:latin typeface="Times New Roman"/>
                <a:cs typeface="Times New Roman"/>
              </a:rPr>
              <a:t>, </a:t>
            </a:r>
            <a:r>
              <a:rPr sz="600" spc="5" dirty="0" smtClean="0">
                <a:solidFill>
                  <a:srgbClr val="805E77"/>
                </a:solidFill>
                <a:latin typeface="Times New Roman"/>
                <a:cs typeface="Times New Roman"/>
              </a:rPr>
              <a:t>d</a:t>
            </a:r>
            <a:r>
              <a:rPr sz="600" spc="5" dirty="0" smtClean="0">
                <a:solidFill>
                  <a:srgbClr val="4D6173"/>
                </a:solidFill>
                <a:latin typeface="Times New Roman"/>
                <a:cs typeface="Times New Roman"/>
              </a:rPr>
              <a:t>f </a:t>
            </a:r>
            <a:r>
              <a:rPr sz="600" spc="5" dirty="0" smtClean="0">
                <a:solidFill>
                  <a:srgbClr val="92949F"/>
                </a:solidFill>
                <a:latin typeface="Times New Roman"/>
                <a:cs typeface="Times New Roman"/>
              </a:rPr>
              <a:t>1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1 o</a:t>
            </a:r>
            <a:r>
              <a:rPr sz="600" spc="5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[</a:t>
            </a:r>
            <a:r>
              <a:rPr sz="600" spc="5" dirty="0" smtClean="0">
                <a:solidFill>
                  <a:srgbClr val="83664C"/>
                </a:solidFill>
                <a:latin typeface="Times New Roman"/>
                <a:cs typeface="Times New Roman"/>
              </a:rPr>
              <a:t>i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] </a:t>
            </a:r>
            <a:r>
              <a:rPr sz="600" spc="5" dirty="0" smtClean="0">
                <a:solidFill>
                  <a:srgbClr val="838392"/>
                </a:solidFill>
                <a:latin typeface="Times New Roman"/>
                <a:cs typeface="Times New Roman"/>
              </a:rPr>
              <a:t>, 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f 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1</a:t>
            </a:r>
            <a:r>
              <a:rPr sz="600" spc="5" dirty="0" smtClean="0">
                <a:solidFill>
                  <a:srgbClr val="5B788E"/>
                </a:solidFill>
                <a:latin typeface="Times New Roman"/>
                <a:cs typeface="Times New Roman"/>
              </a:rPr>
              <a:t>1 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at 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[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j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] </a:t>
            </a:r>
            <a:r>
              <a:rPr sz="600" spc="5" dirty="0" smtClean="0">
                <a:solidFill>
                  <a:srgbClr val="5B788E"/>
                </a:solidFill>
                <a:latin typeface="Times New Roman"/>
                <a:cs typeface="Times New Roman"/>
              </a:rPr>
              <a:t>, d</a:t>
            </a:r>
            <a:r>
              <a:rPr sz="600" spc="5" dirty="0" smtClean="0">
                <a:solidFill>
                  <a:srgbClr val="5E5666"/>
                </a:solidFill>
                <a:latin typeface="Times New Roman"/>
                <a:cs typeface="Times New Roman"/>
              </a:rPr>
              <a:t>f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l</a:t>
            </a:r>
            <a:r>
              <a:rPr sz="600" spc="5" dirty="0" smtClean="0">
                <a:solidFill>
                  <a:srgbClr val="4C5091"/>
                </a:solidFill>
                <a:latin typeface="Times New Roman"/>
                <a:cs typeface="Times New Roman"/>
              </a:rPr>
              <a:t>l</a:t>
            </a:r>
            <a:r>
              <a:rPr sz="600" spc="5" dirty="0" smtClean="0">
                <a:solidFill>
                  <a:srgbClr val="6A6D78"/>
                </a:solidFill>
                <a:latin typeface="Times New Roman"/>
                <a:cs typeface="Times New Roman"/>
              </a:rPr>
              <a:t>o</a:t>
            </a:r>
            <a:r>
              <a:rPr sz="600" spc="5" dirty="0" smtClean="0">
                <a:solidFill>
                  <a:srgbClr val="838392"/>
                </a:solidFill>
                <a:latin typeface="Times New Roman"/>
                <a:cs typeface="Times New Roman"/>
              </a:rPr>
              <a:t>n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[</a:t>
            </a:r>
            <a:r>
              <a:rPr sz="600" spc="5" dirty="0" smtClean="0">
                <a:solidFill>
                  <a:srgbClr val="5B788E"/>
                </a:solidFill>
                <a:latin typeface="Times New Roman"/>
                <a:cs typeface="Times New Roman"/>
              </a:rPr>
              <a:t>j</a:t>
            </a:r>
            <a:r>
              <a:rPr sz="600" spc="5" dirty="0" smtClean="0">
                <a:solidFill>
                  <a:srgbClr val="A6B1BD"/>
                </a:solidFill>
                <a:latin typeface="Times New Roman"/>
                <a:cs typeface="Times New Roman"/>
              </a:rPr>
              <a:t>])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6657" y="2329535"/>
            <a:ext cx="49572" cy="96520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-73" dirty="0" smtClean="0">
                <a:solidFill>
                  <a:srgbClr val="A6B1BD"/>
                </a:solidFill>
                <a:latin typeface="Times New Roman"/>
                <a:cs typeface="Times New Roman"/>
              </a:rPr>
              <a:t>}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8742" y="2491567"/>
            <a:ext cx="1762388" cy="824687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92124">
              <a:lnSpc>
                <a:spcPct val="95825"/>
              </a:lnSpc>
            </a:pPr>
            <a:r>
              <a:rPr sz="550" spc="-47" dirty="0" smtClean="0">
                <a:solidFill>
                  <a:srgbClr val="A6B1BD"/>
                </a:solidFill>
                <a:latin typeface="Times New Roman"/>
                <a:cs typeface="Times New Roman"/>
              </a:rPr>
              <a:t>}</a:t>
            </a:r>
            <a:endParaRPr sz="550">
              <a:latin typeface="Times New Roman"/>
              <a:cs typeface="Times New Roman"/>
            </a:endParaRPr>
          </a:p>
          <a:p>
            <a:pPr marL="16153">
              <a:lnSpc>
                <a:spcPts val="660"/>
              </a:lnSpc>
              <a:spcBef>
                <a:spcPts val="33"/>
              </a:spcBef>
            </a:pPr>
            <a:r>
              <a:rPr sz="600" spc="46" dirty="0" smtClean="0">
                <a:solidFill>
                  <a:srgbClr val="5B788E"/>
                </a:solidFill>
                <a:latin typeface="Times New Roman"/>
                <a:cs typeface="Times New Roman"/>
              </a:rPr>
              <a:t>d</a:t>
            </a:r>
            <a:r>
              <a:rPr sz="600" spc="46" dirty="0" smtClean="0">
                <a:solidFill>
                  <a:srgbClr val="744950"/>
                </a:solidFill>
                <a:latin typeface="Times New Roman"/>
                <a:cs typeface="Times New Roman"/>
              </a:rPr>
              <a:t>f</a:t>
            </a:r>
            <a:r>
              <a:rPr sz="600" spc="46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46" dirty="0" smtClean="0">
                <a:solidFill>
                  <a:srgbClr val="5B788E"/>
                </a:solidFill>
                <a:latin typeface="Times New Roman"/>
                <a:cs typeface="Times New Roman"/>
              </a:rPr>
              <a:t>d</a:t>
            </a:r>
            <a:r>
              <a:rPr sz="600" spc="46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46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46" dirty="0" smtClean="0">
                <a:solidFill>
                  <a:srgbClr val="4D6173"/>
                </a:solidFill>
                <a:latin typeface="Times New Roman"/>
                <a:cs typeface="Times New Roman"/>
              </a:rPr>
              <a:t>t</a:t>
            </a:r>
            <a:r>
              <a:rPr sz="600" spc="46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46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46" dirty="0" smtClean="0">
                <a:solidFill>
                  <a:srgbClr val="5B788E"/>
                </a:solidFill>
                <a:latin typeface="Times New Roman"/>
                <a:cs typeface="Times New Roman"/>
              </a:rPr>
              <a:t>n</a:t>
            </a:r>
            <a:r>
              <a:rPr sz="600" spc="46" dirty="0" smtClean="0">
                <a:solidFill>
                  <a:srgbClr val="92949F"/>
                </a:solidFill>
                <a:latin typeface="Times New Roman"/>
                <a:cs typeface="Times New Roman"/>
              </a:rPr>
              <a:t>v  </a:t>
            </a:r>
            <a:r>
              <a:rPr sz="600" spc="46" dirty="0" smtClean="0">
                <a:solidFill>
                  <a:srgbClr val="A6B1BD"/>
                </a:solidFill>
                <a:latin typeface="Times New Roman"/>
                <a:cs typeface="Times New Roman"/>
              </a:rPr>
              <a:t>&lt;-  </a:t>
            </a:r>
            <a:r>
              <a:rPr sz="600" spc="46" dirty="0" smtClean="0">
                <a:solidFill>
                  <a:srgbClr val="2F4DD7"/>
                </a:solidFill>
                <a:latin typeface="Times New Roman"/>
                <a:cs typeface="Times New Roman"/>
              </a:rPr>
              <a:t>1</a:t>
            </a:r>
            <a:r>
              <a:rPr sz="600" spc="46" dirty="0" smtClean="0">
                <a:solidFill>
                  <a:srgbClr val="A6B1BD"/>
                </a:solidFill>
                <a:latin typeface="Times New Roman"/>
                <a:cs typeface="Times New Roman"/>
              </a:rPr>
              <a:t>/</a:t>
            </a:r>
            <a:r>
              <a:rPr sz="600" spc="46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46" dirty="0" smtClean="0">
                <a:solidFill>
                  <a:srgbClr val="335378"/>
                </a:solidFill>
                <a:latin typeface="Times New Roman"/>
                <a:cs typeface="Times New Roman"/>
              </a:rPr>
              <a:t>f</a:t>
            </a:r>
            <a:r>
              <a:rPr sz="600" spc="46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46" dirty="0" smtClean="0">
                <a:solidFill>
                  <a:srgbClr val="4D6173"/>
                </a:solidFill>
                <a:latin typeface="Times New Roman"/>
                <a:cs typeface="Times New Roman"/>
              </a:rPr>
              <a:t>d</a:t>
            </a:r>
            <a:r>
              <a:rPr sz="600" spc="46" dirty="0" smtClean="0">
                <a:solidFill>
                  <a:srgbClr val="5B788E"/>
                </a:solidFill>
                <a:latin typeface="Times New Roman"/>
                <a:cs typeface="Times New Roman"/>
              </a:rPr>
              <a:t>i</a:t>
            </a:r>
            <a:r>
              <a:rPr sz="600" spc="46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46" dirty="0" smtClean="0">
                <a:solidFill>
                  <a:srgbClr val="563353"/>
                </a:solidFill>
                <a:latin typeface="Times New Roman"/>
                <a:cs typeface="Times New Roman"/>
              </a:rPr>
              <a:t>t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25"/>
              </a:lnSpc>
            </a:pPr>
            <a:r>
              <a:rPr sz="600" spc="-29" dirty="0" smtClean="0">
                <a:solidFill>
                  <a:srgbClr val="5B788E"/>
                </a:solidFill>
                <a:latin typeface="Times New Roman"/>
                <a:cs typeface="Times New Roman"/>
              </a:rPr>
              <a:t>d</a:t>
            </a:r>
            <a:r>
              <a:rPr sz="600" spc="96" dirty="0" smtClean="0">
                <a:solidFill>
                  <a:srgbClr val="744950"/>
                </a:solidFill>
                <a:latin typeface="Times New Roman"/>
                <a:cs typeface="Times New Roman"/>
              </a:rPr>
              <a:t>f</a:t>
            </a:r>
            <a:r>
              <a:rPr sz="600" spc="11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5E5666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48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90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130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spc="38" dirty="0" smtClean="0">
                <a:solidFill>
                  <a:srgbClr val="8B7766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8B7766"/>
                </a:solidFill>
                <a:latin typeface="Times New Roman"/>
                <a:cs typeface="Times New Roman"/>
              </a:rPr>
              <a:t> </a:t>
            </a:r>
            <a:r>
              <a:rPr sz="600" spc="-3" dirty="0" smtClean="0">
                <a:solidFill>
                  <a:srgbClr val="805E77"/>
                </a:solidFill>
                <a:latin typeface="Times New Roman"/>
                <a:cs typeface="Times New Roman"/>
              </a:rPr>
              <a:t>i</a:t>
            </a:r>
            <a:r>
              <a:rPr sz="600" spc="104" dirty="0" smtClean="0">
                <a:solidFill>
                  <a:srgbClr val="5B788E"/>
                </a:solidFill>
                <a:latin typeface="Times New Roman"/>
                <a:cs typeface="Times New Roman"/>
              </a:rPr>
              <a:t>n</a:t>
            </a:r>
            <a:r>
              <a:rPr sz="600" spc="-56" dirty="0" smtClean="0">
                <a:solidFill>
                  <a:srgbClr val="838392"/>
                </a:solidFill>
                <a:latin typeface="Times New Roman"/>
                <a:cs typeface="Times New Roman"/>
              </a:rPr>
              <a:t>v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[</a:t>
            </a:r>
            <a:r>
              <a:rPr sz="600" spc="77" dirty="0" smtClean="0">
                <a:solidFill>
                  <a:srgbClr val="8B7766"/>
                </a:solidFill>
                <a:latin typeface="Times New Roman"/>
                <a:cs typeface="Times New Roman"/>
              </a:rPr>
              <a:t>i</a:t>
            </a:r>
            <a:r>
              <a:rPr sz="600" spc="64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38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14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22" dirty="0" smtClean="0">
                <a:solidFill>
                  <a:srgbClr val="8B7766"/>
                </a:solidFill>
                <a:latin typeface="Times New Roman"/>
                <a:cs typeface="Times New Roman"/>
              </a:rPr>
              <a:t>i</a:t>
            </a:r>
            <a:r>
              <a:rPr sz="600" spc="50" dirty="0" smtClean="0">
                <a:solidFill>
                  <a:srgbClr val="406991"/>
                </a:solidFill>
                <a:latin typeface="Times New Roman"/>
                <a:cs typeface="Times New Roman"/>
              </a:rPr>
              <a:t>n</a:t>
            </a:r>
            <a:r>
              <a:rPr sz="600" spc="70" dirty="0" smtClean="0">
                <a:solidFill>
                  <a:srgbClr val="6A6D78"/>
                </a:solidFill>
                <a:latin typeface="Times New Roman"/>
                <a:cs typeface="Times New Roman"/>
              </a:rPr>
              <a:t>f</a:t>
            </a:r>
            <a:r>
              <a:rPr sz="600" spc="48" dirty="0" smtClean="0">
                <a:solidFill>
                  <a:srgbClr val="8B7766"/>
                </a:solidFill>
                <a:latin typeface="Times New Roman"/>
                <a:cs typeface="Times New Roman"/>
              </a:rPr>
              <a:t>i</a:t>
            </a:r>
            <a:r>
              <a:rPr sz="600" spc="77" dirty="0" smtClean="0">
                <a:solidFill>
                  <a:srgbClr val="5B788E"/>
                </a:solidFill>
                <a:latin typeface="Times New Roman"/>
                <a:cs typeface="Times New Roman"/>
              </a:rPr>
              <a:t>n</a:t>
            </a:r>
            <a:r>
              <a:rPr sz="600" spc="48" dirty="0" smtClean="0">
                <a:solidFill>
                  <a:srgbClr val="749C99"/>
                </a:solidFill>
                <a:latin typeface="Times New Roman"/>
                <a:cs typeface="Times New Roman"/>
              </a:rPr>
              <a:t>i</a:t>
            </a:r>
            <a:r>
              <a:rPr sz="600" spc="130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spc="57" dirty="0" smtClean="0">
                <a:solidFill>
                  <a:srgbClr val="6A6D78"/>
                </a:solidFill>
                <a:latin typeface="Times New Roman"/>
                <a:cs typeface="Times New Roman"/>
              </a:rPr>
              <a:t>e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23" dirty="0" smtClean="0">
                <a:solidFill>
                  <a:srgbClr val="5B788E"/>
                </a:solidFill>
                <a:latin typeface="Times New Roman"/>
                <a:cs typeface="Times New Roman"/>
              </a:rPr>
              <a:t>d</a:t>
            </a:r>
            <a:r>
              <a:rPr sz="600" spc="70" dirty="0" smtClean="0">
                <a:solidFill>
                  <a:srgbClr val="563353"/>
                </a:solidFill>
                <a:latin typeface="Times New Roman"/>
                <a:cs typeface="Times New Roman"/>
              </a:rPr>
              <a:t>f</a:t>
            </a:r>
            <a:r>
              <a:rPr sz="600" spc="11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406991"/>
                </a:solidFill>
                <a:latin typeface="Times New Roman"/>
                <a:cs typeface="Times New Roman"/>
              </a:rPr>
              <a:t>d</a:t>
            </a:r>
            <a:r>
              <a:rPr sz="600" spc="48" dirty="0" smtClean="0">
                <a:solidFill>
                  <a:srgbClr val="406991"/>
                </a:solidFill>
                <a:latin typeface="Times New Roman"/>
                <a:cs typeface="Times New Roman"/>
              </a:rPr>
              <a:t>i</a:t>
            </a:r>
            <a:r>
              <a:rPr sz="600" spc="90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103" dirty="0" smtClean="0">
                <a:solidFill>
                  <a:srgbClr val="744950"/>
                </a:solidFill>
                <a:latin typeface="Times New Roman"/>
                <a:cs typeface="Times New Roman"/>
              </a:rPr>
              <a:t>t</a:t>
            </a:r>
            <a:r>
              <a:rPr sz="600" spc="66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3" dirty="0" smtClean="0">
                <a:solidFill>
                  <a:srgbClr val="5B788E"/>
                </a:solidFill>
                <a:latin typeface="Times New Roman"/>
                <a:cs typeface="Times New Roman"/>
              </a:rPr>
              <a:t>i</a:t>
            </a:r>
            <a:r>
              <a:rPr sz="600" spc="77" dirty="0" smtClean="0">
                <a:solidFill>
                  <a:srgbClr val="744950"/>
                </a:solidFill>
                <a:latin typeface="Times New Roman"/>
                <a:cs typeface="Times New Roman"/>
              </a:rPr>
              <a:t>n</a:t>
            </a:r>
            <a:r>
              <a:rPr sz="600" spc="-29" dirty="0" smtClean="0">
                <a:solidFill>
                  <a:srgbClr val="92949F"/>
                </a:solidFill>
                <a:latin typeface="Times New Roman"/>
                <a:cs typeface="Times New Roman"/>
              </a:rPr>
              <a:t>v</a:t>
            </a:r>
            <a:r>
              <a:rPr sz="600" spc="42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]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54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A6B1BD"/>
                </a:solidFill>
                <a:latin typeface="Times New Roman"/>
                <a:cs typeface="Times New Roman"/>
              </a:rPr>
              <a:t>&lt;- </a:t>
            </a:r>
            <a:r>
              <a:rPr sz="600" spc="30" dirty="0" smtClean="0">
                <a:solidFill>
                  <a:srgbClr val="A6B1BD"/>
                </a:solidFill>
                <a:latin typeface="Times New Roman"/>
                <a:cs typeface="Times New Roman"/>
              </a:rPr>
              <a:t> </a:t>
            </a:r>
            <a:r>
              <a:rPr sz="600" spc="-190" dirty="0" smtClean="0">
                <a:solidFill>
                  <a:srgbClr val="6A73DE"/>
                </a:solidFill>
                <a:latin typeface="Times New Roman"/>
                <a:cs typeface="Times New Roman"/>
              </a:rPr>
              <a:t>O</a:t>
            </a:r>
            <a:r>
              <a:rPr sz="600" spc="-65" dirty="0" smtClean="0">
                <a:solidFill>
                  <a:srgbClr val="6A73DE"/>
                </a:solidFill>
                <a:latin typeface="Times New Roman"/>
                <a:cs typeface="Times New Roman"/>
              </a:rPr>
              <a:t>  </a:t>
            </a:r>
            <a:r>
              <a:rPr sz="600" spc="-17" dirty="0" smtClean="0">
                <a:solidFill>
                  <a:srgbClr val="6A73DE"/>
                </a:solidFill>
                <a:latin typeface="Times New Roman"/>
                <a:cs typeface="Times New Roman"/>
              </a:rPr>
              <a:t> </a:t>
            </a:r>
            <a:r>
              <a:rPr sz="500" i="1" spc="158" dirty="0" smtClean="0">
                <a:solidFill>
                  <a:srgbClr val="8BABA6"/>
                </a:solidFill>
                <a:latin typeface="Arial"/>
                <a:cs typeface="Arial"/>
              </a:rPr>
              <a:t>I</a:t>
            </a:r>
            <a:r>
              <a:rPr sz="500" i="1" spc="108" dirty="0" smtClean="0">
                <a:solidFill>
                  <a:srgbClr val="8BABA6"/>
                </a:solidFill>
                <a:latin typeface="Arial"/>
                <a:cs typeface="Arial"/>
              </a:rPr>
              <a:t> </a:t>
            </a:r>
            <a:r>
              <a:rPr sz="600" spc="-134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600" spc="36" dirty="0" smtClean="0">
                <a:solidFill>
                  <a:srgbClr val="8BABA6"/>
                </a:solidFill>
                <a:latin typeface="Times New Roman"/>
                <a:cs typeface="Times New Roman"/>
              </a:rPr>
              <a:t>J</a:t>
            </a:r>
            <a:r>
              <a:rPr sz="600" spc="-134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50"/>
              </a:lnSpc>
              <a:spcBef>
                <a:spcPts val="1"/>
              </a:spcBef>
            </a:pPr>
            <a:r>
              <a:rPr sz="600" spc="35" dirty="0" smtClean="0">
                <a:solidFill>
                  <a:srgbClr val="838392"/>
                </a:solidFill>
                <a:latin typeface="Times New Roman"/>
                <a:cs typeface="Times New Roman"/>
              </a:rPr>
              <a:t>rn</a:t>
            </a:r>
            <a:r>
              <a:rPr sz="600" spc="35" dirty="0" smtClean="0">
                <a:solidFill>
                  <a:srgbClr val="5B788E"/>
                </a:solidFill>
                <a:latin typeface="Times New Roman"/>
                <a:cs typeface="Times New Roman"/>
              </a:rPr>
              <a:t>i</a:t>
            </a:r>
            <a:r>
              <a:rPr sz="600" spc="35" dirty="0" smtClean="0">
                <a:solidFill>
                  <a:srgbClr val="744950"/>
                </a:solidFill>
                <a:latin typeface="Times New Roman"/>
                <a:cs typeface="Times New Roman"/>
              </a:rPr>
              <a:t>n</a:t>
            </a:r>
            <a:r>
              <a:rPr sz="600" spc="35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35" dirty="0" smtClean="0">
                <a:solidFill>
                  <a:srgbClr val="805E77"/>
                </a:solidFill>
                <a:latin typeface="Times New Roman"/>
                <a:cs typeface="Times New Roman"/>
              </a:rPr>
              <a:t>d</a:t>
            </a:r>
            <a:r>
              <a:rPr sz="600" spc="35" dirty="0" smtClean="0">
                <a:solidFill>
                  <a:srgbClr val="4D6173"/>
                </a:solidFill>
                <a:latin typeface="Times New Roman"/>
                <a:cs typeface="Times New Roman"/>
              </a:rPr>
              <a:t>f</a:t>
            </a:r>
            <a:r>
              <a:rPr sz="600" spc="35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35" dirty="0" smtClean="0">
                <a:solidFill>
                  <a:srgbClr val="805E77"/>
                </a:solidFill>
                <a:latin typeface="Times New Roman"/>
                <a:cs typeface="Times New Roman"/>
              </a:rPr>
              <a:t>di</a:t>
            </a:r>
            <a:r>
              <a:rPr sz="600" spc="35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35" dirty="0" smtClean="0">
                <a:solidFill>
                  <a:srgbClr val="6A6D78"/>
                </a:solidFill>
                <a:latin typeface="Times New Roman"/>
                <a:cs typeface="Times New Roman"/>
              </a:rPr>
              <a:t>t</a:t>
            </a:r>
            <a:r>
              <a:rPr sz="600" spc="35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25"/>
              </a:lnSpc>
            </a:pPr>
            <a:r>
              <a:rPr sz="600" spc="28" dirty="0" smtClean="0">
                <a:solidFill>
                  <a:srgbClr val="838392"/>
                </a:solidFill>
                <a:latin typeface="Times New Roman"/>
                <a:cs typeface="Times New Roman"/>
              </a:rPr>
              <a:t>rn</a:t>
            </a:r>
            <a:r>
              <a:rPr sz="600" spc="28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28" dirty="0" smtClean="0">
                <a:solidFill>
                  <a:srgbClr val="6A6D78"/>
                </a:solidFill>
                <a:latin typeface="Times New Roman"/>
                <a:cs typeface="Times New Roman"/>
              </a:rPr>
              <a:t>x</a:t>
            </a:r>
            <a:r>
              <a:rPr sz="600" spc="28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28" dirty="0" smtClean="0">
                <a:solidFill>
                  <a:srgbClr val="805E77"/>
                </a:solidFill>
                <a:latin typeface="Times New Roman"/>
                <a:cs typeface="Times New Roman"/>
              </a:rPr>
              <a:t>d</a:t>
            </a:r>
            <a:r>
              <a:rPr sz="600" spc="28" dirty="0" smtClean="0">
                <a:solidFill>
                  <a:srgbClr val="5B788E"/>
                </a:solidFill>
                <a:latin typeface="Times New Roman"/>
                <a:cs typeface="Times New Roman"/>
              </a:rPr>
              <a:t>f</a:t>
            </a:r>
            <a:r>
              <a:rPr sz="600" spc="28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28" dirty="0" smtClean="0">
                <a:solidFill>
                  <a:srgbClr val="805E77"/>
                </a:solidFill>
                <a:latin typeface="Times New Roman"/>
                <a:cs typeface="Times New Roman"/>
              </a:rPr>
              <a:t>di</a:t>
            </a:r>
            <a:r>
              <a:rPr sz="600" spc="28" dirty="0" smtClean="0">
                <a:solidFill>
                  <a:srgbClr val="5E5666"/>
                </a:solidFill>
                <a:latin typeface="Times New Roman"/>
                <a:cs typeface="Times New Roman"/>
              </a:rPr>
              <a:t>s</a:t>
            </a:r>
            <a:r>
              <a:rPr sz="600" spc="28" dirty="0" smtClean="0">
                <a:solidFill>
                  <a:srgbClr val="4D6173"/>
                </a:solidFill>
                <a:latin typeface="Times New Roman"/>
                <a:cs typeface="Times New Roman"/>
              </a:rPr>
              <a:t>t</a:t>
            </a:r>
            <a:r>
              <a:rPr sz="600" spc="28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50"/>
              </a:lnSpc>
              <a:spcBef>
                <a:spcPts val="1"/>
              </a:spcBef>
            </a:pPr>
            <a:r>
              <a:rPr sz="500" b="1" i="1" spc="158" dirty="0" smtClean="0">
                <a:solidFill>
                  <a:srgbClr val="8BABA6"/>
                </a:solidFill>
                <a:latin typeface="Arial"/>
                <a:cs typeface="Arial"/>
              </a:rPr>
              <a:t>I </a:t>
            </a:r>
            <a:r>
              <a:rPr sz="600" b="1" spc="5" dirty="0" smtClean="0">
                <a:solidFill>
                  <a:srgbClr val="8BABA6"/>
                </a:solidFill>
                <a:latin typeface="Times New Roman"/>
                <a:cs typeface="Times New Roman"/>
              </a:rPr>
              <a:t>se  calcula  e</a:t>
            </a:r>
            <a:r>
              <a:rPr sz="600" b="1" spc="5" dirty="0" smtClean="0">
                <a:solidFill>
                  <a:srgbClr val="A0A39B"/>
                </a:solidFill>
                <a:latin typeface="Times New Roman"/>
                <a:cs typeface="Times New Roman"/>
              </a:rPr>
              <a:t>l  </a:t>
            </a:r>
            <a:r>
              <a:rPr sz="600" b="1" spc="5" dirty="0" smtClean="0">
                <a:solidFill>
                  <a:srgbClr val="8BABA6"/>
                </a:solidFill>
                <a:latin typeface="Times New Roman"/>
                <a:cs typeface="Times New Roman"/>
              </a:rPr>
              <a:t>I  de Mo</a:t>
            </a:r>
            <a:r>
              <a:rPr sz="600" b="1" spc="5" dirty="0" smtClean="0">
                <a:solidFill>
                  <a:srgbClr val="749C99"/>
                </a:solidFill>
                <a:latin typeface="Times New Roman"/>
                <a:cs typeface="Times New Roman"/>
              </a:rPr>
              <a:t>r</a:t>
            </a:r>
            <a:r>
              <a:rPr sz="600" b="1" spc="5" dirty="0" smtClean="0">
                <a:solidFill>
                  <a:srgbClr val="8BABA6"/>
                </a:solidFill>
                <a:latin typeface="Times New Roman"/>
                <a:cs typeface="Times New Roman"/>
              </a:rPr>
              <a:t>an,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50"/>
              </a:lnSpc>
            </a:pPr>
            <a:r>
              <a:rPr sz="500" b="1" i="1" spc="158" dirty="0" smtClean="0">
                <a:solidFill>
                  <a:srgbClr val="A6B1BD"/>
                </a:solidFill>
                <a:latin typeface="Arial"/>
                <a:cs typeface="Arial"/>
              </a:rPr>
              <a:t>I </a:t>
            </a:r>
            <a:r>
              <a:rPr sz="600" b="1" spc="1" dirty="0" smtClean="0">
                <a:solidFill>
                  <a:srgbClr val="8BABA6"/>
                </a:solidFill>
                <a:latin typeface="Times New Roman"/>
                <a:cs typeface="Times New Roman"/>
              </a:rPr>
              <a:t>tomando  como  pesos  la  in</a:t>
            </a:r>
            <a:r>
              <a:rPr sz="600" b="1" spc="1" dirty="0" smtClean="0">
                <a:solidFill>
                  <a:srgbClr val="A6B1BD"/>
                </a:solidFill>
                <a:latin typeface="Times New Roman"/>
                <a:cs typeface="Times New Roman"/>
              </a:rPr>
              <a:t>v</a:t>
            </a:r>
            <a:r>
              <a:rPr sz="600" b="1" spc="1" dirty="0" smtClean="0">
                <a:solidFill>
                  <a:srgbClr val="8BABA6"/>
                </a:solidFill>
                <a:latin typeface="Times New Roman"/>
                <a:cs typeface="Times New Roman"/>
              </a:rPr>
              <a:t>ersa  de  la dis</a:t>
            </a:r>
            <a:r>
              <a:rPr sz="600" b="1" spc="1" dirty="0" smtClean="0">
                <a:solidFill>
                  <a:srgbClr val="749C99"/>
                </a:solidFill>
                <a:latin typeface="Times New Roman"/>
                <a:cs typeface="Times New Roman"/>
              </a:rPr>
              <a:t>t</a:t>
            </a:r>
            <a:r>
              <a:rPr sz="600" b="1" spc="1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b="1" spc="1" dirty="0" smtClean="0">
                <a:solidFill>
                  <a:srgbClr val="74AAB2"/>
                </a:solidFill>
                <a:latin typeface="Times New Roman"/>
                <a:cs typeface="Times New Roman"/>
              </a:rPr>
              <a:t>n</a:t>
            </a:r>
            <a:r>
              <a:rPr sz="600" b="1" spc="1" dirty="0" smtClean="0">
                <a:solidFill>
                  <a:srgbClr val="749C99"/>
                </a:solidFill>
                <a:latin typeface="Times New Roman"/>
                <a:cs typeface="Times New Roman"/>
              </a:rPr>
              <a:t>c</a:t>
            </a:r>
            <a:r>
              <a:rPr sz="600" b="1" spc="1" dirty="0" smtClean="0">
                <a:solidFill>
                  <a:srgbClr val="8BABA6"/>
                </a:solidFill>
                <a:latin typeface="Times New Roman"/>
                <a:cs typeface="Times New Roman"/>
              </a:rPr>
              <a:t>i</a:t>
            </a:r>
            <a:r>
              <a:rPr sz="600" b="1" spc="1" dirty="0" smtClean="0">
                <a:solidFill>
                  <a:srgbClr val="749C99"/>
                </a:solidFill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580"/>
              </a:lnSpc>
            </a:pPr>
            <a:r>
              <a:rPr sz="550" b="1" spc="21" dirty="0" smtClean="0">
                <a:solidFill>
                  <a:srgbClr val="A6B1BD"/>
                </a:solidFill>
                <a:latin typeface="Times New Roman"/>
                <a:cs typeface="Times New Roman"/>
              </a:rPr>
              <a:t>#</a:t>
            </a:r>
            <a:r>
              <a:rPr sz="550" b="1" spc="56" dirty="0" smtClean="0">
                <a:solidFill>
                  <a:srgbClr val="8BABA6"/>
                </a:solidFill>
                <a:latin typeface="Times New Roman"/>
                <a:cs typeface="Times New Roman"/>
              </a:rPr>
              <a:t>I</a:t>
            </a:r>
            <a:r>
              <a:rPr sz="550" b="1" spc="59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r>
              <a:rPr sz="550" b="1" spc="-102" dirty="0" smtClean="0">
                <a:solidFill>
                  <a:srgbClr val="8BABA6"/>
                </a:solidFill>
                <a:latin typeface="Times New Roman"/>
                <a:cs typeface="Times New Roman"/>
              </a:rPr>
              <a:t>H</a:t>
            </a:r>
            <a:r>
              <a:rPr sz="550" b="1" spc="-132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550" b="1" spc="4" dirty="0" smtClean="0">
                <a:solidFill>
                  <a:srgbClr val="8BABA6"/>
                </a:solidFill>
                <a:latin typeface="Times New Roman"/>
                <a:cs typeface="Times New Roman"/>
              </a:rPr>
              <a:t>:</a:t>
            </a:r>
            <a:r>
              <a:rPr sz="55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  </a:t>
            </a:r>
            <a:r>
              <a:rPr sz="550" b="1" spc="-29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550" b="1" spc="-127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550" b="1" spc="-36" dirty="0" smtClean="0">
                <a:solidFill>
                  <a:srgbClr val="8BABA6"/>
                </a:solidFill>
                <a:latin typeface="Times New Roman"/>
                <a:cs typeface="Times New Roman"/>
              </a:rPr>
              <a:t>u</a:t>
            </a:r>
            <a:r>
              <a:rPr sz="550" b="1" spc="86" dirty="0" smtClean="0">
                <a:solidFill>
                  <a:srgbClr val="8BABA6"/>
                </a:solidFill>
                <a:latin typeface="Times New Roman"/>
                <a:cs typeface="Times New Roman"/>
              </a:rPr>
              <a:t>t</a:t>
            </a:r>
            <a:r>
              <a:rPr sz="550" b="1" spc="21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550" b="1" spc="25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550" b="1" spc="21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55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r</a:t>
            </a:r>
            <a:r>
              <a:rPr sz="550" b="1" spc="52" dirty="0" smtClean="0">
                <a:solidFill>
                  <a:srgbClr val="8BABA6"/>
                </a:solidFill>
                <a:latin typeface="Times New Roman"/>
                <a:cs typeface="Times New Roman"/>
              </a:rPr>
              <a:t>re</a:t>
            </a:r>
            <a:r>
              <a:rPr sz="550" b="1" spc="62" dirty="0" smtClean="0">
                <a:solidFill>
                  <a:srgbClr val="A0A39B"/>
                </a:solidFill>
                <a:latin typeface="Times New Roman"/>
                <a:cs typeface="Times New Roman"/>
              </a:rPr>
              <a:t>l</a:t>
            </a:r>
            <a:r>
              <a:rPr sz="550" b="1" spc="103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55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550" b="1" spc="62" dirty="0" smtClean="0">
                <a:solidFill>
                  <a:srgbClr val="A0A39B"/>
                </a:solidFill>
                <a:latin typeface="Times New Roman"/>
                <a:cs typeface="Times New Roman"/>
              </a:rPr>
              <a:t>i</a:t>
            </a:r>
            <a:r>
              <a:rPr sz="550" b="1" spc="103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550" b="1" spc="-9" dirty="0" smtClean="0">
                <a:solidFill>
                  <a:srgbClr val="8BABA6"/>
                </a:solidFill>
                <a:latin typeface="Times New Roman"/>
                <a:cs typeface="Times New Roman"/>
              </a:rPr>
              <a:t>n</a:t>
            </a:r>
            <a:r>
              <a:rPr sz="55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550" b="1" spc="-4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600" spc="77" dirty="0" smtClean="0">
                <a:solidFill>
                  <a:srgbClr val="8BABA6"/>
                </a:solidFill>
                <a:latin typeface="Times New Roman"/>
                <a:cs typeface="Times New Roman"/>
              </a:rPr>
              <a:t>t</a:t>
            </a:r>
            <a:r>
              <a:rPr sz="600" spc="36" dirty="0" smtClean="0">
                <a:solidFill>
                  <a:srgbClr val="8BABA6"/>
                </a:solidFill>
                <a:latin typeface="Times New Roman"/>
                <a:cs typeface="Times New Roman"/>
              </a:rPr>
              <a:t>s</a:t>
            </a:r>
            <a:r>
              <a:rPr sz="600" spc="23" dirty="0" smtClean="0">
                <a:solidFill>
                  <a:srgbClr val="8BABA6"/>
                </a:solidFill>
                <a:latin typeface="Times New Roman"/>
                <a:cs typeface="Times New Roman"/>
              </a:rPr>
              <a:t>p</a:t>
            </a:r>
            <a:r>
              <a:rPr sz="600" spc="30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600" spc="-121" dirty="0" smtClean="0">
                <a:solidFill>
                  <a:srgbClr val="8BABA6"/>
                </a:solidFill>
                <a:latin typeface="Times New Roman"/>
                <a:cs typeface="Times New Roman"/>
              </a:rPr>
              <a:t>+</a:t>
            </a:r>
            <a:r>
              <a:rPr sz="600" spc="84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spc="48" dirty="0" smtClean="0">
                <a:solidFill>
                  <a:srgbClr val="8BABA6"/>
                </a:solidFill>
                <a:latin typeface="Times New Roman"/>
                <a:cs typeface="Times New Roman"/>
              </a:rPr>
              <a:t>t</a:t>
            </a:r>
            <a:r>
              <a:rPr sz="600" spc="150" dirty="0" smtClean="0">
                <a:solidFill>
                  <a:srgbClr val="8BABA6"/>
                </a:solidFill>
                <a:latin typeface="Times New Roman"/>
                <a:cs typeface="Times New Roman"/>
              </a:rPr>
              <a:t>-</a:t>
            </a:r>
            <a:r>
              <a:rPr sz="600" spc="4" dirty="0" smtClean="0">
                <a:solidFill>
                  <a:srgbClr val="8BABA6"/>
                </a:solidFill>
                <a:latin typeface="Times New Roman"/>
                <a:cs typeface="Times New Roman"/>
              </a:rPr>
              <a:t>e</a:t>
            </a:r>
            <a:endParaRPr sz="600">
              <a:latin typeface="Times New Roman"/>
              <a:cs typeface="Times New Roman"/>
            </a:endParaRPr>
          </a:p>
          <a:p>
            <a:pPr marL="16153">
              <a:lnSpc>
                <a:spcPts val="690"/>
              </a:lnSpc>
              <a:spcBef>
                <a:spcPts val="5"/>
              </a:spcBef>
            </a:pPr>
            <a:r>
              <a:rPr sz="500" b="1" i="1" spc="158" dirty="0" smtClean="0">
                <a:solidFill>
                  <a:srgbClr val="8BABA6"/>
                </a:solidFill>
                <a:latin typeface="Arial"/>
                <a:cs typeface="Arial"/>
              </a:rPr>
              <a:t>I</a:t>
            </a:r>
            <a:r>
              <a:rPr sz="500" b="1" i="1" spc="430" dirty="0" smtClean="0">
                <a:solidFill>
                  <a:srgbClr val="8BABA6"/>
                </a:solidFill>
                <a:latin typeface="Arial"/>
                <a:cs typeface="Arial"/>
              </a:rPr>
              <a:t> </a:t>
            </a:r>
            <a:r>
              <a:rPr sz="600" b="1" spc="-195" dirty="0" smtClean="0">
                <a:solidFill>
                  <a:srgbClr val="8BABA6"/>
                </a:solidFill>
                <a:latin typeface="Times New Roman"/>
                <a:cs typeface="Times New Roman"/>
              </a:rPr>
              <a:t>H</a:t>
            </a:r>
            <a:r>
              <a:rPr sz="600" b="1" spc="103" dirty="0" smtClean="0">
                <a:solidFill>
                  <a:srgbClr val="8BABA6"/>
                </a:solidFill>
                <a:latin typeface="Times New Roman"/>
                <a:cs typeface="Times New Roman"/>
              </a:rPr>
              <a:t>l</a:t>
            </a:r>
            <a:r>
              <a:rPr sz="600" b="1" spc="14" dirty="0" smtClean="0">
                <a:solidFill>
                  <a:srgbClr val="8BABA6"/>
                </a:solidFill>
                <a:latin typeface="Times New Roman"/>
                <a:cs typeface="Times New Roman"/>
              </a:rPr>
              <a:t>:</a:t>
            </a:r>
            <a:r>
              <a:rPr sz="60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  </a:t>
            </a:r>
            <a:r>
              <a:rPr sz="600" b="1" spc="-69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600" b="1" spc="-164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b="1" spc="-90" dirty="0" smtClean="0">
                <a:solidFill>
                  <a:srgbClr val="8BABA6"/>
                </a:solidFill>
                <a:latin typeface="Times New Roman"/>
                <a:cs typeface="Times New Roman"/>
              </a:rPr>
              <a:t>u</a:t>
            </a:r>
            <a:r>
              <a:rPr sz="600" b="1" spc="96" dirty="0" smtClean="0">
                <a:solidFill>
                  <a:srgbClr val="8BABA6"/>
                </a:solidFill>
                <a:latin typeface="Times New Roman"/>
                <a:cs typeface="Times New Roman"/>
              </a:rPr>
              <a:t>t</a:t>
            </a:r>
            <a:r>
              <a:rPr sz="600" b="1" spc="-2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600" b="1" spc="4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600" b="1" spc="30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600" b="1" spc="-2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600" b="1" spc="-21" dirty="0" smtClean="0">
                <a:solidFill>
                  <a:srgbClr val="8BABA6"/>
                </a:solidFill>
                <a:latin typeface="Times New Roman"/>
                <a:cs typeface="Times New Roman"/>
              </a:rPr>
              <a:t>r</a:t>
            </a:r>
            <a:r>
              <a:rPr sz="600" b="1" spc="30" dirty="0" smtClean="0">
                <a:solidFill>
                  <a:srgbClr val="8BABA6"/>
                </a:solidFill>
                <a:latin typeface="Times New Roman"/>
                <a:cs typeface="Times New Roman"/>
              </a:rPr>
              <a:t>e</a:t>
            </a:r>
            <a:r>
              <a:rPr sz="600" b="1" spc="48" dirty="0" smtClean="0">
                <a:solidFill>
                  <a:srgbClr val="A0A39B"/>
                </a:solidFill>
                <a:latin typeface="Times New Roman"/>
                <a:cs typeface="Times New Roman"/>
              </a:rPr>
              <a:t>l</a:t>
            </a:r>
            <a:r>
              <a:rPr sz="600" b="1" spc="77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b="1" spc="-21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600" b="1" spc="48" dirty="0" smtClean="0">
                <a:solidFill>
                  <a:srgbClr val="A0A39B"/>
                </a:solidFill>
                <a:latin typeface="Times New Roman"/>
                <a:cs typeface="Times New Roman"/>
              </a:rPr>
              <a:t>i</a:t>
            </a:r>
            <a:r>
              <a:rPr sz="600" b="1" spc="77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r>
              <a:rPr sz="600" b="1" spc="-36" dirty="0" smtClean="0">
                <a:solidFill>
                  <a:srgbClr val="8BABA6"/>
                </a:solidFill>
                <a:latin typeface="Times New Roman"/>
                <a:cs typeface="Times New Roman"/>
              </a:rPr>
              <a:t>n</a:t>
            </a:r>
            <a:r>
              <a:rPr sz="600" b="1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600" b="1" spc="-29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600" spc="77" dirty="0" smtClean="0">
                <a:solidFill>
                  <a:srgbClr val="749C99"/>
                </a:solidFill>
                <a:latin typeface="Times New Roman"/>
                <a:cs typeface="Times New Roman"/>
              </a:rPr>
              <a:t>t</a:t>
            </a:r>
            <a:r>
              <a:rPr sz="600" spc="36" dirty="0" smtClean="0">
                <a:solidFill>
                  <a:srgbClr val="8BABA6"/>
                </a:solidFill>
                <a:latin typeface="Times New Roman"/>
                <a:cs typeface="Times New Roman"/>
              </a:rPr>
              <a:t>s</a:t>
            </a:r>
            <a:r>
              <a:rPr sz="600" spc="23" dirty="0" smtClean="0">
                <a:solidFill>
                  <a:srgbClr val="8BABA6"/>
                </a:solidFill>
                <a:latin typeface="Times New Roman"/>
                <a:cs typeface="Times New Roman"/>
              </a:rPr>
              <a:t>p</a:t>
            </a:r>
            <a:r>
              <a:rPr sz="600" spc="30" dirty="0" smtClean="0">
                <a:solidFill>
                  <a:srgbClr val="8BABA6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8BABA6"/>
                </a:solidFill>
                <a:latin typeface="Times New Roman"/>
                <a:cs typeface="Times New Roman"/>
              </a:rPr>
              <a:t>c</a:t>
            </a:r>
            <a:r>
              <a:rPr sz="600" spc="14" dirty="0" smtClean="0">
                <a:solidFill>
                  <a:srgbClr val="74AAB2"/>
                </a:solidFill>
                <a:latin typeface="Times New Roman"/>
                <a:cs typeface="Times New Roman"/>
              </a:rPr>
              <a:t>f</a:t>
            </a:r>
            <a:r>
              <a:rPr sz="600" spc="-69" dirty="0" smtClean="0">
                <a:solidFill>
                  <a:srgbClr val="74AAB2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8BABA6"/>
                </a:solidFill>
                <a:latin typeface="Times New Roman"/>
                <a:cs typeface="Times New Roman"/>
              </a:rPr>
              <a:t>al</a:t>
            </a:r>
            <a:r>
              <a:rPr sz="600" spc="40" dirty="0" smtClean="0">
                <a:solidFill>
                  <a:srgbClr val="8BABA6"/>
                </a:solidFill>
                <a:latin typeface="Times New Roman"/>
                <a:cs typeface="Times New Roman"/>
              </a:rPr>
              <a:t> </a:t>
            </a:r>
            <a:r>
              <a:rPr sz="750" spc="-62" dirty="0" smtClean="0">
                <a:solidFill>
                  <a:srgbClr val="A6B1BD"/>
                </a:solidFill>
                <a:latin typeface="Times New Roman"/>
                <a:cs typeface="Times New Roman"/>
              </a:rPr>
              <a:t>t</a:t>
            </a:r>
            <a:r>
              <a:rPr sz="750" spc="126" dirty="0" smtClean="0">
                <a:solidFill>
                  <a:srgbClr val="8BABA6"/>
                </a:solidFill>
                <a:latin typeface="Times New Roman"/>
                <a:cs typeface="Times New Roman"/>
              </a:rPr>
              <a:t>-</a:t>
            </a:r>
            <a:r>
              <a:rPr sz="750" spc="-56" dirty="0" smtClean="0">
                <a:solidFill>
                  <a:srgbClr val="8BABA6"/>
                </a:solidFill>
                <a:latin typeface="Times New Roman"/>
                <a:cs typeface="Times New Roman"/>
              </a:rPr>
              <a:t>o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605"/>
              </a:lnSpc>
            </a:pPr>
            <a:r>
              <a:rPr sz="600" spc="-234" dirty="0" smtClean="0">
                <a:solidFill>
                  <a:srgbClr val="838392"/>
                </a:solidFill>
                <a:latin typeface="Times New Roman"/>
                <a:cs typeface="Times New Roman"/>
              </a:rPr>
              <a:t>M</a:t>
            </a:r>
            <a:r>
              <a:rPr sz="600" spc="-2" dirty="0" smtClean="0">
                <a:solidFill>
                  <a:srgbClr val="805E77"/>
                </a:solidFill>
                <a:latin typeface="Times New Roman"/>
                <a:cs typeface="Times New Roman"/>
              </a:rPr>
              <a:t>o</a:t>
            </a:r>
            <a:r>
              <a:rPr sz="600" spc="42" dirty="0" smtClean="0">
                <a:solidFill>
                  <a:srgbClr val="744950"/>
                </a:solidFill>
                <a:latin typeface="Times New Roman"/>
                <a:cs typeface="Times New Roman"/>
              </a:rPr>
              <a:t>r</a:t>
            </a:r>
            <a:r>
              <a:rPr sz="600" spc="57" dirty="0" smtClean="0">
                <a:solidFill>
                  <a:srgbClr val="5E5666"/>
                </a:solidFill>
                <a:latin typeface="Times New Roman"/>
                <a:cs typeface="Times New Roman"/>
              </a:rPr>
              <a:t>a</a:t>
            </a:r>
            <a:r>
              <a:rPr sz="600" spc="-2" dirty="0" smtClean="0">
                <a:solidFill>
                  <a:srgbClr val="6A6D78"/>
                </a:solidFill>
                <a:latin typeface="Times New Roman"/>
                <a:cs typeface="Times New Roman"/>
              </a:rPr>
              <a:t>n</a:t>
            </a:r>
            <a:r>
              <a:rPr sz="600" spc="11" dirty="0" smtClean="0">
                <a:solidFill>
                  <a:srgbClr val="5E5666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5E5666"/>
                </a:solidFill>
                <a:latin typeface="Times New Roman"/>
                <a:cs typeface="Times New Roman"/>
              </a:rPr>
              <a:t> </a:t>
            </a:r>
            <a:r>
              <a:rPr sz="600" spc="42" dirty="0" smtClean="0">
                <a:solidFill>
                  <a:srgbClr val="4D6173"/>
                </a:solidFill>
                <a:latin typeface="Times New Roman"/>
                <a:cs typeface="Times New Roman"/>
              </a:rPr>
              <a:t>I</a:t>
            </a:r>
            <a:r>
              <a:rPr sz="600" spc="70" dirty="0" smtClean="0">
                <a:solidFill>
                  <a:srgbClr val="A6B1BD"/>
                </a:solidFill>
                <a:latin typeface="Times New Roman"/>
                <a:cs typeface="Times New Roman"/>
              </a:rPr>
              <a:t>(</a:t>
            </a:r>
            <a:r>
              <a:rPr sz="600" spc="-2" dirty="0" smtClean="0">
                <a:solidFill>
                  <a:srgbClr val="5E5666"/>
                </a:solidFill>
                <a:latin typeface="Times New Roman"/>
                <a:cs typeface="Times New Roman"/>
              </a:rPr>
              <a:t>d</a:t>
            </a:r>
            <a:r>
              <a:rPr sz="600" spc="70" dirty="0" smtClean="0">
                <a:solidFill>
                  <a:srgbClr val="4D6173"/>
                </a:solidFill>
                <a:latin typeface="Times New Roman"/>
                <a:cs typeface="Times New Roman"/>
              </a:rPr>
              <a:t>f</a:t>
            </a:r>
            <a:r>
              <a:rPr sz="600" spc="103" dirty="0" smtClean="0">
                <a:solidFill>
                  <a:srgbClr val="A0A39B"/>
                </a:solidFill>
                <a:latin typeface="Times New Roman"/>
                <a:cs typeface="Times New Roman"/>
              </a:rPr>
              <a:t>l</a:t>
            </a:r>
            <a:r>
              <a:rPr sz="600" spc="-2" dirty="0" smtClean="0">
                <a:solidFill>
                  <a:srgbClr val="805E77"/>
                </a:solidFill>
                <a:latin typeface="Times New Roman"/>
                <a:cs typeface="Times New Roman"/>
              </a:rPr>
              <a:t>d</a:t>
            </a:r>
            <a:r>
              <a:rPr sz="600" spc="30" dirty="0" smtClean="0">
                <a:solidFill>
                  <a:srgbClr val="6A6D78"/>
                </a:solidFill>
                <a:latin typeface="Times New Roman"/>
                <a:cs typeface="Times New Roman"/>
              </a:rPr>
              <a:t>a</a:t>
            </a:r>
            <a:r>
              <a:rPr sz="600" spc="77" dirty="0" smtClean="0">
                <a:solidFill>
                  <a:srgbClr val="335378"/>
                </a:solidFill>
                <a:latin typeface="Times New Roman"/>
                <a:cs typeface="Times New Roman"/>
              </a:rPr>
              <a:t>t</a:t>
            </a:r>
            <a:r>
              <a:rPr sz="600" spc="-69" dirty="0" smtClean="0">
                <a:solidFill>
                  <a:srgbClr val="6A6D78"/>
                </a:solidFill>
                <a:latin typeface="Times New Roman"/>
                <a:cs typeface="Times New Roman"/>
              </a:rPr>
              <a:t>am</a:t>
            </a:r>
            <a:r>
              <a:rPr sz="600" spc="70" dirty="0" smtClean="0">
                <a:solidFill>
                  <a:srgbClr val="4D6173"/>
                </a:solidFill>
                <a:latin typeface="Times New Roman"/>
                <a:cs typeface="Times New Roman"/>
              </a:rPr>
              <a:t>f</a:t>
            </a:r>
            <a:r>
              <a:rPr sz="600" spc="130" dirty="0" smtClean="0">
                <a:solidFill>
                  <a:srgbClr val="335378"/>
                </a:solidFill>
                <a:latin typeface="Times New Roman"/>
                <a:cs typeface="Times New Roman"/>
              </a:rPr>
              <a:t>l</a:t>
            </a:r>
            <a:r>
              <a:rPr sz="600" spc="66" dirty="0" smtClean="0">
                <a:solidFill>
                  <a:srgbClr val="6A6D78"/>
                </a:solidFill>
                <a:latin typeface="Times New Roman"/>
                <a:cs typeface="Times New Roman"/>
              </a:rPr>
              <a:t>,</a:t>
            </a:r>
            <a:r>
              <a:rPr sz="600" spc="0" dirty="0" smtClean="0">
                <a:solidFill>
                  <a:srgbClr val="6A6D78"/>
                </a:solidFill>
                <a:latin typeface="Times New Roman"/>
                <a:cs typeface="Times New Roman"/>
              </a:rPr>
              <a:t>  </a:t>
            </a:r>
            <a:r>
              <a:rPr sz="600" spc="-69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56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96" dirty="0" smtClean="0">
                <a:solidFill>
                  <a:srgbClr val="5E5666"/>
                </a:solidFill>
                <a:latin typeface="Times New Roman"/>
                <a:cs typeface="Times New Roman"/>
              </a:rPr>
              <a:t>f</a:t>
            </a:r>
            <a:r>
              <a:rPr sz="600" spc="11" dirty="0" smtClean="0">
                <a:solidFill>
                  <a:srgbClr val="6A6D78"/>
                </a:solidFill>
                <a:latin typeface="Times New Roman"/>
                <a:cs typeface="Times New Roman"/>
              </a:rPr>
              <a:t>.</a:t>
            </a:r>
            <a:r>
              <a:rPr sz="600" spc="-14" dirty="0" smtClean="0">
                <a:solidFill>
                  <a:srgbClr val="6A6D78"/>
                </a:solidFill>
                <a:latin typeface="Times New Roman"/>
                <a:cs typeface="Times New Roman"/>
              </a:rPr>
              <a:t> </a:t>
            </a:r>
            <a:r>
              <a:rPr sz="600" spc="-29" dirty="0" smtClean="0">
                <a:solidFill>
                  <a:srgbClr val="6A6D78"/>
                </a:solidFill>
                <a:latin typeface="Times New Roman"/>
                <a:cs typeface="Times New Roman"/>
              </a:rPr>
              <a:t>d</a:t>
            </a:r>
            <a:r>
              <a:rPr sz="600" spc="48" dirty="0" smtClean="0">
                <a:solidFill>
                  <a:srgbClr val="5B788E"/>
                </a:solidFill>
                <a:latin typeface="Times New Roman"/>
                <a:cs typeface="Times New Roman"/>
              </a:rPr>
              <a:t>i</a:t>
            </a:r>
            <a:r>
              <a:rPr sz="600" spc="90" dirty="0" smtClean="0">
                <a:solidFill>
                  <a:srgbClr val="6A6D78"/>
                </a:solidFill>
                <a:latin typeface="Times New Roman"/>
                <a:cs typeface="Times New Roman"/>
              </a:rPr>
              <a:t>s</a:t>
            </a:r>
            <a:r>
              <a:rPr sz="600" spc="103" dirty="0" smtClean="0">
                <a:solidFill>
                  <a:srgbClr val="5E5666"/>
                </a:solidFill>
                <a:latin typeface="Times New Roman"/>
                <a:cs typeface="Times New Roman"/>
              </a:rPr>
              <a:t>t</a:t>
            </a:r>
            <a:r>
              <a:rPr sz="600" spc="38" dirty="0" smtClean="0">
                <a:solidFill>
                  <a:srgbClr val="4D6173"/>
                </a:solidFill>
                <a:latin typeface="Times New Roman"/>
                <a:cs typeface="Times New Roman"/>
              </a:rPr>
              <a:t>.</a:t>
            </a:r>
            <a:r>
              <a:rPr sz="600" spc="14" dirty="0" smtClean="0">
                <a:solidFill>
                  <a:srgbClr val="4D6173"/>
                </a:solidFill>
                <a:latin typeface="Times New Roman"/>
                <a:cs typeface="Times New Roman"/>
              </a:rPr>
              <a:t> </a:t>
            </a:r>
            <a:r>
              <a:rPr sz="600" spc="22" dirty="0" smtClean="0">
                <a:solidFill>
                  <a:srgbClr val="5B788E"/>
                </a:solidFill>
                <a:latin typeface="Times New Roman"/>
                <a:cs typeface="Times New Roman"/>
              </a:rPr>
              <a:t>i</a:t>
            </a:r>
            <a:r>
              <a:rPr sz="600" spc="50" dirty="0" smtClean="0">
                <a:solidFill>
                  <a:srgbClr val="744950"/>
                </a:solidFill>
                <a:latin typeface="Times New Roman"/>
                <a:cs typeface="Times New Roman"/>
              </a:rPr>
              <a:t>n</a:t>
            </a:r>
            <a:r>
              <a:rPr sz="600" spc="-2" dirty="0" smtClean="0">
                <a:solidFill>
                  <a:srgbClr val="92949F"/>
                </a:solidFill>
                <a:latin typeface="Times New Roman"/>
                <a:cs typeface="Times New Roman"/>
              </a:rPr>
              <a:t>v</a:t>
            </a:r>
            <a:r>
              <a:rPr sz="600" spc="14" dirty="0" smtClean="0">
                <a:solidFill>
                  <a:srgbClr val="A6B1BD"/>
                </a:solidFill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62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897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898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00" y="127880"/>
            <a:ext cx="119431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Antecedentes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CuadroTexto 45"/>
          <p:cNvSpPr txBox="1"/>
          <p:nvPr/>
        </p:nvSpPr>
        <p:spPr>
          <a:xfrm>
            <a:off x="171450" y="742950"/>
            <a:ext cx="4101781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419" sz="1200" dirty="0">
                <a:latin typeface="Times New Roman"/>
                <a:cs typeface="Times New Roman"/>
              </a:rPr>
              <a:t>La norma técnica de avalúo comprende el </a:t>
            </a:r>
            <a:r>
              <a:rPr lang="es-419" sz="1200" dirty="0" err="1">
                <a:latin typeface="Times New Roman"/>
                <a:cs typeface="Times New Roman"/>
              </a:rPr>
              <a:t>vt</a:t>
            </a:r>
            <a:r>
              <a:rPr lang="es-419" sz="1200" dirty="0">
                <a:latin typeface="Times New Roman"/>
                <a:cs typeface="Times New Roman"/>
              </a:rPr>
              <a:t>, </a:t>
            </a:r>
            <a:r>
              <a:rPr lang="es-419" sz="1200" dirty="0" err="1">
                <a:latin typeface="Times New Roman"/>
                <a:cs typeface="Times New Roman"/>
              </a:rPr>
              <a:t>vc</a:t>
            </a:r>
            <a:r>
              <a:rPr lang="es-419" sz="1200" dirty="0">
                <a:latin typeface="Times New Roman"/>
                <a:cs typeface="Times New Roman"/>
              </a:rPr>
              <a:t> y va, no considera otros factores y del </a:t>
            </a:r>
            <a:r>
              <a:rPr lang="es-419" sz="1200" dirty="0" smtClean="0">
                <a:latin typeface="Times New Roman"/>
                <a:cs typeface="Times New Roman"/>
              </a:rPr>
              <a:t>mercado inmobiliario</a:t>
            </a:r>
            <a:r>
              <a:rPr lang="es-419" sz="1200" spc="-2" dirty="0" smtClean="0">
                <a:latin typeface="Times New Roman"/>
                <a:cs typeface="Times New Roman"/>
              </a:rPr>
              <a:t>[1].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419" sz="1200" spc="-2" dirty="0" smtClean="0">
                <a:latin typeface="Times New Roman"/>
                <a:cs typeface="Times New Roman"/>
              </a:rPr>
              <a:t>Los catastros según la norma se deben actualizar cada 3 años.</a:t>
            </a:r>
            <a:endParaRPr lang="es-419" sz="1200" spc="-2" dirty="0" smtClean="0">
              <a:latin typeface="Times New Roman"/>
              <a:cs typeface="Times New Roman"/>
            </a:endParaRPr>
          </a:p>
          <a:p>
            <a:pPr marL="184150" marR="117805" indent="-171450" algn="just">
              <a:lnSpc>
                <a:spcPct val="100328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spc="0" dirty="0" smtClean="0">
                <a:latin typeface="Times New Roman"/>
                <a:cs typeface="Times New Roman"/>
              </a:rPr>
              <a:t>En varias investigaciones como en [2] y [3], se utiliza un modelo de regresión hedónica para predecir el precio de la vivienda.</a:t>
            </a:r>
          </a:p>
          <a:p>
            <a:pPr marL="184150" marR="117805" indent="-171450" algn="just">
              <a:lnSpc>
                <a:spcPct val="100328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200" spc="3" dirty="0" smtClean="0">
                <a:latin typeface="Times New Roman"/>
                <a:cs typeface="Times New Roman"/>
              </a:rPr>
              <a:t>Es importante utilizar diferentes métodos de modelización del precio de la vivienda y verificar su precisión dentro de un mercado inmobiliario dinámico.</a:t>
            </a:r>
          </a:p>
          <a:p>
            <a:pPr marL="184150" marR="117805" indent="-171450" algn="just">
              <a:lnSpc>
                <a:spcPct val="100328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s-ES" sz="1200" dirty="0" smtClean="0">
              <a:latin typeface="Times New Roman"/>
              <a:cs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bject 107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4899" y="968101"/>
            <a:ext cx="3910256" cy="0"/>
          </a:xfrm>
          <a:custGeom>
            <a:avLst/>
            <a:gdLst/>
            <a:ahLst/>
            <a:cxnLst/>
            <a:rect l="l" t="t" r="r" b="b"/>
            <a:pathLst>
              <a:path w="3910256">
                <a:moveTo>
                  <a:pt x="0" y="0"/>
                </a:moveTo>
                <a:lnTo>
                  <a:pt x="3910256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4899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7020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28654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60531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02170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21978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21435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95156" y="96937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4899" y="1062951"/>
            <a:ext cx="3910256" cy="0"/>
          </a:xfrm>
          <a:custGeom>
            <a:avLst/>
            <a:gdLst/>
            <a:ahLst/>
            <a:cxnLst/>
            <a:rect l="l" t="t" r="r" b="b"/>
            <a:pathLst>
              <a:path w="3910256">
                <a:moveTo>
                  <a:pt x="0" y="0"/>
                </a:moveTo>
                <a:lnTo>
                  <a:pt x="3910256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4899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7020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28654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60531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02170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21978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21435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95156" y="1064222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4899" y="1157795"/>
            <a:ext cx="3910256" cy="0"/>
          </a:xfrm>
          <a:custGeom>
            <a:avLst/>
            <a:gdLst/>
            <a:ahLst/>
            <a:cxnLst/>
            <a:rect l="l" t="t" r="r" b="b"/>
            <a:pathLst>
              <a:path w="3910256">
                <a:moveTo>
                  <a:pt x="0" y="0"/>
                </a:moveTo>
                <a:lnTo>
                  <a:pt x="3910256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4899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7020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28654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60531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02170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21978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21435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95156" y="1159066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4899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7020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28654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60531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02170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21978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21435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95156" y="1251367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4899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7020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28654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60531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02170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21978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21435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95156" y="1343668"/>
            <a:ext cx="0" cy="92300"/>
          </a:xfrm>
          <a:custGeom>
            <a:avLst/>
            <a:gdLst/>
            <a:ahLst/>
            <a:cxnLst/>
            <a:rect l="l" t="t" r="r" b="b"/>
            <a:pathLst>
              <a:path h="92300">
                <a:moveTo>
                  <a:pt x="0" y="92300"/>
                </a:moveTo>
                <a:lnTo>
                  <a:pt x="0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4899" y="1437240"/>
            <a:ext cx="3910256" cy="0"/>
          </a:xfrm>
          <a:custGeom>
            <a:avLst/>
            <a:gdLst/>
            <a:ahLst/>
            <a:cxnLst/>
            <a:rect l="l" t="t" r="r" b="b"/>
            <a:pathLst>
              <a:path w="3910256">
                <a:moveTo>
                  <a:pt x="0" y="0"/>
                </a:moveTo>
                <a:lnTo>
                  <a:pt x="3910256" y="0"/>
                </a:lnTo>
              </a:path>
            </a:pathLst>
          </a:custGeom>
          <a:ln w="25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3872" y="1577700"/>
            <a:ext cx="3600261" cy="10800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5300" y="127880"/>
            <a:ext cx="4095926" cy="695486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 marR="13586">
              <a:lnSpc>
                <a:spcPts val="1760"/>
              </a:lnSpc>
            </a:pPr>
            <a:r>
              <a:rPr sz="1700" spc="-37" dirty="0" smtClean="0">
                <a:solidFill>
                  <a:srgbClr val="3333B2"/>
                </a:solidFill>
                <a:latin typeface="Times New Roman"/>
                <a:cs typeface="Times New Roman"/>
              </a:rPr>
              <a:t>Validaci´on del Modelo de Factores</a:t>
            </a:r>
            <a:endParaRPr sz="1700">
              <a:latin typeface="Times New Roman"/>
              <a:cs typeface="Times New Roman"/>
            </a:endParaRPr>
          </a:p>
          <a:p>
            <a:pPr marL="264693">
              <a:lnSpc>
                <a:spcPct val="100328"/>
              </a:lnSpc>
              <a:spcBef>
                <a:spcPts val="663"/>
              </a:spcBef>
            </a:pPr>
            <a:r>
              <a:rPr sz="1200" dirty="0" smtClean="0">
                <a:latin typeface="Times New Roman"/>
                <a:cs typeface="Times New Roman"/>
              </a:rPr>
              <a:t>Se utiliza ANOVA y diferentes categorizaciones para hacer 44 modelos diferentes y se escoge 3 por sus caracteristicas: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96873" y="2812832"/>
            <a:ext cx="585553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9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9" dirty="0" smtClean="0"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36092" y="2812832"/>
            <a:ext cx="1037129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5" dirty="0" smtClean="0">
                <a:latin typeface="Times New Roman"/>
                <a:cs typeface="Times New Roman"/>
              </a:rPr>
              <a:t>odigo de Validaci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27026" y="2812832"/>
            <a:ext cx="704827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13" dirty="0" smtClean="0">
                <a:latin typeface="Times New Roman"/>
                <a:cs typeface="Times New Roman"/>
              </a:rPr>
              <a:t>on Cruzada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84899" y="968101"/>
            <a:ext cx="212120" cy="94850"/>
          </a:xfrm>
          <a:prstGeom prst="rect">
            <a:avLst/>
          </a:prstGeom>
        </p:spPr>
        <p:txBody>
          <a:bodyPr wrap="square" lIns="0" tIns="5950" rIns="0" bIns="0" rtlCol="0">
            <a:noAutofit/>
          </a:bodyPr>
          <a:lstStyle/>
          <a:p>
            <a:pPr marL="25400">
              <a:lnSpc>
                <a:spcPts val="700"/>
              </a:lnSpc>
            </a:pPr>
            <a:endParaRPr sz="700"/>
          </a:p>
        </p:txBody>
      </p:sp>
      <p:sp>
        <p:nvSpPr>
          <p:cNvPr id="21" name="object 21"/>
          <p:cNvSpPr txBox="1"/>
          <p:nvPr/>
        </p:nvSpPr>
        <p:spPr>
          <a:xfrm>
            <a:off x="597020" y="968101"/>
            <a:ext cx="631633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95">
              <a:lnSpc>
                <a:spcPts val="650"/>
              </a:lnSpc>
            </a:pPr>
            <a:r>
              <a:rPr sz="600" spc="5" dirty="0" smtClean="0">
                <a:latin typeface="Times New Roman"/>
                <a:cs typeface="Times New Roman"/>
              </a:rPr>
              <a:t>Bondad de Ajuste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8654" y="968101"/>
            <a:ext cx="431876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89">
              <a:lnSpc>
                <a:spcPts val="650"/>
              </a:lnSpc>
            </a:pPr>
            <a:r>
              <a:rPr sz="600" spc="-1" dirty="0" smtClean="0">
                <a:latin typeface="Times New Roman"/>
                <a:cs typeface="Times New Roman"/>
              </a:rPr>
              <a:t>Normalidad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0531" y="968101"/>
            <a:ext cx="641639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95">
              <a:lnSpc>
                <a:spcPts val="650"/>
              </a:lnSpc>
            </a:pPr>
            <a:r>
              <a:rPr sz="600" spc="0" dirty="0" smtClean="0">
                <a:latin typeface="Times New Roman"/>
                <a:cs typeface="Times New Roman"/>
              </a:rPr>
              <a:t>Homocedasticidad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2170" y="968101"/>
            <a:ext cx="619807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166302">
              <a:lnSpc>
                <a:spcPts val="650"/>
              </a:lnSpc>
            </a:pPr>
            <a:r>
              <a:rPr sz="600" spc="1" dirty="0" smtClean="0">
                <a:latin typeface="Times New Roman"/>
                <a:cs typeface="Times New Roman"/>
              </a:rPr>
              <a:t>ldentidad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21978" y="968101"/>
            <a:ext cx="699457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95">
              <a:lnSpc>
                <a:spcPts val="650"/>
              </a:lnSpc>
            </a:pPr>
            <a:r>
              <a:rPr sz="600" spc="-11" dirty="0" smtClean="0">
                <a:latin typeface="Times New Roman"/>
                <a:cs typeface="Times New Roman"/>
              </a:rPr>
              <a:t>Correlaci'on Espacial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1435" y="968101"/>
            <a:ext cx="673720" cy="94850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95">
              <a:lnSpc>
                <a:spcPts val="650"/>
              </a:lnSpc>
            </a:pPr>
            <a:r>
              <a:rPr sz="600" spc="-10" dirty="0" smtClean="0">
                <a:latin typeface="Times New Roman"/>
                <a:cs typeface="Times New Roman"/>
              </a:rPr>
              <a:t>Validaci'on Cruzada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4899" y="1062951"/>
            <a:ext cx="212120" cy="94843"/>
          </a:xfrm>
          <a:prstGeom prst="rect">
            <a:avLst/>
          </a:prstGeom>
        </p:spPr>
        <p:txBody>
          <a:bodyPr wrap="square" lIns="0" tIns="5943" rIns="0" bIns="0" rtlCol="0">
            <a:noAutofit/>
          </a:bodyPr>
          <a:lstStyle/>
          <a:p>
            <a:pPr marL="25400">
              <a:lnSpc>
                <a:spcPts val="700"/>
              </a:lnSpc>
            </a:pPr>
            <a:endParaRPr sz="700"/>
          </a:p>
        </p:txBody>
      </p:sp>
      <p:sp>
        <p:nvSpPr>
          <p:cNvPr id="14" name="object 14"/>
          <p:cNvSpPr txBox="1"/>
          <p:nvPr/>
        </p:nvSpPr>
        <p:spPr>
          <a:xfrm>
            <a:off x="597020" y="1062951"/>
            <a:ext cx="631633" cy="94843"/>
          </a:xfrm>
          <a:prstGeom prst="rect">
            <a:avLst/>
          </a:prstGeom>
        </p:spPr>
        <p:txBody>
          <a:bodyPr wrap="square" lIns="0" tIns="4000" rIns="0" bIns="0" rtlCol="0">
            <a:noAutofit/>
          </a:bodyPr>
          <a:lstStyle/>
          <a:p>
            <a:pPr marL="254392" marR="257579" algn="ctr">
              <a:lnSpc>
                <a:spcPts val="630"/>
              </a:lnSpc>
            </a:pPr>
            <a:r>
              <a:rPr sz="600" spc="18" dirty="0" smtClean="0">
                <a:latin typeface="Times New Roman"/>
                <a:cs typeface="Times New Roman"/>
              </a:rPr>
              <a:t>R</a:t>
            </a:r>
            <a:r>
              <a:rPr sz="600" spc="18" baseline="28987" dirty="0" smtClean="0">
                <a:latin typeface="Times New Roman"/>
                <a:cs typeface="Times New Roman"/>
              </a:rPr>
              <a:t>2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8654" y="1062951"/>
            <a:ext cx="431876" cy="94843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84978">
              <a:lnSpc>
                <a:spcPts val="650"/>
              </a:lnSpc>
            </a:pPr>
            <a:r>
              <a:rPr sz="600" spc="-23" dirty="0" smtClean="0">
                <a:latin typeface="Times New Roman"/>
                <a:cs typeface="Times New Roman"/>
              </a:rPr>
              <a:t>Lilliefors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0531" y="1062951"/>
            <a:ext cx="641639" cy="94843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211398">
              <a:lnSpc>
                <a:spcPts val="650"/>
              </a:lnSpc>
            </a:pPr>
            <a:r>
              <a:rPr sz="600" spc="5" dirty="0" smtClean="0">
                <a:latin typeface="Times New Roman"/>
                <a:cs typeface="Times New Roman"/>
              </a:rPr>
              <a:t>Barlett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2170" y="1062951"/>
            <a:ext cx="619807" cy="94843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95">
              <a:lnSpc>
                <a:spcPts val="650"/>
              </a:lnSpc>
            </a:pPr>
            <a:r>
              <a:rPr sz="600" spc="4" dirty="0" smtClean="0">
                <a:latin typeface="Times New Roman"/>
                <a:cs typeface="Times New Roman"/>
              </a:rPr>
              <a:t>Durbin − Watson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1978" y="1062951"/>
            <a:ext cx="699457" cy="94843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187681">
              <a:lnSpc>
                <a:spcPts val="650"/>
              </a:lnSpc>
            </a:pPr>
            <a:r>
              <a:rPr sz="600" spc="-12" dirty="0" smtClean="0">
                <a:latin typeface="Times New Roman"/>
                <a:cs typeface="Times New Roman"/>
              </a:rPr>
              <a:t>I .deMoran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1435" y="1062951"/>
            <a:ext cx="673720" cy="94843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217257">
              <a:lnSpc>
                <a:spcPts val="650"/>
              </a:lnSpc>
            </a:pPr>
            <a:r>
              <a:rPr sz="600" spc="-3" dirty="0" smtClean="0">
                <a:latin typeface="Times New Roman"/>
                <a:cs typeface="Times New Roman"/>
              </a:rPr>
              <a:t>Error %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899" y="1157795"/>
            <a:ext cx="212120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38189">
              <a:lnSpc>
                <a:spcPts val="650"/>
              </a:lnSpc>
            </a:pPr>
            <a:r>
              <a:rPr sz="600" spc="-11" dirty="0" smtClean="0">
                <a:latin typeface="Times New Roman"/>
                <a:cs typeface="Times New Roman"/>
              </a:rPr>
              <a:t>mf 1</a:t>
            </a:r>
            <a:endParaRPr sz="600">
              <a:latin typeface="Times New Roman"/>
              <a:cs typeface="Times New Roman"/>
            </a:endParaRPr>
          </a:p>
          <a:p>
            <a:pPr marL="38189">
              <a:lnSpc>
                <a:spcPct val="95825"/>
              </a:lnSpc>
              <a:spcBef>
                <a:spcPts val="2"/>
              </a:spcBef>
            </a:pPr>
            <a:r>
              <a:rPr sz="600" spc="-11" dirty="0" smtClean="0">
                <a:latin typeface="Times New Roman"/>
                <a:cs typeface="Times New Roman"/>
              </a:rPr>
              <a:t>mf 2</a:t>
            </a:r>
            <a:endParaRPr sz="600">
              <a:latin typeface="Times New Roman"/>
              <a:cs typeface="Times New Roman"/>
            </a:endParaRPr>
          </a:p>
          <a:p>
            <a:pPr marL="38189">
              <a:lnSpc>
                <a:spcPct val="95825"/>
              </a:lnSpc>
              <a:spcBef>
                <a:spcPts val="35"/>
              </a:spcBef>
            </a:pPr>
            <a:r>
              <a:rPr sz="600" spc="-11" dirty="0" smtClean="0">
                <a:latin typeface="Times New Roman"/>
                <a:cs typeface="Times New Roman"/>
              </a:rPr>
              <a:t>mf 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7020" y="1157795"/>
            <a:ext cx="631633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193653" marR="193672" algn="ctr">
              <a:lnSpc>
                <a:spcPts val="650"/>
              </a:lnSpc>
            </a:pPr>
            <a:r>
              <a:rPr sz="600" spc="-2" dirty="0" smtClean="0">
                <a:latin typeface="Times New Roman"/>
                <a:cs typeface="Times New Roman"/>
              </a:rPr>
              <a:t>0.2765</a:t>
            </a:r>
            <a:endParaRPr sz="600">
              <a:latin typeface="Times New Roman"/>
              <a:cs typeface="Times New Roman"/>
            </a:endParaRPr>
          </a:p>
          <a:p>
            <a:pPr marL="201716" marR="201742" algn="ctr">
              <a:lnSpc>
                <a:spcPct val="95825"/>
              </a:lnSpc>
              <a:spcBef>
                <a:spcPts val="2"/>
              </a:spcBef>
            </a:pPr>
            <a:r>
              <a:rPr sz="600" spc="29" dirty="0" smtClean="0">
                <a:latin typeface="Times New Roman"/>
                <a:cs typeface="Times New Roman"/>
              </a:rPr>
              <a:t>0.299</a:t>
            </a:r>
            <a:endParaRPr sz="600">
              <a:latin typeface="Times New Roman"/>
              <a:cs typeface="Times New Roman"/>
            </a:endParaRPr>
          </a:p>
          <a:p>
            <a:pPr marL="193653" marR="193672" algn="ctr">
              <a:lnSpc>
                <a:spcPct val="95825"/>
              </a:lnSpc>
              <a:spcBef>
                <a:spcPts val="35"/>
              </a:spcBef>
            </a:pPr>
            <a:r>
              <a:rPr sz="600" spc="-2" dirty="0" smtClean="0">
                <a:latin typeface="Times New Roman"/>
                <a:cs typeface="Times New Roman"/>
              </a:rPr>
              <a:t>0.2838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8654" y="1157795"/>
            <a:ext cx="431876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112210">
              <a:lnSpc>
                <a:spcPts val="650"/>
              </a:lnSpc>
            </a:pPr>
            <a:r>
              <a:rPr sz="600" dirty="0" smtClean="0">
                <a:latin typeface="Times New Roman"/>
                <a:cs typeface="Times New Roman"/>
              </a:rPr>
              <a:t>0.3415</a:t>
            </a:r>
            <a:endParaRPr sz="600">
              <a:latin typeface="Times New Roman"/>
              <a:cs typeface="Times New Roman"/>
            </a:endParaRPr>
          </a:p>
          <a:p>
            <a:pPr marL="130886">
              <a:lnSpc>
                <a:spcPct val="95825"/>
              </a:lnSpc>
              <a:spcBef>
                <a:spcPts val="2"/>
              </a:spcBef>
            </a:pPr>
            <a:r>
              <a:rPr sz="600" dirty="0" smtClean="0">
                <a:latin typeface="Times New Roman"/>
                <a:cs typeface="Times New Roman"/>
              </a:rPr>
              <a:t>0.311</a:t>
            </a:r>
            <a:endParaRPr sz="600">
              <a:latin typeface="Times New Roman"/>
              <a:cs typeface="Times New Roman"/>
            </a:endParaRPr>
          </a:p>
          <a:p>
            <a:pPr marL="99258">
              <a:lnSpc>
                <a:spcPct val="95825"/>
              </a:lnSpc>
              <a:spcBef>
                <a:spcPts val="35"/>
              </a:spcBef>
            </a:pPr>
            <a:r>
              <a:rPr sz="600" spc="30" dirty="0" smtClean="0">
                <a:latin typeface="Times New Roman"/>
                <a:cs typeface="Times New Roman"/>
              </a:rPr>
              <a:t>0.4189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0531" y="1157795"/>
            <a:ext cx="641639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236014" marR="236038" algn="ctr">
              <a:lnSpc>
                <a:spcPts val="650"/>
              </a:lnSpc>
            </a:pPr>
            <a:r>
              <a:rPr sz="600" spc="-1" dirty="0" smtClean="0">
                <a:latin typeface="Times New Roman"/>
                <a:cs typeface="Times New Roman"/>
              </a:rPr>
              <a:t>0.24</a:t>
            </a:r>
            <a:endParaRPr sz="600">
              <a:latin typeface="Times New Roman"/>
              <a:cs typeface="Times New Roman"/>
            </a:endParaRPr>
          </a:p>
          <a:p>
            <a:pPr marL="217338" marR="217346" algn="ctr">
              <a:lnSpc>
                <a:spcPct val="95825"/>
              </a:lnSpc>
              <a:spcBef>
                <a:spcPts val="2"/>
              </a:spcBef>
            </a:pPr>
            <a:r>
              <a:rPr sz="600" spc="-2" dirty="0" smtClean="0">
                <a:latin typeface="Times New Roman"/>
                <a:cs typeface="Times New Roman"/>
              </a:rPr>
              <a:t>0.298</a:t>
            </a:r>
            <a:endParaRPr sz="600">
              <a:latin typeface="Times New Roman"/>
              <a:cs typeface="Times New Roman"/>
            </a:endParaRPr>
          </a:p>
          <a:p>
            <a:pPr marL="185711" marR="185741" algn="ctr">
              <a:lnSpc>
                <a:spcPct val="95825"/>
              </a:lnSpc>
              <a:spcBef>
                <a:spcPts val="35"/>
              </a:spcBef>
            </a:pPr>
            <a:r>
              <a:rPr sz="600" spc="30" dirty="0" smtClean="0">
                <a:latin typeface="Times New Roman"/>
                <a:cs typeface="Times New Roman"/>
              </a:rPr>
              <a:t>0.3121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2170" y="1157795"/>
            <a:ext cx="619807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195800" marR="195832" algn="ctr">
              <a:lnSpc>
                <a:spcPts val="650"/>
              </a:lnSpc>
            </a:pPr>
            <a:r>
              <a:rPr sz="600" spc="29" dirty="0" smtClean="0">
                <a:latin typeface="Times New Roman"/>
                <a:cs typeface="Times New Roman"/>
              </a:rPr>
              <a:t>0.762</a:t>
            </a:r>
            <a:endParaRPr sz="600">
              <a:latin typeface="Times New Roman"/>
              <a:cs typeface="Times New Roman"/>
            </a:endParaRPr>
          </a:p>
          <a:p>
            <a:pPr marL="206419" marR="206433" algn="ctr">
              <a:lnSpc>
                <a:spcPct val="95825"/>
              </a:lnSpc>
              <a:spcBef>
                <a:spcPts val="2"/>
              </a:spcBef>
            </a:pPr>
            <a:r>
              <a:rPr sz="600" spc="-2" dirty="0" smtClean="0">
                <a:latin typeface="Times New Roman"/>
                <a:cs typeface="Times New Roman"/>
              </a:rPr>
              <a:t>0.562</a:t>
            </a:r>
            <a:endParaRPr sz="600">
              <a:latin typeface="Times New Roman"/>
              <a:cs typeface="Times New Roman"/>
            </a:endParaRPr>
          </a:p>
          <a:p>
            <a:pPr marL="206419" marR="206433" algn="ctr">
              <a:lnSpc>
                <a:spcPct val="95825"/>
              </a:lnSpc>
              <a:spcBef>
                <a:spcPts val="35"/>
              </a:spcBef>
            </a:pPr>
            <a:r>
              <a:rPr sz="600" spc="-2" dirty="0" smtClean="0">
                <a:latin typeface="Times New Roman"/>
                <a:cs typeface="Times New Roman"/>
              </a:rPr>
              <a:t>0.736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1978" y="1157795"/>
            <a:ext cx="699457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246244" marR="246258" algn="ctr">
              <a:lnSpc>
                <a:spcPts val="650"/>
              </a:lnSpc>
            </a:pPr>
            <a:r>
              <a:rPr sz="600" spc="-2" dirty="0" smtClean="0">
                <a:latin typeface="Times New Roman"/>
                <a:cs typeface="Times New Roman"/>
              </a:rPr>
              <a:t>0.024</a:t>
            </a:r>
            <a:endParaRPr sz="600">
              <a:latin typeface="Times New Roman"/>
              <a:cs typeface="Times New Roman"/>
            </a:endParaRPr>
          </a:p>
          <a:p>
            <a:pPr marL="246244" marR="246258" algn="ctr">
              <a:lnSpc>
                <a:spcPct val="95825"/>
              </a:lnSpc>
              <a:spcBef>
                <a:spcPts val="2"/>
              </a:spcBef>
            </a:pPr>
            <a:r>
              <a:rPr sz="600" spc="-2" dirty="0" smtClean="0">
                <a:latin typeface="Times New Roman"/>
                <a:cs typeface="Times New Roman"/>
              </a:rPr>
              <a:t>0.038</a:t>
            </a:r>
            <a:endParaRPr sz="600">
              <a:latin typeface="Times New Roman"/>
              <a:cs typeface="Times New Roman"/>
            </a:endParaRPr>
          </a:p>
          <a:p>
            <a:pPr marL="235625" marR="235657" algn="ctr">
              <a:lnSpc>
                <a:spcPct val="95825"/>
              </a:lnSpc>
              <a:spcBef>
                <a:spcPts val="35"/>
              </a:spcBef>
            </a:pPr>
            <a:r>
              <a:rPr sz="600" spc="29" dirty="0" smtClean="0">
                <a:latin typeface="Times New Roman"/>
                <a:cs typeface="Times New Roman"/>
              </a:rPr>
              <a:t>0.022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21435" y="1157795"/>
            <a:ext cx="673720" cy="279445"/>
          </a:xfrm>
          <a:prstGeom prst="rect">
            <a:avLst/>
          </a:prstGeom>
        </p:spPr>
        <p:txBody>
          <a:bodyPr wrap="square" lIns="0" tIns="4127" rIns="0" bIns="0" rtlCol="0">
            <a:noAutofit/>
          </a:bodyPr>
          <a:lstStyle/>
          <a:p>
            <a:pPr marL="214524" marR="214513" algn="ctr">
              <a:lnSpc>
                <a:spcPts val="650"/>
              </a:lnSpc>
            </a:pPr>
            <a:r>
              <a:rPr sz="600" spc="-11" dirty="0" smtClean="0">
                <a:latin typeface="Times New Roman"/>
                <a:cs typeface="Times New Roman"/>
              </a:rPr>
              <a:t>27.9 %</a:t>
            </a:r>
            <a:endParaRPr sz="600">
              <a:latin typeface="Times New Roman"/>
              <a:cs typeface="Times New Roman"/>
            </a:endParaRPr>
          </a:p>
          <a:p>
            <a:pPr marL="177057" marR="177061" algn="ctr">
              <a:lnSpc>
                <a:spcPct val="95825"/>
              </a:lnSpc>
              <a:spcBef>
                <a:spcPts val="2"/>
              </a:spcBef>
            </a:pPr>
            <a:r>
              <a:rPr sz="600" spc="30" dirty="0" smtClean="0">
                <a:latin typeface="Times New Roman"/>
                <a:cs typeface="Times New Roman"/>
              </a:rPr>
              <a:t>25.43 %</a:t>
            </a:r>
            <a:endParaRPr sz="600">
              <a:latin typeface="Times New Roman"/>
              <a:cs typeface="Times New Roman"/>
            </a:endParaRPr>
          </a:p>
          <a:p>
            <a:pPr marL="195848" marR="195867" algn="ctr">
              <a:lnSpc>
                <a:spcPct val="95825"/>
              </a:lnSpc>
              <a:spcBef>
                <a:spcPts val="35"/>
              </a:spcBef>
            </a:pPr>
            <a:r>
              <a:rPr sz="600" spc="-10" dirty="0" smtClean="0">
                <a:latin typeface="Times New Roman"/>
                <a:cs typeface="Times New Roman"/>
              </a:rPr>
              <a:t>28.61 %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95300" y="127880"/>
            <a:ext cx="3784053" cy="806317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 marR="28448">
              <a:lnSpc>
                <a:spcPts val="1760"/>
              </a:lnSpc>
            </a:pPr>
            <a:r>
              <a:rPr sz="1700" spc="-12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 de Factores</a:t>
            </a:r>
            <a:endParaRPr sz="1700">
              <a:latin typeface="Times New Roman"/>
              <a:cs typeface="Times New Roman"/>
            </a:endParaRPr>
          </a:p>
          <a:p>
            <a:pPr marL="264693">
              <a:lnSpc>
                <a:spcPts val="1275"/>
              </a:lnSpc>
              <a:spcBef>
                <a:spcPts val="1457"/>
              </a:spcBef>
            </a:pPr>
            <a:r>
              <a:rPr sz="1200" spc="35" dirty="0" smtClean="0">
                <a:latin typeface="Times New Roman"/>
                <a:cs typeface="Times New Roman"/>
              </a:rPr>
              <a:t>Pxm2T = 89,94 + β</a:t>
            </a:r>
            <a:r>
              <a:rPr sz="1200" spc="35" baseline="-14493" dirty="0" smtClean="0">
                <a:latin typeface="Times New Roman"/>
                <a:cs typeface="Times New Roman"/>
              </a:rPr>
              <a:t>0</a:t>
            </a:r>
            <a:r>
              <a:rPr sz="1200" spc="35" dirty="0" smtClean="0">
                <a:latin typeface="Times New Roman"/>
                <a:cs typeface="Times New Roman"/>
              </a:rPr>
              <a:t>NumCuaC + β</a:t>
            </a:r>
            <a:r>
              <a:rPr sz="1200" spc="35" baseline="-14493" dirty="0" smtClean="0">
                <a:latin typeface="Times New Roman"/>
                <a:cs typeface="Times New Roman"/>
              </a:rPr>
              <a:t>1</a:t>
            </a:r>
            <a:r>
              <a:rPr sz="1200" spc="35" dirty="0" smtClean="0">
                <a:latin typeface="Times New Roman"/>
                <a:cs typeface="Times New Roman"/>
              </a:rPr>
              <a:t>AntC + β</a:t>
            </a:r>
            <a:r>
              <a:rPr sz="1200" spc="35" baseline="-14493" dirty="0" smtClean="0">
                <a:latin typeface="Times New Roman"/>
                <a:cs typeface="Times New Roman"/>
              </a:rPr>
              <a:t>2</a:t>
            </a:r>
            <a:r>
              <a:rPr sz="1200" spc="35" dirty="0" smtClean="0">
                <a:latin typeface="Times New Roman"/>
                <a:cs typeface="Times New Roman"/>
              </a:rPr>
              <a:t>Cond +</a:t>
            </a:r>
            <a:endParaRPr sz="1200">
              <a:latin typeface="Times New Roman"/>
              <a:cs typeface="Times New Roman"/>
            </a:endParaRPr>
          </a:p>
          <a:p>
            <a:pPr marL="264693" marR="28448">
              <a:lnSpc>
                <a:spcPts val="1445"/>
              </a:lnSpc>
              <a:spcBef>
                <a:spcPts val="272"/>
              </a:spcBef>
            </a:pPr>
            <a:r>
              <a:rPr sz="1200" spc="14" dirty="0" smtClean="0">
                <a:latin typeface="Times New Roman"/>
                <a:cs typeface="Times New Roman"/>
              </a:rPr>
              <a:t>β</a:t>
            </a:r>
            <a:r>
              <a:rPr sz="800" spc="14" dirty="0" smtClean="0">
                <a:latin typeface="Times New Roman"/>
                <a:cs typeface="Times New Roman"/>
              </a:rPr>
              <a:t>3</a:t>
            </a:r>
            <a:r>
              <a:rPr sz="1200" spc="14" dirty="0" smtClean="0">
                <a:latin typeface="Times New Roman"/>
                <a:cs typeface="Times New Roman"/>
              </a:rPr>
              <a:t>NumEstC : NumCuaC + β</a:t>
            </a:r>
            <a:r>
              <a:rPr sz="800" spc="14" dirty="0" smtClean="0">
                <a:latin typeface="Times New Roman"/>
                <a:cs typeface="Times New Roman"/>
              </a:rPr>
              <a:t>4</a:t>
            </a:r>
            <a:r>
              <a:rPr sz="1200" spc="14" dirty="0" smtClean="0">
                <a:latin typeface="Times New Roman"/>
                <a:cs typeface="Times New Roman"/>
              </a:rPr>
              <a:t>NumPisC : AntC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7294" y="1082227"/>
            <a:ext cx="2129074" cy="177419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0" dirty="0" smtClean="0">
                <a:latin typeface="Times New Roman"/>
                <a:cs typeface="Times New Roman"/>
              </a:rPr>
              <a:t>Los valores de β estan dados por: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804385" y="1223357"/>
            <a:ext cx="97475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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04385" y="1246134"/>
            <a:ext cx="978906" cy="181186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ts val="747"/>
              </a:lnSpc>
            </a:pPr>
            <a:r>
              <a:rPr sz="975" spc="0" baseline="-22298" dirty="0" smtClean="0">
                <a:latin typeface="Times New Roman"/>
                <a:cs typeface="Times New Roman"/>
              </a:rPr>
              <a:t></a:t>
            </a:r>
            <a:r>
              <a:rPr sz="975" spc="141" baseline="-22298" dirty="0" smtClean="0">
                <a:latin typeface="Times New Roman"/>
                <a:cs typeface="Times New Roman"/>
              </a:rPr>
              <a:t> </a:t>
            </a:r>
            <a:r>
              <a:rPr sz="650" spc="170" dirty="0" smtClean="0">
                <a:latin typeface="Times New Roman"/>
                <a:cs typeface="Times New Roman"/>
              </a:rPr>
              <a:t>−</a:t>
            </a:r>
            <a:r>
              <a:rPr sz="650" spc="12" dirty="0" smtClean="0">
                <a:latin typeface="Times New Roman"/>
                <a:cs typeface="Times New Roman"/>
              </a:rPr>
              <a:t>20</a:t>
            </a:r>
            <a:r>
              <a:rPr sz="650" spc="23" dirty="0" smtClean="0">
                <a:latin typeface="Times New Roman"/>
                <a:cs typeface="Times New Roman"/>
              </a:rPr>
              <a:t>,</a:t>
            </a:r>
            <a:r>
              <a:rPr sz="650" spc="12" dirty="0" smtClean="0">
                <a:latin typeface="Times New Roman"/>
                <a:cs typeface="Times New Roman"/>
              </a:rPr>
              <a:t>95</a:t>
            </a:r>
            <a:r>
              <a:rPr sz="650" spc="0" dirty="0" smtClean="0">
                <a:latin typeface="Times New Roman"/>
                <a:cs typeface="Times New Roman"/>
              </a:rPr>
              <a:t>  </a:t>
            </a:r>
            <a:r>
              <a:rPr sz="650" spc="44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si      </a:t>
            </a:r>
            <a:r>
              <a:rPr sz="650" spc="22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Ant</a:t>
            </a:r>
            <a:r>
              <a:rPr sz="650" spc="122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&gt;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50"/>
              </a:spcBef>
            </a:pPr>
            <a:r>
              <a:rPr sz="650" spc="12" dirty="0" smtClean="0">
                <a:latin typeface="Times New Roman"/>
                <a:cs typeface="Times New Roman"/>
              </a:rPr>
              <a:t>10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7642" y="1320755"/>
            <a:ext cx="97475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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34330" y="1320755"/>
            <a:ext cx="97475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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7642" y="1344210"/>
            <a:ext cx="1363831" cy="156161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12700">
              <a:lnSpc>
                <a:spcPts val="747"/>
              </a:lnSpc>
            </a:pPr>
            <a:r>
              <a:rPr sz="650" spc="0" dirty="0" smtClean="0">
                <a:latin typeface="Times New Roman"/>
                <a:cs typeface="Times New Roman"/>
              </a:rPr>
              <a:t></a:t>
            </a:r>
            <a:r>
              <a:rPr sz="650" spc="141" dirty="0" smtClean="0">
                <a:latin typeface="Times New Roman"/>
                <a:cs typeface="Times New Roman"/>
              </a:rPr>
              <a:t> </a:t>
            </a:r>
            <a:r>
              <a:rPr sz="650" spc="170" dirty="0" smtClean="0">
                <a:latin typeface="Times New Roman"/>
                <a:cs typeface="Times New Roman"/>
              </a:rPr>
              <a:t>−</a:t>
            </a:r>
            <a:r>
              <a:rPr sz="650" spc="12" dirty="0" smtClean="0">
                <a:latin typeface="Times New Roman"/>
                <a:cs typeface="Times New Roman"/>
              </a:rPr>
              <a:t>42</a:t>
            </a:r>
            <a:r>
              <a:rPr sz="650" spc="23" dirty="0" smtClean="0">
                <a:latin typeface="Times New Roman"/>
                <a:cs typeface="Times New Roman"/>
              </a:rPr>
              <a:t>,</a:t>
            </a:r>
            <a:r>
              <a:rPr sz="650" spc="12" dirty="0" smtClean="0">
                <a:latin typeface="Times New Roman"/>
                <a:cs typeface="Times New Roman"/>
              </a:rPr>
              <a:t>12</a:t>
            </a:r>
            <a:r>
              <a:rPr sz="650" spc="0" dirty="0" smtClean="0">
                <a:latin typeface="Times New Roman"/>
                <a:cs typeface="Times New Roman"/>
              </a:rPr>
              <a:t>  </a:t>
            </a:r>
            <a:r>
              <a:rPr sz="650" spc="44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si  </a:t>
            </a:r>
            <a:r>
              <a:rPr sz="650" spc="95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NumCuac </a:t>
            </a:r>
            <a:r>
              <a:rPr sz="650" spc="29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&gt;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12" dirty="0" smtClean="0">
                <a:latin typeface="Times New Roman"/>
                <a:cs typeface="Times New Roman"/>
              </a:rPr>
              <a:t>3</a:t>
            </a:r>
            <a:r>
              <a:rPr sz="650" spc="0" dirty="0" smtClean="0">
                <a:latin typeface="Times New Roman"/>
                <a:cs typeface="Times New Roman"/>
              </a:rPr>
              <a:t>          </a:t>
            </a:r>
            <a:r>
              <a:rPr sz="650" spc="-4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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34330" y="1344210"/>
            <a:ext cx="331784" cy="302711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12700">
              <a:lnSpc>
                <a:spcPts val="747"/>
              </a:lnSpc>
            </a:pPr>
            <a:r>
              <a:rPr sz="650" dirty="0" smtClean="0">
                <a:latin typeface="Times New Roman"/>
                <a:cs typeface="Times New Roman"/>
              </a:rPr>
              <a:t></a:t>
            </a:r>
            <a:r>
              <a:rPr sz="650" spc="141" dirty="0" smtClean="0">
                <a:latin typeface="Times New Roman"/>
                <a:cs typeface="Times New Roman"/>
              </a:rPr>
              <a:t> </a:t>
            </a:r>
            <a:r>
              <a:rPr sz="650" spc="12" dirty="0" smtClean="0">
                <a:latin typeface="Times New Roman"/>
                <a:cs typeface="Times New Roman"/>
              </a:rPr>
              <a:t>69</a:t>
            </a:r>
            <a:r>
              <a:rPr sz="650" spc="23" dirty="0" smtClean="0">
                <a:latin typeface="Times New Roman"/>
                <a:cs typeface="Times New Roman"/>
              </a:rPr>
              <a:t>,</a:t>
            </a:r>
            <a:r>
              <a:rPr sz="650" spc="12" dirty="0" smtClean="0">
                <a:latin typeface="Times New Roman"/>
                <a:cs typeface="Times New Roman"/>
              </a:rPr>
              <a:t>94</a:t>
            </a:r>
            <a:endParaRPr sz="650">
              <a:latin typeface="Times New Roman"/>
              <a:cs typeface="Times New Roman"/>
            </a:endParaRPr>
          </a:p>
          <a:p>
            <a:pPr marL="12700" marR="19614">
              <a:lnSpc>
                <a:spcPts val="747"/>
              </a:lnSpc>
              <a:spcBef>
                <a:spcPts val="509"/>
              </a:spcBef>
            </a:pPr>
            <a:r>
              <a:rPr sz="650" spc="51" dirty="0" smtClean="0">
                <a:latin typeface="Times New Roman"/>
                <a:cs typeface="Times New Roman"/>
              </a:rPr>
              <a:t> </a:t>
            </a:r>
            <a:r>
              <a:rPr sz="975" spc="51" baseline="-31217" dirty="0" smtClean="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388765" y="1344210"/>
            <a:ext cx="896798" cy="106565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50" spc="0" dirty="0" smtClean="0">
                <a:latin typeface="Times New Roman"/>
                <a:cs typeface="Times New Roman"/>
              </a:rPr>
              <a:t>si  </a:t>
            </a:r>
            <a:r>
              <a:rPr sz="650" spc="90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Cond</a:t>
            </a:r>
            <a:r>
              <a:rPr sz="650" spc="126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=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8" dirty="0" smtClean="0">
                <a:latin typeface="Times New Roman"/>
                <a:cs typeface="Times New Roman"/>
              </a:rPr>
              <a:t>N</a:t>
            </a:r>
            <a:r>
              <a:rPr sz="650" spc="20" dirty="0" smtClean="0">
                <a:latin typeface="Times New Roman"/>
                <a:cs typeface="Times New Roman"/>
              </a:rPr>
              <a:t>o</a:t>
            </a:r>
            <a:r>
              <a:rPr sz="650" spc="13" dirty="0" smtClean="0">
                <a:latin typeface="Times New Roman"/>
                <a:cs typeface="Times New Roman"/>
              </a:rPr>
              <a:t>enconjun</a:t>
            </a:r>
            <a:r>
              <a:rPr sz="650" spc="36" dirty="0" smtClean="0">
                <a:latin typeface="Times New Roman"/>
                <a:cs typeface="Times New Roman"/>
              </a:rPr>
              <a:t>to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04385" y="1369453"/>
            <a:ext cx="97548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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3758" y="1442959"/>
            <a:ext cx="199669" cy="111935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12700">
              <a:lnSpc>
                <a:spcPts val="695"/>
              </a:lnSpc>
            </a:pPr>
            <a:r>
              <a:rPr sz="650" spc="43" dirty="0" smtClean="0">
                <a:latin typeface="Times New Roman"/>
                <a:cs typeface="Times New Roman"/>
              </a:rPr>
              <a:t>β</a:t>
            </a:r>
            <a:r>
              <a:rPr sz="450" spc="43" dirty="0" smtClean="0">
                <a:latin typeface="Times New Roman"/>
                <a:cs typeface="Times New Roman"/>
              </a:rPr>
              <a:t>0  </a:t>
            </a:r>
            <a:r>
              <a:rPr sz="650" spc="43" dirty="0" smtClean="0">
                <a:latin typeface="Times New Roman"/>
                <a:cs typeface="Times New Roman"/>
              </a:rPr>
              <a:t>=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20500" y="1442959"/>
            <a:ext cx="199669" cy="111935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12700">
              <a:lnSpc>
                <a:spcPts val="695"/>
              </a:lnSpc>
            </a:pPr>
            <a:r>
              <a:rPr sz="650" spc="43" dirty="0" smtClean="0">
                <a:latin typeface="Times New Roman"/>
                <a:cs typeface="Times New Roman"/>
              </a:rPr>
              <a:t>β</a:t>
            </a:r>
            <a:r>
              <a:rPr sz="450" spc="43" dirty="0" smtClean="0">
                <a:latin typeface="Times New Roman"/>
                <a:cs typeface="Times New Roman"/>
              </a:rPr>
              <a:t>1  </a:t>
            </a:r>
            <a:r>
              <a:rPr sz="650" spc="43" dirty="0" smtClean="0">
                <a:latin typeface="Times New Roman"/>
                <a:cs typeface="Times New Roman"/>
              </a:rPr>
              <a:t>=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910350" y="1442286"/>
            <a:ext cx="1142668" cy="131285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ts val="747"/>
              </a:lnSpc>
            </a:pPr>
            <a:r>
              <a:rPr sz="650" spc="0" dirty="0" smtClean="0">
                <a:latin typeface="Times New Roman"/>
                <a:cs typeface="Times New Roman"/>
              </a:rPr>
              <a:t>52,84     </a:t>
            </a:r>
            <a:r>
              <a:rPr sz="650" spc="131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si  </a:t>
            </a:r>
            <a:r>
              <a:rPr sz="650" spc="90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10</a:t>
            </a:r>
            <a:r>
              <a:rPr sz="650" spc="40" dirty="0" smtClean="0">
                <a:latin typeface="Times New Roman"/>
                <a:cs typeface="Times New Roman"/>
              </a:rPr>
              <a:t> </a:t>
            </a:r>
            <a:r>
              <a:rPr sz="650" spc="180" dirty="0" smtClean="0">
                <a:latin typeface="Times New Roman"/>
                <a:cs typeface="Times New Roman"/>
              </a:rPr>
              <a:t>≥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Ant</a:t>
            </a:r>
            <a:r>
              <a:rPr sz="650" spc="122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&gt;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5 </a:t>
            </a:r>
            <a:r>
              <a:rPr sz="650" spc="17" dirty="0" smtClean="0">
                <a:latin typeface="Times New Roman"/>
                <a:cs typeface="Times New Roman"/>
              </a:rPr>
              <a:t> </a:t>
            </a:r>
            <a:r>
              <a:rPr sz="650" spc="48" dirty="0" smtClean="0">
                <a:latin typeface="Times New Roman"/>
                <a:cs typeface="Times New Roman"/>
              </a:rPr>
              <a:t>β</a:t>
            </a:r>
            <a:r>
              <a:rPr sz="450" spc="28" dirty="0" smtClean="0">
                <a:latin typeface="Times New Roman"/>
                <a:cs typeface="Times New Roman"/>
              </a:rPr>
              <a:t>2</a:t>
            </a:r>
            <a:r>
              <a:rPr sz="450" spc="0" dirty="0" smtClean="0">
                <a:latin typeface="Times New Roman"/>
                <a:cs typeface="Times New Roman"/>
              </a:rPr>
              <a:t> </a:t>
            </a:r>
            <a:r>
              <a:rPr sz="450" spc="-19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=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642" y="1539902"/>
            <a:ext cx="171055" cy="107026"/>
          </a:xfrm>
          <a:prstGeom prst="rect">
            <a:avLst/>
          </a:prstGeom>
        </p:spPr>
        <p:txBody>
          <a:bodyPr wrap="square" lIns="0" tIns="4508" rIns="0" bIns="0" rtlCol="0">
            <a:noAutofit/>
          </a:bodyPr>
          <a:lstStyle/>
          <a:p>
            <a:pPr marL="12700">
              <a:lnSpc>
                <a:spcPts val="710"/>
              </a:lnSpc>
            </a:pPr>
            <a:r>
              <a:rPr sz="975" spc="-11" baseline="31217" dirty="0" smtClean="0">
                <a:latin typeface="Times New Roman"/>
                <a:cs typeface="Times New Roman"/>
              </a:rPr>
              <a:t>  </a:t>
            </a:r>
            <a:r>
              <a:rPr sz="650" spc="-11" dirty="0" smtClean="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75210" y="1540363"/>
            <a:ext cx="644636" cy="131285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50" spc="0" dirty="0" smtClean="0">
                <a:latin typeface="Times New Roman"/>
                <a:cs typeface="Times New Roman"/>
              </a:rPr>
              <a:t>si  </a:t>
            </a:r>
            <a:r>
              <a:rPr sz="650" spc="90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NumCuac </a:t>
            </a:r>
            <a:r>
              <a:rPr sz="650" spc="29" dirty="0" smtClean="0">
                <a:latin typeface="Times New Roman"/>
                <a:cs typeface="Times New Roman"/>
              </a:rPr>
              <a:t> </a:t>
            </a:r>
            <a:r>
              <a:rPr sz="650" spc="180" dirty="0" smtClean="0">
                <a:latin typeface="Times New Roman"/>
                <a:cs typeface="Times New Roman"/>
              </a:rPr>
              <a:t>≤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12" dirty="0" smtClean="0"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88765" y="1540356"/>
            <a:ext cx="879385" cy="106565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50" spc="0" dirty="0" smtClean="0">
                <a:latin typeface="Times New Roman"/>
                <a:cs typeface="Times New Roman"/>
              </a:rPr>
              <a:t>si   </a:t>
            </a:r>
            <a:r>
              <a:rPr sz="650" spc="65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Cond</a:t>
            </a:r>
            <a:r>
              <a:rPr sz="650" spc="121" dirty="0" smtClean="0">
                <a:latin typeface="Times New Roman"/>
                <a:cs typeface="Times New Roman"/>
              </a:rPr>
              <a:t> </a:t>
            </a:r>
            <a:r>
              <a:rPr sz="650" spc="156" dirty="0" smtClean="0">
                <a:latin typeface="Times New Roman"/>
                <a:cs typeface="Times New Roman"/>
              </a:rPr>
              <a:t>=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13" dirty="0" smtClean="0">
                <a:latin typeface="Times New Roman"/>
                <a:cs typeface="Times New Roman"/>
              </a:rPr>
              <a:t>S</a:t>
            </a:r>
            <a:r>
              <a:rPr sz="650" spc="1" dirty="0" smtClean="0">
                <a:latin typeface="Times New Roman"/>
                <a:cs typeface="Times New Roman"/>
              </a:rPr>
              <a:t>ien</a:t>
            </a:r>
            <a:r>
              <a:rPr sz="650" spc="11" dirty="0" smtClean="0">
                <a:latin typeface="Times New Roman"/>
                <a:cs typeface="Times New Roman"/>
              </a:rPr>
              <a:t>co</a:t>
            </a:r>
            <a:r>
              <a:rPr sz="650" spc="12" dirty="0" smtClean="0">
                <a:latin typeface="Times New Roman"/>
                <a:cs typeface="Times New Roman"/>
              </a:rPr>
              <a:t>nju</a:t>
            </a:r>
            <a:r>
              <a:rPr sz="650" spc="41" dirty="0" smtClean="0">
                <a:latin typeface="Times New Roman"/>
                <a:cs typeface="Times New Roman"/>
              </a:rPr>
              <a:t>nt</a:t>
            </a:r>
            <a:r>
              <a:rPr sz="650" spc="12" dirty="0" smtClean="0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04385" y="1564255"/>
            <a:ext cx="97548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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04385" y="1612954"/>
            <a:ext cx="97548" cy="106565"/>
          </a:xfrm>
          <a:prstGeom prst="rect">
            <a:avLst/>
          </a:prstGeom>
        </p:spPr>
        <p:txBody>
          <a:bodyPr wrap="square" lIns="0" tIns="2286" rIns="0" bIns="0" rtlCol="0">
            <a:noAutofit/>
          </a:bodyPr>
          <a:lstStyle/>
          <a:p>
            <a:pPr marL="12700">
              <a:lnSpc>
                <a:spcPts val="360"/>
              </a:lnSpc>
            </a:pPr>
            <a:r>
              <a:rPr sz="650" dirty="0" smtClean="0">
                <a:latin typeface="Times New Roman"/>
                <a:cs typeface="Times New Roman"/>
              </a:rPr>
              <a:t>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04385" y="1637306"/>
            <a:ext cx="171055" cy="107691"/>
          </a:xfrm>
          <a:prstGeom prst="rect">
            <a:avLst/>
          </a:prstGeom>
        </p:spPr>
        <p:txBody>
          <a:bodyPr wrap="square" lIns="0" tIns="4508" rIns="0" bIns="0" rtlCol="0">
            <a:noAutofit/>
          </a:bodyPr>
          <a:lstStyle/>
          <a:p>
            <a:pPr marL="12700">
              <a:lnSpc>
                <a:spcPts val="710"/>
              </a:lnSpc>
            </a:pPr>
            <a:r>
              <a:rPr sz="975" spc="-11" baseline="31217" dirty="0" smtClean="0">
                <a:latin typeface="Times New Roman"/>
                <a:cs typeface="Times New Roman"/>
              </a:rPr>
              <a:t>  </a:t>
            </a:r>
            <a:r>
              <a:rPr sz="650" spc="-11" dirty="0" smtClean="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21945" y="1638432"/>
            <a:ext cx="534706" cy="131285"/>
          </a:xfrm>
          <a:prstGeom prst="rect">
            <a:avLst/>
          </a:prstGeom>
        </p:spPr>
        <p:txBody>
          <a:bodyPr wrap="square" lIns="0" tIns="254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650" spc="0" dirty="0" smtClean="0">
                <a:latin typeface="Times New Roman"/>
                <a:cs typeface="Times New Roman"/>
              </a:rPr>
              <a:t>si       </a:t>
            </a:r>
            <a:r>
              <a:rPr sz="650" spc="12" dirty="0" smtClean="0">
                <a:latin typeface="Times New Roman"/>
                <a:cs typeface="Times New Roman"/>
              </a:rPr>
              <a:t> </a:t>
            </a:r>
            <a:r>
              <a:rPr sz="650" spc="0" dirty="0" smtClean="0">
                <a:latin typeface="Times New Roman"/>
                <a:cs typeface="Times New Roman"/>
              </a:rPr>
              <a:t>Ant</a:t>
            </a:r>
            <a:r>
              <a:rPr sz="650" spc="122" dirty="0" smtClean="0">
                <a:latin typeface="Times New Roman"/>
                <a:cs typeface="Times New Roman"/>
              </a:rPr>
              <a:t> </a:t>
            </a:r>
            <a:r>
              <a:rPr sz="650" spc="180" dirty="0" smtClean="0">
                <a:latin typeface="Times New Roman"/>
                <a:cs typeface="Times New Roman"/>
              </a:rPr>
              <a:t>≤</a:t>
            </a:r>
            <a:r>
              <a:rPr sz="650" spc="14" dirty="0" smtClean="0">
                <a:latin typeface="Times New Roman"/>
                <a:cs typeface="Times New Roman"/>
              </a:rPr>
              <a:t> </a:t>
            </a:r>
            <a:r>
              <a:rPr sz="650" spc="12" dirty="0" smtClean="0">
                <a:latin typeface="Times New Roman"/>
                <a:cs typeface="Times New Roman"/>
              </a:rPr>
              <a:t>5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07380" y="1882475"/>
            <a:ext cx="426134" cy="181489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12700">
              <a:lnSpc>
                <a:spcPts val="775"/>
              </a:lnSpc>
            </a:pPr>
            <a:r>
              <a:rPr sz="825" spc="0" baseline="42164" dirty="0" smtClean="0">
                <a:latin typeface="Times New Roman"/>
                <a:cs typeface="Times New Roman"/>
              </a:rPr>
              <a:t></a:t>
            </a:r>
            <a:r>
              <a:rPr sz="825" spc="103" baseline="4216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258,36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  <a:p>
            <a:pPr marL="12700" marR="13287">
              <a:lnSpc>
                <a:spcPts val="229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60904" y="1900023"/>
            <a:ext cx="1242041" cy="439369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220616" marR="227530" algn="ctr">
              <a:lnSpc>
                <a:spcPct val="95825"/>
              </a:lnSpc>
            </a:pPr>
            <a:r>
              <a:rPr sz="550" spc="20" dirty="0" smtClean="0">
                <a:latin typeface="Times New Roman"/>
                <a:cs typeface="Times New Roman"/>
              </a:rPr>
              <a:t>AntC ≤ 5 : NumPisC = 2</a:t>
            </a:r>
            <a:endParaRPr sz="55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717"/>
              </a:spcBef>
            </a:pPr>
            <a:r>
              <a:rPr sz="550" spc="19" dirty="0" smtClean="0">
                <a:latin typeface="Times New Roman"/>
                <a:cs typeface="Times New Roman"/>
              </a:rPr>
              <a:t>(AntC &gt; 5 ∧ AntC ≤ 10) : NumPisC = 2</a:t>
            </a:r>
            <a:endParaRPr sz="550">
              <a:latin typeface="Times New Roman"/>
              <a:cs typeface="Times New Roman"/>
            </a:endParaRPr>
          </a:p>
          <a:p>
            <a:pPr marL="205415" marR="212373" algn="ctr">
              <a:lnSpc>
                <a:spcPct val="95825"/>
              </a:lnSpc>
              <a:spcBef>
                <a:spcPts val="717"/>
              </a:spcBef>
            </a:pPr>
            <a:r>
              <a:rPr sz="550" spc="18" dirty="0" smtClean="0">
                <a:latin typeface="Times New Roman"/>
                <a:cs typeface="Times New Roman"/>
              </a:rPr>
              <a:t>AntC &gt; 10 : NumPisC = 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07380" y="2010190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1169" y="2052759"/>
            <a:ext cx="88404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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07380" y="2052759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1169" y="2071488"/>
            <a:ext cx="453943" cy="162761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ts val="632"/>
              </a:lnSpc>
            </a:pPr>
            <a:r>
              <a:rPr sz="825" spc="0" baseline="-21082" dirty="0" smtClean="0">
                <a:latin typeface="Times New Roman"/>
                <a:cs typeface="Times New Roman"/>
              </a:rPr>
              <a:t></a:t>
            </a:r>
            <a:r>
              <a:rPr sz="825" spc="103" baseline="-21082" dirty="0" smtClean="0">
                <a:latin typeface="Times New Roman"/>
                <a:cs typeface="Times New Roman"/>
              </a:rPr>
              <a:t> </a:t>
            </a:r>
            <a:r>
              <a:rPr sz="550" spc="122" dirty="0" smtClean="0">
                <a:latin typeface="Times New Roman"/>
                <a:cs typeface="Times New Roman"/>
              </a:rPr>
              <a:t>−</a:t>
            </a:r>
            <a:r>
              <a:rPr sz="550" spc="-2" dirty="0" smtClean="0">
                <a:latin typeface="Times New Roman"/>
                <a:cs typeface="Times New Roman"/>
              </a:rPr>
              <a:t>18</a:t>
            </a:r>
            <a:r>
              <a:rPr sz="550" spc="12" dirty="0" smtClean="0">
                <a:latin typeface="Times New Roman"/>
                <a:cs typeface="Times New Roman"/>
              </a:rPr>
              <a:t>,</a:t>
            </a:r>
            <a:r>
              <a:rPr sz="550" spc="-2" dirty="0" smtClean="0">
                <a:latin typeface="Times New Roman"/>
                <a:cs typeface="Times New Roman"/>
              </a:rPr>
              <a:t>59</a:t>
            </a:r>
            <a:r>
              <a:rPr sz="550" spc="0" dirty="0" smtClean="0">
                <a:latin typeface="Times New Roman"/>
                <a:cs typeface="Times New Roman"/>
              </a:rPr>
              <a:t>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05206" y="2071488"/>
            <a:ext cx="1430107" cy="610829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5758" marR="5758" indent="0" algn="ctr">
              <a:lnSpc>
                <a:spcPts val="632"/>
              </a:lnSpc>
            </a:pPr>
            <a:r>
              <a:rPr sz="550" spc="17" dirty="0" smtClean="0">
                <a:latin typeface="Times New Roman"/>
                <a:cs typeface="Times New Roman"/>
              </a:rPr>
              <a:t>NumCuaC ≤ 3 : (NumEst = 1 ∨ NumEstC = </a:t>
            </a:r>
            <a:endParaRPr sz="550">
              <a:latin typeface="Times New Roman"/>
              <a:cs typeface="Times New Roman"/>
            </a:endParaRPr>
          </a:p>
          <a:p>
            <a:pPr marL="5758" marR="5758" algn="ctr">
              <a:lnSpc>
                <a:spcPts val="632"/>
              </a:lnSpc>
              <a:spcBef>
                <a:spcPts val="717"/>
              </a:spcBef>
            </a:pPr>
            <a:r>
              <a:rPr sz="550" spc="10" dirty="0" smtClean="0">
                <a:latin typeface="Times New Roman"/>
                <a:cs typeface="Times New Roman"/>
              </a:rPr>
              <a:t>2) NumCuaC &gt; 3 : (NumEst = 1 ∨ NumEstC  </a:t>
            </a:r>
            <a:endParaRPr sz="550">
              <a:latin typeface="Times New Roman"/>
              <a:cs typeface="Times New Roman"/>
            </a:endParaRPr>
          </a:p>
          <a:p>
            <a:pPr marL="5758" marR="5758" algn="ctr">
              <a:lnSpc>
                <a:spcPts val="632"/>
              </a:lnSpc>
              <a:spcBef>
                <a:spcPts val="717"/>
              </a:spcBef>
            </a:pPr>
            <a:r>
              <a:rPr sz="550" spc="21" dirty="0" smtClean="0">
                <a:latin typeface="Times New Roman"/>
                <a:cs typeface="Times New Roman"/>
              </a:rPr>
              <a:t>= 2) NumCuaC ≤ 3 : NumEstC &gt; 2</a:t>
            </a:r>
            <a:endParaRPr sz="550">
              <a:latin typeface="Times New Roman"/>
              <a:cs typeface="Times New Roman"/>
            </a:endParaRPr>
          </a:p>
          <a:p>
            <a:pPr marL="244418" marR="244350" algn="ctr">
              <a:lnSpc>
                <a:spcPct val="95825"/>
              </a:lnSpc>
              <a:spcBef>
                <a:spcPts val="742"/>
              </a:spcBef>
            </a:pPr>
            <a:r>
              <a:rPr sz="550" spc="17" dirty="0" smtClean="0">
                <a:latin typeface="Times New Roman"/>
                <a:cs typeface="Times New Roman"/>
              </a:rPr>
              <a:t>NumCuaC &gt; 3 : NumEstC &gt; 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07380" y="2071488"/>
            <a:ext cx="427065" cy="120191"/>
          </a:xfrm>
          <a:prstGeom prst="rect">
            <a:avLst/>
          </a:prstGeom>
        </p:spPr>
        <p:txBody>
          <a:bodyPr wrap="square" lIns="0" tIns="4064" rIns="0" bIns="0" rtlCol="0">
            <a:noAutofit/>
          </a:bodyPr>
          <a:lstStyle/>
          <a:p>
            <a:pPr marL="12700">
              <a:lnSpc>
                <a:spcPts val="640"/>
              </a:lnSpc>
            </a:pPr>
            <a:r>
              <a:rPr sz="550" spc="0" dirty="0" smtClean="0">
                <a:latin typeface="Times New Roman"/>
                <a:cs typeface="Times New Roman"/>
              </a:rPr>
              <a:t></a:t>
            </a:r>
            <a:r>
              <a:rPr sz="550" spc="103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121,95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07380" y="2137899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1169" y="218046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07380" y="218046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1169" y="222303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07380" y="222303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1169" y="2242954"/>
            <a:ext cx="453766" cy="161580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ts val="632"/>
              </a:lnSpc>
            </a:pPr>
            <a:r>
              <a:rPr sz="825" spc="0" baseline="-21082" dirty="0" smtClean="0">
                <a:latin typeface="Times New Roman"/>
                <a:cs typeface="Times New Roman"/>
              </a:rPr>
              <a:t></a:t>
            </a:r>
            <a:r>
              <a:rPr sz="825" spc="103" baseline="-21082" dirty="0" smtClean="0">
                <a:latin typeface="Times New Roman"/>
                <a:cs typeface="Times New Roman"/>
              </a:rPr>
              <a:t> </a:t>
            </a:r>
            <a:r>
              <a:rPr sz="550" spc="122" dirty="0" smtClean="0">
                <a:latin typeface="Times New Roman"/>
                <a:cs typeface="Times New Roman"/>
              </a:rPr>
              <a:t>−</a:t>
            </a:r>
            <a:r>
              <a:rPr sz="550" spc="-2" dirty="0" smtClean="0">
                <a:latin typeface="Times New Roman"/>
                <a:cs typeface="Times New Roman"/>
              </a:rPr>
              <a:t>14</a:t>
            </a:r>
            <a:r>
              <a:rPr sz="550" spc="12" dirty="0" smtClean="0">
                <a:latin typeface="Times New Roman"/>
                <a:cs typeface="Times New Roman"/>
              </a:rPr>
              <a:t>,</a:t>
            </a:r>
            <a:r>
              <a:rPr sz="550" spc="-2" dirty="0" smtClean="0">
                <a:latin typeface="Times New Roman"/>
                <a:cs typeface="Times New Roman"/>
              </a:rPr>
              <a:t>76</a:t>
            </a:r>
            <a:r>
              <a:rPr sz="550" spc="0" dirty="0" smtClean="0">
                <a:latin typeface="Times New Roman"/>
                <a:cs typeface="Times New Roman"/>
              </a:rPr>
              <a:t>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07380" y="2242954"/>
            <a:ext cx="412846" cy="161580"/>
          </a:xfrm>
          <a:prstGeom prst="rect">
            <a:avLst/>
          </a:prstGeom>
        </p:spPr>
        <p:txBody>
          <a:bodyPr wrap="square" lIns="0" tIns="4572" rIns="0" bIns="0" rtlCol="0">
            <a:noAutofit/>
          </a:bodyPr>
          <a:lstStyle/>
          <a:p>
            <a:pPr marL="105328">
              <a:lnSpc>
                <a:spcPts val="620"/>
              </a:lnSpc>
            </a:pPr>
            <a:r>
              <a:rPr sz="550" spc="0" dirty="0" smtClean="0">
                <a:latin typeface="Times New Roman"/>
                <a:cs typeface="Times New Roman"/>
              </a:rPr>
              <a:t>138,74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220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1169" y="2265614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07380" y="2265614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07380" y="2329465"/>
            <a:ext cx="88404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1169" y="2350753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07380" y="2350753"/>
            <a:ext cx="88404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1169" y="2372041"/>
            <a:ext cx="88404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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07380" y="2372035"/>
            <a:ext cx="88404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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0427" y="2415007"/>
            <a:ext cx="166390" cy="101038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550" spc="33" dirty="0" smtClean="0">
                <a:latin typeface="Times New Roman"/>
                <a:cs typeface="Times New Roman"/>
              </a:rPr>
              <a:t>β</a:t>
            </a:r>
            <a:r>
              <a:rPr sz="350" spc="33" dirty="0" smtClean="0">
                <a:latin typeface="Times New Roman"/>
                <a:cs typeface="Times New Roman"/>
              </a:rPr>
              <a:t>3  </a:t>
            </a:r>
            <a:r>
              <a:rPr sz="550" spc="33" dirty="0" smtClean="0">
                <a:latin typeface="Times New Roman"/>
                <a:cs typeface="Times New Roman"/>
              </a:rPr>
              <a:t>=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3798" y="2414414"/>
            <a:ext cx="354594" cy="117958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122" dirty="0" smtClean="0">
                <a:latin typeface="Times New Roman"/>
                <a:cs typeface="Times New Roman"/>
              </a:rPr>
              <a:t>−</a:t>
            </a:r>
            <a:r>
              <a:rPr sz="550" spc="-2" dirty="0" smtClean="0">
                <a:latin typeface="Times New Roman"/>
                <a:cs typeface="Times New Roman"/>
              </a:rPr>
              <a:t>93</a:t>
            </a:r>
            <a:r>
              <a:rPr sz="550" spc="12" dirty="0" smtClean="0">
                <a:latin typeface="Times New Roman"/>
                <a:cs typeface="Times New Roman"/>
              </a:rPr>
              <a:t>,</a:t>
            </a:r>
            <a:r>
              <a:rPr sz="550" spc="-2" dirty="0" smtClean="0">
                <a:latin typeface="Times New Roman"/>
                <a:cs typeface="Times New Roman"/>
              </a:rPr>
              <a:t>1</a:t>
            </a:r>
            <a:r>
              <a:rPr sz="550" spc="0" dirty="0" smtClean="0">
                <a:latin typeface="Times New Roman"/>
                <a:cs typeface="Times New Roman"/>
              </a:rPr>
              <a:t>    </a:t>
            </a:r>
            <a:r>
              <a:rPr sz="550" spc="50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46638" y="2415007"/>
            <a:ext cx="166390" cy="101038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550" spc="33" dirty="0" smtClean="0">
                <a:latin typeface="Times New Roman"/>
                <a:cs typeface="Times New Roman"/>
              </a:rPr>
              <a:t>β</a:t>
            </a:r>
            <a:r>
              <a:rPr sz="350" spc="33" dirty="0" smtClean="0">
                <a:latin typeface="Times New Roman"/>
                <a:cs typeface="Times New Roman"/>
              </a:rPr>
              <a:t>4  </a:t>
            </a:r>
            <a:r>
              <a:rPr sz="550" spc="33" dirty="0" smtClean="0">
                <a:latin typeface="Times New Roman"/>
                <a:cs typeface="Times New Roman"/>
              </a:rPr>
              <a:t>=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00009" y="2414414"/>
            <a:ext cx="320217" cy="96438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0" dirty="0" smtClean="0">
                <a:latin typeface="Times New Roman"/>
                <a:cs typeface="Times New Roman"/>
              </a:rPr>
              <a:t>290,68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60904" y="2414414"/>
            <a:ext cx="1235099" cy="439369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220616" marR="220588" algn="ctr">
              <a:lnSpc>
                <a:spcPct val="95825"/>
              </a:lnSpc>
            </a:pPr>
            <a:r>
              <a:rPr sz="550" spc="20" dirty="0" smtClean="0">
                <a:latin typeface="Times New Roman"/>
                <a:cs typeface="Times New Roman"/>
              </a:rPr>
              <a:t>AntC ≤ 5 : NumPisC = 3</a:t>
            </a:r>
            <a:endParaRPr sz="550">
              <a:latin typeface="Times New Roman"/>
              <a:cs typeface="Times New Roman"/>
            </a:endParaRPr>
          </a:p>
          <a:p>
            <a:pPr marL="5758" marR="5758" algn="ctr">
              <a:lnSpc>
                <a:spcPts val="1350"/>
              </a:lnSpc>
              <a:spcBef>
                <a:spcPts val="217"/>
              </a:spcBef>
            </a:pPr>
            <a:r>
              <a:rPr sz="550" dirty="0" smtClean="0">
                <a:latin typeface="Times New Roman"/>
                <a:cs typeface="Times New Roman"/>
              </a:rPr>
              <a:t>(AntC</a:t>
            </a:r>
            <a:r>
              <a:rPr sz="550" spc="102" dirty="0" smtClean="0">
                <a:latin typeface="Times New Roman"/>
                <a:cs typeface="Times New Roman"/>
              </a:rPr>
              <a:t> </a:t>
            </a:r>
            <a:r>
              <a:rPr sz="550" spc="113" dirty="0" smtClean="0">
                <a:latin typeface="Times New Roman"/>
                <a:cs typeface="Times New Roman"/>
              </a:rPr>
              <a:t>&lt;</a:t>
            </a:r>
            <a:r>
              <a:rPr sz="550" spc="19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5</a:t>
            </a:r>
            <a:r>
              <a:rPr sz="550" spc="-17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∧</a:t>
            </a:r>
            <a:r>
              <a:rPr sz="550" spc="-9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AntC</a:t>
            </a:r>
            <a:r>
              <a:rPr sz="550" spc="75" dirty="0" smtClean="0">
                <a:latin typeface="Times New Roman"/>
                <a:cs typeface="Times New Roman"/>
              </a:rPr>
              <a:t> </a:t>
            </a:r>
            <a:r>
              <a:rPr sz="550" spc="131" dirty="0" smtClean="0">
                <a:latin typeface="Times New Roman"/>
                <a:cs typeface="Times New Roman"/>
              </a:rPr>
              <a:t>≤</a:t>
            </a:r>
            <a:r>
              <a:rPr sz="550" spc="19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10)</a:t>
            </a:r>
            <a:r>
              <a:rPr sz="550" spc="40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:</a:t>
            </a:r>
            <a:r>
              <a:rPr sz="550" spc="18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NumPisC</a:t>
            </a:r>
            <a:r>
              <a:rPr sz="550" spc="61" dirty="0" smtClean="0">
                <a:latin typeface="Times New Roman"/>
                <a:cs typeface="Times New Roman"/>
              </a:rPr>
              <a:t> </a:t>
            </a:r>
            <a:r>
              <a:rPr sz="550" spc="113" dirty="0" smtClean="0">
                <a:latin typeface="Times New Roman"/>
                <a:cs typeface="Times New Roman"/>
              </a:rPr>
              <a:t>=</a:t>
            </a:r>
            <a:r>
              <a:rPr sz="550" spc="19" dirty="0" smtClean="0">
                <a:latin typeface="Times New Roman"/>
                <a:cs typeface="Times New Roman"/>
              </a:rPr>
              <a:t> </a:t>
            </a:r>
            <a:r>
              <a:rPr sz="550" spc="-2" dirty="0" smtClean="0">
                <a:latin typeface="Times New Roman"/>
                <a:cs typeface="Times New Roman"/>
              </a:rPr>
              <a:t>3</a:t>
            </a:r>
            <a:r>
              <a:rPr sz="550" spc="-1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(AntC</a:t>
            </a:r>
            <a:r>
              <a:rPr sz="550" spc="102" dirty="0" smtClean="0">
                <a:latin typeface="Times New Roman"/>
                <a:cs typeface="Times New Roman"/>
              </a:rPr>
              <a:t> </a:t>
            </a:r>
            <a:r>
              <a:rPr sz="550" spc="113" dirty="0" smtClean="0">
                <a:latin typeface="Times New Roman"/>
                <a:cs typeface="Times New Roman"/>
              </a:rPr>
              <a:t>&gt;</a:t>
            </a:r>
            <a:r>
              <a:rPr sz="550" spc="19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10</a:t>
            </a:r>
            <a:r>
              <a:rPr sz="550" spc="1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:</a:t>
            </a:r>
            <a:r>
              <a:rPr sz="550" spc="18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NumPisC</a:t>
            </a:r>
            <a:r>
              <a:rPr sz="550" spc="61" dirty="0" smtClean="0">
                <a:latin typeface="Times New Roman"/>
                <a:cs typeface="Times New Roman"/>
              </a:rPr>
              <a:t> </a:t>
            </a:r>
            <a:r>
              <a:rPr sz="550" spc="113" dirty="0" smtClean="0">
                <a:latin typeface="Times New Roman"/>
                <a:cs typeface="Times New Roman"/>
              </a:rPr>
              <a:t>=</a:t>
            </a:r>
            <a:r>
              <a:rPr sz="550" spc="19" dirty="0" smtClean="0">
                <a:latin typeface="Times New Roman"/>
                <a:cs typeface="Times New Roman"/>
              </a:rPr>
              <a:t> </a:t>
            </a:r>
            <a:r>
              <a:rPr sz="550" spc="-2" dirty="0" smtClean="0">
                <a:latin typeface="Times New Roman"/>
                <a:cs typeface="Times New Roman"/>
              </a:rPr>
              <a:t>3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1169" y="252103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07380" y="2521038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169" y="2563607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07380" y="2563607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1169" y="2585879"/>
            <a:ext cx="453412" cy="159217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ts val="632"/>
              </a:lnSpc>
            </a:pPr>
            <a:r>
              <a:rPr sz="825" spc="0" baseline="-21082" dirty="0" smtClean="0">
                <a:latin typeface="Times New Roman"/>
                <a:cs typeface="Times New Roman"/>
              </a:rPr>
              <a:t></a:t>
            </a:r>
            <a:r>
              <a:rPr sz="825" spc="103" baseline="-21082" dirty="0" smtClean="0">
                <a:latin typeface="Times New Roman"/>
                <a:cs typeface="Times New Roman"/>
              </a:rPr>
              <a:t> </a:t>
            </a:r>
            <a:r>
              <a:rPr sz="550" spc="122" dirty="0" smtClean="0">
                <a:latin typeface="Times New Roman"/>
                <a:cs typeface="Times New Roman"/>
              </a:rPr>
              <a:t>−</a:t>
            </a:r>
            <a:r>
              <a:rPr sz="550" spc="-2" dirty="0" smtClean="0">
                <a:latin typeface="Times New Roman"/>
                <a:cs typeface="Times New Roman"/>
              </a:rPr>
              <a:t>80</a:t>
            </a:r>
            <a:r>
              <a:rPr sz="550" spc="12" dirty="0" smtClean="0">
                <a:latin typeface="Times New Roman"/>
                <a:cs typeface="Times New Roman"/>
              </a:rPr>
              <a:t>,</a:t>
            </a:r>
            <a:r>
              <a:rPr sz="550" spc="-2" dirty="0" smtClean="0">
                <a:latin typeface="Times New Roman"/>
                <a:cs typeface="Times New Roman"/>
              </a:rPr>
              <a:t>72</a:t>
            </a:r>
            <a:r>
              <a:rPr sz="550" spc="0" dirty="0" smtClean="0">
                <a:latin typeface="Times New Roman"/>
                <a:cs typeface="Times New Roman"/>
              </a:rPr>
              <a:t>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07380" y="2585879"/>
            <a:ext cx="412846" cy="159217"/>
          </a:xfrm>
          <a:prstGeom prst="rect">
            <a:avLst/>
          </a:prstGeom>
        </p:spPr>
        <p:txBody>
          <a:bodyPr wrap="square" lIns="0" tIns="4508" rIns="0" bIns="0" rtlCol="0">
            <a:noAutofit/>
          </a:bodyPr>
          <a:lstStyle/>
          <a:p>
            <a:pPr marL="105328">
              <a:lnSpc>
                <a:spcPts val="610"/>
              </a:lnSpc>
            </a:pPr>
            <a:r>
              <a:rPr sz="550" spc="0" dirty="0" smtClean="0">
                <a:latin typeface="Times New Roman"/>
                <a:cs typeface="Times New Roman"/>
              </a:rPr>
              <a:t>163,82  </a:t>
            </a:r>
            <a:r>
              <a:rPr sz="550" spc="54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21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1169" y="2606177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07380" y="2606177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1169" y="2691316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07380" y="2691316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169" y="2733892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7380" y="2733886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169" y="2755174"/>
            <a:ext cx="152723" cy="98521"/>
          </a:xfrm>
          <a:prstGeom prst="rect">
            <a:avLst/>
          </a:prstGeom>
        </p:spPr>
        <p:txBody>
          <a:bodyPr wrap="square" lIns="0" tIns="4032" rIns="0" bIns="0" rtlCol="0">
            <a:noAutofit/>
          </a:bodyPr>
          <a:lstStyle/>
          <a:p>
            <a:pPr marL="12700">
              <a:lnSpc>
                <a:spcPts val="635"/>
              </a:lnSpc>
            </a:pPr>
            <a:r>
              <a:rPr sz="825" spc="34" baseline="31623" dirty="0" smtClean="0">
                <a:latin typeface="Times New Roman"/>
                <a:cs typeface="Times New Roman"/>
              </a:rPr>
              <a:t> </a:t>
            </a:r>
            <a:r>
              <a:rPr sz="550" spc="34" dirty="0" smtClean="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6183" y="2757345"/>
            <a:ext cx="68325" cy="96350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25305" y="2757345"/>
            <a:ext cx="585285" cy="96350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11" dirty="0" smtClean="0">
                <a:latin typeface="Times New Roman"/>
                <a:cs typeface="Times New Roman"/>
              </a:rPr>
              <a:t>cualquier otro caso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07380" y="2757345"/>
            <a:ext cx="426357" cy="115467"/>
          </a:xfrm>
          <a:prstGeom prst="rect">
            <a:avLst/>
          </a:prstGeom>
        </p:spPr>
        <p:txBody>
          <a:bodyPr wrap="square" lIns="0" tIns="4064" rIns="0" bIns="0" rtlCol="0">
            <a:noAutofit/>
          </a:bodyPr>
          <a:lstStyle/>
          <a:p>
            <a:pPr marL="12700">
              <a:lnSpc>
                <a:spcPts val="640"/>
              </a:lnSpc>
            </a:pPr>
            <a:r>
              <a:rPr sz="825" spc="0" baseline="15811" dirty="0" smtClean="0">
                <a:latin typeface="Times New Roman"/>
                <a:cs typeface="Times New Roman"/>
              </a:rPr>
              <a:t></a:t>
            </a:r>
            <a:r>
              <a:rPr sz="825" spc="103" baseline="15811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33,85    </a:t>
            </a:r>
            <a:r>
              <a:rPr sz="550" spc="52" dirty="0" smtClean="0">
                <a:latin typeface="Times New Roman"/>
                <a:cs typeface="Times New Roman"/>
              </a:rPr>
              <a:t> </a:t>
            </a:r>
            <a:r>
              <a:rPr sz="550" spc="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07380" y="2819031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7380" y="2861601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7380" y="2904171"/>
            <a:ext cx="88468" cy="96350"/>
          </a:xfrm>
          <a:prstGeom prst="rect">
            <a:avLst/>
          </a:prstGeom>
        </p:spPr>
        <p:txBody>
          <a:bodyPr wrap="square" lIns="0" tIns="2127" rIns="0" bIns="0" rtlCol="0">
            <a:noAutofit/>
          </a:bodyPr>
          <a:lstStyle/>
          <a:p>
            <a:pPr marL="12700">
              <a:lnSpc>
                <a:spcPts val="335"/>
              </a:lnSpc>
            </a:pPr>
            <a:r>
              <a:rPr sz="550" dirty="0" smtClean="0">
                <a:latin typeface="Times New Roman"/>
                <a:cs typeface="Times New Roman"/>
              </a:rPr>
              <a:t>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7380" y="2925458"/>
            <a:ext cx="152723" cy="99696"/>
          </a:xfrm>
          <a:prstGeom prst="rect">
            <a:avLst/>
          </a:prstGeom>
        </p:spPr>
        <p:txBody>
          <a:bodyPr wrap="square" lIns="0" tIns="4349" rIns="0" bIns="0" rtlCol="0">
            <a:noAutofit/>
          </a:bodyPr>
          <a:lstStyle/>
          <a:p>
            <a:pPr marL="12700">
              <a:lnSpc>
                <a:spcPts val="685"/>
              </a:lnSpc>
            </a:pPr>
            <a:r>
              <a:rPr sz="825" spc="34" baseline="36893" dirty="0" smtClean="0">
                <a:latin typeface="Times New Roman"/>
                <a:cs typeface="Times New Roman"/>
              </a:rPr>
              <a:t> </a:t>
            </a:r>
            <a:r>
              <a:rPr sz="550" spc="34" dirty="0" smtClean="0">
                <a:latin typeface="Times New Roman"/>
                <a:cs typeface="Times New Roman"/>
              </a:rPr>
              <a:t>0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1901" y="2928805"/>
            <a:ext cx="68325" cy="96350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dirty="0" smtClean="0">
                <a:latin typeface="Times New Roman"/>
                <a:cs typeface="Times New Roman"/>
              </a:rPr>
              <a:t>si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3466" y="2928805"/>
            <a:ext cx="585285" cy="96350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550" spc="11" dirty="0" smtClean="0">
                <a:latin typeface="Times New Roman"/>
                <a:cs typeface="Times New Roman"/>
              </a:rPr>
              <a:t>cualquier otro caso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58484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Clases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492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675" y="127880"/>
            <a:ext cx="1116478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47" dirty="0" smtClean="0">
                <a:solidFill>
                  <a:srgbClr val="3333B2"/>
                </a:solidFill>
                <a:latin typeface="Times New Roman"/>
                <a:cs typeface="Times New Roman"/>
              </a:rPr>
              <a:t>Equivalencia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410421"/>
            <a:ext cx="3882743" cy="360695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dirty="0" smtClean="0">
                <a:latin typeface="Times New Roman"/>
                <a:cs typeface="Times New Roman"/>
              </a:rPr>
              <a:t>De las combinaciones de las variables se derivan 108 clases de</a:t>
            </a:r>
            <a:endParaRPr sz="120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2"/>
              </a:spcBef>
            </a:pPr>
            <a:r>
              <a:rPr sz="1200" dirty="0" smtClean="0">
                <a:latin typeface="Times New Roman"/>
                <a:cs typeface="Times New Roman"/>
              </a:rPr>
              <a:t>equivalencia.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2707047" cy="540330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 de 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Regresi</a:t>
            </a:r>
            <a:r>
              <a:rPr lang="es-419"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n 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Hed</a:t>
            </a:r>
            <a:r>
              <a:rPr lang="es-419"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nica</a:t>
            </a:r>
            <a:endParaRPr sz="1700" dirty="0">
              <a:latin typeface="Times New Roman"/>
              <a:cs typeface="Times New Roman"/>
            </a:endParaRPr>
          </a:p>
          <a:p>
            <a:pPr marL="264693" marR="32795">
              <a:lnSpc>
                <a:spcPct val="95825"/>
              </a:lnSpc>
              <a:spcBef>
                <a:spcPts val="886"/>
              </a:spcBef>
            </a:pPr>
            <a:r>
              <a:rPr sz="1200" spc="7" dirty="0" smtClean="0">
                <a:latin typeface="Times New Roman"/>
                <a:cs typeface="Times New Roman"/>
              </a:rPr>
              <a:t>Se definen las </a:t>
            </a:r>
            <a:r>
              <a:rPr sz="1200" spc="7" dirty="0" err="1" smtClean="0">
                <a:latin typeface="Times New Roman"/>
                <a:cs typeface="Times New Roman"/>
              </a:rPr>
              <a:t>siguientes</a:t>
            </a:r>
            <a:r>
              <a:rPr sz="1200" spc="7" dirty="0" smtClean="0">
                <a:latin typeface="Times New Roman"/>
                <a:cs typeface="Times New Roman"/>
              </a:rPr>
              <a:t> </a:t>
            </a:r>
            <a:r>
              <a:rPr lang="es-419" sz="1200" spc="7" dirty="0">
                <a:latin typeface="Times New Roman"/>
                <a:cs typeface="Times New Roman"/>
              </a:rPr>
              <a:t>á</a:t>
            </a:r>
            <a:r>
              <a:rPr sz="1200" spc="7" dirty="0" err="1" smtClean="0">
                <a:latin typeface="Times New Roman"/>
                <a:cs typeface="Times New Roman"/>
              </a:rPr>
              <a:t>reas</a:t>
            </a:r>
            <a:r>
              <a:rPr sz="1200" spc="7" dirty="0" smtClean="0">
                <a:latin typeface="Times New Roman"/>
                <a:cs typeface="Times New Roman"/>
              </a:rPr>
              <a:t>: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208" y="706762"/>
            <a:ext cx="156959" cy="2391425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 marR="3512" algn="just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01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626" y="712391"/>
            <a:ext cx="3057086" cy="2391437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 marR="22774">
              <a:lnSpc>
                <a:spcPts val="1260"/>
              </a:lnSpc>
            </a:pPr>
            <a:r>
              <a:rPr sz="1200" spc="5" dirty="0" smtClean="0">
                <a:latin typeface="Times New Roman"/>
                <a:cs typeface="Times New Roman"/>
              </a:rPr>
              <a:t>zona de la Armenia (ZArm)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297"/>
              </a:spcBef>
            </a:pPr>
            <a:r>
              <a:rPr sz="1200" spc="2" dirty="0" smtClean="0">
                <a:latin typeface="Times New Roman"/>
                <a:cs typeface="Times New Roman"/>
              </a:rPr>
              <a:t>zona de </a:t>
            </a:r>
            <a:r>
              <a:rPr sz="1200" spc="2" dirty="0" err="1" smtClean="0">
                <a:latin typeface="Times New Roman"/>
                <a:cs typeface="Times New Roman"/>
              </a:rPr>
              <a:t>llal</a:t>
            </a:r>
            <a:r>
              <a:rPr lang="es-419" sz="1200" spc="2" dirty="0" smtClean="0">
                <a:latin typeface="Times New Roman"/>
                <a:cs typeface="Times New Roman"/>
              </a:rPr>
              <a:t>ó (ZIla)</a:t>
            </a:r>
            <a:endParaRPr sz="1200" dirty="0">
              <a:latin typeface="Times New Roman"/>
              <a:cs typeface="Times New Roman"/>
            </a:endParaRPr>
          </a:p>
          <a:p>
            <a:pPr marL="12700" marR="1262659">
              <a:lnSpc>
                <a:spcPts val="1379"/>
              </a:lnSpc>
              <a:spcBef>
                <a:spcPts val="360"/>
              </a:spcBef>
            </a:pPr>
            <a:r>
              <a:rPr sz="1200" spc="9" dirty="0" smtClean="0">
                <a:latin typeface="Times New Roman"/>
                <a:cs typeface="Times New Roman"/>
              </a:rPr>
              <a:t>zona del </a:t>
            </a:r>
            <a:r>
              <a:rPr sz="1200" spc="9" dirty="0" smtClean="0">
                <a:latin typeface="Times New Roman"/>
                <a:cs typeface="Times New Roman"/>
              </a:rPr>
              <a:t>Tri</a:t>
            </a:r>
            <a:r>
              <a:rPr lang="es-419" sz="1200" spc="9" dirty="0" smtClean="0">
                <a:latin typeface="Times New Roman"/>
                <a:cs typeface="Times New Roman"/>
              </a:rPr>
              <a:t>á</a:t>
            </a:r>
            <a:r>
              <a:rPr sz="1200" spc="9" dirty="0" err="1" smtClean="0">
                <a:latin typeface="Times New Roman"/>
                <a:cs typeface="Times New Roman"/>
              </a:rPr>
              <a:t>ngulo</a:t>
            </a:r>
            <a:r>
              <a:rPr sz="1200" spc="9" dirty="0" smtClean="0">
                <a:latin typeface="Times New Roman"/>
                <a:cs typeface="Times New Roman"/>
              </a:rPr>
              <a:t> </a:t>
            </a:r>
            <a:r>
              <a:rPr sz="1200" spc="9" dirty="0" smtClean="0">
                <a:latin typeface="Times New Roman"/>
                <a:cs typeface="Times New Roman"/>
              </a:rPr>
              <a:t>(ZTria) </a:t>
            </a:r>
            <a:endParaRPr sz="1200" dirty="0">
              <a:latin typeface="Times New Roman"/>
              <a:cs typeface="Times New Roman"/>
            </a:endParaRPr>
          </a:p>
          <a:p>
            <a:pPr marL="12700" marR="1262659">
              <a:lnSpc>
                <a:spcPts val="1379"/>
              </a:lnSpc>
              <a:spcBef>
                <a:spcPts val="362"/>
              </a:spcBef>
            </a:pPr>
            <a:r>
              <a:rPr sz="1200" spc="14" dirty="0" smtClean="0">
                <a:latin typeface="Times New Roman"/>
                <a:cs typeface="Times New Roman"/>
              </a:rPr>
              <a:t>zona de la ESPE (ZEspe) </a:t>
            </a:r>
            <a:endParaRPr sz="1200" dirty="0">
              <a:latin typeface="Times New Roman"/>
              <a:cs typeface="Times New Roman"/>
            </a:endParaRPr>
          </a:p>
          <a:p>
            <a:pPr marL="12700" marR="1262659">
              <a:lnSpc>
                <a:spcPts val="1379"/>
              </a:lnSpc>
              <a:spcBef>
                <a:spcPts val="362"/>
              </a:spcBef>
            </a:pPr>
            <a:r>
              <a:rPr sz="1200" spc="5" dirty="0" smtClean="0">
                <a:latin typeface="Times New Roman"/>
                <a:cs typeface="Times New Roman"/>
              </a:rPr>
              <a:t>zona del Rancho (ZRanc) </a:t>
            </a:r>
            <a:endParaRPr sz="1200" dirty="0">
              <a:latin typeface="Times New Roman"/>
              <a:cs typeface="Times New Roman"/>
            </a:endParaRPr>
          </a:p>
          <a:p>
            <a:pPr marL="12700" marR="1262659">
              <a:lnSpc>
                <a:spcPts val="1379"/>
              </a:lnSpc>
              <a:spcBef>
                <a:spcPts val="362"/>
              </a:spcBef>
            </a:pPr>
            <a:r>
              <a:rPr sz="1200" spc="-1" dirty="0" smtClean="0">
                <a:latin typeface="Times New Roman"/>
                <a:cs typeface="Times New Roman"/>
              </a:rPr>
              <a:t>zona del River mall (ZRiver) </a:t>
            </a:r>
            <a:endParaRPr sz="1200" dirty="0">
              <a:latin typeface="Times New Roman"/>
              <a:cs typeface="Times New Roman"/>
            </a:endParaRPr>
          </a:p>
          <a:p>
            <a:pPr marL="12700" marR="1262659">
              <a:lnSpc>
                <a:spcPts val="1379"/>
              </a:lnSpc>
              <a:spcBef>
                <a:spcPts val="362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zona del </a:t>
            </a:r>
            <a:r>
              <a:rPr sz="1200" spc="-5" dirty="0" err="1" smtClean="0">
                <a:latin typeface="Times New Roman"/>
                <a:cs typeface="Times New Roman"/>
              </a:rPr>
              <a:t>Colibr</a:t>
            </a:r>
            <a:r>
              <a:rPr lang="es-419" sz="1200" spc="-5" dirty="0">
                <a:latin typeface="Times New Roman"/>
                <a:cs typeface="Times New Roman"/>
              </a:rPr>
              <a:t>í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(ZColi)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77"/>
              </a:spcBef>
            </a:pPr>
            <a:r>
              <a:rPr sz="1200" spc="6" dirty="0" smtClean="0">
                <a:latin typeface="Times New Roman"/>
                <a:cs typeface="Times New Roman"/>
              </a:rPr>
              <a:t>zona centro de </a:t>
            </a:r>
            <a:r>
              <a:rPr sz="1200" spc="6" dirty="0" err="1" smtClean="0">
                <a:latin typeface="Times New Roman"/>
                <a:cs typeface="Times New Roman"/>
              </a:rPr>
              <a:t>Sangolqu</a:t>
            </a:r>
            <a:r>
              <a:rPr lang="es-419" sz="1200" spc="6" dirty="0">
                <a:latin typeface="Times New Roman"/>
                <a:cs typeface="Times New Roman"/>
              </a:rPr>
              <a:t>í</a:t>
            </a:r>
            <a:r>
              <a:rPr sz="1200" spc="6" dirty="0" smtClean="0">
                <a:latin typeface="Times New Roman"/>
                <a:cs typeface="Times New Roman"/>
              </a:rPr>
              <a:t> </a:t>
            </a:r>
            <a:r>
              <a:rPr sz="1200" spc="6" dirty="0" smtClean="0">
                <a:latin typeface="Times New Roman"/>
                <a:cs typeface="Times New Roman"/>
              </a:rPr>
              <a:t>(ZSang)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60"/>
              </a:spcBef>
            </a:pPr>
            <a:r>
              <a:rPr sz="1200" spc="16" dirty="0" smtClean="0">
                <a:latin typeface="Times New Roman"/>
                <a:cs typeface="Times New Roman"/>
              </a:rPr>
              <a:t>zona cercana a la Panamericana (ZPana)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6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zona de Selva Alegre (ZSelva)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60"/>
              </a:spcBef>
            </a:pPr>
            <a:r>
              <a:rPr sz="1200" spc="-1" dirty="0" smtClean="0">
                <a:latin typeface="Times New Roman"/>
                <a:cs typeface="Times New Roman"/>
              </a:rPr>
              <a:t>zona cercana al Barrio Carlos Gavilanez (ZGavil)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ject 10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0879" y="716955"/>
            <a:ext cx="3138313" cy="0"/>
          </a:xfrm>
          <a:custGeom>
            <a:avLst/>
            <a:gdLst/>
            <a:ahLst/>
            <a:cxnLst/>
            <a:rect l="l" t="t" r="r" b="b"/>
            <a:pathLst>
              <a:path w="3138313">
                <a:moveTo>
                  <a:pt x="0" y="0"/>
                </a:moveTo>
                <a:lnTo>
                  <a:pt x="3138313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0879" y="719553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94163" y="719553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04180" y="719553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49193" y="719553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0879" y="910733"/>
            <a:ext cx="3138313" cy="0"/>
          </a:xfrm>
          <a:custGeom>
            <a:avLst/>
            <a:gdLst/>
            <a:ahLst/>
            <a:cxnLst/>
            <a:rect l="l" t="t" r="r" b="b"/>
            <a:pathLst>
              <a:path w="3138313">
                <a:moveTo>
                  <a:pt x="0" y="0"/>
                </a:moveTo>
                <a:lnTo>
                  <a:pt x="3138313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879" y="91333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94163" y="91333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04180" y="91333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49193" y="91333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0879" y="1101914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94163" y="1101914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04180" y="1101914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49193" y="1101914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0879" y="1290497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94163" y="1290497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04180" y="1290497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49193" y="1290497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0879" y="1479080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94163" y="1479080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04180" y="1479080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49193" y="1479080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0879" y="166764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94163" y="166764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04180" y="166764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49193" y="166764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0879" y="1858843"/>
            <a:ext cx="3138313" cy="0"/>
          </a:xfrm>
          <a:custGeom>
            <a:avLst/>
            <a:gdLst/>
            <a:ahLst/>
            <a:cxnLst/>
            <a:rect l="l" t="t" r="r" b="b"/>
            <a:pathLst>
              <a:path w="3138313">
                <a:moveTo>
                  <a:pt x="0" y="0"/>
                </a:moveTo>
                <a:lnTo>
                  <a:pt x="3138313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0879" y="186144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94163" y="186144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04180" y="186144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49193" y="1861441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0879" y="2052622"/>
            <a:ext cx="3138313" cy="0"/>
          </a:xfrm>
          <a:custGeom>
            <a:avLst/>
            <a:gdLst/>
            <a:ahLst/>
            <a:cxnLst/>
            <a:rect l="l" t="t" r="r" b="b"/>
            <a:pathLst>
              <a:path w="3138313">
                <a:moveTo>
                  <a:pt x="0" y="0"/>
                </a:moveTo>
                <a:lnTo>
                  <a:pt x="3138313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0879" y="205521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94163" y="205521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04180" y="205521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549193" y="2055219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0879" y="2243802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94163" y="2243802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04180" y="2243802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49193" y="2243802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0879" y="243238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594163" y="243238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04180" y="243238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49193" y="243238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0879" y="262095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94163" y="262095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04180" y="262095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49193" y="2620955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0879" y="2809538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94163" y="2809538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04180" y="2809538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549193" y="2809538"/>
            <a:ext cx="0" cy="188582"/>
          </a:xfrm>
          <a:custGeom>
            <a:avLst/>
            <a:gdLst/>
            <a:ahLst/>
            <a:cxnLst/>
            <a:rect l="l" t="t" r="r" b="b"/>
            <a:pathLst>
              <a:path h="188582">
                <a:moveTo>
                  <a:pt x="0" y="188582"/>
                </a:moveTo>
                <a:lnTo>
                  <a:pt x="0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0879" y="3000718"/>
            <a:ext cx="3138313" cy="0"/>
          </a:xfrm>
          <a:custGeom>
            <a:avLst/>
            <a:gdLst/>
            <a:ahLst/>
            <a:cxnLst/>
            <a:rect l="l" t="t" r="r" b="b"/>
            <a:pathLst>
              <a:path w="3138313">
                <a:moveTo>
                  <a:pt x="0" y="0"/>
                </a:moveTo>
                <a:lnTo>
                  <a:pt x="3138313" y="0"/>
                </a:lnTo>
              </a:path>
            </a:pathLst>
          </a:custGeom>
          <a:ln w="51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5300" y="127880"/>
            <a:ext cx="189340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9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 de Regresi´on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8925" y="127880"/>
            <a:ext cx="84628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01" dirty="0" smtClean="0">
                <a:solidFill>
                  <a:srgbClr val="3333B2"/>
                </a:solidFill>
                <a:latin typeface="Times New Roman"/>
                <a:cs typeface="Times New Roman"/>
              </a:rPr>
              <a:t>Hed´onica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94" y="574939"/>
            <a:ext cx="851649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14" dirty="0" err="1" smtClean="0">
                <a:latin typeface="Times New Roman"/>
                <a:cs typeface="Times New Roman"/>
              </a:rPr>
              <a:t>Du</a:t>
            </a:r>
            <a:r>
              <a:rPr sz="1200" spc="-40" dirty="0" err="1" smtClean="0">
                <a:latin typeface="Times New Roman"/>
                <a:cs typeface="Times New Roman"/>
              </a:rPr>
              <a:t>mific</a:t>
            </a:r>
            <a:r>
              <a:rPr sz="1200" spc="-13" dirty="0" err="1" smtClean="0">
                <a:latin typeface="Times New Roman"/>
                <a:cs typeface="Times New Roman"/>
              </a:rPr>
              <a:t>ac</a:t>
            </a:r>
            <a:r>
              <a:rPr lang="es-419" sz="1200" spc="-13" dirty="0" err="1" smtClean="0">
                <a:latin typeface="Times New Roman"/>
                <a:cs typeface="Times New Roman"/>
              </a:rPr>
              <a:t>i</a:t>
            </a:r>
            <a:r>
              <a:rPr lang="es-419" sz="1200" spc="-13" dirty="0" err="1" smtClean="0">
                <a:latin typeface="Times New Roman"/>
                <a:cs typeface="Times New Roman"/>
              </a:rPr>
              <a:t>ón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0879" y="716955"/>
            <a:ext cx="1183283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8025">
              <a:lnSpc>
                <a:spcPts val="1320"/>
              </a:lnSpc>
            </a:pPr>
            <a:r>
              <a:rPr sz="1250" spc="-3" dirty="0" smtClean="0">
                <a:latin typeface="Times New Roman"/>
                <a:cs typeface="Times New Roman"/>
              </a:rPr>
              <a:t>Variable dummy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4163" y="716955"/>
            <a:ext cx="910017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392445" marR="392444" algn="ctr">
              <a:lnSpc>
                <a:spcPts val="1320"/>
              </a:lnSpc>
            </a:pPr>
            <a:r>
              <a:rPr sz="1250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4180" y="716955"/>
            <a:ext cx="1045012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459949" marR="459935" algn="ctr">
              <a:lnSpc>
                <a:spcPts val="1320"/>
              </a:lnSpc>
            </a:pPr>
            <a:r>
              <a:rPr sz="1250" dirty="0" smtClean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879" y="910733"/>
            <a:ext cx="1183283" cy="948109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410003" marR="410056" algn="ctr">
              <a:lnSpc>
                <a:spcPts val="1320"/>
              </a:lnSpc>
            </a:pPr>
            <a:r>
              <a:rPr sz="1250" spc="13" dirty="0" smtClean="0">
                <a:latin typeface="Times New Roman"/>
                <a:cs typeface="Times New Roman"/>
              </a:rPr>
              <a:t>DEst</a:t>
            </a:r>
            <a:endParaRPr sz="1250">
              <a:latin typeface="Times New Roman"/>
              <a:cs typeface="Times New Roman"/>
            </a:endParaRPr>
          </a:p>
          <a:p>
            <a:pPr marL="397232" marR="397236" indent="9" algn="ctr">
              <a:lnSpc>
                <a:spcPts val="1437"/>
              </a:lnSpc>
              <a:spcBef>
                <a:spcPts val="39"/>
              </a:spcBef>
            </a:pPr>
            <a:r>
              <a:rPr sz="1250" spc="2" dirty="0" smtClean="0">
                <a:latin typeface="Times New Roman"/>
                <a:cs typeface="Times New Roman"/>
              </a:rPr>
              <a:t>DPis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7" dirty="0" smtClean="0">
                <a:latin typeface="Times New Roman"/>
                <a:cs typeface="Times New Roman"/>
              </a:rPr>
              <a:t>DCua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8" dirty="0" smtClean="0">
                <a:latin typeface="Times New Roman"/>
                <a:cs typeface="Times New Roman"/>
              </a:rPr>
              <a:t>DBan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11" dirty="0" smtClean="0">
                <a:latin typeface="Times New Roman"/>
                <a:cs typeface="Times New Roman"/>
              </a:rPr>
              <a:t>Ant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4163" y="910733"/>
            <a:ext cx="910017" cy="948109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7652" marR="77638" algn="ctr">
              <a:lnSpc>
                <a:spcPts val="1320"/>
              </a:lnSpc>
            </a:pPr>
            <a:r>
              <a:rPr sz="1250" spc="41" dirty="0" smtClean="0">
                <a:latin typeface="Times New Roman"/>
                <a:cs typeface="Times New Roman"/>
              </a:rPr>
              <a:t>NumEst&gt;0</a:t>
            </a:r>
            <a:endParaRPr sz="1250">
              <a:latin typeface="Times New Roman"/>
              <a:cs typeface="Times New Roman"/>
            </a:endParaRPr>
          </a:p>
          <a:p>
            <a:pPr marL="84205" marR="84204" algn="ctr">
              <a:lnSpc>
                <a:spcPct val="95825"/>
              </a:lnSpc>
              <a:spcBef>
                <a:spcPts val="39"/>
              </a:spcBef>
            </a:pPr>
            <a:r>
              <a:rPr sz="1250" spc="38" dirty="0" smtClean="0">
                <a:latin typeface="Times New Roman"/>
                <a:cs typeface="Times New Roman"/>
              </a:rPr>
              <a:t>NumPis&gt;2</a:t>
            </a:r>
            <a:endParaRPr sz="1250">
              <a:latin typeface="Times New Roman"/>
              <a:cs typeface="Times New Roman"/>
            </a:endParaRPr>
          </a:p>
          <a:p>
            <a:pPr marL="55486" marR="55484" algn="ctr">
              <a:lnSpc>
                <a:spcPct val="95825"/>
              </a:lnSpc>
              <a:spcBef>
                <a:spcPts val="105"/>
              </a:spcBef>
            </a:pPr>
            <a:r>
              <a:rPr sz="1250" spc="36" dirty="0" smtClean="0">
                <a:latin typeface="Times New Roman"/>
                <a:cs typeface="Times New Roman"/>
              </a:rPr>
              <a:t>NumCua&gt;3</a:t>
            </a:r>
            <a:endParaRPr sz="1250">
              <a:latin typeface="Times New Roman"/>
              <a:cs typeface="Times New Roman"/>
            </a:endParaRPr>
          </a:p>
          <a:p>
            <a:pPr marL="53619" marR="53604" algn="ctr">
              <a:lnSpc>
                <a:spcPct val="95825"/>
              </a:lnSpc>
              <a:spcBef>
                <a:spcPts val="105"/>
              </a:spcBef>
            </a:pPr>
            <a:r>
              <a:rPr sz="1250" spc="38" dirty="0" smtClean="0">
                <a:latin typeface="Times New Roman"/>
                <a:cs typeface="Times New Roman"/>
              </a:rPr>
              <a:t>NumBan&gt;2</a:t>
            </a:r>
            <a:endParaRPr sz="1250">
              <a:latin typeface="Times New Roman"/>
              <a:cs typeface="Times New Roman"/>
            </a:endParaRPr>
          </a:p>
          <a:p>
            <a:pPr marL="215923" marR="215922" algn="ctr">
              <a:lnSpc>
                <a:spcPct val="95825"/>
              </a:lnSpc>
              <a:spcBef>
                <a:spcPts val="105"/>
              </a:spcBef>
            </a:pPr>
            <a:r>
              <a:rPr sz="1250" spc="60" dirty="0" smtClean="0">
                <a:latin typeface="Times New Roman"/>
                <a:cs typeface="Times New Roman"/>
              </a:rPr>
              <a:t>Ant&gt;0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4180" y="910733"/>
            <a:ext cx="1045012" cy="948109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8038" marR="54607" algn="just">
              <a:lnSpc>
                <a:spcPts val="1320"/>
              </a:lnSpc>
            </a:pPr>
            <a:r>
              <a:rPr sz="1250" spc="14" dirty="0" smtClean="0">
                <a:latin typeface="Times New Roman"/>
                <a:cs typeface="Times New Roman"/>
              </a:rPr>
              <a:t>caso contrario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39"/>
              </a:spcBef>
            </a:pPr>
            <a:r>
              <a:rPr sz="1250" spc="24" dirty="0" smtClean="0">
                <a:latin typeface="Times New Roman"/>
                <a:cs typeface="Times New Roman"/>
              </a:rPr>
              <a:t>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1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2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2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8" dirty="0" smtClean="0">
                <a:latin typeface="Times New Roman"/>
                <a:cs typeface="Times New Roman"/>
              </a:rPr>
              <a:t>contrario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879" y="1858843"/>
            <a:ext cx="1183283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8025">
              <a:lnSpc>
                <a:spcPts val="1320"/>
              </a:lnSpc>
            </a:pPr>
            <a:r>
              <a:rPr sz="1250" spc="-3" dirty="0" smtClean="0">
                <a:latin typeface="Times New Roman"/>
                <a:cs typeface="Times New Roman"/>
              </a:rPr>
              <a:t>Variable dummy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4163" y="1858843"/>
            <a:ext cx="910017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392445" marR="392444" algn="ctr">
              <a:lnSpc>
                <a:spcPts val="1320"/>
              </a:lnSpc>
            </a:pPr>
            <a:r>
              <a:rPr sz="1250" dirty="0" smtClean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4180" y="1858843"/>
            <a:ext cx="1045012" cy="193778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459949" marR="459935" algn="ctr">
              <a:lnSpc>
                <a:spcPts val="1320"/>
              </a:lnSpc>
            </a:pPr>
            <a:r>
              <a:rPr sz="1250" dirty="0" smtClean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879" y="2052622"/>
            <a:ext cx="1183283" cy="948096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410003" marR="410056" algn="ctr">
              <a:lnSpc>
                <a:spcPts val="1320"/>
              </a:lnSpc>
            </a:pPr>
            <a:r>
              <a:rPr sz="1250" spc="13" dirty="0" smtClean="0">
                <a:latin typeface="Times New Roman"/>
                <a:cs typeface="Times New Roman"/>
              </a:rPr>
              <a:t>DEst</a:t>
            </a:r>
            <a:endParaRPr sz="1250">
              <a:latin typeface="Times New Roman"/>
              <a:cs typeface="Times New Roman"/>
            </a:endParaRPr>
          </a:p>
          <a:p>
            <a:pPr marL="397232" marR="397236" indent="9" algn="ctr">
              <a:lnSpc>
                <a:spcPts val="1437"/>
              </a:lnSpc>
              <a:spcBef>
                <a:spcPts val="39"/>
              </a:spcBef>
            </a:pPr>
            <a:r>
              <a:rPr sz="1250" spc="2" dirty="0" smtClean="0">
                <a:latin typeface="Times New Roman"/>
                <a:cs typeface="Times New Roman"/>
              </a:rPr>
              <a:t>DPis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7" dirty="0" smtClean="0">
                <a:latin typeface="Times New Roman"/>
                <a:cs typeface="Times New Roman"/>
              </a:rPr>
              <a:t>DCua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8" dirty="0" smtClean="0">
                <a:latin typeface="Times New Roman"/>
                <a:cs typeface="Times New Roman"/>
              </a:rPr>
              <a:t>DBan </a:t>
            </a:r>
            <a:endParaRPr sz="1250">
              <a:latin typeface="Times New Roman"/>
              <a:cs typeface="Times New Roman"/>
            </a:endParaRPr>
          </a:p>
          <a:p>
            <a:pPr marL="397232" marR="397236" algn="ctr">
              <a:lnSpc>
                <a:spcPts val="1437"/>
              </a:lnSpc>
              <a:spcBef>
                <a:spcPts val="109"/>
              </a:spcBef>
            </a:pPr>
            <a:r>
              <a:rPr sz="1250" spc="11" dirty="0" smtClean="0">
                <a:latin typeface="Times New Roman"/>
                <a:cs typeface="Times New Roman"/>
              </a:rPr>
              <a:t>Ant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4163" y="2052622"/>
            <a:ext cx="910017" cy="948096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7652" marR="77638" algn="ctr">
              <a:lnSpc>
                <a:spcPts val="1320"/>
              </a:lnSpc>
            </a:pPr>
            <a:r>
              <a:rPr sz="1250" spc="41" dirty="0" smtClean="0">
                <a:latin typeface="Times New Roman"/>
                <a:cs typeface="Times New Roman"/>
              </a:rPr>
              <a:t>NumEst&gt;2</a:t>
            </a:r>
            <a:endParaRPr sz="1250">
              <a:latin typeface="Times New Roman"/>
              <a:cs typeface="Times New Roman"/>
            </a:endParaRPr>
          </a:p>
          <a:p>
            <a:pPr marL="84205" marR="84204" algn="ctr">
              <a:lnSpc>
                <a:spcPct val="95825"/>
              </a:lnSpc>
              <a:spcBef>
                <a:spcPts val="39"/>
              </a:spcBef>
            </a:pPr>
            <a:r>
              <a:rPr sz="1250" spc="38" dirty="0" smtClean="0">
                <a:latin typeface="Times New Roman"/>
                <a:cs typeface="Times New Roman"/>
              </a:rPr>
              <a:t>NumPis&gt;1</a:t>
            </a:r>
            <a:endParaRPr sz="1250">
              <a:latin typeface="Times New Roman"/>
              <a:cs typeface="Times New Roman"/>
            </a:endParaRPr>
          </a:p>
          <a:p>
            <a:pPr marL="55486" marR="55484" algn="ctr">
              <a:lnSpc>
                <a:spcPct val="95825"/>
              </a:lnSpc>
              <a:spcBef>
                <a:spcPts val="105"/>
              </a:spcBef>
            </a:pPr>
            <a:r>
              <a:rPr sz="1250" spc="36" dirty="0" smtClean="0">
                <a:latin typeface="Times New Roman"/>
                <a:cs typeface="Times New Roman"/>
              </a:rPr>
              <a:t>NumCua&gt;2</a:t>
            </a:r>
            <a:endParaRPr sz="1250">
              <a:latin typeface="Times New Roman"/>
              <a:cs typeface="Times New Roman"/>
            </a:endParaRPr>
          </a:p>
          <a:p>
            <a:pPr marL="53619" marR="53604" algn="ctr">
              <a:lnSpc>
                <a:spcPct val="95825"/>
              </a:lnSpc>
              <a:spcBef>
                <a:spcPts val="105"/>
              </a:spcBef>
            </a:pPr>
            <a:r>
              <a:rPr sz="1250" spc="38" dirty="0" smtClean="0">
                <a:latin typeface="Times New Roman"/>
                <a:cs typeface="Times New Roman"/>
              </a:rPr>
              <a:t>NumBan&gt;3</a:t>
            </a:r>
            <a:endParaRPr sz="1250">
              <a:latin typeface="Times New Roman"/>
              <a:cs typeface="Times New Roman"/>
            </a:endParaRPr>
          </a:p>
          <a:p>
            <a:pPr marL="215923" marR="215922" algn="ctr">
              <a:lnSpc>
                <a:spcPct val="95825"/>
              </a:lnSpc>
              <a:spcBef>
                <a:spcPts val="105"/>
              </a:spcBef>
            </a:pPr>
            <a:r>
              <a:rPr sz="1250" spc="60" dirty="0" smtClean="0">
                <a:latin typeface="Times New Roman"/>
                <a:cs typeface="Times New Roman"/>
              </a:rPr>
              <a:t>Ant&gt;0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4180" y="2052622"/>
            <a:ext cx="1045012" cy="948096"/>
          </a:xfrm>
          <a:prstGeom prst="rect">
            <a:avLst/>
          </a:prstGeom>
        </p:spPr>
        <p:txBody>
          <a:bodyPr wrap="square" lIns="0" tIns="8382" rIns="0" bIns="0" rtlCol="0">
            <a:noAutofit/>
          </a:bodyPr>
          <a:lstStyle/>
          <a:p>
            <a:pPr marL="78038" marR="54607" algn="just">
              <a:lnSpc>
                <a:spcPts val="1320"/>
              </a:lnSpc>
            </a:pPr>
            <a:r>
              <a:rPr sz="1250" spc="14" dirty="0" smtClean="0">
                <a:latin typeface="Times New Roman"/>
                <a:cs typeface="Times New Roman"/>
              </a:rPr>
              <a:t>caso contrario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39"/>
              </a:spcBef>
            </a:pPr>
            <a:r>
              <a:rPr sz="1250" spc="24" dirty="0" smtClean="0">
                <a:latin typeface="Times New Roman"/>
                <a:cs typeface="Times New Roman"/>
              </a:rPr>
              <a:t>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1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2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12" dirty="0" smtClean="0">
                <a:latin typeface="Times New Roman"/>
                <a:cs typeface="Times New Roman"/>
              </a:rPr>
              <a:t>contrario caso </a:t>
            </a:r>
            <a:endParaRPr sz="1250">
              <a:latin typeface="Times New Roman"/>
              <a:cs typeface="Times New Roman"/>
            </a:endParaRPr>
          </a:p>
          <a:p>
            <a:pPr marL="78038" marR="51759" algn="just">
              <a:lnSpc>
                <a:spcPts val="1437"/>
              </a:lnSpc>
              <a:spcBef>
                <a:spcPts val="109"/>
              </a:spcBef>
            </a:pPr>
            <a:r>
              <a:rPr sz="1250" spc="8" dirty="0" smtClean="0">
                <a:latin typeface="Times New Roman"/>
                <a:cs typeface="Times New Roman"/>
              </a:rPr>
              <a:t>contrario</a:t>
            </a:r>
            <a:endParaRPr sz="1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9994" y="356961"/>
            <a:ext cx="3600261" cy="540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4" y="1105717"/>
            <a:ext cx="2160042" cy="21600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69365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241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4424" y="127880"/>
            <a:ext cx="881422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99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Regresi</a:t>
            </a:r>
            <a:r>
              <a:rPr lang="es-419"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6063" y="127880"/>
            <a:ext cx="84628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Hed</a:t>
            </a:r>
            <a:r>
              <a:rPr lang="es-419" sz="1700" spc="-102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nica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59293" y="344308"/>
            <a:ext cx="1439913" cy="1079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04010" y="1436931"/>
            <a:ext cx="1799978" cy="1800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69365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241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4424" y="127880"/>
            <a:ext cx="881422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99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Regresi</a:t>
            </a:r>
            <a:r>
              <a:rPr lang="es-419"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6063" y="127880"/>
            <a:ext cx="84628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Hed</a:t>
            </a:r>
            <a:r>
              <a:rPr lang="es-419" sz="1700" spc="-102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nica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ject 10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950" y="1561304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950" y="1562833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3303" y="1562833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43021" y="156284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62483" y="156284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34228" y="156284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79722" y="156284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90061" y="156284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950" y="1675388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950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3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43021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62483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34228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79722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90061" y="167691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950" y="1789465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950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3303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43021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62483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34228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79722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90061" y="1790994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950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3303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43021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62483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34228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79722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90061" y="1902012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9950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3303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43021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62483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34228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79722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90061" y="201303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9950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83303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43021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62483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34228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79722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90061" y="2124047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9950" y="2236595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127880"/>
            <a:ext cx="2785761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Modelos de 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Regresi</a:t>
            </a:r>
            <a:r>
              <a:rPr lang="es-419"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n 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Hed</a:t>
            </a:r>
            <a:r>
              <a:rPr lang="es-419" sz="1700" spc="-64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6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nica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294" y="1085072"/>
            <a:ext cx="2107125" cy="360695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17" dirty="0" smtClean="0">
                <a:latin typeface="Times New Roman"/>
                <a:cs typeface="Times New Roman"/>
              </a:rPr>
              <a:t>Se realizan 27 modelos de regresio</a:t>
            </a:r>
            <a:endParaRPr sz="120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2"/>
              </a:spcBef>
            </a:pPr>
            <a:r>
              <a:rPr sz="1200" spc="8" dirty="0" smtClean="0">
                <a:latin typeface="Times New Roman"/>
                <a:cs typeface="Times New Roman"/>
              </a:rPr>
              <a:t>destacan: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80520" y="1085072"/>
            <a:ext cx="392390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7" dirty="0" smtClean="0">
                <a:latin typeface="Times New Roman"/>
                <a:cs typeface="Times New Roman"/>
              </a:rPr>
              <a:t>n hed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24675" y="1085072"/>
            <a:ext cx="1239820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602" dirty="0" smtClean="0">
                <a:latin typeface="Times New Roman"/>
                <a:cs typeface="Times New Roman"/>
              </a:rPr>
              <a:t>o</a:t>
            </a:r>
            <a:r>
              <a:rPr sz="1200" spc="831" dirty="0" smtClean="0">
                <a:latin typeface="Times New Roman"/>
                <a:cs typeface="Times New Roman"/>
              </a:rPr>
              <a:t>"</a:t>
            </a:r>
            <a:r>
              <a:rPr sz="1200" spc="-14" dirty="0" smtClean="0">
                <a:latin typeface="Times New Roman"/>
                <a:cs typeface="Times New Roman"/>
              </a:rPr>
              <a:t>nica</a:t>
            </a:r>
            <a:r>
              <a:rPr sz="1200" spc="20" dirty="0" smtClean="0">
                <a:latin typeface="Times New Roman"/>
                <a:cs typeface="Times New Roman"/>
              </a:rPr>
              <a:t>,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cuales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9950" y="1561304"/>
            <a:ext cx="293352" cy="114084"/>
          </a:xfrm>
          <a:prstGeom prst="rect">
            <a:avLst/>
          </a:prstGeom>
        </p:spPr>
        <p:txBody>
          <a:bodyPr wrap="square" lIns="0" tIns="613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8" name="object 18"/>
          <p:cNvSpPr txBox="1"/>
          <p:nvPr/>
        </p:nvSpPr>
        <p:spPr>
          <a:xfrm>
            <a:off x="683303" y="1561304"/>
            <a:ext cx="759718" cy="114084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3" dirty="0" smtClean="0">
                <a:latin typeface="Times New Roman"/>
                <a:cs typeface="Times New Roman"/>
              </a:rPr>
              <a:t>Bondad de Ajuste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43021" y="1561304"/>
            <a:ext cx="519461" cy="114084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" dirty="0" smtClean="0">
                <a:latin typeface="Times New Roman"/>
                <a:cs typeface="Times New Roman"/>
              </a:rPr>
              <a:t>Normalidad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2483" y="1561304"/>
            <a:ext cx="771745" cy="114084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33">
              <a:lnSpc>
                <a:spcPts val="775"/>
              </a:lnSpc>
            </a:pPr>
            <a:r>
              <a:rPr sz="700" spc="7" dirty="0" smtClean="0">
                <a:latin typeface="Times New Roman"/>
                <a:cs typeface="Times New Roman"/>
              </a:rPr>
              <a:t>Homocedasticidad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4228" y="1561304"/>
            <a:ext cx="745493" cy="114084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00025">
              <a:lnSpc>
                <a:spcPts val="775"/>
              </a:lnSpc>
            </a:pPr>
            <a:r>
              <a:rPr sz="700" spc="11" dirty="0" smtClean="0">
                <a:latin typeface="Times New Roman"/>
                <a:cs typeface="Times New Roman"/>
              </a:rPr>
              <a:t>ldentidad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722" y="1561304"/>
            <a:ext cx="810339" cy="114084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1" dirty="0" smtClean="0">
                <a:latin typeface="Times New Roman"/>
                <a:cs typeface="Times New Roman"/>
              </a:rPr>
              <a:t>Validaci"on Cruzada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950" y="1675388"/>
            <a:ext cx="293352" cy="114076"/>
          </a:xfrm>
          <a:prstGeom prst="rect">
            <a:avLst/>
          </a:prstGeom>
        </p:spPr>
        <p:txBody>
          <a:bodyPr wrap="square" lIns="0" tIns="6126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683303" y="1675388"/>
            <a:ext cx="759718" cy="114076"/>
          </a:xfrm>
          <a:prstGeom prst="rect">
            <a:avLst/>
          </a:prstGeom>
        </p:spPr>
        <p:txBody>
          <a:bodyPr wrap="square" lIns="0" tIns="4857" rIns="0" bIns="0" rtlCol="0">
            <a:noAutofit/>
          </a:bodyPr>
          <a:lstStyle/>
          <a:p>
            <a:pPr marL="308562" marR="312380" algn="ctr">
              <a:lnSpc>
                <a:spcPts val="765"/>
              </a:lnSpc>
            </a:pPr>
            <a:r>
              <a:rPr sz="700" spc="38" dirty="0" smtClean="0">
                <a:latin typeface="Times New Roman"/>
                <a:cs typeface="Times New Roman"/>
              </a:rPr>
              <a:t>R</a:t>
            </a:r>
            <a:r>
              <a:rPr sz="750" spc="38" baseline="28987" dirty="0" smtClean="0"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3021" y="1675388"/>
            <a:ext cx="519461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102210">
              <a:lnSpc>
                <a:spcPts val="775"/>
              </a:lnSpc>
            </a:pPr>
            <a:r>
              <a:rPr sz="700" spc="-1" dirty="0" smtClean="0">
                <a:latin typeface="Times New Roman"/>
                <a:cs typeface="Times New Roman"/>
              </a:rPr>
              <a:t>Lilliefors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2483" y="1675388"/>
            <a:ext cx="771745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4259">
              <a:lnSpc>
                <a:spcPts val="775"/>
              </a:lnSpc>
            </a:pPr>
            <a:r>
              <a:rPr sz="700" spc="15" dirty="0" smtClean="0">
                <a:latin typeface="Times New Roman"/>
                <a:cs typeface="Times New Roman"/>
              </a:rPr>
              <a:t>Barlett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4228" y="1675388"/>
            <a:ext cx="745493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33" dirty="0" smtClean="0">
                <a:latin typeface="Times New Roman"/>
                <a:cs typeface="Times New Roman"/>
              </a:rPr>
              <a:t>Durbin − Watson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9722" y="1675388"/>
            <a:ext cx="810339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61313">
              <a:lnSpc>
                <a:spcPts val="775"/>
              </a:lnSpc>
            </a:pPr>
            <a:r>
              <a:rPr sz="700" spc="3" dirty="0" smtClean="0">
                <a:latin typeface="Times New Roman"/>
                <a:cs typeface="Times New Roman"/>
              </a:rPr>
              <a:t>Error %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950" y="1789465"/>
            <a:ext cx="293352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33">
              <a:lnSpc>
                <a:spcPts val="775"/>
              </a:lnSpc>
            </a:pPr>
            <a:r>
              <a:rPr sz="700" spc="4" dirty="0" smtClean="0">
                <a:latin typeface="Times New Roman"/>
                <a:cs typeface="Times New Roman"/>
              </a:rPr>
              <a:t>Mrh1</a:t>
            </a:r>
            <a:endParaRPr sz="700">
              <a:latin typeface="Times New Roman"/>
              <a:cs typeface="Times New Roman"/>
            </a:endParaRPr>
          </a:p>
          <a:p>
            <a:pPr marL="45933">
              <a:lnSpc>
                <a:spcPct val="95825"/>
              </a:lnSpc>
              <a:spcBef>
                <a:spcPts val="31"/>
              </a:spcBef>
            </a:pPr>
            <a:r>
              <a:rPr sz="700" spc="4" dirty="0" smtClean="0">
                <a:latin typeface="Times New Roman"/>
                <a:cs typeface="Times New Roman"/>
              </a:rPr>
              <a:t>Mrh2</a:t>
            </a:r>
            <a:endParaRPr sz="700">
              <a:latin typeface="Times New Roman"/>
              <a:cs typeface="Times New Roman"/>
            </a:endParaRPr>
          </a:p>
          <a:p>
            <a:pPr marL="45933">
              <a:lnSpc>
                <a:spcPct val="95825"/>
              </a:lnSpc>
              <a:spcBef>
                <a:spcPts val="70"/>
              </a:spcBef>
            </a:pPr>
            <a:r>
              <a:rPr sz="700" spc="4" dirty="0" smtClean="0">
                <a:latin typeface="Times New Roman"/>
                <a:cs typeface="Times New Roman"/>
              </a:rPr>
              <a:t>Mrh3</a:t>
            </a:r>
            <a:endParaRPr sz="700">
              <a:latin typeface="Times New Roman"/>
              <a:cs typeface="Times New Roman"/>
            </a:endParaRPr>
          </a:p>
          <a:p>
            <a:pPr marL="45933">
              <a:lnSpc>
                <a:spcPct val="95825"/>
              </a:lnSpc>
              <a:spcBef>
                <a:spcPts val="70"/>
              </a:spcBef>
            </a:pPr>
            <a:r>
              <a:rPr sz="700" spc="4" dirty="0" smtClean="0">
                <a:latin typeface="Times New Roman"/>
                <a:cs typeface="Times New Roman"/>
              </a:rPr>
              <a:t>Mrh4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303" y="1789465"/>
            <a:ext cx="759718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35505" marR="235514" algn="ctr">
              <a:lnSpc>
                <a:spcPts val="775"/>
              </a:lnSpc>
            </a:pPr>
            <a:r>
              <a:rPr sz="700" spc="6" dirty="0" smtClean="0">
                <a:latin typeface="Times New Roman"/>
                <a:cs typeface="Times New Roman"/>
              </a:rPr>
              <a:t>0.2539</a:t>
            </a:r>
            <a:endParaRPr sz="700">
              <a:latin typeface="Times New Roman"/>
              <a:cs typeface="Times New Roman"/>
            </a:endParaRPr>
          </a:p>
          <a:p>
            <a:pPr marL="235505" marR="235514" algn="ctr">
              <a:lnSpc>
                <a:spcPct val="95825"/>
              </a:lnSpc>
              <a:spcBef>
                <a:spcPts val="31"/>
              </a:spcBef>
            </a:pPr>
            <a:r>
              <a:rPr sz="700" spc="6" dirty="0" smtClean="0">
                <a:latin typeface="Times New Roman"/>
                <a:cs typeface="Times New Roman"/>
              </a:rPr>
              <a:t>0.2538</a:t>
            </a:r>
            <a:endParaRPr sz="700">
              <a:latin typeface="Times New Roman"/>
              <a:cs typeface="Times New Roman"/>
            </a:endParaRPr>
          </a:p>
          <a:p>
            <a:pPr marL="235505" marR="235514" algn="ctr">
              <a:lnSpc>
                <a:spcPct val="95825"/>
              </a:lnSpc>
              <a:spcBef>
                <a:spcPts val="70"/>
              </a:spcBef>
            </a:pPr>
            <a:r>
              <a:rPr sz="700" spc="6" dirty="0" smtClean="0">
                <a:latin typeface="Times New Roman"/>
                <a:cs typeface="Times New Roman"/>
              </a:rPr>
              <a:t>0.3082</a:t>
            </a:r>
            <a:endParaRPr sz="700">
              <a:latin typeface="Times New Roman"/>
              <a:cs typeface="Times New Roman"/>
            </a:endParaRPr>
          </a:p>
          <a:p>
            <a:pPr marL="219928" marR="219964" algn="ctr">
              <a:lnSpc>
                <a:spcPct val="95825"/>
              </a:lnSpc>
              <a:spcBef>
                <a:spcPts val="70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0.3078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3021" y="1789465"/>
            <a:ext cx="519461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112501">
              <a:lnSpc>
                <a:spcPts val="775"/>
              </a:lnSpc>
            </a:pPr>
            <a:r>
              <a:rPr sz="700" spc="5" dirty="0" smtClean="0">
                <a:latin typeface="Times New Roman"/>
                <a:cs typeface="Times New Roman"/>
              </a:rPr>
              <a:t>0.09467</a:t>
            </a:r>
            <a:endParaRPr sz="700">
              <a:latin typeface="Times New Roman"/>
              <a:cs typeface="Times New Roman"/>
            </a:endParaRPr>
          </a:p>
          <a:p>
            <a:pPr marL="112501">
              <a:lnSpc>
                <a:spcPct val="95825"/>
              </a:lnSpc>
              <a:spcBef>
                <a:spcPts val="31"/>
              </a:spcBef>
            </a:pPr>
            <a:r>
              <a:rPr sz="700" spc="5" dirty="0" smtClean="0">
                <a:latin typeface="Times New Roman"/>
                <a:cs typeface="Times New Roman"/>
              </a:rPr>
              <a:t>0.09725</a:t>
            </a:r>
            <a:endParaRPr sz="700">
              <a:latin typeface="Times New Roman"/>
              <a:cs typeface="Times New Roman"/>
            </a:endParaRPr>
          </a:p>
          <a:p>
            <a:pPr marL="134964">
              <a:lnSpc>
                <a:spcPct val="95825"/>
              </a:lnSpc>
              <a:spcBef>
                <a:spcPts val="70"/>
              </a:spcBef>
            </a:pPr>
            <a:r>
              <a:rPr sz="700" spc="6" dirty="0" smtClean="0">
                <a:latin typeface="Times New Roman"/>
                <a:cs typeface="Times New Roman"/>
              </a:rPr>
              <a:t>0.2056</a:t>
            </a:r>
            <a:endParaRPr sz="700">
              <a:latin typeface="Times New Roman"/>
              <a:cs typeface="Times New Roman"/>
            </a:endParaRPr>
          </a:p>
          <a:p>
            <a:pPr marL="119386">
              <a:lnSpc>
                <a:spcPct val="95825"/>
              </a:lnSpc>
              <a:spcBef>
                <a:spcPts val="70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0.1348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2483" y="1789465"/>
            <a:ext cx="771745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86442" marR="286478" algn="ctr">
              <a:lnSpc>
                <a:spcPts val="775"/>
              </a:lnSpc>
            </a:pPr>
            <a:r>
              <a:rPr sz="700" spc="7" dirty="0" smtClean="0">
                <a:latin typeface="Times New Roman"/>
                <a:cs typeface="Times New Roman"/>
              </a:rPr>
              <a:t>0.33</a:t>
            </a:r>
            <a:endParaRPr sz="700">
              <a:latin typeface="Times New Roman"/>
              <a:cs typeface="Times New Roman"/>
            </a:endParaRPr>
          </a:p>
          <a:p>
            <a:pPr marL="286442" marR="286478" algn="ctr">
              <a:lnSpc>
                <a:spcPct val="95825"/>
              </a:lnSpc>
              <a:spcBef>
                <a:spcPts val="31"/>
              </a:spcBef>
            </a:pPr>
            <a:r>
              <a:rPr sz="700" spc="7" dirty="0" smtClean="0">
                <a:latin typeface="Times New Roman"/>
                <a:cs typeface="Times New Roman"/>
              </a:rPr>
              <a:t>0.38</a:t>
            </a:r>
            <a:endParaRPr sz="700">
              <a:latin typeface="Times New Roman"/>
              <a:cs typeface="Times New Roman"/>
            </a:endParaRPr>
          </a:p>
          <a:p>
            <a:pPr marL="276474" marR="276508" algn="ctr">
              <a:lnSpc>
                <a:spcPct val="95825"/>
              </a:lnSpc>
              <a:spcBef>
                <a:spcPts val="70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0.41</a:t>
            </a:r>
            <a:endParaRPr sz="700">
              <a:latin typeface="Times New Roman"/>
              <a:cs typeface="Times New Roman"/>
            </a:endParaRPr>
          </a:p>
          <a:p>
            <a:pPr marL="276474" marR="276508" algn="ctr">
              <a:lnSpc>
                <a:spcPct val="95825"/>
              </a:lnSpc>
              <a:spcBef>
                <a:spcPts val="70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0.41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4228" y="1789465"/>
            <a:ext cx="745493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0852" marR="250869" algn="ctr">
              <a:lnSpc>
                <a:spcPts val="775"/>
              </a:lnSpc>
            </a:pPr>
            <a:r>
              <a:rPr sz="700" spc="6" dirty="0" smtClean="0">
                <a:latin typeface="Times New Roman"/>
                <a:cs typeface="Times New Roman"/>
              </a:rPr>
              <a:t>0.662</a:t>
            </a:r>
            <a:endParaRPr sz="700">
              <a:latin typeface="Times New Roman"/>
              <a:cs typeface="Times New Roman"/>
            </a:endParaRPr>
          </a:p>
          <a:p>
            <a:pPr marL="238080" marR="238118" algn="ctr">
              <a:lnSpc>
                <a:spcPct val="95825"/>
              </a:lnSpc>
              <a:spcBef>
                <a:spcPts val="31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0.754</a:t>
            </a:r>
            <a:endParaRPr sz="700">
              <a:latin typeface="Times New Roman"/>
              <a:cs typeface="Times New Roman"/>
            </a:endParaRPr>
          </a:p>
          <a:p>
            <a:pPr marL="250852" marR="250869" algn="ctr">
              <a:lnSpc>
                <a:spcPct val="95825"/>
              </a:lnSpc>
              <a:spcBef>
                <a:spcPts val="70"/>
              </a:spcBef>
            </a:pPr>
            <a:r>
              <a:rPr sz="700" spc="6" dirty="0" smtClean="0">
                <a:latin typeface="Times New Roman"/>
                <a:cs typeface="Times New Roman"/>
              </a:rPr>
              <a:t>0.484</a:t>
            </a:r>
            <a:endParaRPr sz="700">
              <a:latin typeface="Times New Roman"/>
              <a:cs typeface="Times New Roman"/>
            </a:endParaRPr>
          </a:p>
          <a:p>
            <a:pPr marL="273316" marR="273351" algn="ctr">
              <a:lnSpc>
                <a:spcPct val="95825"/>
              </a:lnSpc>
              <a:spcBef>
                <a:spcPts val="70"/>
              </a:spcBef>
            </a:pPr>
            <a:r>
              <a:rPr sz="700" spc="7" dirty="0" smtClean="0">
                <a:latin typeface="Times New Roman"/>
                <a:cs typeface="Times New Roman"/>
              </a:rPr>
              <a:t>0.41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79722" y="1789465"/>
            <a:ext cx="810339" cy="447130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7771">
              <a:lnSpc>
                <a:spcPts val="775"/>
              </a:lnSpc>
            </a:pPr>
            <a:r>
              <a:rPr sz="700" spc="-2" dirty="0" smtClean="0">
                <a:latin typeface="Times New Roman"/>
                <a:cs typeface="Times New Roman"/>
              </a:rPr>
              <a:t>32.92 %</a:t>
            </a:r>
            <a:endParaRPr sz="700">
              <a:latin typeface="Times New Roman"/>
              <a:cs typeface="Times New Roman"/>
            </a:endParaRPr>
          </a:p>
          <a:p>
            <a:pPr marL="257771">
              <a:lnSpc>
                <a:spcPct val="95825"/>
              </a:lnSpc>
              <a:spcBef>
                <a:spcPts val="31"/>
              </a:spcBef>
            </a:pPr>
            <a:r>
              <a:rPr sz="700" spc="-2" dirty="0" smtClean="0">
                <a:latin typeface="Times New Roman"/>
                <a:cs typeface="Times New Roman"/>
              </a:rPr>
              <a:t>32.93 %</a:t>
            </a:r>
            <a:endParaRPr sz="700">
              <a:latin typeface="Times New Roman"/>
              <a:cs typeface="Times New Roman"/>
            </a:endParaRPr>
          </a:p>
          <a:p>
            <a:pPr marL="257771">
              <a:lnSpc>
                <a:spcPct val="95825"/>
              </a:lnSpc>
              <a:spcBef>
                <a:spcPts val="70"/>
              </a:spcBef>
            </a:pPr>
            <a:r>
              <a:rPr sz="700" spc="-2" dirty="0" smtClean="0">
                <a:latin typeface="Times New Roman"/>
                <a:cs typeface="Times New Roman"/>
              </a:rPr>
              <a:t>30.86 %</a:t>
            </a:r>
            <a:endParaRPr sz="700">
              <a:latin typeface="Times New Roman"/>
              <a:cs typeface="Times New Roman"/>
            </a:endParaRPr>
          </a:p>
          <a:p>
            <a:pPr marL="257771">
              <a:lnSpc>
                <a:spcPct val="95825"/>
              </a:lnSpc>
              <a:spcBef>
                <a:spcPts val="70"/>
              </a:spcBef>
            </a:pPr>
            <a:r>
              <a:rPr sz="700" spc="-2" dirty="0" smtClean="0">
                <a:latin typeface="Times New Roman"/>
                <a:cs typeface="Times New Roman"/>
              </a:rPr>
              <a:t>30.37 %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00" y="127880"/>
            <a:ext cx="69365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9241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4424" y="127880"/>
            <a:ext cx="881422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99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Regresi</a:t>
            </a:r>
            <a:r>
              <a:rPr lang="es-419"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99" dirty="0" smtClean="0">
                <a:solidFill>
                  <a:srgbClr val="3333B2"/>
                </a:solidFill>
                <a:latin typeface="Times New Roman"/>
                <a:cs typeface="Times New Roman"/>
              </a:rPr>
              <a:t>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6063" y="127880"/>
            <a:ext cx="84628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Hed</a:t>
            </a:r>
            <a:r>
              <a:rPr lang="es-419" sz="1700" spc="-102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102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nica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354719"/>
            <a:ext cx="3943002" cy="773864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30" dirty="0" smtClean="0">
                <a:latin typeface="Times New Roman"/>
                <a:cs typeface="Times New Roman"/>
              </a:rPr>
              <a:t>Pxm2T = 326,721+76,06DCua−71,973DEst −42,333DBan−</a:t>
            </a:r>
            <a:endParaRPr sz="1200">
              <a:latin typeface="Times New Roman"/>
              <a:cs typeface="Times New Roman"/>
            </a:endParaRPr>
          </a:p>
          <a:p>
            <a:pPr marL="12700" marR="29710">
              <a:lnSpc>
                <a:spcPct val="95825"/>
              </a:lnSpc>
              <a:spcBef>
                <a:spcPts val="2"/>
              </a:spcBef>
            </a:pPr>
            <a:r>
              <a:rPr sz="1200" spc="8" dirty="0" smtClean="0">
                <a:latin typeface="Times New Roman"/>
                <a:cs typeface="Times New Roman"/>
              </a:rPr>
              <a:t>56,346Ant + 162,124DPis + 70,695Cond − 29,888DMinCS +</a:t>
            </a:r>
            <a:endParaRPr sz="1200">
              <a:latin typeface="Times New Roman"/>
              <a:cs typeface="Times New Roman"/>
            </a:endParaRPr>
          </a:p>
          <a:p>
            <a:pPr marL="12700" marR="29710">
              <a:lnSpc>
                <a:spcPct val="95825"/>
              </a:lnSpc>
              <a:spcBef>
                <a:spcPts val="65"/>
              </a:spcBef>
            </a:pPr>
            <a:r>
              <a:rPr sz="1200" spc="-1" dirty="0" smtClean="0">
                <a:latin typeface="Times New Roman"/>
                <a:cs typeface="Times New Roman"/>
              </a:rPr>
              <a:t>8,985DMinCES + 254,642ZArm + 76,648ZIla +</a:t>
            </a:r>
            <a:endParaRPr sz="1200">
              <a:latin typeface="Times New Roman"/>
              <a:cs typeface="Times New Roman"/>
            </a:endParaRPr>
          </a:p>
          <a:p>
            <a:pPr marL="12700" marR="29710">
              <a:lnSpc>
                <a:spcPct val="95825"/>
              </a:lnSpc>
              <a:spcBef>
                <a:spcPts val="65"/>
              </a:spcBef>
            </a:pPr>
            <a:r>
              <a:rPr sz="1200" spc="0" dirty="0" smtClean="0">
                <a:latin typeface="Times New Roman"/>
                <a:cs typeface="Times New Roman"/>
              </a:rPr>
              <a:t>111,181ZTria + 1,927ZEspe + 54,294ZPana − 64,677ZGavil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bject 9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0" y="122186"/>
                </a:moveTo>
                <a:lnTo>
                  <a:pt x="2303995" y="122186"/>
                </a:ln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950" y="1338870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950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3303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43021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62483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34228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79722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90061" y="134040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950" y="1452947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950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3303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43021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62483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34228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79722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90061" y="1454476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950" y="1567023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950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3303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43021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62483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34228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79722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90061" y="1568560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950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3303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43021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62483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34228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79722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90061" y="1679571"/>
            <a:ext cx="0" cy="111017"/>
          </a:xfrm>
          <a:custGeom>
            <a:avLst/>
            <a:gdLst/>
            <a:ahLst/>
            <a:cxnLst/>
            <a:rect l="l" t="t" r="r" b="b"/>
            <a:pathLst>
              <a:path h="111017">
                <a:moveTo>
                  <a:pt x="0" y="111017"/>
                </a:moveTo>
                <a:lnTo>
                  <a:pt x="0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9950" y="1792126"/>
            <a:ext cx="3900111" cy="0"/>
          </a:xfrm>
          <a:custGeom>
            <a:avLst/>
            <a:gdLst/>
            <a:ahLst/>
            <a:cxnLst/>
            <a:rect l="l" t="t" r="r" b="b"/>
            <a:pathLst>
              <a:path w="3900111">
                <a:moveTo>
                  <a:pt x="0" y="0"/>
                </a:moveTo>
                <a:lnTo>
                  <a:pt x="3900111" y="0"/>
                </a:lnTo>
              </a:path>
            </a:pathLst>
          </a:custGeom>
          <a:ln w="30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300" y="127880"/>
            <a:ext cx="116972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84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Comparaci</a:t>
            </a:r>
            <a:r>
              <a:rPr lang="es-419" sz="1700" spc="-84" dirty="0" smtClean="0">
                <a:solidFill>
                  <a:srgbClr val="3333B2"/>
                </a:solidFill>
                <a:latin typeface="Times New Roman"/>
                <a:cs typeface="Times New Roman"/>
              </a:rPr>
              <a:t>ó</a:t>
            </a:r>
            <a:r>
              <a:rPr sz="1700" spc="-84" dirty="0" smtClean="0">
                <a:solidFill>
                  <a:srgbClr val="3333B2"/>
                </a:solidFill>
                <a:latin typeface="Times New Roman"/>
                <a:cs typeface="Times New Roman"/>
              </a:rPr>
              <a:t>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5241" y="127880"/>
            <a:ext cx="25494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40424" y="127880"/>
            <a:ext cx="288156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los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8928" y="127880"/>
            <a:ext cx="756255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41" dirty="0" smtClean="0">
                <a:solidFill>
                  <a:srgbClr val="3333B2"/>
                </a:solidFill>
                <a:latin typeface="Times New Roman"/>
                <a:cs typeface="Times New Roman"/>
              </a:rPr>
              <a:t>modelos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9950" y="1338870"/>
            <a:ext cx="293352" cy="114076"/>
          </a:xfrm>
          <a:prstGeom prst="rect">
            <a:avLst/>
          </a:prstGeom>
        </p:spPr>
        <p:txBody>
          <a:bodyPr wrap="square" lIns="0" tIns="6126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8" name="object 18"/>
          <p:cNvSpPr txBox="1"/>
          <p:nvPr/>
        </p:nvSpPr>
        <p:spPr>
          <a:xfrm>
            <a:off x="683303" y="1338870"/>
            <a:ext cx="759718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3" dirty="0" smtClean="0">
                <a:latin typeface="Times New Roman"/>
                <a:cs typeface="Times New Roman"/>
              </a:rPr>
              <a:t>Bondad de Ajuste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43021" y="1338870"/>
            <a:ext cx="519461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" dirty="0" smtClean="0">
                <a:latin typeface="Times New Roman"/>
                <a:cs typeface="Times New Roman"/>
              </a:rPr>
              <a:t>Normalidad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2483" y="1338870"/>
            <a:ext cx="771745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33">
              <a:lnSpc>
                <a:spcPts val="775"/>
              </a:lnSpc>
            </a:pPr>
            <a:r>
              <a:rPr sz="700" spc="7" dirty="0" smtClean="0">
                <a:latin typeface="Times New Roman"/>
                <a:cs typeface="Times New Roman"/>
              </a:rPr>
              <a:t>Homocedasticidad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4228" y="1338870"/>
            <a:ext cx="745493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00025">
              <a:lnSpc>
                <a:spcPts val="775"/>
              </a:lnSpc>
            </a:pPr>
            <a:r>
              <a:rPr sz="700" spc="11" dirty="0" smtClean="0">
                <a:latin typeface="Times New Roman"/>
                <a:cs typeface="Times New Roman"/>
              </a:rPr>
              <a:t>ldentidad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722" y="1338870"/>
            <a:ext cx="810339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11" dirty="0" smtClean="0">
                <a:latin typeface="Times New Roman"/>
                <a:cs typeface="Times New Roman"/>
              </a:rPr>
              <a:t>Validaci"on Cruzada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950" y="1452947"/>
            <a:ext cx="293352" cy="114076"/>
          </a:xfrm>
          <a:prstGeom prst="rect">
            <a:avLst/>
          </a:prstGeom>
        </p:spPr>
        <p:txBody>
          <a:bodyPr wrap="square" lIns="0" tIns="6126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683303" y="1452947"/>
            <a:ext cx="759718" cy="114076"/>
          </a:xfrm>
          <a:prstGeom prst="rect">
            <a:avLst/>
          </a:prstGeom>
        </p:spPr>
        <p:txBody>
          <a:bodyPr wrap="square" lIns="0" tIns="4857" rIns="0" bIns="0" rtlCol="0">
            <a:noAutofit/>
          </a:bodyPr>
          <a:lstStyle/>
          <a:p>
            <a:pPr marL="308562" marR="312380" algn="ctr">
              <a:lnSpc>
                <a:spcPts val="765"/>
              </a:lnSpc>
            </a:pPr>
            <a:r>
              <a:rPr sz="700" spc="38" dirty="0" smtClean="0">
                <a:latin typeface="Times New Roman"/>
                <a:cs typeface="Times New Roman"/>
              </a:rPr>
              <a:t>R</a:t>
            </a:r>
            <a:r>
              <a:rPr sz="750" spc="38" baseline="28987" dirty="0" smtClean="0">
                <a:latin typeface="Times New Roman"/>
                <a:cs typeface="Times New Roman"/>
              </a:rPr>
              <a:t>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3021" y="1452947"/>
            <a:ext cx="519461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102210">
              <a:lnSpc>
                <a:spcPts val="775"/>
              </a:lnSpc>
            </a:pPr>
            <a:r>
              <a:rPr sz="700" spc="-1" dirty="0" smtClean="0">
                <a:latin typeface="Times New Roman"/>
                <a:cs typeface="Times New Roman"/>
              </a:rPr>
              <a:t>Lilliefors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2483" y="1452947"/>
            <a:ext cx="771745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4259">
              <a:lnSpc>
                <a:spcPts val="775"/>
              </a:lnSpc>
            </a:pPr>
            <a:r>
              <a:rPr sz="700" spc="15" dirty="0" smtClean="0">
                <a:latin typeface="Times New Roman"/>
                <a:cs typeface="Times New Roman"/>
              </a:rPr>
              <a:t>Barlett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4228" y="1452947"/>
            <a:ext cx="745493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45941">
              <a:lnSpc>
                <a:spcPts val="775"/>
              </a:lnSpc>
            </a:pPr>
            <a:r>
              <a:rPr sz="700" spc="33" dirty="0" smtClean="0">
                <a:latin typeface="Times New Roman"/>
                <a:cs typeface="Times New Roman"/>
              </a:rPr>
              <a:t>Durbin − Watson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9722" y="1452947"/>
            <a:ext cx="810339" cy="114076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61313">
              <a:lnSpc>
                <a:spcPts val="775"/>
              </a:lnSpc>
            </a:pPr>
            <a:r>
              <a:rPr sz="700" spc="3" dirty="0" smtClean="0">
                <a:latin typeface="Times New Roman"/>
                <a:cs typeface="Times New Roman"/>
              </a:rPr>
              <a:t>Error %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950" y="1567023"/>
            <a:ext cx="293352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65046">
              <a:lnSpc>
                <a:spcPts val="775"/>
              </a:lnSpc>
            </a:pPr>
            <a:r>
              <a:rPr sz="700" spc="-6" dirty="0" smtClean="0">
                <a:latin typeface="Times New Roman"/>
                <a:cs typeface="Times New Roman"/>
              </a:rPr>
              <a:t>mf 2</a:t>
            </a:r>
            <a:endParaRPr sz="700">
              <a:latin typeface="Times New Roman"/>
              <a:cs typeface="Times New Roman"/>
            </a:endParaRPr>
          </a:p>
          <a:p>
            <a:pPr marL="45933">
              <a:lnSpc>
                <a:spcPct val="95825"/>
              </a:lnSpc>
              <a:spcBef>
                <a:spcPts val="31"/>
              </a:spcBef>
            </a:pPr>
            <a:r>
              <a:rPr sz="700" spc="4" dirty="0" smtClean="0">
                <a:latin typeface="Times New Roman"/>
                <a:cs typeface="Times New Roman"/>
              </a:rPr>
              <a:t>Mrh2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303" y="1567023"/>
            <a:ext cx="759718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45196" marR="245227" algn="ctr">
              <a:lnSpc>
                <a:spcPts val="775"/>
              </a:lnSpc>
            </a:pPr>
            <a:r>
              <a:rPr sz="700" spc="44" dirty="0" smtClean="0">
                <a:latin typeface="Times New Roman"/>
                <a:cs typeface="Times New Roman"/>
              </a:rPr>
              <a:t>0.299</a:t>
            </a:r>
            <a:endParaRPr sz="700">
              <a:latin typeface="Times New Roman"/>
              <a:cs typeface="Times New Roman"/>
            </a:endParaRPr>
          </a:p>
          <a:p>
            <a:pPr marL="235505" marR="235514" algn="ctr">
              <a:lnSpc>
                <a:spcPct val="95825"/>
              </a:lnSpc>
              <a:spcBef>
                <a:spcPts val="31"/>
              </a:spcBef>
            </a:pPr>
            <a:r>
              <a:rPr sz="700" spc="6" dirty="0" smtClean="0">
                <a:latin typeface="Times New Roman"/>
                <a:cs typeface="Times New Roman"/>
              </a:rPr>
              <a:t>0.2538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3021" y="1567023"/>
            <a:ext cx="519461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144655">
              <a:lnSpc>
                <a:spcPts val="775"/>
              </a:lnSpc>
            </a:pPr>
            <a:r>
              <a:rPr sz="700" spc="44" dirty="0" smtClean="0">
                <a:latin typeface="Times New Roman"/>
                <a:cs typeface="Times New Roman"/>
              </a:rPr>
              <a:t>0.311</a:t>
            </a:r>
            <a:endParaRPr sz="700">
              <a:latin typeface="Times New Roman"/>
              <a:cs typeface="Times New Roman"/>
            </a:endParaRPr>
          </a:p>
          <a:p>
            <a:pPr marL="112501">
              <a:lnSpc>
                <a:spcPct val="95825"/>
              </a:lnSpc>
              <a:spcBef>
                <a:spcPts val="31"/>
              </a:spcBef>
            </a:pPr>
            <a:r>
              <a:rPr sz="700" spc="5" dirty="0" smtClean="0">
                <a:latin typeface="Times New Roman"/>
                <a:cs typeface="Times New Roman"/>
              </a:rPr>
              <a:t>0.09725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2483" y="1567023"/>
            <a:ext cx="771745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41515" marR="241531" algn="ctr">
              <a:lnSpc>
                <a:spcPts val="775"/>
              </a:lnSpc>
            </a:pPr>
            <a:r>
              <a:rPr sz="700" spc="6" dirty="0" smtClean="0">
                <a:latin typeface="Times New Roman"/>
                <a:cs typeface="Times New Roman"/>
              </a:rPr>
              <a:t>0.2981</a:t>
            </a:r>
            <a:endParaRPr sz="700">
              <a:latin typeface="Times New Roman"/>
              <a:cs typeface="Times New Roman"/>
            </a:endParaRPr>
          </a:p>
          <a:p>
            <a:pPr marL="276474" marR="276508" algn="ctr">
              <a:lnSpc>
                <a:spcPct val="95825"/>
              </a:lnSpc>
              <a:spcBef>
                <a:spcPts val="31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0.38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4228" y="1567023"/>
            <a:ext cx="745493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0852" marR="250869" algn="ctr">
              <a:lnSpc>
                <a:spcPts val="775"/>
              </a:lnSpc>
            </a:pPr>
            <a:r>
              <a:rPr sz="700" spc="6" dirty="0" smtClean="0">
                <a:latin typeface="Times New Roman"/>
                <a:cs typeface="Times New Roman"/>
              </a:rPr>
              <a:t>0.562</a:t>
            </a:r>
            <a:endParaRPr sz="700">
              <a:latin typeface="Times New Roman"/>
              <a:cs typeface="Times New Roman"/>
            </a:endParaRPr>
          </a:p>
          <a:p>
            <a:pPr marL="238080" marR="238118" algn="ctr">
              <a:lnSpc>
                <a:spcPct val="95825"/>
              </a:lnSpc>
              <a:spcBef>
                <a:spcPts val="31"/>
              </a:spcBef>
            </a:pPr>
            <a:r>
              <a:rPr sz="700" spc="44" dirty="0" smtClean="0">
                <a:latin typeface="Times New Roman"/>
                <a:cs typeface="Times New Roman"/>
              </a:rPr>
              <a:t>0.754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79722" y="1567023"/>
            <a:ext cx="810339" cy="225102"/>
          </a:xfrm>
          <a:prstGeom prst="rect">
            <a:avLst/>
          </a:prstGeom>
        </p:spPr>
        <p:txBody>
          <a:bodyPr wrap="square" lIns="0" tIns="4921" rIns="0" bIns="0" rtlCol="0">
            <a:noAutofit/>
          </a:bodyPr>
          <a:lstStyle/>
          <a:p>
            <a:pPr marL="257771">
              <a:lnSpc>
                <a:spcPts val="775"/>
              </a:lnSpc>
            </a:pPr>
            <a:r>
              <a:rPr sz="700" spc="-2" dirty="0" smtClean="0">
                <a:latin typeface="Times New Roman"/>
                <a:cs typeface="Times New Roman"/>
              </a:rPr>
              <a:t>25.43 %</a:t>
            </a:r>
            <a:endParaRPr sz="700">
              <a:latin typeface="Times New Roman"/>
              <a:cs typeface="Times New Roman"/>
            </a:endParaRPr>
          </a:p>
          <a:p>
            <a:pPr marL="257771">
              <a:lnSpc>
                <a:spcPct val="95825"/>
              </a:lnSpc>
              <a:spcBef>
                <a:spcPts val="31"/>
              </a:spcBef>
            </a:pPr>
            <a:r>
              <a:rPr sz="700" spc="-2" dirty="0" smtClean="0">
                <a:latin typeface="Times New Roman"/>
                <a:cs typeface="Times New Roman"/>
              </a:rPr>
              <a:t>32.93 %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00" y="127880"/>
            <a:ext cx="780064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Objetivo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5559" y="127880"/>
            <a:ext cx="699890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General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275" y="1114853"/>
            <a:ext cx="3882561" cy="1392303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algn="just"/>
            <a:r>
              <a:rPr lang="es-419" sz="1200" dirty="0">
                <a:latin typeface="Times New Roman"/>
                <a:cs typeface="Times New Roman"/>
              </a:rPr>
              <a:t>Comparar la precisión entre un modelo de factores y un modelo hedónico en la estimación del precio de la vivienda en el cantón Rumiñahui.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626" y="3348234"/>
            <a:ext cx="1491062" cy="101315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 Fernando Ortega, Mgs.  Livino Armijos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9296" y="3347888"/>
            <a:ext cx="1816444" cy="101315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16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An´alisis de clases  equivalentes y modelos  hedonicos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27880"/>
            <a:ext cx="114844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50" dirty="0" smtClean="0">
                <a:solidFill>
                  <a:srgbClr val="3333B2"/>
                </a:solidFill>
                <a:latin typeface="Times New Roman"/>
                <a:cs typeface="Times New Roman"/>
              </a:rPr>
              <a:t>Conclusiones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208" y="574783"/>
            <a:ext cx="166147" cy="177231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626" y="580412"/>
            <a:ext cx="3583452" cy="2454696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 marR="13586">
              <a:lnSpc>
                <a:spcPts val="1260"/>
              </a:lnSpc>
            </a:pPr>
            <a:r>
              <a:rPr sz="1200" spc="3" dirty="0" smtClean="0">
                <a:latin typeface="Times New Roman"/>
                <a:cs typeface="Times New Roman"/>
              </a:rPr>
              <a:t>En esta investigacion el modelo de factores expresa de</a:t>
            </a:r>
            <a:endParaRPr sz="1200" dirty="0">
              <a:latin typeface="Times New Roman"/>
              <a:cs typeface="Times New Roman"/>
            </a:endParaRPr>
          </a:p>
          <a:p>
            <a:pPr marL="12700" marR="105840" algn="just">
              <a:lnSpc>
                <a:spcPts val="1379"/>
              </a:lnSpc>
              <a:spcBef>
                <a:spcPts val="2"/>
              </a:spcBef>
            </a:pPr>
            <a:r>
              <a:rPr sz="1200" spc="1" dirty="0" smtClean="0">
                <a:latin typeface="Times New Roman"/>
                <a:cs typeface="Times New Roman"/>
              </a:rPr>
              <a:t>mejor manera el precio de la vivienda que el modelo de </a:t>
            </a:r>
            <a:r>
              <a:rPr sz="1200" spc="1" dirty="0" err="1" smtClean="0">
                <a:latin typeface="Times New Roman"/>
                <a:cs typeface="Times New Roman"/>
              </a:rPr>
              <a:t>regresi</a:t>
            </a:r>
            <a:r>
              <a:rPr lang="es-419" sz="1200" spc="1" dirty="0" smtClean="0">
                <a:latin typeface="Times New Roman"/>
                <a:cs typeface="Times New Roman"/>
              </a:rPr>
              <a:t>ó</a:t>
            </a:r>
            <a:r>
              <a:rPr sz="1200" spc="1" dirty="0" smtClean="0">
                <a:latin typeface="Times New Roman"/>
                <a:cs typeface="Times New Roman"/>
              </a:rPr>
              <a:t>n </a:t>
            </a:r>
            <a:r>
              <a:rPr sz="1200" spc="1" dirty="0" err="1" smtClean="0">
                <a:latin typeface="Times New Roman"/>
                <a:cs typeface="Times New Roman"/>
              </a:rPr>
              <a:t>hed</a:t>
            </a:r>
            <a:r>
              <a:rPr lang="es-419" sz="1200" spc="1" dirty="0" smtClean="0">
                <a:latin typeface="Times New Roman"/>
                <a:cs typeface="Times New Roman"/>
              </a:rPr>
              <a:t>ó</a:t>
            </a:r>
            <a:r>
              <a:rPr sz="1200" spc="1" dirty="0" err="1" smtClean="0">
                <a:latin typeface="Times New Roman"/>
                <a:cs typeface="Times New Roman"/>
              </a:rPr>
              <a:t>nica</a:t>
            </a:r>
            <a:r>
              <a:rPr sz="1200" spc="1" dirty="0" smtClean="0">
                <a:latin typeface="Times New Roman"/>
                <a:cs typeface="Times New Roman"/>
              </a:rPr>
              <a:t>, en funcion de los errores de </a:t>
            </a:r>
            <a:r>
              <a:rPr sz="1200" spc="1" dirty="0" err="1" smtClean="0">
                <a:latin typeface="Times New Roman"/>
                <a:cs typeface="Times New Roman"/>
              </a:rPr>
              <a:t>validaci</a:t>
            </a:r>
            <a:r>
              <a:rPr lang="es-419" sz="1200" spc="1" dirty="0" err="1" smtClean="0">
                <a:latin typeface="Times New Roman"/>
                <a:cs typeface="Times New Roman"/>
              </a:rPr>
              <a:t>ón</a:t>
            </a:r>
            <a:r>
              <a:rPr sz="1200" spc="1" dirty="0" smtClean="0">
                <a:latin typeface="Times New Roman"/>
                <a:cs typeface="Times New Roman"/>
              </a:rPr>
              <a:t> </a:t>
            </a:r>
            <a:r>
              <a:rPr sz="1200" spc="1" dirty="0" smtClean="0">
                <a:latin typeface="Times New Roman"/>
                <a:cs typeface="Times New Roman"/>
              </a:rPr>
              <a:t>cruzada y R</a:t>
            </a:r>
            <a:r>
              <a:rPr sz="1200" spc="1" baseline="32611" dirty="0" smtClean="0">
                <a:latin typeface="Times New Roman"/>
                <a:cs typeface="Times New Roman"/>
              </a:rPr>
              <a:t>2</a:t>
            </a:r>
            <a:r>
              <a:rPr sz="1200" spc="1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 marL="12700" marR="56140">
              <a:lnSpc>
                <a:spcPts val="1440"/>
              </a:lnSpc>
              <a:spcBef>
                <a:spcPts val="403"/>
              </a:spcBef>
            </a:pPr>
            <a:r>
              <a:rPr sz="1200" spc="-7" dirty="0" smtClean="0">
                <a:latin typeface="Times New Roman"/>
                <a:cs typeface="Times New Roman"/>
              </a:rPr>
              <a:t>La </a:t>
            </a:r>
            <a:r>
              <a:rPr sz="1200" spc="-7" dirty="0" err="1" smtClean="0">
                <a:latin typeface="Times New Roman"/>
                <a:cs typeface="Times New Roman"/>
              </a:rPr>
              <a:t>variaci</a:t>
            </a:r>
            <a:r>
              <a:rPr lang="es-419" sz="1200" spc="-7" dirty="0" smtClean="0">
                <a:latin typeface="Times New Roman"/>
                <a:cs typeface="Times New Roman"/>
              </a:rPr>
              <a:t>ó</a:t>
            </a:r>
            <a:r>
              <a:rPr sz="1200" spc="-7" dirty="0" smtClean="0">
                <a:latin typeface="Times New Roman"/>
                <a:cs typeface="Times New Roman"/>
              </a:rPr>
              <a:t>n </a:t>
            </a:r>
            <a:r>
              <a:rPr sz="1200" spc="-7" dirty="0" smtClean="0">
                <a:latin typeface="Times New Roman"/>
                <a:cs typeface="Times New Roman"/>
              </a:rPr>
              <a:t>del precio de viviendas de </a:t>
            </a:r>
            <a:r>
              <a:rPr sz="1200" spc="-7" dirty="0" err="1" smtClean="0">
                <a:latin typeface="Times New Roman"/>
                <a:cs typeface="Times New Roman"/>
              </a:rPr>
              <a:t>similares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err="1" smtClean="0">
                <a:latin typeface="Times New Roman"/>
                <a:cs typeface="Times New Roman"/>
              </a:rPr>
              <a:t>caracter</a:t>
            </a:r>
            <a:r>
              <a:rPr lang="es-419" sz="1200" spc="-7" dirty="0" smtClean="0">
                <a:latin typeface="Times New Roman"/>
                <a:cs typeface="Times New Roman"/>
              </a:rPr>
              <a:t>í</a:t>
            </a:r>
            <a:r>
              <a:rPr sz="1200" spc="-7" dirty="0" err="1" smtClean="0">
                <a:latin typeface="Times New Roman"/>
                <a:cs typeface="Times New Roman"/>
              </a:rPr>
              <a:t>sticas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err="1" smtClean="0">
                <a:latin typeface="Times New Roman"/>
                <a:cs typeface="Times New Roman"/>
              </a:rPr>
              <a:t>est</a:t>
            </a:r>
            <a:r>
              <a:rPr lang="es-419" sz="1200" spc="-7" dirty="0" smtClean="0">
                <a:latin typeface="Times New Roman"/>
                <a:cs typeface="Times New Roman"/>
              </a:rPr>
              <a:t>á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smtClean="0">
                <a:latin typeface="Times New Roman"/>
                <a:cs typeface="Times New Roman"/>
              </a:rPr>
              <a:t>dada por </a:t>
            </a:r>
            <a:r>
              <a:rPr sz="1200" spc="-7" dirty="0" err="1" smtClean="0">
                <a:latin typeface="Times New Roman"/>
                <a:cs typeface="Times New Roman"/>
              </a:rPr>
              <a:t>su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err="1" smtClean="0">
                <a:latin typeface="Times New Roman"/>
                <a:cs typeface="Times New Roman"/>
              </a:rPr>
              <a:t>relaci</a:t>
            </a:r>
            <a:r>
              <a:rPr lang="es-419" sz="1200" spc="-7" dirty="0" smtClean="0">
                <a:latin typeface="Times New Roman"/>
                <a:cs typeface="Times New Roman"/>
              </a:rPr>
              <a:t>ó</a:t>
            </a:r>
            <a:r>
              <a:rPr sz="1200" spc="-7" dirty="0" smtClean="0">
                <a:latin typeface="Times New Roman"/>
                <a:cs typeface="Times New Roman"/>
              </a:rPr>
              <a:t>n </a:t>
            </a:r>
            <a:r>
              <a:rPr sz="1200" spc="-7" dirty="0" smtClean="0">
                <a:latin typeface="Times New Roman"/>
                <a:cs typeface="Times New Roman"/>
              </a:rPr>
              <a:t>espacial, ya que el modelo de factores </a:t>
            </a:r>
            <a:r>
              <a:rPr sz="1200" spc="-7" dirty="0" err="1" smtClean="0">
                <a:latin typeface="Times New Roman"/>
                <a:cs typeface="Times New Roman"/>
              </a:rPr>
              <a:t>tiene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err="1" smtClean="0">
                <a:latin typeface="Times New Roman"/>
                <a:cs typeface="Times New Roman"/>
              </a:rPr>
              <a:t>correlaci</a:t>
            </a:r>
            <a:r>
              <a:rPr lang="es-419" sz="1200" spc="-7" dirty="0" smtClean="0">
                <a:latin typeface="Times New Roman"/>
                <a:cs typeface="Times New Roman"/>
              </a:rPr>
              <a:t>ó</a:t>
            </a:r>
            <a:r>
              <a:rPr sz="1200" spc="-7" dirty="0" smtClean="0">
                <a:latin typeface="Times New Roman"/>
                <a:cs typeface="Times New Roman"/>
              </a:rPr>
              <a:t>n </a:t>
            </a:r>
            <a:r>
              <a:rPr sz="1200" spc="-7" dirty="0" smtClean="0">
                <a:latin typeface="Times New Roman"/>
                <a:cs typeface="Times New Roman"/>
              </a:rPr>
              <a:t>espacial comprobada mediante el </a:t>
            </a:r>
            <a:r>
              <a:rPr lang="es-419" spc="-7" baseline="14493" dirty="0">
                <a:latin typeface="Times New Roman"/>
                <a:cs typeface="Times New Roman"/>
              </a:rPr>
              <a:t>Í</a:t>
            </a:r>
            <a:r>
              <a:rPr sz="1200" spc="-7" dirty="0" err="1" smtClean="0">
                <a:latin typeface="Times New Roman"/>
                <a:cs typeface="Times New Roman"/>
              </a:rPr>
              <a:t>ndice</a:t>
            </a:r>
            <a:r>
              <a:rPr sz="1200" spc="-7" dirty="0" smtClean="0">
                <a:latin typeface="Times New Roman"/>
                <a:cs typeface="Times New Roman"/>
              </a:rPr>
              <a:t> </a:t>
            </a:r>
            <a:r>
              <a:rPr sz="1200" spc="-7" dirty="0" smtClean="0">
                <a:latin typeface="Times New Roman"/>
                <a:cs typeface="Times New Roman"/>
              </a:rPr>
              <a:t>de </a:t>
            </a:r>
            <a:r>
              <a:rPr sz="1200" spc="-7" dirty="0" err="1" smtClean="0">
                <a:latin typeface="Times New Roman"/>
                <a:cs typeface="Times New Roman"/>
              </a:rPr>
              <a:t>Mor</a:t>
            </a:r>
            <a:r>
              <a:rPr lang="es-419" sz="1200" spc="-7" dirty="0" smtClean="0">
                <a:latin typeface="Times New Roman"/>
                <a:cs typeface="Times New Roman"/>
              </a:rPr>
              <a:t>á</a:t>
            </a:r>
            <a:r>
              <a:rPr sz="1200" spc="-7" dirty="0" smtClean="0">
                <a:latin typeface="Times New Roman"/>
                <a:cs typeface="Times New Roman"/>
              </a:rPr>
              <a:t>n</a:t>
            </a:r>
            <a:r>
              <a:rPr sz="1200" spc="-7" dirty="0" smtClean="0"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328"/>
              </a:lnSpc>
              <a:spcBef>
                <a:spcPts val="263"/>
              </a:spcBef>
            </a:pPr>
            <a:r>
              <a:rPr sz="1200" dirty="0" smtClean="0">
                <a:latin typeface="Times New Roman"/>
                <a:cs typeface="Times New Roman"/>
              </a:rPr>
              <a:t>La</a:t>
            </a:r>
            <a:r>
              <a:rPr sz="1200" spc="13" dirty="0" smtClean="0">
                <a:latin typeface="Times New Roman"/>
                <a:cs typeface="Times New Roman"/>
              </a:rPr>
              <a:t> </a:t>
            </a:r>
            <a:r>
              <a:rPr sz="1200" spc="-23" dirty="0" smtClean="0">
                <a:latin typeface="Times New Roman"/>
                <a:cs typeface="Times New Roman"/>
              </a:rPr>
              <a:t>v</a:t>
            </a:r>
            <a:r>
              <a:rPr sz="1200" spc="-51" dirty="0" smtClean="0">
                <a:latin typeface="Times New Roman"/>
                <a:cs typeface="Times New Roman"/>
              </a:rPr>
              <a:t>a</a:t>
            </a:r>
            <a:r>
              <a:rPr sz="1200" spc="-3" dirty="0" smtClean="0">
                <a:latin typeface="Times New Roman"/>
                <a:cs typeface="Times New Roman"/>
              </a:rPr>
              <a:t>r</a:t>
            </a:r>
            <a:r>
              <a:rPr sz="1200" spc="-17" dirty="0" smtClean="0">
                <a:latin typeface="Times New Roman"/>
                <a:cs typeface="Times New Roman"/>
              </a:rPr>
              <a:t>ia</a:t>
            </a:r>
            <a:r>
              <a:rPr sz="1200" spc="-34" dirty="0" smtClean="0">
                <a:latin typeface="Times New Roman"/>
                <a:cs typeface="Times New Roman"/>
              </a:rPr>
              <a:t>ci</a:t>
            </a:r>
            <a:r>
              <a:rPr sz="1200" spc="-217" dirty="0" smtClean="0">
                <a:latin typeface="Times New Roman"/>
                <a:cs typeface="Times New Roman"/>
              </a:rPr>
              <a:t>'</a:t>
            </a:r>
            <a:r>
              <a:rPr sz="1200" spc="-17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-33" dirty="0" smtClean="0">
                <a:latin typeface="Times New Roman"/>
                <a:cs typeface="Times New Roman"/>
              </a:rPr>
              <a:t>de</a:t>
            </a:r>
            <a:r>
              <a:rPr sz="1200" spc="-19" dirty="0" smtClean="0">
                <a:latin typeface="Times New Roman"/>
                <a:cs typeface="Times New Roman"/>
              </a:rPr>
              <a:t>l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29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recio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73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v</a:t>
            </a:r>
            <a:r>
              <a:rPr sz="1200" spc="-27" dirty="0" smtClean="0">
                <a:latin typeface="Times New Roman"/>
                <a:cs typeface="Times New Roman"/>
              </a:rPr>
              <a:t>iv</a:t>
            </a:r>
            <a:r>
              <a:rPr sz="1200" spc="-29" dirty="0" smtClean="0">
                <a:latin typeface="Times New Roman"/>
                <a:cs typeface="Times New Roman"/>
              </a:rPr>
              <a:t>ien</a:t>
            </a:r>
            <a:r>
              <a:rPr sz="1200" spc="-33" dirty="0" smtClean="0">
                <a:latin typeface="Times New Roman"/>
                <a:cs typeface="Times New Roman"/>
              </a:rPr>
              <a:t>da</a:t>
            </a:r>
            <a:r>
              <a:rPr sz="1200" spc="-28" dirty="0" smtClean="0">
                <a:latin typeface="Times New Roman"/>
                <a:cs typeface="Times New Roman"/>
              </a:rPr>
              <a:t>s</a:t>
            </a:r>
            <a:r>
              <a:rPr sz="1200" spc="9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0" dirty="0" err="1" smtClean="0">
                <a:latin typeface="Times New Roman"/>
                <a:cs typeface="Times New Roman"/>
              </a:rPr>
              <a:t>simil</a:t>
            </a:r>
            <a:r>
              <a:rPr sz="1200" spc="-29" dirty="0" err="1" smtClean="0">
                <a:latin typeface="Times New Roman"/>
                <a:cs typeface="Times New Roman"/>
              </a:rPr>
              <a:t>a</a:t>
            </a:r>
            <a:r>
              <a:rPr sz="1200" spc="0" dirty="0" err="1" smtClean="0">
                <a:latin typeface="Times New Roman"/>
                <a:cs typeface="Times New Roman"/>
              </a:rPr>
              <a:t>res</a:t>
            </a:r>
            <a:r>
              <a:rPr sz="1200" spc="0" dirty="0" smtClean="0">
                <a:latin typeface="Times New Roman"/>
                <a:cs typeface="Times New Roman"/>
              </a:rPr>
              <a:t> </a:t>
            </a:r>
            <a:r>
              <a:rPr sz="1200" spc="4" dirty="0" err="1" smtClean="0">
                <a:latin typeface="Times New Roman"/>
                <a:cs typeface="Times New Roman"/>
              </a:rPr>
              <a:t>c</a:t>
            </a:r>
            <a:r>
              <a:rPr sz="1200" spc="-24" dirty="0" err="1" smtClean="0">
                <a:latin typeface="Times New Roman"/>
                <a:cs typeface="Times New Roman"/>
              </a:rPr>
              <a:t>a</a:t>
            </a:r>
            <a:r>
              <a:rPr sz="1200" spc="-3" dirty="0" err="1" smtClean="0">
                <a:latin typeface="Times New Roman"/>
                <a:cs typeface="Times New Roman"/>
              </a:rPr>
              <a:t>r</a:t>
            </a:r>
            <a:r>
              <a:rPr sz="1200" spc="4" dirty="0" err="1" smtClean="0">
                <a:latin typeface="Times New Roman"/>
                <a:cs typeface="Times New Roman"/>
              </a:rPr>
              <a:t>ac</a:t>
            </a:r>
            <a:r>
              <a:rPr sz="1200" spc="37" dirty="0" err="1" smtClean="0">
                <a:latin typeface="Times New Roman"/>
                <a:cs typeface="Times New Roman"/>
              </a:rPr>
              <a:t>te</a:t>
            </a:r>
            <a:r>
              <a:rPr sz="1200" spc="-158" dirty="0" err="1" smtClean="0">
                <a:latin typeface="Times New Roman"/>
                <a:cs typeface="Times New Roman"/>
              </a:rPr>
              <a:t>r</a:t>
            </a:r>
            <a:r>
              <a:rPr lang="es-419" sz="1200" spc="-62" dirty="0">
                <a:latin typeface="Times New Roman"/>
                <a:cs typeface="Times New Roman"/>
              </a:rPr>
              <a:t>í</a:t>
            </a:r>
            <a:r>
              <a:rPr sz="1200" spc="-88" dirty="0" err="1" smtClean="0">
                <a:latin typeface="Times New Roman"/>
                <a:cs typeface="Times New Roman"/>
              </a:rPr>
              <a:t>st</a:t>
            </a:r>
            <a:r>
              <a:rPr sz="1200" spc="-34" dirty="0" err="1" smtClean="0">
                <a:latin typeface="Times New Roman"/>
                <a:cs typeface="Times New Roman"/>
              </a:rPr>
              <a:t>ic</a:t>
            </a:r>
            <a:r>
              <a:rPr sz="1200" spc="0" dirty="0" err="1" smtClean="0">
                <a:latin typeface="Times New Roman"/>
                <a:cs typeface="Times New Roman"/>
              </a:rPr>
              <a:t>as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18" dirty="0" smtClean="0">
                <a:latin typeface="Times New Roman"/>
                <a:cs typeface="Times New Roman"/>
              </a:rPr>
              <a:t>es</a:t>
            </a:r>
            <a:r>
              <a:rPr sz="1200" spc="3" dirty="0" smtClean="0">
                <a:latin typeface="Times New Roman"/>
                <a:cs typeface="Times New Roman"/>
              </a:rPr>
              <a:t>t</a:t>
            </a:r>
            <a:r>
              <a:rPr sz="1200" spc="-207" dirty="0" smtClean="0">
                <a:latin typeface="Times New Roman"/>
                <a:cs typeface="Times New Roman"/>
              </a:rPr>
              <a:t>'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dada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34" dirty="0" smtClean="0">
                <a:latin typeface="Times New Roman"/>
                <a:cs typeface="Times New Roman"/>
              </a:rPr>
              <a:t>p</a:t>
            </a:r>
            <a:r>
              <a:rPr sz="1200" spc="-3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68" dirty="0" smtClean="0">
                <a:latin typeface="Times New Roman"/>
                <a:cs typeface="Times New Roman"/>
              </a:rPr>
              <a:t> </a:t>
            </a:r>
            <a:r>
              <a:rPr sz="1200" spc="-3" dirty="0" smtClean="0">
                <a:latin typeface="Times New Roman"/>
                <a:cs typeface="Times New Roman"/>
              </a:rPr>
              <a:t>r</a:t>
            </a:r>
            <a:r>
              <a:rPr sz="1200" spc="-34" dirty="0" smtClean="0">
                <a:latin typeface="Times New Roman"/>
                <a:cs typeface="Times New Roman"/>
              </a:rPr>
              <a:t>el</a:t>
            </a:r>
            <a:r>
              <a:rPr sz="1200" spc="4" dirty="0" smtClean="0">
                <a:latin typeface="Times New Roman"/>
                <a:cs typeface="Times New Roman"/>
              </a:rPr>
              <a:t>ac</a:t>
            </a:r>
            <a:r>
              <a:rPr sz="1200" spc="-59" dirty="0" smtClean="0">
                <a:latin typeface="Times New Roman"/>
                <a:cs typeface="Times New Roman"/>
              </a:rPr>
              <a:t>i</a:t>
            </a:r>
            <a:r>
              <a:rPr sz="1200" spc="-217" dirty="0" smtClean="0">
                <a:latin typeface="Times New Roman"/>
                <a:cs typeface="Times New Roman"/>
              </a:rPr>
              <a:t>'</a:t>
            </a:r>
            <a:r>
              <a:rPr sz="1200" spc="-17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espacial,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9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que el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4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delo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-3" dirty="0" smtClean="0">
                <a:latin typeface="Times New Roman"/>
                <a:cs typeface="Times New Roman"/>
              </a:rPr>
              <a:t>r</a:t>
            </a:r>
            <a:r>
              <a:rPr sz="1200" spc="-16" dirty="0" smtClean="0">
                <a:latin typeface="Times New Roman"/>
                <a:cs typeface="Times New Roman"/>
              </a:rPr>
              <a:t>eg</a:t>
            </a:r>
            <a:r>
              <a:rPr sz="1200" spc="-3" dirty="0" smtClean="0">
                <a:latin typeface="Times New Roman"/>
                <a:cs typeface="Times New Roman"/>
              </a:rPr>
              <a:t>r</a:t>
            </a:r>
            <a:r>
              <a:rPr sz="1200" spc="-31" dirty="0" smtClean="0">
                <a:latin typeface="Times New Roman"/>
                <a:cs typeface="Times New Roman"/>
              </a:rPr>
              <a:t>esi</a:t>
            </a:r>
            <a:r>
              <a:rPr sz="1200" spc="-217" dirty="0" smtClean="0">
                <a:latin typeface="Times New Roman"/>
                <a:cs typeface="Times New Roman"/>
              </a:rPr>
              <a:t>'</a:t>
            </a:r>
            <a:r>
              <a:rPr sz="1200" spc="-17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hedonica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contiene</a:t>
            </a:r>
            <a:r>
              <a:rPr sz="1200" spc="48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34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riables </a:t>
            </a:r>
            <a:r>
              <a:rPr sz="1200" spc="-19" dirty="0" smtClean="0">
                <a:latin typeface="Times New Roman"/>
                <a:cs typeface="Times New Roman"/>
              </a:rPr>
              <a:t>si</a:t>
            </a:r>
            <a:r>
              <a:rPr sz="1200" spc="-25" dirty="0" smtClean="0">
                <a:latin typeface="Times New Roman"/>
                <a:cs typeface="Times New Roman"/>
              </a:rPr>
              <a:t>gni</a:t>
            </a:r>
            <a:r>
              <a:rPr sz="1200" spc="-22" dirty="0" smtClean="0">
                <a:latin typeface="Times New Roman"/>
                <a:cs typeface="Times New Roman"/>
              </a:rPr>
              <a:t>fica</a:t>
            </a:r>
            <a:r>
              <a:rPr sz="1200" spc="-16" dirty="0" smtClean="0">
                <a:latin typeface="Times New Roman"/>
                <a:cs typeface="Times New Roman"/>
              </a:rPr>
              <a:t>ti</a:t>
            </a:r>
            <a:r>
              <a:rPr sz="1200" spc="-29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as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-26" dirty="0" smtClean="0">
                <a:latin typeface="Times New Roman"/>
                <a:cs typeface="Times New Roman"/>
              </a:rPr>
              <a:t>z</a:t>
            </a:r>
            <a:r>
              <a:rPr sz="1200" spc="-17" dirty="0" smtClean="0">
                <a:latin typeface="Times New Roman"/>
                <a:cs typeface="Times New Roman"/>
              </a:rPr>
              <a:t>o</a:t>
            </a:r>
            <a:r>
              <a:rPr sz="1200" spc="-35" dirty="0" smtClean="0">
                <a:latin typeface="Times New Roman"/>
                <a:cs typeface="Times New Roman"/>
              </a:rPr>
              <a:t>nific</a:t>
            </a:r>
            <a:r>
              <a:rPr sz="1200" spc="-13" dirty="0" smtClean="0">
                <a:latin typeface="Times New Roman"/>
                <a:cs typeface="Times New Roman"/>
              </a:rPr>
              <a:t>aci</a:t>
            </a:r>
            <a:r>
              <a:rPr sz="1200" spc="-217" dirty="0" smtClean="0">
                <a:latin typeface="Times New Roman"/>
                <a:cs typeface="Times New Roman"/>
              </a:rPr>
              <a:t>'</a:t>
            </a:r>
            <a:r>
              <a:rPr sz="1200" spc="-17" dirty="0" smtClean="0">
                <a:latin typeface="Times New Roman"/>
                <a:cs typeface="Times New Roman"/>
              </a:rPr>
              <a:t>o</a:t>
            </a:r>
            <a:r>
              <a:rPr sz="1200" spc="8" dirty="0" smtClean="0">
                <a:latin typeface="Times New Roman"/>
                <a:cs typeface="Times New Roman"/>
              </a:rPr>
              <a:t>n,</a:t>
            </a:r>
            <a:r>
              <a:rPr sz="1200" spc="89" dirty="0" smtClean="0">
                <a:latin typeface="Times New Roman"/>
                <a:cs typeface="Times New Roman"/>
              </a:rPr>
              <a:t> </a:t>
            </a:r>
            <a:r>
              <a:rPr sz="1200" spc="-16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as</a:t>
            </a:r>
            <a:r>
              <a:rPr sz="1200" spc="9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cuales</a:t>
            </a:r>
            <a:r>
              <a:rPr sz="1200" spc="-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son</a:t>
            </a:r>
            <a:r>
              <a:rPr sz="1200" spc="4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6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5" dirty="0" smtClean="0">
                <a:latin typeface="Times New Roman"/>
                <a:cs typeface="Times New Roman"/>
              </a:rPr>
              <a:t>at</a:t>
            </a:r>
            <a:r>
              <a:rPr sz="1200" spc="-4" dirty="0" smtClean="0">
                <a:latin typeface="Times New Roman"/>
                <a:cs typeface="Times New Roman"/>
              </a:rPr>
              <a:t>ur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-32" dirty="0" smtClean="0">
                <a:latin typeface="Times New Roman"/>
                <a:cs typeface="Times New Roman"/>
              </a:rPr>
              <a:t>lez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espacial.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208" y="1346588"/>
            <a:ext cx="166147" cy="177231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208" y="2118392"/>
            <a:ext cx="166147" cy="177231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27880"/>
            <a:ext cx="1557401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40" dirty="0" smtClean="0">
                <a:solidFill>
                  <a:srgbClr val="3333B2"/>
                </a:solidFill>
                <a:latin typeface="Times New Roman"/>
                <a:cs typeface="Times New Roman"/>
              </a:rPr>
              <a:t>Recomendaciones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208" y="1265612"/>
            <a:ext cx="166147" cy="177231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4626" y="1271241"/>
            <a:ext cx="3512078" cy="360695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" dirty="0" smtClean="0">
                <a:latin typeface="Times New Roman"/>
                <a:cs typeface="Times New Roman"/>
              </a:rPr>
              <a:t>Se recomienda utilizar el software R Studio para realizar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2"/>
              </a:spcBef>
            </a:pPr>
            <a:r>
              <a:rPr sz="1200" spc="-5" dirty="0" err="1" smtClean="0">
                <a:latin typeface="Times New Roman"/>
                <a:cs typeface="Times New Roman"/>
              </a:rPr>
              <a:t>modelos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latin typeface="Times New Roman"/>
                <a:cs typeface="Times New Roman"/>
              </a:rPr>
              <a:t>estad</a:t>
            </a:r>
            <a:r>
              <a:rPr lang="es-419" sz="1200" spc="-5" dirty="0" smtClean="0">
                <a:latin typeface="Times New Roman"/>
                <a:cs typeface="Times New Roman"/>
              </a:rPr>
              <a:t>í</a:t>
            </a:r>
            <a:r>
              <a:rPr sz="1200" spc="-5" dirty="0" err="1" smtClean="0">
                <a:latin typeface="Times New Roman"/>
                <a:cs typeface="Times New Roman"/>
              </a:rPr>
              <a:t>sticos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 prediccion, el uso de esta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626" y="1638170"/>
            <a:ext cx="3120460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6" dirty="0" smtClean="0">
                <a:latin typeface="Times New Roman"/>
                <a:cs typeface="Times New Roman"/>
              </a:rPr>
              <a:t>herramienta facilita de sobremanera la </a:t>
            </a:r>
            <a:r>
              <a:rPr sz="1200" spc="-6" dirty="0" err="1" smtClean="0">
                <a:latin typeface="Times New Roman"/>
                <a:cs typeface="Times New Roman"/>
              </a:rPr>
              <a:t>manipulaci</a:t>
            </a:r>
            <a:r>
              <a:rPr lang="es-419" sz="1200" spc="-6" dirty="0" smtClean="0">
                <a:latin typeface="Times New Roman"/>
                <a:cs typeface="Times New Roman"/>
              </a:rPr>
              <a:t>ó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5994" y="1631936"/>
            <a:ext cx="316050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22" dirty="0" smtClean="0">
                <a:latin typeface="Times New Roman"/>
                <a:cs typeface="Times New Roman"/>
              </a:rPr>
              <a:t>n de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626" y="1821634"/>
            <a:ext cx="1149845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20" dirty="0" smtClean="0">
                <a:latin typeface="Times New Roman"/>
                <a:cs typeface="Times New Roman"/>
              </a:rPr>
              <a:t>datos y la </a:t>
            </a:r>
            <a:r>
              <a:rPr sz="1200" spc="-20" dirty="0" err="1" smtClean="0">
                <a:latin typeface="Times New Roman"/>
                <a:cs typeface="Times New Roman"/>
              </a:rPr>
              <a:t>obtenci</a:t>
            </a:r>
            <a:r>
              <a:rPr lang="es-419" sz="1200" spc="-20" dirty="0" smtClean="0">
                <a:latin typeface="Times New Roman"/>
                <a:cs typeface="Times New Roman"/>
              </a:rPr>
              <a:t>ó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6499" y="1829476"/>
            <a:ext cx="1023279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0" dirty="0" smtClean="0">
                <a:latin typeface="Times New Roman"/>
                <a:cs typeface="Times New Roman"/>
              </a:rPr>
              <a:t>n de resultados.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27880"/>
            <a:ext cx="102957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89" dirty="0" smtClean="0">
                <a:solidFill>
                  <a:srgbClr val="3333B2"/>
                </a:solidFill>
                <a:latin typeface="Times New Roman"/>
                <a:cs typeface="Times New Roman"/>
              </a:rPr>
              <a:t>Bibliograf´ıa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294" y="797735"/>
            <a:ext cx="207992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[1]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751" y="797735"/>
            <a:ext cx="3629661" cy="1981126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2" marR="24738">
              <a:lnSpc>
                <a:spcPts val="1260"/>
              </a:lnSpc>
            </a:pPr>
            <a:r>
              <a:rPr sz="1200" spc="-3" dirty="0" smtClean="0">
                <a:solidFill>
                  <a:srgbClr val="3333B2"/>
                </a:solidFill>
                <a:latin typeface="Times New Roman"/>
                <a:cs typeface="Times New Roman"/>
              </a:rPr>
              <a:t>D.M. de Quito,”Norma T'ecnica para valoracion de vienes</a:t>
            </a:r>
            <a:endParaRPr sz="1200">
              <a:latin typeface="Times New Roman"/>
              <a:cs typeface="Times New Roman"/>
            </a:endParaRPr>
          </a:p>
          <a:p>
            <a:pPr marL="12700" marR="24738">
              <a:lnSpc>
                <a:spcPct val="95825"/>
              </a:lnSpc>
              <a:spcBef>
                <a:spcPts val="2"/>
              </a:spcBef>
            </a:pPr>
            <a:r>
              <a:rPr sz="1200" spc="2" dirty="0" smtClean="0">
                <a:solidFill>
                  <a:srgbClr val="3333B2"/>
                </a:solidFill>
                <a:latin typeface="Times New Roman"/>
                <a:cs typeface="Times New Roman"/>
              </a:rPr>
              <a:t>inmuebles urbanos y rurales del Distrito Metropolitanode</a:t>
            </a:r>
            <a:endParaRPr sz="1200">
              <a:latin typeface="Times New Roman"/>
              <a:cs typeface="Times New Roman"/>
            </a:endParaRPr>
          </a:p>
          <a:p>
            <a:pPr marL="12700" marR="24738">
              <a:lnSpc>
                <a:spcPct val="95825"/>
              </a:lnSpc>
              <a:spcBef>
                <a:spcPts val="65"/>
              </a:spcBef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Quito”, Quito, 2018.</a:t>
            </a:r>
            <a:endParaRPr sz="1200">
              <a:latin typeface="Times New Roman"/>
              <a:cs typeface="Times New Roman"/>
            </a:endParaRPr>
          </a:p>
          <a:p>
            <a:pPr marL="12700" marR="179119" indent="2">
              <a:lnSpc>
                <a:spcPct val="100328"/>
              </a:lnSpc>
              <a:spcBef>
                <a:spcPts val="624"/>
              </a:spcBef>
            </a:pPr>
            <a:r>
              <a:rPr sz="1200" spc="-1" dirty="0" smtClean="0">
                <a:solidFill>
                  <a:srgbClr val="3333B2"/>
                </a:solidFill>
                <a:latin typeface="Times New Roman"/>
                <a:cs typeface="Times New Roman"/>
              </a:rPr>
              <a:t>Cerda, F. N.,  Surhoff, R. S., Estimaci'on de un modelo hed'onico para conjuntos de viviendas nuevas. Revista lngenier'1a lndustrial, 2002.</a:t>
            </a:r>
            <a:endParaRPr sz="1200">
              <a:latin typeface="Times New Roman"/>
              <a:cs typeface="Times New Roman"/>
            </a:endParaRPr>
          </a:p>
          <a:p>
            <a:pPr marL="1210677" marR="11151" indent="-1197974">
              <a:lnSpc>
                <a:spcPct val="100328"/>
              </a:lnSpc>
              <a:spcBef>
                <a:spcPts val="644"/>
              </a:spcBef>
            </a:pPr>
            <a:r>
              <a:rPr sz="1200" spc="-1" dirty="0" smtClean="0">
                <a:solidFill>
                  <a:srgbClr val="3333B2"/>
                </a:solidFill>
                <a:latin typeface="Times New Roman"/>
                <a:cs typeface="Times New Roman"/>
              </a:rPr>
              <a:t>Quesada, J. H. R. . Uso del m'etodo de precios hed'onicos, o'n en precios de viviendas producto de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1200" spc="-6" dirty="0" smtClean="0">
                <a:solidFill>
                  <a:srgbClr val="3333B2"/>
                </a:solidFill>
                <a:latin typeface="Times New Roman"/>
                <a:cs typeface="Times New Roman"/>
              </a:rPr>
              <a:t>nuevas l'1neas de metro. Universidad de Chile, Santiago de</a:t>
            </a:r>
            <a:endParaRPr sz="1200">
              <a:latin typeface="Times New Roman"/>
              <a:cs typeface="Times New Roman"/>
            </a:endParaRPr>
          </a:p>
          <a:p>
            <a:pPr marL="12700" marR="24738">
              <a:lnSpc>
                <a:spcPct val="95825"/>
              </a:lnSpc>
              <a:spcBef>
                <a:spcPts val="65"/>
              </a:spcBef>
            </a:pPr>
            <a:r>
              <a:rPr sz="1200" spc="-6" dirty="0" smtClean="0">
                <a:solidFill>
                  <a:srgbClr val="3333B2"/>
                </a:solidFill>
                <a:latin typeface="Times New Roman"/>
                <a:cs typeface="Times New Roman"/>
              </a:rPr>
              <a:t>Chile, 2015.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4" y="1419247"/>
            <a:ext cx="207992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[2]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051237"/>
            <a:ext cx="207992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dirty="0" smtClean="0">
                <a:solidFill>
                  <a:srgbClr val="3333B2"/>
                </a:solidFill>
                <a:latin typeface="Times New Roman"/>
                <a:cs typeface="Times New Roman"/>
              </a:rPr>
              <a:t>[3]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751" y="2234702"/>
            <a:ext cx="1246212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5" dirty="0" smtClean="0">
                <a:solidFill>
                  <a:srgbClr val="3333B2"/>
                </a:solidFill>
                <a:latin typeface="Times New Roman"/>
                <a:cs typeface="Times New Roman"/>
              </a:rPr>
              <a:t>para estimar variaci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00" y="127880"/>
            <a:ext cx="185343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37" dirty="0" smtClean="0">
                <a:solidFill>
                  <a:srgbClr val="3333B2"/>
                </a:solidFill>
                <a:latin typeface="Times New Roman"/>
                <a:cs typeface="Times New Roman"/>
              </a:rPr>
              <a:t>Objetivos Especificos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850" y="638616"/>
            <a:ext cx="3937585" cy="2309192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Times New Roman"/>
                <a:cs typeface="Times New Roman"/>
              </a:rPr>
              <a:t>Modelizar el precio de la vivienda respecto a sus factores (características), a través de análisis y diseño de experimentos (ANOVA) y caracterizar clases de equivalencia.</a:t>
            </a:r>
            <a:endParaRPr lang="es-419" sz="1200" dirty="0">
              <a:latin typeface="Times New Roman"/>
              <a:cs typeface="Times New Roman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Times New Roman"/>
                <a:cs typeface="Times New Roman"/>
              </a:rPr>
              <a:t>Determinar los factores y sus </a:t>
            </a:r>
            <a:r>
              <a:rPr lang="es-ES" sz="1200" dirty="0" smtClean="0">
                <a:latin typeface="Times New Roman"/>
                <a:cs typeface="Times New Roman"/>
              </a:rPr>
              <a:t>interacciones </a:t>
            </a:r>
            <a:r>
              <a:rPr lang="es-ES" sz="1200" dirty="0">
                <a:latin typeface="Times New Roman"/>
                <a:cs typeface="Times New Roman"/>
              </a:rPr>
              <a:t>relevantes en el modelo de factores.</a:t>
            </a:r>
            <a:endParaRPr lang="es-419" sz="1200" dirty="0">
              <a:latin typeface="Times New Roman"/>
              <a:cs typeface="Times New Roman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Times New Roman"/>
                <a:cs typeface="Times New Roman"/>
              </a:rPr>
              <a:t>Modelizar el precio de la vivienda mediante regresión hedónica.</a:t>
            </a:r>
            <a:endParaRPr lang="es-419" sz="1200" dirty="0">
              <a:latin typeface="Times New Roman"/>
              <a:cs typeface="Times New Roman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Times New Roman"/>
                <a:cs typeface="Times New Roman"/>
              </a:rPr>
              <a:t>Determinar que  variables son </a:t>
            </a:r>
            <a:r>
              <a:rPr lang="es-ES" sz="1200" dirty="0" smtClean="0">
                <a:latin typeface="Times New Roman"/>
                <a:cs typeface="Times New Roman"/>
              </a:rPr>
              <a:t>relevantes </a:t>
            </a:r>
            <a:r>
              <a:rPr lang="es-ES" sz="1200" dirty="0">
                <a:latin typeface="Times New Roman"/>
                <a:cs typeface="Times New Roman"/>
              </a:rPr>
              <a:t>en el modelo de regresión hedónica.</a:t>
            </a:r>
            <a:endParaRPr lang="es-419" sz="1200" dirty="0">
              <a:latin typeface="Times New Roman"/>
              <a:cs typeface="Times New Roman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latin typeface="Times New Roman"/>
                <a:cs typeface="Times New Roman"/>
              </a:rPr>
              <a:t>Comparar el modelo por factores con el modelo de regresión hedónica.</a:t>
            </a:r>
            <a:endParaRPr lang="es-419" sz="1200" dirty="0">
              <a:latin typeface="Times New Roman"/>
              <a:cs typeface="Times New Roman"/>
            </a:endParaRPr>
          </a:p>
          <a:p>
            <a:pPr marL="12700" marR="13586" algn="just">
              <a:lnSpc>
                <a:spcPts val="126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300" y="127880"/>
            <a:ext cx="185343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lang="es-419" sz="1700" spc="-37" dirty="0" smtClean="0">
                <a:solidFill>
                  <a:srgbClr val="3333B2"/>
                </a:solidFill>
                <a:latin typeface="Times New Roman"/>
                <a:cs typeface="Times New Roman"/>
              </a:rPr>
              <a:t>Justificación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850" y="474434"/>
            <a:ext cx="3956083" cy="2630716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84150" marR="19301" indent="-171450" algn="just">
              <a:lnSpc>
                <a:spcPts val="1260"/>
              </a:lnSpc>
              <a:buFont typeface="Arial" panose="020B0604020202020204" pitchFamily="34" charset="0"/>
              <a:buChar char="•"/>
            </a:pPr>
            <a:r>
              <a:rPr lang="es-419" sz="1200" spc="-1" dirty="0">
                <a:latin typeface="Times New Roman"/>
                <a:cs typeface="Times New Roman"/>
              </a:rPr>
              <a:t>La comisión Económica para América Latina cifró que 130 millones de latinoamericanos habitan en alojamientos precarios y 140 millones carecen de vivienda [4</a:t>
            </a:r>
            <a:r>
              <a:rPr lang="es-419" sz="1200" spc="-1" dirty="0" smtClean="0">
                <a:latin typeface="Times New Roman"/>
                <a:cs typeface="Times New Roman"/>
              </a:rPr>
              <a:t>].</a:t>
            </a:r>
          </a:p>
          <a:p>
            <a:pPr marL="184150" marR="19301" indent="-171450" algn="just">
              <a:lnSpc>
                <a:spcPts val="1260"/>
              </a:lnSpc>
              <a:buFont typeface="Arial" panose="020B0604020202020204" pitchFamily="34" charset="0"/>
              <a:buChar char="•"/>
            </a:pPr>
            <a:endParaRPr lang="es-419" sz="1200" spc="-1" dirty="0">
              <a:latin typeface="Times New Roman"/>
              <a:cs typeface="Times New Roman"/>
            </a:endParaRPr>
          </a:p>
          <a:p>
            <a:pPr marL="184150" marR="19301" indent="-171450" algn="just">
              <a:lnSpc>
                <a:spcPts val="1260"/>
              </a:lnSpc>
              <a:buFont typeface="Arial" panose="020B0604020202020204" pitchFamily="34" charset="0"/>
              <a:buChar char="•"/>
            </a:pPr>
            <a:r>
              <a:rPr lang="es-419" sz="1200" spc="-1" dirty="0">
                <a:latin typeface="Times New Roman"/>
                <a:cs typeface="Times New Roman"/>
              </a:rPr>
              <a:t>Los diseños factoriales completos son la estrategia experimental óptima para estudiar simultáneamente el efecto de varios factores sobre la respuesta y sus interacciones </a:t>
            </a:r>
            <a:r>
              <a:rPr lang="es-419" sz="1200" spc="-1" dirty="0" smtClean="0">
                <a:latin typeface="Times New Roman"/>
                <a:cs typeface="Times New Roman"/>
              </a:rPr>
              <a:t>[5].</a:t>
            </a:r>
          </a:p>
          <a:p>
            <a:pPr marL="184150" marR="19301" indent="-171450" algn="just">
              <a:lnSpc>
                <a:spcPts val="1260"/>
              </a:lnSpc>
              <a:buFont typeface="Arial" panose="020B0604020202020204" pitchFamily="34" charset="0"/>
              <a:buChar char="•"/>
            </a:pPr>
            <a:endParaRPr lang="es-419" sz="1200" spc="-1" dirty="0" smtClean="0">
              <a:latin typeface="Times New Roman"/>
              <a:cs typeface="Times New Roman"/>
            </a:endParaRPr>
          </a:p>
          <a:p>
            <a:pPr marL="184150" marR="19301" indent="-171450" algn="just">
              <a:lnSpc>
                <a:spcPts val="1260"/>
              </a:lnSpc>
              <a:buFont typeface="Arial" panose="020B0604020202020204" pitchFamily="34" charset="0"/>
              <a:buChar char="•"/>
            </a:pPr>
            <a:r>
              <a:rPr lang="es-419" sz="1200" spc="-1" dirty="0">
                <a:latin typeface="Times New Roman"/>
                <a:cs typeface="Times New Roman"/>
              </a:rPr>
              <a:t>Existen muchos</a:t>
            </a:r>
            <a:r>
              <a:rPr lang="es-ES" sz="1200" spc="-1" dirty="0">
                <a:latin typeface="Times New Roman"/>
                <a:cs typeface="Times New Roman"/>
              </a:rPr>
              <a:t> factores alrededor del precio de las viviendas, siendo la creación de clases equivalentes de vivienda y el estudio de los factores, temas influyentes sobre el precio de las casas, ya que pueden generan modelos de estimación con gran</a:t>
            </a:r>
            <a:r>
              <a:rPr lang="es-419" sz="1200" spc="-1" dirty="0">
                <a:latin typeface="Times New Roman"/>
                <a:cs typeface="Times New Roman"/>
              </a:rPr>
              <a:t> calidad [6</a:t>
            </a:r>
            <a:r>
              <a:rPr lang="es-419" sz="1200" spc="-1" dirty="0" smtClean="0">
                <a:latin typeface="Times New Roman"/>
                <a:cs typeface="Times New Roman"/>
              </a:rPr>
              <a:t>].</a:t>
            </a:r>
            <a:endParaRPr lang="es-419" sz="1200" spc="-1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1450" y="187956"/>
            <a:ext cx="185343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lang="es-419" sz="1700" spc="-37" dirty="0" smtClean="0">
                <a:solidFill>
                  <a:srgbClr val="3333B2"/>
                </a:solidFill>
                <a:latin typeface="Times New Roman"/>
                <a:cs typeface="Times New Roman"/>
              </a:rPr>
              <a:t>Hipótesis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693" y="1123950"/>
            <a:ext cx="3956083" cy="2630716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spc="-1" dirty="0">
                <a:latin typeface="Times New Roman"/>
                <a:cs typeface="Times New Roman"/>
              </a:rPr>
              <a:t>El modelo de factores expresa de mejor manera el precio de la vivienda que el modelo hedónico. </a:t>
            </a:r>
            <a:endParaRPr lang="es-ES" sz="1200" spc="-1" dirty="0" smtClean="0">
              <a:latin typeface="Times New Roman"/>
              <a:cs typeface="Times New Roman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1200" spc="-1" dirty="0">
              <a:latin typeface="Times New Roman"/>
              <a:cs typeface="Times New Roman"/>
            </a:endParaRPr>
          </a:p>
          <a:p>
            <a:pPr lvl="0"/>
            <a:endParaRPr lang="es-419" sz="1200" spc="-1" dirty="0">
              <a:latin typeface="Times New Roman"/>
              <a:cs typeface="Times New Roman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spc="-1" dirty="0">
                <a:latin typeface="Times New Roman"/>
                <a:cs typeface="Times New Roman"/>
              </a:rPr>
              <a:t>La variación del precio entre viviendas de similares características está determinada por una relación </a:t>
            </a:r>
            <a:r>
              <a:rPr lang="es-ES" sz="1200" spc="-1" dirty="0" smtClean="0">
                <a:latin typeface="Times New Roman"/>
                <a:cs typeface="Times New Roman"/>
              </a:rPr>
              <a:t>espacial.</a:t>
            </a:r>
            <a:endParaRPr lang="es-419" dirty="0"/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622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3945" y="394933"/>
            <a:ext cx="3240147" cy="2520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5300" y="127880"/>
            <a:ext cx="1120308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77" dirty="0" err="1" smtClean="0">
                <a:solidFill>
                  <a:srgbClr val="3333B2"/>
                </a:solidFill>
                <a:latin typeface="Times New Roman"/>
                <a:cs typeface="Times New Roman"/>
              </a:rPr>
              <a:t>Metodolog</a:t>
            </a:r>
            <a:r>
              <a:rPr lang="es-419" sz="1700" spc="-77" dirty="0" smtClean="0">
                <a:solidFill>
                  <a:srgbClr val="3333B2"/>
                </a:solidFill>
                <a:latin typeface="Times New Roman"/>
                <a:cs typeface="Times New Roman"/>
              </a:rPr>
              <a:t>í</a:t>
            </a:r>
            <a:r>
              <a:rPr sz="1700" spc="-77" dirty="0" smtClean="0">
                <a:solidFill>
                  <a:srgbClr val="3333B2"/>
                </a:solidFill>
                <a:latin typeface="Times New Roman"/>
                <a:cs typeface="Times New Roman"/>
              </a:rPr>
              <a:t>a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4899" y="3070045"/>
            <a:ext cx="1818941" cy="163945"/>
          </a:xfrm>
          <a:prstGeom prst="rect">
            <a:avLst/>
          </a:prstGeom>
        </p:spPr>
        <p:txBody>
          <a:bodyPr wrap="square" lIns="0" tIns="7365" rIns="0" bIns="0" rtlCol="0">
            <a:noAutofit/>
          </a:bodyPr>
          <a:lstStyle/>
          <a:p>
            <a:pPr marL="12700">
              <a:lnSpc>
                <a:spcPts val="1160"/>
              </a:lnSpc>
            </a:pPr>
            <a:r>
              <a:rPr sz="1100" spc="-3" dirty="0" smtClean="0">
                <a:solidFill>
                  <a:srgbClr val="3333B2"/>
                </a:solidFill>
                <a:latin typeface="Times New Roman"/>
                <a:cs typeface="Times New Roman"/>
              </a:rPr>
              <a:t>Figura: </a:t>
            </a:r>
            <a:r>
              <a:rPr sz="1100" spc="-3" dirty="0" err="1" smtClean="0">
                <a:latin typeface="Times New Roman"/>
                <a:cs typeface="Times New Roman"/>
              </a:rPr>
              <a:t>Metodolog</a:t>
            </a:r>
            <a:r>
              <a:rPr lang="es-419" sz="1100" spc="-3" dirty="0" smtClean="0">
                <a:latin typeface="Times New Roman"/>
                <a:cs typeface="Times New Roman"/>
              </a:rPr>
              <a:t>í</a:t>
            </a:r>
            <a:r>
              <a:rPr sz="1100" spc="-3" dirty="0" smtClean="0">
                <a:latin typeface="Times New Roman"/>
                <a:cs typeface="Times New Roman"/>
              </a:rPr>
              <a:t>a </a:t>
            </a:r>
            <a:r>
              <a:rPr sz="1100" spc="-3" dirty="0" smtClean="0">
                <a:latin typeface="Times New Roman"/>
                <a:cs typeface="Times New Roman"/>
              </a:rPr>
              <a:t>propuesta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1381" y="848169"/>
            <a:ext cx="1560804" cy="0"/>
          </a:xfrm>
          <a:custGeom>
            <a:avLst/>
            <a:gdLst/>
            <a:ahLst/>
            <a:cxnLst/>
            <a:rect l="l" t="t" r="r" b="b"/>
            <a:pathLst>
              <a:path w="1560804">
                <a:moveTo>
                  <a:pt x="0" y="0"/>
                </a:moveTo>
                <a:lnTo>
                  <a:pt x="1560804" y="0"/>
                </a:lnTo>
              </a:path>
            </a:pathLst>
          </a:custGeom>
          <a:ln w="60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5300" y="127880"/>
            <a:ext cx="1847849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46" dirty="0" smtClean="0">
                <a:solidFill>
                  <a:srgbClr val="3333B2"/>
                </a:solidFill>
                <a:latin typeface="Times New Roman"/>
                <a:cs typeface="Times New Roman"/>
              </a:rPr>
              <a:t>Recolecci´on de datos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4914" y="666455"/>
            <a:ext cx="163505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4642" y="666455"/>
            <a:ext cx="3540463" cy="177705"/>
          </a:xfrm>
          <a:prstGeom prst="rect">
            <a:avLst/>
          </a:prstGeom>
        </p:spPr>
        <p:txBody>
          <a:bodyPr wrap="square" lIns="0" tIns="8636" rIns="0" bIns="0" rtlCol="0">
            <a:noAutofit/>
          </a:bodyPr>
          <a:lstStyle/>
          <a:p>
            <a:pPr marL="12700">
              <a:lnSpc>
                <a:spcPts val="1360"/>
              </a:lnSpc>
            </a:pPr>
            <a:r>
              <a:rPr sz="1200" spc="13" dirty="0" smtClean="0">
                <a:latin typeface="Times New Roman"/>
                <a:cs typeface="Times New Roman"/>
              </a:rPr>
              <a:t>Se recolecta datos del portal </a:t>
            </a:r>
            <a:r>
              <a:rPr sz="1200" spc="-146" dirty="0" smtClean="0">
                <a:latin typeface="Courier New"/>
                <a:cs typeface="Courier New"/>
                <a:hlinkClick r:id="rId3"/>
              </a:rPr>
              <a:t>www.plusval</a:t>
            </a:r>
            <a:r>
              <a:rPr lang="es-419" sz="1200" spc="-146" dirty="0" smtClean="0">
                <a:latin typeface="Courier New"/>
                <a:cs typeface="Courier New"/>
                <a:hlinkClick r:id="rId3"/>
              </a:rPr>
              <a:t>í</a:t>
            </a:r>
            <a:r>
              <a:rPr sz="1200" spc="-146" dirty="0" smtClean="0">
                <a:latin typeface="Courier New"/>
                <a:cs typeface="Courier New"/>
                <a:hlinkClick r:id="rId3"/>
              </a:rPr>
              <a:t>a.com.ec </a:t>
            </a:r>
            <a:r>
              <a:rPr sz="1200" spc="13" dirty="0" smtClean="0">
                <a:latin typeface="Times New Roman"/>
                <a:cs typeface="Times New Roman"/>
                <a:hlinkClick r:id="rId3"/>
              </a:rPr>
              <a:t>y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4626" y="849919"/>
            <a:ext cx="3638914" cy="2056132"/>
          </a:xfrm>
          <a:prstGeom prst="rect">
            <a:avLst/>
          </a:prstGeom>
        </p:spPr>
        <p:txBody>
          <a:bodyPr wrap="square" lIns="0" tIns="8636" rIns="0" bIns="0" rtlCol="0">
            <a:noAutofit/>
          </a:bodyPr>
          <a:lstStyle/>
          <a:p>
            <a:pPr marL="12700">
              <a:lnSpc>
                <a:spcPts val="1360"/>
              </a:lnSpc>
            </a:pPr>
            <a:r>
              <a:rPr sz="1200" dirty="0" smtClean="0">
                <a:latin typeface="Times New Roman"/>
                <a:cs typeface="Times New Roman"/>
              </a:rPr>
              <a:t>de</a:t>
            </a:r>
            <a:r>
              <a:rPr sz="1200" spc="-18" dirty="0" smtClean="0">
                <a:latin typeface="Times New Roman"/>
                <a:cs typeface="Times New Roman"/>
              </a:rPr>
              <a:t> </a:t>
            </a:r>
            <a:r>
              <a:rPr sz="1200" spc="-234" dirty="0" smtClean="0">
                <a:latin typeface="Courier New"/>
                <a:cs typeface="Courier New"/>
              </a:rPr>
              <a:t> </a:t>
            </a:r>
            <a:r>
              <a:rPr sz="1200" u="sng" spc="0" dirty="0" smtClean="0">
                <a:latin typeface="Courier New"/>
                <a:cs typeface="Courier New"/>
                <a:hlinkClick r:id="rId4"/>
              </a:rPr>
              <a:t>www.olx.com.ec</a:t>
            </a:r>
            <a:r>
              <a:rPr sz="1200" spc="20" dirty="0" smtClean="0">
                <a:latin typeface="Times New Roman"/>
                <a:cs typeface="Times New Roman"/>
                <a:hlinkClick r:id="rId4"/>
              </a:rPr>
              <a:t>,</a:t>
            </a:r>
            <a:r>
              <a:rPr sz="1200" spc="6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entre</a:t>
            </a:r>
            <a:r>
              <a:rPr sz="1200" spc="11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el 1</a:t>
            </a:r>
            <a:r>
              <a:rPr sz="1200" spc="51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4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enero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el 20</a:t>
            </a:r>
            <a:r>
              <a:rPr sz="1200" spc="38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29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rzo</a:t>
            </a:r>
            <a:endParaRPr sz="1200" dirty="0">
              <a:latin typeface="Times New Roman"/>
              <a:cs typeface="Times New Roman"/>
            </a:endParaRPr>
          </a:p>
          <a:p>
            <a:pPr marL="12700" marR="22845">
              <a:lnSpc>
                <a:spcPts val="1345"/>
              </a:lnSpc>
            </a:pPr>
            <a:r>
              <a:rPr sz="1200" spc="6" dirty="0" smtClean="0">
                <a:latin typeface="Times New Roman"/>
                <a:cs typeface="Times New Roman"/>
              </a:rPr>
              <a:t>del 2019, se obtiene 700 casas.</a:t>
            </a:r>
            <a:endParaRPr sz="1200" dirty="0">
              <a:latin typeface="Times New Roman"/>
              <a:cs typeface="Times New Roman"/>
            </a:endParaRPr>
          </a:p>
          <a:p>
            <a:pPr marL="12715" marR="26978">
              <a:lnSpc>
                <a:spcPts val="1379"/>
              </a:lnSpc>
              <a:spcBef>
                <a:spcPts val="292"/>
              </a:spcBef>
            </a:pPr>
            <a:r>
              <a:rPr sz="1200" dirty="0" smtClean="0">
                <a:latin typeface="Times New Roman"/>
                <a:cs typeface="Times New Roman"/>
              </a:rPr>
              <a:t>Se</a:t>
            </a:r>
            <a:r>
              <a:rPr sz="1200" spc="5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filtra</a:t>
            </a:r>
            <a:r>
              <a:rPr sz="1200" spc="2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</a:t>
            </a:r>
            <a:r>
              <a:rPr sz="1200" spc="-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items</a:t>
            </a:r>
            <a:r>
              <a:rPr sz="1200" spc="77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34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etidos,</a:t>
            </a:r>
            <a:r>
              <a:rPr sz="1200" spc="62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obtiene</a:t>
            </a:r>
            <a:r>
              <a:rPr sz="1200" spc="63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585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publicaciones. </a:t>
            </a:r>
            <a:endParaRPr sz="1200" dirty="0">
              <a:latin typeface="Times New Roman"/>
              <a:cs typeface="Times New Roman"/>
            </a:endParaRPr>
          </a:p>
          <a:p>
            <a:pPr marL="12715" marR="26978">
              <a:lnSpc>
                <a:spcPts val="1379"/>
              </a:lnSpc>
              <a:spcBef>
                <a:spcPts val="364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Se eliminan items no georeferenciados, se obtiene 296</a:t>
            </a:r>
            <a:endParaRPr sz="1200" dirty="0">
              <a:latin typeface="Times New Roman"/>
              <a:cs typeface="Times New Roman"/>
            </a:endParaRPr>
          </a:p>
          <a:p>
            <a:pPr marL="12700" marR="22845">
              <a:lnSpc>
                <a:spcPts val="1095"/>
              </a:lnSpc>
              <a:spcBef>
                <a:spcPts val="419"/>
              </a:spcBef>
            </a:pPr>
            <a:r>
              <a:rPr sz="1200" dirty="0" smtClean="0">
                <a:latin typeface="Times New Roman"/>
                <a:cs typeface="Times New Roman"/>
              </a:rPr>
              <a:t>publicaciones.</a:t>
            </a:r>
            <a:endParaRPr sz="1200" dirty="0">
              <a:latin typeface="Times New Roman"/>
              <a:cs typeface="Times New Roman"/>
            </a:endParaRPr>
          </a:p>
          <a:p>
            <a:pPr marL="12715" marR="22845">
              <a:lnSpc>
                <a:spcPct val="95825"/>
              </a:lnSpc>
              <a:spcBef>
                <a:spcPts val="305"/>
              </a:spcBef>
            </a:pPr>
            <a:r>
              <a:rPr sz="1200" dirty="0" smtClean="0">
                <a:latin typeface="Times New Roman"/>
                <a:cs typeface="Times New Roman"/>
              </a:rPr>
              <a:t>Se georeferencia 41 Unidades Educativas del cant</a:t>
            </a:r>
            <a:endParaRPr sz="1200" dirty="0">
              <a:latin typeface="Times New Roman"/>
              <a:cs typeface="Times New Roman"/>
            </a:endParaRPr>
          </a:p>
          <a:p>
            <a:pPr marL="12700" marR="22845">
              <a:lnSpc>
                <a:spcPct val="95825"/>
              </a:lnSpc>
              <a:spcBef>
                <a:spcPts val="65"/>
              </a:spcBef>
            </a:pPr>
            <a:r>
              <a:rPr sz="1200" spc="-33" dirty="0" smtClean="0">
                <a:latin typeface="Times New Roman"/>
                <a:cs typeface="Times New Roman"/>
              </a:rPr>
              <a:t>Rumin'ahui.</a:t>
            </a:r>
            <a:endParaRPr sz="1200" dirty="0">
              <a:latin typeface="Times New Roman"/>
              <a:cs typeface="Times New Roman"/>
            </a:endParaRPr>
          </a:p>
          <a:p>
            <a:pPr marL="12715" marR="22845">
              <a:lnSpc>
                <a:spcPct val="95825"/>
              </a:lnSpc>
              <a:spcBef>
                <a:spcPts val="360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Se georeferencia 19 establecimientos de salud.</a:t>
            </a:r>
            <a:endParaRPr sz="1200" dirty="0">
              <a:latin typeface="Times New Roman"/>
              <a:cs typeface="Times New Roman"/>
            </a:endParaRPr>
          </a:p>
          <a:p>
            <a:pPr marL="12715" marR="516177">
              <a:lnSpc>
                <a:spcPts val="1739"/>
              </a:lnSpc>
              <a:spcBef>
                <a:spcPts val="177"/>
              </a:spcBef>
            </a:pPr>
            <a:r>
              <a:rPr sz="1200" spc="-3" dirty="0" smtClean="0">
                <a:latin typeface="Times New Roman"/>
                <a:cs typeface="Times New Roman"/>
              </a:rPr>
              <a:t>Se georeferencia 3 zonas de </a:t>
            </a:r>
            <a:r>
              <a:rPr sz="1200" spc="-3" dirty="0" err="1" smtClean="0">
                <a:latin typeface="Times New Roman"/>
                <a:cs typeface="Times New Roman"/>
              </a:rPr>
              <a:t>desarrollo</a:t>
            </a:r>
            <a:r>
              <a:rPr sz="1200" spc="-3" dirty="0" smtClean="0">
                <a:latin typeface="Times New Roman"/>
                <a:cs typeface="Times New Roman"/>
              </a:rPr>
              <a:t> </a:t>
            </a:r>
            <a:r>
              <a:rPr sz="1200" spc="-3" dirty="0" smtClean="0">
                <a:latin typeface="Times New Roman"/>
                <a:cs typeface="Times New Roman"/>
              </a:rPr>
              <a:t>econ</a:t>
            </a:r>
            <a:r>
              <a:rPr lang="es-419" sz="1200" spc="-3" dirty="0" smtClean="0">
                <a:latin typeface="Times New Roman"/>
                <a:cs typeface="Times New Roman"/>
              </a:rPr>
              <a:t>ó</a:t>
            </a:r>
            <a:r>
              <a:rPr sz="1200" spc="-3" dirty="0" err="1" smtClean="0">
                <a:latin typeface="Times New Roman"/>
                <a:cs typeface="Times New Roman"/>
              </a:rPr>
              <a:t>mico</a:t>
            </a:r>
            <a:r>
              <a:rPr sz="1200" spc="-3" dirty="0" smtClean="0">
                <a:latin typeface="Times New Roman"/>
                <a:cs typeface="Times New Roman"/>
              </a:rPr>
              <a:t>. Se georeferencia 3 lnstituciones de Eduacaci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4914" y="1254795"/>
            <a:ext cx="163505" cy="398655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97"/>
              </a:spcBef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914" y="1881095"/>
            <a:ext cx="163505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6861" y="1881095"/>
            <a:ext cx="198578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-77" dirty="0" smtClean="0">
                <a:latin typeface="Times New Roman"/>
                <a:cs typeface="Times New Roman"/>
              </a:rPr>
              <a:t>o'n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914" y="2285984"/>
            <a:ext cx="163505" cy="620067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97"/>
              </a:spcBef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60"/>
              </a:spcBef>
            </a:pPr>
            <a:r>
              <a:rPr sz="1200" spc="1" dirty="0" smtClean="0">
                <a:solidFill>
                  <a:srgbClr val="3333B2"/>
                </a:solidFill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2084" y="3082388"/>
            <a:ext cx="800224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lang="es-419" sz="1200" spc="-10" dirty="0">
                <a:latin typeface="Times New Roman"/>
                <a:cs typeface="Times New Roman"/>
              </a:rPr>
              <a:t>ó</a:t>
            </a:r>
            <a:r>
              <a:rPr sz="1200" spc="-10" dirty="0" smtClean="0">
                <a:latin typeface="Times New Roman"/>
                <a:cs typeface="Times New Roman"/>
              </a:rPr>
              <a:t>n </a:t>
            </a:r>
            <a:r>
              <a:rPr sz="1200" spc="-10" dirty="0" smtClean="0">
                <a:latin typeface="Times New Roman"/>
                <a:cs typeface="Times New Roman"/>
              </a:rPr>
              <a:t>Superior.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471381" y="708469"/>
            <a:ext cx="15608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132010" y="-2"/>
            <a:ext cx="1440010" cy="43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9133" y="3276281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89516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38100"/>
                </a:moveTo>
                <a:lnTo>
                  <a:pt x="25400" y="0"/>
                </a:lnTo>
                <a:lnTo>
                  <a:pt x="0" y="19050"/>
                </a:lnTo>
                <a:lnTo>
                  <a:pt x="2540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7319" y="327231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38100"/>
                </a:moveTo>
                <a:lnTo>
                  <a:pt x="25400" y="1905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23652" y="3286403"/>
            <a:ext cx="43019" cy="30366"/>
          </a:xfrm>
          <a:custGeom>
            <a:avLst/>
            <a:gdLst/>
            <a:ahLst/>
            <a:cxnLst/>
            <a:rect l="l" t="t" r="r" b="b"/>
            <a:pathLst>
              <a:path w="43019" h="30366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34144" y="327612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4304" y="326596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60483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0352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31451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7652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20352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07652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20352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78619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91319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1319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02418" y="3272319"/>
            <a:ext cx="203202" cy="38100"/>
          </a:xfrm>
          <a:custGeom>
            <a:avLst/>
            <a:gdLst/>
            <a:ahLst/>
            <a:cxnLst/>
            <a:rect l="l" t="t" r="r" b="b"/>
            <a:pathLst>
              <a:path w="203202" h="38100">
                <a:moveTo>
                  <a:pt x="203202" y="19050"/>
                </a:moveTo>
                <a:lnTo>
                  <a:pt x="177802" y="0"/>
                </a:lnTo>
                <a:lnTo>
                  <a:pt x="177802" y="38100"/>
                </a:lnTo>
                <a:lnTo>
                  <a:pt x="203202" y="19050"/>
                </a:lnTo>
                <a:close/>
              </a:path>
              <a:path w="203202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8619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1319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49586" y="32659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2286" y="32786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2286" y="329136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49586" y="33040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2286" y="3316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51033" y="32964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23969" y="3269955"/>
            <a:ext cx="30366" cy="30366"/>
          </a:xfrm>
          <a:custGeom>
            <a:avLst/>
            <a:gdLst/>
            <a:ahLst/>
            <a:cxnLst/>
            <a:rect l="l" t="t" r="r" b="b"/>
            <a:pathLst>
              <a:path w="30366" h="30366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44352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8765" y="46907"/>
                </a:lnTo>
                <a:lnTo>
                  <a:pt x="48038" y="36798"/>
                </a:lnTo>
                <a:lnTo>
                  <a:pt x="50800" y="25400"/>
                </a:lnTo>
                <a:lnTo>
                  <a:pt x="46907" y="11928"/>
                </a:lnTo>
                <a:lnTo>
                  <a:pt x="36798" y="2718"/>
                </a:lnTo>
                <a:lnTo>
                  <a:pt x="25400" y="0"/>
                </a:lnTo>
                <a:lnTo>
                  <a:pt x="11928" y="3893"/>
                </a:lnTo>
                <a:lnTo>
                  <a:pt x="2718" y="14001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29112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96754" y="326596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1928" y="46907"/>
                </a:lnTo>
                <a:lnTo>
                  <a:pt x="2718" y="36798"/>
                </a:lnTo>
                <a:lnTo>
                  <a:pt x="0" y="25400"/>
                </a:lnTo>
                <a:lnTo>
                  <a:pt x="3893" y="11928"/>
                </a:lnTo>
                <a:lnTo>
                  <a:pt x="14001" y="2718"/>
                </a:lnTo>
                <a:lnTo>
                  <a:pt x="25400" y="0"/>
                </a:lnTo>
                <a:lnTo>
                  <a:pt x="38872" y="3893"/>
                </a:lnTo>
                <a:lnTo>
                  <a:pt x="48082" y="14001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32315" y="3283749"/>
            <a:ext cx="30480" cy="12699"/>
          </a:xfrm>
          <a:custGeom>
            <a:avLst/>
            <a:gdLst/>
            <a:ahLst/>
            <a:cxnLst/>
            <a:rect l="l" t="t" r="r" b="b"/>
            <a:pathLst>
              <a:path w="30480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3995" y="3333813"/>
            <a:ext cx="2303995" cy="122186"/>
          </a:xfrm>
          <a:custGeom>
            <a:avLst/>
            <a:gdLst/>
            <a:ahLst/>
            <a:cxnLst/>
            <a:rect l="l" t="t" r="r" b="b"/>
            <a:pathLst>
              <a:path w="2303995" h="122186">
                <a:moveTo>
                  <a:pt x="2303995" y="122186"/>
                </a:moveTo>
                <a:lnTo>
                  <a:pt x="2303995" y="0"/>
                </a:ln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300" y="127880"/>
            <a:ext cx="2766543" cy="244035"/>
          </a:xfrm>
          <a:prstGeom prst="rect">
            <a:avLst/>
          </a:prstGeom>
        </p:spPr>
        <p:txBody>
          <a:bodyPr wrap="square" lIns="0" tIns="11176" rIns="0" bIns="0" rtlCol="0">
            <a:noAutofit/>
          </a:bodyPr>
          <a:lstStyle/>
          <a:p>
            <a:pPr marL="12700">
              <a:lnSpc>
                <a:spcPts val="1760"/>
              </a:lnSpc>
            </a:pPr>
            <a:r>
              <a:rPr sz="1700" spc="-12" dirty="0" smtClean="0">
                <a:solidFill>
                  <a:srgbClr val="3333B2"/>
                </a:solidFill>
                <a:latin typeface="Times New Roman"/>
                <a:cs typeface="Times New Roman"/>
              </a:rPr>
              <a:t>Estudio descriptivo de los datos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4" y="671509"/>
            <a:ext cx="3055537" cy="177231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>
              <a:lnSpc>
                <a:spcPts val="1260"/>
              </a:lnSpc>
            </a:pPr>
            <a:r>
              <a:rPr sz="1200" spc="3" dirty="0" smtClean="0">
                <a:latin typeface="Times New Roman"/>
                <a:cs typeface="Times New Roman"/>
              </a:rPr>
              <a:t>Se realiza un estudio descriptivo de las variables: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208" y="887305"/>
            <a:ext cx="156959" cy="1948588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 marR="3512" algn="just">
              <a:lnSpc>
                <a:spcPts val="1180"/>
              </a:lnSpc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 indent="0" algn="just">
              <a:lnSpc>
                <a:spcPts val="1379"/>
              </a:lnSpc>
              <a:spcBef>
                <a:spcPts val="301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r>
              <a:rPr sz="1200" spc="395" dirty="0" smtClean="0">
                <a:solidFill>
                  <a:srgbClr val="3333B2"/>
                </a:solid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79"/>
              </a:lnSpc>
              <a:spcBef>
                <a:spcPts val="362"/>
              </a:spcBef>
            </a:pPr>
            <a:r>
              <a:rPr sz="1200" spc="526" dirty="0" smtClean="0">
                <a:solidFill>
                  <a:srgbClr val="3333B2"/>
                </a:solidFill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626" y="892934"/>
            <a:ext cx="3054778" cy="1948588"/>
          </a:xfrm>
          <a:prstGeom prst="rect">
            <a:avLst/>
          </a:prstGeom>
        </p:spPr>
        <p:txBody>
          <a:bodyPr wrap="square" lIns="0" tIns="8001" rIns="0" bIns="0" rtlCol="0">
            <a:noAutofit/>
          </a:bodyPr>
          <a:lstStyle/>
          <a:p>
            <a:pPr marL="12700" marR="22774">
              <a:lnSpc>
                <a:spcPts val="1260"/>
              </a:lnSpc>
            </a:pPr>
            <a:r>
              <a:rPr sz="1200" dirty="0" smtClean="0">
                <a:latin typeface="Times New Roman"/>
                <a:cs typeface="Times New Roman"/>
              </a:rPr>
              <a:t>Precio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297"/>
              </a:spcBef>
            </a:pPr>
            <a:r>
              <a:rPr sz="1200" spc="0" dirty="0" smtClean="0">
                <a:latin typeface="Times New Roman"/>
                <a:cs typeface="Times New Roman"/>
              </a:rPr>
              <a:t>Superficie total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60"/>
              </a:spcBef>
            </a:pPr>
            <a:r>
              <a:rPr sz="1200" spc="2" dirty="0" smtClean="0">
                <a:latin typeface="Times New Roman"/>
                <a:cs typeface="Times New Roman"/>
              </a:rPr>
              <a:t>Superficie cuebierta o de construccion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60"/>
              </a:spcBef>
            </a:pPr>
            <a:r>
              <a:rPr sz="1200" spc="-2" dirty="0" smtClean="0">
                <a:latin typeface="Times New Roman"/>
                <a:cs typeface="Times New Roman"/>
              </a:rPr>
              <a:t>Nu'mero de cuartos dormitorios o habitaciones</a:t>
            </a:r>
            <a:endParaRPr sz="1200" dirty="0">
              <a:latin typeface="Times New Roman"/>
              <a:cs typeface="Times New Roman"/>
            </a:endParaRPr>
          </a:p>
          <a:p>
            <a:pPr marL="12700" marR="22774">
              <a:lnSpc>
                <a:spcPct val="95825"/>
              </a:lnSpc>
              <a:spcBef>
                <a:spcPts val="360"/>
              </a:spcBef>
            </a:pPr>
            <a:r>
              <a:rPr sz="1200" spc="-24" dirty="0" smtClean="0">
                <a:latin typeface="Times New Roman"/>
                <a:cs typeface="Times New Roman"/>
              </a:rPr>
              <a:t>Nu'mero de ban'os</a:t>
            </a:r>
            <a:endParaRPr sz="1200" dirty="0">
              <a:latin typeface="Times New Roman"/>
              <a:cs typeface="Times New Roman"/>
            </a:endParaRPr>
          </a:p>
          <a:p>
            <a:pPr marL="12700" marR="1235409">
              <a:lnSpc>
                <a:spcPts val="1379"/>
              </a:lnSpc>
              <a:spcBef>
                <a:spcPts val="360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Nu'mero de estacionamientos </a:t>
            </a:r>
            <a:endParaRPr sz="1200" dirty="0">
              <a:latin typeface="Times New Roman"/>
              <a:cs typeface="Times New Roman"/>
            </a:endParaRPr>
          </a:p>
          <a:p>
            <a:pPr marL="12700" marR="1235409">
              <a:lnSpc>
                <a:spcPts val="1379"/>
              </a:lnSpc>
              <a:spcBef>
                <a:spcPts val="358"/>
              </a:spcBef>
            </a:pPr>
            <a:r>
              <a:rPr sz="1200" spc="-2" dirty="0" smtClean="0">
                <a:latin typeface="Times New Roman"/>
                <a:cs typeface="Times New Roman"/>
              </a:rPr>
              <a:t>Nu'mero de pisos de la casa </a:t>
            </a:r>
            <a:endParaRPr sz="1200" dirty="0">
              <a:latin typeface="Times New Roman"/>
              <a:cs typeface="Times New Roman"/>
            </a:endParaRPr>
          </a:p>
          <a:p>
            <a:pPr marL="12700" marR="1235409">
              <a:lnSpc>
                <a:spcPts val="1379"/>
              </a:lnSpc>
              <a:spcBef>
                <a:spcPts val="358"/>
              </a:spcBef>
            </a:pPr>
            <a:r>
              <a:rPr sz="1200" spc="-24" dirty="0" smtClean="0">
                <a:latin typeface="Times New Roman"/>
                <a:cs typeface="Times New Roman"/>
              </a:rPr>
              <a:t>Antiguiedad </a:t>
            </a:r>
            <a:r>
              <a:rPr sz="1200" spc="-24" dirty="0" err="1" smtClean="0">
                <a:latin typeface="Times New Roman"/>
                <a:cs typeface="Times New Roman"/>
              </a:rPr>
              <a:t>en</a:t>
            </a:r>
            <a:r>
              <a:rPr sz="1200" spc="-24" dirty="0" smtClean="0">
                <a:latin typeface="Times New Roman"/>
                <a:cs typeface="Times New Roman"/>
              </a:rPr>
              <a:t> </a:t>
            </a:r>
            <a:r>
              <a:rPr sz="1200" spc="-24" dirty="0" smtClean="0">
                <a:latin typeface="Times New Roman"/>
                <a:cs typeface="Times New Roman"/>
              </a:rPr>
              <a:t>a</a:t>
            </a:r>
            <a:r>
              <a:rPr lang="es-419" sz="1200" spc="-24" dirty="0" smtClean="0">
                <a:latin typeface="Times New Roman"/>
                <a:cs typeface="Times New Roman"/>
              </a:rPr>
              <a:t>ñ</a:t>
            </a:r>
            <a:r>
              <a:rPr sz="1200" spc="-24" dirty="0" err="1" smtClean="0">
                <a:latin typeface="Times New Roman"/>
                <a:cs typeface="Times New Roman"/>
              </a:rPr>
              <a:t>os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  <a:spcBef>
                <a:spcPts val="489"/>
              </a:spcBef>
            </a:pPr>
            <a:r>
              <a:rPr sz="1200" spc="11" dirty="0" smtClean="0">
                <a:latin typeface="Times New Roman"/>
                <a:cs typeface="Times New Roman"/>
              </a:rPr>
              <a:t>Pertenencia a un conjunto cerrado o condominio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626" y="3347888"/>
            <a:ext cx="3498114" cy="101661"/>
          </a:xfrm>
          <a:prstGeom prst="rect">
            <a:avLst/>
          </a:prstGeom>
        </p:spPr>
        <p:txBody>
          <a:bodyPr wrap="square" lIns="0" tIns="4318" rIns="0" bIns="0" rtlCol="0">
            <a:noAutofit/>
          </a:bodyPr>
          <a:lstStyle/>
          <a:p>
            <a:pPr marL="12700">
              <a:lnSpc>
                <a:spcPts val="680"/>
              </a:lnSpc>
            </a:pP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Ing.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1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er</a:t>
            </a:r>
            <a:r>
              <a:rPr sz="600" spc="27" dirty="0" smtClean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600" spc="29" dirty="0" smtClean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ega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600" spc="8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Mgs. </a:t>
            </a:r>
            <a:r>
              <a:rPr sz="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Livino</a:t>
            </a:r>
            <a:r>
              <a:rPr sz="600" spc="3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Armijos          </a:t>
            </a:r>
            <a:r>
              <a:rPr sz="600" spc="1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600" spc="4" dirty="0" smtClean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00" spc="-192" dirty="0" smtClean="0">
                <a:solidFill>
                  <a:srgbClr val="FFFFFF"/>
                </a:solidFill>
                <a:latin typeface="Times New Roman"/>
                <a:cs typeface="Times New Roman"/>
              </a:rPr>
              <a:t>´</a:t>
            </a:r>
            <a:r>
              <a:rPr sz="600" spc="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600" spc="-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600" spc="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600" spc="6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600" spc="143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clases </a:t>
            </a:r>
            <a:r>
              <a:rPr sz="600" spc="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equi</a:t>
            </a:r>
            <a:r>
              <a:rPr sz="600" spc="23" dirty="0" smtClean="0">
                <a:solidFill>
                  <a:srgbClr val="FFFFFF"/>
                </a:solidFill>
                <a:latin typeface="Times New Roman"/>
                <a:cs typeface="Times New Roman"/>
              </a:rPr>
              <a:t>valentes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600" spc="6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600" spc="19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delos </a:t>
            </a:r>
            <a:r>
              <a:rPr sz="600" spc="97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00" spc="33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hed</a:t>
            </a:r>
            <a:r>
              <a:rPr sz="600" spc="26" dirty="0" smtClean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600" spc="8" dirty="0" smtClean="0">
                <a:solidFill>
                  <a:srgbClr val="FFFFFF"/>
                </a:solidFill>
                <a:latin typeface="Times New Roman"/>
                <a:cs typeface="Times New Roman"/>
              </a:rPr>
              <a:t>ni</a:t>
            </a:r>
            <a:r>
              <a:rPr sz="600" spc="22" dirty="0" smtClean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600" spc="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978" y="3291369"/>
            <a:ext cx="53506" cy="25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069133" y="3291464"/>
            <a:ext cx="43019" cy="1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2411</Words>
  <Application>Microsoft Office PowerPoint</Application>
  <PresentationFormat>Personalizado</PresentationFormat>
  <Paragraphs>489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Malgun Gothic</vt:lpstr>
      <vt:lpstr>Arial</vt:lpstr>
      <vt:lpstr>Calibri</vt:lpstr>
      <vt:lpstr>Courier New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elite4</dc:creator>
  <cp:lastModifiedBy>Fernando Ortega Loza</cp:lastModifiedBy>
  <cp:revision>4</cp:revision>
  <dcterms:modified xsi:type="dcterms:W3CDTF">2019-11-25T20:04:04Z</dcterms:modified>
</cp:coreProperties>
</file>