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67"/>
  </p:notesMasterIdLst>
  <p:sldIdLst>
    <p:sldId id="256" r:id="rId2"/>
    <p:sldId id="257" r:id="rId3"/>
    <p:sldId id="258" r:id="rId4"/>
    <p:sldId id="259" r:id="rId5"/>
    <p:sldId id="260" r:id="rId6"/>
    <p:sldId id="261" r:id="rId7"/>
    <p:sldId id="263" r:id="rId8"/>
    <p:sldId id="262" r:id="rId9"/>
    <p:sldId id="264" r:id="rId10"/>
    <p:sldId id="265" r:id="rId11"/>
    <p:sldId id="267" r:id="rId12"/>
    <p:sldId id="285" r:id="rId13"/>
    <p:sldId id="266" r:id="rId14"/>
    <p:sldId id="284" r:id="rId15"/>
    <p:sldId id="288" r:id="rId16"/>
    <p:sldId id="289" r:id="rId17"/>
    <p:sldId id="290" r:id="rId18"/>
    <p:sldId id="291" r:id="rId19"/>
    <p:sldId id="292" r:id="rId20"/>
    <p:sldId id="293" r:id="rId21"/>
    <p:sldId id="294" r:id="rId22"/>
    <p:sldId id="295" r:id="rId23"/>
    <p:sldId id="297" r:id="rId24"/>
    <p:sldId id="278" r:id="rId25"/>
    <p:sldId id="268" r:id="rId26"/>
    <p:sldId id="271" r:id="rId27"/>
    <p:sldId id="269" r:id="rId28"/>
    <p:sldId id="272" r:id="rId29"/>
    <p:sldId id="275" r:id="rId30"/>
    <p:sldId id="296" r:id="rId31"/>
    <p:sldId id="287" r:id="rId32"/>
    <p:sldId id="276" r:id="rId33"/>
    <p:sldId id="286" r:id="rId34"/>
    <p:sldId id="298" r:id="rId35"/>
    <p:sldId id="299" r:id="rId36"/>
    <p:sldId id="300" r:id="rId37"/>
    <p:sldId id="301" r:id="rId38"/>
    <p:sldId id="302" r:id="rId39"/>
    <p:sldId id="303" r:id="rId40"/>
    <p:sldId id="305" r:id="rId41"/>
    <p:sldId id="304" r:id="rId42"/>
    <p:sldId id="306" r:id="rId43"/>
    <p:sldId id="307" r:id="rId44"/>
    <p:sldId id="308" r:id="rId45"/>
    <p:sldId id="309" r:id="rId46"/>
    <p:sldId id="277"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4" r:id="rId61"/>
    <p:sldId id="325" r:id="rId62"/>
    <p:sldId id="326" r:id="rId63"/>
    <p:sldId id="279" r:id="rId64"/>
    <p:sldId id="282" r:id="rId65"/>
    <p:sldId id="283" r:id="rId66"/>
  </p:sldIdLst>
  <p:sldSz cx="9144000" cy="5143500" type="screen16x9"/>
  <p:notesSz cx="6858000" cy="9144000"/>
  <p:embeddedFontLst>
    <p:embeddedFont>
      <p:font typeface="Calibri" panose="020F0502020204030204" pitchFamily="34" charset="0"/>
      <p:regular r:id="rId68"/>
      <p:bold r:id="rId69"/>
      <p:italic r:id="rId70"/>
      <p:boldItalic r:id="rId71"/>
    </p:embeddedFont>
    <p:embeddedFont>
      <p:font typeface="Sniglet" panose="020B0604020202020204" charset="0"/>
      <p:regular r:id="rId72"/>
    </p:embeddedFont>
    <p:embeddedFont>
      <p:font typeface="Patrick Hand SC" panose="020B0604020202020204" charset="0"/>
      <p:regular r:id="rId73"/>
    </p:embeddedFont>
    <p:embeddedFont>
      <p:font typeface="Cambria Math" panose="02040503050406030204" pitchFamily="18"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VELA" initials="DV" lastIdx="1" clrIdx="0">
    <p:extLst>
      <p:ext uri="{19B8F6BF-5375-455C-9EA6-DF929625EA0E}">
        <p15:presenceInfo xmlns:p15="http://schemas.microsoft.com/office/powerpoint/2012/main" userId="cb292fc8a7609c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FB9C79-65B2-4FCE-9C75-6E994948C2AF}">
  <a:tblStyle styleId="{B2FB9C79-65B2-4FCE-9C75-6E994948C2A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sorterViewPr>
    <p:cViewPr>
      <p:scale>
        <a:sx n="100" d="100"/>
        <a:sy n="100" d="100"/>
      </p:scale>
      <p:origin x="0" y="-47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FINAL_TESIS\TESIS_T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FINAL_TESIS\TESIS_T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Grupo</a:t>
            </a:r>
            <a:r>
              <a:rPr lang="en-US" baseline="0"/>
              <a:t> del experimento</a:t>
            </a:r>
            <a:endParaRPr lang="en-US"/>
          </a:p>
        </c:rich>
      </c:tx>
      <c:layout>
        <c:manualLayout>
          <c:xMode val="edge"/>
          <c:yMode val="edge"/>
          <c:x val="0.362458223972003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GEXP!$C$3</c:f>
              <c:strCache>
                <c:ptCount val="1"/>
                <c:pt idx="0">
                  <c:v>PRE-TEST</c:v>
                </c:pt>
              </c:strCache>
            </c:strRef>
          </c:tx>
          <c:spPr>
            <a:solidFill>
              <a:schemeClr val="accent1"/>
            </a:solidFill>
            <a:ln>
              <a:noFill/>
            </a:ln>
            <a:effectLst/>
          </c:spPr>
          <c:invertIfNegative val="0"/>
          <c:val>
            <c:numRef>
              <c:f>GEXP!$C$4:$C$27</c:f>
              <c:numCache>
                <c:formatCode>General</c:formatCode>
                <c:ptCount val="24"/>
                <c:pt idx="0">
                  <c:v>1</c:v>
                </c:pt>
                <c:pt idx="1">
                  <c:v>0.5</c:v>
                </c:pt>
                <c:pt idx="2">
                  <c:v>2</c:v>
                </c:pt>
                <c:pt idx="3">
                  <c:v>1</c:v>
                </c:pt>
                <c:pt idx="4">
                  <c:v>1</c:v>
                </c:pt>
                <c:pt idx="5">
                  <c:v>2</c:v>
                </c:pt>
                <c:pt idx="6">
                  <c:v>1</c:v>
                </c:pt>
                <c:pt idx="7">
                  <c:v>2</c:v>
                </c:pt>
                <c:pt idx="8">
                  <c:v>4</c:v>
                </c:pt>
                <c:pt idx="9">
                  <c:v>5</c:v>
                </c:pt>
                <c:pt idx="10">
                  <c:v>1</c:v>
                </c:pt>
                <c:pt idx="11">
                  <c:v>4</c:v>
                </c:pt>
                <c:pt idx="12">
                  <c:v>5</c:v>
                </c:pt>
                <c:pt idx="13">
                  <c:v>1</c:v>
                </c:pt>
                <c:pt idx="14">
                  <c:v>4</c:v>
                </c:pt>
                <c:pt idx="15">
                  <c:v>1</c:v>
                </c:pt>
                <c:pt idx="16">
                  <c:v>1</c:v>
                </c:pt>
                <c:pt idx="17">
                  <c:v>5</c:v>
                </c:pt>
                <c:pt idx="18">
                  <c:v>1</c:v>
                </c:pt>
                <c:pt idx="19">
                  <c:v>4</c:v>
                </c:pt>
                <c:pt idx="20">
                  <c:v>1</c:v>
                </c:pt>
                <c:pt idx="21">
                  <c:v>4</c:v>
                </c:pt>
                <c:pt idx="22">
                  <c:v>5</c:v>
                </c:pt>
                <c:pt idx="23">
                  <c:v>3</c:v>
                </c:pt>
              </c:numCache>
            </c:numRef>
          </c:val>
          <c:extLst>
            <c:ext xmlns:c16="http://schemas.microsoft.com/office/drawing/2014/chart" uri="{C3380CC4-5D6E-409C-BE32-E72D297353CC}">
              <c16:uniqueId val="{00000000-6014-48CA-98CD-29E1F1C877C5}"/>
            </c:ext>
          </c:extLst>
        </c:ser>
        <c:ser>
          <c:idx val="2"/>
          <c:order val="2"/>
          <c:tx>
            <c:strRef>
              <c:f>GEXP!$E$3</c:f>
              <c:strCache>
                <c:ptCount val="1"/>
                <c:pt idx="0">
                  <c:v>POST-TEST</c:v>
                </c:pt>
              </c:strCache>
            </c:strRef>
          </c:tx>
          <c:spPr>
            <a:solidFill>
              <a:schemeClr val="accent3"/>
            </a:solidFill>
            <a:ln>
              <a:noFill/>
            </a:ln>
            <a:effectLst/>
          </c:spPr>
          <c:invertIfNegative val="0"/>
          <c:val>
            <c:numRef>
              <c:f>GEXP!$E$4:$E$27</c:f>
              <c:numCache>
                <c:formatCode>General</c:formatCode>
                <c:ptCount val="24"/>
                <c:pt idx="0">
                  <c:v>5.6</c:v>
                </c:pt>
                <c:pt idx="1">
                  <c:v>5.8</c:v>
                </c:pt>
                <c:pt idx="2">
                  <c:v>6.2</c:v>
                </c:pt>
                <c:pt idx="3">
                  <c:v>7.4</c:v>
                </c:pt>
                <c:pt idx="4">
                  <c:v>8.1999999999999993</c:v>
                </c:pt>
                <c:pt idx="5">
                  <c:v>8.1999999999999993</c:v>
                </c:pt>
                <c:pt idx="6">
                  <c:v>7</c:v>
                </c:pt>
                <c:pt idx="7">
                  <c:v>8.1</c:v>
                </c:pt>
                <c:pt idx="8">
                  <c:v>6.7</c:v>
                </c:pt>
                <c:pt idx="9">
                  <c:v>9</c:v>
                </c:pt>
                <c:pt idx="10">
                  <c:v>6</c:v>
                </c:pt>
                <c:pt idx="11">
                  <c:v>7</c:v>
                </c:pt>
                <c:pt idx="12">
                  <c:v>8</c:v>
                </c:pt>
                <c:pt idx="13">
                  <c:v>7.4</c:v>
                </c:pt>
                <c:pt idx="14">
                  <c:v>8.1999999999999993</c:v>
                </c:pt>
                <c:pt idx="15">
                  <c:v>7.6</c:v>
                </c:pt>
                <c:pt idx="16">
                  <c:v>6.4</c:v>
                </c:pt>
                <c:pt idx="17">
                  <c:v>8.6</c:v>
                </c:pt>
                <c:pt idx="18">
                  <c:v>8.4</c:v>
                </c:pt>
                <c:pt idx="19">
                  <c:v>6</c:v>
                </c:pt>
                <c:pt idx="20">
                  <c:v>7.1</c:v>
                </c:pt>
                <c:pt idx="21">
                  <c:v>6.7</c:v>
                </c:pt>
                <c:pt idx="22">
                  <c:v>8.4</c:v>
                </c:pt>
                <c:pt idx="23">
                  <c:v>7.6</c:v>
                </c:pt>
              </c:numCache>
            </c:numRef>
          </c:val>
          <c:extLst>
            <c:ext xmlns:c16="http://schemas.microsoft.com/office/drawing/2014/chart" uri="{C3380CC4-5D6E-409C-BE32-E72D297353CC}">
              <c16:uniqueId val="{00000001-6014-48CA-98CD-29E1F1C877C5}"/>
            </c:ext>
          </c:extLst>
        </c:ser>
        <c:dLbls>
          <c:showLegendKey val="0"/>
          <c:showVal val="0"/>
          <c:showCatName val="0"/>
          <c:showSerName val="0"/>
          <c:showPercent val="0"/>
          <c:showBubbleSize val="0"/>
        </c:dLbls>
        <c:gapWidth val="219"/>
        <c:overlap val="-27"/>
        <c:axId val="912525519"/>
        <c:axId val="912521359"/>
        <c:extLst>
          <c:ext xmlns:c15="http://schemas.microsoft.com/office/drawing/2012/chart" uri="{02D57815-91ED-43cb-92C2-25804820EDAC}">
            <c15:filteredBarSeries>
              <c15:ser>
                <c:idx val="1"/>
                <c:order val="1"/>
                <c:tx>
                  <c:strRef>
                    <c:extLst>
                      <c:ext uri="{02D57815-91ED-43cb-92C2-25804820EDAC}">
                        <c15:formulaRef>
                          <c15:sqref>GEXP!$D$3</c15:sqref>
                        </c15:formulaRef>
                      </c:ext>
                    </c:extLst>
                    <c:strCache>
                      <c:ptCount val="1"/>
                    </c:strCache>
                  </c:strRef>
                </c:tx>
                <c:spPr>
                  <a:solidFill>
                    <a:schemeClr val="accent2"/>
                  </a:solidFill>
                  <a:ln>
                    <a:noFill/>
                  </a:ln>
                  <a:effectLst/>
                </c:spPr>
                <c:invertIfNegative val="0"/>
                <c:val>
                  <c:numRef>
                    <c:extLst>
                      <c:ext uri="{02D57815-91ED-43cb-92C2-25804820EDAC}">
                        <c15:formulaRef>
                          <c15:sqref>GEXP!$D$4:$D$27</c15:sqref>
                        </c15:formulaRef>
                      </c:ext>
                    </c:extLst>
                    <c:numCache>
                      <c:formatCode>General</c:formatCode>
                      <c:ptCount val="24"/>
                    </c:numCache>
                  </c:numRef>
                </c:val>
                <c:extLst>
                  <c:ext xmlns:c16="http://schemas.microsoft.com/office/drawing/2014/chart" uri="{C3380CC4-5D6E-409C-BE32-E72D297353CC}">
                    <c16:uniqueId val="{00000002-6014-48CA-98CD-29E1F1C877C5}"/>
                  </c:ext>
                </c:extLst>
              </c15:ser>
            </c15:filteredBarSeries>
          </c:ext>
        </c:extLst>
      </c:barChart>
      <c:catAx>
        <c:axId val="91252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521359"/>
        <c:crosses val="autoZero"/>
        <c:auto val="1"/>
        <c:lblAlgn val="ctr"/>
        <c:lblOffset val="100"/>
        <c:noMultiLvlLbl val="0"/>
      </c:catAx>
      <c:valAx>
        <c:axId val="912521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5255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GRUPO DE CONTROL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GCONTROL!$C$1</c:f>
              <c:strCache>
                <c:ptCount val="1"/>
                <c:pt idx="0">
                  <c:v>PRE-TEST</c:v>
                </c:pt>
              </c:strCache>
            </c:strRef>
          </c:tx>
          <c:spPr>
            <a:solidFill>
              <a:schemeClr val="accent1"/>
            </a:solidFill>
            <a:ln>
              <a:noFill/>
            </a:ln>
            <a:effectLst/>
          </c:spPr>
          <c:invertIfNegative val="0"/>
          <c:val>
            <c:numRef>
              <c:f>GCONTROL!$C$2:$C$23</c:f>
              <c:numCache>
                <c:formatCode>General</c:formatCode>
                <c:ptCount val="22"/>
                <c:pt idx="0">
                  <c:v>0.1</c:v>
                </c:pt>
                <c:pt idx="1">
                  <c:v>2</c:v>
                </c:pt>
                <c:pt idx="2">
                  <c:v>1</c:v>
                </c:pt>
                <c:pt idx="3">
                  <c:v>0.1</c:v>
                </c:pt>
                <c:pt idx="4">
                  <c:v>4.5</c:v>
                </c:pt>
                <c:pt idx="5">
                  <c:v>2</c:v>
                </c:pt>
                <c:pt idx="6">
                  <c:v>2</c:v>
                </c:pt>
                <c:pt idx="7">
                  <c:v>1</c:v>
                </c:pt>
                <c:pt idx="8">
                  <c:v>1</c:v>
                </c:pt>
                <c:pt idx="9">
                  <c:v>1</c:v>
                </c:pt>
                <c:pt idx="10">
                  <c:v>2</c:v>
                </c:pt>
                <c:pt idx="11">
                  <c:v>4</c:v>
                </c:pt>
                <c:pt idx="12">
                  <c:v>2</c:v>
                </c:pt>
                <c:pt idx="13">
                  <c:v>3</c:v>
                </c:pt>
                <c:pt idx="14">
                  <c:v>3</c:v>
                </c:pt>
                <c:pt idx="15">
                  <c:v>2</c:v>
                </c:pt>
                <c:pt idx="16">
                  <c:v>2</c:v>
                </c:pt>
                <c:pt idx="17">
                  <c:v>2</c:v>
                </c:pt>
                <c:pt idx="18">
                  <c:v>3</c:v>
                </c:pt>
                <c:pt idx="19">
                  <c:v>4</c:v>
                </c:pt>
                <c:pt idx="20">
                  <c:v>3</c:v>
                </c:pt>
                <c:pt idx="21">
                  <c:v>0.5</c:v>
                </c:pt>
              </c:numCache>
            </c:numRef>
          </c:val>
          <c:extLst>
            <c:ext xmlns:c16="http://schemas.microsoft.com/office/drawing/2014/chart" uri="{C3380CC4-5D6E-409C-BE32-E72D297353CC}">
              <c16:uniqueId val="{00000000-1454-4AC5-A548-4F311F695535}"/>
            </c:ext>
          </c:extLst>
        </c:ser>
        <c:ser>
          <c:idx val="1"/>
          <c:order val="1"/>
          <c:tx>
            <c:strRef>
              <c:f>GCONTROL!$D$1</c:f>
              <c:strCache>
                <c:ptCount val="1"/>
                <c:pt idx="0">
                  <c:v>POS-TEST</c:v>
                </c:pt>
              </c:strCache>
            </c:strRef>
          </c:tx>
          <c:spPr>
            <a:solidFill>
              <a:schemeClr val="accent2"/>
            </a:solidFill>
            <a:ln>
              <a:noFill/>
            </a:ln>
            <a:effectLst/>
          </c:spPr>
          <c:invertIfNegative val="0"/>
          <c:val>
            <c:numRef>
              <c:f>GCONTROL!$D$2:$D$23</c:f>
              <c:numCache>
                <c:formatCode>General</c:formatCode>
                <c:ptCount val="22"/>
                <c:pt idx="0">
                  <c:v>4</c:v>
                </c:pt>
                <c:pt idx="1">
                  <c:v>4</c:v>
                </c:pt>
                <c:pt idx="2">
                  <c:v>3.6</c:v>
                </c:pt>
                <c:pt idx="3">
                  <c:v>5.2</c:v>
                </c:pt>
                <c:pt idx="4">
                  <c:v>4.5999999999999996</c:v>
                </c:pt>
                <c:pt idx="5">
                  <c:v>4.5</c:v>
                </c:pt>
                <c:pt idx="6">
                  <c:v>5</c:v>
                </c:pt>
                <c:pt idx="7">
                  <c:v>4.5</c:v>
                </c:pt>
                <c:pt idx="8">
                  <c:v>5</c:v>
                </c:pt>
                <c:pt idx="9">
                  <c:v>6.3</c:v>
                </c:pt>
                <c:pt idx="10">
                  <c:v>7</c:v>
                </c:pt>
                <c:pt idx="11">
                  <c:v>8</c:v>
                </c:pt>
                <c:pt idx="12">
                  <c:v>5.5</c:v>
                </c:pt>
                <c:pt idx="13">
                  <c:v>7.5</c:v>
                </c:pt>
                <c:pt idx="14">
                  <c:v>8.5</c:v>
                </c:pt>
                <c:pt idx="15">
                  <c:v>8</c:v>
                </c:pt>
                <c:pt idx="16">
                  <c:v>7</c:v>
                </c:pt>
                <c:pt idx="17">
                  <c:v>7</c:v>
                </c:pt>
                <c:pt idx="18">
                  <c:v>5.6</c:v>
                </c:pt>
                <c:pt idx="19">
                  <c:v>8.5</c:v>
                </c:pt>
                <c:pt idx="20">
                  <c:v>8</c:v>
                </c:pt>
                <c:pt idx="21">
                  <c:v>5</c:v>
                </c:pt>
              </c:numCache>
            </c:numRef>
          </c:val>
          <c:extLst>
            <c:ext xmlns:c16="http://schemas.microsoft.com/office/drawing/2014/chart" uri="{C3380CC4-5D6E-409C-BE32-E72D297353CC}">
              <c16:uniqueId val="{00000001-1454-4AC5-A548-4F311F695535}"/>
            </c:ext>
          </c:extLst>
        </c:ser>
        <c:dLbls>
          <c:showLegendKey val="0"/>
          <c:showVal val="0"/>
          <c:showCatName val="0"/>
          <c:showSerName val="0"/>
          <c:showPercent val="0"/>
          <c:showBubbleSize val="0"/>
        </c:dLbls>
        <c:gapWidth val="219"/>
        <c:overlap val="-27"/>
        <c:axId val="904221871"/>
        <c:axId val="904224367"/>
      </c:barChart>
      <c:catAx>
        <c:axId val="90422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224367"/>
        <c:crosses val="autoZero"/>
        <c:auto val="1"/>
        <c:lblAlgn val="ctr"/>
        <c:lblOffset val="100"/>
        <c:noMultiLvlLbl val="0"/>
      </c:catAx>
      <c:valAx>
        <c:axId val="904224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2218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23T21:14:23.32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47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252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1226373" y="2488059"/>
            <a:ext cx="6938681" cy="977285"/>
          </a:xfrm>
          <a:prstGeom prst="rect">
            <a:avLst/>
          </a:prstGeom>
        </p:spPr>
        <p:txBody>
          <a:bodyPr spcFirstLastPara="1" wrap="square" lIns="91425" tIns="91425" rIns="91425" bIns="91425" anchor="ctr" anchorCtr="0">
            <a:noAutofit/>
          </a:bodyPr>
          <a:lstStyle/>
          <a:p>
            <a:pPr lvl="0" algn="just"/>
            <a:r>
              <a:rPr lang="es-EC" sz="1600" dirty="0" smtClean="0"/>
              <a:t>TEMA: “</a:t>
            </a:r>
            <a:r>
              <a:rPr lang="es-EC" sz="1600" cap="all" dirty="0" smtClean="0"/>
              <a:t>Análisis </a:t>
            </a:r>
            <a:r>
              <a:rPr lang="es-EC" sz="1600" cap="all" dirty="0"/>
              <a:t>de registros de representación semiótica en la aplicación de la ingeniería didáctica como metodología de investigación, para la enseñanza de la conceptualización y formalización de la noción del límite, mediante un entorno virtual de aprendizaje”.</a:t>
            </a:r>
            <a:endParaRPr sz="1600" dirty="0"/>
          </a:p>
        </p:txBody>
      </p:sp>
      <p:pic>
        <p:nvPicPr>
          <p:cNvPr id="3" name="Picture 2" descr="Resultado de imagen para universidad de las fuerzas armadas espe sello">
            <a:extLst>
              <a:ext uri="{FF2B5EF4-FFF2-40B4-BE49-F238E27FC236}">
                <a16:creationId xmlns:a16="http://schemas.microsoft.com/office/drawing/2014/main" id="{2809082D-5716-41CA-9085-7396E09DD5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081" y="587934"/>
            <a:ext cx="5122981" cy="1161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C8C1FFC-C518-4E8F-8144-C0AF1614A7CC}"/>
              </a:ext>
            </a:extLst>
          </p:cNvPr>
          <p:cNvSpPr/>
          <p:nvPr/>
        </p:nvSpPr>
        <p:spPr>
          <a:xfrm>
            <a:off x="1226373" y="1857262"/>
            <a:ext cx="7067774" cy="523220"/>
          </a:xfrm>
          <a:prstGeom prst="rect">
            <a:avLst/>
          </a:prstGeom>
        </p:spPr>
        <p:txBody>
          <a:bodyPr wrap="square">
            <a:spAutoFit/>
          </a:bodyPr>
          <a:lstStyle/>
          <a:p>
            <a:pPr algn="ctr"/>
            <a:r>
              <a:rPr lang="es-ES" b="1" dirty="0"/>
              <a:t>MAESTRÍA EN ENSEÑANZA DE LA MATEMÁTICA</a:t>
            </a:r>
            <a:r>
              <a:rPr lang="es-ES" dirty="0"/>
              <a:t/>
            </a:r>
            <a:br>
              <a:rPr lang="es-ES" dirty="0"/>
            </a:br>
            <a:r>
              <a:rPr lang="es-ES" b="1" dirty="0"/>
              <a:t>PROMOCIÓN </a:t>
            </a:r>
            <a:r>
              <a:rPr lang="es-ES" b="1" dirty="0" smtClean="0"/>
              <a:t>II</a:t>
            </a:r>
            <a:endParaRPr lang="es-EC" dirty="0"/>
          </a:p>
        </p:txBody>
      </p:sp>
      <p:sp>
        <p:nvSpPr>
          <p:cNvPr id="2" name="Rectángulo 1"/>
          <p:cNvSpPr/>
          <p:nvPr/>
        </p:nvSpPr>
        <p:spPr>
          <a:xfrm>
            <a:off x="1592232" y="3679115"/>
            <a:ext cx="5744484" cy="830997"/>
          </a:xfrm>
          <a:prstGeom prst="rect">
            <a:avLst/>
          </a:prstGeom>
        </p:spPr>
        <p:txBody>
          <a:bodyPr wrap="square">
            <a:spAutoFit/>
          </a:bodyPr>
          <a:lstStyle/>
          <a:p>
            <a:pPr algn="ctr"/>
            <a:r>
              <a:rPr lang="es-419" sz="1200" dirty="0"/>
              <a:t>AUTOR: </a:t>
            </a:r>
            <a:r>
              <a:rPr lang="es-419" sz="1200" dirty="0" smtClean="0"/>
              <a:t>HENRY DAVID VELA CHAUCA</a:t>
            </a:r>
            <a:endParaRPr lang="es-419" sz="1200" dirty="0"/>
          </a:p>
          <a:p>
            <a:pPr algn="ctr"/>
            <a:r>
              <a:rPr lang="es-419" sz="1200" dirty="0" smtClean="0"/>
              <a:t>DIRECTOR</a:t>
            </a:r>
            <a:r>
              <a:rPr lang="es-419" sz="1200" dirty="0"/>
              <a:t>: </a:t>
            </a:r>
            <a:r>
              <a:rPr lang="es-419" sz="1200" dirty="0" err="1"/>
              <a:t>MSc</a:t>
            </a:r>
            <a:r>
              <a:rPr lang="es-419" sz="1200" dirty="0"/>
              <a:t>. JUAN CADENA</a:t>
            </a:r>
          </a:p>
          <a:p>
            <a:pPr algn="ctr"/>
            <a:r>
              <a:rPr lang="es-419" sz="1200" dirty="0" smtClean="0"/>
              <a:t>PROFESOR </a:t>
            </a:r>
            <a:r>
              <a:rPr lang="es-419" sz="1200" dirty="0"/>
              <a:t>OPONENTE: DR. EDGAR VELASCO</a:t>
            </a:r>
          </a:p>
          <a:p>
            <a:pPr algn="ctr"/>
            <a:r>
              <a:rPr lang="es-419" sz="1200" dirty="0" smtClean="0"/>
              <a:t>OCTUBRE  </a:t>
            </a:r>
            <a:r>
              <a:rPr lang="es-419" sz="1200" dirty="0"/>
              <a:t>2019</a:t>
            </a:r>
            <a:endParaRPr lang="es-E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893619" y="580628"/>
            <a:ext cx="37410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REGISTROS DE REPRESENTACIÓN SEMIÓTICA</a:t>
            </a:r>
            <a:endParaRPr sz="2400" dirty="0"/>
          </a:p>
        </p:txBody>
      </p:sp>
      <p:sp>
        <p:nvSpPr>
          <p:cNvPr id="122" name="Google Shape;122;p21"/>
          <p:cNvSpPr txBox="1">
            <a:spLocks noGrp="1"/>
          </p:cNvSpPr>
          <p:nvPr>
            <p:ph type="body" idx="1"/>
          </p:nvPr>
        </p:nvSpPr>
        <p:spPr>
          <a:xfrm>
            <a:off x="893619" y="1405631"/>
            <a:ext cx="4104408" cy="218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smtClean="0"/>
              <a:t>Semiótica: </a:t>
            </a:r>
            <a:r>
              <a:rPr lang="en" sz="1200" dirty="0" smtClean="0"/>
              <a:t>Estudio de los signos, estructura y la relación entre el significante y el concepto del significado</a:t>
            </a:r>
          </a:p>
          <a:p>
            <a:pPr marL="0" lvl="0" indent="0" rtl="0">
              <a:spcBef>
                <a:spcPts val="600"/>
              </a:spcBef>
              <a:spcAft>
                <a:spcPts val="0"/>
              </a:spcAft>
              <a:buNone/>
            </a:pPr>
            <a:r>
              <a:rPr lang="en" sz="1800" dirty="0" smtClean="0"/>
              <a:t>Significado: </a:t>
            </a:r>
            <a:r>
              <a:rPr lang="en" sz="1200" dirty="0" smtClean="0"/>
              <a:t>Ideas, conceptos, contenidos abstractos</a:t>
            </a:r>
            <a:r>
              <a:rPr lang="en" sz="1800" dirty="0" smtClean="0"/>
              <a:t>.</a:t>
            </a:r>
          </a:p>
          <a:p>
            <a:pPr marL="0" lvl="0" indent="0" algn="l" rtl="0">
              <a:spcBef>
                <a:spcPts val="600"/>
              </a:spcBef>
              <a:spcAft>
                <a:spcPts val="0"/>
              </a:spcAft>
              <a:buNone/>
            </a:pPr>
            <a:r>
              <a:rPr lang="en" sz="1800" dirty="0" smtClean="0"/>
              <a:t>Significante: </a:t>
            </a:r>
            <a:r>
              <a:rPr lang="en" sz="1200" dirty="0"/>
              <a:t>E</a:t>
            </a:r>
            <a:r>
              <a:rPr lang="en" sz="1200" dirty="0" smtClean="0"/>
              <a:t>xpresiones, material concreto, huella acústica</a:t>
            </a:r>
          </a:p>
          <a:p>
            <a:pPr marL="0" indent="0">
              <a:buNone/>
            </a:pPr>
            <a:r>
              <a:rPr lang="en" sz="1800" dirty="0" smtClean="0"/>
              <a:t>Semiosis: </a:t>
            </a:r>
            <a:r>
              <a:rPr lang="es-MX" sz="1200" dirty="0" smtClean="0"/>
              <a:t>Conjunto </a:t>
            </a:r>
            <a:r>
              <a:rPr lang="es-MX" sz="1200" dirty="0"/>
              <a:t>de símbolos o expresiones cognitivas que permiten llegar a la noesis (conocimiento) </a:t>
            </a:r>
            <a:endParaRPr lang="en" sz="1800" dirty="0" smtClean="0"/>
          </a:p>
          <a:p>
            <a:pPr marL="0" lvl="0" indent="0">
              <a:buNone/>
            </a:pPr>
            <a:r>
              <a:rPr lang="en" sz="1800" dirty="0" smtClean="0"/>
              <a:t>Noesis: </a:t>
            </a:r>
            <a:r>
              <a:rPr lang="es-MX" sz="1200" dirty="0" smtClean="0"/>
              <a:t>Es </a:t>
            </a:r>
            <a:r>
              <a:rPr lang="es-MX" sz="1200" dirty="0"/>
              <a:t>el mundo de las ideas basadas en la razón  es decir apropiación del concepto bien fundamentado. </a:t>
            </a:r>
            <a:endParaRPr sz="1200" dirty="0"/>
          </a:p>
        </p:txBody>
      </p:sp>
      <p:pic>
        <p:nvPicPr>
          <p:cNvPr id="123" name="Google Shape;123;p21"/>
          <p:cNvPicPr preferRelativeResize="0"/>
          <p:nvPr/>
        </p:nvPicPr>
        <p:blipFill>
          <a:blip r:embed="rId3">
            <a:extLst>
              <a:ext uri="{28A0092B-C50C-407E-A947-70E740481C1C}">
                <a14:useLocalDpi xmlns:a14="http://schemas.microsoft.com/office/drawing/2010/main" val="0"/>
              </a:ext>
            </a:extLst>
          </a:blip>
          <a:stretch>
            <a:fillRect/>
          </a:stretch>
        </p:blipFill>
        <p:spPr>
          <a:xfrm>
            <a:off x="5687022" y="776779"/>
            <a:ext cx="2765700" cy="1841373"/>
          </a:xfrm>
          <a:prstGeom prst="ellipse">
            <a:avLst/>
          </a:prstGeom>
          <a:noFill/>
          <a:ln>
            <a:noFill/>
          </a:ln>
        </p:spPr>
      </p:pic>
      <p:sp>
        <p:nvSpPr>
          <p:cNvPr id="124" name="Google Shape;124;p2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CuadroTexto 1"/>
          <p:cNvSpPr txBox="1"/>
          <p:nvPr/>
        </p:nvSpPr>
        <p:spPr>
          <a:xfrm flipH="1">
            <a:off x="4815318" y="712870"/>
            <a:ext cx="1658217" cy="307777"/>
          </a:xfrm>
          <a:prstGeom prst="rect">
            <a:avLst/>
          </a:prstGeom>
          <a:noFill/>
        </p:spPr>
        <p:txBody>
          <a:bodyPr wrap="square" rtlCol="0">
            <a:spAutoFit/>
          </a:bodyPr>
          <a:lstStyle/>
          <a:p>
            <a:r>
              <a:rPr lang="es-ES" dirty="0" smtClean="0"/>
              <a:t>Significado: Gato</a:t>
            </a:r>
            <a:endParaRPr lang="en-US" dirty="0"/>
          </a:p>
        </p:txBody>
      </p:sp>
      <p:sp>
        <p:nvSpPr>
          <p:cNvPr id="3" name="CuadroTexto 2"/>
          <p:cNvSpPr txBox="1"/>
          <p:nvPr/>
        </p:nvSpPr>
        <p:spPr>
          <a:xfrm>
            <a:off x="5291994" y="2464263"/>
            <a:ext cx="3160728" cy="307777"/>
          </a:xfrm>
          <a:prstGeom prst="rect">
            <a:avLst/>
          </a:prstGeom>
          <a:noFill/>
        </p:spPr>
        <p:txBody>
          <a:bodyPr wrap="square" rtlCol="0">
            <a:spAutoFit/>
          </a:bodyPr>
          <a:lstStyle/>
          <a:p>
            <a:r>
              <a:rPr lang="es-ES" dirty="0" smtClean="0"/>
              <a:t>Significantes: G-A-T-O  MIAU  CAT</a:t>
            </a:r>
            <a:endParaRPr lang="en-US" dirty="0"/>
          </a:p>
        </p:txBody>
      </p:sp>
      <p:sp>
        <p:nvSpPr>
          <p:cNvPr id="8" name="Rectángulo 7"/>
          <p:cNvSpPr/>
          <p:nvPr/>
        </p:nvSpPr>
        <p:spPr>
          <a:xfrm>
            <a:off x="4998027" y="2973036"/>
            <a:ext cx="3470563" cy="1384995"/>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Metodología de enseñanza por medio de signos, en matemática: expresiones </a:t>
            </a:r>
            <a:r>
              <a:rPr lang="es-MX" dirty="0">
                <a:latin typeface="Times New Roman" panose="02020603050405020304" pitchFamily="18" charset="0"/>
                <a:ea typeface="Calibri" panose="020F0502020204030204" pitchFamily="34" charset="0"/>
              </a:rPr>
              <a:t>algebraicas, signos, gráficos, formas geométricas, entre otras,  es de suma importancia para que el estudiante aprenda y comprenda conceptos.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1059891" y="619530"/>
            <a:ext cx="7020900" cy="4195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ACTIVIDADES COGNITIVAS INHERENTES A LA SEMIOSIS</a:t>
            </a:r>
            <a:endParaRPr sz="2000" dirty="0"/>
          </a:p>
        </p:txBody>
      </p:sp>
      <p:sp>
        <p:nvSpPr>
          <p:cNvPr id="136" name="Google Shape;136;p23"/>
          <p:cNvSpPr/>
          <p:nvPr/>
        </p:nvSpPr>
        <p:spPr>
          <a:xfrm>
            <a:off x="3083507" y="1087062"/>
            <a:ext cx="2133000" cy="2133000"/>
          </a:xfrm>
          <a:prstGeom prst="ellipse">
            <a:avLst/>
          </a:prstGeom>
          <a:solidFill>
            <a:srgbClr val="FFFFFF"/>
          </a:solid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Tratamiento</a:t>
            </a:r>
            <a:endParaRPr sz="1800" dirty="0">
              <a:solidFill>
                <a:srgbClr val="434343"/>
              </a:solidFill>
              <a:latin typeface="Sniglet"/>
              <a:ea typeface="Sniglet"/>
              <a:cs typeface="Sniglet"/>
              <a:sym typeface="Sniglet"/>
            </a:endParaRPr>
          </a:p>
        </p:txBody>
      </p:sp>
      <p:sp>
        <p:nvSpPr>
          <p:cNvPr id="137" name="Google Shape;137;p23"/>
          <p:cNvSpPr/>
          <p:nvPr/>
        </p:nvSpPr>
        <p:spPr>
          <a:xfrm>
            <a:off x="1139038" y="1107844"/>
            <a:ext cx="2133000" cy="2133000"/>
          </a:xfrm>
          <a:prstGeom prst="ellipse">
            <a:avLst/>
          </a:prstGeom>
          <a:no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Formación</a:t>
            </a:r>
            <a:endParaRPr sz="1800" dirty="0">
              <a:solidFill>
                <a:srgbClr val="434343"/>
              </a:solidFill>
              <a:latin typeface="Sniglet"/>
              <a:ea typeface="Sniglet"/>
              <a:cs typeface="Sniglet"/>
              <a:sym typeface="Sniglet"/>
            </a:endParaRPr>
          </a:p>
        </p:txBody>
      </p:sp>
      <p:sp>
        <p:nvSpPr>
          <p:cNvPr id="138" name="Google Shape;138;p23"/>
          <p:cNvSpPr/>
          <p:nvPr/>
        </p:nvSpPr>
        <p:spPr>
          <a:xfrm>
            <a:off x="5027976" y="1066280"/>
            <a:ext cx="2133000" cy="2109261"/>
          </a:xfrm>
          <a:prstGeom prst="ellipse">
            <a:avLst/>
          </a:prstGeom>
          <a:no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Conversión</a:t>
            </a:r>
            <a:endParaRPr sz="1800" dirty="0">
              <a:solidFill>
                <a:srgbClr val="434343"/>
              </a:solidFill>
              <a:latin typeface="Sniglet"/>
              <a:ea typeface="Sniglet"/>
              <a:cs typeface="Sniglet"/>
              <a:sym typeface="Sniglet"/>
            </a:endParaRPr>
          </a:p>
        </p:txBody>
      </p:sp>
      <p:sp>
        <p:nvSpPr>
          <p:cNvPr id="139" name="Google Shape;139;p2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CuadroTexto 2"/>
          <p:cNvSpPr txBox="1"/>
          <p:nvPr/>
        </p:nvSpPr>
        <p:spPr>
          <a:xfrm>
            <a:off x="1506755" y="2265218"/>
            <a:ext cx="1433945" cy="523220"/>
          </a:xfrm>
          <a:prstGeom prst="rect">
            <a:avLst/>
          </a:prstGeom>
          <a:noFill/>
        </p:spPr>
        <p:txBody>
          <a:bodyPr wrap="square" rtlCol="0">
            <a:spAutoFit/>
          </a:bodyPr>
          <a:lstStyle/>
          <a:p>
            <a:pPr algn="ctr"/>
            <a:r>
              <a:rPr lang="es-ES" dirty="0" smtClean="0"/>
              <a:t>Objeto matemático</a:t>
            </a:r>
            <a:endParaRPr lang="en-US" dirty="0"/>
          </a:p>
        </p:txBody>
      </p:sp>
      <p:sp>
        <p:nvSpPr>
          <p:cNvPr id="4" name="CuadroTexto 3"/>
          <p:cNvSpPr txBox="1"/>
          <p:nvPr/>
        </p:nvSpPr>
        <p:spPr>
          <a:xfrm>
            <a:off x="3358581" y="2222745"/>
            <a:ext cx="1669395" cy="738664"/>
          </a:xfrm>
          <a:prstGeom prst="rect">
            <a:avLst/>
          </a:prstGeom>
          <a:noFill/>
        </p:spPr>
        <p:txBody>
          <a:bodyPr wrap="square" rtlCol="0">
            <a:spAutoFit/>
          </a:bodyPr>
          <a:lstStyle/>
          <a:p>
            <a:pPr algn="ctr"/>
            <a:r>
              <a:rPr lang="es-ES" dirty="0" smtClean="0"/>
              <a:t>Aplicación de registros semióticos</a:t>
            </a:r>
            <a:endParaRPr lang="en-US" dirty="0"/>
          </a:p>
        </p:txBody>
      </p:sp>
      <p:sp>
        <p:nvSpPr>
          <p:cNvPr id="5" name="CuadroTexto 4"/>
          <p:cNvSpPr txBox="1"/>
          <p:nvPr/>
        </p:nvSpPr>
        <p:spPr>
          <a:xfrm>
            <a:off x="5334368" y="2205517"/>
            <a:ext cx="1537854" cy="738664"/>
          </a:xfrm>
          <a:prstGeom prst="rect">
            <a:avLst/>
          </a:prstGeom>
          <a:noFill/>
        </p:spPr>
        <p:txBody>
          <a:bodyPr wrap="square" rtlCol="0">
            <a:spAutoFit/>
          </a:bodyPr>
          <a:lstStyle/>
          <a:p>
            <a:pPr algn="ctr"/>
            <a:r>
              <a:rPr lang="es-ES" dirty="0" smtClean="0"/>
              <a:t>Transformación de un registro a otro</a:t>
            </a:r>
            <a:endParaRPr lang="en-US" dirty="0"/>
          </a:p>
        </p:txBody>
      </p:sp>
      <p:sp>
        <p:nvSpPr>
          <p:cNvPr id="6" name="CuadroTexto 5"/>
          <p:cNvSpPr txBox="1"/>
          <p:nvPr/>
        </p:nvSpPr>
        <p:spPr>
          <a:xfrm>
            <a:off x="1390534" y="3309597"/>
            <a:ext cx="1628035" cy="307777"/>
          </a:xfrm>
          <a:prstGeom prst="rect">
            <a:avLst/>
          </a:prstGeom>
          <a:noFill/>
        </p:spPr>
        <p:txBody>
          <a:bodyPr wrap="square" rtlCol="0">
            <a:spAutoFit/>
          </a:bodyPr>
          <a:lstStyle/>
          <a:p>
            <a:r>
              <a:rPr lang="es-ES" dirty="0" smtClean="0"/>
              <a:t>Objeto: Sucesión</a:t>
            </a:r>
            <a:endParaRPr lang="en-US" dirty="0"/>
          </a:p>
        </p:txBody>
      </p:sp>
      <p:sp>
        <p:nvSpPr>
          <p:cNvPr id="7" name="CuadroTexto 6"/>
          <p:cNvSpPr txBox="1"/>
          <p:nvPr/>
        </p:nvSpPr>
        <p:spPr>
          <a:xfrm>
            <a:off x="3699164" y="3358428"/>
            <a:ext cx="1328812" cy="738664"/>
          </a:xfrm>
          <a:prstGeom prst="rect">
            <a:avLst/>
          </a:prstGeom>
          <a:noFill/>
        </p:spPr>
        <p:txBody>
          <a:bodyPr wrap="square" rtlCol="0">
            <a:spAutoFit/>
          </a:bodyPr>
          <a:lstStyle/>
          <a:p>
            <a:r>
              <a:rPr lang="es-ES" dirty="0" smtClean="0"/>
              <a:t>Verbal</a:t>
            </a:r>
          </a:p>
          <a:p>
            <a:r>
              <a:rPr lang="es-ES" dirty="0" smtClean="0"/>
              <a:t>Gráfico</a:t>
            </a:r>
          </a:p>
          <a:p>
            <a:r>
              <a:rPr lang="es-ES" dirty="0" smtClean="0"/>
              <a:t>Simbólico</a:t>
            </a:r>
            <a:endParaRPr lang="en-US" dirty="0"/>
          </a:p>
        </p:txBody>
      </p:sp>
      <p:sp>
        <p:nvSpPr>
          <p:cNvPr id="8" name="CuadroTexto 7"/>
          <p:cNvSpPr txBox="1"/>
          <p:nvPr/>
        </p:nvSpPr>
        <p:spPr>
          <a:xfrm>
            <a:off x="5495562" y="3309597"/>
            <a:ext cx="2753320" cy="307777"/>
          </a:xfrm>
          <a:prstGeom prst="rect">
            <a:avLst/>
          </a:prstGeom>
          <a:noFill/>
        </p:spPr>
        <p:txBody>
          <a:bodyPr wrap="square" rtlCol="0">
            <a:spAutoFit/>
          </a:bodyPr>
          <a:lstStyle/>
          <a:p>
            <a:r>
              <a:rPr lang="es-ES" dirty="0" smtClean="0"/>
              <a:t>Gráfico-Simbólico algebraico</a:t>
            </a:r>
            <a:endParaRPr lang="en-US" dirty="0"/>
          </a:p>
        </p:txBody>
      </p:sp>
      <p:sp>
        <p:nvSpPr>
          <p:cNvPr id="9" name="Elipse 8"/>
          <p:cNvSpPr/>
          <p:nvPr/>
        </p:nvSpPr>
        <p:spPr>
          <a:xfrm>
            <a:off x="5663045" y="3727760"/>
            <a:ext cx="737755" cy="563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2,4,6,8</a:t>
            </a:r>
            <a:endParaRPr lang="en-US" dirty="0"/>
          </a:p>
        </p:txBody>
      </p:sp>
      <p:sp>
        <p:nvSpPr>
          <p:cNvPr id="10" name="CuadroTexto 9"/>
          <p:cNvSpPr txBox="1"/>
          <p:nvPr/>
        </p:nvSpPr>
        <p:spPr>
          <a:xfrm>
            <a:off x="6471648" y="3789315"/>
            <a:ext cx="1378655" cy="307777"/>
          </a:xfrm>
          <a:prstGeom prst="rect">
            <a:avLst/>
          </a:prstGeom>
          <a:noFill/>
        </p:spPr>
        <p:txBody>
          <a:bodyPr wrap="square" rtlCol="0">
            <a:spAutoFit/>
          </a:bodyPr>
          <a:lstStyle/>
          <a:p>
            <a:r>
              <a:rPr lang="es-ES" dirty="0" smtClean="0"/>
              <a:t>U={2,4,6,8,….}</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3" name="Rectángulo 2"/>
          <p:cNvSpPr/>
          <p:nvPr/>
        </p:nvSpPr>
        <p:spPr>
          <a:xfrm>
            <a:off x="1049481" y="378548"/>
            <a:ext cx="6442364" cy="3943965"/>
          </a:xfrm>
          <a:prstGeom prst="rect">
            <a:avLst/>
          </a:prstGeom>
        </p:spPr>
        <p:txBody>
          <a:bodyPr wrap="square">
            <a:spAutoFit/>
          </a:bodyPr>
          <a:lstStyle/>
          <a:p>
            <a:pPr>
              <a:lnSpc>
                <a:spcPct val="200000"/>
              </a:lnSpc>
            </a:pPr>
            <a:r>
              <a:rPr lang="es-MX" sz="1000" b="1" dirty="0" smtClean="0">
                <a:latin typeface="Times New Roman" panose="02020603050405020304" pitchFamily="18" charset="0"/>
                <a:ea typeface="Calibri" panose="020F0502020204030204" pitchFamily="34" charset="0"/>
              </a:rPr>
              <a:t>Objeto matemático </a:t>
            </a:r>
            <a:endParaRPr lang="en-US" sz="1000" dirty="0" smtClean="0">
              <a:latin typeface="Times New Roman" panose="02020603050405020304" pitchFamily="18" charset="0"/>
              <a:ea typeface="Times New Roman" panose="02020603050405020304" pitchFamily="18" charset="0"/>
            </a:endParaRPr>
          </a:p>
          <a:p>
            <a:pPr indent="457200" algn="just">
              <a:lnSpc>
                <a:spcPct val="200000"/>
              </a:lnSpc>
            </a:pPr>
            <a:r>
              <a:rPr lang="es-MX" sz="1000" dirty="0" smtClean="0">
                <a:latin typeface="Times New Roman" panose="02020603050405020304" pitchFamily="18" charset="0"/>
                <a:ea typeface="Calibri" panose="020F0502020204030204" pitchFamily="34" charset="0"/>
              </a:rPr>
              <a:t>Es todo concepto que nos podemos referir, ideas que pueden ayudar a construir un conocimiento, además el objeto matemático ayuda a entender y aprender matemática ya que es un conocimiento abstracto ideas que construyen soluciones a problemas reales y de la imaginación.</a:t>
            </a:r>
            <a:endParaRPr lang="en-US" sz="1000" dirty="0" smtClean="0">
              <a:latin typeface="Times New Roman" panose="02020603050405020304" pitchFamily="18" charset="0"/>
              <a:ea typeface="Times New Roman" panose="02020603050405020304" pitchFamily="18" charset="0"/>
            </a:endParaRPr>
          </a:p>
          <a:p>
            <a:pPr indent="228600" algn="just">
              <a:lnSpc>
                <a:spcPct val="200000"/>
              </a:lnSpc>
            </a:pPr>
            <a:r>
              <a:rPr lang="es-MX" sz="1000" b="1" dirty="0" smtClean="0">
                <a:latin typeface="Times New Roman" panose="02020603050405020304" pitchFamily="18" charset="0"/>
                <a:ea typeface="Calibri" panose="020F0502020204030204" pitchFamily="34" charset="0"/>
              </a:rPr>
              <a:t>Tipos de objetos matemáticos:</a:t>
            </a:r>
            <a:endParaRPr lang="en-US" sz="1000" dirty="0" smtClean="0">
              <a:latin typeface="Times New Roman" panose="02020603050405020304" pitchFamily="18" charset="0"/>
              <a:ea typeface="Times New Roman" panose="02020603050405020304" pitchFamily="18" charset="0"/>
            </a:endParaRPr>
          </a:p>
          <a:p>
            <a:pPr marL="342900" lvl="0" indent="-342900" algn="just">
              <a:lnSpc>
                <a:spcPct val="200000"/>
              </a:lnSpc>
              <a:spcAft>
                <a:spcPts val="1000"/>
              </a:spcAft>
              <a:buFont typeface="Wingdings" panose="05000000000000000000" pitchFamily="2" charset="2"/>
              <a:buChar char=""/>
            </a:pPr>
            <a:r>
              <a:rPr lang="es-MX" sz="1000" dirty="0" smtClean="0">
                <a:ea typeface="Calibri" panose="020F0502020204030204" pitchFamily="34" charset="0"/>
              </a:rPr>
              <a:t>Lingüístico. Viene representado en: términos, expresiones, notaciones, gráficos, con sus respectivos registros el escrito, el oral, el gestual, etc.</a:t>
            </a:r>
            <a:endParaRPr lang="en-US" sz="1000" dirty="0" smtClean="0"/>
          </a:p>
          <a:p>
            <a:pPr marL="342900" lvl="0" indent="-342900" algn="just">
              <a:lnSpc>
                <a:spcPct val="200000"/>
              </a:lnSpc>
              <a:spcAft>
                <a:spcPts val="1000"/>
              </a:spcAft>
              <a:buFont typeface="Wingdings" panose="05000000000000000000" pitchFamily="2" charset="2"/>
              <a:buChar char=""/>
            </a:pPr>
            <a:r>
              <a:rPr lang="es-MX" sz="1000" dirty="0" smtClean="0">
                <a:ea typeface="Calibri" panose="020F0502020204030204" pitchFamily="34" charset="0"/>
              </a:rPr>
              <a:t>Situaciones. Se representan en problemas, aplicaciones extra-matemáticas, ejercicios.</a:t>
            </a:r>
            <a:endParaRPr lang="en-US" sz="1000" dirty="0" smtClean="0"/>
          </a:p>
          <a:p>
            <a:pPr marL="342900" lvl="0" indent="-342900" algn="just">
              <a:lnSpc>
                <a:spcPct val="200000"/>
              </a:lnSpc>
              <a:spcAft>
                <a:spcPts val="1000"/>
              </a:spcAft>
              <a:buFont typeface="Wingdings" panose="05000000000000000000" pitchFamily="2" charset="2"/>
              <a:buChar char=""/>
            </a:pPr>
            <a:r>
              <a:rPr lang="es-MX" sz="1000" dirty="0" smtClean="0">
                <a:ea typeface="Calibri" panose="020F0502020204030204" pitchFamily="34" charset="0"/>
              </a:rPr>
              <a:t>Acciones. Son los procedimientos en las operaciones, algoritmos o técnicas de cálculo.</a:t>
            </a:r>
            <a:endParaRPr lang="en-US" sz="1000" dirty="0" smtClean="0"/>
          </a:p>
          <a:p>
            <a:pPr marL="342900" lvl="0" indent="-342900" algn="just">
              <a:lnSpc>
                <a:spcPct val="200000"/>
              </a:lnSpc>
              <a:spcAft>
                <a:spcPts val="1000"/>
              </a:spcAft>
              <a:buFont typeface="Wingdings" panose="05000000000000000000" pitchFamily="2" charset="2"/>
              <a:buChar char=""/>
            </a:pPr>
            <a:r>
              <a:rPr lang="es-MX" sz="1000" dirty="0" smtClean="0">
                <a:ea typeface="Calibri" panose="020F0502020204030204" pitchFamily="34" charset="0"/>
              </a:rPr>
              <a:t>Conceptos. Representan a definiciones, teoremas, matemáticos</a:t>
            </a:r>
            <a:endParaRPr lang="en-US" sz="1000" dirty="0" smtClean="0"/>
          </a:p>
          <a:p>
            <a:pPr marL="342900" lvl="0" indent="-342900" algn="just">
              <a:lnSpc>
                <a:spcPct val="200000"/>
              </a:lnSpc>
              <a:spcAft>
                <a:spcPts val="1000"/>
              </a:spcAft>
              <a:buFont typeface="Wingdings" panose="05000000000000000000" pitchFamily="2" charset="2"/>
              <a:buChar char=""/>
            </a:pPr>
            <a:r>
              <a:rPr lang="es-MX" sz="1000" dirty="0" smtClean="0">
                <a:latin typeface="Times New Roman" panose="02020603050405020304" pitchFamily="18" charset="0"/>
                <a:ea typeface="Calibri" panose="020F0502020204030204" pitchFamily="34" charset="0"/>
              </a:rPr>
              <a:t>Propiedad de los objetos hace referencia a los enunciados en los conceptos</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168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idx="4294967295"/>
          </p:nvPr>
        </p:nvSpPr>
        <p:spPr>
          <a:xfrm>
            <a:off x="657225" y="541621"/>
            <a:ext cx="7791600" cy="596400"/>
          </a:xfrm>
          <a:prstGeom prst="rect">
            <a:avLst/>
          </a:prstGeom>
        </p:spPr>
        <p:txBody>
          <a:bodyPr spcFirstLastPara="1" wrap="square" lIns="91425" tIns="91425" rIns="91425" bIns="91425" anchor="t" anchorCtr="0">
            <a:noAutofit/>
          </a:bodyPr>
          <a:lstStyle/>
          <a:p>
            <a:pPr lvl="0" algn="ctr"/>
            <a:r>
              <a:rPr lang="es-ES" sz="1400" dirty="0"/>
              <a:t>DISEÑO DE ACTIVIDADES DE REGISTROS DE REPRESENTACIÓN SEMIÓTICA EN LA ENSEÑANZA DE LA NOCIÓN, CONCEPTUALIZACIÓN Y FORMALIZACIÓN DEL LÍMITE DE UNA FUNCIÓN REAL </a:t>
            </a:r>
            <a:endParaRPr sz="1400" dirty="0">
              <a:solidFill>
                <a:srgbClr val="F3F3F3"/>
              </a:solidFill>
            </a:endParaRPr>
          </a:p>
        </p:txBody>
      </p:sp>
      <p:sp>
        <p:nvSpPr>
          <p:cNvPr id="130" name="Google Shape;130;p22"/>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6" name="Imagen 5"/>
          <p:cNvPicPr>
            <a:picLocks noChangeAspect="1"/>
          </p:cNvPicPr>
          <p:nvPr/>
        </p:nvPicPr>
        <p:blipFill>
          <a:blip r:embed="rId4"/>
          <a:stretch>
            <a:fillRect/>
          </a:stretch>
        </p:blipFill>
        <p:spPr>
          <a:xfrm>
            <a:off x="1630659" y="1138021"/>
            <a:ext cx="6276211" cy="35116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3" name="Imagen 2"/>
          <p:cNvPicPr>
            <a:picLocks noChangeAspect="1"/>
          </p:cNvPicPr>
          <p:nvPr/>
        </p:nvPicPr>
        <p:blipFill>
          <a:blip r:embed="rId2"/>
          <a:stretch>
            <a:fillRect/>
          </a:stretch>
        </p:blipFill>
        <p:spPr>
          <a:xfrm>
            <a:off x="887476" y="473288"/>
            <a:ext cx="7707824" cy="4087955"/>
          </a:xfrm>
          <a:prstGeom prst="rect">
            <a:avLst/>
          </a:prstGeom>
        </p:spPr>
      </p:pic>
    </p:spTree>
    <p:extLst>
      <p:ext uri="{BB962C8B-B14F-4D97-AF65-F5344CB8AC3E}">
        <p14:creationId xmlns:p14="http://schemas.microsoft.com/office/powerpoint/2010/main" val="362621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3" name="Imagen 2"/>
          <p:cNvPicPr>
            <a:picLocks noChangeAspect="1"/>
          </p:cNvPicPr>
          <p:nvPr/>
        </p:nvPicPr>
        <p:blipFill>
          <a:blip r:embed="rId2"/>
          <a:stretch>
            <a:fillRect/>
          </a:stretch>
        </p:blipFill>
        <p:spPr>
          <a:xfrm>
            <a:off x="1215736" y="498763"/>
            <a:ext cx="6515100" cy="4154198"/>
          </a:xfrm>
          <a:prstGeom prst="rect">
            <a:avLst/>
          </a:prstGeom>
        </p:spPr>
      </p:pic>
    </p:spTree>
    <p:extLst>
      <p:ext uri="{BB962C8B-B14F-4D97-AF65-F5344CB8AC3E}">
        <p14:creationId xmlns:p14="http://schemas.microsoft.com/office/powerpoint/2010/main" val="39704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4" name="Imagen 3"/>
          <p:cNvPicPr>
            <a:picLocks noChangeAspect="1"/>
          </p:cNvPicPr>
          <p:nvPr/>
        </p:nvPicPr>
        <p:blipFill>
          <a:blip r:embed="rId2"/>
          <a:stretch>
            <a:fillRect/>
          </a:stretch>
        </p:blipFill>
        <p:spPr>
          <a:xfrm>
            <a:off x="1548245" y="550717"/>
            <a:ext cx="6421582" cy="4156365"/>
          </a:xfrm>
          <a:prstGeom prst="rect">
            <a:avLst/>
          </a:prstGeom>
        </p:spPr>
      </p:pic>
    </p:spTree>
    <p:extLst>
      <p:ext uri="{BB962C8B-B14F-4D97-AF65-F5344CB8AC3E}">
        <p14:creationId xmlns:p14="http://schemas.microsoft.com/office/powerpoint/2010/main" val="167355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3" name="Imagen 2"/>
          <p:cNvPicPr>
            <a:picLocks noChangeAspect="1"/>
          </p:cNvPicPr>
          <p:nvPr/>
        </p:nvPicPr>
        <p:blipFill>
          <a:blip r:embed="rId2"/>
          <a:stretch>
            <a:fillRect/>
          </a:stretch>
        </p:blipFill>
        <p:spPr>
          <a:xfrm>
            <a:off x="1579418" y="567889"/>
            <a:ext cx="5912427" cy="3883031"/>
          </a:xfrm>
          <a:prstGeom prst="rect">
            <a:avLst/>
          </a:prstGeom>
        </p:spPr>
      </p:pic>
    </p:spTree>
    <p:extLst>
      <p:ext uri="{BB962C8B-B14F-4D97-AF65-F5344CB8AC3E}">
        <p14:creationId xmlns:p14="http://schemas.microsoft.com/office/powerpoint/2010/main" val="377689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 name="Imagen 2"/>
          <p:cNvPicPr>
            <a:picLocks noChangeAspect="1"/>
          </p:cNvPicPr>
          <p:nvPr/>
        </p:nvPicPr>
        <p:blipFill>
          <a:blip r:embed="rId2"/>
          <a:stretch>
            <a:fillRect/>
          </a:stretch>
        </p:blipFill>
        <p:spPr>
          <a:xfrm>
            <a:off x="1833939" y="571500"/>
            <a:ext cx="5481261" cy="3875809"/>
          </a:xfrm>
          <a:prstGeom prst="rect">
            <a:avLst/>
          </a:prstGeom>
        </p:spPr>
      </p:pic>
    </p:spTree>
    <p:extLst>
      <p:ext uri="{BB962C8B-B14F-4D97-AF65-F5344CB8AC3E}">
        <p14:creationId xmlns:p14="http://schemas.microsoft.com/office/powerpoint/2010/main" val="205662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3" name="Imagen 2"/>
          <p:cNvPicPr>
            <a:picLocks noChangeAspect="1"/>
          </p:cNvPicPr>
          <p:nvPr/>
        </p:nvPicPr>
        <p:blipFill>
          <a:blip r:embed="rId2"/>
          <a:stretch>
            <a:fillRect/>
          </a:stretch>
        </p:blipFill>
        <p:spPr>
          <a:xfrm>
            <a:off x="1735282" y="529936"/>
            <a:ext cx="5683827" cy="4461614"/>
          </a:xfrm>
          <a:prstGeom prst="rect">
            <a:avLst/>
          </a:prstGeom>
        </p:spPr>
      </p:pic>
    </p:spTree>
    <p:extLst>
      <p:ext uri="{BB962C8B-B14F-4D97-AF65-F5344CB8AC3E}">
        <p14:creationId xmlns:p14="http://schemas.microsoft.com/office/powerpoint/2010/main" val="208694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49500" y="6243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EL PROBLEMA</a:t>
            </a:r>
            <a:endParaRPr dirty="0"/>
          </a:p>
        </p:txBody>
      </p:sp>
      <p:sp>
        <p:nvSpPr>
          <p:cNvPr id="55" name="Google Shape;55;p13"/>
          <p:cNvSpPr txBox="1">
            <a:spLocks noGrp="1"/>
          </p:cNvSpPr>
          <p:nvPr>
            <p:ph type="body" idx="2"/>
          </p:nvPr>
        </p:nvSpPr>
        <p:spPr>
          <a:xfrm>
            <a:off x="768928" y="2121518"/>
            <a:ext cx="3687114" cy="176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dirty="0" smtClean="0">
                <a:solidFill>
                  <a:srgbClr val="2A95B7"/>
                </a:solidFill>
              </a:rPr>
              <a:t>PLANTEAMIENTO DEL PROBLEMA</a:t>
            </a:r>
            <a:endParaRPr sz="1100" dirty="0">
              <a:solidFill>
                <a:srgbClr val="2A95B7"/>
              </a:solidFill>
            </a:endParaRPr>
          </a:p>
          <a:p>
            <a:pPr marL="101600" indent="0" algn="just">
              <a:buNone/>
            </a:pPr>
            <a:r>
              <a:rPr lang="es-EC" sz="1100" dirty="0" smtClean="0"/>
              <a:t>En </a:t>
            </a:r>
            <a:r>
              <a:rPr lang="es-EC" sz="1100" dirty="0"/>
              <a:t>la Universidad Central del Ecuador, Facultad de Filosofía, Letras y Ciencias de la Educación, Escuela de Ciencias  Exactas, Carrera de Informática, el </a:t>
            </a:r>
            <a:r>
              <a:rPr lang="es-EC" sz="1100" dirty="0" smtClean="0"/>
              <a:t>maestro en su práctica docente </a:t>
            </a:r>
            <a:r>
              <a:rPr lang="es-EC" sz="1100" dirty="0"/>
              <a:t>debería facilitar la comprensión de conceptos </a:t>
            </a:r>
            <a:r>
              <a:rPr lang="es-EC" sz="1100" dirty="0" smtClean="0"/>
              <a:t>matemáticos, </a:t>
            </a:r>
            <a:r>
              <a:rPr lang="es-EC" sz="1100" dirty="0"/>
              <a:t>mediante la acción de ejecución </a:t>
            </a:r>
            <a:r>
              <a:rPr lang="es-EC" sz="1100" dirty="0" smtClean="0"/>
              <a:t>de </a:t>
            </a:r>
            <a:r>
              <a:rPr lang="es-EC" sz="1100" dirty="0"/>
              <a:t>registros semióticos para que los estudiantes alcancen las habilidades de resolver problemas, interpretar los problemas de un lenguaje natural a un lenguaje simbólico matemático y proponer soluciones.</a:t>
            </a:r>
            <a:endParaRPr lang="en-US" sz="1100" dirty="0"/>
          </a:p>
          <a:p>
            <a:pPr marL="0" lvl="0" indent="0" algn="l" rtl="0">
              <a:spcBef>
                <a:spcPts val="600"/>
              </a:spcBef>
              <a:spcAft>
                <a:spcPts val="0"/>
              </a:spcAft>
              <a:buClr>
                <a:schemeClr val="dk1"/>
              </a:buClr>
              <a:buSzPts val="1100"/>
              <a:buFont typeface="Arial"/>
              <a:buNone/>
            </a:pPr>
            <a:r>
              <a:rPr lang="en" sz="1100" dirty="0" smtClean="0"/>
              <a:t>.</a:t>
            </a:r>
            <a:endParaRPr sz="1100" dirty="0"/>
          </a:p>
          <a:p>
            <a:pPr marL="0" lvl="0" indent="0" algn="l" rtl="0">
              <a:spcBef>
                <a:spcPts val="600"/>
              </a:spcBef>
              <a:spcAft>
                <a:spcPts val="0"/>
              </a:spcAft>
              <a:buNone/>
            </a:pPr>
            <a:endParaRPr sz="1100" dirty="0"/>
          </a:p>
        </p:txBody>
      </p:sp>
      <p:sp>
        <p:nvSpPr>
          <p:cNvPr id="56" name="Google Shape;56;p13"/>
          <p:cNvSpPr txBox="1">
            <a:spLocks noGrp="1"/>
          </p:cNvSpPr>
          <p:nvPr>
            <p:ph type="body" idx="2"/>
          </p:nvPr>
        </p:nvSpPr>
        <p:spPr>
          <a:xfrm>
            <a:off x="4538655" y="2121518"/>
            <a:ext cx="3403500" cy="210758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dirty="0" smtClean="0">
                <a:solidFill>
                  <a:srgbClr val="2A95B7"/>
                </a:solidFill>
              </a:rPr>
              <a:t>PREGUNTA DE INVESTIGACIÓN</a:t>
            </a:r>
            <a:endParaRPr sz="1100" dirty="0">
              <a:solidFill>
                <a:srgbClr val="2A95B7"/>
              </a:solidFill>
            </a:endParaRPr>
          </a:p>
          <a:p>
            <a:pPr marL="101600" lvl="0" indent="0" algn="just">
              <a:buNone/>
            </a:pPr>
            <a:r>
              <a:rPr lang="es-EC" sz="1200" dirty="0"/>
              <a:t>Con la aplicación de registros de representación semiótica en la enseñanza de la noción y formalización del límite de una función real, ¿aumentará el nivel de comprensión de dichos conceptos en los estudiantes?</a:t>
            </a:r>
            <a:endParaRPr lang="en-US" sz="1200" dirty="0"/>
          </a:p>
          <a:p>
            <a:pPr marL="101600" indent="0" algn="just">
              <a:buNone/>
            </a:pPr>
            <a:r>
              <a:rPr lang="es-EC" sz="1200" dirty="0"/>
              <a:t>Para encaminar ésta investigación y analizar la propuesta aplicaré la ingeniería didáctica</a:t>
            </a:r>
            <a:endParaRPr sz="1200" dirty="0"/>
          </a:p>
        </p:txBody>
      </p:sp>
      <p:sp>
        <p:nvSpPr>
          <p:cNvPr id="57" name="Google Shape;57;p13"/>
          <p:cNvSpPr txBox="1">
            <a:spLocks noGrp="1"/>
          </p:cNvSpPr>
          <p:nvPr>
            <p:ph type="body" idx="2"/>
          </p:nvPr>
        </p:nvSpPr>
        <p:spPr>
          <a:xfrm>
            <a:off x="1028205" y="969740"/>
            <a:ext cx="7020900" cy="1151777"/>
          </a:xfrm>
          <a:prstGeom prst="rect">
            <a:avLst/>
          </a:prstGeom>
        </p:spPr>
        <p:txBody>
          <a:bodyPr spcFirstLastPara="1" wrap="square" lIns="91425" tIns="91425" rIns="91425" bIns="91425" anchor="t" anchorCtr="0">
            <a:noAutofit/>
          </a:bodyPr>
          <a:lstStyle/>
          <a:p>
            <a:pPr marL="0" lvl="0" indent="0" algn="just">
              <a:spcBef>
                <a:spcPts val="1000"/>
              </a:spcBef>
              <a:buNone/>
            </a:pPr>
            <a:r>
              <a:rPr lang="es-ES" sz="1000" dirty="0"/>
              <a:t>En </a:t>
            </a:r>
            <a:r>
              <a:rPr lang="es-EC" sz="1000" dirty="0"/>
              <a:t>la enseñanza de la educación superior el docente supone que el estudiante ya </a:t>
            </a:r>
            <a:r>
              <a:rPr lang="es-EC" sz="1000" dirty="0" smtClean="0"/>
              <a:t>percibe, </a:t>
            </a:r>
            <a:r>
              <a:rPr lang="es-EC" sz="1000" dirty="0"/>
              <a:t>entiende y que no hace falta mostrar detalles en la enseñanza de un </a:t>
            </a:r>
            <a:r>
              <a:rPr lang="es-EC" sz="1000" dirty="0" smtClean="0"/>
              <a:t>concepto, debemos </a:t>
            </a:r>
            <a:r>
              <a:rPr lang="es-EC" sz="1000" dirty="0"/>
              <a:t>tener claro que cada estudiante tiene diferente tipo o estilo de aprendizaje por tanto no se debería aplicar una enseñanza  tradicional, sino que  tratar con  las  necesidades de </a:t>
            </a:r>
            <a:r>
              <a:rPr lang="es-EC" sz="1000" dirty="0" smtClean="0"/>
              <a:t>aprendizaje de </a:t>
            </a:r>
            <a:r>
              <a:rPr lang="es-EC" sz="1000" dirty="0"/>
              <a:t>cada </a:t>
            </a:r>
            <a:r>
              <a:rPr lang="es-EC" sz="1000" dirty="0" smtClean="0"/>
              <a:t>alumno, usar recursos didácticos </a:t>
            </a:r>
            <a:r>
              <a:rPr lang="es-EC" sz="1000" dirty="0"/>
              <a:t>tecnológicos para </a:t>
            </a:r>
            <a:r>
              <a:rPr lang="es-EC" sz="1000" dirty="0" smtClean="0"/>
              <a:t>que exista un </a:t>
            </a:r>
            <a:r>
              <a:rPr lang="es-EC" sz="1000" dirty="0"/>
              <a:t>aprendizaje significativo en  la conceptualización </a:t>
            </a:r>
            <a:r>
              <a:rPr lang="es-EC" sz="1000" dirty="0" smtClean="0"/>
              <a:t>de principios matemáticos para dar soluciones a problemas reales.</a:t>
            </a:r>
            <a:endParaRPr sz="1000" dirty="0">
              <a:solidFill>
                <a:srgbClr val="666666"/>
              </a:solidFill>
            </a:endParaRPr>
          </a:p>
          <a:p>
            <a:pPr marL="0" lvl="0" indent="0" algn="l" rtl="0">
              <a:spcBef>
                <a:spcPts val="1000"/>
              </a:spcBef>
              <a:spcAft>
                <a:spcPts val="1000"/>
              </a:spcAft>
              <a:buNone/>
            </a:pPr>
            <a:endParaRPr sz="1000" dirty="0">
              <a:solidFill>
                <a:srgbClr val="666666"/>
              </a:solidFill>
            </a:endParaRPr>
          </a:p>
        </p:txBody>
      </p:sp>
      <p:sp>
        <p:nvSpPr>
          <p:cNvPr id="58" name="Google Shape;58;p1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3" name="Imagen 2"/>
          <p:cNvPicPr>
            <a:picLocks noChangeAspect="1"/>
          </p:cNvPicPr>
          <p:nvPr/>
        </p:nvPicPr>
        <p:blipFill>
          <a:blip r:embed="rId2"/>
          <a:stretch>
            <a:fillRect/>
          </a:stretch>
        </p:blipFill>
        <p:spPr>
          <a:xfrm>
            <a:off x="1871604" y="581891"/>
            <a:ext cx="5400791" cy="4413343"/>
          </a:xfrm>
          <a:prstGeom prst="rect">
            <a:avLst/>
          </a:prstGeom>
        </p:spPr>
      </p:pic>
    </p:spTree>
    <p:extLst>
      <p:ext uri="{BB962C8B-B14F-4D97-AF65-F5344CB8AC3E}">
        <p14:creationId xmlns:p14="http://schemas.microsoft.com/office/powerpoint/2010/main" val="102138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3" name="Imagen 2"/>
          <p:cNvPicPr>
            <a:picLocks noChangeAspect="1"/>
          </p:cNvPicPr>
          <p:nvPr/>
        </p:nvPicPr>
        <p:blipFill>
          <a:blip r:embed="rId2"/>
          <a:stretch>
            <a:fillRect/>
          </a:stretch>
        </p:blipFill>
        <p:spPr>
          <a:xfrm>
            <a:off x="1866409" y="550718"/>
            <a:ext cx="5328053" cy="4019731"/>
          </a:xfrm>
          <a:prstGeom prst="rect">
            <a:avLst/>
          </a:prstGeom>
        </p:spPr>
      </p:pic>
    </p:spTree>
    <p:extLst>
      <p:ext uri="{BB962C8B-B14F-4D97-AF65-F5344CB8AC3E}">
        <p14:creationId xmlns:p14="http://schemas.microsoft.com/office/powerpoint/2010/main" val="425066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3" name="Imagen 2"/>
          <p:cNvPicPr>
            <a:picLocks noChangeAspect="1"/>
          </p:cNvPicPr>
          <p:nvPr/>
        </p:nvPicPr>
        <p:blipFill>
          <a:blip r:embed="rId2"/>
          <a:stretch>
            <a:fillRect/>
          </a:stretch>
        </p:blipFill>
        <p:spPr>
          <a:xfrm>
            <a:off x="1476751" y="765452"/>
            <a:ext cx="6160567" cy="2964884"/>
          </a:xfrm>
          <a:prstGeom prst="rect">
            <a:avLst/>
          </a:prstGeom>
        </p:spPr>
      </p:pic>
    </p:spTree>
    <p:extLst>
      <p:ext uri="{BB962C8B-B14F-4D97-AF65-F5344CB8AC3E}">
        <p14:creationId xmlns:p14="http://schemas.microsoft.com/office/powerpoint/2010/main" val="122488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3" name="Imagen 2"/>
          <p:cNvPicPr>
            <a:picLocks noChangeAspect="1"/>
          </p:cNvPicPr>
          <p:nvPr/>
        </p:nvPicPr>
        <p:blipFill>
          <a:blip r:embed="rId2"/>
          <a:stretch>
            <a:fillRect/>
          </a:stretch>
        </p:blipFill>
        <p:spPr>
          <a:xfrm>
            <a:off x="1371600" y="665018"/>
            <a:ext cx="6608618" cy="3402654"/>
          </a:xfrm>
          <a:prstGeom prst="rect">
            <a:avLst/>
          </a:prstGeom>
        </p:spPr>
      </p:pic>
    </p:spTree>
    <p:extLst>
      <p:ext uri="{BB962C8B-B14F-4D97-AF65-F5344CB8AC3E}">
        <p14:creationId xmlns:p14="http://schemas.microsoft.com/office/powerpoint/2010/main" val="93546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p:nvPr/>
        </p:nvSpPr>
        <p:spPr>
          <a:xfrm>
            <a:off x="3962150" y="999794"/>
            <a:ext cx="3855147" cy="30012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a:spLocks noGrp="1"/>
          </p:cNvSpPr>
          <p:nvPr>
            <p:ph type="body" idx="4294967295"/>
          </p:nvPr>
        </p:nvSpPr>
        <p:spPr>
          <a:xfrm>
            <a:off x="1090250" y="529575"/>
            <a:ext cx="2780400" cy="3938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I.D</a:t>
            </a:r>
            <a:endParaRPr sz="1800" b="1" dirty="0">
              <a:solidFill>
                <a:srgbClr val="2A95B7"/>
              </a:solidFill>
              <a:latin typeface="Patrick Hand SC"/>
              <a:ea typeface="Patrick Hand SC"/>
              <a:cs typeface="Patrick Hand SC"/>
              <a:sym typeface="Patrick Hand SC"/>
            </a:endParaRPr>
          </a:p>
          <a:p>
            <a:pPr marL="0" lvl="0" indent="0" algn="just">
              <a:buNone/>
            </a:pPr>
            <a:r>
              <a:rPr lang="es-MX" sz="1200" dirty="0"/>
              <a:t>Señala </a:t>
            </a:r>
            <a:r>
              <a:rPr lang="es-ES" sz="1200" dirty="0"/>
              <a:t>(</a:t>
            </a:r>
            <a:r>
              <a:rPr lang="es-ES" sz="1200" dirty="0" err="1"/>
              <a:t>Michele</a:t>
            </a:r>
            <a:r>
              <a:rPr lang="es-ES" sz="1200" dirty="0"/>
              <a:t> Artigue, 1995)</a:t>
            </a:r>
            <a:r>
              <a:rPr lang="es-MX" sz="1200" dirty="0"/>
              <a:t>, ”la Ingeniería Didáctica es una metodología que aporta tanto a la investigación en Didáctica de las Matemáticas, como al mejoramiento de las acciones en el aula de clase para la enseñanza de un determinado concepto matemático”</a:t>
            </a:r>
            <a:r>
              <a:rPr lang="en" sz="1800" dirty="0" smtClean="0"/>
              <a:t>.</a:t>
            </a:r>
            <a:endParaRPr sz="1800" dirty="0"/>
          </a:p>
        </p:txBody>
      </p:sp>
      <p:sp>
        <p:nvSpPr>
          <p:cNvPr id="240" name="Google Shape;240;p34"/>
          <p:cNvSpPr/>
          <p:nvPr/>
        </p:nvSpPr>
        <p:spPr>
          <a:xfrm>
            <a:off x="4120874" y="1162625"/>
            <a:ext cx="3542700" cy="2258400"/>
          </a:xfrm>
          <a:prstGeom prst="rect">
            <a:avLst/>
          </a:prstGeom>
          <a:noFill/>
          <a:ln>
            <a:noFill/>
          </a:ln>
        </p:spPr>
        <p:txBody>
          <a:bodyPr spcFirstLastPara="1" wrap="square" lIns="91425" tIns="91425" rIns="91425" bIns="91425" anchor="ctr" anchorCtr="0">
            <a:noAutofit/>
          </a:bodyPr>
          <a:lstStyle/>
          <a:p>
            <a:pPr lvl="0" algn="ctr"/>
            <a:r>
              <a:rPr lang="es-EC" b="1" dirty="0" smtClean="0"/>
              <a:t>METODOLOGÍA </a:t>
            </a:r>
            <a:r>
              <a:rPr lang="es-EC" b="1" dirty="0"/>
              <a:t>DE INVESTIGACIÓN INGENIERÍA DIDÁCTICA</a:t>
            </a:r>
            <a:r>
              <a:rPr lang="en" sz="800" dirty="0" smtClean="0">
                <a:solidFill>
                  <a:srgbClr val="999999"/>
                </a:solidFill>
                <a:latin typeface="Sniglet"/>
                <a:ea typeface="Sniglet"/>
                <a:cs typeface="Sniglet"/>
                <a:sym typeface="Sniglet"/>
              </a:rPr>
              <a:t>e</a:t>
            </a:r>
            <a:endParaRPr sz="800" dirty="0">
              <a:solidFill>
                <a:srgbClr val="999999"/>
              </a:solidFill>
              <a:latin typeface="Sniglet"/>
              <a:ea typeface="Sniglet"/>
              <a:cs typeface="Sniglet"/>
              <a:sym typeface="Sniglet"/>
            </a:endParaRPr>
          </a:p>
        </p:txBody>
      </p:sp>
      <p:sp>
        <p:nvSpPr>
          <p:cNvPr id="241" name="Google Shape;241;p3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028718" y="463666"/>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Fases de la ingeniería didáctica</a:t>
            </a:r>
            <a:endParaRPr dirty="0"/>
          </a:p>
        </p:txBody>
      </p:sp>
      <p:sp>
        <p:nvSpPr>
          <p:cNvPr id="146" name="Google Shape;146;p2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2" name="Rectángulo 1"/>
          <p:cNvSpPr/>
          <p:nvPr/>
        </p:nvSpPr>
        <p:spPr>
          <a:xfrm>
            <a:off x="819231" y="845282"/>
            <a:ext cx="7439873" cy="3597908"/>
          </a:xfrm>
          <a:prstGeom prst="rect">
            <a:avLst/>
          </a:prstGeom>
        </p:spPr>
        <p:txBody>
          <a:bodyPr wrap="square">
            <a:spAutoFit/>
          </a:bodyPr>
          <a:lstStyle/>
          <a:p>
            <a:pPr marL="457200" algn="just">
              <a:lnSpc>
                <a:spcPct val="200000"/>
              </a:lnSpc>
            </a:pPr>
            <a:r>
              <a:rPr lang="es-MX" sz="1050" b="1" dirty="0" smtClean="0">
                <a:latin typeface="Times New Roman" panose="02020603050405020304" pitchFamily="18" charset="0"/>
                <a:ea typeface="Calibri" panose="020F0502020204030204" pitchFamily="34" charset="0"/>
              </a:rPr>
              <a:t> </a:t>
            </a:r>
            <a:r>
              <a:rPr lang="es-MX" sz="1050" b="1" dirty="0">
                <a:latin typeface="Times New Roman" panose="02020603050405020304" pitchFamily="18" charset="0"/>
                <a:ea typeface="Calibri" panose="020F0502020204030204" pitchFamily="34" charset="0"/>
              </a:rPr>
              <a:t>Fase de planeación: </a:t>
            </a:r>
            <a:r>
              <a:rPr lang="es-MX" sz="1050" dirty="0">
                <a:latin typeface="Times New Roman" panose="02020603050405020304" pitchFamily="18" charset="0"/>
                <a:ea typeface="Calibri" panose="020F0502020204030204" pitchFamily="34" charset="0"/>
              </a:rPr>
              <a:t>Se realiza un análisis preliminar, es decir ponemos en acción la </a:t>
            </a:r>
            <a:r>
              <a:rPr lang="es-MX" sz="1050" b="1" dirty="0">
                <a:latin typeface="Times New Roman" panose="02020603050405020304" pitchFamily="18" charset="0"/>
                <a:ea typeface="Calibri" panose="020F0502020204030204" pitchFamily="34" charset="0"/>
              </a:rPr>
              <a:t>dimensión </a:t>
            </a:r>
            <a:r>
              <a:rPr lang="es-MX" sz="1050" b="1" dirty="0" smtClean="0">
                <a:latin typeface="Times New Roman" panose="02020603050405020304" pitchFamily="18" charset="0"/>
                <a:ea typeface="Calibri" panose="020F0502020204030204" pitchFamily="34" charset="0"/>
              </a:rPr>
              <a:t>epistemológica, </a:t>
            </a:r>
            <a:r>
              <a:rPr lang="es-MX" sz="1050" dirty="0">
                <a:latin typeface="Times New Roman" panose="02020603050405020304" pitchFamily="18" charset="0"/>
                <a:ea typeface="Calibri" panose="020F0502020204030204" pitchFamily="34" charset="0"/>
              </a:rPr>
              <a:t>para conocer la situación del público al cual se va a realizar la experimentación.  La dimensión </a:t>
            </a:r>
            <a:r>
              <a:rPr lang="es-MX" sz="1050" b="1" dirty="0">
                <a:latin typeface="Times New Roman" panose="02020603050405020304" pitchFamily="18" charset="0"/>
                <a:ea typeface="Calibri" panose="020F0502020204030204" pitchFamily="34" charset="0"/>
              </a:rPr>
              <a:t>cognitiva</a:t>
            </a:r>
            <a:r>
              <a:rPr lang="es-MX" sz="1050" dirty="0">
                <a:latin typeface="Times New Roman" panose="02020603050405020304" pitchFamily="18" charset="0"/>
                <a:ea typeface="Calibri" panose="020F0502020204030204" pitchFamily="34" charset="0"/>
              </a:rPr>
              <a:t>, identificando el nivel cognitivo del público y la dimensión </a:t>
            </a:r>
            <a:r>
              <a:rPr lang="es-MX" sz="1050" b="1" dirty="0">
                <a:latin typeface="Times New Roman" panose="02020603050405020304" pitchFamily="18" charset="0"/>
                <a:ea typeface="Calibri" panose="020F0502020204030204" pitchFamily="34" charset="0"/>
              </a:rPr>
              <a:t>didáctica </a:t>
            </a:r>
            <a:r>
              <a:rPr lang="es-MX" sz="1050" dirty="0">
                <a:latin typeface="Times New Roman" panose="02020603050405020304" pitchFamily="18" charset="0"/>
                <a:ea typeface="Calibri" panose="020F0502020204030204" pitchFamily="34" charset="0"/>
              </a:rPr>
              <a:t>(relaciona el sistema de enseñanza y las características del público) como  estudio de los diseños,  modelos didácticos y los problemas que muestran  los alumnos cuando se relacionan entre ellos. </a:t>
            </a:r>
            <a:endParaRPr lang="en-US" sz="1050" dirty="0">
              <a:latin typeface="Times New Roman" panose="02020603050405020304" pitchFamily="18" charset="0"/>
              <a:ea typeface="Times New Roman" panose="02020603050405020304" pitchFamily="18" charset="0"/>
            </a:endParaRPr>
          </a:p>
          <a:p>
            <a:pPr marL="457200" algn="just">
              <a:lnSpc>
                <a:spcPct val="200000"/>
              </a:lnSpc>
            </a:pPr>
            <a:r>
              <a:rPr lang="es-MX" sz="1050" dirty="0" smtClean="0">
                <a:latin typeface="Times New Roman" panose="02020603050405020304" pitchFamily="18" charset="0"/>
                <a:ea typeface="Calibri" panose="020F0502020204030204" pitchFamily="34" charset="0"/>
              </a:rPr>
              <a:t> </a:t>
            </a:r>
            <a:r>
              <a:rPr lang="es-MX" sz="1050" b="1" dirty="0">
                <a:latin typeface="Times New Roman" panose="02020603050405020304" pitchFamily="18" charset="0"/>
                <a:ea typeface="Calibri" panose="020F0502020204030204" pitchFamily="34" charset="0"/>
              </a:rPr>
              <a:t>Fase de diseño: </a:t>
            </a:r>
            <a:r>
              <a:rPr lang="es-MX" sz="1050" dirty="0">
                <a:latin typeface="Times New Roman" panose="02020603050405020304" pitchFamily="18" charset="0"/>
                <a:ea typeface="Calibri" panose="020F0502020204030204" pitchFamily="34" charset="0"/>
              </a:rPr>
              <a:t>Es la aplicación del análisis a priori </a:t>
            </a:r>
            <a:r>
              <a:rPr lang="es-MX" sz="1050" dirty="0" smtClean="0">
                <a:latin typeface="Times New Roman" panose="02020603050405020304" pitchFamily="18" charset="0"/>
                <a:ea typeface="Calibri" panose="020F0502020204030204" pitchFamily="34" charset="0"/>
              </a:rPr>
              <a:t>, </a:t>
            </a:r>
            <a:r>
              <a:rPr lang="es-MX" sz="1050" dirty="0">
                <a:latin typeface="Times New Roman" panose="02020603050405020304" pitchFamily="18" charset="0"/>
                <a:ea typeface="Calibri" panose="020F0502020204030204" pitchFamily="34" charset="0"/>
              </a:rPr>
              <a:t>con el objetivo de determinar las variables de control de diseño didáctico. </a:t>
            </a:r>
            <a:endParaRPr lang="en-US" sz="1050" dirty="0">
              <a:latin typeface="Times New Roman" panose="02020603050405020304" pitchFamily="18" charset="0"/>
              <a:ea typeface="Times New Roman" panose="02020603050405020304" pitchFamily="18" charset="0"/>
            </a:endParaRPr>
          </a:p>
          <a:p>
            <a:pPr marL="457200" algn="just">
              <a:lnSpc>
                <a:spcPct val="200000"/>
              </a:lnSpc>
            </a:pPr>
            <a:r>
              <a:rPr lang="es-MX" sz="1050" b="1" dirty="0" smtClean="0">
                <a:latin typeface="Times New Roman" panose="02020603050405020304" pitchFamily="18" charset="0"/>
                <a:ea typeface="Calibri" panose="020F0502020204030204" pitchFamily="34" charset="0"/>
              </a:rPr>
              <a:t>Fase </a:t>
            </a:r>
            <a:r>
              <a:rPr lang="es-MX" sz="1050" b="1" dirty="0">
                <a:latin typeface="Times New Roman" panose="02020603050405020304" pitchFamily="18" charset="0"/>
                <a:ea typeface="Calibri" panose="020F0502020204030204" pitchFamily="34" charset="0"/>
              </a:rPr>
              <a:t>experimental</a:t>
            </a:r>
            <a:r>
              <a:rPr lang="es-MX" sz="1050" dirty="0">
                <a:latin typeface="Times New Roman" panose="02020603050405020304" pitchFamily="18" charset="0"/>
                <a:ea typeface="Calibri" panose="020F0502020204030204" pitchFamily="34" charset="0"/>
              </a:rPr>
              <a:t>: Implica la realización o puesta en acción del diseño didáctico fundamentado en la recolección de información de las actividades propuestas en clase.</a:t>
            </a:r>
            <a:endParaRPr lang="en-US" sz="1050" dirty="0">
              <a:latin typeface="Times New Roman" panose="02020603050405020304" pitchFamily="18" charset="0"/>
              <a:ea typeface="Times New Roman" panose="02020603050405020304" pitchFamily="18" charset="0"/>
            </a:endParaRPr>
          </a:p>
          <a:p>
            <a:pPr marL="457200" algn="just">
              <a:lnSpc>
                <a:spcPct val="200000"/>
              </a:lnSpc>
            </a:pPr>
            <a:r>
              <a:rPr lang="es-MX" sz="1050" b="1" dirty="0" smtClean="0">
                <a:latin typeface="Times New Roman" panose="02020603050405020304" pitchFamily="18" charset="0"/>
                <a:ea typeface="Calibri" panose="020F0502020204030204" pitchFamily="34" charset="0"/>
              </a:rPr>
              <a:t>Fase </a:t>
            </a:r>
            <a:r>
              <a:rPr lang="es-MX" sz="1050" b="1" dirty="0">
                <a:latin typeface="Times New Roman" panose="02020603050405020304" pitchFamily="18" charset="0"/>
                <a:ea typeface="Calibri" panose="020F0502020204030204" pitchFamily="34" charset="0"/>
              </a:rPr>
              <a:t>de validación</a:t>
            </a:r>
            <a:r>
              <a:rPr lang="es-MX" sz="1050" dirty="0">
                <a:latin typeface="Times New Roman" panose="02020603050405020304" pitchFamily="18" charset="0"/>
                <a:ea typeface="Calibri" panose="020F0502020204030204" pitchFamily="34" charset="0"/>
              </a:rPr>
              <a:t>: Examina, compara, comprueba, verifica el análisis a priori y el análisis a posteriori, para sacar conclusiones y con la validez expuesta tomar decisiones en la propuesta de enseñanza o tomar acciones correctivas durante el proceso de acción de las didácticas experimentadas.</a:t>
            </a:r>
            <a:endParaRPr lang="en-US" sz="105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ctrTitle" idx="4294967295"/>
          </p:nvPr>
        </p:nvSpPr>
        <p:spPr>
          <a:xfrm>
            <a:off x="3131489" y="414906"/>
            <a:ext cx="34452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0" dirty="0" smtClean="0">
                <a:latin typeface="Sniglet"/>
                <a:ea typeface="Sniglet"/>
                <a:cs typeface="Sniglet"/>
                <a:sym typeface="Sniglet"/>
              </a:rPr>
              <a:t>METODOLOGÍA</a:t>
            </a:r>
            <a:endParaRPr sz="3600" b="0" dirty="0">
              <a:latin typeface="Sniglet"/>
              <a:ea typeface="Sniglet"/>
              <a:cs typeface="Sniglet"/>
              <a:sym typeface="Sniglet"/>
            </a:endParaRPr>
          </a:p>
        </p:txBody>
      </p:sp>
      <p:sp>
        <p:nvSpPr>
          <p:cNvPr id="173" name="Google Shape;173;p27"/>
          <p:cNvSpPr txBox="1">
            <a:spLocks noGrp="1"/>
          </p:cNvSpPr>
          <p:nvPr>
            <p:ph type="subTitle" idx="4294967295"/>
          </p:nvPr>
        </p:nvSpPr>
        <p:spPr>
          <a:xfrm>
            <a:off x="1018309" y="896396"/>
            <a:ext cx="7356764" cy="463200"/>
          </a:xfrm>
          <a:prstGeom prst="rect">
            <a:avLst/>
          </a:prstGeom>
        </p:spPr>
        <p:txBody>
          <a:bodyPr spcFirstLastPara="1" wrap="square" lIns="91425" tIns="91425" rIns="91425" bIns="91425" anchor="t" anchorCtr="0">
            <a:noAutofit/>
          </a:bodyPr>
          <a:lstStyle/>
          <a:p>
            <a:pPr marL="0" indent="0">
              <a:buNone/>
            </a:pPr>
            <a:r>
              <a:rPr lang="es-EC" sz="1600" b="1" dirty="0"/>
              <a:t>La investigación tiene un modelo de diseño </a:t>
            </a:r>
            <a:r>
              <a:rPr lang="es-EC" sz="1600" b="1" dirty="0" smtClean="0"/>
              <a:t>experimental </a:t>
            </a:r>
          </a:p>
          <a:p>
            <a:pPr marL="0" indent="0">
              <a:buNone/>
            </a:pPr>
            <a:r>
              <a:rPr lang="es-EC" sz="1600" b="1" dirty="0" smtClean="0"/>
              <a:t> </a:t>
            </a:r>
            <a:r>
              <a:rPr lang="es-EC" sz="1600" b="1" dirty="0"/>
              <a:t>donde existen dos grupos: </a:t>
            </a:r>
            <a:endParaRPr lang="es-EC" sz="1600" b="1" dirty="0" smtClean="0"/>
          </a:p>
          <a:p>
            <a:pPr marL="0" indent="0">
              <a:buNone/>
            </a:pPr>
            <a:r>
              <a:rPr lang="es-EC" sz="1600" b="1" dirty="0" smtClean="0"/>
              <a:t>                                                             uno </a:t>
            </a:r>
            <a:r>
              <a:rPr lang="es-EC" sz="1600" b="1" dirty="0"/>
              <a:t>de control y uno de tratamiento,  </a:t>
            </a:r>
            <a:endParaRPr lang="es-EC" sz="1600" b="1" dirty="0" smtClean="0"/>
          </a:p>
          <a:p>
            <a:pPr marL="0" indent="0">
              <a:buNone/>
            </a:pPr>
            <a:r>
              <a:rPr lang="es-EC" sz="1600" b="1" dirty="0" smtClean="0"/>
              <a:t>a </a:t>
            </a:r>
            <a:r>
              <a:rPr lang="es-EC" sz="1600" b="1" dirty="0"/>
              <a:t>cada grupo se la aplicó el pre test y el pos test que nos permitirá realizar la comparación y análisis de cada grupo y responder a la hipótesis general, </a:t>
            </a:r>
            <a:endParaRPr lang="es-EC" sz="1600" b="1" dirty="0"/>
          </a:p>
          <a:p>
            <a:pPr marL="0" indent="0">
              <a:buNone/>
            </a:pPr>
            <a:endParaRPr lang="es-EC" sz="1600" b="1" i="1" dirty="0" smtClean="0"/>
          </a:p>
          <a:p>
            <a:pPr marL="0" indent="0">
              <a:buNone/>
            </a:pPr>
            <a:endParaRPr lang="es-EC" sz="1600" b="1" i="1" dirty="0" smtClean="0"/>
          </a:p>
          <a:p>
            <a:pPr marL="0" indent="0">
              <a:buNone/>
            </a:pPr>
            <a:r>
              <a:rPr lang="es-EC" sz="1600" b="1" i="1" dirty="0" smtClean="0"/>
              <a:t>“</a:t>
            </a:r>
            <a:r>
              <a:rPr lang="es-EC" sz="1600" b="1" i="1" dirty="0"/>
              <a:t>En cualquier caso, los sujetos pueden ser seleccionados de poblaciones diferentes, o bien se asignan grupos de sujetos a las condiciones control o de tratamiento (diseños de grupos intactos)”</a:t>
            </a:r>
            <a:r>
              <a:rPr lang="es-EC" sz="1600" b="1" dirty="0"/>
              <a:t> (Cabré, 2012)</a:t>
            </a:r>
            <a:endParaRPr lang="en-US" sz="1600" b="1" dirty="0"/>
          </a:p>
          <a:p>
            <a:pPr marL="0" lvl="0" indent="0" algn="l" rtl="0">
              <a:spcBef>
                <a:spcPts val="600"/>
              </a:spcBef>
              <a:spcAft>
                <a:spcPts val="0"/>
              </a:spcAft>
              <a:buNone/>
            </a:pPr>
            <a:endParaRPr sz="1600" b="1" dirty="0"/>
          </a:p>
        </p:txBody>
      </p:sp>
      <p:sp>
        <p:nvSpPr>
          <p:cNvPr id="178" name="Google Shape;178;p27"/>
          <p:cNvSpPr/>
          <p:nvPr/>
        </p:nvSpPr>
        <p:spPr>
          <a:xfrm>
            <a:off x="6886297" y="1284252"/>
            <a:ext cx="589583" cy="6243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1285349" y="2446321"/>
            <a:ext cx="646268" cy="59690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p:nvPr/>
        </p:nvSpPr>
        <p:spPr>
          <a:xfrm>
            <a:off x="1585237" y="1265839"/>
            <a:ext cx="6734413" cy="3208126"/>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txBox="1">
            <a:spLocks noGrp="1"/>
          </p:cNvSpPr>
          <p:nvPr>
            <p:ph type="title"/>
          </p:nvPr>
        </p:nvSpPr>
        <p:spPr>
          <a:xfrm>
            <a:off x="935200" y="515539"/>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DEFINICIÓN DE LA POBLACIÓN Y MUESTRA</a:t>
            </a:r>
            <a:endParaRPr dirty="0"/>
          </a:p>
        </p:txBody>
      </p:sp>
      <p:sp>
        <p:nvSpPr>
          <p:cNvPr id="153" name="Google Shape;153;p25"/>
          <p:cNvSpPr/>
          <p:nvPr/>
        </p:nvSpPr>
        <p:spPr>
          <a:xfrm>
            <a:off x="2496925" y="1836800"/>
            <a:ext cx="759600" cy="202500"/>
          </a:xfrm>
          <a:prstGeom prst="wedgeRectCallout">
            <a:avLst>
              <a:gd name="adj1" fmla="val -21428"/>
              <a:gd name="adj2" fmla="val 84287"/>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Sniglet"/>
                <a:ea typeface="Sniglet"/>
                <a:cs typeface="Sniglet"/>
                <a:sym typeface="Sniglet"/>
              </a:rPr>
              <a:t>our office</a:t>
            </a:r>
            <a:endParaRPr sz="1000">
              <a:solidFill>
                <a:srgbClr val="FFFFFF"/>
              </a:solidFill>
              <a:latin typeface="Sniglet"/>
              <a:ea typeface="Sniglet"/>
              <a:cs typeface="Sniglet"/>
              <a:sym typeface="Sniglet"/>
            </a:endParaRPr>
          </a:p>
        </p:txBody>
      </p:sp>
      <p:sp>
        <p:nvSpPr>
          <p:cNvPr id="154" name="Google Shape;154;p25"/>
          <p:cNvSpPr/>
          <p:nvPr/>
        </p:nvSpPr>
        <p:spPr>
          <a:xfrm>
            <a:off x="1850620" y="2114597"/>
            <a:ext cx="178572" cy="202489"/>
          </a:xfrm>
          <a:custGeom>
            <a:avLst/>
            <a:gdLst/>
            <a:ahLst/>
            <a:cxnLst/>
            <a:rect l="l" t="t" r="r" b="b"/>
            <a:pathLst>
              <a:path w="13230" h="15002" extrusionOk="0">
                <a:moveTo>
                  <a:pt x="9002" y="1205"/>
                </a:moveTo>
                <a:cubicBezTo>
                  <a:pt x="4619" y="5466"/>
                  <a:pt x="2798" y="4177"/>
                  <a:pt x="236" y="9727"/>
                </a:cubicBezTo>
                <a:cubicBezTo>
                  <a:pt x="-1316" y="13089"/>
                  <a:pt x="6824" y="16072"/>
                  <a:pt x="10219" y="14596"/>
                </a:cubicBezTo>
                <a:cubicBezTo>
                  <a:pt x="14390" y="12782"/>
                  <a:pt x="14105" y="2210"/>
                  <a:pt x="9732" y="961"/>
                </a:cubicBezTo>
                <a:cubicBezTo>
                  <a:pt x="6083" y="-82"/>
                  <a:pt x="1794" y="5708"/>
                  <a:pt x="2184" y="9483"/>
                </a:cubicBezTo>
                <a:cubicBezTo>
                  <a:pt x="2536" y="12889"/>
                  <a:pt x="10956" y="13557"/>
                  <a:pt x="12410" y="10457"/>
                </a:cubicBezTo>
                <a:cubicBezTo>
                  <a:pt x="13849" y="7387"/>
                  <a:pt x="13349" y="2251"/>
                  <a:pt x="10462" y="474"/>
                </a:cubicBezTo>
                <a:cubicBezTo>
                  <a:pt x="7615" y="-1278"/>
                  <a:pt x="3321" y="2423"/>
                  <a:pt x="1697" y="5344"/>
                </a:cubicBezTo>
              </a:path>
            </a:pathLst>
          </a:custGeom>
          <a:noFill/>
          <a:ln w="19050" cap="flat" cmpd="sng">
            <a:solidFill>
              <a:srgbClr val="434343"/>
            </a:solidFill>
            <a:prstDash val="solid"/>
            <a:round/>
            <a:headEnd type="none" w="med" len="med"/>
            <a:tailEnd type="none" w="med" len="med"/>
          </a:ln>
        </p:spPr>
      </p:sp>
      <p:sp>
        <p:nvSpPr>
          <p:cNvPr id="155" name="Google Shape;155;p25"/>
          <p:cNvSpPr/>
          <p:nvPr/>
        </p:nvSpPr>
        <p:spPr>
          <a:xfrm>
            <a:off x="3383809" y="3216363"/>
            <a:ext cx="227550" cy="254925"/>
          </a:xfrm>
          <a:custGeom>
            <a:avLst/>
            <a:gdLst/>
            <a:ahLst/>
            <a:cxnLst/>
            <a:rect l="l" t="t" r="r" b="b"/>
            <a:pathLst>
              <a:path w="9102" h="10197" extrusionOk="0">
                <a:moveTo>
                  <a:pt x="6353" y="1850"/>
                </a:moveTo>
                <a:cubicBezTo>
                  <a:pt x="4040" y="4894"/>
                  <a:pt x="2556" y="4205"/>
                  <a:pt x="1727" y="7937"/>
                </a:cubicBezTo>
                <a:cubicBezTo>
                  <a:pt x="1202" y="10301"/>
                  <a:pt x="7926" y="8496"/>
                  <a:pt x="8788" y="6233"/>
                </a:cubicBezTo>
                <a:cubicBezTo>
                  <a:pt x="9519" y="4314"/>
                  <a:pt x="8586" y="1470"/>
                  <a:pt x="6840" y="389"/>
                </a:cubicBezTo>
                <a:cubicBezTo>
                  <a:pt x="4614" y="-989"/>
                  <a:pt x="122" y="1669"/>
                  <a:pt x="22" y="4285"/>
                </a:cubicBezTo>
                <a:cubicBezTo>
                  <a:pt x="-64" y="6538"/>
                  <a:pt x="1212" y="9725"/>
                  <a:pt x="3431" y="10128"/>
                </a:cubicBezTo>
                <a:cubicBezTo>
                  <a:pt x="6461" y="10679"/>
                  <a:pt x="9422" y="1619"/>
                  <a:pt x="6353" y="1363"/>
                </a:cubicBezTo>
                <a:cubicBezTo>
                  <a:pt x="3991" y="1166"/>
                  <a:pt x="1218" y="3422"/>
                  <a:pt x="753" y="5746"/>
                </a:cubicBezTo>
                <a:cubicBezTo>
                  <a:pt x="415" y="7438"/>
                  <a:pt x="2454" y="9885"/>
                  <a:pt x="4162" y="9641"/>
                </a:cubicBezTo>
                <a:cubicBezTo>
                  <a:pt x="6587" y="9295"/>
                  <a:pt x="6901" y="9266"/>
                  <a:pt x="8544" y="7450"/>
                </a:cubicBezTo>
                <a:cubicBezTo>
                  <a:pt x="10322" y="5485"/>
                  <a:pt x="7346" y="1389"/>
                  <a:pt x="4892" y="389"/>
                </a:cubicBezTo>
                <a:cubicBezTo>
                  <a:pt x="2891" y="-426"/>
                  <a:pt x="1764" y="3649"/>
                  <a:pt x="1240" y="5746"/>
                </a:cubicBezTo>
              </a:path>
            </a:pathLst>
          </a:custGeom>
          <a:noFill/>
          <a:ln w="19050" cap="flat" cmpd="sng">
            <a:solidFill>
              <a:srgbClr val="434343"/>
            </a:solidFill>
            <a:prstDash val="solid"/>
            <a:round/>
            <a:headEnd type="none" w="med" len="med"/>
            <a:tailEnd type="none" w="med" len="med"/>
          </a:ln>
        </p:spPr>
      </p:sp>
      <p:sp>
        <p:nvSpPr>
          <p:cNvPr id="156" name="Google Shape;156;p25"/>
          <p:cNvSpPr/>
          <p:nvPr/>
        </p:nvSpPr>
        <p:spPr>
          <a:xfrm>
            <a:off x="4148977" y="1932496"/>
            <a:ext cx="149475" cy="215975"/>
          </a:xfrm>
          <a:custGeom>
            <a:avLst/>
            <a:gdLst/>
            <a:ahLst/>
            <a:cxnLst/>
            <a:rect l="l" t="t" r="r" b="b"/>
            <a:pathLst>
              <a:path w="5979" h="8639" extrusionOk="0">
                <a:moveTo>
                  <a:pt x="2772" y="1948"/>
                </a:moveTo>
                <a:cubicBezTo>
                  <a:pt x="2240" y="3987"/>
                  <a:pt x="2591" y="8977"/>
                  <a:pt x="4476" y="8035"/>
                </a:cubicBezTo>
                <a:cubicBezTo>
                  <a:pt x="6297" y="7125"/>
                  <a:pt x="6402" y="3387"/>
                  <a:pt x="4963" y="1948"/>
                </a:cubicBezTo>
                <a:cubicBezTo>
                  <a:pt x="3355" y="340"/>
                  <a:pt x="-946" y="6493"/>
                  <a:pt x="1068" y="7548"/>
                </a:cubicBezTo>
                <a:cubicBezTo>
                  <a:pt x="3301" y="8718"/>
                  <a:pt x="7197" y="2766"/>
                  <a:pt x="5207" y="1218"/>
                </a:cubicBezTo>
                <a:cubicBezTo>
                  <a:pt x="3516" y="-98"/>
                  <a:pt x="614" y="3034"/>
                  <a:pt x="94" y="5113"/>
                </a:cubicBezTo>
                <a:cubicBezTo>
                  <a:pt x="-282" y="6617"/>
                  <a:pt x="1780" y="8989"/>
                  <a:pt x="3259" y="8522"/>
                </a:cubicBezTo>
                <a:cubicBezTo>
                  <a:pt x="5985" y="7661"/>
                  <a:pt x="4307" y="2022"/>
                  <a:pt x="2285" y="0"/>
                </a:cubicBezTo>
              </a:path>
            </a:pathLst>
          </a:custGeom>
          <a:noFill/>
          <a:ln w="19050" cap="flat" cmpd="sng">
            <a:solidFill>
              <a:srgbClr val="434343"/>
            </a:solidFill>
            <a:prstDash val="solid"/>
            <a:round/>
            <a:headEnd type="none" w="med" len="med"/>
            <a:tailEnd type="none" w="med" len="med"/>
          </a:ln>
        </p:spPr>
      </p:sp>
      <p:sp>
        <p:nvSpPr>
          <p:cNvPr id="157" name="Google Shape;157;p25"/>
          <p:cNvSpPr/>
          <p:nvPr/>
        </p:nvSpPr>
        <p:spPr>
          <a:xfrm>
            <a:off x="4743119" y="3706808"/>
            <a:ext cx="209325" cy="237100"/>
          </a:xfrm>
          <a:custGeom>
            <a:avLst/>
            <a:gdLst/>
            <a:ahLst/>
            <a:cxnLst/>
            <a:rect l="l" t="t" r="r" b="b"/>
            <a:pathLst>
              <a:path w="8373" h="9484" extrusionOk="0">
                <a:moveTo>
                  <a:pt x="4571" y="250"/>
                </a:moveTo>
                <a:cubicBezTo>
                  <a:pt x="3232" y="4024"/>
                  <a:pt x="215" y="4162"/>
                  <a:pt x="1893" y="7798"/>
                </a:cubicBezTo>
                <a:cubicBezTo>
                  <a:pt x="3094" y="10400"/>
                  <a:pt x="4910" y="7821"/>
                  <a:pt x="7493" y="6581"/>
                </a:cubicBezTo>
                <a:cubicBezTo>
                  <a:pt x="9392" y="5669"/>
                  <a:pt x="7687" y="1408"/>
                  <a:pt x="5789" y="494"/>
                </a:cubicBezTo>
                <a:cubicBezTo>
                  <a:pt x="3740" y="-493"/>
                  <a:pt x="3086" y="177"/>
                  <a:pt x="1406" y="1711"/>
                </a:cubicBezTo>
                <a:cubicBezTo>
                  <a:pt x="-393" y="3354"/>
                  <a:pt x="-624" y="8141"/>
                  <a:pt x="1650" y="9016"/>
                </a:cubicBezTo>
                <a:cubicBezTo>
                  <a:pt x="3967" y="9907"/>
                  <a:pt x="4431" y="9385"/>
                  <a:pt x="6519" y="8042"/>
                </a:cubicBezTo>
                <a:cubicBezTo>
                  <a:pt x="8635" y="6681"/>
                  <a:pt x="8841" y="1462"/>
                  <a:pt x="6519" y="494"/>
                </a:cubicBezTo>
                <a:cubicBezTo>
                  <a:pt x="4039" y="-539"/>
                  <a:pt x="447" y="7451"/>
                  <a:pt x="3111" y="7798"/>
                </a:cubicBezTo>
                <a:cubicBezTo>
                  <a:pt x="5389" y="8095"/>
                  <a:pt x="8080" y="3836"/>
                  <a:pt x="6763" y="1955"/>
                </a:cubicBezTo>
                <a:cubicBezTo>
                  <a:pt x="5688" y="420"/>
                  <a:pt x="1406" y="1785"/>
                  <a:pt x="1406" y="3659"/>
                </a:cubicBezTo>
                <a:cubicBezTo>
                  <a:pt x="1406" y="5218"/>
                  <a:pt x="2380" y="4877"/>
                  <a:pt x="3354" y="6094"/>
                </a:cubicBezTo>
              </a:path>
            </a:pathLst>
          </a:custGeom>
          <a:noFill/>
          <a:ln w="19050" cap="flat" cmpd="sng">
            <a:solidFill>
              <a:srgbClr val="434343"/>
            </a:solidFill>
            <a:prstDash val="solid"/>
            <a:round/>
            <a:headEnd type="none" w="med" len="med"/>
            <a:tailEnd type="none" w="med" len="med"/>
          </a:ln>
        </p:spPr>
      </p:sp>
      <p:sp>
        <p:nvSpPr>
          <p:cNvPr id="158" name="Google Shape;158;p25"/>
          <p:cNvSpPr/>
          <p:nvPr/>
        </p:nvSpPr>
        <p:spPr>
          <a:xfrm>
            <a:off x="6998433" y="3767721"/>
            <a:ext cx="232775" cy="251550"/>
          </a:xfrm>
          <a:custGeom>
            <a:avLst/>
            <a:gdLst/>
            <a:ahLst/>
            <a:cxnLst/>
            <a:rect l="l" t="t" r="r" b="b"/>
            <a:pathLst>
              <a:path w="9311" h="10062" extrusionOk="0">
                <a:moveTo>
                  <a:pt x="5908" y="2439"/>
                </a:moveTo>
                <a:cubicBezTo>
                  <a:pt x="3717" y="5361"/>
                  <a:pt x="412" y="4804"/>
                  <a:pt x="1525" y="8283"/>
                </a:cubicBezTo>
                <a:cubicBezTo>
                  <a:pt x="2491" y="11300"/>
                  <a:pt x="4915" y="9703"/>
                  <a:pt x="7856" y="8526"/>
                </a:cubicBezTo>
                <a:cubicBezTo>
                  <a:pt x="10446" y="7490"/>
                  <a:pt x="9133" y="1495"/>
                  <a:pt x="6638" y="248"/>
                </a:cubicBezTo>
                <a:cubicBezTo>
                  <a:pt x="3866" y="-1138"/>
                  <a:pt x="-445" y="3765"/>
                  <a:pt x="64" y="6822"/>
                </a:cubicBezTo>
                <a:cubicBezTo>
                  <a:pt x="491" y="9385"/>
                  <a:pt x="6906" y="8998"/>
                  <a:pt x="7856" y="6579"/>
                </a:cubicBezTo>
                <a:cubicBezTo>
                  <a:pt x="8770" y="4252"/>
                  <a:pt x="3865" y="833"/>
                  <a:pt x="1769" y="2196"/>
                </a:cubicBezTo>
                <a:cubicBezTo>
                  <a:pt x="88" y="3289"/>
                  <a:pt x="1967" y="8006"/>
                  <a:pt x="3960" y="7796"/>
                </a:cubicBezTo>
                <a:cubicBezTo>
                  <a:pt x="5413" y="7643"/>
                  <a:pt x="5118" y="2522"/>
                  <a:pt x="3960" y="3413"/>
                </a:cubicBezTo>
                <a:cubicBezTo>
                  <a:pt x="2220" y="4752"/>
                  <a:pt x="1070" y="5886"/>
                  <a:pt x="2499" y="7553"/>
                </a:cubicBezTo>
                <a:cubicBezTo>
                  <a:pt x="3945" y="9240"/>
                  <a:pt x="5447" y="8518"/>
                  <a:pt x="6882" y="6822"/>
                </a:cubicBezTo>
                <a:cubicBezTo>
                  <a:pt x="8718" y="4652"/>
                  <a:pt x="9508" y="3534"/>
                  <a:pt x="7856" y="1222"/>
                </a:cubicBezTo>
                <a:cubicBezTo>
                  <a:pt x="6504" y="-671"/>
                  <a:pt x="5543" y="1466"/>
                  <a:pt x="3229" y="1709"/>
                </a:cubicBezTo>
              </a:path>
            </a:pathLst>
          </a:custGeom>
          <a:noFill/>
          <a:ln w="19050" cap="flat" cmpd="sng">
            <a:solidFill>
              <a:srgbClr val="434343"/>
            </a:solidFill>
            <a:prstDash val="solid"/>
            <a:round/>
            <a:headEnd type="none" w="med" len="med"/>
            <a:tailEnd type="none" w="med" len="med"/>
          </a:ln>
        </p:spPr>
      </p:sp>
      <p:sp>
        <p:nvSpPr>
          <p:cNvPr id="159" name="Google Shape;159;p25"/>
          <p:cNvSpPr/>
          <p:nvPr/>
        </p:nvSpPr>
        <p:spPr>
          <a:xfrm>
            <a:off x="6524088" y="2392175"/>
            <a:ext cx="187575" cy="221975"/>
          </a:xfrm>
          <a:custGeom>
            <a:avLst/>
            <a:gdLst/>
            <a:ahLst/>
            <a:cxnLst/>
            <a:rect l="l" t="t" r="r" b="b"/>
            <a:pathLst>
              <a:path w="7503" h="8879" extrusionOk="0">
                <a:moveTo>
                  <a:pt x="4915" y="0"/>
                </a:moveTo>
                <a:cubicBezTo>
                  <a:pt x="3576" y="3896"/>
                  <a:pt x="735" y="3956"/>
                  <a:pt x="2237" y="7792"/>
                </a:cubicBezTo>
                <a:cubicBezTo>
                  <a:pt x="3210" y="10279"/>
                  <a:pt x="5520" y="7747"/>
                  <a:pt x="7107" y="5600"/>
                </a:cubicBezTo>
                <a:cubicBezTo>
                  <a:pt x="8301" y="3984"/>
                  <a:pt x="4843" y="497"/>
                  <a:pt x="2968" y="1218"/>
                </a:cubicBezTo>
                <a:cubicBezTo>
                  <a:pt x="907" y="2010"/>
                  <a:pt x="-1122" y="7012"/>
                  <a:pt x="1020" y="7548"/>
                </a:cubicBezTo>
                <a:cubicBezTo>
                  <a:pt x="3486" y="8165"/>
                  <a:pt x="4175" y="7964"/>
                  <a:pt x="5889" y="6087"/>
                </a:cubicBezTo>
                <a:cubicBezTo>
                  <a:pt x="7287" y="4556"/>
                  <a:pt x="7161" y="3748"/>
                  <a:pt x="6133" y="1948"/>
                </a:cubicBezTo>
                <a:cubicBezTo>
                  <a:pt x="4994" y="-47"/>
                  <a:pt x="377" y="3305"/>
                  <a:pt x="289" y="5600"/>
                </a:cubicBezTo>
                <a:cubicBezTo>
                  <a:pt x="231" y="7096"/>
                  <a:pt x="4672" y="6123"/>
                  <a:pt x="4672" y="4626"/>
                </a:cubicBezTo>
                <a:cubicBezTo>
                  <a:pt x="4672" y="3032"/>
                  <a:pt x="308" y="1836"/>
                  <a:pt x="46" y="3409"/>
                </a:cubicBezTo>
                <a:cubicBezTo>
                  <a:pt x="-326" y="5639"/>
                  <a:pt x="5055" y="7679"/>
                  <a:pt x="6376" y="5844"/>
                </a:cubicBezTo>
                <a:cubicBezTo>
                  <a:pt x="7801" y="3866"/>
                  <a:pt x="8037" y="2497"/>
                  <a:pt x="6133" y="974"/>
                </a:cubicBezTo>
                <a:cubicBezTo>
                  <a:pt x="4427" y="-391"/>
                  <a:pt x="1591" y="1864"/>
                  <a:pt x="46" y="3409"/>
                </a:cubicBezTo>
              </a:path>
            </a:pathLst>
          </a:custGeom>
          <a:noFill/>
          <a:ln w="19050" cap="flat" cmpd="sng">
            <a:solidFill>
              <a:srgbClr val="434343"/>
            </a:solidFill>
            <a:prstDash val="solid"/>
            <a:round/>
            <a:headEnd type="none" w="med" len="med"/>
            <a:tailEnd type="none" w="med" len="med"/>
          </a:ln>
        </p:spPr>
      </p:sp>
      <p:sp>
        <p:nvSpPr>
          <p:cNvPr id="160" name="Google Shape;160;p2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2" name="Rectángulo 1"/>
          <p:cNvSpPr/>
          <p:nvPr/>
        </p:nvSpPr>
        <p:spPr>
          <a:xfrm>
            <a:off x="935200" y="1036581"/>
            <a:ext cx="7184714" cy="1600438"/>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 La muestra tomada es de tipo  no probabilística intencional (</a:t>
            </a:r>
            <a:r>
              <a:rPr lang="es-EC" sz="1050" dirty="0">
                <a:latin typeface="Times New Roman" panose="02020603050405020304" pitchFamily="18" charset="0"/>
                <a:ea typeface="Times New Roman" panose="02020603050405020304" pitchFamily="18" charset="0"/>
              </a:rPr>
              <a:t>Tamara </a:t>
            </a:r>
            <a:r>
              <a:rPr lang="es-EC" sz="1050" dirty="0" err="1">
                <a:latin typeface="Times New Roman" panose="02020603050405020304" pitchFamily="18" charset="0"/>
                <a:ea typeface="Times New Roman" panose="02020603050405020304" pitchFamily="18" charset="0"/>
              </a:rPr>
              <a:t>Ozten</a:t>
            </a:r>
            <a:r>
              <a:rPr lang="es-EC" sz="1050" dirty="0">
                <a:latin typeface="Times New Roman" panose="02020603050405020304" pitchFamily="18" charset="0"/>
                <a:ea typeface="Times New Roman" panose="02020603050405020304" pitchFamily="18" charset="0"/>
              </a:rPr>
              <a:t>, 2017), </a:t>
            </a:r>
            <a:r>
              <a:rPr lang="es-EC" dirty="0">
                <a:latin typeface="Times New Roman" panose="02020603050405020304" pitchFamily="18" charset="0"/>
                <a:ea typeface="Times New Roman" panose="02020603050405020304" pitchFamily="18" charset="0"/>
              </a:rPr>
              <a:t>es decir se ha tomado de tres paralelos ABC solo dos paralelos A, C, por el criterio del investigador de homogeneidad en los grupos es decir los elementos de la población tienen características comunes con rasgos similares: los estudiantes toman el curso de cálculo I en el segundo semestre de la carrera de informática, su edad fluctúa entre los 20-22 años entre hombres y mujeres. En la distribución de los estudiantes </a:t>
            </a:r>
            <a:r>
              <a:rPr lang="es-EC" dirty="0" smtClean="0">
                <a:latin typeface="Times New Roman" panose="02020603050405020304" pitchFamily="18" charset="0"/>
                <a:ea typeface="Times New Roman" panose="02020603050405020304" pitchFamily="18" charset="0"/>
              </a:rPr>
              <a:t>en </a:t>
            </a:r>
            <a:r>
              <a:rPr lang="es-EC" dirty="0">
                <a:latin typeface="Times New Roman" panose="02020603050405020304" pitchFamily="18" charset="0"/>
                <a:ea typeface="Times New Roman" panose="02020603050405020304" pitchFamily="18" charset="0"/>
              </a:rPr>
              <a:t>los tres paralelos con un total de 68 alumnos de los cuales tomamos una muestra de los dos cursos: A, C con 46 estudiantes</a:t>
            </a:r>
            <a:endParaRPr lang="en-US" dirty="0"/>
          </a:p>
        </p:txBody>
      </p:sp>
      <p:pic>
        <p:nvPicPr>
          <p:cNvPr id="3" name="Imagen 2"/>
          <p:cNvPicPr>
            <a:picLocks noChangeAspect="1"/>
          </p:cNvPicPr>
          <p:nvPr/>
        </p:nvPicPr>
        <p:blipFill>
          <a:blip r:embed="rId3"/>
          <a:stretch>
            <a:fillRect/>
          </a:stretch>
        </p:blipFill>
        <p:spPr>
          <a:xfrm>
            <a:off x="2845415" y="2628894"/>
            <a:ext cx="3200469" cy="161868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lvl="0"/>
            <a:r>
              <a:rPr lang="es-EC" dirty="0"/>
              <a:t>INSTRUMENTOS DE RECOLECCIÓN DE DATOS</a:t>
            </a:r>
            <a:endParaRPr dirty="0"/>
          </a:p>
        </p:txBody>
      </p:sp>
      <p:sp>
        <p:nvSpPr>
          <p:cNvPr id="187" name="Google Shape;187;p28"/>
          <p:cNvSpPr/>
          <p:nvPr/>
        </p:nvSpPr>
        <p:spPr>
          <a:xfrm>
            <a:off x="1130925" y="1909250"/>
            <a:ext cx="2409600" cy="1325100"/>
          </a:xfrm>
          <a:prstGeom prst="homePlate">
            <a:avLst>
              <a:gd name="adj" fmla="val 30129"/>
            </a:avLst>
          </a:prstGeom>
          <a:solidFill>
            <a:schemeClr val="lt1"/>
          </a:solidFill>
          <a:ln w="3810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Diseño y Elaboración de Instrumentos</a:t>
            </a:r>
            <a:endParaRPr sz="1800" dirty="0">
              <a:solidFill>
                <a:srgbClr val="434343"/>
              </a:solidFill>
              <a:latin typeface="Sniglet"/>
              <a:ea typeface="Sniglet"/>
              <a:cs typeface="Sniglet"/>
              <a:sym typeface="Sniglet"/>
            </a:endParaRPr>
          </a:p>
        </p:txBody>
      </p:sp>
      <p:sp>
        <p:nvSpPr>
          <p:cNvPr id="188" name="Google Shape;188;p28"/>
          <p:cNvSpPr/>
          <p:nvPr/>
        </p:nvSpPr>
        <p:spPr>
          <a:xfrm>
            <a:off x="3296782" y="1909250"/>
            <a:ext cx="2455800" cy="1325100"/>
          </a:xfrm>
          <a:prstGeom prst="chevron">
            <a:avLst>
              <a:gd name="adj" fmla="val 29853"/>
            </a:avLst>
          </a:prstGeom>
          <a:solidFill>
            <a:schemeClr val="lt1"/>
          </a:solidFill>
          <a:ln w="3810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Validación de Instrumentos</a:t>
            </a:r>
            <a:endParaRPr sz="1800" dirty="0">
              <a:solidFill>
                <a:srgbClr val="434343"/>
              </a:solidFill>
              <a:latin typeface="Sniglet"/>
              <a:ea typeface="Sniglet"/>
              <a:cs typeface="Sniglet"/>
              <a:sym typeface="Sniglet"/>
            </a:endParaRPr>
          </a:p>
        </p:txBody>
      </p:sp>
      <p:sp>
        <p:nvSpPr>
          <p:cNvPr id="189" name="Google Shape;189;p28"/>
          <p:cNvSpPr/>
          <p:nvPr/>
        </p:nvSpPr>
        <p:spPr>
          <a:xfrm>
            <a:off x="5508978" y="1909250"/>
            <a:ext cx="2455800" cy="1325100"/>
          </a:xfrm>
          <a:prstGeom prst="chevron">
            <a:avLst>
              <a:gd name="adj" fmla="val 29853"/>
            </a:avLst>
          </a:prstGeom>
          <a:solidFill>
            <a:schemeClr val="lt1"/>
          </a:solidFill>
          <a:ln w="3810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Plan de actuación</a:t>
            </a:r>
          </a:p>
          <a:p>
            <a:pPr marL="0" lvl="0" indent="0" algn="ctr" rtl="0">
              <a:spcBef>
                <a:spcPts val="0"/>
              </a:spcBef>
              <a:spcAft>
                <a:spcPts val="0"/>
              </a:spcAft>
              <a:buNone/>
            </a:pPr>
            <a:r>
              <a:rPr lang="en" sz="1800" dirty="0" smtClean="0">
                <a:solidFill>
                  <a:srgbClr val="434343"/>
                </a:solidFill>
                <a:latin typeface="Sniglet"/>
                <a:ea typeface="Sniglet"/>
                <a:cs typeface="Sniglet"/>
                <a:sym typeface="Sniglet"/>
              </a:rPr>
              <a:t>(Instrumento)</a:t>
            </a:r>
            <a:endParaRPr sz="1800" dirty="0">
              <a:solidFill>
                <a:srgbClr val="434343"/>
              </a:solidFill>
              <a:latin typeface="Sniglet"/>
              <a:ea typeface="Sniglet"/>
              <a:cs typeface="Sniglet"/>
              <a:sym typeface="Sniglet"/>
            </a:endParaRPr>
          </a:p>
        </p:txBody>
      </p:sp>
      <p:sp>
        <p:nvSpPr>
          <p:cNvPr id="190" name="Google Shape;190;p2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2" name="CuadroTexto 1"/>
          <p:cNvSpPr txBox="1"/>
          <p:nvPr/>
        </p:nvSpPr>
        <p:spPr>
          <a:xfrm>
            <a:off x="5623278" y="3234350"/>
            <a:ext cx="2834922" cy="1169551"/>
          </a:xfrm>
          <a:prstGeom prst="rect">
            <a:avLst/>
          </a:prstGeom>
          <a:noFill/>
        </p:spPr>
        <p:txBody>
          <a:bodyPr wrap="square" rtlCol="0">
            <a:spAutoFit/>
          </a:bodyPr>
          <a:lstStyle/>
          <a:p>
            <a:pPr marL="285750" indent="-285750">
              <a:buFont typeface="Arial" panose="020B0604020202020204" pitchFamily="34" charset="0"/>
              <a:buChar char="•"/>
            </a:pPr>
            <a:r>
              <a:rPr lang="es-ES" dirty="0" smtClean="0"/>
              <a:t>Diseño de tabla de operacionalización</a:t>
            </a:r>
          </a:p>
          <a:p>
            <a:pPr marL="285750" indent="-285750">
              <a:buFont typeface="Arial" panose="020B0604020202020204" pitchFamily="34" charset="0"/>
              <a:buChar char="•"/>
            </a:pPr>
            <a:r>
              <a:rPr lang="es-ES" dirty="0" smtClean="0"/>
              <a:t>Evaluación de los expertos</a:t>
            </a:r>
          </a:p>
          <a:p>
            <a:pPr marL="285750" indent="-285750">
              <a:buFont typeface="Arial" panose="020B0604020202020204" pitchFamily="34" charset="0"/>
              <a:buChar char="•"/>
            </a:pPr>
            <a:r>
              <a:rPr lang="es-ES" dirty="0" smtClean="0"/>
              <a:t>Tabulación, comparación</a:t>
            </a:r>
          </a:p>
          <a:p>
            <a:pPr marL="285750" indent="-285750">
              <a:buFont typeface="Arial" panose="020B0604020202020204" pitchFamily="34" charset="0"/>
              <a:buChar char="•"/>
            </a:pPr>
            <a:r>
              <a:rPr lang="es-ES" dirty="0" smtClean="0"/>
              <a:t>Cartas de validación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body" idx="4294967295"/>
          </p:nvPr>
        </p:nvSpPr>
        <p:spPr>
          <a:xfrm>
            <a:off x="1547450" y="529575"/>
            <a:ext cx="2780400" cy="3938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Primera Fase: de Planeación</a:t>
            </a:r>
            <a:endParaRPr sz="1800" b="1" dirty="0" smtClean="0">
              <a:solidFill>
                <a:srgbClr val="2A95B7"/>
              </a:solidFill>
              <a:latin typeface="Patrick Hand SC"/>
              <a:ea typeface="Patrick Hand SC"/>
              <a:cs typeface="Patrick Hand SC"/>
              <a:sym typeface="Patrick Hand SC"/>
            </a:endParaRPr>
          </a:p>
          <a:p>
            <a:pPr marL="0" lvl="0" indent="0">
              <a:buNone/>
            </a:pPr>
            <a:r>
              <a:rPr lang="es-EC" dirty="0"/>
              <a:t>Análisis Epistemológico del concepto de límite</a:t>
            </a:r>
            <a:r>
              <a:rPr lang="en" sz="1800" dirty="0" smtClean="0"/>
              <a:t>.</a:t>
            </a:r>
            <a:endParaRPr sz="1800" dirty="0"/>
          </a:p>
        </p:txBody>
      </p:sp>
      <p:sp>
        <p:nvSpPr>
          <p:cNvPr id="215" name="Google Shape;215;p31"/>
          <p:cNvSpPr/>
          <p:nvPr/>
        </p:nvSpPr>
        <p:spPr>
          <a:xfrm>
            <a:off x="5221125" y="836851"/>
            <a:ext cx="1653285" cy="3317460"/>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5295469" y="1115060"/>
            <a:ext cx="1504500" cy="2673900"/>
          </a:xfrm>
          <a:prstGeom prst="rect">
            <a:avLst/>
          </a:prstGeom>
          <a:noFill/>
          <a:ln>
            <a:noFill/>
          </a:ln>
        </p:spPr>
        <p:txBody>
          <a:bodyPr spcFirstLastPara="1" wrap="square" lIns="91425" tIns="91425" rIns="91425" bIns="91425" anchor="ctr" anchorCtr="0">
            <a:noAutofit/>
          </a:bodyPr>
          <a:lstStyle/>
          <a:p>
            <a:pPr lvl="0" algn="ctr"/>
            <a:r>
              <a:rPr lang="es-CR" b="1" dirty="0" smtClean="0"/>
              <a:t>FASES </a:t>
            </a:r>
            <a:r>
              <a:rPr lang="es-CR" b="1" dirty="0"/>
              <a:t>Y DISEÑO DE LA INGENIERIA DIDACTICA </a:t>
            </a:r>
            <a:r>
              <a:rPr lang="es-CR" b="1" dirty="0" smtClean="0"/>
              <a:t>APLICADA</a:t>
            </a:r>
            <a:endParaRPr sz="800" dirty="0">
              <a:solidFill>
                <a:srgbClr val="999999"/>
              </a:solidFill>
              <a:latin typeface="Sniglet"/>
              <a:ea typeface="Sniglet"/>
              <a:cs typeface="Sniglet"/>
              <a:sym typeface="Sniglet"/>
            </a:endParaRPr>
          </a:p>
        </p:txBody>
      </p:sp>
      <p:sp>
        <p:nvSpPr>
          <p:cNvPr id="217" name="Google Shape;217;p3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995713" y="685224"/>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t>Objetivos</a:t>
            </a:r>
            <a:endParaRPr sz="6000" dirty="0"/>
          </a:p>
        </p:txBody>
      </p:sp>
      <p:sp>
        <p:nvSpPr>
          <p:cNvPr id="64" name="Google Shape;64;p14"/>
          <p:cNvSpPr txBox="1">
            <a:spLocks noGrp="1"/>
          </p:cNvSpPr>
          <p:nvPr>
            <p:ph type="body" idx="1"/>
          </p:nvPr>
        </p:nvSpPr>
        <p:spPr>
          <a:xfrm>
            <a:off x="1246908" y="1717980"/>
            <a:ext cx="6650182" cy="216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smtClean="0"/>
              <a:t>* Objetivo General</a:t>
            </a:r>
            <a:endParaRPr sz="3600" dirty="0"/>
          </a:p>
          <a:p>
            <a:pPr marL="76200" indent="0" algn="just">
              <a:buNone/>
            </a:pPr>
            <a:r>
              <a:rPr lang="es-EC" sz="2000" dirty="0"/>
              <a:t>Analizar la aplicación de registros semióticos en el proceso enseñanza aprendizaje del concepto del límite de una función real, basado en la Metodología de la Ingeniería Didáctica.</a:t>
            </a:r>
            <a:endParaRPr lang="en-US" sz="2000" dirty="0"/>
          </a:p>
        </p:txBody>
      </p:sp>
      <p:sp>
        <p:nvSpPr>
          <p:cNvPr id="65" name="Google Shape;65;p14"/>
          <p:cNvSpPr/>
          <p:nvPr/>
        </p:nvSpPr>
        <p:spPr>
          <a:xfrm flipH="1">
            <a:off x="1071723" y="634693"/>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3" name="Rectángulo 2"/>
          <p:cNvSpPr/>
          <p:nvPr/>
        </p:nvSpPr>
        <p:spPr>
          <a:xfrm>
            <a:off x="1059873" y="478494"/>
            <a:ext cx="7045036" cy="4216539"/>
          </a:xfrm>
          <a:prstGeom prst="rect">
            <a:avLst/>
          </a:prstGeom>
        </p:spPr>
        <p:txBody>
          <a:bodyPr wrap="square">
            <a:spAutoFit/>
          </a:bodyPr>
          <a:lstStyle/>
          <a:p>
            <a:pPr marL="457200" algn="just">
              <a:lnSpc>
                <a:spcPct val="200000"/>
              </a:lnSpc>
            </a:pPr>
            <a:r>
              <a:rPr lang="es-EC" sz="1200" b="1" dirty="0">
                <a:latin typeface="Times New Roman" panose="02020603050405020304" pitchFamily="18" charset="0"/>
                <a:ea typeface="Times New Roman" panose="02020603050405020304" pitchFamily="18" charset="0"/>
              </a:rPr>
              <a:t>Primera etapa “los métodos infinitesimales”</a:t>
            </a:r>
            <a:endParaRPr lang="en-US" sz="1200" dirty="0">
              <a:latin typeface="Times New Roman" panose="02020603050405020304" pitchFamily="18" charset="0"/>
              <a:ea typeface="Times New Roman" panose="02020603050405020304" pitchFamily="18" charset="0"/>
            </a:endParaRPr>
          </a:p>
          <a:p>
            <a:pPr marL="457200" algn="just">
              <a:lnSpc>
                <a:spcPct val="200000"/>
              </a:lnSpc>
            </a:pPr>
            <a:r>
              <a:rPr lang="es-ES" sz="1200" dirty="0">
                <a:latin typeface="Times New Roman" panose="02020603050405020304" pitchFamily="18" charset="0"/>
                <a:ea typeface="Times New Roman" panose="02020603050405020304" pitchFamily="18" charset="0"/>
              </a:rPr>
              <a:t>En ésta etapa todavía no se hablaba del</a:t>
            </a:r>
            <a:r>
              <a:rPr lang="es-ES" sz="1200" spc="-55" dirty="0">
                <a:latin typeface="Times New Roman" panose="02020603050405020304" pitchFamily="18" charset="0"/>
                <a:ea typeface="Times New Roman" panose="02020603050405020304" pitchFamily="18" charset="0"/>
              </a:rPr>
              <a:t> </a:t>
            </a:r>
            <a:r>
              <a:rPr lang="es-ES" sz="1200" spc="-15" dirty="0">
                <a:latin typeface="Times New Roman" panose="02020603050405020304" pitchFamily="18" charset="0"/>
                <a:ea typeface="Times New Roman" panose="02020603050405020304" pitchFamily="18" charset="0"/>
              </a:rPr>
              <a:t>límite de una función, pero se conocen de métodos </a:t>
            </a:r>
            <a:r>
              <a:rPr lang="es-ES" sz="1200" spc="35" dirty="0">
                <a:latin typeface="Times New Roman" panose="02020603050405020304" pitchFamily="18" charset="0"/>
                <a:ea typeface="Times New Roman" panose="02020603050405020304" pitchFamily="18" charset="0"/>
              </a:rPr>
              <a:t>para resolver, </a:t>
            </a:r>
            <a:r>
              <a:rPr lang="es-ES" sz="1200" spc="-15" dirty="0">
                <a:latin typeface="Times New Roman" panose="02020603050405020304" pitchFamily="18" charset="0"/>
                <a:ea typeface="Times New Roman" panose="02020603050405020304" pitchFamily="18" charset="0"/>
              </a:rPr>
              <a:t>problemas de cinemática, </a:t>
            </a:r>
            <a:r>
              <a:rPr lang="es-ES" sz="1200" dirty="0">
                <a:latin typeface="Times New Roman" panose="02020603050405020304" pitchFamily="18" charset="0"/>
                <a:ea typeface="Times New Roman" panose="02020603050405020304" pitchFamily="18" charset="0"/>
              </a:rPr>
              <a:t>tangentes y </a:t>
            </a:r>
            <a:r>
              <a:rPr lang="es-ES" sz="1200" spc="30" dirty="0">
                <a:latin typeface="Times New Roman" panose="02020603050405020304" pitchFamily="18" charset="0"/>
                <a:ea typeface="Times New Roman" panose="02020603050405020304" pitchFamily="18" charset="0"/>
              </a:rPr>
              <a:t>cálculo </a:t>
            </a:r>
            <a:r>
              <a:rPr lang="es-ES" sz="1200" spc="15" dirty="0">
                <a:latin typeface="Times New Roman" panose="02020603050405020304" pitchFamily="18" charset="0"/>
                <a:ea typeface="Times New Roman" panose="02020603050405020304" pitchFamily="18" charset="0"/>
              </a:rPr>
              <a:t>de </a:t>
            </a:r>
            <a:r>
              <a:rPr lang="es-ES" sz="1200" spc="30" dirty="0">
                <a:latin typeface="Times New Roman" panose="02020603050405020304" pitchFamily="18" charset="0"/>
                <a:ea typeface="Times New Roman" panose="02020603050405020304" pitchFamily="18" charset="0"/>
              </a:rPr>
              <a:t>cuadraturas. Para una breve historia mencionamos algunos autores</a:t>
            </a:r>
            <a:r>
              <a:rPr lang="es-ES" sz="1200" spc="-15" dirty="0">
                <a:latin typeface="Times New Roman" panose="02020603050405020304" pitchFamily="18" charset="0"/>
                <a:ea typeface="Times New Roman" panose="02020603050405020304" pitchFamily="18" charset="0"/>
              </a:rPr>
              <a:t> y sus aportaciones: </a:t>
            </a:r>
            <a:r>
              <a:rPr lang="es-ES" sz="1200" spc="-15" dirty="0" err="1">
                <a:latin typeface="Times New Roman" panose="02020603050405020304" pitchFamily="18" charset="0"/>
                <a:ea typeface="Times New Roman" panose="02020603050405020304" pitchFamily="18" charset="0"/>
              </a:rPr>
              <a:t>Eudoxo</a:t>
            </a:r>
            <a:r>
              <a:rPr lang="es-ES" sz="1200" spc="-90" dirty="0">
                <a:latin typeface="Times New Roman" panose="02020603050405020304" pitchFamily="18" charset="0"/>
                <a:ea typeface="Times New Roman" panose="02020603050405020304" pitchFamily="18" charset="0"/>
              </a:rPr>
              <a:t> </a:t>
            </a:r>
            <a:r>
              <a:rPr lang="es-ES" sz="1200" dirty="0">
                <a:latin typeface="Times New Roman" panose="02020603050405020304" pitchFamily="18" charset="0"/>
                <a:ea typeface="Times New Roman" panose="02020603050405020304" pitchFamily="18" charset="0"/>
              </a:rPr>
              <a:t>de</a:t>
            </a:r>
            <a:r>
              <a:rPr lang="es-ES" sz="1200" spc="-95" dirty="0">
                <a:latin typeface="Times New Roman" panose="02020603050405020304" pitchFamily="18" charset="0"/>
                <a:ea typeface="Times New Roman" panose="02020603050405020304" pitchFamily="18" charset="0"/>
              </a:rPr>
              <a:t> </a:t>
            </a:r>
            <a:r>
              <a:rPr lang="es-ES" sz="1200" spc="-15" dirty="0" err="1">
                <a:latin typeface="Times New Roman" panose="02020603050405020304" pitchFamily="18" charset="0"/>
                <a:ea typeface="Times New Roman" panose="02020603050405020304" pitchFamily="18" charset="0"/>
              </a:rPr>
              <a:t>Cnido</a:t>
            </a:r>
            <a:r>
              <a:rPr lang="es-ES" sz="1200" spc="-95" dirty="0">
                <a:latin typeface="Times New Roman" panose="02020603050405020304" pitchFamily="18" charset="0"/>
                <a:ea typeface="Times New Roman" panose="02020603050405020304" pitchFamily="18" charset="0"/>
              </a:rPr>
              <a:t> </a:t>
            </a:r>
            <a:r>
              <a:rPr lang="es-ES" sz="1200" spc="-15" dirty="0">
                <a:latin typeface="Times New Roman" panose="02020603050405020304" pitchFamily="18" charset="0"/>
                <a:ea typeface="Times New Roman" panose="02020603050405020304" pitchFamily="18" charset="0"/>
              </a:rPr>
              <a:t>(360</a:t>
            </a:r>
            <a:r>
              <a:rPr lang="es-ES" sz="1200" spc="-90" dirty="0">
                <a:latin typeface="Times New Roman" panose="02020603050405020304" pitchFamily="18" charset="0"/>
                <a:ea typeface="Times New Roman" panose="02020603050405020304" pitchFamily="18" charset="0"/>
              </a:rPr>
              <a:t> </a:t>
            </a:r>
            <a:r>
              <a:rPr lang="es-ES" sz="1200" dirty="0">
                <a:latin typeface="Times New Roman" panose="02020603050405020304" pitchFamily="18" charset="0"/>
                <a:ea typeface="Times New Roman" panose="02020603050405020304" pitchFamily="18" charset="0"/>
              </a:rPr>
              <a:t>a.</a:t>
            </a:r>
            <a:r>
              <a:rPr lang="es-ES" sz="1200" spc="-95" dirty="0">
                <a:latin typeface="Times New Roman" panose="02020603050405020304" pitchFamily="18" charset="0"/>
                <a:ea typeface="Times New Roman" panose="02020603050405020304" pitchFamily="18" charset="0"/>
              </a:rPr>
              <a:t> </a:t>
            </a:r>
            <a:r>
              <a:rPr lang="es-ES" sz="1200" spc="-15" dirty="0">
                <a:latin typeface="Times New Roman" panose="02020603050405020304" pitchFamily="18" charset="0"/>
                <a:ea typeface="Times New Roman" panose="02020603050405020304" pitchFamily="18" charset="0"/>
              </a:rPr>
              <a:t>C.) y </a:t>
            </a:r>
            <a:r>
              <a:rPr lang="es-ES" sz="1200" dirty="0">
                <a:latin typeface="Times New Roman" panose="02020603050405020304" pitchFamily="18" charset="0"/>
                <a:ea typeface="Times New Roman" panose="02020603050405020304" pitchFamily="18" charset="0"/>
              </a:rPr>
              <a:t>el </a:t>
            </a:r>
            <a:r>
              <a:rPr lang="es-ES" sz="1200" spc="-15" dirty="0">
                <a:latin typeface="Times New Roman" panose="02020603050405020304" pitchFamily="18" charset="0"/>
                <a:ea typeface="Times New Roman" panose="02020603050405020304" pitchFamily="18" charset="0"/>
              </a:rPr>
              <a:t>método de </a:t>
            </a:r>
            <a:r>
              <a:rPr lang="es-ES" sz="1200" spc="-15" dirty="0" err="1">
                <a:latin typeface="Times New Roman" panose="02020603050405020304" pitchFamily="18" charset="0"/>
                <a:ea typeface="Times New Roman" panose="02020603050405020304" pitchFamily="18" charset="0"/>
              </a:rPr>
              <a:t>exhausción</a:t>
            </a:r>
            <a:r>
              <a:rPr lang="es-ES" sz="1200" spc="-15" dirty="0">
                <a:latin typeface="Times New Roman" panose="02020603050405020304" pitchFamily="18" charset="0"/>
                <a:ea typeface="Times New Roman" panose="02020603050405020304" pitchFamily="18" charset="0"/>
              </a:rPr>
              <a:t>, Arquímedes (siglo </a:t>
            </a:r>
            <a:r>
              <a:rPr lang="es-ES" sz="1200" dirty="0">
                <a:latin typeface="Times New Roman" panose="02020603050405020304" pitchFamily="18" charset="0"/>
                <a:ea typeface="Times New Roman" panose="02020603050405020304" pitchFamily="18" charset="0"/>
              </a:rPr>
              <a:t>III </a:t>
            </a:r>
            <a:r>
              <a:rPr lang="es-ES" sz="1200" spc="-15" dirty="0">
                <a:latin typeface="Times New Roman" panose="02020603050405020304" pitchFamily="18" charset="0"/>
                <a:ea typeface="Times New Roman" panose="02020603050405020304" pitchFamily="18" charset="0"/>
              </a:rPr>
              <a:t>a. C.) y </a:t>
            </a:r>
            <a:r>
              <a:rPr lang="es-ES" sz="1200" dirty="0">
                <a:latin typeface="Times New Roman" panose="02020603050405020304" pitchFamily="18" charset="0"/>
                <a:ea typeface="Times New Roman" panose="02020603050405020304" pitchFamily="18" charset="0"/>
              </a:rPr>
              <a:t>las </a:t>
            </a:r>
            <a:r>
              <a:rPr lang="es-ES" sz="1200" spc="-15" dirty="0">
                <a:latin typeface="Times New Roman" panose="02020603050405020304" pitchFamily="18" charset="0"/>
                <a:ea typeface="Times New Roman" panose="02020603050405020304" pitchFamily="18" charset="0"/>
              </a:rPr>
              <a:t>cuadraturas, </a:t>
            </a:r>
            <a:r>
              <a:rPr lang="es-ES" sz="1200" dirty="0">
                <a:latin typeface="Times New Roman" panose="02020603050405020304" pitchFamily="18" charset="0"/>
                <a:ea typeface="Times New Roman" panose="02020603050405020304" pitchFamily="18" charset="0"/>
              </a:rPr>
              <a:t>el </a:t>
            </a:r>
            <a:r>
              <a:rPr lang="es-ES" sz="1200" spc="-15" dirty="0">
                <a:latin typeface="Times New Roman" panose="02020603050405020304" pitchFamily="18" charset="0"/>
                <a:ea typeface="Times New Roman" panose="02020603050405020304" pitchFamily="18" charset="0"/>
              </a:rPr>
              <a:t>estudio </a:t>
            </a:r>
            <a:r>
              <a:rPr lang="es-ES" sz="1200" dirty="0">
                <a:latin typeface="Times New Roman" panose="02020603050405020304" pitchFamily="18" charset="0"/>
                <a:ea typeface="Times New Roman" panose="02020603050405020304" pitchFamily="18" charset="0"/>
              </a:rPr>
              <a:t>de las </a:t>
            </a:r>
            <a:r>
              <a:rPr lang="es-ES" sz="1200" spc="-15" dirty="0">
                <a:latin typeface="Times New Roman" panose="02020603050405020304" pitchFamily="18" charset="0"/>
                <a:ea typeface="Times New Roman" panose="02020603050405020304" pitchFamily="18" charset="0"/>
              </a:rPr>
              <a:t>series numéricas de Nicole </a:t>
            </a:r>
            <a:r>
              <a:rPr lang="es-ES" sz="1200" dirty="0">
                <a:latin typeface="Times New Roman" panose="02020603050405020304" pitchFamily="18" charset="0"/>
                <a:ea typeface="Times New Roman" panose="02020603050405020304" pitchFamily="18" charset="0"/>
              </a:rPr>
              <a:t>de </a:t>
            </a:r>
            <a:r>
              <a:rPr lang="es-ES" sz="1200" spc="-15" dirty="0" err="1">
                <a:latin typeface="Times New Roman" panose="02020603050405020304" pitchFamily="18" charset="0"/>
                <a:ea typeface="Times New Roman" panose="02020603050405020304" pitchFamily="18" charset="0"/>
              </a:rPr>
              <a:t>Oresme</a:t>
            </a:r>
            <a:r>
              <a:rPr lang="es-ES" sz="1200" spc="-15" dirty="0">
                <a:latin typeface="Times New Roman" panose="02020603050405020304" pitchFamily="18" charset="0"/>
                <a:ea typeface="Times New Roman" panose="02020603050405020304" pitchFamily="18" charset="0"/>
              </a:rPr>
              <a:t>, (1360), Fermat (1601-1665) y los </a:t>
            </a:r>
            <a:r>
              <a:rPr lang="es-ES" sz="1200" dirty="0">
                <a:latin typeface="Times New Roman" panose="02020603050405020304" pitchFamily="18" charset="0"/>
                <a:ea typeface="Times New Roman" panose="02020603050405020304" pitchFamily="18" charset="0"/>
              </a:rPr>
              <a:t>métodos para el cálculo de tangentes de </a:t>
            </a:r>
            <a:r>
              <a:rPr lang="es-ES" sz="1200" spc="-15" dirty="0">
                <a:latin typeface="Times New Roman" panose="02020603050405020304" pitchFamily="18" charset="0"/>
                <a:ea typeface="Times New Roman" panose="02020603050405020304" pitchFamily="18" charset="0"/>
              </a:rPr>
              <a:t>extremos, Barrow (1630-1677) y el método de las tangentes, Kepler (1571-1630) y </a:t>
            </a:r>
            <a:r>
              <a:rPr lang="es-ES" sz="1200" spc="-165" dirty="0">
                <a:latin typeface="Times New Roman" panose="02020603050405020304" pitchFamily="18" charset="0"/>
                <a:ea typeface="Times New Roman" panose="02020603050405020304" pitchFamily="18" charset="0"/>
              </a:rPr>
              <a:t> </a:t>
            </a:r>
            <a:r>
              <a:rPr lang="es-ES" sz="1200" spc="-15" dirty="0">
                <a:latin typeface="Times New Roman" panose="02020603050405020304" pitchFamily="18" charset="0"/>
                <a:ea typeface="Times New Roman" panose="02020603050405020304" pitchFamily="18" charset="0"/>
              </a:rPr>
              <a:t>los infinitésimos, </a:t>
            </a:r>
            <a:r>
              <a:rPr lang="es-ES" sz="1200" spc="-20" dirty="0" err="1">
                <a:latin typeface="Times New Roman" panose="02020603050405020304" pitchFamily="18" charset="0"/>
                <a:ea typeface="Times New Roman" panose="02020603050405020304" pitchFamily="18" charset="0"/>
              </a:rPr>
              <a:t>Cavalieri</a:t>
            </a:r>
            <a:r>
              <a:rPr lang="es-ES" sz="1200" spc="-100" dirty="0">
                <a:latin typeface="Times New Roman" panose="02020603050405020304" pitchFamily="18" charset="0"/>
                <a:ea typeface="Times New Roman" panose="02020603050405020304" pitchFamily="18" charset="0"/>
              </a:rPr>
              <a:t> </a:t>
            </a:r>
            <a:r>
              <a:rPr lang="es-ES" sz="1200" spc="-20" dirty="0">
                <a:latin typeface="Times New Roman" panose="02020603050405020304" pitchFamily="18" charset="0"/>
                <a:ea typeface="Times New Roman" panose="02020603050405020304" pitchFamily="18" charset="0"/>
              </a:rPr>
              <a:t>(1598-1647) </a:t>
            </a:r>
            <a:r>
              <a:rPr lang="es-ES" sz="1200" dirty="0">
                <a:latin typeface="Times New Roman" panose="02020603050405020304" pitchFamily="18" charset="0"/>
                <a:ea typeface="Times New Roman" panose="02020603050405020304" pitchFamily="18" charset="0"/>
              </a:rPr>
              <a:t>y el</a:t>
            </a:r>
            <a:r>
              <a:rPr lang="es-ES" sz="1200" spc="-15" dirty="0">
                <a:latin typeface="Times New Roman" panose="02020603050405020304" pitchFamily="18" charset="0"/>
                <a:ea typeface="Times New Roman" panose="02020603050405020304" pitchFamily="18" charset="0"/>
              </a:rPr>
              <a:t> los</a:t>
            </a:r>
            <a:r>
              <a:rPr lang="es-ES" sz="1200" spc="-100" dirty="0">
                <a:latin typeface="Times New Roman" panose="02020603050405020304" pitchFamily="18" charset="0"/>
                <a:ea typeface="Times New Roman" panose="02020603050405020304" pitchFamily="18" charset="0"/>
              </a:rPr>
              <a:t> </a:t>
            </a:r>
            <a:r>
              <a:rPr lang="es-ES" sz="1200" spc="-20" dirty="0">
                <a:latin typeface="Times New Roman" panose="02020603050405020304" pitchFamily="18" charset="0"/>
                <a:ea typeface="Times New Roman" panose="02020603050405020304" pitchFamily="18" charset="0"/>
              </a:rPr>
              <a:t>indivisibles, dando final a éste periodo</a:t>
            </a:r>
            <a:r>
              <a:rPr lang="es-ES" sz="1200" spc="-15"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457200" algn="just">
              <a:lnSpc>
                <a:spcPct val="200000"/>
              </a:lnSpc>
            </a:pPr>
            <a:r>
              <a:rPr lang="es-ES" sz="1200" b="1" dirty="0">
                <a:latin typeface="Times New Roman" panose="02020603050405020304" pitchFamily="18" charset="0"/>
                <a:ea typeface="Times New Roman" panose="02020603050405020304" pitchFamily="18" charset="0"/>
              </a:rPr>
              <a:t>Segunda etapa. “La supremacía del cálculo</a:t>
            </a:r>
            <a:r>
              <a:rPr lang="es-ES" sz="1200" b="1" dirty="0" smtClean="0">
                <a:latin typeface="Times New Roman" panose="02020603050405020304" pitchFamily="18" charset="0"/>
                <a:ea typeface="Times New Roman" panose="02020603050405020304" pitchFamily="18" charset="0"/>
              </a:rPr>
              <a:t>”………..</a:t>
            </a:r>
          </a:p>
          <a:p>
            <a:pPr marL="457200" algn="just">
              <a:lnSpc>
                <a:spcPct val="200000"/>
              </a:lnSpc>
            </a:pPr>
            <a:r>
              <a:rPr lang="es-ES" sz="1200" b="1" dirty="0">
                <a:latin typeface="Times New Roman" panose="02020603050405020304" pitchFamily="18" charset="0"/>
                <a:cs typeface="Times New Roman" panose="02020603050405020304" pitchFamily="18" charset="0"/>
              </a:rPr>
              <a:t>Tercera etapa. “</a:t>
            </a:r>
            <a:r>
              <a:rPr lang="es-ES" sz="1200" b="1" dirty="0" err="1">
                <a:latin typeface="Times New Roman" panose="02020603050405020304" pitchFamily="18" charset="0"/>
                <a:cs typeface="Times New Roman" panose="02020603050405020304" pitchFamily="18" charset="0"/>
              </a:rPr>
              <a:t>Aritmetización</a:t>
            </a:r>
            <a:r>
              <a:rPr lang="es-ES" sz="1200" b="1" dirty="0">
                <a:latin typeface="Times New Roman" panose="02020603050405020304" pitchFamily="18" charset="0"/>
                <a:cs typeface="Times New Roman" panose="02020603050405020304" pitchFamily="18" charset="0"/>
              </a:rPr>
              <a:t> del análisis</a:t>
            </a:r>
            <a:r>
              <a:rPr lang="es-ES" sz="1200" b="1"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marL="457200" algn="just">
              <a:lnSpc>
                <a:spcPct val="200000"/>
              </a:lnSpc>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601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3" name="Rectángulo 2"/>
          <p:cNvSpPr/>
          <p:nvPr/>
        </p:nvSpPr>
        <p:spPr>
          <a:xfrm>
            <a:off x="1122218" y="673907"/>
            <a:ext cx="7065817" cy="1169551"/>
          </a:xfrm>
          <a:prstGeom prst="rect">
            <a:avLst/>
          </a:prstGeom>
        </p:spPr>
        <p:txBody>
          <a:bodyPr wrap="square">
            <a:spAutoFit/>
          </a:bodyPr>
          <a:lstStyle/>
          <a:p>
            <a:pPr marL="457200" algn="just">
              <a:lnSpc>
                <a:spcPct val="200000"/>
              </a:lnSpc>
            </a:pPr>
            <a:r>
              <a:rPr lang="es-CR" b="1" dirty="0">
                <a:latin typeface="Times New Roman" panose="02020603050405020304" pitchFamily="18" charset="0"/>
                <a:ea typeface="Calibri" panose="020F0502020204030204" pitchFamily="34" charset="0"/>
              </a:rPr>
              <a:t>Análisis Cognitivo</a:t>
            </a:r>
            <a:r>
              <a:rPr lang="es-CR" dirty="0">
                <a:latin typeface="Times New Roman" panose="02020603050405020304" pitchFamily="18" charset="0"/>
                <a:ea typeface="Calibri" panose="020F0502020204030204" pitchFamily="34" charset="0"/>
              </a:rPr>
              <a:t>. Concepción de los estudiantes</a:t>
            </a:r>
            <a:endParaRPr lang="en-US" sz="1050" dirty="0">
              <a:latin typeface="Times New Roman" panose="02020603050405020304" pitchFamily="18" charset="0"/>
              <a:ea typeface="Times New Roman" panose="02020603050405020304" pitchFamily="18" charset="0"/>
            </a:endParaRPr>
          </a:p>
          <a:p>
            <a:pPr algn="just"/>
            <a:r>
              <a:rPr lang="es-CR" dirty="0">
                <a:latin typeface="Times New Roman" panose="02020603050405020304" pitchFamily="18" charset="0"/>
                <a:ea typeface="Calibri" panose="020F0502020204030204" pitchFamily="34" charset="0"/>
              </a:rPr>
              <a:t>Para realizar éste análisis se consideró los pre conocimientos que tienen los estudiantes referentes a la concepción del límite, basados en una prueba de diagnóstico elaborada con preguntas de tipo objetivas y de ensayo.</a:t>
            </a:r>
            <a:endParaRPr lang="en-US" dirty="0"/>
          </a:p>
        </p:txBody>
      </p:sp>
      <p:sp>
        <p:nvSpPr>
          <p:cNvPr id="4" name="Rectángulo 3"/>
          <p:cNvSpPr/>
          <p:nvPr/>
        </p:nvSpPr>
        <p:spPr>
          <a:xfrm>
            <a:off x="789708" y="1843458"/>
            <a:ext cx="6993083" cy="2559803"/>
          </a:xfrm>
          <a:prstGeom prst="rect">
            <a:avLst/>
          </a:prstGeom>
        </p:spPr>
        <p:txBody>
          <a:bodyPr wrap="square">
            <a:spAutoFit/>
          </a:bodyPr>
          <a:lstStyle/>
          <a:p>
            <a:pPr marL="457200" algn="just">
              <a:lnSpc>
                <a:spcPct val="200000"/>
              </a:lnSpc>
              <a:tabLst>
                <a:tab pos="571500" algn="l"/>
              </a:tabLst>
            </a:pPr>
            <a:r>
              <a:rPr lang="es-CR" b="1" dirty="0">
                <a:latin typeface="Times New Roman" panose="02020603050405020304" pitchFamily="18" charset="0"/>
                <a:ea typeface="Calibri" panose="020F0502020204030204" pitchFamily="34" charset="0"/>
              </a:rPr>
              <a:t>Análisis Didáctico</a:t>
            </a:r>
            <a:r>
              <a:rPr lang="es-CR" dirty="0">
                <a:latin typeface="Times New Roman" panose="02020603050405020304" pitchFamily="18" charset="0"/>
                <a:ea typeface="Calibri" panose="020F0502020204030204" pitchFamily="34" charset="0"/>
              </a:rPr>
              <a:t>. Enseñanza de los textos de la noción del límite</a:t>
            </a:r>
            <a:endParaRPr lang="en-US" dirty="0">
              <a:latin typeface="Times New Roman" panose="02020603050405020304" pitchFamily="18" charset="0"/>
              <a:ea typeface="Times New Roman" panose="02020603050405020304" pitchFamily="18" charset="0"/>
            </a:endParaRPr>
          </a:p>
          <a:p>
            <a:pPr marL="457200" algn="just">
              <a:lnSpc>
                <a:spcPct val="200000"/>
              </a:lnSpc>
              <a:tabLst>
                <a:tab pos="571500" algn="l"/>
              </a:tabLst>
            </a:pPr>
            <a:r>
              <a:rPr lang="es-CR" dirty="0">
                <a:latin typeface="Times New Roman" panose="02020603050405020304" pitchFamily="18" charset="0"/>
                <a:ea typeface="Calibri" panose="020F0502020204030204" pitchFamily="34" charset="0"/>
              </a:rPr>
              <a:t>Se analizaron diferentes textos usados por maestros que imparten ésta cátedra.</a:t>
            </a:r>
            <a:endParaRPr lang="en-US" dirty="0">
              <a:latin typeface="Times New Roman" panose="02020603050405020304" pitchFamily="18" charset="0"/>
              <a:ea typeface="Times New Roman" panose="02020603050405020304" pitchFamily="18" charset="0"/>
            </a:endParaRPr>
          </a:p>
          <a:p>
            <a:pPr marL="800100" indent="-228600" algn="just">
              <a:lnSpc>
                <a:spcPct val="200000"/>
              </a:lnSpc>
              <a:buAutoNum type="alphaLcParenR"/>
              <a:tabLst>
                <a:tab pos="571500" algn="l"/>
              </a:tabLst>
            </a:pPr>
            <a:r>
              <a:rPr lang="es-CR" b="1" dirty="0" smtClean="0">
                <a:latin typeface="Times New Roman" panose="02020603050405020304" pitchFamily="18" charset="0"/>
                <a:ea typeface="Calibri" panose="020F0502020204030204" pitchFamily="34" charset="0"/>
              </a:rPr>
              <a:t>Cálculo </a:t>
            </a:r>
            <a:r>
              <a:rPr lang="es-CR" b="1" dirty="0">
                <a:latin typeface="Times New Roman" panose="02020603050405020304" pitchFamily="18" charset="0"/>
                <a:ea typeface="Calibri" panose="020F0502020204030204" pitchFamily="34" charset="0"/>
              </a:rPr>
              <a:t>de una variable James Stewart (7ma edición) (2012)</a:t>
            </a:r>
            <a:r>
              <a:rPr lang="es-CR" dirty="0">
                <a:latin typeface="Times New Roman" panose="02020603050405020304" pitchFamily="18" charset="0"/>
                <a:ea typeface="Calibri" panose="020F0502020204030204" pitchFamily="34" charset="0"/>
              </a:rPr>
              <a:t>. </a:t>
            </a:r>
          </a:p>
          <a:p>
            <a:pPr marL="800100" indent="-228600" algn="just">
              <a:lnSpc>
                <a:spcPct val="200000"/>
              </a:lnSpc>
              <a:buAutoNum type="alphaLcParenR"/>
              <a:tabLst>
                <a:tab pos="571500" algn="l"/>
              </a:tabLst>
            </a:pPr>
            <a:r>
              <a:rPr lang="es-CR" b="1" dirty="0" smtClean="0"/>
              <a:t> </a:t>
            </a:r>
            <a:r>
              <a:rPr lang="es-CR" b="1" dirty="0">
                <a:latin typeface="Times New Roman" panose="02020603050405020304" pitchFamily="18" charset="0"/>
                <a:cs typeface="Times New Roman" panose="02020603050405020304" pitchFamily="18" charset="0"/>
              </a:rPr>
              <a:t>Análisis Matemático de Jorge Lara y Jorge Arroba (2007)</a:t>
            </a:r>
            <a:endParaRPr lang="en-US" dirty="0">
              <a:latin typeface="Times New Roman" panose="02020603050405020304" pitchFamily="18" charset="0"/>
              <a:cs typeface="Times New Roman" panose="02020603050405020304" pitchFamily="18" charset="0"/>
            </a:endParaRPr>
          </a:p>
          <a:p>
            <a:pPr marL="800100" indent="-228600" algn="just">
              <a:lnSpc>
                <a:spcPct val="200000"/>
              </a:lnSpc>
              <a:buFont typeface="Arial"/>
              <a:buAutoNum type="alphaLcParenR"/>
              <a:tabLst>
                <a:tab pos="571500" algn="l"/>
              </a:tabLst>
            </a:pPr>
            <a:r>
              <a:rPr lang="es-CR" b="1" dirty="0" smtClean="0">
                <a:latin typeface="Times New Roman" panose="02020603050405020304" pitchFamily="18" charset="0"/>
                <a:cs typeface="Times New Roman" panose="02020603050405020304" pitchFamily="18" charset="0"/>
              </a:rPr>
              <a:t> </a:t>
            </a:r>
            <a:r>
              <a:rPr lang="es-CR" b="1" dirty="0">
                <a:latin typeface="Times New Roman" panose="02020603050405020304" pitchFamily="18" charset="0"/>
                <a:cs typeface="Times New Roman" panose="02020603050405020304" pitchFamily="18" charset="0"/>
              </a:rPr>
              <a:t>Cálculo de Louis </a:t>
            </a:r>
            <a:r>
              <a:rPr lang="es-CR" b="1" dirty="0" err="1">
                <a:latin typeface="Times New Roman" panose="02020603050405020304" pitchFamily="18" charset="0"/>
                <a:cs typeface="Times New Roman" panose="02020603050405020304" pitchFamily="18" charset="0"/>
              </a:rPr>
              <a:t>Leithold</a:t>
            </a:r>
            <a:r>
              <a:rPr lang="es-CR" b="1" dirty="0">
                <a:latin typeface="Times New Roman" panose="02020603050405020304" pitchFamily="18" charset="0"/>
                <a:cs typeface="Times New Roman" panose="02020603050405020304" pitchFamily="18" charset="0"/>
              </a:rPr>
              <a:t> (7ma edición) </a:t>
            </a:r>
            <a:r>
              <a:rPr lang="es-CR" b="1" dirty="0" err="1">
                <a:latin typeface="Times New Roman" panose="02020603050405020304" pitchFamily="18" charset="0"/>
                <a:cs typeface="Times New Roman" panose="02020603050405020304" pitchFamily="18" charset="0"/>
              </a:rPr>
              <a:t>University</a:t>
            </a:r>
            <a:r>
              <a:rPr lang="es-CR" b="1" dirty="0">
                <a:latin typeface="Times New Roman" panose="02020603050405020304" pitchFamily="18" charset="0"/>
                <a:cs typeface="Times New Roman" panose="02020603050405020304" pitchFamily="18" charset="0"/>
              </a:rPr>
              <a:t> Oxford(1998)</a:t>
            </a:r>
            <a:endParaRPr lang="en-US" dirty="0">
              <a:latin typeface="Times New Roman" panose="02020603050405020304" pitchFamily="18" charset="0"/>
              <a:cs typeface="Times New Roman" panose="02020603050405020304" pitchFamily="18" charset="0"/>
            </a:endParaRPr>
          </a:p>
          <a:p>
            <a:pPr marL="800100" indent="-228600" algn="just">
              <a:lnSpc>
                <a:spcPct val="200000"/>
              </a:lnSpc>
              <a:buAutoNum type="alphaLcParenR"/>
              <a:tabLst>
                <a:tab pos="571500" algn="l"/>
              </a:tabLs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9378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p:nvPr/>
        </p:nvSpPr>
        <p:spPr>
          <a:xfrm>
            <a:off x="5366600" y="888725"/>
            <a:ext cx="1553245" cy="3268691"/>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txBox="1">
            <a:spLocks noGrp="1"/>
          </p:cNvSpPr>
          <p:nvPr>
            <p:ph type="body" idx="4294967295"/>
          </p:nvPr>
        </p:nvSpPr>
        <p:spPr>
          <a:xfrm>
            <a:off x="1547450" y="529575"/>
            <a:ext cx="2780400" cy="3938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Diseño del experimento</a:t>
            </a:r>
            <a:endParaRPr sz="1800" b="1" dirty="0">
              <a:solidFill>
                <a:srgbClr val="2A95B7"/>
              </a:solidFill>
              <a:latin typeface="Patrick Hand SC"/>
              <a:ea typeface="Patrick Hand SC"/>
              <a:cs typeface="Patrick Hand SC"/>
              <a:sym typeface="Patrick Hand SC"/>
            </a:endParaRPr>
          </a:p>
          <a:p>
            <a:pPr marL="0" lvl="0" indent="0" algn="l" rtl="0">
              <a:spcBef>
                <a:spcPts val="600"/>
              </a:spcBef>
              <a:spcAft>
                <a:spcPts val="0"/>
              </a:spcAft>
              <a:buNone/>
            </a:pPr>
            <a:r>
              <a:rPr lang="en" sz="1800" dirty="0" smtClean="0"/>
              <a:t>Se estructura </a:t>
            </a:r>
          </a:p>
          <a:p>
            <a:pPr marL="0" lvl="0" indent="0" algn="l" rtl="0">
              <a:spcBef>
                <a:spcPts val="600"/>
              </a:spcBef>
              <a:spcAft>
                <a:spcPts val="0"/>
              </a:spcAft>
              <a:buNone/>
            </a:pPr>
            <a:r>
              <a:rPr lang="en" sz="1800" dirty="0" smtClean="0"/>
              <a:t>la relación de contenidos, propósitos, didáctica aplicada “Registros semióticos”</a:t>
            </a:r>
            <a:endParaRPr sz="1800" dirty="0"/>
          </a:p>
        </p:txBody>
      </p:sp>
      <p:sp>
        <p:nvSpPr>
          <p:cNvPr id="224" name="Google Shape;224;p32"/>
          <p:cNvSpPr/>
          <p:nvPr/>
        </p:nvSpPr>
        <p:spPr>
          <a:xfrm>
            <a:off x="5366599" y="1357400"/>
            <a:ext cx="1553245" cy="2331300"/>
          </a:xfrm>
          <a:prstGeom prst="rect">
            <a:avLst/>
          </a:prstGeom>
          <a:noFill/>
          <a:ln>
            <a:noFill/>
          </a:ln>
        </p:spPr>
        <p:txBody>
          <a:bodyPr spcFirstLastPara="1" wrap="square" lIns="91425" tIns="91425" rIns="91425" bIns="91425" anchor="ctr" anchorCtr="0">
            <a:noAutofit/>
          </a:bodyPr>
          <a:lstStyle/>
          <a:p>
            <a:pPr lvl="0" algn="ctr"/>
            <a:r>
              <a:rPr lang="es-EC" b="1" dirty="0"/>
              <a:t>Segunda fase: </a:t>
            </a:r>
            <a:endParaRPr lang="es-EC" b="1" dirty="0" smtClean="0"/>
          </a:p>
          <a:p>
            <a:pPr lvl="0" algn="ctr"/>
            <a:r>
              <a:rPr lang="es-EC" b="1" dirty="0" smtClean="0"/>
              <a:t>Análisis </a:t>
            </a:r>
            <a:r>
              <a:rPr lang="es-EC" b="1" dirty="0"/>
              <a:t>a priori de las situaciones didácticas.</a:t>
            </a:r>
            <a:endParaRPr sz="800" b="1" dirty="0">
              <a:solidFill>
                <a:srgbClr val="999999"/>
              </a:solidFill>
              <a:latin typeface="Sniglet"/>
              <a:ea typeface="Sniglet"/>
              <a:cs typeface="Sniglet"/>
              <a:sym typeface="Sniglet"/>
            </a:endParaRPr>
          </a:p>
        </p:txBody>
      </p:sp>
      <p:sp>
        <p:nvSpPr>
          <p:cNvPr id="225" name="Google Shape;225;p32"/>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3" name="Imagen 2"/>
          <p:cNvPicPr>
            <a:picLocks noChangeAspect="1"/>
          </p:cNvPicPr>
          <p:nvPr/>
        </p:nvPicPr>
        <p:blipFill>
          <a:blip r:embed="rId2"/>
          <a:stretch>
            <a:fillRect/>
          </a:stretch>
        </p:blipFill>
        <p:spPr>
          <a:xfrm>
            <a:off x="1421538" y="582840"/>
            <a:ext cx="6300923" cy="3728438"/>
          </a:xfrm>
          <a:prstGeom prst="rect">
            <a:avLst/>
          </a:prstGeom>
        </p:spPr>
      </p:pic>
    </p:spTree>
    <p:extLst>
      <p:ext uri="{BB962C8B-B14F-4D97-AF65-F5344CB8AC3E}">
        <p14:creationId xmlns:p14="http://schemas.microsoft.com/office/powerpoint/2010/main" val="1821110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p:nvPr/>
        </p:nvSpPr>
        <p:spPr>
          <a:xfrm>
            <a:off x="5164282" y="888725"/>
            <a:ext cx="1859973" cy="3268691"/>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32"/>
          <p:cNvSpPr txBox="1">
            <a:spLocks noGrp="1"/>
          </p:cNvSpPr>
          <p:nvPr>
            <p:ph type="body" idx="4294967295"/>
          </p:nvPr>
        </p:nvSpPr>
        <p:spPr>
          <a:xfrm>
            <a:off x="1547450" y="529575"/>
            <a:ext cx="2780400" cy="3938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experimento</a:t>
            </a:r>
            <a:endParaRPr sz="1800" b="1" dirty="0">
              <a:solidFill>
                <a:srgbClr val="2A95B7"/>
              </a:solidFill>
              <a:latin typeface="Patrick Hand SC"/>
              <a:ea typeface="Patrick Hand SC"/>
              <a:cs typeface="Patrick Hand SC"/>
              <a:sym typeface="Patrick Hand SC"/>
            </a:endParaRPr>
          </a:p>
          <a:p>
            <a:pPr marL="0" lvl="0" indent="0" algn="just">
              <a:buNone/>
            </a:pPr>
            <a:r>
              <a:rPr lang="es-CR" sz="1400" dirty="0"/>
              <a:t>Éste proceso didáctico se lo desarrolló en cinco sesiones a 24 estudiantes universitarios de la carrera de informática, éstas cinco sesiones se distribuyeron en dos horas cada una </a:t>
            </a:r>
            <a:endParaRPr sz="1400" dirty="0"/>
          </a:p>
        </p:txBody>
      </p:sp>
      <p:sp>
        <p:nvSpPr>
          <p:cNvPr id="224" name="Google Shape;224;p32"/>
          <p:cNvSpPr/>
          <p:nvPr/>
        </p:nvSpPr>
        <p:spPr>
          <a:xfrm>
            <a:off x="5268191" y="1357400"/>
            <a:ext cx="1651653" cy="2331300"/>
          </a:xfrm>
          <a:prstGeom prst="rect">
            <a:avLst/>
          </a:prstGeom>
          <a:noFill/>
          <a:ln>
            <a:noFill/>
          </a:ln>
        </p:spPr>
        <p:txBody>
          <a:bodyPr spcFirstLastPara="1" wrap="square" lIns="91425" tIns="91425" rIns="91425" bIns="91425" anchor="ctr" anchorCtr="0">
            <a:noAutofit/>
          </a:bodyPr>
          <a:lstStyle/>
          <a:p>
            <a:pPr lvl="0" algn="ctr"/>
            <a:r>
              <a:rPr lang="es-EC" b="1" dirty="0"/>
              <a:t>Tercera fase: Experimentación</a:t>
            </a:r>
            <a:r>
              <a:rPr kumimoji="0" lang="es-EC" sz="1400" b="1" i="0" u="none" strike="noStrike" kern="0" cap="none" spc="0" normalizeH="0" baseline="0" noProof="0" dirty="0" smtClean="0">
                <a:ln>
                  <a:noFill/>
                </a:ln>
                <a:solidFill>
                  <a:srgbClr val="000000"/>
                </a:solidFill>
                <a:effectLst/>
                <a:uLnTx/>
                <a:uFillTx/>
                <a:latin typeface="Arial"/>
                <a:cs typeface="Arial"/>
                <a:sym typeface="Arial"/>
              </a:rPr>
              <a:t>.</a:t>
            </a:r>
            <a:endParaRPr kumimoji="0" sz="800" b="1" i="0" u="none" strike="noStrike" kern="0" cap="none" spc="0" normalizeH="0" baseline="0" noProof="0" dirty="0">
              <a:ln>
                <a:noFill/>
              </a:ln>
              <a:solidFill>
                <a:srgbClr val="999999"/>
              </a:solidFill>
              <a:effectLst/>
              <a:uLnTx/>
              <a:uFillTx/>
              <a:latin typeface="Sniglet"/>
              <a:ea typeface="Sniglet"/>
              <a:cs typeface="Sniglet"/>
              <a:sym typeface="Sniglet"/>
            </a:endParaRPr>
          </a:p>
        </p:txBody>
      </p:sp>
      <p:sp>
        <p:nvSpPr>
          <p:cNvPr id="225" name="Google Shape;225;p32"/>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100"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3412090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3" name="Imagen 2"/>
          <p:cNvPicPr>
            <a:picLocks noChangeAspect="1"/>
          </p:cNvPicPr>
          <p:nvPr/>
        </p:nvPicPr>
        <p:blipFill>
          <a:blip r:embed="rId2"/>
          <a:stretch>
            <a:fillRect/>
          </a:stretch>
        </p:blipFill>
        <p:spPr>
          <a:xfrm>
            <a:off x="1422197" y="660177"/>
            <a:ext cx="6402158" cy="3537749"/>
          </a:xfrm>
          <a:prstGeom prst="rect">
            <a:avLst/>
          </a:prstGeom>
        </p:spPr>
      </p:pic>
    </p:spTree>
    <p:extLst>
      <p:ext uri="{BB962C8B-B14F-4D97-AF65-F5344CB8AC3E}">
        <p14:creationId xmlns:p14="http://schemas.microsoft.com/office/powerpoint/2010/main" val="90875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3" name="Imagen 2"/>
          <p:cNvPicPr>
            <a:picLocks noChangeAspect="1"/>
          </p:cNvPicPr>
          <p:nvPr/>
        </p:nvPicPr>
        <p:blipFill>
          <a:blip r:embed="rId2"/>
          <a:stretch>
            <a:fillRect/>
          </a:stretch>
        </p:blipFill>
        <p:spPr>
          <a:xfrm>
            <a:off x="1631374" y="521877"/>
            <a:ext cx="5953990" cy="4317873"/>
          </a:xfrm>
          <a:prstGeom prst="rect">
            <a:avLst/>
          </a:prstGeom>
        </p:spPr>
      </p:pic>
    </p:spTree>
    <p:extLst>
      <p:ext uri="{BB962C8B-B14F-4D97-AF65-F5344CB8AC3E}">
        <p14:creationId xmlns:p14="http://schemas.microsoft.com/office/powerpoint/2010/main" val="1949719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
        <p:nvSpPr>
          <p:cNvPr id="3" name="Rectángulo 2"/>
          <p:cNvSpPr/>
          <p:nvPr/>
        </p:nvSpPr>
        <p:spPr>
          <a:xfrm>
            <a:off x="800101" y="396790"/>
            <a:ext cx="7034644" cy="1631216"/>
          </a:xfrm>
          <a:prstGeom prst="rect">
            <a:avLst/>
          </a:prstGeom>
        </p:spPr>
        <p:txBody>
          <a:bodyPr wrap="square">
            <a:spAutoFit/>
          </a:bodyPr>
          <a:lstStyle/>
          <a:p>
            <a:pPr marL="457200" algn="just">
              <a:lnSpc>
                <a:spcPct val="200000"/>
              </a:lnSpc>
            </a:pPr>
            <a:r>
              <a:rPr lang="es-CR" b="1" dirty="0"/>
              <a:t>Tercera sesión:</a:t>
            </a:r>
            <a:r>
              <a:rPr lang="es-CR" dirty="0"/>
              <a:t> </a:t>
            </a:r>
            <a:r>
              <a:rPr lang="es-CR" sz="1200" dirty="0" smtClean="0">
                <a:latin typeface="Times New Roman" panose="02020603050405020304" pitchFamily="18" charset="0"/>
                <a:ea typeface="Calibri" panose="020F0502020204030204" pitchFamily="34" charset="0"/>
              </a:rPr>
              <a:t>Con </a:t>
            </a:r>
            <a:r>
              <a:rPr lang="es-CR" sz="1200" dirty="0">
                <a:latin typeface="Times New Roman" panose="02020603050405020304" pitchFamily="18" charset="0"/>
                <a:ea typeface="Calibri" panose="020F0502020204030204" pitchFamily="34" charset="0"/>
              </a:rPr>
              <a:t>los pre conocimientos anteriores respecto a las diferentes concepciones del límite se pude ya ingresar en la concepción del límite en una función real, como un punto en el plano tiene influencia en otro punto en el eje y, además las aproximaciones que se pueden realizar con la idea de entornos, todo éste tipo de explicaciones y procesos se puede apreciar en la tablas 4 y 5</a:t>
            </a:r>
            <a:endParaRPr lang="en-US" sz="1200" dirty="0">
              <a:effectLst/>
              <a:latin typeface="Times New Roman" panose="02020603050405020304" pitchFamily="18" charset="0"/>
              <a:ea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461540" y="2028006"/>
            <a:ext cx="5971540" cy="2306186"/>
          </a:xfrm>
          <a:prstGeom prst="rect">
            <a:avLst/>
          </a:prstGeom>
          <a:noFill/>
          <a:ln>
            <a:noFill/>
          </a:ln>
        </p:spPr>
      </p:pic>
    </p:spTree>
    <p:extLst>
      <p:ext uri="{BB962C8B-B14F-4D97-AF65-F5344CB8AC3E}">
        <p14:creationId xmlns:p14="http://schemas.microsoft.com/office/powerpoint/2010/main" val="657640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75839" y="592281"/>
            <a:ext cx="5971540" cy="3491346"/>
          </a:xfrm>
          <a:prstGeom prst="rect">
            <a:avLst/>
          </a:prstGeom>
          <a:noFill/>
          <a:ln>
            <a:noFill/>
          </a:ln>
        </p:spPr>
      </p:pic>
    </p:spTree>
    <p:extLst>
      <p:ext uri="{BB962C8B-B14F-4D97-AF65-F5344CB8AC3E}">
        <p14:creationId xmlns:p14="http://schemas.microsoft.com/office/powerpoint/2010/main" val="2041625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3" name="Rectángulo 2"/>
          <p:cNvSpPr/>
          <p:nvPr/>
        </p:nvSpPr>
        <p:spPr>
          <a:xfrm>
            <a:off x="820881" y="557513"/>
            <a:ext cx="7086600" cy="1167114"/>
          </a:xfrm>
          <a:prstGeom prst="rect">
            <a:avLst/>
          </a:prstGeom>
        </p:spPr>
        <p:txBody>
          <a:bodyPr wrap="square">
            <a:spAutoFit/>
          </a:bodyPr>
          <a:lstStyle/>
          <a:p>
            <a:pPr marL="457200" algn="just">
              <a:lnSpc>
                <a:spcPct val="150000"/>
              </a:lnSpc>
            </a:pPr>
            <a:r>
              <a:rPr lang="es-CR" sz="1200" b="1" dirty="0">
                <a:latin typeface="Times New Roman" panose="02020603050405020304" pitchFamily="18" charset="0"/>
                <a:ea typeface="Calibri" panose="020F0502020204030204" pitchFamily="34" charset="0"/>
              </a:rPr>
              <a:t>Cuarta sesión:</a:t>
            </a:r>
            <a:endParaRPr lang="en-US" sz="1200" dirty="0">
              <a:latin typeface="Times New Roman" panose="02020603050405020304" pitchFamily="18" charset="0"/>
              <a:ea typeface="Times New Roman" panose="02020603050405020304" pitchFamily="18" charset="0"/>
            </a:endParaRPr>
          </a:p>
          <a:p>
            <a:pPr marL="457200" algn="just">
              <a:lnSpc>
                <a:spcPct val="150000"/>
              </a:lnSpc>
            </a:pPr>
            <a:r>
              <a:rPr lang="es-CR" sz="1200" dirty="0">
                <a:latin typeface="Times New Roman" panose="02020603050405020304" pitchFamily="18" charset="0"/>
                <a:ea typeface="Calibri" panose="020F0502020204030204" pitchFamily="34" charset="0"/>
              </a:rPr>
              <a:t>Se puso en acción el hecho de dar solución a problemas referentes a límites para encaminar a los estudiantes hacia el aumento de la forma cognitiva del límite es decir la realidad con el de las aplicaciones abstractas.</a:t>
            </a:r>
            <a:endParaRPr lang="en-US" sz="1200" dirty="0">
              <a:effectLst/>
              <a:latin typeface="Times New Roman" panose="02020603050405020304" pitchFamily="18" charset="0"/>
              <a:ea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41137" y="1724627"/>
            <a:ext cx="5656580" cy="3332692"/>
          </a:xfrm>
          <a:prstGeom prst="rect">
            <a:avLst/>
          </a:prstGeom>
          <a:noFill/>
          <a:ln>
            <a:noFill/>
          </a:ln>
        </p:spPr>
      </p:pic>
    </p:spTree>
    <p:extLst>
      <p:ext uri="{BB962C8B-B14F-4D97-AF65-F5344CB8AC3E}">
        <p14:creationId xmlns:p14="http://schemas.microsoft.com/office/powerpoint/2010/main" val="247360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1821550" y="156106"/>
            <a:ext cx="5500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**Objetivos Específicos</a:t>
            </a:r>
            <a:endParaRPr dirty="0"/>
          </a:p>
        </p:txBody>
      </p:sp>
      <p:sp>
        <p:nvSpPr>
          <p:cNvPr id="72" name="Google Shape;72;p15"/>
          <p:cNvSpPr txBox="1">
            <a:spLocks noGrp="1"/>
          </p:cNvSpPr>
          <p:nvPr>
            <p:ph type="subTitle" idx="1"/>
          </p:nvPr>
        </p:nvSpPr>
        <p:spPr>
          <a:xfrm>
            <a:off x="1260440" y="1315905"/>
            <a:ext cx="6304141" cy="2944367"/>
          </a:xfrm>
          <a:prstGeom prst="rect">
            <a:avLst/>
          </a:prstGeom>
        </p:spPr>
        <p:txBody>
          <a:bodyPr spcFirstLastPara="1" wrap="square" lIns="91425" tIns="91425" rIns="91425" bIns="91425" anchor="t" anchorCtr="0">
            <a:noAutofit/>
          </a:bodyPr>
          <a:lstStyle/>
          <a:p>
            <a:pPr lvl="0" algn="just">
              <a:buFont typeface="Wingdings" panose="05000000000000000000" pitchFamily="2" charset="2"/>
              <a:buChar char="Ø"/>
            </a:pPr>
            <a:r>
              <a:rPr lang="es-EC" sz="1400" dirty="0"/>
              <a:t>Identificar las diferentes concepciones del límite de funciones reales</a:t>
            </a:r>
            <a:r>
              <a:rPr lang="es-EC" sz="1400" dirty="0" smtClean="0"/>
              <a:t>.</a:t>
            </a:r>
          </a:p>
          <a:p>
            <a:pPr marL="76200" lvl="0" indent="0" algn="just"/>
            <a:endParaRPr lang="en-US" sz="1400" dirty="0"/>
          </a:p>
          <a:p>
            <a:pPr lvl="0" algn="just">
              <a:buFont typeface="Wingdings" panose="05000000000000000000" pitchFamily="2" charset="2"/>
              <a:buChar char="Ø"/>
            </a:pPr>
            <a:r>
              <a:rPr lang="es-ES" sz="1400" dirty="0"/>
              <a:t>Diseñar actividades de clase que permitan desarrollar el experimento “</a:t>
            </a:r>
            <a:r>
              <a:rPr lang="es-EC" sz="1400" dirty="0"/>
              <a:t>Registros de representación semiótica para la enseñanza de la conceptualización formalización del límite de una función real</a:t>
            </a:r>
            <a:r>
              <a:rPr lang="es-EC" sz="1400" dirty="0" smtClean="0"/>
              <a:t>”.</a:t>
            </a:r>
          </a:p>
          <a:p>
            <a:pPr marL="76200" lvl="0" indent="0" algn="just"/>
            <a:endParaRPr lang="en-US" sz="1400" dirty="0"/>
          </a:p>
          <a:p>
            <a:pPr lvl="0" algn="just">
              <a:buFont typeface="Wingdings" panose="05000000000000000000" pitchFamily="2" charset="2"/>
              <a:buChar char="Ø"/>
            </a:pPr>
            <a:r>
              <a:rPr lang="es-EC" sz="1400" dirty="0"/>
              <a:t>Aplicar la metodología de investigación científica Ingeniería Didáctica en el proceso enseñanza aprendizaje del límite de una función mediante los registros de representación semiótica  </a:t>
            </a:r>
            <a:endParaRPr lang="es-EC" sz="1400" dirty="0" smtClean="0"/>
          </a:p>
          <a:p>
            <a:pPr marL="76200" lvl="0" indent="0" algn="just"/>
            <a:endParaRPr lang="en-US" sz="1400" dirty="0"/>
          </a:p>
          <a:p>
            <a:pPr lvl="0" algn="just">
              <a:buFont typeface="Wingdings" panose="05000000000000000000" pitchFamily="2" charset="2"/>
              <a:buChar char="Ø"/>
            </a:pPr>
            <a:r>
              <a:rPr lang="es-EC" sz="1400" dirty="0"/>
              <a:t>Analizar la aplicación de registros semióticos en la incidencia del aumento del nivel de comprensión de conceptos y resolución de problemas de límites, en el grupo de control y experimentación.</a:t>
            </a:r>
            <a:endParaRPr lang="en-US" sz="1400" dirty="0"/>
          </a:p>
        </p:txBody>
      </p:sp>
      <p:sp>
        <p:nvSpPr>
          <p:cNvPr id="73" name="Google Shape;73;p15"/>
          <p:cNvSpPr/>
          <p:nvPr/>
        </p:nvSpPr>
        <p:spPr>
          <a:xfrm>
            <a:off x="976720" y="687031"/>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4" name="Google Shape;74;p1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p:nvPr/>
        </p:nvSpPr>
        <p:spPr>
          <a:xfrm>
            <a:off x="5164282" y="888725"/>
            <a:ext cx="1859973" cy="3268691"/>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32"/>
          <p:cNvSpPr txBox="1">
            <a:spLocks noGrp="1"/>
          </p:cNvSpPr>
          <p:nvPr>
            <p:ph type="body" idx="4294967295"/>
          </p:nvPr>
        </p:nvSpPr>
        <p:spPr>
          <a:xfrm>
            <a:off x="1547450" y="529575"/>
            <a:ext cx="2780400" cy="3938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Análisis de resultados</a:t>
            </a:r>
            <a:endParaRPr sz="1800" b="1" dirty="0">
              <a:solidFill>
                <a:srgbClr val="2A95B7"/>
              </a:solidFill>
              <a:latin typeface="Patrick Hand SC"/>
              <a:ea typeface="Patrick Hand SC"/>
              <a:cs typeface="Patrick Hand SC"/>
              <a:sym typeface="Patrick Hand SC"/>
            </a:endParaRPr>
          </a:p>
          <a:p>
            <a:pPr marL="76200" indent="0" algn="just">
              <a:lnSpc>
                <a:spcPct val="150000"/>
              </a:lnSpc>
              <a:buNone/>
            </a:pPr>
            <a:r>
              <a:rPr lang="es-CR" sz="1200" dirty="0" smtClean="0"/>
              <a:t>Se han </a:t>
            </a:r>
            <a:r>
              <a:rPr lang="es-CR" sz="1200" dirty="0"/>
              <a:t>propuesto 4 actividades para poder evaluar a los estudiantes y concluir que el proceso enseñanza aprendizaje ha dado resultados, referente a la aplicación de los registros de representación semiótica.</a:t>
            </a:r>
            <a:endParaRPr lang="en-US" sz="1200" dirty="0"/>
          </a:p>
        </p:txBody>
      </p:sp>
      <p:sp>
        <p:nvSpPr>
          <p:cNvPr id="224" name="Google Shape;224;p32"/>
          <p:cNvSpPr/>
          <p:nvPr/>
        </p:nvSpPr>
        <p:spPr>
          <a:xfrm>
            <a:off x="5268191" y="1357400"/>
            <a:ext cx="1651653" cy="2331300"/>
          </a:xfrm>
          <a:prstGeom prst="rect">
            <a:avLst/>
          </a:prstGeom>
          <a:noFill/>
          <a:ln>
            <a:noFill/>
          </a:ln>
        </p:spPr>
        <p:txBody>
          <a:bodyPr spcFirstLastPara="1" wrap="square" lIns="91425" tIns="91425" rIns="91425" bIns="91425" anchor="ctr" anchorCtr="0">
            <a:noAutofit/>
          </a:bodyPr>
          <a:lstStyle/>
          <a:p>
            <a:pPr lvl="0" algn="ctr"/>
            <a:r>
              <a:rPr lang="es-EC" b="1" dirty="0" smtClean="0"/>
              <a:t>Cuarta</a:t>
            </a:r>
            <a:r>
              <a:rPr kumimoji="0" lang="es-EC" sz="1400" b="1" i="0" u="none" strike="noStrike" kern="0" cap="none" spc="0" normalizeH="0" baseline="0" noProof="0" dirty="0" smtClean="0">
                <a:ln>
                  <a:noFill/>
                </a:ln>
                <a:solidFill>
                  <a:srgbClr val="000000"/>
                </a:solidFill>
                <a:effectLst/>
                <a:uLnTx/>
                <a:uFillTx/>
                <a:latin typeface="Arial"/>
                <a:cs typeface="Arial"/>
                <a:sym typeface="Arial"/>
              </a:rPr>
              <a:t> </a:t>
            </a:r>
            <a:r>
              <a:rPr kumimoji="0" lang="es-EC" sz="1400" b="1" i="0" u="none" strike="noStrike" kern="0" cap="none" spc="0" normalizeH="0" baseline="0" noProof="0" dirty="0">
                <a:ln>
                  <a:noFill/>
                </a:ln>
                <a:solidFill>
                  <a:srgbClr val="000000"/>
                </a:solidFill>
                <a:effectLst/>
                <a:uLnTx/>
                <a:uFillTx/>
                <a:latin typeface="Arial"/>
                <a:cs typeface="Arial"/>
                <a:sym typeface="Arial"/>
              </a:rPr>
              <a:t>fase: </a:t>
            </a:r>
            <a:r>
              <a:rPr lang="es-EC" b="1" dirty="0"/>
              <a:t>Análisis a posteriori y </a:t>
            </a:r>
            <a:r>
              <a:rPr lang="es-EC" b="1" dirty="0" smtClean="0"/>
              <a:t>evaluación</a:t>
            </a:r>
            <a:endParaRPr kumimoji="0" sz="800" b="1" i="0" u="none" strike="noStrike" kern="0" cap="none" spc="0" normalizeH="0" baseline="0" noProof="0" dirty="0">
              <a:ln>
                <a:noFill/>
              </a:ln>
              <a:solidFill>
                <a:srgbClr val="999999"/>
              </a:solidFill>
              <a:effectLst/>
              <a:uLnTx/>
              <a:uFillTx/>
              <a:latin typeface="Sniglet"/>
              <a:ea typeface="Sniglet"/>
              <a:cs typeface="Sniglet"/>
              <a:sym typeface="Sniglet"/>
            </a:endParaRPr>
          </a:p>
        </p:txBody>
      </p:sp>
      <p:sp>
        <p:nvSpPr>
          <p:cNvPr id="225" name="Google Shape;225;p32"/>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100"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4272658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3" name="Rectángulo 2"/>
          <p:cNvSpPr/>
          <p:nvPr/>
        </p:nvSpPr>
        <p:spPr>
          <a:xfrm>
            <a:off x="997528" y="997368"/>
            <a:ext cx="6733309" cy="2677656"/>
          </a:xfrm>
          <a:prstGeom prst="rect">
            <a:avLst/>
          </a:prstGeom>
        </p:spPr>
        <p:txBody>
          <a:bodyPr wrap="square">
            <a:spAutoFit/>
          </a:bodyPr>
          <a:lstStyle/>
          <a:p>
            <a:pPr marL="457200" indent="457200" algn="just">
              <a:lnSpc>
                <a:spcPct val="150000"/>
              </a:lnSpc>
            </a:pPr>
            <a:r>
              <a:rPr lang="es-CR" b="1" dirty="0">
                <a:latin typeface="Times New Roman" panose="02020603050405020304" pitchFamily="18" charset="0"/>
                <a:ea typeface="Calibri" panose="020F0502020204030204" pitchFamily="34" charset="0"/>
              </a:rPr>
              <a:t>Actividad 1: </a:t>
            </a:r>
            <a:r>
              <a:rPr lang="es-CR" dirty="0">
                <a:latin typeface="Times New Roman" panose="02020603050405020304" pitchFamily="18" charset="0"/>
                <a:ea typeface="Calibri" panose="020F0502020204030204" pitchFamily="34" charset="0"/>
              </a:rPr>
              <a:t>El objetivo en ésta actividad fue que los estudiantes relacionen conceptos básicos acerca del límite en situaciones reales basados en un registro semiótico de lenguaje natural a un concepto formal del límite en matemática  basados en un registro simbólico.</a:t>
            </a:r>
            <a:endParaRPr lang="en-US" sz="1050" dirty="0">
              <a:latin typeface="Times New Roman" panose="02020603050405020304" pitchFamily="18" charset="0"/>
              <a:ea typeface="Times New Roman" panose="02020603050405020304" pitchFamily="18" charset="0"/>
            </a:endParaRPr>
          </a:p>
          <a:p>
            <a:pPr marL="457200" algn="just">
              <a:lnSpc>
                <a:spcPct val="150000"/>
              </a:lnSpc>
            </a:pPr>
            <a:r>
              <a:rPr lang="es-CR" dirty="0">
                <a:latin typeface="Times New Roman" panose="02020603050405020304" pitchFamily="18" charset="0"/>
                <a:ea typeface="Calibri" panose="020F0502020204030204" pitchFamily="34" charset="0"/>
              </a:rPr>
              <a:t>En una test se les preguntó</a:t>
            </a:r>
            <a:endParaRPr lang="en-US" sz="1050" dirty="0">
              <a:latin typeface="Times New Roman" panose="02020603050405020304" pitchFamily="18" charset="0"/>
              <a:ea typeface="Times New Roman" panose="02020603050405020304" pitchFamily="18" charset="0"/>
            </a:endParaRPr>
          </a:p>
          <a:p>
            <a:pPr marL="457200" algn="just">
              <a:lnSpc>
                <a:spcPct val="150000"/>
              </a:lnSpc>
            </a:pPr>
            <a:r>
              <a:rPr lang="es-EC" dirty="0">
                <a:latin typeface="Times New Roman" panose="02020603050405020304" pitchFamily="18" charset="0"/>
                <a:ea typeface="Times New Roman" panose="02020603050405020304" pitchFamily="18" charset="0"/>
              </a:rPr>
              <a:t>a) ¿Qué entiende por un límite?</a:t>
            </a:r>
            <a:endParaRPr lang="en-US" sz="1050" dirty="0">
              <a:latin typeface="Times New Roman" panose="02020603050405020304" pitchFamily="18" charset="0"/>
              <a:ea typeface="Times New Roman" panose="02020603050405020304" pitchFamily="18" charset="0"/>
            </a:endParaRPr>
          </a:p>
          <a:p>
            <a:pPr marL="457200" algn="just">
              <a:lnSpc>
                <a:spcPct val="150000"/>
              </a:lnSpc>
            </a:pPr>
            <a:r>
              <a:rPr lang="es-EC" dirty="0">
                <a:latin typeface="Times New Roman" panose="02020603050405020304" pitchFamily="18" charset="0"/>
                <a:ea typeface="Times New Roman" panose="02020603050405020304" pitchFamily="18" charset="0"/>
              </a:rPr>
              <a:t>b) ¿En matemática qué es un límite?</a:t>
            </a:r>
            <a:endParaRPr lang="en-US" sz="1050" dirty="0">
              <a:latin typeface="Times New Roman" panose="02020603050405020304" pitchFamily="18" charset="0"/>
              <a:ea typeface="Times New Roman" panose="02020603050405020304" pitchFamily="18" charset="0"/>
            </a:endParaRPr>
          </a:p>
          <a:p>
            <a:pPr marL="457200" algn="just">
              <a:lnSpc>
                <a:spcPct val="150000"/>
              </a:lnSpc>
            </a:pPr>
            <a:r>
              <a:rPr lang="es-EC" dirty="0">
                <a:latin typeface="Times New Roman" panose="02020603050405020304" pitchFamily="18" charset="0"/>
                <a:ea typeface="Times New Roman" panose="02020603050405020304" pitchFamily="18" charset="0"/>
              </a:rPr>
              <a:t>g) </a:t>
            </a:r>
            <a:r>
              <a:rPr lang="es-MX" dirty="0">
                <a:latin typeface="Times New Roman" panose="02020603050405020304" pitchFamily="18" charset="0"/>
                <a:ea typeface="Times New Roman" panose="02020603050405020304" pitchFamily="18" charset="0"/>
              </a:rPr>
              <a:t>Cómo expresamos una definición simbólica de entorno?</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2514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pic>
        <p:nvPicPr>
          <p:cNvPr id="3" name="Imagen 2"/>
          <p:cNvPicPr>
            <a:picLocks noChangeAspect="1"/>
          </p:cNvPicPr>
          <p:nvPr/>
        </p:nvPicPr>
        <p:blipFill>
          <a:blip r:embed="rId2"/>
          <a:stretch>
            <a:fillRect/>
          </a:stretch>
        </p:blipFill>
        <p:spPr>
          <a:xfrm>
            <a:off x="1948239" y="589967"/>
            <a:ext cx="5164393" cy="3901219"/>
          </a:xfrm>
          <a:prstGeom prst="rect">
            <a:avLst/>
          </a:prstGeom>
        </p:spPr>
      </p:pic>
    </p:spTree>
    <p:extLst>
      <p:ext uri="{BB962C8B-B14F-4D97-AF65-F5344CB8AC3E}">
        <p14:creationId xmlns:p14="http://schemas.microsoft.com/office/powerpoint/2010/main" val="4110690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pic>
        <p:nvPicPr>
          <p:cNvPr id="3" name="Imagen 2"/>
          <p:cNvPicPr>
            <a:picLocks noChangeAspect="1"/>
          </p:cNvPicPr>
          <p:nvPr/>
        </p:nvPicPr>
        <p:blipFill>
          <a:blip r:embed="rId2"/>
          <a:stretch>
            <a:fillRect/>
          </a:stretch>
        </p:blipFill>
        <p:spPr>
          <a:xfrm>
            <a:off x="1693718" y="602674"/>
            <a:ext cx="5985163" cy="3751118"/>
          </a:xfrm>
          <a:prstGeom prst="rect">
            <a:avLst/>
          </a:prstGeom>
        </p:spPr>
      </p:pic>
    </p:spTree>
    <p:extLst>
      <p:ext uri="{BB962C8B-B14F-4D97-AF65-F5344CB8AC3E}">
        <p14:creationId xmlns:p14="http://schemas.microsoft.com/office/powerpoint/2010/main" val="2338535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pic>
        <p:nvPicPr>
          <p:cNvPr id="3" name="Imagen 2"/>
          <p:cNvPicPr>
            <a:picLocks noChangeAspect="1"/>
          </p:cNvPicPr>
          <p:nvPr/>
        </p:nvPicPr>
        <p:blipFill>
          <a:blip r:embed="rId2"/>
          <a:stretch>
            <a:fillRect/>
          </a:stretch>
        </p:blipFill>
        <p:spPr>
          <a:xfrm>
            <a:off x="1485900" y="614668"/>
            <a:ext cx="6182591" cy="3664781"/>
          </a:xfrm>
          <a:prstGeom prst="rect">
            <a:avLst/>
          </a:prstGeom>
        </p:spPr>
      </p:pic>
    </p:spTree>
    <p:extLst>
      <p:ext uri="{BB962C8B-B14F-4D97-AF65-F5344CB8AC3E}">
        <p14:creationId xmlns:p14="http://schemas.microsoft.com/office/powerpoint/2010/main" val="1722486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
        <p:nvSpPr>
          <p:cNvPr id="3" name="Rectángulo 2"/>
          <p:cNvSpPr/>
          <p:nvPr/>
        </p:nvSpPr>
        <p:spPr>
          <a:xfrm>
            <a:off x="2764426" y="367040"/>
            <a:ext cx="4217821" cy="523220"/>
          </a:xfrm>
          <a:prstGeom prst="rect">
            <a:avLst/>
          </a:prstGeom>
        </p:spPr>
        <p:txBody>
          <a:bodyPr wrap="none">
            <a:spAutoFit/>
          </a:bodyPr>
          <a:lstStyle/>
          <a:p>
            <a:pPr algn="just">
              <a:lnSpc>
                <a:spcPct val="200000"/>
              </a:lnSpc>
            </a:pPr>
            <a:r>
              <a:rPr lang="es-CR" b="1" dirty="0">
                <a:latin typeface="Times New Roman" panose="02020603050405020304" pitchFamily="18" charset="0"/>
                <a:ea typeface="Calibri" panose="020F0502020204030204" pitchFamily="34" charset="0"/>
              </a:rPr>
              <a:t>Resultados de la aplicación de la ingeniería didáctica</a:t>
            </a:r>
            <a:endParaRPr lang="en-US" sz="105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987137" y="628650"/>
                <a:ext cx="7523018" cy="4331955"/>
              </a:xfrm>
              <a:prstGeom prst="rect">
                <a:avLst/>
              </a:prstGeom>
            </p:spPr>
            <p:txBody>
              <a:bodyPr wrap="square">
                <a:spAutoFit/>
              </a:bodyPr>
              <a:lstStyle/>
              <a:p>
                <a:pPr indent="457200" algn="just">
                  <a:lnSpc>
                    <a:spcPct val="150000"/>
                  </a:lnSpc>
                </a:pPr>
                <a:r>
                  <a:rPr lang="es-CR" sz="1200" b="1" dirty="0">
                    <a:latin typeface="Times New Roman" panose="02020603050405020304" pitchFamily="18" charset="0"/>
                    <a:ea typeface="Calibri" panose="020F0502020204030204" pitchFamily="34" charset="0"/>
                  </a:rPr>
                  <a:t>A</a:t>
                </a:r>
                <a:r>
                  <a:rPr lang="es-CR" sz="1200" b="1" dirty="0" smtClean="0">
                    <a:latin typeface="Times New Roman" panose="02020603050405020304" pitchFamily="18" charset="0"/>
                    <a:ea typeface="Calibri" panose="020F0502020204030204" pitchFamily="34" charset="0"/>
                  </a:rPr>
                  <a:t>ctividad </a:t>
                </a:r>
                <a:r>
                  <a:rPr lang="es-CR" sz="1200" b="1" dirty="0">
                    <a:latin typeface="Times New Roman" panose="02020603050405020304" pitchFamily="18" charset="0"/>
                    <a:ea typeface="Calibri" panose="020F0502020204030204" pitchFamily="34" charset="0"/>
                  </a:rPr>
                  <a:t>1: </a:t>
                </a:r>
                <a:r>
                  <a:rPr lang="es-CR" sz="1200" dirty="0">
                    <a:latin typeface="Times New Roman" panose="02020603050405020304" pitchFamily="18" charset="0"/>
                    <a:ea typeface="Calibri" panose="020F0502020204030204" pitchFamily="34" charset="0"/>
                  </a:rPr>
                  <a:t>Los estudiantes proponen concepciones del límite en el lenguaje natural y matemático los dos con la concepción de aproximación, además resuelven ejercicios de aproximación en la aplicación de series y </a:t>
                </a:r>
                <a:r>
                  <a:rPr lang="es-CR" sz="1200" dirty="0" smtClean="0">
                    <a:latin typeface="Times New Roman" panose="02020603050405020304" pitchFamily="18" charset="0"/>
                    <a:ea typeface="Calibri" panose="020F0502020204030204" pitchFamily="34" charset="0"/>
                  </a:rPr>
                  <a:t>sucesiones.</a:t>
                </a:r>
              </a:p>
              <a:p>
                <a:pPr indent="457200" algn="just">
                  <a:lnSpc>
                    <a:spcPct val="150000"/>
                  </a:lnSpc>
                </a:pPr>
                <a:r>
                  <a:rPr lang="es-CR" sz="1200" b="1" dirty="0" smtClean="0">
                    <a:latin typeface="Times New Roman" panose="02020603050405020304" pitchFamily="18" charset="0"/>
                    <a:ea typeface="Calibri" panose="020F0502020204030204" pitchFamily="34" charset="0"/>
                  </a:rPr>
                  <a:t>Actividad 2: E</a:t>
                </a:r>
                <a:r>
                  <a:rPr lang="es-CR" sz="1200" dirty="0" smtClean="0">
                    <a:latin typeface="Times New Roman" panose="02020603050405020304" pitchFamily="18" charset="0"/>
                    <a:ea typeface="Calibri" panose="020F0502020204030204" pitchFamily="34" charset="0"/>
                  </a:rPr>
                  <a:t>ntendieron </a:t>
                </a:r>
                <a:r>
                  <a:rPr lang="es-CR" sz="1200" dirty="0">
                    <a:latin typeface="Times New Roman" panose="02020603050405020304" pitchFamily="18" charset="0"/>
                    <a:ea typeface="Calibri" panose="020F0502020204030204" pitchFamily="34" charset="0"/>
                  </a:rPr>
                  <a:t>dos registros: el primero el simbólico de  la definición de entorno en la recta numérica y la aplicación de el mismo en el plano cartesiano en los dos ejes, el segundo  registro simbólico el </a:t>
                </a:r>
                <a14:m>
                  <m:oMath xmlns:m="http://schemas.openxmlformats.org/officeDocument/2006/math">
                    <m:r>
                      <a:rPr lang="es-EC" sz="1200" i="1">
                        <a:latin typeface="Cambria Math" panose="02040503050406030204" pitchFamily="18" charset="0"/>
                        <a:ea typeface="Times New Roman" panose="02020603050405020304" pitchFamily="18" charset="0"/>
                      </a:rPr>
                      <m:t>  </m:t>
                    </m:r>
                    <m:func>
                      <m:funcPr>
                        <m:ctrlPr>
                          <a:rPr lang="en-US" sz="1200" i="1">
                            <a:latin typeface="Cambria Math" panose="02040503050406030204" pitchFamily="18" charset="0"/>
                            <a:ea typeface="Times New Roman" panose="02020603050405020304" pitchFamily="18" charset="0"/>
                          </a:rPr>
                        </m:ctrlPr>
                      </m:funcPr>
                      <m:fName>
                        <m:limLow>
                          <m:limLowPr>
                            <m:ctrlPr>
                              <a:rPr lang="en-US" sz="1200" i="1">
                                <a:latin typeface="Cambria Math" panose="02040503050406030204" pitchFamily="18" charset="0"/>
                                <a:ea typeface="Times New Roman" panose="02020603050405020304" pitchFamily="18" charset="0"/>
                              </a:rPr>
                            </m:ctrlPr>
                          </m:limLowPr>
                          <m:e>
                            <m:r>
                              <m:rPr>
                                <m:sty m:val="p"/>
                              </m:rPr>
                              <a:rPr lang="es-EC" sz="1200">
                                <a:latin typeface="Cambria Math" panose="02040503050406030204" pitchFamily="18" charset="0"/>
                                <a:ea typeface="Times New Roman" panose="02020603050405020304" pitchFamily="18" charset="0"/>
                              </a:rPr>
                              <m:t>lim</m:t>
                            </m:r>
                          </m:e>
                          <m:lim>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𝑥</m:t>
                                </m:r>
                                <m:r>
                                  <a:rPr lang="es-EC" sz="1200" i="1">
                                    <a:latin typeface="Cambria Math" panose="02040503050406030204" pitchFamily="18" charset="0"/>
                                    <a:ea typeface="Times New Roman" panose="02020603050405020304" pitchFamily="18" charset="0"/>
                                  </a:rPr>
                                  <m:t>→</m:t>
                                </m:r>
                              </m:e>
                              <m:sub>
                                <m:r>
                                  <a:rPr lang="es-EC" sz="1200" i="1">
                                    <a:latin typeface="Cambria Math" panose="02040503050406030204" pitchFamily="18" charset="0"/>
                                    <a:ea typeface="Times New Roman" panose="02020603050405020304" pitchFamily="18" charset="0"/>
                                  </a:rPr>
                                  <m:t>𝑎</m:t>
                                </m:r>
                              </m:sub>
                            </m:sSub>
                          </m:lim>
                        </m:limLow>
                      </m:fName>
                      <m:e>
                        <m:r>
                          <a:rPr lang="es-EC" sz="1200" i="1">
                            <a:latin typeface="Cambria Math" panose="02040503050406030204" pitchFamily="18" charset="0"/>
                            <a:ea typeface="Times New Roman" panose="02020603050405020304" pitchFamily="18" charset="0"/>
                          </a:rPr>
                          <m:t>𝑓</m:t>
                        </m:r>
                        <m:r>
                          <a:rPr lang="es-EC" sz="1200" i="1">
                            <a:latin typeface="Cambria Math" panose="02040503050406030204" pitchFamily="18" charset="0"/>
                            <a:ea typeface="Times New Roman" panose="02020603050405020304" pitchFamily="18" charset="0"/>
                          </a:rPr>
                          <m:t>(</m:t>
                        </m:r>
                        <m:r>
                          <a:rPr lang="es-EC" sz="1200" i="1">
                            <a:latin typeface="Cambria Math" panose="02040503050406030204" pitchFamily="18" charset="0"/>
                            <a:ea typeface="Times New Roman" panose="02020603050405020304" pitchFamily="18" charset="0"/>
                          </a:rPr>
                          <m:t>𝑥</m:t>
                        </m:r>
                        <m:r>
                          <a:rPr lang="es-EC" sz="1200" i="1">
                            <a:latin typeface="Cambria Math" panose="02040503050406030204" pitchFamily="18" charset="0"/>
                            <a:ea typeface="Times New Roman" panose="02020603050405020304" pitchFamily="18" charset="0"/>
                          </a:rPr>
                          <m:t>)</m:t>
                        </m:r>
                      </m:e>
                    </m:func>
                    <m:r>
                      <a:rPr lang="es-EC" sz="1200" i="1">
                        <a:latin typeface="Cambria Math" panose="02040503050406030204" pitchFamily="18" charset="0"/>
                        <a:ea typeface="Times New Roman" panose="02020603050405020304" pitchFamily="18" charset="0"/>
                      </a:rPr>
                      <m:t>=</m:t>
                    </m:r>
                    <m:r>
                      <a:rPr lang="es-EC" sz="1200" i="1">
                        <a:latin typeface="Cambria Math" panose="02040503050406030204" pitchFamily="18" charset="0"/>
                        <a:ea typeface="Times New Roman" panose="02020603050405020304" pitchFamily="18" charset="0"/>
                      </a:rPr>
                      <m:t>𝐿</m:t>
                    </m:r>
                  </m:oMath>
                </a14:m>
                <a:r>
                  <a:rPr lang="es-CR" sz="1200" dirty="0">
                    <a:latin typeface="Times New Roman" panose="02020603050405020304" pitchFamily="18" charset="0"/>
                    <a:ea typeface="Calibri" panose="020F0502020204030204" pitchFamily="34" charset="0"/>
                  </a:rPr>
                  <a:t> , que dan resultados positivos esperados es decir que entienden el significado de cada una de las variables dando solución a ejercicios aplicando ésta definición, además se pudo interpretar la definición del límite en el plano cartesiano y en el registro </a:t>
                </a:r>
                <a:r>
                  <a:rPr lang="es-CR" sz="1200" dirty="0" smtClean="0">
                    <a:latin typeface="Times New Roman" panose="02020603050405020304" pitchFamily="18" charset="0"/>
                    <a:ea typeface="Calibri" panose="020F0502020204030204" pitchFamily="34" charset="0"/>
                  </a:rPr>
                  <a:t>tabular.</a:t>
                </a:r>
              </a:p>
              <a:p>
                <a:pPr indent="457200" algn="just">
                  <a:lnSpc>
                    <a:spcPct val="150000"/>
                  </a:lnSpc>
                </a:pPr>
                <a:r>
                  <a:rPr lang="es-CR" sz="1200" b="1" dirty="0">
                    <a:latin typeface="Times New Roman" panose="02020603050405020304" pitchFamily="18" charset="0"/>
                    <a:ea typeface="Calibri" panose="020F0502020204030204" pitchFamily="34" charset="0"/>
                  </a:rPr>
                  <a:t>A</a:t>
                </a:r>
                <a:r>
                  <a:rPr lang="es-CR" sz="1200" b="1" dirty="0" smtClean="0">
                    <a:latin typeface="Times New Roman" panose="02020603050405020304" pitchFamily="18" charset="0"/>
                    <a:ea typeface="Calibri" panose="020F0502020204030204" pitchFamily="34" charset="0"/>
                  </a:rPr>
                  <a:t>ctividad </a:t>
                </a:r>
                <a:r>
                  <a:rPr lang="es-CR" sz="1200" b="1" dirty="0">
                    <a:latin typeface="Times New Roman" panose="02020603050405020304" pitchFamily="18" charset="0"/>
                    <a:ea typeface="Calibri" panose="020F0502020204030204" pitchFamily="34" charset="0"/>
                  </a:rPr>
                  <a:t>3: </a:t>
                </a:r>
                <a:r>
                  <a:rPr lang="es-CR" sz="1200" dirty="0">
                    <a:latin typeface="Times New Roman" panose="02020603050405020304" pitchFamily="18" charset="0"/>
                    <a:ea typeface="Calibri" panose="020F0502020204030204" pitchFamily="34" charset="0"/>
                  </a:rPr>
                  <a:t>Reconocen la concepción dinámica del límite aplicando la definición simbólica del límite a ejercicios propuestos donde se observan errores pero de cálculos numéricos no identifican una forma indeterminada en la respuestas pero en el proceso de cálculo y aplicación de algoritmos de solución si lo realizan </a:t>
                </a:r>
                <a:r>
                  <a:rPr lang="es-CR" sz="1200" dirty="0" smtClean="0">
                    <a:latin typeface="Times New Roman" panose="02020603050405020304" pitchFamily="18" charset="0"/>
                    <a:ea typeface="Calibri" panose="020F0502020204030204" pitchFamily="34" charset="0"/>
                  </a:rPr>
                  <a:t>bien.</a:t>
                </a:r>
              </a:p>
              <a:p>
                <a:pPr indent="457200" algn="just">
                  <a:lnSpc>
                    <a:spcPct val="150000"/>
                  </a:lnSpc>
                </a:pPr>
                <a:r>
                  <a:rPr lang="es-CR" sz="1200" b="1" dirty="0" smtClean="0">
                    <a:latin typeface="Times New Roman" panose="02020603050405020304" pitchFamily="18" charset="0"/>
                    <a:ea typeface="Calibri" panose="020F0502020204030204" pitchFamily="34" charset="0"/>
                  </a:rPr>
                  <a:t>Actividad </a:t>
                </a:r>
                <a:r>
                  <a:rPr lang="es-CR" sz="1200" b="1" dirty="0">
                    <a:latin typeface="Times New Roman" panose="02020603050405020304" pitchFamily="18" charset="0"/>
                    <a:ea typeface="Calibri" panose="020F0502020204030204" pitchFamily="34" charset="0"/>
                  </a:rPr>
                  <a:t>4</a:t>
                </a:r>
                <a:r>
                  <a:rPr lang="es-CR" sz="1200" dirty="0">
                    <a:latin typeface="Times New Roman" panose="02020603050405020304" pitchFamily="18" charset="0"/>
                    <a:ea typeface="Calibri" panose="020F0502020204030204" pitchFamily="34" charset="0"/>
                  </a:rPr>
                  <a:t>: Identifican los </a:t>
                </a:r>
                <a:r>
                  <a:rPr lang="es-CR" sz="1200" dirty="0" smtClean="0">
                    <a:latin typeface="Times New Roman" panose="02020603050405020304" pitchFamily="18" charset="0"/>
                    <a:ea typeface="Calibri" panose="020F0502020204030204" pitchFamily="34" charset="0"/>
                  </a:rPr>
                  <a:t>proceso al </a:t>
                </a:r>
                <a:r>
                  <a:rPr lang="es-CR" sz="1200" dirty="0">
                    <a:latin typeface="Times New Roman" panose="02020603050405020304" pitchFamily="18" charset="0"/>
                    <a:ea typeface="Calibri" panose="020F0502020204030204" pitchFamily="34" charset="0"/>
                  </a:rPr>
                  <a:t>aplicar a las tres concepciones del límite tanto a la dinámica, óptima y la métrica, recalcando que existió en gran manera problemas de álgebra y teoría de números reales al momento de mostrar la solución final, pero en el proceso de la definición métrica “   </a:t>
                </a:r>
                <a14:m>
                  <m:oMath xmlns:m="http://schemas.openxmlformats.org/officeDocument/2006/math">
                    <m:r>
                      <a:rPr lang="es-EC" sz="1200">
                        <a:latin typeface="Cambria Math" panose="02040503050406030204" pitchFamily="18" charset="0"/>
                        <a:ea typeface="Times New Roman" panose="02020603050405020304" pitchFamily="18" charset="0"/>
                      </a:rPr>
                      <m:t>0&lt;</m:t>
                    </m:r>
                    <m:d>
                      <m:dPr>
                        <m:begChr m:val="|"/>
                        <m:endChr m:val="|"/>
                        <m:ctrlPr>
                          <a:rPr lang="en-US" sz="1200" i="1">
                            <a:latin typeface="Cambria Math" panose="02040503050406030204" pitchFamily="18" charset="0"/>
                            <a:ea typeface="Times New Roman" panose="02020603050405020304" pitchFamily="18" charset="0"/>
                          </a:rPr>
                        </m:ctrlPr>
                      </m:dPr>
                      <m:e>
                        <m:r>
                          <m:rPr>
                            <m:sty m:val="p"/>
                          </m:rPr>
                          <a:rPr lang="es-EC" sz="1200">
                            <a:latin typeface="Cambria Math" panose="02040503050406030204" pitchFamily="18" charset="0"/>
                            <a:ea typeface="Times New Roman" panose="02020603050405020304" pitchFamily="18" charset="0"/>
                          </a:rPr>
                          <m:t>x</m:t>
                        </m:r>
                        <m:r>
                          <a:rPr lang="es-EC" sz="1200" i="1">
                            <a:latin typeface="Cambria Math" panose="02040503050406030204" pitchFamily="18" charset="0"/>
                            <a:ea typeface="Times New Roman" panose="02020603050405020304" pitchFamily="18" charset="0"/>
                          </a:rPr>
                          <m:t>−</m:t>
                        </m:r>
                        <m:r>
                          <m:rPr>
                            <m:sty m:val="p"/>
                          </m:rPr>
                          <a:rPr lang="es-EC" sz="1200">
                            <a:latin typeface="Cambria Math" panose="02040503050406030204" pitchFamily="18" charset="0"/>
                            <a:ea typeface="Times New Roman" panose="02020603050405020304" pitchFamily="18" charset="0"/>
                          </a:rPr>
                          <m:t>a</m:t>
                        </m:r>
                      </m:e>
                    </m:d>
                    <m:r>
                      <a:rPr lang="es-EC" sz="1200">
                        <a:latin typeface="Cambria Math" panose="02040503050406030204" pitchFamily="18" charset="0"/>
                        <a:ea typeface="Times New Roman" panose="02020603050405020304" pitchFamily="18" charset="0"/>
                      </a:rPr>
                      <m:t>&lt;</m:t>
                    </m:r>
                    <m:r>
                      <m:rPr>
                        <m:sty m:val="p"/>
                      </m:rPr>
                      <a:rPr lang="es-EC" sz="1200">
                        <a:latin typeface="Cambria Math" panose="02040503050406030204" pitchFamily="18" charset="0"/>
                        <a:ea typeface="Times New Roman" panose="02020603050405020304" pitchFamily="18" charset="0"/>
                      </a:rPr>
                      <m:t>δ</m:t>
                    </m:r>
                    <m:r>
                      <a:rPr lang="es-EC" sz="1200">
                        <a:latin typeface="Cambria Math" panose="02040503050406030204" pitchFamily="18" charset="0"/>
                        <a:ea typeface="Times New Roman" panose="02020603050405020304" pitchFamily="18" charset="0"/>
                      </a:rPr>
                      <m:t>     </m:t>
                    </m:r>
                    <m:r>
                      <m:rPr>
                        <m:sty m:val="p"/>
                      </m:rPr>
                      <a:rPr lang="es-EC" sz="1200">
                        <a:latin typeface="Cambria Math" panose="02040503050406030204" pitchFamily="18" charset="0"/>
                        <a:ea typeface="Times New Roman" panose="02020603050405020304" pitchFamily="18" charset="0"/>
                      </a:rPr>
                      <m:t>entonces</m:t>
                    </m:r>
                    <m:r>
                      <a:rPr lang="es-EC" sz="1200">
                        <a:latin typeface="Cambria Math" panose="02040503050406030204" pitchFamily="18" charset="0"/>
                        <a:ea typeface="Times New Roman" panose="02020603050405020304" pitchFamily="18" charset="0"/>
                      </a:rPr>
                      <m:t>  </m:t>
                    </m:r>
                    <m:d>
                      <m:dPr>
                        <m:begChr m:val="|"/>
                        <m:endChr m:val="|"/>
                        <m:ctrlPr>
                          <a:rPr lang="en-US" sz="1200" i="1">
                            <a:latin typeface="Cambria Math" panose="02040503050406030204" pitchFamily="18" charset="0"/>
                            <a:ea typeface="Times New Roman" panose="02020603050405020304" pitchFamily="18" charset="0"/>
                          </a:rPr>
                        </m:ctrlPr>
                      </m:dPr>
                      <m:e>
                        <m:r>
                          <m:rPr>
                            <m:sty m:val="p"/>
                          </m:rPr>
                          <a:rPr lang="es-EC" sz="1200">
                            <a:latin typeface="Cambria Math" panose="02040503050406030204" pitchFamily="18" charset="0"/>
                            <a:ea typeface="Times New Roman" panose="02020603050405020304" pitchFamily="18" charset="0"/>
                          </a:rPr>
                          <m:t>f</m:t>
                        </m:r>
                        <m:d>
                          <m:dPr>
                            <m:ctrlPr>
                              <a:rPr lang="en-US" sz="1200" i="1">
                                <a:latin typeface="Cambria Math" panose="02040503050406030204" pitchFamily="18" charset="0"/>
                                <a:ea typeface="Times New Roman" panose="02020603050405020304" pitchFamily="18" charset="0"/>
                              </a:rPr>
                            </m:ctrlPr>
                          </m:dPr>
                          <m:e>
                            <m:r>
                              <m:rPr>
                                <m:sty m:val="p"/>
                              </m:rPr>
                              <a:rPr lang="es-EC" sz="1200">
                                <a:latin typeface="Cambria Math" panose="02040503050406030204" pitchFamily="18" charset="0"/>
                                <a:ea typeface="Times New Roman" panose="02020603050405020304" pitchFamily="18" charset="0"/>
                              </a:rPr>
                              <m:t>x</m:t>
                            </m:r>
                          </m:e>
                        </m:d>
                        <m:r>
                          <a:rPr lang="es-EC" sz="1200" i="1">
                            <a:latin typeface="Cambria Math" panose="02040503050406030204" pitchFamily="18" charset="0"/>
                            <a:ea typeface="Times New Roman" panose="02020603050405020304" pitchFamily="18" charset="0"/>
                          </a:rPr>
                          <m:t>−</m:t>
                        </m:r>
                        <m:r>
                          <m:rPr>
                            <m:sty m:val="p"/>
                          </m:rPr>
                          <a:rPr lang="es-EC" sz="1200">
                            <a:latin typeface="Cambria Math" panose="02040503050406030204" pitchFamily="18" charset="0"/>
                            <a:ea typeface="Times New Roman" panose="02020603050405020304" pitchFamily="18" charset="0"/>
                          </a:rPr>
                          <m:t>L</m:t>
                        </m:r>
                      </m:e>
                    </m:d>
                    <m:r>
                      <a:rPr lang="es-EC" sz="1200">
                        <a:latin typeface="Cambria Math" panose="02040503050406030204" pitchFamily="18" charset="0"/>
                        <a:ea typeface="Times New Roman" panose="02020603050405020304" pitchFamily="18" charset="0"/>
                      </a:rPr>
                      <m:t>&lt;</m:t>
                    </m:r>
                    <m:r>
                      <m:rPr>
                        <m:sty m:val="p"/>
                      </m:rPr>
                      <a:rPr lang="es-EC" sz="1200">
                        <a:latin typeface="Cambria Math" panose="02040503050406030204" pitchFamily="18" charset="0"/>
                        <a:ea typeface="Times New Roman" panose="02020603050405020304" pitchFamily="18" charset="0"/>
                      </a:rPr>
                      <m:t>ϵ</m:t>
                    </m:r>
                  </m:oMath>
                </a14:m>
                <a:r>
                  <a:rPr lang="es-EC" sz="1200" dirty="0">
                    <a:latin typeface="Times New Roman" panose="02020603050405020304" pitchFamily="18" charset="0"/>
                    <a:ea typeface="Calibri" panose="020F0502020204030204" pitchFamily="34" charset="0"/>
                  </a:rPr>
                  <a:t> “, si lo realizaron correctamente por tanto sabemos que es éste grupo existen falencias en propiedades de la teoría de números reales y las técnicas algebraicas.</a:t>
                </a:r>
                <a:endParaRPr lang="en-US" sz="1200" dirty="0">
                  <a:effectLst/>
                  <a:latin typeface="Times New Roman" panose="02020603050405020304" pitchFamily="18" charset="0"/>
                  <a:ea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987137" y="628650"/>
                <a:ext cx="7523018" cy="4331955"/>
              </a:xfrm>
              <a:prstGeom prst="rect">
                <a:avLst/>
              </a:prstGeom>
              <a:blipFill>
                <a:blip r:embed="rId2"/>
                <a:stretch>
                  <a:fillRect l="-81" b="-141"/>
                </a:stretch>
              </a:blipFill>
            </p:spPr>
            <p:txBody>
              <a:bodyPr/>
              <a:lstStyle/>
              <a:p>
                <a:r>
                  <a:rPr lang="en-US">
                    <a:noFill/>
                  </a:rPr>
                  <a:t> </a:t>
                </a:r>
              </a:p>
            </p:txBody>
          </p:sp>
        </mc:Fallback>
      </mc:AlternateContent>
    </p:spTree>
    <p:extLst>
      <p:ext uri="{BB962C8B-B14F-4D97-AF65-F5344CB8AC3E}">
        <p14:creationId xmlns:p14="http://schemas.microsoft.com/office/powerpoint/2010/main" val="467373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p:nvPr/>
        </p:nvSpPr>
        <p:spPr>
          <a:xfrm>
            <a:off x="4939651" y="782075"/>
            <a:ext cx="2423233" cy="3427063"/>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19050" cap="flat"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3"/>
          <p:cNvSpPr txBox="1">
            <a:spLocks noGrp="1"/>
          </p:cNvSpPr>
          <p:nvPr>
            <p:ph type="body" idx="4294967295"/>
          </p:nvPr>
        </p:nvSpPr>
        <p:spPr>
          <a:xfrm>
            <a:off x="1246112" y="633844"/>
            <a:ext cx="3284323" cy="2888257"/>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dirty="0" smtClean="0">
                <a:solidFill>
                  <a:srgbClr val="2A95B7"/>
                </a:solidFill>
                <a:latin typeface="Patrick Hand SC"/>
                <a:ea typeface="Patrick Hand SC"/>
                <a:cs typeface="Patrick Hand SC"/>
                <a:sym typeface="Patrick Hand SC"/>
              </a:rPr>
              <a:t>PROCESO DE INVESTIGACIÓN EXPERIMENTAL</a:t>
            </a:r>
          </a:p>
          <a:p>
            <a:pPr marL="0" lvl="0" indent="0" algn="l" rtl="0">
              <a:spcBef>
                <a:spcPts val="600"/>
              </a:spcBef>
              <a:spcAft>
                <a:spcPts val="0"/>
              </a:spcAft>
              <a:buNone/>
            </a:pPr>
            <a:endParaRPr sz="1800" b="1" dirty="0">
              <a:solidFill>
                <a:srgbClr val="2A95B7"/>
              </a:solidFill>
              <a:latin typeface="Patrick Hand SC"/>
              <a:ea typeface="Patrick Hand SC"/>
              <a:cs typeface="Patrick Hand SC"/>
              <a:sym typeface="Patrick Hand SC"/>
            </a:endParaRPr>
          </a:p>
        </p:txBody>
      </p:sp>
      <p:sp>
        <p:nvSpPr>
          <p:cNvPr id="232" name="Google Shape;232;p33"/>
          <p:cNvSpPr/>
          <p:nvPr/>
        </p:nvSpPr>
        <p:spPr>
          <a:xfrm>
            <a:off x="5113075" y="1115050"/>
            <a:ext cx="2075700" cy="276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dirty="0">
              <a:solidFill>
                <a:srgbClr val="999999"/>
              </a:solidFill>
              <a:latin typeface="Sniglet"/>
              <a:ea typeface="Sniglet"/>
              <a:cs typeface="Sniglet"/>
              <a:sym typeface="Sniglet"/>
            </a:endParaRPr>
          </a:p>
        </p:txBody>
      </p:sp>
      <p:sp>
        <p:nvSpPr>
          <p:cNvPr id="233" name="Google Shape;233;p3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a:p>
        </p:txBody>
      </p:sp>
      <p:sp>
        <p:nvSpPr>
          <p:cNvPr id="2" name="Rectángulo 1"/>
          <p:cNvSpPr/>
          <p:nvPr/>
        </p:nvSpPr>
        <p:spPr>
          <a:xfrm>
            <a:off x="5219966" y="1707467"/>
            <a:ext cx="1968809" cy="523220"/>
          </a:xfrm>
          <a:prstGeom prst="rect">
            <a:avLst/>
          </a:prstGeom>
        </p:spPr>
        <p:txBody>
          <a:bodyPr wrap="none">
            <a:spAutoFit/>
          </a:bodyPr>
          <a:lstStyle/>
          <a:p>
            <a:pPr>
              <a:lnSpc>
                <a:spcPct val="200000"/>
              </a:lnSpc>
            </a:pPr>
            <a:r>
              <a:rPr lang="es-EC" b="1" dirty="0">
                <a:latin typeface="Times New Roman" panose="02020603050405020304" pitchFamily="18" charset="0"/>
                <a:ea typeface="Times New Roman" panose="02020603050405020304" pitchFamily="18" charset="0"/>
              </a:rPr>
              <a:t>MARCO ANALÍTICO</a:t>
            </a:r>
            <a:endParaRPr lang="en-US" sz="1050" dirty="0">
              <a:effectLst/>
              <a:latin typeface="Times New Roman" panose="02020603050405020304" pitchFamily="18" charset="0"/>
              <a:ea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948801" y="2454080"/>
            <a:ext cx="3786242" cy="106802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pic>
        <p:nvPicPr>
          <p:cNvPr id="3" name="Imagen 2"/>
          <p:cNvPicPr>
            <a:picLocks noChangeAspect="1"/>
          </p:cNvPicPr>
          <p:nvPr/>
        </p:nvPicPr>
        <p:blipFill>
          <a:blip r:embed="rId2"/>
          <a:stretch>
            <a:fillRect/>
          </a:stretch>
        </p:blipFill>
        <p:spPr>
          <a:xfrm>
            <a:off x="1704054" y="634999"/>
            <a:ext cx="3948601" cy="1308101"/>
          </a:xfrm>
          <a:prstGeom prst="rect">
            <a:avLst/>
          </a:prstGeom>
        </p:spPr>
      </p:pic>
      <p:pic>
        <p:nvPicPr>
          <p:cNvPr id="4" name="Imagen 3"/>
          <p:cNvPicPr>
            <a:picLocks noChangeAspect="1"/>
          </p:cNvPicPr>
          <p:nvPr/>
        </p:nvPicPr>
        <p:blipFill>
          <a:blip r:embed="rId3"/>
          <a:stretch>
            <a:fillRect/>
          </a:stretch>
        </p:blipFill>
        <p:spPr>
          <a:xfrm>
            <a:off x="1704054" y="2200107"/>
            <a:ext cx="4500659" cy="1782375"/>
          </a:xfrm>
          <a:prstGeom prst="rect">
            <a:avLst/>
          </a:prstGeom>
        </p:spPr>
      </p:pic>
    </p:spTree>
    <p:extLst>
      <p:ext uri="{BB962C8B-B14F-4D97-AF65-F5344CB8AC3E}">
        <p14:creationId xmlns:p14="http://schemas.microsoft.com/office/powerpoint/2010/main" val="2975006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
        <p:nvSpPr>
          <p:cNvPr id="3" name="Rectángulo 2"/>
          <p:cNvSpPr/>
          <p:nvPr/>
        </p:nvSpPr>
        <p:spPr>
          <a:xfrm>
            <a:off x="2374551" y="537107"/>
            <a:ext cx="4083169" cy="307777"/>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Análisis estadístico de datos ( Grupo experimental)</a:t>
            </a:r>
            <a:endParaRPr lang="en-US" dirty="0"/>
          </a:p>
        </p:txBody>
      </p:sp>
      <p:graphicFrame>
        <p:nvGraphicFramePr>
          <p:cNvPr id="4" name="Gráfico 3"/>
          <p:cNvGraphicFramePr/>
          <p:nvPr/>
        </p:nvGraphicFramePr>
        <p:xfrm>
          <a:off x="1911032" y="1467802"/>
          <a:ext cx="5321935" cy="2207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1497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786371" y="837767"/>
            <a:ext cx="5467350" cy="2886075"/>
          </a:xfrm>
          <a:prstGeom prst="rect">
            <a:avLst/>
          </a:prstGeom>
          <a:noFill/>
          <a:ln>
            <a:noFill/>
          </a:ln>
        </p:spPr>
      </p:pic>
    </p:spTree>
    <p:extLst>
      <p:ext uri="{BB962C8B-B14F-4D97-AF65-F5344CB8AC3E}">
        <p14:creationId xmlns:p14="http://schemas.microsoft.com/office/powerpoint/2010/main" val="305015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1441675" y="1857000"/>
            <a:ext cx="6260700" cy="2070764"/>
          </a:xfrm>
          <a:prstGeom prst="rect">
            <a:avLst/>
          </a:prstGeom>
        </p:spPr>
        <p:txBody>
          <a:bodyPr spcFirstLastPara="1" wrap="square" lIns="91425" tIns="91425" rIns="91425" bIns="91425" anchor="t" anchorCtr="0">
            <a:noAutofit/>
          </a:bodyPr>
          <a:lstStyle/>
          <a:p>
            <a:pPr marL="63500" indent="0" algn="just">
              <a:buNone/>
            </a:pPr>
            <a:r>
              <a:rPr lang="es-EC" sz="2000" dirty="0"/>
              <a:t>La inclusión de registros de representación semiótica en la conceptualización, noción y formalización del límite de una función real, bajo los parámetros de una ingeniería didáctica causa un efecto en el promedio del rendimiento académico en los estudiantes de 2do semestre de informática UCE</a:t>
            </a:r>
            <a:endParaRPr lang="en-US" sz="2000" dirty="0"/>
          </a:p>
        </p:txBody>
      </p:sp>
      <p:sp>
        <p:nvSpPr>
          <p:cNvPr id="80" name="Google Shape;80;p16"/>
          <p:cNvSpPr/>
          <p:nvPr/>
        </p:nvSpPr>
        <p:spPr>
          <a:xfrm>
            <a:off x="4110030" y="1005638"/>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81" name="Google Shape;81;p1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Rectángulo 1"/>
          <p:cNvSpPr/>
          <p:nvPr/>
        </p:nvSpPr>
        <p:spPr>
          <a:xfrm>
            <a:off x="1065607" y="1005638"/>
            <a:ext cx="3044423"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Hipótesis General</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3" name="Rectángulo 2"/>
          <p:cNvSpPr/>
          <p:nvPr/>
        </p:nvSpPr>
        <p:spPr>
          <a:xfrm>
            <a:off x="2794567" y="589062"/>
            <a:ext cx="3804247" cy="307777"/>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Análisis estadístico de datos (Grupo de control)</a:t>
            </a:r>
            <a:endParaRPr lang="en-US" dirty="0"/>
          </a:p>
        </p:txBody>
      </p:sp>
      <p:graphicFrame>
        <p:nvGraphicFramePr>
          <p:cNvPr id="4" name="Gráfico 3"/>
          <p:cNvGraphicFramePr/>
          <p:nvPr>
            <p:extLst>
              <p:ext uri="{D42A27DB-BD31-4B8C-83A1-F6EECF244321}">
                <p14:modId xmlns:p14="http://schemas.microsoft.com/office/powerpoint/2010/main" val="13720435"/>
              </p:ext>
            </p:extLst>
          </p:nvPr>
        </p:nvGraphicFramePr>
        <p:xfrm>
          <a:off x="2026814" y="89683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8588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724458" y="623020"/>
            <a:ext cx="5684261" cy="3658033"/>
          </a:xfrm>
          <a:prstGeom prst="rect">
            <a:avLst/>
          </a:prstGeom>
          <a:noFill/>
          <a:ln>
            <a:noFill/>
          </a:ln>
        </p:spPr>
      </p:pic>
    </p:spTree>
    <p:extLst>
      <p:ext uri="{BB962C8B-B14F-4D97-AF65-F5344CB8AC3E}">
        <p14:creationId xmlns:p14="http://schemas.microsoft.com/office/powerpoint/2010/main" val="15637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
        <p:nvSpPr>
          <p:cNvPr id="3" name="Rectángulo 2"/>
          <p:cNvSpPr/>
          <p:nvPr/>
        </p:nvSpPr>
        <p:spPr>
          <a:xfrm>
            <a:off x="2371604" y="609844"/>
            <a:ext cx="4483920" cy="307777"/>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Análisis de muestras emparejadas Grupo Experimental </a:t>
            </a:r>
            <a:endParaRPr lang="en-US" dirty="0"/>
          </a:p>
        </p:txBody>
      </p:sp>
      <mc:AlternateContent xmlns:mc="http://schemas.openxmlformats.org/markup-compatibility/2006">
        <mc:Choice xmlns:a14="http://schemas.microsoft.com/office/drawing/2010/main" Requires="a14">
          <p:sp>
            <p:nvSpPr>
              <p:cNvPr id="4" name="Rectángulo 3"/>
              <p:cNvSpPr/>
              <p:nvPr/>
            </p:nvSpPr>
            <p:spPr>
              <a:xfrm>
                <a:off x="654628" y="917621"/>
                <a:ext cx="7689272" cy="1477328"/>
              </a:xfrm>
              <a:prstGeom prst="rect">
                <a:avLst/>
              </a:prstGeom>
            </p:spPr>
            <p:txBody>
              <a:bodyPr wrap="square">
                <a:spAutoFit/>
              </a:bodyPr>
              <a:lstStyle/>
              <a:p>
                <a:pPr marL="228600" indent="228600">
                  <a:lnSpc>
                    <a:spcPct val="150000"/>
                  </a:lnSpc>
                </a:pPr>
                <a:r>
                  <a:rPr lang="es-EC" sz="1200" dirty="0">
                    <a:latin typeface="Times New Roman" panose="02020603050405020304" pitchFamily="18" charset="0"/>
                    <a:ea typeface="Calibri" panose="020F0502020204030204" pitchFamily="34" charset="0"/>
                  </a:rPr>
                  <a:t>Tomando en cuenta las dos hipótesis para éstos dos casos, se formulan las siguientes hipótesis para ésta investigación </a:t>
                </a:r>
                <a:endParaRPr lang="en-US" sz="1200" dirty="0">
                  <a:effectLst/>
                  <a:latin typeface="Times New Roman" panose="02020603050405020304" pitchFamily="18" charset="0"/>
                  <a:ea typeface="Times New Roman" panose="02020603050405020304" pitchFamily="18" charset="0"/>
                </a:endParaRPr>
              </a:p>
              <a:p>
                <a:pPr marL="228600" algn="just">
                  <a:lnSpc>
                    <a:spcPct val="150000"/>
                  </a:lnSpc>
                </a:pPr>
                <a:r>
                  <a:rPr lang="es-EC" sz="1200" dirty="0">
                    <a:latin typeface="Times New Roman" panose="02020603050405020304" pitchFamily="18" charset="0"/>
                    <a:ea typeface="Calibri" panose="020F0502020204030204" pitchFamily="34" charset="0"/>
                  </a:rPr>
                  <a:t>Ho: No hay ninguna diferencia significativa en los promedios de las pruebas antes y después de aplicar la metodología de registros de representación semiótica en la concepción del límite de una función real.</a:t>
                </a:r>
                <a:endParaRPr lang="en-US" sz="1200" dirty="0">
                  <a:effectLst/>
                  <a:latin typeface="Times New Roman" panose="02020603050405020304" pitchFamily="18" charset="0"/>
                  <a:ea typeface="Times New Roman" panose="02020603050405020304" pitchFamily="18" charset="0"/>
                </a:endParaRPr>
              </a:p>
              <a:p>
                <a:pPr marL="228600" algn="just">
                  <a:lnSpc>
                    <a:spcPct val="150000"/>
                  </a:lnSpc>
                </a:pPr>
                <a14:m>
                  <m:oMath xmlns:m="http://schemas.openxmlformats.org/officeDocument/2006/math">
                    <m:sSub>
                      <m:sSubPr>
                        <m:ctrlPr>
                          <a:rPr lang="en-US" sz="1200" i="1">
                            <a:latin typeface="Cambria Math" panose="02040503050406030204" pitchFamily="18" charset="0"/>
                            <a:ea typeface="Calibri" panose="020F0502020204030204" pitchFamily="34" charset="0"/>
                          </a:rPr>
                        </m:ctrlPr>
                      </m:sSubPr>
                      <m:e>
                        <m:r>
                          <a:rPr lang="es-EC" sz="1200" i="1">
                            <a:latin typeface="Cambria Math" panose="02040503050406030204" pitchFamily="18" charset="0"/>
                            <a:ea typeface="Calibri" panose="020F0502020204030204" pitchFamily="34" charset="0"/>
                          </a:rPr>
                          <m:t>𝐻</m:t>
                        </m:r>
                      </m:e>
                      <m:sub>
                        <m:r>
                          <a:rPr lang="es-EC" sz="1200" i="1">
                            <a:latin typeface="Cambria Math" panose="02040503050406030204" pitchFamily="18" charset="0"/>
                            <a:ea typeface="Calibri" panose="020F0502020204030204" pitchFamily="34" charset="0"/>
                          </a:rPr>
                          <m:t>1</m:t>
                        </m:r>
                      </m:sub>
                    </m:sSub>
                  </m:oMath>
                </a14:m>
                <a:r>
                  <a:rPr lang="es-EC" sz="1200" dirty="0">
                    <a:latin typeface="Times New Roman" panose="02020603050405020304" pitchFamily="18" charset="0"/>
                    <a:ea typeface="Calibri" panose="020F0502020204030204" pitchFamily="34" charset="0"/>
                  </a:rPr>
                  <a:t>: Existe diferencia significativa en los promedios después de la intervención.</a:t>
                </a:r>
                <a:endParaRPr lang="en-US" sz="1200" dirty="0">
                  <a:effectLst/>
                  <a:latin typeface="Times New Roman" panose="02020603050405020304" pitchFamily="18" charset="0"/>
                  <a:ea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54628" y="917621"/>
                <a:ext cx="7689272" cy="1477328"/>
              </a:xfrm>
              <a:prstGeom prst="rect">
                <a:avLst/>
              </a:prstGeom>
              <a:blipFill>
                <a:blip r:embed="rId2"/>
                <a:stretch>
                  <a:fillRect b="-413"/>
                </a:stretch>
              </a:blipFill>
            </p:spPr>
            <p:txBody>
              <a:bodyPr/>
              <a:lstStyle/>
              <a:p>
                <a:r>
                  <a:rPr lang="en-US">
                    <a:noFill/>
                  </a:rPr>
                  <a:t> </a:t>
                </a:r>
              </a:p>
            </p:txBody>
          </p:sp>
        </mc:Fallback>
      </mc:AlternateContent>
    </p:spTree>
    <p:extLst>
      <p:ext uri="{BB962C8B-B14F-4D97-AF65-F5344CB8AC3E}">
        <p14:creationId xmlns:p14="http://schemas.microsoft.com/office/powerpoint/2010/main" val="630565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pic>
        <p:nvPicPr>
          <p:cNvPr id="3" name="Imagen 2"/>
          <p:cNvPicPr>
            <a:picLocks noChangeAspect="1"/>
          </p:cNvPicPr>
          <p:nvPr/>
        </p:nvPicPr>
        <p:blipFill>
          <a:blip r:embed="rId2"/>
          <a:stretch>
            <a:fillRect/>
          </a:stretch>
        </p:blipFill>
        <p:spPr>
          <a:xfrm>
            <a:off x="1776787" y="550718"/>
            <a:ext cx="5382607" cy="2674915"/>
          </a:xfrm>
          <a:prstGeom prst="rect">
            <a:avLst/>
          </a:prstGeom>
        </p:spPr>
      </p:pic>
      <p:sp>
        <p:nvSpPr>
          <p:cNvPr id="4" name="Rectángulo 3"/>
          <p:cNvSpPr/>
          <p:nvPr/>
        </p:nvSpPr>
        <p:spPr>
          <a:xfrm>
            <a:off x="1309255" y="3225633"/>
            <a:ext cx="6681354" cy="1166923"/>
          </a:xfrm>
          <a:prstGeom prst="rect">
            <a:avLst/>
          </a:prstGeom>
        </p:spPr>
        <p:txBody>
          <a:bodyPr wrap="square">
            <a:spAutoFit/>
          </a:bodyPr>
          <a:lstStyle/>
          <a:p>
            <a:pPr algn="just">
              <a:lnSpc>
                <a:spcPct val="150000"/>
              </a:lnSpc>
            </a:pPr>
            <a:r>
              <a:rPr lang="es-EC" sz="1200" dirty="0">
                <a:latin typeface="Times New Roman" panose="02020603050405020304" pitchFamily="18" charset="0"/>
                <a:ea typeface="Calibri" panose="020F0502020204030204" pitchFamily="34" charset="0"/>
              </a:rPr>
              <a:t>Como se puede observar en la tabla 19, el valor  p es  menor que la significancia al 5% , es decir 0.00000&lt; 0.05, por tanto nos indica que se rechaza Ho y se acepta la hipótesis alternativa, es decir que existe una diferencia significativa en los promedios antes y después de la intervención de la metodología de enseñanza mediante registros de representación semiótica </a:t>
            </a:r>
            <a:endParaRPr lang="en-US" sz="1200" dirty="0"/>
          </a:p>
        </p:txBody>
      </p:sp>
    </p:spTree>
    <p:extLst>
      <p:ext uri="{BB962C8B-B14F-4D97-AF65-F5344CB8AC3E}">
        <p14:creationId xmlns:p14="http://schemas.microsoft.com/office/powerpoint/2010/main" val="3093129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
        <p:nvSpPr>
          <p:cNvPr id="3" name="Rectángulo 2"/>
          <p:cNvSpPr/>
          <p:nvPr/>
        </p:nvSpPr>
        <p:spPr>
          <a:xfrm>
            <a:off x="2326290" y="495544"/>
            <a:ext cx="4304383" cy="307777"/>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Análisis de muestras emparejadas Grupo de Control. </a:t>
            </a:r>
            <a:endParaRPr lang="en-US" dirty="0"/>
          </a:p>
        </p:txBody>
      </p:sp>
      <mc:AlternateContent xmlns:mc="http://schemas.openxmlformats.org/markup-compatibility/2006">
        <mc:Choice xmlns:a14="http://schemas.microsoft.com/office/drawing/2010/main" Requires="a14">
          <p:sp>
            <p:nvSpPr>
              <p:cNvPr id="4" name="Rectángulo 3"/>
              <p:cNvSpPr/>
              <p:nvPr/>
            </p:nvSpPr>
            <p:spPr>
              <a:xfrm>
                <a:off x="1018309" y="1017479"/>
                <a:ext cx="7180118" cy="1815882"/>
              </a:xfrm>
              <a:prstGeom prst="rect">
                <a:avLst/>
              </a:prstGeom>
            </p:spPr>
            <p:txBody>
              <a:bodyPr wrap="square">
                <a:spAutoFit/>
              </a:bodyPr>
              <a:lstStyle/>
              <a:p>
                <a:pPr>
                  <a:lnSpc>
                    <a:spcPct val="200000"/>
                  </a:lnSpc>
                </a:pPr>
                <a:r>
                  <a:rPr lang="es-EC" dirty="0">
                    <a:latin typeface="Times New Roman" panose="02020603050405020304" pitchFamily="18" charset="0"/>
                    <a:ea typeface="Calibri" panose="020F0502020204030204" pitchFamily="34" charset="0"/>
                  </a:rPr>
                  <a:t>Tomando en cuenta las dos hipótesis para éstos dos casos</a:t>
                </a:r>
                <a:endParaRPr lang="en-US" sz="1050" dirty="0">
                  <a:effectLst/>
                  <a:latin typeface="Times New Roman" panose="02020603050405020304" pitchFamily="18" charset="0"/>
                  <a:ea typeface="Times New Roman" panose="02020603050405020304" pitchFamily="18" charset="0"/>
                </a:endParaRPr>
              </a:p>
              <a:p>
                <a:pPr algn="just">
                  <a:lnSpc>
                    <a:spcPct val="200000"/>
                  </a:lnSpc>
                </a:pPr>
                <a:r>
                  <a:rPr lang="es-EC" dirty="0">
                    <a:latin typeface="Times New Roman" panose="02020603050405020304" pitchFamily="18" charset="0"/>
                    <a:ea typeface="Calibri" panose="020F0502020204030204" pitchFamily="34" charset="0"/>
                  </a:rPr>
                  <a:t>Ho: No hay ninguna diferencia significativa en los promedios de las pruebas antes y después de aplicar la metodología tradicional (Clase magistral) de enseñanza del límite de una función real.</a:t>
                </a:r>
                <a:endParaRPr lang="en-US" sz="1050" dirty="0">
                  <a:effectLst/>
                  <a:latin typeface="Times New Roman" panose="02020603050405020304" pitchFamily="18" charset="0"/>
                  <a:ea typeface="Times New Roman" panose="02020603050405020304" pitchFamily="18" charset="0"/>
                </a:endParaRPr>
              </a:p>
              <a:p>
                <a:pPr algn="just">
                  <a:lnSpc>
                    <a:spcPct val="200000"/>
                  </a:lnSpc>
                </a:pPr>
                <a14:m>
                  <m:oMath xmlns:m="http://schemas.openxmlformats.org/officeDocument/2006/math">
                    <m:sSub>
                      <m:sSubPr>
                        <m:ctrlPr>
                          <a:rPr lang="en-US" i="1">
                            <a:latin typeface="Cambria Math" panose="02040503050406030204" pitchFamily="18" charset="0"/>
                            <a:ea typeface="Calibri" panose="020F0502020204030204" pitchFamily="34" charset="0"/>
                          </a:rPr>
                        </m:ctrlPr>
                      </m:sSubPr>
                      <m:e>
                        <m:r>
                          <a:rPr lang="es-EC" i="1">
                            <a:latin typeface="Cambria Math" panose="02040503050406030204" pitchFamily="18" charset="0"/>
                            <a:ea typeface="Calibri" panose="020F0502020204030204" pitchFamily="34" charset="0"/>
                          </a:rPr>
                          <m:t>𝐻</m:t>
                        </m:r>
                      </m:e>
                      <m:sub>
                        <m:r>
                          <a:rPr lang="es-EC" i="1">
                            <a:latin typeface="Cambria Math" panose="02040503050406030204" pitchFamily="18" charset="0"/>
                            <a:ea typeface="Calibri" panose="020F0502020204030204" pitchFamily="34" charset="0"/>
                          </a:rPr>
                          <m:t>1</m:t>
                        </m:r>
                      </m:sub>
                    </m:sSub>
                  </m:oMath>
                </a14:m>
                <a:r>
                  <a:rPr lang="es-EC" dirty="0">
                    <a:latin typeface="Times New Roman" panose="02020603050405020304" pitchFamily="18" charset="0"/>
                    <a:ea typeface="Calibri" panose="020F0502020204030204" pitchFamily="34" charset="0"/>
                  </a:rPr>
                  <a:t>: Existe diferencia significativa en los promedios después de la intervención.</a:t>
                </a:r>
                <a:endParaRPr lang="en-US" sz="1050" dirty="0">
                  <a:effectLst/>
                  <a:latin typeface="Times New Roman" panose="02020603050405020304" pitchFamily="18" charset="0"/>
                  <a:ea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018309" y="1017479"/>
                <a:ext cx="7180118" cy="1815882"/>
              </a:xfrm>
              <a:prstGeom prst="rect">
                <a:avLst/>
              </a:prstGeom>
              <a:blipFill>
                <a:blip r:embed="rId2"/>
                <a:stretch>
                  <a:fillRect l="-255" r="-255"/>
                </a:stretch>
              </a:blipFill>
            </p:spPr>
            <p:txBody>
              <a:bodyPr/>
              <a:lstStyle/>
              <a:p>
                <a:r>
                  <a:rPr lang="en-US">
                    <a:noFill/>
                  </a:rPr>
                  <a:t> </a:t>
                </a:r>
              </a:p>
            </p:txBody>
          </p:sp>
        </mc:Fallback>
      </mc:AlternateContent>
    </p:spTree>
    <p:extLst>
      <p:ext uri="{BB962C8B-B14F-4D97-AF65-F5344CB8AC3E}">
        <p14:creationId xmlns:p14="http://schemas.microsoft.com/office/powerpoint/2010/main" val="3864947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pic>
        <p:nvPicPr>
          <p:cNvPr id="3" name="Imagen 2"/>
          <p:cNvPicPr>
            <a:picLocks noChangeAspect="1"/>
          </p:cNvPicPr>
          <p:nvPr/>
        </p:nvPicPr>
        <p:blipFill>
          <a:blip r:embed="rId2"/>
          <a:stretch>
            <a:fillRect/>
          </a:stretch>
        </p:blipFill>
        <p:spPr>
          <a:xfrm>
            <a:off x="2326214" y="540703"/>
            <a:ext cx="4637043" cy="2919094"/>
          </a:xfrm>
          <a:prstGeom prst="rect">
            <a:avLst/>
          </a:prstGeom>
        </p:spPr>
      </p:pic>
      <p:sp>
        <p:nvSpPr>
          <p:cNvPr id="4" name="Rectángulo 3"/>
          <p:cNvSpPr/>
          <p:nvPr/>
        </p:nvSpPr>
        <p:spPr>
          <a:xfrm>
            <a:off x="1262495" y="3557722"/>
            <a:ext cx="6764482" cy="923330"/>
          </a:xfrm>
          <a:prstGeom prst="rect">
            <a:avLst/>
          </a:prstGeom>
        </p:spPr>
        <p:txBody>
          <a:bodyPr wrap="square">
            <a:spAutoFit/>
          </a:bodyPr>
          <a:lstStyle/>
          <a:p>
            <a:pPr indent="457200" algn="just">
              <a:lnSpc>
                <a:spcPct val="150000"/>
              </a:lnSpc>
            </a:pPr>
            <a:r>
              <a:rPr lang="es-EC" sz="1200" dirty="0">
                <a:latin typeface="Times New Roman" panose="02020603050405020304" pitchFamily="18" charset="0"/>
                <a:ea typeface="Calibri" panose="020F0502020204030204" pitchFamily="34" charset="0"/>
              </a:rPr>
              <a:t>Dado el valor p &lt;0.05 es decir 0.00000&lt;0.05 se rechaza Ho y se acepta la hipótesis alternativa que existe una diferencia significativa en los promedios de la aplicación de los test antes y después de la metodología tradicional (Clase magistral).</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7210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
        <p:nvSpPr>
          <p:cNvPr id="3" name="Rectángulo 2"/>
          <p:cNvSpPr/>
          <p:nvPr/>
        </p:nvSpPr>
        <p:spPr>
          <a:xfrm>
            <a:off x="2330727" y="547498"/>
            <a:ext cx="4565673" cy="307777"/>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Análisis de las variables independientes de los dos grupos</a:t>
            </a:r>
            <a:endParaRPr lang="en-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10492" y="969573"/>
            <a:ext cx="4551217" cy="2927017"/>
          </a:xfrm>
          <a:prstGeom prst="rect">
            <a:avLst/>
          </a:prstGeom>
          <a:noFill/>
          <a:ln>
            <a:noFill/>
          </a:ln>
        </p:spPr>
      </p:pic>
      <p:sp>
        <p:nvSpPr>
          <p:cNvPr id="5" name="Rectángulo 4"/>
          <p:cNvSpPr/>
          <p:nvPr/>
        </p:nvSpPr>
        <p:spPr>
          <a:xfrm>
            <a:off x="5410500" y="855275"/>
            <a:ext cx="2763982" cy="3616759"/>
          </a:xfrm>
          <a:prstGeom prst="rect">
            <a:avLst/>
          </a:prstGeom>
        </p:spPr>
        <p:txBody>
          <a:bodyPr wrap="square">
            <a:spAutoFit/>
          </a:bodyPr>
          <a:lstStyle/>
          <a:p>
            <a:pPr algn="just">
              <a:lnSpc>
                <a:spcPct val="150000"/>
              </a:lnSpc>
              <a:tabLst>
                <a:tab pos="5019675" algn="l"/>
              </a:tabLst>
            </a:pPr>
            <a:r>
              <a:rPr lang="es-EC" sz="1100" dirty="0">
                <a:latin typeface="Times New Roman" panose="02020603050405020304" pitchFamily="18" charset="0"/>
                <a:ea typeface="Calibri" panose="020F0502020204030204" pitchFamily="34" charset="0"/>
              </a:rPr>
              <a:t>En el grupo de control el 50% de los datos oscilan entre las calificaciones de 4.5 a 7.6, un valor </a:t>
            </a:r>
            <a:r>
              <a:rPr lang="es-EC" sz="1100" dirty="0" err="1">
                <a:latin typeface="Times New Roman" panose="02020603050405020304" pitchFamily="18" charset="0"/>
                <a:ea typeface="Calibri" panose="020F0502020204030204" pitchFamily="34" charset="0"/>
              </a:rPr>
              <a:t>mímino</a:t>
            </a:r>
            <a:r>
              <a:rPr lang="es-EC" sz="1100" dirty="0">
                <a:latin typeface="Times New Roman" panose="02020603050405020304" pitchFamily="18" charset="0"/>
                <a:ea typeface="Calibri" panose="020F0502020204030204" pitchFamily="34" charset="0"/>
              </a:rPr>
              <a:t> de 3.6 y un valor máximo de 8.5con una tendencia central a 6.01 valor de la media del promedio de calificaciones de la prueba final o post test, lo que indica los estudiantes respecto al límite están próximos al dominio de aprendizajes.</a:t>
            </a:r>
            <a:endParaRPr lang="en-US" sz="1100" dirty="0">
              <a:latin typeface="Times New Roman" panose="02020603050405020304" pitchFamily="18" charset="0"/>
              <a:ea typeface="Times New Roman" panose="02020603050405020304" pitchFamily="18" charset="0"/>
            </a:endParaRPr>
          </a:p>
          <a:p>
            <a:pPr algn="just">
              <a:lnSpc>
                <a:spcPct val="150000"/>
              </a:lnSpc>
              <a:tabLst>
                <a:tab pos="5019675" algn="l"/>
              </a:tabLst>
            </a:pPr>
            <a:r>
              <a:rPr lang="es-EC" sz="1100" dirty="0">
                <a:latin typeface="Times New Roman" panose="02020603050405020304" pitchFamily="18" charset="0"/>
                <a:ea typeface="Calibri" panose="020F0502020204030204" pitchFamily="34" charset="0"/>
              </a:rPr>
              <a:t>            Respecto al grupo de experimento el 50% de alumnos tienen una nota entre 6.5 y 8.2 con una medida de tendencia central de 7.31 es decir existe un aprendizaje significativo, los estudiantes dominan los aprendizajes.</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6544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mc:AlternateContent xmlns:mc="http://schemas.openxmlformats.org/markup-compatibility/2006">
        <mc:Choice xmlns:a14="http://schemas.microsoft.com/office/drawing/2010/main" Requires="a14">
          <p:sp>
            <p:nvSpPr>
              <p:cNvPr id="4" name="Rectángulo 3"/>
              <p:cNvSpPr/>
              <p:nvPr/>
            </p:nvSpPr>
            <p:spPr>
              <a:xfrm>
                <a:off x="1444335" y="802035"/>
                <a:ext cx="6546273" cy="1908215"/>
              </a:xfrm>
              <a:prstGeom prst="rect">
                <a:avLst/>
              </a:prstGeom>
            </p:spPr>
            <p:txBody>
              <a:bodyPr wrap="square">
                <a:spAutoFit/>
              </a:bodyPr>
              <a:lstStyle/>
              <a:p>
                <a:pPr>
                  <a:lnSpc>
                    <a:spcPct val="200000"/>
                  </a:lnSpc>
                  <a:tabLst>
                    <a:tab pos="5019675" algn="l"/>
                  </a:tabLst>
                </a:pPr>
                <a:r>
                  <a:rPr lang="es-EC" b="1" dirty="0">
                    <a:latin typeface="Times New Roman" panose="02020603050405020304" pitchFamily="18" charset="0"/>
                    <a:ea typeface="Calibri" panose="020F0502020204030204" pitchFamily="34" charset="0"/>
                  </a:rPr>
                  <a:t>Verificación de hipótesis</a:t>
                </a:r>
                <a:endParaRPr lang="en-US" sz="1050" dirty="0">
                  <a:effectLst/>
                  <a:latin typeface="Times New Roman" panose="02020603050405020304" pitchFamily="18" charset="0"/>
                  <a:ea typeface="Times New Roman" panose="02020603050405020304" pitchFamily="18" charset="0"/>
                </a:endParaRPr>
              </a:p>
              <a:p>
                <a:pPr algn="just">
                  <a:lnSpc>
                    <a:spcPct val="150000"/>
                  </a:lnSpc>
                  <a:tabLst>
                    <a:tab pos="5019675" algn="l"/>
                  </a:tabLst>
                </a:pPr>
                <a:r>
                  <a:rPr lang="es-EC" sz="1200" dirty="0">
                    <a:latin typeface="Times New Roman" panose="02020603050405020304" pitchFamily="18" charset="0"/>
                    <a:ea typeface="Calibri" panose="020F0502020204030204" pitchFamily="34" charset="0"/>
                  </a:rPr>
                  <a:t>Hipótesis nula            </a:t>
                </a:r>
                <a14:m>
                  <m:oMath xmlns:m="http://schemas.openxmlformats.org/officeDocument/2006/math">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𝐻</m:t>
                        </m:r>
                      </m:e>
                      <m:sub>
                        <m:r>
                          <a:rPr lang="es-EC" sz="1200" i="1">
                            <a:latin typeface="Cambria Math" panose="02040503050406030204" pitchFamily="18" charset="0"/>
                            <a:ea typeface="Times New Roman" panose="02020603050405020304" pitchFamily="18" charset="0"/>
                          </a:rPr>
                          <m:t>0</m:t>
                        </m:r>
                      </m:sub>
                    </m:sSub>
                    <m:r>
                      <a:rPr lang="es-EC" sz="1200" i="1">
                        <a:latin typeface="Cambria Math" panose="02040503050406030204" pitchFamily="18" charset="0"/>
                        <a:ea typeface="Times New Roman" panose="02020603050405020304" pitchFamily="18" charset="0"/>
                      </a:rPr>
                      <m:t>:</m:t>
                    </m:r>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𝑈</m:t>
                        </m:r>
                      </m:e>
                      <m:sub>
                        <m:r>
                          <a:rPr lang="es-EC" sz="1200" i="1">
                            <a:latin typeface="Cambria Math" panose="02040503050406030204" pitchFamily="18" charset="0"/>
                            <a:ea typeface="Times New Roman" panose="02020603050405020304" pitchFamily="18" charset="0"/>
                          </a:rPr>
                          <m:t>1</m:t>
                        </m:r>
                      </m:sub>
                    </m:sSub>
                    <m:r>
                      <a:rPr lang="es-EC" sz="1200" i="1">
                        <a:latin typeface="Cambria Math" panose="02040503050406030204" pitchFamily="18" charset="0"/>
                        <a:ea typeface="Times New Roman" panose="02020603050405020304" pitchFamily="18" charset="0"/>
                      </a:rPr>
                      <m:t>≤</m:t>
                    </m:r>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𝑈</m:t>
                        </m:r>
                      </m:e>
                      <m:sub>
                        <m:r>
                          <a:rPr lang="es-EC" sz="1200" i="1">
                            <a:latin typeface="Cambria Math" panose="02040503050406030204" pitchFamily="18" charset="0"/>
                            <a:ea typeface="Times New Roman" panose="02020603050405020304" pitchFamily="18" charset="0"/>
                          </a:rPr>
                          <m:t>2</m:t>
                        </m:r>
                      </m:sub>
                    </m:sSub>
                  </m:oMath>
                </a14:m>
                <a:r>
                  <a:rPr lang="es-EC" sz="1200" dirty="0">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lnSpc>
                    <a:spcPct val="150000"/>
                  </a:lnSpc>
                  <a:tabLst>
                    <a:tab pos="5019675" algn="l"/>
                  </a:tabLst>
                </a:pPr>
                <a:r>
                  <a:rPr lang="es-EC" sz="1200" dirty="0">
                    <a:latin typeface="Times New Roman" panose="02020603050405020304" pitchFamily="18" charset="0"/>
                    <a:ea typeface="Times New Roman" panose="02020603050405020304" pitchFamily="18" charset="0"/>
                  </a:rPr>
                  <a:t>Ho: El rendimiento académico de los estudiantes donde se aplican los registros de representación semiótica en el aprendizaje de la noción del límite es menor o igual que el rendimiento de los estudiantes donde se aplica la técnica de clase magistral.</a:t>
                </a:r>
                <a:endParaRPr lang="en-US" sz="1200" dirty="0">
                  <a:effectLst/>
                  <a:latin typeface="Times New Roman" panose="02020603050405020304" pitchFamily="18" charset="0"/>
                  <a:ea typeface="Times New Roman" panose="02020603050405020304" pitchFamily="18" charset="0"/>
                </a:endParaRPr>
              </a:p>
              <a:p>
                <a:pPr algn="just">
                  <a:lnSpc>
                    <a:spcPct val="150000"/>
                  </a:lnSpc>
                </a:pPr>
                <a:r>
                  <a:rPr lang="es-EC" sz="1200" dirty="0">
                    <a:latin typeface="Times New Roman" panose="02020603050405020304" pitchFamily="18" charset="0"/>
                    <a:ea typeface="Times New Roman" panose="02020603050405020304" pitchFamily="18" charset="0"/>
                  </a:rPr>
                  <a:t>Hipótesis alternativa                 </a:t>
                </a:r>
                <a14:m>
                  <m:oMath xmlns:m="http://schemas.openxmlformats.org/officeDocument/2006/math">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𝐻</m:t>
                        </m:r>
                      </m:e>
                      <m:sub>
                        <m:r>
                          <a:rPr lang="es-EC" sz="1200" i="1">
                            <a:latin typeface="Cambria Math" panose="02040503050406030204" pitchFamily="18" charset="0"/>
                            <a:ea typeface="Times New Roman" panose="02020603050405020304" pitchFamily="18" charset="0"/>
                          </a:rPr>
                          <m:t>1</m:t>
                        </m:r>
                      </m:sub>
                    </m:sSub>
                    <m:r>
                      <a:rPr lang="es-EC" sz="1200" i="1">
                        <a:latin typeface="Cambria Math" panose="02040503050406030204" pitchFamily="18" charset="0"/>
                        <a:ea typeface="Times New Roman" panose="02020603050405020304" pitchFamily="18" charset="0"/>
                      </a:rPr>
                      <m:t>:</m:t>
                    </m:r>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𝑈</m:t>
                        </m:r>
                      </m:e>
                      <m:sub>
                        <m:r>
                          <a:rPr lang="es-EC" sz="1200" i="1">
                            <a:latin typeface="Cambria Math" panose="02040503050406030204" pitchFamily="18" charset="0"/>
                            <a:ea typeface="Times New Roman" panose="02020603050405020304" pitchFamily="18" charset="0"/>
                          </a:rPr>
                          <m:t>1</m:t>
                        </m:r>
                      </m:sub>
                    </m:sSub>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&gt;</m:t>
                        </m:r>
                        <m:r>
                          <a:rPr lang="es-EC" sz="1200" i="1">
                            <a:latin typeface="Cambria Math" panose="02040503050406030204" pitchFamily="18" charset="0"/>
                            <a:ea typeface="Times New Roman" panose="02020603050405020304" pitchFamily="18" charset="0"/>
                          </a:rPr>
                          <m:t>𝑈</m:t>
                        </m:r>
                      </m:e>
                      <m:sub>
                        <m:r>
                          <a:rPr lang="es-EC" sz="1200" i="1">
                            <a:latin typeface="Cambria Math" panose="02040503050406030204" pitchFamily="18" charset="0"/>
                            <a:ea typeface="Times New Roman" panose="02020603050405020304" pitchFamily="18" charset="0"/>
                          </a:rPr>
                          <m:t>2</m:t>
                        </m:r>
                      </m:sub>
                    </m:sSub>
                  </m:oMath>
                </a14:m>
                <a:endParaRPr lang="en-US" sz="1200" dirty="0">
                  <a:effectLst/>
                  <a:latin typeface="Times New Roman" panose="02020603050405020304" pitchFamily="18" charset="0"/>
                  <a:ea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444335" y="802035"/>
                <a:ext cx="6546273" cy="1908215"/>
              </a:xfrm>
              <a:prstGeom prst="rect">
                <a:avLst/>
              </a:prstGeom>
              <a:blipFill>
                <a:blip r:embed="rId2"/>
                <a:stretch>
                  <a:fillRect l="-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1298862" y="2876505"/>
                <a:ext cx="6546273" cy="923330"/>
              </a:xfrm>
              <a:prstGeom prst="rect">
                <a:avLst/>
              </a:prstGeom>
            </p:spPr>
            <p:txBody>
              <a:bodyPr wrap="square">
                <a:spAutoFit/>
              </a:bodyPr>
              <a:lstStyle/>
              <a:p>
                <a:pPr indent="457200" algn="just">
                  <a:lnSpc>
                    <a:spcPct val="150000"/>
                  </a:lnSpc>
                </a:pPr>
                <a14:m>
                  <m:oMath xmlns:m="http://schemas.openxmlformats.org/officeDocument/2006/math">
                    <m:sSub>
                      <m:sSubPr>
                        <m:ctrlPr>
                          <a:rPr lang="en-US"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rPr>
                          <m:t>𝐻</m:t>
                        </m:r>
                      </m:e>
                      <m:sub>
                        <m:r>
                          <a:rPr lang="es-EC" sz="1200" i="1">
                            <a:latin typeface="Cambria Math" panose="02040503050406030204" pitchFamily="18" charset="0"/>
                            <a:ea typeface="Times New Roman" panose="02020603050405020304" pitchFamily="18" charset="0"/>
                          </a:rPr>
                          <m:t>1</m:t>
                        </m:r>
                      </m:sub>
                    </m:sSub>
                  </m:oMath>
                </a14:m>
                <a:r>
                  <a:rPr lang="es-EC" sz="1200" dirty="0">
                    <a:latin typeface="Times New Roman" panose="02020603050405020304" pitchFamily="18" charset="0"/>
                    <a:ea typeface="Times New Roman" panose="02020603050405020304" pitchFamily="18" charset="0"/>
                  </a:rPr>
                  <a:t>: El rendimiento académico del grupo de alumnos donde se aplican los registros de representación semiótica supera significativamente al rendimiento de los estudiantes del grupo donde se aplica una clase magistral en al aprendizaje de la noción del límite.</a:t>
                </a:r>
                <a:endParaRPr lang="en-US" sz="1200" dirty="0">
                  <a:effectLst/>
                  <a:latin typeface="Times New Roman" panose="02020603050405020304" pitchFamily="18" charset="0"/>
                  <a:ea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1298862" y="2876505"/>
                <a:ext cx="6546273" cy="923330"/>
              </a:xfrm>
              <a:prstGeom prst="rect">
                <a:avLst/>
              </a:prstGeom>
              <a:blipFill>
                <a:blip r:embed="rId3"/>
                <a:stretch>
                  <a:fillRect r="-93" b="-1325"/>
                </a:stretch>
              </a:blipFill>
            </p:spPr>
            <p:txBody>
              <a:bodyPr/>
              <a:lstStyle/>
              <a:p>
                <a:r>
                  <a:rPr lang="en-US">
                    <a:noFill/>
                  </a:rPr>
                  <a:t> </a:t>
                </a:r>
              </a:p>
            </p:txBody>
          </p:sp>
        </mc:Fallback>
      </mc:AlternateContent>
    </p:spTree>
    <p:extLst>
      <p:ext uri="{BB962C8B-B14F-4D97-AF65-F5344CB8AC3E}">
        <p14:creationId xmlns:p14="http://schemas.microsoft.com/office/powerpoint/2010/main" val="205604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pic>
        <p:nvPicPr>
          <p:cNvPr id="3" name="Imagen 2"/>
          <p:cNvPicPr>
            <a:picLocks noChangeAspect="1"/>
          </p:cNvPicPr>
          <p:nvPr/>
        </p:nvPicPr>
        <p:blipFill>
          <a:blip r:embed="rId2"/>
          <a:stretch>
            <a:fillRect/>
          </a:stretch>
        </p:blipFill>
        <p:spPr>
          <a:xfrm>
            <a:off x="1809261" y="853072"/>
            <a:ext cx="5109839" cy="3000938"/>
          </a:xfrm>
          <a:prstGeom prst="rect">
            <a:avLst/>
          </a:prstGeom>
        </p:spPr>
      </p:pic>
    </p:spTree>
    <p:extLst>
      <p:ext uri="{BB962C8B-B14F-4D97-AF65-F5344CB8AC3E}">
        <p14:creationId xmlns:p14="http://schemas.microsoft.com/office/powerpoint/2010/main" val="2837971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mc:AlternateContent xmlns:mc="http://schemas.openxmlformats.org/markup-compatibility/2006">
        <mc:Choice xmlns:a14="http://schemas.microsoft.com/office/drawing/2010/main" Requires="a14">
          <p:sp>
            <p:nvSpPr>
              <p:cNvPr id="3" name="Rectángulo 2"/>
              <p:cNvSpPr/>
              <p:nvPr/>
            </p:nvSpPr>
            <p:spPr>
              <a:xfrm>
                <a:off x="872837" y="1239125"/>
                <a:ext cx="7325591" cy="2354491"/>
              </a:xfrm>
              <a:prstGeom prst="rect">
                <a:avLst/>
              </a:prstGeom>
            </p:spPr>
            <p:txBody>
              <a:bodyPr wrap="square">
                <a:spAutoFit/>
              </a:bodyPr>
              <a:lstStyle/>
              <a:p>
                <a:pPr indent="457200" algn="just">
                  <a:lnSpc>
                    <a:spcPct val="150000"/>
                  </a:lnSpc>
                </a:pPr>
                <a:r>
                  <a:rPr lang="es-EC" dirty="0">
                    <a:latin typeface="Times New Roman" panose="02020603050405020304" pitchFamily="18" charset="0"/>
                    <a:ea typeface="Calibri" panose="020F0502020204030204" pitchFamily="34" charset="0"/>
                  </a:rPr>
                  <a:t>Puesto que el valor p es &lt; 0.05, es decir según nuestros cálculos 0.00083&lt;0.05, podemos afirmar que con un 95% de confianza que el grupo experimental supera  significativamente al grupo de control en cuanto a un aprendizaje significativo , por ende  podemos decir que la hipótesis nula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C" i="1">
                            <a:latin typeface="Cambria Math" panose="02040503050406030204" pitchFamily="18" charset="0"/>
                            <a:ea typeface="Times New Roman" panose="02020603050405020304" pitchFamily="18" charset="0"/>
                          </a:rPr>
                          <m:t>𝐻</m:t>
                        </m:r>
                      </m:e>
                      <m:sub>
                        <m:r>
                          <a:rPr lang="es-EC" i="1">
                            <a:latin typeface="Cambria Math" panose="02040503050406030204" pitchFamily="18" charset="0"/>
                            <a:ea typeface="Times New Roman" panose="02020603050405020304" pitchFamily="18" charset="0"/>
                          </a:rPr>
                          <m:t>0</m:t>
                        </m:r>
                      </m:sub>
                    </m:sSub>
                  </m:oMath>
                </a14:m>
                <a:r>
                  <a:rPr lang="es-EC" dirty="0">
                    <a:latin typeface="Times New Roman" panose="02020603050405020304" pitchFamily="18" charset="0"/>
                    <a:ea typeface="Calibri" panose="020F0502020204030204" pitchFamily="34" charset="0"/>
                  </a:rPr>
                  <a:t>, la rechazamos y aceptamos la hipótesis alternativa que el grupo de estudiantes donde se aplicaron los registros de representación semiótica para el aprendizaje del límite de una función real el promedio es mayor que el grupo de control que se aplicó una metodología tradicional (Clase magistral). Dando así como resultado de nuestra prueba la aceptación de la hipótesis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C" i="1">
                            <a:latin typeface="Cambria Math" panose="02040503050406030204" pitchFamily="18" charset="0"/>
                            <a:ea typeface="Times New Roman" panose="02020603050405020304" pitchFamily="18" charset="0"/>
                          </a:rPr>
                          <m:t>𝐻</m:t>
                        </m:r>
                      </m:e>
                      <m:sub>
                        <m:r>
                          <a:rPr lang="es-EC" i="1">
                            <a:latin typeface="Cambria Math" panose="02040503050406030204" pitchFamily="18" charset="0"/>
                            <a:ea typeface="Times New Roman" panose="02020603050405020304" pitchFamily="18" charset="0"/>
                          </a:rPr>
                          <m:t>1</m:t>
                        </m:r>
                      </m:sub>
                    </m:sSub>
                  </m:oMath>
                </a14:m>
                <a:r>
                  <a:rPr lang="es-EC" dirty="0">
                    <a:latin typeface="Times New Roman" panose="02020603050405020304" pitchFamily="18" charset="0"/>
                    <a:ea typeface="Calibri" panose="020F0502020204030204" pitchFamily="34" charset="0"/>
                  </a:rPr>
                  <a:t>.</a:t>
                </a:r>
                <a:endParaRPr lang="en-US" sz="1050" dirty="0">
                  <a:effectLst/>
                  <a:latin typeface="Times New Roman" panose="02020603050405020304" pitchFamily="18" charset="0"/>
                  <a:ea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872837" y="1239125"/>
                <a:ext cx="7325591" cy="2354491"/>
              </a:xfrm>
              <a:prstGeom prst="rect">
                <a:avLst/>
              </a:prstGeom>
              <a:blipFill>
                <a:blip r:embed="rId2"/>
                <a:stretch>
                  <a:fillRect l="-250" r="-250"/>
                </a:stretch>
              </a:blipFill>
            </p:spPr>
            <p:txBody>
              <a:bodyPr/>
              <a:lstStyle/>
              <a:p>
                <a:r>
                  <a:rPr lang="en-US">
                    <a:noFill/>
                  </a:rPr>
                  <a:t> </a:t>
                </a:r>
              </a:p>
            </p:txBody>
          </p:sp>
        </mc:Fallback>
      </mc:AlternateContent>
    </p:spTree>
    <p:extLst>
      <p:ext uri="{BB962C8B-B14F-4D97-AF65-F5344CB8AC3E}">
        <p14:creationId xmlns:p14="http://schemas.microsoft.com/office/powerpoint/2010/main" val="175589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Sub hipótesis</a:t>
            </a:r>
            <a:endParaRPr dirty="0"/>
          </a:p>
        </p:txBody>
      </p:sp>
      <mc:AlternateContent xmlns:mc="http://schemas.openxmlformats.org/markup-compatibility/2006" xmlns:a14="http://schemas.microsoft.com/office/drawing/2010/main">
        <mc:Choice Requires="a14">
          <p:sp>
            <p:nvSpPr>
              <p:cNvPr id="87" name="Google Shape;87;p17"/>
              <p:cNvSpPr txBox="1">
                <a:spLocks noGrp="1"/>
              </p:cNvSpPr>
              <p:nvPr>
                <p:ph type="body" idx="1"/>
              </p:nvPr>
            </p:nvSpPr>
            <p:spPr>
              <a:xfrm>
                <a:off x="976763" y="1260780"/>
                <a:ext cx="7020900" cy="2706900"/>
              </a:xfrm>
              <a:prstGeom prst="rect">
                <a:avLst/>
              </a:prstGeom>
            </p:spPr>
            <p:txBody>
              <a:bodyPr spcFirstLastPara="1" wrap="square" lIns="91425" tIns="91425" rIns="91425" bIns="91425" anchor="t" anchorCtr="0">
                <a:noAutofit/>
              </a:bodyPr>
              <a:lstStyle/>
              <a:p>
                <a14:m>
                  <m:oMath xmlns:m="http://schemas.openxmlformats.org/officeDocument/2006/math">
                    <m:sSub>
                      <m:sSubPr>
                        <m:ctrlPr>
                          <a:rPr lang="en-US" sz="1200" b="1" i="1">
                            <a:latin typeface="Cambria Math" panose="02040503050406030204" pitchFamily="18" charset="0"/>
                          </a:rPr>
                        </m:ctrlPr>
                      </m:sSubPr>
                      <m:e>
                        <m:r>
                          <a:rPr lang="es-EC" sz="1200" b="1" i="1">
                            <a:latin typeface="Cambria Math" panose="02040503050406030204" pitchFamily="18" charset="0"/>
                          </a:rPr>
                          <m:t>𝑯</m:t>
                        </m:r>
                      </m:e>
                      <m:sub>
                        <m:r>
                          <a:rPr lang="es-EC" sz="1200" b="1" i="1">
                            <a:latin typeface="Cambria Math" panose="02040503050406030204" pitchFamily="18" charset="0"/>
                          </a:rPr>
                          <m:t>𝟎</m:t>
                        </m:r>
                      </m:sub>
                    </m:sSub>
                  </m:oMath>
                </a14:m>
                <a:r>
                  <a:rPr lang="es-EC" sz="1200" b="1" dirty="0"/>
                  <a:t>: </a:t>
                </a:r>
                <a:r>
                  <a:rPr lang="es-EC" sz="1200" dirty="0"/>
                  <a:t>En el aprendizaje de la conceptualización y formalización del límite de una función real</a:t>
                </a:r>
                <a:r>
                  <a:rPr lang="es-EC" sz="1200" b="1" dirty="0"/>
                  <a:t>, e</a:t>
                </a:r>
                <a:r>
                  <a:rPr lang="es-EC" sz="1200" dirty="0"/>
                  <a:t>l promedio del rendimiento académico del grupo de estudiantes donde se aplicaron registros semióticos en una Ingeniería Didáctica (ID), es igual al promedio del rendimiento académico del grupo de estudiantes donde se aplicó la enseñanza tradicional</a:t>
                </a:r>
                <a:r>
                  <a:rPr lang="es-EC" sz="1200" dirty="0" smtClean="0"/>
                  <a:t>. </a:t>
                </a:r>
                <a14:m>
                  <m:oMath xmlns:m="http://schemas.openxmlformats.org/officeDocument/2006/math">
                    <m:sSub>
                      <m:sSubPr>
                        <m:ctrlPr>
                          <a:rPr lang="en-US" sz="1200" i="1">
                            <a:latin typeface="Cambria Math" panose="02040503050406030204" pitchFamily="18" charset="0"/>
                          </a:rPr>
                        </m:ctrlPr>
                      </m:sSubPr>
                      <m:e>
                        <m:r>
                          <a:rPr lang="es-EC" sz="1200" i="1">
                            <a:latin typeface="Cambria Math" panose="02040503050406030204" pitchFamily="18" charset="0"/>
                          </a:rPr>
                          <m:t>𝐻</m:t>
                        </m:r>
                      </m:e>
                      <m:sub>
                        <m:r>
                          <a:rPr lang="es-EC" sz="1200" i="1">
                            <a:latin typeface="Cambria Math" panose="02040503050406030204" pitchFamily="18" charset="0"/>
                          </a:rPr>
                          <m:t>0</m:t>
                        </m:r>
                      </m:sub>
                    </m:sSub>
                    <m:r>
                      <a:rPr lang="es-EC" sz="1200" i="1">
                        <a:latin typeface="Cambria Math" panose="02040503050406030204" pitchFamily="18" charset="0"/>
                      </a:rPr>
                      <m:t>:</m:t>
                    </m:r>
                    <m:sSub>
                      <m:sSubPr>
                        <m:ctrlPr>
                          <a:rPr lang="en-US" sz="1200" i="1">
                            <a:latin typeface="Cambria Math" panose="02040503050406030204" pitchFamily="18" charset="0"/>
                          </a:rPr>
                        </m:ctrlPr>
                      </m:sSubPr>
                      <m:e>
                        <m:r>
                          <a:rPr lang="es-EC" sz="1200" i="1">
                            <a:latin typeface="Cambria Math" panose="02040503050406030204" pitchFamily="18" charset="0"/>
                          </a:rPr>
                          <m:t>𝜇</m:t>
                        </m:r>
                      </m:e>
                      <m:sub>
                        <m:r>
                          <a:rPr lang="es-EC" sz="1200" i="1">
                            <a:latin typeface="Cambria Math" panose="02040503050406030204" pitchFamily="18" charset="0"/>
                          </a:rPr>
                          <m:t>1</m:t>
                        </m:r>
                      </m:sub>
                    </m:sSub>
                    <m:r>
                      <a:rPr lang="es-EC" sz="1200" i="1">
                        <a:latin typeface="Cambria Math" panose="02040503050406030204" pitchFamily="18" charset="0"/>
                      </a:rPr>
                      <m:t>= </m:t>
                    </m:r>
                    <m:sSub>
                      <m:sSubPr>
                        <m:ctrlPr>
                          <a:rPr lang="en-US" sz="1200" i="1">
                            <a:latin typeface="Cambria Math" panose="02040503050406030204" pitchFamily="18" charset="0"/>
                          </a:rPr>
                        </m:ctrlPr>
                      </m:sSubPr>
                      <m:e>
                        <m:r>
                          <a:rPr lang="es-EC" sz="1200" i="1">
                            <a:latin typeface="Cambria Math" panose="02040503050406030204" pitchFamily="18" charset="0"/>
                          </a:rPr>
                          <m:t>𝜇</m:t>
                        </m:r>
                      </m:e>
                      <m:sub>
                        <m:r>
                          <a:rPr lang="es-EC" sz="1200" i="1">
                            <a:latin typeface="Cambria Math" panose="02040503050406030204" pitchFamily="18" charset="0"/>
                          </a:rPr>
                          <m:t>2</m:t>
                        </m:r>
                      </m:sub>
                    </m:sSub>
                  </m:oMath>
                </a14:m>
                <a:endParaRPr lang="en-US" sz="1200" dirty="0"/>
              </a:p>
              <a:p>
                <a:pPr marL="76200" indent="0">
                  <a:buNone/>
                </a:pPr>
                <a:endParaRPr lang="en-US" sz="1200" dirty="0"/>
              </a:p>
              <a:p>
                <a14:m>
                  <m:oMath xmlns:m="http://schemas.openxmlformats.org/officeDocument/2006/math">
                    <m:sSub>
                      <m:sSubPr>
                        <m:ctrlPr>
                          <a:rPr lang="en-US" sz="1200" b="1" i="1">
                            <a:latin typeface="Cambria Math" panose="02040503050406030204" pitchFamily="18" charset="0"/>
                          </a:rPr>
                        </m:ctrlPr>
                      </m:sSubPr>
                      <m:e>
                        <m:r>
                          <a:rPr lang="es-EC" sz="1200" b="1" i="1">
                            <a:latin typeface="Cambria Math" panose="02040503050406030204" pitchFamily="18" charset="0"/>
                          </a:rPr>
                          <m:t>𝑯</m:t>
                        </m:r>
                      </m:e>
                      <m:sub>
                        <m:r>
                          <a:rPr lang="es-EC" sz="1200" b="1" i="1">
                            <a:latin typeface="Cambria Math" panose="02040503050406030204" pitchFamily="18" charset="0"/>
                          </a:rPr>
                          <m:t>𝟏</m:t>
                        </m:r>
                      </m:sub>
                    </m:sSub>
                    <m:r>
                      <a:rPr lang="es-EC" sz="1200" b="1" i="1">
                        <a:latin typeface="Cambria Math" panose="02040503050406030204" pitchFamily="18" charset="0"/>
                      </a:rPr>
                      <m:t>: </m:t>
                    </m:r>
                  </m:oMath>
                </a14:m>
                <a:r>
                  <a:rPr lang="es-EC" sz="1200" dirty="0"/>
                  <a:t>En el aprendizaje de la conceptualización y formalización del límite de una función real</a:t>
                </a:r>
                <a:r>
                  <a:rPr lang="es-EC" sz="1200" b="1" dirty="0"/>
                  <a:t>, e</a:t>
                </a:r>
                <a:r>
                  <a:rPr lang="es-EC" sz="1200" dirty="0"/>
                  <a:t>l promedio del rendimiento académico del grupo de estudiantes donde se aplicaron registros semióticos en una Ingeniería Didáctica (ID) es mayor al promedio del rendimiento académico del grupo de estudiantes donde se aplicó la enseñanza tradicional</a:t>
                </a:r>
                <a:r>
                  <a:rPr lang="es-EC" sz="1200" dirty="0" smtClean="0"/>
                  <a:t>. </a:t>
                </a:r>
                <a14:m>
                  <m:oMath xmlns:m="http://schemas.openxmlformats.org/officeDocument/2006/math">
                    <m:sSub>
                      <m:sSubPr>
                        <m:ctrlPr>
                          <a:rPr lang="en-US" sz="1200" i="1">
                            <a:latin typeface="Cambria Math" panose="02040503050406030204" pitchFamily="18" charset="0"/>
                          </a:rPr>
                        </m:ctrlPr>
                      </m:sSubPr>
                      <m:e>
                        <m:r>
                          <a:rPr lang="es-EC" sz="1200" i="1">
                            <a:latin typeface="Cambria Math" panose="02040503050406030204" pitchFamily="18" charset="0"/>
                          </a:rPr>
                          <m:t>𝐻</m:t>
                        </m:r>
                      </m:e>
                      <m:sub>
                        <m:r>
                          <a:rPr lang="es-EC" sz="1200" i="1">
                            <a:latin typeface="Cambria Math" panose="02040503050406030204" pitchFamily="18" charset="0"/>
                          </a:rPr>
                          <m:t>1</m:t>
                        </m:r>
                      </m:sub>
                    </m:sSub>
                    <m:r>
                      <a:rPr lang="es-EC" sz="1200" i="1">
                        <a:latin typeface="Cambria Math" panose="02040503050406030204" pitchFamily="18" charset="0"/>
                      </a:rPr>
                      <m:t>:</m:t>
                    </m:r>
                    <m:sSub>
                      <m:sSubPr>
                        <m:ctrlPr>
                          <a:rPr lang="en-US" sz="1200" i="1">
                            <a:latin typeface="Cambria Math" panose="02040503050406030204" pitchFamily="18" charset="0"/>
                          </a:rPr>
                        </m:ctrlPr>
                      </m:sSubPr>
                      <m:e>
                        <m:r>
                          <a:rPr lang="es-EC" sz="1200" i="1">
                            <a:latin typeface="Cambria Math" panose="02040503050406030204" pitchFamily="18" charset="0"/>
                          </a:rPr>
                          <m:t>𝜇</m:t>
                        </m:r>
                      </m:e>
                      <m:sub>
                        <m:r>
                          <a:rPr lang="es-EC" sz="1200" i="1">
                            <a:latin typeface="Cambria Math" panose="02040503050406030204" pitchFamily="18" charset="0"/>
                          </a:rPr>
                          <m:t>1</m:t>
                        </m:r>
                      </m:sub>
                    </m:sSub>
                    <m:sSub>
                      <m:sSubPr>
                        <m:ctrlPr>
                          <a:rPr lang="en-US" sz="1200" i="1">
                            <a:latin typeface="Cambria Math" panose="02040503050406030204" pitchFamily="18" charset="0"/>
                          </a:rPr>
                        </m:ctrlPr>
                      </m:sSubPr>
                      <m:e>
                        <m:r>
                          <a:rPr lang="es-EC" sz="1200" i="1">
                            <a:latin typeface="Cambria Math" panose="02040503050406030204" pitchFamily="18" charset="0"/>
                          </a:rPr>
                          <m:t>&gt;</m:t>
                        </m:r>
                        <m:r>
                          <a:rPr lang="es-EC" sz="1200" i="1">
                            <a:latin typeface="Cambria Math" panose="02040503050406030204" pitchFamily="18" charset="0"/>
                          </a:rPr>
                          <m:t>𝜇</m:t>
                        </m:r>
                      </m:e>
                      <m:sub>
                        <m:r>
                          <a:rPr lang="es-EC" sz="1200" i="1">
                            <a:latin typeface="Cambria Math" panose="02040503050406030204" pitchFamily="18" charset="0"/>
                          </a:rPr>
                          <m:t>2</m:t>
                        </m:r>
                      </m:sub>
                    </m:sSub>
                  </m:oMath>
                </a14:m>
                <a:endParaRPr lang="en-US" sz="1200" dirty="0" smtClean="0"/>
              </a:p>
              <a:p>
                <a:endParaRPr lang="en-US" sz="1200" dirty="0"/>
              </a:p>
              <a:p>
                <a:pPr algn="just"/>
                <a14:m>
                  <m:oMath xmlns:m="http://schemas.openxmlformats.org/officeDocument/2006/math">
                    <m:sSub>
                      <m:sSubPr>
                        <m:ctrlPr>
                          <a:rPr lang="en-US" sz="1200" b="1" i="1">
                            <a:latin typeface="Cambria Math" panose="02040503050406030204" pitchFamily="18" charset="0"/>
                          </a:rPr>
                        </m:ctrlPr>
                      </m:sSubPr>
                      <m:e>
                        <m:r>
                          <a:rPr lang="es-EC" sz="1200" b="1" i="1">
                            <a:latin typeface="Cambria Math" panose="02040503050406030204" pitchFamily="18" charset="0"/>
                          </a:rPr>
                          <m:t>𝑯</m:t>
                        </m:r>
                      </m:e>
                      <m:sub>
                        <m:r>
                          <a:rPr lang="es-EC" sz="1200" b="1" i="1">
                            <a:latin typeface="Cambria Math" panose="02040503050406030204" pitchFamily="18" charset="0"/>
                          </a:rPr>
                          <m:t>𝟐</m:t>
                        </m:r>
                      </m:sub>
                    </m:sSub>
                  </m:oMath>
                </a14:m>
                <a:r>
                  <a:rPr lang="es-EC" sz="1200" b="1" dirty="0"/>
                  <a:t>: </a:t>
                </a:r>
                <a:r>
                  <a:rPr lang="es-EC" sz="1200" dirty="0"/>
                  <a:t>En el aprendizaje de la conceptualización y formalización del límite de una función real</a:t>
                </a:r>
                <a:r>
                  <a:rPr lang="es-EC" sz="1200" b="1" dirty="0"/>
                  <a:t>, e</a:t>
                </a:r>
                <a:r>
                  <a:rPr lang="es-EC" sz="1200" dirty="0"/>
                  <a:t>l promedio del rendimiento académico del grupo de estudiantes donde se aplicaron registros semióticos en una Ingeniería Didáctica (ID), es menor o igual al promedio del rendimiento académico del grupo de estudiantes donde se aplicó la enseñanza tradicional</a:t>
                </a:r>
                <a:r>
                  <a:rPr lang="es-EC" sz="1200" dirty="0" smtClean="0"/>
                  <a:t>. </a:t>
                </a:r>
                <a14:m>
                  <m:oMath xmlns:m="http://schemas.openxmlformats.org/officeDocument/2006/math">
                    <m:sSub>
                      <m:sSubPr>
                        <m:ctrlPr>
                          <a:rPr lang="en-US" sz="1200" i="1">
                            <a:latin typeface="Cambria Math" panose="02040503050406030204" pitchFamily="18" charset="0"/>
                          </a:rPr>
                        </m:ctrlPr>
                      </m:sSubPr>
                      <m:e>
                        <m:r>
                          <a:rPr lang="es-EC" sz="1200" i="1">
                            <a:latin typeface="Cambria Math" panose="02040503050406030204" pitchFamily="18" charset="0"/>
                          </a:rPr>
                          <m:t>𝐻</m:t>
                        </m:r>
                      </m:e>
                      <m:sub>
                        <m:r>
                          <a:rPr lang="es-EC" sz="1200" i="1">
                            <a:latin typeface="Cambria Math" panose="02040503050406030204" pitchFamily="18" charset="0"/>
                          </a:rPr>
                          <m:t>2</m:t>
                        </m:r>
                      </m:sub>
                    </m:sSub>
                    <m:r>
                      <a:rPr lang="es-EC" sz="1200" i="1">
                        <a:latin typeface="Cambria Math" panose="02040503050406030204" pitchFamily="18" charset="0"/>
                      </a:rPr>
                      <m:t>:</m:t>
                    </m:r>
                    <m:sSub>
                      <m:sSubPr>
                        <m:ctrlPr>
                          <a:rPr lang="en-US" sz="1200" i="1">
                            <a:latin typeface="Cambria Math" panose="02040503050406030204" pitchFamily="18" charset="0"/>
                          </a:rPr>
                        </m:ctrlPr>
                      </m:sSubPr>
                      <m:e>
                        <m:r>
                          <a:rPr lang="es-EC" sz="1200" i="1">
                            <a:latin typeface="Cambria Math" panose="02040503050406030204" pitchFamily="18" charset="0"/>
                          </a:rPr>
                          <m:t>𝜇</m:t>
                        </m:r>
                      </m:e>
                      <m:sub>
                        <m:r>
                          <a:rPr lang="es-EC" sz="1200" i="1">
                            <a:latin typeface="Cambria Math" panose="02040503050406030204" pitchFamily="18" charset="0"/>
                          </a:rPr>
                          <m:t>1</m:t>
                        </m:r>
                      </m:sub>
                    </m:sSub>
                    <m:r>
                      <a:rPr lang="es-EC" sz="1200" i="1">
                        <a:latin typeface="Cambria Math" panose="02040503050406030204" pitchFamily="18" charset="0"/>
                      </a:rPr>
                      <m:t>&lt;</m:t>
                    </m:r>
                    <m:sSub>
                      <m:sSubPr>
                        <m:ctrlPr>
                          <a:rPr lang="en-US" sz="1200" i="1">
                            <a:latin typeface="Cambria Math" panose="02040503050406030204" pitchFamily="18" charset="0"/>
                          </a:rPr>
                        </m:ctrlPr>
                      </m:sSubPr>
                      <m:e>
                        <m:r>
                          <a:rPr lang="es-EC" sz="1200" i="1">
                            <a:latin typeface="Cambria Math" panose="02040503050406030204" pitchFamily="18" charset="0"/>
                          </a:rPr>
                          <m:t>𝜇</m:t>
                        </m:r>
                      </m:e>
                      <m:sub>
                        <m:r>
                          <a:rPr lang="es-EC" sz="1200" i="1">
                            <a:latin typeface="Cambria Math" panose="02040503050406030204" pitchFamily="18" charset="0"/>
                          </a:rPr>
                          <m:t>2</m:t>
                        </m:r>
                      </m:sub>
                    </m:sSub>
                  </m:oMath>
                </a14:m>
                <a:endParaRPr lang="en-US" sz="1200" dirty="0"/>
              </a:p>
              <a:p>
                <a:pPr algn="just"/>
                <a:endParaRPr lang="en-US" sz="1200" dirty="0"/>
              </a:p>
              <a:p>
                <a:endParaRPr lang="en-US" sz="1200" dirty="0"/>
              </a:p>
              <a:p>
                <a:pPr marL="457200" lvl="0" indent="-381000" algn="l" rtl="0">
                  <a:spcBef>
                    <a:spcPts val="600"/>
                  </a:spcBef>
                  <a:spcAft>
                    <a:spcPts val="0"/>
                  </a:spcAft>
                  <a:buSzPts val="2400"/>
                  <a:buChar char="+"/>
                </a:pPr>
                <a:endParaRPr dirty="0"/>
              </a:p>
            </p:txBody>
          </p:sp>
        </mc:Choice>
        <mc:Fallback xmlns="">
          <p:sp>
            <p:nvSpPr>
              <p:cNvPr id="87" name="Google Shape;87;p17"/>
              <p:cNvSpPr txBox="1">
                <a:spLocks noGrp="1" noRot="1" noChangeAspect="1" noMove="1" noResize="1" noEditPoints="1" noAdjustHandles="1" noChangeArrowheads="1" noChangeShapeType="1" noTextEdit="1"/>
              </p:cNvSpPr>
              <p:nvPr>
                <p:ph type="body" idx="1"/>
              </p:nvPr>
            </p:nvSpPr>
            <p:spPr>
              <a:xfrm>
                <a:off x="976763" y="1260780"/>
                <a:ext cx="7020900" cy="2706900"/>
              </a:xfrm>
              <a:prstGeom prst="rect">
                <a:avLst/>
              </a:prstGeom>
              <a:blipFill>
                <a:blip r:embed="rId3"/>
                <a:stretch>
                  <a:fillRect l="-260" t="-2928" r="-174" b="-15541"/>
                </a:stretch>
              </a:blipFill>
            </p:spPr>
            <p:txBody>
              <a:bodyPr/>
              <a:lstStyle/>
              <a:p>
                <a:r>
                  <a:rPr lang="en-US">
                    <a:noFill/>
                  </a:rPr>
                  <a:t> </a:t>
                </a:r>
              </a:p>
            </p:txBody>
          </p:sp>
        </mc:Fallback>
      </mc:AlternateContent>
      <p:sp>
        <p:nvSpPr>
          <p:cNvPr id="88" name="Google Shape;88;p1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
        <p:nvSpPr>
          <p:cNvPr id="3" name="Rectángulo 2"/>
          <p:cNvSpPr/>
          <p:nvPr/>
        </p:nvSpPr>
        <p:spPr>
          <a:xfrm>
            <a:off x="2535381" y="556052"/>
            <a:ext cx="4572000" cy="613117"/>
          </a:xfrm>
          <a:prstGeom prst="rect">
            <a:avLst/>
          </a:prstGeom>
        </p:spPr>
        <p:txBody>
          <a:bodyPr>
            <a:spAutoFit/>
          </a:bodyPr>
          <a:lstStyle/>
          <a:p>
            <a:pPr algn="ctr">
              <a:lnSpc>
                <a:spcPct val="150000"/>
              </a:lnSpc>
            </a:pPr>
            <a:r>
              <a:rPr lang="es-EC" sz="1200" b="1" dirty="0" smtClean="0">
                <a:latin typeface="Times New Roman" panose="02020603050405020304" pitchFamily="18" charset="0"/>
                <a:ea typeface="Times New Roman" panose="02020603050405020304" pitchFamily="18" charset="0"/>
              </a:rPr>
              <a:t>CONCLUSIONES</a:t>
            </a:r>
            <a:endParaRPr lang="en-US" sz="1000" dirty="0" smtClean="0">
              <a:latin typeface="Times New Roman" panose="02020603050405020304" pitchFamily="18" charset="0"/>
              <a:ea typeface="Times New Roman" panose="02020603050405020304" pitchFamily="18" charset="0"/>
            </a:endParaRPr>
          </a:p>
          <a:p>
            <a:pPr algn="ctr">
              <a:lnSpc>
                <a:spcPct val="150000"/>
              </a:lnSpc>
            </a:pPr>
            <a:r>
              <a:rPr lang="es-EC" sz="1200" b="1" dirty="0" smtClean="0">
                <a:latin typeface="Times New Roman" panose="02020603050405020304" pitchFamily="18" charset="0"/>
                <a:ea typeface="Times New Roman" panose="02020603050405020304" pitchFamily="18" charset="0"/>
              </a:rPr>
              <a:t>OBJETIVOS </a:t>
            </a:r>
            <a:r>
              <a:rPr lang="es-EC" sz="1200" b="1" dirty="0">
                <a:latin typeface="Times New Roman" panose="02020603050405020304" pitchFamily="18" charset="0"/>
                <a:ea typeface="Times New Roman" panose="02020603050405020304" pitchFamily="18" charset="0"/>
              </a:rPr>
              <a:t>E HIPÓTESIS PLANTEADAS</a:t>
            </a:r>
            <a:endParaRPr lang="en-US" sz="1000"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1288472" y="1169169"/>
            <a:ext cx="6670963" cy="2308324"/>
          </a:xfrm>
          <a:prstGeom prst="rect">
            <a:avLst/>
          </a:prstGeom>
        </p:spPr>
        <p:txBody>
          <a:bodyPr wrap="square">
            <a:spAutoFit/>
          </a:bodyPr>
          <a:lstStyle/>
          <a:p>
            <a:pPr indent="228600" algn="just">
              <a:lnSpc>
                <a:spcPct val="150000"/>
              </a:lnSpc>
            </a:pPr>
            <a:r>
              <a:rPr lang="es-EC" sz="1200" dirty="0">
                <a:latin typeface="Times New Roman" panose="02020603050405020304" pitchFamily="18" charset="0"/>
                <a:ea typeface="Calibri" panose="020F0502020204030204" pitchFamily="34" charset="0"/>
              </a:rPr>
              <a:t>Dado el objetivo de  nuestra investigación en el hecho de analizar la incidencia de  los registros semióticos  en el mejoramiento académico de los estudiantes </a:t>
            </a:r>
            <a:r>
              <a:rPr lang="es-EC" sz="1200" dirty="0" smtClean="0">
                <a:latin typeface="Times New Roman" panose="02020603050405020304" pitchFamily="18" charset="0"/>
                <a:ea typeface="Calibri" panose="020F0502020204030204" pitchFamily="34" charset="0"/>
              </a:rPr>
              <a:t>, bajo </a:t>
            </a:r>
            <a:r>
              <a:rPr lang="es-EC" sz="1200" dirty="0">
                <a:latin typeface="Times New Roman" panose="02020603050405020304" pitchFamily="18" charset="0"/>
                <a:ea typeface="Calibri" panose="020F0502020204030204" pitchFamily="34" charset="0"/>
              </a:rPr>
              <a:t>la hipótesis plantada de que existe una diferencia significativa entre los dos grupos de experimentación y control,  podemos concluir que:  En cada uno de los grupos existe un incremento significativo entre las pruebas pre test  y post test, tomando en cuenta que se aplicó prácticamente la misma prueba y es evidente afirmar que los estudiantes al inicio unos no se acordaban del tema ya éste fue presentado en la educación media es decir en el bachillerato , en el caso de los otros estudiantes, nunca habían conocido el tema, después de la aplicación y experimento de grupos si hay un incremento significativo de la nota del promedio del post test.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731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sp>
        <p:nvSpPr>
          <p:cNvPr id="3" name="Rectángulo 2"/>
          <p:cNvSpPr/>
          <p:nvPr/>
        </p:nvSpPr>
        <p:spPr>
          <a:xfrm>
            <a:off x="976745" y="813097"/>
            <a:ext cx="7034645" cy="2677656"/>
          </a:xfrm>
          <a:prstGeom prst="rect">
            <a:avLst/>
          </a:prstGeom>
        </p:spPr>
        <p:txBody>
          <a:bodyPr wrap="square">
            <a:spAutoFit/>
          </a:bodyPr>
          <a:lstStyle/>
          <a:p>
            <a:pPr indent="228600" algn="just">
              <a:lnSpc>
                <a:spcPct val="200000"/>
              </a:lnSpc>
            </a:pPr>
            <a:r>
              <a:rPr lang="es-EC" sz="1200" dirty="0">
                <a:latin typeface="Times New Roman" panose="02020603050405020304" pitchFamily="18" charset="0"/>
                <a:ea typeface="Calibri" panose="020F0502020204030204" pitchFamily="34" charset="0"/>
              </a:rPr>
              <a:t>Para la prueba “t </a:t>
            </a:r>
            <a:r>
              <a:rPr lang="es-EC" sz="1200" dirty="0" err="1">
                <a:latin typeface="Times New Roman" panose="02020603050405020304" pitchFamily="18" charset="0"/>
                <a:ea typeface="Calibri" panose="020F0502020204030204" pitchFamily="34" charset="0"/>
              </a:rPr>
              <a:t>Student</a:t>
            </a:r>
            <a:r>
              <a:rPr lang="es-EC" sz="1200" dirty="0">
                <a:latin typeface="Times New Roman" panose="02020603050405020304" pitchFamily="18" charset="0"/>
                <a:ea typeface="Calibri" panose="020F0502020204030204" pitchFamily="34" charset="0"/>
              </a:rPr>
              <a:t>”, suponiendo que las varianzas son iguales con las variables independientes es decir los promedios de las notas de cada prueba post test nos indica que el valor p es   0.00083 &lt; 0.05, podemos afirmar que con un 95% de confianza podemos asegurar que el grupo experimental supera significativamente al grupo de control en cuanto a un aprendizaje significativo.</a:t>
            </a:r>
            <a:endParaRPr lang="en-US" sz="1200" dirty="0">
              <a:latin typeface="Times New Roman" panose="02020603050405020304" pitchFamily="18" charset="0"/>
              <a:ea typeface="Times New Roman" panose="02020603050405020304" pitchFamily="18" charset="0"/>
            </a:endParaRPr>
          </a:p>
          <a:p>
            <a:pPr indent="228600" algn="just">
              <a:lnSpc>
                <a:spcPct val="200000"/>
              </a:lnSpc>
            </a:pPr>
            <a:r>
              <a:rPr lang="es-EC" sz="1200" dirty="0">
                <a:latin typeface="Times New Roman" panose="02020603050405020304" pitchFamily="18" charset="0"/>
                <a:ea typeface="Calibri" panose="020F0502020204030204" pitchFamily="34" charset="0"/>
              </a:rPr>
              <a:t>Entonces se concluye que la aplicación de registros de representación semiótica en el proceso de enseñanza aprendizaje de la conceptualización de la noción del límite de una función real mejora significativamente el rendimiento académico de los estudiantes.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7806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
        <p:nvSpPr>
          <p:cNvPr id="3" name="Rectángulo 2"/>
          <p:cNvSpPr/>
          <p:nvPr/>
        </p:nvSpPr>
        <p:spPr>
          <a:xfrm>
            <a:off x="2472535" y="605636"/>
            <a:ext cx="4035079" cy="405367"/>
          </a:xfrm>
          <a:prstGeom prst="rect">
            <a:avLst/>
          </a:prstGeom>
        </p:spPr>
        <p:txBody>
          <a:bodyPr wrap="none">
            <a:spAutoFit/>
          </a:bodyPr>
          <a:lstStyle/>
          <a:p>
            <a:pPr marL="457200" lvl="1">
              <a:lnSpc>
                <a:spcPct val="200000"/>
              </a:lnSpc>
            </a:pPr>
            <a:r>
              <a:rPr lang="es-EC" sz="1200" b="1" dirty="0">
                <a:latin typeface="Times New Roman" panose="02020603050405020304" pitchFamily="18" charset="0"/>
                <a:ea typeface="Times New Roman" panose="02020603050405020304" pitchFamily="18" charset="0"/>
              </a:rPr>
              <a:t>NUEVAS PERSPECTIVAS DE INVESTIGACIÓN</a:t>
            </a:r>
            <a:endParaRPr lang="en-US" sz="1000"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1392382" y="1127552"/>
            <a:ext cx="5465618" cy="461665"/>
          </a:xfrm>
          <a:prstGeom prst="rect">
            <a:avLst/>
          </a:prstGeom>
        </p:spPr>
        <p:txBody>
          <a:bodyPr wrap="square">
            <a:spAutoFit/>
          </a:bodyPr>
          <a:lstStyle/>
          <a:p>
            <a:pPr marL="914400" lvl="2">
              <a:lnSpc>
                <a:spcPct val="200000"/>
              </a:lnSpc>
            </a:pPr>
            <a:r>
              <a:rPr lang="es-EC" sz="1200" b="1" dirty="0">
                <a:latin typeface="Times New Roman" panose="02020603050405020304" pitchFamily="18" charset="0"/>
                <a:ea typeface="Times New Roman" panose="02020603050405020304" pitchFamily="18" charset="0"/>
              </a:rPr>
              <a:t>Aspectos no tratados, pero que serían de interés su tratamiento</a:t>
            </a:r>
            <a:endParaRPr lang="en-US" sz="10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392382" y="2073125"/>
            <a:ext cx="5704609" cy="461665"/>
          </a:xfrm>
          <a:prstGeom prst="rect">
            <a:avLst/>
          </a:prstGeom>
        </p:spPr>
        <p:txBody>
          <a:bodyPr wrap="square">
            <a:spAutoFit/>
          </a:bodyPr>
          <a:lstStyle/>
          <a:p>
            <a:pPr marL="914400" lvl="2">
              <a:lnSpc>
                <a:spcPct val="200000"/>
              </a:lnSpc>
            </a:pPr>
            <a:r>
              <a:rPr lang="es-EC" sz="1200" b="1" dirty="0">
                <a:latin typeface="Times New Roman" panose="02020603050405020304" pitchFamily="18" charset="0"/>
                <a:ea typeface="Times New Roman" panose="02020603050405020304" pitchFamily="18" charset="0"/>
              </a:rPr>
              <a:t>Nuevos trabajos de investigación que completarán este estudio</a:t>
            </a:r>
            <a:endParaRPr lang="en-US" sz="10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1569027" y="2641226"/>
            <a:ext cx="5631873" cy="1721112"/>
          </a:xfrm>
          <a:prstGeom prst="rect">
            <a:avLst/>
          </a:prstGeom>
        </p:spPr>
        <p:txBody>
          <a:bodyPr wrap="square">
            <a:spAutoFit/>
          </a:bodyPr>
          <a:lstStyle/>
          <a:p>
            <a:pPr algn="just">
              <a:lnSpc>
                <a:spcPct val="150000"/>
              </a:lnSpc>
            </a:pPr>
            <a:r>
              <a:rPr lang="es-EC" sz="1200" b="1" dirty="0">
                <a:latin typeface="Times New Roman" panose="02020603050405020304" pitchFamily="18" charset="0"/>
                <a:ea typeface="Times New Roman" panose="02020603050405020304" pitchFamily="18" charset="0"/>
              </a:rPr>
              <a:t>Limitaciones del estudio</a:t>
            </a:r>
            <a:endParaRPr lang="en-US" sz="1200" dirty="0">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es-EC" sz="1200" dirty="0">
                <a:latin typeface="Times New Roman" panose="02020603050405020304" pitchFamily="18" charset="0"/>
                <a:ea typeface="Times New Roman" panose="02020603050405020304" pitchFamily="18" charset="0"/>
              </a:rPr>
              <a:t>No se pudo usar toda la población ya que se consideró el criterio del investigador al tomar solo dos paralelos A y C como muestra de la investigación.</a:t>
            </a:r>
            <a:endParaRPr lang="en-US" sz="1200" dirty="0">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es-EC" sz="1200" dirty="0">
                <a:latin typeface="Times New Roman" panose="02020603050405020304" pitchFamily="18" charset="0"/>
                <a:ea typeface="Times New Roman" panose="02020603050405020304" pitchFamily="18" charset="0"/>
              </a:rPr>
              <a:t>Para fortalecer la investigación se debía haber aplicado una prueba post test para sostener mayormente el criterio de resultados basados en la pregunta de investigación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804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t>Gracias</a:t>
            </a:r>
            <a:r>
              <a:rPr lang="en" sz="6000" dirty="0" smtClean="0"/>
              <a:t>!</a:t>
            </a:r>
            <a:endParaRPr sz="6000" dirty="0"/>
          </a:p>
        </p:txBody>
      </p:sp>
      <p:sp>
        <p:nvSpPr>
          <p:cNvPr id="247" name="Google Shape;247;p35"/>
          <p:cNvSpPr txBox="1">
            <a:spLocks noGrp="1"/>
          </p:cNvSpPr>
          <p:nvPr>
            <p:ph type="body" idx="1"/>
          </p:nvPr>
        </p:nvSpPr>
        <p:spPr>
          <a:xfrm>
            <a:off x="2093925" y="1988143"/>
            <a:ext cx="5100900" cy="216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dirty="0"/>
          </a:p>
        </p:txBody>
      </p:sp>
      <p:sp>
        <p:nvSpPr>
          <p:cNvPr id="248" name="Google Shape;248;p35"/>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249" name="Google Shape;249;p3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2A95B7"/>
        </a:solidFill>
        <a:effectLst/>
      </p:bgPr>
    </p:bg>
    <p:spTree>
      <p:nvGrpSpPr>
        <p:cNvPr id="1" name="Shape 268"/>
        <p:cNvGrpSpPr/>
        <p:nvPr/>
      </p:nvGrpSpPr>
      <p:grpSpPr>
        <a:xfrm>
          <a:off x="0" y="0"/>
          <a:ext cx="0" cy="0"/>
          <a:chOff x="0" y="0"/>
          <a:chExt cx="0" cy="0"/>
        </a:xfrm>
      </p:grpSpPr>
      <p:sp>
        <p:nvSpPr>
          <p:cNvPr id="269" name="Google Shape;269;p38"/>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SlidesCarnival icons are editable shapes. </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This means that you can:</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Resize them without losing quality.</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Change fill color and opacity.</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Isn’t that nice? :)</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Examples:</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p:txBody>
      </p:sp>
      <p:sp>
        <p:nvSpPr>
          <p:cNvPr id="270" name="Google Shape;270;p38"/>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1" name="Google Shape;271;p38"/>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2" name="Google Shape;272;p38"/>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3" name="Google Shape;273;p38"/>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4" name="Google Shape;274;p38"/>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5" name="Google Shape;275;p38"/>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6" name="Google Shape;276;p38"/>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7" name="Google Shape;277;p38"/>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8" name="Google Shape;278;p38"/>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79" name="Google Shape;279;p38"/>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0" name="Google Shape;280;p38"/>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1" name="Google Shape;281;p38"/>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2" name="Google Shape;282;p38"/>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3" name="Google Shape;283;p38"/>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4" name="Google Shape;284;p38"/>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5" name="Google Shape;285;p38"/>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6" name="Google Shape;286;p38"/>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7" name="Google Shape;287;p38"/>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8" name="Google Shape;288;p38"/>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89" name="Google Shape;289;p38"/>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0" name="Google Shape;290;p38"/>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1" name="Google Shape;291;p38"/>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2" name="Google Shape;292;p38"/>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3" name="Google Shape;293;p38"/>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4" name="Google Shape;294;p38"/>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5" name="Google Shape;295;p38"/>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6" name="Google Shape;296;p38"/>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7" name="Google Shape;297;p38"/>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8" name="Google Shape;298;p38"/>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99" name="Google Shape;299;p38"/>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0" name="Google Shape;300;p38"/>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1" name="Google Shape;301;p38"/>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2" name="Google Shape;302;p38"/>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3" name="Google Shape;303;p38"/>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4" name="Google Shape;304;p38"/>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5" name="Google Shape;305;p38"/>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6" name="Google Shape;306;p38"/>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7" name="Google Shape;307;p38"/>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8" name="Google Shape;308;p38"/>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09" name="Google Shape;309;p38"/>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0" name="Google Shape;310;p38"/>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1" name="Google Shape;311;p38"/>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2" name="Google Shape;312;p38"/>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3" name="Google Shape;313;p38"/>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4" name="Google Shape;314;p38"/>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5" name="Google Shape;315;p38"/>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6" name="Google Shape;316;p38"/>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7" name="Google Shape;317;p38"/>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8" name="Google Shape;318;p38"/>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9" name="Google Shape;319;p38"/>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0" name="Google Shape;320;p38"/>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1" name="Google Shape;321;p38"/>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2" name="Google Shape;322;p38"/>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3" name="Google Shape;323;p38"/>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4" name="Google Shape;324;p38"/>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5" name="Google Shape;325;p38"/>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6" name="Google Shape;326;p38"/>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7" name="Google Shape;327;p38"/>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8" name="Google Shape;328;p38"/>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9" name="Google Shape;329;p38"/>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0" name="Google Shape;330;p38"/>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1" name="Google Shape;331;p38"/>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2" name="Google Shape;332;p38"/>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3" name="Google Shape;333;p38"/>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4" name="Google Shape;334;p38"/>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5" name="Google Shape;335;p38"/>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6" name="Google Shape;336;p38"/>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7" name="Google Shape;337;p38"/>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8" name="Google Shape;338;p38"/>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9" name="Google Shape;339;p38"/>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0" name="Google Shape;340;p38"/>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1" name="Google Shape;341;p38"/>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2" name="Google Shape;342;p38"/>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3" name="Google Shape;343;p38"/>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4" name="Google Shape;344;p38"/>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5" name="Google Shape;345;p38"/>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6" name="Google Shape;346;p38"/>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7" name="Google Shape;347;p38"/>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8" name="Google Shape;348;p38"/>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49" name="Google Shape;349;p38"/>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50" name="Google Shape;350;p38"/>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2A95B7"/>
        </a:solidFill>
        <a:effectLst/>
      </p:bgPr>
    </p:bg>
    <p:spTree>
      <p:nvGrpSpPr>
        <p:cNvPr id="1" name="Shape 358"/>
        <p:cNvGrpSpPr/>
        <p:nvPr/>
      </p:nvGrpSpPr>
      <p:grpSpPr>
        <a:xfrm>
          <a:off x="0" y="0"/>
          <a:ext cx="0" cy="0"/>
          <a:chOff x="0" y="0"/>
          <a:chExt cx="0" cy="0"/>
        </a:xfrm>
      </p:grpSpPr>
      <p:sp>
        <p:nvSpPr>
          <p:cNvPr id="359" name="Google Shape;359;p39"/>
          <p:cNvSpPr txBox="1"/>
          <p:nvPr/>
        </p:nvSpPr>
        <p:spPr>
          <a:xfrm>
            <a:off x="2087650" y="9142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latin typeface="Sniglet"/>
                <a:ea typeface="Sniglet"/>
                <a:cs typeface="Sniglet"/>
                <a:sym typeface="Sniglet"/>
              </a:rPr>
              <a:t>Now you can use any emoji as an icon!</a:t>
            </a:r>
            <a:endParaRPr>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a:solidFill>
                  <a:srgbClr val="FFFFFF"/>
                </a:solidFill>
                <a:latin typeface="Sniglet"/>
                <a:ea typeface="Sniglet"/>
                <a:cs typeface="Sniglet"/>
                <a:sym typeface="Sniglet"/>
              </a:rPr>
              <a:t>And of course it resizes without losing quality and you can change the color.</a:t>
            </a:r>
            <a:endParaRPr>
              <a:solidFill>
                <a:srgbClr val="FFFFFF"/>
              </a:solidFill>
              <a:latin typeface="Sniglet"/>
              <a:ea typeface="Sniglet"/>
              <a:cs typeface="Sniglet"/>
              <a:sym typeface="Sniglet"/>
            </a:endParaRPr>
          </a:p>
          <a:p>
            <a:pPr marL="0" lvl="0" indent="0" algn="l" rtl="0">
              <a:spcBef>
                <a:spcPts val="0"/>
              </a:spcBef>
              <a:spcAft>
                <a:spcPts val="0"/>
              </a:spcAft>
              <a:buNone/>
            </a:pPr>
            <a:endParaRPr>
              <a:solidFill>
                <a:srgbClr val="FFFFFF"/>
              </a:solidFill>
              <a:latin typeface="Sniglet"/>
              <a:ea typeface="Sniglet"/>
              <a:cs typeface="Sniglet"/>
              <a:sym typeface="Sniglet"/>
            </a:endParaRPr>
          </a:p>
          <a:p>
            <a:pPr marL="0" lvl="0" indent="0" algn="l" rtl="0">
              <a:spcBef>
                <a:spcPts val="0"/>
              </a:spcBef>
              <a:spcAft>
                <a:spcPts val="0"/>
              </a:spcAft>
              <a:buNone/>
            </a:pPr>
            <a:r>
              <a:rPr lang="en">
                <a:solidFill>
                  <a:srgbClr val="FFFFFF"/>
                </a:solidFill>
                <a:latin typeface="Sniglet"/>
                <a:ea typeface="Sniglet"/>
                <a:cs typeface="Sniglet"/>
                <a:sym typeface="Sniglet"/>
              </a:rPr>
              <a:t>How? Follow Google instructions </a:t>
            </a:r>
            <a:r>
              <a:rPr lang="en" u="sng">
                <a:solidFill>
                  <a:srgbClr val="FFFFFF"/>
                </a:solidFill>
                <a:latin typeface="Sniglet"/>
                <a:ea typeface="Sniglet"/>
                <a:cs typeface="Sniglet"/>
                <a:sym typeface="Sniglet"/>
                <a:hlinkClick r:id="rId3"/>
              </a:rPr>
              <a:t>https://twitter.com/googledocs/status/730087240156643328</a:t>
            </a:r>
            <a:endParaRPr>
              <a:solidFill>
                <a:srgbClr val="FFFFFF"/>
              </a:solidFill>
              <a:latin typeface="Sniglet"/>
              <a:ea typeface="Sniglet"/>
              <a:cs typeface="Sniglet"/>
              <a:sym typeface="Sniglet"/>
            </a:endParaRPr>
          </a:p>
          <a:p>
            <a:pPr marL="0" lvl="0" indent="0" algn="l" rtl="0">
              <a:spcBef>
                <a:spcPts val="0"/>
              </a:spcBef>
              <a:spcAft>
                <a:spcPts val="0"/>
              </a:spcAft>
              <a:buNone/>
            </a:pPr>
            <a:endParaRPr>
              <a:solidFill>
                <a:srgbClr val="FFFFFF"/>
              </a:solidFill>
              <a:latin typeface="Sniglet"/>
              <a:ea typeface="Sniglet"/>
              <a:cs typeface="Sniglet"/>
              <a:sym typeface="Sniglet"/>
            </a:endParaRPr>
          </a:p>
          <a:p>
            <a:pPr marL="0" lvl="0" indent="0" algn="l" rtl="0">
              <a:spcBef>
                <a:spcPts val="0"/>
              </a:spcBef>
              <a:spcAft>
                <a:spcPts val="0"/>
              </a:spcAft>
              <a:buNone/>
            </a:pPr>
            <a:endParaRPr>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a:solidFill>
                <a:srgbClr val="FFFFFF"/>
              </a:solidFill>
              <a:latin typeface="Sniglet"/>
              <a:ea typeface="Sniglet"/>
              <a:cs typeface="Sniglet"/>
              <a:sym typeface="Sniglet"/>
            </a:endParaRPr>
          </a:p>
          <a:p>
            <a:pPr marL="0" lvl="0" indent="0" algn="l" rtl="0">
              <a:spcBef>
                <a:spcPts val="0"/>
              </a:spcBef>
              <a:spcAft>
                <a:spcPts val="0"/>
              </a:spcAft>
              <a:buNone/>
            </a:pPr>
            <a:endParaRPr>
              <a:solidFill>
                <a:srgbClr val="FFFFFF"/>
              </a:solidFill>
              <a:latin typeface="Sniglet"/>
              <a:ea typeface="Sniglet"/>
              <a:cs typeface="Sniglet"/>
              <a:sym typeface="Sniglet"/>
            </a:endParaRPr>
          </a:p>
        </p:txBody>
      </p:sp>
      <p:sp>
        <p:nvSpPr>
          <p:cNvPr id="360" name="Google Shape;360;p39"/>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rPr>
              <a:t>✋👆👉👍👤👦👧👨👩👪💃🏃💑❤😂😉😋😒😭👶😸🐟🍒🍔💣📌📖🔨🎃🎈🎨🏈🏰🌏🔌🔑</a:t>
            </a:r>
            <a:r>
              <a:rPr lang="en" sz="2400">
                <a:solidFill>
                  <a:srgbClr val="FFFFFF"/>
                </a:solidFill>
                <a:highlight>
                  <a:srgbClr val="434343"/>
                </a:highlight>
                <a:latin typeface="Sniglet"/>
                <a:ea typeface="Sniglet"/>
                <a:cs typeface="Sniglet"/>
                <a:sym typeface="Sniglet"/>
              </a:rPr>
              <a:t> and many more...</a:t>
            </a:r>
            <a:endParaRPr sz="2400">
              <a:solidFill>
                <a:srgbClr val="FFFFFF"/>
              </a:solidFill>
              <a:highlight>
                <a:srgbClr val="434343"/>
              </a:highlight>
              <a:latin typeface="Sniglet"/>
              <a:ea typeface="Sniglet"/>
              <a:cs typeface="Sniglet"/>
              <a:sym typeface="Sniglet"/>
            </a:endParaRPr>
          </a:p>
        </p:txBody>
      </p:sp>
      <p:sp>
        <p:nvSpPr>
          <p:cNvPr id="361" name="Google Shape;361;p39"/>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a:solidFill>
                  <a:srgbClr val="F1C232"/>
                </a:solidFill>
              </a:rPr>
              <a:t>😉</a:t>
            </a:r>
            <a:endParaRPr sz="9600">
              <a:solidFill>
                <a:srgbClr val="F1C232"/>
              </a:solidFill>
            </a:endParaRPr>
          </a:p>
        </p:txBody>
      </p:sp>
      <p:sp>
        <p:nvSpPr>
          <p:cNvPr id="362" name="Google Shape;362;p3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smtClean="0"/>
              <a:t>Independiente</a:t>
            </a:r>
            <a:endParaRPr b="1" dirty="0"/>
          </a:p>
          <a:p>
            <a:pPr marL="0" lvl="0" indent="0">
              <a:buNone/>
            </a:pPr>
            <a:r>
              <a:rPr lang="es-EC" dirty="0"/>
              <a:t>Registros de representación semiótica en la concepción del límite de una </a:t>
            </a:r>
            <a:r>
              <a:rPr lang="es-EC" dirty="0" smtClean="0"/>
              <a:t>función real.</a:t>
            </a:r>
            <a:endParaRPr dirty="0"/>
          </a:p>
        </p:txBody>
      </p:sp>
      <p:sp>
        <p:nvSpPr>
          <p:cNvPr id="105" name="Google Shape;105;p19"/>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Variables</a:t>
            </a:r>
            <a:endParaRPr dirty="0"/>
          </a:p>
        </p:txBody>
      </p:sp>
      <p:sp>
        <p:nvSpPr>
          <p:cNvPr id="106" name="Google Shape;106;p19"/>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smtClean="0"/>
              <a:t>Dependiente</a:t>
            </a:r>
            <a:endParaRPr b="1" dirty="0"/>
          </a:p>
          <a:p>
            <a:pPr marL="0" lvl="0" indent="0">
              <a:buNone/>
            </a:pPr>
            <a:r>
              <a:rPr lang="es-EC" dirty="0"/>
              <a:t>Mejora en la comprensión de conceptos del límite de una función </a:t>
            </a:r>
            <a:r>
              <a:rPr lang="es-EC" dirty="0" smtClean="0"/>
              <a:t>real. </a:t>
            </a:r>
            <a:endParaRPr dirty="0"/>
          </a:p>
        </p:txBody>
      </p:sp>
      <p:sp>
        <p:nvSpPr>
          <p:cNvPr id="107" name="Google Shape;107;p1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idx="4294967295"/>
          </p:nvPr>
        </p:nvSpPr>
        <p:spPr>
          <a:xfrm>
            <a:off x="2092691" y="2389697"/>
            <a:ext cx="4929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smtClean="0"/>
              <a:t>M</a:t>
            </a:r>
            <a:r>
              <a:rPr lang="en" sz="6000" dirty="0" smtClean="0"/>
              <a:t>arco teórico</a:t>
            </a:r>
            <a:endParaRPr sz="6000" dirty="0"/>
          </a:p>
        </p:txBody>
      </p:sp>
      <p:sp>
        <p:nvSpPr>
          <p:cNvPr id="94" name="Google Shape;94;p18"/>
          <p:cNvSpPr txBox="1">
            <a:spLocks noGrp="1"/>
          </p:cNvSpPr>
          <p:nvPr>
            <p:ph type="subTitle" idx="4294967295"/>
          </p:nvPr>
        </p:nvSpPr>
        <p:spPr>
          <a:xfrm>
            <a:off x="2092691" y="3379375"/>
            <a:ext cx="4929000" cy="784800"/>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v"/>
            </a:pPr>
            <a:r>
              <a:rPr lang="en" sz="1400" dirty="0" smtClean="0"/>
              <a:t>Concepciones del límite de una función real</a:t>
            </a:r>
          </a:p>
          <a:p>
            <a:pPr marL="285750" indent="-285750">
              <a:buFont typeface="Wingdings" panose="05000000000000000000" pitchFamily="2" charset="2"/>
              <a:buChar char="v"/>
            </a:pPr>
            <a:r>
              <a:rPr lang="en" sz="1400" dirty="0"/>
              <a:t>Registros de representación </a:t>
            </a:r>
            <a:r>
              <a:rPr lang="en" sz="1400" dirty="0" smtClean="0"/>
              <a:t>semiótica</a:t>
            </a:r>
          </a:p>
          <a:p>
            <a:pPr marL="285750" indent="-285750">
              <a:buFont typeface="Wingdings" panose="05000000000000000000" pitchFamily="2" charset="2"/>
              <a:buChar char="v"/>
            </a:pPr>
            <a:r>
              <a:rPr lang="en" sz="1400" dirty="0" smtClean="0"/>
              <a:t> Ingeniería didáctica</a:t>
            </a:r>
            <a:endParaRPr sz="1400" dirty="0"/>
          </a:p>
        </p:txBody>
      </p:sp>
      <p:sp>
        <p:nvSpPr>
          <p:cNvPr id="95" name="Google Shape;95;p18"/>
          <p:cNvSpPr/>
          <p:nvPr/>
        </p:nvSpPr>
        <p:spPr>
          <a:xfrm>
            <a:off x="4469317" y="914747"/>
            <a:ext cx="1404621" cy="142336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6" name="Google Shape;96;p18"/>
          <p:cNvSpPr/>
          <p:nvPr/>
        </p:nvSpPr>
        <p:spPr>
          <a:xfrm rot="1472950">
            <a:off x="3192176" y="1625407"/>
            <a:ext cx="821233" cy="79996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7" name="Google Shape;97;p18"/>
          <p:cNvSpPr/>
          <p:nvPr/>
        </p:nvSpPr>
        <p:spPr>
          <a:xfrm>
            <a:off x="4197645" y="778725"/>
            <a:ext cx="359546" cy="34938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8" name="Google Shape;98;p18"/>
          <p:cNvSpPr/>
          <p:nvPr/>
        </p:nvSpPr>
        <p:spPr>
          <a:xfrm rot="2487373">
            <a:off x="3966417" y="2364057"/>
            <a:ext cx="255795" cy="24856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9" name="Google Shape;99;p1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977151" y="453275"/>
            <a:ext cx="7020900" cy="750300"/>
          </a:xfrm>
          <a:prstGeom prst="rect">
            <a:avLst/>
          </a:prstGeom>
        </p:spPr>
        <p:txBody>
          <a:bodyPr spcFirstLastPara="1" wrap="square" lIns="91425" tIns="91425" rIns="91425" bIns="91425" anchor="t" anchorCtr="0">
            <a:noAutofit/>
          </a:bodyPr>
          <a:lstStyle/>
          <a:p>
            <a:pPr lvl="0"/>
            <a:r>
              <a:rPr lang="es-EC" sz="2800" dirty="0"/>
              <a:t>CONCEPCIONES DEL LÍMITE DE UNA FUNCIÓN REAL</a:t>
            </a:r>
            <a:endParaRPr sz="2800" dirty="0"/>
          </a:p>
        </p:txBody>
      </p:sp>
      <mc:AlternateContent xmlns:mc="http://schemas.openxmlformats.org/markup-compatibility/2006" xmlns:a14="http://schemas.microsoft.com/office/drawing/2010/main">
        <mc:Choice Requires="a14">
          <p:sp>
            <p:nvSpPr>
              <p:cNvPr id="113" name="Google Shape;113;p20"/>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p>
                <a:pPr marL="127000" indent="0">
                  <a:buNone/>
                </a:pPr>
                <a:r>
                  <a:rPr lang="es-EC" b="1" dirty="0"/>
                  <a:t>Concepción dinámica del </a:t>
                </a:r>
                <a:r>
                  <a:rPr lang="es-EC" b="1" dirty="0" smtClean="0"/>
                  <a:t>límite.</a:t>
                </a:r>
              </a:p>
              <a:p>
                <a:pPr marL="127000" indent="0">
                  <a:buNone/>
                </a:pPr>
                <a:r>
                  <a:rPr lang="es-EC" sz="1100" b="1" dirty="0" smtClean="0"/>
                  <a:t>Interpretación del símbolo</a:t>
                </a:r>
              </a:p>
              <a:p>
                <a:pPr marL="12700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s-EC">
                                  <a:latin typeface="Cambria Math" panose="02040503050406030204" pitchFamily="18" charset="0"/>
                                </a:rPr>
                                <m:t>lim</m:t>
                              </m:r>
                            </m:e>
                            <m:lim>
                              <m:r>
                                <a:rPr lang="es-EC" i="1">
                                  <a:latin typeface="Cambria Math" panose="02040503050406030204" pitchFamily="18" charset="0"/>
                                </a:rPr>
                                <m:t>𝑥</m:t>
                              </m:r>
                              <m:r>
                                <a:rPr lang="es-EC" i="1">
                                  <a:latin typeface="Cambria Math" panose="02040503050406030204" pitchFamily="18" charset="0"/>
                                </a:rPr>
                                <m:t>→</m:t>
                              </m:r>
                              <m:r>
                                <a:rPr lang="es-EC" i="1">
                                  <a:latin typeface="Cambria Math" panose="02040503050406030204" pitchFamily="18" charset="0"/>
                                </a:rPr>
                                <m:t>𝑎</m:t>
                              </m:r>
                            </m:lim>
                          </m:limLow>
                        </m:fName>
                        <m:e>
                          <m:r>
                            <a:rPr lang="es-EC" i="1">
                              <a:latin typeface="Cambria Math" panose="02040503050406030204" pitchFamily="18" charset="0"/>
                            </a:rPr>
                            <m:t>𝑓</m:t>
                          </m:r>
                          <m:d>
                            <m:dPr>
                              <m:ctrlPr>
                                <a:rPr lang="en-US" i="1">
                                  <a:latin typeface="Cambria Math" panose="02040503050406030204" pitchFamily="18" charset="0"/>
                                </a:rPr>
                              </m:ctrlPr>
                            </m:dPr>
                            <m:e>
                              <m:r>
                                <a:rPr lang="es-EC" i="1">
                                  <a:latin typeface="Cambria Math" panose="02040503050406030204" pitchFamily="18" charset="0"/>
                                </a:rPr>
                                <m:t>𝑥</m:t>
                              </m:r>
                            </m:e>
                          </m:d>
                          <m:r>
                            <a:rPr lang="es-EC" i="1">
                              <a:latin typeface="Cambria Math" panose="02040503050406030204" pitchFamily="18" charset="0"/>
                            </a:rPr>
                            <m:t>=</m:t>
                          </m:r>
                          <m:r>
                            <a:rPr lang="es-EC" i="1">
                              <a:latin typeface="Cambria Math" panose="02040503050406030204" pitchFamily="18" charset="0"/>
                            </a:rPr>
                            <m:t>𝐿</m:t>
                          </m:r>
                        </m:e>
                      </m:func>
                    </m:oMath>
                  </m:oMathPara>
                </a14:m>
                <a:endParaRPr lang="en-US" dirty="0"/>
              </a:p>
              <a:p>
                <a:pPr marL="127000" indent="0" algn="just">
                  <a:buNone/>
                </a:pPr>
                <a:r>
                  <a:rPr lang="es-EC" sz="1200" dirty="0"/>
                  <a:t>Si: cuando x se acerca </a:t>
                </a:r>
                <a:r>
                  <a:rPr lang="es-EC" sz="1200" dirty="0" smtClean="0"/>
                  <a:t>a “a” , </a:t>
                </a:r>
                <a:r>
                  <a:rPr lang="es-EC" sz="1200" dirty="0"/>
                  <a:t>sus imágenes “f(x)” se acerca un número de imagen </a:t>
                </a:r>
                <a:r>
                  <a:rPr lang="es-EC" sz="1200" dirty="0" smtClean="0"/>
                  <a:t> L,  entonces </a:t>
                </a:r>
                <a:r>
                  <a:rPr lang="es-EC" sz="1200" dirty="0"/>
                  <a:t>decimos que existe el límite, L, en el punto “a”.</a:t>
                </a:r>
                <a:endParaRPr lang="en-US" sz="1200" dirty="0"/>
              </a:p>
              <a:p>
                <a:pPr marL="127000" indent="0">
                  <a:buNone/>
                </a:pPr>
                <a:endParaRPr lang="en-US" sz="1100" dirty="0"/>
              </a:p>
            </p:txBody>
          </p:sp>
        </mc:Choice>
        <mc:Fallback xmlns="">
          <p:sp>
            <p:nvSpPr>
              <p:cNvPr id="113" name="Google Shape;113;p20"/>
              <p:cNvSpPr txBox="1">
                <a:spLocks noGrp="1" noRot="1" noChangeAspect="1" noMove="1" noResize="1" noEditPoints="1" noAdjustHandles="1" noChangeArrowheads="1" noChangeShapeType="1" noTextEdit="1"/>
              </p:cNvSpPr>
              <p:nvPr>
                <p:ph type="body" idx="1"/>
              </p:nvPr>
            </p:nvSpPr>
            <p:spPr>
              <a:xfrm>
                <a:off x="1081850" y="1435525"/>
                <a:ext cx="2229300" cy="2847000"/>
              </a:xfrm>
              <a:prstGeom prst="rect">
                <a:avLst/>
              </a:prstGeom>
              <a:blipFill>
                <a:blip r:embed="rId3"/>
                <a:stretch>
                  <a:fillRect r="-2732"/>
                </a:stretch>
              </a:blipFill>
            </p:spPr>
            <p:txBody>
              <a:bodyPr/>
              <a:lstStyle/>
              <a:p>
                <a:r>
                  <a:rPr lang="en-US">
                    <a:noFill/>
                  </a:rPr>
                  <a:t> </a:t>
                </a:r>
              </a:p>
            </p:txBody>
          </p:sp>
        </mc:Fallback>
      </mc:AlternateContent>
      <p:sp>
        <p:nvSpPr>
          <p:cNvPr id="114" name="Google Shape;114;p20"/>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p>
            <a:pPr marL="0" indent="0">
              <a:buNone/>
            </a:pPr>
            <a:r>
              <a:rPr lang="es-EC" b="1" dirty="0"/>
              <a:t>Concepción óptima del </a:t>
            </a:r>
            <a:r>
              <a:rPr lang="es-EC" b="1" dirty="0" smtClean="0"/>
              <a:t>límite</a:t>
            </a:r>
            <a:r>
              <a:rPr lang="en-US" dirty="0"/>
              <a:t>.</a:t>
            </a:r>
            <a:endParaRPr dirty="0"/>
          </a:p>
          <a:p>
            <a:pPr marL="0" lvl="0" indent="0" algn="just">
              <a:buNone/>
            </a:pPr>
            <a:r>
              <a:rPr lang="es-EC" sz="1200" dirty="0"/>
              <a:t>Está ligado a la idea de entorno reducido es decir: buscar medidas tan pequeñas que se aproximen al límite en x por tanto </a:t>
            </a:r>
            <a:r>
              <a:rPr lang="es-EC" sz="1200" dirty="0" smtClean="0"/>
              <a:t>tendremos </a:t>
            </a:r>
            <a:r>
              <a:rPr lang="es-EC" sz="1200" dirty="0"/>
              <a:t>como resultado en el eje y otro </a:t>
            </a:r>
            <a:r>
              <a:rPr lang="es-EC" sz="1200" dirty="0" smtClean="0"/>
              <a:t>acercamiento </a:t>
            </a:r>
            <a:r>
              <a:rPr lang="es-EC" sz="1200" dirty="0"/>
              <a:t>a </a:t>
            </a:r>
            <a:r>
              <a:rPr lang="es-EC" sz="1200" dirty="0" smtClean="0"/>
              <a:t>L “ Óptimo”.</a:t>
            </a:r>
            <a:endParaRPr sz="1200" dirty="0"/>
          </a:p>
        </p:txBody>
      </p:sp>
      <mc:AlternateContent xmlns:mc="http://schemas.openxmlformats.org/markup-compatibility/2006" xmlns:a14="http://schemas.microsoft.com/office/drawing/2010/main">
        <mc:Choice Requires="a14">
          <p:sp>
            <p:nvSpPr>
              <p:cNvPr id="115" name="Google Shape;115;p20"/>
              <p:cNvSpPr txBox="1">
                <a:spLocks noGrp="1"/>
              </p:cNvSpPr>
              <p:nvPr>
                <p:ph type="body" idx="3"/>
              </p:nvPr>
            </p:nvSpPr>
            <p:spPr>
              <a:xfrm>
                <a:off x="5654600" y="1435525"/>
                <a:ext cx="2457601" cy="2847000"/>
              </a:xfrm>
              <a:prstGeom prst="rect">
                <a:avLst/>
              </a:prstGeom>
            </p:spPr>
            <p:txBody>
              <a:bodyPr spcFirstLastPara="1" wrap="square" lIns="91425" tIns="91425" rIns="91425" bIns="91425" anchor="t" anchorCtr="0">
                <a:noAutofit/>
              </a:bodyPr>
              <a:lstStyle/>
              <a:p>
                <a:pPr marL="0" lvl="0" indent="0">
                  <a:buNone/>
                </a:pPr>
                <a:r>
                  <a:rPr lang="es-EC" b="1" dirty="0" smtClean="0"/>
                  <a:t>Concepción métrica del límite</a:t>
                </a:r>
                <a:endParaRPr lang="es-EC" dirty="0"/>
              </a:p>
              <a:p>
                <a:pPr marL="127000" indent="0" algn="just">
                  <a:buNone/>
                </a:pPr>
                <a:r>
                  <a:rPr lang="es-EC" sz="1200" dirty="0" smtClean="0"/>
                  <a:t>Uso de: </a:t>
                </a:r>
                <a:r>
                  <a:rPr lang="es-EC" sz="1200" dirty="0"/>
                  <a:t>deltas y épsilon muy pequeños para la aproximación al límite L, es decir:</a:t>
                </a:r>
              </a:p>
              <a:p>
                <a:pPr marL="127000" indent="0">
                  <a:buNone/>
                </a:pPr>
                <a14:m>
                  <m:oMathPara xmlns:m="http://schemas.openxmlformats.org/officeDocument/2006/math">
                    <m:oMathParaPr>
                      <m:jc m:val="centerGroup"/>
                    </m:oMathParaPr>
                    <m:oMath xmlns:m="http://schemas.openxmlformats.org/officeDocument/2006/math">
                      <m:func>
                        <m:funcPr>
                          <m:ctrlPr>
                            <a:rPr lang="ar-AE" sz="1200" i="1">
                              <a:latin typeface="Cambria Math" panose="02040503050406030204" pitchFamily="18" charset="0"/>
                            </a:rPr>
                          </m:ctrlPr>
                        </m:funcPr>
                        <m:fName>
                          <m:limLow>
                            <m:limLowPr>
                              <m:ctrlPr>
                                <a:rPr lang="ar-AE" sz="1200" i="1">
                                  <a:latin typeface="Cambria Math" panose="02040503050406030204" pitchFamily="18" charset="0"/>
                                </a:rPr>
                              </m:ctrlPr>
                            </m:limLowPr>
                            <m:e>
                              <m:r>
                                <m:rPr>
                                  <m:sty m:val="p"/>
                                </m:rPr>
                                <a:rPr lang="es-EC" sz="1200">
                                  <a:latin typeface="Cambria Math" panose="02040503050406030204" pitchFamily="18" charset="0"/>
                                </a:rPr>
                                <m:t>lim</m:t>
                              </m:r>
                            </m:e>
                            <m:lim>
                              <m:r>
                                <a:rPr lang="ar-AE" sz="1200" i="1">
                                  <a:latin typeface="Cambria Math" panose="02040503050406030204" pitchFamily="18" charset="0"/>
                                </a:rPr>
                                <m:t>𝑥</m:t>
                              </m:r>
                              <m:r>
                                <a:rPr lang="ar-AE" sz="1200" i="1">
                                  <a:latin typeface="Cambria Math" panose="02040503050406030204" pitchFamily="18" charset="0"/>
                                </a:rPr>
                                <m:t>→</m:t>
                              </m:r>
                              <m:r>
                                <a:rPr lang="ar-AE" sz="1200" i="1">
                                  <a:latin typeface="Cambria Math" panose="02040503050406030204" pitchFamily="18" charset="0"/>
                                </a:rPr>
                                <m:t>𝑎</m:t>
                              </m:r>
                            </m:lim>
                          </m:limLow>
                        </m:fName>
                        <m:e>
                          <m:r>
                            <a:rPr lang="ar-AE" sz="1200" i="1">
                              <a:latin typeface="Cambria Math" panose="02040503050406030204" pitchFamily="18" charset="0"/>
                            </a:rPr>
                            <m:t>𝑓</m:t>
                          </m:r>
                          <m:d>
                            <m:dPr>
                              <m:ctrlPr>
                                <a:rPr lang="ar-AE" sz="1200" i="1">
                                  <a:latin typeface="Cambria Math" panose="02040503050406030204" pitchFamily="18" charset="0"/>
                                </a:rPr>
                              </m:ctrlPr>
                            </m:dPr>
                            <m:e>
                              <m:r>
                                <a:rPr lang="ar-AE" sz="1200" i="1">
                                  <a:latin typeface="Cambria Math" panose="02040503050406030204" pitchFamily="18" charset="0"/>
                                </a:rPr>
                                <m:t>𝑥</m:t>
                              </m:r>
                            </m:e>
                          </m:d>
                          <m:r>
                            <a:rPr lang="ar-AE" sz="1200" i="1">
                              <a:latin typeface="Cambria Math" panose="02040503050406030204" pitchFamily="18" charset="0"/>
                            </a:rPr>
                            <m:t>=</m:t>
                          </m:r>
                          <m:r>
                            <a:rPr lang="ar-AE" sz="1200" i="1">
                              <a:latin typeface="Cambria Math" panose="02040503050406030204" pitchFamily="18" charset="0"/>
                            </a:rPr>
                            <m:t>𝐿</m:t>
                          </m:r>
                        </m:e>
                      </m:func>
                    </m:oMath>
                  </m:oMathPara>
                </a14:m>
                <a:endParaRPr lang="ar-AE" sz="1200" dirty="0"/>
              </a:p>
              <a:p>
                <a:pPr marL="127000" indent="0">
                  <a:buNone/>
                </a:pPr>
                <a:r>
                  <a:rPr lang="es-EC" sz="1200" dirty="0"/>
                  <a:t>Si para todo número </a:t>
                </a:r>
                <a:endParaRPr lang="es-EC" sz="1200" dirty="0" smtClean="0"/>
              </a:p>
              <a:p>
                <a:pPr marL="127000" indent="0">
                  <a:buNone/>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𝜖</m:t>
                      </m:r>
                      <m:r>
                        <a:rPr lang="es-EC" sz="1200" i="1">
                          <a:latin typeface="Cambria Math" panose="02040503050406030204" pitchFamily="18" charset="0"/>
                        </a:rPr>
                        <m:t>&gt;</m:t>
                      </m:r>
                      <m:r>
                        <a:rPr lang="es-EC" sz="1200" i="1">
                          <a:latin typeface="Cambria Math" panose="02040503050406030204" pitchFamily="18" charset="0"/>
                        </a:rPr>
                        <m:t>0</m:t>
                      </m:r>
                      <m:r>
                        <a:rPr lang="es-EC" sz="1200" i="1">
                          <a:latin typeface="Cambria Math" panose="02040503050406030204" pitchFamily="18" charset="0"/>
                        </a:rPr>
                        <m:t> </m:t>
                      </m:r>
                      <m:r>
                        <a:rPr lang="es-EC" sz="1200" i="1">
                          <a:latin typeface="Cambria Math" panose="02040503050406030204" pitchFamily="18" charset="0"/>
                        </a:rPr>
                        <m:t>h</m:t>
                      </m:r>
                      <m:r>
                        <a:rPr lang="es-EC" sz="1200" i="1">
                          <a:latin typeface="Cambria Math" panose="02040503050406030204" pitchFamily="18" charset="0"/>
                        </a:rPr>
                        <m:t>𝑎𝑦</m:t>
                      </m:r>
                      <m:r>
                        <a:rPr lang="es-EC" sz="1200" i="1">
                          <a:latin typeface="Cambria Math" panose="02040503050406030204" pitchFamily="18" charset="0"/>
                        </a:rPr>
                        <m:t> </m:t>
                      </m:r>
                      <m:r>
                        <a:rPr lang="es-EC" sz="1200" i="1">
                          <a:latin typeface="Cambria Math" panose="02040503050406030204" pitchFamily="18" charset="0"/>
                        </a:rPr>
                        <m:t>𝑢𝑛</m:t>
                      </m:r>
                      <m:r>
                        <a:rPr lang="es-EC" sz="1200" i="1">
                          <a:latin typeface="Cambria Math" panose="02040503050406030204" pitchFamily="18" charset="0"/>
                        </a:rPr>
                        <m:t> </m:t>
                      </m:r>
                      <m:r>
                        <a:rPr lang="es-EC" sz="1200" i="1">
                          <a:latin typeface="Cambria Math" panose="02040503050406030204" pitchFamily="18" charset="0"/>
                        </a:rPr>
                        <m:t>𝑛</m:t>
                      </m:r>
                      <m:r>
                        <a:rPr lang="es-EC" sz="1200" i="1">
                          <a:latin typeface="Cambria Math" panose="02040503050406030204" pitchFamily="18" charset="0"/>
                        </a:rPr>
                        <m:t>ú</m:t>
                      </m:r>
                      <m:r>
                        <a:rPr lang="es-EC" sz="1200" i="1">
                          <a:latin typeface="Cambria Math" panose="02040503050406030204" pitchFamily="18" charset="0"/>
                        </a:rPr>
                        <m:t>𝑚𝑒𝑟𝑜</m:t>
                      </m:r>
                    </m:oMath>
                  </m:oMathPara>
                </a14:m>
                <a:endParaRPr lang="es-EC" sz="1200" i="1" dirty="0" smtClean="0"/>
              </a:p>
              <a:p>
                <a:pPr marL="127000" indent="0">
                  <a:buNone/>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 </m:t>
                      </m:r>
                      <m:r>
                        <a:rPr lang="es-EC" sz="1200" i="1">
                          <a:latin typeface="Cambria Math" panose="02040503050406030204" pitchFamily="18" charset="0"/>
                        </a:rPr>
                        <m:t>𝛿</m:t>
                      </m:r>
                      <m:r>
                        <a:rPr lang="es-EC" sz="1200" i="1">
                          <a:latin typeface="Cambria Math" panose="02040503050406030204" pitchFamily="18" charset="0"/>
                        </a:rPr>
                        <m:t>&gt;</m:t>
                      </m:r>
                      <m:r>
                        <a:rPr lang="es-EC" sz="1200" i="1">
                          <a:latin typeface="Cambria Math" panose="02040503050406030204" pitchFamily="18" charset="0"/>
                        </a:rPr>
                        <m:t>0</m:t>
                      </m:r>
                      <m:r>
                        <a:rPr lang="es-ES" sz="1200" b="0" i="1" smtClean="0">
                          <a:latin typeface="Cambria Math" panose="02040503050406030204" pitchFamily="18" charset="0"/>
                        </a:rPr>
                        <m:t>,</m:t>
                      </m:r>
                      <m:r>
                        <a:rPr lang="es-EC" sz="1200" i="1">
                          <a:latin typeface="Cambria Math" panose="02040503050406030204" pitchFamily="18" charset="0"/>
                        </a:rPr>
                        <m:t> </m:t>
                      </m:r>
                      <m:r>
                        <a:rPr lang="es-EC" sz="1200" i="1">
                          <a:latin typeface="Cambria Math" panose="02040503050406030204" pitchFamily="18" charset="0"/>
                        </a:rPr>
                        <m:t>𝑡𝑎𝑙</m:t>
                      </m:r>
                      <m:r>
                        <a:rPr lang="es-EC" sz="1200" i="1">
                          <a:latin typeface="Cambria Math" panose="02040503050406030204" pitchFamily="18" charset="0"/>
                        </a:rPr>
                        <m:t> </m:t>
                      </m:r>
                      <m:r>
                        <a:rPr lang="es-EC" sz="1200" i="1">
                          <a:latin typeface="Cambria Math" panose="02040503050406030204" pitchFamily="18" charset="0"/>
                        </a:rPr>
                        <m:t>𝑞𝑢𝑒</m:t>
                      </m:r>
                    </m:oMath>
                  </m:oMathPara>
                </a14:m>
                <a:endParaRPr lang="es-EC" sz="1200" dirty="0"/>
              </a:p>
              <a:p>
                <a:pPr marL="127000" indent="0">
                  <a:buNone/>
                </a:pPr>
                <a:r>
                  <a:rPr lang="es-EC" sz="1200" dirty="0"/>
                  <a:t>Si </a:t>
                </a:r>
                <a14:m>
                  <m:oMath xmlns:m="http://schemas.openxmlformats.org/officeDocument/2006/math">
                    <m:r>
                      <a:rPr lang="es-EC" sz="1200" i="1">
                        <a:latin typeface="Cambria Math" panose="02040503050406030204" pitchFamily="18" charset="0"/>
                      </a:rPr>
                      <m:t>0</m:t>
                    </m:r>
                    <m:r>
                      <a:rPr lang="es-EC" sz="1200" i="1">
                        <a:latin typeface="Cambria Math" panose="02040503050406030204" pitchFamily="18" charset="0"/>
                      </a:rPr>
                      <m:t>&lt;</m:t>
                    </m:r>
                    <m:d>
                      <m:dPr>
                        <m:begChr m:val="|"/>
                        <m:endChr m:val="|"/>
                        <m:ctrlPr>
                          <a:rPr lang="ar-AE" sz="1200" i="1">
                            <a:latin typeface="Cambria Math" panose="02040503050406030204" pitchFamily="18" charset="0"/>
                          </a:rPr>
                        </m:ctrlPr>
                      </m:dPr>
                      <m:e>
                        <m:r>
                          <a:rPr lang="ar-AE" sz="1200" i="1">
                            <a:latin typeface="Cambria Math" panose="02040503050406030204" pitchFamily="18" charset="0"/>
                          </a:rPr>
                          <m:t>𝑥</m:t>
                        </m:r>
                        <m:r>
                          <a:rPr lang="ar-AE" sz="1200" i="1">
                            <a:latin typeface="Cambria Math" panose="02040503050406030204" pitchFamily="18" charset="0"/>
                          </a:rPr>
                          <m:t>−</m:t>
                        </m:r>
                        <m:r>
                          <a:rPr lang="ar-AE" sz="1200" i="1">
                            <a:latin typeface="Cambria Math" panose="02040503050406030204" pitchFamily="18" charset="0"/>
                          </a:rPr>
                          <m:t>𝑎</m:t>
                        </m:r>
                      </m:e>
                    </m:d>
                    <m:r>
                      <a:rPr lang="ar-AE" sz="1200" i="1">
                        <a:latin typeface="Cambria Math" panose="02040503050406030204" pitchFamily="18" charset="0"/>
                      </a:rPr>
                      <m:t>&lt;</m:t>
                    </m:r>
                    <m:r>
                      <a:rPr lang="ar-AE" sz="1200" i="1">
                        <a:latin typeface="Cambria Math" panose="02040503050406030204" pitchFamily="18" charset="0"/>
                      </a:rPr>
                      <m:t>𝛿</m:t>
                    </m:r>
                    <m:r>
                      <a:rPr lang="ar-AE" sz="1200" i="1">
                        <a:latin typeface="Cambria Math" panose="02040503050406030204" pitchFamily="18" charset="0"/>
                      </a:rPr>
                      <m:t>     </m:t>
                    </m:r>
                  </m:oMath>
                </a14:m>
                <a:endParaRPr lang="es-ES" sz="1200" i="1" dirty="0" smtClean="0"/>
              </a:p>
              <a:p>
                <a:pPr marL="127000" indent="0">
                  <a:buNone/>
                </a:pPr>
                <a14:m>
                  <m:oMathPara xmlns:m="http://schemas.openxmlformats.org/officeDocument/2006/math">
                    <m:oMathParaPr>
                      <m:jc m:val="centerGroup"/>
                    </m:oMathParaPr>
                    <m:oMath xmlns:m="http://schemas.openxmlformats.org/officeDocument/2006/math">
                      <m:r>
                        <a:rPr lang="ar-AE" sz="1200" i="1">
                          <a:latin typeface="Cambria Math" panose="02040503050406030204" pitchFamily="18" charset="0"/>
                        </a:rPr>
                        <m:t>𝑒𝑛𝑡𝑜𝑛𝑐𝑒𝑠</m:t>
                      </m:r>
                      <m:r>
                        <a:rPr lang="ar-AE" sz="1200" i="1">
                          <a:latin typeface="Cambria Math" panose="02040503050406030204" pitchFamily="18" charset="0"/>
                        </a:rPr>
                        <m:t>  </m:t>
                      </m:r>
                      <m:d>
                        <m:dPr>
                          <m:begChr m:val="|"/>
                          <m:endChr m:val="|"/>
                          <m:ctrlPr>
                            <a:rPr lang="ar-AE" sz="1200" i="1">
                              <a:latin typeface="Cambria Math" panose="02040503050406030204" pitchFamily="18" charset="0"/>
                            </a:rPr>
                          </m:ctrlPr>
                        </m:dPr>
                        <m:e>
                          <m:r>
                            <a:rPr lang="ar-AE" sz="1200" i="1">
                              <a:latin typeface="Cambria Math" panose="02040503050406030204" pitchFamily="18" charset="0"/>
                            </a:rPr>
                            <m:t>𝑓</m:t>
                          </m:r>
                          <m:d>
                            <m:dPr>
                              <m:ctrlPr>
                                <a:rPr lang="ar-AE" sz="1200" i="1">
                                  <a:latin typeface="Cambria Math" panose="02040503050406030204" pitchFamily="18" charset="0"/>
                                </a:rPr>
                              </m:ctrlPr>
                            </m:dPr>
                            <m:e>
                              <m:r>
                                <a:rPr lang="ar-AE" sz="1200" i="1">
                                  <a:latin typeface="Cambria Math" panose="02040503050406030204" pitchFamily="18" charset="0"/>
                                </a:rPr>
                                <m:t>𝑥</m:t>
                              </m:r>
                            </m:e>
                          </m:d>
                          <m:r>
                            <a:rPr lang="ar-AE" sz="1200" i="1">
                              <a:latin typeface="Cambria Math" panose="02040503050406030204" pitchFamily="18" charset="0"/>
                            </a:rPr>
                            <m:t>−</m:t>
                          </m:r>
                          <m:r>
                            <a:rPr lang="ar-AE" sz="1200" i="1">
                              <a:latin typeface="Cambria Math" panose="02040503050406030204" pitchFamily="18" charset="0"/>
                            </a:rPr>
                            <m:t>𝐿</m:t>
                          </m:r>
                        </m:e>
                      </m:d>
                      <m:r>
                        <a:rPr lang="ar-AE" sz="1200" i="1">
                          <a:latin typeface="Cambria Math" panose="02040503050406030204" pitchFamily="18" charset="0"/>
                        </a:rPr>
                        <m:t>&lt;</m:t>
                      </m:r>
                      <m:r>
                        <a:rPr lang="ar-AE" sz="1200" i="1">
                          <a:latin typeface="Cambria Math" panose="02040503050406030204" pitchFamily="18" charset="0"/>
                        </a:rPr>
                        <m:t>𝜖</m:t>
                      </m:r>
                    </m:oMath>
                  </m:oMathPara>
                </a14:m>
                <a:endParaRPr lang="ar-AE" sz="1200" dirty="0"/>
              </a:p>
              <a:p>
                <a:pPr marL="0" lvl="0" indent="0" algn="l" rtl="0">
                  <a:spcBef>
                    <a:spcPts val="600"/>
                  </a:spcBef>
                  <a:spcAft>
                    <a:spcPts val="0"/>
                  </a:spcAft>
                  <a:buNone/>
                </a:pPr>
                <a:endParaRPr dirty="0"/>
              </a:p>
            </p:txBody>
          </p:sp>
        </mc:Choice>
        <mc:Fallback xmlns="">
          <p:sp>
            <p:nvSpPr>
              <p:cNvPr id="115" name="Google Shape;115;p20"/>
              <p:cNvSpPr txBox="1">
                <a:spLocks noGrp="1" noRot="1" noChangeAspect="1" noMove="1" noResize="1" noEditPoints="1" noAdjustHandles="1" noChangeArrowheads="1" noChangeShapeType="1" noTextEdit="1"/>
              </p:cNvSpPr>
              <p:nvPr>
                <p:ph type="body" idx="3"/>
              </p:nvPr>
            </p:nvSpPr>
            <p:spPr>
              <a:xfrm>
                <a:off x="5654600" y="1435525"/>
                <a:ext cx="2457601" cy="2847000"/>
              </a:xfrm>
              <a:prstGeom prst="rect">
                <a:avLst/>
              </a:prstGeom>
              <a:blipFill>
                <a:blip r:embed="rId4"/>
                <a:stretch>
                  <a:fillRect l="-1489"/>
                </a:stretch>
              </a:blipFill>
            </p:spPr>
            <p:txBody>
              <a:bodyPr/>
              <a:lstStyle/>
              <a:p>
                <a:r>
                  <a:rPr lang="en-US">
                    <a:noFill/>
                  </a:rPr>
                  <a:t> </a:t>
                </a:r>
              </a:p>
            </p:txBody>
          </p:sp>
        </mc:Fallback>
      </mc:AlternateContent>
      <p:sp>
        <p:nvSpPr>
          <p:cNvPr id="116" name="Google Shape;116;p2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Rectángulo 1"/>
          <p:cNvSpPr/>
          <p:nvPr/>
        </p:nvSpPr>
        <p:spPr>
          <a:xfrm>
            <a:off x="1081851" y="912305"/>
            <a:ext cx="6916200" cy="523220"/>
          </a:xfrm>
          <a:prstGeom prst="rect">
            <a:avLst/>
          </a:prstGeom>
        </p:spPr>
        <p:txBody>
          <a:bodyPr wrap="square">
            <a:spAutoFit/>
          </a:bodyPr>
          <a:lstStyle/>
          <a:p>
            <a:r>
              <a:rPr lang="es-EC" dirty="0" smtClean="0">
                <a:latin typeface="Times New Roman" panose="02020603050405020304" pitchFamily="18" charset="0"/>
                <a:ea typeface="Calibri" panose="020F0502020204030204" pitchFamily="34" charset="0"/>
              </a:rPr>
              <a:t>Son las diferentes </a:t>
            </a:r>
            <a:r>
              <a:rPr lang="es-EC" dirty="0">
                <a:latin typeface="Times New Roman" panose="02020603050405020304" pitchFamily="18" charset="0"/>
                <a:ea typeface="Calibri" panose="020F0502020204030204" pitchFamily="34" charset="0"/>
              </a:rPr>
              <a:t>posturas y formas en la que el límite se puede encontrar </a:t>
            </a:r>
            <a:r>
              <a:rPr lang="es-EC" dirty="0" smtClean="0">
                <a:latin typeface="Times New Roman" panose="02020603050405020304" pitchFamily="18" charset="0"/>
                <a:ea typeface="Calibri" panose="020F0502020204030204" pitchFamily="34" charset="0"/>
              </a:rPr>
              <a:t>y se las puede enseñar </a:t>
            </a:r>
            <a:r>
              <a:rPr lang="es-ES" dirty="0"/>
              <a:t>(</a:t>
            </a:r>
            <a:r>
              <a:rPr lang="es-ES" dirty="0" err="1"/>
              <a:t>Lòpez</a:t>
            </a:r>
            <a:r>
              <a:rPr lang="es-ES" dirty="0"/>
              <a:t>, 2016</a:t>
            </a:r>
            <a:r>
              <a:rPr lang="es-ES" dirty="0" smtClean="0"/>
              <a:t>).</a:t>
            </a:r>
            <a:endParaRPr lang="en-US"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242758588"/>
                  </p:ext>
                </p:extLst>
              </p:nvPr>
            </p:nvGraphicFramePr>
            <p:xfrm>
              <a:off x="3823571" y="3465038"/>
              <a:ext cx="1328060" cy="1371600"/>
            </p:xfrm>
            <a:graphic>
              <a:graphicData uri="http://schemas.openxmlformats.org/drawingml/2006/table">
                <a:tbl>
                  <a:tblPr firstRow="1" firstCol="1" bandRow="1">
                    <a:tableStyleId>{B2FB9C79-65B2-4FCE-9C75-6E994948C2AF}</a:tableStyleId>
                  </a:tblPr>
                  <a:tblGrid>
                    <a:gridCol w="664030">
                      <a:extLst>
                        <a:ext uri="{9D8B030D-6E8A-4147-A177-3AD203B41FA5}">
                          <a16:colId xmlns:a16="http://schemas.microsoft.com/office/drawing/2014/main" val="3161292945"/>
                        </a:ext>
                      </a:extLst>
                    </a:gridCol>
                    <a:gridCol w="664030">
                      <a:extLst>
                        <a:ext uri="{9D8B030D-6E8A-4147-A177-3AD203B41FA5}">
                          <a16:colId xmlns:a16="http://schemas.microsoft.com/office/drawing/2014/main" val="1394155268"/>
                        </a:ext>
                      </a:extLst>
                    </a:gridCol>
                  </a:tblGrid>
                  <a:tr h="87148">
                    <a:tc>
                      <a:txBody>
                        <a:bodyPr/>
                        <a:lstStyle/>
                        <a:p>
                          <a:pPr>
                            <a:spcAft>
                              <a:spcPts val="0"/>
                            </a:spcAft>
                          </a:pPr>
                          <a:r>
                            <a:rPr lang="es-EC" sz="900">
                              <a:effectLst/>
                            </a:rPr>
                            <a:t>X</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Y=</a:t>
                          </a:r>
                          <a14:m>
                            <m:oMath xmlns:m="http://schemas.openxmlformats.org/officeDocument/2006/math">
                              <m:sSup>
                                <m:sSupPr>
                                  <m:ctrlPr>
                                    <a:rPr lang="en-US" sz="900" i="1">
                                      <a:effectLst/>
                                      <a:latin typeface="Cambria Math" panose="02040503050406030204" pitchFamily="18" charset="0"/>
                                    </a:rPr>
                                  </m:ctrlPr>
                                </m:sSupPr>
                                <m:e>
                                  <m:r>
                                    <a:rPr lang="es-EC" sz="900">
                                      <a:effectLst/>
                                      <a:latin typeface="Cambria Math" panose="02040503050406030204" pitchFamily="18" charset="0"/>
                                    </a:rPr>
                                    <m:t>𝑥</m:t>
                                  </m:r>
                                </m:e>
                                <m:sup>
                                  <m:r>
                                    <a:rPr lang="es-EC" sz="900">
                                      <a:effectLst/>
                                      <a:latin typeface="Cambria Math" panose="02040503050406030204" pitchFamily="18" charset="0"/>
                                    </a:rPr>
                                    <m:t>2</m:t>
                                  </m:r>
                                </m:sup>
                              </m:sSup>
                              <m:r>
                                <a:rPr lang="es-EC" sz="900">
                                  <a:effectLst/>
                                  <a:latin typeface="Cambria Math" panose="02040503050406030204" pitchFamily="18" charset="0"/>
                                </a:rPr>
                                <m:t>−</m:t>
                              </m:r>
                              <m:r>
                                <a:rPr lang="es-EC" sz="900">
                                  <a:effectLst/>
                                  <a:latin typeface="Cambria Math" panose="02040503050406030204" pitchFamily="18" charset="0"/>
                                </a:rPr>
                                <m:t>1</m:t>
                              </m:r>
                            </m:oMath>
                          </a14:m>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01433199"/>
                      </a:ext>
                    </a:extLst>
                  </a:tr>
                  <a:tr h="85214">
                    <a:tc>
                      <a:txBody>
                        <a:bodyPr/>
                        <a:lstStyle/>
                        <a:p>
                          <a:pPr>
                            <a:spcAft>
                              <a:spcPts val="0"/>
                            </a:spcAft>
                          </a:pPr>
                          <a:r>
                            <a:rPr lang="es-EC" sz="900">
                              <a:effectLst/>
                            </a:rPr>
                            <a:t>1.9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3876139"/>
                      </a:ext>
                    </a:extLst>
                  </a:tr>
                  <a:tr h="85214">
                    <a:tc>
                      <a:txBody>
                        <a:bodyPr/>
                        <a:lstStyle/>
                        <a:p>
                          <a:pPr>
                            <a:spcAft>
                              <a:spcPts val="0"/>
                            </a:spcAft>
                          </a:pPr>
                          <a:r>
                            <a:rPr lang="es-EC" sz="900">
                              <a:effectLst/>
                            </a:rPr>
                            <a:t>1.99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7489177"/>
                      </a:ext>
                    </a:extLst>
                  </a:tr>
                  <a:tr h="85214">
                    <a:tc>
                      <a:txBody>
                        <a:bodyPr/>
                        <a:lstStyle/>
                        <a:p>
                          <a:pPr>
                            <a:spcAft>
                              <a:spcPts val="0"/>
                            </a:spcAft>
                          </a:pPr>
                          <a:r>
                            <a:rPr lang="es-EC" sz="900">
                              <a:effectLst/>
                            </a:rPr>
                            <a:t>1.999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22857525"/>
                      </a:ext>
                    </a:extLst>
                  </a:tr>
                  <a:tr h="85214">
                    <a:tc>
                      <a:txBody>
                        <a:bodyPr/>
                        <a:lstStyle/>
                        <a:p>
                          <a:pPr>
                            <a:spcAft>
                              <a:spcPts val="0"/>
                            </a:spcAft>
                          </a:pPr>
                          <a:r>
                            <a:rPr lang="es-EC" sz="900">
                              <a:effectLst/>
                            </a:rPr>
                            <a:t>1.9999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2360339"/>
                      </a:ext>
                    </a:extLst>
                  </a:tr>
                  <a:tr h="85214">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8499563"/>
                      </a:ext>
                    </a:extLst>
                  </a:tr>
                  <a:tr h="85214">
                    <a:tc>
                      <a:txBody>
                        <a:bodyPr/>
                        <a:lstStyle/>
                        <a:p>
                          <a:pPr>
                            <a:spcAft>
                              <a:spcPts val="0"/>
                            </a:spcAft>
                          </a:pPr>
                          <a:r>
                            <a:rPr lang="es-EC" sz="900">
                              <a:effectLst/>
                            </a:rPr>
                            <a:t>2.01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1084801"/>
                      </a:ext>
                    </a:extLst>
                  </a:tr>
                  <a:tr h="85214">
                    <a:tc>
                      <a:txBody>
                        <a:bodyPr/>
                        <a:lstStyle/>
                        <a:p>
                          <a:pPr>
                            <a:spcAft>
                              <a:spcPts val="0"/>
                            </a:spcAft>
                          </a:pPr>
                          <a:r>
                            <a:rPr lang="es-EC" sz="900">
                              <a:effectLst/>
                            </a:rPr>
                            <a:t>2.001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2480969"/>
                      </a:ext>
                    </a:extLst>
                  </a:tr>
                  <a:tr h="85214">
                    <a:tc>
                      <a:txBody>
                        <a:bodyPr/>
                        <a:lstStyle/>
                        <a:p>
                          <a:pPr>
                            <a:spcAft>
                              <a:spcPts val="0"/>
                            </a:spcAft>
                          </a:pPr>
                          <a:r>
                            <a:rPr lang="es-EC" sz="900">
                              <a:effectLst/>
                            </a:rPr>
                            <a:t>2.0001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9831835"/>
                      </a:ext>
                    </a:extLst>
                  </a:tr>
                  <a:tr h="85214">
                    <a:tc>
                      <a:txBody>
                        <a:bodyPr/>
                        <a:lstStyle/>
                        <a:p>
                          <a:pPr>
                            <a:spcAft>
                              <a:spcPts val="0"/>
                            </a:spcAft>
                          </a:pPr>
                          <a:r>
                            <a:rPr lang="es-EC" sz="900">
                              <a:effectLst/>
                            </a:rPr>
                            <a:t>2.00001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9378314"/>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242758588"/>
                  </p:ext>
                </p:extLst>
              </p:nvPr>
            </p:nvGraphicFramePr>
            <p:xfrm>
              <a:off x="3823571" y="3465038"/>
              <a:ext cx="1328060" cy="1374712"/>
            </p:xfrm>
            <a:graphic>
              <a:graphicData uri="http://schemas.openxmlformats.org/drawingml/2006/table">
                <a:tbl>
                  <a:tblPr firstRow="1" firstCol="1" bandRow="1">
                    <a:tableStyleId>{B2FB9C79-65B2-4FCE-9C75-6E994948C2AF}</a:tableStyleId>
                  </a:tblPr>
                  <a:tblGrid>
                    <a:gridCol w="664030">
                      <a:extLst>
                        <a:ext uri="{9D8B030D-6E8A-4147-A177-3AD203B41FA5}">
                          <a16:colId xmlns:a16="http://schemas.microsoft.com/office/drawing/2014/main" val="3161292945"/>
                        </a:ext>
                      </a:extLst>
                    </a:gridCol>
                    <a:gridCol w="664030">
                      <a:extLst>
                        <a:ext uri="{9D8B030D-6E8A-4147-A177-3AD203B41FA5}">
                          <a16:colId xmlns:a16="http://schemas.microsoft.com/office/drawing/2014/main" val="1394155268"/>
                        </a:ext>
                      </a:extLst>
                    </a:gridCol>
                  </a:tblGrid>
                  <a:tr h="140272">
                    <a:tc>
                      <a:txBody>
                        <a:bodyPr/>
                        <a:lstStyle/>
                        <a:p>
                          <a:pPr>
                            <a:spcAft>
                              <a:spcPts val="0"/>
                            </a:spcAft>
                          </a:pPr>
                          <a:r>
                            <a:rPr lang="es-EC" sz="900">
                              <a:effectLst/>
                            </a:rPr>
                            <a:t>X</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101835" t="-30435" r="-917" b="-930435"/>
                          </a:stretch>
                        </a:blipFill>
                      </a:tcPr>
                    </a:tc>
                    <a:extLst>
                      <a:ext uri="{0D108BD9-81ED-4DB2-BD59-A6C34878D82A}">
                        <a16:rowId xmlns:a16="http://schemas.microsoft.com/office/drawing/2014/main" val="1801433199"/>
                      </a:ext>
                    </a:extLst>
                  </a:tr>
                  <a:tr h="137160">
                    <a:tc>
                      <a:txBody>
                        <a:bodyPr/>
                        <a:lstStyle/>
                        <a:p>
                          <a:pPr>
                            <a:spcAft>
                              <a:spcPts val="0"/>
                            </a:spcAft>
                          </a:pPr>
                          <a:r>
                            <a:rPr lang="es-EC" sz="900">
                              <a:effectLst/>
                            </a:rPr>
                            <a:t>1.9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3876139"/>
                      </a:ext>
                    </a:extLst>
                  </a:tr>
                  <a:tr h="137160">
                    <a:tc>
                      <a:txBody>
                        <a:bodyPr/>
                        <a:lstStyle/>
                        <a:p>
                          <a:pPr>
                            <a:spcAft>
                              <a:spcPts val="0"/>
                            </a:spcAft>
                          </a:pPr>
                          <a:r>
                            <a:rPr lang="es-EC" sz="900">
                              <a:effectLst/>
                            </a:rPr>
                            <a:t>1.99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7489177"/>
                      </a:ext>
                    </a:extLst>
                  </a:tr>
                  <a:tr h="137160">
                    <a:tc>
                      <a:txBody>
                        <a:bodyPr/>
                        <a:lstStyle/>
                        <a:p>
                          <a:pPr>
                            <a:spcAft>
                              <a:spcPts val="0"/>
                            </a:spcAft>
                          </a:pPr>
                          <a:r>
                            <a:rPr lang="es-EC" sz="900">
                              <a:effectLst/>
                            </a:rPr>
                            <a:t>1.999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22857525"/>
                      </a:ext>
                    </a:extLst>
                  </a:tr>
                  <a:tr h="137160">
                    <a:tc>
                      <a:txBody>
                        <a:bodyPr/>
                        <a:lstStyle/>
                        <a:p>
                          <a:pPr>
                            <a:spcAft>
                              <a:spcPts val="0"/>
                            </a:spcAft>
                          </a:pPr>
                          <a:r>
                            <a:rPr lang="es-EC" sz="900">
                              <a:effectLst/>
                            </a:rPr>
                            <a:t>1.9999</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2360339"/>
                      </a:ext>
                    </a:extLst>
                  </a:tr>
                  <a:tr h="137160">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8499563"/>
                      </a:ext>
                    </a:extLst>
                  </a:tr>
                  <a:tr h="137160">
                    <a:tc>
                      <a:txBody>
                        <a:bodyPr/>
                        <a:lstStyle/>
                        <a:p>
                          <a:pPr>
                            <a:spcAft>
                              <a:spcPts val="0"/>
                            </a:spcAft>
                          </a:pPr>
                          <a:r>
                            <a:rPr lang="es-EC" sz="900">
                              <a:effectLst/>
                            </a:rPr>
                            <a:t>2.01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1084801"/>
                      </a:ext>
                    </a:extLst>
                  </a:tr>
                  <a:tr h="137160">
                    <a:tc>
                      <a:txBody>
                        <a:bodyPr/>
                        <a:lstStyle/>
                        <a:p>
                          <a:pPr>
                            <a:spcAft>
                              <a:spcPts val="0"/>
                            </a:spcAft>
                          </a:pPr>
                          <a:r>
                            <a:rPr lang="es-EC" sz="900">
                              <a:effectLst/>
                            </a:rPr>
                            <a:t>2.001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2480969"/>
                      </a:ext>
                    </a:extLst>
                  </a:tr>
                  <a:tr h="137160">
                    <a:tc>
                      <a:txBody>
                        <a:bodyPr/>
                        <a:lstStyle/>
                        <a:p>
                          <a:pPr>
                            <a:spcAft>
                              <a:spcPts val="0"/>
                            </a:spcAft>
                          </a:pPr>
                          <a:r>
                            <a:rPr lang="es-EC" sz="900">
                              <a:effectLst/>
                            </a:rPr>
                            <a:t>2.0001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9831835"/>
                      </a:ext>
                    </a:extLst>
                  </a:tr>
                  <a:tr h="137160">
                    <a:tc>
                      <a:txBody>
                        <a:bodyPr/>
                        <a:lstStyle/>
                        <a:p>
                          <a:pPr>
                            <a:spcAft>
                              <a:spcPts val="0"/>
                            </a:spcAft>
                          </a:pPr>
                          <a:r>
                            <a:rPr lang="es-EC" sz="900">
                              <a:effectLst/>
                            </a:rPr>
                            <a:t>2.00001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9378314"/>
                      </a:ext>
                    </a:extLst>
                  </a:tr>
                </a:tbl>
              </a:graphicData>
            </a:graphic>
          </p:graphicFrame>
        </mc:Fallback>
      </mc:AlternateContent>
    </p:spTree>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3002</Words>
  <Application>Microsoft Office PowerPoint</Application>
  <PresentationFormat>Presentación en pantalla (16:9)</PresentationFormat>
  <Paragraphs>295</Paragraphs>
  <Slides>65</Slides>
  <Notes>25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74" baseType="lpstr">
      <vt:lpstr>Wingdings</vt:lpstr>
      <vt:lpstr>Calibri</vt:lpstr>
      <vt:lpstr>Sniglet</vt:lpstr>
      <vt:lpstr>Patrick Hand SC</vt:lpstr>
      <vt:lpstr>Cambria Math</vt:lpstr>
      <vt:lpstr>Arial</vt:lpstr>
      <vt:lpstr>Times New Roman</vt:lpstr>
      <vt:lpstr>Seyton template</vt:lpstr>
      <vt:lpstr>Imagen de Paintbrush</vt:lpstr>
      <vt:lpstr>TEMA: “Análisis de registros de representación semiótica en la aplicación de la ingeniería didáctica como metodología de investigación, para la enseñanza de la conceptualización y formalización de la noción del límite, mediante un entorno virtual de aprendizaje”.</vt:lpstr>
      <vt:lpstr>EL PROBLEMA</vt:lpstr>
      <vt:lpstr>Objetivos</vt:lpstr>
      <vt:lpstr>**Objetivos Específicos</vt:lpstr>
      <vt:lpstr>Presentación de PowerPoint</vt:lpstr>
      <vt:lpstr>Sub hipótesis</vt:lpstr>
      <vt:lpstr>Variables</vt:lpstr>
      <vt:lpstr>Marco teórico</vt:lpstr>
      <vt:lpstr>CONCEPCIONES DEL LÍMITE DE UNA FUNCIÓN REAL</vt:lpstr>
      <vt:lpstr>REGISTROS DE REPRESENTACIÓN SEMIÓTICA</vt:lpstr>
      <vt:lpstr>ACTIVIDADES COGNITIVAS INHERENTES A LA SEMIOSIS</vt:lpstr>
      <vt:lpstr>Presentación de PowerPoint</vt:lpstr>
      <vt:lpstr>DISEÑO DE ACTIVIDADES DE REGISTROS DE REPRESENTACIÓN SEMIÓTICA EN LA ENSEÑANZA DE LA NOCIÓN, CONCEPTUALIZACIÓN Y FORMALIZACIÓN DEL LÍMITE DE UNA FUNCIÓN REAL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Fases de la ingeniería didáctica</vt:lpstr>
      <vt:lpstr>METODOLOGÍA</vt:lpstr>
      <vt:lpstr>DEFINICIÓN DE LA POBLACIÓN Y MUESTRA</vt:lpstr>
      <vt:lpstr>INSTRUMENTOS DE RECOLECCIÓN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DAVID VELA</cp:lastModifiedBy>
  <cp:revision>48</cp:revision>
  <dcterms:modified xsi:type="dcterms:W3CDTF">2019-10-24T05:35:13Z</dcterms:modified>
</cp:coreProperties>
</file>