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21" r:id="rId1"/>
    <p:sldMasterId id="2147484429" r:id="rId2"/>
    <p:sldMasterId id="2147484433" r:id="rId3"/>
    <p:sldMasterId id="2147484441" r:id="rId4"/>
    <p:sldMasterId id="2147484446" r:id="rId5"/>
    <p:sldMasterId id="2147484454" r:id="rId6"/>
    <p:sldMasterId id="2147484459" r:id="rId7"/>
    <p:sldMasterId id="2147484615" r:id="rId8"/>
  </p:sldMasterIdLst>
  <p:notesMasterIdLst>
    <p:notesMasterId r:id="rId64"/>
  </p:notesMasterIdLst>
  <p:sldIdLst>
    <p:sldId id="777" r:id="rId9"/>
    <p:sldId id="823" r:id="rId10"/>
    <p:sldId id="807" r:id="rId11"/>
    <p:sldId id="809" r:id="rId12"/>
    <p:sldId id="571" r:id="rId13"/>
    <p:sldId id="815" r:id="rId14"/>
    <p:sldId id="818" r:id="rId15"/>
    <p:sldId id="819" r:id="rId16"/>
    <p:sldId id="810" r:id="rId17"/>
    <p:sldId id="785" r:id="rId18"/>
    <p:sldId id="824" r:id="rId19"/>
    <p:sldId id="569" r:id="rId20"/>
    <p:sldId id="817" r:id="rId21"/>
    <p:sldId id="600" r:id="rId22"/>
    <p:sldId id="825" r:id="rId23"/>
    <p:sldId id="787" r:id="rId24"/>
    <p:sldId id="827" r:id="rId25"/>
    <p:sldId id="790" r:id="rId26"/>
    <p:sldId id="791" r:id="rId27"/>
    <p:sldId id="829" r:id="rId28"/>
    <p:sldId id="792" r:id="rId29"/>
    <p:sldId id="793" r:id="rId30"/>
    <p:sldId id="794" r:id="rId31"/>
    <p:sldId id="795" r:id="rId32"/>
    <p:sldId id="830" r:id="rId33"/>
    <p:sldId id="847" r:id="rId34"/>
    <p:sldId id="846" r:id="rId35"/>
    <p:sldId id="832" r:id="rId36"/>
    <p:sldId id="778" r:id="rId37"/>
    <p:sldId id="598" r:id="rId38"/>
    <p:sldId id="779" r:id="rId39"/>
    <p:sldId id="833" r:id="rId40"/>
    <p:sldId id="811" r:id="rId41"/>
    <p:sldId id="834" r:id="rId42"/>
    <p:sldId id="835" r:id="rId43"/>
    <p:sldId id="836" r:id="rId44"/>
    <p:sldId id="838" r:id="rId45"/>
    <p:sldId id="840" r:id="rId46"/>
    <p:sldId id="841" r:id="rId47"/>
    <p:sldId id="839" r:id="rId48"/>
    <p:sldId id="813" r:id="rId49"/>
    <p:sldId id="842" r:id="rId50"/>
    <p:sldId id="845" r:id="rId51"/>
    <p:sldId id="843" r:id="rId52"/>
    <p:sldId id="802" r:id="rId53"/>
    <p:sldId id="803" r:id="rId54"/>
    <p:sldId id="844" r:id="rId55"/>
    <p:sldId id="804" r:id="rId56"/>
    <p:sldId id="806" r:id="rId57"/>
    <p:sldId id="805" r:id="rId58"/>
    <p:sldId id="814" r:id="rId59"/>
    <p:sldId id="564" r:id="rId60"/>
    <p:sldId id="822" r:id="rId61"/>
    <p:sldId id="821" r:id="rId62"/>
    <p:sldId id="594" r:id="rId63"/>
  </p:sldIdLst>
  <p:sldSz cx="9144000" cy="6858000" type="screen4x3"/>
  <p:notesSz cx="6858000" cy="9144000"/>
  <p:defaultTextStyle>
    <a:defPPr>
      <a:defRPr lang="es-PE"/>
    </a:defPPr>
    <a:lvl1pPr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3155"/>
    <a:srgbClr val="0C2B4D"/>
    <a:srgbClr val="010E38"/>
    <a:srgbClr val="3366CC"/>
    <a:srgbClr val="000000"/>
    <a:srgbClr val="EAEAEA"/>
    <a:srgbClr val="FF9900"/>
    <a:srgbClr val="FFCC66"/>
    <a:srgbClr val="F8F8F8"/>
    <a:srgbClr val="F4C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6" autoAdjust="0"/>
    <p:restoredTop sz="99640" autoAdjust="0"/>
  </p:normalViewPr>
  <p:slideViewPr>
    <p:cSldViewPr>
      <p:cViewPr varScale="1">
        <p:scale>
          <a:sx n="88" d="100"/>
          <a:sy n="88" d="100"/>
        </p:scale>
        <p:origin x="504" y="53"/>
      </p:cViewPr>
      <p:guideLst>
        <p:guide orient="horz" pos="28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8442"/>
    </p:cViewPr>
  </p:sorterViewPr>
  <p:notesViewPr>
    <p:cSldViewPr>
      <p:cViewPr varScale="1">
        <p:scale>
          <a:sx n="52" d="100"/>
          <a:sy n="52" d="100"/>
        </p:scale>
        <p:origin x="92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\Documents\Alex\10%20Estudios\Armada\Estado%20Mayor\Tesis\Encuesta%20Estadistic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\Documents\Alex\10%20Estudios\Armada\Estado%20Mayor\Tesis\Encuesta%20Estadistic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Personal que participo de la encuesta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Encuesta!$B$39:$B$41</c:f>
              <c:strCache>
                <c:ptCount val="3"/>
                <c:pt idx="0">
                  <c:v>Titulo de cuarto nivel en áreas afines</c:v>
                </c:pt>
                <c:pt idx="1">
                  <c:v>Titulo de Tercer nivel en áreas afines</c:v>
                </c:pt>
                <c:pt idx="2">
                  <c:v>Personal afin a la ciberdefensa</c:v>
                </c:pt>
              </c:strCache>
            </c:strRef>
          </c:cat>
          <c:val>
            <c:numRef>
              <c:f>Encuesta!$C$39:$C$41</c:f>
              <c:numCache>
                <c:formatCode>General</c:formatCode>
                <c:ptCount val="3"/>
                <c:pt idx="0">
                  <c:v>6</c:v>
                </c:pt>
                <c:pt idx="1">
                  <c:v>15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7-46B0-9686-181CF019568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18169960"/>
        <c:axId val="418170616"/>
      </c:barChart>
      <c:catAx>
        <c:axId val="418169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418170616"/>
        <c:crosses val="autoZero"/>
        <c:auto val="1"/>
        <c:lblAlgn val="ctr"/>
        <c:lblOffset val="100"/>
        <c:noMultiLvlLbl val="0"/>
      </c:catAx>
      <c:valAx>
        <c:axId val="418170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418169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Seguridad cibernética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Encuesta!$C$19</c:f>
              <c:strCache>
                <c:ptCount val="1"/>
                <c:pt idx="0">
                  <c:v>TD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Encuesta!$B$20:$B$25</c:f>
              <c:strCache>
                <c:ptCount val="6"/>
                <c:pt idx="0">
                  <c:v>Pregunta 1</c:v>
                </c:pt>
                <c:pt idx="1">
                  <c:v>Pregunta 2</c:v>
                </c:pt>
                <c:pt idx="2">
                  <c:v>Pregunta 3</c:v>
                </c:pt>
                <c:pt idx="3">
                  <c:v>Pregunta 4</c:v>
                </c:pt>
                <c:pt idx="4">
                  <c:v>Pregunta 5</c:v>
                </c:pt>
                <c:pt idx="5">
                  <c:v>Pregunta 6</c:v>
                </c:pt>
              </c:strCache>
            </c:strRef>
          </c:cat>
          <c:val>
            <c:numRef>
              <c:f>Encuesta!$C$20:$C$25</c:f>
              <c:numCache>
                <c:formatCode>General</c:formatCode>
                <c:ptCount val="6"/>
                <c:pt idx="0">
                  <c:v>9</c:v>
                </c:pt>
                <c:pt idx="1">
                  <c:v>18</c:v>
                </c:pt>
                <c:pt idx="2">
                  <c:v>21</c:v>
                </c:pt>
                <c:pt idx="3">
                  <c:v>15</c:v>
                </c:pt>
                <c:pt idx="4">
                  <c:v>30</c:v>
                </c:pt>
                <c:pt idx="5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F4-44AD-B887-CA79D56AB085}"/>
            </c:ext>
          </c:extLst>
        </c:ser>
        <c:ser>
          <c:idx val="2"/>
          <c:order val="2"/>
          <c:tx>
            <c:strRef>
              <c:f>Encuesta!$E$19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Encuesta!$B$20:$B$25</c:f>
              <c:strCache>
                <c:ptCount val="6"/>
                <c:pt idx="0">
                  <c:v>Pregunta 1</c:v>
                </c:pt>
                <c:pt idx="1">
                  <c:v>Pregunta 2</c:v>
                </c:pt>
                <c:pt idx="2">
                  <c:v>Pregunta 3</c:v>
                </c:pt>
                <c:pt idx="3">
                  <c:v>Pregunta 4</c:v>
                </c:pt>
                <c:pt idx="4">
                  <c:v>Pregunta 5</c:v>
                </c:pt>
                <c:pt idx="5">
                  <c:v>Pregunta 6</c:v>
                </c:pt>
              </c:strCache>
            </c:strRef>
          </c:cat>
          <c:val>
            <c:numRef>
              <c:f>Encuesta!$E$20:$E$25</c:f>
              <c:numCache>
                <c:formatCode>General</c:formatCode>
                <c:ptCount val="6"/>
                <c:pt idx="0" formatCode="0">
                  <c:v>24</c:v>
                </c:pt>
                <c:pt idx="1">
                  <c:v>12</c:v>
                </c:pt>
                <c:pt idx="3">
                  <c:v>21</c:v>
                </c:pt>
                <c:pt idx="4">
                  <c:v>3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F4-44AD-B887-CA79D56AB085}"/>
            </c:ext>
          </c:extLst>
        </c:ser>
        <c:ser>
          <c:idx val="4"/>
          <c:order val="4"/>
          <c:tx>
            <c:strRef>
              <c:f>Encuesta!$G$19</c:f>
              <c:strCache>
                <c:ptCount val="1"/>
                <c:pt idx="0">
                  <c:v>TA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Encuesta!$B$20:$B$25</c:f>
              <c:strCache>
                <c:ptCount val="6"/>
                <c:pt idx="0">
                  <c:v>Pregunta 1</c:v>
                </c:pt>
                <c:pt idx="1">
                  <c:v>Pregunta 2</c:v>
                </c:pt>
                <c:pt idx="2">
                  <c:v>Pregunta 3</c:v>
                </c:pt>
                <c:pt idx="3">
                  <c:v>Pregunta 4</c:v>
                </c:pt>
                <c:pt idx="4">
                  <c:v>Pregunta 5</c:v>
                </c:pt>
                <c:pt idx="5">
                  <c:v>Pregunta 6</c:v>
                </c:pt>
              </c:strCache>
            </c:strRef>
          </c:cat>
          <c:val>
            <c:numRef>
              <c:f>Encuesta!$G$20:$G$25</c:f>
              <c:numCache>
                <c:formatCode>General</c:formatCode>
                <c:ptCount val="6"/>
                <c:pt idx="0">
                  <c:v>3</c:v>
                </c:pt>
                <c:pt idx="1">
                  <c:v>6</c:v>
                </c:pt>
                <c:pt idx="2">
                  <c:v>15</c:v>
                </c:pt>
                <c:pt idx="3">
                  <c:v>0</c:v>
                </c:pt>
                <c:pt idx="4">
                  <c:v>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F4-44AD-B887-CA79D56AB08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25297344"/>
        <c:axId val="62529767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Encuesta!$D$19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s-EC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Encuesta!$B$20:$B$25</c15:sqref>
                        </c15:formulaRef>
                      </c:ext>
                    </c:extLst>
                    <c:strCache>
                      <c:ptCount val="6"/>
                      <c:pt idx="0">
                        <c:v>Pregunta 1</c:v>
                      </c:pt>
                      <c:pt idx="1">
                        <c:v>Pregunta 2</c:v>
                      </c:pt>
                      <c:pt idx="2">
                        <c:v>Pregunta 3</c:v>
                      </c:pt>
                      <c:pt idx="3">
                        <c:v>Pregunta 4</c:v>
                      </c:pt>
                      <c:pt idx="4">
                        <c:v>Pregunta 5</c:v>
                      </c:pt>
                      <c:pt idx="5">
                        <c:v>Pregunta 6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Encuesta!$D$20:$D$25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0.25</c:v>
                      </c:pt>
                      <c:pt idx="1">
                        <c:v>0.5</c:v>
                      </c:pt>
                      <c:pt idx="2">
                        <c:v>0.58333333333333337</c:v>
                      </c:pt>
                      <c:pt idx="3">
                        <c:v>0.41666666666666669</c:v>
                      </c:pt>
                      <c:pt idx="4">
                        <c:v>0.83333333333333337</c:v>
                      </c:pt>
                      <c:pt idx="5">
                        <c:v>0.83333333333333337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39F4-44AD-B887-CA79D56AB085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Encuesta!$F$19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s-EC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Encuesta!$B$20:$B$25</c15:sqref>
                        </c15:formulaRef>
                      </c:ext>
                    </c:extLst>
                    <c:strCache>
                      <c:ptCount val="6"/>
                      <c:pt idx="0">
                        <c:v>Pregunta 1</c:v>
                      </c:pt>
                      <c:pt idx="1">
                        <c:v>Pregunta 2</c:v>
                      </c:pt>
                      <c:pt idx="2">
                        <c:v>Pregunta 3</c:v>
                      </c:pt>
                      <c:pt idx="3">
                        <c:v>Pregunta 4</c:v>
                      </c:pt>
                      <c:pt idx="4">
                        <c:v>Pregunta 5</c:v>
                      </c:pt>
                      <c:pt idx="5">
                        <c:v>Pregunta 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Encuesta!$F$20:$F$25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0.66666666666666663</c:v>
                      </c:pt>
                      <c:pt idx="1">
                        <c:v>0.33333333333333331</c:v>
                      </c:pt>
                      <c:pt idx="3">
                        <c:v>0.58333333333333337</c:v>
                      </c:pt>
                      <c:pt idx="4">
                        <c:v>8.3333333333333329E-2</c:v>
                      </c:pt>
                      <c:pt idx="5">
                        <c:v>0.16666666666666666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9F4-44AD-B887-CA79D56AB085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Encuesta!$H$19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s-EC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Encuesta!$B$20:$B$25</c15:sqref>
                        </c15:formulaRef>
                      </c:ext>
                    </c:extLst>
                    <c:strCache>
                      <c:ptCount val="6"/>
                      <c:pt idx="0">
                        <c:v>Pregunta 1</c:v>
                      </c:pt>
                      <c:pt idx="1">
                        <c:v>Pregunta 2</c:v>
                      </c:pt>
                      <c:pt idx="2">
                        <c:v>Pregunta 3</c:v>
                      </c:pt>
                      <c:pt idx="3">
                        <c:v>Pregunta 4</c:v>
                      </c:pt>
                      <c:pt idx="4">
                        <c:v>Pregunta 5</c:v>
                      </c:pt>
                      <c:pt idx="5">
                        <c:v>Pregunta 6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Encuesta!$H$20:$H$25</c15:sqref>
                        </c15:formulaRef>
                      </c:ext>
                    </c:extLst>
                    <c:numCache>
                      <c:formatCode>0.0%</c:formatCode>
                      <c:ptCount val="6"/>
                      <c:pt idx="0">
                        <c:v>8.3333333333333329E-2</c:v>
                      </c:pt>
                      <c:pt idx="1">
                        <c:v>0.16666666666666666</c:v>
                      </c:pt>
                      <c:pt idx="2">
                        <c:v>0.41666666666666669</c:v>
                      </c:pt>
                      <c:pt idx="3">
                        <c:v>0</c:v>
                      </c:pt>
                      <c:pt idx="4">
                        <c:v>8.3333333333333329E-2</c:v>
                      </c:pt>
                      <c:pt idx="5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9F4-44AD-B887-CA79D56AB085}"/>
                  </c:ext>
                </c:extLst>
              </c15:ser>
            </c15:filteredBarSeries>
          </c:ext>
        </c:extLst>
      </c:barChart>
      <c:catAx>
        <c:axId val="625297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625297672"/>
        <c:crosses val="autoZero"/>
        <c:auto val="1"/>
        <c:lblAlgn val="ctr"/>
        <c:lblOffset val="100"/>
        <c:noMultiLvlLbl val="0"/>
      </c:catAx>
      <c:valAx>
        <c:axId val="625297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62529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Ciberdefensa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Encuesta!$C$29</c:f>
              <c:strCache>
                <c:ptCount val="1"/>
                <c:pt idx="0">
                  <c:v>TD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Encuesta!$B$30:$B$34</c:f>
              <c:strCache>
                <c:ptCount val="5"/>
                <c:pt idx="0">
                  <c:v>Pregunta 7</c:v>
                </c:pt>
                <c:pt idx="1">
                  <c:v>Pregunta 8</c:v>
                </c:pt>
                <c:pt idx="2">
                  <c:v>Pregunta 9</c:v>
                </c:pt>
                <c:pt idx="3">
                  <c:v>Pregunta 10</c:v>
                </c:pt>
                <c:pt idx="4">
                  <c:v>Pregunta 11</c:v>
                </c:pt>
              </c:strCache>
            </c:strRef>
          </c:cat>
          <c:val>
            <c:numRef>
              <c:f>Encuesta!$C$30:$C$34</c:f>
              <c:numCache>
                <c:formatCode>General</c:formatCode>
                <c:ptCount val="5"/>
                <c:pt idx="0">
                  <c:v>9</c:v>
                </c:pt>
                <c:pt idx="1">
                  <c:v>0</c:v>
                </c:pt>
                <c:pt idx="3">
                  <c:v>27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F5-4D23-AD01-0B0812363C58}"/>
            </c:ext>
          </c:extLst>
        </c:ser>
        <c:ser>
          <c:idx val="2"/>
          <c:order val="2"/>
          <c:tx>
            <c:strRef>
              <c:f>Encuesta!$E$29</c:f>
              <c:strCache>
                <c:ptCount val="1"/>
                <c:pt idx="0">
                  <c:v>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Encuesta!$B$30:$B$34</c:f>
              <c:strCache>
                <c:ptCount val="5"/>
                <c:pt idx="0">
                  <c:v>Pregunta 7</c:v>
                </c:pt>
                <c:pt idx="1">
                  <c:v>Pregunta 8</c:v>
                </c:pt>
                <c:pt idx="2">
                  <c:v>Pregunta 9</c:v>
                </c:pt>
                <c:pt idx="3">
                  <c:v>Pregunta 10</c:v>
                </c:pt>
                <c:pt idx="4">
                  <c:v>Pregunta 11</c:v>
                </c:pt>
              </c:strCache>
            </c:strRef>
          </c:cat>
          <c:val>
            <c:numRef>
              <c:f>Encuesta!$E$30:$E$34</c:f>
              <c:numCache>
                <c:formatCode>General</c:formatCode>
                <c:ptCount val="5"/>
                <c:pt idx="0" formatCode="0">
                  <c:v>0</c:v>
                </c:pt>
                <c:pt idx="1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F5-4D23-AD01-0B0812363C58}"/>
            </c:ext>
          </c:extLst>
        </c:ser>
        <c:ser>
          <c:idx val="4"/>
          <c:order val="4"/>
          <c:tx>
            <c:strRef>
              <c:f>Encuesta!$G$29</c:f>
              <c:strCache>
                <c:ptCount val="1"/>
                <c:pt idx="0">
                  <c:v>TA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Encuesta!$B$30:$B$34</c:f>
              <c:strCache>
                <c:ptCount val="5"/>
                <c:pt idx="0">
                  <c:v>Pregunta 7</c:v>
                </c:pt>
                <c:pt idx="1">
                  <c:v>Pregunta 8</c:v>
                </c:pt>
                <c:pt idx="2">
                  <c:v>Pregunta 9</c:v>
                </c:pt>
                <c:pt idx="3">
                  <c:v>Pregunta 10</c:v>
                </c:pt>
                <c:pt idx="4">
                  <c:v>Pregunta 11</c:v>
                </c:pt>
              </c:strCache>
            </c:strRef>
          </c:cat>
          <c:val>
            <c:numRef>
              <c:f>Encuesta!$G$30:$G$34</c:f>
              <c:numCache>
                <c:formatCode>General</c:formatCode>
                <c:ptCount val="5"/>
                <c:pt idx="0">
                  <c:v>27</c:v>
                </c:pt>
                <c:pt idx="1">
                  <c:v>36</c:v>
                </c:pt>
                <c:pt idx="3">
                  <c:v>9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F5-4D23-AD01-0B0812363C5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4415000"/>
        <c:axId val="454415328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Encuesta!$D$29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s-EC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Encuesta!$B$30:$B$34</c15:sqref>
                        </c15:formulaRef>
                      </c:ext>
                    </c:extLst>
                    <c:strCache>
                      <c:ptCount val="5"/>
                      <c:pt idx="0">
                        <c:v>Pregunta 7</c:v>
                      </c:pt>
                      <c:pt idx="1">
                        <c:v>Pregunta 8</c:v>
                      </c:pt>
                      <c:pt idx="2">
                        <c:v>Pregunta 9</c:v>
                      </c:pt>
                      <c:pt idx="3">
                        <c:v>Pregunta 10</c:v>
                      </c:pt>
                      <c:pt idx="4">
                        <c:v>Pregunta 11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Encuesta!$D$30:$D$34</c15:sqref>
                        </c15:formulaRef>
                      </c:ext>
                    </c:extLst>
                    <c:numCache>
                      <c:formatCode>0.0%</c:formatCode>
                      <c:ptCount val="5"/>
                      <c:pt idx="0">
                        <c:v>0.25</c:v>
                      </c:pt>
                      <c:pt idx="1">
                        <c:v>0</c:v>
                      </c:pt>
                      <c:pt idx="3">
                        <c:v>0.75</c:v>
                      </c:pt>
                      <c:pt idx="4">
                        <c:v>8.3333333333333329E-2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C7F5-4D23-AD01-0B0812363C5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Encuesta!$F$29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s-EC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Encuesta!$B$30:$B$34</c15:sqref>
                        </c15:formulaRef>
                      </c:ext>
                    </c:extLst>
                    <c:strCache>
                      <c:ptCount val="5"/>
                      <c:pt idx="0">
                        <c:v>Pregunta 7</c:v>
                      </c:pt>
                      <c:pt idx="1">
                        <c:v>Pregunta 8</c:v>
                      </c:pt>
                      <c:pt idx="2">
                        <c:v>Pregunta 9</c:v>
                      </c:pt>
                      <c:pt idx="3">
                        <c:v>Pregunta 10</c:v>
                      </c:pt>
                      <c:pt idx="4">
                        <c:v>Pregunta 11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Encuesta!$F$30:$F$34</c15:sqref>
                        </c15:formulaRef>
                      </c:ext>
                    </c:extLst>
                    <c:numCache>
                      <c:formatCode>0.0%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C7F5-4D23-AD01-0B0812363C58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Encuesta!$H$29</c15:sqref>
                        </c15:formulaRef>
                      </c:ext>
                    </c:extLst>
                    <c:strCache>
                      <c:ptCount val="1"/>
                      <c:pt idx="0">
                        <c:v>%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8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es-EC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Encuesta!$B$30:$B$34</c15:sqref>
                        </c15:formulaRef>
                      </c:ext>
                    </c:extLst>
                    <c:strCache>
                      <c:ptCount val="5"/>
                      <c:pt idx="0">
                        <c:v>Pregunta 7</c:v>
                      </c:pt>
                      <c:pt idx="1">
                        <c:v>Pregunta 8</c:v>
                      </c:pt>
                      <c:pt idx="2">
                        <c:v>Pregunta 9</c:v>
                      </c:pt>
                      <c:pt idx="3">
                        <c:v>Pregunta 10</c:v>
                      </c:pt>
                      <c:pt idx="4">
                        <c:v>Pregunta 11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Encuesta!$H$30:$H$34</c15:sqref>
                        </c15:formulaRef>
                      </c:ext>
                    </c:extLst>
                    <c:numCache>
                      <c:formatCode>0.0%</c:formatCode>
                      <c:ptCount val="5"/>
                      <c:pt idx="0">
                        <c:v>0.75</c:v>
                      </c:pt>
                      <c:pt idx="1">
                        <c:v>1</c:v>
                      </c:pt>
                      <c:pt idx="3">
                        <c:v>0.25</c:v>
                      </c:pt>
                      <c:pt idx="4">
                        <c:v>0.91666666666666663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7F5-4D23-AD01-0B0812363C58}"/>
                  </c:ext>
                </c:extLst>
              </c15:ser>
            </c15:filteredBarSeries>
          </c:ext>
        </c:extLst>
      </c:barChart>
      <c:catAx>
        <c:axId val="454415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454415328"/>
        <c:crosses val="autoZero"/>
        <c:auto val="1"/>
        <c:lblAlgn val="ctr"/>
        <c:lblOffset val="100"/>
        <c:noMultiLvlLbl val="0"/>
      </c:catAx>
      <c:valAx>
        <c:axId val="454415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454415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BFD783-FA71-462A-800F-12B885EEFCF9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D1D4EA2E-6A51-488E-A64A-7B3A74E662F0}">
      <dgm:prSet phldrT="[Texto]"/>
      <dgm:spPr/>
      <dgm:t>
        <a:bodyPr/>
        <a:lstStyle/>
        <a:p>
          <a:r>
            <a:rPr lang="es-EC" dirty="0"/>
            <a:t>EL PROBLEMA</a:t>
          </a:r>
        </a:p>
      </dgm:t>
    </dgm:pt>
    <dgm:pt modelId="{8C9BE953-E0CE-43FD-8CDA-00A49D33CC75}" type="parTrans" cxnId="{FCFE5D24-D6C6-4687-836B-DF006DFFC9DA}">
      <dgm:prSet/>
      <dgm:spPr/>
      <dgm:t>
        <a:bodyPr/>
        <a:lstStyle/>
        <a:p>
          <a:endParaRPr lang="es-EC"/>
        </a:p>
      </dgm:t>
    </dgm:pt>
    <dgm:pt modelId="{4A2B1F0F-7A52-4FF3-B050-3B9ED0EFD1C1}" type="sibTrans" cxnId="{FCFE5D24-D6C6-4687-836B-DF006DFFC9DA}">
      <dgm:prSet/>
      <dgm:spPr/>
      <dgm:t>
        <a:bodyPr/>
        <a:lstStyle/>
        <a:p>
          <a:endParaRPr lang="es-EC"/>
        </a:p>
      </dgm:t>
    </dgm:pt>
    <dgm:pt modelId="{AA5F4FED-578F-4FE2-96AB-DAC30DCD7F5B}">
      <dgm:prSet phldrT="[Tex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MARCO DE REFERENCIA Y METODOLOGÍA</a:t>
          </a:r>
        </a:p>
      </dgm:t>
    </dgm:pt>
    <dgm:pt modelId="{4C08DBC2-D0B7-4A7E-A68E-E1E9FF27472D}" type="parTrans" cxnId="{D007FDAF-808A-4659-82EC-780760F85891}">
      <dgm:prSet/>
      <dgm:spPr/>
      <dgm:t>
        <a:bodyPr/>
        <a:lstStyle/>
        <a:p>
          <a:endParaRPr lang="es-EC"/>
        </a:p>
      </dgm:t>
    </dgm:pt>
    <dgm:pt modelId="{C09C6BFE-EC2B-4AB4-825E-6262D2500F57}" type="sibTrans" cxnId="{D007FDAF-808A-4659-82EC-780760F85891}">
      <dgm:prSet/>
      <dgm:spPr/>
      <dgm:t>
        <a:bodyPr/>
        <a:lstStyle/>
        <a:p>
          <a:endParaRPr lang="es-EC"/>
        </a:p>
      </dgm:t>
    </dgm:pt>
    <dgm:pt modelId="{C3241E6C-E0EB-4807-8CF3-31B462928E4B}">
      <dgm:prSet phldrT="[Texto]"/>
      <dgm:spPr/>
      <dgm:t>
        <a:bodyPr/>
        <a:lstStyle/>
        <a:p>
          <a:r>
            <a:rPr lang="es-EC" dirty="0"/>
            <a:t>ANÁLISIS E INTERPRETACIÓN DE LOS RESULTADOS</a:t>
          </a:r>
        </a:p>
      </dgm:t>
    </dgm:pt>
    <dgm:pt modelId="{6D788B26-FDD5-42EE-8C92-162BA69CB3EF}" type="parTrans" cxnId="{73E417BC-8FF2-470D-9849-1B867F0572C0}">
      <dgm:prSet/>
      <dgm:spPr/>
      <dgm:t>
        <a:bodyPr/>
        <a:lstStyle/>
        <a:p>
          <a:endParaRPr lang="es-EC"/>
        </a:p>
      </dgm:t>
    </dgm:pt>
    <dgm:pt modelId="{0EEFC706-6C1A-4344-827D-2D121C23E3EA}" type="sibTrans" cxnId="{73E417BC-8FF2-470D-9849-1B867F0572C0}">
      <dgm:prSet/>
      <dgm:spPr/>
      <dgm:t>
        <a:bodyPr/>
        <a:lstStyle/>
        <a:p>
          <a:endParaRPr lang="es-EC"/>
        </a:p>
      </dgm:t>
    </dgm:pt>
    <dgm:pt modelId="{79686898-59B5-44FD-B7AA-D38E34FEDF86}">
      <dgm:prSet phldrT="[Texto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s-EC" dirty="0"/>
            <a:t>PROPUESTA</a:t>
          </a:r>
        </a:p>
      </dgm:t>
    </dgm:pt>
    <dgm:pt modelId="{BC7F6B9A-8717-480A-B647-961A27AB62BB}" type="parTrans" cxnId="{7AAD7F9E-38B0-464B-BD98-4F59D4B16326}">
      <dgm:prSet/>
      <dgm:spPr/>
      <dgm:t>
        <a:bodyPr/>
        <a:lstStyle/>
        <a:p>
          <a:endParaRPr lang="es-EC"/>
        </a:p>
      </dgm:t>
    </dgm:pt>
    <dgm:pt modelId="{A2A3DECB-B0AF-41B5-9BC0-7108B70E179B}" type="sibTrans" cxnId="{7AAD7F9E-38B0-464B-BD98-4F59D4B16326}">
      <dgm:prSet/>
      <dgm:spPr/>
      <dgm:t>
        <a:bodyPr/>
        <a:lstStyle/>
        <a:p>
          <a:endParaRPr lang="es-EC"/>
        </a:p>
      </dgm:t>
    </dgm:pt>
    <dgm:pt modelId="{4BFC766E-1C1F-4223-89F2-C03C2A607165}">
      <dgm:prSet phldrT="[Texto]"/>
      <dgm:spPr/>
      <dgm:t>
        <a:bodyPr/>
        <a:lstStyle/>
        <a:p>
          <a:r>
            <a:rPr lang="es-EC" dirty="0"/>
            <a:t>CONCLUSIONES Y RECOMENDACIONES</a:t>
          </a:r>
        </a:p>
      </dgm:t>
    </dgm:pt>
    <dgm:pt modelId="{DD641B50-DF5D-4B7D-A0DA-037314BD5271}" type="parTrans" cxnId="{E4A7ED96-075B-4924-8070-1E0CE02483A5}">
      <dgm:prSet/>
      <dgm:spPr/>
      <dgm:t>
        <a:bodyPr/>
        <a:lstStyle/>
        <a:p>
          <a:endParaRPr lang="es-EC"/>
        </a:p>
      </dgm:t>
    </dgm:pt>
    <dgm:pt modelId="{50B6B624-141B-4F04-8BE3-5BCC9421079A}" type="sibTrans" cxnId="{E4A7ED96-075B-4924-8070-1E0CE02483A5}">
      <dgm:prSet/>
      <dgm:spPr/>
      <dgm:t>
        <a:bodyPr/>
        <a:lstStyle/>
        <a:p>
          <a:endParaRPr lang="es-EC"/>
        </a:p>
      </dgm:t>
    </dgm:pt>
    <dgm:pt modelId="{6A34C790-2DAD-4BCC-8FE4-4D041C683C99}" type="pres">
      <dgm:prSet presAssocID="{EFBFD783-FA71-462A-800F-12B885EEFCF9}" presName="Name0" presStyleCnt="0">
        <dgm:presLayoutVars>
          <dgm:chMax val="7"/>
          <dgm:chPref val="7"/>
          <dgm:dir/>
        </dgm:presLayoutVars>
      </dgm:prSet>
      <dgm:spPr/>
    </dgm:pt>
    <dgm:pt modelId="{0128BB12-2A77-43ED-9CFF-3B0A813FC315}" type="pres">
      <dgm:prSet presAssocID="{EFBFD783-FA71-462A-800F-12B885EEFCF9}" presName="Name1" presStyleCnt="0"/>
      <dgm:spPr/>
    </dgm:pt>
    <dgm:pt modelId="{FA88EC35-BBC0-488A-8B76-79F1DE2653F1}" type="pres">
      <dgm:prSet presAssocID="{EFBFD783-FA71-462A-800F-12B885EEFCF9}" presName="cycle" presStyleCnt="0"/>
      <dgm:spPr/>
    </dgm:pt>
    <dgm:pt modelId="{D1C5F7C6-0989-4C5A-8374-354F747231FB}" type="pres">
      <dgm:prSet presAssocID="{EFBFD783-FA71-462A-800F-12B885EEFCF9}" presName="srcNode" presStyleLbl="node1" presStyleIdx="0" presStyleCnt="5"/>
      <dgm:spPr/>
    </dgm:pt>
    <dgm:pt modelId="{FB62E14F-943E-4012-AFFA-2856BA686740}" type="pres">
      <dgm:prSet presAssocID="{EFBFD783-FA71-462A-800F-12B885EEFCF9}" presName="conn" presStyleLbl="parChTrans1D2" presStyleIdx="0" presStyleCnt="1"/>
      <dgm:spPr/>
    </dgm:pt>
    <dgm:pt modelId="{A1ECC141-C4FF-4D44-9C49-BDF9753E9F7E}" type="pres">
      <dgm:prSet presAssocID="{EFBFD783-FA71-462A-800F-12B885EEFCF9}" presName="extraNode" presStyleLbl="node1" presStyleIdx="0" presStyleCnt="5"/>
      <dgm:spPr/>
    </dgm:pt>
    <dgm:pt modelId="{6F8ACA50-2208-46EC-9868-533E044BFED6}" type="pres">
      <dgm:prSet presAssocID="{EFBFD783-FA71-462A-800F-12B885EEFCF9}" presName="dstNode" presStyleLbl="node1" presStyleIdx="0" presStyleCnt="5"/>
      <dgm:spPr/>
    </dgm:pt>
    <dgm:pt modelId="{EE734756-7121-4F70-BB7B-3DA00494F287}" type="pres">
      <dgm:prSet presAssocID="{D1D4EA2E-6A51-488E-A64A-7B3A74E662F0}" presName="text_1" presStyleLbl="node1" presStyleIdx="0" presStyleCnt="5">
        <dgm:presLayoutVars>
          <dgm:bulletEnabled val="1"/>
        </dgm:presLayoutVars>
      </dgm:prSet>
      <dgm:spPr/>
    </dgm:pt>
    <dgm:pt modelId="{828BF401-C0C7-4662-A771-24510061E69F}" type="pres">
      <dgm:prSet presAssocID="{D1D4EA2E-6A51-488E-A64A-7B3A74E662F0}" presName="accent_1" presStyleCnt="0"/>
      <dgm:spPr/>
    </dgm:pt>
    <dgm:pt modelId="{780330BC-F755-4564-AB8D-44C83B4C890C}" type="pres">
      <dgm:prSet presAssocID="{D1D4EA2E-6A51-488E-A64A-7B3A74E662F0}" presName="accentRepeatNode" presStyleLbl="solidFgAcc1" presStyleIdx="0" presStyleCnt="5"/>
      <dgm:spPr/>
    </dgm:pt>
    <dgm:pt modelId="{32BBD303-1A60-4EF9-A9D0-588AAA687DBE}" type="pres">
      <dgm:prSet presAssocID="{AA5F4FED-578F-4FE2-96AB-DAC30DCD7F5B}" presName="text_2" presStyleLbl="node1" presStyleIdx="1" presStyleCnt="5">
        <dgm:presLayoutVars>
          <dgm:bulletEnabled val="1"/>
        </dgm:presLayoutVars>
      </dgm:prSet>
      <dgm:spPr/>
    </dgm:pt>
    <dgm:pt modelId="{6078D3EC-5741-4409-83D7-94A679548F71}" type="pres">
      <dgm:prSet presAssocID="{AA5F4FED-578F-4FE2-96AB-DAC30DCD7F5B}" presName="accent_2" presStyleCnt="0"/>
      <dgm:spPr/>
    </dgm:pt>
    <dgm:pt modelId="{35A08F2A-6D93-4B0B-816D-BD9713A12B0F}" type="pres">
      <dgm:prSet presAssocID="{AA5F4FED-578F-4FE2-96AB-DAC30DCD7F5B}" presName="accentRepeatNode" presStyleLbl="solidFgAcc1" presStyleIdx="1" presStyleCnt="5"/>
      <dgm:spPr/>
    </dgm:pt>
    <dgm:pt modelId="{11BD3441-1D45-4678-B5EC-CFDABBC75C2A}" type="pres">
      <dgm:prSet presAssocID="{C3241E6C-E0EB-4807-8CF3-31B462928E4B}" presName="text_3" presStyleLbl="node1" presStyleIdx="2" presStyleCnt="5">
        <dgm:presLayoutVars>
          <dgm:bulletEnabled val="1"/>
        </dgm:presLayoutVars>
      </dgm:prSet>
      <dgm:spPr/>
    </dgm:pt>
    <dgm:pt modelId="{D003CFA6-D0AD-4FE9-8C1F-7BD2D28A783F}" type="pres">
      <dgm:prSet presAssocID="{C3241E6C-E0EB-4807-8CF3-31B462928E4B}" presName="accent_3" presStyleCnt="0"/>
      <dgm:spPr/>
    </dgm:pt>
    <dgm:pt modelId="{AB8A070F-CC24-4EB9-A596-CAB1DA208DAB}" type="pres">
      <dgm:prSet presAssocID="{C3241E6C-E0EB-4807-8CF3-31B462928E4B}" presName="accentRepeatNode" presStyleLbl="solidFgAcc1" presStyleIdx="2" presStyleCnt="5"/>
      <dgm:spPr/>
    </dgm:pt>
    <dgm:pt modelId="{60A89934-BF9D-4F6F-B74D-86093607AFCE}" type="pres">
      <dgm:prSet presAssocID="{79686898-59B5-44FD-B7AA-D38E34FEDF86}" presName="text_4" presStyleLbl="node1" presStyleIdx="3" presStyleCnt="5">
        <dgm:presLayoutVars>
          <dgm:bulletEnabled val="1"/>
        </dgm:presLayoutVars>
      </dgm:prSet>
      <dgm:spPr/>
    </dgm:pt>
    <dgm:pt modelId="{B48C0C80-D1AA-4F39-BA41-C59152EF35B8}" type="pres">
      <dgm:prSet presAssocID="{79686898-59B5-44FD-B7AA-D38E34FEDF86}" presName="accent_4" presStyleCnt="0"/>
      <dgm:spPr/>
    </dgm:pt>
    <dgm:pt modelId="{839B28D1-43C6-40FE-A772-743F672B01E3}" type="pres">
      <dgm:prSet presAssocID="{79686898-59B5-44FD-B7AA-D38E34FEDF86}" presName="accentRepeatNode" presStyleLbl="solidFgAcc1" presStyleIdx="3" presStyleCnt="5"/>
      <dgm:spPr/>
    </dgm:pt>
    <dgm:pt modelId="{CDD8E735-328B-4130-9933-5E7262E71CA4}" type="pres">
      <dgm:prSet presAssocID="{4BFC766E-1C1F-4223-89F2-C03C2A607165}" presName="text_5" presStyleLbl="node1" presStyleIdx="4" presStyleCnt="5">
        <dgm:presLayoutVars>
          <dgm:bulletEnabled val="1"/>
        </dgm:presLayoutVars>
      </dgm:prSet>
      <dgm:spPr/>
    </dgm:pt>
    <dgm:pt modelId="{E8431911-960D-4550-97DD-81B19BC3360C}" type="pres">
      <dgm:prSet presAssocID="{4BFC766E-1C1F-4223-89F2-C03C2A607165}" presName="accent_5" presStyleCnt="0"/>
      <dgm:spPr/>
    </dgm:pt>
    <dgm:pt modelId="{195966B8-9600-4D70-9F5A-6D1B9D9636C0}" type="pres">
      <dgm:prSet presAssocID="{4BFC766E-1C1F-4223-89F2-C03C2A607165}" presName="accentRepeatNode" presStyleLbl="solidFgAcc1" presStyleIdx="4" presStyleCnt="5"/>
      <dgm:spPr/>
    </dgm:pt>
  </dgm:ptLst>
  <dgm:cxnLst>
    <dgm:cxn modelId="{5DB10E1D-8B02-4AF1-8E1E-0343900D5A49}" type="presOf" srcId="{D1D4EA2E-6A51-488E-A64A-7B3A74E662F0}" destId="{EE734756-7121-4F70-BB7B-3DA00494F287}" srcOrd="0" destOrd="0" presId="urn:microsoft.com/office/officeart/2008/layout/VerticalCurvedList"/>
    <dgm:cxn modelId="{FCFE5D24-D6C6-4687-836B-DF006DFFC9DA}" srcId="{EFBFD783-FA71-462A-800F-12B885EEFCF9}" destId="{D1D4EA2E-6A51-488E-A64A-7B3A74E662F0}" srcOrd="0" destOrd="0" parTransId="{8C9BE953-E0CE-43FD-8CDA-00A49D33CC75}" sibTransId="{4A2B1F0F-7A52-4FF3-B050-3B9ED0EFD1C1}"/>
    <dgm:cxn modelId="{D12B1626-975A-4568-A7DF-0669CE9B07B6}" type="presOf" srcId="{C3241E6C-E0EB-4807-8CF3-31B462928E4B}" destId="{11BD3441-1D45-4678-B5EC-CFDABBC75C2A}" srcOrd="0" destOrd="0" presId="urn:microsoft.com/office/officeart/2008/layout/VerticalCurvedList"/>
    <dgm:cxn modelId="{BEFDA267-72CD-40D5-BF7A-7CAE7BCACE34}" type="presOf" srcId="{AA5F4FED-578F-4FE2-96AB-DAC30DCD7F5B}" destId="{32BBD303-1A60-4EF9-A9D0-588AAA687DBE}" srcOrd="0" destOrd="0" presId="urn:microsoft.com/office/officeart/2008/layout/VerticalCurvedList"/>
    <dgm:cxn modelId="{68CFF477-918A-419A-AA7D-774296E65369}" type="presOf" srcId="{79686898-59B5-44FD-B7AA-D38E34FEDF86}" destId="{60A89934-BF9D-4F6F-B74D-86093607AFCE}" srcOrd="0" destOrd="0" presId="urn:microsoft.com/office/officeart/2008/layout/VerticalCurvedList"/>
    <dgm:cxn modelId="{DA6A9A7D-3361-49BA-B15A-26860173DA0C}" type="presOf" srcId="{4BFC766E-1C1F-4223-89F2-C03C2A607165}" destId="{CDD8E735-328B-4130-9933-5E7262E71CA4}" srcOrd="0" destOrd="0" presId="urn:microsoft.com/office/officeart/2008/layout/VerticalCurvedList"/>
    <dgm:cxn modelId="{E4A7ED96-075B-4924-8070-1E0CE02483A5}" srcId="{EFBFD783-FA71-462A-800F-12B885EEFCF9}" destId="{4BFC766E-1C1F-4223-89F2-C03C2A607165}" srcOrd="4" destOrd="0" parTransId="{DD641B50-DF5D-4B7D-A0DA-037314BD5271}" sibTransId="{50B6B624-141B-4F04-8BE3-5BCC9421079A}"/>
    <dgm:cxn modelId="{B8869A9C-C832-4CCF-B75F-5E79824B197A}" type="presOf" srcId="{EFBFD783-FA71-462A-800F-12B885EEFCF9}" destId="{6A34C790-2DAD-4BCC-8FE4-4D041C683C99}" srcOrd="0" destOrd="0" presId="urn:microsoft.com/office/officeart/2008/layout/VerticalCurvedList"/>
    <dgm:cxn modelId="{7AAD7F9E-38B0-464B-BD98-4F59D4B16326}" srcId="{EFBFD783-FA71-462A-800F-12B885EEFCF9}" destId="{79686898-59B5-44FD-B7AA-D38E34FEDF86}" srcOrd="3" destOrd="0" parTransId="{BC7F6B9A-8717-480A-B647-961A27AB62BB}" sibTransId="{A2A3DECB-B0AF-41B5-9BC0-7108B70E179B}"/>
    <dgm:cxn modelId="{D007FDAF-808A-4659-82EC-780760F85891}" srcId="{EFBFD783-FA71-462A-800F-12B885EEFCF9}" destId="{AA5F4FED-578F-4FE2-96AB-DAC30DCD7F5B}" srcOrd="1" destOrd="0" parTransId="{4C08DBC2-D0B7-4A7E-A68E-E1E9FF27472D}" sibTransId="{C09C6BFE-EC2B-4AB4-825E-6262D2500F57}"/>
    <dgm:cxn modelId="{73E417BC-8FF2-470D-9849-1B867F0572C0}" srcId="{EFBFD783-FA71-462A-800F-12B885EEFCF9}" destId="{C3241E6C-E0EB-4807-8CF3-31B462928E4B}" srcOrd="2" destOrd="0" parTransId="{6D788B26-FDD5-42EE-8C92-162BA69CB3EF}" sibTransId="{0EEFC706-6C1A-4344-827D-2D121C23E3EA}"/>
    <dgm:cxn modelId="{0A6553D3-17E0-4217-81EA-D012C1B0289D}" type="presOf" srcId="{4A2B1F0F-7A52-4FF3-B050-3B9ED0EFD1C1}" destId="{FB62E14F-943E-4012-AFFA-2856BA686740}" srcOrd="0" destOrd="0" presId="urn:microsoft.com/office/officeart/2008/layout/VerticalCurvedList"/>
    <dgm:cxn modelId="{A1933A8A-08E6-4E4B-B460-928BDBFE847F}" type="presParOf" srcId="{6A34C790-2DAD-4BCC-8FE4-4D041C683C99}" destId="{0128BB12-2A77-43ED-9CFF-3B0A813FC315}" srcOrd="0" destOrd="0" presId="urn:microsoft.com/office/officeart/2008/layout/VerticalCurvedList"/>
    <dgm:cxn modelId="{EB0CD1AD-260A-4DAC-8895-251489E6D763}" type="presParOf" srcId="{0128BB12-2A77-43ED-9CFF-3B0A813FC315}" destId="{FA88EC35-BBC0-488A-8B76-79F1DE2653F1}" srcOrd="0" destOrd="0" presId="urn:microsoft.com/office/officeart/2008/layout/VerticalCurvedList"/>
    <dgm:cxn modelId="{D42FAF03-E738-4B89-AB87-FFBD514F5FB3}" type="presParOf" srcId="{FA88EC35-BBC0-488A-8B76-79F1DE2653F1}" destId="{D1C5F7C6-0989-4C5A-8374-354F747231FB}" srcOrd="0" destOrd="0" presId="urn:microsoft.com/office/officeart/2008/layout/VerticalCurvedList"/>
    <dgm:cxn modelId="{2049820F-1DAD-496A-AD2D-7E8C89FD9DB4}" type="presParOf" srcId="{FA88EC35-BBC0-488A-8B76-79F1DE2653F1}" destId="{FB62E14F-943E-4012-AFFA-2856BA686740}" srcOrd="1" destOrd="0" presId="urn:microsoft.com/office/officeart/2008/layout/VerticalCurvedList"/>
    <dgm:cxn modelId="{54609C7A-64FF-43B7-A8BC-2B3207403238}" type="presParOf" srcId="{FA88EC35-BBC0-488A-8B76-79F1DE2653F1}" destId="{A1ECC141-C4FF-4D44-9C49-BDF9753E9F7E}" srcOrd="2" destOrd="0" presId="urn:microsoft.com/office/officeart/2008/layout/VerticalCurvedList"/>
    <dgm:cxn modelId="{2672BBA9-79B4-4A21-93F0-A59A445EA08A}" type="presParOf" srcId="{FA88EC35-BBC0-488A-8B76-79F1DE2653F1}" destId="{6F8ACA50-2208-46EC-9868-533E044BFED6}" srcOrd="3" destOrd="0" presId="urn:microsoft.com/office/officeart/2008/layout/VerticalCurvedList"/>
    <dgm:cxn modelId="{AEF6612B-BD1B-4347-A1D3-24AEB5FA6583}" type="presParOf" srcId="{0128BB12-2A77-43ED-9CFF-3B0A813FC315}" destId="{EE734756-7121-4F70-BB7B-3DA00494F287}" srcOrd="1" destOrd="0" presId="urn:microsoft.com/office/officeart/2008/layout/VerticalCurvedList"/>
    <dgm:cxn modelId="{53BBC949-4E06-4C2C-A4DF-CBD890C97951}" type="presParOf" srcId="{0128BB12-2A77-43ED-9CFF-3B0A813FC315}" destId="{828BF401-C0C7-4662-A771-24510061E69F}" srcOrd="2" destOrd="0" presId="urn:microsoft.com/office/officeart/2008/layout/VerticalCurvedList"/>
    <dgm:cxn modelId="{5EA622A2-CB56-4FA2-A92B-9856530F4BBE}" type="presParOf" srcId="{828BF401-C0C7-4662-A771-24510061E69F}" destId="{780330BC-F755-4564-AB8D-44C83B4C890C}" srcOrd="0" destOrd="0" presId="urn:microsoft.com/office/officeart/2008/layout/VerticalCurvedList"/>
    <dgm:cxn modelId="{8A4D2856-4A4C-438B-8C67-15421A483918}" type="presParOf" srcId="{0128BB12-2A77-43ED-9CFF-3B0A813FC315}" destId="{32BBD303-1A60-4EF9-A9D0-588AAA687DBE}" srcOrd="3" destOrd="0" presId="urn:microsoft.com/office/officeart/2008/layout/VerticalCurvedList"/>
    <dgm:cxn modelId="{C0D59900-4082-4CD4-AC38-B0D7F80C8072}" type="presParOf" srcId="{0128BB12-2A77-43ED-9CFF-3B0A813FC315}" destId="{6078D3EC-5741-4409-83D7-94A679548F71}" srcOrd="4" destOrd="0" presId="urn:microsoft.com/office/officeart/2008/layout/VerticalCurvedList"/>
    <dgm:cxn modelId="{7BC84DE8-AE0D-40BE-BAD9-2C9FEA578C7C}" type="presParOf" srcId="{6078D3EC-5741-4409-83D7-94A679548F71}" destId="{35A08F2A-6D93-4B0B-816D-BD9713A12B0F}" srcOrd="0" destOrd="0" presId="urn:microsoft.com/office/officeart/2008/layout/VerticalCurvedList"/>
    <dgm:cxn modelId="{2515D37A-B5C6-424A-BA6D-03C6B1749B30}" type="presParOf" srcId="{0128BB12-2A77-43ED-9CFF-3B0A813FC315}" destId="{11BD3441-1D45-4678-B5EC-CFDABBC75C2A}" srcOrd="5" destOrd="0" presId="urn:microsoft.com/office/officeart/2008/layout/VerticalCurvedList"/>
    <dgm:cxn modelId="{0C8C6426-F2ED-498F-8CFE-525A8BD28D7A}" type="presParOf" srcId="{0128BB12-2A77-43ED-9CFF-3B0A813FC315}" destId="{D003CFA6-D0AD-4FE9-8C1F-7BD2D28A783F}" srcOrd="6" destOrd="0" presId="urn:microsoft.com/office/officeart/2008/layout/VerticalCurvedList"/>
    <dgm:cxn modelId="{30940E6E-5DA7-4DCF-BAA0-2B54BC67EC97}" type="presParOf" srcId="{D003CFA6-D0AD-4FE9-8C1F-7BD2D28A783F}" destId="{AB8A070F-CC24-4EB9-A596-CAB1DA208DAB}" srcOrd="0" destOrd="0" presId="urn:microsoft.com/office/officeart/2008/layout/VerticalCurvedList"/>
    <dgm:cxn modelId="{8E4FC1E6-B56F-407E-BACD-30489ED8C94C}" type="presParOf" srcId="{0128BB12-2A77-43ED-9CFF-3B0A813FC315}" destId="{60A89934-BF9D-4F6F-B74D-86093607AFCE}" srcOrd="7" destOrd="0" presId="urn:microsoft.com/office/officeart/2008/layout/VerticalCurvedList"/>
    <dgm:cxn modelId="{6C383F8F-D258-4418-980E-BF81C9815335}" type="presParOf" srcId="{0128BB12-2A77-43ED-9CFF-3B0A813FC315}" destId="{B48C0C80-D1AA-4F39-BA41-C59152EF35B8}" srcOrd="8" destOrd="0" presId="urn:microsoft.com/office/officeart/2008/layout/VerticalCurvedList"/>
    <dgm:cxn modelId="{13D26B1F-6DB0-4BF3-890F-17688B70B31C}" type="presParOf" srcId="{B48C0C80-D1AA-4F39-BA41-C59152EF35B8}" destId="{839B28D1-43C6-40FE-A772-743F672B01E3}" srcOrd="0" destOrd="0" presId="urn:microsoft.com/office/officeart/2008/layout/VerticalCurvedList"/>
    <dgm:cxn modelId="{9EB9DD10-E853-4A33-96A0-6661025A4DEF}" type="presParOf" srcId="{0128BB12-2A77-43ED-9CFF-3B0A813FC315}" destId="{CDD8E735-328B-4130-9933-5E7262E71CA4}" srcOrd="9" destOrd="0" presId="urn:microsoft.com/office/officeart/2008/layout/VerticalCurvedList"/>
    <dgm:cxn modelId="{6FDF99D3-C92D-4EBC-8A55-65D642E50432}" type="presParOf" srcId="{0128BB12-2A77-43ED-9CFF-3B0A813FC315}" destId="{E8431911-960D-4550-97DD-81B19BC3360C}" srcOrd="10" destOrd="0" presId="urn:microsoft.com/office/officeart/2008/layout/VerticalCurvedList"/>
    <dgm:cxn modelId="{ADC2CF0E-B2AB-4D20-A57C-F950FF1A2C17}" type="presParOf" srcId="{E8431911-960D-4550-97DD-81B19BC3360C}" destId="{195966B8-9600-4D70-9F5A-6D1B9D9636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A33AF6-6D75-478C-9417-B0E0C4DE0046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9F048C6E-8B71-4F9E-B3B8-CF71DE02856F}">
      <dgm:prSet phldrT="[Texto]"/>
      <dgm:spPr/>
      <dgm:t>
        <a:bodyPr/>
        <a:lstStyle/>
        <a:p>
          <a:r>
            <a:rPr lang="es-EC" dirty="0"/>
            <a:t>ENCUESTA</a:t>
          </a:r>
        </a:p>
      </dgm:t>
    </dgm:pt>
    <dgm:pt modelId="{BB174A0B-D3FB-4EB9-826C-282E32711256}" type="parTrans" cxnId="{AFB154B1-FACD-4F3D-9BCF-25AD3184D358}">
      <dgm:prSet/>
      <dgm:spPr/>
      <dgm:t>
        <a:bodyPr/>
        <a:lstStyle/>
        <a:p>
          <a:endParaRPr lang="es-EC"/>
        </a:p>
      </dgm:t>
    </dgm:pt>
    <dgm:pt modelId="{BFE58053-1C33-4DF9-80B5-330306E7708A}" type="sibTrans" cxnId="{AFB154B1-FACD-4F3D-9BCF-25AD3184D358}">
      <dgm:prSet/>
      <dgm:spPr/>
      <dgm:t>
        <a:bodyPr/>
        <a:lstStyle/>
        <a:p>
          <a:endParaRPr lang="es-EC"/>
        </a:p>
      </dgm:t>
    </dgm:pt>
    <dgm:pt modelId="{4BBB9CCB-21F0-4195-B15E-3E9F7A22BFA2}">
      <dgm:prSet phldrT="[Texto]"/>
      <dgm:spPr/>
      <dgm:t>
        <a:bodyPr/>
        <a:lstStyle/>
        <a:p>
          <a:r>
            <a:rPr lang="es-EC" dirty="0"/>
            <a:t>Encuesta realizada a una muestra no probabilística de la población naval para verificación de estado del conocimiento en ciberdefensa</a:t>
          </a:r>
        </a:p>
      </dgm:t>
    </dgm:pt>
    <dgm:pt modelId="{1369054B-25AE-408D-A8F4-BEAE92688E7D}" type="parTrans" cxnId="{37317009-8F43-41C0-8DA5-E653B7CFF521}">
      <dgm:prSet/>
      <dgm:spPr/>
      <dgm:t>
        <a:bodyPr/>
        <a:lstStyle/>
        <a:p>
          <a:endParaRPr lang="es-EC"/>
        </a:p>
      </dgm:t>
    </dgm:pt>
    <dgm:pt modelId="{9B89DB1D-A7AB-4372-80E8-7DEECEDCDFBF}" type="sibTrans" cxnId="{37317009-8F43-41C0-8DA5-E653B7CFF521}">
      <dgm:prSet/>
      <dgm:spPr/>
      <dgm:t>
        <a:bodyPr/>
        <a:lstStyle/>
        <a:p>
          <a:endParaRPr lang="es-EC"/>
        </a:p>
      </dgm:t>
    </dgm:pt>
    <dgm:pt modelId="{B53658CD-1EC4-49EF-8EDB-9A41E1D3F13A}">
      <dgm:prSet phldrT="[Texto]"/>
      <dgm:spPr/>
      <dgm:t>
        <a:bodyPr/>
        <a:lstStyle/>
        <a:p>
          <a:r>
            <a:rPr lang="es-EC" dirty="0"/>
            <a:t>ENTREVISTA</a:t>
          </a:r>
        </a:p>
      </dgm:t>
    </dgm:pt>
    <dgm:pt modelId="{E8054D70-3B33-4F70-BA4C-0B8DB3F67111}" type="parTrans" cxnId="{CF06B0CF-448F-4B0F-AB66-B55EB0230998}">
      <dgm:prSet/>
      <dgm:spPr/>
      <dgm:t>
        <a:bodyPr/>
        <a:lstStyle/>
        <a:p>
          <a:endParaRPr lang="es-EC"/>
        </a:p>
      </dgm:t>
    </dgm:pt>
    <dgm:pt modelId="{915C8F17-20CF-48B1-BB8C-D286422A9330}" type="sibTrans" cxnId="{CF06B0CF-448F-4B0F-AB66-B55EB0230998}">
      <dgm:prSet/>
      <dgm:spPr/>
      <dgm:t>
        <a:bodyPr/>
        <a:lstStyle/>
        <a:p>
          <a:endParaRPr lang="es-EC"/>
        </a:p>
      </dgm:t>
    </dgm:pt>
    <dgm:pt modelId="{BB833236-1DAF-45E3-A0BC-FC72967BCF3E}">
      <dgm:prSet phldrT="[Texto]"/>
      <dgm:spPr/>
      <dgm:t>
        <a:bodyPr/>
        <a:lstStyle/>
        <a:p>
          <a:r>
            <a:rPr lang="es-EC" dirty="0"/>
            <a:t>Entrevista cualitativas a personas expertas y que tengan relación con la ciberdefensa.</a:t>
          </a:r>
        </a:p>
      </dgm:t>
    </dgm:pt>
    <dgm:pt modelId="{8A184B17-0BEC-4E0D-B5BB-390C877E83C8}" type="parTrans" cxnId="{280271EA-D3BC-4B34-BFFB-9B4B81F7F653}">
      <dgm:prSet/>
      <dgm:spPr/>
      <dgm:t>
        <a:bodyPr/>
        <a:lstStyle/>
        <a:p>
          <a:endParaRPr lang="es-EC"/>
        </a:p>
      </dgm:t>
    </dgm:pt>
    <dgm:pt modelId="{76215A8A-0C2A-4264-8A5C-DA77240456A1}" type="sibTrans" cxnId="{280271EA-D3BC-4B34-BFFB-9B4B81F7F653}">
      <dgm:prSet/>
      <dgm:spPr/>
      <dgm:t>
        <a:bodyPr/>
        <a:lstStyle/>
        <a:p>
          <a:endParaRPr lang="es-EC"/>
        </a:p>
      </dgm:t>
    </dgm:pt>
    <dgm:pt modelId="{3E8BF3F8-3CB2-4CBF-B65F-2837E3AA1462}">
      <dgm:prSet phldrT="[Texto]"/>
      <dgm:spPr/>
      <dgm:t>
        <a:bodyPr/>
        <a:lstStyle/>
        <a:p>
          <a:r>
            <a:rPr lang="es-EC" dirty="0"/>
            <a:t>REVISIÓN DOCUMENTAL</a:t>
          </a:r>
        </a:p>
      </dgm:t>
    </dgm:pt>
    <dgm:pt modelId="{27604F00-E16A-4534-8DCC-19B95AAFD36A}" type="parTrans" cxnId="{5EEA1AAD-EAEB-46C4-9CFC-EA7AD6D4EFF1}">
      <dgm:prSet/>
      <dgm:spPr/>
      <dgm:t>
        <a:bodyPr/>
        <a:lstStyle/>
        <a:p>
          <a:endParaRPr lang="es-EC"/>
        </a:p>
      </dgm:t>
    </dgm:pt>
    <dgm:pt modelId="{9C746D5A-0D9E-47B8-A31E-5400024C0507}" type="sibTrans" cxnId="{5EEA1AAD-EAEB-46C4-9CFC-EA7AD6D4EFF1}">
      <dgm:prSet/>
      <dgm:spPr/>
      <dgm:t>
        <a:bodyPr/>
        <a:lstStyle/>
        <a:p>
          <a:endParaRPr lang="es-EC"/>
        </a:p>
      </dgm:t>
    </dgm:pt>
    <dgm:pt modelId="{1D5DD9A5-5E6D-4028-958E-66FB34FB3BB5}">
      <dgm:prSet phldrT="[Texto]"/>
      <dgm:spPr/>
      <dgm:t>
        <a:bodyPr/>
        <a:lstStyle/>
        <a:p>
          <a:r>
            <a:rPr lang="es-EC" dirty="0"/>
            <a:t>Revisión documental de estado de madurez de la ciberdefensa</a:t>
          </a:r>
        </a:p>
      </dgm:t>
    </dgm:pt>
    <dgm:pt modelId="{CD0F43F2-823F-4422-A59C-F6BF536EB50D}" type="parTrans" cxnId="{0F43732B-2DD7-4345-BCA9-05D4802A7A59}">
      <dgm:prSet/>
      <dgm:spPr/>
      <dgm:t>
        <a:bodyPr/>
        <a:lstStyle/>
        <a:p>
          <a:endParaRPr lang="es-EC"/>
        </a:p>
      </dgm:t>
    </dgm:pt>
    <dgm:pt modelId="{ABA5CE84-93AF-4290-96EB-F7EDE8A2DF88}" type="sibTrans" cxnId="{0F43732B-2DD7-4345-BCA9-05D4802A7A59}">
      <dgm:prSet/>
      <dgm:spPr/>
      <dgm:t>
        <a:bodyPr/>
        <a:lstStyle/>
        <a:p>
          <a:endParaRPr lang="es-EC"/>
        </a:p>
      </dgm:t>
    </dgm:pt>
    <dgm:pt modelId="{34BE33A2-B060-4324-BAF3-EF63C18BA5A7}" type="pres">
      <dgm:prSet presAssocID="{29A33AF6-6D75-478C-9417-B0E0C4DE0046}" presName="Name0" presStyleCnt="0">
        <dgm:presLayoutVars>
          <dgm:dir/>
          <dgm:animLvl val="lvl"/>
          <dgm:resizeHandles val="exact"/>
        </dgm:presLayoutVars>
      </dgm:prSet>
      <dgm:spPr/>
    </dgm:pt>
    <dgm:pt modelId="{6B44B3DF-0F29-4F64-AE5A-0073CA866A6C}" type="pres">
      <dgm:prSet presAssocID="{9F048C6E-8B71-4F9E-B3B8-CF71DE02856F}" presName="composite" presStyleCnt="0"/>
      <dgm:spPr/>
    </dgm:pt>
    <dgm:pt modelId="{D500A03F-9DFB-42AC-818A-29F492ED3CCF}" type="pres">
      <dgm:prSet presAssocID="{9F048C6E-8B71-4F9E-B3B8-CF71DE02856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4C1E7D5-996E-4B5F-811A-6897E6EFE0D9}" type="pres">
      <dgm:prSet presAssocID="{9F048C6E-8B71-4F9E-B3B8-CF71DE02856F}" presName="desTx" presStyleLbl="alignAccFollowNode1" presStyleIdx="0" presStyleCnt="3">
        <dgm:presLayoutVars>
          <dgm:bulletEnabled val="1"/>
        </dgm:presLayoutVars>
      </dgm:prSet>
      <dgm:spPr/>
    </dgm:pt>
    <dgm:pt modelId="{109CDD16-4826-4DAA-A4AA-9D71B2E311E1}" type="pres">
      <dgm:prSet presAssocID="{BFE58053-1C33-4DF9-80B5-330306E7708A}" presName="space" presStyleCnt="0"/>
      <dgm:spPr/>
    </dgm:pt>
    <dgm:pt modelId="{F2B9EB3B-F5CA-4CEF-AEC2-BBAA7172E2D4}" type="pres">
      <dgm:prSet presAssocID="{B53658CD-1EC4-49EF-8EDB-9A41E1D3F13A}" presName="composite" presStyleCnt="0"/>
      <dgm:spPr/>
    </dgm:pt>
    <dgm:pt modelId="{29914758-B281-4499-9A7B-41156EE99E3C}" type="pres">
      <dgm:prSet presAssocID="{B53658CD-1EC4-49EF-8EDB-9A41E1D3F13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B6DC7B5-44CD-44C1-8943-1A99D3FEBC8D}" type="pres">
      <dgm:prSet presAssocID="{B53658CD-1EC4-49EF-8EDB-9A41E1D3F13A}" presName="desTx" presStyleLbl="alignAccFollowNode1" presStyleIdx="1" presStyleCnt="3">
        <dgm:presLayoutVars>
          <dgm:bulletEnabled val="1"/>
        </dgm:presLayoutVars>
      </dgm:prSet>
      <dgm:spPr/>
    </dgm:pt>
    <dgm:pt modelId="{9B6422F1-BD63-4D14-8587-B9111B0EF30A}" type="pres">
      <dgm:prSet presAssocID="{915C8F17-20CF-48B1-BB8C-D286422A9330}" presName="space" presStyleCnt="0"/>
      <dgm:spPr/>
    </dgm:pt>
    <dgm:pt modelId="{8D69DDDB-450B-4A64-AA89-032B8AA751F3}" type="pres">
      <dgm:prSet presAssocID="{3E8BF3F8-3CB2-4CBF-B65F-2837E3AA1462}" presName="composite" presStyleCnt="0"/>
      <dgm:spPr/>
    </dgm:pt>
    <dgm:pt modelId="{9A14F5E1-FA71-4DDF-BA98-DB7E9CDF15B1}" type="pres">
      <dgm:prSet presAssocID="{3E8BF3F8-3CB2-4CBF-B65F-2837E3AA146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06290792-A43E-4B49-9DDE-AC03F30AE059}" type="pres">
      <dgm:prSet presAssocID="{3E8BF3F8-3CB2-4CBF-B65F-2837E3AA146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37317009-8F43-41C0-8DA5-E653B7CFF521}" srcId="{9F048C6E-8B71-4F9E-B3B8-CF71DE02856F}" destId="{4BBB9CCB-21F0-4195-B15E-3E9F7A22BFA2}" srcOrd="0" destOrd="0" parTransId="{1369054B-25AE-408D-A8F4-BEAE92688E7D}" sibTransId="{9B89DB1D-A7AB-4372-80E8-7DEECEDCDFBF}"/>
    <dgm:cxn modelId="{0F43732B-2DD7-4345-BCA9-05D4802A7A59}" srcId="{3E8BF3F8-3CB2-4CBF-B65F-2837E3AA1462}" destId="{1D5DD9A5-5E6D-4028-958E-66FB34FB3BB5}" srcOrd="0" destOrd="0" parTransId="{CD0F43F2-823F-4422-A59C-F6BF536EB50D}" sibTransId="{ABA5CE84-93AF-4290-96EB-F7EDE8A2DF88}"/>
    <dgm:cxn modelId="{06F1935F-0899-4326-B4BA-053327ABF09C}" type="presOf" srcId="{B53658CD-1EC4-49EF-8EDB-9A41E1D3F13A}" destId="{29914758-B281-4499-9A7B-41156EE99E3C}" srcOrd="0" destOrd="0" presId="urn:microsoft.com/office/officeart/2005/8/layout/hList1"/>
    <dgm:cxn modelId="{6C571043-470A-41EF-9FA4-A2135F7BB431}" type="presOf" srcId="{29A33AF6-6D75-478C-9417-B0E0C4DE0046}" destId="{34BE33A2-B060-4324-BAF3-EF63C18BA5A7}" srcOrd="0" destOrd="0" presId="urn:microsoft.com/office/officeart/2005/8/layout/hList1"/>
    <dgm:cxn modelId="{C3C71E44-0E73-4F9E-AB11-9A3532BA77AD}" type="presOf" srcId="{3E8BF3F8-3CB2-4CBF-B65F-2837E3AA1462}" destId="{9A14F5E1-FA71-4DDF-BA98-DB7E9CDF15B1}" srcOrd="0" destOrd="0" presId="urn:microsoft.com/office/officeart/2005/8/layout/hList1"/>
    <dgm:cxn modelId="{E017CD64-784F-4620-A4A4-30646710643D}" type="presOf" srcId="{1D5DD9A5-5E6D-4028-958E-66FB34FB3BB5}" destId="{06290792-A43E-4B49-9DDE-AC03F30AE059}" srcOrd="0" destOrd="0" presId="urn:microsoft.com/office/officeart/2005/8/layout/hList1"/>
    <dgm:cxn modelId="{CBD4CDA0-A176-4F59-9E7D-4D38CB0693AB}" type="presOf" srcId="{4BBB9CCB-21F0-4195-B15E-3E9F7A22BFA2}" destId="{C4C1E7D5-996E-4B5F-811A-6897E6EFE0D9}" srcOrd="0" destOrd="0" presId="urn:microsoft.com/office/officeart/2005/8/layout/hList1"/>
    <dgm:cxn modelId="{5EEA1AAD-EAEB-46C4-9CFC-EA7AD6D4EFF1}" srcId="{29A33AF6-6D75-478C-9417-B0E0C4DE0046}" destId="{3E8BF3F8-3CB2-4CBF-B65F-2837E3AA1462}" srcOrd="2" destOrd="0" parTransId="{27604F00-E16A-4534-8DCC-19B95AAFD36A}" sibTransId="{9C746D5A-0D9E-47B8-A31E-5400024C0507}"/>
    <dgm:cxn modelId="{48DB19AF-6A5F-48A4-8464-FA21498438C5}" type="presOf" srcId="{BB833236-1DAF-45E3-A0BC-FC72967BCF3E}" destId="{4B6DC7B5-44CD-44C1-8943-1A99D3FEBC8D}" srcOrd="0" destOrd="0" presId="urn:microsoft.com/office/officeart/2005/8/layout/hList1"/>
    <dgm:cxn modelId="{AFB154B1-FACD-4F3D-9BCF-25AD3184D358}" srcId="{29A33AF6-6D75-478C-9417-B0E0C4DE0046}" destId="{9F048C6E-8B71-4F9E-B3B8-CF71DE02856F}" srcOrd="0" destOrd="0" parTransId="{BB174A0B-D3FB-4EB9-826C-282E32711256}" sibTransId="{BFE58053-1C33-4DF9-80B5-330306E7708A}"/>
    <dgm:cxn modelId="{02552FCB-D321-4EA2-BF07-DED7DF537DE9}" type="presOf" srcId="{9F048C6E-8B71-4F9E-B3B8-CF71DE02856F}" destId="{D500A03F-9DFB-42AC-818A-29F492ED3CCF}" srcOrd="0" destOrd="0" presId="urn:microsoft.com/office/officeart/2005/8/layout/hList1"/>
    <dgm:cxn modelId="{CF06B0CF-448F-4B0F-AB66-B55EB0230998}" srcId="{29A33AF6-6D75-478C-9417-B0E0C4DE0046}" destId="{B53658CD-1EC4-49EF-8EDB-9A41E1D3F13A}" srcOrd="1" destOrd="0" parTransId="{E8054D70-3B33-4F70-BA4C-0B8DB3F67111}" sibTransId="{915C8F17-20CF-48B1-BB8C-D286422A9330}"/>
    <dgm:cxn modelId="{280271EA-D3BC-4B34-BFFB-9B4B81F7F653}" srcId="{B53658CD-1EC4-49EF-8EDB-9A41E1D3F13A}" destId="{BB833236-1DAF-45E3-A0BC-FC72967BCF3E}" srcOrd="0" destOrd="0" parTransId="{8A184B17-0BEC-4E0D-B5BB-390C877E83C8}" sibTransId="{76215A8A-0C2A-4264-8A5C-DA77240456A1}"/>
    <dgm:cxn modelId="{E669A762-3A03-4C3B-8239-81758D2FAB7C}" type="presParOf" srcId="{34BE33A2-B060-4324-BAF3-EF63C18BA5A7}" destId="{6B44B3DF-0F29-4F64-AE5A-0073CA866A6C}" srcOrd="0" destOrd="0" presId="urn:microsoft.com/office/officeart/2005/8/layout/hList1"/>
    <dgm:cxn modelId="{E1187B9D-0D28-4453-A313-5EF1218F44E0}" type="presParOf" srcId="{6B44B3DF-0F29-4F64-AE5A-0073CA866A6C}" destId="{D500A03F-9DFB-42AC-818A-29F492ED3CCF}" srcOrd="0" destOrd="0" presId="urn:microsoft.com/office/officeart/2005/8/layout/hList1"/>
    <dgm:cxn modelId="{36AC7286-7586-4729-AEBE-E03C03D4A395}" type="presParOf" srcId="{6B44B3DF-0F29-4F64-AE5A-0073CA866A6C}" destId="{C4C1E7D5-996E-4B5F-811A-6897E6EFE0D9}" srcOrd="1" destOrd="0" presId="urn:microsoft.com/office/officeart/2005/8/layout/hList1"/>
    <dgm:cxn modelId="{92F658A4-4FAC-4B0C-AB9C-38153BE50B24}" type="presParOf" srcId="{34BE33A2-B060-4324-BAF3-EF63C18BA5A7}" destId="{109CDD16-4826-4DAA-A4AA-9D71B2E311E1}" srcOrd="1" destOrd="0" presId="urn:microsoft.com/office/officeart/2005/8/layout/hList1"/>
    <dgm:cxn modelId="{505F3FDA-BA68-481E-83C3-729764D57732}" type="presParOf" srcId="{34BE33A2-B060-4324-BAF3-EF63C18BA5A7}" destId="{F2B9EB3B-F5CA-4CEF-AEC2-BBAA7172E2D4}" srcOrd="2" destOrd="0" presId="urn:microsoft.com/office/officeart/2005/8/layout/hList1"/>
    <dgm:cxn modelId="{C7C94DBE-ECB6-4737-A341-3C9D399571FF}" type="presParOf" srcId="{F2B9EB3B-F5CA-4CEF-AEC2-BBAA7172E2D4}" destId="{29914758-B281-4499-9A7B-41156EE99E3C}" srcOrd="0" destOrd="0" presId="urn:microsoft.com/office/officeart/2005/8/layout/hList1"/>
    <dgm:cxn modelId="{4030A082-9376-438C-A920-BA01CAB8C34A}" type="presParOf" srcId="{F2B9EB3B-F5CA-4CEF-AEC2-BBAA7172E2D4}" destId="{4B6DC7B5-44CD-44C1-8943-1A99D3FEBC8D}" srcOrd="1" destOrd="0" presId="urn:microsoft.com/office/officeart/2005/8/layout/hList1"/>
    <dgm:cxn modelId="{19D63A1F-3238-4214-BAED-BFB6D548FFFA}" type="presParOf" srcId="{34BE33A2-B060-4324-BAF3-EF63C18BA5A7}" destId="{9B6422F1-BD63-4D14-8587-B9111B0EF30A}" srcOrd="3" destOrd="0" presId="urn:microsoft.com/office/officeart/2005/8/layout/hList1"/>
    <dgm:cxn modelId="{BAEBF644-814C-4A1D-AED3-2883A9D64D90}" type="presParOf" srcId="{34BE33A2-B060-4324-BAF3-EF63C18BA5A7}" destId="{8D69DDDB-450B-4A64-AA89-032B8AA751F3}" srcOrd="4" destOrd="0" presId="urn:microsoft.com/office/officeart/2005/8/layout/hList1"/>
    <dgm:cxn modelId="{14E21268-67ED-4028-B431-482E8C0DB2F9}" type="presParOf" srcId="{8D69DDDB-450B-4A64-AA89-032B8AA751F3}" destId="{9A14F5E1-FA71-4DDF-BA98-DB7E9CDF15B1}" srcOrd="0" destOrd="0" presId="urn:microsoft.com/office/officeart/2005/8/layout/hList1"/>
    <dgm:cxn modelId="{81690D52-F2FB-4F20-9490-BACA57129AEA}" type="presParOf" srcId="{8D69DDDB-450B-4A64-AA89-032B8AA751F3}" destId="{06290792-A43E-4B49-9DDE-AC03F30AE0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027F80-7FAE-465B-883F-732899696FDE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27C412D8-1547-4201-A1AE-C7070548082E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Elección de Procesos sustantivos</a:t>
          </a:r>
        </a:p>
      </dgm:t>
    </dgm:pt>
    <dgm:pt modelId="{65D656D8-57D9-4AF9-BDFE-B7DB2AFFDDC5}" type="parTrans" cxnId="{2D4F09CA-8AAA-40A8-A0ED-D52DA514FC1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A194BB1-AFA4-4750-BC8F-5CB4636DE4FE}" type="sibTrans" cxnId="{2D4F09CA-8AAA-40A8-A0ED-D52DA514FC1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063EDCB-0613-4432-8DD7-5472DE312484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Levantamientos de actividades</a:t>
          </a:r>
        </a:p>
      </dgm:t>
    </dgm:pt>
    <dgm:pt modelId="{232C40C1-BB10-4B67-B2A3-B0AF8B279B66}" type="parTrans" cxnId="{50983FDD-85D2-4087-9E1B-843F65FE61D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E1CEE79-56CD-4ABE-A546-255B8F9A6688}" type="sibTrans" cxnId="{50983FDD-85D2-4087-9E1B-843F65FE61D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9C30CEF-7512-48AB-98CB-C2BA48D606EB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Mapa de Procesos</a:t>
          </a:r>
        </a:p>
      </dgm:t>
    </dgm:pt>
    <dgm:pt modelId="{E749FAE6-723B-4896-A731-8193D6449699}" type="parTrans" cxnId="{6AC7BFBE-5F5A-4594-AA88-28B9C9FC198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0D794D6-9F69-4700-88D6-389AD2CD805F}" type="sibTrans" cxnId="{6AC7BFBE-5F5A-4594-AA88-28B9C9FC198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AE311EC-8059-4DCE-86D3-B925F1C78FDF}" type="pres">
      <dgm:prSet presAssocID="{C4027F80-7FAE-465B-883F-732899696FDE}" presName="Name0" presStyleCnt="0">
        <dgm:presLayoutVars>
          <dgm:dir/>
          <dgm:animLvl val="lvl"/>
          <dgm:resizeHandles val="exact"/>
        </dgm:presLayoutVars>
      </dgm:prSet>
      <dgm:spPr/>
    </dgm:pt>
    <dgm:pt modelId="{7BBB3ED2-45E1-433D-B888-3D5DA4A427B7}" type="pres">
      <dgm:prSet presAssocID="{27C412D8-1547-4201-A1AE-C7070548082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03F2AB6-7864-4EF4-B736-283C3EE61780}" type="pres">
      <dgm:prSet presAssocID="{AA194BB1-AFA4-4750-BC8F-5CB4636DE4FE}" presName="parTxOnlySpace" presStyleCnt="0"/>
      <dgm:spPr/>
    </dgm:pt>
    <dgm:pt modelId="{359E7EFA-FC9F-4D39-B326-95FFEDE7D37E}" type="pres">
      <dgm:prSet presAssocID="{E063EDCB-0613-4432-8DD7-5472DE31248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6DE6A74-DEA5-4752-9A1B-FEAD629701E9}" type="pres">
      <dgm:prSet presAssocID="{5E1CEE79-56CD-4ABE-A546-255B8F9A6688}" presName="parTxOnlySpace" presStyleCnt="0"/>
      <dgm:spPr/>
    </dgm:pt>
    <dgm:pt modelId="{6C83E294-C2C4-46BD-9767-4D8FC19AAFC8}" type="pres">
      <dgm:prSet presAssocID="{A9C30CEF-7512-48AB-98CB-C2BA48D606E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0182F6C-F186-4BDE-93ED-D698752F252D}" type="presOf" srcId="{A9C30CEF-7512-48AB-98CB-C2BA48D606EB}" destId="{6C83E294-C2C4-46BD-9767-4D8FC19AAFC8}" srcOrd="0" destOrd="0" presId="urn:microsoft.com/office/officeart/2005/8/layout/chevron1"/>
    <dgm:cxn modelId="{DDD38F72-9E23-4346-A272-568BC155429A}" type="presOf" srcId="{E063EDCB-0613-4432-8DD7-5472DE312484}" destId="{359E7EFA-FC9F-4D39-B326-95FFEDE7D37E}" srcOrd="0" destOrd="0" presId="urn:microsoft.com/office/officeart/2005/8/layout/chevron1"/>
    <dgm:cxn modelId="{78033F78-0FB2-4836-A7FF-C1BD85F508C3}" type="presOf" srcId="{27C412D8-1547-4201-A1AE-C7070548082E}" destId="{7BBB3ED2-45E1-433D-B888-3D5DA4A427B7}" srcOrd="0" destOrd="0" presId="urn:microsoft.com/office/officeart/2005/8/layout/chevron1"/>
    <dgm:cxn modelId="{EA170DB5-DB21-4B45-9DAB-7AF847B8F7C2}" type="presOf" srcId="{C4027F80-7FAE-465B-883F-732899696FDE}" destId="{1AE311EC-8059-4DCE-86D3-B925F1C78FDF}" srcOrd="0" destOrd="0" presId="urn:microsoft.com/office/officeart/2005/8/layout/chevron1"/>
    <dgm:cxn modelId="{6AC7BFBE-5F5A-4594-AA88-28B9C9FC198B}" srcId="{C4027F80-7FAE-465B-883F-732899696FDE}" destId="{A9C30CEF-7512-48AB-98CB-C2BA48D606EB}" srcOrd="2" destOrd="0" parTransId="{E749FAE6-723B-4896-A731-8193D6449699}" sibTransId="{A0D794D6-9F69-4700-88D6-389AD2CD805F}"/>
    <dgm:cxn modelId="{2D4F09CA-8AAA-40A8-A0ED-D52DA514FC18}" srcId="{C4027F80-7FAE-465B-883F-732899696FDE}" destId="{27C412D8-1547-4201-A1AE-C7070548082E}" srcOrd="0" destOrd="0" parTransId="{65D656D8-57D9-4AF9-BDFE-B7DB2AFFDDC5}" sibTransId="{AA194BB1-AFA4-4750-BC8F-5CB4636DE4FE}"/>
    <dgm:cxn modelId="{50983FDD-85D2-4087-9E1B-843F65FE61DC}" srcId="{C4027F80-7FAE-465B-883F-732899696FDE}" destId="{E063EDCB-0613-4432-8DD7-5472DE312484}" srcOrd="1" destOrd="0" parTransId="{232C40C1-BB10-4B67-B2A3-B0AF8B279B66}" sibTransId="{5E1CEE79-56CD-4ABE-A546-255B8F9A6688}"/>
    <dgm:cxn modelId="{7D6641FA-A7A2-4BF9-B83B-36522FDF2FD8}" type="presParOf" srcId="{1AE311EC-8059-4DCE-86D3-B925F1C78FDF}" destId="{7BBB3ED2-45E1-433D-B888-3D5DA4A427B7}" srcOrd="0" destOrd="0" presId="urn:microsoft.com/office/officeart/2005/8/layout/chevron1"/>
    <dgm:cxn modelId="{DAA95BCB-E847-44E8-A812-8FD07A92396F}" type="presParOf" srcId="{1AE311EC-8059-4DCE-86D3-B925F1C78FDF}" destId="{003F2AB6-7864-4EF4-B736-283C3EE61780}" srcOrd="1" destOrd="0" presId="urn:microsoft.com/office/officeart/2005/8/layout/chevron1"/>
    <dgm:cxn modelId="{53408174-BEA5-4879-B81C-30FB7E032B54}" type="presParOf" srcId="{1AE311EC-8059-4DCE-86D3-B925F1C78FDF}" destId="{359E7EFA-FC9F-4D39-B326-95FFEDE7D37E}" srcOrd="2" destOrd="0" presId="urn:microsoft.com/office/officeart/2005/8/layout/chevron1"/>
    <dgm:cxn modelId="{C75310D3-B46D-473E-8B19-1F0AEA6B9F51}" type="presParOf" srcId="{1AE311EC-8059-4DCE-86D3-B925F1C78FDF}" destId="{A6DE6A74-DEA5-4752-9A1B-FEAD629701E9}" srcOrd="3" destOrd="0" presId="urn:microsoft.com/office/officeart/2005/8/layout/chevron1"/>
    <dgm:cxn modelId="{18541AED-C3C0-467C-AB31-5ED34E1DFA0B}" type="presParOf" srcId="{1AE311EC-8059-4DCE-86D3-B925F1C78FDF}" destId="{6C83E294-C2C4-46BD-9767-4D8FC19AAFC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027F80-7FAE-465B-883F-732899696FDE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27C412D8-1547-4201-A1AE-C7070548082E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Estructura Organizacional</a:t>
          </a:r>
        </a:p>
      </dgm:t>
    </dgm:pt>
    <dgm:pt modelId="{65D656D8-57D9-4AF9-BDFE-B7DB2AFFDDC5}" type="parTrans" cxnId="{2D4F09CA-8AAA-40A8-A0ED-D52DA514FC1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A194BB1-AFA4-4750-BC8F-5CB4636DE4FE}" type="sibTrans" cxnId="{2D4F09CA-8AAA-40A8-A0ED-D52DA514FC1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063EDCB-0613-4432-8DD7-5472DE312484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Propuesta de Orgánico</a:t>
          </a:r>
        </a:p>
      </dgm:t>
    </dgm:pt>
    <dgm:pt modelId="{232C40C1-BB10-4B67-B2A3-B0AF8B279B66}" type="parTrans" cxnId="{50983FDD-85D2-4087-9E1B-843F65FE61D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E1CEE79-56CD-4ABE-A546-255B8F9A6688}" type="sibTrans" cxnId="{50983FDD-85D2-4087-9E1B-843F65FE61D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9C30CEF-7512-48AB-98CB-C2BA48D606EB}">
      <dgm:prSet phldrT="[Texto]"/>
      <dgm:spPr/>
      <dgm:t>
        <a:bodyPr/>
        <a:lstStyle/>
        <a:p>
          <a:r>
            <a:rPr lang="es-EC" dirty="0">
              <a:solidFill>
                <a:schemeClr val="tx1"/>
              </a:solidFill>
            </a:rPr>
            <a:t>Plan de Formación</a:t>
          </a:r>
        </a:p>
      </dgm:t>
    </dgm:pt>
    <dgm:pt modelId="{E749FAE6-723B-4896-A731-8193D6449699}" type="parTrans" cxnId="{6AC7BFBE-5F5A-4594-AA88-28B9C9FC198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0D794D6-9F69-4700-88D6-389AD2CD805F}" type="sibTrans" cxnId="{6AC7BFBE-5F5A-4594-AA88-28B9C9FC198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AE311EC-8059-4DCE-86D3-B925F1C78FDF}" type="pres">
      <dgm:prSet presAssocID="{C4027F80-7FAE-465B-883F-732899696FDE}" presName="Name0" presStyleCnt="0">
        <dgm:presLayoutVars>
          <dgm:dir/>
          <dgm:animLvl val="lvl"/>
          <dgm:resizeHandles val="exact"/>
        </dgm:presLayoutVars>
      </dgm:prSet>
      <dgm:spPr/>
    </dgm:pt>
    <dgm:pt modelId="{7BBB3ED2-45E1-433D-B888-3D5DA4A427B7}" type="pres">
      <dgm:prSet presAssocID="{27C412D8-1547-4201-A1AE-C7070548082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03F2AB6-7864-4EF4-B736-283C3EE61780}" type="pres">
      <dgm:prSet presAssocID="{AA194BB1-AFA4-4750-BC8F-5CB4636DE4FE}" presName="parTxOnlySpace" presStyleCnt="0"/>
      <dgm:spPr/>
    </dgm:pt>
    <dgm:pt modelId="{359E7EFA-FC9F-4D39-B326-95FFEDE7D37E}" type="pres">
      <dgm:prSet presAssocID="{E063EDCB-0613-4432-8DD7-5472DE31248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6DE6A74-DEA5-4752-9A1B-FEAD629701E9}" type="pres">
      <dgm:prSet presAssocID="{5E1CEE79-56CD-4ABE-A546-255B8F9A6688}" presName="parTxOnlySpace" presStyleCnt="0"/>
      <dgm:spPr/>
    </dgm:pt>
    <dgm:pt modelId="{6C83E294-C2C4-46BD-9767-4D8FC19AAFC8}" type="pres">
      <dgm:prSet presAssocID="{A9C30CEF-7512-48AB-98CB-C2BA48D606E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0182F6C-F186-4BDE-93ED-D698752F252D}" type="presOf" srcId="{A9C30CEF-7512-48AB-98CB-C2BA48D606EB}" destId="{6C83E294-C2C4-46BD-9767-4D8FC19AAFC8}" srcOrd="0" destOrd="0" presId="urn:microsoft.com/office/officeart/2005/8/layout/chevron1"/>
    <dgm:cxn modelId="{DDD38F72-9E23-4346-A272-568BC155429A}" type="presOf" srcId="{E063EDCB-0613-4432-8DD7-5472DE312484}" destId="{359E7EFA-FC9F-4D39-B326-95FFEDE7D37E}" srcOrd="0" destOrd="0" presId="urn:microsoft.com/office/officeart/2005/8/layout/chevron1"/>
    <dgm:cxn modelId="{78033F78-0FB2-4836-A7FF-C1BD85F508C3}" type="presOf" srcId="{27C412D8-1547-4201-A1AE-C7070548082E}" destId="{7BBB3ED2-45E1-433D-B888-3D5DA4A427B7}" srcOrd="0" destOrd="0" presId="urn:microsoft.com/office/officeart/2005/8/layout/chevron1"/>
    <dgm:cxn modelId="{EA170DB5-DB21-4B45-9DAB-7AF847B8F7C2}" type="presOf" srcId="{C4027F80-7FAE-465B-883F-732899696FDE}" destId="{1AE311EC-8059-4DCE-86D3-B925F1C78FDF}" srcOrd="0" destOrd="0" presId="urn:microsoft.com/office/officeart/2005/8/layout/chevron1"/>
    <dgm:cxn modelId="{6AC7BFBE-5F5A-4594-AA88-28B9C9FC198B}" srcId="{C4027F80-7FAE-465B-883F-732899696FDE}" destId="{A9C30CEF-7512-48AB-98CB-C2BA48D606EB}" srcOrd="2" destOrd="0" parTransId="{E749FAE6-723B-4896-A731-8193D6449699}" sibTransId="{A0D794D6-9F69-4700-88D6-389AD2CD805F}"/>
    <dgm:cxn modelId="{2D4F09CA-8AAA-40A8-A0ED-D52DA514FC18}" srcId="{C4027F80-7FAE-465B-883F-732899696FDE}" destId="{27C412D8-1547-4201-A1AE-C7070548082E}" srcOrd="0" destOrd="0" parTransId="{65D656D8-57D9-4AF9-BDFE-B7DB2AFFDDC5}" sibTransId="{AA194BB1-AFA4-4750-BC8F-5CB4636DE4FE}"/>
    <dgm:cxn modelId="{50983FDD-85D2-4087-9E1B-843F65FE61DC}" srcId="{C4027F80-7FAE-465B-883F-732899696FDE}" destId="{E063EDCB-0613-4432-8DD7-5472DE312484}" srcOrd="1" destOrd="0" parTransId="{232C40C1-BB10-4B67-B2A3-B0AF8B279B66}" sibTransId="{5E1CEE79-56CD-4ABE-A546-255B8F9A6688}"/>
    <dgm:cxn modelId="{7D6641FA-A7A2-4BF9-B83B-36522FDF2FD8}" type="presParOf" srcId="{1AE311EC-8059-4DCE-86D3-B925F1C78FDF}" destId="{7BBB3ED2-45E1-433D-B888-3D5DA4A427B7}" srcOrd="0" destOrd="0" presId="urn:microsoft.com/office/officeart/2005/8/layout/chevron1"/>
    <dgm:cxn modelId="{DAA95BCB-E847-44E8-A812-8FD07A92396F}" type="presParOf" srcId="{1AE311EC-8059-4DCE-86D3-B925F1C78FDF}" destId="{003F2AB6-7864-4EF4-B736-283C3EE61780}" srcOrd="1" destOrd="0" presId="urn:microsoft.com/office/officeart/2005/8/layout/chevron1"/>
    <dgm:cxn modelId="{53408174-BEA5-4879-B81C-30FB7E032B54}" type="presParOf" srcId="{1AE311EC-8059-4DCE-86D3-B925F1C78FDF}" destId="{359E7EFA-FC9F-4D39-B326-95FFEDE7D37E}" srcOrd="2" destOrd="0" presId="urn:microsoft.com/office/officeart/2005/8/layout/chevron1"/>
    <dgm:cxn modelId="{C75310D3-B46D-473E-8B19-1F0AEA6B9F51}" type="presParOf" srcId="{1AE311EC-8059-4DCE-86D3-B925F1C78FDF}" destId="{A6DE6A74-DEA5-4752-9A1B-FEAD629701E9}" srcOrd="3" destOrd="0" presId="urn:microsoft.com/office/officeart/2005/8/layout/chevron1"/>
    <dgm:cxn modelId="{18541AED-C3C0-467C-AB31-5ED34E1DFA0B}" type="presParOf" srcId="{1AE311EC-8059-4DCE-86D3-B925F1C78FDF}" destId="{6C83E294-C2C4-46BD-9767-4D8FC19AAFC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209BD9-993E-4F3C-AE8D-3BB854979C6C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3763FD92-366C-4DA4-B2E5-1BF2458D955A}">
      <dgm:prSet phldrT="[Texto]"/>
      <dgm:spPr/>
      <dgm:t>
        <a:bodyPr/>
        <a:lstStyle/>
        <a:p>
          <a:r>
            <a:rPr lang="es-EC"/>
            <a:t>Comando</a:t>
          </a:r>
        </a:p>
      </dgm:t>
    </dgm:pt>
    <dgm:pt modelId="{121555C8-C8C3-4EA2-A839-AF10BE9389DC}" type="parTrans" cxnId="{9EB13CDE-19F6-47AF-B7BF-1CA897B5DCFC}">
      <dgm:prSet/>
      <dgm:spPr/>
      <dgm:t>
        <a:bodyPr/>
        <a:lstStyle/>
        <a:p>
          <a:endParaRPr lang="es-EC"/>
        </a:p>
      </dgm:t>
    </dgm:pt>
    <dgm:pt modelId="{D4AC63FA-5F97-4870-9898-392EA1FFDE7A}" type="sibTrans" cxnId="{9EB13CDE-19F6-47AF-B7BF-1CA897B5DCFC}">
      <dgm:prSet/>
      <dgm:spPr/>
      <dgm:t>
        <a:bodyPr/>
        <a:lstStyle/>
        <a:p>
          <a:endParaRPr lang="es-EC"/>
        </a:p>
      </dgm:t>
    </dgm:pt>
    <dgm:pt modelId="{0FBFAD56-361D-48FA-A858-2EF8C4E02F82}">
      <dgm:prSet phldrT="[Texto]"/>
      <dgm:spPr/>
      <dgm:t>
        <a:bodyPr/>
        <a:lstStyle/>
        <a:p>
          <a:r>
            <a:rPr lang="es-EC"/>
            <a:t>Exploracion</a:t>
          </a:r>
        </a:p>
      </dgm:t>
    </dgm:pt>
    <dgm:pt modelId="{B173E00B-BF27-44EF-B100-278C111D1503}" type="parTrans" cxnId="{8C009FA4-C2D8-44B2-B50C-15B553738BA6}">
      <dgm:prSet/>
      <dgm:spPr/>
      <dgm:t>
        <a:bodyPr/>
        <a:lstStyle/>
        <a:p>
          <a:endParaRPr lang="es-EC"/>
        </a:p>
      </dgm:t>
    </dgm:pt>
    <dgm:pt modelId="{8BA00B46-736F-4225-8202-67BD5B12B981}" type="sibTrans" cxnId="{8C009FA4-C2D8-44B2-B50C-15B553738BA6}">
      <dgm:prSet/>
      <dgm:spPr/>
      <dgm:t>
        <a:bodyPr/>
        <a:lstStyle/>
        <a:p>
          <a:endParaRPr lang="es-EC"/>
        </a:p>
      </dgm:t>
    </dgm:pt>
    <dgm:pt modelId="{9643E01A-6B89-4EC3-952D-61124168598A}">
      <dgm:prSet phldrT="[Texto]"/>
      <dgm:spPr/>
      <dgm:t>
        <a:bodyPr/>
        <a:lstStyle/>
        <a:p>
          <a:r>
            <a:rPr lang="es-EC"/>
            <a:t>Defensa</a:t>
          </a:r>
        </a:p>
      </dgm:t>
    </dgm:pt>
    <dgm:pt modelId="{E8AA80A8-6C38-43FD-885A-CA88E7FAF1E1}" type="parTrans" cxnId="{7BC9489F-6B6F-49C3-8111-6F21748FE5D4}">
      <dgm:prSet/>
      <dgm:spPr/>
      <dgm:t>
        <a:bodyPr/>
        <a:lstStyle/>
        <a:p>
          <a:endParaRPr lang="es-EC"/>
        </a:p>
      </dgm:t>
    </dgm:pt>
    <dgm:pt modelId="{48351596-6A45-4F44-8D72-740EF67A8B0F}" type="sibTrans" cxnId="{7BC9489F-6B6F-49C3-8111-6F21748FE5D4}">
      <dgm:prSet/>
      <dgm:spPr/>
      <dgm:t>
        <a:bodyPr/>
        <a:lstStyle/>
        <a:p>
          <a:endParaRPr lang="es-EC"/>
        </a:p>
      </dgm:t>
    </dgm:pt>
    <dgm:pt modelId="{D18932FC-5384-416C-9FF8-5DF332C6B039}">
      <dgm:prSet phldrT="[Texto]"/>
      <dgm:spPr/>
      <dgm:t>
        <a:bodyPr/>
        <a:lstStyle/>
        <a:p>
          <a:r>
            <a:rPr lang="es-EC"/>
            <a:t>Respuesta</a:t>
          </a:r>
        </a:p>
      </dgm:t>
    </dgm:pt>
    <dgm:pt modelId="{D4C5ED6B-7D24-40C0-8EEF-231663035469}" type="parTrans" cxnId="{4042A318-5FB9-44A5-A168-D6FB73569185}">
      <dgm:prSet/>
      <dgm:spPr/>
      <dgm:t>
        <a:bodyPr/>
        <a:lstStyle/>
        <a:p>
          <a:endParaRPr lang="es-EC"/>
        </a:p>
      </dgm:t>
    </dgm:pt>
    <dgm:pt modelId="{0395D4A4-30A2-407E-B177-DE5763501D02}" type="sibTrans" cxnId="{4042A318-5FB9-44A5-A168-D6FB73569185}">
      <dgm:prSet/>
      <dgm:spPr/>
      <dgm:t>
        <a:bodyPr/>
        <a:lstStyle/>
        <a:p>
          <a:endParaRPr lang="es-EC"/>
        </a:p>
      </dgm:t>
    </dgm:pt>
    <dgm:pt modelId="{A2971779-8E45-4496-A087-2741227218CD}" type="asst">
      <dgm:prSet/>
      <dgm:spPr/>
      <dgm:t>
        <a:bodyPr/>
        <a:lstStyle/>
        <a:p>
          <a:r>
            <a:rPr lang="es-EC"/>
            <a:t>Planificación</a:t>
          </a:r>
        </a:p>
      </dgm:t>
    </dgm:pt>
    <dgm:pt modelId="{130FA1C5-C65C-4DF2-B0E9-94ECDF08E44C}" type="sibTrans" cxnId="{FFE78EDB-9B34-4CEF-9858-6FD7F27D47D0}">
      <dgm:prSet/>
      <dgm:spPr/>
      <dgm:t>
        <a:bodyPr/>
        <a:lstStyle/>
        <a:p>
          <a:endParaRPr lang="es-EC"/>
        </a:p>
      </dgm:t>
    </dgm:pt>
    <dgm:pt modelId="{F1D57D83-33A6-4DA6-88DD-1EB99451F9A9}" type="parTrans" cxnId="{FFE78EDB-9B34-4CEF-9858-6FD7F27D47D0}">
      <dgm:prSet/>
      <dgm:spPr/>
      <dgm:t>
        <a:bodyPr/>
        <a:lstStyle/>
        <a:p>
          <a:endParaRPr lang="es-EC"/>
        </a:p>
      </dgm:t>
    </dgm:pt>
    <dgm:pt modelId="{372BC829-C7C9-4F9F-946D-531D56A921AF}" type="pres">
      <dgm:prSet presAssocID="{88209BD9-993E-4F3C-AE8D-3BB854979C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76A91C0-3E0B-43B7-A2B1-113B62ABEBBD}" type="pres">
      <dgm:prSet presAssocID="{3763FD92-366C-4DA4-B2E5-1BF2458D955A}" presName="hierRoot1" presStyleCnt="0">
        <dgm:presLayoutVars>
          <dgm:hierBranch val="init"/>
        </dgm:presLayoutVars>
      </dgm:prSet>
      <dgm:spPr/>
    </dgm:pt>
    <dgm:pt modelId="{F0B37D1D-A2C4-48F8-AEFF-7D9E5843E034}" type="pres">
      <dgm:prSet presAssocID="{3763FD92-366C-4DA4-B2E5-1BF2458D955A}" presName="rootComposite1" presStyleCnt="0"/>
      <dgm:spPr/>
    </dgm:pt>
    <dgm:pt modelId="{EB60F924-3766-45B6-A60A-884001336215}" type="pres">
      <dgm:prSet presAssocID="{3763FD92-366C-4DA4-B2E5-1BF2458D955A}" presName="rootText1" presStyleLbl="node0" presStyleIdx="0" presStyleCnt="1">
        <dgm:presLayoutVars>
          <dgm:chPref val="3"/>
        </dgm:presLayoutVars>
      </dgm:prSet>
      <dgm:spPr/>
    </dgm:pt>
    <dgm:pt modelId="{75A0CF43-E6C3-4C54-A7F9-BBB1FF35BDE0}" type="pres">
      <dgm:prSet presAssocID="{3763FD92-366C-4DA4-B2E5-1BF2458D955A}" presName="rootConnector1" presStyleLbl="node1" presStyleIdx="0" presStyleCnt="0"/>
      <dgm:spPr/>
    </dgm:pt>
    <dgm:pt modelId="{AC3476C9-1E6C-4963-9C7C-45A7B1014C8D}" type="pres">
      <dgm:prSet presAssocID="{3763FD92-366C-4DA4-B2E5-1BF2458D955A}" presName="hierChild2" presStyleCnt="0"/>
      <dgm:spPr/>
    </dgm:pt>
    <dgm:pt modelId="{8D4669E9-2117-4935-93A2-A434F4FDAE6B}" type="pres">
      <dgm:prSet presAssocID="{B173E00B-BF27-44EF-B100-278C111D1503}" presName="Name37" presStyleLbl="parChTrans1D2" presStyleIdx="0" presStyleCnt="4"/>
      <dgm:spPr/>
    </dgm:pt>
    <dgm:pt modelId="{95905CA4-1370-4A85-AEF9-2BDDDCF2A593}" type="pres">
      <dgm:prSet presAssocID="{0FBFAD56-361D-48FA-A858-2EF8C4E02F82}" presName="hierRoot2" presStyleCnt="0">
        <dgm:presLayoutVars>
          <dgm:hierBranch val="init"/>
        </dgm:presLayoutVars>
      </dgm:prSet>
      <dgm:spPr/>
    </dgm:pt>
    <dgm:pt modelId="{46E20AB3-53E1-4B5C-A416-FD0D003175AD}" type="pres">
      <dgm:prSet presAssocID="{0FBFAD56-361D-48FA-A858-2EF8C4E02F82}" presName="rootComposite" presStyleCnt="0"/>
      <dgm:spPr/>
    </dgm:pt>
    <dgm:pt modelId="{62BF5B10-C783-4C10-8C27-6983E5943BBB}" type="pres">
      <dgm:prSet presAssocID="{0FBFAD56-361D-48FA-A858-2EF8C4E02F82}" presName="rootText" presStyleLbl="node2" presStyleIdx="0" presStyleCnt="3">
        <dgm:presLayoutVars>
          <dgm:chPref val="3"/>
        </dgm:presLayoutVars>
      </dgm:prSet>
      <dgm:spPr/>
    </dgm:pt>
    <dgm:pt modelId="{7621DF8F-177D-476C-B10F-9D76FADE1290}" type="pres">
      <dgm:prSet presAssocID="{0FBFAD56-361D-48FA-A858-2EF8C4E02F82}" presName="rootConnector" presStyleLbl="node2" presStyleIdx="0" presStyleCnt="3"/>
      <dgm:spPr/>
    </dgm:pt>
    <dgm:pt modelId="{A10B3C0C-D918-4C1F-ACBE-2F0711C339AC}" type="pres">
      <dgm:prSet presAssocID="{0FBFAD56-361D-48FA-A858-2EF8C4E02F82}" presName="hierChild4" presStyleCnt="0"/>
      <dgm:spPr/>
    </dgm:pt>
    <dgm:pt modelId="{BCF5F53E-3031-4046-B425-6F3B3C1DE891}" type="pres">
      <dgm:prSet presAssocID="{0FBFAD56-361D-48FA-A858-2EF8C4E02F82}" presName="hierChild5" presStyleCnt="0"/>
      <dgm:spPr/>
    </dgm:pt>
    <dgm:pt modelId="{6BE5350A-6CE1-4559-93BE-D5529DC4A6B7}" type="pres">
      <dgm:prSet presAssocID="{E8AA80A8-6C38-43FD-885A-CA88E7FAF1E1}" presName="Name37" presStyleLbl="parChTrans1D2" presStyleIdx="1" presStyleCnt="4"/>
      <dgm:spPr/>
    </dgm:pt>
    <dgm:pt modelId="{D62A56E8-3D52-47AF-9496-E836F328626D}" type="pres">
      <dgm:prSet presAssocID="{9643E01A-6B89-4EC3-952D-61124168598A}" presName="hierRoot2" presStyleCnt="0">
        <dgm:presLayoutVars>
          <dgm:hierBranch val="init"/>
        </dgm:presLayoutVars>
      </dgm:prSet>
      <dgm:spPr/>
    </dgm:pt>
    <dgm:pt modelId="{9654DED9-40E7-44BE-88A3-D44397234C4A}" type="pres">
      <dgm:prSet presAssocID="{9643E01A-6B89-4EC3-952D-61124168598A}" presName="rootComposite" presStyleCnt="0"/>
      <dgm:spPr/>
    </dgm:pt>
    <dgm:pt modelId="{A847BFBD-F920-48D3-B39F-A6A36C57E7E0}" type="pres">
      <dgm:prSet presAssocID="{9643E01A-6B89-4EC3-952D-61124168598A}" presName="rootText" presStyleLbl="node2" presStyleIdx="1" presStyleCnt="3">
        <dgm:presLayoutVars>
          <dgm:chPref val="3"/>
        </dgm:presLayoutVars>
      </dgm:prSet>
      <dgm:spPr/>
    </dgm:pt>
    <dgm:pt modelId="{EA0DA0D8-BB18-4BB8-AA0E-4826DAD28681}" type="pres">
      <dgm:prSet presAssocID="{9643E01A-6B89-4EC3-952D-61124168598A}" presName="rootConnector" presStyleLbl="node2" presStyleIdx="1" presStyleCnt="3"/>
      <dgm:spPr/>
    </dgm:pt>
    <dgm:pt modelId="{B36A2810-BCDF-4BFE-B343-35DCBC466BE0}" type="pres">
      <dgm:prSet presAssocID="{9643E01A-6B89-4EC3-952D-61124168598A}" presName="hierChild4" presStyleCnt="0"/>
      <dgm:spPr/>
    </dgm:pt>
    <dgm:pt modelId="{4F2B9D7F-1EF8-458B-8E9D-4F31FEFC1422}" type="pres">
      <dgm:prSet presAssocID="{9643E01A-6B89-4EC3-952D-61124168598A}" presName="hierChild5" presStyleCnt="0"/>
      <dgm:spPr/>
    </dgm:pt>
    <dgm:pt modelId="{6A72EBA9-6142-43E0-8498-8149422EE831}" type="pres">
      <dgm:prSet presAssocID="{D4C5ED6B-7D24-40C0-8EEF-231663035469}" presName="Name37" presStyleLbl="parChTrans1D2" presStyleIdx="2" presStyleCnt="4"/>
      <dgm:spPr/>
    </dgm:pt>
    <dgm:pt modelId="{CE5DC60C-589D-4C05-96C0-7B4D2F5EDAF7}" type="pres">
      <dgm:prSet presAssocID="{D18932FC-5384-416C-9FF8-5DF332C6B039}" presName="hierRoot2" presStyleCnt="0">
        <dgm:presLayoutVars>
          <dgm:hierBranch val="init"/>
        </dgm:presLayoutVars>
      </dgm:prSet>
      <dgm:spPr/>
    </dgm:pt>
    <dgm:pt modelId="{9F11ED7C-5786-4E77-B797-510EF3BF07E3}" type="pres">
      <dgm:prSet presAssocID="{D18932FC-5384-416C-9FF8-5DF332C6B039}" presName="rootComposite" presStyleCnt="0"/>
      <dgm:spPr/>
    </dgm:pt>
    <dgm:pt modelId="{598F99C7-2D4C-4A42-A59A-6168D7D8FECA}" type="pres">
      <dgm:prSet presAssocID="{D18932FC-5384-416C-9FF8-5DF332C6B039}" presName="rootText" presStyleLbl="node2" presStyleIdx="2" presStyleCnt="3">
        <dgm:presLayoutVars>
          <dgm:chPref val="3"/>
        </dgm:presLayoutVars>
      </dgm:prSet>
      <dgm:spPr/>
    </dgm:pt>
    <dgm:pt modelId="{AE8BB01C-6BA4-44D5-A143-1687D77771E2}" type="pres">
      <dgm:prSet presAssocID="{D18932FC-5384-416C-9FF8-5DF332C6B039}" presName="rootConnector" presStyleLbl="node2" presStyleIdx="2" presStyleCnt="3"/>
      <dgm:spPr/>
    </dgm:pt>
    <dgm:pt modelId="{1F2F6B8E-900C-4F9D-86A5-320E050FCCDC}" type="pres">
      <dgm:prSet presAssocID="{D18932FC-5384-416C-9FF8-5DF332C6B039}" presName="hierChild4" presStyleCnt="0"/>
      <dgm:spPr/>
    </dgm:pt>
    <dgm:pt modelId="{CD131937-EB51-4478-950B-2841AB116784}" type="pres">
      <dgm:prSet presAssocID="{D18932FC-5384-416C-9FF8-5DF332C6B039}" presName="hierChild5" presStyleCnt="0"/>
      <dgm:spPr/>
    </dgm:pt>
    <dgm:pt modelId="{7D215575-E6BB-4593-BD9A-FE71E17D24A1}" type="pres">
      <dgm:prSet presAssocID="{3763FD92-366C-4DA4-B2E5-1BF2458D955A}" presName="hierChild3" presStyleCnt="0"/>
      <dgm:spPr/>
    </dgm:pt>
    <dgm:pt modelId="{8D137EBC-ED64-478C-9F6D-AB6421E74921}" type="pres">
      <dgm:prSet presAssocID="{F1D57D83-33A6-4DA6-88DD-1EB99451F9A9}" presName="Name111" presStyleLbl="parChTrans1D2" presStyleIdx="3" presStyleCnt="4"/>
      <dgm:spPr/>
    </dgm:pt>
    <dgm:pt modelId="{4DB66433-E5EA-4915-A6B7-524A77DD9946}" type="pres">
      <dgm:prSet presAssocID="{A2971779-8E45-4496-A087-2741227218CD}" presName="hierRoot3" presStyleCnt="0">
        <dgm:presLayoutVars>
          <dgm:hierBranch val="init"/>
        </dgm:presLayoutVars>
      </dgm:prSet>
      <dgm:spPr/>
    </dgm:pt>
    <dgm:pt modelId="{F2AE9C7B-42D9-4A72-870B-84C5CFE3F5D7}" type="pres">
      <dgm:prSet presAssocID="{A2971779-8E45-4496-A087-2741227218CD}" presName="rootComposite3" presStyleCnt="0"/>
      <dgm:spPr/>
    </dgm:pt>
    <dgm:pt modelId="{57653B54-8E28-44AD-92A5-BAF79E2DF5BC}" type="pres">
      <dgm:prSet presAssocID="{A2971779-8E45-4496-A087-2741227218CD}" presName="rootText3" presStyleLbl="asst1" presStyleIdx="0" presStyleCnt="1">
        <dgm:presLayoutVars>
          <dgm:chPref val="3"/>
        </dgm:presLayoutVars>
      </dgm:prSet>
      <dgm:spPr/>
    </dgm:pt>
    <dgm:pt modelId="{8CE664E8-34FE-4413-BA15-7AAC278D75C9}" type="pres">
      <dgm:prSet presAssocID="{A2971779-8E45-4496-A087-2741227218CD}" presName="rootConnector3" presStyleLbl="asst1" presStyleIdx="0" presStyleCnt="1"/>
      <dgm:spPr/>
    </dgm:pt>
    <dgm:pt modelId="{A4626F24-680F-4920-AE45-D2B41F5768BF}" type="pres">
      <dgm:prSet presAssocID="{A2971779-8E45-4496-A087-2741227218CD}" presName="hierChild6" presStyleCnt="0"/>
      <dgm:spPr/>
    </dgm:pt>
    <dgm:pt modelId="{16E151AE-79F2-484B-A593-AAF38F6B598E}" type="pres">
      <dgm:prSet presAssocID="{A2971779-8E45-4496-A087-2741227218CD}" presName="hierChild7" presStyleCnt="0"/>
      <dgm:spPr/>
    </dgm:pt>
  </dgm:ptLst>
  <dgm:cxnLst>
    <dgm:cxn modelId="{9DF9780D-74F0-486E-B48D-C259CF0B8091}" type="presOf" srcId="{9643E01A-6B89-4EC3-952D-61124168598A}" destId="{EA0DA0D8-BB18-4BB8-AA0E-4826DAD28681}" srcOrd="1" destOrd="0" presId="urn:microsoft.com/office/officeart/2005/8/layout/orgChart1"/>
    <dgm:cxn modelId="{E8C0FE17-E47B-4C72-A831-1E3021ABF643}" type="presOf" srcId="{D4C5ED6B-7D24-40C0-8EEF-231663035469}" destId="{6A72EBA9-6142-43E0-8498-8149422EE831}" srcOrd="0" destOrd="0" presId="urn:microsoft.com/office/officeart/2005/8/layout/orgChart1"/>
    <dgm:cxn modelId="{4042A318-5FB9-44A5-A168-D6FB73569185}" srcId="{3763FD92-366C-4DA4-B2E5-1BF2458D955A}" destId="{D18932FC-5384-416C-9FF8-5DF332C6B039}" srcOrd="2" destOrd="0" parTransId="{D4C5ED6B-7D24-40C0-8EEF-231663035469}" sibTransId="{0395D4A4-30A2-407E-B177-DE5763501D02}"/>
    <dgm:cxn modelId="{64ABFB2F-6A31-4262-AFC5-5C0A6D9BC719}" type="presOf" srcId="{0FBFAD56-361D-48FA-A858-2EF8C4E02F82}" destId="{62BF5B10-C783-4C10-8C27-6983E5943BBB}" srcOrd="0" destOrd="0" presId="urn:microsoft.com/office/officeart/2005/8/layout/orgChart1"/>
    <dgm:cxn modelId="{1D674432-BF1D-4069-80C2-302F0303A732}" type="presOf" srcId="{3763FD92-366C-4DA4-B2E5-1BF2458D955A}" destId="{EB60F924-3766-45B6-A60A-884001336215}" srcOrd="0" destOrd="0" presId="urn:microsoft.com/office/officeart/2005/8/layout/orgChart1"/>
    <dgm:cxn modelId="{08F54532-2343-4EC9-B7BA-7D2E9FBDDCE0}" type="presOf" srcId="{D18932FC-5384-416C-9FF8-5DF332C6B039}" destId="{598F99C7-2D4C-4A42-A59A-6168D7D8FECA}" srcOrd="0" destOrd="0" presId="urn:microsoft.com/office/officeart/2005/8/layout/orgChart1"/>
    <dgm:cxn modelId="{7662C235-17D4-4A38-A1FC-F5B96C49F672}" type="presOf" srcId="{A2971779-8E45-4496-A087-2741227218CD}" destId="{8CE664E8-34FE-4413-BA15-7AAC278D75C9}" srcOrd="1" destOrd="0" presId="urn:microsoft.com/office/officeart/2005/8/layout/orgChart1"/>
    <dgm:cxn modelId="{84399D3E-61DD-45D1-AB79-CA1CCD4869F0}" type="presOf" srcId="{A2971779-8E45-4496-A087-2741227218CD}" destId="{57653B54-8E28-44AD-92A5-BAF79E2DF5BC}" srcOrd="0" destOrd="0" presId="urn:microsoft.com/office/officeart/2005/8/layout/orgChart1"/>
    <dgm:cxn modelId="{4333AA67-A93F-41D5-8C18-C958C14828EA}" type="presOf" srcId="{0FBFAD56-361D-48FA-A858-2EF8C4E02F82}" destId="{7621DF8F-177D-476C-B10F-9D76FADE1290}" srcOrd="1" destOrd="0" presId="urn:microsoft.com/office/officeart/2005/8/layout/orgChart1"/>
    <dgm:cxn modelId="{A7CADD47-F257-4463-8DCF-7947DAFD5987}" type="presOf" srcId="{88209BD9-993E-4F3C-AE8D-3BB854979C6C}" destId="{372BC829-C7C9-4F9F-946D-531D56A921AF}" srcOrd="0" destOrd="0" presId="urn:microsoft.com/office/officeart/2005/8/layout/orgChart1"/>
    <dgm:cxn modelId="{9C6A3F6D-A7A9-4F1A-8D21-C0768662CE52}" type="presOf" srcId="{3763FD92-366C-4DA4-B2E5-1BF2458D955A}" destId="{75A0CF43-E6C3-4C54-A7F9-BBB1FF35BDE0}" srcOrd="1" destOrd="0" presId="urn:microsoft.com/office/officeart/2005/8/layout/orgChart1"/>
    <dgm:cxn modelId="{66A93583-F765-435C-B27C-42F71882A60B}" type="presOf" srcId="{B173E00B-BF27-44EF-B100-278C111D1503}" destId="{8D4669E9-2117-4935-93A2-A434F4FDAE6B}" srcOrd="0" destOrd="0" presId="urn:microsoft.com/office/officeart/2005/8/layout/orgChart1"/>
    <dgm:cxn modelId="{3CA08692-2837-4DF5-AB35-CB0E308644B6}" type="presOf" srcId="{E8AA80A8-6C38-43FD-885A-CA88E7FAF1E1}" destId="{6BE5350A-6CE1-4559-93BE-D5529DC4A6B7}" srcOrd="0" destOrd="0" presId="urn:microsoft.com/office/officeart/2005/8/layout/orgChart1"/>
    <dgm:cxn modelId="{7BC9489F-6B6F-49C3-8111-6F21748FE5D4}" srcId="{3763FD92-366C-4DA4-B2E5-1BF2458D955A}" destId="{9643E01A-6B89-4EC3-952D-61124168598A}" srcOrd="1" destOrd="0" parTransId="{E8AA80A8-6C38-43FD-885A-CA88E7FAF1E1}" sibTransId="{48351596-6A45-4F44-8D72-740EF67A8B0F}"/>
    <dgm:cxn modelId="{8C009FA4-C2D8-44B2-B50C-15B553738BA6}" srcId="{3763FD92-366C-4DA4-B2E5-1BF2458D955A}" destId="{0FBFAD56-361D-48FA-A858-2EF8C4E02F82}" srcOrd="0" destOrd="0" parTransId="{B173E00B-BF27-44EF-B100-278C111D1503}" sibTransId="{8BA00B46-736F-4225-8202-67BD5B12B981}"/>
    <dgm:cxn modelId="{444E15BB-E2A2-4791-AD7C-E9B7F75634D0}" type="presOf" srcId="{9643E01A-6B89-4EC3-952D-61124168598A}" destId="{A847BFBD-F920-48D3-B39F-A6A36C57E7E0}" srcOrd="0" destOrd="0" presId="urn:microsoft.com/office/officeart/2005/8/layout/orgChart1"/>
    <dgm:cxn modelId="{8FA3FEC8-6FD3-4F04-A536-DCD74FCC8264}" type="presOf" srcId="{D18932FC-5384-416C-9FF8-5DF332C6B039}" destId="{AE8BB01C-6BA4-44D5-A143-1687D77771E2}" srcOrd="1" destOrd="0" presId="urn:microsoft.com/office/officeart/2005/8/layout/orgChart1"/>
    <dgm:cxn modelId="{FFE78EDB-9B34-4CEF-9858-6FD7F27D47D0}" srcId="{3763FD92-366C-4DA4-B2E5-1BF2458D955A}" destId="{A2971779-8E45-4496-A087-2741227218CD}" srcOrd="3" destOrd="0" parTransId="{F1D57D83-33A6-4DA6-88DD-1EB99451F9A9}" sibTransId="{130FA1C5-C65C-4DF2-B0E9-94ECDF08E44C}"/>
    <dgm:cxn modelId="{9EB13CDE-19F6-47AF-B7BF-1CA897B5DCFC}" srcId="{88209BD9-993E-4F3C-AE8D-3BB854979C6C}" destId="{3763FD92-366C-4DA4-B2E5-1BF2458D955A}" srcOrd="0" destOrd="0" parTransId="{121555C8-C8C3-4EA2-A839-AF10BE9389DC}" sibTransId="{D4AC63FA-5F97-4870-9898-392EA1FFDE7A}"/>
    <dgm:cxn modelId="{E2B31CDF-50B9-4ACB-B0B2-8C167B17721E}" type="presOf" srcId="{F1D57D83-33A6-4DA6-88DD-1EB99451F9A9}" destId="{8D137EBC-ED64-478C-9F6D-AB6421E74921}" srcOrd="0" destOrd="0" presId="urn:microsoft.com/office/officeart/2005/8/layout/orgChart1"/>
    <dgm:cxn modelId="{C02D8E71-F16F-4760-878B-E7629FBB8B57}" type="presParOf" srcId="{372BC829-C7C9-4F9F-946D-531D56A921AF}" destId="{676A91C0-3E0B-43B7-A2B1-113B62ABEBBD}" srcOrd="0" destOrd="0" presId="urn:microsoft.com/office/officeart/2005/8/layout/orgChart1"/>
    <dgm:cxn modelId="{8A758D54-70B0-486A-9448-F9A9B0931236}" type="presParOf" srcId="{676A91C0-3E0B-43B7-A2B1-113B62ABEBBD}" destId="{F0B37D1D-A2C4-48F8-AEFF-7D9E5843E034}" srcOrd="0" destOrd="0" presId="urn:microsoft.com/office/officeart/2005/8/layout/orgChart1"/>
    <dgm:cxn modelId="{4BB5D689-ECDB-4BAD-93F0-4AB817AE76C9}" type="presParOf" srcId="{F0B37D1D-A2C4-48F8-AEFF-7D9E5843E034}" destId="{EB60F924-3766-45B6-A60A-884001336215}" srcOrd="0" destOrd="0" presId="urn:microsoft.com/office/officeart/2005/8/layout/orgChart1"/>
    <dgm:cxn modelId="{4B894D6F-DFD2-445B-91F0-5596DA9ED29A}" type="presParOf" srcId="{F0B37D1D-A2C4-48F8-AEFF-7D9E5843E034}" destId="{75A0CF43-E6C3-4C54-A7F9-BBB1FF35BDE0}" srcOrd="1" destOrd="0" presId="urn:microsoft.com/office/officeart/2005/8/layout/orgChart1"/>
    <dgm:cxn modelId="{2A8E8BEF-6035-44E8-878F-7CFCF355840F}" type="presParOf" srcId="{676A91C0-3E0B-43B7-A2B1-113B62ABEBBD}" destId="{AC3476C9-1E6C-4963-9C7C-45A7B1014C8D}" srcOrd="1" destOrd="0" presId="urn:microsoft.com/office/officeart/2005/8/layout/orgChart1"/>
    <dgm:cxn modelId="{582CDD27-7429-4DAA-9AA6-96116A06CD3D}" type="presParOf" srcId="{AC3476C9-1E6C-4963-9C7C-45A7B1014C8D}" destId="{8D4669E9-2117-4935-93A2-A434F4FDAE6B}" srcOrd="0" destOrd="0" presId="urn:microsoft.com/office/officeart/2005/8/layout/orgChart1"/>
    <dgm:cxn modelId="{5CF01EA3-F322-4488-81BA-7CA96A93B778}" type="presParOf" srcId="{AC3476C9-1E6C-4963-9C7C-45A7B1014C8D}" destId="{95905CA4-1370-4A85-AEF9-2BDDDCF2A593}" srcOrd="1" destOrd="0" presId="urn:microsoft.com/office/officeart/2005/8/layout/orgChart1"/>
    <dgm:cxn modelId="{3CF890D1-445C-409D-84B4-795EE6E1901C}" type="presParOf" srcId="{95905CA4-1370-4A85-AEF9-2BDDDCF2A593}" destId="{46E20AB3-53E1-4B5C-A416-FD0D003175AD}" srcOrd="0" destOrd="0" presId="urn:microsoft.com/office/officeart/2005/8/layout/orgChart1"/>
    <dgm:cxn modelId="{F85FDEC2-16CD-4996-92CA-CE76A5F61E51}" type="presParOf" srcId="{46E20AB3-53E1-4B5C-A416-FD0D003175AD}" destId="{62BF5B10-C783-4C10-8C27-6983E5943BBB}" srcOrd="0" destOrd="0" presId="urn:microsoft.com/office/officeart/2005/8/layout/orgChart1"/>
    <dgm:cxn modelId="{96719E18-CBA0-414B-BD04-B6819598F32A}" type="presParOf" srcId="{46E20AB3-53E1-4B5C-A416-FD0D003175AD}" destId="{7621DF8F-177D-476C-B10F-9D76FADE1290}" srcOrd="1" destOrd="0" presId="urn:microsoft.com/office/officeart/2005/8/layout/orgChart1"/>
    <dgm:cxn modelId="{1045F7EA-6893-4949-8813-8BFA08864FF2}" type="presParOf" srcId="{95905CA4-1370-4A85-AEF9-2BDDDCF2A593}" destId="{A10B3C0C-D918-4C1F-ACBE-2F0711C339AC}" srcOrd="1" destOrd="0" presId="urn:microsoft.com/office/officeart/2005/8/layout/orgChart1"/>
    <dgm:cxn modelId="{E116AD64-4E3B-4A11-9542-EF4427CA05FC}" type="presParOf" srcId="{95905CA4-1370-4A85-AEF9-2BDDDCF2A593}" destId="{BCF5F53E-3031-4046-B425-6F3B3C1DE891}" srcOrd="2" destOrd="0" presId="urn:microsoft.com/office/officeart/2005/8/layout/orgChart1"/>
    <dgm:cxn modelId="{893BFF0D-FC6B-4EE0-B78D-FDF54093235C}" type="presParOf" srcId="{AC3476C9-1E6C-4963-9C7C-45A7B1014C8D}" destId="{6BE5350A-6CE1-4559-93BE-D5529DC4A6B7}" srcOrd="2" destOrd="0" presId="urn:microsoft.com/office/officeart/2005/8/layout/orgChart1"/>
    <dgm:cxn modelId="{E7623D12-6221-417C-BB0E-456523E1E4F0}" type="presParOf" srcId="{AC3476C9-1E6C-4963-9C7C-45A7B1014C8D}" destId="{D62A56E8-3D52-47AF-9496-E836F328626D}" srcOrd="3" destOrd="0" presId="urn:microsoft.com/office/officeart/2005/8/layout/orgChart1"/>
    <dgm:cxn modelId="{F30B1E09-3DA4-49DE-9141-A8F416E46CFB}" type="presParOf" srcId="{D62A56E8-3D52-47AF-9496-E836F328626D}" destId="{9654DED9-40E7-44BE-88A3-D44397234C4A}" srcOrd="0" destOrd="0" presId="urn:microsoft.com/office/officeart/2005/8/layout/orgChart1"/>
    <dgm:cxn modelId="{E22BF1BF-6DAD-473A-8781-37F47843955C}" type="presParOf" srcId="{9654DED9-40E7-44BE-88A3-D44397234C4A}" destId="{A847BFBD-F920-48D3-B39F-A6A36C57E7E0}" srcOrd="0" destOrd="0" presId="urn:microsoft.com/office/officeart/2005/8/layout/orgChart1"/>
    <dgm:cxn modelId="{126666BB-E821-4365-A72A-2B29BE00347D}" type="presParOf" srcId="{9654DED9-40E7-44BE-88A3-D44397234C4A}" destId="{EA0DA0D8-BB18-4BB8-AA0E-4826DAD28681}" srcOrd="1" destOrd="0" presId="urn:microsoft.com/office/officeart/2005/8/layout/orgChart1"/>
    <dgm:cxn modelId="{4A72CFDC-FDDA-4E1E-A5C1-E61410F602BD}" type="presParOf" srcId="{D62A56E8-3D52-47AF-9496-E836F328626D}" destId="{B36A2810-BCDF-4BFE-B343-35DCBC466BE0}" srcOrd="1" destOrd="0" presId="urn:microsoft.com/office/officeart/2005/8/layout/orgChart1"/>
    <dgm:cxn modelId="{25E07405-3A35-418F-ADCD-940C2E80BDF9}" type="presParOf" srcId="{D62A56E8-3D52-47AF-9496-E836F328626D}" destId="{4F2B9D7F-1EF8-458B-8E9D-4F31FEFC1422}" srcOrd="2" destOrd="0" presId="urn:microsoft.com/office/officeart/2005/8/layout/orgChart1"/>
    <dgm:cxn modelId="{C40D42FB-47C8-41E3-AD6B-65C21C403CCE}" type="presParOf" srcId="{AC3476C9-1E6C-4963-9C7C-45A7B1014C8D}" destId="{6A72EBA9-6142-43E0-8498-8149422EE831}" srcOrd="4" destOrd="0" presId="urn:microsoft.com/office/officeart/2005/8/layout/orgChart1"/>
    <dgm:cxn modelId="{FC5D9DAB-6537-43FD-B24E-1BFECEA30E77}" type="presParOf" srcId="{AC3476C9-1E6C-4963-9C7C-45A7B1014C8D}" destId="{CE5DC60C-589D-4C05-96C0-7B4D2F5EDAF7}" srcOrd="5" destOrd="0" presId="urn:microsoft.com/office/officeart/2005/8/layout/orgChart1"/>
    <dgm:cxn modelId="{FDC2F0FF-1529-453B-8DDA-6344F80C8599}" type="presParOf" srcId="{CE5DC60C-589D-4C05-96C0-7B4D2F5EDAF7}" destId="{9F11ED7C-5786-4E77-B797-510EF3BF07E3}" srcOrd="0" destOrd="0" presId="urn:microsoft.com/office/officeart/2005/8/layout/orgChart1"/>
    <dgm:cxn modelId="{5825C162-B5A3-4AA5-836A-0F3EF05577BC}" type="presParOf" srcId="{9F11ED7C-5786-4E77-B797-510EF3BF07E3}" destId="{598F99C7-2D4C-4A42-A59A-6168D7D8FECA}" srcOrd="0" destOrd="0" presId="urn:microsoft.com/office/officeart/2005/8/layout/orgChart1"/>
    <dgm:cxn modelId="{3729E9F1-243A-4476-9941-49B164C10996}" type="presParOf" srcId="{9F11ED7C-5786-4E77-B797-510EF3BF07E3}" destId="{AE8BB01C-6BA4-44D5-A143-1687D77771E2}" srcOrd="1" destOrd="0" presId="urn:microsoft.com/office/officeart/2005/8/layout/orgChart1"/>
    <dgm:cxn modelId="{9E33B6C0-575A-433C-A6D0-5162B6DF54BA}" type="presParOf" srcId="{CE5DC60C-589D-4C05-96C0-7B4D2F5EDAF7}" destId="{1F2F6B8E-900C-4F9D-86A5-320E050FCCDC}" srcOrd="1" destOrd="0" presId="urn:microsoft.com/office/officeart/2005/8/layout/orgChart1"/>
    <dgm:cxn modelId="{54BDAA11-284B-4377-A7AD-F3A63D375D09}" type="presParOf" srcId="{CE5DC60C-589D-4C05-96C0-7B4D2F5EDAF7}" destId="{CD131937-EB51-4478-950B-2841AB116784}" srcOrd="2" destOrd="0" presId="urn:microsoft.com/office/officeart/2005/8/layout/orgChart1"/>
    <dgm:cxn modelId="{7BAEF003-DBDC-4EE4-BE54-6364427F247E}" type="presParOf" srcId="{676A91C0-3E0B-43B7-A2B1-113B62ABEBBD}" destId="{7D215575-E6BB-4593-BD9A-FE71E17D24A1}" srcOrd="2" destOrd="0" presId="urn:microsoft.com/office/officeart/2005/8/layout/orgChart1"/>
    <dgm:cxn modelId="{62E1C1A6-24F4-4A05-B67C-F596D3610D77}" type="presParOf" srcId="{7D215575-E6BB-4593-BD9A-FE71E17D24A1}" destId="{8D137EBC-ED64-478C-9F6D-AB6421E74921}" srcOrd="0" destOrd="0" presId="urn:microsoft.com/office/officeart/2005/8/layout/orgChart1"/>
    <dgm:cxn modelId="{AEB6D737-F6BE-435A-9F14-45B594A1405D}" type="presParOf" srcId="{7D215575-E6BB-4593-BD9A-FE71E17D24A1}" destId="{4DB66433-E5EA-4915-A6B7-524A77DD9946}" srcOrd="1" destOrd="0" presId="urn:microsoft.com/office/officeart/2005/8/layout/orgChart1"/>
    <dgm:cxn modelId="{297C8085-DF37-47C0-BE61-8919703A8A5F}" type="presParOf" srcId="{4DB66433-E5EA-4915-A6B7-524A77DD9946}" destId="{F2AE9C7B-42D9-4A72-870B-84C5CFE3F5D7}" srcOrd="0" destOrd="0" presId="urn:microsoft.com/office/officeart/2005/8/layout/orgChart1"/>
    <dgm:cxn modelId="{A41C56D0-1103-4D17-982F-92F467B62A14}" type="presParOf" srcId="{F2AE9C7B-42D9-4A72-870B-84C5CFE3F5D7}" destId="{57653B54-8E28-44AD-92A5-BAF79E2DF5BC}" srcOrd="0" destOrd="0" presId="urn:microsoft.com/office/officeart/2005/8/layout/orgChart1"/>
    <dgm:cxn modelId="{9D342AD6-D5D4-4E0E-A14D-9161EFD6E91F}" type="presParOf" srcId="{F2AE9C7B-42D9-4A72-870B-84C5CFE3F5D7}" destId="{8CE664E8-34FE-4413-BA15-7AAC278D75C9}" srcOrd="1" destOrd="0" presId="urn:microsoft.com/office/officeart/2005/8/layout/orgChart1"/>
    <dgm:cxn modelId="{A8ECED32-B1B5-4200-8B36-703C75F12DA1}" type="presParOf" srcId="{4DB66433-E5EA-4915-A6B7-524A77DD9946}" destId="{A4626F24-680F-4920-AE45-D2B41F5768BF}" srcOrd="1" destOrd="0" presId="urn:microsoft.com/office/officeart/2005/8/layout/orgChart1"/>
    <dgm:cxn modelId="{3F58D5B3-66D8-4F07-B7E7-5954F9BA3486}" type="presParOf" srcId="{4DB66433-E5EA-4915-A6B7-524A77DD9946}" destId="{16E151AE-79F2-484B-A593-AAF38F6B598E}" srcOrd="2" destOrd="0" presId="urn:microsoft.com/office/officeart/2005/8/layout/orgChart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62E14F-943E-4012-AFFA-2856BA686740}">
      <dsp:nvSpPr>
        <dsp:cNvPr id="0" name=""/>
        <dsp:cNvSpPr/>
      </dsp:nvSpPr>
      <dsp:spPr>
        <a:xfrm>
          <a:off x="-5753245" y="-880592"/>
          <a:ext cx="6849516" cy="6849516"/>
        </a:xfrm>
        <a:prstGeom prst="blockArc">
          <a:avLst>
            <a:gd name="adj1" fmla="val 18900000"/>
            <a:gd name="adj2" fmla="val 2700000"/>
            <a:gd name="adj3" fmla="val 315"/>
          </a:avLst>
        </a:prstGeom>
        <a:noFill/>
        <a:ln w="15875" cap="rnd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34756-7121-4F70-BB7B-3DA00494F287}">
      <dsp:nvSpPr>
        <dsp:cNvPr id="0" name=""/>
        <dsp:cNvSpPr/>
      </dsp:nvSpPr>
      <dsp:spPr>
        <a:xfrm>
          <a:off x="479192" y="317918"/>
          <a:ext cx="4778035" cy="6362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50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EL PROBLEMA</a:t>
          </a:r>
        </a:p>
      </dsp:txBody>
      <dsp:txXfrm>
        <a:off x="479192" y="317918"/>
        <a:ext cx="4778035" cy="636244"/>
      </dsp:txXfrm>
    </dsp:sp>
    <dsp:sp modelId="{780330BC-F755-4564-AB8D-44C83B4C890C}">
      <dsp:nvSpPr>
        <dsp:cNvPr id="0" name=""/>
        <dsp:cNvSpPr/>
      </dsp:nvSpPr>
      <dsp:spPr>
        <a:xfrm>
          <a:off x="81539" y="238388"/>
          <a:ext cx="795306" cy="79530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2BBD303-1A60-4EF9-A9D0-588AAA687DBE}">
      <dsp:nvSpPr>
        <dsp:cNvPr id="0" name=""/>
        <dsp:cNvSpPr/>
      </dsp:nvSpPr>
      <dsp:spPr>
        <a:xfrm>
          <a:off x="935107" y="1271980"/>
          <a:ext cx="4322121" cy="63624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50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MARCO DE REFERENCIA Y METODOLOGÍA</a:t>
          </a:r>
        </a:p>
      </dsp:txBody>
      <dsp:txXfrm>
        <a:off x="935107" y="1271980"/>
        <a:ext cx="4322121" cy="636244"/>
      </dsp:txXfrm>
    </dsp:sp>
    <dsp:sp modelId="{35A08F2A-6D93-4B0B-816D-BD9713A12B0F}">
      <dsp:nvSpPr>
        <dsp:cNvPr id="0" name=""/>
        <dsp:cNvSpPr/>
      </dsp:nvSpPr>
      <dsp:spPr>
        <a:xfrm>
          <a:off x="537454" y="1192450"/>
          <a:ext cx="795306" cy="79530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BD3441-1D45-4678-B5EC-CFDABBC75C2A}">
      <dsp:nvSpPr>
        <dsp:cNvPr id="0" name=""/>
        <dsp:cNvSpPr/>
      </dsp:nvSpPr>
      <dsp:spPr>
        <a:xfrm>
          <a:off x="1075036" y="2226043"/>
          <a:ext cx="4182192" cy="6362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50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ANÁLISIS E INTERPRETACIÓN DE LOS RESULTADOS</a:t>
          </a:r>
        </a:p>
      </dsp:txBody>
      <dsp:txXfrm>
        <a:off x="1075036" y="2226043"/>
        <a:ext cx="4182192" cy="636244"/>
      </dsp:txXfrm>
    </dsp:sp>
    <dsp:sp modelId="{AB8A070F-CC24-4EB9-A596-CAB1DA208DAB}">
      <dsp:nvSpPr>
        <dsp:cNvPr id="0" name=""/>
        <dsp:cNvSpPr/>
      </dsp:nvSpPr>
      <dsp:spPr>
        <a:xfrm>
          <a:off x="677383" y="2146512"/>
          <a:ext cx="795306" cy="79530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A89934-BF9D-4F6F-B74D-86093607AFCE}">
      <dsp:nvSpPr>
        <dsp:cNvPr id="0" name=""/>
        <dsp:cNvSpPr/>
      </dsp:nvSpPr>
      <dsp:spPr>
        <a:xfrm>
          <a:off x="935107" y="3180105"/>
          <a:ext cx="4322121" cy="63624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50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PROPUESTA</a:t>
          </a:r>
        </a:p>
      </dsp:txBody>
      <dsp:txXfrm>
        <a:off x="935107" y="3180105"/>
        <a:ext cx="4322121" cy="636244"/>
      </dsp:txXfrm>
    </dsp:sp>
    <dsp:sp modelId="{839B28D1-43C6-40FE-A772-743F672B01E3}">
      <dsp:nvSpPr>
        <dsp:cNvPr id="0" name=""/>
        <dsp:cNvSpPr/>
      </dsp:nvSpPr>
      <dsp:spPr>
        <a:xfrm>
          <a:off x="537454" y="3100574"/>
          <a:ext cx="795306" cy="79530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D8E735-328B-4130-9933-5E7262E71CA4}">
      <dsp:nvSpPr>
        <dsp:cNvPr id="0" name=""/>
        <dsp:cNvSpPr/>
      </dsp:nvSpPr>
      <dsp:spPr>
        <a:xfrm>
          <a:off x="479192" y="4134167"/>
          <a:ext cx="4778035" cy="636244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501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CONCLUSIONES Y RECOMENDACIONES</a:t>
          </a:r>
        </a:p>
      </dsp:txBody>
      <dsp:txXfrm>
        <a:off x="479192" y="4134167"/>
        <a:ext cx="4778035" cy="636244"/>
      </dsp:txXfrm>
    </dsp:sp>
    <dsp:sp modelId="{195966B8-9600-4D70-9F5A-6D1B9D9636C0}">
      <dsp:nvSpPr>
        <dsp:cNvPr id="0" name=""/>
        <dsp:cNvSpPr/>
      </dsp:nvSpPr>
      <dsp:spPr>
        <a:xfrm>
          <a:off x="81539" y="4054636"/>
          <a:ext cx="795306" cy="795306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0A03F-9DFB-42AC-818A-29F492ED3CCF}">
      <dsp:nvSpPr>
        <dsp:cNvPr id="0" name=""/>
        <dsp:cNvSpPr/>
      </dsp:nvSpPr>
      <dsp:spPr>
        <a:xfrm>
          <a:off x="2793" y="124500"/>
          <a:ext cx="2723283" cy="77135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ENCUESTA</a:t>
          </a:r>
        </a:p>
      </dsp:txBody>
      <dsp:txXfrm>
        <a:off x="2793" y="124500"/>
        <a:ext cx="2723283" cy="771351"/>
      </dsp:txXfrm>
    </dsp:sp>
    <dsp:sp modelId="{C4C1E7D5-996E-4B5F-811A-6897E6EFE0D9}">
      <dsp:nvSpPr>
        <dsp:cNvPr id="0" name=""/>
        <dsp:cNvSpPr/>
      </dsp:nvSpPr>
      <dsp:spPr>
        <a:xfrm>
          <a:off x="2793" y="895851"/>
          <a:ext cx="2723283" cy="32281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100" kern="1200" dirty="0"/>
            <a:t>Encuesta realizada a una muestra no probabilística de la población naval para verificación de estado del conocimiento en ciberdefensa</a:t>
          </a:r>
        </a:p>
      </dsp:txBody>
      <dsp:txXfrm>
        <a:off x="2793" y="895851"/>
        <a:ext cx="2723283" cy="3228120"/>
      </dsp:txXfrm>
    </dsp:sp>
    <dsp:sp modelId="{29914758-B281-4499-9A7B-41156EE99E3C}">
      <dsp:nvSpPr>
        <dsp:cNvPr id="0" name=""/>
        <dsp:cNvSpPr/>
      </dsp:nvSpPr>
      <dsp:spPr>
        <a:xfrm>
          <a:off x="3107336" y="124500"/>
          <a:ext cx="2723283" cy="771351"/>
        </a:xfrm>
        <a:prstGeom prst="rect">
          <a:avLst/>
        </a:prstGeom>
        <a:solidFill>
          <a:schemeClr val="accent4">
            <a:hueOff val="-246306"/>
            <a:satOff val="7355"/>
            <a:lumOff val="2843"/>
            <a:alphaOff val="0"/>
          </a:schemeClr>
        </a:solidFill>
        <a:ln w="15875" cap="rnd" cmpd="sng" algn="ctr">
          <a:solidFill>
            <a:schemeClr val="accent4">
              <a:hueOff val="-246306"/>
              <a:satOff val="7355"/>
              <a:lumOff val="28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ENTREVISTA</a:t>
          </a:r>
        </a:p>
      </dsp:txBody>
      <dsp:txXfrm>
        <a:off x="3107336" y="124500"/>
        <a:ext cx="2723283" cy="771351"/>
      </dsp:txXfrm>
    </dsp:sp>
    <dsp:sp modelId="{4B6DC7B5-44CD-44C1-8943-1A99D3FEBC8D}">
      <dsp:nvSpPr>
        <dsp:cNvPr id="0" name=""/>
        <dsp:cNvSpPr/>
      </dsp:nvSpPr>
      <dsp:spPr>
        <a:xfrm>
          <a:off x="3107336" y="895851"/>
          <a:ext cx="2723283" cy="3228120"/>
        </a:xfrm>
        <a:prstGeom prst="rect">
          <a:avLst/>
        </a:prstGeom>
        <a:solidFill>
          <a:schemeClr val="accent4">
            <a:tint val="40000"/>
            <a:alpha val="90000"/>
            <a:hueOff val="-216109"/>
            <a:satOff val="6875"/>
            <a:lumOff val="784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-216109"/>
              <a:satOff val="6875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100" kern="1200" dirty="0"/>
            <a:t>Entrevista cualitativas a personas expertas y que tengan relación con la ciberdefensa.</a:t>
          </a:r>
        </a:p>
      </dsp:txBody>
      <dsp:txXfrm>
        <a:off x="3107336" y="895851"/>
        <a:ext cx="2723283" cy="3228120"/>
      </dsp:txXfrm>
    </dsp:sp>
    <dsp:sp modelId="{9A14F5E1-FA71-4DDF-BA98-DB7E9CDF15B1}">
      <dsp:nvSpPr>
        <dsp:cNvPr id="0" name=""/>
        <dsp:cNvSpPr/>
      </dsp:nvSpPr>
      <dsp:spPr>
        <a:xfrm>
          <a:off x="6211879" y="124500"/>
          <a:ext cx="2723283" cy="771351"/>
        </a:xfrm>
        <a:prstGeom prst="rect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 w="1587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100" kern="1200" dirty="0"/>
            <a:t>REVISIÓN DOCUMENTAL</a:t>
          </a:r>
        </a:p>
      </dsp:txBody>
      <dsp:txXfrm>
        <a:off x="6211879" y="124500"/>
        <a:ext cx="2723283" cy="771351"/>
      </dsp:txXfrm>
    </dsp:sp>
    <dsp:sp modelId="{06290792-A43E-4B49-9DDE-AC03F30AE059}">
      <dsp:nvSpPr>
        <dsp:cNvPr id="0" name=""/>
        <dsp:cNvSpPr/>
      </dsp:nvSpPr>
      <dsp:spPr>
        <a:xfrm>
          <a:off x="6211879" y="895851"/>
          <a:ext cx="2723283" cy="3228120"/>
        </a:xfrm>
        <a:prstGeom prst="rect">
          <a:avLst/>
        </a:prstGeom>
        <a:solidFill>
          <a:schemeClr val="accent4">
            <a:tint val="40000"/>
            <a:alpha val="90000"/>
            <a:hueOff val="-432218"/>
            <a:satOff val="13750"/>
            <a:lumOff val="1568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-432218"/>
              <a:satOff val="13750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2100" kern="1200" dirty="0"/>
            <a:t>Revisión documental de estado de madurez de la ciberdefensa</a:t>
          </a:r>
        </a:p>
      </dsp:txBody>
      <dsp:txXfrm>
        <a:off x="6211879" y="895851"/>
        <a:ext cx="2723283" cy="3228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B3ED2-45E1-433D-B888-3D5DA4A427B7}">
      <dsp:nvSpPr>
        <dsp:cNvPr id="0" name=""/>
        <dsp:cNvSpPr/>
      </dsp:nvSpPr>
      <dsp:spPr>
        <a:xfrm>
          <a:off x="2240" y="1676384"/>
          <a:ext cx="2729592" cy="109183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>
              <a:solidFill>
                <a:schemeClr val="tx1"/>
              </a:solidFill>
            </a:rPr>
            <a:t>Elección de Procesos sustantivos</a:t>
          </a:r>
        </a:p>
      </dsp:txBody>
      <dsp:txXfrm>
        <a:off x="548159" y="1676384"/>
        <a:ext cx="1637755" cy="1091837"/>
      </dsp:txXfrm>
    </dsp:sp>
    <dsp:sp modelId="{359E7EFA-FC9F-4D39-B326-95FFEDE7D37E}">
      <dsp:nvSpPr>
        <dsp:cNvPr id="0" name=""/>
        <dsp:cNvSpPr/>
      </dsp:nvSpPr>
      <dsp:spPr>
        <a:xfrm>
          <a:off x="2458873" y="1676384"/>
          <a:ext cx="2729592" cy="1091837"/>
        </a:xfrm>
        <a:prstGeom prst="chevron">
          <a:avLst/>
        </a:prstGeom>
        <a:solidFill>
          <a:schemeClr val="accent2">
            <a:hueOff val="226582"/>
            <a:satOff val="-23996"/>
            <a:lumOff val="-58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>
              <a:solidFill>
                <a:schemeClr val="tx1"/>
              </a:solidFill>
            </a:rPr>
            <a:t>Levantamientos de actividades</a:t>
          </a:r>
        </a:p>
      </dsp:txBody>
      <dsp:txXfrm>
        <a:off x="3004792" y="1676384"/>
        <a:ext cx="1637755" cy="1091837"/>
      </dsp:txXfrm>
    </dsp:sp>
    <dsp:sp modelId="{6C83E294-C2C4-46BD-9767-4D8FC19AAFC8}">
      <dsp:nvSpPr>
        <dsp:cNvPr id="0" name=""/>
        <dsp:cNvSpPr/>
      </dsp:nvSpPr>
      <dsp:spPr>
        <a:xfrm>
          <a:off x="4915507" y="1676384"/>
          <a:ext cx="2729592" cy="1091837"/>
        </a:xfrm>
        <a:prstGeom prst="chevron">
          <a:avLst/>
        </a:prstGeom>
        <a:solidFill>
          <a:schemeClr val="accent2">
            <a:hueOff val="453165"/>
            <a:satOff val="-47993"/>
            <a:lumOff val="-117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500" kern="1200" dirty="0">
              <a:solidFill>
                <a:schemeClr val="tx1"/>
              </a:solidFill>
            </a:rPr>
            <a:t>Mapa de Procesos</a:t>
          </a:r>
        </a:p>
      </dsp:txBody>
      <dsp:txXfrm>
        <a:off x="5461426" y="1676384"/>
        <a:ext cx="1637755" cy="10918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B3ED2-45E1-433D-B888-3D5DA4A427B7}">
      <dsp:nvSpPr>
        <dsp:cNvPr id="0" name=""/>
        <dsp:cNvSpPr/>
      </dsp:nvSpPr>
      <dsp:spPr>
        <a:xfrm>
          <a:off x="2240" y="1745850"/>
          <a:ext cx="2729592" cy="109183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</a:rPr>
            <a:t>Estructura Organizacional</a:t>
          </a:r>
        </a:p>
      </dsp:txBody>
      <dsp:txXfrm>
        <a:off x="548159" y="1745850"/>
        <a:ext cx="1637755" cy="1091837"/>
      </dsp:txXfrm>
    </dsp:sp>
    <dsp:sp modelId="{359E7EFA-FC9F-4D39-B326-95FFEDE7D37E}">
      <dsp:nvSpPr>
        <dsp:cNvPr id="0" name=""/>
        <dsp:cNvSpPr/>
      </dsp:nvSpPr>
      <dsp:spPr>
        <a:xfrm>
          <a:off x="2458873" y="1745850"/>
          <a:ext cx="2729592" cy="1091837"/>
        </a:xfrm>
        <a:prstGeom prst="chevron">
          <a:avLst/>
        </a:prstGeom>
        <a:solidFill>
          <a:schemeClr val="accent3">
            <a:hueOff val="1351992"/>
            <a:satOff val="-4498"/>
            <a:lumOff val="-225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</a:rPr>
            <a:t>Propuesta de Orgánico</a:t>
          </a:r>
        </a:p>
      </dsp:txBody>
      <dsp:txXfrm>
        <a:off x="3004792" y="1745850"/>
        <a:ext cx="1637755" cy="1091837"/>
      </dsp:txXfrm>
    </dsp:sp>
    <dsp:sp modelId="{6C83E294-C2C4-46BD-9767-4D8FC19AAFC8}">
      <dsp:nvSpPr>
        <dsp:cNvPr id="0" name=""/>
        <dsp:cNvSpPr/>
      </dsp:nvSpPr>
      <dsp:spPr>
        <a:xfrm>
          <a:off x="4915507" y="1745850"/>
          <a:ext cx="2729592" cy="1091837"/>
        </a:xfrm>
        <a:prstGeom prst="chevron">
          <a:avLst/>
        </a:prstGeom>
        <a:solidFill>
          <a:schemeClr val="accent3">
            <a:hueOff val="2703983"/>
            <a:satOff val="-8997"/>
            <a:lumOff val="-450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</a:rPr>
            <a:t>Plan de Formación</a:t>
          </a:r>
        </a:p>
      </dsp:txBody>
      <dsp:txXfrm>
        <a:off x="5461426" y="1745850"/>
        <a:ext cx="1637755" cy="109183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37EBC-ED64-478C-9F6D-AB6421E74921}">
      <dsp:nvSpPr>
        <dsp:cNvPr id="0" name=""/>
        <dsp:cNvSpPr/>
      </dsp:nvSpPr>
      <dsp:spPr>
        <a:xfrm>
          <a:off x="3862170" y="1351026"/>
          <a:ext cx="252629" cy="1106756"/>
        </a:xfrm>
        <a:custGeom>
          <a:avLst/>
          <a:gdLst/>
          <a:ahLst/>
          <a:cxnLst/>
          <a:rect l="0" t="0" r="0" b="0"/>
          <a:pathLst>
            <a:path>
              <a:moveTo>
                <a:pt x="252629" y="0"/>
              </a:moveTo>
              <a:lnTo>
                <a:pt x="252629" y="1106756"/>
              </a:lnTo>
              <a:lnTo>
                <a:pt x="0" y="1106756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2EBA9-6142-43E0-8498-8149422EE831}">
      <dsp:nvSpPr>
        <dsp:cNvPr id="0" name=""/>
        <dsp:cNvSpPr/>
      </dsp:nvSpPr>
      <dsp:spPr>
        <a:xfrm>
          <a:off x="4114799" y="1351026"/>
          <a:ext cx="2911251" cy="22135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0884"/>
              </a:lnTo>
              <a:lnTo>
                <a:pt x="2911251" y="1960884"/>
              </a:lnTo>
              <a:lnTo>
                <a:pt x="2911251" y="2213513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E5350A-6CE1-4559-93BE-D5529DC4A6B7}">
      <dsp:nvSpPr>
        <dsp:cNvPr id="0" name=""/>
        <dsp:cNvSpPr/>
      </dsp:nvSpPr>
      <dsp:spPr>
        <a:xfrm>
          <a:off x="4069079" y="1351026"/>
          <a:ext cx="91440" cy="22135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3513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4669E9-2117-4935-93A2-A434F4FDAE6B}">
      <dsp:nvSpPr>
        <dsp:cNvPr id="0" name=""/>
        <dsp:cNvSpPr/>
      </dsp:nvSpPr>
      <dsp:spPr>
        <a:xfrm>
          <a:off x="1203548" y="1351026"/>
          <a:ext cx="2911251" cy="2213513"/>
        </a:xfrm>
        <a:custGeom>
          <a:avLst/>
          <a:gdLst/>
          <a:ahLst/>
          <a:cxnLst/>
          <a:rect l="0" t="0" r="0" b="0"/>
          <a:pathLst>
            <a:path>
              <a:moveTo>
                <a:pt x="2911251" y="0"/>
              </a:moveTo>
              <a:lnTo>
                <a:pt x="2911251" y="1960884"/>
              </a:lnTo>
              <a:lnTo>
                <a:pt x="0" y="1960884"/>
              </a:lnTo>
              <a:lnTo>
                <a:pt x="0" y="2213513"/>
              </a:lnTo>
            </a:path>
          </a:pathLst>
        </a:custGeom>
        <a:noFill/>
        <a:ln w="1587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60F924-3766-45B6-A60A-884001336215}">
      <dsp:nvSpPr>
        <dsp:cNvPr id="0" name=""/>
        <dsp:cNvSpPr/>
      </dsp:nvSpPr>
      <dsp:spPr>
        <a:xfrm>
          <a:off x="2911803" y="148030"/>
          <a:ext cx="2405992" cy="1202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/>
            <a:t>Comando</a:t>
          </a:r>
        </a:p>
      </dsp:txBody>
      <dsp:txXfrm>
        <a:off x="2911803" y="148030"/>
        <a:ext cx="2405992" cy="1202996"/>
      </dsp:txXfrm>
    </dsp:sp>
    <dsp:sp modelId="{62BF5B10-C783-4C10-8C27-6983E5943BBB}">
      <dsp:nvSpPr>
        <dsp:cNvPr id="0" name=""/>
        <dsp:cNvSpPr/>
      </dsp:nvSpPr>
      <dsp:spPr>
        <a:xfrm>
          <a:off x="552" y="3564539"/>
          <a:ext cx="2405992" cy="1202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/>
            <a:t>Exploracion</a:t>
          </a:r>
        </a:p>
      </dsp:txBody>
      <dsp:txXfrm>
        <a:off x="552" y="3564539"/>
        <a:ext cx="2405992" cy="1202996"/>
      </dsp:txXfrm>
    </dsp:sp>
    <dsp:sp modelId="{A847BFBD-F920-48D3-B39F-A6A36C57E7E0}">
      <dsp:nvSpPr>
        <dsp:cNvPr id="0" name=""/>
        <dsp:cNvSpPr/>
      </dsp:nvSpPr>
      <dsp:spPr>
        <a:xfrm>
          <a:off x="2911803" y="3564539"/>
          <a:ext cx="2405992" cy="1202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/>
            <a:t>Defensa</a:t>
          </a:r>
        </a:p>
      </dsp:txBody>
      <dsp:txXfrm>
        <a:off x="2911803" y="3564539"/>
        <a:ext cx="2405992" cy="1202996"/>
      </dsp:txXfrm>
    </dsp:sp>
    <dsp:sp modelId="{598F99C7-2D4C-4A42-A59A-6168D7D8FECA}">
      <dsp:nvSpPr>
        <dsp:cNvPr id="0" name=""/>
        <dsp:cNvSpPr/>
      </dsp:nvSpPr>
      <dsp:spPr>
        <a:xfrm>
          <a:off x="5823054" y="3564539"/>
          <a:ext cx="2405992" cy="1202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/>
            <a:t>Respuesta</a:t>
          </a:r>
        </a:p>
      </dsp:txBody>
      <dsp:txXfrm>
        <a:off x="5823054" y="3564539"/>
        <a:ext cx="2405992" cy="1202996"/>
      </dsp:txXfrm>
    </dsp:sp>
    <dsp:sp modelId="{57653B54-8E28-44AD-92A5-BAF79E2DF5BC}">
      <dsp:nvSpPr>
        <dsp:cNvPr id="0" name=""/>
        <dsp:cNvSpPr/>
      </dsp:nvSpPr>
      <dsp:spPr>
        <a:xfrm>
          <a:off x="1456178" y="1856284"/>
          <a:ext cx="2405992" cy="12029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900" kern="1200"/>
            <a:t>Planificación</a:t>
          </a:r>
        </a:p>
      </dsp:txBody>
      <dsp:txXfrm>
        <a:off x="1456178" y="1856284"/>
        <a:ext cx="2405992" cy="12029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B4B0480-2683-4E79-93E6-BE1AFDFB0271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303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C79922-BB77-48D9-8753-5B137E8A927F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272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CA0CD-2BAA-4906-8384-40998D30D3D9}" type="slidenum">
              <a:rPr lang="es-ES" smtClean="0"/>
              <a:pPr>
                <a:defRPr/>
              </a:pPr>
              <a:t>52</a:t>
            </a:fld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7CA0CD-2BAA-4906-8384-40998D30D3D9}" type="slidenum">
              <a:rPr lang="es-ES" smtClean="0"/>
              <a:pPr>
                <a:defRPr/>
              </a:pPr>
              <a:t>53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8418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590712-CF31-4D8C-ACE8-32D5CEB75E04}" type="slidenum">
              <a:rPr lang="es-ES" smtClean="0"/>
              <a:pPr>
                <a:defRPr/>
              </a:pPr>
              <a:t>55</a:t>
            </a:fld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7E238-FFC6-49B5-9BF7-BC657F158296}" type="slidenum">
              <a:rPr lang="es-ES" smtClean="0"/>
              <a:pPr>
                <a:defRPr/>
              </a:pPr>
              <a:t>5</a:t>
            </a:fld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B49D87-1B16-4B46-B1A4-3CE43A8FADF8}" type="slidenum">
              <a:rPr lang="es-ES" smtClean="0"/>
              <a:pPr>
                <a:defRPr/>
              </a:pPr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392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B49D87-1B16-4B46-B1A4-3CE43A8FADF8}" type="slidenum">
              <a:rPr lang="es-ES" smtClean="0"/>
              <a:pPr>
                <a:defRPr/>
              </a:pPr>
              <a:t>12</a:t>
            </a:fld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772C9C-A140-499B-8485-982467742575}" type="slidenum">
              <a:rPr lang="es-ES" smtClean="0"/>
              <a:pPr>
                <a:defRPr/>
              </a:pPr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815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772C9C-A140-499B-8485-982467742575}" type="slidenum">
              <a:rPr lang="es-ES" smtClean="0"/>
              <a:pPr>
                <a:defRPr/>
              </a:pPr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810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7FF0E-3E63-49FD-A46F-41E4F29FD526}" type="slidenum">
              <a:rPr lang="es-ES" smtClean="0"/>
              <a:pPr>
                <a:defRPr/>
              </a:pPr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7082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7FF0E-3E63-49FD-A46F-41E4F29FD526}" type="slidenum">
              <a:rPr lang="es-ES" smtClean="0"/>
              <a:pPr>
                <a:defRPr/>
              </a:pPr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4815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E7FF0E-3E63-49FD-A46F-41E4F29FD526}" type="slidenum">
              <a:rPr lang="es-ES" smtClean="0"/>
              <a:pPr>
                <a:defRPr/>
              </a:pPr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106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866711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ED290-6F1C-42B3-97F3-49CF15B4575B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7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44F4-A403-4E3D-BB92-93EEB4B8F4F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70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0FCF-5E41-4316-8D97-751F9C2AC97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42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281C-E9A0-40A0-A8F3-76ABC428A55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4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A130-3738-4533-94AD-B5B77A3DD8C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19/11/2019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0A1E-0B7A-463E-931A-857D5AF37560}" type="slidenum">
              <a:rPr lang="es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77967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34996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548501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78514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14075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9F91F2-F103-4288-9D9C-4EB51D0980CB}" type="datetime1">
              <a:rPr lang="es-ES" smtClean="0"/>
              <a:t>19/11/2019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167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349144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F6D7-5C8F-4CED-9715-EAD0A93BFB9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PC\Pictures\Principal.png">
            <a:extLst>
              <a:ext uri="{FF2B5EF4-FFF2-40B4-BE49-F238E27FC236}">
                <a16:creationId xmlns:a16="http://schemas.microsoft.com/office/drawing/2014/main" id="{D870BB4A-57C1-402F-A34C-E01CA54B36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37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44F4-A403-4E3D-BB92-93EEB4B8F4F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PC\AppData\Local\Microsoft\Windows\Temporary Internet Files\Content.IE5\9MTM4X7M\Presentacion 1.png">
            <a:extLst>
              <a:ext uri="{FF2B5EF4-FFF2-40B4-BE49-F238E27FC236}">
                <a16:creationId xmlns:a16="http://schemas.microsoft.com/office/drawing/2014/main" id="{42887950-5A9A-4523-A915-06B8701DD1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98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0FCF-5E41-4316-8D97-751F9C2AC97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30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281C-E9A0-40A0-A8F3-76ABC428A55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16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A130-3738-4533-94AD-B5B77A3DD8C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19/11/2019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0A1E-0B7A-463E-931A-857D5AF37560}" type="slidenum">
              <a:rPr lang="es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72511"/>
      </p:ext>
    </p:extLst>
  </p:cSld>
  <p:clrMapOvr>
    <a:masterClrMapping/>
  </p:clrMapOvr>
  <p:transition spd="med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9F91F2-F103-4288-9D9C-4EB51D0980CB}" type="datetime1">
              <a:rPr lang="es-ES" smtClean="0"/>
              <a:t>19/11/2019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837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0FCF-5E41-4316-8D97-751F9C2AC97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69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281C-E9A0-40A0-A8F3-76ABC428A55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16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D04FD97-8737-4CB4-BB4D-308DEECC5F79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693660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F7A130-3738-4533-94AD-B5B77A3DD8C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19/11/2019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90A1E-0B7A-463E-931A-857D5AF37560}" type="slidenum">
              <a:rPr lang="es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08174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145903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9F91F2-F103-4288-9D9C-4EB51D0980CB}" type="datetime1">
              <a:rPr lang="es-ES" smtClean="0"/>
              <a:t>19/11/2019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544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D04FD97-8737-4CB4-BB4D-308DEECC5F79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370507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4D04FD97-8737-4CB4-BB4D-308DEECC5F79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07959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0FCF-5E41-4316-8D97-751F9C2AC97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878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281C-E9A0-40A0-A8F3-76ABC428A55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82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A130-3738-4533-94AD-B5B77A3DD8C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19/11/2019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0A1E-0B7A-463E-931A-857D5AF37560}" type="slidenum">
              <a:rPr lang="es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91752"/>
      </p:ext>
    </p:extLst>
  </p:cSld>
  <p:clrMapOvr>
    <a:masterClrMapping/>
  </p:clrMapOvr>
  <p:transition spd="med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9F91F2-F103-4288-9D9C-4EB51D0980CB}" type="datetime1">
              <a:rPr lang="es-ES" smtClean="0"/>
              <a:t>19/11/2019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935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30FCF-5E41-4316-8D97-751F9C2AC97E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607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2281C-E9A0-40A0-A8F3-76ABC428A55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51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7A130-3738-4533-94AD-B5B77A3DD8C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19/11/2019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0A1E-0B7A-463E-931A-857D5AF37560}" type="slidenum">
              <a:rPr lang="es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50861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1716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729446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75753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612927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03163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806261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9018231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9F91F2-F103-4288-9D9C-4EB51D0980CB}" type="datetime1">
              <a:rPr lang="es-ES" smtClean="0"/>
              <a:t>19/11/2019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572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0615521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468252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252606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B9F91F2-F103-4288-9D9C-4EB51D0980CB}" type="datetime1">
              <a:rPr lang="es-ES" smtClean="0"/>
              <a:t>19/11/2019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9879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9586371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779795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2000088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207604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4087990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4905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F6D7-5C8F-4CED-9715-EAD0A93BFB9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PC\Pictures\Principal.png">
            <a:extLst>
              <a:ext uri="{FF2B5EF4-FFF2-40B4-BE49-F238E27FC236}">
                <a16:creationId xmlns:a16="http://schemas.microsoft.com/office/drawing/2014/main" id="{AB7FB0C2-1986-4B2B-AABB-019638EE0D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7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44F4-A403-4E3D-BB92-93EEB4B8F4F9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PC\AppData\Local\Microsoft\Windows\Temporary Internet Files\Content.IE5\9MTM4X7M\Presentacion 1.png">
            <a:extLst>
              <a:ext uri="{FF2B5EF4-FFF2-40B4-BE49-F238E27FC236}">
                <a16:creationId xmlns:a16="http://schemas.microsoft.com/office/drawing/2014/main" id="{507843F7-5895-4108-9FFB-5AEC5F597F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44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Pictures\Princip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531440"/>
            <a:ext cx="9611817" cy="73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9F6D7-5C8F-4CED-9715-EAD0A93BFB91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86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AppData\Local\Microsoft\Windows\Temporary Internet Files\Content.IE5\9MTM4X7M\Presentacion 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32DC-D1D9-4535-A403-30DCF1029447}" type="datetime1">
              <a:rPr lang="es-ES" smtClean="0">
                <a:solidFill>
                  <a:prstClr val="black">
                    <a:tint val="75000"/>
                  </a:prstClr>
                </a:solidFill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7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C:\Users\PC\AppData\Local\Microsoft\Windows\Temporary Internet Files\Content.IE5\9MTM4X7M\Presentacion 1.png">
            <a:extLst>
              <a:ext uri="{FF2B5EF4-FFF2-40B4-BE49-F238E27FC236}">
                <a16:creationId xmlns:a16="http://schemas.microsoft.com/office/drawing/2014/main" id="{A8841A82-F983-4C49-B974-89908193F1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48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390" r:id="rId8"/>
    <p:sldLayoutId id="2147484391" r:id="rId9"/>
    <p:sldLayoutId id="2147484395" r:id="rId10"/>
    <p:sldLayoutId id="21474843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04FD97-8737-4CB4-BB4D-308DEECC5F79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850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0" r:id="rId1"/>
    <p:sldLayoutId id="2147484431" r:id="rId2"/>
    <p:sldLayoutId id="2147484432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C:\Users\PC\AppData\Local\Microsoft\Windows\Temporary Internet Files\Content.IE5\9MTM4X7M\Presentacion 1.png">
            <a:extLst>
              <a:ext uri="{FF2B5EF4-FFF2-40B4-BE49-F238E27FC236}">
                <a16:creationId xmlns:a16="http://schemas.microsoft.com/office/drawing/2014/main" id="{63C36322-B6B2-418F-94D6-3D95C0734A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9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04FD97-8737-4CB4-BB4D-308DEECC5F79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392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2" r:id="rId1"/>
    <p:sldLayoutId id="2147484443" r:id="rId2"/>
    <p:sldLayoutId id="2147484444" r:id="rId3"/>
    <p:sldLayoutId id="2147484445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838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04FD97-8737-4CB4-BB4D-308DEECC5F79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96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C\AppData\Local\Microsoft\Windows\Temporary Internet Files\Content.IE5\9MTM4X7M\Presentacion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50571"/>
            <a:ext cx="9468544" cy="30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D04FD97-8737-4CB4-BB4D-308DEECC5F79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414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0" r:id="rId1"/>
    <p:sldLayoutId id="2147484461" r:id="rId2"/>
    <p:sldLayoutId id="2147484462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494557F-3E4C-4699-90C5-9C4CF70C5706}" type="datetime1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19/11/2019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8E02949-4CF0-41F9-868E-9DB81E93300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C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00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6" r:id="rId1"/>
    <p:sldLayoutId id="2147484617" r:id="rId2"/>
    <p:sldLayoutId id="2147484618" r:id="rId3"/>
    <p:sldLayoutId id="2147484619" r:id="rId4"/>
    <p:sldLayoutId id="2147484620" r:id="rId5"/>
    <p:sldLayoutId id="2147484621" r:id="rId6"/>
    <p:sldLayoutId id="2147484622" r:id="rId7"/>
    <p:sldLayoutId id="2147484623" r:id="rId8"/>
    <p:sldLayoutId id="2147484624" r:id="rId9"/>
    <p:sldLayoutId id="2147484625" r:id="rId10"/>
    <p:sldLayoutId id="2147484626" r:id="rId11"/>
    <p:sldLayoutId id="2147484627" r:id="rId12"/>
    <p:sldLayoutId id="2147484628" r:id="rId13"/>
    <p:sldLayoutId id="2147484629" r:id="rId14"/>
    <p:sldLayoutId id="2147484630" r:id="rId15"/>
    <p:sldLayoutId id="214748463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/>
            <a:fld id="{F3CE4F67-4200-4FE2-B351-45D466763E12}" type="slidenum">
              <a:rPr lang="es-ES" altLang="es-EC" noProof="0" smtClean="0"/>
              <a:pPr lvl="0"/>
              <a:t>1</a:t>
            </a:fld>
            <a:endParaRPr lang="es-ES" altLang="es-EC" noProof="0"/>
          </a:p>
        </p:txBody>
      </p:sp>
      <p:sp>
        <p:nvSpPr>
          <p:cNvPr id="3" name="CuadroTexto 2"/>
          <p:cNvSpPr txBox="1"/>
          <p:nvPr/>
        </p:nvSpPr>
        <p:spPr>
          <a:xfrm>
            <a:off x="1053526" y="2924944"/>
            <a:ext cx="7200800" cy="1569660"/>
          </a:xfrm>
          <a:prstGeom prst="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prstClr val="white"/>
                </a:solidFill>
                <a:latin typeface="Arial" pitchFamily="34" charset="0"/>
                <a:cs typeface="+mn-cs"/>
              </a:rPr>
              <a:t>INCIDENCIA DE LAS OPERACIONES DE CIBERDEFENSA SOBRE LAS OPERACIONES NAVALES. PROPUESTA DE UN ORGANISMO PARA LA ARMADA DEL ECUADOR</a:t>
            </a: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880448"/>
              </p:ext>
            </p:extLst>
          </p:nvPr>
        </p:nvGraphicFramePr>
        <p:xfrm>
          <a:off x="467544" y="6310286"/>
          <a:ext cx="2736304" cy="411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654">
                <a:tc>
                  <a:txBody>
                    <a:bodyPr/>
                    <a:lstStyle/>
                    <a:p>
                      <a:pPr algn="just"/>
                      <a:r>
                        <a:rPr lang="es-EC" sz="1600" baseline="0" dirty="0"/>
                        <a:t>CPCB-EMT Tapia Alex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Imagen 9" descr="LOGO PRINCIPAL NUEVO">
            <a:extLst>
              <a:ext uri="{FF2B5EF4-FFF2-40B4-BE49-F238E27FC236}">
                <a16:creationId xmlns:a16="http://schemas.microsoft.com/office/drawing/2014/main" id="{B0D13293-3E95-4268-9BD4-42316646A8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626453"/>
            <a:ext cx="5391150" cy="139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36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FC9927B-4016-459E-9374-C335CBE1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A95AFA8-E1D2-4A05-8229-48ACA210C7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F2F87E6-7008-40E4-A57A-A6FFBB10C475}"/>
              </a:ext>
            </a:extLst>
          </p:cNvPr>
          <p:cNvSpPr txBox="1"/>
          <p:nvPr/>
        </p:nvSpPr>
        <p:spPr>
          <a:xfrm>
            <a:off x="179512" y="6488668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FORO ECONÓMICO MUNDIAL, 2018</a:t>
            </a:r>
          </a:p>
        </p:txBody>
      </p:sp>
    </p:spTree>
    <p:extLst>
      <p:ext uri="{BB962C8B-B14F-4D97-AF65-F5344CB8AC3E}">
        <p14:creationId xmlns:p14="http://schemas.microsoft.com/office/powerpoint/2010/main" val="353558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38DFAF0-5065-4D7A-8324-73382513A694}"/>
              </a:ext>
            </a:extLst>
          </p:cNvPr>
          <p:cNvGrpSpPr/>
          <p:nvPr/>
        </p:nvGrpSpPr>
        <p:grpSpPr>
          <a:xfrm>
            <a:off x="5796136" y="784089"/>
            <a:ext cx="3066275" cy="758087"/>
            <a:chOff x="5796136" y="784089"/>
            <a:chExt cx="3066275" cy="758087"/>
          </a:xfrm>
        </p:grpSpPr>
        <p:pic>
          <p:nvPicPr>
            <p:cNvPr id="89089" name="Picture 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A7D9F2"/>
                </a:clrFrom>
                <a:clrTo>
                  <a:srgbClr val="A7D9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784089"/>
              <a:ext cx="3066275" cy="75808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 Rectángulo"/>
            <p:cNvSpPr/>
            <p:nvPr/>
          </p:nvSpPr>
          <p:spPr>
            <a:xfrm>
              <a:off x="5796136" y="873192"/>
              <a:ext cx="302647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2400" b="1" dirty="0">
                  <a:ln w="17780" cmpd="sng">
                    <a:solidFill>
                      <a:schemeClr val="tx1"/>
                    </a:solidFill>
                    <a:prstDash val="solid"/>
                    <a:miter lim="800000"/>
                  </a:ln>
                  <a:solidFill>
                    <a:schemeClr val="tx2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cs typeface="Arial" pitchFamily="34" charset="0"/>
                </a:rPr>
                <a:t>ESTADO DEL ARTE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9E100B8-FD95-48E4-B3D8-610704279543}"/>
              </a:ext>
            </a:extLst>
          </p:cNvPr>
          <p:cNvGrpSpPr/>
          <p:nvPr/>
        </p:nvGrpSpPr>
        <p:grpSpPr>
          <a:xfrm>
            <a:off x="4510684" y="1966260"/>
            <a:ext cx="2909291" cy="3634009"/>
            <a:chOff x="4510684" y="1966260"/>
            <a:chExt cx="2909291" cy="363400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3BAE2DD-004F-45FE-867F-CA2F5ADFF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0684" y="1966260"/>
              <a:ext cx="2857500" cy="160972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69EC924-03A4-4516-BFA3-AE0ABF3FE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0" y="4000069"/>
              <a:ext cx="2847975" cy="1600200"/>
            </a:xfrm>
            <a:prstGeom prst="rect">
              <a:avLst/>
            </a:prstGeom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263FE813-2975-462E-882A-F69970272B46}"/>
              </a:ext>
            </a:extLst>
          </p:cNvPr>
          <p:cNvGrpSpPr/>
          <p:nvPr/>
        </p:nvGrpSpPr>
        <p:grpSpPr>
          <a:xfrm>
            <a:off x="4572000" y="1883126"/>
            <a:ext cx="2882466" cy="3656327"/>
            <a:chOff x="4537509" y="1965027"/>
            <a:chExt cx="2882466" cy="3656327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FDA47E3F-A803-4871-BC7F-D55A5227B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7509" y="1965027"/>
              <a:ext cx="2838449" cy="165735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F374F333-DB85-494F-838B-BFBAE0859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2000" y="4003831"/>
              <a:ext cx="2847975" cy="1617523"/>
            </a:xfrm>
            <a:prstGeom prst="rect">
              <a:avLst/>
            </a:prstGeom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D38ECEB-31AC-4481-9A88-83AAE8716597}"/>
              </a:ext>
            </a:extLst>
          </p:cNvPr>
          <p:cNvGrpSpPr/>
          <p:nvPr/>
        </p:nvGrpSpPr>
        <p:grpSpPr>
          <a:xfrm>
            <a:off x="971600" y="1988840"/>
            <a:ext cx="2838450" cy="3659514"/>
            <a:chOff x="971600" y="1988840"/>
            <a:chExt cx="2838450" cy="365951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C50050F-C643-4D12-B8F5-68805E37F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1600" y="1988840"/>
              <a:ext cx="2838450" cy="1609725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5D0A4FA1-6039-44B2-8364-FD83A6485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125" y="3962399"/>
              <a:ext cx="2809925" cy="1685955"/>
            </a:xfrm>
            <a:prstGeom prst="rect">
              <a:avLst/>
            </a:prstGeom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52CDC9AF-89BF-4B54-8BBB-E908882704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6299" y="2627519"/>
            <a:ext cx="2543944" cy="2543944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B195588-D055-4E72-88B9-35878B0D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729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-758601" y="721760"/>
            <a:ext cx="1905000" cy="457200"/>
          </a:xfrm>
        </p:spPr>
        <p:txBody>
          <a:bodyPr/>
          <a:lstStyle/>
          <a:p>
            <a:pPr>
              <a:defRPr/>
            </a:pPr>
            <a:fld id="{A88664AB-6860-4141-99CF-395334192C4C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38DFAF0-5065-4D7A-8324-73382513A694}"/>
              </a:ext>
            </a:extLst>
          </p:cNvPr>
          <p:cNvGrpSpPr/>
          <p:nvPr/>
        </p:nvGrpSpPr>
        <p:grpSpPr>
          <a:xfrm>
            <a:off x="5796136" y="753630"/>
            <a:ext cx="3066275" cy="788546"/>
            <a:chOff x="5796136" y="753630"/>
            <a:chExt cx="3066275" cy="788546"/>
          </a:xfrm>
        </p:grpSpPr>
        <p:pic>
          <p:nvPicPr>
            <p:cNvPr id="89089" name="Picture 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A7D9F2"/>
                </a:clrFrom>
                <a:clrTo>
                  <a:srgbClr val="A7D9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784089"/>
              <a:ext cx="3066275" cy="75808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 Rectángulo"/>
            <p:cNvSpPr/>
            <p:nvPr/>
          </p:nvSpPr>
          <p:spPr>
            <a:xfrm>
              <a:off x="5911146" y="753630"/>
              <a:ext cx="2741135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3600" b="1" dirty="0">
                  <a:ln w="17780" cmpd="sng">
                    <a:solidFill>
                      <a:schemeClr val="tx1"/>
                    </a:solidFill>
                    <a:prstDash val="solid"/>
                    <a:miter lim="800000"/>
                  </a:ln>
                  <a:solidFill>
                    <a:schemeClr val="tx2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cs typeface="Arial" pitchFamily="34" charset="0"/>
                </a:rPr>
                <a:t>Ciberespacio</a:t>
              </a:r>
            </a:p>
          </p:txBody>
        </p:sp>
      </p:grpSp>
      <p:sp>
        <p:nvSpPr>
          <p:cNvPr id="3" name="2 Rectángulo"/>
          <p:cNvSpPr/>
          <p:nvPr/>
        </p:nvSpPr>
        <p:spPr bwMode="auto">
          <a:xfrm>
            <a:off x="2555776" y="4514344"/>
            <a:ext cx="6336704" cy="193899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EC" sz="2000" dirty="0">
                <a:cs typeface="Arial" pitchFamily="34" charset="0"/>
              </a:rPr>
              <a:t>El </a:t>
            </a:r>
            <a:r>
              <a:rPr lang="es-EC" sz="2000" b="1" dirty="0">
                <a:cs typeface="Arial" pitchFamily="34" charset="0"/>
              </a:rPr>
              <a:t>dominio global </a:t>
            </a:r>
            <a:r>
              <a:rPr lang="es-EC" sz="2000" dirty="0">
                <a:cs typeface="Arial" pitchFamily="34" charset="0"/>
              </a:rPr>
              <a:t>dentro del entorno de la información, compuesto por una red interdependiente de infraestructuras de tecnologías de la información, incluido el  Internet, redes de telecomunicaciones, sistemas informáticos,  procesadores embebidos y controladores . </a:t>
            </a:r>
          </a:p>
          <a:p>
            <a:pPr algn="r">
              <a:defRPr/>
            </a:pPr>
            <a:r>
              <a:rPr lang="es-EC" sz="2000" dirty="0">
                <a:cs typeface="Arial" pitchFamily="34" charset="0"/>
              </a:rPr>
              <a:t>(</a:t>
            </a:r>
            <a:r>
              <a:rPr lang="es-EC" sz="2000" b="1" dirty="0">
                <a:cs typeface="Arial" pitchFamily="34" charset="0"/>
              </a:rPr>
              <a:t>Departamento de Defensa, 2012)</a:t>
            </a:r>
          </a:p>
        </p:txBody>
      </p:sp>
      <p:sp>
        <p:nvSpPr>
          <p:cNvPr id="5" name="4 Rectángulo"/>
          <p:cNvSpPr/>
          <p:nvPr/>
        </p:nvSpPr>
        <p:spPr bwMode="auto">
          <a:xfrm>
            <a:off x="2525707" y="4522584"/>
            <a:ext cx="6336704" cy="3986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" y="2446402"/>
            <a:ext cx="1614283" cy="128638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 bwMode="auto">
          <a:xfrm>
            <a:off x="2631623" y="4869160"/>
            <a:ext cx="6336704" cy="6146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1907704" y="2348880"/>
            <a:ext cx="7060623" cy="1289680"/>
            <a:chOff x="1907704" y="2348880"/>
            <a:chExt cx="7060623" cy="128968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2348880"/>
              <a:ext cx="1697900" cy="127178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367930"/>
              <a:ext cx="1696357" cy="127063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1714" y="2348880"/>
              <a:ext cx="1686613" cy="126333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280" y="2348880"/>
              <a:ext cx="1686613" cy="126333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81549"/>
            <a:ext cx="2304256" cy="179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147" y="2206664"/>
            <a:ext cx="1740469" cy="174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659" y="2193771"/>
            <a:ext cx="1791643" cy="179164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12" y="2172024"/>
            <a:ext cx="19431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Rectángulo"/>
          <p:cNvSpPr/>
          <p:nvPr/>
        </p:nvSpPr>
        <p:spPr bwMode="auto">
          <a:xfrm>
            <a:off x="2560930" y="5514300"/>
            <a:ext cx="6336704" cy="9390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4 CuadroTexto"/>
          <p:cNvSpPr txBox="1">
            <a:spLocks noChangeArrowheads="1"/>
          </p:cNvSpPr>
          <p:nvPr/>
        </p:nvSpPr>
        <p:spPr bwMode="auto">
          <a:xfrm>
            <a:off x="-660777" y="6522585"/>
            <a:ext cx="57810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s-EC" sz="1200" b="1" dirty="0"/>
              <a:t>FUENTE: DICCIONARIO DE TÉRMINOS MILITARES,   USA</a:t>
            </a:r>
            <a:endParaRPr lang="es-EC" sz="12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96296E-6 L 0.22222 -0.22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-1118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6014AA-DC54-4102-A071-5836FEA9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90966F77-E53B-460A-8F0C-7E3AF731F4C9}"/>
              </a:ext>
            </a:extLst>
          </p:cNvPr>
          <p:cNvSpPr txBox="1">
            <a:spLocks/>
          </p:cNvSpPr>
          <p:nvPr/>
        </p:nvSpPr>
        <p:spPr>
          <a:xfrm>
            <a:off x="7162800" y="6500192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88664AB-6860-4141-99CF-395334192C4C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EDF713-1C6B-4203-8149-D55FFF0CC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"/>
          <a:stretch/>
        </p:blipFill>
        <p:spPr bwMode="auto">
          <a:xfrm>
            <a:off x="693685" y="1628830"/>
            <a:ext cx="8152671" cy="4585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7" name="4 CuadroTexto">
            <a:extLst>
              <a:ext uri="{FF2B5EF4-FFF2-40B4-BE49-F238E27FC236}">
                <a16:creationId xmlns:a16="http://schemas.microsoft.com/office/drawing/2014/main" id="{74D63087-280D-4DC2-BFBD-655DF5EB4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13" y="6610197"/>
            <a:ext cx="66631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s-EC" sz="1200" b="1" dirty="0"/>
              <a:t>FUENTE: PLAN DE CAPACIDADES DE  CIBEROPERACIONES, EJERCITO  USA</a:t>
            </a:r>
            <a:endParaRPr lang="es-EC" sz="1200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7553958-383F-48C3-B191-8DF227FF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A7D9F2"/>
              </a:clrFrom>
              <a:clrTo>
                <a:srgbClr val="A7D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84089"/>
            <a:ext cx="3066275" cy="758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 Rectángulo">
            <a:extLst>
              <a:ext uri="{FF2B5EF4-FFF2-40B4-BE49-F238E27FC236}">
                <a16:creationId xmlns:a16="http://schemas.microsoft.com/office/drawing/2014/main" id="{CFF09296-52FB-457C-8D99-A161894FC2C0}"/>
              </a:ext>
            </a:extLst>
          </p:cNvPr>
          <p:cNvSpPr/>
          <p:nvPr/>
        </p:nvSpPr>
        <p:spPr>
          <a:xfrm>
            <a:off x="5911146" y="753630"/>
            <a:ext cx="274113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Ciberespacio</a:t>
            </a:r>
          </a:p>
        </p:txBody>
      </p:sp>
    </p:spTree>
    <p:extLst>
      <p:ext uri="{BB962C8B-B14F-4D97-AF65-F5344CB8AC3E}">
        <p14:creationId xmlns:p14="http://schemas.microsoft.com/office/powerpoint/2010/main" val="1648617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60747-0A11-4D3B-8ABE-8B65758C6D75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A7D9F2"/>
              </a:clrFrom>
              <a:clrTo>
                <a:srgbClr val="A7D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71" y="1772816"/>
            <a:ext cx="8160829" cy="4752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2493490" y="741482"/>
            <a:ext cx="634019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Ciberdefensa y Ciberguerra</a:t>
            </a:r>
          </a:p>
        </p:txBody>
      </p:sp>
      <p:sp>
        <p:nvSpPr>
          <p:cNvPr id="3" name="2 Rectángulo"/>
          <p:cNvSpPr/>
          <p:nvPr/>
        </p:nvSpPr>
        <p:spPr bwMode="auto">
          <a:xfrm>
            <a:off x="3478610" y="2190750"/>
            <a:ext cx="5341540" cy="40011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just">
              <a:defRPr/>
            </a:pPr>
            <a:endParaRPr lang="es-EC" sz="2000" b="1" dirty="0">
              <a:cs typeface="Arial" pitchFamily="34" charset="0"/>
            </a:endParaRPr>
          </a:p>
        </p:txBody>
      </p:sp>
      <p:grpSp>
        <p:nvGrpSpPr>
          <p:cNvPr id="9" name="8 Grupo"/>
          <p:cNvGrpSpPr>
            <a:grpSpLocks/>
          </p:cNvGrpSpPr>
          <p:nvPr/>
        </p:nvGrpSpPr>
        <p:grpSpPr bwMode="auto">
          <a:xfrm>
            <a:off x="1793875" y="2107725"/>
            <a:ext cx="6892925" cy="1938992"/>
            <a:chOff x="1927253" y="4468884"/>
            <a:chExt cx="6893218" cy="1938164"/>
          </a:xfrm>
        </p:grpSpPr>
        <p:sp>
          <p:nvSpPr>
            <p:cNvPr id="14" name="13 Rectángulo"/>
            <p:cNvSpPr/>
            <p:nvPr/>
          </p:nvSpPr>
          <p:spPr>
            <a:xfrm>
              <a:off x="3479130" y="4468884"/>
              <a:ext cx="5341341" cy="1938164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anchor="ctr">
              <a:spAutoFit/>
            </a:bodyPr>
            <a:lstStyle/>
            <a:p>
              <a:pPr algn="just">
                <a:defRPr/>
              </a:pPr>
              <a:r>
                <a:rPr lang="es-EC" sz="2400" dirty="0">
                  <a:cs typeface="Arial" pitchFamily="34" charset="0"/>
                </a:rPr>
                <a:t>La aplicación de las  medidas de seguridad para proteger el ciberespacio de un ciberataque. Tiene </a:t>
              </a:r>
              <a:r>
                <a:rPr lang="es-EC" sz="2400" b="1" dirty="0">
                  <a:cs typeface="Arial" pitchFamily="34" charset="0"/>
                </a:rPr>
                <a:t>tres capacidades: defensa, explotación y respuesta.</a:t>
              </a:r>
            </a:p>
          </p:txBody>
        </p:sp>
        <p:pic>
          <p:nvPicPr>
            <p:cNvPr id="2356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253" y="4551873"/>
              <a:ext cx="1132579" cy="1402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B5DE619C-D064-4244-B792-F39B2A327936}"/>
              </a:ext>
            </a:extLst>
          </p:cNvPr>
          <p:cNvGrpSpPr/>
          <p:nvPr/>
        </p:nvGrpSpPr>
        <p:grpSpPr>
          <a:xfrm>
            <a:off x="1477670" y="4255070"/>
            <a:ext cx="7171829" cy="1938992"/>
            <a:chOff x="1423300" y="3963693"/>
            <a:chExt cx="7171829" cy="1938992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ECF8D48-54E4-48FE-B62C-E14C31A5EA61}"/>
                </a:ext>
              </a:extLst>
            </p:cNvPr>
            <p:cNvSpPr/>
            <p:nvPr/>
          </p:nvSpPr>
          <p:spPr>
            <a:xfrm>
              <a:off x="3369172" y="3963693"/>
              <a:ext cx="5225957" cy="193899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s-EC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“Conjunto de acciones llevadas por el estado para perpetrar en los ordenadores o en las redes de otro país, con la finalidad de causar un perjuicio o alteración” Richard Clarke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60FB3E5A-9332-470D-A807-271DD9134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3300" y="4231463"/>
              <a:ext cx="1873679" cy="14034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22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60747-0A11-4D3B-8ABE-8B65758C6D75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  <p:sp>
        <p:nvSpPr>
          <p:cNvPr id="6" name="5 Rectángulo"/>
          <p:cNvSpPr/>
          <p:nvPr/>
        </p:nvSpPr>
        <p:spPr>
          <a:xfrm>
            <a:off x="5796136" y="796214"/>
            <a:ext cx="322075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Ciberdefensa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3C6597C-1D2D-4723-AD08-6D999A9E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5608"/>
            <a:ext cx="8559689" cy="46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85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A356B8C-8400-4BC8-A05F-AEFE59B9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  <p:pic>
        <p:nvPicPr>
          <p:cNvPr id="3" name="0 Imagen">
            <a:extLst>
              <a:ext uri="{FF2B5EF4-FFF2-40B4-BE49-F238E27FC236}">
                <a16:creationId xmlns:a16="http://schemas.microsoft.com/office/drawing/2014/main" id="{CAC492B1-CA9D-45FF-8156-DD9B00F4281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"/>
          <a:stretch/>
        </p:blipFill>
        <p:spPr bwMode="auto">
          <a:xfrm>
            <a:off x="982992" y="2852936"/>
            <a:ext cx="7715199" cy="3672408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CC7C1AAE-D2E1-4695-B7CD-41B8883E8B0D}"/>
              </a:ext>
            </a:extLst>
          </p:cNvPr>
          <p:cNvSpPr/>
          <p:nvPr/>
        </p:nvSpPr>
        <p:spPr>
          <a:xfrm>
            <a:off x="3959838" y="649006"/>
            <a:ext cx="500329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Ataques Cibernéticos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A2E36A-256A-477B-A009-CF5AF636069A}"/>
              </a:ext>
            </a:extLst>
          </p:cNvPr>
          <p:cNvSpPr/>
          <p:nvPr/>
        </p:nvSpPr>
        <p:spPr>
          <a:xfrm>
            <a:off x="982993" y="1300629"/>
            <a:ext cx="77152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C" sz="2400" dirty="0"/>
              <a:t>Son las acciones realizadas para interrumpir, denegar, degradar o destruir la información que reside en una computadora y/o red de computadoras (OTAN)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FB31FAA-E42E-4C42-ADFB-0B2598A04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17" y="1300629"/>
            <a:ext cx="8052276" cy="50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8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A356B8C-8400-4BC8-A05F-AEFE59B99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CC7C1AAE-D2E1-4695-B7CD-41B8883E8B0D}"/>
              </a:ext>
            </a:extLst>
          </p:cNvPr>
          <p:cNvSpPr/>
          <p:nvPr/>
        </p:nvSpPr>
        <p:spPr>
          <a:xfrm>
            <a:off x="2572969" y="788590"/>
            <a:ext cx="657103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Ataques Cibernéticos - Ciclo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FB31E1-7C47-482A-9762-BC5FF3F07AAD}"/>
              </a:ext>
            </a:extLst>
          </p:cNvPr>
          <p:cNvPicPr/>
          <p:nvPr/>
        </p:nvPicPr>
        <p:blipFill rotWithShape="1">
          <a:blip r:embed="rId2"/>
          <a:srcRect l="26243" t="30140" r="27369" b="10587"/>
          <a:stretch/>
        </p:blipFill>
        <p:spPr bwMode="auto">
          <a:xfrm>
            <a:off x="0" y="0"/>
            <a:ext cx="9144000" cy="685681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9203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40CBC3E-51B6-4ABF-8A9B-5CAE3732E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6E20BFD-2317-4480-91E9-DF5323EA4016}"/>
              </a:ext>
            </a:extLst>
          </p:cNvPr>
          <p:cNvPicPr/>
          <p:nvPr/>
        </p:nvPicPr>
        <p:blipFill rotWithShape="1">
          <a:blip r:embed="rId2"/>
          <a:srcRect l="7305" t="26764" r="56768" b="34330"/>
          <a:stretch/>
        </p:blipFill>
        <p:spPr bwMode="auto">
          <a:xfrm>
            <a:off x="0" y="0"/>
            <a:ext cx="9144000" cy="672147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819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9C6BA2-5929-482A-A301-166575B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  <p:sp>
        <p:nvSpPr>
          <p:cNvPr id="4" name="5 Rectángulo">
            <a:extLst>
              <a:ext uri="{FF2B5EF4-FFF2-40B4-BE49-F238E27FC236}">
                <a16:creationId xmlns:a16="http://schemas.microsoft.com/office/drawing/2014/main" id="{B9C75E03-5734-4A46-9CD9-7F7553549ECA}"/>
              </a:ext>
            </a:extLst>
          </p:cNvPr>
          <p:cNvSpPr/>
          <p:nvPr/>
        </p:nvSpPr>
        <p:spPr>
          <a:xfrm>
            <a:off x="1547664" y="0"/>
            <a:ext cx="73821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Organizaciones de Ciberdefensa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69FD8E-64E3-46E7-B887-6EEF47C6D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90" y="923624"/>
            <a:ext cx="8831310" cy="5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85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912BEB3-3CD5-4767-B144-26A0E2C9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3BFF2C-C7DA-48E9-BBBE-D13F23659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918104"/>
            <a:ext cx="4104456" cy="24415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80E884-DC72-4D4C-A899-B50A3283D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78640"/>
            <a:ext cx="4104456" cy="2206985"/>
          </a:xfrm>
          <a:prstGeom prst="rect">
            <a:avLst/>
          </a:prstGeom>
        </p:spPr>
      </p:pic>
      <p:pic>
        <p:nvPicPr>
          <p:cNvPr id="4098" name="Picture 2" descr="Resultado de imagen para operaciones navales mando y control">
            <a:extLst>
              <a:ext uri="{FF2B5EF4-FFF2-40B4-BE49-F238E27FC236}">
                <a16:creationId xmlns:a16="http://schemas.microsoft.com/office/drawing/2014/main" id="{C3DB3D3E-5E55-4245-B596-299547E6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45" y="1478640"/>
            <a:ext cx="3941043" cy="220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ultado de imagen para c6isr">
            <a:extLst>
              <a:ext uri="{FF2B5EF4-FFF2-40B4-BE49-F238E27FC236}">
                <a16:creationId xmlns:a16="http://schemas.microsoft.com/office/drawing/2014/main" id="{7DB6BE88-6D2E-44D0-B342-4149661BB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445" y="3946989"/>
            <a:ext cx="3941043" cy="253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6F1C96-5E0F-42D8-AE91-3C5D637C4E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88235" l="19163" r="834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5384" r="17926" b="10466"/>
          <a:stretch/>
        </p:blipFill>
        <p:spPr>
          <a:xfrm>
            <a:off x="3455878" y="2622276"/>
            <a:ext cx="2520279" cy="252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E9C6BA2-5929-482A-A301-166575B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4BF273-3A83-4807-A084-BD83A085F02E}"/>
              </a:ext>
            </a:extLst>
          </p:cNvPr>
          <p:cNvPicPr/>
          <p:nvPr/>
        </p:nvPicPr>
        <p:blipFill rotWithShape="1">
          <a:blip r:embed="rId2"/>
          <a:srcRect l="20150" t="18094" r="21852" b="17180"/>
          <a:stretch/>
        </p:blipFill>
        <p:spPr bwMode="auto">
          <a:xfrm>
            <a:off x="803717" y="1269643"/>
            <a:ext cx="7776897" cy="484772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5 Rectángulo">
            <a:extLst>
              <a:ext uri="{FF2B5EF4-FFF2-40B4-BE49-F238E27FC236}">
                <a16:creationId xmlns:a16="http://schemas.microsoft.com/office/drawing/2014/main" id="{B9C75E03-5734-4A46-9CD9-7F7553549ECA}"/>
              </a:ext>
            </a:extLst>
          </p:cNvPr>
          <p:cNvSpPr/>
          <p:nvPr/>
        </p:nvSpPr>
        <p:spPr>
          <a:xfrm>
            <a:off x="1106223" y="77527"/>
            <a:ext cx="738214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4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Organizaciones de Ciberdefensa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9748C19-1760-450E-96F1-ECA53AABFEBA}"/>
              </a:ext>
            </a:extLst>
          </p:cNvPr>
          <p:cNvSpPr/>
          <p:nvPr/>
        </p:nvSpPr>
        <p:spPr>
          <a:xfrm>
            <a:off x="899592" y="6453336"/>
            <a:ext cx="334162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US FLEET CYBER COMMAND</a:t>
            </a:r>
          </a:p>
        </p:txBody>
      </p:sp>
    </p:spTree>
    <p:extLst>
      <p:ext uri="{BB962C8B-B14F-4D97-AF65-F5344CB8AC3E}">
        <p14:creationId xmlns:p14="http://schemas.microsoft.com/office/powerpoint/2010/main" val="2853905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AB62362-B3C0-4461-8E15-5CECBD09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A5B1E15-0E08-4EA2-8929-24BB0F88313E}"/>
              </a:ext>
            </a:extLst>
          </p:cNvPr>
          <p:cNvPicPr/>
          <p:nvPr/>
        </p:nvPicPr>
        <p:blipFill rotWithShape="1">
          <a:blip r:embed="rId2"/>
          <a:srcRect l="28241" t="23107" r="28622" b="28383"/>
          <a:stretch/>
        </p:blipFill>
        <p:spPr bwMode="auto">
          <a:xfrm>
            <a:off x="457200" y="836713"/>
            <a:ext cx="8507288" cy="551964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C950423-41C5-4655-BA7F-DB937D18AEE4}"/>
              </a:ext>
            </a:extLst>
          </p:cNvPr>
          <p:cNvSpPr/>
          <p:nvPr/>
        </p:nvSpPr>
        <p:spPr>
          <a:xfrm>
            <a:off x="899592" y="6453336"/>
            <a:ext cx="334162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US FLEET CYBER COMMAND</a:t>
            </a:r>
          </a:p>
        </p:txBody>
      </p:sp>
    </p:spTree>
    <p:extLst>
      <p:ext uri="{BB962C8B-B14F-4D97-AF65-F5344CB8AC3E}">
        <p14:creationId xmlns:p14="http://schemas.microsoft.com/office/powerpoint/2010/main" val="3585149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A8A3D3-3B85-42E6-BAC0-1A56A26C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970C122-0C47-4CE7-B0BB-E78E9742CE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3563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FD91F5B-C410-4DE1-A472-F41A45BDDD5F}"/>
              </a:ext>
            </a:extLst>
          </p:cNvPr>
          <p:cNvSpPr/>
          <p:nvPr/>
        </p:nvSpPr>
        <p:spPr>
          <a:xfrm>
            <a:off x="899592" y="6453336"/>
            <a:ext cx="4203780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COMANDO DE CIBERDEFENSA - COLOMBIA</a:t>
            </a:r>
          </a:p>
        </p:txBody>
      </p:sp>
    </p:spTree>
    <p:extLst>
      <p:ext uri="{BB962C8B-B14F-4D97-AF65-F5344CB8AC3E}">
        <p14:creationId xmlns:p14="http://schemas.microsoft.com/office/powerpoint/2010/main" val="745292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72AB049-6A5C-410F-BCAA-866D27F2F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E36938-DA94-4571-ACD6-408242EA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87" y="1556792"/>
            <a:ext cx="8265913" cy="479956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BE78582-1401-4227-AD91-44F54AD2763B}"/>
              </a:ext>
            </a:extLst>
          </p:cNvPr>
          <p:cNvSpPr/>
          <p:nvPr/>
        </p:nvSpPr>
        <p:spPr>
          <a:xfrm>
            <a:off x="899592" y="6453336"/>
            <a:ext cx="4233595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/>
              <a:t>COMANDO DE CIBERDEFENSA - ECUADOR</a:t>
            </a:r>
          </a:p>
        </p:txBody>
      </p:sp>
    </p:spTree>
    <p:extLst>
      <p:ext uri="{BB962C8B-B14F-4D97-AF65-F5344CB8AC3E}">
        <p14:creationId xmlns:p14="http://schemas.microsoft.com/office/powerpoint/2010/main" val="67254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E467289-8BA2-49E8-A501-DFDB11BE7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E472E0-6E64-43F7-8FF1-8DF0FF5DDD3D}"/>
              </a:ext>
            </a:extLst>
          </p:cNvPr>
          <p:cNvPicPr/>
          <p:nvPr/>
        </p:nvPicPr>
        <p:blipFill rotWithShape="1">
          <a:blip r:embed="rId2"/>
          <a:srcRect l="15373" t="35479" r="40756" b="3512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2618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6014AA-DC54-4102-A071-5836FEA9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90966F77-E53B-460A-8F0C-7E3AF731F4C9}"/>
              </a:ext>
            </a:extLst>
          </p:cNvPr>
          <p:cNvSpPr txBox="1">
            <a:spLocks/>
          </p:cNvSpPr>
          <p:nvPr/>
        </p:nvSpPr>
        <p:spPr>
          <a:xfrm>
            <a:off x="7162800" y="6500192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88664AB-6860-4141-99CF-395334192C4C}" type="slidenum">
              <a:rPr lang="en-GB" smtClean="0"/>
              <a:pPr>
                <a:defRPr/>
              </a:pPr>
              <a:t>25</a:t>
            </a:fld>
            <a:endParaRPr lang="en-GB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7553958-383F-48C3-B191-8DF227FF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A7D9F2"/>
              </a:clrFrom>
              <a:clrTo>
                <a:srgbClr val="A7D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84089"/>
            <a:ext cx="3066275" cy="758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 Rectángulo">
            <a:extLst>
              <a:ext uri="{FF2B5EF4-FFF2-40B4-BE49-F238E27FC236}">
                <a16:creationId xmlns:a16="http://schemas.microsoft.com/office/drawing/2014/main" id="{CFF09296-52FB-457C-8D99-A161894FC2C0}"/>
              </a:ext>
            </a:extLst>
          </p:cNvPr>
          <p:cNvSpPr/>
          <p:nvPr/>
        </p:nvSpPr>
        <p:spPr>
          <a:xfrm>
            <a:off x="4545178" y="696512"/>
            <a:ext cx="43011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Operaciones Navales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3D7C74-1304-4DCE-95F3-50D631B700C4}"/>
              </a:ext>
            </a:extLst>
          </p:cNvPr>
          <p:cNvSpPr/>
          <p:nvPr/>
        </p:nvSpPr>
        <p:spPr>
          <a:xfrm>
            <a:off x="3769568" y="1628800"/>
            <a:ext cx="5122912" cy="39039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 el conjunto de acciones que se desarrollan mediante el empleo de fuerzas de superficie, submarinas, infantería de marina o aeronavales en un teatro marítimo, en el que se espera encontrar fuerzas adversarias que se opongan al cumplimiento de la misión.</a:t>
            </a:r>
            <a:endParaRPr lang="es-EC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7BF3C4-99B7-453D-B025-9B66D1C99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628800"/>
            <a:ext cx="3024336" cy="390395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A4A2D37-2A49-4E65-964E-BF5EEDFFD724}"/>
              </a:ext>
            </a:extLst>
          </p:cNvPr>
          <p:cNvSpPr/>
          <p:nvPr/>
        </p:nvSpPr>
        <p:spPr>
          <a:xfrm>
            <a:off x="539552" y="5989870"/>
            <a:ext cx="310533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Operaciones de defensa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F96AF5C-F0A9-498F-BBEF-5A27D0EEFEC5}"/>
              </a:ext>
            </a:extLst>
          </p:cNvPr>
          <p:cNvSpPr/>
          <p:nvPr/>
        </p:nvSpPr>
        <p:spPr>
          <a:xfrm>
            <a:off x="4456954" y="5906929"/>
            <a:ext cx="3352200" cy="57996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Operaciones permanentes</a:t>
            </a:r>
            <a:endParaRPr lang="es-EC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82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6014AA-DC54-4102-A071-5836FEA9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90966F77-E53B-460A-8F0C-7E3AF731F4C9}"/>
              </a:ext>
            </a:extLst>
          </p:cNvPr>
          <p:cNvSpPr txBox="1">
            <a:spLocks/>
          </p:cNvSpPr>
          <p:nvPr/>
        </p:nvSpPr>
        <p:spPr>
          <a:xfrm>
            <a:off x="7162800" y="6500192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88664AB-6860-4141-99CF-395334192C4C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7553958-383F-48C3-B191-8DF227FF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A7D9F2"/>
              </a:clrFrom>
              <a:clrTo>
                <a:srgbClr val="A7D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7758"/>
            <a:ext cx="4711824" cy="758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 Rectángulo">
            <a:extLst>
              <a:ext uri="{FF2B5EF4-FFF2-40B4-BE49-F238E27FC236}">
                <a16:creationId xmlns:a16="http://schemas.microsoft.com/office/drawing/2014/main" id="{CFF09296-52FB-457C-8D99-A161894FC2C0}"/>
              </a:ext>
            </a:extLst>
          </p:cNvPr>
          <p:cNvSpPr/>
          <p:nvPr/>
        </p:nvSpPr>
        <p:spPr>
          <a:xfrm>
            <a:off x="4528346" y="137758"/>
            <a:ext cx="43011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Operaciones Navales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A4A2D37-2A49-4E65-964E-BF5EEDFFD724}"/>
              </a:ext>
            </a:extLst>
          </p:cNvPr>
          <p:cNvSpPr/>
          <p:nvPr/>
        </p:nvSpPr>
        <p:spPr>
          <a:xfrm>
            <a:off x="1096207" y="6274319"/>
            <a:ext cx="3105338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Operaciones de defensa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CDB30CE-577B-4AEE-800E-522F1F6E8AE4}"/>
              </a:ext>
            </a:extLst>
          </p:cNvPr>
          <p:cNvSpPr/>
          <p:nvPr/>
        </p:nvSpPr>
        <p:spPr>
          <a:xfrm>
            <a:off x="973999" y="1124744"/>
            <a:ext cx="7824598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es-EC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Conquista: </a:t>
            </a:r>
          </a:p>
          <a:p>
            <a:pPr lvl="1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Fuerza organizada del más fuerte, con el fin de buscar la situación que le permite la más pronta </a:t>
            </a:r>
          </a:p>
          <a:p>
            <a:pPr lvl="1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Obtención del Control del Mar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6611613-F6A0-4870-B42B-B41D5C3090F7}"/>
              </a:ext>
            </a:extLst>
          </p:cNvPr>
          <p:cNvSpPr/>
          <p:nvPr/>
        </p:nvSpPr>
        <p:spPr>
          <a:xfrm>
            <a:off x="973999" y="2564904"/>
            <a:ext cx="7824598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es-EC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Disputa: </a:t>
            </a:r>
          </a:p>
          <a:p>
            <a:pPr lvl="1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Fuerza organizada del más débil o por fuerzas equilibradas en un mar no controlado. </a:t>
            </a:r>
          </a:p>
          <a:p>
            <a:pPr lvl="1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Busca el desgaste que le permita ir al encuentro decisivo. </a:t>
            </a:r>
            <a:endParaRPr lang="es-EC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372C602-ECC4-4534-AC78-25F5756583DB}"/>
              </a:ext>
            </a:extLst>
          </p:cNvPr>
          <p:cNvSpPr/>
          <p:nvPr/>
        </p:nvSpPr>
        <p:spPr>
          <a:xfrm>
            <a:off x="973997" y="3727084"/>
            <a:ext cx="7824599" cy="25648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es-EC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Ejercicio: </a:t>
            </a:r>
          </a:p>
          <a:p>
            <a:pPr lvl="1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Mayor uso del mar y que este uso sea negado al adversario. 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 algn="just">
              <a:spcAft>
                <a:spcPts val="0"/>
              </a:spcAft>
              <a:buFont typeface="+mj-lt"/>
              <a:buAutoNum type="romanLcPeriod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Defensa de Líneas de Comunicación Marítimas propias, mediante cobertura, protección indirecta y protección directa.</a:t>
            </a:r>
            <a:endParaRPr lang="es-EC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 algn="just">
              <a:spcAft>
                <a:spcPts val="800"/>
              </a:spcAft>
              <a:buFont typeface="+mj-lt"/>
              <a:buAutoNum type="romanLcPeriod"/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Ataque a las Líneas de Comunicación Marítimas del adversario.</a:t>
            </a:r>
          </a:p>
          <a:p>
            <a:pPr marL="1143000" lvl="2" indent="-228600" algn="just">
              <a:buFont typeface="+mj-lt"/>
              <a:buAutoNum type="romanLcPeriod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Protección y apoyo a las fuerzas propias de invasión</a:t>
            </a:r>
          </a:p>
          <a:p>
            <a:pPr marL="1143000" lvl="2" indent="-228600" algn="just">
              <a:buFont typeface="+mj-lt"/>
              <a:buAutoNum type="romanLcPeriod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Defensa contra fuerzas enemigas de invasión</a:t>
            </a:r>
          </a:p>
        </p:txBody>
      </p:sp>
    </p:spTree>
    <p:extLst>
      <p:ext uri="{BB962C8B-B14F-4D97-AF65-F5344CB8AC3E}">
        <p14:creationId xmlns:p14="http://schemas.microsoft.com/office/powerpoint/2010/main" val="2560081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36014AA-DC54-4102-A071-5836FEA9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90966F77-E53B-460A-8F0C-7E3AF731F4C9}"/>
              </a:ext>
            </a:extLst>
          </p:cNvPr>
          <p:cNvSpPr txBox="1">
            <a:spLocks/>
          </p:cNvSpPr>
          <p:nvPr/>
        </p:nvSpPr>
        <p:spPr>
          <a:xfrm>
            <a:off x="7162800" y="6500192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88664AB-6860-4141-99CF-395334192C4C}" type="slidenum">
              <a:rPr lang="en-GB" smtClean="0"/>
              <a:pPr>
                <a:defRPr/>
              </a:pPr>
              <a:t>27</a:t>
            </a:fld>
            <a:endParaRPr lang="en-GB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7553958-383F-48C3-B191-8DF227FF0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A7D9F2"/>
              </a:clrFrom>
              <a:clrTo>
                <a:srgbClr val="A7D9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7758"/>
            <a:ext cx="4711824" cy="7580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 Rectángulo">
            <a:extLst>
              <a:ext uri="{FF2B5EF4-FFF2-40B4-BE49-F238E27FC236}">
                <a16:creationId xmlns:a16="http://schemas.microsoft.com/office/drawing/2014/main" id="{CFF09296-52FB-457C-8D99-A161894FC2C0}"/>
              </a:ext>
            </a:extLst>
          </p:cNvPr>
          <p:cNvSpPr/>
          <p:nvPr/>
        </p:nvSpPr>
        <p:spPr>
          <a:xfrm>
            <a:off x="4528346" y="137758"/>
            <a:ext cx="43011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Operaciones Navales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A4A2D37-2A49-4E65-964E-BF5EEDFFD724}"/>
              </a:ext>
            </a:extLst>
          </p:cNvPr>
          <p:cNvSpPr/>
          <p:nvPr/>
        </p:nvSpPr>
        <p:spPr>
          <a:xfrm>
            <a:off x="972775" y="6274319"/>
            <a:ext cx="33522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Operaciones permanentes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84970A0-3B99-4438-AC15-A8D3AFFB0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444065"/>
              </p:ext>
            </p:extLst>
          </p:nvPr>
        </p:nvGraphicFramePr>
        <p:xfrm>
          <a:off x="1536055" y="1364749"/>
          <a:ext cx="5577840" cy="469773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577840">
                  <a:extLst>
                    <a:ext uri="{9D8B030D-6E8A-4147-A177-3AD203B41FA5}">
                      <a16:colId xmlns:a16="http://schemas.microsoft.com/office/drawing/2014/main" val="1223202397"/>
                    </a:ext>
                  </a:extLst>
                </a:gridCol>
              </a:tblGrid>
              <a:tr h="173990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Mantenimiento de la paz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2609280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Imposición de la Paz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2810297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Ayuda Humanitaria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6765409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Interdicción marítima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8823753"/>
                  </a:ext>
                </a:extLst>
              </a:tr>
              <a:tr h="186690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Control de Tráfico Ilícito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3985232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Operaciones combinadas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671812"/>
                  </a:ext>
                </a:extLst>
              </a:tr>
              <a:tr h="210820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Operaciones de Búsqueda y rescate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336625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Operaciones para mitigar desastres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0136889"/>
                  </a:ext>
                </a:extLst>
              </a:tr>
              <a:tr h="194945">
                <a:tc>
                  <a:txBody>
                    <a:bodyPr/>
                    <a:lstStyle/>
                    <a:p>
                      <a:pPr marL="48514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>
                          <a:effectLst/>
                        </a:rPr>
                        <a:t>Operaciones de apoyo al desarrollo</a:t>
                      </a:r>
                      <a:endParaRPr lang="es-EC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1453877"/>
                  </a:ext>
                </a:extLst>
              </a:tr>
              <a:tr h="173990">
                <a:tc>
                  <a:txBody>
                    <a:bodyPr/>
                    <a:lstStyle/>
                    <a:p>
                      <a:pPr marL="572770" indent="-285750" algn="just">
                        <a:lnSpc>
                          <a:spcPct val="20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C" sz="1800" dirty="0">
                          <a:effectLst/>
                        </a:rPr>
                        <a:t>Operaciones Especiales</a:t>
                      </a:r>
                      <a:endParaRPr lang="es-EC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44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616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Marcador de número de diapositiva">
            <a:extLst>
              <a:ext uri="{FF2B5EF4-FFF2-40B4-BE49-F238E27FC236}">
                <a16:creationId xmlns:a16="http://schemas.microsoft.com/office/drawing/2014/main" id="{90966F77-E53B-460A-8F0C-7E3AF731F4C9}"/>
              </a:ext>
            </a:extLst>
          </p:cNvPr>
          <p:cNvSpPr txBox="1">
            <a:spLocks/>
          </p:cNvSpPr>
          <p:nvPr/>
        </p:nvSpPr>
        <p:spPr>
          <a:xfrm>
            <a:off x="7162800" y="6500192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88664AB-6860-4141-99CF-395334192C4C}" type="slidenum">
              <a:rPr lang="en-GB" smtClean="0"/>
              <a:pPr>
                <a:defRPr/>
              </a:pPr>
              <a:t>28</a:t>
            </a:fld>
            <a:endParaRPr lang="en-GB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015BBDE0-2423-4770-A148-4265958AB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60961"/>
              </p:ext>
            </p:extLst>
          </p:nvPr>
        </p:nvGraphicFramePr>
        <p:xfrm>
          <a:off x="0" y="-24762"/>
          <a:ext cx="9144000" cy="6907523"/>
        </p:xfrm>
        <a:graphic>
          <a:graphicData uri="http://schemas.openxmlformats.org/drawingml/2006/table">
            <a:tbl>
              <a:tblPr firstRow="1" firstCol="1" bandRow="1">
                <a:tableStyleId>{284E427A-3D55-4303-BF80-6455036E1DE7}</a:tableStyleId>
              </a:tblPr>
              <a:tblGrid>
                <a:gridCol w="3658035">
                  <a:extLst>
                    <a:ext uri="{9D8B030D-6E8A-4147-A177-3AD203B41FA5}">
                      <a16:colId xmlns:a16="http://schemas.microsoft.com/office/drawing/2014/main" val="3550912021"/>
                    </a:ext>
                  </a:extLst>
                </a:gridCol>
                <a:gridCol w="2096288">
                  <a:extLst>
                    <a:ext uri="{9D8B030D-6E8A-4147-A177-3AD203B41FA5}">
                      <a16:colId xmlns:a16="http://schemas.microsoft.com/office/drawing/2014/main" val="3528569987"/>
                    </a:ext>
                  </a:extLst>
                </a:gridCol>
                <a:gridCol w="1765672">
                  <a:extLst>
                    <a:ext uri="{9D8B030D-6E8A-4147-A177-3AD203B41FA5}">
                      <a16:colId xmlns:a16="http://schemas.microsoft.com/office/drawing/2014/main" val="1580111190"/>
                    </a:ext>
                  </a:extLst>
                </a:gridCol>
                <a:gridCol w="1624005">
                  <a:extLst>
                    <a:ext uri="{9D8B030D-6E8A-4147-A177-3AD203B41FA5}">
                      <a16:colId xmlns:a16="http://schemas.microsoft.com/office/drawing/2014/main" val="721173093"/>
                    </a:ext>
                  </a:extLst>
                </a:gridCol>
              </a:tblGrid>
              <a:tr h="341854">
                <a:tc rowSpan="2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TIPO DE OPERACIÓN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 gridSpan="3"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OPERACIONES DE CIBERDEFENSA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650040"/>
                  </a:ext>
                </a:extLst>
              </a:tr>
              <a:tr h="3420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EXPLORACIÓN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DEFENSIVA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</a:rPr>
                        <a:t>OFENSIVA</a:t>
                      </a:r>
                      <a:endParaRPr lang="es-EC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2843494148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Operaciones de defensa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3451712893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Conquista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1019164496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Disputa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1890166473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Ejercicio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1433206093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Operaciones permanentes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3747324099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Mantenimiento de la paz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1859928062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Imposición de la Paz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2712145416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Ayuda Humanitaria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3483558490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Interdicción marítima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865013524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Control de Tráfico Ilícito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3269760015"/>
                  </a:ext>
                </a:extLst>
              </a:tr>
              <a:tr h="723433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Operaciones combinadas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1180315764"/>
                  </a:ext>
                </a:extLst>
              </a:tr>
              <a:tr h="562690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Operaciones de Búsqueda y rescate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1433879439"/>
                  </a:ext>
                </a:extLst>
              </a:tr>
              <a:tr h="562690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Operaciones para mitigar desastres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3782769197"/>
                  </a:ext>
                </a:extLst>
              </a:tr>
              <a:tr h="562690">
                <a:tc>
                  <a:txBody>
                    <a:bodyPr/>
                    <a:lstStyle/>
                    <a:p>
                      <a:pPr marL="19939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Operaciones de apoyo al desarrollo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 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1604755727"/>
                  </a:ext>
                </a:extLst>
              </a:tr>
              <a:tr h="342054">
                <a:tc>
                  <a:txBody>
                    <a:bodyPr/>
                    <a:lstStyle/>
                    <a:p>
                      <a:pPr marL="287020" indent="45021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Operaciones Especiales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</a:t>
                      </a:r>
                      <a:endParaRPr lang="es-EC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 </a:t>
                      </a:r>
                      <a:endParaRPr lang="es-EC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107" marR="58107" marT="0" marB="0"/>
                </a:tc>
                <a:extLst>
                  <a:ext uri="{0D108BD9-81ED-4DB2-BD59-A6C34878D82A}">
                    <a16:rowId xmlns:a16="http://schemas.microsoft.com/office/drawing/2014/main" val="2810388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265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6C822-706A-432D-822D-A4ED95B94212}" type="slidenum">
              <a:rPr lang="en-GB" smtClean="0"/>
              <a:pPr>
                <a:defRPr/>
              </a:pPr>
              <a:t>29</a:t>
            </a:fld>
            <a:endParaRPr lang="en-GB" dirty="0"/>
          </a:p>
        </p:txBody>
      </p:sp>
      <p:sp>
        <p:nvSpPr>
          <p:cNvPr id="4" name="3 Rectángulo"/>
          <p:cNvSpPr/>
          <p:nvPr/>
        </p:nvSpPr>
        <p:spPr>
          <a:xfrm>
            <a:off x="4607091" y="229578"/>
            <a:ext cx="39616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Marco Legal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492465" y="1696740"/>
            <a:ext cx="2863511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dirty="0"/>
              <a:t>Protección de datos de carácter personal, a la intimidad personal, al derecho a la inviolabilidad y al secreto de la correspondencia física y virtual</a:t>
            </a:r>
            <a:endParaRPr lang="es-EC" dirty="0">
              <a:cs typeface="Arial" pitchFamily="34" charset="0"/>
            </a:endParaRPr>
          </a:p>
        </p:txBody>
      </p:sp>
      <p:grpSp>
        <p:nvGrpSpPr>
          <p:cNvPr id="21511" name="5 Grupo"/>
          <p:cNvGrpSpPr>
            <a:grpSpLocks/>
          </p:cNvGrpSpPr>
          <p:nvPr/>
        </p:nvGrpSpPr>
        <p:grpSpPr bwMode="auto">
          <a:xfrm>
            <a:off x="1362457" y="1204719"/>
            <a:ext cx="3044825" cy="2533650"/>
            <a:chOff x="2060424" y="2092714"/>
            <a:chExt cx="3202112" cy="4061135"/>
          </a:xfrm>
        </p:grpSpPr>
        <p:grpSp>
          <p:nvGrpSpPr>
            <p:cNvPr id="21520" name="6 Grupo"/>
            <p:cNvGrpSpPr>
              <a:grpSpLocks/>
            </p:cNvGrpSpPr>
            <p:nvPr/>
          </p:nvGrpSpPr>
          <p:grpSpPr bwMode="auto">
            <a:xfrm>
              <a:off x="2123728" y="2126137"/>
              <a:ext cx="3138808" cy="4027712"/>
              <a:chOff x="2123728" y="2126137"/>
              <a:chExt cx="3138808" cy="4027712"/>
            </a:xfrm>
          </p:grpSpPr>
          <p:sp>
            <p:nvSpPr>
              <p:cNvPr id="21522" name="8 Rectángulo"/>
              <p:cNvSpPr>
                <a:spLocks noChangeArrowheads="1"/>
              </p:cNvSpPr>
              <p:nvPr/>
            </p:nvSpPr>
            <p:spPr bwMode="auto">
              <a:xfrm>
                <a:off x="2123728" y="2126137"/>
                <a:ext cx="3075165" cy="3949352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s-EC"/>
              </a:p>
            </p:txBody>
          </p:sp>
          <p:pic>
            <p:nvPicPr>
              <p:cNvPr id="21523" name="Picture 2" descr="http://t2.gstatic.com/images?q=tbn:ANd9GcSAOjj-0tzFcIe0KmC0RGoPwbS9bw9RmOdu_Q9rzLeazGYO__YggQ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7370" y="2193408"/>
                <a:ext cx="3075166" cy="3960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521" name="7 Cilindro"/>
            <p:cNvSpPr>
              <a:spLocks noChangeArrowheads="1"/>
            </p:cNvSpPr>
            <p:nvPr/>
          </p:nvSpPr>
          <p:spPr bwMode="auto">
            <a:xfrm>
              <a:off x="2060424" y="2092714"/>
              <a:ext cx="207320" cy="4061133"/>
            </a:xfrm>
            <a:prstGeom prst="can">
              <a:avLst>
                <a:gd name="adj" fmla="val 25030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s-EC"/>
            </a:p>
          </p:txBody>
        </p:sp>
      </p:grpSp>
      <p:sp>
        <p:nvSpPr>
          <p:cNvPr id="16" name="15 Rectángulo"/>
          <p:cNvSpPr/>
          <p:nvPr/>
        </p:nvSpPr>
        <p:spPr>
          <a:xfrm>
            <a:off x="1608179" y="4221088"/>
            <a:ext cx="281980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es-EC" dirty="0"/>
              <a:t>Protección y control de los riesgos tecnológicos y científicos, la tecnología e industria militar</a:t>
            </a:r>
            <a:endParaRPr lang="es-EC" dirty="0">
              <a:cs typeface="Arial" pitchFamily="34" charset="0"/>
            </a:endParaRPr>
          </a:p>
        </p:txBody>
      </p:sp>
      <p:sp>
        <p:nvSpPr>
          <p:cNvPr id="3" name="AutoShape 2" descr="Resultado de imagen para ley de seguridad publica del estado">
            <a:extLst>
              <a:ext uri="{FF2B5EF4-FFF2-40B4-BE49-F238E27FC236}">
                <a16:creationId xmlns:a16="http://schemas.microsoft.com/office/drawing/2014/main" id="{4F11CA01-AB9A-4C3D-B4D7-4925EAA02C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980728"/>
            <a:ext cx="2600672" cy="26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ABBB10-A833-45D8-AF84-6832990B8E36}"/>
              </a:ext>
            </a:extLst>
          </p:cNvPr>
          <p:cNvGrpSpPr/>
          <p:nvPr/>
        </p:nvGrpSpPr>
        <p:grpSpPr>
          <a:xfrm>
            <a:off x="1329778" y="3864226"/>
            <a:ext cx="3077504" cy="2628679"/>
            <a:chOff x="1269262" y="3873503"/>
            <a:chExt cx="3077504" cy="2628679"/>
          </a:xfrm>
        </p:grpSpPr>
        <p:grpSp>
          <p:nvGrpSpPr>
            <p:cNvPr id="17" name="10 Grupo">
              <a:extLst>
                <a:ext uri="{FF2B5EF4-FFF2-40B4-BE49-F238E27FC236}">
                  <a16:creationId xmlns:a16="http://schemas.microsoft.com/office/drawing/2014/main" id="{F3D41FF9-BCEB-4745-870B-DBBA20C14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69262" y="3873503"/>
              <a:ext cx="3025775" cy="2628679"/>
              <a:chOff x="2060424" y="2122549"/>
              <a:chExt cx="3138469" cy="4214932"/>
            </a:xfrm>
          </p:grpSpPr>
          <p:sp>
            <p:nvSpPr>
              <p:cNvPr id="18" name="13 Rectángulo">
                <a:extLst>
                  <a:ext uri="{FF2B5EF4-FFF2-40B4-BE49-F238E27FC236}">
                    <a16:creationId xmlns:a16="http://schemas.microsoft.com/office/drawing/2014/main" id="{E8510AF6-9413-4FC8-8221-838461E3F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728" y="2126137"/>
                <a:ext cx="3075165" cy="3949353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s-EC"/>
              </a:p>
            </p:txBody>
          </p:sp>
          <p:sp>
            <p:nvSpPr>
              <p:cNvPr id="19" name="12 Cilindro">
                <a:extLst>
                  <a:ext uri="{FF2B5EF4-FFF2-40B4-BE49-F238E27FC236}">
                    <a16:creationId xmlns:a16="http://schemas.microsoft.com/office/drawing/2014/main" id="{93BC9CA3-0B2E-492E-BDBA-6804523F9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0424" y="2122549"/>
                <a:ext cx="207320" cy="4214932"/>
              </a:xfrm>
              <a:prstGeom prst="can">
                <a:avLst>
                  <a:gd name="adj" fmla="val 25037"/>
                </a:avLst>
              </a:prstGeom>
              <a:solidFill>
                <a:schemeClr val="bg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s-EC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82E252-63D7-4006-B78F-5E1BCA0D0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2465" y="3935558"/>
              <a:ext cx="2854301" cy="2308325"/>
            </a:xfrm>
            <a:prstGeom prst="rect">
              <a:avLst/>
            </a:prstGeom>
          </p:spPr>
        </p:pic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849BC2FD-5D28-4129-A734-7611B25D0E1B}"/>
              </a:ext>
            </a:extLst>
          </p:cNvPr>
          <p:cNvSpPr/>
          <p:nvPr/>
        </p:nvSpPr>
        <p:spPr>
          <a:xfrm>
            <a:off x="3347864" y="3948931"/>
            <a:ext cx="864096" cy="58385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200" b="1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371083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4116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0.39827 -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77209B-1C00-4C5E-A57C-FA17DE82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C918B95-A0FF-47D7-B79E-595DEE007B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7848723"/>
              </p:ext>
            </p:extLst>
          </p:nvPr>
        </p:nvGraphicFramePr>
        <p:xfrm>
          <a:off x="3488972" y="1268023"/>
          <a:ext cx="5328593" cy="5088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2 CuadroTexto">
            <a:extLst>
              <a:ext uri="{FF2B5EF4-FFF2-40B4-BE49-F238E27FC236}">
                <a16:creationId xmlns:a16="http://schemas.microsoft.com/office/drawing/2014/main" id="{AD61BE80-29D9-4759-BD44-4668A8F5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344" y="293263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endParaRPr lang="es-EC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18D2BD1-AC0F-4DE0-AAD5-AA3A84DC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2" y="2492896"/>
            <a:ext cx="3450571" cy="30970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CFC438F9-B964-4174-9C67-2E46572F4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19" y="3040483"/>
            <a:ext cx="302433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0" algn="just" eaLnBrk="1" hangingPunct="1">
              <a:spcBef>
                <a:spcPct val="50000"/>
              </a:spcBef>
              <a:defRPr/>
            </a:pPr>
            <a:r>
              <a:rPr lang="es-EC" sz="1400" b="1" dirty="0">
                <a:solidFill>
                  <a:srgbClr val="FFFF00"/>
                </a:solidFill>
                <a:latin typeface="Arial" pitchFamily="34" charset="0"/>
              </a:rPr>
              <a:t>INCIDENCIA DE LAS OPERACIONES DE CIBERDEFENSA SOBRE LAS OPERACIONES NAVALES. PROPUESTA DE UN ORGANISMO PARA LA ARMADA DEL ECUADOR</a:t>
            </a:r>
            <a:endParaRPr lang="es-EC" sz="1400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9" name="5 Rectángulo">
            <a:extLst>
              <a:ext uri="{FF2B5EF4-FFF2-40B4-BE49-F238E27FC236}">
                <a16:creationId xmlns:a16="http://schemas.microsoft.com/office/drawing/2014/main" id="{34EF8722-4ABF-46E4-B5DA-0DB3D31260AF}"/>
              </a:ext>
            </a:extLst>
          </p:cNvPr>
          <p:cNvSpPr/>
          <p:nvPr/>
        </p:nvSpPr>
        <p:spPr>
          <a:xfrm>
            <a:off x="6876256" y="784089"/>
            <a:ext cx="1850186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68261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6C822-706A-432D-822D-A4ED95B94212}" type="slidenum">
              <a:rPr lang="en-GB" smtClean="0"/>
              <a:pPr>
                <a:defRPr/>
              </a:pPr>
              <a:t>30</a:t>
            </a:fld>
            <a:endParaRPr lang="en-GB" dirty="0"/>
          </a:p>
        </p:txBody>
      </p:sp>
      <p:sp>
        <p:nvSpPr>
          <p:cNvPr id="4" name="3 Rectángulo"/>
          <p:cNvSpPr/>
          <p:nvPr/>
        </p:nvSpPr>
        <p:spPr>
          <a:xfrm>
            <a:off x="4860032" y="620688"/>
            <a:ext cx="39616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Marco Legal</a:t>
            </a:r>
          </a:p>
        </p:txBody>
      </p:sp>
      <p:sp>
        <p:nvSpPr>
          <p:cNvPr id="3" name="AutoShape 2" descr="Resultado de imagen para ley de seguridad publica del estado">
            <a:extLst>
              <a:ext uri="{FF2B5EF4-FFF2-40B4-BE49-F238E27FC236}">
                <a16:creationId xmlns:a16="http://schemas.microsoft.com/office/drawing/2014/main" id="{4F11CA01-AB9A-4C3D-B4D7-4925EAA02C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980728"/>
            <a:ext cx="2600672" cy="26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C50A5-A761-4E3F-AC58-D31ADA6C0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38" y="3816757"/>
            <a:ext cx="2133599" cy="2600671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BBA3ABB7-CD51-44CF-B736-5F524A490BD5}"/>
              </a:ext>
            </a:extLst>
          </p:cNvPr>
          <p:cNvGrpSpPr/>
          <p:nvPr/>
        </p:nvGrpSpPr>
        <p:grpSpPr>
          <a:xfrm>
            <a:off x="3744553" y="2703300"/>
            <a:ext cx="1981596" cy="2689309"/>
            <a:chOff x="3676233" y="3406743"/>
            <a:chExt cx="1981596" cy="268930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98F67C9-8FA8-4EF1-874F-05E761ACB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6233" y="3406743"/>
              <a:ext cx="1981596" cy="2689309"/>
            </a:xfrm>
            <a:prstGeom prst="rect">
              <a:avLst/>
            </a:prstGeom>
          </p:spPr>
        </p:pic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56539467-5F19-4914-A7F0-56D59469EE95}"/>
                </a:ext>
              </a:extLst>
            </p:cNvPr>
            <p:cNvSpPr/>
            <p:nvPr/>
          </p:nvSpPr>
          <p:spPr>
            <a:xfrm>
              <a:off x="4791712" y="3524830"/>
              <a:ext cx="752108" cy="58385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200" b="1" dirty="0"/>
                <a:t>2014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AC71F90A-D9DC-43A7-B691-382BBCE9889F}"/>
              </a:ext>
            </a:extLst>
          </p:cNvPr>
          <p:cNvGrpSpPr/>
          <p:nvPr/>
        </p:nvGrpSpPr>
        <p:grpSpPr>
          <a:xfrm>
            <a:off x="823392" y="1779375"/>
            <a:ext cx="2600672" cy="2666121"/>
            <a:chOff x="823392" y="1779375"/>
            <a:chExt cx="2600672" cy="26661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08D811-54B4-457F-959C-219A6E5BA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3392" y="1844824"/>
              <a:ext cx="2600672" cy="2600672"/>
            </a:xfrm>
            <a:prstGeom prst="rect">
              <a:avLst/>
            </a:prstGeom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EE3DEE0-BBD9-49B9-86F7-296B53EFDB08}"/>
                </a:ext>
              </a:extLst>
            </p:cNvPr>
            <p:cNvSpPr/>
            <p:nvPr/>
          </p:nvSpPr>
          <p:spPr>
            <a:xfrm>
              <a:off x="2339752" y="1779375"/>
              <a:ext cx="894624" cy="58385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200" b="1" dirty="0">
                  <a:solidFill>
                    <a:schemeClr val="bg1"/>
                  </a:solidFill>
                </a:rPr>
                <a:t>2002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A23BA78-1AC3-4FD6-B56F-B4DE9950B9A7}"/>
              </a:ext>
            </a:extLst>
          </p:cNvPr>
          <p:cNvGrpSpPr/>
          <p:nvPr/>
        </p:nvGrpSpPr>
        <p:grpSpPr>
          <a:xfrm>
            <a:off x="823392" y="4883111"/>
            <a:ext cx="2600672" cy="1145967"/>
            <a:chOff x="823392" y="4883111"/>
            <a:chExt cx="2600672" cy="11459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E0B1E18-D59A-4020-94D8-E0137F4FB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41126"/>
            <a:stretch/>
          </p:blipFill>
          <p:spPr>
            <a:xfrm>
              <a:off x="823392" y="4941168"/>
              <a:ext cx="2600672" cy="1087910"/>
            </a:xfrm>
            <a:prstGeom prst="rect">
              <a:avLst/>
            </a:prstGeom>
          </p:spPr>
        </p:pic>
        <p:sp>
          <p:nvSpPr>
            <p:cNvPr id="14" name="Elipse 13">
              <a:extLst>
                <a:ext uri="{FF2B5EF4-FFF2-40B4-BE49-F238E27FC236}">
                  <a16:creationId xmlns:a16="http://schemas.microsoft.com/office/drawing/2014/main" id="{74C848CF-E5E4-47D0-BE1A-AE9278BAAE1E}"/>
                </a:ext>
              </a:extLst>
            </p:cNvPr>
            <p:cNvSpPr/>
            <p:nvPr/>
          </p:nvSpPr>
          <p:spPr>
            <a:xfrm>
              <a:off x="2555776" y="4883111"/>
              <a:ext cx="788990" cy="58385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200" b="1" dirty="0">
                  <a:solidFill>
                    <a:schemeClr val="bg1"/>
                  </a:solidFill>
                </a:rPr>
                <a:t>1992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9D041DB-3980-4DCA-8008-CC9F84E31504}"/>
              </a:ext>
            </a:extLst>
          </p:cNvPr>
          <p:cNvGrpSpPr/>
          <p:nvPr/>
        </p:nvGrpSpPr>
        <p:grpSpPr>
          <a:xfrm>
            <a:off x="6005384" y="1410538"/>
            <a:ext cx="2470086" cy="2216687"/>
            <a:chOff x="6005384" y="1410538"/>
            <a:chExt cx="2470086" cy="22166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27DBD0-C42B-477E-86DE-A431CCFF1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05384" y="1779375"/>
              <a:ext cx="2466975" cy="1847850"/>
            </a:xfrm>
            <a:prstGeom prst="rect">
              <a:avLst/>
            </a:prstGeom>
          </p:spPr>
        </p:pic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84E10995-BC1E-4C2F-B941-7408DCE078BB}"/>
                </a:ext>
              </a:extLst>
            </p:cNvPr>
            <p:cNvSpPr/>
            <p:nvPr/>
          </p:nvSpPr>
          <p:spPr>
            <a:xfrm>
              <a:off x="7695319" y="1410538"/>
              <a:ext cx="780151" cy="583854"/>
            </a:xfrm>
            <a:prstGeom prst="ellips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200" b="1" dirty="0"/>
                <a:t>1998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70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6C822-706A-432D-822D-A4ED95B94212}" type="slidenum">
              <a:rPr lang="en-GB" smtClean="0"/>
              <a:pPr>
                <a:defRPr/>
              </a:pPr>
              <a:t>31</a:t>
            </a:fld>
            <a:endParaRPr lang="en-GB" dirty="0"/>
          </a:p>
        </p:txBody>
      </p:sp>
      <p:sp>
        <p:nvSpPr>
          <p:cNvPr id="4" name="3 Rectángulo"/>
          <p:cNvSpPr/>
          <p:nvPr/>
        </p:nvSpPr>
        <p:spPr>
          <a:xfrm>
            <a:off x="4860032" y="620688"/>
            <a:ext cx="396166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5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Marco Legal</a:t>
            </a:r>
          </a:p>
        </p:txBody>
      </p:sp>
      <p:sp>
        <p:nvSpPr>
          <p:cNvPr id="3" name="AutoShape 2" descr="Resultado de imagen para ley de seguridad publica del estado">
            <a:extLst>
              <a:ext uri="{FF2B5EF4-FFF2-40B4-BE49-F238E27FC236}">
                <a16:creationId xmlns:a16="http://schemas.microsoft.com/office/drawing/2014/main" id="{4F11CA01-AB9A-4C3D-B4D7-4925EAA02C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980728"/>
            <a:ext cx="2600672" cy="26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EE528-34CA-4A94-B9E5-599E76E8E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82" y="3311497"/>
            <a:ext cx="1743075" cy="2619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C95C8-7631-4494-A89F-229FF86C7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78" y="1531869"/>
            <a:ext cx="3075585" cy="3089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5C4EB-5A01-4BA5-94F2-1BD3476F09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13" t="23386" r="54725" b="16521"/>
          <a:stretch/>
        </p:blipFill>
        <p:spPr>
          <a:xfrm>
            <a:off x="5719936" y="3778121"/>
            <a:ext cx="3075585" cy="25872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189C747-32BB-4DD0-A3F3-1175363463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0465"/>
          <a:stretch/>
        </p:blipFill>
        <p:spPr>
          <a:xfrm>
            <a:off x="0" y="6051578"/>
            <a:ext cx="2466975" cy="5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22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4C9B56B-954A-46F4-B76E-BF33E550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C1765CE3-5CFA-4CA4-92B2-AED417A25FF6}"/>
              </a:ext>
            </a:extLst>
          </p:cNvPr>
          <p:cNvSpPr/>
          <p:nvPr/>
        </p:nvSpPr>
        <p:spPr>
          <a:xfrm>
            <a:off x="5724127" y="784089"/>
            <a:ext cx="3213830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METODOLOGÍA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9E4A9E-DFFA-4C4E-B407-95242B7E82D4}"/>
              </a:ext>
            </a:extLst>
          </p:cNvPr>
          <p:cNvSpPr/>
          <p:nvPr/>
        </p:nvSpPr>
        <p:spPr>
          <a:xfrm>
            <a:off x="2873744" y="1338087"/>
            <a:ext cx="603041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TECNICAS E INSTRUMENTOS</a:t>
            </a:r>
          </a:p>
          <a:p>
            <a:r>
              <a:rPr lang="es-EC" dirty="0"/>
              <a:t>Encuestas, entrevistas y revisión Documental.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BC963AF-572A-4EB8-A3AB-4E807E1435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1991318"/>
              </p:ext>
            </p:extLst>
          </p:nvPr>
        </p:nvGraphicFramePr>
        <p:xfrm>
          <a:off x="1" y="2276872"/>
          <a:ext cx="893795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405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00A03F-9DFB-42AC-818A-29F492ED3C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9914758-B281-4499-9A7B-41156EE99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14F5E1-FA71-4DDF-BA98-DB7E9CDF1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4C1E7D5-996E-4B5F-811A-6897E6EFE0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B6DC7B5-44CD-44C1-8943-1A99D3FEB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6290792-A43E-4B49-9DDE-AC03F30AE0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77209B-1C00-4C5E-A57C-FA17DE82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6AB377-D656-4508-942A-B0A9C23864BE}"/>
              </a:ext>
            </a:extLst>
          </p:cNvPr>
          <p:cNvSpPr/>
          <p:nvPr/>
        </p:nvSpPr>
        <p:spPr>
          <a:xfrm>
            <a:off x="0" y="2924944"/>
            <a:ext cx="9144000" cy="1800200"/>
          </a:xfrm>
          <a:prstGeom prst="rect">
            <a:avLst/>
          </a:prstGeom>
          <a:solidFill>
            <a:srgbClr val="010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112429-0754-42EC-97EB-1422CDB59A2C}"/>
              </a:ext>
            </a:extLst>
          </p:cNvPr>
          <p:cNvSpPr txBox="1"/>
          <p:nvPr/>
        </p:nvSpPr>
        <p:spPr>
          <a:xfrm>
            <a:off x="521047" y="3173163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>
                <a:solidFill>
                  <a:schemeClr val="bg1"/>
                </a:solidFill>
              </a:rPr>
              <a:t>ANÁLISIS DE RESULTADOS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CE088E-208D-4B90-BE76-7F496F4F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74" y="2934784"/>
            <a:ext cx="3781425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624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4C9B56B-954A-46F4-B76E-BF33E550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C1765CE3-5CFA-4CA4-92B2-AED417A25FF6}"/>
              </a:ext>
            </a:extLst>
          </p:cNvPr>
          <p:cNvSpPr/>
          <p:nvPr/>
        </p:nvSpPr>
        <p:spPr>
          <a:xfrm>
            <a:off x="6207018" y="784089"/>
            <a:ext cx="2248051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ENCUESTA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114C243-502E-4090-8F3C-59F2692168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8062073"/>
              </p:ext>
            </p:extLst>
          </p:nvPr>
        </p:nvGraphicFramePr>
        <p:xfrm>
          <a:off x="1254269" y="1412776"/>
          <a:ext cx="72008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A42E7A88-A7EF-4E4D-AABB-8CD14184B13D}"/>
              </a:ext>
            </a:extLst>
          </p:cNvPr>
          <p:cNvSpPr/>
          <p:nvPr/>
        </p:nvSpPr>
        <p:spPr>
          <a:xfrm>
            <a:off x="755576" y="5589240"/>
            <a:ext cx="4572000" cy="9761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365760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Margen de error: 5%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5760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Nivel de Confianza: 90%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6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4C9B56B-954A-46F4-B76E-BF33E550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z="2400" smtClean="0"/>
              <a:pPr>
                <a:defRPr/>
              </a:pPr>
              <a:t>35</a:t>
            </a:fld>
            <a:endParaRPr lang="es-ES" sz="2400"/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C1765CE3-5CFA-4CA4-92B2-AED417A25FF6}"/>
              </a:ext>
            </a:extLst>
          </p:cNvPr>
          <p:cNvSpPr/>
          <p:nvPr/>
        </p:nvSpPr>
        <p:spPr>
          <a:xfrm>
            <a:off x="6124623" y="784089"/>
            <a:ext cx="2412841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2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ENCUESTA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23DE307D-AFD3-449E-A7A5-1B2977064C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7508363"/>
              </p:ext>
            </p:extLst>
          </p:nvPr>
        </p:nvGraphicFramePr>
        <p:xfrm>
          <a:off x="457200" y="2270035"/>
          <a:ext cx="8075239" cy="4580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0018645D-9C7A-4D39-AFD6-0DAA71637CCE}"/>
              </a:ext>
            </a:extLst>
          </p:cNvPr>
          <p:cNvSpPr/>
          <p:nvPr/>
        </p:nvSpPr>
        <p:spPr>
          <a:xfrm>
            <a:off x="899593" y="1346705"/>
            <a:ext cx="778720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¿Considera que se implementan controles de detección, prevención y recuperación de la información, para la protección contra código malicioso o virus? 66,7%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3A16F8A-7DC5-49B1-BC59-2358C0F85370}"/>
              </a:ext>
            </a:extLst>
          </p:cNvPr>
          <p:cNvSpPr/>
          <p:nvPr/>
        </p:nvSpPr>
        <p:spPr>
          <a:xfrm>
            <a:off x="899593" y="1355323"/>
            <a:ext cx="7787207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ea typeface="Calibri" panose="020F0502020204030204" pitchFamily="34" charset="0"/>
              </a:rPr>
              <a:t>2) ¿Considera que se establecen las responsabilidades y procedimiento de gestión para asegurar una respuesta rápida, eficaz y ordenada a los incidentes de seguridad cibernética?,  </a:t>
            </a:r>
            <a:r>
              <a:rPr lang="es-EC" sz="1400" b="1" dirty="0">
                <a:ea typeface="Calibri" panose="020F0502020204030204" pitchFamily="34" charset="0"/>
              </a:rPr>
              <a:t>50,00%</a:t>
            </a:r>
            <a:r>
              <a:rPr lang="es-EC" sz="1400" dirty="0">
                <a:ea typeface="Calibri" panose="020F0502020204030204" pitchFamily="34" charset="0"/>
              </a:rPr>
              <a:t>  TD</a:t>
            </a:r>
            <a:endParaRPr lang="es-EC" sz="140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C0C2BAC-EE54-46C3-886E-72DB848862D8}"/>
              </a:ext>
            </a:extLst>
          </p:cNvPr>
          <p:cNvSpPr/>
          <p:nvPr/>
        </p:nvSpPr>
        <p:spPr>
          <a:xfrm>
            <a:off x="899592" y="1334189"/>
            <a:ext cx="778720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ea typeface="Calibri" panose="020F0502020204030204" pitchFamily="34" charset="0"/>
              </a:rPr>
              <a:t>3) ¿Ha sido víctima de un ataque informático? 58,3% N</a:t>
            </a:r>
            <a:endParaRPr lang="es-EC" sz="14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E8409F5-D55E-48C8-8E0B-73CDF531ECF0}"/>
              </a:ext>
            </a:extLst>
          </p:cNvPr>
          <p:cNvSpPr/>
          <p:nvPr/>
        </p:nvSpPr>
        <p:spPr>
          <a:xfrm>
            <a:off x="910986" y="1771411"/>
            <a:ext cx="7787207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>
                <a:ea typeface="Calibri" panose="020F0502020204030204" pitchFamily="34" charset="0"/>
              </a:rPr>
              <a:t>4) ¿Qué nivel de seguridad tienen los sistemas informáticos en la Armada? 58,3% Medio</a:t>
            </a:r>
            <a:endParaRPr lang="es-EC" sz="14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1763FC-EA58-4422-AEAF-D9EDEED0698A}"/>
              </a:ext>
            </a:extLst>
          </p:cNvPr>
          <p:cNvSpPr/>
          <p:nvPr/>
        </p:nvSpPr>
        <p:spPr>
          <a:xfrm>
            <a:off x="888200" y="1318953"/>
            <a:ext cx="778720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400" dirty="0"/>
              <a:t>5) ¿En su opinión considera suficiente la inversión en seguridad informática?, el 83,3%  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01D773D-9E4A-4248-ACAB-CCB7459A6D5C}"/>
              </a:ext>
            </a:extLst>
          </p:cNvPr>
          <p:cNvSpPr/>
          <p:nvPr/>
        </p:nvSpPr>
        <p:spPr>
          <a:xfrm>
            <a:off x="910986" y="2046797"/>
            <a:ext cx="778720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400" dirty="0"/>
              <a:t>6) ¿Existe una cultura de ciberseguridad?, el 83,3% TD </a:t>
            </a:r>
          </a:p>
        </p:txBody>
      </p:sp>
    </p:spTree>
    <p:extLst>
      <p:ext uri="{BB962C8B-B14F-4D97-AF65-F5344CB8AC3E}">
        <p14:creationId xmlns:p14="http://schemas.microsoft.com/office/powerpoint/2010/main" val="28629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4C9B56B-954A-46F4-B76E-BF33E550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C1765CE3-5CFA-4CA4-92B2-AED417A25FF6}"/>
              </a:ext>
            </a:extLst>
          </p:cNvPr>
          <p:cNvSpPr/>
          <p:nvPr/>
        </p:nvSpPr>
        <p:spPr>
          <a:xfrm>
            <a:off x="6207018" y="784089"/>
            <a:ext cx="2248051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ENCUESTA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18645D-9C7A-4D39-AFD6-0DAA71637CCE}"/>
              </a:ext>
            </a:extLst>
          </p:cNvPr>
          <p:cNvSpPr/>
          <p:nvPr/>
        </p:nvSpPr>
        <p:spPr>
          <a:xfrm>
            <a:off x="824402" y="1265583"/>
            <a:ext cx="781898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7) </a:t>
            </a:r>
            <a:r>
              <a:rPr lang="es-EC" dirty="0"/>
              <a:t>¿Ha escuchado hablar sobre las capacidades de Ciberdefensa?, el </a:t>
            </a:r>
            <a:r>
              <a:rPr lang="es-EC" b="1" dirty="0"/>
              <a:t>75.0% 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3A16F8A-7DC5-49B1-BC59-2358C0F85370}"/>
              </a:ext>
            </a:extLst>
          </p:cNvPr>
          <p:cNvSpPr/>
          <p:nvPr/>
        </p:nvSpPr>
        <p:spPr>
          <a:xfrm>
            <a:off x="824402" y="1727888"/>
            <a:ext cx="778720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ea typeface="Calibri" panose="020F0502020204030204" pitchFamily="34" charset="0"/>
              </a:rPr>
              <a:t>8) </a:t>
            </a:r>
            <a:r>
              <a:rPr lang="es-EC" dirty="0"/>
              <a:t>¿Considera que estas capacidades podrían apoyar a la ejecución de las operaciones navales? 100% 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C0C2BAC-EE54-46C3-886E-72DB848862D8}"/>
              </a:ext>
            </a:extLst>
          </p:cNvPr>
          <p:cNvSpPr/>
          <p:nvPr/>
        </p:nvSpPr>
        <p:spPr>
          <a:xfrm>
            <a:off x="824401" y="1268760"/>
            <a:ext cx="778720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ea typeface="Calibri" panose="020F0502020204030204" pitchFamily="34" charset="0"/>
              </a:rPr>
              <a:t>9) </a:t>
            </a:r>
            <a:r>
              <a:rPr lang="es-EC" dirty="0"/>
              <a:t>¿En qué situaciones podría existir apoyo de la ciberdefensa?, el </a:t>
            </a:r>
            <a:r>
              <a:rPr lang="es-EC" b="1" dirty="0"/>
              <a:t>100%</a:t>
            </a:r>
            <a:r>
              <a:rPr lang="es-EC" dirty="0"/>
              <a:t>  Neutralización de ataques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E8409F5-D55E-48C8-8E0B-73CDF531ECF0}"/>
              </a:ext>
            </a:extLst>
          </p:cNvPr>
          <p:cNvSpPr/>
          <p:nvPr/>
        </p:nvSpPr>
        <p:spPr>
          <a:xfrm>
            <a:off x="824401" y="1971939"/>
            <a:ext cx="77872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10) ¿Considera que existe personal capacitado en ciberdefensa?, el </a:t>
            </a:r>
            <a:r>
              <a:rPr lang="es-EC" b="1" dirty="0"/>
              <a:t>75,0% N</a:t>
            </a:r>
            <a:endParaRPr lang="es-EC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1763FC-EA58-4422-AEAF-D9EDEED0698A}"/>
              </a:ext>
            </a:extLst>
          </p:cNvPr>
          <p:cNvSpPr/>
          <p:nvPr/>
        </p:nvSpPr>
        <p:spPr>
          <a:xfrm>
            <a:off x="824401" y="1969766"/>
            <a:ext cx="7787207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11) ¿Considera necesario que la Armada posea un centro de Ciberdefensa?, el </a:t>
            </a:r>
            <a:r>
              <a:rPr lang="es-EC" b="1" dirty="0"/>
              <a:t>91,7% S</a:t>
            </a:r>
            <a:endParaRPr lang="es-EC" dirty="0"/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4B8C99E3-63C6-4B0A-810B-62BD6BE1D2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121644"/>
              </p:ext>
            </p:extLst>
          </p:nvPr>
        </p:nvGraphicFramePr>
        <p:xfrm>
          <a:off x="424070" y="2616097"/>
          <a:ext cx="8252386" cy="4196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5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4C9B56B-954A-46F4-B76E-BF33E550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638" y="781369"/>
            <a:ext cx="584978" cy="365125"/>
          </a:xfrm>
        </p:spPr>
        <p:txBody>
          <a:bodyPr anchor="ctr"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37</a:t>
            </a:fld>
            <a:endParaRPr lang="es-ES" dirty="0"/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C1765CE3-5CFA-4CA4-92B2-AED417A25FF6}"/>
              </a:ext>
            </a:extLst>
          </p:cNvPr>
          <p:cNvSpPr/>
          <p:nvPr/>
        </p:nvSpPr>
        <p:spPr>
          <a:xfrm>
            <a:off x="6093062" y="-10818"/>
            <a:ext cx="2866811" cy="553998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ENTREVISTAS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018645D-9C7A-4D39-AFD6-0DAA71637CCE}"/>
              </a:ext>
            </a:extLst>
          </p:cNvPr>
          <p:cNvSpPr/>
          <p:nvPr/>
        </p:nvSpPr>
        <p:spPr>
          <a:xfrm>
            <a:off x="1112028" y="967198"/>
            <a:ext cx="780681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¿Qué opina de la ciberdefensa en Ecuador en las FFAA y en la ARE?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3A16F8A-7DC5-49B1-BC59-2358C0F85370}"/>
              </a:ext>
            </a:extLst>
          </p:cNvPr>
          <p:cNvSpPr/>
          <p:nvPr/>
        </p:nvSpPr>
        <p:spPr>
          <a:xfrm>
            <a:off x="1106427" y="2182631"/>
            <a:ext cx="778720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¿Como debería organizarse la ciberdefensa?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C0C2BAC-EE54-46C3-886E-72DB848862D8}"/>
              </a:ext>
            </a:extLst>
          </p:cNvPr>
          <p:cNvSpPr/>
          <p:nvPr/>
        </p:nvSpPr>
        <p:spPr>
          <a:xfrm>
            <a:off x="1106426" y="4913233"/>
            <a:ext cx="778720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¿Quién debería ser el reparto encargado de la Ciberdefensa?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E8409F5-D55E-48C8-8E0B-73CDF531ECF0}"/>
              </a:ext>
            </a:extLst>
          </p:cNvPr>
          <p:cNvSpPr/>
          <p:nvPr/>
        </p:nvSpPr>
        <p:spPr>
          <a:xfrm>
            <a:off x="1109525" y="2894304"/>
            <a:ext cx="7787207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¿Cómo incide las operaciones de ciberdefensa en las operaciones navales?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11763FC-EA58-4422-AEAF-D9EDEED0698A}"/>
              </a:ext>
            </a:extLst>
          </p:cNvPr>
          <p:cNvSpPr/>
          <p:nvPr/>
        </p:nvSpPr>
        <p:spPr>
          <a:xfrm>
            <a:off x="1106426" y="3976423"/>
            <a:ext cx="7787207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¿Cuál considera la línea base de la Ciberdefensa en la Armada del Ecuador?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CEB8F04-8987-4661-A144-9FB6C392C32F}"/>
              </a:ext>
            </a:extLst>
          </p:cNvPr>
          <p:cNvSpPr/>
          <p:nvPr/>
        </p:nvSpPr>
        <p:spPr>
          <a:xfrm>
            <a:off x="1096623" y="5488100"/>
            <a:ext cx="778720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¿Existe personal capacitado en el tema?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A979985-A9FF-4FB1-90DB-706513CBE76E}"/>
              </a:ext>
            </a:extLst>
          </p:cNvPr>
          <p:cNvSpPr/>
          <p:nvPr/>
        </p:nvSpPr>
        <p:spPr>
          <a:xfrm>
            <a:off x="1111001" y="1832475"/>
            <a:ext cx="7787206" cy="212365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ciberdefensa no se encuentra estructurada.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capacidad de ciberdefensa se encuentra en “pañales”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existe esta capacidad.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encuentra en sus primeros pasos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C6A8ED7-86CC-4656-8C9B-B053C889E0B1}"/>
              </a:ext>
            </a:extLst>
          </p:cNvPr>
          <p:cNvSpPr/>
          <p:nvPr/>
        </p:nvSpPr>
        <p:spPr>
          <a:xfrm>
            <a:off x="1089062" y="2615144"/>
            <a:ext cx="7844257" cy="27930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Debería ser organizado entre el nivel técnico y el nivel operativo.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requiere de avanzado conocimiento técnico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debe primero fortalecer la organización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Debe ser parte del área operativa.</a:t>
            </a:r>
          </a:p>
          <a:p>
            <a:pPr algn="just"/>
            <a:endParaRPr lang="es-EC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7390309-3813-442B-9117-152F8098AD2E}"/>
              </a:ext>
            </a:extLst>
          </p:cNvPr>
          <p:cNvSpPr/>
          <p:nvPr/>
        </p:nvSpPr>
        <p:spPr>
          <a:xfrm>
            <a:off x="1115616" y="3725738"/>
            <a:ext cx="7844257" cy="32316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 de gran importancia en las operaciones navales.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necesario proteger los sistemas de mando y control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protección de los centros de control es de vital importancia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capacidad económica de las organizaciones delictivas es muy fuerte lo que les permitiría tener la capacidad de atacar los sistemas de defensa.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C0A131A-EABA-4C78-80CD-4A2EE02BD717}"/>
              </a:ext>
            </a:extLst>
          </p:cNvPr>
          <p:cNvSpPr/>
          <p:nvPr/>
        </p:nvSpPr>
        <p:spPr>
          <a:xfrm>
            <a:off x="1092812" y="1340768"/>
            <a:ext cx="7844257" cy="26776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encuentra en un nivel básico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Está en estudio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encuentra en preparación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Todavía no se evidencia un crecimiento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 en una fase inicial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C6DB0520-F473-4178-8729-F69F4CF89FAF}"/>
              </a:ext>
            </a:extLst>
          </p:cNvPr>
          <p:cNvSpPr/>
          <p:nvPr/>
        </p:nvSpPr>
        <p:spPr>
          <a:xfrm>
            <a:off x="1077900" y="1988840"/>
            <a:ext cx="7844257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Debería ser un trabajo conjunto entre lo técnico y Operativo.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responsabilidad debería tener la indicativa el sector Operativo.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Debería ser el ente técnico en su etapa inicial.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un trabajo conjunto.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459958E-7CDD-4CCF-8FC5-ED993C13C16F}"/>
              </a:ext>
            </a:extLst>
          </p:cNvPr>
          <p:cNvSpPr/>
          <p:nvPr/>
        </p:nvSpPr>
        <p:spPr>
          <a:xfrm>
            <a:off x="1077900" y="3423294"/>
            <a:ext cx="7844257" cy="2123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existe personal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limitado el personal que conoce del tema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debe capacitar al personal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debe tener un plan de capacitación.</a:t>
            </a:r>
          </a:p>
        </p:txBody>
      </p:sp>
    </p:spTree>
    <p:extLst>
      <p:ext uri="{BB962C8B-B14F-4D97-AF65-F5344CB8AC3E}">
        <p14:creationId xmlns:p14="http://schemas.microsoft.com/office/powerpoint/2010/main" val="8741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11DD5C3-24ED-45E7-94BA-97307601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B2C095AD-F68F-48F3-8200-B0C15CDB7E9E}"/>
              </a:ext>
            </a:extLst>
          </p:cNvPr>
          <p:cNvSpPr/>
          <p:nvPr/>
        </p:nvSpPr>
        <p:spPr>
          <a:xfrm>
            <a:off x="6444208" y="416347"/>
            <a:ext cx="1997663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ANÁLISIS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2B25DE5-60C1-4C0B-8456-6B70AA2A7846}"/>
              </a:ext>
            </a:extLst>
          </p:cNvPr>
          <p:cNvSpPr/>
          <p:nvPr/>
        </p:nvSpPr>
        <p:spPr>
          <a:xfrm>
            <a:off x="1229342" y="1096057"/>
            <a:ext cx="7446973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400" dirty="0"/>
              <a:t>¿Cuál es la situación actual de las operaciones de ciberdefensa en la Armada del Ecuador?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FC199DA1-4BE6-43D0-9DFF-E9578BC26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051805"/>
              </p:ext>
            </p:extLst>
          </p:nvPr>
        </p:nvGraphicFramePr>
        <p:xfrm>
          <a:off x="3245566" y="2543461"/>
          <a:ext cx="5430749" cy="3898192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748707">
                  <a:extLst>
                    <a:ext uri="{9D8B030D-6E8A-4147-A177-3AD203B41FA5}">
                      <a16:colId xmlns:a16="http://schemas.microsoft.com/office/drawing/2014/main" val="1348018353"/>
                    </a:ext>
                  </a:extLst>
                </a:gridCol>
                <a:gridCol w="574782">
                  <a:extLst>
                    <a:ext uri="{9D8B030D-6E8A-4147-A177-3AD203B41FA5}">
                      <a16:colId xmlns:a16="http://schemas.microsoft.com/office/drawing/2014/main" val="1110592730"/>
                    </a:ext>
                  </a:extLst>
                </a:gridCol>
                <a:gridCol w="526815">
                  <a:extLst>
                    <a:ext uri="{9D8B030D-6E8A-4147-A177-3AD203B41FA5}">
                      <a16:colId xmlns:a16="http://schemas.microsoft.com/office/drawing/2014/main" val="763932874"/>
                    </a:ext>
                  </a:extLst>
                </a:gridCol>
                <a:gridCol w="526815">
                  <a:extLst>
                    <a:ext uri="{9D8B030D-6E8A-4147-A177-3AD203B41FA5}">
                      <a16:colId xmlns:a16="http://schemas.microsoft.com/office/drawing/2014/main" val="3633163901"/>
                    </a:ext>
                  </a:extLst>
                </a:gridCol>
                <a:gridCol w="526815">
                  <a:extLst>
                    <a:ext uri="{9D8B030D-6E8A-4147-A177-3AD203B41FA5}">
                      <a16:colId xmlns:a16="http://schemas.microsoft.com/office/drawing/2014/main" val="1487890824"/>
                    </a:ext>
                  </a:extLst>
                </a:gridCol>
                <a:gridCol w="526815">
                  <a:extLst>
                    <a:ext uri="{9D8B030D-6E8A-4147-A177-3AD203B41FA5}">
                      <a16:colId xmlns:a16="http://schemas.microsoft.com/office/drawing/2014/main" val="2222559940"/>
                    </a:ext>
                  </a:extLst>
                </a:gridCol>
              </a:tblGrid>
              <a:tr h="143406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Componentes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Inicial</a:t>
                      </a:r>
                    </a:p>
                  </a:txBody>
                  <a:tcPr marL="44450" marR="44450" marT="0" marB="0" vert="vert27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Formativo</a:t>
                      </a:r>
                    </a:p>
                  </a:txBody>
                  <a:tcPr marL="44450" marR="44450" marT="0" marB="0" vert="vert27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Establecido</a:t>
                      </a:r>
                    </a:p>
                  </a:txBody>
                  <a:tcPr marL="44450" marR="44450" marT="0" marB="0" vert="vert27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Estratégico</a:t>
                      </a:r>
                    </a:p>
                  </a:txBody>
                  <a:tcPr marL="44450" marR="44450" marT="0" marB="0" vert="vert27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Dinámico</a:t>
                      </a:r>
                    </a:p>
                  </a:txBody>
                  <a:tcPr marL="44450" marR="44450" marT="0" marB="0" vert="vert270" anchor="ctr"/>
                </a:tc>
                <a:extLst>
                  <a:ext uri="{0D108BD9-81ED-4DB2-BD59-A6C34878D82A}">
                    <a16:rowId xmlns:a16="http://schemas.microsoft.com/office/drawing/2014/main" val="4022484519"/>
                  </a:ext>
                </a:extLst>
              </a:tr>
              <a:tr h="49282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Política y Estrategia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82649694"/>
                  </a:ext>
                </a:extLst>
              </a:tr>
              <a:tr h="49282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Cultura y sociedad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83417670"/>
                  </a:ext>
                </a:extLst>
              </a:tr>
              <a:tr h="49282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Educación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22978438"/>
                  </a:ext>
                </a:extLst>
              </a:tr>
              <a:tr h="49282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Marco legal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99501613"/>
                  </a:ext>
                </a:extLst>
              </a:tr>
              <a:tr h="49282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Tecnologías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tx1">
                        <a:lumMod val="65000"/>
                        <a:lumOff val="3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933517955"/>
                  </a:ext>
                </a:extLst>
              </a:tr>
            </a:tbl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936FD56D-A010-4409-8B3D-91926015D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80" y="2420888"/>
            <a:ext cx="2790274" cy="384210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E813D29-BBEB-4EFA-BAF3-44314D23D8E3}"/>
              </a:ext>
            </a:extLst>
          </p:cNvPr>
          <p:cNvSpPr/>
          <p:nvPr/>
        </p:nvSpPr>
        <p:spPr>
          <a:xfrm>
            <a:off x="3245565" y="2174129"/>
            <a:ext cx="543074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Inicial: En este nivel no existe nada o existe algo muy pequeño. También existe la posibilidad de un pensamiento, pero sin acción. 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4BD53C6-1676-4891-9822-00CCBB0A567C}"/>
              </a:ext>
            </a:extLst>
          </p:cNvPr>
          <p:cNvSpPr/>
          <p:nvPr/>
        </p:nvSpPr>
        <p:spPr>
          <a:xfrm>
            <a:off x="3245564" y="2780928"/>
            <a:ext cx="5430749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Formativo: Algunas características han iniciado, han sido formuladas, pero se encuentran desorganizadas, mal definidas o son nuevas.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18F13A0-CF55-4B36-B1A4-F36F94C457D7}"/>
              </a:ext>
            </a:extLst>
          </p:cNvPr>
          <p:cNvSpPr/>
          <p:nvPr/>
        </p:nvSpPr>
        <p:spPr>
          <a:xfrm>
            <a:off x="3210539" y="3594415"/>
            <a:ext cx="5465773" cy="7386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Establecido: Las características están establecidas y funcionando. Pero no existe la suficiente asignación de recursos y poca toma de decisiones. Aunque se encuentra definido y funcional.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F739373-ACEB-46D4-826F-12CB69E11E2A}"/>
              </a:ext>
            </a:extLst>
          </p:cNvPr>
          <p:cNvSpPr/>
          <p:nvPr/>
        </p:nvSpPr>
        <p:spPr>
          <a:xfrm>
            <a:off x="3245564" y="4456749"/>
            <a:ext cx="54307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Estratégico es cuando existe ya una selección de las características que se han implementado y que se encuentran dentro de los objetivos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F14A1E4-4073-45A3-B580-F20482690C6D}"/>
              </a:ext>
            </a:extLst>
          </p:cNvPr>
          <p:cNvSpPr/>
          <p:nvPr/>
        </p:nvSpPr>
        <p:spPr>
          <a:xfrm>
            <a:off x="3245564" y="5072328"/>
            <a:ext cx="5430748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Dinámico: La organización ha desarrollado métodos para cambiar las estrategias, según las necesidades. La ágil toma de decisiones, la reasignación de recursos y la dinámica de cambios se observan en este nivel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5536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11DD5C3-24ED-45E7-94BA-97307601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5595988-A9EA-4D0D-956D-98609ED6A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12" t="26188" r="12988" b="9381"/>
          <a:stretch/>
        </p:blipFill>
        <p:spPr>
          <a:xfrm>
            <a:off x="-396552" y="0"/>
            <a:ext cx="95405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77209B-1C00-4C5E-A57C-FA17DE82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6AB377-D656-4508-942A-B0A9C23864BE}"/>
              </a:ext>
            </a:extLst>
          </p:cNvPr>
          <p:cNvSpPr/>
          <p:nvPr/>
        </p:nvSpPr>
        <p:spPr>
          <a:xfrm>
            <a:off x="0" y="2924944"/>
            <a:ext cx="9144000" cy="1800200"/>
          </a:xfrm>
          <a:prstGeom prst="rect">
            <a:avLst/>
          </a:prstGeom>
          <a:solidFill>
            <a:srgbClr val="010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112429-0754-42EC-97EB-1422CDB59A2C}"/>
              </a:ext>
            </a:extLst>
          </p:cNvPr>
          <p:cNvSpPr txBox="1"/>
          <p:nvPr/>
        </p:nvSpPr>
        <p:spPr>
          <a:xfrm>
            <a:off x="539552" y="342900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chemeClr val="bg1"/>
                </a:solidFill>
              </a:rPr>
              <a:t>EL PROBLEMA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CE088E-208D-4B90-BE76-7F496F4F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74" y="2934784"/>
            <a:ext cx="3781425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2347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11DD5C3-24ED-45E7-94BA-97307601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40</a:t>
            </a:fld>
            <a:endParaRPr lang="es-ES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B2C095AD-F68F-48F3-8200-B0C15CDB7E9E}"/>
              </a:ext>
            </a:extLst>
          </p:cNvPr>
          <p:cNvSpPr/>
          <p:nvPr/>
        </p:nvSpPr>
        <p:spPr>
          <a:xfrm>
            <a:off x="6332214" y="784089"/>
            <a:ext cx="1997663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ANÁLISIS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1CDCE5B-909E-4CA6-8E7C-8ABDA2E93CFD}"/>
              </a:ext>
            </a:extLst>
          </p:cNvPr>
          <p:cNvSpPr/>
          <p:nvPr/>
        </p:nvSpPr>
        <p:spPr>
          <a:xfrm>
            <a:off x="1043608" y="1268760"/>
            <a:ext cx="7724348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¿Cuáles son los componentes que mejorarían la ciberdefensa para apoyo de las operaciones navales?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5CD2A84-0D12-421B-AFD2-2ECF1275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55" y="2084453"/>
            <a:ext cx="8559689" cy="465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6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77209B-1C00-4C5E-A57C-FA17DE82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41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6AB377-D656-4508-942A-B0A9C23864BE}"/>
              </a:ext>
            </a:extLst>
          </p:cNvPr>
          <p:cNvSpPr/>
          <p:nvPr/>
        </p:nvSpPr>
        <p:spPr>
          <a:xfrm>
            <a:off x="0" y="2924944"/>
            <a:ext cx="9144000" cy="1800200"/>
          </a:xfrm>
          <a:prstGeom prst="rect">
            <a:avLst/>
          </a:prstGeom>
          <a:solidFill>
            <a:srgbClr val="010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112429-0754-42EC-97EB-1422CDB59A2C}"/>
              </a:ext>
            </a:extLst>
          </p:cNvPr>
          <p:cNvSpPr txBox="1"/>
          <p:nvPr/>
        </p:nvSpPr>
        <p:spPr>
          <a:xfrm>
            <a:off x="539552" y="3429000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4000" b="1" dirty="0">
                <a:solidFill>
                  <a:schemeClr val="bg1"/>
                </a:solidFill>
              </a:rPr>
              <a:t>PROPUESTA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CE088E-208D-4B90-BE76-7F496F4F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74" y="2934784"/>
            <a:ext cx="3781425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2091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5CA75DA-9C17-400E-9EC2-47F71383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42</a:t>
            </a:fld>
            <a:endParaRPr lang="es-E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A46E01A-ABC3-4FC5-A1F2-368B0C5A3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4615938"/>
              </p:ext>
            </p:extLst>
          </p:nvPr>
        </p:nvGraphicFramePr>
        <p:xfrm>
          <a:off x="899592" y="496561"/>
          <a:ext cx="7647340" cy="4444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F649259-40EB-49F4-B315-AB1AD35C53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2489873"/>
              </p:ext>
            </p:extLst>
          </p:nvPr>
        </p:nvGraphicFramePr>
        <p:xfrm>
          <a:off x="971600" y="2204864"/>
          <a:ext cx="7647340" cy="4583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4705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FCCBCFE-8EA9-4919-9556-836FE6C0B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43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147420-F559-4AC2-94C9-256D0ADDD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674"/>
          <a:stretch/>
        </p:blipFill>
        <p:spPr>
          <a:xfrm>
            <a:off x="395536" y="3284984"/>
            <a:ext cx="8559689" cy="127253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6A671396-6AF8-4A94-A6D4-93EB8E159A8B}"/>
              </a:ext>
            </a:extLst>
          </p:cNvPr>
          <p:cNvSpPr/>
          <p:nvPr/>
        </p:nvSpPr>
        <p:spPr>
          <a:xfrm>
            <a:off x="791580" y="1761746"/>
            <a:ext cx="75608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/>
              <a:t>PROCESOS SUSTANTIVOS</a:t>
            </a:r>
          </a:p>
        </p:txBody>
      </p:sp>
    </p:spTree>
    <p:extLst>
      <p:ext uri="{BB962C8B-B14F-4D97-AF65-F5344CB8AC3E}">
        <p14:creationId xmlns:p14="http://schemas.microsoft.com/office/powerpoint/2010/main" val="2673897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3E49145-B4EF-4F7E-8347-CEC4F284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44</a:t>
            </a:fld>
            <a:endParaRPr lang="es-ES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93F74466-2339-41DC-AF94-0E85FE86C23E}"/>
              </a:ext>
            </a:extLst>
          </p:cNvPr>
          <p:cNvSpPr/>
          <p:nvPr/>
        </p:nvSpPr>
        <p:spPr>
          <a:xfrm>
            <a:off x="6202370" y="784089"/>
            <a:ext cx="2257349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PROCESOS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96CCFD6-1D81-4C8F-9F28-F2F4BC1DA7A7}"/>
              </a:ext>
            </a:extLst>
          </p:cNvPr>
          <p:cNvSpPr/>
          <p:nvPr/>
        </p:nvSpPr>
        <p:spPr>
          <a:xfrm>
            <a:off x="179512" y="2097925"/>
            <a:ext cx="5688632" cy="31700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Actividades de Exploración</a:t>
            </a:r>
          </a:p>
          <a:p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Elaborar hoja de ruta para cumplir la Orden de operaciones.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Elaborar el Plan de búsqueda de cibertinteligencia.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la Recolección de información mediante Identificación de Señuelos y/ Teste de Penetración.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el análisis y producción de cibertinteligencia.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Elaborar informes para la toma de decisiones.</a:t>
            </a:r>
          </a:p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impactos y toma de decisiones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2F54A12-DF5B-4AB5-AD3B-9F4FC1BA6F3A}"/>
              </a:ext>
            </a:extLst>
          </p:cNvPr>
          <p:cNvSpPr/>
          <p:nvPr/>
        </p:nvSpPr>
        <p:spPr>
          <a:xfrm>
            <a:off x="2740742" y="2097925"/>
            <a:ext cx="6040470" cy="39087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/>
            <a:r>
              <a:rPr lang="es-EC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Actividades de Defensa</a:t>
            </a:r>
          </a:p>
          <a:p>
            <a:pPr lvl="0"/>
            <a:endParaRPr lang="es-EC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Planificar la monitorización de los sitios WEB a ser controlados.</a:t>
            </a:r>
          </a:p>
          <a:p>
            <a:pPr marL="0" lvl="1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Configurar herramientas para el monitoreo.</a:t>
            </a:r>
          </a:p>
          <a:p>
            <a:pPr marL="0" lvl="1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el Monitoreo de disponibilidad confidencialidad e integridad de servicios de intranet y repartos navales.</a:t>
            </a:r>
          </a:p>
          <a:p>
            <a:pPr marL="0" lvl="1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informes de Monitoreo.</a:t>
            </a:r>
          </a:p>
          <a:p>
            <a:pPr marL="0" lvl="1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Registrar los incidentes.</a:t>
            </a:r>
          </a:p>
          <a:p>
            <a:pPr marL="0" lvl="1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la clasificación y priorización del incidente.</a:t>
            </a:r>
          </a:p>
          <a:p>
            <a:pPr marL="0" lvl="1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la base de conocimientos para tratar el incidente.</a:t>
            </a:r>
          </a:p>
          <a:p>
            <a:pPr marL="0" lvl="1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Coordinar la resolución del incidente.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E6381FA-9578-41EF-8052-BA66897F8163}"/>
              </a:ext>
            </a:extLst>
          </p:cNvPr>
          <p:cNvSpPr/>
          <p:nvPr/>
        </p:nvSpPr>
        <p:spPr>
          <a:xfrm>
            <a:off x="431896" y="2094147"/>
            <a:ext cx="8280207" cy="39087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C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Actividades de Respuesta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es-EC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Analizar los posibles Cursos de Acción.</a:t>
            </a:r>
          </a:p>
          <a:p>
            <a:pPr lvl="0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Coordinar incremento de apreciaciones de cibertinteligencia para objetivo establecido.</a:t>
            </a:r>
          </a:p>
          <a:p>
            <a:pPr lvl="0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Analizar la el curso de acción más probable.</a:t>
            </a:r>
          </a:p>
          <a:p>
            <a:pPr lvl="0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Definir el curso de Acción a seguir.</a:t>
            </a:r>
          </a:p>
          <a:p>
            <a:pPr lvl="0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Ejecutar acciones de Degradación, Destrucción, Explotación y Limpieza.</a:t>
            </a:r>
          </a:p>
          <a:p>
            <a:pPr lvl="0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y Desarrollo de Ciberarmas.</a:t>
            </a:r>
          </a:p>
          <a:p>
            <a:pPr lvl="0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Elaborar informes de Respuesta.</a:t>
            </a:r>
          </a:p>
          <a:p>
            <a:pPr lvl="0" algn="just">
              <a:spcAft>
                <a:spcPts val="0"/>
              </a:spcAft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informes del Curso de Acción Ejecutado.</a:t>
            </a:r>
          </a:p>
        </p:txBody>
      </p:sp>
    </p:spTree>
    <p:extLst>
      <p:ext uri="{BB962C8B-B14F-4D97-AF65-F5344CB8AC3E}">
        <p14:creationId xmlns:p14="http://schemas.microsoft.com/office/powerpoint/2010/main" val="37500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8398414-54BC-49B8-9DB7-03A66DB25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45</a:t>
            </a:fld>
            <a:endParaRPr lang="es-ES"/>
          </a:p>
        </p:txBody>
      </p:sp>
      <p:sp>
        <p:nvSpPr>
          <p:cNvPr id="4" name="5 Rectángulo">
            <a:extLst>
              <a:ext uri="{FF2B5EF4-FFF2-40B4-BE49-F238E27FC236}">
                <a16:creationId xmlns:a16="http://schemas.microsoft.com/office/drawing/2014/main" id="{8F4F9F57-6FE4-4166-BAB1-3CC405C4BDEF}"/>
              </a:ext>
            </a:extLst>
          </p:cNvPr>
          <p:cNvSpPr/>
          <p:nvPr/>
        </p:nvSpPr>
        <p:spPr>
          <a:xfrm>
            <a:off x="6202370" y="784089"/>
            <a:ext cx="2257349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PROCESOS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01BE29-57BF-4427-A241-C21E29F82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0" t="18852" r="62234" b="38020"/>
          <a:stretch/>
        </p:blipFill>
        <p:spPr>
          <a:xfrm>
            <a:off x="897981" y="1484784"/>
            <a:ext cx="7922491" cy="47525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679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5965BA5-F86C-42EC-BD5E-6E406BBCF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46</a:t>
            </a:fld>
            <a:endParaRPr lang="es-E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B707569-C692-4BBC-9223-2FB620A2D5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071357"/>
              </p:ext>
            </p:extLst>
          </p:nvPr>
        </p:nvGraphicFramePr>
        <p:xfrm>
          <a:off x="457200" y="1440788"/>
          <a:ext cx="8229600" cy="4915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5 Rectángulo">
            <a:extLst>
              <a:ext uri="{FF2B5EF4-FFF2-40B4-BE49-F238E27FC236}">
                <a16:creationId xmlns:a16="http://schemas.microsoft.com/office/drawing/2014/main" id="{4C253165-3E1E-4BE8-B1D1-ACE58042A5C7}"/>
              </a:ext>
            </a:extLst>
          </p:cNvPr>
          <p:cNvSpPr/>
          <p:nvPr/>
        </p:nvSpPr>
        <p:spPr>
          <a:xfrm>
            <a:off x="2411760" y="786770"/>
            <a:ext cx="6557821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ESTRUCTURA ORGANIZACIONAL</a:t>
            </a:r>
          </a:p>
        </p:txBody>
      </p:sp>
    </p:spTree>
    <p:extLst>
      <p:ext uri="{BB962C8B-B14F-4D97-AF65-F5344CB8AC3E}">
        <p14:creationId xmlns:p14="http://schemas.microsoft.com/office/powerpoint/2010/main" val="3283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EC06FD5-D989-419C-938C-BAB9C283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47</a:t>
            </a:fld>
            <a:endParaRPr lang="es-ES"/>
          </a:p>
        </p:txBody>
      </p:sp>
      <p:sp>
        <p:nvSpPr>
          <p:cNvPr id="3" name="5 Rectángulo">
            <a:extLst>
              <a:ext uri="{FF2B5EF4-FFF2-40B4-BE49-F238E27FC236}">
                <a16:creationId xmlns:a16="http://schemas.microsoft.com/office/drawing/2014/main" id="{F61A17CB-8BD6-4DD0-9240-96ED690C9A8F}"/>
              </a:ext>
            </a:extLst>
          </p:cNvPr>
          <p:cNvSpPr/>
          <p:nvPr/>
        </p:nvSpPr>
        <p:spPr>
          <a:xfrm>
            <a:off x="6474193" y="764704"/>
            <a:ext cx="2342308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ORGÁNICO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B99A4D-BFA0-4759-AC5A-314A63C09E5C}"/>
              </a:ext>
            </a:extLst>
          </p:cNvPr>
          <p:cNvPicPr/>
          <p:nvPr/>
        </p:nvPicPr>
        <p:blipFill rotWithShape="1">
          <a:blip r:embed="rId2"/>
          <a:srcRect l="5922" r="33271" b="60843"/>
          <a:stretch/>
        </p:blipFill>
        <p:spPr>
          <a:xfrm>
            <a:off x="251520" y="1458920"/>
            <a:ext cx="3888432" cy="35542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F964F90-A87B-4CC9-85B3-0B02780E0B22}"/>
              </a:ext>
            </a:extLst>
          </p:cNvPr>
          <p:cNvPicPr/>
          <p:nvPr/>
        </p:nvPicPr>
        <p:blipFill rotWithShape="1">
          <a:blip r:embed="rId2"/>
          <a:srcRect l="5619" t="39156" r="37715"/>
          <a:stretch/>
        </p:blipFill>
        <p:spPr>
          <a:xfrm>
            <a:off x="4572000" y="1556792"/>
            <a:ext cx="446449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E42DF80-2FDB-4C16-B3D2-9EAE7158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48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7786B0-270F-42D7-9305-1FA0F26A1C66}"/>
              </a:ext>
            </a:extLst>
          </p:cNvPr>
          <p:cNvPicPr/>
          <p:nvPr/>
        </p:nvPicPr>
        <p:blipFill rotWithShape="1">
          <a:blip r:embed="rId2"/>
          <a:srcRect l="6807" t="31197" r="61030" b="22601"/>
          <a:stretch/>
        </p:blipFill>
        <p:spPr bwMode="auto">
          <a:xfrm>
            <a:off x="683568" y="1383218"/>
            <a:ext cx="7416824" cy="5286142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36351DF-0762-4125-BF67-39C8CEF9D40F}"/>
              </a:ext>
            </a:extLst>
          </p:cNvPr>
          <p:cNvSpPr/>
          <p:nvPr/>
        </p:nvSpPr>
        <p:spPr>
          <a:xfrm>
            <a:off x="5041946" y="764704"/>
            <a:ext cx="3792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LINEAS DE AUTORIDAD</a:t>
            </a:r>
          </a:p>
        </p:txBody>
      </p:sp>
      <p:sp>
        <p:nvSpPr>
          <p:cNvPr id="5" name="Flecha: hacia la izquierda 4">
            <a:extLst>
              <a:ext uri="{FF2B5EF4-FFF2-40B4-BE49-F238E27FC236}">
                <a16:creationId xmlns:a16="http://schemas.microsoft.com/office/drawing/2014/main" id="{BB2522F6-9112-44A0-B725-3D1D132EF00D}"/>
              </a:ext>
            </a:extLst>
          </p:cNvPr>
          <p:cNvSpPr/>
          <p:nvPr/>
        </p:nvSpPr>
        <p:spPr>
          <a:xfrm>
            <a:off x="6553200" y="3504661"/>
            <a:ext cx="683096" cy="3651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286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7B68A2B-86B9-4D76-B779-428EC965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49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19A59D9-3E36-4EDF-8307-646F0B988355}"/>
              </a:ext>
            </a:extLst>
          </p:cNvPr>
          <p:cNvPicPr/>
          <p:nvPr/>
        </p:nvPicPr>
        <p:blipFill rotWithShape="1">
          <a:blip r:embed="rId2"/>
          <a:srcRect l="29802" t="32283" r="11914" b="16724"/>
          <a:stretch/>
        </p:blipFill>
        <p:spPr bwMode="auto">
          <a:xfrm>
            <a:off x="485495" y="1643609"/>
            <a:ext cx="8219256" cy="446449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AD4BE9F-34D1-4079-AF0D-26F2A74658A9}"/>
              </a:ext>
            </a:extLst>
          </p:cNvPr>
          <p:cNvSpPr/>
          <p:nvPr/>
        </p:nvSpPr>
        <p:spPr>
          <a:xfrm>
            <a:off x="6553200" y="749896"/>
            <a:ext cx="2151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4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FORMACIÓN</a:t>
            </a:r>
          </a:p>
        </p:txBody>
      </p:sp>
    </p:spTree>
    <p:extLst>
      <p:ext uri="{BB962C8B-B14F-4D97-AF65-F5344CB8AC3E}">
        <p14:creationId xmlns:p14="http://schemas.microsoft.com/office/powerpoint/2010/main" val="37798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-836235" y="716459"/>
            <a:ext cx="1905000" cy="457200"/>
          </a:xfrm>
        </p:spPr>
        <p:txBody>
          <a:bodyPr/>
          <a:lstStyle/>
          <a:p>
            <a:pPr>
              <a:defRPr/>
            </a:pPr>
            <a:fld id="{38178D1D-3E4C-4E9F-9B19-16A839C78017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134AB5-1CE1-4F7B-8759-ECD5D7B4E054}"/>
              </a:ext>
            </a:extLst>
          </p:cNvPr>
          <p:cNvGrpSpPr/>
          <p:nvPr/>
        </p:nvGrpSpPr>
        <p:grpSpPr>
          <a:xfrm>
            <a:off x="341717" y="4122090"/>
            <a:ext cx="4572000" cy="2204864"/>
            <a:chOff x="92287" y="3386627"/>
            <a:chExt cx="3997371" cy="31727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00E98FF-892D-477C-86E8-DBEB5F793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009" t="35993" r="57087" b="7980"/>
            <a:stretch/>
          </p:blipFill>
          <p:spPr>
            <a:xfrm>
              <a:off x="92287" y="3386627"/>
              <a:ext cx="1271340" cy="28803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F5C85CF-5DBC-4E8F-BC7E-D7B6F038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2846" y="3462101"/>
              <a:ext cx="1847742" cy="15124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55978F8-123E-421F-9841-43C47827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5033" y="4873443"/>
              <a:ext cx="2714625" cy="16859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4133594-EB5F-417E-8236-917E967F8E85}"/>
              </a:ext>
            </a:extLst>
          </p:cNvPr>
          <p:cNvSpPr/>
          <p:nvPr/>
        </p:nvSpPr>
        <p:spPr>
          <a:xfrm>
            <a:off x="341717" y="1697757"/>
            <a:ext cx="4572000" cy="2139047"/>
          </a:xfrm>
          <a:prstGeom prst="rect">
            <a:avLst/>
          </a:prstGeom>
          <a:solidFill>
            <a:srgbClr val="11315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just"/>
            <a:r>
              <a:rPr lang="es-EC" sz="2000" dirty="0">
                <a:ea typeface="Calibri" panose="020F0502020204030204" pitchFamily="34" charset="0"/>
              </a:rPr>
              <a:t>“Los ciberataques pueden ser tan peligrosos y tan serios como un ataque armado, pueden dañar infraestructura critica, causar daño a las vidas humanas y minar las capacidades de defensa” </a:t>
            </a:r>
            <a:r>
              <a:rPr lang="es-EC" dirty="0"/>
              <a:t>Jens Stoltenberg.</a:t>
            </a:r>
            <a:endParaRPr lang="es-EC" sz="20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BA07951-74C2-4045-A77D-5FEDDCCD4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112" y="1797784"/>
            <a:ext cx="3254569" cy="163121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59F8A6D-A8AB-42B3-96F4-BFE0F027D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9923" y="3866811"/>
            <a:ext cx="3644758" cy="24601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D9D3CD4-CD63-4242-ABED-C09FB485D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196" y="3912134"/>
            <a:ext cx="4404827" cy="2460143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5A0EA4A5-54E8-45A4-9643-69EDC599AC03}"/>
              </a:ext>
            </a:extLst>
          </p:cNvPr>
          <p:cNvSpPr/>
          <p:nvPr/>
        </p:nvSpPr>
        <p:spPr>
          <a:xfrm>
            <a:off x="2139595" y="1874848"/>
            <a:ext cx="570812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es-EC" sz="1600" dirty="0"/>
              <a:t>¿Cuál es la situación actual de las operaciones de ciberdefensa en la Armada del Ecuador?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EDA7E14-7DDF-4A7D-9DFF-83F502D238A3}"/>
              </a:ext>
            </a:extLst>
          </p:cNvPr>
          <p:cNvSpPr/>
          <p:nvPr/>
        </p:nvSpPr>
        <p:spPr>
          <a:xfrm>
            <a:off x="2139595" y="2628840"/>
            <a:ext cx="570812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1600" dirty="0"/>
              <a:t>¿Cuáles son los componentes que mejorarían la ciberdefensa para apoyo de las operaciones navales?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45A7537A-C57E-47AA-A46A-74D25699E5FE}"/>
              </a:ext>
            </a:extLst>
          </p:cNvPr>
          <p:cNvSpPr/>
          <p:nvPr/>
        </p:nvSpPr>
        <p:spPr>
          <a:xfrm>
            <a:off x="2150536" y="3526966"/>
            <a:ext cx="5697183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1600" dirty="0"/>
              <a:t>¿Cuál es la estructura organizacional que necesita la ARE? </a:t>
            </a:r>
          </a:p>
        </p:txBody>
      </p:sp>
      <p:sp>
        <p:nvSpPr>
          <p:cNvPr id="22" name="5 Rectángulo">
            <a:extLst>
              <a:ext uri="{FF2B5EF4-FFF2-40B4-BE49-F238E27FC236}">
                <a16:creationId xmlns:a16="http://schemas.microsoft.com/office/drawing/2014/main" id="{2D41348E-ABBA-4F79-B14C-839A98D54E9D}"/>
              </a:ext>
            </a:extLst>
          </p:cNvPr>
          <p:cNvSpPr/>
          <p:nvPr/>
        </p:nvSpPr>
        <p:spPr>
          <a:xfrm>
            <a:off x="5216895" y="782181"/>
            <a:ext cx="3617786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PLANTEAMIENTO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E173008-F4DB-4406-9E8D-5CA3BADC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50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23B4BD-A5A9-4188-A326-832DBF8D0B35}"/>
              </a:ext>
            </a:extLst>
          </p:cNvPr>
          <p:cNvPicPr/>
          <p:nvPr/>
        </p:nvPicPr>
        <p:blipFill rotWithShape="1">
          <a:blip r:embed="rId2"/>
          <a:srcRect l="72355" t="8298" b="54742"/>
          <a:stretch/>
        </p:blipFill>
        <p:spPr>
          <a:xfrm>
            <a:off x="5029023" y="1700808"/>
            <a:ext cx="3816423" cy="34530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012937-B17D-4C42-BD9A-C7B571D288E5}"/>
              </a:ext>
            </a:extLst>
          </p:cNvPr>
          <p:cNvPicPr/>
          <p:nvPr/>
        </p:nvPicPr>
        <p:blipFill rotWithShape="1">
          <a:blip r:embed="rId2"/>
          <a:srcRect t="9753" r="73551" b="70913"/>
          <a:stretch/>
        </p:blipFill>
        <p:spPr>
          <a:xfrm>
            <a:off x="395536" y="1916831"/>
            <a:ext cx="4176464" cy="187220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4D38E0F-3D6B-42A8-A973-BC5840EBC8A5}"/>
              </a:ext>
            </a:extLst>
          </p:cNvPr>
          <p:cNvPicPr/>
          <p:nvPr/>
        </p:nvPicPr>
        <p:blipFill rotWithShape="1">
          <a:blip r:embed="rId2"/>
          <a:srcRect l="30406" r="32936"/>
          <a:stretch/>
        </p:blipFill>
        <p:spPr>
          <a:xfrm>
            <a:off x="203622" y="147672"/>
            <a:ext cx="8929971" cy="623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9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77209B-1C00-4C5E-A57C-FA17DE82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51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6AB377-D656-4508-942A-B0A9C23864BE}"/>
              </a:ext>
            </a:extLst>
          </p:cNvPr>
          <p:cNvSpPr/>
          <p:nvPr/>
        </p:nvSpPr>
        <p:spPr>
          <a:xfrm>
            <a:off x="0" y="2924944"/>
            <a:ext cx="9144000" cy="1800200"/>
          </a:xfrm>
          <a:prstGeom prst="rect">
            <a:avLst/>
          </a:prstGeom>
          <a:solidFill>
            <a:srgbClr val="010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112429-0754-42EC-97EB-1422CDB59A2C}"/>
              </a:ext>
            </a:extLst>
          </p:cNvPr>
          <p:cNvSpPr txBox="1"/>
          <p:nvPr/>
        </p:nvSpPr>
        <p:spPr>
          <a:xfrm>
            <a:off x="107505" y="3212976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b="1" dirty="0">
                <a:solidFill>
                  <a:schemeClr val="bg1"/>
                </a:solidFill>
              </a:rPr>
              <a:t>CONCLUSIONES Y RECOMENDACIONES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CE088E-208D-4B90-BE76-7F496F4F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74" y="2934784"/>
            <a:ext cx="3781425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264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6872" y="6356354"/>
            <a:ext cx="2133600" cy="365125"/>
          </a:xfrm>
        </p:spPr>
        <p:txBody>
          <a:bodyPr/>
          <a:lstStyle/>
          <a:p>
            <a:pPr>
              <a:defRPr/>
            </a:pPr>
            <a:fld id="{ADBBB782-7D67-4CDA-9E84-6F7393F0A3AB}" type="slidenum">
              <a:rPr lang="en-GB" smtClean="0"/>
              <a:pPr>
                <a:defRPr/>
              </a:pPr>
              <a:t>52</a:t>
            </a:fld>
            <a:endParaRPr lang="en-GB" dirty="0"/>
          </a:p>
        </p:txBody>
      </p:sp>
      <p:sp>
        <p:nvSpPr>
          <p:cNvPr id="39939" name="1 Rectángulo"/>
          <p:cNvSpPr>
            <a:spLocks noChangeArrowheads="1"/>
          </p:cNvSpPr>
          <p:nvPr/>
        </p:nvSpPr>
        <p:spPr bwMode="auto">
          <a:xfrm>
            <a:off x="795373" y="1866900"/>
            <a:ext cx="777716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s-EC" sz="2400" dirty="0"/>
          </a:p>
        </p:txBody>
      </p:sp>
      <p:sp>
        <p:nvSpPr>
          <p:cNvPr id="6" name="5 Rectángulo"/>
          <p:cNvSpPr/>
          <p:nvPr/>
        </p:nvSpPr>
        <p:spPr>
          <a:xfrm>
            <a:off x="5883345" y="831365"/>
            <a:ext cx="30588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CONCLUSIONES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795372" y="4797152"/>
            <a:ext cx="777716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s-EC" sz="24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AD71F1-E34D-49EC-BB75-3A5CF81DD718}"/>
              </a:ext>
            </a:extLst>
          </p:cNvPr>
          <p:cNvSpPr/>
          <p:nvPr/>
        </p:nvSpPr>
        <p:spPr>
          <a:xfrm>
            <a:off x="690337" y="1628800"/>
            <a:ext cx="7842103" cy="10215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/>
              <a:t>El desarrollo y uso de la tecnología ha generado una dependencia en las actividades operativas y su falta de protección facilita para que un agente externo pueda interferir en la conducción de las operaciones navales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00C1AF-FFBE-4959-8DFA-2D7AC49F0619}"/>
              </a:ext>
            </a:extLst>
          </p:cNvPr>
          <p:cNvSpPr/>
          <p:nvPr/>
        </p:nvSpPr>
        <p:spPr>
          <a:xfrm>
            <a:off x="690337" y="2852936"/>
            <a:ext cx="7842103" cy="102155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dirty="0"/>
              <a:t>Las operaciones de ciberdefensa en la Armada del Ecuador se encuentran en un nivel de madurez inicial lo que ha limitado su aporte a la conducción de las operaciones navales.</a:t>
            </a:r>
          </a:p>
        </p:txBody>
      </p:sp>
      <p:sp>
        <p:nvSpPr>
          <p:cNvPr id="8" name="Rectangle: Rounded Corners 3">
            <a:extLst>
              <a:ext uri="{FF2B5EF4-FFF2-40B4-BE49-F238E27FC236}">
                <a16:creationId xmlns:a16="http://schemas.microsoft.com/office/drawing/2014/main" id="{623686B0-A668-476B-897C-130C22DD94FD}"/>
              </a:ext>
            </a:extLst>
          </p:cNvPr>
          <p:cNvSpPr/>
          <p:nvPr/>
        </p:nvSpPr>
        <p:spPr>
          <a:xfrm>
            <a:off x="690336" y="4077072"/>
            <a:ext cx="7842103" cy="10215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dirty="0"/>
              <a:t>El desarrollo de las operaciones de exploración, defensa y respuesta en la Armada del Ecuador, facilitará el acceso y control del ciberespacio, así como la negación del mismo al adversario.</a:t>
            </a: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00274382-EED5-417C-9B68-25359CC26321}"/>
              </a:ext>
            </a:extLst>
          </p:cNvPr>
          <p:cNvSpPr/>
          <p:nvPr/>
        </p:nvSpPr>
        <p:spPr>
          <a:xfrm>
            <a:off x="690335" y="5258817"/>
            <a:ext cx="7842103" cy="1328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C" dirty="0"/>
              <a:t>La implementación de un centro de ciberdefensa en la Armada del Ecuador facilitará el desarrollo de las operaciones de ciberdefensa y una continuidad en las mismas, de tal forma que sean un apoyo a la conducción de las operaciones navales.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86872" y="6356354"/>
            <a:ext cx="2133600" cy="365125"/>
          </a:xfrm>
        </p:spPr>
        <p:txBody>
          <a:bodyPr/>
          <a:lstStyle/>
          <a:p>
            <a:pPr>
              <a:defRPr/>
            </a:pPr>
            <a:fld id="{ADBBB782-7D67-4CDA-9E84-6F7393F0A3AB}" type="slidenum">
              <a:rPr lang="en-GB" smtClean="0"/>
              <a:pPr>
                <a:defRPr/>
              </a:pPr>
              <a:t>53</a:t>
            </a:fld>
            <a:endParaRPr lang="en-GB" dirty="0"/>
          </a:p>
        </p:txBody>
      </p:sp>
      <p:sp>
        <p:nvSpPr>
          <p:cNvPr id="39939" name="1 Rectángulo"/>
          <p:cNvSpPr>
            <a:spLocks noChangeArrowheads="1"/>
          </p:cNvSpPr>
          <p:nvPr/>
        </p:nvSpPr>
        <p:spPr bwMode="auto">
          <a:xfrm>
            <a:off x="795373" y="1866900"/>
            <a:ext cx="7777163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endParaRPr lang="es-EC" sz="2400" dirty="0"/>
          </a:p>
        </p:txBody>
      </p:sp>
      <p:sp>
        <p:nvSpPr>
          <p:cNvPr id="6" name="5 Rectángulo"/>
          <p:cNvSpPr/>
          <p:nvPr/>
        </p:nvSpPr>
        <p:spPr>
          <a:xfrm>
            <a:off x="5883345" y="831365"/>
            <a:ext cx="305885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CONCLUSIONES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AD71F1-E34D-49EC-BB75-3A5CF81DD718}"/>
              </a:ext>
            </a:extLst>
          </p:cNvPr>
          <p:cNvSpPr/>
          <p:nvPr/>
        </p:nvSpPr>
        <p:spPr>
          <a:xfrm>
            <a:off x="776226" y="1866900"/>
            <a:ext cx="7842103" cy="10215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C" dirty="0"/>
              <a:t>Existe todavía un vacío técnico y legal dentro de la Institución y del país en general que limita la ejecución de las operaciones de ciberdefensa con las respectivas garantías jurídicas.</a:t>
            </a: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4379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1C1548F-4006-4009-A012-EA136AF2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54</a:t>
            </a:fld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2E23B40-F825-47D4-8516-FC53D78FF96C}"/>
              </a:ext>
            </a:extLst>
          </p:cNvPr>
          <p:cNvSpPr/>
          <p:nvPr/>
        </p:nvSpPr>
        <p:spPr>
          <a:xfrm>
            <a:off x="683568" y="4437112"/>
            <a:ext cx="8003232" cy="12958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Se debe realizar un plan de capacitación para el personal que integre el centro con el objetivo de que se puedan desempeñar de una manera apropiada en las diferentes actividades. 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5 Rectángulo">
            <a:extLst>
              <a:ext uri="{FF2B5EF4-FFF2-40B4-BE49-F238E27FC236}">
                <a16:creationId xmlns:a16="http://schemas.microsoft.com/office/drawing/2014/main" id="{414EB1A2-CE8F-469B-B030-149506BB4306}"/>
              </a:ext>
            </a:extLst>
          </p:cNvPr>
          <p:cNvSpPr/>
          <p:nvPr/>
        </p:nvSpPr>
        <p:spPr>
          <a:xfrm>
            <a:off x="4932040" y="827670"/>
            <a:ext cx="395492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8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RECOMENDACIONES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A1D0579-37B2-4AAC-B3BD-253E7D94349B}"/>
              </a:ext>
            </a:extLst>
          </p:cNvPr>
          <p:cNvSpPr/>
          <p:nvPr/>
        </p:nvSpPr>
        <p:spPr>
          <a:xfrm>
            <a:off x="648544" y="1771805"/>
            <a:ext cx="8003232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Poner en consideración del Comando de Operaciones Navales la revisión de la propuesta de un Centro de Ciberdefensa con su respectiva estructura orgánica, a fin de que sea analizado junto con sus asesores para su respectiva implementación.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F16D40-3D70-41FA-BF76-1D884D3B0889}"/>
              </a:ext>
            </a:extLst>
          </p:cNvPr>
          <p:cNvSpPr/>
          <p:nvPr/>
        </p:nvSpPr>
        <p:spPr>
          <a:xfrm>
            <a:off x="673224" y="2924944"/>
            <a:ext cx="8003232" cy="12890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Efectuar operaciones de ciberdefensa en conjunto con las operaciones navales, a fin de asegurar la disponibilidad, confiabilidad e integridad de los sistemas de Mando y Control durante las operaciones.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129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239000" y="6407725"/>
            <a:ext cx="1905000" cy="457200"/>
          </a:xfrm>
        </p:spPr>
        <p:txBody>
          <a:bodyPr/>
          <a:lstStyle/>
          <a:p>
            <a:pPr>
              <a:defRPr/>
            </a:pPr>
            <a:fld id="{8F6DDD77-3C57-41DE-AC0E-B824F6659E43}" type="slidenum">
              <a:rPr lang="en-GB" smtClean="0"/>
              <a:pPr>
                <a:defRPr/>
              </a:pPr>
              <a:t>55</a:t>
            </a:fld>
            <a:endParaRPr lang="en-GB" dirty="0"/>
          </a:p>
        </p:txBody>
      </p:sp>
      <p:sp>
        <p:nvSpPr>
          <p:cNvPr id="2" name="1 CuadroTexto"/>
          <p:cNvSpPr txBox="1"/>
          <p:nvPr/>
        </p:nvSpPr>
        <p:spPr>
          <a:xfrm>
            <a:off x="1691680" y="2276872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dirty="0"/>
              <a:t>GRACIAS POR SU ATENCIÓN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D4DA498-3D78-46D3-A672-EEF8692D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sp>
        <p:nvSpPr>
          <p:cNvPr id="4" name="5 Rectángulo">
            <a:extLst>
              <a:ext uri="{FF2B5EF4-FFF2-40B4-BE49-F238E27FC236}">
                <a16:creationId xmlns:a16="http://schemas.microsoft.com/office/drawing/2014/main" id="{22E5D287-D06F-47C5-910D-125F9725E552}"/>
              </a:ext>
            </a:extLst>
          </p:cNvPr>
          <p:cNvSpPr/>
          <p:nvPr/>
        </p:nvSpPr>
        <p:spPr>
          <a:xfrm>
            <a:off x="3312698" y="782181"/>
            <a:ext cx="5755102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IDENTIFICACIÓN DE CAUSAS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817701-D765-4E0D-8981-6611E18ED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171429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C70749C1-409C-4205-BEDF-B6FF89DFF4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168492"/>
              </p:ext>
            </p:extLst>
          </p:nvPr>
        </p:nvGraphicFramePr>
        <p:xfrm>
          <a:off x="581025" y="1714291"/>
          <a:ext cx="8562975" cy="436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Visio" r:id="rId3" imgW="7410304" imgH="3105189" progId="Visio.Drawing.15">
                  <p:embed/>
                </p:oleObj>
              </mc:Choice>
              <mc:Fallback>
                <p:oleObj name="Visio" r:id="rId3" imgW="7410304" imgH="3105189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25" y="1714291"/>
                        <a:ext cx="8562975" cy="436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40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A6DE4D0-561B-4525-A375-56D4E992A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31D7D76-F123-4FF7-AAC9-206DEB10589D}"/>
              </a:ext>
            </a:extLst>
          </p:cNvPr>
          <p:cNvGrpSpPr/>
          <p:nvPr/>
        </p:nvGrpSpPr>
        <p:grpSpPr>
          <a:xfrm>
            <a:off x="4572000" y="764704"/>
            <a:ext cx="4290411" cy="758087"/>
            <a:chOff x="4572000" y="717551"/>
            <a:chExt cx="4290411" cy="758087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E415B7E3-494C-4527-8CE0-B31F89394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A7D9F2"/>
                </a:clrFrom>
                <a:clrTo>
                  <a:srgbClr val="A7D9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717551"/>
              <a:ext cx="4290411" cy="75808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5 Rectángulo">
              <a:extLst>
                <a:ext uri="{FF2B5EF4-FFF2-40B4-BE49-F238E27FC236}">
                  <a16:creationId xmlns:a16="http://schemas.microsoft.com/office/drawing/2014/main" id="{65B06430-B440-46C2-9D28-9305F2CF8AFB}"/>
                </a:ext>
              </a:extLst>
            </p:cNvPr>
            <p:cNvSpPr/>
            <p:nvPr/>
          </p:nvSpPr>
          <p:spPr>
            <a:xfrm>
              <a:off x="4780297" y="834984"/>
              <a:ext cx="3894849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2800" b="1" dirty="0">
                  <a:ln w="17780" cmpd="sng">
                    <a:solidFill>
                      <a:schemeClr val="tx1"/>
                    </a:solidFill>
                    <a:prstDash val="solid"/>
                    <a:miter lim="800000"/>
                  </a:ln>
                  <a:solidFill>
                    <a:schemeClr val="tx2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cs typeface="Arial" pitchFamily="34" charset="0"/>
                </a:rPr>
                <a:t>OBJETIVO GENERAL</a:t>
              </a:r>
            </a:p>
          </p:txBody>
        </p:sp>
      </p:grp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0E0DD977-1790-4862-BCCB-43CC049EF510}"/>
              </a:ext>
            </a:extLst>
          </p:cNvPr>
          <p:cNvSpPr/>
          <p:nvPr/>
        </p:nvSpPr>
        <p:spPr>
          <a:xfrm>
            <a:off x="827584" y="1556792"/>
            <a:ext cx="7920880" cy="1021556"/>
          </a:xfrm>
          <a:prstGeom prst="roundRect">
            <a:avLst/>
          </a:prstGeom>
          <a:solidFill>
            <a:srgbClr val="11315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EC" dirty="0"/>
              <a:t>Determinar el nivel de las operaciones de ciberdefensa en la Armada del Ecuador, mediante el análisis de la situación actual, a fin de establecer los componentes que permitan mejorar el nivel de ciberdefensa en la Armada del Ecuador.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5E710C1-8A46-4819-9D01-DC04BA93497B}"/>
              </a:ext>
            </a:extLst>
          </p:cNvPr>
          <p:cNvGrpSpPr/>
          <p:nvPr/>
        </p:nvGrpSpPr>
        <p:grpSpPr>
          <a:xfrm>
            <a:off x="4233254" y="2852936"/>
            <a:ext cx="4515210" cy="758087"/>
            <a:chOff x="4470119" y="717551"/>
            <a:chExt cx="4515210" cy="758087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E2CECED5-E749-4DE7-AAE5-B8EFDA983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A7D9F2"/>
                </a:clrFrom>
                <a:clrTo>
                  <a:srgbClr val="A7D9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717551"/>
              <a:ext cx="4290411" cy="75808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5 Rectángulo">
              <a:extLst>
                <a:ext uri="{FF2B5EF4-FFF2-40B4-BE49-F238E27FC236}">
                  <a16:creationId xmlns:a16="http://schemas.microsoft.com/office/drawing/2014/main" id="{8CD87FB5-C51A-40E1-875C-5CC5EDBD3019}"/>
                </a:ext>
              </a:extLst>
            </p:cNvPr>
            <p:cNvSpPr/>
            <p:nvPr/>
          </p:nvSpPr>
          <p:spPr>
            <a:xfrm>
              <a:off x="4470119" y="834984"/>
              <a:ext cx="4515210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s-ES" sz="2800" b="1" dirty="0">
                  <a:ln w="17780" cmpd="sng">
                    <a:solidFill>
                      <a:schemeClr val="tx1"/>
                    </a:solidFill>
                    <a:prstDash val="solid"/>
                    <a:miter lim="800000"/>
                  </a:ln>
                  <a:solidFill>
                    <a:schemeClr val="tx2"/>
                  </a:solidFill>
                  <a:effectLst>
                    <a:outerShdw blurRad="55000" dist="50800" dir="5400000" algn="tl">
                      <a:srgbClr val="000000">
                        <a:alpha val="33000"/>
                      </a:srgbClr>
                    </a:outerShdw>
                  </a:effectLst>
                  <a:cs typeface="Arial" pitchFamily="34" charset="0"/>
                </a:rPr>
                <a:t>OBJETIVO ESPECIFICOS</a:t>
              </a:r>
            </a:p>
          </p:txBody>
        </p:sp>
      </p:grp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F4D7564-8D24-49A3-95A5-051FE6FB77E1}"/>
              </a:ext>
            </a:extLst>
          </p:cNvPr>
          <p:cNvSpPr/>
          <p:nvPr/>
        </p:nvSpPr>
        <p:spPr>
          <a:xfrm>
            <a:off x="827584" y="3645024"/>
            <a:ext cx="7920880" cy="97402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ea typeface="Calibri" panose="020F0502020204030204" pitchFamily="34" charset="0"/>
                <a:cs typeface="Times New Roman" panose="02020603050405020304" pitchFamily="18" charset="0"/>
              </a:rPr>
              <a:t>Determinar el nivel actual de las operaciones de ciberdefensa en la Armada del Ecuador.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CB3D154-DA39-4ED2-A185-8F9DE0009A9A}"/>
              </a:ext>
            </a:extLst>
          </p:cNvPr>
          <p:cNvSpPr/>
          <p:nvPr/>
        </p:nvSpPr>
        <p:spPr>
          <a:xfrm>
            <a:off x="827584" y="4725144"/>
            <a:ext cx="7920880" cy="97402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Establecer los componentes que permitan mejorar el nivel de Ciberdefensa para apoyo de las operaciones navales.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BEEF3F6-811A-46DD-979C-6A011493B963}"/>
              </a:ext>
            </a:extLst>
          </p:cNvPr>
          <p:cNvSpPr/>
          <p:nvPr/>
        </p:nvSpPr>
        <p:spPr>
          <a:xfrm>
            <a:off x="827584" y="5805264"/>
            <a:ext cx="7920880" cy="51432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dirty="0">
                <a:solidFill>
                  <a:schemeClr val="dk1"/>
                </a:solidFill>
                <a:latin typeface="+mn-lt"/>
                <a:cs typeface="Times New Roman" panose="02020603050405020304" pitchFamily="18" charset="0"/>
              </a:rPr>
              <a:t>Proponer un organismo de ciberdefensa para la Armada del Ecuador.</a:t>
            </a:r>
          </a:p>
        </p:txBody>
      </p:sp>
    </p:spTree>
    <p:extLst>
      <p:ext uri="{BB962C8B-B14F-4D97-AF65-F5344CB8AC3E}">
        <p14:creationId xmlns:p14="http://schemas.microsoft.com/office/powerpoint/2010/main" val="1514073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4C9B56B-954A-46F4-B76E-BF33E550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sp>
        <p:nvSpPr>
          <p:cNvPr id="7" name="5 Rectángulo">
            <a:extLst>
              <a:ext uri="{FF2B5EF4-FFF2-40B4-BE49-F238E27FC236}">
                <a16:creationId xmlns:a16="http://schemas.microsoft.com/office/drawing/2014/main" id="{C1765CE3-5CFA-4CA4-92B2-AED417A25FF6}"/>
              </a:ext>
            </a:extLst>
          </p:cNvPr>
          <p:cNvSpPr/>
          <p:nvPr/>
        </p:nvSpPr>
        <p:spPr>
          <a:xfrm>
            <a:off x="5724127" y="784089"/>
            <a:ext cx="3213830" cy="55399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3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C2B4D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Arial" pitchFamily="34" charset="0"/>
              </a:rPr>
              <a:t>METODOLOGÍA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46EC883-BA92-412C-ABF1-31B1FD7EB5A5}"/>
              </a:ext>
            </a:extLst>
          </p:cNvPr>
          <p:cNvSpPr/>
          <p:nvPr/>
        </p:nvSpPr>
        <p:spPr>
          <a:xfrm>
            <a:off x="611560" y="1576286"/>
            <a:ext cx="457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EC" dirty="0"/>
              <a:t>ENFOQUE</a:t>
            </a:r>
          </a:p>
          <a:p>
            <a:r>
              <a:rPr lang="es-EC" dirty="0"/>
              <a:t>Cualitativo 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23AE1BF-80BD-4874-95F8-B1EA7E8FF243}"/>
              </a:ext>
            </a:extLst>
          </p:cNvPr>
          <p:cNvSpPr/>
          <p:nvPr/>
        </p:nvSpPr>
        <p:spPr>
          <a:xfrm>
            <a:off x="611560" y="2638653"/>
            <a:ext cx="45720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C" dirty="0"/>
              <a:t>TIPO DE INVESTIGACIÓN</a:t>
            </a:r>
          </a:p>
          <a:p>
            <a:r>
              <a:rPr lang="es-EC" dirty="0"/>
              <a:t>Exploratoria y correlacional.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490CEF7-7ADE-4FF1-9558-5DFF72870573}"/>
              </a:ext>
            </a:extLst>
          </p:cNvPr>
          <p:cNvSpPr/>
          <p:nvPr/>
        </p:nvSpPr>
        <p:spPr>
          <a:xfrm>
            <a:off x="606980" y="3646765"/>
            <a:ext cx="45720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s-EC" dirty="0"/>
              <a:t>DISEÑO DE INVESTIGACIÓN</a:t>
            </a:r>
          </a:p>
          <a:p>
            <a:r>
              <a:rPr lang="es-EC" dirty="0"/>
              <a:t>No experimental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0AF16AC-AF8C-4E62-8CAA-23F244EC736B}"/>
              </a:ext>
            </a:extLst>
          </p:cNvPr>
          <p:cNvSpPr/>
          <p:nvPr/>
        </p:nvSpPr>
        <p:spPr>
          <a:xfrm>
            <a:off x="614410" y="4663185"/>
            <a:ext cx="4572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s-EC" dirty="0"/>
              <a:t>POBLACIÓN</a:t>
            </a:r>
          </a:p>
          <a:p>
            <a:r>
              <a:rPr lang="es-EC" dirty="0"/>
              <a:t>Armada del Ecuador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221A8DE-D6BF-42DE-B2C6-ED4E2C81D314}"/>
              </a:ext>
            </a:extLst>
          </p:cNvPr>
          <p:cNvSpPr/>
          <p:nvPr/>
        </p:nvSpPr>
        <p:spPr>
          <a:xfrm>
            <a:off x="5436096" y="4360846"/>
            <a:ext cx="335784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MUESTRA</a:t>
            </a:r>
          </a:p>
          <a:p>
            <a:r>
              <a:rPr lang="es-EC" dirty="0"/>
              <a:t>Personal técnico (DIRTIC) y Operativo (AGUENA)</a:t>
            </a:r>
          </a:p>
          <a:p>
            <a:endParaRPr lang="es-EC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7A30B00-6A29-471B-9F93-F360854B9722}"/>
              </a:ext>
            </a:extLst>
          </p:cNvPr>
          <p:cNvSpPr/>
          <p:nvPr/>
        </p:nvSpPr>
        <p:spPr>
          <a:xfrm>
            <a:off x="5436096" y="2680629"/>
            <a:ext cx="350186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TÉCNICAS </a:t>
            </a:r>
          </a:p>
          <a:p>
            <a:r>
              <a:rPr lang="es-EC" dirty="0"/>
              <a:t>Observación y revisión documental.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9E4A9E-DFFA-4C4E-B407-95242B7E82D4}"/>
              </a:ext>
            </a:extLst>
          </p:cNvPr>
          <p:cNvSpPr/>
          <p:nvPr/>
        </p:nvSpPr>
        <p:spPr>
          <a:xfrm>
            <a:off x="614410" y="5935931"/>
            <a:ext cx="603041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/>
              <a:t>INSTRUMENTOS</a:t>
            </a:r>
          </a:p>
          <a:p>
            <a:r>
              <a:rPr lang="es-EC" dirty="0"/>
              <a:t>Encuestas, entrevistas.</a:t>
            </a:r>
          </a:p>
        </p:txBody>
      </p:sp>
    </p:spTree>
    <p:extLst>
      <p:ext uri="{BB962C8B-B14F-4D97-AF65-F5344CB8AC3E}">
        <p14:creationId xmlns:p14="http://schemas.microsoft.com/office/powerpoint/2010/main" val="35189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C77209B-1C00-4C5E-A57C-FA17DE82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D8B6-88D2-48B5-AD6C-7AD6F6FA66F1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16AB377-D656-4508-942A-B0A9C23864BE}"/>
              </a:ext>
            </a:extLst>
          </p:cNvPr>
          <p:cNvSpPr/>
          <p:nvPr/>
        </p:nvSpPr>
        <p:spPr>
          <a:xfrm>
            <a:off x="0" y="2924944"/>
            <a:ext cx="9144000" cy="1800200"/>
          </a:xfrm>
          <a:prstGeom prst="rect">
            <a:avLst/>
          </a:prstGeom>
          <a:solidFill>
            <a:srgbClr val="010E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48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112429-0754-42EC-97EB-1422CDB59A2C}"/>
              </a:ext>
            </a:extLst>
          </p:cNvPr>
          <p:cNvSpPr txBox="1"/>
          <p:nvPr/>
        </p:nvSpPr>
        <p:spPr>
          <a:xfrm>
            <a:off x="107504" y="2924944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>
                <a:solidFill>
                  <a:schemeClr val="bg1"/>
                </a:solidFill>
              </a:rPr>
              <a:t>MARCO REFERENCIAL Y METODOLOGÍA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ECE088E-208D-4B90-BE76-7F496F4FE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2574" y="2934784"/>
            <a:ext cx="3781425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0233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3E11AC3-25D4-481E-A75E-EBB605D53267}" vid="{8ABF56B8-6043-44EE-BCDD-2F1507E3D450}"/>
    </a:ext>
  </a:extLst>
</a:theme>
</file>

<file path=ppt/theme/theme2.xml><?xml version="1.0" encoding="utf-8"?>
<a:theme xmlns:a="http://schemas.openxmlformats.org/drawingml/2006/main" name="6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3E11AC3-25D4-481E-A75E-EBB605D53267}" vid="{8ABF56B8-6043-44EE-BCDD-2F1507E3D450}"/>
    </a:ext>
  </a:extLst>
</a:theme>
</file>

<file path=ppt/theme/theme4.xml><?xml version="1.0" encoding="utf-8"?>
<a:theme xmlns:a="http://schemas.openxmlformats.org/drawingml/2006/main" name="7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3E11AC3-25D4-481E-A75E-EBB605D53267}" vid="{8ABF56B8-6043-44EE-BCDD-2F1507E3D450}"/>
    </a:ext>
  </a:extLst>
</a:theme>
</file>

<file path=ppt/theme/theme6.xml><?xml version="1.0" encoding="utf-8"?>
<a:theme xmlns:a="http://schemas.openxmlformats.org/drawingml/2006/main" name="8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31415</TotalTime>
  <Words>2187</Words>
  <Application>Microsoft Office PowerPoint</Application>
  <PresentationFormat>Presentación en pantalla (4:3)</PresentationFormat>
  <Paragraphs>401</Paragraphs>
  <Slides>55</Slides>
  <Notes>12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8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70" baseType="lpstr">
      <vt:lpstr>Arial</vt:lpstr>
      <vt:lpstr>Calibri</vt:lpstr>
      <vt:lpstr>Century Gothic</vt:lpstr>
      <vt:lpstr>Times New Roman</vt:lpstr>
      <vt:lpstr>Wingdings</vt:lpstr>
      <vt:lpstr>Wingdings 3</vt:lpstr>
      <vt:lpstr>Theme1</vt:lpstr>
      <vt:lpstr>6_Tema de Office</vt:lpstr>
      <vt:lpstr>1_Theme1</vt:lpstr>
      <vt:lpstr>7_Tema de Office</vt:lpstr>
      <vt:lpstr>2_Theme1</vt:lpstr>
      <vt:lpstr>8_Tema de Office</vt:lpstr>
      <vt:lpstr>9_Tema de Office</vt:lpstr>
      <vt:lpstr>Espiral</vt:lpstr>
      <vt:lpstr>Visio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Armada del Ecuador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pcaguena17</dc:creator>
  <cp:lastModifiedBy>Alex</cp:lastModifiedBy>
  <cp:revision>939</cp:revision>
  <dcterms:created xsi:type="dcterms:W3CDTF">2008-03-10T21:09:46Z</dcterms:created>
  <dcterms:modified xsi:type="dcterms:W3CDTF">2019-11-19T13:55:00Z</dcterms:modified>
</cp:coreProperties>
</file>