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82" r:id="rId13"/>
    <p:sldId id="286" r:id="rId14"/>
    <p:sldId id="287" r:id="rId15"/>
    <p:sldId id="270" r:id="rId16"/>
    <p:sldId id="271" r:id="rId17"/>
    <p:sldId id="290" r:id="rId18"/>
    <p:sldId id="291" r:id="rId19"/>
    <p:sldId id="273" r:id="rId20"/>
    <p:sldId id="292" r:id="rId21"/>
    <p:sldId id="288" r:id="rId22"/>
    <p:sldId id="283" r:id="rId23"/>
    <p:sldId id="274" r:id="rId24"/>
    <p:sldId id="280" r:id="rId25"/>
    <p:sldId id="279" r:id="rId26"/>
    <p:sldId id="275" r:id="rId27"/>
    <p:sldId id="276" r:id="rId28"/>
    <p:sldId id="284" r:id="rId29"/>
    <p:sldId id="277" r:id="rId30"/>
    <p:sldId id="281" r:id="rId3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67"/>
    <p:restoredTop sz="94709"/>
  </p:normalViewPr>
  <p:slideViewPr>
    <p:cSldViewPr snapToGrid="0" snapToObjects="1">
      <p:cViewPr varScale="1">
        <p:scale>
          <a:sx n="67" d="100"/>
          <a:sy n="67" d="100"/>
        </p:scale>
        <p:origin x="3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D1DFE-789B-4BE8-96F2-7A09C088798B}" type="doc">
      <dgm:prSet loTypeId="urn:microsoft.com/office/officeart/2005/8/layout/chevron2" loCatId="process" qsTypeId="urn:microsoft.com/office/officeart/2005/8/quickstyle/3D4" qsCatId="3D" csTypeId="urn:microsoft.com/office/officeart/2005/8/colors/colorful4" csCatId="colorful" phldr="1"/>
      <dgm:spPr/>
      <dgm:t>
        <a:bodyPr/>
        <a:lstStyle/>
        <a:p>
          <a:endParaRPr lang="es-CO"/>
        </a:p>
      </dgm:t>
    </dgm:pt>
    <dgm:pt modelId="{B2311BE4-4BAE-4FF6-BD6B-C326EBA3D05C}">
      <dgm:prSet phldrT="[Texto]" custT="1"/>
      <dgm:spPr/>
      <dgm:t>
        <a:bodyPr/>
        <a:lstStyle/>
        <a:p>
          <a:r>
            <a:rPr lang="es-EC" sz="1400" b="1" dirty="0" smtClean="0">
              <a:solidFill>
                <a:schemeClr val="tx1"/>
              </a:solidFill>
            </a:rPr>
            <a:t>DESCRIPTIVA</a:t>
          </a:r>
          <a:endParaRPr lang="es-CO" sz="1400" b="1" dirty="0">
            <a:solidFill>
              <a:schemeClr val="tx1"/>
            </a:solidFill>
          </a:endParaRPr>
        </a:p>
      </dgm:t>
    </dgm:pt>
    <dgm:pt modelId="{8DA15721-EB21-4806-92A7-705C03A13F06}" type="parTrans" cxnId="{4FAE8819-1077-49E0-B935-BB067FCA8F89}">
      <dgm:prSet/>
      <dgm:spPr/>
      <dgm:t>
        <a:bodyPr/>
        <a:lstStyle/>
        <a:p>
          <a:endParaRPr lang="es-CO"/>
        </a:p>
      </dgm:t>
    </dgm:pt>
    <dgm:pt modelId="{0A005277-7CD1-4812-9FDD-0D0B019C7943}" type="sibTrans" cxnId="{4FAE8819-1077-49E0-B935-BB067FCA8F89}">
      <dgm:prSet/>
      <dgm:spPr/>
      <dgm:t>
        <a:bodyPr/>
        <a:lstStyle/>
        <a:p>
          <a:endParaRPr lang="es-CO"/>
        </a:p>
      </dgm:t>
    </dgm:pt>
    <dgm:pt modelId="{11DB20E1-C136-4B39-B386-7B89C4CF315C}">
      <dgm:prSet phldrT="[Texto]" custT="1"/>
      <dgm:spPr/>
      <dgm:t>
        <a:bodyPr/>
        <a:lstStyle/>
        <a:p>
          <a:pPr algn="l"/>
          <a:r>
            <a:rPr lang="es-EC" sz="1800" dirty="0" smtClean="0">
              <a:solidFill>
                <a:schemeClr val="tx1"/>
              </a:solidFill>
              <a:latin typeface="Bahnschrift Light"/>
            </a:rPr>
            <a:t>Es cuasi experimental debido a que no se tiene control sobre las variables a estudiarse debido a que no están establecidas</a:t>
          </a:r>
          <a:r>
            <a:rPr lang="es-EC" sz="1800" dirty="0" smtClean="0">
              <a:solidFill>
                <a:schemeClr val="accent1">
                  <a:lumMod val="50000"/>
                </a:schemeClr>
              </a:solidFill>
            </a:rPr>
            <a:t>.</a:t>
          </a:r>
          <a:endParaRPr lang="es-CO" sz="1800" dirty="0">
            <a:solidFill>
              <a:schemeClr val="accent1">
                <a:lumMod val="50000"/>
              </a:schemeClr>
            </a:solidFill>
          </a:endParaRPr>
        </a:p>
      </dgm:t>
    </dgm:pt>
    <dgm:pt modelId="{BD85E55D-A48C-41DF-8BC5-864EAF505345}" type="parTrans" cxnId="{E64FA209-536F-4437-BEF4-D0521D3925F1}">
      <dgm:prSet/>
      <dgm:spPr/>
      <dgm:t>
        <a:bodyPr/>
        <a:lstStyle/>
        <a:p>
          <a:endParaRPr lang="es-CO"/>
        </a:p>
      </dgm:t>
    </dgm:pt>
    <dgm:pt modelId="{7049A6B9-372E-4D6D-9224-B7F4DB25AD25}" type="sibTrans" cxnId="{E64FA209-536F-4437-BEF4-D0521D3925F1}">
      <dgm:prSet/>
      <dgm:spPr/>
      <dgm:t>
        <a:bodyPr/>
        <a:lstStyle/>
        <a:p>
          <a:endParaRPr lang="es-CO"/>
        </a:p>
      </dgm:t>
    </dgm:pt>
    <dgm:pt modelId="{4CF0372F-F23D-4314-BC81-FDEEF6655731}">
      <dgm:prSet phldrT="[Texto]" custT="1"/>
      <dgm:spPr/>
      <dgm:t>
        <a:bodyPr/>
        <a:lstStyle/>
        <a:p>
          <a:pPr algn="just"/>
          <a:endParaRPr lang="es-CO" sz="1800" dirty="0"/>
        </a:p>
      </dgm:t>
    </dgm:pt>
    <dgm:pt modelId="{1024EAC1-3924-4457-9333-15C4157F5B28}" type="parTrans" cxnId="{BDF95079-211A-43C9-9169-F78AEDD24560}">
      <dgm:prSet/>
      <dgm:spPr/>
      <dgm:t>
        <a:bodyPr/>
        <a:lstStyle/>
        <a:p>
          <a:endParaRPr lang="es-CO"/>
        </a:p>
      </dgm:t>
    </dgm:pt>
    <dgm:pt modelId="{F2835FEF-88D3-4664-B39D-D71FAE6ED3E6}" type="sibTrans" cxnId="{BDF95079-211A-43C9-9169-F78AEDD24560}">
      <dgm:prSet/>
      <dgm:spPr/>
      <dgm:t>
        <a:bodyPr/>
        <a:lstStyle/>
        <a:p>
          <a:endParaRPr lang="es-CO"/>
        </a:p>
      </dgm:t>
    </dgm:pt>
    <dgm:pt modelId="{C613F9F3-5C13-41B8-B0AF-92B6DB1DD823}">
      <dgm:prSet phldrT="[Texto]" custT="1"/>
      <dgm:spPr/>
      <dgm:t>
        <a:bodyPr/>
        <a:lstStyle/>
        <a:p>
          <a:r>
            <a:rPr lang="es-EC" sz="1500" dirty="0" smtClean="0">
              <a:solidFill>
                <a:schemeClr val="tx1"/>
              </a:solidFill>
              <a:latin typeface="Bahnschrift Light"/>
            </a:rPr>
            <a:t>I</a:t>
          </a:r>
          <a:r>
            <a:rPr lang="es-EC" sz="1800" dirty="0" smtClean="0">
              <a:solidFill>
                <a:schemeClr val="tx1"/>
              </a:solidFill>
              <a:latin typeface="Bahnschrift Light"/>
            </a:rPr>
            <a:t>ndican las características de la situación u objeto de estudio y se describirán escalas para realizar el diagnóstico del problema (Hernández, Fernández, &amp; Baptista, 2010).</a:t>
          </a:r>
          <a:endParaRPr lang="es-CO" sz="1800" dirty="0">
            <a:solidFill>
              <a:schemeClr val="tx1"/>
            </a:solidFill>
            <a:latin typeface="Bahnschrift Light"/>
          </a:endParaRPr>
        </a:p>
      </dgm:t>
    </dgm:pt>
    <dgm:pt modelId="{28A0277D-474A-4B4F-A40B-2B78F2393576}" type="parTrans" cxnId="{C818B5DE-4EE1-4697-8659-B2237BE65F85}">
      <dgm:prSet/>
      <dgm:spPr/>
      <dgm:t>
        <a:bodyPr/>
        <a:lstStyle/>
        <a:p>
          <a:endParaRPr lang="es-CO"/>
        </a:p>
      </dgm:t>
    </dgm:pt>
    <dgm:pt modelId="{6179F23C-7628-4823-BACC-6978675D924F}" type="sibTrans" cxnId="{C818B5DE-4EE1-4697-8659-B2237BE65F85}">
      <dgm:prSet/>
      <dgm:spPr/>
      <dgm:t>
        <a:bodyPr/>
        <a:lstStyle/>
        <a:p>
          <a:endParaRPr lang="es-CO"/>
        </a:p>
      </dgm:t>
    </dgm:pt>
    <dgm:pt modelId="{E688FA2A-D96A-4A10-AB78-700171A135BB}">
      <dgm:prSet phldrT="[Texto]"/>
      <dgm:spPr/>
      <dgm:t>
        <a:bodyPr/>
        <a:lstStyle/>
        <a:p>
          <a:pPr algn="just"/>
          <a:endParaRPr lang="es-CO" sz="1500" dirty="0"/>
        </a:p>
      </dgm:t>
    </dgm:pt>
    <dgm:pt modelId="{8896DAAB-41B3-41B2-960B-1E5F29816CDD}" type="sibTrans" cxnId="{A9998271-5257-4708-A402-0DAE7885DE62}">
      <dgm:prSet/>
      <dgm:spPr/>
      <dgm:t>
        <a:bodyPr/>
        <a:lstStyle/>
        <a:p>
          <a:endParaRPr lang="es-CO"/>
        </a:p>
      </dgm:t>
    </dgm:pt>
    <dgm:pt modelId="{E2456022-EC28-4AB1-AF35-C538B26AC90A}" type="parTrans" cxnId="{A9998271-5257-4708-A402-0DAE7885DE62}">
      <dgm:prSet/>
      <dgm:spPr/>
      <dgm:t>
        <a:bodyPr/>
        <a:lstStyle/>
        <a:p>
          <a:endParaRPr lang="es-CO"/>
        </a:p>
      </dgm:t>
    </dgm:pt>
    <dgm:pt modelId="{1E6CBF54-E161-48B9-A8D8-F969823893C3}">
      <dgm:prSet phldrT="[Texto]" custT="1"/>
      <dgm:spPr/>
      <dgm:t>
        <a:bodyPr/>
        <a:lstStyle/>
        <a:p>
          <a:r>
            <a:rPr lang="es-EC" sz="900" b="1" dirty="0" smtClean="0"/>
            <a:t> </a:t>
          </a:r>
          <a:r>
            <a:rPr lang="es-EC" sz="1200" b="1" dirty="0" smtClean="0">
              <a:solidFill>
                <a:schemeClr val="tx1"/>
              </a:solidFill>
            </a:rPr>
            <a:t>CUASI EXPERIMENTAL</a:t>
          </a:r>
          <a:endParaRPr lang="es-CO" sz="1200" b="1" dirty="0">
            <a:solidFill>
              <a:schemeClr val="tx1"/>
            </a:solidFill>
          </a:endParaRPr>
        </a:p>
      </dgm:t>
    </dgm:pt>
    <dgm:pt modelId="{1C3FD26D-EF53-47AF-B4C3-95B49FCCBB6E}" type="sibTrans" cxnId="{66E166C8-CA4F-48CD-BF58-2BC29923629C}">
      <dgm:prSet/>
      <dgm:spPr/>
      <dgm:t>
        <a:bodyPr/>
        <a:lstStyle/>
        <a:p>
          <a:endParaRPr lang="es-CO"/>
        </a:p>
      </dgm:t>
    </dgm:pt>
    <dgm:pt modelId="{5809F87E-D127-4F33-9509-518F963CFA59}" type="parTrans" cxnId="{66E166C8-CA4F-48CD-BF58-2BC29923629C}">
      <dgm:prSet/>
      <dgm:spPr/>
      <dgm:t>
        <a:bodyPr/>
        <a:lstStyle/>
        <a:p>
          <a:endParaRPr lang="es-CO"/>
        </a:p>
      </dgm:t>
    </dgm:pt>
    <dgm:pt modelId="{33AE8CB2-77D1-4165-B498-394864994370}">
      <dgm:prSet phldrT="[Texto]" custT="1"/>
      <dgm:spPr/>
      <dgm:t>
        <a:bodyPr/>
        <a:lstStyle/>
        <a:p>
          <a:r>
            <a:rPr lang="es-EC" sz="1200" b="1" dirty="0" smtClean="0">
              <a:solidFill>
                <a:schemeClr val="tx1"/>
              </a:solidFill>
            </a:rPr>
            <a:t>CORRELACIONAL</a:t>
          </a:r>
          <a:endParaRPr lang="es-CO" sz="1200" b="1" dirty="0">
            <a:solidFill>
              <a:schemeClr val="tx1"/>
            </a:solidFill>
          </a:endParaRPr>
        </a:p>
      </dgm:t>
    </dgm:pt>
    <dgm:pt modelId="{550C3EEB-A966-4DED-88C8-984F6BDBDE14}" type="sibTrans" cxnId="{86446BC6-3E9F-4590-879D-948538F31F75}">
      <dgm:prSet/>
      <dgm:spPr/>
      <dgm:t>
        <a:bodyPr/>
        <a:lstStyle/>
        <a:p>
          <a:endParaRPr lang="es-CO"/>
        </a:p>
      </dgm:t>
    </dgm:pt>
    <dgm:pt modelId="{93EBA4AE-FF7B-4D93-9478-D351B7705F3F}" type="parTrans" cxnId="{86446BC6-3E9F-4590-879D-948538F31F75}">
      <dgm:prSet/>
      <dgm:spPr/>
      <dgm:t>
        <a:bodyPr/>
        <a:lstStyle/>
        <a:p>
          <a:endParaRPr lang="es-CO"/>
        </a:p>
      </dgm:t>
    </dgm:pt>
    <dgm:pt modelId="{1F7235D6-39B5-4DBF-8B7F-2BC2948AC6AC}">
      <dgm:prSet custT="1"/>
      <dgm:spPr/>
      <dgm:t>
        <a:bodyPr/>
        <a:lstStyle/>
        <a:p>
          <a:pPr algn="l"/>
          <a:r>
            <a:rPr lang="es-ES" sz="1800" dirty="0" smtClean="0">
              <a:solidFill>
                <a:schemeClr val="tx1"/>
              </a:solidFill>
              <a:latin typeface="Bahnschrift Light"/>
            </a:rPr>
            <a:t>Porque el propósito es establecer</a:t>
          </a:r>
          <a:r>
            <a:rPr lang="es-EC" sz="1800" dirty="0" smtClean="0">
              <a:solidFill>
                <a:schemeClr val="tx1"/>
              </a:solidFill>
              <a:latin typeface="Bahnschrift Light"/>
            </a:rPr>
            <a:t> la incidencia de la Recreación Lúdica en las actividades de la vida diaria en los Adultos Mayores</a:t>
          </a:r>
          <a:r>
            <a:rPr lang="es-EC" sz="1800" dirty="0" smtClean="0">
              <a:solidFill>
                <a:schemeClr val="accent1">
                  <a:lumMod val="50000"/>
                </a:schemeClr>
              </a:solidFill>
              <a:latin typeface="Bahnschrift Light"/>
            </a:rPr>
            <a:t>.</a:t>
          </a:r>
          <a:r>
            <a:rPr lang="es-EC" sz="1800" dirty="0" smtClean="0">
              <a:latin typeface="Bahnschrift Light"/>
            </a:rPr>
            <a:t> </a:t>
          </a:r>
          <a:br>
            <a:rPr lang="es-EC" sz="1800" dirty="0" smtClean="0">
              <a:latin typeface="Bahnschrift Light"/>
            </a:rPr>
          </a:br>
          <a:endParaRPr lang="es-EC" sz="1800" dirty="0">
            <a:latin typeface="Bahnschrift Light"/>
          </a:endParaRPr>
        </a:p>
      </dgm:t>
    </dgm:pt>
    <dgm:pt modelId="{0C4D50E1-D30B-4483-9E04-1C99776616B7}" type="parTrans" cxnId="{C3BD519C-A019-4B3F-B130-A548FACFD42A}">
      <dgm:prSet/>
      <dgm:spPr/>
      <dgm:t>
        <a:bodyPr/>
        <a:lstStyle/>
        <a:p>
          <a:endParaRPr lang="es-EC"/>
        </a:p>
      </dgm:t>
    </dgm:pt>
    <dgm:pt modelId="{0AF576B5-3577-49D6-A08E-8D756A586585}" type="sibTrans" cxnId="{C3BD519C-A019-4B3F-B130-A548FACFD42A}">
      <dgm:prSet/>
      <dgm:spPr/>
      <dgm:t>
        <a:bodyPr/>
        <a:lstStyle/>
        <a:p>
          <a:endParaRPr lang="es-EC"/>
        </a:p>
      </dgm:t>
    </dgm:pt>
    <dgm:pt modelId="{CAF944E9-C069-42C9-B4E7-BB02ABA6B7B9}">
      <dgm:prSet phldrT="[Texto]" custT="1"/>
      <dgm:spPr/>
      <dgm:t>
        <a:bodyPr/>
        <a:lstStyle/>
        <a:p>
          <a:r>
            <a:rPr lang="es-EC" sz="1200" b="1" dirty="0" smtClean="0">
              <a:solidFill>
                <a:schemeClr val="tx1"/>
              </a:solidFill>
            </a:rPr>
            <a:t>CUALI-CUANTITATIVA</a:t>
          </a:r>
          <a:endParaRPr lang="es-CO" sz="1200" b="1" dirty="0">
            <a:solidFill>
              <a:schemeClr val="tx1"/>
            </a:solidFill>
          </a:endParaRPr>
        </a:p>
      </dgm:t>
    </dgm:pt>
    <dgm:pt modelId="{EFCEE1EC-4489-48EE-BE4B-B1F8AD78B74E}" type="parTrans" cxnId="{63F53F9C-188B-4A1E-BAE6-4CDA3AA237A7}">
      <dgm:prSet/>
      <dgm:spPr/>
      <dgm:t>
        <a:bodyPr/>
        <a:lstStyle/>
        <a:p>
          <a:endParaRPr lang="es-EC"/>
        </a:p>
      </dgm:t>
    </dgm:pt>
    <dgm:pt modelId="{84777CA0-B689-4B34-9EEE-CAA99548B81E}" type="sibTrans" cxnId="{63F53F9C-188B-4A1E-BAE6-4CDA3AA237A7}">
      <dgm:prSet/>
      <dgm:spPr/>
      <dgm:t>
        <a:bodyPr/>
        <a:lstStyle/>
        <a:p>
          <a:endParaRPr lang="es-EC"/>
        </a:p>
      </dgm:t>
    </dgm:pt>
    <dgm:pt modelId="{4FB8A1B8-D245-473C-A575-A77F8BEB0F42}">
      <dgm:prSet custT="1"/>
      <dgm:spPr/>
      <dgm:t>
        <a:bodyPr/>
        <a:lstStyle/>
        <a:p>
          <a:r>
            <a:rPr lang="es-EC" sz="1800" dirty="0" smtClean="0">
              <a:solidFill>
                <a:schemeClr val="tx1"/>
              </a:solidFill>
              <a:latin typeface="Bahnschrift Light"/>
            </a:rPr>
            <a:t>Por medio de este enfoque se pretende conocer a través de datos numéricos y datos cualitativos si es viable la hipótesis, ya que se verificará si la variable independiente afecta a la variable dependiente</a:t>
          </a:r>
          <a:r>
            <a:rPr lang="es-EC" sz="1700" dirty="0" smtClean="0">
              <a:solidFill>
                <a:schemeClr val="tx1"/>
              </a:solidFill>
              <a:latin typeface="Bahnschrift Light"/>
            </a:rPr>
            <a:t>. </a:t>
          </a:r>
          <a:endParaRPr lang="es-EC" sz="1700" dirty="0">
            <a:solidFill>
              <a:schemeClr val="tx1"/>
            </a:solidFill>
            <a:latin typeface="Bahnschrift Light"/>
          </a:endParaRPr>
        </a:p>
      </dgm:t>
    </dgm:pt>
    <dgm:pt modelId="{54BC85F5-BFE8-4BB0-A2ED-6E21184CA90B}" type="parTrans" cxnId="{604E2A5B-05BF-41C3-B8BE-4130EEDF44B9}">
      <dgm:prSet/>
      <dgm:spPr/>
      <dgm:t>
        <a:bodyPr/>
        <a:lstStyle/>
        <a:p>
          <a:endParaRPr lang="es-EC"/>
        </a:p>
      </dgm:t>
    </dgm:pt>
    <dgm:pt modelId="{0386BB6F-8C63-439B-8704-DA0468553F0A}" type="sibTrans" cxnId="{604E2A5B-05BF-41C3-B8BE-4130EEDF44B9}">
      <dgm:prSet/>
      <dgm:spPr/>
      <dgm:t>
        <a:bodyPr/>
        <a:lstStyle/>
        <a:p>
          <a:endParaRPr lang="es-EC"/>
        </a:p>
      </dgm:t>
    </dgm:pt>
    <dgm:pt modelId="{DF401B32-56E9-45CD-BB2F-BCF174252867}" type="pres">
      <dgm:prSet presAssocID="{803D1DFE-789B-4BE8-96F2-7A09C088798B}" presName="linearFlow" presStyleCnt="0">
        <dgm:presLayoutVars>
          <dgm:dir/>
          <dgm:animLvl val="lvl"/>
          <dgm:resizeHandles val="exact"/>
        </dgm:presLayoutVars>
      </dgm:prSet>
      <dgm:spPr/>
      <dgm:t>
        <a:bodyPr/>
        <a:lstStyle/>
        <a:p>
          <a:endParaRPr lang="es-CO"/>
        </a:p>
      </dgm:t>
    </dgm:pt>
    <dgm:pt modelId="{F3908F80-1BAF-4949-9B37-A698E179CC7E}" type="pres">
      <dgm:prSet presAssocID="{B2311BE4-4BAE-4FF6-BD6B-C326EBA3D05C}" presName="composite" presStyleCnt="0"/>
      <dgm:spPr/>
      <dgm:t>
        <a:bodyPr/>
        <a:lstStyle/>
        <a:p>
          <a:endParaRPr lang="es-ES"/>
        </a:p>
      </dgm:t>
    </dgm:pt>
    <dgm:pt modelId="{A376BC7C-0525-4C48-9FAA-E69DD769858E}" type="pres">
      <dgm:prSet presAssocID="{B2311BE4-4BAE-4FF6-BD6B-C326EBA3D05C}" presName="parentText" presStyleLbl="alignNode1" presStyleIdx="0" presStyleCnt="4" custScaleX="162043" custLinFactY="65171" custLinFactNeighborX="22333" custLinFactNeighborY="100000">
        <dgm:presLayoutVars>
          <dgm:chMax val="1"/>
          <dgm:bulletEnabled val="1"/>
        </dgm:presLayoutVars>
      </dgm:prSet>
      <dgm:spPr/>
      <dgm:t>
        <a:bodyPr/>
        <a:lstStyle/>
        <a:p>
          <a:endParaRPr lang="es-CO"/>
        </a:p>
      </dgm:t>
    </dgm:pt>
    <dgm:pt modelId="{AB516329-527C-464E-A253-9B690F52328E}" type="pres">
      <dgm:prSet presAssocID="{B2311BE4-4BAE-4FF6-BD6B-C326EBA3D05C}" presName="descendantText" presStyleLbl="alignAcc1" presStyleIdx="0" presStyleCnt="4" custScaleX="83917" custScaleY="115682" custLinFactNeighborX="-2281" custLinFactNeighborY="-291">
        <dgm:presLayoutVars>
          <dgm:bulletEnabled val="1"/>
        </dgm:presLayoutVars>
      </dgm:prSet>
      <dgm:spPr/>
      <dgm:t>
        <a:bodyPr/>
        <a:lstStyle/>
        <a:p>
          <a:endParaRPr lang="es-CO"/>
        </a:p>
      </dgm:t>
    </dgm:pt>
    <dgm:pt modelId="{BE8E43A0-91DF-4D41-8064-6DF58DE3E2CD}" type="pres">
      <dgm:prSet presAssocID="{0A005277-7CD1-4812-9FDD-0D0B019C7943}" presName="sp" presStyleCnt="0"/>
      <dgm:spPr/>
      <dgm:t>
        <a:bodyPr/>
        <a:lstStyle/>
        <a:p>
          <a:endParaRPr lang="es-ES"/>
        </a:p>
      </dgm:t>
    </dgm:pt>
    <dgm:pt modelId="{3B900DFA-69FB-42B0-902F-84F4AE936BF1}" type="pres">
      <dgm:prSet presAssocID="{33AE8CB2-77D1-4165-B498-394864994370}" presName="composite" presStyleCnt="0"/>
      <dgm:spPr/>
      <dgm:t>
        <a:bodyPr/>
        <a:lstStyle/>
        <a:p>
          <a:endParaRPr lang="es-ES"/>
        </a:p>
      </dgm:t>
    </dgm:pt>
    <dgm:pt modelId="{B418D48E-04E3-47C1-97B2-CF5832EC9DFA}" type="pres">
      <dgm:prSet presAssocID="{33AE8CB2-77D1-4165-B498-394864994370}" presName="parentText" presStyleLbl="alignNode1" presStyleIdx="1" presStyleCnt="4" custScaleX="161554" custLinFactY="62486" custLinFactNeighborX="16793" custLinFactNeighborY="100000">
        <dgm:presLayoutVars>
          <dgm:chMax val="1"/>
          <dgm:bulletEnabled val="1"/>
        </dgm:presLayoutVars>
      </dgm:prSet>
      <dgm:spPr/>
      <dgm:t>
        <a:bodyPr/>
        <a:lstStyle/>
        <a:p>
          <a:endParaRPr lang="es-CO"/>
        </a:p>
      </dgm:t>
    </dgm:pt>
    <dgm:pt modelId="{FD877A7C-6578-4AEF-9618-62FF1900A25B}" type="pres">
      <dgm:prSet presAssocID="{33AE8CB2-77D1-4165-B498-394864994370}" presName="descendantText" presStyleLbl="alignAcc1" presStyleIdx="1" presStyleCnt="4" custScaleX="86077" custLinFactY="100000" custLinFactNeighborX="-1417" custLinFactNeighborY="152487">
        <dgm:presLayoutVars>
          <dgm:bulletEnabled val="1"/>
        </dgm:presLayoutVars>
      </dgm:prSet>
      <dgm:spPr/>
      <dgm:t>
        <a:bodyPr/>
        <a:lstStyle/>
        <a:p>
          <a:endParaRPr lang="es-CO"/>
        </a:p>
      </dgm:t>
    </dgm:pt>
    <dgm:pt modelId="{0712DB46-27CE-4913-A7FC-B6DDEC885051}" type="pres">
      <dgm:prSet presAssocID="{550C3EEB-A966-4DED-88C8-984F6BDBDE14}" presName="sp" presStyleCnt="0"/>
      <dgm:spPr/>
      <dgm:t>
        <a:bodyPr/>
        <a:lstStyle/>
        <a:p>
          <a:endParaRPr lang="es-ES"/>
        </a:p>
      </dgm:t>
    </dgm:pt>
    <dgm:pt modelId="{120F967F-C038-4FFF-81AC-813FACE4B1D3}" type="pres">
      <dgm:prSet presAssocID="{1E6CBF54-E161-48B9-A8D8-F969823893C3}" presName="composite" presStyleCnt="0"/>
      <dgm:spPr/>
      <dgm:t>
        <a:bodyPr/>
        <a:lstStyle/>
        <a:p>
          <a:endParaRPr lang="es-ES"/>
        </a:p>
      </dgm:t>
    </dgm:pt>
    <dgm:pt modelId="{7B8DB20E-5C92-46B6-A42A-A5E5DAD40F2C}" type="pres">
      <dgm:prSet presAssocID="{1E6CBF54-E161-48B9-A8D8-F969823893C3}" presName="parentText" presStyleLbl="alignNode1" presStyleIdx="2" presStyleCnt="4" custScaleX="177739" custLinFactY="-86630" custLinFactNeighborX="8436" custLinFactNeighborY="-100000">
        <dgm:presLayoutVars>
          <dgm:chMax val="1"/>
          <dgm:bulletEnabled val="1"/>
        </dgm:presLayoutVars>
      </dgm:prSet>
      <dgm:spPr/>
      <dgm:t>
        <a:bodyPr/>
        <a:lstStyle/>
        <a:p>
          <a:endParaRPr lang="es-CO"/>
        </a:p>
      </dgm:t>
    </dgm:pt>
    <dgm:pt modelId="{0FCD9040-581A-4F9D-BBDA-222126915C39}" type="pres">
      <dgm:prSet presAssocID="{1E6CBF54-E161-48B9-A8D8-F969823893C3}" presName="descendantText" presStyleLbl="alignAcc1" presStyleIdx="2" presStyleCnt="4" custScaleX="74032" custLinFactNeighborX="-7599" custLinFactNeighborY="-16266">
        <dgm:presLayoutVars>
          <dgm:bulletEnabled val="1"/>
        </dgm:presLayoutVars>
      </dgm:prSet>
      <dgm:spPr/>
      <dgm:t>
        <a:bodyPr/>
        <a:lstStyle/>
        <a:p>
          <a:endParaRPr lang="es-CO"/>
        </a:p>
      </dgm:t>
    </dgm:pt>
    <dgm:pt modelId="{4AD52A0D-D156-41F4-A909-7C2014CCBD87}" type="pres">
      <dgm:prSet presAssocID="{1C3FD26D-EF53-47AF-B4C3-95B49FCCBB6E}" presName="sp" presStyleCnt="0"/>
      <dgm:spPr/>
    </dgm:pt>
    <dgm:pt modelId="{0A711D72-4A02-430F-B284-67E02A517C3F}" type="pres">
      <dgm:prSet presAssocID="{CAF944E9-C069-42C9-B4E7-BB02ABA6B7B9}" presName="composite" presStyleCnt="0"/>
      <dgm:spPr/>
    </dgm:pt>
    <dgm:pt modelId="{534ECC37-DFDC-4917-8085-A2F7FB819350}" type="pres">
      <dgm:prSet presAssocID="{CAF944E9-C069-42C9-B4E7-BB02ABA6B7B9}" presName="parentText" presStyleLbl="alignNode1" presStyleIdx="3" presStyleCnt="4" custScaleX="167573" custLinFactY="-88496" custLinFactNeighborX="13990" custLinFactNeighborY="-100000">
        <dgm:presLayoutVars>
          <dgm:chMax val="1"/>
          <dgm:bulletEnabled val="1"/>
        </dgm:presLayoutVars>
      </dgm:prSet>
      <dgm:spPr/>
      <dgm:t>
        <a:bodyPr/>
        <a:lstStyle/>
        <a:p>
          <a:endParaRPr lang="es-EC"/>
        </a:p>
      </dgm:t>
    </dgm:pt>
    <dgm:pt modelId="{D71EE2C6-AA27-4C3C-A9AD-0DAF9F6BD4A4}" type="pres">
      <dgm:prSet presAssocID="{CAF944E9-C069-42C9-B4E7-BB02ABA6B7B9}" presName="descendantText" presStyleLbl="alignAcc1" presStyleIdx="3" presStyleCnt="4" custScaleX="89295" custLinFactY="-100000" custLinFactNeighborX="-462" custLinFactNeighborY="-186484">
        <dgm:presLayoutVars>
          <dgm:bulletEnabled val="1"/>
        </dgm:presLayoutVars>
      </dgm:prSet>
      <dgm:spPr/>
      <dgm:t>
        <a:bodyPr/>
        <a:lstStyle/>
        <a:p>
          <a:endParaRPr lang="es-EC"/>
        </a:p>
      </dgm:t>
    </dgm:pt>
  </dgm:ptLst>
  <dgm:cxnLst>
    <dgm:cxn modelId="{86446BC6-3E9F-4590-879D-948538F31F75}" srcId="{803D1DFE-789B-4BE8-96F2-7A09C088798B}" destId="{33AE8CB2-77D1-4165-B498-394864994370}" srcOrd="1" destOrd="0" parTransId="{93EBA4AE-FF7B-4D93-9478-D351B7705F3F}" sibTransId="{550C3EEB-A966-4DED-88C8-984F6BDBDE14}"/>
    <dgm:cxn modelId="{63F53F9C-188B-4A1E-BAE6-4CDA3AA237A7}" srcId="{803D1DFE-789B-4BE8-96F2-7A09C088798B}" destId="{CAF944E9-C069-42C9-B4E7-BB02ABA6B7B9}" srcOrd="3" destOrd="0" parTransId="{EFCEE1EC-4489-48EE-BE4B-B1F8AD78B74E}" sibTransId="{84777CA0-B689-4B34-9EEE-CAA99548B81E}"/>
    <dgm:cxn modelId="{BDF95079-211A-43C9-9169-F78AEDD24560}" srcId="{33AE8CB2-77D1-4165-B498-394864994370}" destId="{4CF0372F-F23D-4314-BC81-FDEEF6655731}" srcOrd="2" destOrd="0" parTransId="{1024EAC1-3924-4457-9333-15C4157F5B28}" sibTransId="{F2835FEF-88D3-4664-B39D-D71FAE6ED3E6}"/>
    <dgm:cxn modelId="{C3BD519C-A019-4B3F-B130-A548FACFD42A}" srcId="{33AE8CB2-77D1-4165-B498-394864994370}" destId="{1F7235D6-39B5-4DBF-8B7F-2BC2948AC6AC}" srcOrd="1" destOrd="0" parTransId="{0C4D50E1-D30B-4483-9E04-1C99776616B7}" sibTransId="{0AF576B5-3577-49D6-A08E-8D756A586585}"/>
    <dgm:cxn modelId="{E64FA209-536F-4437-BEF4-D0521D3925F1}" srcId="{B2311BE4-4BAE-4FF6-BD6B-C326EBA3D05C}" destId="{11DB20E1-C136-4B39-B386-7B89C4CF315C}" srcOrd="0" destOrd="0" parTransId="{BD85E55D-A48C-41DF-8BC5-864EAF505345}" sibTransId="{7049A6B9-372E-4D6D-9224-B7F4DB25AD25}"/>
    <dgm:cxn modelId="{7C2474C0-6336-4BCF-877F-F57D16D395A0}" type="presOf" srcId="{803D1DFE-789B-4BE8-96F2-7A09C088798B}" destId="{DF401B32-56E9-45CD-BB2F-BCF174252867}" srcOrd="0" destOrd="0" presId="urn:microsoft.com/office/officeart/2005/8/layout/chevron2"/>
    <dgm:cxn modelId="{6363E968-DE98-4F61-8380-E35BC17799AF}" type="presOf" srcId="{1F7235D6-39B5-4DBF-8B7F-2BC2948AC6AC}" destId="{FD877A7C-6578-4AEF-9618-62FF1900A25B}" srcOrd="0" destOrd="1" presId="urn:microsoft.com/office/officeart/2005/8/layout/chevron2"/>
    <dgm:cxn modelId="{A9998271-5257-4708-A402-0DAE7885DE62}" srcId="{33AE8CB2-77D1-4165-B498-394864994370}" destId="{E688FA2A-D96A-4A10-AB78-700171A135BB}" srcOrd="0" destOrd="0" parTransId="{E2456022-EC28-4AB1-AF35-C538B26AC90A}" sibTransId="{8896DAAB-41B3-41B2-960B-1E5F29816CDD}"/>
    <dgm:cxn modelId="{AB110E62-7117-4225-A399-E01D84546235}" type="presOf" srcId="{11DB20E1-C136-4B39-B386-7B89C4CF315C}" destId="{AB516329-527C-464E-A253-9B690F52328E}" srcOrd="0" destOrd="0" presId="urn:microsoft.com/office/officeart/2005/8/layout/chevron2"/>
    <dgm:cxn modelId="{604E2A5B-05BF-41C3-B8BE-4130EEDF44B9}" srcId="{CAF944E9-C069-42C9-B4E7-BB02ABA6B7B9}" destId="{4FB8A1B8-D245-473C-A575-A77F8BEB0F42}" srcOrd="0" destOrd="0" parTransId="{54BC85F5-BFE8-4BB0-A2ED-6E21184CA90B}" sibTransId="{0386BB6F-8C63-439B-8704-DA0468553F0A}"/>
    <dgm:cxn modelId="{8658EE15-0BDC-4288-993A-0949C867D7D7}" type="presOf" srcId="{4FB8A1B8-D245-473C-A575-A77F8BEB0F42}" destId="{D71EE2C6-AA27-4C3C-A9AD-0DAF9F6BD4A4}" srcOrd="0" destOrd="0" presId="urn:microsoft.com/office/officeart/2005/8/layout/chevron2"/>
    <dgm:cxn modelId="{D5158820-4617-40C5-8A3C-779730C3F4FD}" type="presOf" srcId="{B2311BE4-4BAE-4FF6-BD6B-C326EBA3D05C}" destId="{A376BC7C-0525-4C48-9FAA-E69DD769858E}" srcOrd="0" destOrd="0" presId="urn:microsoft.com/office/officeart/2005/8/layout/chevron2"/>
    <dgm:cxn modelId="{4FAE8819-1077-49E0-B935-BB067FCA8F89}" srcId="{803D1DFE-789B-4BE8-96F2-7A09C088798B}" destId="{B2311BE4-4BAE-4FF6-BD6B-C326EBA3D05C}" srcOrd="0" destOrd="0" parTransId="{8DA15721-EB21-4806-92A7-705C03A13F06}" sibTransId="{0A005277-7CD1-4812-9FDD-0D0B019C7943}"/>
    <dgm:cxn modelId="{C818B5DE-4EE1-4697-8659-B2237BE65F85}" srcId="{1E6CBF54-E161-48B9-A8D8-F969823893C3}" destId="{C613F9F3-5C13-41B8-B0AF-92B6DB1DD823}" srcOrd="0" destOrd="0" parTransId="{28A0277D-474A-4B4F-A40B-2B78F2393576}" sibTransId="{6179F23C-7628-4823-BACC-6978675D924F}"/>
    <dgm:cxn modelId="{5B567D41-BFFE-44BC-A677-2A8A08F0D982}" type="presOf" srcId="{1E6CBF54-E161-48B9-A8D8-F969823893C3}" destId="{7B8DB20E-5C92-46B6-A42A-A5E5DAD40F2C}" srcOrd="0" destOrd="0" presId="urn:microsoft.com/office/officeart/2005/8/layout/chevron2"/>
    <dgm:cxn modelId="{8BF0392C-618A-44BB-B8BF-26036EA7FEFD}" type="presOf" srcId="{E688FA2A-D96A-4A10-AB78-700171A135BB}" destId="{FD877A7C-6578-4AEF-9618-62FF1900A25B}" srcOrd="0" destOrd="0" presId="urn:microsoft.com/office/officeart/2005/8/layout/chevron2"/>
    <dgm:cxn modelId="{C4DA62F1-D6AF-4BBF-BA92-EF7EA2015CEF}" type="presOf" srcId="{33AE8CB2-77D1-4165-B498-394864994370}" destId="{B418D48E-04E3-47C1-97B2-CF5832EC9DFA}" srcOrd="0" destOrd="0" presId="urn:microsoft.com/office/officeart/2005/8/layout/chevron2"/>
    <dgm:cxn modelId="{66E166C8-CA4F-48CD-BF58-2BC29923629C}" srcId="{803D1DFE-789B-4BE8-96F2-7A09C088798B}" destId="{1E6CBF54-E161-48B9-A8D8-F969823893C3}" srcOrd="2" destOrd="0" parTransId="{5809F87E-D127-4F33-9509-518F963CFA59}" sibTransId="{1C3FD26D-EF53-47AF-B4C3-95B49FCCBB6E}"/>
    <dgm:cxn modelId="{8FE3150F-27BA-448F-B67C-52CE94189B69}" type="presOf" srcId="{CAF944E9-C069-42C9-B4E7-BB02ABA6B7B9}" destId="{534ECC37-DFDC-4917-8085-A2F7FB819350}" srcOrd="0" destOrd="0" presId="urn:microsoft.com/office/officeart/2005/8/layout/chevron2"/>
    <dgm:cxn modelId="{8FAB83C9-D33D-4CFF-B368-58F2AF78D758}" type="presOf" srcId="{C613F9F3-5C13-41B8-B0AF-92B6DB1DD823}" destId="{0FCD9040-581A-4F9D-BBDA-222126915C39}" srcOrd="0" destOrd="0" presId="urn:microsoft.com/office/officeart/2005/8/layout/chevron2"/>
    <dgm:cxn modelId="{E2AD842E-F10B-4BE1-8874-5A36CB30542A}" type="presOf" srcId="{4CF0372F-F23D-4314-BC81-FDEEF6655731}" destId="{FD877A7C-6578-4AEF-9618-62FF1900A25B}" srcOrd="0" destOrd="2" presId="urn:microsoft.com/office/officeart/2005/8/layout/chevron2"/>
    <dgm:cxn modelId="{D971DA5B-BED7-437C-9E87-697B39A0B849}" type="presParOf" srcId="{DF401B32-56E9-45CD-BB2F-BCF174252867}" destId="{F3908F80-1BAF-4949-9B37-A698E179CC7E}" srcOrd="0" destOrd="0" presId="urn:microsoft.com/office/officeart/2005/8/layout/chevron2"/>
    <dgm:cxn modelId="{E9B46C27-AD14-45C1-964E-ABF93ADB2E88}" type="presParOf" srcId="{F3908F80-1BAF-4949-9B37-A698E179CC7E}" destId="{A376BC7C-0525-4C48-9FAA-E69DD769858E}" srcOrd="0" destOrd="0" presId="urn:microsoft.com/office/officeart/2005/8/layout/chevron2"/>
    <dgm:cxn modelId="{C7A3C6F9-2BF7-486F-AF79-68B4B19B8324}" type="presParOf" srcId="{F3908F80-1BAF-4949-9B37-A698E179CC7E}" destId="{AB516329-527C-464E-A253-9B690F52328E}" srcOrd="1" destOrd="0" presId="urn:microsoft.com/office/officeart/2005/8/layout/chevron2"/>
    <dgm:cxn modelId="{88A587B8-69E0-432E-87F7-1521FBD2AE96}" type="presParOf" srcId="{DF401B32-56E9-45CD-BB2F-BCF174252867}" destId="{BE8E43A0-91DF-4D41-8064-6DF58DE3E2CD}" srcOrd="1" destOrd="0" presId="urn:microsoft.com/office/officeart/2005/8/layout/chevron2"/>
    <dgm:cxn modelId="{335B4054-827F-4B37-A468-E7AA767246CB}" type="presParOf" srcId="{DF401B32-56E9-45CD-BB2F-BCF174252867}" destId="{3B900DFA-69FB-42B0-902F-84F4AE936BF1}" srcOrd="2" destOrd="0" presId="urn:microsoft.com/office/officeart/2005/8/layout/chevron2"/>
    <dgm:cxn modelId="{50E808F2-AB39-4093-B390-F36779F5B62C}" type="presParOf" srcId="{3B900DFA-69FB-42B0-902F-84F4AE936BF1}" destId="{B418D48E-04E3-47C1-97B2-CF5832EC9DFA}" srcOrd="0" destOrd="0" presId="urn:microsoft.com/office/officeart/2005/8/layout/chevron2"/>
    <dgm:cxn modelId="{3907EE9C-655C-4EFE-AD91-91184E7D682E}" type="presParOf" srcId="{3B900DFA-69FB-42B0-902F-84F4AE936BF1}" destId="{FD877A7C-6578-4AEF-9618-62FF1900A25B}" srcOrd="1" destOrd="0" presId="urn:microsoft.com/office/officeart/2005/8/layout/chevron2"/>
    <dgm:cxn modelId="{F045D755-A9E1-4436-86C9-7D80213D3E8D}" type="presParOf" srcId="{DF401B32-56E9-45CD-BB2F-BCF174252867}" destId="{0712DB46-27CE-4913-A7FC-B6DDEC885051}" srcOrd="3" destOrd="0" presId="urn:microsoft.com/office/officeart/2005/8/layout/chevron2"/>
    <dgm:cxn modelId="{77FD4618-05A5-465D-93DC-C616DCBF8442}" type="presParOf" srcId="{DF401B32-56E9-45CD-BB2F-BCF174252867}" destId="{120F967F-C038-4FFF-81AC-813FACE4B1D3}" srcOrd="4" destOrd="0" presId="urn:microsoft.com/office/officeart/2005/8/layout/chevron2"/>
    <dgm:cxn modelId="{365DAEB7-6DED-4E7A-8BB1-090131E34825}" type="presParOf" srcId="{120F967F-C038-4FFF-81AC-813FACE4B1D3}" destId="{7B8DB20E-5C92-46B6-A42A-A5E5DAD40F2C}" srcOrd="0" destOrd="0" presId="urn:microsoft.com/office/officeart/2005/8/layout/chevron2"/>
    <dgm:cxn modelId="{EEC1B147-BA14-4B16-9FE7-05AFC2D8422E}" type="presParOf" srcId="{120F967F-C038-4FFF-81AC-813FACE4B1D3}" destId="{0FCD9040-581A-4F9D-BBDA-222126915C39}" srcOrd="1" destOrd="0" presId="urn:microsoft.com/office/officeart/2005/8/layout/chevron2"/>
    <dgm:cxn modelId="{A096F51C-287A-447B-BFAB-FA4974A436F7}" type="presParOf" srcId="{DF401B32-56E9-45CD-BB2F-BCF174252867}" destId="{4AD52A0D-D156-41F4-A909-7C2014CCBD87}" srcOrd="5" destOrd="0" presId="urn:microsoft.com/office/officeart/2005/8/layout/chevron2"/>
    <dgm:cxn modelId="{2A4B1E3F-3159-4B45-B687-F6E88A014A2B}" type="presParOf" srcId="{DF401B32-56E9-45CD-BB2F-BCF174252867}" destId="{0A711D72-4A02-430F-B284-67E02A517C3F}" srcOrd="6" destOrd="0" presId="urn:microsoft.com/office/officeart/2005/8/layout/chevron2"/>
    <dgm:cxn modelId="{ABD949CA-1B3C-479F-BB99-6B1ADF489894}" type="presParOf" srcId="{0A711D72-4A02-430F-B284-67E02A517C3F}" destId="{534ECC37-DFDC-4917-8085-A2F7FB819350}" srcOrd="0" destOrd="0" presId="urn:microsoft.com/office/officeart/2005/8/layout/chevron2"/>
    <dgm:cxn modelId="{1A962CEA-AE09-4794-921A-A4326790205A}" type="presParOf" srcId="{0A711D72-4A02-430F-B284-67E02A517C3F}" destId="{D71EE2C6-AA27-4C3C-A9AD-0DAF9F6BD4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3D1DFE-789B-4BE8-96F2-7A09C088798B}" type="doc">
      <dgm:prSet loTypeId="urn:microsoft.com/office/officeart/2005/8/layout/chevron2" loCatId="process" qsTypeId="urn:microsoft.com/office/officeart/2005/8/quickstyle/3D4" qsCatId="3D" csTypeId="urn:microsoft.com/office/officeart/2005/8/colors/colorful4" csCatId="colorful" phldr="1"/>
      <dgm:spPr/>
      <dgm:t>
        <a:bodyPr/>
        <a:lstStyle/>
        <a:p>
          <a:endParaRPr lang="es-CO"/>
        </a:p>
      </dgm:t>
    </dgm:pt>
    <dgm:pt modelId="{B2311BE4-4BAE-4FF6-BD6B-C326EBA3D05C}">
      <dgm:prSet phldrT="[Texto]" custT="1"/>
      <dgm:spPr/>
      <dgm:t>
        <a:bodyPr/>
        <a:lstStyle/>
        <a:p>
          <a:r>
            <a:rPr lang="es-EC" sz="1800" b="1" dirty="0" smtClean="0">
              <a:solidFill>
                <a:schemeClr val="tx1"/>
              </a:solidFill>
            </a:rPr>
            <a:t>Explicativo</a:t>
          </a:r>
          <a:endParaRPr lang="es-CO" sz="1800" b="1" dirty="0">
            <a:solidFill>
              <a:schemeClr val="tx1"/>
            </a:solidFill>
          </a:endParaRPr>
        </a:p>
      </dgm:t>
    </dgm:pt>
    <dgm:pt modelId="{8DA15721-EB21-4806-92A7-705C03A13F06}" type="parTrans" cxnId="{4FAE8819-1077-49E0-B935-BB067FCA8F89}">
      <dgm:prSet/>
      <dgm:spPr/>
      <dgm:t>
        <a:bodyPr/>
        <a:lstStyle/>
        <a:p>
          <a:endParaRPr lang="es-CO"/>
        </a:p>
      </dgm:t>
    </dgm:pt>
    <dgm:pt modelId="{0A005277-7CD1-4812-9FDD-0D0B019C7943}" type="sibTrans" cxnId="{4FAE8819-1077-49E0-B935-BB067FCA8F89}">
      <dgm:prSet/>
      <dgm:spPr/>
      <dgm:t>
        <a:bodyPr/>
        <a:lstStyle/>
        <a:p>
          <a:endParaRPr lang="es-CO"/>
        </a:p>
      </dgm:t>
    </dgm:pt>
    <dgm:pt modelId="{11DB20E1-C136-4B39-B386-7B89C4CF315C}">
      <dgm:prSet phldrT="[Texto]" custT="1"/>
      <dgm:spPr/>
      <dgm:t>
        <a:bodyPr/>
        <a:lstStyle/>
        <a:p>
          <a:pPr algn="l"/>
          <a:r>
            <a:rPr lang="es-EC" sz="1800" dirty="0" smtClean="0">
              <a:solidFill>
                <a:schemeClr val="tx1"/>
              </a:solidFill>
              <a:latin typeface="Bahnschrift Light"/>
            </a:rPr>
            <a:t>Tiene una metodología flexible de mayor amplitud y dispersión ya que da apertura a la investigación y permite sondear un problema poco investigado. </a:t>
          </a:r>
          <a:endParaRPr lang="es-CO" sz="1800" dirty="0">
            <a:solidFill>
              <a:schemeClr val="tx1"/>
            </a:solidFill>
            <a:latin typeface="Bahnschrift Light"/>
          </a:endParaRPr>
        </a:p>
      </dgm:t>
    </dgm:pt>
    <dgm:pt modelId="{BD85E55D-A48C-41DF-8BC5-864EAF505345}" type="parTrans" cxnId="{E64FA209-536F-4437-BEF4-D0521D3925F1}">
      <dgm:prSet/>
      <dgm:spPr/>
      <dgm:t>
        <a:bodyPr/>
        <a:lstStyle/>
        <a:p>
          <a:endParaRPr lang="es-CO"/>
        </a:p>
      </dgm:t>
    </dgm:pt>
    <dgm:pt modelId="{7049A6B9-372E-4D6D-9224-B7F4DB25AD25}" type="sibTrans" cxnId="{E64FA209-536F-4437-BEF4-D0521D3925F1}">
      <dgm:prSet/>
      <dgm:spPr/>
      <dgm:t>
        <a:bodyPr/>
        <a:lstStyle/>
        <a:p>
          <a:endParaRPr lang="es-CO"/>
        </a:p>
      </dgm:t>
    </dgm:pt>
    <dgm:pt modelId="{4CF0372F-F23D-4314-BC81-FDEEF6655731}">
      <dgm:prSet phldrT="[Texto]" custT="1"/>
      <dgm:spPr/>
      <dgm:t>
        <a:bodyPr/>
        <a:lstStyle/>
        <a:p>
          <a:pPr algn="just"/>
          <a:endParaRPr lang="es-CO" sz="1800" dirty="0"/>
        </a:p>
      </dgm:t>
    </dgm:pt>
    <dgm:pt modelId="{1024EAC1-3924-4457-9333-15C4157F5B28}" type="parTrans" cxnId="{BDF95079-211A-43C9-9169-F78AEDD24560}">
      <dgm:prSet/>
      <dgm:spPr/>
      <dgm:t>
        <a:bodyPr/>
        <a:lstStyle/>
        <a:p>
          <a:endParaRPr lang="es-CO"/>
        </a:p>
      </dgm:t>
    </dgm:pt>
    <dgm:pt modelId="{F2835FEF-88D3-4664-B39D-D71FAE6ED3E6}" type="sibTrans" cxnId="{BDF95079-211A-43C9-9169-F78AEDD24560}">
      <dgm:prSet/>
      <dgm:spPr/>
      <dgm:t>
        <a:bodyPr/>
        <a:lstStyle/>
        <a:p>
          <a:endParaRPr lang="es-CO"/>
        </a:p>
      </dgm:t>
    </dgm:pt>
    <dgm:pt modelId="{C613F9F3-5C13-41B8-B0AF-92B6DB1DD823}">
      <dgm:prSet phldrT="[Texto]" custT="1"/>
      <dgm:spPr/>
      <dgm:t>
        <a:bodyPr/>
        <a:lstStyle/>
        <a:p>
          <a:r>
            <a:rPr lang="es-EC" sz="1800" dirty="0" smtClean="0">
              <a:solidFill>
                <a:schemeClr val="tx1"/>
              </a:solidFill>
              <a:latin typeface="Bahnschrift Light"/>
            </a:rPr>
            <a:t>Conduce a la formulación de leyes es un estudio altamente estructurado que nos permite detectar los factores determinados de ciertos comportamientos.</a:t>
          </a:r>
          <a:endParaRPr lang="es-CO" sz="1800" dirty="0">
            <a:solidFill>
              <a:schemeClr val="tx1"/>
            </a:solidFill>
            <a:latin typeface="Bahnschrift Light"/>
          </a:endParaRPr>
        </a:p>
      </dgm:t>
    </dgm:pt>
    <dgm:pt modelId="{28A0277D-474A-4B4F-A40B-2B78F2393576}" type="parTrans" cxnId="{C818B5DE-4EE1-4697-8659-B2237BE65F85}">
      <dgm:prSet/>
      <dgm:spPr/>
      <dgm:t>
        <a:bodyPr/>
        <a:lstStyle/>
        <a:p>
          <a:endParaRPr lang="es-CO"/>
        </a:p>
      </dgm:t>
    </dgm:pt>
    <dgm:pt modelId="{6179F23C-7628-4823-BACC-6978675D924F}" type="sibTrans" cxnId="{C818B5DE-4EE1-4697-8659-B2237BE65F85}">
      <dgm:prSet/>
      <dgm:spPr/>
      <dgm:t>
        <a:bodyPr/>
        <a:lstStyle/>
        <a:p>
          <a:endParaRPr lang="es-CO"/>
        </a:p>
      </dgm:t>
    </dgm:pt>
    <dgm:pt modelId="{E688FA2A-D96A-4A10-AB78-700171A135BB}">
      <dgm:prSet phldrT="[Texto]" custT="1"/>
      <dgm:spPr/>
      <dgm:t>
        <a:bodyPr/>
        <a:lstStyle/>
        <a:p>
          <a:pPr algn="just"/>
          <a:endParaRPr lang="es-CO" sz="1800" dirty="0"/>
        </a:p>
      </dgm:t>
    </dgm:pt>
    <dgm:pt modelId="{8896DAAB-41B3-41B2-960B-1E5F29816CDD}" type="sibTrans" cxnId="{A9998271-5257-4708-A402-0DAE7885DE62}">
      <dgm:prSet/>
      <dgm:spPr/>
      <dgm:t>
        <a:bodyPr/>
        <a:lstStyle/>
        <a:p>
          <a:endParaRPr lang="es-CO"/>
        </a:p>
      </dgm:t>
    </dgm:pt>
    <dgm:pt modelId="{E2456022-EC28-4AB1-AF35-C538B26AC90A}" type="parTrans" cxnId="{A9998271-5257-4708-A402-0DAE7885DE62}">
      <dgm:prSet/>
      <dgm:spPr/>
      <dgm:t>
        <a:bodyPr/>
        <a:lstStyle/>
        <a:p>
          <a:endParaRPr lang="es-CO"/>
        </a:p>
      </dgm:t>
    </dgm:pt>
    <dgm:pt modelId="{1E6CBF54-E161-48B9-A8D8-F969823893C3}">
      <dgm:prSet phldrT="[Texto]" custT="1"/>
      <dgm:spPr/>
      <dgm:t>
        <a:bodyPr/>
        <a:lstStyle/>
        <a:p>
          <a:r>
            <a:rPr lang="es-EC" sz="1600" b="1" dirty="0" smtClean="0">
              <a:solidFill>
                <a:schemeClr val="accent1">
                  <a:lumMod val="50000"/>
                </a:schemeClr>
              </a:solidFill>
            </a:rPr>
            <a:t> </a:t>
          </a:r>
          <a:r>
            <a:rPr lang="es-EC" sz="1600" b="1" dirty="0" smtClean="0">
              <a:solidFill>
                <a:schemeClr val="tx1"/>
              </a:solidFill>
            </a:rPr>
            <a:t>Exploratorio </a:t>
          </a:r>
          <a:endParaRPr lang="es-CO" sz="1600" b="1" dirty="0">
            <a:solidFill>
              <a:schemeClr val="tx1"/>
            </a:solidFill>
          </a:endParaRPr>
        </a:p>
      </dgm:t>
    </dgm:pt>
    <dgm:pt modelId="{1C3FD26D-EF53-47AF-B4C3-95B49FCCBB6E}" type="sibTrans" cxnId="{66E166C8-CA4F-48CD-BF58-2BC29923629C}">
      <dgm:prSet/>
      <dgm:spPr/>
      <dgm:t>
        <a:bodyPr/>
        <a:lstStyle/>
        <a:p>
          <a:endParaRPr lang="es-CO"/>
        </a:p>
      </dgm:t>
    </dgm:pt>
    <dgm:pt modelId="{5809F87E-D127-4F33-9509-518F963CFA59}" type="parTrans" cxnId="{66E166C8-CA4F-48CD-BF58-2BC29923629C}">
      <dgm:prSet/>
      <dgm:spPr/>
      <dgm:t>
        <a:bodyPr/>
        <a:lstStyle/>
        <a:p>
          <a:endParaRPr lang="es-CO"/>
        </a:p>
      </dgm:t>
    </dgm:pt>
    <dgm:pt modelId="{33AE8CB2-77D1-4165-B498-394864994370}">
      <dgm:prSet phldrT="[Texto]" custT="1"/>
      <dgm:spPr/>
      <dgm:t>
        <a:bodyPr/>
        <a:lstStyle/>
        <a:p>
          <a:r>
            <a:rPr lang="es-EC" sz="1200" b="1" dirty="0" smtClean="0">
              <a:solidFill>
                <a:schemeClr val="tx1"/>
              </a:solidFill>
            </a:rPr>
            <a:t>CORRELACIONAL</a:t>
          </a:r>
          <a:endParaRPr lang="es-CO" sz="1200" b="1" dirty="0">
            <a:solidFill>
              <a:schemeClr val="tx1"/>
            </a:solidFill>
          </a:endParaRPr>
        </a:p>
      </dgm:t>
    </dgm:pt>
    <dgm:pt modelId="{550C3EEB-A966-4DED-88C8-984F6BDBDE14}" type="sibTrans" cxnId="{86446BC6-3E9F-4590-879D-948538F31F75}">
      <dgm:prSet/>
      <dgm:spPr/>
      <dgm:t>
        <a:bodyPr/>
        <a:lstStyle/>
        <a:p>
          <a:endParaRPr lang="es-CO"/>
        </a:p>
      </dgm:t>
    </dgm:pt>
    <dgm:pt modelId="{93EBA4AE-FF7B-4D93-9478-D351B7705F3F}" type="parTrans" cxnId="{86446BC6-3E9F-4590-879D-948538F31F75}">
      <dgm:prSet/>
      <dgm:spPr/>
      <dgm:t>
        <a:bodyPr/>
        <a:lstStyle/>
        <a:p>
          <a:endParaRPr lang="es-CO"/>
        </a:p>
      </dgm:t>
    </dgm:pt>
    <dgm:pt modelId="{1F7235D6-39B5-4DBF-8B7F-2BC2948AC6AC}">
      <dgm:prSet custT="1"/>
      <dgm:spPr/>
      <dgm:t>
        <a:bodyPr/>
        <a:lstStyle/>
        <a:p>
          <a:pPr algn="l"/>
          <a:r>
            <a:rPr lang="es-EC" sz="1800" dirty="0" smtClean="0">
              <a:solidFill>
                <a:schemeClr val="tx1"/>
              </a:solidFill>
              <a:latin typeface="Bahnschrift Light"/>
            </a:rPr>
            <a:t>No permite determinar la relación que existe entre la variable independiente y la variable dependiente. </a:t>
          </a:r>
          <a:br>
            <a:rPr lang="es-EC" sz="1800" dirty="0" smtClean="0">
              <a:solidFill>
                <a:schemeClr val="tx1"/>
              </a:solidFill>
              <a:latin typeface="Bahnschrift Light"/>
            </a:rPr>
          </a:br>
          <a:endParaRPr lang="es-EC" sz="1800" dirty="0">
            <a:solidFill>
              <a:schemeClr val="tx1"/>
            </a:solidFill>
            <a:latin typeface="Bahnschrift Light"/>
          </a:endParaRPr>
        </a:p>
      </dgm:t>
    </dgm:pt>
    <dgm:pt modelId="{0C4D50E1-D30B-4483-9E04-1C99776616B7}" type="parTrans" cxnId="{C3BD519C-A019-4B3F-B130-A548FACFD42A}">
      <dgm:prSet/>
      <dgm:spPr/>
      <dgm:t>
        <a:bodyPr/>
        <a:lstStyle/>
        <a:p>
          <a:endParaRPr lang="es-EC"/>
        </a:p>
      </dgm:t>
    </dgm:pt>
    <dgm:pt modelId="{0AF576B5-3577-49D6-A08E-8D756A586585}" type="sibTrans" cxnId="{C3BD519C-A019-4B3F-B130-A548FACFD42A}">
      <dgm:prSet/>
      <dgm:spPr/>
      <dgm:t>
        <a:bodyPr/>
        <a:lstStyle/>
        <a:p>
          <a:endParaRPr lang="es-EC"/>
        </a:p>
      </dgm:t>
    </dgm:pt>
    <dgm:pt modelId="{CAF944E9-C069-42C9-B4E7-BB02ABA6B7B9}">
      <dgm:prSet phldrT="[Texto]" custT="1"/>
      <dgm:spPr/>
      <dgm:t>
        <a:bodyPr/>
        <a:lstStyle/>
        <a:p>
          <a:r>
            <a:rPr lang="es-EC" sz="1800" b="1" dirty="0" smtClean="0">
              <a:solidFill>
                <a:schemeClr val="tx1"/>
              </a:solidFill>
            </a:rPr>
            <a:t>Descriptivo</a:t>
          </a:r>
          <a:endParaRPr lang="es-CO" sz="1800" b="1" dirty="0">
            <a:solidFill>
              <a:schemeClr val="tx1"/>
            </a:solidFill>
          </a:endParaRPr>
        </a:p>
      </dgm:t>
    </dgm:pt>
    <dgm:pt modelId="{EFCEE1EC-4489-48EE-BE4B-B1F8AD78B74E}" type="parTrans" cxnId="{63F53F9C-188B-4A1E-BAE6-4CDA3AA237A7}">
      <dgm:prSet/>
      <dgm:spPr/>
      <dgm:t>
        <a:bodyPr/>
        <a:lstStyle/>
        <a:p>
          <a:endParaRPr lang="es-EC"/>
        </a:p>
      </dgm:t>
    </dgm:pt>
    <dgm:pt modelId="{84777CA0-B689-4B34-9EEE-CAA99548B81E}" type="sibTrans" cxnId="{63F53F9C-188B-4A1E-BAE6-4CDA3AA237A7}">
      <dgm:prSet/>
      <dgm:spPr/>
      <dgm:t>
        <a:bodyPr/>
        <a:lstStyle/>
        <a:p>
          <a:endParaRPr lang="es-EC"/>
        </a:p>
      </dgm:t>
    </dgm:pt>
    <dgm:pt modelId="{4FB8A1B8-D245-473C-A575-A77F8BEB0F42}">
      <dgm:prSet custT="1"/>
      <dgm:spPr/>
      <dgm:t>
        <a:bodyPr/>
        <a:lstStyle/>
        <a:p>
          <a:r>
            <a:rPr lang="es-EC" sz="1800" dirty="0" smtClean="0">
              <a:solidFill>
                <a:schemeClr val="tx1"/>
              </a:solidFill>
              <a:latin typeface="Bahnschrift Light"/>
            </a:rPr>
            <a:t>Permite tener predicciones rudimentarias y requiere de conocimientos suficientes para comparar entre dos o más fenómenos, situaciones o estructuras, y clasificar elementos de modelos de comportamientos según ciertos criterios</a:t>
          </a:r>
          <a:r>
            <a:rPr lang="es-EC" sz="1800" dirty="0" smtClean="0">
              <a:solidFill>
                <a:schemeClr val="accent1">
                  <a:lumMod val="50000"/>
                </a:schemeClr>
              </a:solidFill>
              <a:latin typeface="Bahnschrift Light"/>
            </a:rPr>
            <a:t>.</a:t>
          </a:r>
          <a:endParaRPr lang="es-EC" sz="1800" dirty="0">
            <a:solidFill>
              <a:schemeClr val="accent1">
                <a:lumMod val="50000"/>
              </a:schemeClr>
            </a:solidFill>
            <a:latin typeface="Bahnschrift Light"/>
          </a:endParaRPr>
        </a:p>
      </dgm:t>
    </dgm:pt>
    <dgm:pt modelId="{54BC85F5-BFE8-4BB0-A2ED-6E21184CA90B}" type="parTrans" cxnId="{604E2A5B-05BF-41C3-B8BE-4130EEDF44B9}">
      <dgm:prSet/>
      <dgm:spPr/>
      <dgm:t>
        <a:bodyPr/>
        <a:lstStyle/>
        <a:p>
          <a:endParaRPr lang="es-EC"/>
        </a:p>
      </dgm:t>
    </dgm:pt>
    <dgm:pt modelId="{0386BB6F-8C63-439B-8704-DA0468553F0A}" type="sibTrans" cxnId="{604E2A5B-05BF-41C3-B8BE-4130EEDF44B9}">
      <dgm:prSet/>
      <dgm:spPr/>
      <dgm:t>
        <a:bodyPr/>
        <a:lstStyle/>
        <a:p>
          <a:endParaRPr lang="es-EC"/>
        </a:p>
      </dgm:t>
    </dgm:pt>
    <dgm:pt modelId="{DF401B32-56E9-45CD-BB2F-BCF174252867}" type="pres">
      <dgm:prSet presAssocID="{803D1DFE-789B-4BE8-96F2-7A09C088798B}" presName="linearFlow" presStyleCnt="0">
        <dgm:presLayoutVars>
          <dgm:dir/>
          <dgm:animLvl val="lvl"/>
          <dgm:resizeHandles val="exact"/>
        </dgm:presLayoutVars>
      </dgm:prSet>
      <dgm:spPr/>
      <dgm:t>
        <a:bodyPr/>
        <a:lstStyle/>
        <a:p>
          <a:endParaRPr lang="es-CO"/>
        </a:p>
      </dgm:t>
    </dgm:pt>
    <dgm:pt modelId="{F3908F80-1BAF-4949-9B37-A698E179CC7E}" type="pres">
      <dgm:prSet presAssocID="{B2311BE4-4BAE-4FF6-BD6B-C326EBA3D05C}" presName="composite" presStyleCnt="0"/>
      <dgm:spPr/>
      <dgm:t>
        <a:bodyPr/>
        <a:lstStyle/>
        <a:p>
          <a:endParaRPr lang="es-ES"/>
        </a:p>
      </dgm:t>
    </dgm:pt>
    <dgm:pt modelId="{A376BC7C-0525-4C48-9FAA-E69DD769858E}" type="pres">
      <dgm:prSet presAssocID="{B2311BE4-4BAE-4FF6-BD6B-C326EBA3D05C}" presName="parentText" presStyleLbl="alignNode1" presStyleIdx="0" presStyleCnt="4" custScaleX="162043" custLinFactY="65171" custLinFactNeighborX="22333" custLinFactNeighborY="100000">
        <dgm:presLayoutVars>
          <dgm:chMax val="1"/>
          <dgm:bulletEnabled val="1"/>
        </dgm:presLayoutVars>
      </dgm:prSet>
      <dgm:spPr/>
      <dgm:t>
        <a:bodyPr/>
        <a:lstStyle/>
        <a:p>
          <a:endParaRPr lang="es-CO"/>
        </a:p>
      </dgm:t>
    </dgm:pt>
    <dgm:pt modelId="{AB516329-527C-464E-A253-9B690F52328E}" type="pres">
      <dgm:prSet presAssocID="{B2311BE4-4BAE-4FF6-BD6B-C326EBA3D05C}" presName="descendantText" presStyleLbl="alignAcc1" presStyleIdx="0" presStyleCnt="4" custScaleX="83917" custScaleY="115682" custLinFactNeighborX="-2281" custLinFactNeighborY="-291">
        <dgm:presLayoutVars>
          <dgm:bulletEnabled val="1"/>
        </dgm:presLayoutVars>
      </dgm:prSet>
      <dgm:spPr/>
      <dgm:t>
        <a:bodyPr/>
        <a:lstStyle/>
        <a:p>
          <a:endParaRPr lang="es-CO"/>
        </a:p>
      </dgm:t>
    </dgm:pt>
    <dgm:pt modelId="{BE8E43A0-91DF-4D41-8064-6DF58DE3E2CD}" type="pres">
      <dgm:prSet presAssocID="{0A005277-7CD1-4812-9FDD-0D0B019C7943}" presName="sp" presStyleCnt="0"/>
      <dgm:spPr/>
      <dgm:t>
        <a:bodyPr/>
        <a:lstStyle/>
        <a:p>
          <a:endParaRPr lang="es-ES"/>
        </a:p>
      </dgm:t>
    </dgm:pt>
    <dgm:pt modelId="{3B900DFA-69FB-42B0-902F-84F4AE936BF1}" type="pres">
      <dgm:prSet presAssocID="{33AE8CB2-77D1-4165-B498-394864994370}" presName="composite" presStyleCnt="0"/>
      <dgm:spPr/>
      <dgm:t>
        <a:bodyPr/>
        <a:lstStyle/>
        <a:p>
          <a:endParaRPr lang="es-ES"/>
        </a:p>
      </dgm:t>
    </dgm:pt>
    <dgm:pt modelId="{B418D48E-04E3-47C1-97B2-CF5832EC9DFA}" type="pres">
      <dgm:prSet presAssocID="{33AE8CB2-77D1-4165-B498-394864994370}" presName="parentText" presStyleLbl="alignNode1" presStyleIdx="1" presStyleCnt="4" custScaleX="161554" custLinFactY="62486" custLinFactNeighborX="16793" custLinFactNeighborY="100000">
        <dgm:presLayoutVars>
          <dgm:chMax val="1"/>
          <dgm:bulletEnabled val="1"/>
        </dgm:presLayoutVars>
      </dgm:prSet>
      <dgm:spPr/>
      <dgm:t>
        <a:bodyPr/>
        <a:lstStyle/>
        <a:p>
          <a:endParaRPr lang="es-CO"/>
        </a:p>
      </dgm:t>
    </dgm:pt>
    <dgm:pt modelId="{FD877A7C-6578-4AEF-9618-62FF1900A25B}" type="pres">
      <dgm:prSet presAssocID="{33AE8CB2-77D1-4165-B498-394864994370}" presName="descendantText" presStyleLbl="alignAcc1" presStyleIdx="1" presStyleCnt="4" custScaleX="86077" custLinFactY="100000" custLinFactNeighborX="-1417" custLinFactNeighborY="152487">
        <dgm:presLayoutVars>
          <dgm:bulletEnabled val="1"/>
        </dgm:presLayoutVars>
      </dgm:prSet>
      <dgm:spPr/>
      <dgm:t>
        <a:bodyPr/>
        <a:lstStyle/>
        <a:p>
          <a:endParaRPr lang="es-CO"/>
        </a:p>
      </dgm:t>
    </dgm:pt>
    <dgm:pt modelId="{0712DB46-27CE-4913-A7FC-B6DDEC885051}" type="pres">
      <dgm:prSet presAssocID="{550C3EEB-A966-4DED-88C8-984F6BDBDE14}" presName="sp" presStyleCnt="0"/>
      <dgm:spPr/>
      <dgm:t>
        <a:bodyPr/>
        <a:lstStyle/>
        <a:p>
          <a:endParaRPr lang="es-ES"/>
        </a:p>
      </dgm:t>
    </dgm:pt>
    <dgm:pt modelId="{120F967F-C038-4FFF-81AC-813FACE4B1D3}" type="pres">
      <dgm:prSet presAssocID="{1E6CBF54-E161-48B9-A8D8-F969823893C3}" presName="composite" presStyleCnt="0"/>
      <dgm:spPr/>
      <dgm:t>
        <a:bodyPr/>
        <a:lstStyle/>
        <a:p>
          <a:endParaRPr lang="es-ES"/>
        </a:p>
      </dgm:t>
    </dgm:pt>
    <dgm:pt modelId="{7B8DB20E-5C92-46B6-A42A-A5E5DAD40F2C}" type="pres">
      <dgm:prSet presAssocID="{1E6CBF54-E161-48B9-A8D8-F969823893C3}" presName="parentText" presStyleLbl="alignNode1" presStyleIdx="2" presStyleCnt="4" custScaleX="177739" custLinFactY="-86630" custLinFactNeighborX="8436" custLinFactNeighborY="-100000">
        <dgm:presLayoutVars>
          <dgm:chMax val="1"/>
          <dgm:bulletEnabled val="1"/>
        </dgm:presLayoutVars>
      </dgm:prSet>
      <dgm:spPr/>
      <dgm:t>
        <a:bodyPr/>
        <a:lstStyle/>
        <a:p>
          <a:endParaRPr lang="es-CO"/>
        </a:p>
      </dgm:t>
    </dgm:pt>
    <dgm:pt modelId="{0FCD9040-581A-4F9D-BBDA-222126915C39}" type="pres">
      <dgm:prSet presAssocID="{1E6CBF54-E161-48B9-A8D8-F969823893C3}" presName="descendantText" presStyleLbl="alignAcc1" presStyleIdx="2" presStyleCnt="4" custScaleX="74032" custLinFactNeighborX="-7599" custLinFactNeighborY="-16266">
        <dgm:presLayoutVars>
          <dgm:bulletEnabled val="1"/>
        </dgm:presLayoutVars>
      </dgm:prSet>
      <dgm:spPr/>
      <dgm:t>
        <a:bodyPr/>
        <a:lstStyle/>
        <a:p>
          <a:endParaRPr lang="es-CO"/>
        </a:p>
      </dgm:t>
    </dgm:pt>
    <dgm:pt modelId="{4AD52A0D-D156-41F4-A909-7C2014CCBD87}" type="pres">
      <dgm:prSet presAssocID="{1C3FD26D-EF53-47AF-B4C3-95B49FCCBB6E}" presName="sp" presStyleCnt="0"/>
      <dgm:spPr/>
    </dgm:pt>
    <dgm:pt modelId="{0A711D72-4A02-430F-B284-67E02A517C3F}" type="pres">
      <dgm:prSet presAssocID="{CAF944E9-C069-42C9-B4E7-BB02ABA6B7B9}" presName="composite" presStyleCnt="0"/>
      <dgm:spPr/>
    </dgm:pt>
    <dgm:pt modelId="{534ECC37-DFDC-4917-8085-A2F7FB819350}" type="pres">
      <dgm:prSet presAssocID="{CAF944E9-C069-42C9-B4E7-BB02ABA6B7B9}" presName="parentText" presStyleLbl="alignNode1" presStyleIdx="3" presStyleCnt="4" custScaleX="167573" custLinFactY="-88496" custLinFactNeighborX="13990" custLinFactNeighborY="-100000">
        <dgm:presLayoutVars>
          <dgm:chMax val="1"/>
          <dgm:bulletEnabled val="1"/>
        </dgm:presLayoutVars>
      </dgm:prSet>
      <dgm:spPr/>
      <dgm:t>
        <a:bodyPr/>
        <a:lstStyle/>
        <a:p>
          <a:endParaRPr lang="es-EC"/>
        </a:p>
      </dgm:t>
    </dgm:pt>
    <dgm:pt modelId="{D71EE2C6-AA27-4C3C-A9AD-0DAF9F6BD4A4}" type="pres">
      <dgm:prSet presAssocID="{CAF944E9-C069-42C9-B4E7-BB02ABA6B7B9}" presName="descendantText" presStyleLbl="alignAcc1" presStyleIdx="3" presStyleCnt="4" custScaleX="89295" custLinFactY="-100000" custLinFactNeighborX="-462" custLinFactNeighborY="-186484">
        <dgm:presLayoutVars>
          <dgm:bulletEnabled val="1"/>
        </dgm:presLayoutVars>
      </dgm:prSet>
      <dgm:spPr/>
      <dgm:t>
        <a:bodyPr/>
        <a:lstStyle/>
        <a:p>
          <a:endParaRPr lang="es-EC"/>
        </a:p>
      </dgm:t>
    </dgm:pt>
  </dgm:ptLst>
  <dgm:cxnLst>
    <dgm:cxn modelId="{86446BC6-3E9F-4590-879D-948538F31F75}" srcId="{803D1DFE-789B-4BE8-96F2-7A09C088798B}" destId="{33AE8CB2-77D1-4165-B498-394864994370}" srcOrd="1" destOrd="0" parTransId="{93EBA4AE-FF7B-4D93-9478-D351B7705F3F}" sibTransId="{550C3EEB-A966-4DED-88C8-984F6BDBDE14}"/>
    <dgm:cxn modelId="{63F53F9C-188B-4A1E-BAE6-4CDA3AA237A7}" srcId="{803D1DFE-789B-4BE8-96F2-7A09C088798B}" destId="{CAF944E9-C069-42C9-B4E7-BB02ABA6B7B9}" srcOrd="3" destOrd="0" parTransId="{EFCEE1EC-4489-48EE-BE4B-B1F8AD78B74E}" sibTransId="{84777CA0-B689-4B34-9EEE-CAA99548B81E}"/>
    <dgm:cxn modelId="{BDF95079-211A-43C9-9169-F78AEDD24560}" srcId="{33AE8CB2-77D1-4165-B498-394864994370}" destId="{4CF0372F-F23D-4314-BC81-FDEEF6655731}" srcOrd="2" destOrd="0" parTransId="{1024EAC1-3924-4457-9333-15C4157F5B28}" sibTransId="{F2835FEF-88D3-4664-B39D-D71FAE6ED3E6}"/>
    <dgm:cxn modelId="{6F0DBC65-B6E6-46BD-B1A0-6E9C6755EA34}" type="presOf" srcId="{33AE8CB2-77D1-4165-B498-394864994370}" destId="{B418D48E-04E3-47C1-97B2-CF5832EC9DFA}" srcOrd="0" destOrd="0" presId="urn:microsoft.com/office/officeart/2005/8/layout/chevron2"/>
    <dgm:cxn modelId="{C3BD519C-A019-4B3F-B130-A548FACFD42A}" srcId="{33AE8CB2-77D1-4165-B498-394864994370}" destId="{1F7235D6-39B5-4DBF-8B7F-2BC2948AC6AC}" srcOrd="1" destOrd="0" parTransId="{0C4D50E1-D30B-4483-9E04-1C99776616B7}" sibTransId="{0AF576B5-3577-49D6-A08E-8D756A586585}"/>
    <dgm:cxn modelId="{B0531D6F-560B-45A8-8891-C2A904663615}" type="presOf" srcId="{4CF0372F-F23D-4314-BC81-FDEEF6655731}" destId="{FD877A7C-6578-4AEF-9618-62FF1900A25B}" srcOrd="0" destOrd="2" presId="urn:microsoft.com/office/officeart/2005/8/layout/chevron2"/>
    <dgm:cxn modelId="{E64FA209-536F-4437-BEF4-D0521D3925F1}" srcId="{B2311BE4-4BAE-4FF6-BD6B-C326EBA3D05C}" destId="{11DB20E1-C136-4B39-B386-7B89C4CF315C}" srcOrd="0" destOrd="0" parTransId="{BD85E55D-A48C-41DF-8BC5-864EAF505345}" sibTransId="{7049A6B9-372E-4D6D-9224-B7F4DB25AD25}"/>
    <dgm:cxn modelId="{40484A51-32AF-447A-89E6-3B9995E4721E}" type="presOf" srcId="{CAF944E9-C069-42C9-B4E7-BB02ABA6B7B9}" destId="{534ECC37-DFDC-4917-8085-A2F7FB819350}" srcOrd="0" destOrd="0" presId="urn:microsoft.com/office/officeart/2005/8/layout/chevron2"/>
    <dgm:cxn modelId="{1697FCD9-BA6A-4997-A141-4926DE7D59FF}" type="presOf" srcId="{11DB20E1-C136-4B39-B386-7B89C4CF315C}" destId="{AB516329-527C-464E-A253-9B690F52328E}" srcOrd="0" destOrd="0" presId="urn:microsoft.com/office/officeart/2005/8/layout/chevron2"/>
    <dgm:cxn modelId="{CD434EA8-0C6C-4073-9377-8328E65A14C5}" type="presOf" srcId="{803D1DFE-789B-4BE8-96F2-7A09C088798B}" destId="{DF401B32-56E9-45CD-BB2F-BCF174252867}" srcOrd="0" destOrd="0" presId="urn:microsoft.com/office/officeart/2005/8/layout/chevron2"/>
    <dgm:cxn modelId="{A9998271-5257-4708-A402-0DAE7885DE62}" srcId="{33AE8CB2-77D1-4165-B498-394864994370}" destId="{E688FA2A-D96A-4A10-AB78-700171A135BB}" srcOrd="0" destOrd="0" parTransId="{E2456022-EC28-4AB1-AF35-C538B26AC90A}" sibTransId="{8896DAAB-41B3-41B2-960B-1E5F29816CDD}"/>
    <dgm:cxn modelId="{0367C69D-B199-4F76-B8E6-1F2327539A3B}" type="presOf" srcId="{C613F9F3-5C13-41B8-B0AF-92B6DB1DD823}" destId="{0FCD9040-581A-4F9D-BBDA-222126915C39}" srcOrd="0" destOrd="0" presId="urn:microsoft.com/office/officeart/2005/8/layout/chevron2"/>
    <dgm:cxn modelId="{604E2A5B-05BF-41C3-B8BE-4130EEDF44B9}" srcId="{CAF944E9-C069-42C9-B4E7-BB02ABA6B7B9}" destId="{4FB8A1B8-D245-473C-A575-A77F8BEB0F42}" srcOrd="0" destOrd="0" parTransId="{54BC85F5-BFE8-4BB0-A2ED-6E21184CA90B}" sibTransId="{0386BB6F-8C63-439B-8704-DA0468553F0A}"/>
    <dgm:cxn modelId="{23BF79AB-0237-47EF-AF0F-29A528E73D2B}" type="presOf" srcId="{4FB8A1B8-D245-473C-A575-A77F8BEB0F42}" destId="{D71EE2C6-AA27-4C3C-A9AD-0DAF9F6BD4A4}" srcOrd="0" destOrd="0" presId="urn:microsoft.com/office/officeart/2005/8/layout/chevron2"/>
    <dgm:cxn modelId="{3A7573D1-212B-4C9B-A9CB-299CF359FAAF}" type="presOf" srcId="{E688FA2A-D96A-4A10-AB78-700171A135BB}" destId="{FD877A7C-6578-4AEF-9618-62FF1900A25B}" srcOrd="0" destOrd="0" presId="urn:microsoft.com/office/officeart/2005/8/layout/chevron2"/>
    <dgm:cxn modelId="{4FAE8819-1077-49E0-B935-BB067FCA8F89}" srcId="{803D1DFE-789B-4BE8-96F2-7A09C088798B}" destId="{B2311BE4-4BAE-4FF6-BD6B-C326EBA3D05C}" srcOrd="0" destOrd="0" parTransId="{8DA15721-EB21-4806-92A7-705C03A13F06}" sibTransId="{0A005277-7CD1-4812-9FDD-0D0B019C7943}"/>
    <dgm:cxn modelId="{C818B5DE-4EE1-4697-8659-B2237BE65F85}" srcId="{1E6CBF54-E161-48B9-A8D8-F969823893C3}" destId="{C613F9F3-5C13-41B8-B0AF-92B6DB1DD823}" srcOrd="0" destOrd="0" parTransId="{28A0277D-474A-4B4F-A40B-2B78F2393576}" sibTransId="{6179F23C-7628-4823-BACC-6978675D924F}"/>
    <dgm:cxn modelId="{36E99E9A-9474-41CD-9673-F6716ECA117D}" type="presOf" srcId="{B2311BE4-4BAE-4FF6-BD6B-C326EBA3D05C}" destId="{A376BC7C-0525-4C48-9FAA-E69DD769858E}" srcOrd="0" destOrd="0" presId="urn:microsoft.com/office/officeart/2005/8/layout/chevron2"/>
    <dgm:cxn modelId="{66E166C8-CA4F-48CD-BF58-2BC29923629C}" srcId="{803D1DFE-789B-4BE8-96F2-7A09C088798B}" destId="{1E6CBF54-E161-48B9-A8D8-F969823893C3}" srcOrd="2" destOrd="0" parTransId="{5809F87E-D127-4F33-9509-518F963CFA59}" sibTransId="{1C3FD26D-EF53-47AF-B4C3-95B49FCCBB6E}"/>
    <dgm:cxn modelId="{41317B86-2101-4A2D-80CE-883304B85E4E}" type="presOf" srcId="{1F7235D6-39B5-4DBF-8B7F-2BC2948AC6AC}" destId="{FD877A7C-6578-4AEF-9618-62FF1900A25B}" srcOrd="0" destOrd="1" presId="urn:microsoft.com/office/officeart/2005/8/layout/chevron2"/>
    <dgm:cxn modelId="{C173CAEE-A90C-4865-AF0A-2959BCEB88A6}" type="presOf" srcId="{1E6CBF54-E161-48B9-A8D8-F969823893C3}" destId="{7B8DB20E-5C92-46B6-A42A-A5E5DAD40F2C}" srcOrd="0" destOrd="0" presId="urn:microsoft.com/office/officeart/2005/8/layout/chevron2"/>
    <dgm:cxn modelId="{5C10A4BC-8030-46D7-8DC3-6EA86352295F}" type="presParOf" srcId="{DF401B32-56E9-45CD-BB2F-BCF174252867}" destId="{F3908F80-1BAF-4949-9B37-A698E179CC7E}" srcOrd="0" destOrd="0" presId="urn:microsoft.com/office/officeart/2005/8/layout/chevron2"/>
    <dgm:cxn modelId="{D0D1267C-320B-4344-92AC-736D5E075C52}" type="presParOf" srcId="{F3908F80-1BAF-4949-9B37-A698E179CC7E}" destId="{A376BC7C-0525-4C48-9FAA-E69DD769858E}" srcOrd="0" destOrd="0" presId="urn:microsoft.com/office/officeart/2005/8/layout/chevron2"/>
    <dgm:cxn modelId="{FEAFF312-F9B2-453C-BDB5-958640CE92F0}" type="presParOf" srcId="{F3908F80-1BAF-4949-9B37-A698E179CC7E}" destId="{AB516329-527C-464E-A253-9B690F52328E}" srcOrd="1" destOrd="0" presId="urn:microsoft.com/office/officeart/2005/8/layout/chevron2"/>
    <dgm:cxn modelId="{D00F54CF-C0C4-440C-A1A6-DC6F10F8122F}" type="presParOf" srcId="{DF401B32-56E9-45CD-BB2F-BCF174252867}" destId="{BE8E43A0-91DF-4D41-8064-6DF58DE3E2CD}" srcOrd="1" destOrd="0" presId="urn:microsoft.com/office/officeart/2005/8/layout/chevron2"/>
    <dgm:cxn modelId="{EF6C3ABB-361C-43E3-9215-4069BFCDF173}" type="presParOf" srcId="{DF401B32-56E9-45CD-BB2F-BCF174252867}" destId="{3B900DFA-69FB-42B0-902F-84F4AE936BF1}" srcOrd="2" destOrd="0" presId="urn:microsoft.com/office/officeart/2005/8/layout/chevron2"/>
    <dgm:cxn modelId="{366FD0B9-D3E0-45AC-BBBC-5DE4A72651F9}" type="presParOf" srcId="{3B900DFA-69FB-42B0-902F-84F4AE936BF1}" destId="{B418D48E-04E3-47C1-97B2-CF5832EC9DFA}" srcOrd="0" destOrd="0" presId="urn:microsoft.com/office/officeart/2005/8/layout/chevron2"/>
    <dgm:cxn modelId="{F7F96769-CEAA-4A02-8BEC-74BA3DF9F75B}" type="presParOf" srcId="{3B900DFA-69FB-42B0-902F-84F4AE936BF1}" destId="{FD877A7C-6578-4AEF-9618-62FF1900A25B}" srcOrd="1" destOrd="0" presId="urn:microsoft.com/office/officeart/2005/8/layout/chevron2"/>
    <dgm:cxn modelId="{77B6AC4F-CBFE-4295-9971-B154CC923CF3}" type="presParOf" srcId="{DF401B32-56E9-45CD-BB2F-BCF174252867}" destId="{0712DB46-27CE-4913-A7FC-B6DDEC885051}" srcOrd="3" destOrd="0" presId="urn:microsoft.com/office/officeart/2005/8/layout/chevron2"/>
    <dgm:cxn modelId="{B294E8D2-E163-4339-BD0A-0C50C21CE436}" type="presParOf" srcId="{DF401B32-56E9-45CD-BB2F-BCF174252867}" destId="{120F967F-C038-4FFF-81AC-813FACE4B1D3}" srcOrd="4" destOrd="0" presId="urn:microsoft.com/office/officeart/2005/8/layout/chevron2"/>
    <dgm:cxn modelId="{444B8D70-77C3-4441-AFEE-247043F7EDBF}" type="presParOf" srcId="{120F967F-C038-4FFF-81AC-813FACE4B1D3}" destId="{7B8DB20E-5C92-46B6-A42A-A5E5DAD40F2C}" srcOrd="0" destOrd="0" presId="urn:microsoft.com/office/officeart/2005/8/layout/chevron2"/>
    <dgm:cxn modelId="{84B83344-82D3-4818-B921-64D0FBF21E5C}" type="presParOf" srcId="{120F967F-C038-4FFF-81AC-813FACE4B1D3}" destId="{0FCD9040-581A-4F9D-BBDA-222126915C39}" srcOrd="1" destOrd="0" presId="urn:microsoft.com/office/officeart/2005/8/layout/chevron2"/>
    <dgm:cxn modelId="{F745A1EE-AC06-402F-B9BA-7F3F59258EDB}" type="presParOf" srcId="{DF401B32-56E9-45CD-BB2F-BCF174252867}" destId="{4AD52A0D-D156-41F4-A909-7C2014CCBD87}" srcOrd="5" destOrd="0" presId="urn:microsoft.com/office/officeart/2005/8/layout/chevron2"/>
    <dgm:cxn modelId="{67404F84-6E3D-4A7E-82FD-711052C3C2CC}" type="presParOf" srcId="{DF401B32-56E9-45CD-BB2F-BCF174252867}" destId="{0A711D72-4A02-430F-B284-67E02A517C3F}" srcOrd="6" destOrd="0" presId="urn:microsoft.com/office/officeart/2005/8/layout/chevron2"/>
    <dgm:cxn modelId="{57035069-084C-47E8-9C34-F7C6889D364A}" type="presParOf" srcId="{0A711D72-4A02-430F-B284-67E02A517C3F}" destId="{534ECC37-DFDC-4917-8085-A2F7FB819350}" srcOrd="0" destOrd="0" presId="urn:microsoft.com/office/officeart/2005/8/layout/chevron2"/>
    <dgm:cxn modelId="{E48AD5F3-0458-4940-A079-FCB95A86804D}" type="presParOf" srcId="{0A711D72-4A02-430F-B284-67E02A517C3F}" destId="{D71EE2C6-AA27-4C3C-A9AD-0DAF9F6BD4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3D1DFE-789B-4BE8-96F2-7A09C088798B}" type="doc">
      <dgm:prSet loTypeId="urn:microsoft.com/office/officeart/2005/8/layout/chevron2" loCatId="process" qsTypeId="urn:microsoft.com/office/officeart/2005/8/quickstyle/3D4" qsCatId="3D" csTypeId="urn:microsoft.com/office/officeart/2005/8/colors/colorful4" csCatId="colorful" phldr="1"/>
      <dgm:spPr/>
      <dgm:t>
        <a:bodyPr/>
        <a:lstStyle/>
        <a:p>
          <a:endParaRPr lang="es-CO"/>
        </a:p>
      </dgm:t>
    </dgm:pt>
    <dgm:pt modelId="{B2311BE4-4BAE-4FF6-BD6B-C326EBA3D05C}">
      <dgm:prSet phldrT="[Texto]" custT="1"/>
      <dgm:spPr/>
      <dgm:t>
        <a:bodyPr/>
        <a:lstStyle/>
        <a:p>
          <a:r>
            <a:rPr lang="es-EC" sz="1800" b="1" dirty="0" smtClean="0">
              <a:solidFill>
                <a:schemeClr val="tx1"/>
              </a:solidFill>
            </a:rPr>
            <a:t>Cuasi Experimental </a:t>
          </a:r>
          <a:endParaRPr lang="es-CO" sz="1800" b="1" dirty="0">
            <a:solidFill>
              <a:schemeClr val="tx1"/>
            </a:solidFill>
          </a:endParaRPr>
        </a:p>
      </dgm:t>
    </dgm:pt>
    <dgm:pt modelId="{8DA15721-EB21-4806-92A7-705C03A13F06}" type="parTrans" cxnId="{4FAE8819-1077-49E0-B935-BB067FCA8F89}">
      <dgm:prSet/>
      <dgm:spPr/>
      <dgm:t>
        <a:bodyPr/>
        <a:lstStyle/>
        <a:p>
          <a:endParaRPr lang="es-CO"/>
        </a:p>
      </dgm:t>
    </dgm:pt>
    <dgm:pt modelId="{0A005277-7CD1-4812-9FDD-0D0B019C7943}" type="sibTrans" cxnId="{4FAE8819-1077-49E0-B935-BB067FCA8F89}">
      <dgm:prSet/>
      <dgm:spPr/>
      <dgm:t>
        <a:bodyPr/>
        <a:lstStyle/>
        <a:p>
          <a:endParaRPr lang="es-CO"/>
        </a:p>
      </dgm:t>
    </dgm:pt>
    <dgm:pt modelId="{11DB20E1-C136-4B39-B386-7B89C4CF315C}">
      <dgm:prSet phldrT="[Texto]" custT="1"/>
      <dgm:spPr/>
      <dgm:t>
        <a:bodyPr/>
        <a:lstStyle/>
        <a:p>
          <a:pPr algn="l"/>
          <a:r>
            <a:rPr lang="es-EC" sz="1800" dirty="0" smtClean="0">
              <a:solidFill>
                <a:schemeClr val="tx1"/>
              </a:solidFill>
              <a:latin typeface="Bahnschrift Light"/>
            </a:rPr>
            <a:t>Permite ponernos en contacto con la realidad en el lugar de los hechos y vivencia de la problemática existente</a:t>
          </a:r>
          <a:r>
            <a:rPr lang="es-EC" sz="1800" dirty="0" smtClean="0">
              <a:solidFill>
                <a:schemeClr val="tx1"/>
              </a:solidFill>
            </a:rPr>
            <a:t>. </a:t>
          </a:r>
          <a:endParaRPr lang="es-CO" sz="1800" dirty="0">
            <a:solidFill>
              <a:schemeClr val="tx1"/>
            </a:solidFill>
          </a:endParaRPr>
        </a:p>
      </dgm:t>
    </dgm:pt>
    <dgm:pt modelId="{BD85E55D-A48C-41DF-8BC5-864EAF505345}" type="parTrans" cxnId="{E64FA209-536F-4437-BEF4-D0521D3925F1}">
      <dgm:prSet/>
      <dgm:spPr/>
      <dgm:t>
        <a:bodyPr/>
        <a:lstStyle/>
        <a:p>
          <a:endParaRPr lang="es-CO"/>
        </a:p>
      </dgm:t>
    </dgm:pt>
    <dgm:pt modelId="{7049A6B9-372E-4D6D-9224-B7F4DB25AD25}" type="sibTrans" cxnId="{E64FA209-536F-4437-BEF4-D0521D3925F1}">
      <dgm:prSet/>
      <dgm:spPr/>
      <dgm:t>
        <a:bodyPr/>
        <a:lstStyle/>
        <a:p>
          <a:endParaRPr lang="es-CO"/>
        </a:p>
      </dgm:t>
    </dgm:pt>
    <dgm:pt modelId="{4CF0372F-F23D-4314-BC81-FDEEF6655731}">
      <dgm:prSet phldrT="[Texto]" custT="1"/>
      <dgm:spPr/>
      <dgm:t>
        <a:bodyPr/>
        <a:lstStyle/>
        <a:p>
          <a:pPr algn="just"/>
          <a:endParaRPr lang="es-CO" sz="1800" dirty="0"/>
        </a:p>
      </dgm:t>
    </dgm:pt>
    <dgm:pt modelId="{1024EAC1-3924-4457-9333-15C4157F5B28}" type="parTrans" cxnId="{BDF95079-211A-43C9-9169-F78AEDD24560}">
      <dgm:prSet/>
      <dgm:spPr/>
      <dgm:t>
        <a:bodyPr/>
        <a:lstStyle/>
        <a:p>
          <a:endParaRPr lang="es-CO"/>
        </a:p>
      </dgm:t>
    </dgm:pt>
    <dgm:pt modelId="{F2835FEF-88D3-4664-B39D-D71FAE6ED3E6}" type="sibTrans" cxnId="{BDF95079-211A-43C9-9169-F78AEDD24560}">
      <dgm:prSet/>
      <dgm:spPr/>
      <dgm:t>
        <a:bodyPr/>
        <a:lstStyle/>
        <a:p>
          <a:endParaRPr lang="es-CO"/>
        </a:p>
      </dgm:t>
    </dgm:pt>
    <dgm:pt modelId="{C613F9F3-5C13-41B8-B0AF-92B6DB1DD823}">
      <dgm:prSet phldrT="[Texto]" custT="1"/>
      <dgm:spPr/>
      <dgm:t>
        <a:bodyPr/>
        <a:lstStyle/>
        <a:p>
          <a:r>
            <a:rPr lang="es-EC" sz="1600" dirty="0" smtClean="0">
              <a:solidFill>
                <a:schemeClr val="tx1"/>
              </a:solidFill>
              <a:latin typeface="Bahnschrift Light"/>
            </a:rPr>
            <a:t>Se utiliza las técnicas del estudio que es la aplicación de test para medir la condición física saludable, luego de la aplicación del pre test a los adultos mayores se les aplicara un plan de actividades recreativas </a:t>
          </a:r>
          <a:endParaRPr lang="es-CO" sz="1600" dirty="0">
            <a:solidFill>
              <a:schemeClr val="tx1"/>
            </a:solidFill>
            <a:latin typeface="Bahnschrift Light"/>
          </a:endParaRPr>
        </a:p>
      </dgm:t>
    </dgm:pt>
    <dgm:pt modelId="{28A0277D-474A-4B4F-A40B-2B78F2393576}" type="parTrans" cxnId="{C818B5DE-4EE1-4697-8659-B2237BE65F85}">
      <dgm:prSet/>
      <dgm:spPr/>
      <dgm:t>
        <a:bodyPr/>
        <a:lstStyle/>
        <a:p>
          <a:endParaRPr lang="es-CO"/>
        </a:p>
      </dgm:t>
    </dgm:pt>
    <dgm:pt modelId="{6179F23C-7628-4823-BACC-6978675D924F}" type="sibTrans" cxnId="{C818B5DE-4EE1-4697-8659-B2237BE65F85}">
      <dgm:prSet/>
      <dgm:spPr/>
      <dgm:t>
        <a:bodyPr/>
        <a:lstStyle/>
        <a:p>
          <a:endParaRPr lang="es-CO"/>
        </a:p>
      </dgm:t>
    </dgm:pt>
    <dgm:pt modelId="{E688FA2A-D96A-4A10-AB78-700171A135BB}">
      <dgm:prSet phldrT="[Texto]"/>
      <dgm:spPr/>
      <dgm:t>
        <a:bodyPr/>
        <a:lstStyle/>
        <a:p>
          <a:pPr algn="just"/>
          <a:endParaRPr lang="es-CO" sz="1500" dirty="0"/>
        </a:p>
      </dgm:t>
    </dgm:pt>
    <dgm:pt modelId="{8896DAAB-41B3-41B2-960B-1E5F29816CDD}" type="sibTrans" cxnId="{A9998271-5257-4708-A402-0DAE7885DE62}">
      <dgm:prSet/>
      <dgm:spPr/>
      <dgm:t>
        <a:bodyPr/>
        <a:lstStyle/>
        <a:p>
          <a:endParaRPr lang="es-CO"/>
        </a:p>
      </dgm:t>
    </dgm:pt>
    <dgm:pt modelId="{E2456022-EC28-4AB1-AF35-C538B26AC90A}" type="parTrans" cxnId="{A9998271-5257-4708-A402-0DAE7885DE62}">
      <dgm:prSet/>
      <dgm:spPr/>
      <dgm:t>
        <a:bodyPr/>
        <a:lstStyle/>
        <a:p>
          <a:endParaRPr lang="es-CO"/>
        </a:p>
      </dgm:t>
    </dgm:pt>
    <dgm:pt modelId="{1E6CBF54-E161-48B9-A8D8-F969823893C3}">
      <dgm:prSet phldrT="[Texto]" custT="1"/>
      <dgm:spPr/>
      <dgm:t>
        <a:bodyPr/>
        <a:lstStyle/>
        <a:p>
          <a:r>
            <a:rPr lang="es-EC" sz="1600" b="1" dirty="0" smtClean="0">
              <a:solidFill>
                <a:schemeClr val="tx1"/>
              </a:solidFill>
            </a:rPr>
            <a:t> CAMPO</a:t>
          </a:r>
          <a:endParaRPr lang="es-CO" sz="1600" b="1" dirty="0">
            <a:solidFill>
              <a:schemeClr val="tx1"/>
            </a:solidFill>
          </a:endParaRPr>
        </a:p>
      </dgm:t>
    </dgm:pt>
    <dgm:pt modelId="{1C3FD26D-EF53-47AF-B4C3-95B49FCCBB6E}" type="sibTrans" cxnId="{66E166C8-CA4F-48CD-BF58-2BC29923629C}">
      <dgm:prSet/>
      <dgm:spPr/>
      <dgm:t>
        <a:bodyPr/>
        <a:lstStyle/>
        <a:p>
          <a:endParaRPr lang="es-CO"/>
        </a:p>
      </dgm:t>
    </dgm:pt>
    <dgm:pt modelId="{5809F87E-D127-4F33-9509-518F963CFA59}" type="parTrans" cxnId="{66E166C8-CA4F-48CD-BF58-2BC29923629C}">
      <dgm:prSet/>
      <dgm:spPr/>
      <dgm:t>
        <a:bodyPr/>
        <a:lstStyle/>
        <a:p>
          <a:endParaRPr lang="es-CO"/>
        </a:p>
      </dgm:t>
    </dgm:pt>
    <dgm:pt modelId="{33AE8CB2-77D1-4165-B498-394864994370}">
      <dgm:prSet phldrT="[Texto]" custT="1"/>
      <dgm:spPr/>
      <dgm:t>
        <a:bodyPr/>
        <a:lstStyle/>
        <a:p>
          <a:r>
            <a:rPr lang="es-EC" sz="1400" b="1" dirty="0" smtClean="0">
              <a:solidFill>
                <a:schemeClr val="tx1"/>
              </a:solidFill>
            </a:rPr>
            <a:t>Tratamiento y análisis estadístico.</a:t>
          </a:r>
          <a:endParaRPr lang="es-CO" sz="1400" b="1" dirty="0">
            <a:solidFill>
              <a:schemeClr val="tx1"/>
            </a:solidFill>
          </a:endParaRPr>
        </a:p>
      </dgm:t>
    </dgm:pt>
    <dgm:pt modelId="{550C3EEB-A966-4DED-88C8-984F6BDBDE14}" type="sibTrans" cxnId="{86446BC6-3E9F-4590-879D-948538F31F75}">
      <dgm:prSet/>
      <dgm:spPr/>
      <dgm:t>
        <a:bodyPr/>
        <a:lstStyle/>
        <a:p>
          <a:endParaRPr lang="es-CO"/>
        </a:p>
      </dgm:t>
    </dgm:pt>
    <dgm:pt modelId="{93EBA4AE-FF7B-4D93-9478-D351B7705F3F}" type="parTrans" cxnId="{86446BC6-3E9F-4590-879D-948538F31F75}">
      <dgm:prSet/>
      <dgm:spPr/>
      <dgm:t>
        <a:bodyPr/>
        <a:lstStyle/>
        <a:p>
          <a:endParaRPr lang="es-CO"/>
        </a:p>
      </dgm:t>
    </dgm:pt>
    <dgm:pt modelId="{1F7235D6-39B5-4DBF-8B7F-2BC2948AC6AC}">
      <dgm:prSet custT="1"/>
      <dgm:spPr/>
      <dgm:t>
        <a:bodyPr/>
        <a:lstStyle/>
        <a:p>
          <a:pPr algn="l"/>
          <a:r>
            <a:rPr lang="es-EC" sz="1800" dirty="0" smtClean="0">
              <a:latin typeface="Bahnschrift Light"/>
            </a:rPr>
            <a:t>El procesamiento y análisis de datos en la parte teórica se hará a través del procesador de palabras Word utilizando las norma </a:t>
          </a:r>
          <a:r>
            <a:rPr lang="es-EC" sz="1800" dirty="0" err="1" smtClean="0">
              <a:latin typeface="Bahnschrift Light"/>
            </a:rPr>
            <a:t>apasix</a:t>
          </a:r>
          <a:r>
            <a:rPr lang="es-EC" sz="1800" dirty="0" smtClean="0">
              <a:latin typeface="Bahnschrift Light"/>
            </a:rPr>
            <a:t>  </a:t>
          </a:r>
          <a:br>
            <a:rPr lang="es-EC" sz="1800" dirty="0" smtClean="0">
              <a:latin typeface="Bahnschrift Light"/>
            </a:rPr>
          </a:br>
          <a:endParaRPr lang="es-EC" sz="1800" dirty="0">
            <a:latin typeface="Bahnschrift Light"/>
          </a:endParaRPr>
        </a:p>
      </dgm:t>
    </dgm:pt>
    <dgm:pt modelId="{0C4D50E1-D30B-4483-9E04-1C99776616B7}" type="parTrans" cxnId="{C3BD519C-A019-4B3F-B130-A548FACFD42A}">
      <dgm:prSet/>
      <dgm:spPr/>
      <dgm:t>
        <a:bodyPr/>
        <a:lstStyle/>
        <a:p>
          <a:endParaRPr lang="es-EC"/>
        </a:p>
      </dgm:t>
    </dgm:pt>
    <dgm:pt modelId="{0AF576B5-3577-49D6-A08E-8D756A586585}" type="sibTrans" cxnId="{C3BD519C-A019-4B3F-B130-A548FACFD42A}">
      <dgm:prSet/>
      <dgm:spPr/>
      <dgm:t>
        <a:bodyPr/>
        <a:lstStyle/>
        <a:p>
          <a:endParaRPr lang="es-EC"/>
        </a:p>
      </dgm:t>
    </dgm:pt>
    <dgm:pt modelId="{CAF944E9-C069-42C9-B4E7-BB02ABA6B7B9}">
      <dgm:prSet phldrT="[Texto]" custT="1"/>
      <dgm:spPr/>
      <dgm:t>
        <a:bodyPr/>
        <a:lstStyle/>
        <a:p>
          <a:r>
            <a:rPr lang="es-EC" sz="1800" b="1" dirty="0" smtClean="0">
              <a:solidFill>
                <a:schemeClr val="tx1"/>
              </a:solidFill>
            </a:rPr>
            <a:t>Documental-Bibliográfica</a:t>
          </a:r>
          <a:endParaRPr lang="es-CO" sz="1800" b="1" dirty="0">
            <a:solidFill>
              <a:schemeClr val="tx1"/>
            </a:solidFill>
          </a:endParaRPr>
        </a:p>
      </dgm:t>
    </dgm:pt>
    <dgm:pt modelId="{EFCEE1EC-4489-48EE-BE4B-B1F8AD78B74E}" type="parTrans" cxnId="{63F53F9C-188B-4A1E-BAE6-4CDA3AA237A7}">
      <dgm:prSet/>
      <dgm:spPr/>
      <dgm:t>
        <a:bodyPr/>
        <a:lstStyle/>
        <a:p>
          <a:endParaRPr lang="es-EC"/>
        </a:p>
      </dgm:t>
    </dgm:pt>
    <dgm:pt modelId="{84777CA0-B689-4B34-9EEE-CAA99548B81E}" type="sibTrans" cxnId="{63F53F9C-188B-4A1E-BAE6-4CDA3AA237A7}">
      <dgm:prSet/>
      <dgm:spPr/>
      <dgm:t>
        <a:bodyPr/>
        <a:lstStyle/>
        <a:p>
          <a:endParaRPr lang="es-EC"/>
        </a:p>
      </dgm:t>
    </dgm:pt>
    <dgm:pt modelId="{4FB8A1B8-D245-473C-A575-A77F8BEB0F42}">
      <dgm:prSet/>
      <dgm:spPr/>
      <dgm:t>
        <a:bodyPr/>
        <a:lstStyle/>
        <a:p>
          <a:r>
            <a:rPr lang="es-EC" dirty="0" smtClean="0">
              <a:solidFill>
                <a:schemeClr val="tx1"/>
              </a:solidFill>
              <a:latin typeface="Bahnschrift Light"/>
            </a:rPr>
            <a:t>Documentos , fuentes primarias documentales y bibliográficas que permite aclarar la investigación llegando a diferentes actores para profundizar, ampliar, clarificar y contextualizar el problema.</a:t>
          </a:r>
          <a:endParaRPr lang="es-EC" dirty="0">
            <a:solidFill>
              <a:schemeClr val="tx1"/>
            </a:solidFill>
            <a:latin typeface="Bahnschrift Light"/>
          </a:endParaRPr>
        </a:p>
      </dgm:t>
    </dgm:pt>
    <dgm:pt modelId="{54BC85F5-BFE8-4BB0-A2ED-6E21184CA90B}" type="parTrans" cxnId="{604E2A5B-05BF-41C3-B8BE-4130EEDF44B9}">
      <dgm:prSet/>
      <dgm:spPr/>
      <dgm:t>
        <a:bodyPr/>
        <a:lstStyle/>
        <a:p>
          <a:endParaRPr lang="es-EC"/>
        </a:p>
      </dgm:t>
    </dgm:pt>
    <dgm:pt modelId="{0386BB6F-8C63-439B-8704-DA0468553F0A}" type="sibTrans" cxnId="{604E2A5B-05BF-41C3-B8BE-4130EEDF44B9}">
      <dgm:prSet/>
      <dgm:spPr/>
      <dgm:t>
        <a:bodyPr/>
        <a:lstStyle/>
        <a:p>
          <a:endParaRPr lang="es-EC"/>
        </a:p>
      </dgm:t>
    </dgm:pt>
    <dgm:pt modelId="{DF401B32-56E9-45CD-BB2F-BCF174252867}" type="pres">
      <dgm:prSet presAssocID="{803D1DFE-789B-4BE8-96F2-7A09C088798B}" presName="linearFlow" presStyleCnt="0">
        <dgm:presLayoutVars>
          <dgm:dir/>
          <dgm:animLvl val="lvl"/>
          <dgm:resizeHandles val="exact"/>
        </dgm:presLayoutVars>
      </dgm:prSet>
      <dgm:spPr/>
      <dgm:t>
        <a:bodyPr/>
        <a:lstStyle/>
        <a:p>
          <a:endParaRPr lang="es-CO"/>
        </a:p>
      </dgm:t>
    </dgm:pt>
    <dgm:pt modelId="{F3908F80-1BAF-4949-9B37-A698E179CC7E}" type="pres">
      <dgm:prSet presAssocID="{B2311BE4-4BAE-4FF6-BD6B-C326EBA3D05C}" presName="composite" presStyleCnt="0"/>
      <dgm:spPr/>
      <dgm:t>
        <a:bodyPr/>
        <a:lstStyle/>
        <a:p>
          <a:endParaRPr lang="es-ES"/>
        </a:p>
      </dgm:t>
    </dgm:pt>
    <dgm:pt modelId="{A376BC7C-0525-4C48-9FAA-E69DD769858E}" type="pres">
      <dgm:prSet presAssocID="{B2311BE4-4BAE-4FF6-BD6B-C326EBA3D05C}" presName="parentText" presStyleLbl="alignNode1" presStyleIdx="0" presStyleCnt="4" custScaleX="162043" custLinFactY="65171" custLinFactNeighborX="22333" custLinFactNeighborY="100000">
        <dgm:presLayoutVars>
          <dgm:chMax val="1"/>
          <dgm:bulletEnabled val="1"/>
        </dgm:presLayoutVars>
      </dgm:prSet>
      <dgm:spPr/>
      <dgm:t>
        <a:bodyPr/>
        <a:lstStyle/>
        <a:p>
          <a:endParaRPr lang="es-CO"/>
        </a:p>
      </dgm:t>
    </dgm:pt>
    <dgm:pt modelId="{AB516329-527C-464E-A253-9B690F52328E}" type="pres">
      <dgm:prSet presAssocID="{B2311BE4-4BAE-4FF6-BD6B-C326EBA3D05C}" presName="descendantText" presStyleLbl="alignAcc1" presStyleIdx="0" presStyleCnt="4" custScaleX="83917" custScaleY="115682" custLinFactNeighborX="-2281" custLinFactNeighborY="-291">
        <dgm:presLayoutVars>
          <dgm:bulletEnabled val="1"/>
        </dgm:presLayoutVars>
      </dgm:prSet>
      <dgm:spPr/>
      <dgm:t>
        <a:bodyPr/>
        <a:lstStyle/>
        <a:p>
          <a:endParaRPr lang="es-CO"/>
        </a:p>
      </dgm:t>
    </dgm:pt>
    <dgm:pt modelId="{BE8E43A0-91DF-4D41-8064-6DF58DE3E2CD}" type="pres">
      <dgm:prSet presAssocID="{0A005277-7CD1-4812-9FDD-0D0B019C7943}" presName="sp" presStyleCnt="0"/>
      <dgm:spPr/>
      <dgm:t>
        <a:bodyPr/>
        <a:lstStyle/>
        <a:p>
          <a:endParaRPr lang="es-ES"/>
        </a:p>
      </dgm:t>
    </dgm:pt>
    <dgm:pt modelId="{3B900DFA-69FB-42B0-902F-84F4AE936BF1}" type="pres">
      <dgm:prSet presAssocID="{33AE8CB2-77D1-4165-B498-394864994370}" presName="composite" presStyleCnt="0"/>
      <dgm:spPr/>
      <dgm:t>
        <a:bodyPr/>
        <a:lstStyle/>
        <a:p>
          <a:endParaRPr lang="es-ES"/>
        </a:p>
      </dgm:t>
    </dgm:pt>
    <dgm:pt modelId="{B418D48E-04E3-47C1-97B2-CF5832EC9DFA}" type="pres">
      <dgm:prSet presAssocID="{33AE8CB2-77D1-4165-B498-394864994370}" presName="parentText" presStyleLbl="alignNode1" presStyleIdx="1" presStyleCnt="4" custScaleX="161554" custLinFactY="62486" custLinFactNeighborX="16793" custLinFactNeighborY="100000">
        <dgm:presLayoutVars>
          <dgm:chMax val="1"/>
          <dgm:bulletEnabled val="1"/>
        </dgm:presLayoutVars>
      </dgm:prSet>
      <dgm:spPr/>
      <dgm:t>
        <a:bodyPr/>
        <a:lstStyle/>
        <a:p>
          <a:endParaRPr lang="es-CO"/>
        </a:p>
      </dgm:t>
    </dgm:pt>
    <dgm:pt modelId="{FD877A7C-6578-4AEF-9618-62FF1900A25B}" type="pres">
      <dgm:prSet presAssocID="{33AE8CB2-77D1-4165-B498-394864994370}" presName="descendantText" presStyleLbl="alignAcc1" presStyleIdx="1" presStyleCnt="4" custScaleX="86077" custLinFactY="100000" custLinFactNeighborX="-1417" custLinFactNeighborY="152487">
        <dgm:presLayoutVars>
          <dgm:bulletEnabled val="1"/>
        </dgm:presLayoutVars>
      </dgm:prSet>
      <dgm:spPr/>
      <dgm:t>
        <a:bodyPr/>
        <a:lstStyle/>
        <a:p>
          <a:endParaRPr lang="es-CO"/>
        </a:p>
      </dgm:t>
    </dgm:pt>
    <dgm:pt modelId="{0712DB46-27CE-4913-A7FC-B6DDEC885051}" type="pres">
      <dgm:prSet presAssocID="{550C3EEB-A966-4DED-88C8-984F6BDBDE14}" presName="sp" presStyleCnt="0"/>
      <dgm:spPr/>
      <dgm:t>
        <a:bodyPr/>
        <a:lstStyle/>
        <a:p>
          <a:endParaRPr lang="es-ES"/>
        </a:p>
      </dgm:t>
    </dgm:pt>
    <dgm:pt modelId="{120F967F-C038-4FFF-81AC-813FACE4B1D3}" type="pres">
      <dgm:prSet presAssocID="{1E6CBF54-E161-48B9-A8D8-F969823893C3}" presName="composite" presStyleCnt="0"/>
      <dgm:spPr/>
      <dgm:t>
        <a:bodyPr/>
        <a:lstStyle/>
        <a:p>
          <a:endParaRPr lang="es-ES"/>
        </a:p>
      </dgm:t>
    </dgm:pt>
    <dgm:pt modelId="{7B8DB20E-5C92-46B6-A42A-A5E5DAD40F2C}" type="pres">
      <dgm:prSet presAssocID="{1E6CBF54-E161-48B9-A8D8-F969823893C3}" presName="parentText" presStyleLbl="alignNode1" presStyleIdx="2" presStyleCnt="4" custScaleX="177739" custLinFactY="-86630" custLinFactNeighborX="8436" custLinFactNeighborY="-100000">
        <dgm:presLayoutVars>
          <dgm:chMax val="1"/>
          <dgm:bulletEnabled val="1"/>
        </dgm:presLayoutVars>
      </dgm:prSet>
      <dgm:spPr/>
      <dgm:t>
        <a:bodyPr/>
        <a:lstStyle/>
        <a:p>
          <a:endParaRPr lang="es-CO"/>
        </a:p>
      </dgm:t>
    </dgm:pt>
    <dgm:pt modelId="{0FCD9040-581A-4F9D-BBDA-222126915C39}" type="pres">
      <dgm:prSet presAssocID="{1E6CBF54-E161-48B9-A8D8-F969823893C3}" presName="descendantText" presStyleLbl="alignAcc1" presStyleIdx="2" presStyleCnt="4" custScaleX="78641" custScaleY="106358" custLinFactNeighborX="-5026" custLinFactNeighborY="-16266">
        <dgm:presLayoutVars>
          <dgm:bulletEnabled val="1"/>
        </dgm:presLayoutVars>
      </dgm:prSet>
      <dgm:spPr/>
      <dgm:t>
        <a:bodyPr/>
        <a:lstStyle/>
        <a:p>
          <a:endParaRPr lang="es-CO"/>
        </a:p>
      </dgm:t>
    </dgm:pt>
    <dgm:pt modelId="{4AD52A0D-D156-41F4-A909-7C2014CCBD87}" type="pres">
      <dgm:prSet presAssocID="{1C3FD26D-EF53-47AF-B4C3-95B49FCCBB6E}" presName="sp" presStyleCnt="0"/>
      <dgm:spPr/>
    </dgm:pt>
    <dgm:pt modelId="{0A711D72-4A02-430F-B284-67E02A517C3F}" type="pres">
      <dgm:prSet presAssocID="{CAF944E9-C069-42C9-B4E7-BB02ABA6B7B9}" presName="composite" presStyleCnt="0"/>
      <dgm:spPr/>
    </dgm:pt>
    <dgm:pt modelId="{534ECC37-DFDC-4917-8085-A2F7FB819350}" type="pres">
      <dgm:prSet presAssocID="{CAF944E9-C069-42C9-B4E7-BB02ABA6B7B9}" presName="parentText" presStyleLbl="alignNode1" presStyleIdx="3" presStyleCnt="4" custScaleX="167573" custLinFactY="-88496" custLinFactNeighborX="13990" custLinFactNeighborY="-100000">
        <dgm:presLayoutVars>
          <dgm:chMax val="1"/>
          <dgm:bulletEnabled val="1"/>
        </dgm:presLayoutVars>
      </dgm:prSet>
      <dgm:spPr/>
      <dgm:t>
        <a:bodyPr/>
        <a:lstStyle/>
        <a:p>
          <a:endParaRPr lang="es-EC"/>
        </a:p>
      </dgm:t>
    </dgm:pt>
    <dgm:pt modelId="{D71EE2C6-AA27-4C3C-A9AD-0DAF9F6BD4A4}" type="pres">
      <dgm:prSet presAssocID="{CAF944E9-C069-42C9-B4E7-BB02ABA6B7B9}" presName="descendantText" presStyleLbl="alignAcc1" presStyleIdx="3" presStyleCnt="4" custScaleX="89295" custLinFactY="-100000" custLinFactNeighborX="-462" custLinFactNeighborY="-186484">
        <dgm:presLayoutVars>
          <dgm:bulletEnabled val="1"/>
        </dgm:presLayoutVars>
      </dgm:prSet>
      <dgm:spPr/>
      <dgm:t>
        <a:bodyPr/>
        <a:lstStyle/>
        <a:p>
          <a:endParaRPr lang="es-EC"/>
        </a:p>
      </dgm:t>
    </dgm:pt>
  </dgm:ptLst>
  <dgm:cxnLst>
    <dgm:cxn modelId="{86446BC6-3E9F-4590-879D-948538F31F75}" srcId="{803D1DFE-789B-4BE8-96F2-7A09C088798B}" destId="{33AE8CB2-77D1-4165-B498-394864994370}" srcOrd="1" destOrd="0" parTransId="{93EBA4AE-FF7B-4D93-9478-D351B7705F3F}" sibTransId="{550C3EEB-A966-4DED-88C8-984F6BDBDE14}"/>
    <dgm:cxn modelId="{704FC1ED-C0AB-4B18-9496-270839BE39E7}" type="presOf" srcId="{1F7235D6-39B5-4DBF-8B7F-2BC2948AC6AC}" destId="{FD877A7C-6578-4AEF-9618-62FF1900A25B}" srcOrd="0" destOrd="1" presId="urn:microsoft.com/office/officeart/2005/8/layout/chevron2"/>
    <dgm:cxn modelId="{63F53F9C-188B-4A1E-BAE6-4CDA3AA237A7}" srcId="{803D1DFE-789B-4BE8-96F2-7A09C088798B}" destId="{CAF944E9-C069-42C9-B4E7-BB02ABA6B7B9}" srcOrd="3" destOrd="0" parTransId="{EFCEE1EC-4489-48EE-BE4B-B1F8AD78B74E}" sibTransId="{84777CA0-B689-4B34-9EEE-CAA99548B81E}"/>
    <dgm:cxn modelId="{EAFAD60D-D332-4CD5-9C88-D5F26FA68199}" type="presOf" srcId="{B2311BE4-4BAE-4FF6-BD6B-C326EBA3D05C}" destId="{A376BC7C-0525-4C48-9FAA-E69DD769858E}" srcOrd="0" destOrd="0" presId="urn:microsoft.com/office/officeart/2005/8/layout/chevron2"/>
    <dgm:cxn modelId="{BDF95079-211A-43C9-9169-F78AEDD24560}" srcId="{33AE8CB2-77D1-4165-B498-394864994370}" destId="{4CF0372F-F23D-4314-BC81-FDEEF6655731}" srcOrd="2" destOrd="0" parTransId="{1024EAC1-3924-4457-9333-15C4157F5B28}" sibTransId="{F2835FEF-88D3-4664-B39D-D71FAE6ED3E6}"/>
    <dgm:cxn modelId="{6D0F9CE1-8E32-4B0D-8FD7-84AA07F41F1F}" type="presOf" srcId="{C613F9F3-5C13-41B8-B0AF-92B6DB1DD823}" destId="{0FCD9040-581A-4F9D-BBDA-222126915C39}" srcOrd="0" destOrd="0" presId="urn:microsoft.com/office/officeart/2005/8/layout/chevron2"/>
    <dgm:cxn modelId="{C3BD519C-A019-4B3F-B130-A548FACFD42A}" srcId="{33AE8CB2-77D1-4165-B498-394864994370}" destId="{1F7235D6-39B5-4DBF-8B7F-2BC2948AC6AC}" srcOrd="1" destOrd="0" parTransId="{0C4D50E1-D30B-4483-9E04-1C99776616B7}" sibTransId="{0AF576B5-3577-49D6-A08E-8D756A586585}"/>
    <dgm:cxn modelId="{E64FA209-536F-4437-BEF4-D0521D3925F1}" srcId="{B2311BE4-4BAE-4FF6-BD6B-C326EBA3D05C}" destId="{11DB20E1-C136-4B39-B386-7B89C4CF315C}" srcOrd="0" destOrd="0" parTransId="{BD85E55D-A48C-41DF-8BC5-864EAF505345}" sibTransId="{7049A6B9-372E-4D6D-9224-B7F4DB25AD25}"/>
    <dgm:cxn modelId="{9B961402-30E4-4299-B99A-070799BCD4C4}" type="presOf" srcId="{1E6CBF54-E161-48B9-A8D8-F969823893C3}" destId="{7B8DB20E-5C92-46B6-A42A-A5E5DAD40F2C}" srcOrd="0" destOrd="0" presId="urn:microsoft.com/office/officeart/2005/8/layout/chevron2"/>
    <dgm:cxn modelId="{5E9CCC79-2381-43F0-AD3F-D7AECF92F298}" type="presOf" srcId="{CAF944E9-C069-42C9-B4E7-BB02ABA6B7B9}" destId="{534ECC37-DFDC-4917-8085-A2F7FB819350}" srcOrd="0" destOrd="0" presId="urn:microsoft.com/office/officeart/2005/8/layout/chevron2"/>
    <dgm:cxn modelId="{A9998271-5257-4708-A402-0DAE7885DE62}" srcId="{33AE8CB2-77D1-4165-B498-394864994370}" destId="{E688FA2A-D96A-4A10-AB78-700171A135BB}" srcOrd="0" destOrd="0" parTransId="{E2456022-EC28-4AB1-AF35-C538B26AC90A}" sibTransId="{8896DAAB-41B3-41B2-960B-1E5F29816CDD}"/>
    <dgm:cxn modelId="{228731C4-1133-476B-AC48-86D6BBDC7709}" type="presOf" srcId="{11DB20E1-C136-4B39-B386-7B89C4CF315C}" destId="{AB516329-527C-464E-A253-9B690F52328E}" srcOrd="0" destOrd="0" presId="urn:microsoft.com/office/officeart/2005/8/layout/chevron2"/>
    <dgm:cxn modelId="{71C51DF0-2793-4798-82AC-509CB4CB0379}" type="presOf" srcId="{4FB8A1B8-D245-473C-A575-A77F8BEB0F42}" destId="{D71EE2C6-AA27-4C3C-A9AD-0DAF9F6BD4A4}" srcOrd="0" destOrd="0" presId="urn:microsoft.com/office/officeart/2005/8/layout/chevron2"/>
    <dgm:cxn modelId="{70006835-6506-4C89-93E6-6ED5E44C52D9}" type="presOf" srcId="{4CF0372F-F23D-4314-BC81-FDEEF6655731}" destId="{FD877A7C-6578-4AEF-9618-62FF1900A25B}" srcOrd="0" destOrd="2" presId="urn:microsoft.com/office/officeart/2005/8/layout/chevron2"/>
    <dgm:cxn modelId="{604E2A5B-05BF-41C3-B8BE-4130EEDF44B9}" srcId="{CAF944E9-C069-42C9-B4E7-BB02ABA6B7B9}" destId="{4FB8A1B8-D245-473C-A575-A77F8BEB0F42}" srcOrd="0" destOrd="0" parTransId="{54BC85F5-BFE8-4BB0-A2ED-6E21184CA90B}" sibTransId="{0386BB6F-8C63-439B-8704-DA0468553F0A}"/>
    <dgm:cxn modelId="{E308F1B7-CEEC-4637-BB85-ABA5A777919A}" type="presOf" srcId="{803D1DFE-789B-4BE8-96F2-7A09C088798B}" destId="{DF401B32-56E9-45CD-BB2F-BCF174252867}" srcOrd="0" destOrd="0" presId="urn:microsoft.com/office/officeart/2005/8/layout/chevron2"/>
    <dgm:cxn modelId="{240C3578-F7FD-4FB1-9DDE-7FD28D514D7C}" type="presOf" srcId="{33AE8CB2-77D1-4165-B498-394864994370}" destId="{B418D48E-04E3-47C1-97B2-CF5832EC9DFA}" srcOrd="0" destOrd="0" presId="urn:microsoft.com/office/officeart/2005/8/layout/chevron2"/>
    <dgm:cxn modelId="{4FAE8819-1077-49E0-B935-BB067FCA8F89}" srcId="{803D1DFE-789B-4BE8-96F2-7A09C088798B}" destId="{B2311BE4-4BAE-4FF6-BD6B-C326EBA3D05C}" srcOrd="0" destOrd="0" parTransId="{8DA15721-EB21-4806-92A7-705C03A13F06}" sibTransId="{0A005277-7CD1-4812-9FDD-0D0B019C7943}"/>
    <dgm:cxn modelId="{C818B5DE-4EE1-4697-8659-B2237BE65F85}" srcId="{1E6CBF54-E161-48B9-A8D8-F969823893C3}" destId="{C613F9F3-5C13-41B8-B0AF-92B6DB1DD823}" srcOrd="0" destOrd="0" parTransId="{28A0277D-474A-4B4F-A40B-2B78F2393576}" sibTransId="{6179F23C-7628-4823-BACC-6978675D924F}"/>
    <dgm:cxn modelId="{66E166C8-CA4F-48CD-BF58-2BC29923629C}" srcId="{803D1DFE-789B-4BE8-96F2-7A09C088798B}" destId="{1E6CBF54-E161-48B9-A8D8-F969823893C3}" srcOrd="2" destOrd="0" parTransId="{5809F87E-D127-4F33-9509-518F963CFA59}" sibTransId="{1C3FD26D-EF53-47AF-B4C3-95B49FCCBB6E}"/>
    <dgm:cxn modelId="{10402D5A-5EB3-4B50-82ED-F1F5CF92BDD1}" type="presOf" srcId="{E688FA2A-D96A-4A10-AB78-700171A135BB}" destId="{FD877A7C-6578-4AEF-9618-62FF1900A25B}" srcOrd="0" destOrd="0" presId="urn:microsoft.com/office/officeart/2005/8/layout/chevron2"/>
    <dgm:cxn modelId="{C61FED4F-87BA-4844-ADEC-A568D39CFFB7}" type="presParOf" srcId="{DF401B32-56E9-45CD-BB2F-BCF174252867}" destId="{F3908F80-1BAF-4949-9B37-A698E179CC7E}" srcOrd="0" destOrd="0" presId="urn:microsoft.com/office/officeart/2005/8/layout/chevron2"/>
    <dgm:cxn modelId="{EB0B5581-098B-4703-8519-1A3B3EC99D88}" type="presParOf" srcId="{F3908F80-1BAF-4949-9B37-A698E179CC7E}" destId="{A376BC7C-0525-4C48-9FAA-E69DD769858E}" srcOrd="0" destOrd="0" presId="urn:microsoft.com/office/officeart/2005/8/layout/chevron2"/>
    <dgm:cxn modelId="{8D9D7FA8-AC42-4C27-883A-65649667C0A6}" type="presParOf" srcId="{F3908F80-1BAF-4949-9B37-A698E179CC7E}" destId="{AB516329-527C-464E-A253-9B690F52328E}" srcOrd="1" destOrd="0" presId="urn:microsoft.com/office/officeart/2005/8/layout/chevron2"/>
    <dgm:cxn modelId="{FD01E76A-BD35-438A-BB40-30D3E0BB5A47}" type="presParOf" srcId="{DF401B32-56E9-45CD-BB2F-BCF174252867}" destId="{BE8E43A0-91DF-4D41-8064-6DF58DE3E2CD}" srcOrd="1" destOrd="0" presId="urn:microsoft.com/office/officeart/2005/8/layout/chevron2"/>
    <dgm:cxn modelId="{E5213E00-2627-4867-8153-B5FD2EDA5303}" type="presParOf" srcId="{DF401B32-56E9-45CD-BB2F-BCF174252867}" destId="{3B900DFA-69FB-42B0-902F-84F4AE936BF1}" srcOrd="2" destOrd="0" presId="urn:microsoft.com/office/officeart/2005/8/layout/chevron2"/>
    <dgm:cxn modelId="{183A22EE-4A11-448D-8671-92F6B5737A3E}" type="presParOf" srcId="{3B900DFA-69FB-42B0-902F-84F4AE936BF1}" destId="{B418D48E-04E3-47C1-97B2-CF5832EC9DFA}" srcOrd="0" destOrd="0" presId="urn:microsoft.com/office/officeart/2005/8/layout/chevron2"/>
    <dgm:cxn modelId="{A6DBA88E-B568-478A-85C6-2569A11ADDEB}" type="presParOf" srcId="{3B900DFA-69FB-42B0-902F-84F4AE936BF1}" destId="{FD877A7C-6578-4AEF-9618-62FF1900A25B}" srcOrd="1" destOrd="0" presId="urn:microsoft.com/office/officeart/2005/8/layout/chevron2"/>
    <dgm:cxn modelId="{050E6428-6561-47F9-A6F6-ED6AFFE34D3E}" type="presParOf" srcId="{DF401B32-56E9-45CD-BB2F-BCF174252867}" destId="{0712DB46-27CE-4913-A7FC-B6DDEC885051}" srcOrd="3" destOrd="0" presId="urn:microsoft.com/office/officeart/2005/8/layout/chevron2"/>
    <dgm:cxn modelId="{18709446-AA9B-4D6C-9CD9-CC025D4E63D2}" type="presParOf" srcId="{DF401B32-56E9-45CD-BB2F-BCF174252867}" destId="{120F967F-C038-4FFF-81AC-813FACE4B1D3}" srcOrd="4" destOrd="0" presId="urn:microsoft.com/office/officeart/2005/8/layout/chevron2"/>
    <dgm:cxn modelId="{DDBE7846-15F8-4FB7-B7BA-A25CA9123ED9}" type="presParOf" srcId="{120F967F-C038-4FFF-81AC-813FACE4B1D3}" destId="{7B8DB20E-5C92-46B6-A42A-A5E5DAD40F2C}" srcOrd="0" destOrd="0" presId="urn:microsoft.com/office/officeart/2005/8/layout/chevron2"/>
    <dgm:cxn modelId="{6F4F7D56-0AA8-4D26-B6F1-9FE4D240A1CE}" type="presParOf" srcId="{120F967F-C038-4FFF-81AC-813FACE4B1D3}" destId="{0FCD9040-581A-4F9D-BBDA-222126915C39}" srcOrd="1" destOrd="0" presId="urn:microsoft.com/office/officeart/2005/8/layout/chevron2"/>
    <dgm:cxn modelId="{23E7022E-AE14-487A-A055-643753CAACA4}" type="presParOf" srcId="{DF401B32-56E9-45CD-BB2F-BCF174252867}" destId="{4AD52A0D-D156-41F4-A909-7C2014CCBD87}" srcOrd="5" destOrd="0" presId="urn:microsoft.com/office/officeart/2005/8/layout/chevron2"/>
    <dgm:cxn modelId="{8CED128E-7157-4DF9-AAAD-4BBEA4874F71}" type="presParOf" srcId="{DF401B32-56E9-45CD-BB2F-BCF174252867}" destId="{0A711D72-4A02-430F-B284-67E02A517C3F}" srcOrd="6" destOrd="0" presId="urn:microsoft.com/office/officeart/2005/8/layout/chevron2"/>
    <dgm:cxn modelId="{C20C78B8-6F24-403C-A924-FC7C667D3C54}" type="presParOf" srcId="{0A711D72-4A02-430F-B284-67E02A517C3F}" destId="{534ECC37-DFDC-4917-8085-A2F7FB819350}" srcOrd="0" destOrd="0" presId="urn:microsoft.com/office/officeart/2005/8/layout/chevron2"/>
    <dgm:cxn modelId="{8E7255BC-4776-4AA2-B008-1D1936832BED}" type="presParOf" srcId="{0A711D72-4A02-430F-B284-67E02A517C3F}" destId="{D71EE2C6-AA27-4C3C-A9AD-0DAF9F6BD4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6BC7C-0525-4C48-9FAA-E69DD769858E}">
      <dsp:nvSpPr>
        <dsp:cNvPr id="0" name=""/>
        <dsp:cNvSpPr/>
      </dsp:nvSpPr>
      <dsp:spPr>
        <a:xfrm rot="5400000">
          <a:off x="597956" y="2037081"/>
          <a:ext cx="1243746" cy="1410782"/>
        </a:xfrm>
        <a:prstGeom prst="chevron">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DESCRIPTIVA</a:t>
          </a:r>
          <a:endParaRPr lang="es-CO" sz="1400" b="1" kern="1200" dirty="0">
            <a:solidFill>
              <a:schemeClr val="tx1"/>
            </a:solidFill>
          </a:endParaRPr>
        </a:p>
      </dsp:txBody>
      <dsp:txXfrm rot="-5400000">
        <a:off x="514438" y="2120599"/>
        <a:ext cx="1410782" cy="1243746"/>
      </dsp:txXfrm>
    </dsp:sp>
    <dsp:sp modelId="{AB516329-527C-464E-A253-9B690F52328E}">
      <dsp:nvSpPr>
        <dsp:cNvPr id="0" name=""/>
        <dsp:cNvSpPr/>
      </dsp:nvSpPr>
      <dsp:spPr>
        <a:xfrm rot="5400000">
          <a:off x="5660172" y="-3635527"/>
          <a:ext cx="935705" cy="820779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latin typeface="Bahnschrift Light"/>
            </a:rPr>
            <a:t>Es cuasi experimental debido a que no se tiene control sobre las variables a estudiarse debido a que no están establecidas</a:t>
          </a:r>
          <a:r>
            <a:rPr lang="es-EC" sz="1800" kern="1200" dirty="0" smtClean="0">
              <a:solidFill>
                <a:schemeClr val="accent1">
                  <a:lumMod val="50000"/>
                </a:schemeClr>
              </a:solidFill>
            </a:rPr>
            <a:t>.</a:t>
          </a:r>
          <a:endParaRPr lang="es-CO" sz="1800" kern="1200" dirty="0">
            <a:solidFill>
              <a:schemeClr val="accent1">
                <a:lumMod val="50000"/>
              </a:schemeClr>
            </a:solidFill>
          </a:endParaRPr>
        </a:p>
      </dsp:txBody>
      <dsp:txXfrm rot="-5400000">
        <a:off x="2024130" y="46192"/>
        <a:ext cx="8162114" cy="844351"/>
      </dsp:txXfrm>
    </dsp:sp>
    <dsp:sp modelId="{B418D48E-04E3-47C1-97B2-CF5832EC9DFA}">
      <dsp:nvSpPr>
        <dsp:cNvPr id="0" name=""/>
        <dsp:cNvSpPr/>
      </dsp:nvSpPr>
      <dsp:spPr>
        <a:xfrm rot="5400000">
          <a:off x="547594" y="3105059"/>
          <a:ext cx="1243746" cy="1406525"/>
        </a:xfrm>
        <a:prstGeom prst="chevron">
          <a:avLst/>
        </a:prstGeom>
        <a:solidFill>
          <a:schemeClr val="accent4">
            <a:hueOff val="-658527"/>
            <a:satOff val="7436"/>
            <a:lumOff val="3987"/>
            <a:alphaOff val="0"/>
          </a:schemeClr>
        </a:solidFill>
        <a:ln w="9525" cap="flat" cmpd="sng" algn="ctr">
          <a:solidFill>
            <a:schemeClr val="accent4">
              <a:hueOff val="-658527"/>
              <a:satOff val="7436"/>
              <a:lumOff val="398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CORRELACIONAL</a:t>
          </a:r>
          <a:endParaRPr lang="es-CO" sz="1200" b="1" kern="1200" dirty="0">
            <a:solidFill>
              <a:schemeClr val="tx1"/>
            </a:solidFill>
          </a:endParaRPr>
        </a:p>
      </dsp:txBody>
      <dsp:txXfrm rot="-5400000">
        <a:off x="466205" y="3186448"/>
        <a:ext cx="1406525" cy="1243746"/>
      </dsp:txXfrm>
    </dsp:sp>
    <dsp:sp modelId="{FD877A7C-6578-4AEF-9618-62FF1900A25B}">
      <dsp:nvSpPr>
        <dsp:cNvPr id="0" name=""/>
        <dsp:cNvSpPr/>
      </dsp:nvSpPr>
      <dsp:spPr>
        <a:xfrm rot="5400000">
          <a:off x="5928496" y="-706934"/>
          <a:ext cx="808435" cy="8635761"/>
        </a:xfrm>
        <a:prstGeom prst="round2SameRect">
          <a:avLst/>
        </a:prstGeom>
        <a:solidFill>
          <a:schemeClr val="lt1">
            <a:alpha val="90000"/>
            <a:hueOff val="0"/>
            <a:satOff val="0"/>
            <a:lumOff val="0"/>
            <a:alphaOff val="0"/>
          </a:schemeClr>
        </a:solidFill>
        <a:ln w="9525" cap="flat" cmpd="sng" algn="ctr">
          <a:solidFill>
            <a:schemeClr val="accent4">
              <a:hueOff val="-658527"/>
              <a:satOff val="7436"/>
              <a:lumOff val="3987"/>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14300" lvl="1" indent="-114300" algn="just" defTabSz="666750">
            <a:lnSpc>
              <a:spcPct val="90000"/>
            </a:lnSpc>
            <a:spcBef>
              <a:spcPct val="0"/>
            </a:spcBef>
            <a:spcAft>
              <a:spcPct val="15000"/>
            </a:spcAft>
            <a:buChar char="••"/>
          </a:pPr>
          <a:endParaRPr lang="es-CO" sz="1500" kern="1200" dirty="0"/>
        </a:p>
        <a:p>
          <a:pPr marL="171450" lvl="1" indent="-171450" algn="l" defTabSz="800100">
            <a:lnSpc>
              <a:spcPct val="90000"/>
            </a:lnSpc>
            <a:spcBef>
              <a:spcPct val="0"/>
            </a:spcBef>
            <a:spcAft>
              <a:spcPct val="15000"/>
            </a:spcAft>
            <a:buChar char="••"/>
          </a:pPr>
          <a:r>
            <a:rPr lang="es-ES" sz="1800" kern="1200" dirty="0" smtClean="0">
              <a:solidFill>
                <a:schemeClr val="tx1"/>
              </a:solidFill>
              <a:latin typeface="Bahnschrift Light"/>
            </a:rPr>
            <a:t>Porque el propósito es establecer</a:t>
          </a:r>
          <a:r>
            <a:rPr lang="es-EC" sz="1800" kern="1200" dirty="0" smtClean="0">
              <a:solidFill>
                <a:schemeClr val="tx1"/>
              </a:solidFill>
              <a:latin typeface="Bahnschrift Light"/>
            </a:rPr>
            <a:t> la incidencia de la Recreación Lúdica en las actividades de la vida diaria en los Adultos Mayores</a:t>
          </a:r>
          <a:r>
            <a:rPr lang="es-EC" sz="1800" kern="1200" dirty="0" smtClean="0">
              <a:solidFill>
                <a:schemeClr val="accent1">
                  <a:lumMod val="50000"/>
                </a:schemeClr>
              </a:solidFill>
              <a:latin typeface="Bahnschrift Light"/>
            </a:rPr>
            <a:t>.</a:t>
          </a:r>
          <a:r>
            <a:rPr lang="es-EC" sz="1800" kern="1200" dirty="0" smtClean="0">
              <a:latin typeface="Bahnschrift Light"/>
            </a:rPr>
            <a:t> </a:t>
          </a:r>
          <a:br>
            <a:rPr lang="es-EC" sz="1800" kern="1200" dirty="0" smtClean="0">
              <a:latin typeface="Bahnschrift Light"/>
            </a:rPr>
          </a:br>
          <a:endParaRPr lang="es-EC" sz="1800" kern="1200" dirty="0">
            <a:latin typeface="Bahnschrift Light"/>
          </a:endParaRPr>
        </a:p>
        <a:p>
          <a:pPr marL="171450" lvl="1" indent="-171450" algn="just" defTabSz="800100">
            <a:lnSpc>
              <a:spcPct val="90000"/>
            </a:lnSpc>
            <a:spcBef>
              <a:spcPct val="0"/>
            </a:spcBef>
            <a:spcAft>
              <a:spcPct val="15000"/>
            </a:spcAft>
            <a:buChar char="••"/>
          </a:pPr>
          <a:endParaRPr lang="es-CO" sz="1800" kern="1200" dirty="0"/>
        </a:p>
      </dsp:txBody>
      <dsp:txXfrm rot="-5400000">
        <a:off x="2014834" y="3246193"/>
        <a:ext cx="8596296" cy="729505"/>
      </dsp:txXfrm>
    </dsp:sp>
    <dsp:sp modelId="{7B8DB20E-5C92-46B6-A42A-A5E5DAD40F2C}">
      <dsp:nvSpPr>
        <dsp:cNvPr id="0" name=""/>
        <dsp:cNvSpPr/>
      </dsp:nvSpPr>
      <dsp:spPr>
        <a:xfrm rot="5400000">
          <a:off x="545292" y="-151844"/>
          <a:ext cx="1243746" cy="1547435"/>
        </a:xfrm>
        <a:prstGeom prst="chevron">
          <a:avLst/>
        </a:prstGeom>
        <a:solidFill>
          <a:schemeClr val="accent4">
            <a:hueOff val="-1317055"/>
            <a:satOff val="14873"/>
            <a:lumOff val="7973"/>
            <a:alphaOff val="0"/>
          </a:schemeClr>
        </a:solidFill>
        <a:ln w="9525" cap="flat" cmpd="sng" algn="ctr">
          <a:solidFill>
            <a:schemeClr val="accent4">
              <a:hueOff val="-1317055"/>
              <a:satOff val="14873"/>
              <a:lumOff val="797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b="1" kern="1200" dirty="0" smtClean="0"/>
            <a:t> </a:t>
          </a:r>
          <a:r>
            <a:rPr lang="es-EC" sz="1200" b="1" kern="1200" dirty="0" smtClean="0">
              <a:solidFill>
                <a:schemeClr val="tx1"/>
              </a:solidFill>
            </a:rPr>
            <a:t>CUASI EXPERIMENTAL</a:t>
          </a:r>
          <a:endParaRPr lang="es-CO" sz="1200" b="1" kern="1200" dirty="0">
            <a:solidFill>
              <a:schemeClr val="tx1"/>
            </a:solidFill>
          </a:endParaRPr>
        </a:p>
      </dsp:txBody>
      <dsp:txXfrm rot="-5400000">
        <a:off x="393448" y="0"/>
        <a:ext cx="1547435" cy="1243746"/>
      </dsp:txXfrm>
    </dsp:sp>
    <dsp:sp modelId="{0FCD9040-581A-4F9D-BBDA-222126915C39}">
      <dsp:nvSpPr>
        <dsp:cNvPr id="0" name=""/>
        <dsp:cNvSpPr/>
      </dsp:nvSpPr>
      <dsp:spPr>
        <a:xfrm rot="5400000">
          <a:off x="4783472" y="-656506"/>
          <a:ext cx="808435" cy="6388006"/>
        </a:xfrm>
        <a:prstGeom prst="round2SameRect">
          <a:avLst/>
        </a:prstGeom>
        <a:solidFill>
          <a:schemeClr val="lt1">
            <a:alpha val="90000"/>
            <a:hueOff val="0"/>
            <a:satOff val="0"/>
            <a:lumOff val="0"/>
            <a:alphaOff val="0"/>
          </a:schemeClr>
        </a:solidFill>
        <a:ln w="9525" cap="flat" cmpd="sng" algn="ctr">
          <a:solidFill>
            <a:schemeClr val="accent4">
              <a:hueOff val="-1317055"/>
              <a:satOff val="14873"/>
              <a:lumOff val="7973"/>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solidFill>
                <a:schemeClr val="tx1"/>
              </a:solidFill>
              <a:latin typeface="Bahnschrift Light"/>
            </a:rPr>
            <a:t>I</a:t>
          </a:r>
          <a:r>
            <a:rPr lang="es-EC" sz="1800" kern="1200" dirty="0" smtClean="0">
              <a:solidFill>
                <a:schemeClr val="tx1"/>
              </a:solidFill>
              <a:latin typeface="Bahnschrift Light"/>
            </a:rPr>
            <a:t>ndican las características de la situación u objeto de estudio y se describirán escalas para realizar el diagnóstico del problema (Hernández, Fernández, &amp; Baptista, 2010).</a:t>
          </a:r>
          <a:endParaRPr lang="es-CO" sz="1800" kern="1200" dirty="0">
            <a:solidFill>
              <a:schemeClr val="tx1"/>
            </a:solidFill>
            <a:latin typeface="Bahnschrift Light"/>
          </a:endParaRPr>
        </a:p>
      </dsp:txBody>
      <dsp:txXfrm rot="-5400000">
        <a:off x="1993687" y="2172744"/>
        <a:ext cx="6348541" cy="729505"/>
      </dsp:txXfrm>
    </dsp:sp>
    <dsp:sp modelId="{534ECC37-DFDC-4917-8085-A2F7FB819350}">
      <dsp:nvSpPr>
        <dsp:cNvPr id="0" name=""/>
        <dsp:cNvSpPr/>
      </dsp:nvSpPr>
      <dsp:spPr>
        <a:xfrm rot="5400000">
          <a:off x="549392" y="912019"/>
          <a:ext cx="1243746" cy="1458928"/>
        </a:xfrm>
        <a:prstGeom prst="chevron">
          <a:avLst/>
        </a:prstGeom>
        <a:solidFill>
          <a:schemeClr val="accent4">
            <a:hueOff val="-1975582"/>
            <a:satOff val="22309"/>
            <a:lumOff val="11960"/>
            <a:alphaOff val="0"/>
          </a:schemeClr>
        </a:solidFill>
        <a:ln w="9525" cap="flat" cmpd="sng" algn="ctr">
          <a:solidFill>
            <a:schemeClr val="accent4">
              <a:hueOff val="-1975582"/>
              <a:satOff val="22309"/>
              <a:lumOff val="1196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CUALI-CUANTITATIVA</a:t>
          </a:r>
          <a:endParaRPr lang="es-CO" sz="1200" b="1" kern="1200" dirty="0">
            <a:solidFill>
              <a:schemeClr val="tx1"/>
            </a:solidFill>
          </a:endParaRPr>
        </a:p>
      </dsp:txBody>
      <dsp:txXfrm rot="-5400000">
        <a:off x="441801" y="1019610"/>
        <a:ext cx="1458928" cy="1243746"/>
      </dsp:txXfrm>
    </dsp:sp>
    <dsp:sp modelId="{D71EE2C6-AA27-4C3C-A9AD-0DAF9F6BD4A4}">
      <dsp:nvSpPr>
        <dsp:cNvPr id="0" name=""/>
        <dsp:cNvSpPr/>
      </dsp:nvSpPr>
      <dsp:spPr>
        <a:xfrm rot="5400000">
          <a:off x="6236311" y="-3194562"/>
          <a:ext cx="808435" cy="9293529"/>
        </a:xfrm>
        <a:prstGeom prst="round2SameRect">
          <a:avLst/>
        </a:prstGeom>
        <a:solidFill>
          <a:schemeClr val="lt1">
            <a:alpha val="90000"/>
            <a:hueOff val="0"/>
            <a:satOff val="0"/>
            <a:lumOff val="0"/>
            <a:alphaOff val="0"/>
          </a:schemeClr>
        </a:solidFill>
        <a:ln w="9525" cap="flat" cmpd="sng" algn="ctr">
          <a:solidFill>
            <a:schemeClr val="accent4">
              <a:hueOff val="-1975582"/>
              <a:satOff val="22309"/>
              <a:lumOff val="1196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latin typeface="Bahnschrift Light"/>
            </a:rPr>
            <a:t>Por medio de este enfoque se pretende conocer a través de datos numéricos y datos cualitativos si es viable la hipótesis, ya que se verificará si la variable independiente afecta a la variable dependiente</a:t>
          </a:r>
          <a:r>
            <a:rPr lang="es-EC" sz="1700" kern="1200" dirty="0" smtClean="0">
              <a:solidFill>
                <a:schemeClr val="tx1"/>
              </a:solidFill>
              <a:latin typeface="Bahnschrift Light"/>
            </a:rPr>
            <a:t>. </a:t>
          </a:r>
          <a:endParaRPr lang="es-EC" sz="1700" kern="1200" dirty="0">
            <a:solidFill>
              <a:schemeClr val="tx1"/>
            </a:solidFill>
            <a:latin typeface="Bahnschrift Light"/>
          </a:endParaRPr>
        </a:p>
      </dsp:txBody>
      <dsp:txXfrm rot="-5400000">
        <a:off x="1993765" y="1087449"/>
        <a:ext cx="9254064" cy="729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6BC7C-0525-4C48-9FAA-E69DD769858E}">
      <dsp:nvSpPr>
        <dsp:cNvPr id="0" name=""/>
        <dsp:cNvSpPr/>
      </dsp:nvSpPr>
      <dsp:spPr>
        <a:xfrm rot="5400000">
          <a:off x="597956" y="2037081"/>
          <a:ext cx="1243746" cy="1410782"/>
        </a:xfrm>
        <a:prstGeom prst="chevron">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Explicativo</a:t>
          </a:r>
          <a:endParaRPr lang="es-CO" sz="1800" b="1" kern="1200" dirty="0">
            <a:solidFill>
              <a:schemeClr val="tx1"/>
            </a:solidFill>
          </a:endParaRPr>
        </a:p>
      </dsp:txBody>
      <dsp:txXfrm rot="-5400000">
        <a:off x="514438" y="2120599"/>
        <a:ext cx="1410782" cy="1243746"/>
      </dsp:txXfrm>
    </dsp:sp>
    <dsp:sp modelId="{AB516329-527C-464E-A253-9B690F52328E}">
      <dsp:nvSpPr>
        <dsp:cNvPr id="0" name=""/>
        <dsp:cNvSpPr/>
      </dsp:nvSpPr>
      <dsp:spPr>
        <a:xfrm rot="5400000">
          <a:off x="5660172" y="-3635527"/>
          <a:ext cx="935705" cy="820779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latin typeface="Bahnschrift Light"/>
            </a:rPr>
            <a:t>Tiene una metodología flexible de mayor amplitud y dispersión ya que da apertura a la investigación y permite sondear un problema poco investigado. </a:t>
          </a:r>
          <a:endParaRPr lang="es-CO" sz="1800" kern="1200" dirty="0">
            <a:solidFill>
              <a:schemeClr val="tx1"/>
            </a:solidFill>
            <a:latin typeface="Bahnschrift Light"/>
          </a:endParaRPr>
        </a:p>
      </dsp:txBody>
      <dsp:txXfrm rot="-5400000">
        <a:off x="2024130" y="46192"/>
        <a:ext cx="8162114" cy="844351"/>
      </dsp:txXfrm>
    </dsp:sp>
    <dsp:sp modelId="{B418D48E-04E3-47C1-97B2-CF5832EC9DFA}">
      <dsp:nvSpPr>
        <dsp:cNvPr id="0" name=""/>
        <dsp:cNvSpPr/>
      </dsp:nvSpPr>
      <dsp:spPr>
        <a:xfrm rot="5400000">
          <a:off x="547594" y="3105059"/>
          <a:ext cx="1243746" cy="1406525"/>
        </a:xfrm>
        <a:prstGeom prst="chevron">
          <a:avLst/>
        </a:prstGeom>
        <a:solidFill>
          <a:schemeClr val="accent4">
            <a:hueOff val="-658527"/>
            <a:satOff val="7436"/>
            <a:lumOff val="3987"/>
            <a:alphaOff val="0"/>
          </a:schemeClr>
        </a:solidFill>
        <a:ln w="9525" cap="flat" cmpd="sng" algn="ctr">
          <a:solidFill>
            <a:schemeClr val="accent4">
              <a:hueOff val="-658527"/>
              <a:satOff val="7436"/>
              <a:lumOff val="398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CORRELACIONAL</a:t>
          </a:r>
          <a:endParaRPr lang="es-CO" sz="1200" b="1" kern="1200" dirty="0">
            <a:solidFill>
              <a:schemeClr val="tx1"/>
            </a:solidFill>
          </a:endParaRPr>
        </a:p>
      </dsp:txBody>
      <dsp:txXfrm rot="-5400000">
        <a:off x="466205" y="3186448"/>
        <a:ext cx="1406525" cy="1243746"/>
      </dsp:txXfrm>
    </dsp:sp>
    <dsp:sp modelId="{FD877A7C-6578-4AEF-9618-62FF1900A25B}">
      <dsp:nvSpPr>
        <dsp:cNvPr id="0" name=""/>
        <dsp:cNvSpPr/>
      </dsp:nvSpPr>
      <dsp:spPr>
        <a:xfrm rot="5400000">
          <a:off x="5928496" y="-706934"/>
          <a:ext cx="808435" cy="8635761"/>
        </a:xfrm>
        <a:prstGeom prst="round2SameRect">
          <a:avLst/>
        </a:prstGeom>
        <a:solidFill>
          <a:schemeClr val="lt1">
            <a:alpha val="90000"/>
            <a:hueOff val="0"/>
            <a:satOff val="0"/>
            <a:lumOff val="0"/>
            <a:alphaOff val="0"/>
          </a:schemeClr>
        </a:solidFill>
        <a:ln w="9525" cap="flat" cmpd="sng" algn="ctr">
          <a:solidFill>
            <a:schemeClr val="accent4">
              <a:hueOff val="-658527"/>
              <a:satOff val="7436"/>
              <a:lumOff val="3987"/>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endParaRPr lang="es-CO" sz="1800" kern="1200" dirty="0"/>
        </a:p>
        <a:p>
          <a:pPr marL="171450" lvl="1" indent="-171450" algn="l" defTabSz="800100">
            <a:lnSpc>
              <a:spcPct val="90000"/>
            </a:lnSpc>
            <a:spcBef>
              <a:spcPct val="0"/>
            </a:spcBef>
            <a:spcAft>
              <a:spcPct val="15000"/>
            </a:spcAft>
            <a:buChar char="••"/>
          </a:pPr>
          <a:r>
            <a:rPr lang="es-EC" sz="1800" kern="1200" dirty="0" smtClean="0">
              <a:solidFill>
                <a:schemeClr val="tx1"/>
              </a:solidFill>
              <a:latin typeface="Bahnschrift Light"/>
            </a:rPr>
            <a:t>No permite determinar la relación que existe entre la variable independiente y la variable dependiente. </a:t>
          </a:r>
          <a:br>
            <a:rPr lang="es-EC" sz="1800" kern="1200" dirty="0" smtClean="0">
              <a:solidFill>
                <a:schemeClr val="tx1"/>
              </a:solidFill>
              <a:latin typeface="Bahnschrift Light"/>
            </a:rPr>
          </a:br>
          <a:endParaRPr lang="es-EC" sz="1800" kern="1200" dirty="0">
            <a:solidFill>
              <a:schemeClr val="tx1"/>
            </a:solidFill>
            <a:latin typeface="Bahnschrift Light"/>
          </a:endParaRPr>
        </a:p>
        <a:p>
          <a:pPr marL="171450" lvl="1" indent="-171450" algn="just" defTabSz="800100">
            <a:lnSpc>
              <a:spcPct val="90000"/>
            </a:lnSpc>
            <a:spcBef>
              <a:spcPct val="0"/>
            </a:spcBef>
            <a:spcAft>
              <a:spcPct val="15000"/>
            </a:spcAft>
            <a:buChar char="••"/>
          </a:pPr>
          <a:endParaRPr lang="es-CO" sz="1800" kern="1200" dirty="0"/>
        </a:p>
      </dsp:txBody>
      <dsp:txXfrm rot="-5400000">
        <a:off x="2014834" y="3246193"/>
        <a:ext cx="8596296" cy="729505"/>
      </dsp:txXfrm>
    </dsp:sp>
    <dsp:sp modelId="{7B8DB20E-5C92-46B6-A42A-A5E5DAD40F2C}">
      <dsp:nvSpPr>
        <dsp:cNvPr id="0" name=""/>
        <dsp:cNvSpPr/>
      </dsp:nvSpPr>
      <dsp:spPr>
        <a:xfrm rot="5400000">
          <a:off x="545292" y="-151844"/>
          <a:ext cx="1243746" cy="1547435"/>
        </a:xfrm>
        <a:prstGeom prst="chevron">
          <a:avLst/>
        </a:prstGeom>
        <a:solidFill>
          <a:schemeClr val="accent4">
            <a:hueOff val="-1317055"/>
            <a:satOff val="14873"/>
            <a:lumOff val="7973"/>
            <a:alphaOff val="0"/>
          </a:schemeClr>
        </a:solidFill>
        <a:ln w="9525" cap="flat" cmpd="sng" algn="ctr">
          <a:solidFill>
            <a:schemeClr val="accent4">
              <a:hueOff val="-1317055"/>
              <a:satOff val="14873"/>
              <a:lumOff val="797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accent1">
                  <a:lumMod val="50000"/>
                </a:schemeClr>
              </a:solidFill>
            </a:rPr>
            <a:t> </a:t>
          </a:r>
          <a:r>
            <a:rPr lang="es-EC" sz="1600" b="1" kern="1200" dirty="0" smtClean="0">
              <a:solidFill>
                <a:schemeClr val="tx1"/>
              </a:solidFill>
            </a:rPr>
            <a:t>Exploratorio </a:t>
          </a:r>
          <a:endParaRPr lang="es-CO" sz="1600" b="1" kern="1200" dirty="0">
            <a:solidFill>
              <a:schemeClr val="tx1"/>
            </a:solidFill>
          </a:endParaRPr>
        </a:p>
      </dsp:txBody>
      <dsp:txXfrm rot="-5400000">
        <a:off x="393448" y="0"/>
        <a:ext cx="1547435" cy="1243746"/>
      </dsp:txXfrm>
    </dsp:sp>
    <dsp:sp modelId="{0FCD9040-581A-4F9D-BBDA-222126915C39}">
      <dsp:nvSpPr>
        <dsp:cNvPr id="0" name=""/>
        <dsp:cNvSpPr/>
      </dsp:nvSpPr>
      <dsp:spPr>
        <a:xfrm rot="5400000">
          <a:off x="4783472" y="-656506"/>
          <a:ext cx="808435" cy="6388006"/>
        </a:xfrm>
        <a:prstGeom prst="round2SameRect">
          <a:avLst/>
        </a:prstGeom>
        <a:solidFill>
          <a:schemeClr val="lt1">
            <a:alpha val="90000"/>
            <a:hueOff val="0"/>
            <a:satOff val="0"/>
            <a:lumOff val="0"/>
            <a:alphaOff val="0"/>
          </a:schemeClr>
        </a:solidFill>
        <a:ln w="9525" cap="flat" cmpd="sng" algn="ctr">
          <a:solidFill>
            <a:schemeClr val="accent4">
              <a:hueOff val="-1317055"/>
              <a:satOff val="14873"/>
              <a:lumOff val="7973"/>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latin typeface="Bahnschrift Light"/>
            </a:rPr>
            <a:t>Conduce a la formulación de leyes es un estudio altamente estructurado que nos permite detectar los factores determinados de ciertos comportamientos.</a:t>
          </a:r>
          <a:endParaRPr lang="es-CO" sz="1800" kern="1200" dirty="0">
            <a:solidFill>
              <a:schemeClr val="tx1"/>
            </a:solidFill>
            <a:latin typeface="Bahnschrift Light"/>
          </a:endParaRPr>
        </a:p>
      </dsp:txBody>
      <dsp:txXfrm rot="-5400000">
        <a:off x="1993687" y="2172744"/>
        <a:ext cx="6348541" cy="729505"/>
      </dsp:txXfrm>
    </dsp:sp>
    <dsp:sp modelId="{534ECC37-DFDC-4917-8085-A2F7FB819350}">
      <dsp:nvSpPr>
        <dsp:cNvPr id="0" name=""/>
        <dsp:cNvSpPr/>
      </dsp:nvSpPr>
      <dsp:spPr>
        <a:xfrm rot="5400000">
          <a:off x="549392" y="912019"/>
          <a:ext cx="1243746" cy="1458928"/>
        </a:xfrm>
        <a:prstGeom prst="chevron">
          <a:avLst/>
        </a:prstGeom>
        <a:solidFill>
          <a:schemeClr val="accent4">
            <a:hueOff val="-1975582"/>
            <a:satOff val="22309"/>
            <a:lumOff val="11960"/>
            <a:alphaOff val="0"/>
          </a:schemeClr>
        </a:solidFill>
        <a:ln w="9525" cap="flat" cmpd="sng" algn="ctr">
          <a:solidFill>
            <a:schemeClr val="accent4">
              <a:hueOff val="-1975582"/>
              <a:satOff val="22309"/>
              <a:lumOff val="1196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Descriptivo</a:t>
          </a:r>
          <a:endParaRPr lang="es-CO" sz="1800" b="1" kern="1200" dirty="0">
            <a:solidFill>
              <a:schemeClr val="tx1"/>
            </a:solidFill>
          </a:endParaRPr>
        </a:p>
      </dsp:txBody>
      <dsp:txXfrm rot="-5400000">
        <a:off x="441801" y="1019610"/>
        <a:ext cx="1458928" cy="1243746"/>
      </dsp:txXfrm>
    </dsp:sp>
    <dsp:sp modelId="{D71EE2C6-AA27-4C3C-A9AD-0DAF9F6BD4A4}">
      <dsp:nvSpPr>
        <dsp:cNvPr id="0" name=""/>
        <dsp:cNvSpPr/>
      </dsp:nvSpPr>
      <dsp:spPr>
        <a:xfrm rot="5400000">
          <a:off x="6236311" y="-3194562"/>
          <a:ext cx="808435" cy="9293529"/>
        </a:xfrm>
        <a:prstGeom prst="round2SameRect">
          <a:avLst/>
        </a:prstGeom>
        <a:solidFill>
          <a:schemeClr val="lt1">
            <a:alpha val="90000"/>
            <a:hueOff val="0"/>
            <a:satOff val="0"/>
            <a:lumOff val="0"/>
            <a:alphaOff val="0"/>
          </a:schemeClr>
        </a:solidFill>
        <a:ln w="9525" cap="flat" cmpd="sng" algn="ctr">
          <a:solidFill>
            <a:schemeClr val="accent4">
              <a:hueOff val="-1975582"/>
              <a:satOff val="22309"/>
              <a:lumOff val="1196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latin typeface="Bahnschrift Light"/>
            </a:rPr>
            <a:t>Permite tener predicciones rudimentarias y requiere de conocimientos suficientes para comparar entre dos o más fenómenos, situaciones o estructuras, y clasificar elementos de modelos de comportamientos según ciertos criterios</a:t>
          </a:r>
          <a:r>
            <a:rPr lang="es-EC" sz="1800" kern="1200" dirty="0" smtClean="0">
              <a:solidFill>
                <a:schemeClr val="accent1">
                  <a:lumMod val="50000"/>
                </a:schemeClr>
              </a:solidFill>
              <a:latin typeface="Bahnschrift Light"/>
            </a:rPr>
            <a:t>.</a:t>
          </a:r>
          <a:endParaRPr lang="es-EC" sz="1800" kern="1200" dirty="0">
            <a:solidFill>
              <a:schemeClr val="accent1">
                <a:lumMod val="50000"/>
              </a:schemeClr>
            </a:solidFill>
            <a:latin typeface="Bahnschrift Light"/>
          </a:endParaRPr>
        </a:p>
      </dsp:txBody>
      <dsp:txXfrm rot="-5400000">
        <a:off x="1993765" y="1087449"/>
        <a:ext cx="9254064" cy="729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EEC0483-7BAC-C045-8657-7E6FAFFB7978}" type="datetimeFigureOut">
              <a:rPr lang="es-ES_tradnl" smtClean="0"/>
              <a:t>08/12/2019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83E7433-6B63-0040-B1BF-75CCDCD89624}"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EEC0483-7BAC-C045-8657-7E6FAFFB7978}" type="datetimeFigureOut">
              <a:rPr lang="es-ES_tradnl" smtClean="0"/>
              <a:t>08/12/2019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83E7433-6B63-0040-B1BF-75CCDCD89624}"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EEC0483-7BAC-C045-8657-7E6FAFFB7978}" type="datetimeFigureOut">
              <a:rPr lang="es-ES_tradnl" smtClean="0"/>
              <a:t>08/12/2019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83E7433-6B63-0040-B1BF-75CCDCD89624}" type="slidenum">
              <a:rPr lang="es-ES_tradnl" smtClean="0"/>
              <a:t>‹Nº›</a:t>
            </a:fld>
            <a:endParaRPr lang="es-ES_tradnl"/>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EEC0483-7BAC-C045-8657-7E6FAFFB7978}" type="datetimeFigureOut">
              <a:rPr lang="es-ES_tradnl" smtClean="0"/>
              <a:t>08/12/2019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83E7433-6B63-0040-B1BF-75CCDCD89624}" type="slidenum">
              <a:rPr lang="es-ES_tradnl" smtClean="0"/>
              <a:t>‹Nº›</a:t>
            </a:fld>
            <a:endParaRPr lang="es-ES_tradnl"/>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EEC0483-7BAC-C045-8657-7E6FAFFB7978}" type="datetimeFigureOut">
              <a:rPr lang="es-ES_tradnl" smtClean="0"/>
              <a:t>08/12/2019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83E7433-6B63-0040-B1BF-75CCDCD89624}"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EEC0483-7BAC-C045-8657-7E6FAFFB7978}" type="datetimeFigureOut">
              <a:rPr lang="es-ES_tradnl" smtClean="0"/>
              <a:t>08/12/2019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83E7433-6B63-0040-B1BF-75CCDCD89624}" type="slidenum">
              <a:rPr lang="es-ES_tradnl" smtClean="0"/>
              <a:t>‹Nº›</a:t>
            </a:fld>
            <a:endParaRPr lang="es-ES_tradnl"/>
          </a:p>
        </p:txBody>
      </p:sp>
      <p:sp>
        <p:nvSpPr>
          <p:cNvPr id="9" name="Content Placeholder 8"/>
          <p:cNvSpPr>
            <a:spLocks noGrp="1"/>
          </p:cNvSpPr>
          <p:nvPr>
            <p:ph sz="quarter" idx="13"/>
          </p:nvPr>
        </p:nvSpPr>
        <p:spPr>
          <a:xfrm>
            <a:off x="902207"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EEC0483-7BAC-C045-8657-7E6FAFFB7978}" type="datetimeFigureOut">
              <a:rPr lang="es-ES_tradnl" smtClean="0"/>
              <a:t>08/12/2019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E83E7433-6B63-0040-B1BF-75CCDCD89624}"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EEC0483-7BAC-C045-8657-7E6FAFFB7978}" type="datetimeFigureOut">
              <a:rPr lang="es-ES_tradnl" smtClean="0"/>
              <a:t>08/12/2019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E83E7433-6B63-0040-B1BF-75CCDCD89624}"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EEC0483-7BAC-C045-8657-7E6FAFFB7978}" type="datetimeFigureOut">
              <a:rPr lang="es-ES_tradnl" smtClean="0"/>
              <a:t>08/12/2019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E83E7433-6B63-0040-B1BF-75CCDCD89624}"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EEC0483-7BAC-C045-8657-7E6FAFFB7978}" type="datetimeFigureOut">
              <a:rPr lang="es-ES_tradnl" smtClean="0"/>
              <a:t>08/12/2019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83E7433-6B63-0040-B1BF-75CCDCD89624}" type="slidenum">
              <a:rPr lang="es-ES_tradnl" smtClean="0"/>
              <a:t>‹Nº›</a:t>
            </a:fld>
            <a:endParaRPr lang="es-ES_tradnl"/>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EEC0483-7BAC-C045-8657-7E6FAFFB7978}" type="datetimeFigureOut">
              <a:rPr lang="es-ES_tradnl" smtClean="0"/>
              <a:t>08/12/2019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83E7433-6B63-0040-B1BF-75CCDCD89624}" type="slidenum">
              <a:rPr lang="es-ES_tradnl" smtClean="0"/>
              <a:t>‹Nº›</a:t>
            </a:fld>
            <a:endParaRPr lang="es-ES_tradnl"/>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4EEC0483-7BAC-C045-8657-7E6FAFFB7978}" type="datetimeFigureOut">
              <a:rPr lang="es-ES_tradnl" smtClean="0"/>
              <a:t>08/12/2019</a:t>
            </a:fld>
            <a:endParaRPr lang="es-ES_tradnl"/>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s-ES_tradnl"/>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E83E7433-6B63-0040-B1BF-75CCDCD89624}" type="slidenum">
              <a:rPr lang="es-ES_tradnl" smtClean="0"/>
              <a:t>‹Nº›</a:t>
            </a:fld>
            <a:endParaRPr lang="es-ES_tradnl"/>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515155" y="1970463"/>
            <a:ext cx="10805375" cy="3618963"/>
          </a:xfrm>
        </p:spPr>
        <p:txBody>
          <a:bodyPr>
            <a:normAutofit lnSpcReduction="10000"/>
          </a:bodyPr>
          <a:lstStyle/>
          <a:p>
            <a:endParaRPr lang="es-EC" sz="2000" b="1" dirty="0" smtClean="0">
              <a:latin typeface="Arial" pitchFamily="34" charset="0"/>
              <a:cs typeface="Arial" pitchFamily="34" charset="0"/>
            </a:endParaRPr>
          </a:p>
          <a:p>
            <a:r>
              <a:rPr lang="es-EC" sz="2000" b="1" dirty="0" smtClean="0">
                <a:solidFill>
                  <a:schemeClr val="tx1"/>
                </a:solidFill>
                <a:latin typeface="Bahnschrift Light"/>
                <a:cs typeface="Arial" pitchFamily="34" charset="0"/>
              </a:rPr>
              <a:t>TEMA:</a:t>
            </a:r>
          </a:p>
          <a:p>
            <a:endParaRPr lang="es-EC" sz="2000" dirty="0">
              <a:solidFill>
                <a:schemeClr val="tx1"/>
              </a:solidFill>
              <a:latin typeface="Bahnschrift Light"/>
              <a:cs typeface="Arial" pitchFamily="34" charset="0"/>
            </a:endParaRPr>
          </a:p>
          <a:p>
            <a:r>
              <a:rPr lang="es-EC" sz="2000" b="1" dirty="0">
                <a:solidFill>
                  <a:srgbClr val="002060"/>
                </a:solidFill>
                <a:latin typeface="Bahnschrift Light"/>
                <a:cs typeface="Arial" pitchFamily="34" charset="0"/>
              </a:rPr>
              <a:t>“LA RECREACIÓN EN LAS ACTIVIDADES DE LA VIDA DIARIA DEL ADULTO MAYOR DE LA CLÍNICA DE ENFERMEDADES CRÓNICAS DEL HAIAM, DE LA CIUDAD DE QUITO</a:t>
            </a:r>
            <a:r>
              <a:rPr lang="es-EC" sz="2000" b="1" dirty="0" smtClean="0">
                <a:solidFill>
                  <a:srgbClr val="002060"/>
                </a:solidFill>
                <a:latin typeface="Bahnschrift Light"/>
                <a:cs typeface="Arial" pitchFamily="34" charset="0"/>
              </a:rPr>
              <a:t>.”</a:t>
            </a:r>
          </a:p>
          <a:p>
            <a:endParaRPr lang="es-EC" sz="2000" dirty="0" smtClean="0">
              <a:solidFill>
                <a:srgbClr val="002060"/>
              </a:solidFill>
              <a:latin typeface="Bahnschrift Light"/>
              <a:cs typeface="Arial" pitchFamily="34" charset="0"/>
            </a:endParaRPr>
          </a:p>
          <a:p>
            <a:endParaRPr lang="es-EC" sz="2000" dirty="0">
              <a:solidFill>
                <a:srgbClr val="002060"/>
              </a:solidFill>
              <a:latin typeface="Bahnschrift Light"/>
              <a:cs typeface="Arial" pitchFamily="34" charset="0"/>
            </a:endParaRPr>
          </a:p>
          <a:p>
            <a:r>
              <a:rPr lang="es-EC" sz="2000" b="1" dirty="0" smtClean="0">
                <a:solidFill>
                  <a:srgbClr val="002060"/>
                </a:solidFill>
                <a:latin typeface="Bahnschrift Light"/>
                <a:cs typeface="Arial" pitchFamily="34" charset="0"/>
              </a:rPr>
              <a:t>MAESTRANTE:</a:t>
            </a:r>
            <a:r>
              <a:rPr lang="es-EC" sz="2000" dirty="0" smtClean="0">
                <a:solidFill>
                  <a:srgbClr val="002060"/>
                </a:solidFill>
                <a:latin typeface="Bahnschrift Light"/>
                <a:cs typeface="Arial" pitchFamily="34" charset="0"/>
              </a:rPr>
              <a:t>  </a:t>
            </a:r>
            <a:r>
              <a:rPr lang="es-EC" sz="2000" b="1" dirty="0" smtClean="0">
                <a:solidFill>
                  <a:srgbClr val="002060"/>
                </a:solidFill>
                <a:latin typeface="Bahnschrift Light"/>
                <a:cs typeface="Arial" pitchFamily="34" charset="0"/>
              </a:rPr>
              <a:t>ARIAS </a:t>
            </a:r>
            <a:r>
              <a:rPr lang="es-EC" sz="2000" b="1" dirty="0">
                <a:solidFill>
                  <a:srgbClr val="002060"/>
                </a:solidFill>
                <a:latin typeface="Bahnschrift Light"/>
                <a:cs typeface="Arial" pitchFamily="34" charset="0"/>
              </a:rPr>
              <a:t>GONZÁLEZ, CARLOS </a:t>
            </a:r>
            <a:r>
              <a:rPr lang="es-EC" sz="2000" b="1" dirty="0" smtClean="0">
                <a:solidFill>
                  <a:srgbClr val="002060"/>
                </a:solidFill>
                <a:latin typeface="Bahnschrift Light"/>
                <a:cs typeface="Arial" pitchFamily="34" charset="0"/>
              </a:rPr>
              <a:t>ALBERTO</a:t>
            </a:r>
          </a:p>
          <a:p>
            <a:endParaRPr lang="es-EC" sz="2000" dirty="0">
              <a:solidFill>
                <a:srgbClr val="002060"/>
              </a:solidFill>
              <a:latin typeface="Bahnschrift Light"/>
              <a:cs typeface="Arial" pitchFamily="34" charset="0"/>
            </a:endParaRPr>
          </a:p>
          <a:p>
            <a:r>
              <a:rPr lang="es-EC" sz="2000" b="1" dirty="0" smtClean="0">
                <a:solidFill>
                  <a:srgbClr val="002060"/>
                </a:solidFill>
                <a:latin typeface="Bahnschrift Light"/>
                <a:cs typeface="Arial" pitchFamily="34" charset="0"/>
              </a:rPr>
              <a:t>DIRECTOR</a:t>
            </a:r>
            <a:r>
              <a:rPr lang="es-EC" sz="2000" b="1" dirty="0">
                <a:solidFill>
                  <a:srgbClr val="002060"/>
                </a:solidFill>
                <a:latin typeface="Bahnschrift Light"/>
                <a:cs typeface="Arial" pitchFamily="34" charset="0"/>
              </a:rPr>
              <a:t>: </a:t>
            </a:r>
            <a:r>
              <a:rPr lang="es-EC" sz="2000" b="1" dirty="0" err="1" smtClean="0">
                <a:solidFill>
                  <a:srgbClr val="002060"/>
                </a:solidFill>
                <a:latin typeface="Bahnschrift Light"/>
                <a:cs typeface="Arial" pitchFamily="34" charset="0"/>
              </a:rPr>
              <a:t>MSc</a:t>
            </a:r>
            <a:r>
              <a:rPr lang="es-EC" sz="2000" b="1" dirty="0">
                <a:solidFill>
                  <a:srgbClr val="002060"/>
                </a:solidFill>
                <a:latin typeface="Bahnschrift Light"/>
                <a:cs typeface="Arial" pitchFamily="34" charset="0"/>
              </a:rPr>
              <a:t>. LOACHAMIN ALDAZ, EDUARDO </a:t>
            </a:r>
            <a:r>
              <a:rPr lang="es-EC" sz="2000" b="1" dirty="0" smtClean="0">
                <a:solidFill>
                  <a:srgbClr val="002060"/>
                </a:solidFill>
                <a:latin typeface="Bahnschrift Light"/>
                <a:cs typeface="Arial" pitchFamily="34" charset="0"/>
              </a:rPr>
              <a:t>MARCELO</a:t>
            </a:r>
            <a:r>
              <a:rPr lang="es-EC" sz="2000" dirty="0">
                <a:solidFill>
                  <a:srgbClr val="002060"/>
                </a:solidFill>
                <a:latin typeface="Bahnschrift Light"/>
                <a:cs typeface="Arial" pitchFamily="34" charset="0"/>
              </a:rPr>
              <a:t> </a:t>
            </a:r>
          </a:p>
          <a:p>
            <a:endParaRPr lang="es-EC" sz="2000" dirty="0">
              <a:latin typeface="Arial" pitchFamily="34" charset="0"/>
              <a:cs typeface="Arial" pitchFamily="34" charset="0"/>
            </a:endParaRPr>
          </a:p>
        </p:txBody>
      </p:sp>
      <p:pic>
        <p:nvPicPr>
          <p:cNvPr id="6" name="Imagen 1"/>
          <p:cNvPicPr>
            <a:picLocks noChangeAspect="1"/>
          </p:cNvPicPr>
          <p:nvPr/>
        </p:nvPicPr>
        <p:blipFill rotWithShape="1">
          <a:blip r:embed="rId2"/>
          <a:srcRect t="15193" b="8508"/>
          <a:stretch/>
        </p:blipFill>
        <p:spPr>
          <a:xfrm>
            <a:off x="1481070" y="415015"/>
            <a:ext cx="9151657" cy="1606967"/>
          </a:xfrm>
          <a:prstGeom prst="rect">
            <a:avLst/>
          </a:prstGeom>
        </p:spPr>
      </p:pic>
    </p:spTree>
    <p:extLst>
      <p:ext uri="{BB962C8B-B14F-4D97-AF65-F5344CB8AC3E}">
        <p14:creationId xmlns:p14="http://schemas.microsoft.com/office/powerpoint/2010/main" val="1080634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948970" y="1320341"/>
            <a:ext cx="3926564" cy="2289184"/>
          </a:xfrm>
          <a:prstGeom prst="rect">
            <a:avLst/>
          </a:prstGeom>
        </p:spPr>
      </p:pic>
      <p:pic>
        <p:nvPicPr>
          <p:cNvPr id="3" name="Imagen 12" descr="logo espe-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224" y="1226808"/>
            <a:ext cx="695499" cy="995058"/>
          </a:xfrm>
          <a:prstGeom prst="rect">
            <a:avLst/>
          </a:prstGeom>
        </p:spPr>
      </p:pic>
      <p:pic>
        <p:nvPicPr>
          <p:cNvPr id="4" name="Picture 2" descr="C:\Users\Garcia\Desktop\4a8930_meditand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560" y="2458495"/>
            <a:ext cx="2459865" cy="2382592"/>
          </a:xfrm>
          <a:prstGeom prst="rect">
            <a:avLst/>
          </a:prstGeom>
          <a:noFill/>
          <a:extLst>
            <a:ext uri="{909E8E84-426E-40DD-AFC4-6F175D3DCCD1}">
              <a14:hiddenFill xmlns:a14="http://schemas.microsoft.com/office/drawing/2010/main">
                <a:solidFill>
                  <a:srgbClr val="FFFFFF"/>
                </a:solidFill>
              </a14:hiddenFill>
            </a:ext>
          </a:extLst>
        </p:spPr>
      </p:pic>
      <p:sp>
        <p:nvSpPr>
          <p:cNvPr id="6" name="2 Título"/>
          <p:cNvSpPr>
            <a:spLocks noGrp="1"/>
          </p:cNvSpPr>
          <p:nvPr>
            <p:ph type="title"/>
          </p:nvPr>
        </p:nvSpPr>
        <p:spPr>
          <a:xfrm>
            <a:off x="839788" y="2819110"/>
            <a:ext cx="7145113" cy="2551387"/>
          </a:xfrm>
        </p:spPr>
        <p:txBody>
          <a:bodyPr>
            <a:normAutofit/>
          </a:bodyPr>
          <a:lstStyle/>
          <a:p>
            <a:pPr algn="ctr"/>
            <a:r>
              <a:rPr lang="es-EC" sz="2200" dirty="0">
                <a:solidFill>
                  <a:schemeClr val="tx1"/>
                </a:solidFill>
                <a:latin typeface="Bahnschrift Light"/>
              </a:rPr>
              <a:t>La Recreación Lúdica mejora en las Actividades de la Vida Diaria de los Adultos Mayores de 65 a 80 años que acuden a la Clínica de Enfermedades Crónicas del HAIAM</a:t>
            </a:r>
            <a:r>
              <a:rPr lang="es-EC" dirty="0"/>
              <a:t/>
            </a:r>
            <a:br>
              <a:rPr lang="es-EC" dirty="0"/>
            </a:br>
            <a:endParaRPr lang="es-EC" dirty="0"/>
          </a:p>
        </p:txBody>
      </p:sp>
      <p:sp>
        <p:nvSpPr>
          <p:cNvPr id="2" name="1 CuadroTexto"/>
          <p:cNvSpPr txBox="1"/>
          <p:nvPr/>
        </p:nvSpPr>
        <p:spPr>
          <a:xfrm>
            <a:off x="1948969" y="2060620"/>
            <a:ext cx="742715" cy="523220"/>
          </a:xfrm>
          <a:prstGeom prst="rect">
            <a:avLst/>
          </a:prstGeom>
          <a:noFill/>
        </p:spPr>
        <p:txBody>
          <a:bodyPr wrap="square" rtlCol="0">
            <a:spAutoFit/>
          </a:bodyPr>
          <a:lstStyle/>
          <a:p>
            <a:r>
              <a:rPr lang="es-EC" sz="2800" dirty="0" smtClean="0">
                <a:solidFill>
                  <a:schemeClr val="accent1">
                    <a:lumMod val="50000"/>
                  </a:schemeClr>
                </a:solidFill>
                <a:latin typeface="Bahnschrift Light"/>
              </a:rPr>
              <a:t>4.</a:t>
            </a:r>
            <a:endParaRPr lang="es-EC" sz="2800" dirty="0">
              <a:solidFill>
                <a:schemeClr val="accent1">
                  <a:lumMod val="50000"/>
                </a:schemeClr>
              </a:solidFill>
              <a:latin typeface="Bahnschrift Light"/>
            </a:endParaRPr>
          </a:p>
        </p:txBody>
      </p:sp>
    </p:spTree>
    <p:extLst>
      <p:ext uri="{BB962C8B-B14F-4D97-AF65-F5344CB8AC3E}">
        <p14:creationId xmlns:p14="http://schemas.microsoft.com/office/powerpoint/2010/main" val="1841832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7" y="2002923"/>
            <a:ext cx="9579221" cy="3843154"/>
          </a:xfrm>
        </p:spPr>
        <p:txBody>
          <a:bodyPr anchor="ctr">
            <a:normAutofit/>
          </a:bodyPr>
          <a:lstStyle/>
          <a:p>
            <a:pPr algn="ctr"/>
            <a:r>
              <a:rPr lang="es-EC" sz="2800" b="1" dirty="0">
                <a:latin typeface="Bahnschrift Light"/>
              </a:rPr>
              <a:t>5. METODOLOGIA DE LA INVESTIGACION</a:t>
            </a:r>
            <a:r>
              <a:rPr lang="es-EC" sz="4400" b="1" dirty="0"/>
              <a:t/>
            </a:r>
            <a:br>
              <a:rPr lang="es-EC" sz="4400" b="1" dirty="0"/>
            </a:br>
            <a:r>
              <a:rPr lang="es-ES" sz="4400" dirty="0">
                <a:latin typeface="Bahnschrift Light" panose="020B0502040204020203" pitchFamily="34" charset="0"/>
              </a:rPr>
              <a:t/>
            </a:r>
            <a:br>
              <a:rPr lang="es-ES" sz="4400" dirty="0">
                <a:latin typeface="Bahnschrift Light" panose="020B0502040204020203" pitchFamily="34" charset="0"/>
              </a:rPr>
            </a:br>
            <a:endParaRPr lang="es-ES_tradnl" sz="4400" dirty="0">
              <a:latin typeface="Arial" charset="0"/>
              <a:ea typeface="Arial" charset="0"/>
              <a:cs typeface="Arial" charset="0"/>
            </a:endParaRPr>
          </a:p>
        </p:txBody>
      </p:sp>
      <p:pic>
        <p:nvPicPr>
          <p:cNvPr id="3"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24" y="1007865"/>
            <a:ext cx="695499" cy="995058"/>
          </a:xfrm>
          <a:prstGeom prst="rect">
            <a:avLst/>
          </a:prstGeom>
        </p:spPr>
      </p:pic>
    </p:spTree>
    <p:extLst>
      <p:ext uri="{BB962C8B-B14F-4D97-AF65-F5344CB8AC3E}">
        <p14:creationId xmlns:p14="http://schemas.microsoft.com/office/powerpoint/2010/main" val="2029398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noGrp="1"/>
          </p:cNvGraphicFramePr>
          <p:nvPr>
            <p:ph idx="1"/>
            <p:extLst>
              <p:ext uri="{D42A27DB-BD31-4B8C-83A1-F6EECF244321}">
                <p14:modId xmlns:p14="http://schemas.microsoft.com/office/powerpoint/2010/main" val="126578811"/>
              </p:ext>
            </p:extLst>
          </p:nvPr>
        </p:nvGraphicFramePr>
        <p:xfrm>
          <a:off x="321972" y="2047741"/>
          <a:ext cx="11655379" cy="461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12" descr="logo espe-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342" y="898137"/>
            <a:ext cx="695499" cy="995058"/>
          </a:xfrm>
          <a:prstGeom prst="rect">
            <a:avLst/>
          </a:prstGeom>
        </p:spPr>
      </p:pic>
      <p:sp>
        <p:nvSpPr>
          <p:cNvPr id="6" name="2 Título"/>
          <p:cNvSpPr>
            <a:spLocks noGrp="1"/>
          </p:cNvSpPr>
          <p:nvPr>
            <p:ph type="title"/>
          </p:nvPr>
        </p:nvSpPr>
        <p:spPr>
          <a:xfrm>
            <a:off x="1760117" y="1039711"/>
            <a:ext cx="8092225" cy="750452"/>
          </a:xfrm>
        </p:spPr>
        <p:txBody>
          <a:bodyPr/>
          <a:lstStyle/>
          <a:p>
            <a:r>
              <a:rPr lang="es-EC" b="1" dirty="0" smtClean="0">
                <a:latin typeface="Bahnschrift Light"/>
              </a:rPr>
              <a:t>Tipos de </a:t>
            </a:r>
            <a:r>
              <a:rPr lang="es-EC" b="1" dirty="0">
                <a:latin typeface="Bahnschrift Light"/>
              </a:rPr>
              <a:t>investigación</a:t>
            </a:r>
            <a:endParaRPr lang="es-EC" dirty="0">
              <a:latin typeface="Bahnschrift Light"/>
            </a:endParaRPr>
          </a:p>
        </p:txBody>
      </p:sp>
    </p:spTree>
    <p:extLst>
      <p:ext uri="{BB962C8B-B14F-4D97-AF65-F5344CB8AC3E}">
        <p14:creationId xmlns:p14="http://schemas.microsoft.com/office/powerpoint/2010/main" val="176318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A376BC7C-0525-4C48-9FAA-E69DD769858E}"/>
                                            </p:graphicEl>
                                          </p:spTgt>
                                        </p:tgtEl>
                                        <p:attrNameLst>
                                          <p:attrName>style.visibility</p:attrName>
                                        </p:attrNameLst>
                                      </p:cBhvr>
                                      <p:to>
                                        <p:strVal val="visible"/>
                                      </p:to>
                                    </p:set>
                                    <p:animEffect transition="in" filter="fade">
                                      <p:cBhvr>
                                        <p:cTn id="7" dur="1300"/>
                                        <p:tgtEl>
                                          <p:spTgt spid="9">
                                            <p:graphicEl>
                                              <a:dgm id="{A376BC7C-0525-4C48-9FAA-E69DD769858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B418D48E-04E3-47C1-97B2-CF5832EC9DFA}"/>
                                            </p:graphicEl>
                                          </p:spTgt>
                                        </p:tgtEl>
                                        <p:attrNameLst>
                                          <p:attrName>style.visibility</p:attrName>
                                        </p:attrNameLst>
                                      </p:cBhvr>
                                      <p:to>
                                        <p:strVal val="visible"/>
                                      </p:to>
                                    </p:set>
                                    <p:animEffect transition="in" filter="fade">
                                      <p:cBhvr>
                                        <p:cTn id="10" dur="1300"/>
                                        <p:tgtEl>
                                          <p:spTgt spid="9">
                                            <p:graphicEl>
                                              <a:dgm id="{B418D48E-04E3-47C1-97B2-CF5832EC9DF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graphicEl>
                                              <a:dgm id="{7B8DB20E-5C92-46B6-A42A-A5E5DAD40F2C}"/>
                                            </p:graphicEl>
                                          </p:spTgt>
                                        </p:tgtEl>
                                        <p:attrNameLst>
                                          <p:attrName>style.visibility</p:attrName>
                                        </p:attrNameLst>
                                      </p:cBhvr>
                                      <p:to>
                                        <p:strVal val="visible"/>
                                      </p:to>
                                    </p:set>
                                    <p:animEffect transition="in" filter="fade">
                                      <p:cBhvr>
                                        <p:cTn id="13" dur="1300"/>
                                        <p:tgtEl>
                                          <p:spTgt spid="9">
                                            <p:graphicEl>
                                              <a:dgm id="{7B8DB20E-5C92-46B6-A42A-A5E5DAD40F2C}"/>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graphicEl>
                                              <a:dgm id="{534ECC37-DFDC-4917-8085-A2F7FB819350}"/>
                                            </p:graphicEl>
                                          </p:spTgt>
                                        </p:tgtEl>
                                        <p:attrNameLst>
                                          <p:attrName>style.visibility</p:attrName>
                                        </p:attrNameLst>
                                      </p:cBhvr>
                                      <p:to>
                                        <p:strVal val="visible"/>
                                      </p:to>
                                    </p:set>
                                    <p:animEffect transition="in" filter="fade">
                                      <p:cBhvr>
                                        <p:cTn id="16" dur="1300"/>
                                        <p:tgtEl>
                                          <p:spTgt spid="9">
                                            <p:graphicEl>
                                              <a:dgm id="{534ECC37-DFDC-4917-8085-A2F7FB81935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graphicEl>
                                              <a:dgm id="{AB516329-527C-464E-A253-9B690F52328E}"/>
                                            </p:graphicEl>
                                          </p:spTgt>
                                        </p:tgtEl>
                                        <p:attrNameLst>
                                          <p:attrName>style.visibility</p:attrName>
                                        </p:attrNameLst>
                                      </p:cBhvr>
                                      <p:to>
                                        <p:strVal val="visible"/>
                                      </p:to>
                                    </p:set>
                                    <p:animEffect transition="in" filter="fade">
                                      <p:cBhvr>
                                        <p:cTn id="21" dur="1300"/>
                                        <p:tgtEl>
                                          <p:spTgt spid="9">
                                            <p:graphicEl>
                                              <a:dgm id="{AB516329-527C-464E-A253-9B690F52328E}"/>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graphicEl>
                                              <a:dgm id="{FD877A7C-6578-4AEF-9618-62FF1900A25B}"/>
                                            </p:graphicEl>
                                          </p:spTgt>
                                        </p:tgtEl>
                                        <p:attrNameLst>
                                          <p:attrName>style.visibility</p:attrName>
                                        </p:attrNameLst>
                                      </p:cBhvr>
                                      <p:to>
                                        <p:strVal val="visible"/>
                                      </p:to>
                                    </p:set>
                                    <p:animEffect transition="in" filter="fade">
                                      <p:cBhvr>
                                        <p:cTn id="24" dur="1300"/>
                                        <p:tgtEl>
                                          <p:spTgt spid="9">
                                            <p:graphicEl>
                                              <a:dgm id="{FD877A7C-6578-4AEF-9618-62FF1900A25B}"/>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graphicEl>
                                              <a:dgm id="{0FCD9040-581A-4F9D-BBDA-222126915C39}"/>
                                            </p:graphicEl>
                                          </p:spTgt>
                                        </p:tgtEl>
                                        <p:attrNameLst>
                                          <p:attrName>style.visibility</p:attrName>
                                        </p:attrNameLst>
                                      </p:cBhvr>
                                      <p:to>
                                        <p:strVal val="visible"/>
                                      </p:to>
                                    </p:set>
                                    <p:animEffect transition="in" filter="fade">
                                      <p:cBhvr>
                                        <p:cTn id="27" dur="1300"/>
                                        <p:tgtEl>
                                          <p:spTgt spid="9">
                                            <p:graphicEl>
                                              <a:dgm id="{0FCD9040-581A-4F9D-BBDA-222126915C39}"/>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graphicEl>
                                              <a:dgm id="{D71EE2C6-AA27-4C3C-A9AD-0DAF9F6BD4A4}"/>
                                            </p:graphicEl>
                                          </p:spTgt>
                                        </p:tgtEl>
                                        <p:attrNameLst>
                                          <p:attrName>style.visibility</p:attrName>
                                        </p:attrNameLst>
                                      </p:cBhvr>
                                      <p:to>
                                        <p:strVal val="visible"/>
                                      </p:to>
                                    </p:set>
                                    <p:animEffect transition="in" filter="fade">
                                      <p:cBhvr>
                                        <p:cTn id="30" dur="1300"/>
                                        <p:tgtEl>
                                          <p:spTgt spid="9">
                                            <p:graphicEl>
                                              <a:dgm id="{D71EE2C6-AA27-4C3C-A9AD-0DAF9F6BD4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18448" y="1039711"/>
            <a:ext cx="5181601" cy="750452"/>
          </a:xfrm>
        </p:spPr>
        <p:txBody>
          <a:bodyPr/>
          <a:lstStyle/>
          <a:p>
            <a:r>
              <a:rPr lang="es-EC" b="1" dirty="0"/>
              <a:t>Métodos de la investigación</a:t>
            </a:r>
            <a:endParaRPr lang="es-EC" dirty="0"/>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val="3595692978"/>
              </p:ext>
            </p:extLst>
          </p:nvPr>
        </p:nvGraphicFramePr>
        <p:xfrm>
          <a:off x="321972" y="2021983"/>
          <a:ext cx="11655379" cy="461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12" descr="logo espe-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342" y="898137"/>
            <a:ext cx="695499" cy="995058"/>
          </a:xfrm>
          <a:prstGeom prst="rect">
            <a:avLst/>
          </a:prstGeom>
        </p:spPr>
      </p:pic>
    </p:spTree>
    <p:extLst>
      <p:ext uri="{BB962C8B-B14F-4D97-AF65-F5344CB8AC3E}">
        <p14:creationId xmlns:p14="http://schemas.microsoft.com/office/powerpoint/2010/main" val="425824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A376BC7C-0525-4C48-9FAA-E69DD769858E}"/>
                                            </p:graphicEl>
                                          </p:spTgt>
                                        </p:tgtEl>
                                        <p:attrNameLst>
                                          <p:attrName>style.visibility</p:attrName>
                                        </p:attrNameLst>
                                      </p:cBhvr>
                                      <p:to>
                                        <p:strVal val="visible"/>
                                      </p:to>
                                    </p:set>
                                    <p:animEffect transition="in" filter="fade">
                                      <p:cBhvr>
                                        <p:cTn id="7" dur="1300"/>
                                        <p:tgtEl>
                                          <p:spTgt spid="5">
                                            <p:graphicEl>
                                              <a:dgm id="{A376BC7C-0525-4C48-9FAA-E69DD769858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B418D48E-04E3-47C1-97B2-CF5832EC9DFA}"/>
                                            </p:graphicEl>
                                          </p:spTgt>
                                        </p:tgtEl>
                                        <p:attrNameLst>
                                          <p:attrName>style.visibility</p:attrName>
                                        </p:attrNameLst>
                                      </p:cBhvr>
                                      <p:to>
                                        <p:strVal val="visible"/>
                                      </p:to>
                                    </p:set>
                                    <p:animEffect transition="in" filter="fade">
                                      <p:cBhvr>
                                        <p:cTn id="10" dur="1300"/>
                                        <p:tgtEl>
                                          <p:spTgt spid="5">
                                            <p:graphicEl>
                                              <a:dgm id="{B418D48E-04E3-47C1-97B2-CF5832EC9DF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7B8DB20E-5C92-46B6-A42A-A5E5DAD40F2C}"/>
                                            </p:graphicEl>
                                          </p:spTgt>
                                        </p:tgtEl>
                                        <p:attrNameLst>
                                          <p:attrName>style.visibility</p:attrName>
                                        </p:attrNameLst>
                                      </p:cBhvr>
                                      <p:to>
                                        <p:strVal val="visible"/>
                                      </p:to>
                                    </p:set>
                                    <p:animEffect transition="in" filter="fade">
                                      <p:cBhvr>
                                        <p:cTn id="13" dur="1300"/>
                                        <p:tgtEl>
                                          <p:spTgt spid="5">
                                            <p:graphicEl>
                                              <a:dgm id="{7B8DB20E-5C92-46B6-A42A-A5E5DAD40F2C}"/>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534ECC37-DFDC-4917-8085-A2F7FB819350}"/>
                                            </p:graphicEl>
                                          </p:spTgt>
                                        </p:tgtEl>
                                        <p:attrNameLst>
                                          <p:attrName>style.visibility</p:attrName>
                                        </p:attrNameLst>
                                      </p:cBhvr>
                                      <p:to>
                                        <p:strVal val="visible"/>
                                      </p:to>
                                    </p:set>
                                    <p:animEffect transition="in" filter="fade">
                                      <p:cBhvr>
                                        <p:cTn id="16" dur="1300"/>
                                        <p:tgtEl>
                                          <p:spTgt spid="5">
                                            <p:graphicEl>
                                              <a:dgm id="{534ECC37-DFDC-4917-8085-A2F7FB81935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graphicEl>
                                              <a:dgm id="{AB516329-527C-464E-A253-9B690F52328E}"/>
                                            </p:graphicEl>
                                          </p:spTgt>
                                        </p:tgtEl>
                                        <p:attrNameLst>
                                          <p:attrName>style.visibility</p:attrName>
                                        </p:attrNameLst>
                                      </p:cBhvr>
                                      <p:to>
                                        <p:strVal val="visible"/>
                                      </p:to>
                                    </p:set>
                                    <p:animEffect transition="in" filter="fade">
                                      <p:cBhvr>
                                        <p:cTn id="21" dur="1300"/>
                                        <p:tgtEl>
                                          <p:spTgt spid="5">
                                            <p:graphicEl>
                                              <a:dgm id="{AB516329-527C-464E-A253-9B690F52328E}"/>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FD877A7C-6578-4AEF-9618-62FF1900A25B}"/>
                                            </p:graphicEl>
                                          </p:spTgt>
                                        </p:tgtEl>
                                        <p:attrNameLst>
                                          <p:attrName>style.visibility</p:attrName>
                                        </p:attrNameLst>
                                      </p:cBhvr>
                                      <p:to>
                                        <p:strVal val="visible"/>
                                      </p:to>
                                    </p:set>
                                    <p:animEffect transition="in" filter="fade">
                                      <p:cBhvr>
                                        <p:cTn id="24" dur="1300"/>
                                        <p:tgtEl>
                                          <p:spTgt spid="5">
                                            <p:graphicEl>
                                              <a:dgm id="{FD877A7C-6578-4AEF-9618-62FF1900A25B}"/>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graphicEl>
                                              <a:dgm id="{0FCD9040-581A-4F9D-BBDA-222126915C39}"/>
                                            </p:graphicEl>
                                          </p:spTgt>
                                        </p:tgtEl>
                                        <p:attrNameLst>
                                          <p:attrName>style.visibility</p:attrName>
                                        </p:attrNameLst>
                                      </p:cBhvr>
                                      <p:to>
                                        <p:strVal val="visible"/>
                                      </p:to>
                                    </p:set>
                                    <p:animEffect transition="in" filter="fade">
                                      <p:cBhvr>
                                        <p:cTn id="27" dur="1300"/>
                                        <p:tgtEl>
                                          <p:spTgt spid="5">
                                            <p:graphicEl>
                                              <a:dgm id="{0FCD9040-581A-4F9D-BBDA-222126915C39}"/>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graphicEl>
                                              <a:dgm id="{D71EE2C6-AA27-4C3C-A9AD-0DAF9F6BD4A4}"/>
                                            </p:graphicEl>
                                          </p:spTgt>
                                        </p:tgtEl>
                                        <p:attrNameLst>
                                          <p:attrName>style.visibility</p:attrName>
                                        </p:attrNameLst>
                                      </p:cBhvr>
                                      <p:to>
                                        <p:strVal val="visible"/>
                                      </p:to>
                                    </p:set>
                                    <p:animEffect transition="in" filter="fade">
                                      <p:cBhvr>
                                        <p:cTn id="30" dur="1300"/>
                                        <p:tgtEl>
                                          <p:spTgt spid="5">
                                            <p:graphicEl>
                                              <a:dgm id="{D71EE2C6-AA27-4C3C-A9AD-0DAF9F6BD4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txBox="1">
            <a:spLocks/>
          </p:cNvSpPr>
          <p:nvPr/>
        </p:nvSpPr>
        <p:spPr>
          <a:xfrm>
            <a:off x="1618448" y="1039711"/>
            <a:ext cx="5181601" cy="750452"/>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Métodos empíricos</a:t>
            </a:r>
            <a:endParaRPr lang="es-EC" dirty="0"/>
          </a:p>
        </p:txBody>
      </p:sp>
      <p:graphicFrame>
        <p:nvGraphicFramePr>
          <p:cNvPr id="6" name="3 Marcador de contenido"/>
          <p:cNvGraphicFramePr>
            <a:graphicFrameLocks noGrp="1"/>
          </p:cNvGraphicFramePr>
          <p:nvPr>
            <p:ph idx="1"/>
            <p:extLst>
              <p:ext uri="{D42A27DB-BD31-4B8C-83A1-F6EECF244321}">
                <p14:modId xmlns:p14="http://schemas.microsoft.com/office/powerpoint/2010/main" val="3508164440"/>
              </p:ext>
            </p:extLst>
          </p:nvPr>
        </p:nvGraphicFramePr>
        <p:xfrm>
          <a:off x="321972" y="2021983"/>
          <a:ext cx="11655379" cy="461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12" descr="logo espe-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890" y="898137"/>
            <a:ext cx="695499" cy="995058"/>
          </a:xfrm>
          <a:prstGeom prst="rect">
            <a:avLst/>
          </a:prstGeom>
        </p:spPr>
      </p:pic>
    </p:spTree>
    <p:extLst>
      <p:ext uri="{BB962C8B-B14F-4D97-AF65-F5344CB8AC3E}">
        <p14:creationId xmlns:p14="http://schemas.microsoft.com/office/powerpoint/2010/main" val="31924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A376BC7C-0525-4C48-9FAA-E69DD769858E}"/>
                                            </p:graphicEl>
                                          </p:spTgt>
                                        </p:tgtEl>
                                        <p:attrNameLst>
                                          <p:attrName>style.visibility</p:attrName>
                                        </p:attrNameLst>
                                      </p:cBhvr>
                                      <p:to>
                                        <p:strVal val="visible"/>
                                      </p:to>
                                    </p:set>
                                    <p:animEffect transition="in" filter="fade">
                                      <p:cBhvr>
                                        <p:cTn id="7" dur="1300"/>
                                        <p:tgtEl>
                                          <p:spTgt spid="6">
                                            <p:graphicEl>
                                              <a:dgm id="{A376BC7C-0525-4C48-9FAA-E69DD769858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B418D48E-04E3-47C1-97B2-CF5832EC9DFA}"/>
                                            </p:graphicEl>
                                          </p:spTgt>
                                        </p:tgtEl>
                                        <p:attrNameLst>
                                          <p:attrName>style.visibility</p:attrName>
                                        </p:attrNameLst>
                                      </p:cBhvr>
                                      <p:to>
                                        <p:strVal val="visible"/>
                                      </p:to>
                                    </p:set>
                                    <p:animEffect transition="in" filter="fade">
                                      <p:cBhvr>
                                        <p:cTn id="10" dur="1300"/>
                                        <p:tgtEl>
                                          <p:spTgt spid="6">
                                            <p:graphicEl>
                                              <a:dgm id="{B418D48E-04E3-47C1-97B2-CF5832EC9DF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7B8DB20E-5C92-46B6-A42A-A5E5DAD40F2C}"/>
                                            </p:graphicEl>
                                          </p:spTgt>
                                        </p:tgtEl>
                                        <p:attrNameLst>
                                          <p:attrName>style.visibility</p:attrName>
                                        </p:attrNameLst>
                                      </p:cBhvr>
                                      <p:to>
                                        <p:strVal val="visible"/>
                                      </p:to>
                                    </p:set>
                                    <p:animEffect transition="in" filter="fade">
                                      <p:cBhvr>
                                        <p:cTn id="13" dur="1300"/>
                                        <p:tgtEl>
                                          <p:spTgt spid="6">
                                            <p:graphicEl>
                                              <a:dgm id="{7B8DB20E-5C92-46B6-A42A-A5E5DAD40F2C}"/>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534ECC37-DFDC-4917-8085-A2F7FB819350}"/>
                                            </p:graphicEl>
                                          </p:spTgt>
                                        </p:tgtEl>
                                        <p:attrNameLst>
                                          <p:attrName>style.visibility</p:attrName>
                                        </p:attrNameLst>
                                      </p:cBhvr>
                                      <p:to>
                                        <p:strVal val="visible"/>
                                      </p:to>
                                    </p:set>
                                    <p:animEffect transition="in" filter="fade">
                                      <p:cBhvr>
                                        <p:cTn id="16" dur="1300"/>
                                        <p:tgtEl>
                                          <p:spTgt spid="6">
                                            <p:graphicEl>
                                              <a:dgm id="{534ECC37-DFDC-4917-8085-A2F7FB81935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graphicEl>
                                              <a:dgm id="{AB516329-527C-464E-A253-9B690F52328E}"/>
                                            </p:graphicEl>
                                          </p:spTgt>
                                        </p:tgtEl>
                                        <p:attrNameLst>
                                          <p:attrName>style.visibility</p:attrName>
                                        </p:attrNameLst>
                                      </p:cBhvr>
                                      <p:to>
                                        <p:strVal val="visible"/>
                                      </p:to>
                                    </p:set>
                                    <p:animEffect transition="in" filter="fade">
                                      <p:cBhvr>
                                        <p:cTn id="21" dur="1300"/>
                                        <p:tgtEl>
                                          <p:spTgt spid="6">
                                            <p:graphicEl>
                                              <a:dgm id="{AB516329-527C-464E-A253-9B690F52328E}"/>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graphicEl>
                                              <a:dgm id="{FD877A7C-6578-4AEF-9618-62FF1900A25B}"/>
                                            </p:graphicEl>
                                          </p:spTgt>
                                        </p:tgtEl>
                                        <p:attrNameLst>
                                          <p:attrName>style.visibility</p:attrName>
                                        </p:attrNameLst>
                                      </p:cBhvr>
                                      <p:to>
                                        <p:strVal val="visible"/>
                                      </p:to>
                                    </p:set>
                                    <p:animEffect transition="in" filter="fade">
                                      <p:cBhvr>
                                        <p:cTn id="24" dur="1300"/>
                                        <p:tgtEl>
                                          <p:spTgt spid="6">
                                            <p:graphicEl>
                                              <a:dgm id="{FD877A7C-6578-4AEF-9618-62FF1900A25B}"/>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graphicEl>
                                              <a:dgm id="{0FCD9040-581A-4F9D-BBDA-222126915C39}"/>
                                            </p:graphicEl>
                                          </p:spTgt>
                                        </p:tgtEl>
                                        <p:attrNameLst>
                                          <p:attrName>style.visibility</p:attrName>
                                        </p:attrNameLst>
                                      </p:cBhvr>
                                      <p:to>
                                        <p:strVal val="visible"/>
                                      </p:to>
                                    </p:set>
                                    <p:animEffect transition="in" filter="fade">
                                      <p:cBhvr>
                                        <p:cTn id="27" dur="1300"/>
                                        <p:tgtEl>
                                          <p:spTgt spid="6">
                                            <p:graphicEl>
                                              <a:dgm id="{0FCD9040-581A-4F9D-BBDA-222126915C39}"/>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graphicEl>
                                              <a:dgm id="{D71EE2C6-AA27-4C3C-A9AD-0DAF9F6BD4A4}"/>
                                            </p:graphicEl>
                                          </p:spTgt>
                                        </p:tgtEl>
                                        <p:attrNameLst>
                                          <p:attrName>style.visibility</p:attrName>
                                        </p:attrNameLst>
                                      </p:cBhvr>
                                      <p:to>
                                        <p:strVal val="visible"/>
                                      </p:to>
                                    </p:set>
                                    <p:animEffect transition="in" filter="fade">
                                      <p:cBhvr>
                                        <p:cTn id="30" dur="1300"/>
                                        <p:tgtEl>
                                          <p:spTgt spid="6">
                                            <p:graphicEl>
                                              <a:dgm id="{D71EE2C6-AA27-4C3C-A9AD-0DAF9F6BD4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AtOnc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51224" y="3268948"/>
            <a:ext cx="4699768" cy="523220"/>
          </a:xfrm>
          <a:prstGeom prst="rect">
            <a:avLst/>
          </a:prstGeom>
        </p:spPr>
        <p:txBody>
          <a:bodyPr wrap="square">
            <a:spAutoFit/>
          </a:bodyPr>
          <a:lstStyle/>
          <a:p>
            <a:pPr lvl="0"/>
            <a:r>
              <a:rPr lang="es-EC" sz="2800" b="1" dirty="0">
                <a:solidFill>
                  <a:schemeClr val="accent1">
                    <a:lumMod val="50000"/>
                  </a:schemeClr>
                </a:solidFill>
                <a:latin typeface="Bahnschrift Light" panose="020B0502040204020203" pitchFamily="34" charset="0"/>
              </a:rPr>
              <a:t>6. Población y Muestra</a:t>
            </a:r>
            <a:endParaRPr lang="es-ES" sz="2800" dirty="0">
              <a:solidFill>
                <a:schemeClr val="accent1">
                  <a:lumMod val="50000"/>
                </a:schemeClr>
              </a:solidFill>
              <a:latin typeface="Bahnschrift Light" panose="020B0502040204020203" pitchFamily="34" charset="0"/>
            </a:endParaRPr>
          </a:p>
        </p:txBody>
      </p:sp>
      <p:pic>
        <p:nvPicPr>
          <p:cNvPr id="3"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24" y="1072260"/>
            <a:ext cx="695499" cy="995058"/>
          </a:xfrm>
          <a:prstGeom prst="rect">
            <a:avLst/>
          </a:prstGeom>
        </p:spPr>
      </p:pic>
      <p:pic>
        <p:nvPicPr>
          <p:cNvPr id="4099" name="Picture 3" descr="C:\Users\Garcia\Desktop\Adultos-mayores-felic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372" y="2170483"/>
            <a:ext cx="4443211" cy="358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61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782676" y="2369725"/>
            <a:ext cx="10107254" cy="3567437"/>
          </a:xfrm>
        </p:spPr>
        <p:txBody>
          <a:bodyPr>
            <a:normAutofit fontScale="32500" lnSpcReduction="20000"/>
          </a:bodyPr>
          <a:lstStyle/>
          <a:p>
            <a:r>
              <a:rPr lang="es-EC" sz="5500" b="1" dirty="0">
                <a:solidFill>
                  <a:schemeClr val="tx1"/>
                </a:solidFill>
                <a:latin typeface="Bahnschrift Light"/>
              </a:rPr>
              <a:t>Población </a:t>
            </a:r>
            <a:endParaRPr lang="es-EC" sz="5500" dirty="0">
              <a:solidFill>
                <a:schemeClr val="tx1"/>
              </a:solidFill>
              <a:latin typeface="Bahnschrift Light"/>
            </a:endParaRPr>
          </a:p>
          <a:p>
            <a:r>
              <a:rPr lang="es-EC" sz="5500" dirty="0">
                <a:solidFill>
                  <a:schemeClr val="tx1"/>
                </a:solidFill>
                <a:latin typeface="Bahnschrift Light"/>
              </a:rPr>
              <a:t>	Para lograr el desarrollo del proyecto de investigación, se tomó en cuenta a los pacientes del  hospital de atención integral del adulto mayor sector San Carlos (HAIAM) como población de estudio la misma que se constituye de la siguiente manera: Los pacientes del  hospital de atención integral del adulto mayor sector San Carlos (HAIAM), las autoridades del HAIAM  y el investigador que llevo a cabo esta investigación</a:t>
            </a:r>
            <a:r>
              <a:rPr lang="es-EC" sz="5500" dirty="0" smtClean="0">
                <a:solidFill>
                  <a:schemeClr val="tx1"/>
                </a:solidFill>
                <a:latin typeface="Bahnschrift Light"/>
              </a:rPr>
              <a:t>.</a:t>
            </a:r>
          </a:p>
          <a:p>
            <a:endParaRPr lang="es-EC" sz="5500" dirty="0">
              <a:solidFill>
                <a:schemeClr val="tx1"/>
              </a:solidFill>
              <a:latin typeface="Bahnschrift Light"/>
            </a:endParaRPr>
          </a:p>
          <a:p>
            <a:r>
              <a:rPr lang="es-EC" sz="5500" b="1" dirty="0">
                <a:solidFill>
                  <a:schemeClr val="tx1"/>
                </a:solidFill>
                <a:latin typeface="Bahnschrift Light"/>
              </a:rPr>
              <a:t>Muestra</a:t>
            </a:r>
            <a:endParaRPr lang="es-EC" sz="5500" dirty="0">
              <a:solidFill>
                <a:schemeClr val="tx1"/>
              </a:solidFill>
              <a:latin typeface="Bahnschrift Light"/>
            </a:endParaRPr>
          </a:p>
          <a:p>
            <a:r>
              <a:rPr lang="es-EC" sz="5500" dirty="0">
                <a:solidFill>
                  <a:schemeClr val="tx1"/>
                </a:solidFill>
                <a:latin typeface="Bahnschrift Light"/>
              </a:rPr>
              <a:t>	En esta investigación dado el tamaño de la población se consideró a todos los pacientes del  hospital de atención integral del adulto mayor sector San Carlos  (20 adultos mayores), por ende dado el tamaño de la muestra que es pequeña se considera a toda la población.</a:t>
            </a:r>
          </a:p>
          <a:p>
            <a:endParaRPr lang="es-EC" dirty="0"/>
          </a:p>
        </p:txBody>
      </p:sp>
      <p:pic>
        <p:nvPicPr>
          <p:cNvPr id="3"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88" y="930591"/>
            <a:ext cx="695499" cy="995058"/>
          </a:xfrm>
          <a:prstGeom prst="rect">
            <a:avLst/>
          </a:prstGeom>
        </p:spPr>
      </p:pic>
    </p:spTree>
    <p:extLst>
      <p:ext uri="{BB962C8B-B14F-4D97-AF65-F5344CB8AC3E}">
        <p14:creationId xmlns:p14="http://schemas.microsoft.com/office/powerpoint/2010/main" val="1449488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half" idx="2"/>
          </p:nvPr>
        </p:nvSpPr>
        <p:spPr>
          <a:xfrm>
            <a:off x="922983" y="2718508"/>
            <a:ext cx="4470400" cy="1905001"/>
          </a:xfrm>
        </p:spPr>
        <p:txBody>
          <a:bodyPr>
            <a:normAutofit lnSpcReduction="10000"/>
          </a:bodyPr>
          <a:lstStyle/>
          <a:p>
            <a:r>
              <a:rPr lang="es-EC" dirty="0">
                <a:solidFill>
                  <a:schemeClr val="tx1"/>
                </a:solidFill>
                <a:latin typeface="Bahnschrift Light"/>
              </a:rPr>
              <a:t>Después de analizar los resultados del </a:t>
            </a:r>
            <a:r>
              <a:rPr lang="es-EC" dirty="0" err="1">
                <a:solidFill>
                  <a:schemeClr val="tx1"/>
                </a:solidFill>
                <a:latin typeface="Bahnschrift Light"/>
              </a:rPr>
              <a:t>pretest</a:t>
            </a:r>
            <a:r>
              <a:rPr lang="es-EC" dirty="0">
                <a:solidFill>
                  <a:schemeClr val="tx1"/>
                </a:solidFill>
                <a:latin typeface="Bahnschrift Light"/>
              </a:rPr>
              <a:t>  en el índice de </a:t>
            </a:r>
            <a:r>
              <a:rPr lang="es-EC" dirty="0" err="1">
                <a:solidFill>
                  <a:schemeClr val="tx1"/>
                </a:solidFill>
                <a:latin typeface="Bahnschrift Light"/>
              </a:rPr>
              <a:t>Barthel</a:t>
            </a:r>
            <a:r>
              <a:rPr lang="es-EC" dirty="0">
                <a:solidFill>
                  <a:schemeClr val="tx1"/>
                </a:solidFill>
                <a:latin typeface="Bahnschrift Light"/>
              </a:rPr>
              <a:t> para el diagnóstico, establecimos el conjunto de actividades recreativas lúdicas adecuadas a las necesidades, gustos, intereses de los adultos mayores infraestructura y materiales que dispone el centro.</a:t>
            </a:r>
          </a:p>
          <a:p>
            <a:endParaRPr lang="es-EC" dirty="0"/>
          </a:p>
        </p:txBody>
      </p:sp>
      <p:sp>
        <p:nvSpPr>
          <p:cNvPr id="3" name="2 Título"/>
          <p:cNvSpPr>
            <a:spLocks noGrp="1"/>
          </p:cNvSpPr>
          <p:nvPr>
            <p:ph type="title"/>
          </p:nvPr>
        </p:nvSpPr>
        <p:spPr>
          <a:xfrm>
            <a:off x="1502538" y="1369863"/>
            <a:ext cx="8594501" cy="1252728"/>
          </a:xfrm>
        </p:spPr>
        <p:txBody>
          <a:bodyPr/>
          <a:lstStyle/>
          <a:p>
            <a:r>
              <a:rPr lang="es-EC" sz="2800" b="1" dirty="0">
                <a:latin typeface="Bahnschrift Light"/>
              </a:rPr>
              <a:t>Plan de actividades físicas y recreativas.</a:t>
            </a:r>
            <a:r>
              <a:rPr lang="es-EC" sz="2800" dirty="0">
                <a:latin typeface="Bahnschrift Light"/>
              </a:rPr>
              <a:t/>
            </a:r>
            <a:br>
              <a:rPr lang="es-EC" sz="2800" dirty="0">
                <a:latin typeface="Bahnschrift Light"/>
              </a:rPr>
            </a:br>
            <a:endParaRPr lang="es-EC" sz="2800" dirty="0">
              <a:latin typeface="Bahnschrift Light"/>
            </a:endParaRPr>
          </a:p>
        </p:txBody>
      </p:sp>
      <p:pic>
        <p:nvPicPr>
          <p:cNvPr id="6"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24" y="1098018"/>
            <a:ext cx="695499" cy="995058"/>
          </a:xfrm>
          <a:prstGeom prst="rect">
            <a:avLst/>
          </a:prstGeom>
        </p:spPr>
      </p:pic>
      <p:pic>
        <p:nvPicPr>
          <p:cNvPr id="3074" name="Picture 2" descr="C:\Users\Garcia\Desktop\imag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09036" y="2318197"/>
            <a:ext cx="3643301" cy="316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2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contenido"/>
          <p:cNvSpPr>
            <a:spLocks noGrp="1"/>
          </p:cNvSpPr>
          <p:nvPr>
            <p:ph idx="1"/>
          </p:nvPr>
        </p:nvSpPr>
        <p:spPr>
          <a:xfrm>
            <a:off x="548791" y="2060620"/>
            <a:ext cx="5205435" cy="3810000"/>
          </a:xfrm>
        </p:spPr>
        <p:txBody>
          <a:bodyPr/>
          <a:lstStyle/>
          <a:p>
            <a:r>
              <a:rPr lang="es-EC" sz="1800" dirty="0">
                <a:solidFill>
                  <a:schemeClr val="tx1"/>
                </a:solidFill>
                <a:latin typeface="Bahnschrift Light"/>
              </a:rPr>
              <a:t>Estos ejercicios se realizaron 3 veces por semana con una duración de 45 minutos en donde consta de 3 partes un calentamiento, parte principal y parte de evaluación de la actividades o actividades todo esto dirigida por el maestrante y personal perteneciente al centro. </a:t>
            </a:r>
          </a:p>
          <a:p>
            <a:endParaRPr lang="es-EC" dirty="0"/>
          </a:p>
        </p:txBody>
      </p:sp>
      <p:pic>
        <p:nvPicPr>
          <p:cNvPr id="6"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24" y="1098018"/>
            <a:ext cx="695499" cy="995058"/>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553" y="2060620"/>
            <a:ext cx="2264699" cy="15068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058" y="3925887"/>
            <a:ext cx="2188774" cy="14574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4584" y="2060620"/>
            <a:ext cx="2657009" cy="15068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4585" y="3767182"/>
            <a:ext cx="2657008" cy="16662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8584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21982" y="795447"/>
            <a:ext cx="4855335" cy="1600200"/>
          </a:xfrm>
        </p:spPr>
        <p:txBody>
          <a:bodyPr/>
          <a:lstStyle/>
          <a:p>
            <a:pPr lvl="0"/>
            <a:r>
              <a:rPr lang="es-EC" sz="2800" b="1" dirty="0">
                <a:latin typeface="Bahnschrift Light"/>
              </a:rPr>
              <a:t>7. Propuesta</a:t>
            </a:r>
            <a:r>
              <a:rPr lang="es-ES" dirty="0"/>
              <a:t/>
            </a:r>
            <a:br>
              <a:rPr lang="es-ES" dirty="0"/>
            </a:br>
            <a:endParaRPr lang="es-EC" dirty="0"/>
          </a:p>
        </p:txBody>
      </p:sp>
      <p:sp>
        <p:nvSpPr>
          <p:cNvPr id="3" name="2 Marcador de contenido"/>
          <p:cNvSpPr>
            <a:spLocks noGrp="1"/>
          </p:cNvSpPr>
          <p:nvPr>
            <p:ph idx="1"/>
          </p:nvPr>
        </p:nvSpPr>
        <p:spPr>
          <a:xfrm>
            <a:off x="651224" y="2395647"/>
            <a:ext cx="4816698" cy="3721994"/>
          </a:xfrm>
        </p:spPr>
        <p:txBody>
          <a:bodyPr>
            <a:normAutofit/>
          </a:bodyPr>
          <a:lstStyle/>
          <a:p>
            <a:r>
              <a:rPr lang="es-EC" sz="1900" dirty="0" smtClean="0">
                <a:solidFill>
                  <a:schemeClr val="tx1"/>
                </a:solidFill>
                <a:latin typeface="Bahnschrift Light"/>
              </a:rPr>
              <a:t>Gimnasia </a:t>
            </a:r>
            <a:r>
              <a:rPr lang="es-EC" sz="1900" dirty="0">
                <a:solidFill>
                  <a:schemeClr val="tx1"/>
                </a:solidFill>
                <a:latin typeface="Bahnschrift Light"/>
              </a:rPr>
              <a:t>con movimientos básicos  de mantenimiento.</a:t>
            </a:r>
          </a:p>
          <a:p>
            <a:r>
              <a:rPr lang="es-EC" sz="1900" dirty="0">
                <a:solidFill>
                  <a:schemeClr val="tx1"/>
                </a:solidFill>
                <a:latin typeface="Bahnschrift Light"/>
              </a:rPr>
              <a:t>Expresión corporal y danza</a:t>
            </a:r>
          </a:p>
          <a:p>
            <a:r>
              <a:rPr lang="es-EC" sz="1900" dirty="0">
                <a:solidFill>
                  <a:schemeClr val="tx1"/>
                </a:solidFill>
                <a:latin typeface="Bahnschrift Light"/>
              </a:rPr>
              <a:t>Juegos recreativos</a:t>
            </a:r>
          </a:p>
          <a:p>
            <a:r>
              <a:rPr lang="es-EC" sz="1900" dirty="0">
                <a:solidFill>
                  <a:schemeClr val="tx1"/>
                </a:solidFill>
                <a:latin typeface="Bahnschrift Light"/>
              </a:rPr>
              <a:t>Actividades rítmicas</a:t>
            </a:r>
          </a:p>
          <a:p>
            <a:r>
              <a:rPr lang="es-EC" sz="1900" dirty="0">
                <a:solidFill>
                  <a:schemeClr val="tx1"/>
                </a:solidFill>
                <a:latin typeface="Bahnschrift Light"/>
              </a:rPr>
              <a:t>Ejercicios varios para coordinación Simple y Compleja</a:t>
            </a:r>
          </a:p>
          <a:p>
            <a:r>
              <a:rPr lang="es-EC" sz="1900" dirty="0">
                <a:solidFill>
                  <a:schemeClr val="tx1"/>
                </a:solidFill>
                <a:latin typeface="Bahnschrift Light"/>
              </a:rPr>
              <a:t>Ejercicios que impliquen varios segmentos del cuerpo</a:t>
            </a:r>
          </a:p>
          <a:p>
            <a:r>
              <a:rPr lang="es-EC" sz="1900" dirty="0">
                <a:solidFill>
                  <a:schemeClr val="tx1"/>
                </a:solidFill>
                <a:latin typeface="Bahnschrift Light"/>
              </a:rPr>
              <a:t>Ejercicios de coordinación viso manual (lanzamientos Y recibos)</a:t>
            </a:r>
          </a:p>
          <a:p>
            <a:endParaRPr lang="es-EC" dirty="0"/>
          </a:p>
        </p:txBody>
      </p:sp>
      <p:pic>
        <p:nvPicPr>
          <p:cNvPr id="5"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24" y="1098018"/>
            <a:ext cx="695499" cy="995058"/>
          </a:xfrm>
          <a:prstGeom prst="rect">
            <a:avLst/>
          </a:prstGeom>
        </p:spPr>
      </p:pic>
      <p:pic>
        <p:nvPicPr>
          <p:cNvPr id="1026" name="Picture 2" descr="C:\Users\Garcia\Desktop\bc6d177d7c38164a08eecfc7424b04d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968" y="2665935"/>
            <a:ext cx="2461295" cy="1661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arcia\Desktop\images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844" y="4768034"/>
            <a:ext cx="2343955" cy="15941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arcia\Desktop\descarg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968" y="4755945"/>
            <a:ext cx="2461296" cy="14903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COMPAQ\K9\MI ESCRITORIO\H.A.I.A.M\H.A.I.A.M\FOTOS\HIAIAM\FECHAS ESPECIALES\2013-12-05 09.38.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8845" y="1788732"/>
            <a:ext cx="2343955" cy="248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897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6994" y="2872121"/>
            <a:ext cx="3352730" cy="1326391"/>
          </a:xfrm>
        </p:spPr>
        <p:txBody>
          <a:bodyPr>
            <a:normAutofit/>
          </a:bodyPr>
          <a:lstStyle/>
          <a:p>
            <a:pPr marL="0" indent="0">
              <a:buNone/>
            </a:pPr>
            <a:r>
              <a:rPr lang="es-EC" sz="2400" b="1" dirty="0">
                <a:ln w="0"/>
                <a:effectLst>
                  <a:outerShdw blurRad="38100" dist="19050" dir="2700000" algn="tl" rotWithShape="0">
                    <a:schemeClr val="dk1">
                      <a:alpha val="40000"/>
                    </a:schemeClr>
                  </a:outerShdw>
                </a:effectLst>
                <a:latin typeface="Bahnschrift Light" panose="020B0502040204020203" pitchFamily="34" charset="0"/>
                <a:cs typeface="Segoe UI" panose="020B0502040204020203" pitchFamily="34" charset="0"/>
              </a:rPr>
              <a:t>1. </a:t>
            </a:r>
            <a:r>
              <a:rPr lang="es-EC" sz="2400" b="1" dirty="0" smtClean="0">
                <a:ln w="0"/>
                <a:effectLst>
                  <a:outerShdw blurRad="38100" dist="19050" dir="2700000" algn="tl" rotWithShape="0">
                    <a:schemeClr val="dk1">
                      <a:alpha val="40000"/>
                    </a:schemeClr>
                  </a:outerShdw>
                </a:effectLst>
                <a:latin typeface="Bahnschrift Light" panose="020B0502040204020203" pitchFamily="34" charset="0"/>
                <a:cs typeface="Segoe UI" panose="020B0502040204020203" pitchFamily="34" charset="0"/>
              </a:rPr>
              <a:t>Introducción</a:t>
            </a:r>
            <a:endParaRPr lang="es-EC" sz="2400" b="1" dirty="0">
              <a:ln w="0"/>
              <a:effectLst>
                <a:outerShdw blurRad="38100" dist="19050" dir="2700000" algn="tl" rotWithShape="0">
                  <a:schemeClr val="dk1">
                    <a:alpha val="40000"/>
                  </a:schemeClr>
                </a:outerShdw>
              </a:effectLst>
              <a:latin typeface="Bahnschrift Light" panose="020B0502040204020203" pitchFamily="34" charset="0"/>
              <a:cs typeface="Segoe UI" panose="020B0502040204020203" pitchFamily="34" charset="0"/>
            </a:endParaRPr>
          </a:p>
        </p:txBody>
      </p:sp>
      <p:pic>
        <p:nvPicPr>
          <p:cNvPr id="4" name="Picture 2" descr="C:\Users\Garcia\Desktop\envejecimiento-y-vejez-en-Mex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5634" y="2176526"/>
            <a:ext cx="7431110" cy="338714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12" descr="logo esp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97" y="898130"/>
            <a:ext cx="695499" cy="995058"/>
          </a:xfrm>
          <a:prstGeom prst="rect">
            <a:avLst/>
          </a:prstGeom>
        </p:spPr>
      </p:pic>
    </p:spTree>
    <p:extLst>
      <p:ext uri="{BB962C8B-B14F-4D97-AF65-F5344CB8AC3E}">
        <p14:creationId xmlns:p14="http://schemas.microsoft.com/office/powerpoint/2010/main" val="687677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845005" y="1854558"/>
            <a:ext cx="5205435" cy="3810000"/>
          </a:xfrm>
        </p:spPr>
        <p:txBody>
          <a:bodyPr>
            <a:normAutofit/>
          </a:bodyPr>
          <a:lstStyle/>
          <a:p>
            <a:r>
              <a:rPr lang="es-EC" sz="1900" dirty="0">
                <a:solidFill>
                  <a:schemeClr val="tx1"/>
                </a:solidFill>
                <a:latin typeface="Bahnschrift Light"/>
              </a:rPr>
              <a:t>Juegos de coordinación</a:t>
            </a:r>
          </a:p>
          <a:p>
            <a:r>
              <a:rPr lang="es-EC" sz="1900" dirty="0">
                <a:solidFill>
                  <a:schemeClr val="tx1"/>
                </a:solidFill>
                <a:latin typeface="Bahnschrift Light"/>
              </a:rPr>
              <a:t>Ejemplo: Derribo de bolos.</a:t>
            </a:r>
          </a:p>
          <a:p>
            <a:r>
              <a:rPr lang="es-EC" sz="1900" dirty="0">
                <a:solidFill>
                  <a:schemeClr val="tx1"/>
                </a:solidFill>
                <a:latin typeface="Bahnschrift Light"/>
              </a:rPr>
              <a:t>Equilibrio:</a:t>
            </a:r>
          </a:p>
          <a:p>
            <a:r>
              <a:rPr lang="es-EC" sz="1900" dirty="0">
                <a:solidFill>
                  <a:schemeClr val="tx1"/>
                </a:solidFill>
                <a:latin typeface="Bahnschrift Light"/>
              </a:rPr>
              <a:t>Ejercicios de equilibrio estáticos</a:t>
            </a:r>
          </a:p>
          <a:p>
            <a:r>
              <a:rPr lang="es-EC" sz="1900" dirty="0">
                <a:solidFill>
                  <a:schemeClr val="tx1"/>
                </a:solidFill>
                <a:latin typeface="Bahnschrift Light"/>
              </a:rPr>
              <a:t>Parado con apoyo de los metatarsos. (En parejas)</a:t>
            </a:r>
          </a:p>
          <a:p>
            <a:r>
              <a:rPr lang="es-EC" sz="1900" dirty="0">
                <a:solidFill>
                  <a:schemeClr val="tx1"/>
                </a:solidFill>
                <a:latin typeface="Bahnschrift Light"/>
              </a:rPr>
              <a:t>Parado con talones arriba con diferentes posiciones de brazos (en pareja)</a:t>
            </a:r>
          </a:p>
          <a:p>
            <a:r>
              <a:rPr lang="es-EC" sz="1900" dirty="0">
                <a:solidFill>
                  <a:schemeClr val="tx1"/>
                </a:solidFill>
                <a:latin typeface="Bahnschrift Light"/>
              </a:rPr>
              <a:t>Caminar sobre una línea recta con pesos livianos sobre la cabeza, en brazos con diferentes posiciones.</a:t>
            </a:r>
          </a:p>
          <a:p>
            <a:endParaRPr lang="es-EC" dirty="0"/>
          </a:p>
        </p:txBody>
      </p:sp>
      <p:pic>
        <p:nvPicPr>
          <p:cNvPr id="2050" name="Picture 2" descr="C:\Users\Garcia\Desktop\descar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140" y="1960191"/>
            <a:ext cx="1922508" cy="150784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arcia\Desktop\descarga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696" y="1960191"/>
            <a:ext cx="2157680" cy="15078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arcia\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4140" y="3598646"/>
            <a:ext cx="1922508" cy="14344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Garcia\Desktop\image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7696" y="3598646"/>
            <a:ext cx="2157680" cy="150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896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5448" y="3503852"/>
            <a:ext cx="2381689" cy="646331"/>
          </a:xfrm>
          <a:prstGeom prst="rect">
            <a:avLst/>
          </a:prstGeom>
        </p:spPr>
        <p:txBody>
          <a:bodyPr wrap="square">
            <a:spAutoFit/>
          </a:bodyPr>
          <a:lstStyle/>
          <a:p>
            <a:pPr lvl="1"/>
            <a:r>
              <a:rPr lang="es-EC" b="1" dirty="0"/>
              <a:t>Técnica e instrumentos</a:t>
            </a:r>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773" y="1352119"/>
            <a:ext cx="3806567" cy="55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908" y="2664283"/>
            <a:ext cx="393382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847250" y="892634"/>
            <a:ext cx="3333733" cy="369332"/>
          </a:xfrm>
          <a:prstGeom prst="rect">
            <a:avLst/>
          </a:prstGeom>
        </p:spPr>
        <p:txBody>
          <a:bodyPr wrap="none">
            <a:spAutoFit/>
          </a:bodyPr>
          <a:lstStyle/>
          <a:p>
            <a:pPr lvl="2"/>
            <a:r>
              <a:rPr lang="es-EC" b="1" dirty="0" smtClean="0"/>
              <a:t>Test:  </a:t>
            </a:r>
            <a:r>
              <a:rPr lang="es-EC" b="1" dirty="0" err="1"/>
              <a:t>I</a:t>
            </a:r>
            <a:r>
              <a:rPr lang="es-EC" b="1" dirty="0" err="1" smtClean="0"/>
              <a:t>ndice</a:t>
            </a:r>
            <a:r>
              <a:rPr lang="es-EC" b="1" dirty="0" smtClean="0"/>
              <a:t> </a:t>
            </a:r>
            <a:r>
              <a:rPr lang="es-EC" b="1" dirty="0"/>
              <a:t>de </a:t>
            </a:r>
            <a:r>
              <a:rPr lang="es-EC" b="1" dirty="0" err="1"/>
              <a:t>Barthel</a:t>
            </a:r>
            <a:endParaRPr lang="es-EC" dirty="0"/>
          </a:p>
        </p:txBody>
      </p:sp>
      <p:pic>
        <p:nvPicPr>
          <p:cNvPr id="9" name="Imagen 12" descr="logo espe-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129" y="987147"/>
            <a:ext cx="695499" cy="995058"/>
          </a:xfrm>
          <a:prstGeom prst="rect">
            <a:avLst/>
          </a:prstGeom>
        </p:spPr>
      </p:pic>
    </p:spTree>
    <p:extLst>
      <p:ext uri="{BB962C8B-B14F-4D97-AF65-F5344CB8AC3E}">
        <p14:creationId xmlns:p14="http://schemas.microsoft.com/office/powerpoint/2010/main" val="2103672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450" y="1290942"/>
            <a:ext cx="695499" cy="995058"/>
          </a:xfrm>
          <a:prstGeom prst="rect">
            <a:avLst/>
          </a:prstGeom>
        </p:spPr>
      </p:pic>
      <p:sp>
        <p:nvSpPr>
          <p:cNvPr id="6" name="1 Título"/>
          <p:cNvSpPr>
            <a:spLocks noGrp="1"/>
          </p:cNvSpPr>
          <p:nvPr>
            <p:ph type="title"/>
          </p:nvPr>
        </p:nvSpPr>
        <p:spPr>
          <a:xfrm>
            <a:off x="1764401" y="3016886"/>
            <a:ext cx="10251598" cy="1799823"/>
          </a:xfrm>
        </p:spPr>
        <p:txBody>
          <a:bodyPr>
            <a:normAutofit/>
          </a:bodyPr>
          <a:lstStyle/>
          <a:p>
            <a:r>
              <a:rPr lang="es-EC" sz="2800" b="1" dirty="0">
                <a:latin typeface="Bahnschrift Light"/>
              </a:rPr>
              <a:t>8. </a:t>
            </a:r>
            <a:r>
              <a:rPr lang="es-EC" sz="2800" b="1" dirty="0" smtClean="0">
                <a:latin typeface="Bahnschrift Light"/>
              </a:rPr>
              <a:t>Análisis </a:t>
            </a:r>
            <a:r>
              <a:rPr lang="es-EC" sz="2800" b="1" dirty="0">
                <a:latin typeface="Bahnschrift Light"/>
              </a:rPr>
              <a:t>de los </a:t>
            </a:r>
            <a:r>
              <a:rPr lang="es-EC" sz="2800" b="1" dirty="0" smtClean="0">
                <a:latin typeface="Bahnschrift Light"/>
              </a:rPr>
              <a:t>resultados</a:t>
            </a:r>
            <a:r>
              <a:rPr lang="es-EC" b="1" dirty="0"/>
              <a:t/>
            </a:r>
            <a:br>
              <a:rPr lang="es-EC" b="1" dirty="0"/>
            </a:br>
            <a:r>
              <a:rPr lang="es-ES" dirty="0">
                <a:solidFill>
                  <a:schemeClr val="bg1"/>
                </a:solidFill>
                <a:latin typeface="Bahnschrift Light" panose="020B0502040204020203" pitchFamily="34" charset="0"/>
              </a:rPr>
              <a:t/>
            </a:r>
            <a:br>
              <a:rPr lang="es-ES" dirty="0">
                <a:solidFill>
                  <a:schemeClr val="bg1"/>
                </a:solidFill>
                <a:latin typeface="Bahnschrift Light" panose="020B0502040204020203" pitchFamily="34" charset="0"/>
              </a:rPr>
            </a:br>
            <a:endParaRPr lang="es-EC" dirty="0"/>
          </a:p>
        </p:txBody>
      </p:sp>
    </p:spTree>
    <p:extLst>
      <p:ext uri="{BB962C8B-B14F-4D97-AF65-F5344CB8AC3E}">
        <p14:creationId xmlns:p14="http://schemas.microsoft.com/office/powerpoint/2010/main" val="1294095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983347" y="1640629"/>
            <a:ext cx="9195515" cy="557011"/>
          </a:xfrm>
        </p:spPr>
        <p:txBody>
          <a:bodyPr>
            <a:noAutofit/>
          </a:bodyPr>
          <a:lstStyle/>
          <a:p>
            <a:pPr marL="0" lvl="1">
              <a:spcBef>
                <a:spcPts val="1000"/>
              </a:spcBef>
            </a:pPr>
            <a:r>
              <a:rPr lang="es-ES" sz="2800" b="1" dirty="0">
                <a:latin typeface="Bahnschrift Light"/>
              </a:rPr>
              <a:t>Clasificación del grupo en relación a la dependencia</a:t>
            </a:r>
            <a:endParaRPr lang="es-EC" sz="2800" dirty="0">
              <a:latin typeface="Bahnschrift Light"/>
            </a:endParaRPr>
          </a:p>
          <a:p>
            <a:endParaRPr lang="es-EC"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709" y="2215168"/>
            <a:ext cx="9543245" cy="414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12" descr="logo esp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224" y="1252566"/>
            <a:ext cx="695499" cy="995058"/>
          </a:xfrm>
          <a:prstGeom prst="rect">
            <a:avLst/>
          </a:prstGeom>
        </p:spPr>
      </p:pic>
    </p:spTree>
    <p:extLst>
      <p:ext uri="{BB962C8B-B14F-4D97-AF65-F5344CB8AC3E}">
        <p14:creationId xmlns:p14="http://schemas.microsoft.com/office/powerpoint/2010/main" val="1162950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397" y="1399372"/>
            <a:ext cx="8459205" cy="237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397" y="4056847"/>
            <a:ext cx="8459205" cy="225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12" descr="logo espe-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530" y="1046502"/>
            <a:ext cx="695499" cy="995058"/>
          </a:xfrm>
          <a:prstGeom prst="rect">
            <a:avLst/>
          </a:prstGeom>
        </p:spPr>
      </p:pic>
    </p:spTree>
    <p:extLst>
      <p:ext uri="{BB962C8B-B14F-4D97-AF65-F5344CB8AC3E}">
        <p14:creationId xmlns:p14="http://schemas.microsoft.com/office/powerpoint/2010/main" val="2464110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617" y="1247360"/>
            <a:ext cx="5537916" cy="274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612" y="3992452"/>
            <a:ext cx="5924281" cy="261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12" descr="logo espe-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224" y="1059381"/>
            <a:ext cx="695499" cy="995058"/>
          </a:xfrm>
          <a:prstGeom prst="rect">
            <a:avLst/>
          </a:prstGeom>
        </p:spPr>
      </p:pic>
      <p:sp>
        <p:nvSpPr>
          <p:cNvPr id="2" name="1 Rectángulo"/>
          <p:cNvSpPr/>
          <p:nvPr/>
        </p:nvSpPr>
        <p:spPr>
          <a:xfrm>
            <a:off x="7285150" y="2075681"/>
            <a:ext cx="4627808" cy="1477328"/>
          </a:xfrm>
          <a:prstGeom prst="rect">
            <a:avLst/>
          </a:prstGeom>
        </p:spPr>
        <p:txBody>
          <a:bodyPr wrap="square">
            <a:spAutoFit/>
          </a:bodyPr>
          <a:lstStyle/>
          <a:p>
            <a:r>
              <a:rPr lang="es-EC" b="1" dirty="0"/>
              <a:t>Análisis:</a:t>
            </a:r>
            <a:r>
              <a:rPr lang="es-EC" dirty="0"/>
              <a:t> el porcentaje obtenido en el </a:t>
            </a:r>
            <a:r>
              <a:rPr lang="es-EC" dirty="0" err="1"/>
              <a:t>pretest</a:t>
            </a:r>
            <a:r>
              <a:rPr lang="es-EC" dirty="0"/>
              <a:t> de dependencia se observó que el 45% del grupo tiene una calificación de independencia y el 55% del grupo se ubica de dependencia leve. </a:t>
            </a:r>
          </a:p>
        </p:txBody>
      </p:sp>
      <p:sp>
        <p:nvSpPr>
          <p:cNvPr id="3" name="2 Rectángulo"/>
          <p:cNvSpPr/>
          <p:nvPr/>
        </p:nvSpPr>
        <p:spPr>
          <a:xfrm>
            <a:off x="150252" y="4560859"/>
            <a:ext cx="5245994" cy="1477328"/>
          </a:xfrm>
          <a:prstGeom prst="rect">
            <a:avLst/>
          </a:prstGeom>
        </p:spPr>
        <p:txBody>
          <a:bodyPr wrap="square">
            <a:spAutoFit/>
          </a:bodyPr>
          <a:lstStyle/>
          <a:p>
            <a:r>
              <a:rPr lang="es-EC" b="1" dirty="0"/>
              <a:t>Análisis:</a:t>
            </a:r>
            <a:r>
              <a:rPr lang="es-EC" dirty="0"/>
              <a:t> el porcentaje obtenido en el </a:t>
            </a:r>
            <a:r>
              <a:rPr lang="es-EC" dirty="0" err="1"/>
              <a:t>postest</a:t>
            </a:r>
            <a:r>
              <a:rPr lang="es-EC" dirty="0"/>
              <a:t> de dependencia se observó que el 60% del grupo tiene una calificación de independencia y el 40% del grupo se ubica de dependencia leve. </a:t>
            </a:r>
            <a:endParaRPr lang="es-EC" dirty="0" smtClean="0"/>
          </a:p>
          <a:p>
            <a:r>
              <a:rPr lang="es-EC" dirty="0" smtClean="0"/>
              <a:t> </a:t>
            </a:r>
            <a:r>
              <a:rPr lang="es-EC" dirty="0"/>
              <a:t>Mejorando el grupo en un 15% en </a:t>
            </a:r>
            <a:r>
              <a:rPr lang="es-EC" dirty="0" smtClean="0"/>
              <a:t>independencia</a:t>
            </a:r>
            <a:endParaRPr lang="es-EC" dirty="0"/>
          </a:p>
        </p:txBody>
      </p:sp>
    </p:spTree>
    <p:extLst>
      <p:ext uri="{BB962C8B-B14F-4D97-AF65-F5344CB8AC3E}">
        <p14:creationId xmlns:p14="http://schemas.microsoft.com/office/powerpoint/2010/main" val="280501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19288" y="3244334"/>
            <a:ext cx="2844048" cy="523220"/>
          </a:xfrm>
          <a:prstGeom prst="rect">
            <a:avLst/>
          </a:prstGeom>
        </p:spPr>
        <p:txBody>
          <a:bodyPr wrap="none">
            <a:spAutoFit/>
          </a:bodyPr>
          <a:lstStyle/>
          <a:p>
            <a:r>
              <a:rPr lang="es-ES" sz="2800" dirty="0">
                <a:ln w="0"/>
                <a:solidFill>
                  <a:schemeClr val="accent1">
                    <a:lumMod val="50000"/>
                  </a:schemeClr>
                </a:solidFill>
                <a:effectLst>
                  <a:outerShdw blurRad="38100" dist="19050" dir="2700000" algn="tl" rotWithShape="0">
                    <a:schemeClr val="dk1">
                      <a:alpha val="40000"/>
                    </a:schemeClr>
                  </a:outerShdw>
                </a:effectLst>
                <a:latin typeface="Bahnschrift Light"/>
              </a:rPr>
              <a:t>9. Conclusiones </a:t>
            </a:r>
            <a:endParaRPr lang="es-EC" sz="2800" dirty="0">
              <a:solidFill>
                <a:schemeClr val="accent1">
                  <a:lumMod val="50000"/>
                </a:schemeClr>
              </a:solidFill>
              <a:latin typeface="Bahnschrift Light"/>
            </a:endParaRPr>
          </a:p>
        </p:txBody>
      </p:sp>
      <p:pic>
        <p:nvPicPr>
          <p:cNvPr id="6"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377" y="1033623"/>
            <a:ext cx="695499" cy="995058"/>
          </a:xfrm>
          <a:prstGeom prst="rect">
            <a:avLst/>
          </a:prstGeom>
        </p:spPr>
      </p:pic>
    </p:spTree>
    <p:extLst>
      <p:ext uri="{BB962C8B-B14F-4D97-AF65-F5344CB8AC3E}">
        <p14:creationId xmlns:p14="http://schemas.microsoft.com/office/powerpoint/2010/main" val="4093406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839788" y="2289222"/>
            <a:ext cx="10042860" cy="3811588"/>
          </a:xfrm>
        </p:spPr>
        <p:txBody>
          <a:bodyPr>
            <a:normAutofit lnSpcReduction="10000"/>
          </a:bodyPr>
          <a:lstStyle/>
          <a:p>
            <a:pPr lvl="0"/>
            <a:r>
              <a:rPr lang="es-ES" sz="2000" dirty="0" smtClean="0">
                <a:solidFill>
                  <a:schemeClr val="tx1"/>
                </a:solidFill>
                <a:latin typeface="Bahnschrift Light"/>
                <a:cs typeface="Arial" pitchFamily="34" charset="0"/>
              </a:rPr>
              <a:t>La </a:t>
            </a:r>
            <a:r>
              <a:rPr lang="es-ES" sz="2000" dirty="0">
                <a:solidFill>
                  <a:schemeClr val="tx1"/>
                </a:solidFill>
                <a:latin typeface="Bahnschrift Light"/>
                <a:cs typeface="Arial" pitchFamily="34" charset="0"/>
              </a:rPr>
              <a:t>recreación en todas sus formas y manifestaciones siempre ha contribuido en excelente forma al mejoramiento, mantenimiento o retardo de factores de salud que se presenta en este tipo de </a:t>
            </a:r>
            <a:r>
              <a:rPr lang="es-ES" sz="2000" dirty="0" smtClean="0">
                <a:solidFill>
                  <a:schemeClr val="tx1"/>
                </a:solidFill>
                <a:latin typeface="Bahnschrift Light"/>
                <a:cs typeface="Arial" pitchFamily="34" charset="0"/>
              </a:rPr>
              <a:t>población</a:t>
            </a:r>
          </a:p>
          <a:p>
            <a:pPr lvl="0"/>
            <a:endParaRPr lang="es-EC" sz="2000" dirty="0">
              <a:solidFill>
                <a:schemeClr val="tx1"/>
              </a:solidFill>
              <a:latin typeface="Bahnschrift Light"/>
              <a:cs typeface="Arial" pitchFamily="34" charset="0"/>
            </a:endParaRPr>
          </a:p>
          <a:p>
            <a:pPr lvl="0"/>
            <a:r>
              <a:rPr lang="es-ES" sz="2000" dirty="0">
                <a:solidFill>
                  <a:schemeClr val="tx1"/>
                </a:solidFill>
                <a:latin typeface="Bahnschrift Light"/>
                <a:cs typeface="Arial" pitchFamily="34" charset="0"/>
              </a:rPr>
              <a:t>El problema existente radica en la disminución de las actividades de la vida diaria en los Adultos mayores, es por ello que el presente estudio realizará una investigación sobre la incidencia que tiene la Recreación Lúdica en las Actividades de la Vida Diaria en los Adultos mayores</a:t>
            </a:r>
            <a:r>
              <a:rPr lang="es-ES" sz="2000" dirty="0" smtClean="0">
                <a:solidFill>
                  <a:schemeClr val="tx1"/>
                </a:solidFill>
                <a:latin typeface="Bahnschrift Light"/>
                <a:cs typeface="Arial" pitchFamily="34" charset="0"/>
              </a:rPr>
              <a:t>.</a:t>
            </a:r>
          </a:p>
          <a:p>
            <a:pPr lvl="0"/>
            <a:endParaRPr lang="es-ES" sz="2000" dirty="0" smtClean="0">
              <a:solidFill>
                <a:schemeClr val="tx1"/>
              </a:solidFill>
              <a:latin typeface="Bahnschrift Light"/>
              <a:cs typeface="Arial" pitchFamily="34" charset="0"/>
            </a:endParaRPr>
          </a:p>
          <a:p>
            <a:r>
              <a:rPr lang="es-ES" sz="2000" dirty="0">
                <a:solidFill>
                  <a:schemeClr val="tx1"/>
                </a:solidFill>
                <a:latin typeface="Bahnschrift Light"/>
                <a:cs typeface="Arial" pitchFamily="34" charset="0"/>
              </a:rPr>
              <a:t>En vista de esta realidad se plantea el diseño de un programa de recreación Lúdica que les permita ayudar a los Adultos mayores en relación a sus Actividades de la Vida Diaria de tal manera que favorezca su Independencia.</a:t>
            </a:r>
            <a:endParaRPr lang="es-EC" sz="2000" dirty="0">
              <a:solidFill>
                <a:schemeClr val="tx1"/>
              </a:solidFill>
              <a:latin typeface="Bahnschrift Light"/>
              <a:cs typeface="Arial" pitchFamily="34" charset="0"/>
            </a:endParaRPr>
          </a:p>
          <a:p>
            <a:pPr lvl="0"/>
            <a:endParaRPr lang="es-EC" dirty="0"/>
          </a:p>
          <a:p>
            <a:endParaRPr lang="es-EC" dirty="0"/>
          </a:p>
        </p:txBody>
      </p:sp>
      <p:pic>
        <p:nvPicPr>
          <p:cNvPr id="5"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62" y="956349"/>
            <a:ext cx="695499" cy="995058"/>
          </a:xfrm>
          <a:prstGeom prst="rect">
            <a:avLst/>
          </a:prstGeom>
        </p:spPr>
      </p:pic>
    </p:spTree>
    <p:extLst>
      <p:ext uri="{BB962C8B-B14F-4D97-AF65-F5344CB8AC3E}">
        <p14:creationId xmlns:p14="http://schemas.microsoft.com/office/powerpoint/2010/main" val="2616104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331076" y="1648496"/>
            <a:ext cx="7456867" cy="2340737"/>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32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900" b="1" dirty="0" smtClean="0">
                <a:latin typeface="Bahnschrift Light"/>
              </a:rPr>
              <a:t>10.Recomendaciones</a:t>
            </a:r>
            <a:r>
              <a:rPr lang="es-EC" dirty="0" smtClean="0"/>
              <a:t/>
            </a:r>
            <a:br>
              <a:rPr lang="es-EC" dirty="0" smtClean="0"/>
            </a:br>
            <a:endParaRPr lang="es-EC" dirty="0"/>
          </a:p>
        </p:txBody>
      </p:sp>
      <p:pic>
        <p:nvPicPr>
          <p:cNvPr id="6"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409" y="1226808"/>
            <a:ext cx="695499" cy="995058"/>
          </a:xfrm>
          <a:prstGeom prst="rect">
            <a:avLst/>
          </a:prstGeom>
        </p:spPr>
      </p:pic>
    </p:spTree>
    <p:extLst>
      <p:ext uri="{BB962C8B-B14F-4D97-AF65-F5344CB8AC3E}">
        <p14:creationId xmlns:p14="http://schemas.microsoft.com/office/powerpoint/2010/main" val="391213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33341" y="2240933"/>
            <a:ext cx="9813701" cy="3170099"/>
          </a:xfrm>
          <a:prstGeom prst="rect">
            <a:avLst/>
          </a:prstGeom>
        </p:spPr>
        <p:txBody>
          <a:bodyPr wrap="square">
            <a:spAutoFit/>
          </a:bodyPr>
          <a:lstStyle/>
          <a:p>
            <a:pPr lvl="0"/>
            <a:r>
              <a:rPr lang="es-EC" sz="2000" dirty="0">
                <a:latin typeface="Bahnschrift Light"/>
              </a:rPr>
              <a:t>Es necesario que el personal de hospital realice una valoración integral del adulto mayor para lograr categorizar lo que ayudara al monitoreo permanente, hay que considerar  la edad y sexo en este </a:t>
            </a:r>
            <a:r>
              <a:rPr lang="es-EC" sz="2000" dirty="0" smtClean="0">
                <a:latin typeface="Bahnschrift Light"/>
              </a:rPr>
              <a:t>procedimiento</a:t>
            </a:r>
          </a:p>
          <a:p>
            <a:pPr lvl="0"/>
            <a:endParaRPr lang="es-EC" sz="2000" dirty="0">
              <a:latin typeface="Bahnschrift Light"/>
            </a:endParaRPr>
          </a:p>
          <a:p>
            <a:pPr lvl="0"/>
            <a:r>
              <a:rPr lang="es-EC" sz="2000" dirty="0">
                <a:latin typeface="Bahnschrift Light"/>
              </a:rPr>
              <a:t>Realizar mayor promoción de estas actividades captando nuevos adultos mayores de las diferentes zonas del distrito para fomentar un envejecimiento saludable y activo</a:t>
            </a:r>
            <a:r>
              <a:rPr lang="es-EC" sz="2000" dirty="0" smtClean="0">
                <a:latin typeface="Bahnschrift Light"/>
              </a:rPr>
              <a:t>.</a:t>
            </a:r>
          </a:p>
          <a:p>
            <a:pPr lvl="0"/>
            <a:endParaRPr lang="es-EC" sz="2000" dirty="0">
              <a:latin typeface="Bahnschrift Light"/>
            </a:endParaRPr>
          </a:p>
          <a:p>
            <a:pPr lvl="0"/>
            <a:r>
              <a:rPr lang="es-EC" sz="2000" dirty="0">
                <a:latin typeface="Bahnschrift Light"/>
              </a:rPr>
              <a:t>Capacitar al personal de salud en actividades recreativas que conlleven a soluciones efectivas y personalizadas con el adulto mayor y que además intervenga su familia en beneficio de la independencia.</a:t>
            </a:r>
          </a:p>
        </p:txBody>
      </p:sp>
      <p:pic>
        <p:nvPicPr>
          <p:cNvPr id="4"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24" y="994986"/>
            <a:ext cx="695499" cy="995058"/>
          </a:xfrm>
          <a:prstGeom prst="rect">
            <a:avLst/>
          </a:prstGeom>
        </p:spPr>
      </p:pic>
    </p:spTree>
    <p:extLst>
      <p:ext uri="{BB962C8B-B14F-4D97-AF65-F5344CB8AC3E}">
        <p14:creationId xmlns:p14="http://schemas.microsoft.com/office/powerpoint/2010/main" val="687250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303432" y="2292430"/>
            <a:ext cx="3513271" cy="2987898"/>
          </a:xfrm>
        </p:spPr>
        <p:txBody>
          <a:bodyPr>
            <a:normAutofit fontScale="90000"/>
          </a:bodyPr>
          <a:lstStyle/>
          <a:p>
            <a:pPr algn="just"/>
            <a:r>
              <a:rPr lang="es-EC" sz="2000" dirty="0">
                <a:solidFill>
                  <a:schemeClr val="tx1"/>
                </a:solidFill>
                <a:latin typeface="Bahnschrift Light"/>
              </a:rPr>
              <a:t>La adultez mayor está considerada como un periodo en el que la persona experimenta numerosos cambios, que si bien dependen del estilo de vida, y del sistema social y familiar, influyen continuamente en las diversas áreas de funcionamiento  (</a:t>
            </a:r>
            <a:r>
              <a:rPr lang="es-EC" sz="2000" dirty="0" err="1">
                <a:solidFill>
                  <a:schemeClr val="tx1"/>
                </a:solidFill>
                <a:latin typeface="Bahnschrift Light"/>
              </a:rPr>
              <a:t>Popolo</a:t>
            </a:r>
            <a:r>
              <a:rPr lang="es-EC" sz="2000" dirty="0">
                <a:solidFill>
                  <a:schemeClr val="tx1"/>
                </a:solidFill>
                <a:latin typeface="Bahnschrift Light"/>
              </a:rPr>
              <a:t>, 2001).</a:t>
            </a:r>
            <a:r>
              <a:rPr lang="es-EC" dirty="0">
                <a:latin typeface="Bahnschrift Light"/>
              </a:rPr>
              <a:t/>
            </a:r>
            <a:br>
              <a:rPr lang="es-EC" dirty="0">
                <a:latin typeface="Bahnschrift Light"/>
              </a:rPr>
            </a:br>
            <a:endParaRPr lang="es-EC" dirty="0">
              <a:latin typeface="Bahnschrift Light"/>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7307" y="2246472"/>
            <a:ext cx="6230468" cy="2974656"/>
          </a:xfrm>
        </p:spPr>
      </p:pic>
      <p:pic>
        <p:nvPicPr>
          <p:cNvPr id="5" name="Imagen 12" descr="logo esp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97" y="859493"/>
            <a:ext cx="695499" cy="995058"/>
          </a:xfrm>
          <a:prstGeom prst="rect">
            <a:avLst/>
          </a:prstGeom>
        </p:spPr>
      </p:pic>
    </p:spTree>
    <p:extLst>
      <p:ext uri="{BB962C8B-B14F-4D97-AF65-F5344CB8AC3E}">
        <p14:creationId xmlns:p14="http://schemas.microsoft.com/office/powerpoint/2010/main" val="1598891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arcia\Desktop\frase-deja_toda_la_tarde_para_el_ejercicio_y_la_recreacion_que_so-thomas_jeffer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47" y="1774706"/>
            <a:ext cx="9994007" cy="460677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12" descr="logo esp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377" y="1078948"/>
            <a:ext cx="695499" cy="995058"/>
          </a:xfrm>
          <a:prstGeom prst="rect">
            <a:avLst/>
          </a:prstGeom>
        </p:spPr>
      </p:pic>
    </p:spTree>
    <p:extLst>
      <p:ext uri="{BB962C8B-B14F-4D97-AF65-F5344CB8AC3E}">
        <p14:creationId xmlns:p14="http://schemas.microsoft.com/office/powerpoint/2010/main" val="2147169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39788" y="2318196"/>
            <a:ext cx="3932237" cy="2334357"/>
          </a:xfrm>
        </p:spPr>
        <p:txBody>
          <a:bodyPr>
            <a:normAutofit/>
          </a:bodyPr>
          <a:lstStyle/>
          <a:p>
            <a:pPr algn="just"/>
            <a:r>
              <a:rPr lang="es-EC" sz="1800" dirty="0" smtClean="0">
                <a:solidFill>
                  <a:schemeClr val="tx1"/>
                </a:solidFill>
                <a:latin typeface="Bahnschrift Light"/>
              </a:rPr>
              <a:t>Discapacidad</a:t>
            </a:r>
            <a:r>
              <a:rPr lang="es-EC" sz="1800" dirty="0">
                <a:solidFill>
                  <a:schemeClr val="tx1"/>
                </a:solidFill>
                <a:latin typeface="Bahnschrift Light"/>
              </a:rPr>
              <a:t>, </a:t>
            </a:r>
            <a:r>
              <a:rPr lang="es-EC" sz="1800" dirty="0" smtClean="0">
                <a:solidFill>
                  <a:schemeClr val="tx1"/>
                </a:solidFill>
                <a:latin typeface="Bahnschrift Light"/>
              </a:rPr>
              <a:t> </a:t>
            </a:r>
            <a:r>
              <a:rPr lang="es-EC" sz="1800" dirty="0">
                <a:solidFill>
                  <a:schemeClr val="tx1"/>
                </a:solidFill>
                <a:latin typeface="Bahnschrift Light"/>
              </a:rPr>
              <a:t>un estado en el que se encuentran las personas que, por razones ligadas a la pérdida de capacidad física o intelectual, requieren de la asistencia o ayuda para realizar actividades de la vida </a:t>
            </a:r>
            <a:r>
              <a:rPr lang="es-EC" sz="1800" dirty="0" smtClean="0">
                <a:solidFill>
                  <a:schemeClr val="tx1"/>
                </a:solidFill>
                <a:latin typeface="Bahnschrift Light"/>
              </a:rPr>
              <a:t>diaria </a:t>
            </a:r>
            <a:r>
              <a:rPr lang="es-EC" sz="1800" dirty="0">
                <a:solidFill>
                  <a:schemeClr val="tx1"/>
                </a:solidFill>
                <a:latin typeface="Bahnschrift Light"/>
              </a:rPr>
              <a:t>(Bejarano ,2005) </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817" y="1910008"/>
            <a:ext cx="3235682" cy="1900236"/>
          </a:xfrm>
          <a:prstGeom prst="rect">
            <a:avLst/>
          </a:prstGeom>
        </p:spPr>
      </p:pic>
      <p:pic>
        <p:nvPicPr>
          <p:cNvPr id="7" name="Picture 3" descr="C:\Users\Garcia\Desktop\images (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308" y="3925879"/>
            <a:ext cx="3235682" cy="182137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12" descr="logo espe-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88" y="914950"/>
            <a:ext cx="695499" cy="995058"/>
          </a:xfrm>
          <a:prstGeom prst="rect">
            <a:avLst/>
          </a:prstGeom>
        </p:spPr>
      </p:pic>
    </p:spTree>
    <p:extLst>
      <p:ext uri="{BB962C8B-B14F-4D97-AF65-F5344CB8AC3E}">
        <p14:creationId xmlns:p14="http://schemas.microsoft.com/office/powerpoint/2010/main" val="1071786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07949" y="2681208"/>
            <a:ext cx="4404495" cy="10026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5112" tIns="91440" rIns="91440" bIns="91440" numCol="1" spcCol="1270" anchor="ctr" anchorCtr="0">
            <a:noAutofit/>
          </a:bodyPr>
          <a:lstStyle/>
          <a:p>
            <a:pPr lvl="0" algn="l" defTabSz="1066800" rtl="0">
              <a:lnSpc>
                <a:spcPct val="90000"/>
              </a:lnSpc>
              <a:spcBef>
                <a:spcPct val="0"/>
              </a:spcBef>
              <a:spcAft>
                <a:spcPct val="35000"/>
              </a:spcAft>
            </a:pPr>
            <a:r>
              <a:rPr lang="es-EC" sz="2400" b="1" kern="1200" dirty="0" smtClean="0">
                <a:solidFill>
                  <a:schemeClr val="accent1">
                    <a:lumMod val="50000"/>
                  </a:schemeClr>
                </a:solidFill>
                <a:latin typeface="Bahnschrift Light" panose="020B0502040204020203" pitchFamily="34" charset="0"/>
              </a:rPr>
              <a:t>2. </a:t>
            </a:r>
            <a:r>
              <a:rPr lang="es-EC" sz="2800" b="1" kern="1200" dirty="0" smtClean="0">
                <a:solidFill>
                  <a:schemeClr val="accent1">
                    <a:lumMod val="50000"/>
                  </a:schemeClr>
                </a:solidFill>
                <a:latin typeface="Bahnschrift Light" panose="020B0502040204020203" pitchFamily="34" charset="0"/>
              </a:rPr>
              <a:t>Problema de la investigación </a:t>
            </a:r>
            <a:endParaRPr lang="es-ES" sz="2400" b="1" kern="1200" dirty="0">
              <a:solidFill>
                <a:schemeClr val="accent1">
                  <a:lumMod val="50000"/>
                </a:schemeClr>
              </a:solidFill>
              <a:latin typeface="Bahnschrift Light" panose="020B0502040204020203" pitchFamily="34" charset="0"/>
            </a:endParaRPr>
          </a:p>
        </p:txBody>
      </p:sp>
      <p:pic>
        <p:nvPicPr>
          <p:cNvPr id="1026" name="Picture 2" descr="C:\Users\Garcia\Desktop\4a8930_medita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843" y="2537143"/>
            <a:ext cx="2459865" cy="23825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arcia\Desktop\foto_00000006201703102305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135" y="4444672"/>
            <a:ext cx="2731260" cy="1672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arcia\Desktop\depositphotos_71154327-stock-photo-taking-her-time-with-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3377" y="2012892"/>
            <a:ext cx="2731260" cy="20454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12" descr="logo espe-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224" y="969228"/>
            <a:ext cx="695499" cy="995058"/>
          </a:xfrm>
          <a:prstGeom prst="rect">
            <a:avLst/>
          </a:prstGeom>
        </p:spPr>
      </p:pic>
    </p:spTree>
    <p:extLst>
      <p:ext uri="{BB962C8B-B14F-4D97-AF65-F5344CB8AC3E}">
        <p14:creationId xmlns:p14="http://schemas.microsoft.com/office/powerpoint/2010/main" val="576083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9" y="2474431"/>
            <a:ext cx="7943604" cy="3385467"/>
          </a:xfrm>
        </p:spPr>
        <p:txBody>
          <a:bodyPr anchor="ctr">
            <a:normAutofit fontScale="90000"/>
          </a:bodyPr>
          <a:lstStyle/>
          <a:p>
            <a:pPr algn="ctr"/>
            <a:r>
              <a:rPr lang="es-EC" sz="3600" dirty="0">
                <a:solidFill>
                  <a:schemeClr val="tx1"/>
                </a:solidFill>
                <a:latin typeface="Bahnschrift Light"/>
              </a:rPr>
              <a:t>¿Cómo incide la Recreación Lúdica en las Actividades de la Vida Diaria  de los adultos mayores de la Clínica de Enfermedades Crónicas del HAIAM?</a:t>
            </a:r>
            <a:r>
              <a:rPr lang="es-EC" sz="5400" dirty="0"/>
              <a:t/>
            </a:r>
            <a:br>
              <a:rPr lang="es-EC" sz="5400" dirty="0"/>
            </a:br>
            <a:endParaRPr lang="es-ES_tradnl" sz="5400" b="1" dirty="0">
              <a:latin typeface="Arial Black" charset="0"/>
              <a:ea typeface="Arial Black" charset="0"/>
              <a:cs typeface="Arial Black" charset="0"/>
            </a:endParaRPr>
          </a:p>
        </p:txBody>
      </p:sp>
      <p:pic>
        <p:nvPicPr>
          <p:cNvPr id="3" name="Picture 2" descr="E:\CARLITOS\H.A.I.A.M\imagenes adultos ma\Nueva carpeta\images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0817" y="2771233"/>
            <a:ext cx="2176529" cy="214985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12" descr="logo esp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82" y="994986"/>
            <a:ext cx="695499" cy="995058"/>
          </a:xfrm>
          <a:prstGeom prst="rect">
            <a:avLst/>
          </a:prstGeom>
        </p:spPr>
      </p:pic>
    </p:spTree>
    <p:extLst>
      <p:ext uri="{BB962C8B-B14F-4D97-AF65-F5344CB8AC3E}">
        <p14:creationId xmlns:p14="http://schemas.microsoft.com/office/powerpoint/2010/main" val="656883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346723" y="3805721"/>
            <a:ext cx="3070731" cy="1152654"/>
          </a:xfrm>
        </p:spPr>
        <p:txBody>
          <a:bodyPr>
            <a:normAutofit fontScale="90000"/>
          </a:bodyPr>
          <a:lstStyle/>
          <a:p>
            <a:pPr lvl="0"/>
            <a:r>
              <a:rPr lang="es-EC" sz="3100" b="1" dirty="0">
                <a:latin typeface="Bahnschrift Light" panose="020B0502040204020203" pitchFamily="34" charset="0"/>
              </a:rPr>
              <a:t>3. </a:t>
            </a:r>
            <a:r>
              <a:rPr lang="es-EC" sz="3100" b="1" dirty="0" smtClean="0">
                <a:latin typeface="Bahnschrift Light" panose="020B0502040204020203" pitchFamily="34" charset="0"/>
              </a:rPr>
              <a:t>Objetivos</a:t>
            </a:r>
            <a:r>
              <a:rPr lang="es-EC" b="1" dirty="0" smtClean="0">
                <a:latin typeface="Bahnschrift Light" panose="020B0502040204020203" pitchFamily="34" charset="0"/>
              </a:rPr>
              <a:t/>
            </a:r>
            <a:br>
              <a:rPr lang="es-EC" b="1" dirty="0" smtClean="0">
                <a:latin typeface="Bahnschrift Light" panose="020B0502040204020203" pitchFamily="34" charset="0"/>
              </a:rPr>
            </a:br>
            <a:r>
              <a:rPr lang="es-ES" dirty="0">
                <a:latin typeface="Bahnschrift Light" panose="020B0502040204020203" pitchFamily="34" charset="0"/>
              </a:rPr>
              <a:t/>
            </a:r>
            <a:br>
              <a:rPr lang="es-ES" dirty="0">
                <a:latin typeface="Bahnschrift Light" panose="020B0502040204020203" pitchFamily="34" charset="0"/>
              </a:rPr>
            </a:br>
            <a:r>
              <a:rPr lang="es-ES" dirty="0">
                <a:latin typeface="Bahnschrift Light" panose="020B0502040204020203" pitchFamily="34" charset="0"/>
              </a:rPr>
              <a:t/>
            </a:r>
            <a:br>
              <a:rPr lang="es-ES" dirty="0">
                <a:latin typeface="Bahnschrift Light" panose="020B0502040204020203" pitchFamily="34" charset="0"/>
              </a:rPr>
            </a:br>
            <a:endParaRPr lang="es-EC" dirty="0"/>
          </a:p>
        </p:txBody>
      </p:sp>
      <p:pic>
        <p:nvPicPr>
          <p:cNvPr id="4"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24" y="969228"/>
            <a:ext cx="695499" cy="995058"/>
          </a:xfrm>
          <a:prstGeom prst="rect">
            <a:avLst/>
          </a:prstGeom>
        </p:spPr>
      </p:pic>
      <p:pic>
        <p:nvPicPr>
          <p:cNvPr id="5" name="Picture 2" descr="C:\Users\Garcia\Desktop\a_que_edad_somos_mas_fel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147" y="1964286"/>
            <a:ext cx="5430592" cy="329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245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29190" y="3335631"/>
            <a:ext cx="8342849" cy="1287887"/>
          </a:xfrm>
        </p:spPr>
        <p:txBody>
          <a:bodyPr>
            <a:normAutofit fontScale="90000"/>
          </a:bodyPr>
          <a:lstStyle/>
          <a:p>
            <a:pPr lvl="2"/>
            <a:r>
              <a:rPr lang="es-EC" dirty="0"/>
              <a:t/>
            </a:r>
            <a:br>
              <a:rPr lang="es-EC" dirty="0"/>
            </a:br>
            <a:r>
              <a:rPr lang="es-EC" sz="2700" dirty="0">
                <a:solidFill>
                  <a:schemeClr val="tx1"/>
                </a:solidFill>
                <a:latin typeface="Bahnschrift Light"/>
              </a:rPr>
              <a:t>Determinar la incidencia que tiene la Recreación Lúdica  en las Actividades de la Vida Diaria de los Adultos Mayores que acuden a la Clínica de Enfermedades Crónicas del HAIAM</a:t>
            </a:r>
          </a:p>
        </p:txBody>
      </p:sp>
      <p:pic>
        <p:nvPicPr>
          <p:cNvPr id="3"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24" y="1033623"/>
            <a:ext cx="695499" cy="995058"/>
          </a:xfrm>
          <a:prstGeom prst="rect">
            <a:avLst/>
          </a:prstGeom>
        </p:spPr>
      </p:pic>
      <p:sp>
        <p:nvSpPr>
          <p:cNvPr id="2" name="1 Rectángulo"/>
          <p:cNvSpPr/>
          <p:nvPr/>
        </p:nvSpPr>
        <p:spPr>
          <a:xfrm>
            <a:off x="2575782" y="1895531"/>
            <a:ext cx="6284890" cy="923330"/>
          </a:xfrm>
          <a:prstGeom prst="rect">
            <a:avLst/>
          </a:prstGeom>
        </p:spPr>
        <p:txBody>
          <a:bodyPr wrap="square">
            <a:spAutoFit/>
          </a:bodyPr>
          <a:lstStyle/>
          <a:p>
            <a:r>
              <a:rPr lang="es-EC" sz="5400" b="1" dirty="0">
                <a:solidFill>
                  <a:schemeClr val="accent1">
                    <a:lumMod val="50000"/>
                  </a:schemeClr>
                </a:solidFill>
                <a:latin typeface="Bahnschrift Light"/>
              </a:rPr>
              <a:t>Objetivo General</a:t>
            </a:r>
            <a:endParaRPr lang="es-EC" sz="5400" dirty="0">
              <a:solidFill>
                <a:schemeClr val="accent1">
                  <a:lumMod val="50000"/>
                </a:schemeClr>
              </a:solidFill>
              <a:latin typeface="Bahnschrift Light"/>
            </a:endParaRPr>
          </a:p>
        </p:txBody>
      </p:sp>
      <p:pic>
        <p:nvPicPr>
          <p:cNvPr id="3074" name="Picture 2" descr="C:\Users\Garcia\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824" y="2681552"/>
            <a:ext cx="2159290" cy="372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026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19712" y="3065171"/>
            <a:ext cx="8474298" cy="2949262"/>
          </a:xfrm>
        </p:spPr>
        <p:txBody>
          <a:bodyPr>
            <a:normAutofit fontScale="90000"/>
          </a:bodyPr>
          <a:lstStyle/>
          <a:p>
            <a:pPr lvl="2"/>
            <a:r>
              <a:rPr lang="es-EC" b="1" dirty="0" smtClean="0"/>
              <a:t/>
            </a:r>
            <a:br>
              <a:rPr lang="es-EC" b="1" dirty="0" smtClean="0"/>
            </a:br>
            <a:r>
              <a:rPr lang="es-EC" b="1" dirty="0" smtClean="0"/>
              <a:t/>
            </a:r>
            <a:br>
              <a:rPr lang="es-EC" b="1" dirty="0" smtClean="0"/>
            </a:br>
            <a:r>
              <a:rPr lang="es-EC" dirty="0"/>
              <a:t/>
            </a:r>
            <a:br>
              <a:rPr lang="es-EC" dirty="0"/>
            </a:br>
            <a:r>
              <a:rPr lang="es-EC" sz="2200" dirty="0">
                <a:solidFill>
                  <a:schemeClr val="tx1"/>
                </a:solidFill>
                <a:latin typeface="Bahnschrift Light"/>
              </a:rPr>
              <a:t>Determinar el grado de afectación en las Actividades de la Vida Diaria  que tiene los Adultos Mayores de la Clínica de Enfermedades Crónicas del HAIAM</a:t>
            </a:r>
            <a:r>
              <a:rPr lang="es-EC" sz="2200" dirty="0" smtClean="0">
                <a:solidFill>
                  <a:schemeClr val="tx1"/>
                </a:solidFill>
                <a:latin typeface="Bahnschrift Light"/>
              </a:rPr>
              <a:t>.</a:t>
            </a:r>
            <a:br>
              <a:rPr lang="es-EC" sz="2200" dirty="0" smtClean="0">
                <a:solidFill>
                  <a:schemeClr val="tx1"/>
                </a:solidFill>
                <a:latin typeface="Bahnschrift Light"/>
              </a:rPr>
            </a:br>
            <a:r>
              <a:rPr lang="es-EC" sz="2200" dirty="0">
                <a:solidFill>
                  <a:schemeClr val="tx1"/>
                </a:solidFill>
                <a:latin typeface="Bahnschrift Light"/>
              </a:rPr>
              <a:t/>
            </a:r>
            <a:br>
              <a:rPr lang="es-EC" sz="2200" dirty="0">
                <a:solidFill>
                  <a:schemeClr val="tx1"/>
                </a:solidFill>
                <a:latin typeface="Bahnschrift Light"/>
              </a:rPr>
            </a:br>
            <a:r>
              <a:rPr lang="es-EC" sz="2200" dirty="0">
                <a:solidFill>
                  <a:schemeClr val="tx1"/>
                </a:solidFill>
                <a:latin typeface="Bahnschrift Light"/>
              </a:rPr>
              <a:t>Diseño y aplicación de  actividades recreativas lúdicas en los Adultos Mayores de la Clínica de Enfermedades Crónicas del </a:t>
            </a:r>
            <a:r>
              <a:rPr lang="es-EC" sz="2200" dirty="0" smtClean="0">
                <a:solidFill>
                  <a:schemeClr val="tx1"/>
                </a:solidFill>
                <a:latin typeface="Bahnschrift Light"/>
              </a:rPr>
              <a:t>HAIAM. </a:t>
            </a:r>
            <a:br>
              <a:rPr lang="es-EC" sz="2200" dirty="0" smtClean="0">
                <a:solidFill>
                  <a:schemeClr val="tx1"/>
                </a:solidFill>
                <a:latin typeface="Bahnschrift Light"/>
              </a:rPr>
            </a:br>
            <a:r>
              <a:rPr lang="es-EC" sz="2200" dirty="0">
                <a:solidFill>
                  <a:schemeClr val="tx1"/>
                </a:solidFill>
                <a:latin typeface="Bahnschrift Light"/>
              </a:rPr>
              <a:t/>
            </a:r>
            <a:br>
              <a:rPr lang="es-EC" sz="2200" dirty="0">
                <a:solidFill>
                  <a:schemeClr val="tx1"/>
                </a:solidFill>
                <a:latin typeface="Bahnschrift Light"/>
              </a:rPr>
            </a:br>
            <a:r>
              <a:rPr lang="es-EC" sz="2200" dirty="0">
                <a:solidFill>
                  <a:schemeClr val="tx1"/>
                </a:solidFill>
                <a:latin typeface="Bahnschrift Light"/>
              </a:rPr>
              <a:t>Determinar si los pacientes que se sometieron a la intervención de la recreación lúdica aumentaron sus actividades de la vida diaria  valorados con la escala de </a:t>
            </a:r>
            <a:r>
              <a:rPr lang="es-EC" sz="2200" dirty="0" err="1">
                <a:solidFill>
                  <a:schemeClr val="tx1"/>
                </a:solidFill>
                <a:latin typeface="Bahnschrift Light"/>
              </a:rPr>
              <a:t>Barthel</a:t>
            </a:r>
            <a:r>
              <a:rPr lang="es-EC" sz="2200" dirty="0" smtClean="0">
                <a:solidFill>
                  <a:schemeClr val="tx1"/>
                </a:solidFill>
                <a:latin typeface="Bahnschrift Light"/>
              </a:rPr>
              <a:t>.</a:t>
            </a:r>
            <a:r>
              <a:rPr lang="es-EC" dirty="0">
                <a:solidFill>
                  <a:schemeClr val="tx1"/>
                </a:solidFill>
              </a:rPr>
              <a:t/>
            </a:r>
            <a:br>
              <a:rPr lang="es-EC" dirty="0">
                <a:solidFill>
                  <a:schemeClr val="tx1"/>
                </a:solidFill>
              </a:rPr>
            </a:br>
            <a:endParaRPr lang="es-EC" dirty="0">
              <a:solidFill>
                <a:schemeClr val="tx1"/>
              </a:solidFill>
            </a:endParaRPr>
          </a:p>
        </p:txBody>
      </p:sp>
      <p:pic>
        <p:nvPicPr>
          <p:cNvPr id="4" name="Imagen 1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24" y="982107"/>
            <a:ext cx="695499" cy="995058"/>
          </a:xfrm>
          <a:prstGeom prst="rect">
            <a:avLst/>
          </a:prstGeom>
        </p:spPr>
      </p:pic>
      <p:sp>
        <p:nvSpPr>
          <p:cNvPr id="2" name="1 Rectángulo"/>
          <p:cNvSpPr/>
          <p:nvPr/>
        </p:nvSpPr>
        <p:spPr>
          <a:xfrm>
            <a:off x="1791881" y="1509161"/>
            <a:ext cx="7378943" cy="923330"/>
          </a:xfrm>
          <a:prstGeom prst="rect">
            <a:avLst/>
          </a:prstGeom>
        </p:spPr>
        <p:txBody>
          <a:bodyPr wrap="none">
            <a:spAutoFit/>
          </a:bodyPr>
          <a:lstStyle/>
          <a:p>
            <a:r>
              <a:rPr lang="es-EC" sz="5400" b="1" dirty="0">
                <a:solidFill>
                  <a:schemeClr val="accent1">
                    <a:lumMod val="50000"/>
                  </a:schemeClr>
                </a:solidFill>
                <a:latin typeface="Bahnschrift Light"/>
              </a:rPr>
              <a:t>Objetivos Específicos</a:t>
            </a:r>
            <a:endParaRPr lang="es-EC" sz="5400" dirty="0">
              <a:solidFill>
                <a:schemeClr val="accent1">
                  <a:lumMod val="50000"/>
                </a:schemeClr>
              </a:solidFill>
              <a:latin typeface="Bahnschrift Light"/>
            </a:endParaRPr>
          </a:p>
        </p:txBody>
      </p:sp>
    </p:spTree>
    <p:extLst>
      <p:ext uri="{BB962C8B-B14F-4D97-AF65-F5344CB8AC3E}">
        <p14:creationId xmlns:p14="http://schemas.microsoft.com/office/powerpoint/2010/main" val="2143082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607</TotalTime>
  <Words>1075</Words>
  <Application>Microsoft Office PowerPoint</Application>
  <PresentationFormat>Panorámica</PresentationFormat>
  <Paragraphs>92</Paragraphs>
  <Slides>30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Arial Black</vt:lpstr>
      <vt:lpstr>Bahnschrift Light</vt:lpstr>
      <vt:lpstr>Candara</vt:lpstr>
      <vt:lpstr>Segoe UI</vt:lpstr>
      <vt:lpstr>Symbol</vt:lpstr>
      <vt:lpstr>Forma de onda</vt:lpstr>
      <vt:lpstr>Presentación de PowerPoint</vt:lpstr>
      <vt:lpstr>Presentación de PowerPoint</vt:lpstr>
      <vt:lpstr>La adultez mayor está considerada como un periodo en el que la persona experimenta numerosos cambios, que si bien dependen del estilo de vida, y del sistema social y familiar, influyen continuamente en las diversas áreas de funcionamiento  (Popolo, 2001). </vt:lpstr>
      <vt:lpstr>Discapacidad,  un estado en el que se encuentran las personas que, por razones ligadas a la pérdida de capacidad física o intelectual, requieren de la asistencia o ayuda para realizar actividades de la vida diaria (Bejarano ,2005) </vt:lpstr>
      <vt:lpstr>Presentación de PowerPoint</vt:lpstr>
      <vt:lpstr>¿Cómo incide la Recreación Lúdica en las Actividades de la Vida Diaria  de los adultos mayores de la Clínica de Enfermedades Crónicas del HAIAM? </vt:lpstr>
      <vt:lpstr>3. Objetivos   </vt:lpstr>
      <vt:lpstr> Determinar la incidencia que tiene la Recreación Lúdica  en las Actividades de la Vida Diaria de los Adultos Mayores que acuden a la Clínica de Enfermedades Crónicas del HAIAM</vt:lpstr>
      <vt:lpstr>   Determinar el grado de afectación en las Actividades de la Vida Diaria  que tiene los Adultos Mayores de la Clínica de Enfermedades Crónicas del HAIAM.  Diseño y aplicación de  actividades recreativas lúdicas en los Adultos Mayores de la Clínica de Enfermedades Crónicas del HAIAM.   Determinar si los pacientes que se sometieron a la intervención de la recreación lúdica aumentaron sus actividades de la vida diaria  valorados con la escala de Barthel. </vt:lpstr>
      <vt:lpstr>La Recreación Lúdica mejora en las Actividades de la Vida Diaria de los Adultos Mayores de 65 a 80 años que acuden a la Clínica de Enfermedades Crónicas del HAIAM </vt:lpstr>
      <vt:lpstr>5. METODOLOGIA DE LA INVESTIGACION  </vt:lpstr>
      <vt:lpstr>Tipos de investigación</vt:lpstr>
      <vt:lpstr>Métodos de la investigación</vt:lpstr>
      <vt:lpstr>Presentación de PowerPoint</vt:lpstr>
      <vt:lpstr>Presentación de PowerPoint</vt:lpstr>
      <vt:lpstr>Presentación de PowerPoint</vt:lpstr>
      <vt:lpstr>Plan de actividades físicas y recreativas. </vt:lpstr>
      <vt:lpstr>Presentación de PowerPoint</vt:lpstr>
      <vt:lpstr>7. Propuesta </vt:lpstr>
      <vt:lpstr>Presentación de PowerPoint</vt:lpstr>
      <vt:lpstr>Presentación de PowerPoint</vt:lpstr>
      <vt:lpstr>8. Análisis de los resultados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memorizar una serie de datos importantes</dc:title>
  <dc:creator>Usuario de Microsoft Office</dc:creator>
  <cp:lastModifiedBy>Vaca Garcia Mario Rene</cp:lastModifiedBy>
  <cp:revision>70</cp:revision>
  <dcterms:created xsi:type="dcterms:W3CDTF">2017-09-04T00:18:20Z</dcterms:created>
  <dcterms:modified xsi:type="dcterms:W3CDTF">2019-12-08T16:59:09Z</dcterms:modified>
</cp:coreProperties>
</file>