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7">
  <p:sldMasterIdLst>
    <p:sldMasterId id="2147483673" r:id="rId1"/>
    <p:sldMasterId id="2147483685" r:id="rId2"/>
    <p:sldMasterId id="2147483698" r:id="rId3"/>
  </p:sldMasterIdLst>
  <p:notesMasterIdLst>
    <p:notesMasterId r:id="rId24"/>
  </p:notesMasterIdLst>
  <p:handoutMasterIdLst>
    <p:handoutMasterId r:id="rId25"/>
  </p:handoutMasterIdLst>
  <p:sldIdLst>
    <p:sldId id="257" r:id="rId4"/>
    <p:sldId id="709" r:id="rId5"/>
    <p:sldId id="710" r:id="rId6"/>
    <p:sldId id="711" r:id="rId7"/>
    <p:sldId id="676" r:id="rId8"/>
    <p:sldId id="683" r:id="rId9"/>
    <p:sldId id="707" r:id="rId10"/>
    <p:sldId id="705" r:id="rId11"/>
    <p:sldId id="714" r:id="rId12"/>
    <p:sldId id="718" r:id="rId13"/>
    <p:sldId id="713" r:id="rId14"/>
    <p:sldId id="715" r:id="rId15"/>
    <p:sldId id="716" r:id="rId16"/>
    <p:sldId id="717" r:id="rId17"/>
    <p:sldId id="701" r:id="rId18"/>
    <p:sldId id="702" r:id="rId19"/>
    <p:sldId id="719" r:id="rId20"/>
    <p:sldId id="720" r:id="rId21"/>
    <p:sldId id="704" r:id="rId22"/>
    <p:sldId id="486" r:id="rId23"/>
  </p:sldIdLst>
  <p:sldSz cx="9145588" cy="6858000"/>
  <p:notesSz cx="7023100" cy="93091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guide id="3" pos="28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A7AD4"/>
    <a:srgbClr val="DA0000"/>
    <a:srgbClr val="5940EC"/>
    <a:srgbClr val="4F81BD"/>
    <a:srgbClr val="CACF8B"/>
    <a:srgbClr val="85192B"/>
    <a:srgbClr val="FF8001"/>
    <a:srgbClr val="E3DE00"/>
    <a:srgbClr val="FFC000"/>
    <a:srgbClr val="0065B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7" autoAdjust="0"/>
    <p:restoredTop sz="85900" autoAdjust="0"/>
  </p:normalViewPr>
  <p:slideViewPr>
    <p:cSldViewPr snapToGrid="0" snapToObjects="1">
      <p:cViewPr varScale="1">
        <p:scale>
          <a:sx n="63" d="100"/>
          <a:sy n="63" d="100"/>
        </p:scale>
        <p:origin x="1494" y="66"/>
      </p:cViewPr>
      <p:guideLst>
        <p:guide orient="horz" pos="2137"/>
        <p:guide pos="3840"/>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3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2"/>
            <a:ext cx="3043343" cy="465455"/>
          </a:xfrm>
          <a:prstGeom prst="rect">
            <a:avLst/>
          </a:prstGeom>
        </p:spPr>
        <p:txBody>
          <a:bodyPr vert="horz" lIns="93324" tIns="46662" rIns="93324" bIns="46662" rtlCol="0"/>
          <a:lstStyle>
            <a:lvl1pPr algn="l">
              <a:defRPr sz="1200"/>
            </a:lvl1pPr>
          </a:lstStyle>
          <a:p>
            <a:endParaRPr lang="es-EC" dirty="0"/>
          </a:p>
        </p:txBody>
      </p:sp>
      <p:sp>
        <p:nvSpPr>
          <p:cNvPr id="3" name="2 Marcador de fecha"/>
          <p:cNvSpPr>
            <a:spLocks noGrp="1"/>
          </p:cNvSpPr>
          <p:nvPr>
            <p:ph type="dt" sz="quarter" idx="1"/>
          </p:nvPr>
        </p:nvSpPr>
        <p:spPr>
          <a:xfrm>
            <a:off x="3978134" y="2"/>
            <a:ext cx="3043343" cy="465455"/>
          </a:xfrm>
          <a:prstGeom prst="rect">
            <a:avLst/>
          </a:prstGeom>
        </p:spPr>
        <p:txBody>
          <a:bodyPr vert="horz" lIns="93324" tIns="46662" rIns="93324" bIns="46662" rtlCol="0"/>
          <a:lstStyle>
            <a:lvl1pPr algn="r">
              <a:defRPr sz="1200"/>
            </a:lvl1pPr>
          </a:lstStyle>
          <a:p>
            <a:fld id="{C446E709-050A-4757-A549-061EB6FE9D82}" type="datetimeFigureOut">
              <a:rPr lang="es-EC" smtClean="0"/>
              <a:t>22/1/2020</a:t>
            </a:fld>
            <a:endParaRPr lang="es-EC" dirty="0"/>
          </a:p>
        </p:txBody>
      </p:sp>
      <p:sp>
        <p:nvSpPr>
          <p:cNvPr id="4" name="3 Marcador de pie de página"/>
          <p:cNvSpPr>
            <a:spLocks noGrp="1"/>
          </p:cNvSpPr>
          <p:nvPr>
            <p:ph type="ftr" sz="quarter" idx="2"/>
          </p:nvPr>
        </p:nvSpPr>
        <p:spPr>
          <a:xfrm>
            <a:off x="2" y="8842031"/>
            <a:ext cx="3043343" cy="465455"/>
          </a:xfrm>
          <a:prstGeom prst="rect">
            <a:avLst/>
          </a:prstGeom>
        </p:spPr>
        <p:txBody>
          <a:bodyPr vert="horz" lIns="93324" tIns="46662" rIns="93324" bIns="46662" rtlCol="0" anchor="b"/>
          <a:lstStyle>
            <a:lvl1pPr algn="l">
              <a:defRPr sz="1200"/>
            </a:lvl1pPr>
          </a:lstStyle>
          <a:p>
            <a:endParaRPr lang="es-EC" dirty="0"/>
          </a:p>
        </p:txBody>
      </p:sp>
      <p:sp>
        <p:nvSpPr>
          <p:cNvPr id="5" name="4 Marcador de número de diapositiva"/>
          <p:cNvSpPr>
            <a:spLocks noGrp="1"/>
          </p:cNvSpPr>
          <p:nvPr>
            <p:ph type="sldNum" sz="quarter" idx="3"/>
          </p:nvPr>
        </p:nvSpPr>
        <p:spPr>
          <a:xfrm>
            <a:off x="3978134" y="8842031"/>
            <a:ext cx="3043343" cy="465455"/>
          </a:xfrm>
          <a:prstGeom prst="rect">
            <a:avLst/>
          </a:prstGeom>
        </p:spPr>
        <p:txBody>
          <a:bodyPr vert="horz" lIns="93324" tIns="46662" rIns="93324" bIns="46662" rtlCol="0" anchor="b"/>
          <a:lstStyle>
            <a:lvl1pPr algn="r">
              <a:defRPr sz="1200"/>
            </a:lvl1pPr>
          </a:lstStyle>
          <a:p>
            <a:fld id="{EA513903-48AD-45DD-9AAF-AB586DD20DE1}" type="slidenum">
              <a:rPr lang="es-EC" smtClean="0"/>
              <a:t>‹Nº›</a:t>
            </a:fld>
            <a:endParaRPr lang="es-EC" dirty="0"/>
          </a:p>
        </p:txBody>
      </p:sp>
    </p:spTree>
    <p:extLst>
      <p:ext uri="{BB962C8B-B14F-4D97-AF65-F5344CB8AC3E}">
        <p14:creationId xmlns:p14="http://schemas.microsoft.com/office/powerpoint/2010/main" val="2158294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2" y="2"/>
            <a:ext cx="3043343" cy="465455"/>
          </a:xfrm>
          <a:prstGeom prst="rect">
            <a:avLst/>
          </a:prstGeom>
        </p:spPr>
        <p:txBody>
          <a:bodyPr vert="horz" lIns="93324" tIns="46662" rIns="93324" bIns="46662" rtlCol="0"/>
          <a:lstStyle>
            <a:lvl1pPr algn="l">
              <a:defRPr sz="1200"/>
            </a:lvl1pPr>
          </a:lstStyle>
          <a:p>
            <a:endParaRPr lang="es-ES" dirty="0"/>
          </a:p>
        </p:txBody>
      </p:sp>
      <p:sp>
        <p:nvSpPr>
          <p:cNvPr id="3" name="Marcador de fecha 2"/>
          <p:cNvSpPr>
            <a:spLocks noGrp="1"/>
          </p:cNvSpPr>
          <p:nvPr>
            <p:ph type="dt" idx="1"/>
          </p:nvPr>
        </p:nvSpPr>
        <p:spPr>
          <a:xfrm>
            <a:off x="3978134" y="2"/>
            <a:ext cx="3043343" cy="465455"/>
          </a:xfrm>
          <a:prstGeom prst="rect">
            <a:avLst/>
          </a:prstGeom>
        </p:spPr>
        <p:txBody>
          <a:bodyPr vert="horz" lIns="93324" tIns="46662" rIns="93324" bIns="46662" rtlCol="0"/>
          <a:lstStyle>
            <a:lvl1pPr algn="r">
              <a:defRPr sz="1200"/>
            </a:lvl1pPr>
          </a:lstStyle>
          <a:p>
            <a:fld id="{C9AC7167-0497-8041-937F-C3859271DE9D}" type="datetimeFigureOut">
              <a:rPr lang="es-ES" smtClean="0"/>
              <a:pPr/>
              <a:t>22/01/2020</a:t>
            </a:fld>
            <a:endParaRPr lang="es-ES" dirty="0"/>
          </a:p>
        </p:txBody>
      </p:sp>
      <p:sp>
        <p:nvSpPr>
          <p:cNvPr id="4" name="Marcador de imagen de diapositiva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s-ES" dirty="0"/>
          </a:p>
        </p:txBody>
      </p:sp>
      <p:sp>
        <p:nvSpPr>
          <p:cNvPr id="5" name="Marcador de notas 4"/>
          <p:cNvSpPr>
            <a:spLocks noGrp="1"/>
          </p:cNvSpPr>
          <p:nvPr>
            <p:ph type="body" sz="quarter" idx="3"/>
          </p:nvPr>
        </p:nvSpPr>
        <p:spPr>
          <a:xfrm>
            <a:off x="702310" y="4421825"/>
            <a:ext cx="5618480" cy="4189095"/>
          </a:xfrm>
          <a:prstGeom prst="rect">
            <a:avLst/>
          </a:prstGeom>
        </p:spPr>
        <p:txBody>
          <a:bodyPr vert="horz" lIns="93324" tIns="46662" rIns="93324" bIns="46662"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2" y="8842031"/>
            <a:ext cx="3043343" cy="465455"/>
          </a:xfrm>
          <a:prstGeom prst="rect">
            <a:avLst/>
          </a:prstGeom>
        </p:spPr>
        <p:txBody>
          <a:bodyPr vert="horz" lIns="93324" tIns="46662" rIns="93324" bIns="46662"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978134" y="8842031"/>
            <a:ext cx="3043343" cy="465455"/>
          </a:xfrm>
          <a:prstGeom prst="rect">
            <a:avLst/>
          </a:prstGeom>
        </p:spPr>
        <p:txBody>
          <a:bodyPr vert="horz" lIns="93324" tIns="46662" rIns="93324" bIns="46662" rtlCol="0" anchor="b"/>
          <a:lstStyle>
            <a:lvl1pPr algn="r">
              <a:defRPr sz="1200"/>
            </a:lvl1pPr>
          </a:lstStyle>
          <a:p>
            <a:fld id="{F1B021B9-4CC3-5D41-B870-6324076FD179}" type="slidenum">
              <a:rPr lang="es-ES" smtClean="0"/>
              <a:pPr/>
              <a:t>‹Nº›</a:t>
            </a:fld>
            <a:endParaRPr lang="es-ES" dirty="0"/>
          </a:p>
        </p:txBody>
      </p:sp>
    </p:spTree>
    <p:extLst>
      <p:ext uri="{BB962C8B-B14F-4D97-AF65-F5344CB8AC3E}">
        <p14:creationId xmlns:p14="http://schemas.microsoft.com/office/powerpoint/2010/main" val="382103581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1</a:t>
            </a:fld>
            <a:endParaRPr lang="es-ES" dirty="0"/>
          </a:p>
        </p:txBody>
      </p:sp>
    </p:spTree>
    <p:extLst>
      <p:ext uri="{BB962C8B-B14F-4D97-AF65-F5344CB8AC3E}">
        <p14:creationId xmlns:p14="http://schemas.microsoft.com/office/powerpoint/2010/main" val="7547314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noProof="0"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13</a:t>
            </a:fld>
            <a:endParaRPr lang="es-ES" dirty="0"/>
          </a:p>
        </p:txBody>
      </p:sp>
    </p:spTree>
    <p:extLst>
      <p:ext uri="{BB962C8B-B14F-4D97-AF65-F5344CB8AC3E}">
        <p14:creationId xmlns:p14="http://schemas.microsoft.com/office/powerpoint/2010/main" val="318418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noProof="0"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14</a:t>
            </a:fld>
            <a:endParaRPr lang="es-ES" dirty="0"/>
          </a:p>
        </p:txBody>
      </p:sp>
    </p:spTree>
    <p:extLst>
      <p:ext uri="{BB962C8B-B14F-4D97-AF65-F5344CB8AC3E}">
        <p14:creationId xmlns:p14="http://schemas.microsoft.com/office/powerpoint/2010/main" val="28744973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noProof="0"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15</a:t>
            </a:fld>
            <a:endParaRPr lang="es-ES" dirty="0"/>
          </a:p>
        </p:txBody>
      </p:sp>
    </p:spTree>
    <p:extLst>
      <p:ext uri="{BB962C8B-B14F-4D97-AF65-F5344CB8AC3E}">
        <p14:creationId xmlns:p14="http://schemas.microsoft.com/office/powerpoint/2010/main" val="33915257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noProof="0"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16</a:t>
            </a:fld>
            <a:endParaRPr lang="es-ES" dirty="0"/>
          </a:p>
        </p:txBody>
      </p:sp>
    </p:spTree>
    <p:extLst>
      <p:ext uri="{BB962C8B-B14F-4D97-AF65-F5344CB8AC3E}">
        <p14:creationId xmlns:p14="http://schemas.microsoft.com/office/powerpoint/2010/main" val="2869648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noProof="0"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17</a:t>
            </a:fld>
            <a:endParaRPr lang="es-ES" dirty="0"/>
          </a:p>
        </p:txBody>
      </p:sp>
    </p:spTree>
    <p:extLst>
      <p:ext uri="{BB962C8B-B14F-4D97-AF65-F5344CB8AC3E}">
        <p14:creationId xmlns:p14="http://schemas.microsoft.com/office/powerpoint/2010/main" val="25251806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noProof="0"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18</a:t>
            </a:fld>
            <a:endParaRPr lang="es-ES" dirty="0"/>
          </a:p>
        </p:txBody>
      </p:sp>
    </p:spTree>
    <p:extLst>
      <p:ext uri="{BB962C8B-B14F-4D97-AF65-F5344CB8AC3E}">
        <p14:creationId xmlns:p14="http://schemas.microsoft.com/office/powerpoint/2010/main" val="36159089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noProof="0"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19</a:t>
            </a:fld>
            <a:endParaRPr lang="es-ES" dirty="0"/>
          </a:p>
        </p:txBody>
      </p:sp>
    </p:spTree>
    <p:extLst>
      <p:ext uri="{BB962C8B-B14F-4D97-AF65-F5344CB8AC3E}">
        <p14:creationId xmlns:p14="http://schemas.microsoft.com/office/powerpoint/2010/main" val="4084723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noProof="0"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5</a:t>
            </a:fld>
            <a:endParaRPr lang="es-ES" dirty="0"/>
          </a:p>
        </p:txBody>
      </p:sp>
    </p:spTree>
    <p:extLst>
      <p:ext uri="{BB962C8B-B14F-4D97-AF65-F5344CB8AC3E}">
        <p14:creationId xmlns:p14="http://schemas.microsoft.com/office/powerpoint/2010/main" val="385381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noProof="0"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6</a:t>
            </a:fld>
            <a:endParaRPr lang="es-ES" dirty="0"/>
          </a:p>
        </p:txBody>
      </p:sp>
    </p:spTree>
    <p:extLst>
      <p:ext uri="{BB962C8B-B14F-4D97-AF65-F5344CB8AC3E}">
        <p14:creationId xmlns:p14="http://schemas.microsoft.com/office/powerpoint/2010/main" val="3316324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noProof="0"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7</a:t>
            </a:fld>
            <a:endParaRPr lang="es-ES" dirty="0"/>
          </a:p>
        </p:txBody>
      </p:sp>
    </p:spTree>
    <p:extLst>
      <p:ext uri="{BB962C8B-B14F-4D97-AF65-F5344CB8AC3E}">
        <p14:creationId xmlns:p14="http://schemas.microsoft.com/office/powerpoint/2010/main" val="1380293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noProof="0"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8</a:t>
            </a:fld>
            <a:endParaRPr lang="es-ES" dirty="0"/>
          </a:p>
        </p:txBody>
      </p:sp>
    </p:spTree>
    <p:extLst>
      <p:ext uri="{BB962C8B-B14F-4D97-AF65-F5344CB8AC3E}">
        <p14:creationId xmlns:p14="http://schemas.microsoft.com/office/powerpoint/2010/main" val="3533782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noProof="0"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9</a:t>
            </a:fld>
            <a:endParaRPr lang="es-ES" dirty="0"/>
          </a:p>
        </p:txBody>
      </p:sp>
    </p:spTree>
    <p:extLst>
      <p:ext uri="{BB962C8B-B14F-4D97-AF65-F5344CB8AC3E}">
        <p14:creationId xmlns:p14="http://schemas.microsoft.com/office/powerpoint/2010/main" val="3997612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noProof="0"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10</a:t>
            </a:fld>
            <a:endParaRPr lang="es-ES" dirty="0"/>
          </a:p>
        </p:txBody>
      </p:sp>
    </p:spTree>
    <p:extLst>
      <p:ext uri="{BB962C8B-B14F-4D97-AF65-F5344CB8AC3E}">
        <p14:creationId xmlns:p14="http://schemas.microsoft.com/office/powerpoint/2010/main" val="3080767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noProof="0"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11</a:t>
            </a:fld>
            <a:endParaRPr lang="es-ES" dirty="0"/>
          </a:p>
        </p:txBody>
      </p:sp>
    </p:spTree>
    <p:extLst>
      <p:ext uri="{BB962C8B-B14F-4D97-AF65-F5344CB8AC3E}">
        <p14:creationId xmlns:p14="http://schemas.microsoft.com/office/powerpoint/2010/main" val="3828238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noProof="0" dirty="0"/>
          </a:p>
        </p:txBody>
      </p:sp>
      <p:sp>
        <p:nvSpPr>
          <p:cNvPr id="4" name="Marcador de número de diapositiva 3"/>
          <p:cNvSpPr>
            <a:spLocks noGrp="1"/>
          </p:cNvSpPr>
          <p:nvPr>
            <p:ph type="sldNum" sz="quarter" idx="5"/>
          </p:nvPr>
        </p:nvSpPr>
        <p:spPr/>
        <p:txBody>
          <a:bodyPr/>
          <a:lstStyle/>
          <a:p>
            <a:fld id="{F1B021B9-4CC3-5D41-B870-6324076FD179}" type="slidenum">
              <a:rPr lang="es-ES" smtClean="0"/>
              <a:pPr/>
              <a:t>12</a:t>
            </a:fld>
            <a:endParaRPr lang="es-ES" dirty="0"/>
          </a:p>
        </p:txBody>
      </p:sp>
    </p:spTree>
    <p:extLst>
      <p:ext uri="{BB962C8B-B14F-4D97-AF65-F5344CB8AC3E}">
        <p14:creationId xmlns:p14="http://schemas.microsoft.com/office/powerpoint/2010/main" val="30610190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vmlDrawing" Target="../drawings/vmlDrawing2.vml"/><Relationship Id="rId6" Type="http://schemas.openxmlformats.org/officeDocument/2006/relationships/image" Target="../media/image5.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5588" cy="5616575"/>
        </p:xfrm>
        <a:graphic>
          <a:graphicData uri="http://schemas.openxmlformats.org/presentationml/2006/ole">
            <mc:AlternateContent xmlns:mc="http://schemas.openxmlformats.org/markup-compatibility/2006">
              <mc:Choice xmlns:v="urn:schemas-microsoft-com:vml" Requires="v">
                <p:oleObj spid="_x0000_s3939" name="CorelDRAW" r:id="rId3" imgW="9151920" imgH="5621400" progId="">
                  <p:embed/>
                </p:oleObj>
              </mc:Choice>
              <mc:Fallback>
                <p:oleObj name="CorelDRAW" r:id="rId3" imgW="9151920" imgH="5621400" progId="">
                  <p:embed/>
                  <p:pic>
                    <p:nvPicPr>
                      <p:cNvPr id="0" name="Picture 15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5588"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
        <p:nvSpPr>
          <p:cNvPr id="17432" name="Rectangle 24"/>
          <p:cNvSpPr>
            <a:spLocks noChangeArrowheads="1"/>
          </p:cNvSpPr>
          <p:nvPr/>
        </p:nvSpPr>
        <p:spPr bwMode="auto">
          <a:xfrm>
            <a:off x="457279" y="6245225"/>
            <a:ext cx="21339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400" dirty="0">
              <a:solidFill>
                <a:srgbClr val="000000"/>
              </a:solidFill>
              <a:latin typeface="Arial"/>
            </a:endParaRPr>
          </a:p>
        </p:txBody>
      </p:sp>
      <p:sp>
        <p:nvSpPr>
          <p:cNvPr id="17433" name="Rectangle 25"/>
          <p:cNvSpPr>
            <a:spLocks noChangeArrowheads="1"/>
          </p:cNvSpPr>
          <p:nvPr/>
        </p:nvSpPr>
        <p:spPr bwMode="auto">
          <a:xfrm>
            <a:off x="3124743" y="6245225"/>
            <a:ext cx="289610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a:endParaRPr lang="es-ES" sz="1400" dirty="0">
              <a:solidFill>
                <a:srgbClr val="000000"/>
              </a:solidFill>
              <a:latin typeface="Arial"/>
            </a:endParaRPr>
          </a:p>
        </p:txBody>
      </p:sp>
      <p:sp>
        <p:nvSpPr>
          <p:cNvPr id="17434" name="Rectangle 26"/>
          <p:cNvSpPr>
            <a:spLocks noChangeArrowheads="1"/>
          </p:cNvSpPr>
          <p:nvPr/>
        </p:nvSpPr>
        <p:spPr bwMode="auto">
          <a:xfrm>
            <a:off x="457279" y="6245225"/>
            <a:ext cx="2133971"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400" dirty="0">
              <a:solidFill>
                <a:srgbClr val="000000"/>
              </a:solidFill>
              <a:latin typeface="Arial"/>
            </a:endParaRPr>
          </a:p>
        </p:txBody>
      </p:sp>
      <p:sp>
        <p:nvSpPr>
          <p:cNvPr id="17435" name="Rectangle 27"/>
          <p:cNvSpPr>
            <a:spLocks noChangeArrowheads="1"/>
          </p:cNvSpPr>
          <p:nvPr/>
        </p:nvSpPr>
        <p:spPr bwMode="auto">
          <a:xfrm>
            <a:off x="3124743" y="6245225"/>
            <a:ext cx="289610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defTabSz="914400"/>
            <a:endParaRPr lang="es-ES" sz="1400" dirty="0">
              <a:solidFill>
                <a:srgbClr val="000000"/>
              </a:solidFill>
              <a:latin typeface="Arial"/>
            </a:endParaRPr>
          </a:p>
        </p:txBody>
      </p:sp>
      <p:pic>
        <p:nvPicPr>
          <p:cNvPr id="17456" name="Picture 48" descr="bannner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722938"/>
            <a:ext cx="9145588" cy="1135062"/>
          </a:xfrm>
          <a:prstGeom prst="rect">
            <a:avLst/>
          </a:prstGeom>
          <a:noFill/>
          <a:extLst>
            <a:ext uri="{909E8E84-426E-40DD-AFC4-6F175D3DCCD1}">
              <a14:hiddenFill xmlns:a14="http://schemas.microsoft.com/office/drawing/2010/main">
                <a:solidFill>
                  <a:srgbClr val="FFFFFF"/>
                </a:solidFill>
              </a14:hiddenFill>
            </a:ext>
          </a:extLst>
        </p:spPr>
      </p:pic>
      <p:sp>
        <p:nvSpPr>
          <p:cNvPr id="17458" name="Oval 50"/>
          <p:cNvSpPr>
            <a:spLocks noChangeArrowheads="1"/>
          </p:cNvSpPr>
          <p:nvPr/>
        </p:nvSpPr>
        <p:spPr bwMode="auto">
          <a:xfrm>
            <a:off x="217526" y="260352"/>
            <a:ext cx="792300" cy="7921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s-ES" sz="1800" dirty="0">
              <a:solidFill>
                <a:srgbClr val="000000"/>
              </a:solidFill>
              <a:latin typeface="Arial"/>
            </a:endParaRPr>
          </a:p>
        </p:txBody>
      </p:sp>
      <p:pic>
        <p:nvPicPr>
          <p:cNvPr id="17457" name="Picture 49" descr="LOGO ESPE ORIGINAL cop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969" y="115888"/>
            <a:ext cx="3313688" cy="887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324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457280" y="274638"/>
            <a:ext cx="8231029" cy="1143000"/>
          </a:xfrm>
          <a:prstGeom prst="rect">
            <a:avLst/>
          </a:prstGeom>
        </p:spPr>
        <p:txBody>
          <a:bodyPr/>
          <a:lstStyle/>
          <a:p>
            <a:r>
              <a:rPr lang="es-ES"/>
              <a:t>Haga clic para modificar el estilo de título del patrón</a:t>
            </a:r>
          </a:p>
        </p:txBody>
      </p:sp>
      <p:sp>
        <p:nvSpPr>
          <p:cNvPr id="3" name="Vertical Text Placeholder 2"/>
          <p:cNvSpPr>
            <a:spLocks noGrp="1"/>
          </p:cNvSpPr>
          <p:nvPr>
            <p:ph type="body" orient="vert" idx="1"/>
          </p:nvPr>
        </p:nvSpPr>
        <p:spPr>
          <a:xfrm>
            <a:off x="457280" y="1600202"/>
            <a:ext cx="8231029"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345569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551" y="274640"/>
            <a:ext cx="2057757" cy="5851525"/>
          </a:xfrm>
          <a:prstGeom prst="rect">
            <a:avLst/>
          </a:prstGeom>
        </p:spPr>
        <p:txBody>
          <a:bodyPr vert="eaVert"/>
          <a:lstStyle/>
          <a:p>
            <a:r>
              <a:rPr lang="es-ES"/>
              <a:t>Haga clic para modificar el estilo de título del patrón</a:t>
            </a:r>
          </a:p>
        </p:txBody>
      </p:sp>
      <p:sp>
        <p:nvSpPr>
          <p:cNvPr id="3" name="Vertical Text Placeholder 2"/>
          <p:cNvSpPr>
            <a:spLocks noGrp="1"/>
          </p:cNvSpPr>
          <p:nvPr>
            <p:ph type="body" orient="vert" idx="1"/>
          </p:nvPr>
        </p:nvSpPr>
        <p:spPr>
          <a:xfrm>
            <a:off x="457280" y="274640"/>
            <a:ext cx="6020845"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6010568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199" y="1122363"/>
            <a:ext cx="6859191" cy="2387600"/>
          </a:xfrm>
        </p:spPr>
        <p:txBody>
          <a:bodyPr anchor="b"/>
          <a:lstStyle>
            <a:lvl1pPr algn="ctr">
              <a:defRPr sz="6000"/>
            </a:lvl1pPr>
          </a:lstStyle>
          <a:p>
            <a:r>
              <a:rPr lang="es-ES"/>
              <a:t>Haga clic para modificar el estilo de título del patrón</a:t>
            </a:r>
            <a:endParaRPr lang="es-EC"/>
          </a:p>
        </p:txBody>
      </p:sp>
      <p:sp>
        <p:nvSpPr>
          <p:cNvPr id="3" name="Subtítulo 2"/>
          <p:cNvSpPr>
            <a:spLocks noGrp="1"/>
          </p:cNvSpPr>
          <p:nvPr>
            <p:ph type="subTitle" idx="1"/>
          </p:nvPr>
        </p:nvSpPr>
        <p:spPr>
          <a:xfrm>
            <a:off x="1143199" y="3602038"/>
            <a:ext cx="6859191"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endParaRPr lang="es-EC"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3853174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endParaRPr lang="es-EC"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91775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996" y="1709744"/>
            <a:ext cx="7888070" cy="2852737"/>
          </a:xfrm>
        </p:spPr>
        <p:txBody>
          <a:bodyPr anchor="b"/>
          <a:lstStyle>
            <a:lvl1pPr>
              <a:defRPr sz="60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623996" y="4589469"/>
            <a:ext cx="788807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endParaRPr lang="es-EC"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9971918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628759" y="1825625"/>
            <a:ext cx="3886875"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4629954" y="1825625"/>
            <a:ext cx="3886875"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endParaRPr lang="es-EC"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35633685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950" y="365129"/>
            <a:ext cx="788807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629951" y="1681163"/>
            <a:ext cx="38690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629951" y="2505075"/>
            <a:ext cx="3869012"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4629956" y="1681163"/>
            <a:ext cx="388806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4629956" y="2505075"/>
            <a:ext cx="3888066"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endParaRPr lang="es-EC" dirty="0">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C" dirty="0">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876104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endParaRPr lang="es-EC" dirty="0">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C" dirty="0">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7214080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endParaRPr lang="es-EC" dirty="0">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C" dirty="0">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8479224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950" y="457200"/>
            <a:ext cx="2949690" cy="1600200"/>
          </a:xfrm>
        </p:spPr>
        <p:txBody>
          <a:bodyPr anchor="b"/>
          <a:lstStyle>
            <a:lvl1pPr>
              <a:defRPr sz="3200"/>
            </a:lvl1pPr>
          </a:lstStyle>
          <a:p>
            <a:r>
              <a:rPr lang="es-ES"/>
              <a:t>Haga clic para modificar el estilo de título del patrón</a:t>
            </a:r>
            <a:endParaRPr lang="es-EC"/>
          </a:p>
        </p:txBody>
      </p:sp>
      <p:sp>
        <p:nvSpPr>
          <p:cNvPr id="3" name="Marcador de contenido 2"/>
          <p:cNvSpPr>
            <a:spLocks noGrp="1"/>
          </p:cNvSpPr>
          <p:nvPr>
            <p:ph idx="1"/>
          </p:nvPr>
        </p:nvSpPr>
        <p:spPr>
          <a:xfrm>
            <a:off x="3888066" y="987431"/>
            <a:ext cx="462995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629950" y="2057400"/>
            <a:ext cx="29496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endParaRPr lang="es-EC"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516695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80" y="274638"/>
            <a:ext cx="8231029" cy="1143000"/>
          </a:xfrm>
          <a:prstGeom prst="rect">
            <a:avLst/>
          </a:prstGeom>
        </p:spPr>
        <p:txBody>
          <a:bodyPr/>
          <a:lstStyle/>
          <a:p>
            <a:r>
              <a:rPr lang="es-ES"/>
              <a:t>Haga clic para modificar el estilo de título del patrón</a:t>
            </a:r>
          </a:p>
        </p:txBody>
      </p:sp>
      <p:sp>
        <p:nvSpPr>
          <p:cNvPr id="3" name="Content Placeholder 2"/>
          <p:cNvSpPr>
            <a:spLocks noGrp="1"/>
          </p:cNvSpPr>
          <p:nvPr>
            <p:ph idx="1"/>
          </p:nvPr>
        </p:nvSpPr>
        <p:spPr>
          <a:xfrm>
            <a:off x="457280" y="1600202"/>
            <a:ext cx="8231029"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922749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950" y="457200"/>
            <a:ext cx="2949690"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3888066" y="987431"/>
            <a:ext cx="4629954"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endParaRPr lang="es-EC" dirty="0"/>
          </a:p>
        </p:txBody>
      </p:sp>
      <p:sp>
        <p:nvSpPr>
          <p:cNvPr id="4" name="Marcador de texto 3"/>
          <p:cNvSpPr>
            <a:spLocks noGrp="1"/>
          </p:cNvSpPr>
          <p:nvPr>
            <p:ph type="body" sz="half" idx="2"/>
          </p:nvPr>
        </p:nvSpPr>
        <p:spPr>
          <a:xfrm>
            <a:off x="629950" y="2057400"/>
            <a:ext cx="294969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endParaRPr lang="es-EC" dirty="0">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C" dirty="0">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1745872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endParaRPr lang="es-EC"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737932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4813" y="365125"/>
            <a:ext cx="1972017"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628762" y="365125"/>
            <a:ext cx="5801732"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endParaRPr lang="es-EC" dirty="0">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C" dirty="0">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Tree>
    <p:extLst>
      <p:ext uri="{BB962C8B-B14F-4D97-AF65-F5344CB8AC3E}">
        <p14:creationId xmlns:p14="http://schemas.microsoft.com/office/powerpoint/2010/main" val="29214194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1_Diapositiva de título">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9145588" cy="5616575"/>
        </p:xfrm>
        <a:graphic>
          <a:graphicData uri="http://schemas.openxmlformats.org/presentationml/2006/ole">
            <mc:AlternateContent xmlns:mc="http://schemas.openxmlformats.org/markup-compatibility/2006">
              <mc:Choice xmlns:v="urn:schemas-microsoft-com:vml" Requires="v">
                <p:oleObj spid="_x0000_s5842" name="CorelDRAW" r:id="rId3" imgW="9151920" imgH="5621400" progId="">
                  <p:embed/>
                </p:oleObj>
              </mc:Choice>
              <mc:Fallback>
                <p:oleObj name="CorelDRAW" r:id="rId3" imgW="9151920" imgH="5621400" progId="">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5588"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p:nvSpPr>
        <p:spPr bwMode="auto">
          <a:xfrm>
            <a:off x="457279" y="6245225"/>
            <a:ext cx="213397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sz="1400" dirty="0">
              <a:solidFill>
                <a:srgbClr val="000000"/>
              </a:solidFill>
            </a:endParaRPr>
          </a:p>
        </p:txBody>
      </p:sp>
      <p:sp>
        <p:nvSpPr>
          <p:cNvPr id="4" name="Rectangle 25"/>
          <p:cNvSpPr>
            <a:spLocks noChangeArrowheads="1"/>
          </p:cNvSpPr>
          <p:nvPr/>
        </p:nvSpPr>
        <p:spPr bwMode="auto">
          <a:xfrm>
            <a:off x="3124743" y="6245225"/>
            <a:ext cx="289610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C" altLang="es-EC" sz="1400" dirty="0">
              <a:solidFill>
                <a:srgbClr val="000000"/>
              </a:solidFill>
            </a:endParaRPr>
          </a:p>
        </p:txBody>
      </p:sp>
      <p:sp>
        <p:nvSpPr>
          <p:cNvPr id="5" name="Rectangle 26"/>
          <p:cNvSpPr>
            <a:spLocks noChangeArrowheads="1"/>
          </p:cNvSpPr>
          <p:nvPr/>
        </p:nvSpPr>
        <p:spPr bwMode="auto">
          <a:xfrm>
            <a:off x="457279" y="6245225"/>
            <a:ext cx="2133971"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sz="1400" dirty="0">
              <a:solidFill>
                <a:srgbClr val="000000"/>
              </a:solidFill>
            </a:endParaRPr>
          </a:p>
        </p:txBody>
      </p:sp>
      <p:sp>
        <p:nvSpPr>
          <p:cNvPr id="6" name="Rectangle 27"/>
          <p:cNvSpPr>
            <a:spLocks noChangeArrowheads="1"/>
          </p:cNvSpPr>
          <p:nvPr/>
        </p:nvSpPr>
        <p:spPr bwMode="auto">
          <a:xfrm>
            <a:off x="3124743" y="6245225"/>
            <a:ext cx="2896103"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es-EC" altLang="es-EC" sz="1400" dirty="0">
              <a:solidFill>
                <a:srgbClr val="000000"/>
              </a:solidFill>
            </a:endParaRPr>
          </a:p>
        </p:txBody>
      </p:sp>
      <p:pic>
        <p:nvPicPr>
          <p:cNvPr id="7" name="Picture 48" descr="bannner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722938"/>
            <a:ext cx="9145588"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p:nvSpPr>
        <p:spPr bwMode="auto">
          <a:xfrm>
            <a:off x="217526" y="260357"/>
            <a:ext cx="792300" cy="7921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s-EC" altLang="es-EC" sz="1800" dirty="0">
              <a:solidFill>
                <a:srgbClr val="000000"/>
              </a:solidFill>
            </a:endParaRPr>
          </a:p>
        </p:txBody>
      </p:sp>
      <p:pic>
        <p:nvPicPr>
          <p:cNvPr id="9" name="Picture 49" descr="LOGO ESPE ORIGINAL cop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70" y="115888"/>
            <a:ext cx="3313688"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0414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143199" y="1122363"/>
            <a:ext cx="6859191" cy="2387600"/>
          </a:xfrm>
        </p:spPr>
        <p:txBody>
          <a:bodyPr anchor="b"/>
          <a:lstStyle>
            <a:lvl1pPr algn="ctr">
              <a:defRPr sz="4500"/>
            </a:lvl1pPr>
          </a:lstStyle>
          <a:p>
            <a:r>
              <a:rPr lang="es-ES"/>
              <a:t>Haga clic para modificar el estilo de título del patrón</a:t>
            </a:r>
            <a:endParaRPr lang="es-EC"/>
          </a:p>
        </p:txBody>
      </p:sp>
      <p:sp>
        <p:nvSpPr>
          <p:cNvPr id="3" name="Subtítulo 2"/>
          <p:cNvSpPr>
            <a:spLocks noGrp="1"/>
          </p:cNvSpPr>
          <p:nvPr>
            <p:ph type="subTitle" idx="1"/>
          </p:nvPr>
        </p:nvSpPr>
        <p:spPr>
          <a:xfrm>
            <a:off x="1143199" y="3602038"/>
            <a:ext cx="6859191"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EC"/>
          </a:p>
        </p:txBody>
      </p:sp>
      <p:sp>
        <p:nvSpPr>
          <p:cNvPr id="4" name="Marcador de fecha 3"/>
          <p:cNvSpPr>
            <a:spLocks noGrp="1"/>
          </p:cNvSpPr>
          <p:nvPr>
            <p:ph type="dt" sz="half" idx="10"/>
          </p:nvPr>
        </p:nvSpPr>
        <p:spPr/>
        <p:txBody>
          <a:bodyPr/>
          <a:lstStyle/>
          <a:p>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22401137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3667129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996" y="1709740"/>
            <a:ext cx="7888070" cy="2852737"/>
          </a:xfrm>
        </p:spPr>
        <p:txBody>
          <a:bodyPr anchor="b"/>
          <a:lstStyle>
            <a:lvl1pPr>
              <a:defRPr sz="4500"/>
            </a:lvl1pPr>
          </a:lstStyle>
          <a:p>
            <a:r>
              <a:rPr lang="es-ES"/>
              <a:t>Haga clic para modificar el estilo de título del patrón</a:t>
            </a:r>
            <a:endParaRPr lang="es-EC"/>
          </a:p>
        </p:txBody>
      </p:sp>
      <p:sp>
        <p:nvSpPr>
          <p:cNvPr id="3" name="Marcador de texto 2"/>
          <p:cNvSpPr>
            <a:spLocks noGrp="1"/>
          </p:cNvSpPr>
          <p:nvPr>
            <p:ph type="body" idx="1"/>
          </p:nvPr>
        </p:nvSpPr>
        <p:spPr>
          <a:xfrm>
            <a:off x="623996" y="4589465"/>
            <a:ext cx="788807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10056701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contenido 2"/>
          <p:cNvSpPr>
            <a:spLocks noGrp="1"/>
          </p:cNvSpPr>
          <p:nvPr>
            <p:ph sz="half" idx="1"/>
          </p:nvPr>
        </p:nvSpPr>
        <p:spPr>
          <a:xfrm>
            <a:off x="628759" y="1825625"/>
            <a:ext cx="3886875"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p:cNvSpPr>
            <a:spLocks noGrp="1"/>
          </p:cNvSpPr>
          <p:nvPr>
            <p:ph sz="half" idx="2"/>
          </p:nvPr>
        </p:nvSpPr>
        <p:spPr>
          <a:xfrm>
            <a:off x="4629954" y="1825625"/>
            <a:ext cx="3886875"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p:cNvSpPr>
            <a:spLocks noGrp="1"/>
          </p:cNvSpPr>
          <p:nvPr>
            <p:ph type="dt" sz="half" idx="10"/>
          </p:nvPr>
        </p:nvSpPr>
        <p:spPr/>
        <p:txBody>
          <a:bodyPr/>
          <a:lstStyle/>
          <a:p>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1190906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29950" y="365127"/>
            <a:ext cx="7888070" cy="1325563"/>
          </a:xfrm>
        </p:spPr>
        <p:txBody>
          <a:bodyPr/>
          <a:lstStyle/>
          <a:p>
            <a:r>
              <a:rPr lang="es-ES"/>
              <a:t>Haga clic para modificar el estilo de título del patrón</a:t>
            </a:r>
            <a:endParaRPr lang="es-EC"/>
          </a:p>
        </p:txBody>
      </p:sp>
      <p:sp>
        <p:nvSpPr>
          <p:cNvPr id="3" name="Marcador de texto 2"/>
          <p:cNvSpPr>
            <a:spLocks noGrp="1"/>
          </p:cNvSpPr>
          <p:nvPr>
            <p:ph type="body" idx="1"/>
          </p:nvPr>
        </p:nvSpPr>
        <p:spPr>
          <a:xfrm>
            <a:off x="629951" y="1681163"/>
            <a:ext cx="3869012"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Marcador de contenido 3"/>
          <p:cNvSpPr>
            <a:spLocks noGrp="1"/>
          </p:cNvSpPr>
          <p:nvPr>
            <p:ph sz="half" idx="2"/>
          </p:nvPr>
        </p:nvSpPr>
        <p:spPr>
          <a:xfrm>
            <a:off x="629951" y="2505075"/>
            <a:ext cx="3869012"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p:cNvSpPr>
            <a:spLocks noGrp="1"/>
          </p:cNvSpPr>
          <p:nvPr>
            <p:ph type="body" sz="quarter" idx="3"/>
          </p:nvPr>
        </p:nvSpPr>
        <p:spPr>
          <a:xfrm>
            <a:off x="4629954" y="1681163"/>
            <a:ext cx="3888066"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Marcador de contenido 5"/>
          <p:cNvSpPr>
            <a:spLocks noGrp="1"/>
          </p:cNvSpPr>
          <p:nvPr>
            <p:ph sz="quarter" idx="4"/>
          </p:nvPr>
        </p:nvSpPr>
        <p:spPr>
          <a:xfrm>
            <a:off x="4629954" y="2505075"/>
            <a:ext cx="3888066"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p:cNvSpPr>
            <a:spLocks noGrp="1"/>
          </p:cNvSpPr>
          <p:nvPr>
            <p:ph type="dt" sz="half" idx="10"/>
          </p:nvPr>
        </p:nvSpPr>
        <p:spPr/>
        <p:txBody>
          <a:bodyPr/>
          <a:lstStyle/>
          <a:p>
            <a:endParaRPr lang="es-EC" dirty="0"/>
          </a:p>
        </p:txBody>
      </p:sp>
      <p:sp>
        <p:nvSpPr>
          <p:cNvPr id="8" name="Marcador de pie de página 7"/>
          <p:cNvSpPr>
            <a:spLocks noGrp="1"/>
          </p:cNvSpPr>
          <p:nvPr>
            <p:ph type="ftr" sz="quarter" idx="11"/>
          </p:nvPr>
        </p:nvSpPr>
        <p:spPr/>
        <p:txBody>
          <a:bodyPr/>
          <a:lstStyle/>
          <a:p>
            <a:endParaRPr lang="es-EC" dirty="0"/>
          </a:p>
        </p:txBody>
      </p:sp>
      <p:sp>
        <p:nvSpPr>
          <p:cNvPr id="9" name="Marcador de número de diapositiva 8"/>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22042947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fecha 2"/>
          <p:cNvSpPr>
            <a:spLocks noGrp="1"/>
          </p:cNvSpPr>
          <p:nvPr>
            <p:ph type="dt" sz="half" idx="10"/>
          </p:nvPr>
        </p:nvSpPr>
        <p:spPr/>
        <p:txBody>
          <a:bodyPr/>
          <a:lstStyle/>
          <a:p>
            <a:endParaRPr lang="es-EC" dirty="0"/>
          </a:p>
        </p:txBody>
      </p:sp>
      <p:sp>
        <p:nvSpPr>
          <p:cNvPr id="4" name="Marcador de pie de página 3"/>
          <p:cNvSpPr>
            <a:spLocks noGrp="1"/>
          </p:cNvSpPr>
          <p:nvPr>
            <p:ph type="ftr" sz="quarter" idx="11"/>
          </p:nvPr>
        </p:nvSpPr>
        <p:spPr/>
        <p:txBody>
          <a:bodyPr/>
          <a:lstStyle/>
          <a:p>
            <a:endParaRPr lang="es-EC" dirty="0"/>
          </a:p>
        </p:txBody>
      </p:sp>
      <p:sp>
        <p:nvSpPr>
          <p:cNvPr id="5" name="Marcador de número de diapositiva 4"/>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290875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438" y="4406902"/>
            <a:ext cx="777375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Text Placeholder 2"/>
          <p:cNvSpPr>
            <a:spLocks noGrp="1"/>
          </p:cNvSpPr>
          <p:nvPr>
            <p:ph type="body" idx="1"/>
          </p:nvPr>
        </p:nvSpPr>
        <p:spPr>
          <a:xfrm>
            <a:off x="722438" y="2906713"/>
            <a:ext cx="777375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39611181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endParaRPr lang="es-EC" dirty="0"/>
          </a:p>
        </p:txBody>
      </p:sp>
      <p:sp>
        <p:nvSpPr>
          <p:cNvPr id="3" name="Marcador de pie de página 2"/>
          <p:cNvSpPr>
            <a:spLocks noGrp="1"/>
          </p:cNvSpPr>
          <p:nvPr>
            <p:ph type="ftr" sz="quarter" idx="11"/>
          </p:nvPr>
        </p:nvSpPr>
        <p:spPr/>
        <p:txBody>
          <a:bodyPr/>
          <a:lstStyle/>
          <a:p>
            <a:endParaRPr lang="es-EC" dirty="0"/>
          </a:p>
        </p:txBody>
      </p:sp>
      <p:sp>
        <p:nvSpPr>
          <p:cNvPr id="4" name="Marcador de número de diapositiva 3"/>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37085970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950" y="457200"/>
            <a:ext cx="2949690" cy="1600200"/>
          </a:xfrm>
        </p:spPr>
        <p:txBody>
          <a:bodyPr anchor="b"/>
          <a:lstStyle>
            <a:lvl1pPr>
              <a:defRPr sz="2400"/>
            </a:lvl1pPr>
          </a:lstStyle>
          <a:p>
            <a:r>
              <a:rPr lang="es-ES"/>
              <a:t>Haga clic para modificar el estilo de título del patrón</a:t>
            </a:r>
            <a:endParaRPr lang="es-EC"/>
          </a:p>
        </p:txBody>
      </p:sp>
      <p:sp>
        <p:nvSpPr>
          <p:cNvPr id="3" name="Marcador de contenido 2"/>
          <p:cNvSpPr>
            <a:spLocks noGrp="1"/>
          </p:cNvSpPr>
          <p:nvPr>
            <p:ph idx="1"/>
          </p:nvPr>
        </p:nvSpPr>
        <p:spPr>
          <a:xfrm>
            <a:off x="3888066" y="987427"/>
            <a:ext cx="4629954"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p:cNvSpPr>
            <a:spLocks noGrp="1"/>
          </p:cNvSpPr>
          <p:nvPr>
            <p:ph type="body" sz="half" idx="2"/>
          </p:nvPr>
        </p:nvSpPr>
        <p:spPr>
          <a:xfrm>
            <a:off x="629950" y="2057400"/>
            <a:ext cx="294969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3494946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29950" y="457200"/>
            <a:ext cx="2949690" cy="1600200"/>
          </a:xfrm>
        </p:spPr>
        <p:txBody>
          <a:bodyPr anchor="b"/>
          <a:lstStyle>
            <a:lvl1pPr>
              <a:defRPr sz="2400"/>
            </a:lvl1pPr>
          </a:lstStyle>
          <a:p>
            <a:r>
              <a:rPr lang="es-ES"/>
              <a:t>Haga clic para modificar el estilo de título del patrón</a:t>
            </a:r>
            <a:endParaRPr lang="es-EC"/>
          </a:p>
        </p:txBody>
      </p:sp>
      <p:sp>
        <p:nvSpPr>
          <p:cNvPr id="3" name="Marcador de posición de imagen 2"/>
          <p:cNvSpPr>
            <a:spLocks noGrp="1"/>
          </p:cNvSpPr>
          <p:nvPr>
            <p:ph type="pic" idx="1"/>
          </p:nvPr>
        </p:nvSpPr>
        <p:spPr>
          <a:xfrm>
            <a:off x="3888066" y="987427"/>
            <a:ext cx="4629954"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dirty="0"/>
              <a:t>Haga clic en el icono para agregar una imagen</a:t>
            </a:r>
            <a:endParaRPr lang="es-EC" dirty="0"/>
          </a:p>
        </p:txBody>
      </p:sp>
      <p:sp>
        <p:nvSpPr>
          <p:cNvPr id="4" name="Marcador de texto 3"/>
          <p:cNvSpPr>
            <a:spLocks noGrp="1"/>
          </p:cNvSpPr>
          <p:nvPr>
            <p:ph type="body" sz="half" idx="2"/>
          </p:nvPr>
        </p:nvSpPr>
        <p:spPr>
          <a:xfrm>
            <a:off x="629950" y="2057400"/>
            <a:ext cx="2949690"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endParaRPr lang="es-EC" dirty="0"/>
          </a:p>
        </p:txBody>
      </p:sp>
      <p:sp>
        <p:nvSpPr>
          <p:cNvPr id="6" name="Marcador de pie de página 5"/>
          <p:cNvSpPr>
            <a:spLocks noGrp="1"/>
          </p:cNvSpPr>
          <p:nvPr>
            <p:ph type="ftr" sz="quarter" idx="11"/>
          </p:nvPr>
        </p:nvSpPr>
        <p:spPr/>
        <p:txBody>
          <a:bodyPr/>
          <a:lstStyle/>
          <a:p>
            <a:endParaRPr lang="es-EC" dirty="0"/>
          </a:p>
        </p:txBody>
      </p:sp>
      <p:sp>
        <p:nvSpPr>
          <p:cNvPr id="7" name="Marcador de número de diapositiva 6"/>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19614267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42690780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44812" y="365125"/>
            <a:ext cx="1972017" cy="5811838"/>
          </a:xfrm>
        </p:spPr>
        <p:txBody>
          <a:bodyPr vert="eaVert"/>
          <a:lstStyle/>
          <a:p>
            <a:r>
              <a:rPr lang="es-ES"/>
              <a:t>Haga clic para modificar el estilo de título del patrón</a:t>
            </a:r>
            <a:endParaRPr lang="es-EC"/>
          </a:p>
        </p:txBody>
      </p:sp>
      <p:sp>
        <p:nvSpPr>
          <p:cNvPr id="3" name="Marcador de texto vertical 2"/>
          <p:cNvSpPr>
            <a:spLocks noGrp="1"/>
          </p:cNvSpPr>
          <p:nvPr>
            <p:ph type="body" orient="vert" idx="1"/>
          </p:nvPr>
        </p:nvSpPr>
        <p:spPr>
          <a:xfrm>
            <a:off x="628760" y="365125"/>
            <a:ext cx="5801732"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10"/>
          </p:nvPr>
        </p:nvSpPr>
        <p:spPr/>
        <p:txBody>
          <a:bodyPr/>
          <a:lstStyle/>
          <a:p>
            <a:endParaRPr lang="es-EC" dirty="0"/>
          </a:p>
        </p:txBody>
      </p:sp>
      <p:sp>
        <p:nvSpPr>
          <p:cNvPr id="5" name="Marcador de pie de página 4"/>
          <p:cNvSpPr>
            <a:spLocks noGrp="1"/>
          </p:cNvSpPr>
          <p:nvPr>
            <p:ph type="ftr" sz="quarter" idx="11"/>
          </p:nvPr>
        </p:nvSpPr>
        <p:spPr/>
        <p:txBody>
          <a:bodyPr/>
          <a:lstStyle/>
          <a:p>
            <a:endParaRPr lang="es-EC" dirty="0"/>
          </a:p>
        </p:txBody>
      </p:sp>
      <p:sp>
        <p:nvSpPr>
          <p:cNvPr id="6" name="Marcador de número de diapositiva 5"/>
          <p:cNvSpPr>
            <a:spLocks noGrp="1"/>
          </p:cNvSpPr>
          <p:nvPr>
            <p:ph type="sldNum" sz="quarter" idx="12"/>
          </p:nvPr>
        </p:nvSpPr>
        <p:spPr/>
        <p:txBody>
          <a:bodyPr/>
          <a:lstStyle/>
          <a:p>
            <a:fld id="{C892E04A-2890-424C-BC2E-3D16E43E5B2C}" type="slidenum">
              <a:rPr lang="es-EC" smtClean="0"/>
              <a:pPr/>
              <a:t>‹Nº›</a:t>
            </a:fld>
            <a:endParaRPr lang="es-EC" dirty="0"/>
          </a:p>
        </p:txBody>
      </p:sp>
    </p:spTree>
    <p:extLst>
      <p:ext uri="{BB962C8B-B14F-4D97-AF65-F5344CB8AC3E}">
        <p14:creationId xmlns:p14="http://schemas.microsoft.com/office/powerpoint/2010/main" val="646855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457280" y="274638"/>
            <a:ext cx="8231029" cy="1143000"/>
          </a:xfrm>
          <a:prstGeom prst="rect">
            <a:avLst/>
          </a:prstGeom>
        </p:spPr>
        <p:txBody>
          <a:bodyPr/>
          <a:lstStyle/>
          <a:p>
            <a:r>
              <a:rPr lang="es-ES"/>
              <a:t>Haga clic para modificar el estilo de título del patrón</a:t>
            </a:r>
          </a:p>
        </p:txBody>
      </p:sp>
      <p:sp>
        <p:nvSpPr>
          <p:cNvPr id="3" name="Content Placeholder 2"/>
          <p:cNvSpPr>
            <a:spLocks noGrp="1"/>
          </p:cNvSpPr>
          <p:nvPr>
            <p:ph sz="half" idx="1"/>
          </p:nvPr>
        </p:nvSpPr>
        <p:spPr>
          <a:xfrm>
            <a:off x="457280" y="1600202"/>
            <a:ext cx="40393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Content Placeholder 3"/>
          <p:cNvSpPr>
            <a:spLocks noGrp="1"/>
          </p:cNvSpPr>
          <p:nvPr>
            <p:ph sz="half" idx="2"/>
          </p:nvPr>
        </p:nvSpPr>
        <p:spPr>
          <a:xfrm>
            <a:off x="4649007" y="1600202"/>
            <a:ext cx="403930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883680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57280" y="274638"/>
            <a:ext cx="8231029" cy="1143000"/>
          </a:xfrm>
          <a:prstGeom prst="rect">
            <a:avLst/>
          </a:prstGeom>
        </p:spPr>
        <p:txBody>
          <a:bodyPr/>
          <a:lstStyle>
            <a:lvl1pPr>
              <a:defRPr/>
            </a:lvl1pPr>
          </a:lstStyle>
          <a:p>
            <a:r>
              <a:rPr lang="es-ES"/>
              <a:t>Haga clic para modificar el estilo de título del patrón</a:t>
            </a:r>
          </a:p>
        </p:txBody>
      </p:sp>
      <p:sp>
        <p:nvSpPr>
          <p:cNvPr id="3" name="Text Placeholder 2"/>
          <p:cNvSpPr>
            <a:spLocks noGrp="1"/>
          </p:cNvSpPr>
          <p:nvPr>
            <p:ph type="body" idx="1"/>
          </p:nvPr>
        </p:nvSpPr>
        <p:spPr>
          <a:xfrm>
            <a:off x="457280" y="1535113"/>
            <a:ext cx="4040889"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80" y="2174875"/>
            <a:ext cx="4040889"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Text Placeholder 4"/>
          <p:cNvSpPr>
            <a:spLocks noGrp="1"/>
          </p:cNvSpPr>
          <p:nvPr>
            <p:ph type="body" sz="quarter" idx="3"/>
          </p:nvPr>
        </p:nvSpPr>
        <p:spPr>
          <a:xfrm>
            <a:off x="4645833" y="1535113"/>
            <a:ext cx="404247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45833" y="2174875"/>
            <a:ext cx="404247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4039337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80" y="274638"/>
            <a:ext cx="8231029"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3718698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6985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80" y="273050"/>
            <a:ext cx="3008835" cy="1162050"/>
          </a:xfrm>
          <a:prstGeom prst="rect">
            <a:avLst/>
          </a:prstGeom>
        </p:spPr>
        <p:txBody>
          <a:bodyPr anchor="b"/>
          <a:lstStyle>
            <a:lvl1pPr algn="l">
              <a:defRPr sz="2000" b="1"/>
            </a:lvl1pPr>
          </a:lstStyle>
          <a:p>
            <a:r>
              <a:rPr lang="es-ES"/>
              <a:t>Haga clic para modificar el estilo de título del patrón</a:t>
            </a:r>
          </a:p>
        </p:txBody>
      </p:sp>
      <p:sp>
        <p:nvSpPr>
          <p:cNvPr id="3" name="Content Placeholder 2"/>
          <p:cNvSpPr>
            <a:spLocks noGrp="1"/>
          </p:cNvSpPr>
          <p:nvPr>
            <p:ph idx="1"/>
          </p:nvPr>
        </p:nvSpPr>
        <p:spPr>
          <a:xfrm>
            <a:off x="3575671" y="273052"/>
            <a:ext cx="5112638"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Text Placeholder 3"/>
          <p:cNvSpPr>
            <a:spLocks noGrp="1"/>
          </p:cNvSpPr>
          <p:nvPr>
            <p:ph type="body" sz="half" idx="2"/>
          </p:nvPr>
        </p:nvSpPr>
        <p:spPr>
          <a:xfrm>
            <a:off x="457280" y="1435102"/>
            <a:ext cx="3008835"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988275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599" y="4800600"/>
            <a:ext cx="5487353" cy="566738"/>
          </a:xfrm>
          <a:prstGeom prst="rect">
            <a:avLst/>
          </a:prstGeom>
        </p:spPr>
        <p:txBody>
          <a:bodyPr anchor="b"/>
          <a:lstStyle>
            <a:lvl1pPr algn="l">
              <a:defRPr sz="2000" b="1"/>
            </a:lvl1pPr>
          </a:lstStyle>
          <a:p>
            <a:r>
              <a:rPr lang="es-ES"/>
              <a:t>Haga clic para modificar el estilo de título del patrón</a:t>
            </a:r>
          </a:p>
        </p:txBody>
      </p:sp>
      <p:sp>
        <p:nvSpPr>
          <p:cNvPr id="3" name="Picture Placeholder 2"/>
          <p:cNvSpPr>
            <a:spLocks noGrp="1"/>
          </p:cNvSpPr>
          <p:nvPr>
            <p:ph type="pic" idx="1"/>
          </p:nvPr>
        </p:nvSpPr>
        <p:spPr>
          <a:xfrm>
            <a:off x="1792599" y="612775"/>
            <a:ext cx="5487353"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a:t>Haga clic en el icono para agregar una imagen</a:t>
            </a:r>
          </a:p>
        </p:txBody>
      </p:sp>
      <p:sp>
        <p:nvSpPr>
          <p:cNvPr id="4" name="Text Placeholder 3"/>
          <p:cNvSpPr>
            <a:spLocks noGrp="1"/>
          </p:cNvSpPr>
          <p:nvPr>
            <p:ph type="body" sz="half" idx="2"/>
          </p:nvPr>
        </p:nvSpPr>
        <p:spPr>
          <a:xfrm>
            <a:off x="1792599" y="5367338"/>
            <a:ext cx="5487353"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452993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6.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2"/>
            <a:ext cx="9145588" cy="620713"/>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s-ES" sz="1800" dirty="0">
              <a:solidFill>
                <a:srgbClr val="000000"/>
              </a:solidFill>
              <a:latin typeface="Arial"/>
            </a:endParaRPr>
          </a:p>
        </p:txBody>
      </p:sp>
      <p:sp>
        <p:nvSpPr>
          <p:cNvPr id="1045" name="Rectangle 21"/>
          <p:cNvSpPr>
            <a:spLocks noChangeArrowheads="1"/>
          </p:cNvSpPr>
          <p:nvPr/>
        </p:nvSpPr>
        <p:spPr bwMode="auto">
          <a:xfrm rot="10800000">
            <a:off x="1" y="6308727"/>
            <a:ext cx="7886482" cy="549275"/>
          </a:xfrm>
          <a:prstGeom prst="rect">
            <a:avLst/>
          </a:prstGeom>
          <a:gradFill rotWithShape="1">
            <a:gsLst>
              <a:gs pos="0">
                <a:schemeClr val="bg1"/>
              </a:gs>
              <a:gs pos="100000">
                <a:srgbClr val="9EB78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a:endParaRPr lang="es-ES" sz="1800" dirty="0">
              <a:solidFill>
                <a:srgbClr val="000000"/>
              </a:solidFill>
              <a:latin typeface="Arial"/>
            </a:endParaRPr>
          </a:p>
        </p:txBody>
      </p:sp>
      <p:sp>
        <p:nvSpPr>
          <p:cNvPr id="1047" name="Line 23"/>
          <p:cNvSpPr>
            <a:spLocks noChangeShapeType="1"/>
          </p:cNvSpPr>
          <p:nvPr/>
        </p:nvSpPr>
        <p:spPr bwMode="auto">
          <a:xfrm rot="10800000" flipH="1">
            <a:off x="25406" y="6296025"/>
            <a:ext cx="6660719"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800" dirty="0">
              <a:solidFill>
                <a:srgbClr val="000000"/>
              </a:solidFill>
              <a:latin typeface="Arial"/>
            </a:endParaRPr>
          </a:p>
        </p:txBody>
      </p:sp>
      <p:sp>
        <p:nvSpPr>
          <p:cNvPr id="1048" name="Line 24"/>
          <p:cNvSpPr>
            <a:spLocks noChangeShapeType="1"/>
          </p:cNvSpPr>
          <p:nvPr/>
        </p:nvSpPr>
        <p:spPr bwMode="auto">
          <a:xfrm rot="10800000" flipH="1">
            <a:off x="25406" y="6245225"/>
            <a:ext cx="6660719" cy="0"/>
          </a:xfrm>
          <a:prstGeom prst="line">
            <a:avLst/>
          </a:prstGeom>
          <a:noFill/>
          <a:ln w="38100">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a:endParaRPr lang="es-ES" sz="1800" dirty="0">
              <a:solidFill>
                <a:srgbClr val="000000"/>
              </a:solidFill>
              <a:latin typeface="Arial"/>
            </a:endParaRPr>
          </a:p>
        </p:txBody>
      </p:sp>
      <p:pic>
        <p:nvPicPr>
          <p:cNvPr id="1050" name="Picture 26" descr="LOGO ESPE ORIGINAL copia"/>
          <p:cNvPicPr>
            <a:picLocks noChangeAspect="1" noChangeArrowheads="1"/>
          </p:cNvPicPr>
          <p:nvPr/>
        </p:nvPicPr>
        <p:blipFill>
          <a:blip r:embed="rId13" cstate="print">
            <a:extLst>
              <a:ext uri="{28A0092B-C50C-407E-A947-70E740481C1C}">
                <a14:useLocalDpi xmlns:a14="http://schemas.microsoft.com/office/drawing/2010/main" val="0"/>
              </a:ext>
            </a:extLst>
          </a:blip>
          <a:srcRect l="3070"/>
          <a:stretch>
            <a:fillRect/>
          </a:stretch>
        </p:blipFill>
        <p:spPr bwMode="auto">
          <a:xfrm>
            <a:off x="6733757" y="5949950"/>
            <a:ext cx="2305450" cy="63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04231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759" y="365129"/>
            <a:ext cx="788807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628759" y="1825625"/>
            <a:ext cx="788807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628759" y="6356356"/>
            <a:ext cx="20577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endParaRPr lang="es-EC" dirty="0">
              <a:solidFill>
                <a:prstClr val="black">
                  <a:tint val="75000"/>
                </a:prstClr>
              </a:solidFill>
            </a:endParaRPr>
          </a:p>
        </p:txBody>
      </p:sp>
      <p:sp>
        <p:nvSpPr>
          <p:cNvPr id="5" name="Marcador de pie de página 4"/>
          <p:cNvSpPr>
            <a:spLocks noGrp="1"/>
          </p:cNvSpPr>
          <p:nvPr>
            <p:ph type="ftr" sz="quarter" idx="3"/>
          </p:nvPr>
        </p:nvSpPr>
        <p:spPr>
          <a:xfrm>
            <a:off x="3029476" y="6356356"/>
            <a:ext cx="308663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s-EC" dirty="0">
              <a:solidFill>
                <a:prstClr val="black">
                  <a:tint val="75000"/>
                </a:prstClr>
              </a:solidFill>
            </a:endParaRPr>
          </a:p>
        </p:txBody>
      </p:sp>
      <p:sp>
        <p:nvSpPr>
          <p:cNvPr id="6" name="Marcador de número de diapositiva 5"/>
          <p:cNvSpPr>
            <a:spLocks noGrp="1"/>
          </p:cNvSpPr>
          <p:nvPr>
            <p:ph type="sldNum" sz="quarter" idx="4"/>
          </p:nvPr>
        </p:nvSpPr>
        <p:spPr>
          <a:xfrm>
            <a:off x="6459072" y="6356356"/>
            <a:ext cx="2057757"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AB58295-F337-4135-AE3D-9E97A8471343}" type="slidenum">
              <a:rPr lang="es-EC" smtClean="0">
                <a:solidFill>
                  <a:prstClr val="black">
                    <a:tint val="75000"/>
                  </a:prstClr>
                </a:solidFill>
              </a:rPr>
              <a:pPr defTabSz="914400"/>
              <a:t>‹Nº›</a:t>
            </a:fld>
            <a:endParaRPr lang="es-EC" dirty="0">
              <a:solidFill>
                <a:prstClr val="black">
                  <a:tint val="75000"/>
                </a:prstClr>
              </a:solidFill>
            </a:endParaRPr>
          </a:p>
        </p:txBody>
      </p:sp>
    </p:spTree>
    <p:extLst>
      <p:ext uri="{BB962C8B-B14F-4D97-AF65-F5344CB8AC3E}">
        <p14:creationId xmlns:p14="http://schemas.microsoft.com/office/powerpoint/2010/main" val="46390670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28759" y="365127"/>
            <a:ext cx="788807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p:cNvSpPr>
            <a:spLocks noGrp="1"/>
          </p:cNvSpPr>
          <p:nvPr>
            <p:ph type="body" idx="1"/>
          </p:nvPr>
        </p:nvSpPr>
        <p:spPr>
          <a:xfrm>
            <a:off x="628759" y="1825625"/>
            <a:ext cx="788807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p:cNvSpPr>
            <a:spLocks noGrp="1"/>
          </p:cNvSpPr>
          <p:nvPr>
            <p:ph type="dt" sz="half" idx="2"/>
          </p:nvPr>
        </p:nvSpPr>
        <p:spPr>
          <a:xfrm>
            <a:off x="628759" y="6356352"/>
            <a:ext cx="2057757"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dirty="0">
              <a:solidFill>
                <a:prstClr val="black">
                  <a:tint val="75000"/>
                </a:prstClr>
              </a:solidFill>
            </a:endParaRPr>
          </a:p>
        </p:txBody>
      </p:sp>
      <p:sp>
        <p:nvSpPr>
          <p:cNvPr id="5" name="Marcador de pie de página 4"/>
          <p:cNvSpPr>
            <a:spLocks noGrp="1"/>
          </p:cNvSpPr>
          <p:nvPr>
            <p:ph type="ftr" sz="quarter" idx="3"/>
          </p:nvPr>
        </p:nvSpPr>
        <p:spPr>
          <a:xfrm>
            <a:off x="3029476" y="6356352"/>
            <a:ext cx="3086636"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EC" dirty="0">
              <a:solidFill>
                <a:prstClr val="black">
                  <a:tint val="75000"/>
                </a:prstClr>
              </a:solidFill>
            </a:endParaRPr>
          </a:p>
        </p:txBody>
      </p:sp>
      <p:sp>
        <p:nvSpPr>
          <p:cNvPr id="6" name="Marcador de número de diapositiva 5"/>
          <p:cNvSpPr>
            <a:spLocks noGrp="1"/>
          </p:cNvSpPr>
          <p:nvPr>
            <p:ph type="sldNum" sz="quarter" idx="4"/>
          </p:nvPr>
        </p:nvSpPr>
        <p:spPr>
          <a:xfrm>
            <a:off x="6459072" y="6356352"/>
            <a:ext cx="2057757"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6A1D658-A843-46FE-BDD4-784B44489221}" type="slidenum">
              <a:rPr lang="es-EC" smtClean="0">
                <a:solidFill>
                  <a:prstClr val="black">
                    <a:tint val="75000"/>
                  </a:prstClr>
                </a:solidFill>
              </a:rPr>
              <a:pPr/>
              <a:t>‹Nº›</a:t>
            </a:fld>
            <a:endParaRPr lang="es-EC" dirty="0">
              <a:solidFill>
                <a:prstClr val="black">
                  <a:tint val="75000"/>
                </a:prstClr>
              </a:solidFill>
            </a:endParaRPr>
          </a:p>
        </p:txBody>
      </p:sp>
      <p:sp>
        <p:nvSpPr>
          <p:cNvPr id="7" name="Rectangle 20"/>
          <p:cNvSpPr>
            <a:spLocks noChangeArrowheads="1"/>
          </p:cNvSpPr>
          <p:nvPr/>
        </p:nvSpPr>
        <p:spPr bwMode="auto">
          <a:xfrm>
            <a:off x="0" y="9"/>
            <a:ext cx="9145588" cy="620713"/>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C" altLang="es-EC" sz="1800" dirty="0">
              <a:solidFill>
                <a:srgbClr val="000000"/>
              </a:solidFill>
            </a:endParaRPr>
          </a:p>
        </p:txBody>
      </p:sp>
      <p:sp>
        <p:nvSpPr>
          <p:cNvPr id="8" name="Rectangle 21"/>
          <p:cNvSpPr>
            <a:spLocks noChangeArrowheads="1"/>
          </p:cNvSpPr>
          <p:nvPr/>
        </p:nvSpPr>
        <p:spPr bwMode="auto">
          <a:xfrm rot="10800000">
            <a:off x="3" y="6308734"/>
            <a:ext cx="7886482" cy="549275"/>
          </a:xfrm>
          <a:prstGeom prst="rect">
            <a:avLst/>
          </a:prstGeom>
          <a:gradFill rotWithShape="1">
            <a:gsLst>
              <a:gs pos="0">
                <a:schemeClr val="bg1"/>
              </a:gs>
              <a:gs pos="100000">
                <a:srgbClr val="9EB786"/>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defRPr/>
            </a:pPr>
            <a:endParaRPr lang="es-EC" altLang="es-EC" sz="1800" dirty="0">
              <a:solidFill>
                <a:srgbClr val="000000"/>
              </a:solidFill>
            </a:endParaRPr>
          </a:p>
        </p:txBody>
      </p:sp>
      <p:sp>
        <p:nvSpPr>
          <p:cNvPr id="9" name="Line 23"/>
          <p:cNvSpPr>
            <a:spLocks noChangeShapeType="1"/>
          </p:cNvSpPr>
          <p:nvPr/>
        </p:nvSpPr>
        <p:spPr bwMode="auto">
          <a:xfrm rot="10800000" flipH="1">
            <a:off x="25409" y="6296025"/>
            <a:ext cx="666072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C" sz="1800" dirty="0">
              <a:solidFill>
                <a:srgbClr val="000000"/>
              </a:solidFill>
              <a:latin typeface="Trebuchet MS" panose="020B0603020202020204" pitchFamily="34" charset="0"/>
            </a:endParaRPr>
          </a:p>
        </p:txBody>
      </p:sp>
      <p:sp>
        <p:nvSpPr>
          <p:cNvPr id="10" name="Line 24"/>
          <p:cNvSpPr>
            <a:spLocks noChangeShapeType="1"/>
          </p:cNvSpPr>
          <p:nvPr/>
        </p:nvSpPr>
        <p:spPr bwMode="auto">
          <a:xfrm rot="10800000" flipH="1">
            <a:off x="25409" y="6245225"/>
            <a:ext cx="6660720"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s-EC" sz="1800" dirty="0">
              <a:solidFill>
                <a:srgbClr val="000000"/>
              </a:solidFill>
              <a:latin typeface="Trebuchet MS" panose="020B0603020202020204" pitchFamily="34" charset="0"/>
            </a:endParaRPr>
          </a:p>
        </p:txBody>
      </p:sp>
      <p:pic>
        <p:nvPicPr>
          <p:cNvPr id="11" name="Picture 26" descr="LOGO ESPE ORIGINAL copia"/>
          <p:cNvPicPr>
            <a:picLocks noChangeAspect="1" noChangeArrowheads="1"/>
          </p:cNvPicPr>
          <p:nvPr/>
        </p:nvPicPr>
        <p:blipFill>
          <a:blip r:embed="rId13">
            <a:extLst>
              <a:ext uri="{28A0092B-C50C-407E-A947-70E740481C1C}">
                <a14:useLocalDpi xmlns:a14="http://schemas.microsoft.com/office/drawing/2010/main" val="0"/>
              </a:ext>
            </a:extLst>
          </a:blip>
          <a:srcRect l="3070"/>
          <a:stretch>
            <a:fillRect/>
          </a:stretch>
        </p:blipFill>
        <p:spPr bwMode="auto">
          <a:xfrm>
            <a:off x="6733757" y="5949950"/>
            <a:ext cx="23054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308480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EC"/>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4 Imagen"/>
          <p:cNvPicPr>
            <a:picLocks noChangeAspect="1" noChangeArrowheads="1"/>
          </p:cNvPicPr>
          <p:nvPr/>
        </p:nvPicPr>
        <p:blipFill>
          <a:blip r:embed="rId3"/>
          <a:srcRect l="6454" t="35651" r="48363" b="40483"/>
          <a:stretch>
            <a:fillRect/>
          </a:stretch>
        </p:blipFill>
        <p:spPr bwMode="auto">
          <a:xfrm>
            <a:off x="217713" y="0"/>
            <a:ext cx="3422953" cy="981075"/>
          </a:xfrm>
          <a:prstGeom prst="rect">
            <a:avLst/>
          </a:prstGeom>
          <a:noFill/>
          <a:ln w="9525">
            <a:noFill/>
            <a:miter lim="800000"/>
            <a:headEnd/>
            <a:tailEnd/>
          </a:ln>
        </p:spPr>
      </p:pic>
      <p:sp>
        <p:nvSpPr>
          <p:cNvPr id="10" name="9 Rectángulo"/>
          <p:cNvSpPr/>
          <p:nvPr/>
        </p:nvSpPr>
        <p:spPr>
          <a:xfrm>
            <a:off x="1893380" y="2714620"/>
            <a:ext cx="6109010" cy="707886"/>
          </a:xfrm>
          <a:prstGeom prst="rect">
            <a:avLst/>
          </a:prstGeom>
          <a:noFill/>
        </p:spPr>
        <p:txBody>
          <a:bodyPr wrap="square" lIns="91440" tIns="45720" rIns="91440" bIns="45720">
            <a:spAutoFit/>
          </a:bodyPr>
          <a:lstStyle/>
          <a:p>
            <a:pPr algn="ctr" defTabSz="914400">
              <a:tabLst>
                <a:tab pos="185738" algn="l"/>
              </a:tabLst>
            </a:pPr>
            <a:endParaRPr lang="es-ES" sz="4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libri"/>
            </a:endParaRPr>
          </a:p>
        </p:txBody>
      </p:sp>
      <p:sp>
        <p:nvSpPr>
          <p:cNvPr id="11" name="10 Rectángulo"/>
          <p:cNvSpPr/>
          <p:nvPr/>
        </p:nvSpPr>
        <p:spPr>
          <a:xfrm>
            <a:off x="1893404" y="2714622"/>
            <a:ext cx="5948246" cy="646331"/>
          </a:xfrm>
          <a:prstGeom prst="rect">
            <a:avLst/>
          </a:prstGeom>
          <a:noFill/>
        </p:spPr>
        <p:txBody>
          <a:bodyPr wrap="square" lIns="91440" tIns="45720" rIns="91440" bIns="45720">
            <a:spAutoFit/>
          </a:bodyPr>
          <a:lstStyle/>
          <a:p>
            <a:pPr algn="ctr" defTabSz="914400"/>
            <a:r>
              <a:rPr lang="es-EC" sz="3600" b="1" dirty="0">
                <a:ln w="31550" cmpd="sng">
                  <a:gradFill>
                    <a:gsLst>
                      <a:gs pos="25000">
                        <a:srgbClr val="4F81BD">
                          <a:shade val="25000"/>
                          <a:satMod val="190000"/>
                        </a:srgbClr>
                      </a:gs>
                      <a:gs pos="80000">
                        <a:srgbClr val="4F81BD">
                          <a:tint val="75000"/>
                          <a:satMod val="190000"/>
                        </a:srgbClr>
                      </a:gs>
                    </a:gsLst>
                    <a:lin ang="5400000"/>
                  </a:gradFill>
                  <a:prstDash val="solid"/>
                </a:ln>
                <a:solidFill>
                  <a:prstClr val="black"/>
                </a:solidFill>
                <a:effectLst>
                  <a:outerShdw blurRad="41275" dist="12700" dir="12000000" algn="tl" rotWithShape="0">
                    <a:srgbClr val="000000">
                      <a:alpha val="40000"/>
                    </a:srgbClr>
                  </a:outerShdw>
                </a:effectLst>
                <a:latin typeface="Calibri"/>
              </a:rPr>
              <a:t> </a:t>
            </a:r>
            <a:endParaRPr lang="es-ES" sz="3600" b="1" dirty="0">
              <a:ln w="31550" cmpd="sng">
                <a:gradFill>
                  <a:gsLst>
                    <a:gs pos="25000">
                      <a:srgbClr val="4F81BD">
                        <a:shade val="25000"/>
                        <a:satMod val="190000"/>
                      </a:srgbClr>
                    </a:gs>
                    <a:gs pos="80000">
                      <a:srgbClr val="4F81BD">
                        <a:tint val="75000"/>
                        <a:satMod val="190000"/>
                      </a:srgbClr>
                    </a:gs>
                  </a:gsLst>
                  <a:lin ang="5400000"/>
                </a:gradFill>
                <a:prstDash val="solid"/>
              </a:ln>
              <a:solidFill>
                <a:prstClr val="black"/>
              </a:solidFill>
              <a:effectLst>
                <a:outerShdw blurRad="41275" dist="12700" dir="12000000" algn="tl" rotWithShape="0">
                  <a:srgbClr val="000000">
                    <a:alpha val="40000"/>
                  </a:srgbClr>
                </a:outerShdw>
              </a:effectLst>
              <a:latin typeface="Calibri"/>
            </a:endParaRPr>
          </a:p>
        </p:txBody>
      </p:sp>
      <p:sp>
        <p:nvSpPr>
          <p:cNvPr id="7" name="2 CuadroTexto">
            <a:extLst>
              <a:ext uri="{FF2B5EF4-FFF2-40B4-BE49-F238E27FC236}">
                <a16:creationId xmlns:a16="http://schemas.microsoft.com/office/drawing/2014/main" id="{E245B1C1-36A4-4621-9848-DC04456C7160}"/>
              </a:ext>
            </a:extLst>
          </p:cNvPr>
          <p:cNvSpPr txBox="1"/>
          <p:nvPr/>
        </p:nvSpPr>
        <p:spPr>
          <a:xfrm>
            <a:off x="1016076" y="691896"/>
            <a:ext cx="7748045" cy="4693593"/>
          </a:xfrm>
          <a:prstGeom prst="rect">
            <a:avLst/>
          </a:prstGeom>
          <a:noFill/>
        </p:spPr>
        <p:txBody>
          <a:bodyPr wrap="square" rtlCol="0">
            <a:spAutoFit/>
          </a:bodyPr>
          <a:lstStyle/>
          <a:p>
            <a:pPr algn="ctr" defTabSz="914400"/>
            <a:endParaRPr kumimoji="0" lang="es-ES" sz="15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a:p>
            <a:pPr algn="ctr" defTabSz="914400"/>
            <a:endParaRPr lang="es-ES" sz="1500" b="1" kern="0" dirty="0" smtClean="0">
              <a:solidFill>
                <a:srgbClr val="000000"/>
              </a:solidFill>
              <a:latin typeface="Times New Roman" panose="02020603050405020304" pitchFamily="18" charset="0"/>
              <a:cs typeface="Times New Roman" panose="02020603050405020304" pitchFamily="18" charset="0"/>
              <a:sym typeface="Arial"/>
              <a:rtl val="0"/>
            </a:endParaRPr>
          </a:p>
          <a:p>
            <a:pPr algn="ctr" defTabSz="914400"/>
            <a:endParaRPr lang="es-ES" sz="1500" b="1" kern="0" dirty="0">
              <a:solidFill>
                <a:srgbClr val="000000"/>
              </a:solidFill>
              <a:latin typeface="Times New Roman" panose="02020603050405020304" pitchFamily="18" charset="0"/>
              <a:cs typeface="Times New Roman" panose="02020603050405020304" pitchFamily="18" charset="0"/>
              <a:sym typeface="Arial"/>
              <a:rtl val="0"/>
            </a:endParaRPr>
          </a:p>
          <a:p>
            <a:pPr algn="ctr" defTabSz="914400"/>
            <a:r>
              <a:rPr lang="es-ES" sz="1500" b="1" kern="0" dirty="0" smtClean="0">
                <a:solidFill>
                  <a:srgbClr val="000000"/>
                </a:solidFill>
                <a:latin typeface="Times New Roman" panose="02020603050405020304" pitchFamily="18" charset="0"/>
                <a:cs typeface="Times New Roman" panose="02020603050405020304" pitchFamily="18" charset="0"/>
                <a:sym typeface="Arial"/>
                <a:rtl val="0"/>
              </a:rPr>
              <a:t>“</a:t>
            </a:r>
            <a:r>
              <a:rPr lang="es-ES" sz="1500" b="1" kern="0" dirty="0">
                <a:solidFill>
                  <a:srgbClr val="000000"/>
                </a:solidFill>
                <a:latin typeface="Times New Roman" panose="02020603050405020304" pitchFamily="18" charset="0"/>
                <a:cs typeface="Times New Roman" panose="02020603050405020304" pitchFamily="18" charset="0"/>
                <a:sym typeface="Arial"/>
                <a:rtl val="0"/>
              </a:rPr>
              <a:t>DISEÑO E IMPLEMENTACIÓN DE UN SISTEMA SCADA PARA EL SISTEMA DE PRUEBAS DE CONTROL DE CALIDAD DE LAS CÁMARAS DE EMPUJE UTILIZADAS EN LOS SISTEMAS DE BOMBEO HORIZONTAL (HPS) DE LA PLANTA ARTIFICIAL LIFT DE LA EMPRESA BAKER HUGHES”</a:t>
            </a:r>
            <a:endParaRPr kumimoji="0" lang="es-ES" sz="16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3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300" b="1" kern="0" dirty="0">
              <a:solidFill>
                <a:srgbClr val="000000"/>
              </a:solidFill>
              <a:latin typeface="Times New Roman" panose="02020603050405020304" pitchFamily="18" charset="0"/>
              <a:cs typeface="Times New Roman" panose="02020603050405020304" pitchFamily="18"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300" b="1"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tl val="0"/>
              </a:rPr>
              <a:t>Elaborado </a:t>
            </a:r>
            <a:r>
              <a:rPr kumimoji="0" lang="es-ES" sz="13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rPr>
              <a:t>por:</a:t>
            </a: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300" kern="0" noProof="0" dirty="0" smtClean="0">
                <a:solidFill>
                  <a:srgbClr val="000000"/>
                </a:solidFill>
                <a:latin typeface="Times New Roman" panose="02020603050405020304" pitchFamily="18" charset="0"/>
                <a:cs typeface="Times New Roman" panose="02020603050405020304" pitchFamily="18" charset="0"/>
                <a:sym typeface="Arial"/>
                <a:rtl val="0"/>
              </a:rPr>
              <a:t>Ñacato Jaya, Aurora Dayana</a:t>
            </a:r>
            <a:endParaRPr kumimoji="0" lang="es-ES" sz="13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3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s-ES" sz="1300" kern="0" dirty="0">
              <a:solidFill>
                <a:srgbClr val="000000"/>
              </a:solidFill>
              <a:latin typeface="Times New Roman" panose="02020603050405020304" pitchFamily="18" charset="0"/>
              <a:cs typeface="Times New Roman" panose="02020603050405020304" pitchFamily="18"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3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ES" sz="1300" b="1" kern="0" dirty="0">
                <a:solidFill>
                  <a:srgbClr val="000000"/>
                </a:solidFill>
                <a:latin typeface="Times New Roman" panose="02020603050405020304" pitchFamily="18" charset="0"/>
                <a:cs typeface="Times New Roman" panose="02020603050405020304" pitchFamily="18" charset="0"/>
                <a:sym typeface="Arial"/>
                <a:rtl val="0"/>
              </a:rPr>
              <a:t>Director </a:t>
            </a:r>
            <a:r>
              <a:rPr kumimoji="0" lang="es-ES" sz="13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rPr>
              <a:t>del Proyecto: </a:t>
            </a:r>
          </a:p>
          <a:p>
            <a:pPr algn="ctr" fontAlgn="base">
              <a:spcBef>
                <a:spcPct val="0"/>
              </a:spcBef>
              <a:spcAft>
                <a:spcPct val="0"/>
              </a:spcAft>
            </a:pPr>
            <a:r>
              <a:rPr lang="es-EC" sz="1200" dirty="0" smtClean="0">
                <a:solidFill>
                  <a:srgbClr val="000000"/>
                </a:solidFill>
                <a:latin typeface="Times New Roman" panose="02020603050405020304" pitchFamily="18" charset="0"/>
                <a:cs typeface="Times New Roman" panose="02020603050405020304" pitchFamily="18" charset="0"/>
              </a:rPr>
              <a:t>Ing. Aguilar </a:t>
            </a:r>
            <a:r>
              <a:rPr lang="es-EC" sz="1200" dirty="0">
                <a:solidFill>
                  <a:srgbClr val="000000"/>
                </a:solidFill>
                <a:latin typeface="Times New Roman" panose="02020603050405020304" pitchFamily="18" charset="0"/>
                <a:cs typeface="Times New Roman" panose="02020603050405020304" pitchFamily="18" charset="0"/>
              </a:rPr>
              <a:t>J</a:t>
            </a:r>
            <a:r>
              <a:rPr lang="es-EC" sz="1200" dirty="0" smtClean="0">
                <a:solidFill>
                  <a:srgbClr val="000000"/>
                </a:solidFill>
                <a:latin typeface="Times New Roman" panose="02020603050405020304" pitchFamily="18" charset="0"/>
                <a:cs typeface="Times New Roman" panose="02020603050405020304" pitchFamily="18" charset="0"/>
              </a:rPr>
              <a:t>aramillo, </a:t>
            </a:r>
            <a:r>
              <a:rPr lang="es-EC" sz="1200" dirty="0">
                <a:solidFill>
                  <a:srgbClr val="000000"/>
                </a:solidFill>
                <a:latin typeface="Times New Roman" panose="02020603050405020304" pitchFamily="18" charset="0"/>
                <a:cs typeface="Times New Roman" panose="02020603050405020304" pitchFamily="18" charset="0"/>
              </a:rPr>
              <a:t>E</a:t>
            </a:r>
            <a:r>
              <a:rPr lang="es-EC" sz="1200" dirty="0" smtClean="0">
                <a:solidFill>
                  <a:srgbClr val="000000"/>
                </a:solidFill>
                <a:latin typeface="Times New Roman" panose="02020603050405020304" pitchFamily="18" charset="0"/>
                <a:cs typeface="Times New Roman" panose="02020603050405020304" pitchFamily="18" charset="0"/>
              </a:rPr>
              <a:t>dwin </a:t>
            </a:r>
            <a:r>
              <a:rPr lang="es-EC" sz="1200" dirty="0">
                <a:solidFill>
                  <a:srgbClr val="000000"/>
                </a:solidFill>
                <a:latin typeface="Times New Roman" panose="02020603050405020304" pitchFamily="18" charset="0"/>
                <a:cs typeface="Times New Roman" panose="02020603050405020304" pitchFamily="18" charset="0"/>
              </a:rPr>
              <a:t>R</a:t>
            </a:r>
            <a:r>
              <a:rPr lang="es-EC" sz="1200" dirty="0" smtClean="0">
                <a:solidFill>
                  <a:srgbClr val="000000"/>
                </a:solidFill>
                <a:latin typeface="Times New Roman" panose="02020603050405020304" pitchFamily="18" charset="0"/>
                <a:cs typeface="Times New Roman" panose="02020603050405020304" pitchFamily="18" charset="0"/>
              </a:rPr>
              <a:t>ené</a:t>
            </a:r>
          </a:p>
          <a:p>
            <a:pPr algn="ctr" fontAlgn="base">
              <a:spcBef>
                <a:spcPct val="0"/>
              </a:spcBef>
              <a:spcAft>
                <a:spcPct val="0"/>
              </a:spcAft>
            </a:pPr>
            <a:endParaRPr lang="es-EC" sz="1200" dirty="0" smtClean="0">
              <a:solidFill>
                <a:srgbClr val="00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endParaRPr lang="es-EC" sz="1200" dirty="0" smtClean="0">
              <a:solidFill>
                <a:srgbClr val="00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s-EC" sz="1200" dirty="0" smtClean="0">
                <a:solidFill>
                  <a:srgbClr val="000000"/>
                </a:solidFill>
                <a:latin typeface="Times New Roman" panose="02020603050405020304" pitchFamily="18" charset="0"/>
                <a:cs typeface="Times New Roman" panose="02020603050405020304" pitchFamily="18" charset="0"/>
              </a:rPr>
              <a:t>Sangolquí</a:t>
            </a:r>
          </a:p>
          <a:p>
            <a:pPr algn="ctr" fontAlgn="base">
              <a:spcBef>
                <a:spcPct val="0"/>
              </a:spcBef>
              <a:spcAft>
                <a:spcPct val="0"/>
              </a:spcAft>
            </a:pPr>
            <a:r>
              <a:rPr lang="es-EC" sz="1200" dirty="0" smtClean="0">
                <a:solidFill>
                  <a:srgbClr val="000000"/>
                </a:solidFill>
                <a:latin typeface="Times New Roman" panose="02020603050405020304" pitchFamily="18" charset="0"/>
                <a:cs typeface="Times New Roman" panose="02020603050405020304" pitchFamily="18" charset="0"/>
              </a:rPr>
              <a:t>2020</a:t>
            </a:r>
            <a:endParaRPr kumimoji="0" lang="es-ES" sz="1400" b="0" i="0" u="none" strike="noStrike" kern="0" cap="none" spc="0" normalizeH="0" baseline="0" noProof="0" dirty="0" smtClean="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tl val="0"/>
            </a:endParaRPr>
          </a:p>
        </p:txBody>
      </p:sp>
      <p:sp>
        <p:nvSpPr>
          <p:cNvPr id="2" name="AutoShape 2" descr="Resultado de imagen para automatizacion y control esp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3" name="AutoShape 4" descr="Resultado de imagen para automatizacion y control esp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83608" y="116645"/>
            <a:ext cx="1144266" cy="1099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n 3"/>
          <p:cNvPicPr>
            <a:picLocks noChangeAspect="1"/>
          </p:cNvPicPr>
          <p:nvPr/>
        </p:nvPicPr>
        <p:blipFill>
          <a:blip r:embed="rId5"/>
          <a:stretch>
            <a:fillRect/>
          </a:stretch>
        </p:blipFill>
        <p:spPr>
          <a:xfrm>
            <a:off x="5918226" y="4921186"/>
            <a:ext cx="3076575" cy="609600"/>
          </a:xfrm>
          <a:prstGeom prst="rect">
            <a:avLst/>
          </a:prstGeom>
        </p:spPr>
      </p:pic>
    </p:spTree>
    <p:extLst>
      <p:ext uri="{BB962C8B-B14F-4D97-AF65-F5344CB8AC3E}">
        <p14:creationId xmlns:p14="http://schemas.microsoft.com/office/powerpoint/2010/main" val="273165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126504" y="90051"/>
            <a:ext cx="9019084" cy="468018"/>
          </a:xfrm>
        </p:spPr>
        <p:txBody>
          <a:bodyPr/>
          <a:lstStyle/>
          <a:p>
            <a:pPr algn="l"/>
            <a:r>
              <a:rPr lang="es-ES" sz="2400" i="0" dirty="0" smtClean="0">
                <a:solidFill>
                  <a:schemeClr val="accent6">
                    <a:lumMod val="50000"/>
                  </a:schemeClr>
                </a:solidFill>
                <a:effectLst/>
              </a:rPr>
              <a:t>Criterios de selección</a:t>
            </a:r>
            <a:endParaRPr lang="es-EC" sz="2400" i="0" dirty="0">
              <a:solidFill>
                <a:schemeClr val="accent6">
                  <a:lumMod val="50000"/>
                </a:schemeClr>
              </a:solidFill>
              <a:effectLst/>
            </a:endParaRPr>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642936"/>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5" name="Rectángulo 4"/>
          <p:cNvSpPr/>
          <p:nvPr/>
        </p:nvSpPr>
        <p:spPr>
          <a:xfrm>
            <a:off x="263664" y="871536"/>
            <a:ext cx="8669421" cy="2041585"/>
          </a:xfrm>
          <a:prstGeom prst="rect">
            <a:avLst/>
          </a:prstGeom>
        </p:spPr>
        <p:txBody>
          <a:bodyPr wrap="square">
            <a:spAutoFit/>
          </a:bodyPr>
          <a:lstStyle/>
          <a:p>
            <a:pPr indent="180340" algn="just">
              <a:spcAft>
                <a:spcPts val="800"/>
              </a:spcAft>
            </a:pPr>
            <a:r>
              <a:rPr lang="es-EC" b="1" dirty="0">
                <a:latin typeface="Times New Roman" panose="02020603050405020304" pitchFamily="18" charset="0"/>
                <a:ea typeface="Times New Roman" panose="02020603050405020304" pitchFamily="18" charset="0"/>
                <a:cs typeface="Times New Roman" panose="02020603050405020304" pitchFamily="18" charset="0"/>
              </a:rPr>
              <a:t>Requerimientos técnicos del protocolo de </a:t>
            </a:r>
            <a:r>
              <a:rPr lang="es-EC" b="1" dirty="0" smtClean="0">
                <a:latin typeface="Times New Roman" panose="02020603050405020304" pitchFamily="18" charset="0"/>
                <a:ea typeface="Times New Roman" panose="02020603050405020304" pitchFamily="18" charset="0"/>
                <a:cs typeface="Times New Roman" panose="02020603050405020304" pitchFamily="18" charset="0"/>
              </a:rPr>
              <a:t>comunicación</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1200"/>
              </a:spcAft>
              <a:buFont typeface="Symbol" panose="05050102010706020507" pitchFamily="18" charset="2"/>
              <a:buChar char=""/>
            </a:pPr>
            <a:r>
              <a:rPr lang="es-EC" b="1" dirty="0">
                <a:latin typeface="Times New Roman" panose="02020603050405020304" pitchFamily="18" charset="0"/>
                <a:ea typeface="Times New Roman" panose="02020603050405020304" pitchFamily="18" charset="0"/>
                <a:cs typeface="Times New Roman" panose="02020603050405020304" pitchFamily="18" charset="0"/>
              </a:rPr>
              <a:t>Topología:</a:t>
            </a:r>
            <a:r>
              <a:rPr lang="es-EC" dirty="0">
                <a:latin typeface="Times New Roman" panose="02020603050405020304" pitchFamily="18" charset="0"/>
                <a:ea typeface="Times New Roman" panose="02020603050405020304" pitchFamily="18" charset="0"/>
                <a:cs typeface="Times New Roman" panose="02020603050405020304" pitchFamily="18" charset="0"/>
              </a:rPr>
              <a:t> </a:t>
            </a:r>
            <a:r>
              <a:rPr lang="es-EC" dirty="0" smtClean="0">
                <a:latin typeface="Times New Roman" panose="02020603050405020304" pitchFamily="18" charset="0"/>
                <a:ea typeface="Times New Roman" panose="02020603050405020304" pitchFamily="18" charset="0"/>
                <a:cs typeface="Times New Roman" panose="02020603050405020304" pitchFamily="18" charset="0"/>
              </a:rPr>
              <a:t>estrella</a:t>
            </a:r>
          </a:p>
          <a:p>
            <a:pPr marL="342900" lvl="0" indent="-342900" algn="just">
              <a:spcAft>
                <a:spcPts val="1200"/>
              </a:spcAft>
              <a:buFont typeface="Symbol" panose="05050102010706020507" pitchFamily="18" charset="2"/>
              <a:buChar char=""/>
            </a:pPr>
            <a:r>
              <a:rPr lang="es-EC" b="1" dirty="0" smtClean="0">
                <a:latin typeface="Times New Roman" panose="02020603050405020304" pitchFamily="18" charset="0"/>
                <a:ea typeface="Times New Roman" panose="02020603050405020304" pitchFamily="18" charset="0"/>
                <a:cs typeface="Times New Roman" panose="02020603050405020304" pitchFamily="18" charset="0"/>
              </a:rPr>
              <a:t>Nº </a:t>
            </a:r>
            <a:r>
              <a:rPr lang="es-EC" b="1" dirty="0">
                <a:latin typeface="Times New Roman" panose="02020603050405020304" pitchFamily="18" charset="0"/>
                <a:ea typeface="Times New Roman" panose="02020603050405020304" pitchFamily="18" charset="0"/>
                <a:cs typeface="Times New Roman" panose="02020603050405020304" pitchFamily="18" charset="0"/>
              </a:rPr>
              <a:t>de dispositivos</a:t>
            </a:r>
            <a:r>
              <a:rPr lang="es-EC" dirty="0">
                <a:latin typeface="Times New Roman" panose="02020603050405020304" pitchFamily="18" charset="0"/>
                <a:ea typeface="Times New Roman" panose="02020603050405020304" pitchFamily="18" charset="0"/>
                <a:cs typeface="Times New Roman" panose="02020603050405020304" pitchFamily="18" charset="0"/>
              </a:rPr>
              <a:t>: al menos </a:t>
            </a:r>
            <a:r>
              <a:rPr lang="es-EC" dirty="0" smtClean="0">
                <a:latin typeface="Times New Roman" panose="02020603050405020304" pitchFamily="18" charset="0"/>
                <a:ea typeface="Times New Roman" panose="02020603050405020304" pitchFamily="18" charset="0"/>
                <a:cs typeface="Times New Roman" panose="02020603050405020304" pitchFamily="18" charset="0"/>
              </a:rPr>
              <a:t>5 </a:t>
            </a:r>
          </a:p>
          <a:p>
            <a:pPr marL="342900" lvl="0" indent="-342900" algn="just">
              <a:spcAft>
                <a:spcPts val="1200"/>
              </a:spcAft>
              <a:buFont typeface="Symbol" panose="05050102010706020507" pitchFamily="18" charset="2"/>
              <a:buChar char=""/>
            </a:pPr>
            <a:r>
              <a:rPr lang="es-EC" b="1" dirty="0" smtClean="0">
                <a:latin typeface="Times New Roman" panose="02020603050405020304" pitchFamily="18" charset="0"/>
                <a:ea typeface="Times New Roman" panose="02020603050405020304" pitchFamily="18" charset="0"/>
                <a:cs typeface="Times New Roman" panose="02020603050405020304" pitchFamily="18" charset="0"/>
              </a:rPr>
              <a:t>Distancia</a:t>
            </a:r>
            <a:r>
              <a:rPr lang="es-EC" b="1" dirty="0">
                <a:latin typeface="Times New Roman" panose="02020603050405020304" pitchFamily="18" charset="0"/>
                <a:ea typeface="Times New Roman" panose="02020603050405020304" pitchFamily="18" charset="0"/>
                <a:cs typeface="Times New Roman" panose="02020603050405020304" pitchFamily="18" charset="0"/>
              </a:rPr>
              <a:t>:</a:t>
            </a:r>
            <a:r>
              <a:rPr lang="es-EC" dirty="0">
                <a:latin typeface="Times New Roman" panose="02020603050405020304" pitchFamily="18" charset="0"/>
                <a:ea typeface="Times New Roman" panose="02020603050405020304" pitchFamily="18" charset="0"/>
                <a:cs typeface="Times New Roman" panose="02020603050405020304" pitchFamily="18" charset="0"/>
              </a:rPr>
              <a:t> al menos 1 </a:t>
            </a:r>
            <a:r>
              <a:rPr lang="es-EC" dirty="0" smtClean="0">
                <a:latin typeface="Times New Roman" panose="02020603050405020304" pitchFamily="18" charset="0"/>
                <a:ea typeface="Times New Roman" panose="02020603050405020304" pitchFamily="18" charset="0"/>
                <a:cs typeface="Times New Roman" panose="02020603050405020304" pitchFamily="18" charset="0"/>
              </a:rPr>
              <a:t>km</a:t>
            </a:r>
          </a:p>
          <a:p>
            <a:pPr marL="342900" lvl="0" indent="-342900" algn="just">
              <a:spcAft>
                <a:spcPts val="1200"/>
              </a:spcAft>
              <a:buFont typeface="Symbol" panose="05050102010706020507" pitchFamily="18" charset="2"/>
              <a:buChar char=""/>
            </a:pPr>
            <a:r>
              <a:rPr lang="es-EC" b="1" dirty="0" smtClean="0">
                <a:latin typeface="Times New Roman" panose="02020603050405020304" pitchFamily="18" charset="0"/>
                <a:ea typeface="Times New Roman" panose="02020603050405020304" pitchFamily="18" charset="0"/>
                <a:cs typeface="Times New Roman" panose="02020603050405020304" pitchFamily="18" charset="0"/>
              </a:rPr>
              <a:t>Compatibilidad </a:t>
            </a:r>
            <a:r>
              <a:rPr lang="es-EC" b="1" dirty="0">
                <a:latin typeface="Times New Roman" panose="02020603050405020304" pitchFamily="18" charset="0"/>
                <a:ea typeface="Times New Roman" panose="02020603050405020304" pitchFamily="18" charset="0"/>
                <a:cs typeface="Times New Roman" panose="02020603050405020304" pitchFamily="18" charset="0"/>
              </a:rPr>
              <a:t>con los dispositivos actuales:</a:t>
            </a:r>
            <a:r>
              <a:rPr lang="es-EC" dirty="0">
                <a:latin typeface="Times New Roman" panose="02020603050405020304" pitchFamily="18" charset="0"/>
                <a:ea typeface="Times New Roman" panose="02020603050405020304" pitchFamily="18" charset="0"/>
                <a:cs typeface="Times New Roman" panose="02020603050405020304" pitchFamily="18" charset="0"/>
              </a:rPr>
              <a:t> </a:t>
            </a:r>
            <a:r>
              <a:rPr lang="es-EC" dirty="0" smtClean="0">
                <a:latin typeface="Times New Roman" panose="02020603050405020304" pitchFamily="18" charset="0"/>
                <a:ea typeface="Times New Roman" panose="02020603050405020304" pitchFamily="18" charset="0"/>
                <a:cs typeface="Times New Roman" panose="02020603050405020304" pitchFamily="18" charset="0"/>
              </a:rPr>
              <a:t>VSD (</a:t>
            </a:r>
            <a:r>
              <a:rPr lang="es-EC" dirty="0" err="1" smtClean="0">
                <a:latin typeface="Times New Roman" panose="02020603050405020304" pitchFamily="18" charset="0"/>
                <a:ea typeface="Times New Roman" panose="02020603050405020304" pitchFamily="18" charset="0"/>
                <a:cs typeface="Times New Roman" panose="02020603050405020304" pitchFamily="18" charset="0"/>
              </a:rPr>
              <a:t>Modbus</a:t>
            </a:r>
            <a:r>
              <a:rPr lang="es-EC"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s-EC" dirty="0">
                <a:latin typeface="Times New Roman" panose="02020603050405020304" pitchFamily="18" charset="0"/>
                <a:ea typeface="Times New Roman" panose="02020603050405020304" pitchFamily="18" charset="0"/>
                <a:cs typeface="Times New Roman" panose="02020603050405020304" pitchFamily="18" charset="0"/>
              </a:rPr>
              <a:t>RTU o </a:t>
            </a:r>
            <a:r>
              <a:rPr lang="es-EC" dirty="0" err="1" smtClean="0">
                <a:latin typeface="Times New Roman" panose="02020603050405020304" pitchFamily="18" charset="0"/>
                <a:ea typeface="Times New Roman" panose="02020603050405020304" pitchFamily="18" charset="0"/>
                <a:cs typeface="Times New Roman" panose="02020603050405020304" pitchFamily="18" charset="0"/>
              </a:rPr>
              <a:t>CANopen</a:t>
            </a:r>
            <a:r>
              <a:rPr lang="es-EC" dirty="0">
                <a:latin typeface="Times New Roman" panose="02020603050405020304" pitchFamily="18" charset="0"/>
                <a:ea typeface="Times New Roman" panose="02020603050405020304" pitchFamily="18" charset="0"/>
                <a:cs typeface="Times New Roman" panose="02020603050405020304" pitchFamily="18" charset="0"/>
              </a:rPr>
              <a:t>)</a:t>
            </a:r>
            <a:r>
              <a:rPr lang="es-EC"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95762795"/>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126504" y="90051"/>
            <a:ext cx="9019084" cy="468018"/>
          </a:xfrm>
        </p:spPr>
        <p:txBody>
          <a:bodyPr/>
          <a:lstStyle/>
          <a:p>
            <a:pPr algn="l"/>
            <a:r>
              <a:rPr lang="es-ES" sz="2400" i="0" dirty="0" smtClean="0">
                <a:solidFill>
                  <a:schemeClr val="accent6">
                    <a:lumMod val="50000"/>
                  </a:schemeClr>
                </a:solidFill>
                <a:effectLst/>
              </a:rPr>
              <a:t>Alternativas de solución</a:t>
            </a:r>
            <a:endParaRPr lang="es-EC" sz="2400" i="0" dirty="0">
              <a:solidFill>
                <a:schemeClr val="accent6">
                  <a:lumMod val="50000"/>
                </a:schemeClr>
              </a:solidFill>
              <a:effectLst/>
            </a:endParaRPr>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642936"/>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pic>
        <p:nvPicPr>
          <p:cNvPr id="10" name="Imagen 9"/>
          <p:cNvPicPr/>
          <p:nvPr/>
        </p:nvPicPr>
        <p:blipFill>
          <a:blip r:embed="rId4"/>
          <a:stretch>
            <a:fillRect/>
          </a:stretch>
        </p:blipFill>
        <p:spPr>
          <a:xfrm>
            <a:off x="489744" y="755650"/>
            <a:ext cx="8029416" cy="5190722"/>
          </a:xfrm>
          <a:prstGeom prst="rect">
            <a:avLst/>
          </a:prstGeom>
        </p:spPr>
      </p:pic>
    </p:spTree>
    <p:extLst>
      <p:ext uri="{BB962C8B-B14F-4D97-AF65-F5344CB8AC3E}">
        <p14:creationId xmlns:p14="http://schemas.microsoft.com/office/powerpoint/2010/main" val="2743127095"/>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126504" y="90051"/>
            <a:ext cx="9019084" cy="468018"/>
          </a:xfrm>
        </p:spPr>
        <p:txBody>
          <a:bodyPr/>
          <a:lstStyle/>
          <a:p>
            <a:pPr algn="l"/>
            <a:r>
              <a:rPr lang="es-ES" sz="2400" i="0" dirty="0" smtClean="0">
                <a:solidFill>
                  <a:schemeClr val="accent6">
                    <a:lumMod val="50000"/>
                  </a:schemeClr>
                </a:solidFill>
                <a:effectLst/>
              </a:rPr>
              <a:t>Implementación: </a:t>
            </a:r>
            <a:br>
              <a:rPr lang="es-ES" sz="2400" i="0" dirty="0" smtClean="0">
                <a:solidFill>
                  <a:schemeClr val="accent6">
                    <a:lumMod val="50000"/>
                  </a:schemeClr>
                </a:solidFill>
                <a:effectLst/>
              </a:rPr>
            </a:br>
            <a:r>
              <a:rPr lang="es-ES" sz="2400" i="0" dirty="0" smtClean="0">
                <a:solidFill>
                  <a:schemeClr val="accent6">
                    <a:lumMod val="50000"/>
                  </a:schemeClr>
                </a:solidFill>
                <a:effectLst/>
              </a:rPr>
              <a:t/>
            </a:r>
            <a:br>
              <a:rPr lang="es-ES" sz="2400" i="0" dirty="0" smtClean="0">
                <a:solidFill>
                  <a:schemeClr val="accent6">
                    <a:lumMod val="50000"/>
                  </a:schemeClr>
                </a:solidFill>
                <a:effectLst/>
              </a:rPr>
            </a:br>
            <a:r>
              <a:rPr lang="es-ES" sz="2400" i="0" dirty="0" smtClean="0">
                <a:solidFill>
                  <a:schemeClr val="accent6">
                    <a:lumMod val="50000"/>
                  </a:schemeClr>
                </a:solidFill>
                <a:effectLst/>
              </a:rPr>
              <a:t>Panel de Control</a:t>
            </a:r>
            <a:endParaRPr lang="es-EC" sz="2400" i="0" dirty="0">
              <a:solidFill>
                <a:schemeClr val="accent6">
                  <a:lumMod val="50000"/>
                </a:schemeClr>
              </a:solidFill>
              <a:effectLst/>
            </a:endParaRPr>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642936"/>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491" y="1618296"/>
            <a:ext cx="2874298" cy="3832397"/>
          </a:xfrm>
          <a:prstGeom prst="rect">
            <a:avLst/>
          </a:prstGeom>
        </p:spPr>
      </p:pic>
      <p:pic>
        <p:nvPicPr>
          <p:cNvPr id="7" name="Imagen 6"/>
          <p:cNvPicPr>
            <a:picLocks noChangeAspect="1"/>
          </p:cNvPicPr>
          <p:nvPr/>
        </p:nvPicPr>
        <p:blipFill rotWithShape="1">
          <a:blip r:embed="rId5"/>
          <a:srcRect r="5057"/>
          <a:stretch/>
        </p:blipFill>
        <p:spPr>
          <a:xfrm>
            <a:off x="3507502" y="1587816"/>
            <a:ext cx="5466079" cy="3832397"/>
          </a:xfrm>
          <a:prstGeom prst="rect">
            <a:avLst/>
          </a:prstGeom>
        </p:spPr>
      </p:pic>
    </p:spTree>
    <p:extLst>
      <p:ext uri="{BB962C8B-B14F-4D97-AF65-F5344CB8AC3E}">
        <p14:creationId xmlns:p14="http://schemas.microsoft.com/office/powerpoint/2010/main" val="2889889978"/>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126504" y="90051"/>
            <a:ext cx="9019084" cy="468018"/>
          </a:xfrm>
        </p:spPr>
        <p:txBody>
          <a:bodyPr/>
          <a:lstStyle/>
          <a:p>
            <a:pPr algn="l"/>
            <a:r>
              <a:rPr lang="es-ES" sz="2400" i="0" dirty="0" smtClean="0">
                <a:solidFill>
                  <a:schemeClr val="accent6">
                    <a:lumMod val="50000"/>
                  </a:schemeClr>
                </a:solidFill>
                <a:effectLst/>
              </a:rPr>
              <a:t>Implementación</a:t>
            </a:r>
            <a:br>
              <a:rPr lang="es-ES" sz="2400" i="0" dirty="0" smtClean="0">
                <a:solidFill>
                  <a:schemeClr val="accent6">
                    <a:lumMod val="50000"/>
                  </a:schemeClr>
                </a:solidFill>
                <a:effectLst/>
              </a:rPr>
            </a:br>
            <a:r>
              <a:rPr lang="es-ES" sz="2400" i="0" dirty="0" smtClean="0">
                <a:solidFill>
                  <a:schemeClr val="accent6">
                    <a:lumMod val="50000"/>
                  </a:schemeClr>
                </a:solidFill>
                <a:effectLst/>
              </a:rPr>
              <a:t/>
            </a:r>
            <a:br>
              <a:rPr lang="es-ES" sz="2400" i="0" dirty="0" smtClean="0">
                <a:solidFill>
                  <a:schemeClr val="accent6">
                    <a:lumMod val="50000"/>
                  </a:schemeClr>
                </a:solidFill>
                <a:effectLst/>
              </a:rPr>
            </a:br>
            <a:r>
              <a:rPr lang="es-ES" sz="2400" i="0" dirty="0" smtClean="0">
                <a:solidFill>
                  <a:schemeClr val="accent6">
                    <a:lumMod val="50000"/>
                  </a:schemeClr>
                </a:solidFill>
                <a:effectLst/>
              </a:rPr>
              <a:t>HMI y Medición</a:t>
            </a:r>
            <a:endParaRPr lang="es-EC" sz="2400" i="0" dirty="0">
              <a:solidFill>
                <a:schemeClr val="accent6">
                  <a:lumMod val="50000"/>
                </a:schemeClr>
              </a:solidFill>
              <a:effectLst/>
            </a:endParaRPr>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642936"/>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pic>
        <p:nvPicPr>
          <p:cNvPr id="8" name="Picture 4" descr="https://lh3.googleusercontent.com/Hiw73jQ90NtIcfTJZlVTtx2tcdRgquipYPBOI57sgOs2XECcQGl5iiZCF85LDYyZINvybLl74oVrGYy19pzoaQ8oNYoooBIQMJ7iLXky6ZhkGT8w9y5lUI-VV2abUUpV0RI6yzIU_5S4jUVLwm12jpJOtY0u3b3jHz8xbFpPFBIbOpWufaDUuzfADQQHKc0AP5tJ0YrtwpULfBP0UOn0WisBrQl_hI2nLez7QQq2afZv--iNJKhY4Fu-_1-n8DpcOKb-8Q9A6xSYYMKUNIYTTDx91cwHbY57rJBaFnzhswn8xQlxZWYXg12dF62Rj0capciXuEC421XMe0JkJpAv2Du_Gs2Okb08xJOKC_CNxblaqJuJCSKZv9eCPpHFAbKzrmcSU2h5XO_xTQuJnu_N55PQenSvWFVR0tteUrklYJknQCql4siOdfi9scpIJyROLFpERb-9QZwznG_zGhWYDnAcVRZ2DLsP9iyVj349ubDliHPzPh5GU9-BjMB1qnt7fggEIQgsErqSxRdlIgAaqAvhkUvK0Ur6ntYwunUYNlmJoFEC8lcCptQ1OTSqNwFSvFpxmUsqr6Sqt_HTq5YsqVmJP56p5II8xCN9YsXnN0wZK0ZrQDFw0A31GuNNgfBFSX9vVJWcM-WBjoUmYWWbJedExXAHClKCsj8Ub-LeKLbDscCioQ=w768-h576-no"/>
          <p:cNvPicPr>
            <a:picLocks noChangeAspect="1" noChangeArrowheads="1"/>
          </p:cNvPicPr>
          <p:nvPr/>
        </p:nvPicPr>
        <p:blipFill rotWithShape="1">
          <a:blip r:embed="rId4">
            <a:extLst>
              <a:ext uri="{28A0092B-C50C-407E-A947-70E740481C1C}">
                <a14:useLocalDpi xmlns:a14="http://schemas.microsoft.com/office/drawing/2010/main" val="0"/>
              </a:ext>
            </a:extLst>
          </a:blip>
          <a:srcRect l="8290" t="16806" b="3750"/>
          <a:stretch/>
        </p:blipFill>
        <p:spPr bwMode="auto">
          <a:xfrm>
            <a:off x="599034" y="1595467"/>
            <a:ext cx="2761065" cy="1793842"/>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descr="C:\Users\Franklin\OneDrive\Imágenes\WhatsApp Image 2020-01-14 at 9.02.59 AM.jpeg"/>
          <p:cNvPicPr/>
          <p:nvPr/>
        </p:nvPicPr>
        <p:blipFill rotWithShape="1">
          <a:blip r:embed="rId5" cstate="print">
            <a:extLst>
              <a:ext uri="{28A0092B-C50C-407E-A947-70E740481C1C}">
                <a14:useLocalDpi xmlns:a14="http://schemas.microsoft.com/office/drawing/2010/main" val="0"/>
              </a:ext>
            </a:extLst>
          </a:blip>
          <a:srcRect t="3053" b="13096"/>
          <a:stretch/>
        </p:blipFill>
        <p:spPr bwMode="auto">
          <a:xfrm>
            <a:off x="4171133" y="1602365"/>
            <a:ext cx="3303115" cy="1806111"/>
          </a:xfrm>
          <a:prstGeom prst="rect">
            <a:avLst/>
          </a:prstGeom>
          <a:noFill/>
          <a:ln>
            <a:noFill/>
          </a:ln>
          <a:extLst>
            <a:ext uri="{53640926-AAD7-44D8-BBD7-CCE9431645EC}">
              <a14:shadowObscured xmlns:a14="http://schemas.microsoft.com/office/drawing/2010/main"/>
            </a:ext>
          </a:extLst>
        </p:spPr>
      </p:pic>
      <p:pic>
        <p:nvPicPr>
          <p:cNvPr id="14" name="Imagen 13"/>
          <p:cNvPicPr/>
          <p:nvPr/>
        </p:nvPicPr>
        <p:blipFill>
          <a:blip r:embed="rId6"/>
          <a:stretch>
            <a:fillRect/>
          </a:stretch>
        </p:blipFill>
        <p:spPr>
          <a:xfrm>
            <a:off x="247491" y="3682192"/>
            <a:ext cx="3464153" cy="2109470"/>
          </a:xfrm>
          <a:prstGeom prst="rect">
            <a:avLst/>
          </a:prstGeom>
        </p:spPr>
      </p:pic>
      <p:pic>
        <p:nvPicPr>
          <p:cNvPr id="15" name="Imagen 14"/>
          <p:cNvPicPr/>
          <p:nvPr/>
        </p:nvPicPr>
        <p:blipFill rotWithShape="1">
          <a:blip r:embed="rId7"/>
          <a:srcRect l="36705"/>
          <a:stretch/>
        </p:blipFill>
        <p:spPr>
          <a:xfrm>
            <a:off x="4053840" y="4031355"/>
            <a:ext cx="1768851" cy="2109470"/>
          </a:xfrm>
          <a:prstGeom prst="rect">
            <a:avLst/>
          </a:prstGeom>
        </p:spPr>
      </p:pic>
      <p:pic>
        <p:nvPicPr>
          <p:cNvPr id="16" name="Imagen 15"/>
          <p:cNvPicPr/>
          <p:nvPr/>
        </p:nvPicPr>
        <p:blipFill>
          <a:blip r:embed="rId8"/>
          <a:stretch>
            <a:fillRect/>
          </a:stretch>
        </p:blipFill>
        <p:spPr>
          <a:xfrm>
            <a:off x="6375241" y="4152005"/>
            <a:ext cx="2021999" cy="1639657"/>
          </a:xfrm>
          <a:prstGeom prst="rect">
            <a:avLst/>
          </a:prstGeom>
        </p:spPr>
      </p:pic>
    </p:spTree>
    <p:extLst>
      <p:ext uri="{BB962C8B-B14F-4D97-AF65-F5344CB8AC3E}">
        <p14:creationId xmlns:p14="http://schemas.microsoft.com/office/powerpoint/2010/main" val="578797728"/>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126504" y="90051"/>
            <a:ext cx="9019084" cy="468018"/>
          </a:xfrm>
        </p:spPr>
        <p:txBody>
          <a:bodyPr/>
          <a:lstStyle/>
          <a:p>
            <a:pPr algn="l"/>
            <a:r>
              <a:rPr lang="es-ES" sz="2400" i="0" dirty="0" smtClean="0">
                <a:solidFill>
                  <a:schemeClr val="accent6">
                    <a:lumMod val="50000"/>
                  </a:schemeClr>
                </a:solidFill>
                <a:effectLst/>
              </a:rPr>
              <a:t>Implementación</a:t>
            </a:r>
            <a:br>
              <a:rPr lang="es-ES" sz="2400" i="0" dirty="0" smtClean="0">
                <a:solidFill>
                  <a:schemeClr val="accent6">
                    <a:lumMod val="50000"/>
                  </a:schemeClr>
                </a:solidFill>
                <a:effectLst/>
              </a:rPr>
            </a:br>
            <a:r>
              <a:rPr lang="es-ES" sz="2400" i="0" dirty="0" smtClean="0">
                <a:solidFill>
                  <a:schemeClr val="accent6">
                    <a:lumMod val="50000"/>
                  </a:schemeClr>
                </a:solidFill>
                <a:effectLst/>
              </a:rPr>
              <a:t/>
            </a:r>
            <a:br>
              <a:rPr lang="es-ES" sz="2400" i="0" dirty="0" smtClean="0">
                <a:solidFill>
                  <a:schemeClr val="accent6">
                    <a:lumMod val="50000"/>
                  </a:schemeClr>
                </a:solidFill>
                <a:effectLst/>
              </a:rPr>
            </a:br>
            <a:r>
              <a:rPr lang="es-ES" sz="2400" i="0" dirty="0" smtClean="0">
                <a:solidFill>
                  <a:schemeClr val="accent6">
                    <a:lumMod val="50000"/>
                  </a:schemeClr>
                </a:solidFill>
                <a:effectLst/>
              </a:rPr>
              <a:t>SCADA</a:t>
            </a:r>
            <a:endParaRPr lang="es-EC" sz="2400" i="0" dirty="0">
              <a:solidFill>
                <a:schemeClr val="accent6">
                  <a:lumMod val="50000"/>
                </a:schemeClr>
              </a:solidFill>
              <a:effectLst/>
            </a:endParaRPr>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721992"/>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pic>
        <p:nvPicPr>
          <p:cNvPr id="9" name="Imagen 8"/>
          <p:cNvPicPr/>
          <p:nvPr/>
        </p:nvPicPr>
        <p:blipFill>
          <a:blip r:embed="rId4">
            <a:extLst>
              <a:ext uri="{28A0092B-C50C-407E-A947-70E740481C1C}">
                <a14:useLocalDpi xmlns:a14="http://schemas.microsoft.com/office/drawing/2010/main" val="0"/>
              </a:ext>
            </a:extLst>
          </a:blip>
          <a:stretch>
            <a:fillRect/>
          </a:stretch>
        </p:blipFill>
        <p:spPr>
          <a:xfrm>
            <a:off x="4145278" y="3671161"/>
            <a:ext cx="4480562" cy="2197918"/>
          </a:xfrm>
          <a:prstGeom prst="rect">
            <a:avLst/>
          </a:prstGeom>
        </p:spPr>
      </p:pic>
      <p:pic>
        <p:nvPicPr>
          <p:cNvPr id="11" name="Imagen 10"/>
          <p:cNvPicPr/>
          <p:nvPr/>
        </p:nvPicPr>
        <p:blipFill rotWithShape="1">
          <a:blip r:embed="rId5"/>
          <a:srcRect t="25217"/>
          <a:stretch/>
        </p:blipFill>
        <p:spPr bwMode="auto">
          <a:xfrm>
            <a:off x="521382" y="4176977"/>
            <a:ext cx="1703658" cy="1769395"/>
          </a:xfrm>
          <a:prstGeom prst="rect">
            <a:avLst/>
          </a:prstGeom>
          <a:ln>
            <a:noFill/>
          </a:ln>
          <a:extLst>
            <a:ext uri="{53640926-AAD7-44D8-BBD7-CCE9431645EC}">
              <a14:shadowObscured xmlns:a14="http://schemas.microsoft.com/office/drawing/2010/main"/>
            </a:ext>
          </a:extLst>
        </p:spPr>
      </p:pic>
      <p:pic>
        <p:nvPicPr>
          <p:cNvPr id="14" name="Imagen 13"/>
          <p:cNvPicPr/>
          <p:nvPr/>
        </p:nvPicPr>
        <p:blipFill rotWithShape="1">
          <a:blip r:embed="rId6"/>
          <a:srcRect r="30995" b="16818"/>
          <a:stretch/>
        </p:blipFill>
        <p:spPr bwMode="auto">
          <a:xfrm>
            <a:off x="247491" y="1514610"/>
            <a:ext cx="3605689" cy="2337752"/>
          </a:xfrm>
          <a:prstGeom prst="rect">
            <a:avLst/>
          </a:prstGeom>
          <a:ln>
            <a:noFill/>
          </a:ln>
          <a:extLst>
            <a:ext uri="{53640926-AAD7-44D8-BBD7-CCE9431645EC}">
              <a14:shadowObscured xmlns:a14="http://schemas.microsoft.com/office/drawing/2010/main"/>
            </a:ext>
          </a:extLst>
        </p:spPr>
      </p:pic>
      <p:pic>
        <p:nvPicPr>
          <p:cNvPr id="15" name="Imagen 14"/>
          <p:cNvPicPr/>
          <p:nvPr/>
        </p:nvPicPr>
        <p:blipFill>
          <a:blip r:embed="rId7"/>
          <a:stretch>
            <a:fillRect/>
          </a:stretch>
        </p:blipFill>
        <p:spPr>
          <a:xfrm>
            <a:off x="5138864" y="1514610"/>
            <a:ext cx="2896076" cy="1683887"/>
          </a:xfrm>
          <a:prstGeom prst="rect">
            <a:avLst/>
          </a:prstGeom>
        </p:spPr>
      </p:pic>
    </p:spTree>
    <p:extLst>
      <p:ext uri="{BB962C8B-B14F-4D97-AF65-F5344CB8AC3E}">
        <p14:creationId xmlns:p14="http://schemas.microsoft.com/office/powerpoint/2010/main" val="1885748806"/>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2278816" y="54504"/>
            <a:ext cx="6409493" cy="468018"/>
          </a:xfrm>
        </p:spPr>
        <p:txBody>
          <a:bodyPr/>
          <a:lstStyle/>
          <a:p>
            <a:r>
              <a:rPr lang="es-ES" sz="2400" i="0" dirty="0" smtClean="0">
                <a:solidFill>
                  <a:srgbClr val="C00000"/>
                </a:solidFill>
                <a:effectLst/>
              </a:rPr>
              <a:t>Conclusiones y Recomendaciones</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642936"/>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8" name="CuadroTexto 7">
            <a:extLst>
              <a:ext uri="{FF2B5EF4-FFF2-40B4-BE49-F238E27FC236}">
                <a16:creationId xmlns:a16="http://schemas.microsoft.com/office/drawing/2014/main" id="{288780F4-A167-4FA0-AB56-0CABE28D1A4C}"/>
              </a:ext>
            </a:extLst>
          </p:cNvPr>
          <p:cNvSpPr txBox="1"/>
          <p:nvPr/>
        </p:nvSpPr>
        <p:spPr>
          <a:xfrm>
            <a:off x="230560" y="966292"/>
            <a:ext cx="8705240" cy="738664"/>
          </a:xfrm>
          <a:prstGeom prst="rect">
            <a:avLst/>
          </a:prstGeom>
          <a:noFill/>
        </p:spPr>
        <p:txBody>
          <a:bodyPr wrap="square" rtlCol="0">
            <a:spAutoFit/>
          </a:bodyPr>
          <a:lstStyle/>
          <a:p>
            <a:pPr algn="ctr"/>
            <a:r>
              <a:rPr lang="es-EC" sz="2400" b="1" i="1" dirty="0" smtClean="0"/>
              <a:t>Conclusiones</a:t>
            </a:r>
            <a:endParaRPr lang="es-EC" sz="2400" b="1" dirty="0" smtClean="0"/>
          </a:p>
          <a:p>
            <a:pPr marL="285750" indent="-285750">
              <a:buFont typeface="Arial" panose="020B0604020202020204" pitchFamily="34" charset="0"/>
              <a:buChar char="•"/>
            </a:pPr>
            <a:endParaRPr lang="es-EC" i="1" dirty="0" smtClean="0"/>
          </a:p>
        </p:txBody>
      </p:sp>
      <p:sp>
        <p:nvSpPr>
          <p:cNvPr id="5" name="Rectángulo 4"/>
          <p:cNvSpPr/>
          <p:nvPr/>
        </p:nvSpPr>
        <p:spPr>
          <a:xfrm>
            <a:off x="365760" y="1430374"/>
            <a:ext cx="8322549" cy="4185761"/>
          </a:xfrm>
          <a:prstGeom prst="rect">
            <a:avLst/>
          </a:prstGeom>
        </p:spPr>
        <p:txBody>
          <a:bodyPr wrap="square">
            <a:spAutoFit/>
          </a:bodyPr>
          <a:lstStyle/>
          <a:p>
            <a:pPr indent="180340" algn="just">
              <a:lnSpc>
                <a:spcPct val="200000"/>
              </a:lnSpc>
              <a:spcAft>
                <a:spcPts val="1200"/>
              </a:spcAft>
            </a:pPr>
            <a:r>
              <a:rPr lang="es-EC" sz="1600" dirty="0">
                <a:latin typeface="Times New Roman" panose="02020603050405020304" pitchFamily="18" charset="0"/>
                <a:ea typeface="Times New Roman" panose="02020603050405020304" pitchFamily="18" charset="0"/>
                <a:cs typeface="Times New Roman" panose="02020603050405020304" pitchFamily="18" charset="0"/>
              </a:rPr>
              <a:t>Con el ensayo manual de las cámaras de empuje se dependía del reporte de vibración brindado por la empresa INGELEC, que prestaba el este servicio de medición. Se realizó pruebas de vibración con los sensores de repuestos del banco de prueba de bombas y se obtuvo resultados dentro del rango de control, prescindiendo de los servicios del proveedor. </a:t>
            </a: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a:p>
            <a:pPr indent="180340" algn="just">
              <a:lnSpc>
                <a:spcPct val="200000"/>
              </a:lnSpc>
              <a:spcAft>
                <a:spcPts val="1200"/>
              </a:spcAft>
            </a:pPr>
            <a:r>
              <a:rPr lang="es-EC" sz="1600" dirty="0">
                <a:latin typeface="Times New Roman" panose="02020603050405020304" pitchFamily="18" charset="0"/>
                <a:ea typeface="Times New Roman" panose="02020603050405020304" pitchFamily="18" charset="0"/>
                <a:cs typeface="Times New Roman" panose="02020603050405020304" pitchFamily="18" charset="0"/>
              </a:rPr>
              <a:t>Con la implementación y pruebas realizadas se reduce de $1,300 USD a cero los costos del alquiler de los equipos de medición, ahorrando $15,600 USD al año. También se ha disminuido el personal a un operario dentro de la prueba, mientras que el segundo operario puede realizar otra actividad dentro de la planta Baker Hughes. </a:t>
            </a:r>
            <a:endParaRPr lang="en-US" sz="16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3091335"/>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2278816" y="54504"/>
            <a:ext cx="6409493" cy="468018"/>
          </a:xfrm>
        </p:spPr>
        <p:txBody>
          <a:bodyPr/>
          <a:lstStyle/>
          <a:p>
            <a:r>
              <a:rPr lang="es-ES" sz="2400" i="0" dirty="0" smtClean="0">
                <a:solidFill>
                  <a:srgbClr val="C00000"/>
                </a:solidFill>
                <a:effectLst/>
              </a:rPr>
              <a:t>Conclusiones y Recomendaciones</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642936"/>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8" name="CuadroTexto 7">
            <a:extLst>
              <a:ext uri="{FF2B5EF4-FFF2-40B4-BE49-F238E27FC236}">
                <a16:creationId xmlns:a16="http://schemas.microsoft.com/office/drawing/2014/main" id="{288780F4-A167-4FA0-AB56-0CABE28D1A4C}"/>
              </a:ext>
            </a:extLst>
          </p:cNvPr>
          <p:cNvSpPr txBox="1"/>
          <p:nvPr/>
        </p:nvSpPr>
        <p:spPr>
          <a:xfrm>
            <a:off x="232251" y="967254"/>
            <a:ext cx="8705240" cy="1292662"/>
          </a:xfrm>
          <a:prstGeom prst="rect">
            <a:avLst/>
          </a:prstGeom>
          <a:noFill/>
        </p:spPr>
        <p:txBody>
          <a:bodyPr wrap="square" rtlCol="0">
            <a:spAutoFit/>
          </a:bodyPr>
          <a:lstStyle/>
          <a:p>
            <a:pPr algn="ctr"/>
            <a:r>
              <a:rPr lang="es-EC" sz="2400" b="1" i="1" dirty="0" smtClean="0"/>
              <a:t>Conclusiones</a:t>
            </a:r>
            <a:endParaRPr lang="es-EC" sz="2400" b="1" dirty="0" smtClean="0"/>
          </a:p>
          <a:p>
            <a:pPr marL="285750" lvl="0" indent="-285750">
              <a:buFont typeface="Arial" panose="020B0604020202020204" pitchFamily="34" charset="0"/>
              <a:buChar char="•"/>
            </a:pPr>
            <a:endParaRPr lang="es-EC" b="1" dirty="0"/>
          </a:p>
          <a:p>
            <a:pPr lvl="0" algn="just"/>
            <a:r>
              <a:rPr lang="es-EC" dirty="0" smtClean="0"/>
              <a:t>.</a:t>
            </a:r>
            <a:endParaRPr lang="en-US" dirty="0"/>
          </a:p>
          <a:p>
            <a:pPr marL="285750" indent="-285750">
              <a:buFont typeface="Arial" panose="020B0604020202020204" pitchFamily="34" charset="0"/>
              <a:buChar char="•"/>
            </a:pPr>
            <a:endParaRPr lang="es-EC" i="1" dirty="0" smtClean="0"/>
          </a:p>
        </p:txBody>
      </p:sp>
      <p:sp>
        <p:nvSpPr>
          <p:cNvPr id="5" name="Rectángulo 4"/>
          <p:cNvSpPr/>
          <p:nvPr/>
        </p:nvSpPr>
        <p:spPr>
          <a:xfrm>
            <a:off x="232251" y="1573244"/>
            <a:ext cx="8813881" cy="3935949"/>
          </a:xfrm>
          <a:prstGeom prst="rect">
            <a:avLst/>
          </a:prstGeom>
        </p:spPr>
        <p:txBody>
          <a:bodyPr wrap="square">
            <a:spAutoFit/>
          </a:bodyPr>
          <a:lstStyle/>
          <a:p>
            <a:pPr indent="180340" algn="just">
              <a:lnSpc>
                <a:spcPct val="150000"/>
              </a:lnSpc>
              <a:spcAft>
                <a:spcPts val="1200"/>
              </a:spcAft>
            </a:pPr>
            <a:r>
              <a:rPr lang="es-EC" dirty="0">
                <a:latin typeface="Times New Roman" panose="02020603050405020304" pitchFamily="18" charset="0"/>
                <a:ea typeface="Times New Roman" panose="02020603050405020304" pitchFamily="18" charset="0"/>
                <a:cs typeface="Times New Roman" panose="02020603050405020304" pitchFamily="18" charset="0"/>
              </a:rPr>
              <a:t>Con la automatización del ensayo dinámico de las cámaras de empuje se ha proporcionado seguridad a la empresa y a los empleados, reduciendo el peligro de accidentes dentro del espacio de trabajo, ubicado en la zona uno según el plano de vista de planta que se encuentra en el anexo G4. </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indent="180340" algn="just">
              <a:lnSpc>
                <a:spcPct val="150000"/>
              </a:lnSpc>
              <a:spcAft>
                <a:spcPts val="1200"/>
              </a:spcAft>
            </a:pPr>
            <a:r>
              <a:rPr lang="es-EC" dirty="0">
                <a:latin typeface="Times New Roman" panose="02020603050405020304" pitchFamily="18" charset="0"/>
                <a:ea typeface="Times New Roman" panose="02020603050405020304" pitchFamily="18" charset="0"/>
                <a:cs typeface="Times New Roman" panose="02020603050405020304" pitchFamily="18" charset="0"/>
              </a:rPr>
              <a:t>Se reduce el tiempo de prueba en un 34.37%, correspondiente al tiempo de llenado del reporte de prueba, tomando en cuenta que el estado anterior de trabajo era entre dos operarios para los procesos de montaje y lubricación de las cámaras, la toma de datos cada 15 min y el llenado de reportes. El tiempo que llevaba realizar todas estas actividades era de 1.06 h siempre y cuando el reporte de vibración se entregase el mismo día. </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1249267"/>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2278816" y="54504"/>
            <a:ext cx="6409493" cy="468018"/>
          </a:xfrm>
        </p:spPr>
        <p:txBody>
          <a:bodyPr/>
          <a:lstStyle/>
          <a:p>
            <a:r>
              <a:rPr lang="es-ES" sz="2400" i="0" dirty="0" smtClean="0">
                <a:solidFill>
                  <a:srgbClr val="C00000"/>
                </a:solidFill>
                <a:effectLst/>
              </a:rPr>
              <a:t>Conclusiones y Recomendaciones</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642936"/>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8" name="CuadroTexto 7">
            <a:extLst>
              <a:ext uri="{FF2B5EF4-FFF2-40B4-BE49-F238E27FC236}">
                <a16:creationId xmlns:a16="http://schemas.microsoft.com/office/drawing/2014/main" id="{288780F4-A167-4FA0-AB56-0CABE28D1A4C}"/>
              </a:ext>
            </a:extLst>
          </p:cNvPr>
          <p:cNvSpPr txBox="1"/>
          <p:nvPr/>
        </p:nvSpPr>
        <p:spPr>
          <a:xfrm>
            <a:off x="232251" y="967254"/>
            <a:ext cx="8705240" cy="1292662"/>
          </a:xfrm>
          <a:prstGeom prst="rect">
            <a:avLst/>
          </a:prstGeom>
          <a:noFill/>
        </p:spPr>
        <p:txBody>
          <a:bodyPr wrap="square" rtlCol="0">
            <a:spAutoFit/>
          </a:bodyPr>
          <a:lstStyle/>
          <a:p>
            <a:pPr algn="ctr"/>
            <a:r>
              <a:rPr lang="es-EC" sz="2400" b="1" i="1" dirty="0" smtClean="0"/>
              <a:t>Conclusiones</a:t>
            </a:r>
            <a:endParaRPr lang="es-EC" sz="2400" b="1" dirty="0" smtClean="0"/>
          </a:p>
          <a:p>
            <a:pPr marL="285750" lvl="0" indent="-285750">
              <a:buFont typeface="Arial" panose="020B0604020202020204" pitchFamily="34" charset="0"/>
              <a:buChar char="•"/>
            </a:pPr>
            <a:endParaRPr lang="es-EC" b="1" dirty="0"/>
          </a:p>
          <a:p>
            <a:pPr lvl="0" algn="just"/>
            <a:r>
              <a:rPr lang="es-EC" dirty="0" smtClean="0"/>
              <a:t>.</a:t>
            </a:r>
            <a:endParaRPr lang="en-US" dirty="0"/>
          </a:p>
          <a:p>
            <a:pPr marL="285750" indent="-285750">
              <a:buFont typeface="Arial" panose="020B0604020202020204" pitchFamily="34" charset="0"/>
              <a:buChar char="•"/>
            </a:pPr>
            <a:endParaRPr lang="es-EC" i="1" dirty="0" smtClean="0"/>
          </a:p>
        </p:txBody>
      </p:sp>
      <p:sp>
        <p:nvSpPr>
          <p:cNvPr id="5" name="Rectángulo 4"/>
          <p:cNvSpPr/>
          <p:nvPr/>
        </p:nvSpPr>
        <p:spPr>
          <a:xfrm>
            <a:off x="247491" y="1638094"/>
            <a:ext cx="8688310" cy="4678204"/>
          </a:xfrm>
          <a:prstGeom prst="rect">
            <a:avLst/>
          </a:prstGeom>
        </p:spPr>
        <p:txBody>
          <a:bodyPr wrap="square">
            <a:spAutoFit/>
          </a:bodyPr>
          <a:lstStyle/>
          <a:p>
            <a:pPr indent="180340" algn="just">
              <a:lnSpc>
                <a:spcPct val="200000"/>
              </a:lnSpc>
              <a:spcAft>
                <a:spcPts val="1200"/>
              </a:spcAft>
            </a:pPr>
            <a:r>
              <a:rPr lang="es-EC">
                <a:latin typeface="Times New Roman" panose="02020603050405020304" pitchFamily="18" charset="0"/>
                <a:ea typeface="Times New Roman" panose="02020603050405020304" pitchFamily="18" charset="0"/>
                <a:cs typeface="Times New Roman" panose="02020603050405020304" pitchFamily="18" charset="0"/>
              </a:rPr>
              <a:t>La ventaja de automatizar las mediciones de las variables de la prueba (temperatura, vibración, caudal y presión) hacen posible conocer en tiempo real las variables de medición de la cámara de empuje, a través del sistema SCADA, diseñado para el monitoreo de los valores obtenidos.</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indent="180340" algn="just">
              <a:lnSpc>
                <a:spcPct val="200000"/>
              </a:lnSpc>
              <a:spcAft>
                <a:spcPts val="1200"/>
              </a:spcAft>
            </a:pPr>
            <a:r>
              <a:rPr lang="es-EC" dirty="0">
                <a:latin typeface="Times New Roman" panose="02020603050405020304" pitchFamily="18" charset="0"/>
                <a:ea typeface="Times New Roman" panose="02020603050405020304" pitchFamily="18" charset="0"/>
                <a:cs typeface="Times New Roman" panose="02020603050405020304" pitchFamily="18" charset="0"/>
              </a:rPr>
              <a:t>Con la utilización de softwares libres y gratuitos como: Rapid </a:t>
            </a:r>
            <a:r>
              <a:rPr lang="es-EC" dirty="0" err="1">
                <a:latin typeface="Times New Roman" panose="02020603050405020304" pitchFamily="18" charset="0"/>
                <a:ea typeface="Times New Roman" panose="02020603050405020304" pitchFamily="18" charset="0"/>
                <a:cs typeface="Times New Roman" panose="02020603050405020304" pitchFamily="18" charset="0"/>
              </a:rPr>
              <a:t>Scada</a:t>
            </a:r>
            <a:r>
              <a:rPr lang="es-EC" dirty="0">
                <a:latin typeface="Times New Roman" panose="02020603050405020304" pitchFamily="18" charset="0"/>
                <a:ea typeface="Times New Roman" panose="02020603050405020304" pitchFamily="18" charset="0"/>
                <a:cs typeface="Times New Roman" panose="02020603050405020304" pitchFamily="18" charset="0"/>
              </a:rPr>
              <a:t>, donde se crea la interfaz para el monitoreo de variables; </a:t>
            </a:r>
            <a:r>
              <a:rPr lang="es-EC" dirty="0" err="1">
                <a:latin typeface="Times New Roman" panose="02020603050405020304" pitchFamily="18" charset="0"/>
                <a:ea typeface="Times New Roman" panose="02020603050405020304" pitchFamily="18" charset="0"/>
                <a:cs typeface="Times New Roman" panose="02020603050405020304" pitchFamily="18" charset="0"/>
              </a:rPr>
              <a:t>Zenmap</a:t>
            </a:r>
            <a:r>
              <a:rPr lang="es-EC" dirty="0">
                <a:latin typeface="Times New Roman" panose="02020603050405020304" pitchFamily="18" charset="0"/>
                <a:ea typeface="Times New Roman" panose="02020603050405020304" pitchFamily="18" charset="0"/>
                <a:cs typeface="Times New Roman" panose="02020603050405020304" pitchFamily="18" charset="0"/>
              </a:rPr>
              <a:t>, utilizado para conocer los puertos dentro de una IP; </a:t>
            </a:r>
            <a:r>
              <a:rPr lang="es-EC" dirty="0" err="1">
                <a:latin typeface="Times New Roman" panose="02020603050405020304" pitchFamily="18" charset="0"/>
                <a:ea typeface="Times New Roman" panose="02020603050405020304" pitchFamily="18" charset="0"/>
                <a:cs typeface="Times New Roman" panose="02020603050405020304" pitchFamily="18" charset="0"/>
              </a:rPr>
              <a:t>xml</a:t>
            </a:r>
            <a:r>
              <a:rPr lang="es-EC" dirty="0">
                <a:latin typeface="Times New Roman" panose="02020603050405020304" pitchFamily="18" charset="0"/>
                <a:ea typeface="Times New Roman" panose="02020603050405020304" pitchFamily="18" charset="0"/>
                <a:cs typeface="Times New Roman" panose="02020603050405020304" pitchFamily="18" charset="0"/>
              </a:rPr>
              <a:t>, software para el desarrollo de reportes, se economiza el costo de las licencias por uso y diseño. </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2756936"/>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2278816" y="54504"/>
            <a:ext cx="6409493" cy="468018"/>
          </a:xfrm>
        </p:spPr>
        <p:txBody>
          <a:bodyPr/>
          <a:lstStyle/>
          <a:p>
            <a:r>
              <a:rPr lang="es-ES" sz="2400" i="0" dirty="0" smtClean="0">
                <a:solidFill>
                  <a:srgbClr val="C00000"/>
                </a:solidFill>
                <a:effectLst/>
              </a:rPr>
              <a:t>Conclusiones y Recomendaciones</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642936"/>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8" name="CuadroTexto 7">
            <a:extLst>
              <a:ext uri="{FF2B5EF4-FFF2-40B4-BE49-F238E27FC236}">
                <a16:creationId xmlns:a16="http://schemas.microsoft.com/office/drawing/2014/main" id="{288780F4-A167-4FA0-AB56-0CABE28D1A4C}"/>
              </a:ext>
            </a:extLst>
          </p:cNvPr>
          <p:cNvSpPr txBox="1"/>
          <p:nvPr/>
        </p:nvSpPr>
        <p:spPr>
          <a:xfrm>
            <a:off x="230560" y="693369"/>
            <a:ext cx="8705240" cy="1292662"/>
          </a:xfrm>
          <a:prstGeom prst="rect">
            <a:avLst/>
          </a:prstGeom>
          <a:noFill/>
        </p:spPr>
        <p:txBody>
          <a:bodyPr wrap="square" rtlCol="0">
            <a:spAutoFit/>
          </a:bodyPr>
          <a:lstStyle/>
          <a:p>
            <a:pPr algn="ctr"/>
            <a:r>
              <a:rPr lang="es-EC" sz="2400" b="1" i="1" dirty="0" smtClean="0"/>
              <a:t>Conclusiones</a:t>
            </a:r>
            <a:endParaRPr lang="es-EC" sz="2400" b="1" dirty="0" smtClean="0"/>
          </a:p>
          <a:p>
            <a:pPr marL="285750" lvl="0" indent="-285750">
              <a:buFont typeface="Arial" panose="020B0604020202020204" pitchFamily="34" charset="0"/>
              <a:buChar char="•"/>
            </a:pPr>
            <a:endParaRPr lang="es-EC" b="1" dirty="0"/>
          </a:p>
          <a:p>
            <a:pPr lvl="0" algn="just"/>
            <a:r>
              <a:rPr lang="es-EC" dirty="0" smtClean="0"/>
              <a:t>.</a:t>
            </a:r>
            <a:endParaRPr lang="en-US" dirty="0"/>
          </a:p>
          <a:p>
            <a:pPr marL="285750" indent="-285750">
              <a:buFont typeface="Arial" panose="020B0604020202020204" pitchFamily="34" charset="0"/>
              <a:buChar char="•"/>
            </a:pPr>
            <a:endParaRPr lang="es-EC" i="1" dirty="0" smtClean="0"/>
          </a:p>
        </p:txBody>
      </p:sp>
      <p:sp>
        <p:nvSpPr>
          <p:cNvPr id="6" name="Rectángulo 5"/>
          <p:cNvSpPr/>
          <p:nvPr/>
        </p:nvSpPr>
        <p:spPr>
          <a:xfrm>
            <a:off x="155205" y="992114"/>
            <a:ext cx="8855949" cy="4970591"/>
          </a:xfrm>
          <a:prstGeom prst="rect">
            <a:avLst/>
          </a:prstGeom>
        </p:spPr>
        <p:txBody>
          <a:bodyPr wrap="square">
            <a:spAutoFit/>
          </a:bodyPr>
          <a:lstStyle/>
          <a:p>
            <a:pPr indent="180340" algn="just">
              <a:lnSpc>
                <a:spcPct val="150000"/>
              </a:lnSpc>
              <a:spcAft>
                <a:spcPts val="1200"/>
              </a:spcAft>
            </a:pPr>
            <a:r>
              <a:rPr lang="es-EC" dirty="0">
                <a:latin typeface="Times New Roman" panose="02020603050405020304" pitchFamily="18" charset="0"/>
                <a:ea typeface="Times New Roman" panose="02020603050405020304" pitchFamily="18" charset="0"/>
                <a:cs typeface="Times New Roman" panose="02020603050405020304" pitchFamily="18" charset="0"/>
              </a:rPr>
              <a:t>El tipo de red es local para mantener la seguridad de sus datos y evitar el acceso de terceros. La topología de red utilizada es de tipo estrella, la cual permite agregar nuevos equipos de formas sencilla, también facilita solucionar fallas sin afectar a los demás dispositivos conectados. </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indent="180340" algn="just">
              <a:lnSpc>
                <a:spcPct val="150000"/>
              </a:lnSpc>
              <a:spcAft>
                <a:spcPts val="1200"/>
              </a:spcAft>
            </a:pPr>
            <a:r>
              <a:rPr lang="es-EC" dirty="0">
                <a:latin typeface="Times New Roman" panose="02020603050405020304" pitchFamily="18" charset="0"/>
                <a:ea typeface="Times New Roman" panose="02020603050405020304" pitchFamily="18" charset="0"/>
                <a:cs typeface="Times New Roman" panose="02020603050405020304" pitchFamily="18" charset="0"/>
              </a:rPr>
              <a:t>Para la medición de las variables (temperatura, vibración, caudal y presión) se reemplazó todos los sensores análogos por transductores de salida de 4-20 </a:t>
            </a:r>
            <a:r>
              <a:rPr lang="es-EC" dirty="0" err="1">
                <a:latin typeface="Times New Roman" panose="02020603050405020304" pitchFamily="18" charset="0"/>
                <a:ea typeface="Times New Roman" panose="02020603050405020304" pitchFamily="18" charset="0"/>
                <a:cs typeface="Times New Roman" panose="02020603050405020304" pitchFamily="18" charset="0"/>
              </a:rPr>
              <a:t>mA</a:t>
            </a:r>
            <a:r>
              <a:rPr lang="es-EC" dirty="0">
                <a:latin typeface="Times New Roman" panose="02020603050405020304" pitchFamily="18" charset="0"/>
                <a:ea typeface="Times New Roman" panose="02020603050405020304" pitchFamily="18" charset="0"/>
                <a:cs typeface="Times New Roman" panose="02020603050405020304" pitchFamily="18" charset="0"/>
              </a:rPr>
              <a:t> lineales, con la finalidad de mejorar el control de la activación de la bomba que lubrica los cojinetes de las cámaras de empuje. </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indent="180340" algn="just">
              <a:lnSpc>
                <a:spcPct val="150000"/>
              </a:lnSpc>
              <a:spcAft>
                <a:spcPts val="1200"/>
              </a:spcAft>
            </a:pPr>
            <a:r>
              <a:rPr lang="es-EC" dirty="0">
                <a:latin typeface="Times New Roman" panose="02020603050405020304" pitchFamily="18" charset="0"/>
                <a:ea typeface="Times New Roman" panose="02020603050405020304" pitchFamily="18" charset="0"/>
                <a:cs typeface="Times New Roman" panose="02020603050405020304" pitchFamily="18" charset="0"/>
              </a:rPr>
              <a:t>Con la implementación del sistema, Baker Hughes pretende estandarizar esta prueba con la finalidad de garantizar la seguridad de sus operarios y la calidad de su servicio, siendo esta la única a nivel nacional que posee el proceso y maquinaria para realizar este ensayo. </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0967167"/>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2278816" y="54504"/>
            <a:ext cx="6409493" cy="468018"/>
          </a:xfrm>
        </p:spPr>
        <p:txBody>
          <a:bodyPr/>
          <a:lstStyle/>
          <a:p>
            <a:r>
              <a:rPr lang="es-ES" sz="2400" i="0" dirty="0" smtClean="0">
                <a:solidFill>
                  <a:srgbClr val="C00000"/>
                </a:solidFill>
                <a:effectLst/>
              </a:rPr>
              <a:t>Conclusiones y Recomendaciones</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642936"/>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8" name="CuadroTexto 7">
            <a:extLst>
              <a:ext uri="{FF2B5EF4-FFF2-40B4-BE49-F238E27FC236}">
                <a16:creationId xmlns:a16="http://schemas.microsoft.com/office/drawing/2014/main" id="{288780F4-A167-4FA0-AB56-0CABE28D1A4C}"/>
              </a:ext>
            </a:extLst>
          </p:cNvPr>
          <p:cNvSpPr txBox="1"/>
          <p:nvPr/>
        </p:nvSpPr>
        <p:spPr>
          <a:xfrm>
            <a:off x="624840" y="1012277"/>
            <a:ext cx="7818120" cy="3508653"/>
          </a:xfrm>
          <a:prstGeom prst="rect">
            <a:avLst/>
          </a:prstGeom>
          <a:noFill/>
        </p:spPr>
        <p:txBody>
          <a:bodyPr wrap="square" rtlCol="0">
            <a:spAutoFit/>
          </a:bodyPr>
          <a:lstStyle/>
          <a:p>
            <a:pPr algn="ctr"/>
            <a:r>
              <a:rPr lang="es-EC" sz="2400" b="1" i="1" dirty="0" smtClean="0"/>
              <a:t>Recomendaciones</a:t>
            </a:r>
            <a:endParaRPr lang="es-EC" sz="2400" b="1" dirty="0" smtClean="0"/>
          </a:p>
          <a:p>
            <a:pPr marL="285750" lvl="0" indent="-285750">
              <a:buFont typeface="Arial" panose="020B0604020202020204" pitchFamily="34" charset="0"/>
              <a:buChar char="•"/>
            </a:pPr>
            <a:endParaRPr lang="es-EC" b="1" dirty="0"/>
          </a:p>
          <a:p>
            <a:pPr>
              <a:lnSpc>
                <a:spcPct val="200000"/>
              </a:lnSpc>
            </a:pPr>
            <a:r>
              <a:rPr lang="es-ES" dirty="0"/>
              <a:t>La automatización se puede mejorar con la integración de electroválvulas, una tarjeta de comunicación para el motor inversor, con sensores análogos de velocidad, que harían posible la independencia del sistema de pruebas de cámaras de empuje. </a:t>
            </a:r>
            <a:endParaRPr lang="en-US" dirty="0"/>
          </a:p>
          <a:p>
            <a:pPr lvl="0" algn="just"/>
            <a:endParaRPr lang="en-US" dirty="0"/>
          </a:p>
          <a:p>
            <a:pPr marL="285750" indent="-285750">
              <a:buFont typeface="Arial" panose="020B0604020202020204" pitchFamily="34" charset="0"/>
              <a:buChar char="•"/>
            </a:pPr>
            <a:endParaRPr lang="es-EC" i="1" dirty="0" smtClean="0"/>
          </a:p>
        </p:txBody>
      </p:sp>
    </p:spTree>
    <p:extLst>
      <p:ext uri="{BB962C8B-B14F-4D97-AF65-F5344CB8AC3E}">
        <p14:creationId xmlns:p14="http://schemas.microsoft.com/office/powerpoint/2010/main" val="3203926181"/>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9"/>
          <p:cNvSpPr txBox="1">
            <a:spLocks/>
          </p:cNvSpPr>
          <p:nvPr/>
        </p:nvSpPr>
        <p:spPr>
          <a:xfrm>
            <a:off x="539612" y="1472476"/>
            <a:ext cx="5693548" cy="340349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s-ES" sz="2000" dirty="0" smtClean="0">
                <a:solidFill>
                  <a:schemeClr val="tx1">
                    <a:lumMod val="95000"/>
                    <a:lumOff val="5000"/>
                  </a:schemeClr>
                </a:solidFill>
              </a:rPr>
              <a:t>Introducción y motivación</a:t>
            </a:r>
          </a:p>
          <a:p>
            <a:pPr marL="457200" indent="-457200">
              <a:buFont typeface="+mj-lt"/>
              <a:buAutoNum type="arabicPeriod"/>
            </a:pPr>
            <a:r>
              <a:rPr lang="es-ES" sz="2000" dirty="0" smtClean="0">
                <a:solidFill>
                  <a:schemeClr val="tx1">
                    <a:lumMod val="95000"/>
                    <a:lumOff val="5000"/>
                  </a:schemeClr>
                </a:solidFill>
              </a:rPr>
              <a:t>Objetivo</a:t>
            </a:r>
          </a:p>
          <a:p>
            <a:pPr marL="457200" indent="-457200">
              <a:buFont typeface="+mj-lt"/>
              <a:buAutoNum type="arabicPeriod"/>
            </a:pPr>
            <a:r>
              <a:rPr lang="es-ES" sz="2000" dirty="0" smtClean="0">
                <a:solidFill>
                  <a:schemeClr val="tx1">
                    <a:lumMod val="95000"/>
                    <a:lumOff val="5000"/>
                  </a:schemeClr>
                </a:solidFill>
              </a:rPr>
              <a:t>Levantamiento de información</a:t>
            </a:r>
          </a:p>
          <a:p>
            <a:pPr marL="457200" indent="-457200">
              <a:buFont typeface="+mj-lt"/>
              <a:buAutoNum type="arabicPeriod"/>
            </a:pPr>
            <a:r>
              <a:rPr lang="es-ES" sz="2000" dirty="0" smtClean="0">
                <a:solidFill>
                  <a:schemeClr val="tx1">
                    <a:lumMod val="95000"/>
                    <a:lumOff val="5000"/>
                  </a:schemeClr>
                </a:solidFill>
              </a:rPr>
              <a:t>Reconocimiento de deficiencias</a:t>
            </a:r>
          </a:p>
          <a:p>
            <a:pPr marL="457200" indent="-457200">
              <a:buFont typeface="+mj-lt"/>
              <a:buAutoNum type="arabicPeriod"/>
            </a:pPr>
            <a:r>
              <a:rPr lang="es-ES" sz="2000" dirty="0" smtClean="0">
                <a:solidFill>
                  <a:schemeClr val="tx1">
                    <a:lumMod val="95000"/>
                    <a:lumOff val="5000"/>
                  </a:schemeClr>
                </a:solidFill>
              </a:rPr>
              <a:t>Propuesta de solución </a:t>
            </a:r>
          </a:p>
          <a:p>
            <a:pPr marL="457200" indent="-457200">
              <a:buFont typeface="+mj-lt"/>
              <a:buAutoNum type="arabicPeriod"/>
            </a:pPr>
            <a:r>
              <a:rPr lang="es-ES" sz="2000" dirty="0">
                <a:solidFill>
                  <a:schemeClr val="tx1">
                    <a:lumMod val="95000"/>
                    <a:lumOff val="5000"/>
                  </a:schemeClr>
                </a:solidFill>
              </a:rPr>
              <a:t>Criterios de selección </a:t>
            </a:r>
            <a:endParaRPr lang="es-ES" sz="2000" dirty="0" smtClean="0">
              <a:solidFill>
                <a:schemeClr val="tx1">
                  <a:lumMod val="95000"/>
                  <a:lumOff val="5000"/>
                </a:schemeClr>
              </a:solidFill>
            </a:endParaRPr>
          </a:p>
          <a:p>
            <a:pPr marL="457200" indent="-457200">
              <a:buFont typeface="+mj-lt"/>
              <a:buAutoNum type="arabicPeriod"/>
            </a:pPr>
            <a:r>
              <a:rPr lang="es-ES" sz="2000" dirty="0" smtClean="0">
                <a:solidFill>
                  <a:schemeClr val="tx1">
                    <a:lumMod val="95000"/>
                    <a:lumOff val="5000"/>
                  </a:schemeClr>
                </a:solidFill>
              </a:rPr>
              <a:t>Funcionamiento</a:t>
            </a:r>
          </a:p>
          <a:p>
            <a:pPr marL="457200" indent="-457200">
              <a:buFont typeface="+mj-lt"/>
              <a:buAutoNum type="arabicPeriod"/>
            </a:pPr>
            <a:r>
              <a:rPr lang="es-ES" sz="2000" dirty="0" smtClean="0">
                <a:solidFill>
                  <a:schemeClr val="tx1">
                    <a:lumMod val="95000"/>
                    <a:lumOff val="5000"/>
                  </a:schemeClr>
                </a:solidFill>
              </a:rPr>
              <a:t>Conclusiones</a:t>
            </a:r>
          </a:p>
          <a:p>
            <a:pPr marL="457200" indent="-457200">
              <a:buFont typeface="+mj-lt"/>
              <a:buAutoNum type="arabicPeriod"/>
            </a:pPr>
            <a:r>
              <a:rPr lang="es-ES" sz="2000" dirty="0" smtClean="0">
                <a:solidFill>
                  <a:schemeClr val="tx1">
                    <a:lumMod val="95000"/>
                    <a:lumOff val="5000"/>
                  </a:schemeClr>
                </a:solidFill>
              </a:rPr>
              <a:t>Recomendaciones </a:t>
            </a:r>
            <a:endParaRPr lang="en-US" sz="2000" dirty="0">
              <a:solidFill>
                <a:schemeClr val="tx1">
                  <a:lumMod val="95000"/>
                  <a:lumOff val="5000"/>
                </a:schemeClr>
              </a:solidFill>
            </a:endParaRPr>
          </a:p>
        </p:txBody>
      </p:sp>
      <p:sp>
        <p:nvSpPr>
          <p:cNvPr id="10" name="Título 8"/>
          <p:cNvSpPr txBox="1">
            <a:spLocks/>
          </p:cNvSpPr>
          <p:nvPr/>
        </p:nvSpPr>
        <p:spPr>
          <a:xfrm>
            <a:off x="539612" y="823873"/>
            <a:ext cx="7308988" cy="640560"/>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defTabSz="914400"/>
            <a:r>
              <a:rPr lang="en-US" kern="0" dirty="0" smtClean="0">
                <a:solidFill>
                  <a:schemeClr val="accent2">
                    <a:lumMod val="50000"/>
                  </a:schemeClr>
                </a:solidFill>
              </a:rPr>
              <a:t>INDICE</a:t>
            </a:r>
            <a:endParaRPr lang="en-US" kern="0" dirty="0">
              <a:solidFill>
                <a:schemeClr val="accent2">
                  <a:lumMod val="50000"/>
                </a:schemeClr>
              </a:solidFill>
            </a:endParaRPr>
          </a:p>
        </p:txBody>
      </p:sp>
    </p:spTree>
    <p:extLst>
      <p:ext uri="{BB962C8B-B14F-4D97-AF65-F5344CB8AC3E}">
        <p14:creationId xmlns:p14="http://schemas.microsoft.com/office/powerpoint/2010/main" val="39679136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a:extLst>
              <a:ext uri="{FF2B5EF4-FFF2-40B4-BE49-F238E27FC236}">
                <a16:creationId xmlns:a16="http://schemas.microsoft.com/office/drawing/2014/main" id="{BC241CEF-83DB-47FE-8583-8A41AEEC6D49}"/>
              </a:ext>
            </a:extLst>
          </p:cNvPr>
          <p:cNvPicPr>
            <a:picLocks noChangeAspect="1" noChangeArrowheads="1"/>
          </p:cNvPicPr>
          <p:nvPr/>
        </p:nvPicPr>
        <p:blipFill>
          <a:blip r:embed="rId2"/>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4" name="Marcador de contenido 3">
            <a:extLst>
              <a:ext uri="{FF2B5EF4-FFF2-40B4-BE49-F238E27FC236}">
                <a16:creationId xmlns:a16="http://schemas.microsoft.com/office/drawing/2014/main" id="{797B1CCF-D927-4BF1-B8A7-A78B25A9B242}"/>
              </a:ext>
            </a:extLst>
          </p:cNvPr>
          <p:cNvSpPr>
            <a:spLocks noGrp="1"/>
          </p:cNvSpPr>
          <p:nvPr>
            <p:ph idx="1"/>
          </p:nvPr>
        </p:nvSpPr>
        <p:spPr>
          <a:xfrm>
            <a:off x="457279" y="2290219"/>
            <a:ext cx="8231029" cy="1828798"/>
          </a:xfrm>
        </p:spPr>
        <p:txBody>
          <a:bodyPr/>
          <a:lstStyle/>
          <a:p>
            <a:pPr marL="0" indent="0" algn="ctr">
              <a:spcBef>
                <a:spcPts val="1200"/>
              </a:spcBef>
              <a:buNone/>
            </a:pPr>
            <a:r>
              <a:rPr lang="es-ES" sz="4400" b="1" dirty="0">
                <a:solidFill>
                  <a:schemeClr val="tx1"/>
                </a:solidFill>
                <a:latin typeface="+mj-lt"/>
                <a:cs typeface="Times New Roman" panose="02020603050405020304" pitchFamily="18" charset="0"/>
              </a:rPr>
              <a:t>GRACIAS </a:t>
            </a:r>
          </a:p>
          <a:p>
            <a:pPr marL="0" indent="0" algn="ctr">
              <a:spcBef>
                <a:spcPts val="1200"/>
              </a:spcBef>
              <a:buNone/>
            </a:pPr>
            <a:r>
              <a:rPr lang="es-ES" sz="4400" b="1" dirty="0">
                <a:solidFill>
                  <a:schemeClr val="tx1"/>
                </a:solidFill>
                <a:latin typeface="+mj-lt"/>
                <a:cs typeface="Times New Roman" panose="02020603050405020304" pitchFamily="18" charset="0"/>
              </a:rPr>
              <a:t>POR SU ATENCIÓN</a:t>
            </a:r>
            <a:endParaRPr lang="es-EC" sz="4400" b="1" dirty="0">
              <a:solidFill>
                <a:schemeClr val="tx1"/>
              </a:solidFill>
              <a:latin typeface="+mj-lt"/>
              <a:cs typeface="Times New Roman" panose="02020603050405020304" pitchFamily="18" charset="0"/>
            </a:endParaRPr>
          </a:p>
        </p:txBody>
      </p:sp>
    </p:spTree>
    <p:extLst>
      <p:ext uri="{BB962C8B-B14F-4D97-AF65-F5344CB8AC3E}">
        <p14:creationId xmlns:p14="http://schemas.microsoft.com/office/powerpoint/2010/main" val="1063128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3925" y="6007550"/>
            <a:ext cx="2236836" cy="560890"/>
          </a:xfrm>
          <a:prstGeom prst="rect">
            <a:avLst/>
          </a:prstGeom>
        </p:spPr>
      </p:pic>
      <p:sp>
        <p:nvSpPr>
          <p:cNvPr id="4" name="Rectángulo 3"/>
          <p:cNvSpPr/>
          <p:nvPr/>
        </p:nvSpPr>
        <p:spPr>
          <a:xfrm>
            <a:off x="382509" y="659677"/>
            <a:ext cx="8290560" cy="3877985"/>
          </a:xfrm>
          <a:prstGeom prst="rect">
            <a:avLst/>
          </a:prstGeom>
        </p:spPr>
        <p:txBody>
          <a:bodyPr wrap="square">
            <a:spAutoFit/>
          </a:bodyPr>
          <a:lstStyle/>
          <a:p>
            <a:pPr marL="285750" indent="-285750" algn="just">
              <a:lnSpc>
                <a:spcPct val="200000"/>
              </a:lnSpc>
              <a:spcAft>
                <a:spcPts val="1200"/>
              </a:spcAft>
              <a:buFont typeface="Arial" panose="020B0604020202020204" pitchFamily="34" charset="0"/>
              <a:buChar char="•"/>
            </a:pPr>
            <a:r>
              <a:rPr lang="es-EC" dirty="0" smtClean="0">
                <a:latin typeface="Times New Roman" panose="02020603050405020304" pitchFamily="18" charset="0"/>
                <a:ea typeface="Times New Roman" panose="02020603050405020304" pitchFamily="18" charset="0"/>
                <a:cs typeface="Times New Roman" panose="02020603050405020304" pitchFamily="18" charset="0"/>
              </a:rPr>
              <a:t>Brinda </a:t>
            </a:r>
            <a:r>
              <a:rPr lang="es-EC" dirty="0">
                <a:latin typeface="Times New Roman" panose="02020603050405020304" pitchFamily="18" charset="0"/>
                <a:ea typeface="Times New Roman" panose="02020603050405020304" pitchFamily="18" charset="0"/>
                <a:cs typeface="Times New Roman" panose="02020603050405020304" pitchFamily="18" charset="0"/>
              </a:rPr>
              <a:t>productos, servicios y soluciones digitales para campos petroleros en las áreas de explotación, exploración y producción. </a:t>
            </a:r>
            <a:endParaRPr lang="es-EC" dirty="0" smtClean="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200000"/>
              </a:lnSpc>
              <a:spcAft>
                <a:spcPts val="1200"/>
              </a:spcAft>
              <a:buFont typeface="Arial" panose="020B0604020202020204" pitchFamily="34" charset="0"/>
              <a:buChar char="•"/>
            </a:pPr>
            <a:r>
              <a:rPr lang="es-EC" dirty="0" smtClean="0">
                <a:latin typeface="Times New Roman" panose="02020603050405020304" pitchFamily="18" charset="0"/>
                <a:ea typeface="Times New Roman" panose="02020603050405020304" pitchFamily="18" charset="0"/>
                <a:cs typeface="Times New Roman" panose="02020603050405020304" pitchFamily="18" charset="0"/>
              </a:rPr>
              <a:t>Realiza </a:t>
            </a:r>
            <a:r>
              <a:rPr lang="es-EC" dirty="0">
                <a:latin typeface="Times New Roman" panose="02020603050405020304" pitchFamily="18" charset="0"/>
                <a:ea typeface="Times New Roman" panose="02020603050405020304" pitchFamily="18" charset="0"/>
                <a:cs typeface="Times New Roman" panose="02020603050405020304" pitchFamily="18" charset="0"/>
              </a:rPr>
              <a:t>pruebas y ensamblaje de los equipos para bombeo electro-sumergible (BES) y bombeo horizontal (HPS</a:t>
            </a:r>
            <a:r>
              <a:rPr lang="es-EC" dirty="0" smtClean="0">
                <a:latin typeface="Times New Roman" panose="02020603050405020304" pitchFamily="18" charset="0"/>
                <a:ea typeface="Times New Roman" panose="02020603050405020304" pitchFamily="18" charset="0"/>
                <a:cs typeface="Times New Roman" panose="02020603050405020304" pitchFamily="18" charset="0"/>
              </a:rPr>
              <a:t>).</a:t>
            </a:r>
          </a:p>
          <a:p>
            <a:pPr marL="285750" indent="-285750" algn="just">
              <a:lnSpc>
                <a:spcPct val="200000"/>
              </a:lnSpc>
              <a:spcAft>
                <a:spcPts val="1200"/>
              </a:spcAft>
              <a:buFont typeface="Arial" panose="020B0604020202020204" pitchFamily="34" charset="0"/>
              <a:buChar char="•"/>
            </a:pPr>
            <a:r>
              <a:rPr lang="es-EC" dirty="0" smtClean="0">
                <a:latin typeface="Times New Roman" panose="02020603050405020304" pitchFamily="18" charset="0"/>
                <a:ea typeface="Times New Roman" panose="02020603050405020304" pitchFamily="18" charset="0"/>
                <a:cs typeface="Times New Roman" panose="02020603050405020304" pitchFamily="18" charset="0"/>
              </a:rPr>
              <a:t>Opera </a:t>
            </a:r>
            <a:r>
              <a:rPr lang="es-EC" dirty="0">
                <a:latin typeface="Times New Roman" panose="02020603050405020304" pitchFamily="18" charset="0"/>
                <a:ea typeface="Times New Roman" panose="02020603050405020304" pitchFamily="18" charset="0"/>
                <a:cs typeface="Times New Roman" panose="02020603050405020304" pitchFamily="18" charset="0"/>
              </a:rPr>
              <a:t>en Ecuador desde </a:t>
            </a:r>
            <a:r>
              <a:rPr lang="es-EC" dirty="0" smtClean="0">
                <a:latin typeface="Times New Roman" panose="02020603050405020304" pitchFamily="18" charset="0"/>
                <a:ea typeface="Times New Roman" panose="02020603050405020304" pitchFamily="18" charset="0"/>
                <a:cs typeface="Times New Roman" panose="02020603050405020304" pitchFamily="18" charset="0"/>
              </a:rPr>
              <a:t>1978</a:t>
            </a:r>
          </a:p>
          <a:p>
            <a:pPr marL="285750" indent="-285750" algn="just">
              <a:lnSpc>
                <a:spcPct val="200000"/>
              </a:lnSpc>
              <a:spcAft>
                <a:spcPts val="1200"/>
              </a:spcAft>
              <a:buFont typeface="Arial" panose="020B0604020202020204" pitchFamily="34" charset="0"/>
              <a:buChar char="•"/>
            </a:pPr>
            <a:r>
              <a:rPr lang="es-EC" dirty="0" smtClean="0">
                <a:latin typeface="Times New Roman" panose="02020603050405020304" pitchFamily="18" charset="0"/>
                <a:ea typeface="Times New Roman" panose="02020603050405020304" pitchFamily="18" charset="0"/>
                <a:cs typeface="Times New Roman" panose="02020603050405020304" pitchFamily="18" charset="0"/>
              </a:rPr>
              <a:t>Ubicación: kilómetro </a:t>
            </a:r>
            <a:r>
              <a:rPr lang="es-EC" dirty="0">
                <a:latin typeface="Times New Roman" panose="02020603050405020304" pitchFamily="18" charset="0"/>
                <a:ea typeface="Times New Roman" panose="02020603050405020304" pitchFamily="18" charset="0"/>
                <a:cs typeface="Times New Roman" panose="02020603050405020304" pitchFamily="18" charset="0"/>
              </a:rPr>
              <a:t>uno vía Manuel Córdova </a:t>
            </a:r>
            <a:r>
              <a:rPr lang="es-EC" dirty="0" smtClean="0">
                <a:latin typeface="Times New Roman" panose="02020603050405020304" pitchFamily="18" charset="0"/>
                <a:ea typeface="Times New Roman" panose="02020603050405020304" pitchFamily="18" charset="0"/>
                <a:cs typeface="Times New Roman" panose="02020603050405020304" pitchFamily="18" charset="0"/>
              </a:rPr>
              <a:t>Galarza</a:t>
            </a:r>
          </a:p>
        </p:txBody>
      </p:sp>
      <p:sp>
        <p:nvSpPr>
          <p:cNvPr id="5" name="Título 1">
            <a:extLst>
              <a:ext uri="{FF2B5EF4-FFF2-40B4-BE49-F238E27FC236}">
                <a16:creationId xmlns:a16="http://schemas.microsoft.com/office/drawing/2014/main" id="{595EB354-1F55-4FC7-AFF9-146CD23C5A8E}"/>
              </a:ext>
            </a:extLst>
          </p:cNvPr>
          <p:cNvSpPr txBox="1">
            <a:spLocks/>
          </p:cNvSpPr>
          <p:nvPr/>
        </p:nvSpPr>
        <p:spPr>
          <a:xfrm>
            <a:off x="33925" y="54504"/>
            <a:ext cx="4067144" cy="468018"/>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defTabSz="914400"/>
            <a:r>
              <a:rPr lang="es-ES" sz="2400" i="0" kern="0" dirty="0" smtClean="0">
                <a:solidFill>
                  <a:schemeClr val="accent6">
                    <a:lumMod val="50000"/>
                  </a:schemeClr>
                </a:solidFill>
                <a:effectLst/>
              </a:rPr>
              <a:t>Introducción</a:t>
            </a:r>
            <a:endParaRPr lang="es-EC" sz="2400" i="0" kern="0" dirty="0">
              <a:solidFill>
                <a:schemeClr val="accent6">
                  <a:lumMod val="50000"/>
                </a:schemeClr>
              </a:solidFill>
              <a:effectLst/>
            </a:endParaRPr>
          </a:p>
        </p:txBody>
      </p:sp>
    </p:spTree>
    <p:extLst>
      <p:ext uri="{BB962C8B-B14F-4D97-AF65-F5344CB8AC3E}">
        <p14:creationId xmlns:p14="http://schemas.microsoft.com/office/powerpoint/2010/main" val="3875405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3925" y="6007550"/>
            <a:ext cx="2236836" cy="560890"/>
          </a:xfrm>
          <a:prstGeom prst="rect">
            <a:avLst/>
          </a:prstGeom>
        </p:spPr>
      </p:pic>
      <p:sp>
        <p:nvSpPr>
          <p:cNvPr id="5" name="Título 1">
            <a:extLst>
              <a:ext uri="{FF2B5EF4-FFF2-40B4-BE49-F238E27FC236}">
                <a16:creationId xmlns:a16="http://schemas.microsoft.com/office/drawing/2014/main" id="{595EB354-1F55-4FC7-AFF9-146CD23C5A8E}"/>
              </a:ext>
            </a:extLst>
          </p:cNvPr>
          <p:cNvSpPr txBox="1">
            <a:spLocks/>
          </p:cNvSpPr>
          <p:nvPr/>
        </p:nvSpPr>
        <p:spPr>
          <a:xfrm>
            <a:off x="45720" y="74106"/>
            <a:ext cx="5349239" cy="468018"/>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defTabSz="914400"/>
            <a:r>
              <a:rPr lang="es-ES" sz="2400" i="0" kern="0" dirty="0" smtClean="0">
                <a:solidFill>
                  <a:schemeClr val="accent6">
                    <a:lumMod val="50000"/>
                  </a:schemeClr>
                </a:solidFill>
                <a:effectLst/>
              </a:rPr>
              <a:t>Introducción: Cámaras de empuje</a:t>
            </a:r>
            <a:endParaRPr lang="es-EC" sz="2400" i="0" kern="0" dirty="0">
              <a:solidFill>
                <a:schemeClr val="accent6">
                  <a:lumMod val="50000"/>
                </a:schemeClr>
              </a:solidFill>
              <a:effectLst/>
            </a:endParaRPr>
          </a:p>
        </p:txBody>
      </p:sp>
      <p:sp>
        <p:nvSpPr>
          <p:cNvPr id="3" name="Rectangle 1"/>
          <p:cNvSpPr>
            <a:spLocks noChangeArrowheads="1"/>
          </p:cNvSpPr>
          <p:nvPr/>
        </p:nvSpPr>
        <p:spPr bwMode="auto">
          <a:xfrm>
            <a:off x="440024" y="3770744"/>
            <a:ext cx="8109615"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200000"/>
              </a:lnSpc>
              <a:spcBef>
                <a:spcPct val="0"/>
              </a:spcBef>
              <a:spcAft>
                <a:spcPct val="0"/>
              </a:spcAft>
              <a:buClrTx/>
              <a:buSzTx/>
              <a:tabLst/>
            </a:pPr>
            <a:r>
              <a:rPr kumimoji="0" lang="es-EC" altLang="en-US" sz="1400" b="1" i="0" u="none" strike="noStrike" cap="none" normalizeH="0" baseline="0" dirty="0" smtClean="0">
                <a:ln>
                  <a:noFill/>
                </a:ln>
                <a:solidFill>
                  <a:schemeClr val="tx1"/>
                </a:solidFill>
                <a:effectLst/>
                <a:latin typeface="+mn-lt"/>
                <a:ea typeface="Times New Roman" panose="02020603050405020304" pitchFamily="18" charset="0"/>
                <a:cs typeface="Times New Roman" panose="02020603050405020304" pitchFamily="18" charset="0"/>
              </a:rPr>
              <a:t>Características </a:t>
            </a:r>
          </a:p>
          <a:p>
            <a:pPr marL="285750" marR="0" lvl="0" indent="-285750" algn="l" defTabSz="914400" rtl="0" eaLnBrk="0" fontAlgn="base" latinLnBrk="0" hangingPunct="0">
              <a:lnSpc>
                <a:spcPct val="200000"/>
              </a:lnSpc>
              <a:spcBef>
                <a:spcPct val="0"/>
              </a:spcBef>
              <a:spcAft>
                <a:spcPct val="0"/>
              </a:spcAft>
              <a:buClrTx/>
              <a:buSzTx/>
              <a:buFont typeface="Arial" panose="020B0604020202020204" pitchFamily="34" charset="0"/>
              <a:buChar char="•"/>
              <a:tabLst/>
            </a:pPr>
            <a:r>
              <a:rPr kumimoji="0" lang="es-EC" altLang="en-US" sz="1400" b="0" i="0" u="none" strike="noStrike" cap="none" normalizeH="0" baseline="0" dirty="0" smtClean="0">
                <a:ln>
                  <a:noFill/>
                </a:ln>
                <a:solidFill>
                  <a:schemeClr val="tx1"/>
                </a:solidFill>
                <a:effectLst/>
                <a:latin typeface="+mn-lt"/>
                <a:ea typeface="Times New Roman" panose="02020603050405020304" pitchFamily="18" charset="0"/>
                <a:cs typeface="Times New Roman" panose="02020603050405020304" pitchFamily="18" charset="0"/>
              </a:rPr>
              <a:t>Transmitir</a:t>
            </a:r>
            <a:r>
              <a:rPr kumimoji="0" lang="es-EC" altLang="en-US" sz="1400" b="0" i="0" u="none" strike="noStrike" cap="none" normalizeH="0" dirty="0" smtClean="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s-EC" altLang="en-US" sz="1400" b="0" i="0" u="none" strike="noStrike" cap="none" normalizeH="0" baseline="0" dirty="0" smtClean="0">
                <a:ln>
                  <a:noFill/>
                </a:ln>
                <a:solidFill>
                  <a:schemeClr val="tx1"/>
                </a:solidFill>
                <a:effectLst/>
                <a:latin typeface="+mn-lt"/>
                <a:ea typeface="Times New Roman" panose="02020603050405020304" pitchFamily="18" charset="0"/>
                <a:cs typeface="Times New Roman" panose="02020603050405020304" pitchFamily="18" charset="0"/>
              </a:rPr>
              <a:t>el par del motor a la bomba.</a:t>
            </a:r>
            <a:endParaRPr kumimoji="0" lang="en-US" altLang="en-US" sz="1400" b="0" i="0" u="none" strike="noStrike" cap="none" normalizeH="0" baseline="0" dirty="0" smtClean="0">
              <a:ln>
                <a:noFill/>
              </a:ln>
              <a:solidFill>
                <a:schemeClr val="tx1"/>
              </a:solidFill>
              <a:effectLst/>
              <a:latin typeface="+mn-lt"/>
            </a:endParaRPr>
          </a:p>
          <a:p>
            <a:pPr marL="285750" marR="0" lvl="0" indent="-285750" algn="l" defTabSz="914400" rtl="0" eaLnBrk="0" fontAlgn="base" latinLnBrk="0" hangingPunct="0">
              <a:lnSpc>
                <a:spcPct val="200000"/>
              </a:lnSpc>
              <a:spcBef>
                <a:spcPct val="0"/>
              </a:spcBef>
              <a:spcAft>
                <a:spcPct val="0"/>
              </a:spcAft>
              <a:buClrTx/>
              <a:buSzTx/>
              <a:buFont typeface="Arial" panose="020B0604020202020204" pitchFamily="34" charset="0"/>
              <a:buChar char="•"/>
              <a:tabLst/>
            </a:pPr>
            <a:r>
              <a:rPr kumimoji="0" lang="es-EC" altLang="en-US" sz="1400" b="0" i="0" u="none" strike="noStrike" cap="none" normalizeH="0" baseline="0" dirty="0" smtClean="0">
                <a:ln>
                  <a:noFill/>
                </a:ln>
                <a:solidFill>
                  <a:schemeClr val="tx1"/>
                </a:solidFill>
                <a:effectLst/>
                <a:latin typeface="+mn-lt"/>
                <a:ea typeface="Times New Roman" panose="02020603050405020304" pitchFamily="18" charset="0"/>
                <a:cs typeface="Times New Roman" panose="02020603050405020304" pitchFamily="18" charset="0"/>
              </a:rPr>
              <a:t>Aislar</a:t>
            </a:r>
            <a:r>
              <a:rPr kumimoji="0" lang="es-EC" altLang="en-US" sz="1400" b="0" i="0" u="none" strike="noStrike" cap="none" normalizeH="0" dirty="0" smtClean="0">
                <a:ln>
                  <a:noFill/>
                </a:ln>
                <a:solidFill>
                  <a:schemeClr val="tx1"/>
                </a:solidFill>
                <a:effectLst/>
                <a:latin typeface="+mn-lt"/>
                <a:ea typeface="Times New Roman" panose="02020603050405020304" pitchFamily="18" charset="0"/>
                <a:cs typeface="Times New Roman" panose="02020603050405020304" pitchFamily="18" charset="0"/>
              </a:rPr>
              <a:t> </a:t>
            </a:r>
            <a:r>
              <a:rPr kumimoji="0" lang="es-EC" altLang="en-US" sz="1400" b="0" i="0" u="none" strike="noStrike" cap="none" normalizeH="0" baseline="0" dirty="0" smtClean="0">
                <a:ln>
                  <a:noFill/>
                </a:ln>
                <a:solidFill>
                  <a:schemeClr val="tx1"/>
                </a:solidFill>
                <a:effectLst/>
                <a:latin typeface="+mn-lt"/>
                <a:ea typeface="Times New Roman" panose="02020603050405020304" pitchFamily="18" charset="0"/>
                <a:cs typeface="Times New Roman" panose="02020603050405020304" pitchFamily="18" charset="0"/>
              </a:rPr>
              <a:t>el motor y a las etapas de bomba del empuje descendente producido en la succión. </a:t>
            </a:r>
            <a:endParaRPr kumimoji="0" lang="en-US" altLang="en-US" sz="1400" b="0" i="0" u="none" strike="noStrike" cap="none" normalizeH="0" baseline="0" dirty="0" smtClean="0">
              <a:ln>
                <a:noFill/>
              </a:ln>
              <a:solidFill>
                <a:schemeClr val="tx1"/>
              </a:solidFill>
              <a:effectLst/>
              <a:latin typeface="+mn-lt"/>
            </a:endParaRPr>
          </a:p>
          <a:p>
            <a:pPr marL="285750" marR="0" lvl="0" indent="-285750" algn="l" defTabSz="914400" rtl="0" eaLnBrk="0" fontAlgn="base" latinLnBrk="0" hangingPunct="0">
              <a:lnSpc>
                <a:spcPct val="200000"/>
              </a:lnSpc>
              <a:spcBef>
                <a:spcPct val="0"/>
              </a:spcBef>
              <a:spcAft>
                <a:spcPct val="0"/>
              </a:spcAft>
              <a:buClrTx/>
              <a:buSzTx/>
              <a:buFont typeface="Arial" panose="020B0604020202020204" pitchFamily="34" charset="0"/>
              <a:buChar char="•"/>
              <a:tabLst/>
            </a:pPr>
            <a:r>
              <a:rPr kumimoji="0" lang="es-EC" altLang="en-US" sz="1400" b="0" i="0" u="none" strike="noStrike" cap="none" normalizeH="0" baseline="0" dirty="0" smtClean="0">
                <a:ln>
                  <a:noFill/>
                </a:ln>
                <a:solidFill>
                  <a:schemeClr val="tx1"/>
                </a:solidFill>
                <a:effectLst/>
                <a:latin typeface="+mn-lt"/>
                <a:ea typeface="Times New Roman" panose="02020603050405020304" pitchFamily="18" charset="0"/>
                <a:cs typeface="Times New Roman" panose="02020603050405020304" pitchFamily="18" charset="0"/>
              </a:rPr>
              <a:t>Sellar el fluido bombeado del medio ambiente.</a:t>
            </a:r>
            <a:endParaRPr kumimoji="0" lang="es-EC" altLang="en-US" sz="1400" b="0" i="0" u="none" strike="noStrike" cap="none" normalizeH="0" baseline="0" dirty="0" smtClean="0">
              <a:ln>
                <a:noFill/>
              </a:ln>
              <a:solidFill>
                <a:schemeClr val="tx1"/>
              </a:solidFill>
              <a:effectLst/>
              <a:latin typeface="+mn-lt"/>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7368" y="769940"/>
            <a:ext cx="4001072" cy="3000804"/>
          </a:xfrm>
          <a:prstGeom prst="rect">
            <a:avLst/>
          </a:prstGeom>
        </p:spPr>
      </p:pic>
    </p:spTree>
    <p:extLst>
      <p:ext uri="{BB962C8B-B14F-4D97-AF65-F5344CB8AC3E}">
        <p14:creationId xmlns:p14="http://schemas.microsoft.com/office/powerpoint/2010/main" val="3299078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201771" y="139609"/>
            <a:ext cx="2940650" cy="468018"/>
          </a:xfrm>
        </p:spPr>
        <p:txBody>
          <a:bodyPr/>
          <a:lstStyle/>
          <a:p>
            <a:pPr algn="l"/>
            <a:r>
              <a:rPr lang="es-ES" sz="2400" i="0" dirty="0" smtClean="0">
                <a:solidFill>
                  <a:schemeClr val="accent6">
                    <a:lumMod val="50000"/>
                  </a:schemeClr>
                </a:solidFill>
                <a:effectLst/>
              </a:rPr>
              <a:t>Objetivos</a:t>
            </a:r>
            <a:endParaRPr lang="es-EC" sz="2400" i="0" dirty="0">
              <a:solidFill>
                <a:schemeClr val="accent6">
                  <a:lumMod val="50000"/>
                </a:schemeClr>
              </a:solidFill>
              <a:effectLst/>
            </a:endParaRPr>
          </a:p>
        </p:txBody>
      </p:sp>
      <p:sp>
        <p:nvSpPr>
          <p:cNvPr id="7" name="CuadroTexto 6">
            <a:extLst>
              <a:ext uri="{FF2B5EF4-FFF2-40B4-BE49-F238E27FC236}">
                <a16:creationId xmlns:a16="http://schemas.microsoft.com/office/drawing/2014/main" id="{288780F4-A167-4FA0-AB56-0CABE28D1A4C}"/>
              </a:ext>
            </a:extLst>
          </p:cNvPr>
          <p:cNvSpPr txBox="1"/>
          <p:nvPr/>
        </p:nvSpPr>
        <p:spPr>
          <a:xfrm>
            <a:off x="247491" y="713554"/>
            <a:ext cx="2031325" cy="369332"/>
          </a:xfrm>
          <a:prstGeom prst="rect">
            <a:avLst/>
          </a:prstGeom>
          <a:noFill/>
        </p:spPr>
        <p:txBody>
          <a:bodyPr wrap="none" rtlCol="0">
            <a:spAutoFit/>
          </a:bodyPr>
          <a:lstStyle/>
          <a:p>
            <a:r>
              <a:rPr lang="es-EC" b="1" i="1" dirty="0" smtClean="0"/>
              <a:t>Objetivo General</a:t>
            </a:r>
            <a:endParaRPr lang="es-EC" b="1" i="1" dirty="0"/>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642936"/>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8" name="CuadroTexto 7">
            <a:extLst>
              <a:ext uri="{FF2B5EF4-FFF2-40B4-BE49-F238E27FC236}">
                <a16:creationId xmlns:a16="http://schemas.microsoft.com/office/drawing/2014/main" id="{AA6D8134-A261-435B-BB6F-1FC9F435BC3C}"/>
              </a:ext>
            </a:extLst>
          </p:cNvPr>
          <p:cNvSpPr txBox="1"/>
          <p:nvPr/>
        </p:nvSpPr>
        <p:spPr>
          <a:xfrm>
            <a:off x="462705" y="885270"/>
            <a:ext cx="8257880" cy="4832092"/>
          </a:xfrm>
          <a:prstGeom prst="rect">
            <a:avLst/>
          </a:prstGeom>
          <a:noFill/>
        </p:spPr>
        <p:txBody>
          <a:bodyPr wrap="square" rtlCol="0">
            <a:spAutoFit/>
          </a:bodyPr>
          <a:lstStyle/>
          <a:p>
            <a:pPr marL="285750" indent="-285750" algn="just">
              <a:lnSpc>
                <a:spcPct val="200000"/>
              </a:lnSpc>
              <a:buFont typeface="Arial" panose="020B0604020202020204" pitchFamily="34" charset="0"/>
              <a:buChar char="•"/>
            </a:pPr>
            <a:endParaRPr lang="es-EC" sz="1400" dirty="0" smtClean="0"/>
          </a:p>
          <a:p>
            <a:pPr marL="285750" indent="-285750" algn="just">
              <a:lnSpc>
                <a:spcPct val="200000"/>
              </a:lnSpc>
              <a:buFont typeface="Arial" panose="020B0604020202020204" pitchFamily="34" charset="0"/>
              <a:buChar char="•"/>
            </a:pPr>
            <a:r>
              <a:rPr lang="es-EC" sz="1400" dirty="0" smtClean="0"/>
              <a:t>Automatizar </a:t>
            </a:r>
            <a:r>
              <a:rPr lang="es-EC" sz="1400" dirty="0"/>
              <a:t>el sistema de pruebas de control de calidad de cámaras de empuje, disminuyendo el tiempo de duración, incrementando los niveles de seguridad de los operarios e integrando todas las variables de control del proceso en un sistema SCADA.   </a:t>
            </a:r>
            <a:endParaRPr lang="es-EC" sz="1400" dirty="0" smtClean="0"/>
          </a:p>
          <a:p>
            <a:pPr algn="just">
              <a:lnSpc>
                <a:spcPct val="200000"/>
              </a:lnSpc>
            </a:pPr>
            <a:r>
              <a:rPr lang="es-EC" sz="1400" dirty="0" smtClean="0"/>
              <a:t> </a:t>
            </a:r>
            <a:endParaRPr lang="en-US" sz="1400" dirty="0"/>
          </a:p>
          <a:p>
            <a:pPr marL="285750" lvl="0" indent="-285750" algn="just">
              <a:lnSpc>
                <a:spcPct val="200000"/>
              </a:lnSpc>
              <a:buFont typeface="Arial" panose="020B0604020202020204" pitchFamily="34" charset="0"/>
              <a:buChar char="•"/>
            </a:pPr>
            <a:endParaRPr lang="es-ES" sz="1400" dirty="0"/>
          </a:p>
          <a:p>
            <a:pPr marL="285750" lvl="0" indent="-285750" algn="just">
              <a:lnSpc>
                <a:spcPct val="200000"/>
              </a:lnSpc>
              <a:buFont typeface="Arial" panose="020B0604020202020204" pitchFamily="34" charset="0"/>
              <a:buChar char="•"/>
            </a:pPr>
            <a:r>
              <a:rPr lang="es-ES" sz="1400" dirty="0" smtClean="0"/>
              <a:t>Familiarizarse </a:t>
            </a:r>
            <a:r>
              <a:rPr lang="es-ES" sz="1400" dirty="0"/>
              <a:t>con las variables de control y los tipos de cámaras de </a:t>
            </a:r>
            <a:r>
              <a:rPr lang="es-ES" sz="1400" dirty="0" smtClean="0"/>
              <a:t>empuje.</a:t>
            </a:r>
          </a:p>
          <a:p>
            <a:pPr marL="285750" lvl="0" indent="-285750" algn="just">
              <a:lnSpc>
                <a:spcPct val="200000"/>
              </a:lnSpc>
              <a:buFont typeface="Arial" panose="020B0604020202020204" pitchFamily="34" charset="0"/>
              <a:buChar char="•"/>
            </a:pPr>
            <a:r>
              <a:rPr lang="es-ES" sz="1400" dirty="0" smtClean="0"/>
              <a:t>Dimensionar </a:t>
            </a:r>
            <a:r>
              <a:rPr lang="es-ES" sz="1400" dirty="0"/>
              <a:t>los dispositivos para la automatización del </a:t>
            </a:r>
            <a:r>
              <a:rPr lang="es-ES" sz="1400" dirty="0" smtClean="0"/>
              <a:t>proceso.</a:t>
            </a:r>
          </a:p>
          <a:p>
            <a:pPr marL="285750" lvl="0" indent="-285750" algn="just">
              <a:lnSpc>
                <a:spcPct val="200000"/>
              </a:lnSpc>
              <a:buFont typeface="Arial" panose="020B0604020202020204" pitchFamily="34" charset="0"/>
              <a:buChar char="•"/>
            </a:pPr>
            <a:r>
              <a:rPr lang="es-ES" sz="1400" dirty="0" smtClean="0"/>
              <a:t>Realizar </a:t>
            </a:r>
            <a:r>
              <a:rPr lang="es-ES" sz="1400" dirty="0"/>
              <a:t>el diseño de HMI con los requerimientos de la </a:t>
            </a:r>
            <a:r>
              <a:rPr lang="es-ES" sz="1400" dirty="0" smtClean="0"/>
              <a:t>Empresa.</a:t>
            </a:r>
          </a:p>
          <a:p>
            <a:pPr marL="285750" lvl="0" indent="-285750" algn="just">
              <a:lnSpc>
                <a:spcPct val="200000"/>
              </a:lnSpc>
              <a:buFont typeface="Arial" panose="020B0604020202020204" pitchFamily="34" charset="0"/>
              <a:buChar char="•"/>
            </a:pPr>
            <a:r>
              <a:rPr lang="es-ES" sz="1400" dirty="0" smtClean="0"/>
              <a:t>Almacenar </a:t>
            </a:r>
            <a:r>
              <a:rPr lang="es-ES" sz="1400" dirty="0"/>
              <a:t>y validar los valores para la generación de un reporte del </a:t>
            </a:r>
            <a:r>
              <a:rPr lang="es-ES" sz="1400" dirty="0" smtClean="0"/>
              <a:t>equipo.</a:t>
            </a:r>
          </a:p>
          <a:p>
            <a:pPr lvl="0" algn="just">
              <a:lnSpc>
                <a:spcPct val="200000"/>
              </a:lnSpc>
            </a:pPr>
            <a:endParaRPr lang="es-ES" sz="1400" dirty="0"/>
          </a:p>
        </p:txBody>
      </p:sp>
      <p:sp>
        <p:nvSpPr>
          <p:cNvPr id="12" name="CuadroTexto 11">
            <a:extLst>
              <a:ext uri="{FF2B5EF4-FFF2-40B4-BE49-F238E27FC236}">
                <a16:creationId xmlns:a16="http://schemas.microsoft.com/office/drawing/2014/main" id="{288780F4-A167-4FA0-AB56-0CABE28D1A4C}"/>
              </a:ext>
            </a:extLst>
          </p:cNvPr>
          <p:cNvSpPr txBox="1"/>
          <p:nvPr/>
        </p:nvSpPr>
        <p:spPr>
          <a:xfrm>
            <a:off x="201771" y="2915177"/>
            <a:ext cx="2646878" cy="369332"/>
          </a:xfrm>
          <a:prstGeom prst="rect">
            <a:avLst/>
          </a:prstGeom>
          <a:noFill/>
        </p:spPr>
        <p:txBody>
          <a:bodyPr wrap="none" rtlCol="0">
            <a:spAutoFit/>
          </a:bodyPr>
          <a:lstStyle/>
          <a:p>
            <a:r>
              <a:rPr lang="es-EC" b="1" i="1" dirty="0" smtClean="0"/>
              <a:t>Objetivos Específicos</a:t>
            </a:r>
            <a:endParaRPr lang="es-EC" b="1" i="1" dirty="0"/>
          </a:p>
        </p:txBody>
      </p:sp>
    </p:spTree>
    <p:extLst>
      <p:ext uri="{BB962C8B-B14F-4D97-AF65-F5344CB8AC3E}">
        <p14:creationId xmlns:p14="http://schemas.microsoft.com/office/powerpoint/2010/main" val="368546545"/>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247491" y="174918"/>
            <a:ext cx="6409493" cy="468018"/>
          </a:xfrm>
        </p:spPr>
        <p:txBody>
          <a:bodyPr/>
          <a:lstStyle/>
          <a:p>
            <a:pPr algn="l"/>
            <a:r>
              <a:rPr lang="es-ES" sz="2400" i="0" dirty="0" smtClean="0">
                <a:solidFill>
                  <a:schemeClr val="accent6">
                    <a:lumMod val="50000"/>
                  </a:schemeClr>
                </a:solidFill>
                <a:effectLst/>
              </a:rPr>
              <a:t>Levantamiento de información</a:t>
            </a:r>
            <a:endParaRPr lang="es-EC" sz="2400" i="0" dirty="0">
              <a:solidFill>
                <a:schemeClr val="accent6">
                  <a:lumMod val="50000"/>
                </a:schemeClr>
              </a:solidFill>
              <a:effectLst/>
            </a:endParaRPr>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642936"/>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pic>
        <p:nvPicPr>
          <p:cNvPr id="7" name="Imagen 6"/>
          <p:cNvPicPr/>
          <p:nvPr/>
        </p:nvPicPr>
        <p:blipFill>
          <a:blip r:embed="rId4"/>
          <a:stretch>
            <a:fillRect/>
          </a:stretch>
        </p:blipFill>
        <p:spPr>
          <a:xfrm>
            <a:off x="792479" y="663616"/>
            <a:ext cx="7559040" cy="3275250"/>
          </a:xfrm>
          <a:prstGeom prst="rect">
            <a:avLst/>
          </a:prstGeom>
        </p:spPr>
      </p:pic>
      <p:sp>
        <p:nvSpPr>
          <p:cNvPr id="5" name="Rectángulo 4"/>
          <p:cNvSpPr/>
          <p:nvPr/>
        </p:nvSpPr>
        <p:spPr>
          <a:xfrm>
            <a:off x="624840" y="3918186"/>
            <a:ext cx="7391400" cy="1200329"/>
          </a:xfrm>
          <a:prstGeom prst="rect">
            <a:avLst/>
          </a:prstGeom>
          <a:noFill/>
        </p:spPr>
        <p:txBody>
          <a:bodyPr wrap="square">
            <a:spAutoFit/>
          </a:bodyPr>
          <a:lstStyle/>
          <a:p>
            <a:r>
              <a:rPr lang="es-ES" b="1" dirty="0"/>
              <a:t>a)	Proceso de preparación</a:t>
            </a:r>
          </a:p>
          <a:p>
            <a:pPr lvl="1"/>
            <a:r>
              <a:rPr lang="es-ES" dirty="0"/>
              <a:t>•	Subproceso de elevación y montaje de la cámara de empuje</a:t>
            </a:r>
          </a:p>
          <a:p>
            <a:pPr lvl="1"/>
            <a:r>
              <a:rPr lang="es-ES" dirty="0"/>
              <a:t>•	Subproceso de lubricación de la cámara de empuje</a:t>
            </a:r>
          </a:p>
          <a:p>
            <a:r>
              <a:rPr lang="es-ES" b="1" dirty="0"/>
              <a:t>b)	Proceso de prueba</a:t>
            </a:r>
          </a:p>
        </p:txBody>
      </p:sp>
      <p:sp>
        <p:nvSpPr>
          <p:cNvPr id="6" name="Rectángulo 5"/>
          <p:cNvSpPr/>
          <p:nvPr/>
        </p:nvSpPr>
        <p:spPr>
          <a:xfrm>
            <a:off x="3474720" y="2148841"/>
            <a:ext cx="1325879" cy="822960"/>
          </a:xfrm>
          <a:prstGeom prst="rect">
            <a:avLst/>
          </a:prstGeom>
          <a:noFill/>
          <a:ln w="38100">
            <a:solidFill>
              <a:srgbClr val="DA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ángulo 7"/>
          <p:cNvSpPr/>
          <p:nvPr/>
        </p:nvSpPr>
        <p:spPr>
          <a:xfrm>
            <a:off x="5608320" y="1564762"/>
            <a:ext cx="1645920" cy="1896223"/>
          </a:xfrm>
          <a:prstGeom prst="rect">
            <a:avLst/>
          </a:prstGeom>
          <a:noFill/>
          <a:ln w="38100">
            <a:solidFill>
              <a:srgbClr val="DA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37762846"/>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2278816" y="54504"/>
            <a:ext cx="6409493" cy="468018"/>
          </a:xfrm>
        </p:spPr>
        <p:txBody>
          <a:bodyPr/>
          <a:lstStyle/>
          <a:p>
            <a:r>
              <a:rPr lang="es-ES" sz="2400" i="0" dirty="0" smtClean="0">
                <a:solidFill>
                  <a:srgbClr val="C00000"/>
                </a:solidFill>
                <a:effectLst/>
              </a:rPr>
              <a:t>Tipos de cámaras de empuje</a:t>
            </a:r>
            <a:endParaRPr lang="es-EC" sz="2400" i="0" dirty="0">
              <a:solidFill>
                <a:srgbClr val="C00000"/>
              </a:solidFill>
              <a:effectLst/>
            </a:endParaRPr>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642936"/>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7" name="Marcador de contenido 4"/>
          <p:cNvSpPr txBox="1">
            <a:spLocks/>
          </p:cNvSpPr>
          <p:nvPr/>
        </p:nvSpPr>
        <p:spPr>
          <a:xfrm>
            <a:off x="539612" y="915192"/>
            <a:ext cx="11109325" cy="369888"/>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defTabSz="914400"/>
            <a:r>
              <a:rPr lang="es-ES" kern="0" smtClean="0">
                <a:ln w="0"/>
                <a:solidFill>
                  <a:schemeClr val="accent6">
                    <a:lumMod val="50000"/>
                  </a:schemeClr>
                </a:solidFill>
                <a:effectLst>
                  <a:outerShdw blurRad="38100" dist="25400" dir="5400000" algn="ctr" rotWithShape="0">
                    <a:srgbClr val="6E747A">
                      <a:alpha val="43000"/>
                    </a:srgbClr>
                  </a:outerShdw>
                </a:effectLst>
              </a:rPr>
              <a:t>Doc. Number: HZP-TST-8402</a:t>
            </a:r>
          </a:p>
          <a:p>
            <a:pPr marL="0" indent="0" defTabSz="914400">
              <a:buFontTx/>
              <a:buNone/>
            </a:pPr>
            <a:r>
              <a:rPr lang="en-US" kern="0" smtClean="0">
                <a:ln w="0"/>
                <a:solidFill>
                  <a:schemeClr val="accent6">
                    <a:lumMod val="50000"/>
                  </a:schemeClr>
                </a:solidFill>
                <a:effectLst>
                  <a:outerShdw blurRad="38100" dist="25400" dir="5400000" algn="ctr" rotWithShape="0">
                    <a:srgbClr val="6E747A">
                      <a:alpha val="43000"/>
                    </a:srgbClr>
                  </a:outerShdw>
                </a:effectLst>
              </a:rPr>
              <a:t/>
            </a:r>
            <a:br>
              <a:rPr lang="en-US" kern="0" smtClean="0">
                <a:ln w="0"/>
                <a:solidFill>
                  <a:schemeClr val="accent6">
                    <a:lumMod val="50000"/>
                  </a:schemeClr>
                </a:solidFill>
                <a:effectLst>
                  <a:outerShdw blurRad="38100" dist="25400" dir="5400000" algn="ctr" rotWithShape="0">
                    <a:srgbClr val="6E747A">
                      <a:alpha val="43000"/>
                    </a:srgbClr>
                  </a:outerShdw>
                </a:effectLst>
              </a:rPr>
            </a:br>
            <a:endParaRPr lang="es-ES" kern="0" smtClean="0">
              <a:ln w="0"/>
              <a:solidFill>
                <a:schemeClr val="accent6">
                  <a:lumMod val="50000"/>
                </a:schemeClr>
              </a:solidFill>
              <a:effectLst>
                <a:outerShdw blurRad="38100" dist="25400" dir="5400000" algn="ctr" rotWithShape="0">
                  <a:srgbClr val="6E747A">
                    <a:alpha val="43000"/>
                  </a:srgbClr>
                </a:outerShdw>
              </a:effectLst>
            </a:endParaRPr>
          </a:p>
          <a:p>
            <a:pPr defTabSz="914400"/>
            <a:endParaRPr lang="es-ES" kern="0" dirty="0">
              <a:ln w="0"/>
              <a:solidFill>
                <a:schemeClr val="accent6">
                  <a:lumMod val="50000"/>
                </a:schemeClr>
              </a:solidFill>
              <a:effectLst>
                <a:outerShdw blurRad="38100" dist="25400" dir="5400000" algn="ctr" rotWithShape="0">
                  <a:srgbClr val="6E747A">
                    <a:alpha val="43000"/>
                  </a:srgbClr>
                </a:outerShdw>
              </a:effectLst>
            </a:endParaRPr>
          </a:p>
        </p:txBody>
      </p:sp>
      <p:graphicFrame>
        <p:nvGraphicFramePr>
          <p:cNvPr id="8" name="Tabla 7"/>
          <p:cNvGraphicFramePr>
            <a:graphicFrameLocks noGrp="1"/>
          </p:cNvGraphicFramePr>
          <p:nvPr>
            <p:extLst>
              <p:ext uri="{D42A27DB-BD31-4B8C-83A1-F6EECF244321}">
                <p14:modId xmlns:p14="http://schemas.microsoft.com/office/powerpoint/2010/main" val="1812690392"/>
              </p:ext>
            </p:extLst>
          </p:nvPr>
        </p:nvGraphicFramePr>
        <p:xfrm>
          <a:off x="426719" y="1888469"/>
          <a:ext cx="8261589" cy="3210957"/>
        </p:xfrm>
        <a:graphic>
          <a:graphicData uri="http://schemas.openxmlformats.org/drawingml/2006/table">
            <a:tbl>
              <a:tblPr firstRow="1" bandRow="1">
                <a:tableStyleId>{912C8C85-51F0-491E-9774-3900AFEF0FD7}</a:tableStyleId>
              </a:tblPr>
              <a:tblGrid>
                <a:gridCol w="1720232">
                  <a:extLst>
                    <a:ext uri="{9D8B030D-6E8A-4147-A177-3AD203B41FA5}">
                      <a16:colId xmlns:a16="http://schemas.microsoft.com/office/drawing/2014/main" val="1466231047"/>
                    </a:ext>
                  </a:extLst>
                </a:gridCol>
                <a:gridCol w="953707">
                  <a:extLst>
                    <a:ext uri="{9D8B030D-6E8A-4147-A177-3AD203B41FA5}">
                      <a16:colId xmlns:a16="http://schemas.microsoft.com/office/drawing/2014/main" val="3242270122"/>
                    </a:ext>
                  </a:extLst>
                </a:gridCol>
                <a:gridCol w="1250966">
                  <a:extLst>
                    <a:ext uri="{9D8B030D-6E8A-4147-A177-3AD203B41FA5}">
                      <a16:colId xmlns:a16="http://schemas.microsoft.com/office/drawing/2014/main" val="1840913076"/>
                    </a:ext>
                  </a:extLst>
                </a:gridCol>
                <a:gridCol w="1250966">
                  <a:extLst>
                    <a:ext uri="{9D8B030D-6E8A-4147-A177-3AD203B41FA5}">
                      <a16:colId xmlns:a16="http://schemas.microsoft.com/office/drawing/2014/main" val="3860974331"/>
                    </a:ext>
                  </a:extLst>
                </a:gridCol>
                <a:gridCol w="1250966">
                  <a:extLst>
                    <a:ext uri="{9D8B030D-6E8A-4147-A177-3AD203B41FA5}">
                      <a16:colId xmlns:a16="http://schemas.microsoft.com/office/drawing/2014/main" val="2081014098"/>
                    </a:ext>
                  </a:extLst>
                </a:gridCol>
                <a:gridCol w="1834752">
                  <a:extLst>
                    <a:ext uri="{9D8B030D-6E8A-4147-A177-3AD203B41FA5}">
                      <a16:colId xmlns:a16="http://schemas.microsoft.com/office/drawing/2014/main" val="1171150594"/>
                    </a:ext>
                  </a:extLst>
                </a:gridCol>
              </a:tblGrid>
              <a:tr h="568875">
                <a:tc rowSpan="2">
                  <a:txBody>
                    <a:bodyPr/>
                    <a:lstStyle/>
                    <a:p>
                      <a:pPr algn="ctr" fontAlgn="ctr"/>
                      <a:r>
                        <a:rPr lang="es-ES" sz="1600" u="none" strike="noStrike" dirty="0">
                          <a:effectLst/>
                        </a:rPr>
                        <a:t>VARIABLES </a:t>
                      </a:r>
                      <a:endParaRPr lang="es-ES" sz="1600" b="1" i="0" u="none" strike="noStrike" dirty="0">
                        <a:solidFill>
                          <a:srgbClr val="FFFFFF"/>
                        </a:solidFill>
                        <a:effectLst/>
                        <a:latin typeface="Calibri" panose="020F0502020204030204" pitchFamily="34" charset="0"/>
                      </a:endParaRPr>
                    </a:p>
                  </a:txBody>
                  <a:tcPr marL="9525" marR="9525" marT="9525" marB="0" anchor="ctr"/>
                </a:tc>
                <a:tc gridSpan="4">
                  <a:txBody>
                    <a:bodyPr/>
                    <a:lstStyle/>
                    <a:p>
                      <a:pPr algn="ctr" fontAlgn="b"/>
                      <a:r>
                        <a:rPr lang="es-ES" sz="1600" u="none" strike="noStrike" dirty="0" smtClean="0">
                          <a:effectLst/>
                        </a:rPr>
                        <a:t>Tipos</a:t>
                      </a:r>
                      <a:r>
                        <a:rPr lang="es-ES" sz="1600" u="none" strike="noStrike" baseline="0" dirty="0" smtClean="0">
                          <a:effectLst/>
                        </a:rPr>
                        <a:t> de Cámaras de Empuje</a:t>
                      </a:r>
                      <a:endParaRPr lang="es-ES" sz="1600" b="0" i="0" u="none" strike="noStrike" dirty="0">
                        <a:solidFill>
                          <a:schemeClr val="bg1"/>
                        </a:solidFill>
                        <a:effectLst/>
                        <a:latin typeface="Calibri" panose="020F0502020204030204" pitchFamily="34" charset="0"/>
                      </a:endParaRPr>
                    </a:p>
                  </a:txBody>
                  <a:tcPr marL="9525" marR="9525" marT="9525" marB="0" anchor="b"/>
                </a:tc>
                <a:tc hMerge="1">
                  <a:txBody>
                    <a:bodyPr/>
                    <a:lstStyle/>
                    <a:p>
                      <a:endParaRPr lang="es-ES"/>
                    </a:p>
                  </a:txBody>
                  <a:tcPr/>
                </a:tc>
                <a:tc hMerge="1">
                  <a:txBody>
                    <a:bodyPr/>
                    <a:lstStyle/>
                    <a:p>
                      <a:endParaRPr lang="es-ES"/>
                    </a:p>
                  </a:txBody>
                  <a:tcPr/>
                </a:tc>
                <a:tc hMerge="1">
                  <a:txBody>
                    <a:bodyPr/>
                    <a:lstStyle/>
                    <a:p>
                      <a:endParaRPr lang="es-ES"/>
                    </a:p>
                  </a:txBody>
                  <a:tcPr/>
                </a:tc>
                <a:tc rowSpan="2">
                  <a:txBody>
                    <a:bodyPr/>
                    <a:lstStyle/>
                    <a:p>
                      <a:pPr algn="ctr" fontAlgn="ctr"/>
                      <a:r>
                        <a:rPr lang="es-ES" sz="1600" u="none" strike="noStrike" dirty="0" smtClean="0">
                          <a:effectLst/>
                        </a:rPr>
                        <a:t>LIMITES DE MEDICIÓN</a:t>
                      </a:r>
                      <a:endParaRPr lang="es-ES" sz="16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518121777"/>
                  </a:ext>
                </a:extLst>
              </a:tr>
              <a:tr h="296782">
                <a:tc vMerge="1">
                  <a:txBody>
                    <a:bodyPr/>
                    <a:lstStyle/>
                    <a:p>
                      <a:endParaRPr lang="es-ES"/>
                    </a:p>
                  </a:txBody>
                  <a:tcPr/>
                </a:tc>
                <a:tc>
                  <a:txBody>
                    <a:bodyPr/>
                    <a:lstStyle/>
                    <a:p>
                      <a:pPr algn="ctr" rtl="0" fontAlgn="ctr"/>
                      <a:r>
                        <a:rPr lang="es-ES" sz="1600" u="none" strike="noStrike" dirty="0">
                          <a:effectLst/>
                        </a:rPr>
                        <a:t>ST </a:t>
                      </a:r>
                      <a:endParaRPr lang="es-ES" sz="16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s-ES" sz="1600" u="none" strike="noStrike" dirty="0">
                          <a:effectLst/>
                        </a:rPr>
                        <a:t>HD</a:t>
                      </a:r>
                      <a:endParaRPr lang="es-ES" sz="16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s-ES" sz="1600" u="none" strike="noStrike" dirty="0">
                          <a:effectLst/>
                        </a:rPr>
                        <a:t>XD</a:t>
                      </a:r>
                      <a:endParaRPr lang="es-ES" sz="16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s-ES" sz="1600" u="none" strike="noStrike" dirty="0">
                          <a:effectLst/>
                        </a:rPr>
                        <a:t>UHD</a:t>
                      </a:r>
                      <a:endParaRPr lang="es-ES" sz="1600" b="1" i="0" u="none" strike="noStrike" dirty="0">
                        <a:solidFill>
                          <a:srgbClr val="FFFFFF"/>
                        </a:solidFill>
                        <a:effectLst/>
                        <a:latin typeface="Calibri" panose="020F0502020204030204" pitchFamily="34" charset="0"/>
                      </a:endParaRPr>
                    </a:p>
                  </a:txBody>
                  <a:tcPr marL="9525" marR="9525" marT="9525" marB="0" anchor="ctr"/>
                </a:tc>
                <a:tc vMerge="1">
                  <a:txBody>
                    <a:bodyPr/>
                    <a:lstStyle/>
                    <a:p>
                      <a:endParaRPr lang="es-ES"/>
                    </a:p>
                  </a:txBody>
                  <a:tcPr/>
                </a:tc>
                <a:extLst>
                  <a:ext uri="{0D108BD9-81ED-4DB2-BD59-A6C34878D82A}">
                    <a16:rowId xmlns:a16="http://schemas.microsoft.com/office/drawing/2014/main" val="3830473947"/>
                  </a:ext>
                </a:extLst>
              </a:tr>
              <a:tr h="586325">
                <a:tc>
                  <a:txBody>
                    <a:bodyPr/>
                    <a:lstStyle/>
                    <a:p>
                      <a:pPr algn="l" rtl="0" fontAlgn="ctr"/>
                      <a:r>
                        <a:rPr lang="es-ES" sz="1600" u="none" strike="noStrike" dirty="0" smtClean="0">
                          <a:effectLst/>
                        </a:rPr>
                        <a:t>TEMPERATURA</a:t>
                      </a:r>
                      <a:endParaRPr lang="es-ES" sz="1600" b="1" i="0" u="none" strike="noStrike" dirty="0">
                        <a:solidFill>
                          <a:srgbClr val="3F3F3F"/>
                        </a:solidFill>
                        <a:effectLst/>
                        <a:latin typeface="Calibri" panose="020F0502020204030204" pitchFamily="34" charset="0"/>
                      </a:endParaRPr>
                    </a:p>
                  </a:txBody>
                  <a:tcPr marL="9525" marR="9525" marT="9525" marB="0" anchor="ctr"/>
                </a:tc>
                <a:tc gridSpan="4">
                  <a:txBody>
                    <a:bodyPr/>
                    <a:lstStyle/>
                    <a:p>
                      <a:pPr algn="ctr" rtl="0" fontAlgn="ctr"/>
                      <a:r>
                        <a:rPr lang="es-ES" sz="1600" u="none" strike="noStrike" dirty="0">
                          <a:effectLst/>
                        </a:rPr>
                        <a:t>150 °F</a:t>
                      </a:r>
                      <a:endParaRPr lang="es-ES" sz="1600" b="0" i="0" u="none" strike="noStrike" dirty="0">
                        <a:solidFill>
                          <a:srgbClr val="3F3F3F"/>
                        </a:solidFill>
                        <a:effectLst/>
                        <a:latin typeface="Calibri" panose="020F0502020204030204" pitchFamily="34" charset="0"/>
                      </a:endParaRPr>
                    </a:p>
                  </a:txBody>
                  <a:tcPr marL="9525" marR="9525" marT="9525" marB="0" anchor="ct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rtl="0" fontAlgn="ctr"/>
                      <a:r>
                        <a:rPr lang="es-ES" sz="1600" u="none" strike="noStrike">
                          <a:effectLst/>
                        </a:rPr>
                        <a:t>0 – 150  °F</a:t>
                      </a:r>
                      <a:endParaRPr lang="es-ES" sz="1600" b="1" i="0" u="none" strike="noStrike">
                        <a:solidFill>
                          <a:srgbClr val="3F3F3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330458068"/>
                  </a:ext>
                </a:extLst>
              </a:tr>
              <a:tr h="586325">
                <a:tc>
                  <a:txBody>
                    <a:bodyPr/>
                    <a:lstStyle/>
                    <a:p>
                      <a:pPr algn="l" rtl="0" fontAlgn="ctr"/>
                      <a:r>
                        <a:rPr lang="es-ES" sz="1600" u="none" strike="noStrike" dirty="0" smtClean="0">
                          <a:effectLst/>
                        </a:rPr>
                        <a:t>VIBRACIÓN</a:t>
                      </a:r>
                      <a:endParaRPr lang="es-ES" sz="1600" b="1" i="0" u="none" strike="noStrike" dirty="0">
                        <a:solidFill>
                          <a:srgbClr val="3F3F3F"/>
                        </a:solidFill>
                        <a:effectLst/>
                        <a:latin typeface="Calibri" panose="020F0502020204030204" pitchFamily="34" charset="0"/>
                      </a:endParaRPr>
                    </a:p>
                  </a:txBody>
                  <a:tcPr marL="9525" marR="9525" marT="9525" marB="0" anchor="ctr"/>
                </a:tc>
                <a:tc gridSpan="4">
                  <a:txBody>
                    <a:bodyPr/>
                    <a:lstStyle/>
                    <a:p>
                      <a:pPr algn="ctr" rtl="0" fontAlgn="ctr"/>
                      <a:r>
                        <a:rPr lang="es-ES" sz="1600" u="none" strike="noStrike" dirty="0">
                          <a:effectLst/>
                        </a:rPr>
                        <a:t>0,156 </a:t>
                      </a:r>
                      <a:r>
                        <a:rPr lang="es-ES" sz="1600" u="none" strike="noStrike" dirty="0" err="1">
                          <a:effectLst/>
                        </a:rPr>
                        <a:t>pulg</a:t>
                      </a:r>
                      <a:r>
                        <a:rPr lang="es-ES" sz="1600" u="none" strike="noStrike" dirty="0">
                          <a:effectLst/>
                        </a:rPr>
                        <a:t>/s</a:t>
                      </a:r>
                      <a:endParaRPr lang="es-ES" sz="1600" b="0" i="0" u="none" strike="noStrike" dirty="0">
                        <a:solidFill>
                          <a:srgbClr val="3F3F3F"/>
                        </a:solidFill>
                        <a:effectLst/>
                        <a:latin typeface="Calibri" panose="020F0502020204030204" pitchFamily="34" charset="0"/>
                      </a:endParaRPr>
                    </a:p>
                  </a:txBody>
                  <a:tcPr marL="9525" marR="9525" marT="9525" marB="0" anchor="ct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l" rtl="0" fontAlgn="ctr"/>
                      <a:r>
                        <a:rPr lang="es-ES" sz="1600" u="none" strike="noStrike">
                          <a:effectLst/>
                        </a:rPr>
                        <a:t>0 – 156  pulg/s</a:t>
                      </a:r>
                      <a:endParaRPr lang="es-ES" sz="1600" b="1" i="0" u="none" strike="noStrike">
                        <a:solidFill>
                          <a:srgbClr val="3F3F3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69749860"/>
                  </a:ext>
                </a:extLst>
              </a:tr>
              <a:tr h="586325">
                <a:tc>
                  <a:txBody>
                    <a:bodyPr/>
                    <a:lstStyle/>
                    <a:p>
                      <a:pPr algn="l" rtl="0" fontAlgn="ctr"/>
                      <a:r>
                        <a:rPr lang="es-ES" sz="1600" u="none" strike="noStrike" dirty="0" smtClean="0">
                          <a:effectLst/>
                        </a:rPr>
                        <a:t>PRESIÓN </a:t>
                      </a:r>
                      <a:endParaRPr lang="es-ES" sz="1600" b="1" i="0" u="none" strike="noStrike" dirty="0">
                        <a:solidFill>
                          <a:srgbClr val="3F3F3F"/>
                        </a:solidFill>
                        <a:effectLst/>
                        <a:latin typeface="Calibri" panose="020F0502020204030204" pitchFamily="34" charset="0"/>
                      </a:endParaRPr>
                    </a:p>
                  </a:txBody>
                  <a:tcPr marL="9525" marR="9525" marT="9525" marB="0" anchor="ctr"/>
                </a:tc>
                <a:tc>
                  <a:txBody>
                    <a:bodyPr/>
                    <a:lstStyle/>
                    <a:p>
                      <a:pPr algn="ctr" rtl="0" fontAlgn="ctr"/>
                      <a:r>
                        <a:rPr lang="es-ES" sz="1600" u="none" strike="noStrike" dirty="0">
                          <a:effectLst/>
                        </a:rPr>
                        <a:t>NA</a:t>
                      </a:r>
                      <a:endParaRPr lang="es-ES" sz="1600" b="0" i="0" u="none" strike="noStrike" dirty="0">
                        <a:solidFill>
                          <a:srgbClr val="3F3F3F"/>
                        </a:solidFill>
                        <a:effectLst/>
                        <a:latin typeface="Calibri" panose="020F0502020204030204" pitchFamily="34" charset="0"/>
                      </a:endParaRPr>
                    </a:p>
                  </a:txBody>
                  <a:tcPr marL="9525" marR="9525" marT="9525" marB="0" anchor="ctr"/>
                </a:tc>
                <a:tc>
                  <a:txBody>
                    <a:bodyPr/>
                    <a:lstStyle/>
                    <a:p>
                      <a:pPr algn="ctr" rtl="0" fontAlgn="ctr"/>
                      <a:r>
                        <a:rPr lang="es-ES" sz="1600" u="none" strike="noStrike">
                          <a:effectLst/>
                        </a:rPr>
                        <a:t>60 – 80 psi</a:t>
                      </a:r>
                      <a:endParaRPr lang="es-ES" sz="1600" b="0" i="0" u="none" strike="noStrike">
                        <a:solidFill>
                          <a:srgbClr val="3F3F3F"/>
                        </a:solidFill>
                        <a:effectLst/>
                        <a:latin typeface="Calibri" panose="020F0502020204030204" pitchFamily="34" charset="0"/>
                      </a:endParaRPr>
                    </a:p>
                  </a:txBody>
                  <a:tcPr marL="9525" marR="9525" marT="9525" marB="0" anchor="ctr"/>
                </a:tc>
                <a:tc>
                  <a:txBody>
                    <a:bodyPr/>
                    <a:lstStyle/>
                    <a:p>
                      <a:pPr algn="ctr" rtl="0" fontAlgn="ctr"/>
                      <a:r>
                        <a:rPr lang="es-ES" sz="1600" u="none" strike="noStrike">
                          <a:effectLst/>
                        </a:rPr>
                        <a:t>5 psi</a:t>
                      </a:r>
                      <a:endParaRPr lang="es-ES" sz="1600" b="0" i="0" u="none" strike="noStrike">
                        <a:solidFill>
                          <a:srgbClr val="3F3F3F"/>
                        </a:solidFill>
                        <a:effectLst/>
                        <a:latin typeface="Calibri" panose="020F0502020204030204" pitchFamily="34" charset="0"/>
                      </a:endParaRPr>
                    </a:p>
                  </a:txBody>
                  <a:tcPr marL="9525" marR="9525" marT="9525" marB="0" anchor="ctr"/>
                </a:tc>
                <a:tc>
                  <a:txBody>
                    <a:bodyPr/>
                    <a:lstStyle/>
                    <a:p>
                      <a:pPr algn="ctr" rtl="0" fontAlgn="ctr"/>
                      <a:r>
                        <a:rPr lang="es-ES" sz="1600" u="none" strike="noStrike">
                          <a:effectLst/>
                        </a:rPr>
                        <a:t>20 psi</a:t>
                      </a:r>
                      <a:endParaRPr lang="es-ES" sz="1600" b="0" i="0" u="none" strike="noStrike">
                        <a:solidFill>
                          <a:srgbClr val="3F3F3F"/>
                        </a:solidFill>
                        <a:effectLst/>
                        <a:latin typeface="Calibri" panose="020F0502020204030204" pitchFamily="34" charset="0"/>
                      </a:endParaRPr>
                    </a:p>
                  </a:txBody>
                  <a:tcPr marL="9525" marR="9525" marT="9525" marB="0" anchor="ctr"/>
                </a:tc>
                <a:tc>
                  <a:txBody>
                    <a:bodyPr/>
                    <a:lstStyle/>
                    <a:p>
                      <a:pPr algn="l" rtl="0" fontAlgn="ctr"/>
                      <a:r>
                        <a:rPr lang="es-ES" sz="1600" u="none" strike="noStrike">
                          <a:effectLst/>
                        </a:rPr>
                        <a:t>0 – 80 psi</a:t>
                      </a:r>
                      <a:endParaRPr lang="es-ES" sz="1600" b="1" i="0" u="none" strike="noStrike">
                        <a:solidFill>
                          <a:srgbClr val="3F3F3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49484731"/>
                  </a:ext>
                </a:extLst>
              </a:tr>
              <a:tr h="586325">
                <a:tc>
                  <a:txBody>
                    <a:bodyPr/>
                    <a:lstStyle/>
                    <a:p>
                      <a:pPr algn="l" rtl="0" fontAlgn="ctr"/>
                      <a:r>
                        <a:rPr lang="es-ES" sz="1600" u="none" strike="noStrike" dirty="0" smtClean="0">
                          <a:effectLst/>
                        </a:rPr>
                        <a:t>CAUDAL</a:t>
                      </a:r>
                      <a:endParaRPr lang="es-ES" sz="1600" b="1" i="0" u="none" strike="noStrike" dirty="0">
                        <a:solidFill>
                          <a:srgbClr val="3F3F3F"/>
                        </a:solidFill>
                        <a:effectLst/>
                        <a:latin typeface="Calibri" panose="020F0502020204030204" pitchFamily="34" charset="0"/>
                      </a:endParaRPr>
                    </a:p>
                  </a:txBody>
                  <a:tcPr marL="9525" marR="9525" marT="9525" marB="0" anchor="ctr"/>
                </a:tc>
                <a:tc>
                  <a:txBody>
                    <a:bodyPr/>
                    <a:lstStyle/>
                    <a:p>
                      <a:pPr algn="ctr" rtl="0" fontAlgn="ctr"/>
                      <a:r>
                        <a:rPr lang="es-ES" sz="1600" u="none" strike="noStrike">
                          <a:effectLst/>
                        </a:rPr>
                        <a:t>NA</a:t>
                      </a:r>
                      <a:endParaRPr lang="es-ES" sz="1600" b="0" i="0" u="none" strike="noStrike">
                        <a:solidFill>
                          <a:srgbClr val="3F3F3F"/>
                        </a:solidFill>
                        <a:effectLst/>
                        <a:latin typeface="Calibri" panose="020F0502020204030204" pitchFamily="34" charset="0"/>
                      </a:endParaRPr>
                    </a:p>
                  </a:txBody>
                  <a:tcPr marL="9525" marR="9525" marT="9525" marB="0" anchor="ctr"/>
                </a:tc>
                <a:tc>
                  <a:txBody>
                    <a:bodyPr/>
                    <a:lstStyle/>
                    <a:p>
                      <a:pPr algn="ctr" rtl="0" fontAlgn="ctr"/>
                      <a:r>
                        <a:rPr lang="es-ES" sz="1600" u="none" strike="noStrike" dirty="0">
                          <a:effectLst/>
                        </a:rPr>
                        <a:t>2 – 3 </a:t>
                      </a:r>
                      <a:r>
                        <a:rPr lang="es-ES" sz="1600" u="none" strike="noStrike" dirty="0" err="1">
                          <a:effectLst/>
                        </a:rPr>
                        <a:t>gpm</a:t>
                      </a:r>
                      <a:endParaRPr lang="es-ES" sz="1600" b="0" i="0" u="none" strike="noStrike" dirty="0">
                        <a:solidFill>
                          <a:srgbClr val="3F3F3F"/>
                        </a:solidFill>
                        <a:effectLst/>
                        <a:latin typeface="Calibri" panose="020F0502020204030204" pitchFamily="34" charset="0"/>
                      </a:endParaRPr>
                    </a:p>
                  </a:txBody>
                  <a:tcPr marL="9525" marR="9525" marT="9525" marB="0" anchor="ctr"/>
                </a:tc>
                <a:tc>
                  <a:txBody>
                    <a:bodyPr/>
                    <a:lstStyle/>
                    <a:p>
                      <a:pPr algn="ctr" rtl="0" fontAlgn="ctr"/>
                      <a:r>
                        <a:rPr lang="es-ES" sz="1600" u="none" strike="noStrike" dirty="0">
                          <a:effectLst/>
                        </a:rPr>
                        <a:t>15 </a:t>
                      </a:r>
                      <a:r>
                        <a:rPr lang="es-ES" sz="1600" u="none" strike="noStrike" dirty="0" err="1">
                          <a:effectLst/>
                        </a:rPr>
                        <a:t>gpm</a:t>
                      </a:r>
                      <a:endParaRPr lang="es-ES" sz="1600" b="0" i="0" u="none" strike="noStrike" dirty="0">
                        <a:solidFill>
                          <a:srgbClr val="3F3F3F"/>
                        </a:solidFill>
                        <a:effectLst/>
                        <a:latin typeface="Calibri" panose="020F0502020204030204" pitchFamily="34" charset="0"/>
                      </a:endParaRPr>
                    </a:p>
                  </a:txBody>
                  <a:tcPr marL="9525" marR="9525" marT="9525" marB="0" anchor="ctr"/>
                </a:tc>
                <a:tc>
                  <a:txBody>
                    <a:bodyPr/>
                    <a:lstStyle/>
                    <a:p>
                      <a:pPr algn="ctr" rtl="0" fontAlgn="ctr"/>
                      <a:r>
                        <a:rPr lang="es-ES" sz="1600" u="none" strike="noStrike">
                          <a:effectLst/>
                        </a:rPr>
                        <a:t>≤ 25 gpm</a:t>
                      </a:r>
                      <a:endParaRPr lang="es-ES" sz="1600" b="0" i="0" u="none" strike="noStrike">
                        <a:solidFill>
                          <a:srgbClr val="3F3F3F"/>
                        </a:solidFill>
                        <a:effectLst/>
                        <a:latin typeface="Calibri" panose="020F0502020204030204" pitchFamily="34" charset="0"/>
                      </a:endParaRPr>
                    </a:p>
                  </a:txBody>
                  <a:tcPr marL="9525" marR="9525" marT="9525" marB="0" anchor="ctr"/>
                </a:tc>
                <a:tc>
                  <a:txBody>
                    <a:bodyPr/>
                    <a:lstStyle/>
                    <a:p>
                      <a:pPr algn="l" rtl="0" fontAlgn="ctr"/>
                      <a:r>
                        <a:rPr lang="es-ES" sz="1600" u="none" strike="noStrike" dirty="0">
                          <a:effectLst/>
                        </a:rPr>
                        <a:t>0 – 25 GPM</a:t>
                      </a:r>
                      <a:endParaRPr lang="es-ES" sz="1600" b="1" i="0" u="none" strike="noStrike" dirty="0">
                        <a:solidFill>
                          <a:srgbClr val="3F3F3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16278324"/>
                  </a:ext>
                </a:extLst>
              </a:tr>
            </a:tbl>
          </a:graphicData>
        </a:graphic>
      </p:graphicFrame>
    </p:spTree>
    <p:extLst>
      <p:ext uri="{BB962C8B-B14F-4D97-AF65-F5344CB8AC3E}">
        <p14:creationId xmlns:p14="http://schemas.microsoft.com/office/powerpoint/2010/main" val="1928218823"/>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126504" y="90051"/>
            <a:ext cx="9019084" cy="468018"/>
          </a:xfrm>
        </p:spPr>
        <p:txBody>
          <a:bodyPr/>
          <a:lstStyle/>
          <a:p>
            <a:pPr algn="l"/>
            <a:r>
              <a:rPr lang="es-ES" sz="2400" i="0" dirty="0" smtClean="0">
                <a:solidFill>
                  <a:schemeClr val="accent6">
                    <a:lumMod val="50000"/>
                  </a:schemeClr>
                </a:solidFill>
                <a:effectLst/>
              </a:rPr>
              <a:t>Deficiencias Banco de pruebas de cámaras de empuje</a:t>
            </a:r>
            <a:endParaRPr lang="es-EC" sz="2400" i="0" dirty="0">
              <a:solidFill>
                <a:schemeClr val="accent6">
                  <a:lumMod val="50000"/>
                </a:schemeClr>
              </a:solidFill>
              <a:effectLst/>
            </a:endParaRPr>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642936"/>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pic>
        <p:nvPicPr>
          <p:cNvPr id="7" name="Imagen 6"/>
          <p:cNvPicPr/>
          <p:nvPr/>
        </p:nvPicPr>
        <p:blipFill rotWithShape="1">
          <a:blip r:embed="rId4"/>
          <a:srcRect r="5033"/>
          <a:stretch/>
        </p:blipFill>
        <p:spPr bwMode="auto">
          <a:xfrm>
            <a:off x="141277" y="1113870"/>
            <a:ext cx="4420533" cy="3674346"/>
          </a:xfrm>
          <a:prstGeom prst="rect">
            <a:avLst/>
          </a:prstGeom>
          <a:ln>
            <a:noFill/>
          </a:ln>
          <a:extLst>
            <a:ext uri="{53640926-AAD7-44D8-BBD7-CCE9431645EC}">
              <a14:shadowObscured xmlns:a14="http://schemas.microsoft.com/office/drawing/2010/main"/>
            </a:ext>
          </a:extLst>
        </p:spPr>
      </p:pic>
      <p:sp>
        <p:nvSpPr>
          <p:cNvPr id="8" name="Rectángulo 7"/>
          <p:cNvSpPr/>
          <p:nvPr/>
        </p:nvSpPr>
        <p:spPr>
          <a:xfrm>
            <a:off x="4698504" y="871536"/>
            <a:ext cx="4254227" cy="4408899"/>
          </a:xfrm>
          <a:prstGeom prst="rect">
            <a:avLst/>
          </a:prstGeom>
        </p:spPr>
        <p:txBody>
          <a:bodyPr wrap="square">
            <a:spAutoFit/>
          </a:bodyPr>
          <a:lstStyle/>
          <a:p>
            <a:pPr lvl="0" indent="180975" defTabSz="914400" eaLnBrk="0" fontAlgn="base" hangingPunct="0">
              <a:spcBef>
                <a:spcPct val="0"/>
              </a:spcBef>
              <a:spcAft>
                <a:spcPct val="0"/>
              </a:spcAft>
              <a:buFontTx/>
              <a:buChar char="•"/>
            </a:pPr>
            <a:r>
              <a:rPr lang="es-EC" altLang="en-US" b="1" dirty="0" smtClean="0">
                <a:latin typeface="Arial" panose="020B0604020202020204" pitchFamily="34" charset="0"/>
                <a:ea typeface="Times New Roman" panose="02020603050405020304" pitchFamily="18" charset="0"/>
                <a:cs typeface="Times New Roman" panose="02020603050405020304" pitchFamily="18" charset="0"/>
              </a:rPr>
              <a:t>PROCESO DE PREPARACIÓN: </a:t>
            </a:r>
          </a:p>
          <a:p>
            <a:pPr lvl="0" defTabSz="914400" eaLnBrk="0" fontAlgn="base" hangingPunct="0">
              <a:spcBef>
                <a:spcPct val="0"/>
              </a:spcBef>
              <a:spcAft>
                <a:spcPct val="0"/>
              </a:spcAft>
            </a:pPr>
            <a:endParaRPr lang="es-EC" altLang="en-US" b="1" dirty="0" smtClean="0">
              <a:latin typeface="Arial" panose="020B0604020202020204" pitchFamily="34"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s-EC" altLang="en-US" b="1" dirty="0" smtClean="0">
                <a:latin typeface="Arial" panose="020B0604020202020204" pitchFamily="34" charset="0"/>
                <a:ea typeface="Times New Roman" panose="02020603050405020304" pitchFamily="18" charset="0"/>
                <a:cs typeface="Times New Roman" panose="02020603050405020304" pitchFamily="18" charset="0"/>
              </a:rPr>
              <a:t>Espacio </a:t>
            </a:r>
            <a:r>
              <a:rPr lang="es-EC" altLang="en-US" b="1" dirty="0">
                <a:latin typeface="Arial" panose="020B0604020202020204" pitchFamily="34" charset="0"/>
                <a:ea typeface="Times New Roman" panose="02020603050405020304" pitchFamily="18" charset="0"/>
                <a:cs typeface="Times New Roman" panose="02020603050405020304" pitchFamily="18" charset="0"/>
              </a:rPr>
              <a:t>de trabajo: </a:t>
            </a:r>
            <a:r>
              <a:rPr lang="es-EC" altLang="en-US" dirty="0" smtClean="0">
                <a:latin typeface="Arial" panose="020B0604020202020204" pitchFamily="34" charset="0"/>
                <a:ea typeface="Times New Roman" panose="02020603050405020304" pitchFamily="18" charset="0"/>
                <a:cs typeface="Times New Roman" panose="02020603050405020304" pitchFamily="18" charset="0"/>
              </a:rPr>
              <a:t>zona 1 (montaje), zona 2 (0,30m) (lubricación)</a:t>
            </a:r>
          </a:p>
          <a:p>
            <a:pPr lvl="0" defTabSz="914400" eaLnBrk="0" fontAlgn="base" hangingPunct="0">
              <a:spcBef>
                <a:spcPct val="0"/>
              </a:spcBef>
              <a:spcAft>
                <a:spcPct val="0"/>
              </a:spcAft>
            </a:pPr>
            <a:r>
              <a:rPr lang="es-EC" altLang="en-US" b="1" dirty="0" smtClean="0">
                <a:latin typeface="Arial" panose="020B0604020202020204" pitchFamily="34" charset="0"/>
                <a:ea typeface="Times New Roman" panose="02020603050405020304" pitchFamily="18" charset="0"/>
                <a:cs typeface="Times New Roman" panose="02020603050405020304" pitchFamily="18" charset="0"/>
              </a:rPr>
              <a:t>Equipos</a:t>
            </a:r>
            <a:r>
              <a:rPr lang="es-EC" altLang="en-US" b="1" dirty="0">
                <a:latin typeface="Arial" panose="020B0604020202020204" pitchFamily="34" charset="0"/>
                <a:ea typeface="Times New Roman" panose="02020603050405020304" pitchFamily="18" charset="0"/>
                <a:cs typeface="Times New Roman" panose="02020603050405020304" pitchFamily="18" charset="0"/>
              </a:rPr>
              <a:t>: </a:t>
            </a:r>
            <a:endParaRPr lang="es-EC" altLang="en-US" b="1" dirty="0" smtClean="0">
              <a:latin typeface="Arial" panose="020B0604020202020204" pitchFamily="34"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s-EC" altLang="en-US" dirty="0">
                <a:latin typeface="Arial" panose="020B0604020202020204" pitchFamily="34" charset="0"/>
                <a:ea typeface="Times New Roman" panose="02020603050405020304" pitchFamily="18" charset="0"/>
                <a:cs typeface="Times New Roman" panose="02020603050405020304" pitchFamily="18" charset="0"/>
              </a:rPr>
              <a:t>-</a:t>
            </a:r>
            <a:r>
              <a:rPr lang="es-EC" altLang="en-US" dirty="0" smtClean="0">
                <a:latin typeface="Arial" panose="020B0604020202020204" pitchFamily="34" charset="0"/>
                <a:ea typeface="Times New Roman" panose="02020603050405020304" pitchFamily="18" charset="0"/>
                <a:cs typeface="Times New Roman" panose="02020603050405020304" pitchFamily="18" charset="0"/>
              </a:rPr>
              <a:t>Tanque </a:t>
            </a:r>
            <a:r>
              <a:rPr lang="es-EC" altLang="en-US" dirty="0">
                <a:latin typeface="Arial" panose="020B0604020202020204" pitchFamily="34" charset="0"/>
                <a:ea typeface="Times New Roman" panose="02020603050405020304" pitchFamily="18" charset="0"/>
                <a:cs typeface="Times New Roman" panose="02020603050405020304" pitchFamily="18" charset="0"/>
              </a:rPr>
              <a:t>de </a:t>
            </a:r>
            <a:r>
              <a:rPr lang="es-EC" altLang="en-US" dirty="0" smtClean="0">
                <a:latin typeface="Arial" panose="020B0604020202020204" pitchFamily="34" charset="0"/>
                <a:ea typeface="Times New Roman" panose="02020603050405020304" pitchFamily="18" charset="0"/>
                <a:cs typeface="Times New Roman" panose="02020603050405020304" pitchFamily="18" charset="0"/>
              </a:rPr>
              <a:t>aceite sin </a:t>
            </a:r>
            <a:r>
              <a:rPr lang="es-EC" altLang="en-US" dirty="0">
                <a:latin typeface="Arial" panose="020B0604020202020204" pitchFamily="34" charset="0"/>
                <a:ea typeface="Times New Roman" panose="02020603050405020304" pitchFamily="18" charset="0"/>
                <a:cs typeface="Times New Roman" panose="02020603050405020304" pitchFamily="18" charset="0"/>
              </a:rPr>
              <a:t>medidor de </a:t>
            </a:r>
            <a:r>
              <a:rPr lang="es-EC" altLang="en-US" dirty="0" smtClean="0">
                <a:latin typeface="Arial" panose="020B0604020202020204" pitchFamily="34" charset="0"/>
                <a:ea typeface="Times New Roman" panose="02020603050405020304" pitchFamily="18" charset="0"/>
                <a:cs typeface="Times New Roman" panose="02020603050405020304" pitchFamily="18" charset="0"/>
              </a:rPr>
              <a:t>nivel.</a:t>
            </a:r>
          </a:p>
          <a:p>
            <a:pPr lvl="0" defTabSz="914400" eaLnBrk="0" fontAlgn="base" hangingPunct="0">
              <a:spcBef>
                <a:spcPct val="0"/>
              </a:spcBef>
              <a:spcAft>
                <a:spcPct val="0"/>
              </a:spcAft>
            </a:pPr>
            <a:r>
              <a:rPr lang="es-EC" altLang="en-US" dirty="0" smtClean="0">
                <a:latin typeface="Arial" panose="020B0604020202020204" pitchFamily="34" charset="0"/>
                <a:ea typeface="Times New Roman" panose="02020603050405020304" pitchFamily="18" charset="0"/>
                <a:cs typeface="Times New Roman" panose="02020603050405020304" pitchFamily="18" charset="0"/>
              </a:rPr>
              <a:t>-Válvulas </a:t>
            </a:r>
            <a:r>
              <a:rPr lang="es-EC" altLang="en-US" dirty="0">
                <a:latin typeface="Arial" panose="020B0604020202020204" pitchFamily="34" charset="0"/>
                <a:ea typeface="Times New Roman" panose="02020603050405020304" pitchFamily="18" charset="0"/>
                <a:cs typeface="Times New Roman" panose="02020603050405020304" pitchFamily="18" charset="0"/>
              </a:rPr>
              <a:t>de ajuste </a:t>
            </a:r>
            <a:r>
              <a:rPr lang="es-EC" altLang="en-US" dirty="0" smtClean="0">
                <a:latin typeface="Arial" panose="020B0604020202020204" pitchFamily="34" charset="0"/>
                <a:ea typeface="Times New Roman" panose="02020603050405020304" pitchFamily="18" charset="0"/>
                <a:cs typeface="Times New Roman" panose="02020603050405020304" pitchFamily="18" charset="0"/>
              </a:rPr>
              <a:t>manuales</a:t>
            </a:r>
            <a:r>
              <a:rPr lang="es-EC" altLang="en-US" dirty="0">
                <a:latin typeface="Arial" panose="020B0604020202020204" pitchFamily="34" charset="0"/>
                <a:ea typeface="Times New Roman" panose="02020603050405020304" pitchFamily="18" charset="0"/>
                <a:cs typeface="Times New Roman" panose="02020603050405020304" pitchFamily="18" charset="0"/>
              </a:rPr>
              <a:t>. </a:t>
            </a:r>
            <a:endParaRPr lang="en-US" altLang="en-US" sz="1050" dirty="0">
              <a:latin typeface="Arial" panose="020B0604020202020204" pitchFamily="34" charset="0"/>
            </a:endParaRPr>
          </a:p>
          <a:p>
            <a:pPr lvl="0" defTabSz="914400" eaLnBrk="0" fontAlgn="base" hangingPunct="0">
              <a:spcBef>
                <a:spcPct val="0"/>
              </a:spcBef>
              <a:spcAft>
                <a:spcPct val="0"/>
              </a:spcAft>
            </a:pPr>
            <a:endParaRPr lang="es-EC" altLang="en-US" b="1" dirty="0" smtClean="0">
              <a:latin typeface="Arial" panose="020B0604020202020204" pitchFamily="34"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endParaRPr lang="es-EC" altLang="en-US" b="1" dirty="0">
              <a:latin typeface="Arial" panose="020B0604020202020204" pitchFamily="34" charset="0"/>
              <a:ea typeface="Times New Roman" panose="02020603050405020304" pitchFamily="18" charset="0"/>
              <a:cs typeface="Times New Roman" panose="02020603050405020304" pitchFamily="18" charset="0"/>
            </a:endParaRPr>
          </a:p>
          <a:p>
            <a:pPr marL="285750" lvl="0" indent="-285750" defTabSz="914400" eaLnBrk="0" fontAlgn="base" hangingPunct="0">
              <a:spcBef>
                <a:spcPct val="0"/>
              </a:spcBef>
              <a:spcAft>
                <a:spcPct val="0"/>
              </a:spcAft>
              <a:buFont typeface="Arial" panose="020B0604020202020204" pitchFamily="34" charset="0"/>
              <a:buChar char="•"/>
            </a:pPr>
            <a:r>
              <a:rPr lang="es-EC" altLang="en-US" b="1" dirty="0" smtClean="0">
                <a:latin typeface="Arial" panose="020B0604020202020204" pitchFamily="34" charset="0"/>
                <a:ea typeface="Times New Roman" panose="02020603050405020304" pitchFamily="18" charset="0"/>
                <a:cs typeface="Times New Roman" panose="02020603050405020304" pitchFamily="18" charset="0"/>
              </a:rPr>
              <a:t>PROCESO DE PRUEBA: </a:t>
            </a:r>
            <a:endParaRPr lang="en-US" altLang="en-US" sz="1050" dirty="0" smtClean="0">
              <a:latin typeface="Arial" panose="020B0604020202020204" pitchFamily="34" charset="0"/>
            </a:endParaRPr>
          </a:p>
          <a:p>
            <a:pPr lvl="0" defTabSz="914400" eaLnBrk="0" fontAlgn="base" hangingPunct="0">
              <a:spcBef>
                <a:spcPct val="0"/>
              </a:spcBef>
              <a:spcAft>
                <a:spcPct val="0"/>
              </a:spcAft>
            </a:pPr>
            <a:endParaRPr lang="en-US" altLang="en-US" sz="1050" b="1" dirty="0">
              <a:latin typeface="Arial" panose="020B0604020202020204" pitchFamily="34" charset="0"/>
              <a:ea typeface="Times New Roman" panose="02020603050405020304" pitchFamily="18" charset="0"/>
              <a:cs typeface="Times New Roman" panose="02020603050405020304" pitchFamily="18" charset="0"/>
            </a:endParaRPr>
          </a:p>
          <a:p>
            <a:pPr defTabSz="914400" eaLnBrk="0" fontAlgn="base" hangingPunct="0">
              <a:spcBef>
                <a:spcPct val="0"/>
              </a:spcBef>
              <a:spcAft>
                <a:spcPct val="0"/>
              </a:spcAft>
            </a:pPr>
            <a:r>
              <a:rPr lang="es-EC" altLang="en-US" b="1" dirty="0">
                <a:latin typeface="Arial" panose="020B0604020202020204" pitchFamily="34" charset="0"/>
                <a:ea typeface="Times New Roman" panose="02020603050405020304" pitchFamily="18" charset="0"/>
                <a:cs typeface="Times New Roman" panose="02020603050405020304" pitchFamily="18" charset="0"/>
              </a:rPr>
              <a:t>Espacio de trabajo: </a:t>
            </a:r>
            <a:r>
              <a:rPr lang="es-EC" altLang="en-US" dirty="0" smtClean="0">
                <a:latin typeface="Arial" panose="020B0604020202020204" pitchFamily="34" charset="0"/>
                <a:ea typeface="Times New Roman" panose="02020603050405020304" pitchFamily="18" charset="0"/>
                <a:cs typeface="Times New Roman" panose="02020603050405020304" pitchFamily="18" charset="0"/>
              </a:rPr>
              <a:t>zona </a:t>
            </a:r>
            <a:r>
              <a:rPr lang="es-EC" altLang="en-US" dirty="0">
                <a:latin typeface="Arial" panose="020B0604020202020204" pitchFamily="34" charset="0"/>
                <a:ea typeface="Times New Roman" panose="02020603050405020304" pitchFamily="18" charset="0"/>
                <a:cs typeface="Times New Roman" panose="02020603050405020304" pitchFamily="18" charset="0"/>
              </a:rPr>
              <a:t>3 </a:t>
            </a:r>
            <a:r>
              <a:rPr lang="es-EC" altLang="en-US" dirty="0" smtClean="0">
                <a:latin typeface="Arial" panose="020B0604020202020204" pitchFamily="34" charset="0"/>
                <a:ea typeface="Times New Roman" panose="02020603050405020304" pitchFamily="18" charset="0"/>
                <a:cs typeface="Times New Roman" panose="02020603050405020304" pitchFamily="18" charset="0"/>
              </a:rPr>
              <a:t>(0.50 m)</a:t>
            </a:r>
            <a:endParaRPr lang="es-EC" altLang="en-US" b="1" dirty="0" smtClean="0">
              <a:latin typeface="Arial" panose="020B0604020202020204" pitchFamily="34"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s-EC" altLang="en-US" b="1" dirty="0" smtClean="0">
                <a:latin typeface="Arial" panose="020B0604020202020204" pitchFamily="34" charset="0"/>
                <a:ea typeface="Times New Roman" panose="02020603050405020304" pitchFamily="18" charset="0"/>
                <a:cs typeface="Times New Roman" panose="02020603050405020304" pitchFamily="18" charset="0"/>
              </a:rPr>
              <a:t>Equipos</a:t>
            </a:r>
            <a:r>
              <a:rPr lang="es-EC" altLang="en-US" b="1" dirty="0">
                <a:latin typeface="Arial" panose="020B0604020202020204" pitchFamily="34" charset="0"/>
                <a:ea typeface="Times New Roman" panose="02020603050405020304" pitchFamily="18" charset="0"/>
                <a:cs typeface="Times New Roman" panose="02020603050405020304" pitchFamily="18" charset="0"/>
              </a:rPr>
              <a:t>: </a:t>
            </a:r>
            <a:endParaRPr lang="es-EC" altLang="en-US" b="1" dirty="0" smtClean="0">
              <a:latin typeface="Arial" panose="020B0604020202020204" pitchFamily="34"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s-EC" altLang="en-US" dirty="0" smtClean="0">
                <a:latin typeface="Arial" panose="020B0604020202020204" pitchFamily="34" charset="0"/>
                <a:ea typeface="Times New Roman" panose="02020603050405020304" pitchFamily="18" charset="0"/>
                <a:cs typeface="Times New Roman" panose="02020603050405020304" pitchFamily="18" charset="0"/>
              </a:rPr>
              <a:t>- No </a:t>
            </a:r>
            <a:r>
              <a:rPr lang="es-EC" altLang="en-US" dirty="0">
                <a:latin typeface="Arial" panose="020B0604020202020204" pitchFamily="34" charset="0"/>
                <a:ea typeface="Times New Roman" panose="02020603050405020304" pitchFamily="18" charset="0"/>
                <a:cs typeface="Times New Roman" panose="02020603050405020304" pitchFamily="18" charset="0"/>
              </a:rPr>
              <a:t>se dispone de sensor de vibración. </a:t>
            </a:r>
            <a:r>
              <a:rPr lang="es-EC" altLang="en-US" dirty="0" smtClean="0">
                <a:latin typeface="Arial" panose="020B0604020202020204" pitchFamily="34" charset="0"/>
                <a:ea typeface="Times New Roman" panose="02020603050405020304" pitchFamily="18" charset="0"/>
                <a:cs typeface="Times New Roman" panose="02020603050405020304" pitchFamily="18" charset="0"/>
              </a:rPr>
              <a:t>- La medición manual </a:t>
            </a:r>
            <a:r>
              <a:rPr lang="es-EC" altLang="en-US" dirty="0">
                <a:latin typeface="Arial" panose="020B0604020202020204" pitchFamily="34" charset="0"/>
                <a:ea typeface="Times New Roman" panose="02020603050405020304" pitchFamily="18" charset="0"/>
                <a:cs typeface="Times New Roman" panose="02020603050405020304" pitchFamily="18" charset="0"/>
              </a:rPr>
              <a:t>de temperatura, vibración, caudal y </a:t>
            </a:r>
            <a:r>
              <a:rPr lang="es-EC" altLang="en-US" dirty="0" smtClean="0">
                <a:latin typeface="Arial" panose="020B0604020202020204" pitchFamily="34" charset="0"/>
                <a:ea typeface="Times New Roman" panose="02020603050405020304" pitchFamily="18" charset="0"/>
                <a:cs typeface="Times New Roman" panose="02020603050405020304" pitchFamily="18" charset="0"/>
              </a:rPr>
              <a:t>presión.</a:t>
            </a:r>
            <a:endParaRPr lang="en-US" altLang="en-US" sz="1050" dirty="0">
              <a:latin typeface="Arial" panose="020B0604020202020204" pitchFamily="34" charset="0"/>
            </a:endParaRPr>
          </a:p>
        </p:txBody>
      </p:sp>
      <p:sp>
        <p:nvSpPr>
          <p:cNvPr id="9" name="Rectángulo 8"/>
          <p:cNvSpPr/>
          <p:nvPr/>
        </p:nvSpPr>
        <p:spPr>
          <a:xfrm>
            <a:off x="126504" y="5015310"/>
            <a:ext cx="4435306" cy="1200329"/>
          </a:xfrm>
          <a:prstGeom prst="rect">
            <a:avLst/>
          </a:prstGeom>
        </p:spPr>
        <p:txBody>
          <a:bodyPr wrap="square">
            <a:spAutoFit/>
          </a:bodyPr>
          <a:lstStyle/>
          <a:p>
            <a:pPr lvl="0" algn="just" defTabSz="914400" eaLnBrk="0" fontAlgn="base" hangingPunct="0">
              <a:spcBef>
                <a:spcPct val="0"/>
              </a:spcBef>
              <a:spcAft>
                <a:spcPct val="0"/>
              </a:spcAft>
            </a:pPr>
            <a:r>
              <a:rPr lang="es-EC" altLang="en-US" dirty="0" smtClean="0">
                <a:latin typeface="Arial" panose="020B0604020202020204" pitchFamily="34" charset="0"/>
                <a:ea typeface="Times New Roman" panose="02020603050405020304" pitchFamily="18" charset="0"/>
                <a:cs typeface="Times New Roman" panose="02020603050405020304" pitchFamily="18" charset="0"/>
              </a:rPr>
              <a:t>Norma </a:t>
            </a:r>
            <a:r>
              <a:rPr lang="es-EC" altLang="en-US" dirty="0">
                <a:latin typeface="Arial" panose="020B0604020202020204" pitchFamily="34" charset="0"/>
                <a:ea typeface="Times New Roman" panose="02020603050405020304" pitchFamily="18" charset="0"/>
                <a:cs typeface="Times New Roman" panose="02020603050405020304" pitchFamily="18" charset="0"/>
              </a:rPr>
              <a:t>NTP 434 “</a:t>
            </a:r>
            <a:r>
              <a:rPr lang="es-EC" altLang="en-US" i="1" dirty="0">
                <a:latin typeface="Arial" panose="020B0604020202020204" pitchFamily="34" charset="0"/>
                <a:ea typeface="Times New Roman" panose="02020603050405020304" pitchFamily="18" charset="0"/>
                <a:cs typeface="Times New Roman" panose="02020603050405020304" pitchFamily="18" charset="0"/>
              </a:rPr>
              <a:t>la unidad de paso para acceder a puntos de máquinas, aunque sea de forma ocasional, requiere una anchura mínima de 0,80 m”.</a:t>
            </a:r>
            <a:r>
              <a:rPr lang="es-EC" altLang="en-US" dirty="0">
                <a:latin typeface="Arial" panose="020B0604020202020204" pitchFamily="34" charset="0"/>
                <a:ea typeface="Times New Roman" panose="02020603050405020304" pitchFamily="18" charset="0"/>
                <a:cs typeface="Times New Roman" panose="02020603050405020304" pitchFamily="18" charset="0"/>
              </a:rPr>
              <a:t> </a:t>
            </a:r>
            <a:endParaRPr lang="en-US" altLang="en-US" sz="1050" dirty="0">
              <a:latin typeface="Arial" panose="020B0604020202020204" pitchFamily="34" charset="0"/>
            </a:endParaRPr>
          </a:p>
        </p:txBody>
      </p:sp>
    </p:spTree>
    <p:extLst>
      <p:ext uri="{BB962C8B-B14F-4D97-AF65-F5344CB8AC3E}">
        <p14:creationId xmlns:p14="http://schemas.microsoft.com/office/powerpoint/2010/main" val="1397621490"/>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4 Imagen"/>
          <p:cNvPicPr>
            <a:picLocks noChangeAspect="1" noChangeArrowheads="1"/>
          </p:cNvPicPr>
          <p:nvPr/>
        </p:nvPicPr>
        <p:blipFill>
          <a:blip r:embed="rId3"/>
          <a:srcRect l="6454" t="35651" r="48363" b="40483"/>
          <a:stretch>
            <a:fillRect/>
          </a:stretch>
        </p:blipFill>
        <p:spPr bwMode="auto">
          <a:xfrm>
            <a:off x="6586902" y="5946372"/>
            <a:ext cx="2365829" cy="739852"/>
          </a:xfrm>
          <a:prstGeom prst="rect">
            <a:avLst/>
          </a:prstGeom>
          <a:noFill/>
          <a:ln w="9525">
            <a:noFill/>
            <a:miter lim="800000"/>
            <a:headEnd/>
            <a:tailEnd/>
          </a:ln>
        </p:spPr>
      </p:pic>
      <p:sp>
        <p:nvSpPr>
          <p:cNvPr id="2" name="Título 1">
            <a:extLst>
              <a:ext uri="{FF2B5EF4-FFF2-40B4-BE49-F238E27FC236}">
                <a16:creationId xmlns:a16="http://schemas.microsoft.com/office/drawing/2014/main" id="{595EB354-1F55-4FC7-AFF9-146CD23C5A8E}"/>
              </a:ext>
            </a:extLst>
          </p:cNvPr>
          <p:cNvSpPr>
            <a:spLocks noGrp="1"/>
          </p:cNvSpPr>
          <p:nvPr>
            <p:ph type="title"/>
          </p:nvPr>
        </p:nvSpPr>
        <p:spPr>
          <a:xfrm>
            <a:off x="126504" y="90051"/>
            <a:ext cx="9019084" cy="468018"/>
          </a:xfrm>
        </p:spPr>
        <p:txBody>
          <a:bodyPr/>
          <a:lstStyle/>
          <a:p>
            <a:pPr algn="l"/>
            <a:r>
              <a:rPr lang="es-ES" sz="2400" i="0" dirty="0" smtClean="0">
                <a:solidFill>
                  <a:schemeClr val="accent6">
                    <a:lumMod val="50000"/>
                  </a:schemeClr>
                </a:solidFill>
                <a:effectLst/>
              </a:rPr>
              <a:t>Criterios de selección</a:t>
            </a:r>
            <a:endParaRPr lang="es-EC" sz="2400" i="0" dirty="0">
              <a:solidFill>
                <a:schemeClr val="accent6">
                  <a:lumMod val="50000"/>
                </a:schemeClr>
              </a:solidFill>
              <a:effectLst/>
            </a:endParaRPr>
          </a:p>
        </p:txBody>
      </p:sp>
      <p:sp>
        <p:nvSpPr>
          <p:cNvPr id="4" name="Rectangle 2">
            <a:extLst>
              <a:ext uri="{FF2B5EF4-FFF2-40B4-BE49-F238E27FC236}">
                <a16:creationId xmlns:a16="http://schemas.microsoft.com/office/drawing/2014/main" id="{53017761-E94B-4F42-95C5-CB08CFDAE067}"/>
              </a:ext>
            </a:extLst>
          </p:cNvPr>
          <p:cNvSpPr>
            <a:spLocks noChangeArrowheads="1"/>
          </p:cNvSpPr>
          <p:nvPr/>
        </p:nvSpPr>
        <p:spPr bwMode="auto">
          <a:xfrm>
            <a:off x="247491" y="642936"/>
            <a:ext cx="868830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C" dirty="0"/>
          </a:p>
        </p:txBody>
      </p:sp>
      <p:sp>
        <p:nvSpPr>
          <p:cNvPr id="5" name="Rectángulo 4"/>
          <p:cNvSpPr/>
          <p:nvPr/>
        </p:nvSpPr>
        <p:spPr>
          <a:xfrm>
            <a:off x="263664" y="871536"/>
            <a:ext cx="8669421" cy="2041585"/>
          </a:xfrm>
          <a:prstGeom prst="rect">
            <a:avLst/>
          </a:prstGeom>
        </p:spPr>
        <p:txBody>
          <a:bodyPr wrap="square">
            <a:spAutoFit/>
          </a:bodyPr>
          <a:lstStyle/>
          <a:p>
            <a:pPr indent="180340" algn="just">
              <a:spcAft>
                <a:spcPts val="800"/>
              </a:spcAft>
            </a:pPr>
            <a:r>
              <a:rPr lang="es-EC" b="1" dirty="0">
                <a:latin typeface="Times New Roman" panose="02020603050405020304" pitchFamily="18" charset="0"/>
                <a:ea typeface="Times New Roman" panose="02020603050405020304" pitchFamily="18" charset="0"/>
                <a:cs typeface="Times New Roman" panose="02020603050405020304" pitchFamily="18" charset="0"/>
              </a:rPr>
              <a:t>Requerimientos técnicos del protocolo de </a:t>
            </a:r>
            <a:r>
              <a:rPr lang="es-EC" b="1" dirty="0" smtClean="0">
                <a:latin typeface="Times New Roman" panose="02020603050405020304" pitchFamily="18" charset="0"/>
                <a:ea typeface="Times New Roman" panose="02020603050405020304" pitchFamily="18" charset="0"/>
                <a:cs typeface="Times New Roman" panose="02020603050405020304" pitchFamily="18" charset="0"/>
              </a:rPr>
              <a:t>comunicación</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a:p>
            <a:pPr marL="342900" lvl="0" indent="-342900" algn="just">
              <a:spcAft>
                <a:spcPts val="1200"/>
              </a:spcAft>
              <a:buFont typeface="Symbol" panose="05050102010706020507" pitchFamily="18" charset="2"/>
              <a:buChar char=""/>
            </a:pPr>
            <a:r>
              <a:rPr lang="es-EC" b="1" dirty="0">
                <a:latin typeface="Times New Roman" panose="02020603050405020304" pitchFamily="18" charset="0"/>
                <a:ea typeface="Times New Roman" panose="02020603050405020304" pitchFamily="18" charset="0"/>
                <a:cs typeface="Times New Roman" panose="02020603050405020304" pitchFamily="18" charset="0"/>
              </a:rPr>
              <a:t>Topología:</a:t>
            </a:r>
            <a:r>
              <a:rPr lang="es-EC" dirty="0">
                <a:latin typeface="Times New Roman" panose="02020603050405020304" pitchFamily="18" charset="0"/>
                <a:ea typeface="Times New Roman" panose="02020603050405020304" pitchFamily="18" charset="0"/>
                <a:cs typeface="Times New Roman" panose="02020603050405020304" pitchFamily="18" charset="0"/>
              </a:rPr>
              <a:t> </a:t>
            </a:r>
            <a:r>
              <a:rPr lang="es-EC" dirty="0" smtClean="0">
                <a:latin typeface="Times New Roman" panose="02020603050405020304" pitchFamily="18" charset="0"/>
                <a:ea typeface="Times New Roman" panose="02020603050405020304" pitchFamily="18" charset="0"/>
                <a:cs typeface="Times New Roman" panose="02020603050405020304" pitchFamily="18" charset="0"/>
              </a:rPr>
              <a:t>estrella</a:t>
            </a:r>
          </a:p>
          <a:p>
            <a:pPr marL="342900" lvl="0" indent="-342900" algn="just">
              <a:spcAft>
                <a:spcPts val="1200"/>
              </a:spcAft>
              <a:buFont typeface="Symbol" panose="05050102010706020507" pitchFamily="18" charset="2"/>
              <a:buChar char=""/>
            </a:pPr>
            <a:r>
              <a:rPr lang="es-EC" b="1" dirty="0" smtClean="0">
                <a:latin typeface="Times New Roman" panose="02020603050405020304" pitchFamily="18" charset="0"/>
                <a:ea typeface="Times New Roman" panose="02020603050405020304" pitchFamily="18" charset="0"/>
                <a:cs typeface="Times New Roman" panose="02020603050405020304" pitchFamily="18" charset="0"/>
              </a:rPr>
              <a:t>Nº </a:t>
            </a:r>
            <a:r>
              <a:rPr lang="es-EC" b="1" dirty="0">
                <a:latin typeface="Times New Roman" panose="02020603050405020304" pitchFamily="18" charset="0"/>
                <a:ea typeface="Times New Roman" panose="02020603050405020304" pitchFamily="18" charset="0"/>
                <a:cs typeface="Times New Roman" panose="02020603050405020304" pitchFamily="18" charset="0"/>
              </a:rPr>
              <a:t>de dispositivos</a:t>
            </a:r>
            <a:r>
              <a:rPr lang="es-EC" dirty="0">
                <a:latin typeface="Times New Roman" panose="02020603050405020304" pitchFamily="18" charset="0"/>
                <a:ea typeface="Times New Roman" panose="02020603050405020304" pitchFamily="18" charset="0"/>
                <a:cs typeface="Times New Roman" panose="02020603050405020304" pitchFamily="18" charset="0"/>
              </a:rPr>
              <a:t>: al menos </a:t>
            </a:r>
            <a:r>
              <a:rPr lang="es-EC" dirty="0" smtClean="0">
                <a:latin typeface="Times New Roman" panose="02020603050405020304" pitchFamily="18" charset="0"/>
                <a:ea typeface="Times New Roman" panose="02020603050405020304" pitchFamily="18" charset="0"/>
                <a:cs typeface="Times New Roman" panose="02020603050405020304" pitchFamily="18" charset="0"/>
              </a:rPr>
              <a:t>5 </a:t>
            </a:r>
          </a:p>
          <a:p>
            <a:pPr marL="342900" lvl="0" indent="-342900" algn="just">
              <a:spcAft>
                <a:spcPts val="1200"/>
              </a:spcAft>
              <a:buFont typeface="Symbol" panose="05050102010706020507" pitchFamily="18" charset="2"/>
              <a:buChar char=""/>
            </a:pPr>
            <a:r>
              <a:rPr lang="es-EC" b="1" dirty="0" smtClean="0">
                <a:latin typeface="Times New Roman" panose="02020603050405020304" pitchFamily="18" charset="0"/>
                <a:ea typeface="Times New Roman" panose="02020603050405020304" pitchFamily="18" charset="0"/>
                <a:cs typeface="Times New Roman" panose="02020603050405020304" pitchFamily="18" charset="0"/>
              </a:rPr>
              <a:t>Distancia</a:t>
            </a:r>
            <a:r>
              <a:rPr lang="es-EC" b="1" dirty="0">
                <a:latin typeface="Times New Roman" panose="02020603050405020304" pitchFamily="18" charset="0"/>
                <a:ea typeface="Times New Roman" panose="02020603050405020304" pitchFamily="18" charset="0"/>
                <a:cs typeface="Times New Roman" panose="02020603050405020304" pitchFamily="18" charset="0"/>
              </a:rPr>
              <a:t>:</a:t>
            </a:r>
            <a:r>
              <a:rPr lang="es-EC" dirty="0">
                <a:latin typeface="Times New Roman" panose="02020603050405020304" pitchFamily="18" charset="0"/>
                <a:ea typeface="Times New Roman" panose="02020603050405020304" pitchFamily="18" charset="0"/>
                <a:cs typeface="Times New Roman" panose="02020603050405020304" pitchFamily="18" charset="0"/>
              </a:rPr>
              <a:t> al menos 1 </a:t>
            </a:r>
            <a:r>
              <a:rPr lang="es-EC" dirty="0" smtClean="0">
                <a:latin typeface="Times New Roman" panose="02020603050405020304" pitchFamily="18" charset="0"/>
                <a:ea typeface="Times New Roman" panose="02020603050405020304" pitchFamily="18" charset="0"/>
                <a:cs typeface="Times New Roman" panose="02020603050405020304" pitchFamily="18" charset="0"/>
              </a:rPr>
              <a:t>km</a:t>
            </a:r>
          </a:p>
          <a:p>
            <a:pPr marL="342900" lvl="0" indent="-342900" algn="just">
              <a:spcAft>
                <a:spcPts val="1200"/>
              </a:spcAft>
              <a:buFont typeface="Symbol" panose="05050102010706020507" pitchFamily="18" charset="2"/>
              <a:buChar char=""/>
            </a:pPr>
            <a:r>
              <a:rPr lang="es-EC" b="1" dirty="0" smtClean="0">
                <a:latin typeface="Times New Roman" panose="02020603050405020304" pitchFamily="18" charset="0"/>
                <a:ea typeface="Times New Roman" panose="02020603050405020304" pitchFamily="18" charset="0"/>
                <a:cs typeface="Times New Roman" panose="02020603050405020304" pitchFamily="18" charset="0"/>
              </a:rPr>
              <a:t>Compatibilidad </a:t>
            </a:r>
            <a:r>
              <a:rPr lang="es-EC" b="1" dirty="0">
                <a:latin typeface="Times New Roman" panose="02020603050405020304" pitchFamily="18" charset="0"/>
                <a:ea typeface="Times New Roman" panose="02020603050405020304" pitchFamily="18" charset="0"/>
                <a:cs typeface="Times New Roman" panose="02020603050405020304" pitchFamily="18" charset="0"/>
              </a:rPr>
              <a:t>con los dispositivos actuales:</a:t>
            </a:r>
            <a:r>
              <a:rPr lang="es-EC" dirty="0">
                <a:latin typeface="Times New Roman" panose="02020603050405020304" pitchFamily="18" charset="0"/>
                <a:ea typeface="Times New Roman" panose="02020603050405020304" pitchFamily="18" charset="0"/>
                <a:cs typeface="Times New Roman" panose="02020603050405020304" pitchFamily="18" charset="0"/>
              </a:rPr>
              <a:t> </a:t>
            </a:r>
            <a:r>
              <a:rPr lang="es-EC" dirty="0" smtClean="0">
                <a:latin typeface="Times New Roman" panose="02020603050405020304" pitchFamily="18" charset="0"/>
                <a:ea typeface="Times New Roman" panose="02020603050405020304" pitchFamily="18" charset="0"/>
                <a:cs typeface="Times New Roman" panose="02020603050405020304" pitchFamily="18" charset="0"/>
              </a:rPr>
              <a:t>VSD (</a:t>
            </a:r>
            <a:r>
              <a:rPr lang="es-EC" dirty="0" err="1" smtClean="0">
                <a:latin typeface="Times New Roman" panose="02020603050405020304" pitchFamily="18" charset="0"/>
                <a:ea typeface="Times New Roman" panose="02020603050405020304" pitchFamily="18" charset="0"/>
                <a:cs typeface="Times New Roman" panose="02020603050405020304" pitchFamily="18" charset="0"/>
              </a:rPr>
              <a:t>Modbus</a:t>
            </a:r>
            <a:r>
              <a:rPr lang="es-EC"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s-EC" dirty="0">
                <a:latin typeface="Times New Roman" panose="02020603050405020304" pitchFamily="18" charset="0"/>
                <a:ea typeface="Times New Roman" panose="02020603050405020304" pitchFamily="18" charset="0"/>
                <a:cs typeface="Times New Roman" panose="02020603050405020304" pitchFamily="18" charset="0"/>
              </a:rPr>
              <a:t>RTU o </a:t>
            </a:r>
            <a:r>
              <a:rPr lang="es-EC" dirty="0" err="1" smtClean="0">
                <a:latin typeface="Times New Roman" panose="02020603050405020304" pitchFamily="18" charset="0"/>
                <a:ea typeface="Times New Roman" panose="02020603050405020304" pitchFamily="18" charset="0"/>
                <a:cs typeface="Times New Roman" panose="02020603050405020304" pitchFamily="18" charset="0"/>
              </a:rPr>
              <a:t>CANopen</a:t>
            </a:r>
            <a:r>
              <a:rPr lang="es-EC" dirty="0">
                <a:latin typeface="Times New Roman" panose="02020603050405020304" pitchFamily="18" charset="0"/>
                <a:ea typeface="Times New Roman" panose="02020603050405020304" pitchFamily="18" charset="0"/>
                <a:cs typeface="Times New Roman" panose="02020603050405020304" pitchFamily="18" charset="0"/>
              </a:rPr>
              <a:t>)</a:t>
            </a:r>
            <a:r>
              <a:rPr lang="es-EC"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en-US" dirty="0">
              <a:latin typeface="Times New Roman" panose="02020603050405020304" pitchFamily="18" charset="0"/>
              <a:ea typeface="Times New Roman" panose="02020603050405020304" pitchFamily="18" charset="0"/>
              <a:cs typeface="Times New Roman" panose="02020603050405020304" pitchFamily="18" charset="0"/>
            </a:endParaRPr>
          </a:p>
        </p:txBody>
      </p:sp>
      <p:graphicFrame>
        <p:nvGraphicFramePr>
          <p:cNvPr id="6" name="Tabla 5"/>
          <p:cNvGraphicFramePr>
            <a:graphicFrameLocks noGrp="1"/>
          </p:cNvGraphicFramePr>
          <p:nvPr>
            <p:extLst>
              <p:ext uri="{D42A27DB-BD31-4B8C-83A1-F6EECF244321}">
                <p14:modId xmlns:p14="http://schemas.microsoft.com/office/powerpoint/2010/main" val="105759104"/>
              </p:ext>
            </p:extLst>
          </p:nvPr>
        </p:nvGraphicFramePr>
        <p:xfrm>
          <a:off x="555920" y="3593601"/>
          <a:ext cx="8160252" cy="624840"/>
        </p:xfrm>
        <a:graphic>
          <a:graphicData uri="http://schemas.openxmlformats.org/drawingml/2006/table">
            <a:tbl>
              <a:tblPr firstRow="1" firstCol="1" bandRow="1">
                <a:tableStyleId>{C4B1156A-380E-4F78-BDF5-A606A8083BF9}</a:tableStyleId>
              </a:tblPr>
              <a:tblGrid>
                <a:gridCol w="1696818">
                  <a:extLst>
                    <a:ext uri="{9D8B030D-6E8A-4147-A177-3AD203B41FA5}">
                      <a16:colId xmlns:a16="http://schemas.microsoft.com/office/drawing/2014/main" val="2729574558"/>
                    </a:ext>
                  </a:extLst>
                </a:gridCol>
                <a:gridCol w="1198600">
                  <a:extLst>
                    <a:ext uri="{9D8B030D-6E8A-4147-A177-3AD203B41FA5}">
                      <a16:colId xmlns:a16="http://schemas.microsoft.com/office/drawing/2014/main" val="129465395"/>
                    </a:ext>
                  </a:extLst>
                </a:gridCol>
                <a:gridCol w="1553102">
                  <a:extLst>
                    <a:ext uri="{9D8B030D-6E8A-4147-A177-3AD203B41FA5}">
                      <a16:colId xmlns:a16="http://schemas.microsoft.com/office/drawing/2014/main" val="3120637700"/>
                    </a:ext>
                  </a:extLst>
                </a:gridCol>
                <a:gridCol w="1361480">
                  <a:extLst>
                    <a:ext uri="{9D8B030D-6E8A-4147-A177-3AD203B41FA5}">
                      <a16:colId xmlns:a16="http://schemas.microsoft.com/office/drawing/2014/main" val="1079085612"/>
                    </a:ext>
                  </a:extLst>
                </a:gridCol>
                <a:gridCol w="1247463">
                  <a:extLst>
                    <a:ext uri="{9D8B030D-6E8A-4147-A177-3AD203B41FA5}">
                      <a16:colId xmlns:a16="http://schemas.microsoft.com/office/drawing/2014/main" val="2760704007"/>
                    </a:ext>
                  </a:extLst>
                </a:gridCol>
                <a:gridCol w="1102789">
                  <a:extLst>
                    <a:ext uri="{9D8B030D-6E8A-4147-A177-3AD203B41FA5}">
                      <a16:colId xmlns:a16="http://schemas.microsoft.com/office/drawing/2014/main" val="4175705722"/>
                    </a:ext>
                  </a:extLst>
                </a:gridCol>
              </a:tblGrid>
              <a:tr h="624840">
                <a:tc>
                  <a:txBody>
                    <a:bodyPr/>
                    <a:lstStyle/>
                    <a:p>
                      <a:pPr indent="180340" algn="ctr">
                        <a:lnSpc>
                          <a:spcPct val="150000"/>
                        </a:lnSpc>
                        <a:spcAft>
                          <a:spcPts val="0"/>
                        </a:spcAft>
                      </a:pPr>
                      <a:r>
                        <a:rPr lang="es-EC" sz="900" dirty="0">
                          <a:effectLst/>
                        </a:rPr>
                        <a:t>ETHERNET IP</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80340" algn="ctr">
                        <a:lnSpc>
                          <a:spcPct val="150000"/>
                        </a:lnSpc>
                        <a:spcAft>
                          <a:spcPts val="0"/>
                        </a:spcAft>
                      </a:pPr>
                      <a:r>
                        <a:rPr lang="es-EC" sz="900" dirty="0" smtClean="0">
                          <a:effectLst/>
                        </a:rPr>
                        <a:t>bus</a:t>
                      </a:r>
                      <a:r>
                        <a:rPr lang="es-EC" sz="900" dirty="0">
                          <a:effectLst/>
                        </a:rPr>
                        <a:t>, </a:t>
                      </a:r>
                      <a:r>
                        <a:rPr lang="es-EC" sz="900" dirty="0" smtClean="0">
                          <a:effectLst/>
                        </a:rPr>
                        <a:t>estrella, malla-cadena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80340" algn="ctr">
                        <a:lnSpc>
                          <a:spcPct val="150000"/>
                        </a:lnSpc>
                        <a:spcAft>
                          <a:spcPts val="0"/>
                        </a:spcAft>
                      </a:pPr>
                      <a:r>
                        <a:rPr lang="es-EC" sz="900" dirty="0">
                          <a:effectLst/>
                        </a:rPr>
                        <a:t>maestro/esclavo, punto a punto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80340" algn="ctr">
                        <a:lnSpc>
                          <a:spcPct val="150000"/>
                        </a:lnSpc>
                        <a:spcAft>
                          <a:spcPts val="0"/>
                        </a:spcAft>
                      </a:pPr>
                      <a:r>
                        <a:rPr lang="es-EC" sz="900" dirty="0">
                          <a:effectLst/>
                        </a:rPr>
                        <a:t>256</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80340" algn="ctr">
                        <a:lnSpc>
                          <a:spcPct val="150000"/>
                        </a:lnSpc>
                        <a:spcAft>
                          <a:spcPts val="0"/>
                        </a:spcAft>
                      </a:pPr>
                      <a:r>
                        <a:rPr lang="es-EC" sz="900" dirty="0">
                          <a:effectLst/>
                        </a:rPr>
                        <a:t>10Mbps - 100 Mbps</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80340" algn="ctr">
                        <a:lnSpc>
                          <a:spcPct val="150000"/>
                        </a:lnSpc>
                        <a:spcAft>
                          <a:spcPts val="0"/>
                        </a:spcAft>
                      </a:pPr>
                      <a:r>
                        <a:rPr lang="es-EC" sz="900" dirty="0">
                          <a:effectLst/>
                        </a:rPr>
                        <a:t>100 m por segmento</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4139203545"/>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2606142240"/>
              </p:ext>
            </p:extLst>
          </p:nvPr>
        </p:nvGraphicFramePr>
        <p:xfrm>
          <a:off x="555920" y="3161565"/>
          <a:ext cx="8160253" cy="411480"/>
        </p:xfrm>
        <a:graphic>
          <a:graphicData uri="http://schemas.openxmlformats.org/drawingml/2006/table">
            <a:tbl>
              <a:tblPr firstRow="1" firstCol="1" bandRow="1">
                <a:tableStyleId>{93296810-A885-4BE3-A3E7-6D5BEEA58F35}</a:tableStyleId>
              </a:tblPr>
              <a:tblGrid>
                <a:gridCol w="1696819">
                  <a:extLst>
                    <a:ext uri="{9D8B030D-6E8A-4147-A177-3AD203B41FA5}">
                      <a16:colId xmlns:a16="http://schemas.microsoft.com/office/drawing/2014/main" val="3377351067"/>
                    </a:ext>
                  </a:extLst>
                </a:gridCol>
                <a:gridCol w="1198600">
                  <a:extLst>
                    <a:ext uri="{9D8B030D-6E8A-4147-A177-3AD203B41FA5}">
                      <a16:colId xmlns:a16="http://schemas.microsoft.com/office/drawing/2014/main" val="3482957388"/>
                    </a:ext>
                  </a:extLst>
                </a:gridCol>
                <a:gridCol w="1553102">
                  <a:extLst>
                    <a:ext uri="{9D8B030D-6E8A-4147-A177-3AD203B41FA5}">
                      <a16:colId xmlns:a16="http://schemas.microsoft.com/office/drawing/2014/main" val="2410894386"/>
                    </a:ext>
                  </a:extLst>
                </a:gridCol>
                <a:gridCol w="1361479">
                  <a:extLst>
                    <a:ext uri="{9D8B030D-6E8A-4147-A177-3AD203B41FA5}">
                      <a16:colId xmlns:a16="http://schemas.microsoft.com/office/drawing/2014/main" val="1016927195"/>
                    </a:ext>
                  </a:extLst>
                </a:gridCol>
                <a:gridCol w="1247464">
                  <a:extLst>
                    <a:ext uri="{9D8B030D-6E8A-4147-A177-3AD203B41FA5}">
                      <a16:colId xmlns:a16="http://schemas.microsoft.com/office/drawing/2014/main" val="4135809211"/>
                    </a:ext>
                  </a:extLst>
                </a:gridCol>
                <a:gridCol w="1102789">
                  <a:extLst>
                    <a:ext uri="{9D8B030D-6E8A-4147-A177-3AD203B41FA5}">
                      <a16:colId xmlns:a16="http://schemas.microsoft.com/office/drawing/2014/main" val="684165499"/>
                    </a:ext>
                  </a:extLst>
                </a:gridCol>
              </a:tblGrid>
              <a:tr h="174625">
                <a:tc>
                  <a:txBody>
                    <a:bodyPr/>
                    <a:lstStyle/>
                    <a:p>
                      <a:pPr indent="180340" algn="l">
                        <a:lnSpc>
                          <a:spcPct val="150000"/>
                        </a:lnSpc>
                        <a:spcAft>
                          <a:spcPts val="0"/>
                        </a:spcAft>
                      </a:pPr>
                      <a:r>
                        <a:rPr lang="es-EC" sz="900">
                          <a:effectLst/>
                        </a:rPr>
                        <a:t>PROTOCOLO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80340" algn="l">
                        <a:lnSpc>
                          <a:spcPct val="150000"/>
                        </a:lnSpc>
                        <a:spcAft>
                          <a:spcPts val="0"/>
                        </a:spcAft>
                      </a:pPr>
                      <a:r>
                        <a:rPr lang="es-EC" sz="900">
                          <a:effectLst/>
                        </a:rPr>
                        <a:t>TOPOLOGÍA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80340" algn="l">
                        <a:lnSpc>
                          <a:spcPct val="150000"/>
                        </a:lnSpc>
                        <a:spcAft>
                          <a:spcPts val="0"/>
                        </a:spcAft>
                      </a:pPr>
                      <a:r>
                        <a:rPr lang="es-EC" sz="900">
                          <a:effectLst/>
                        </a:rPr>
                        <a:t>ARQUITECTURA</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80340" algn="l">
                        <a:lnSpc>
                          <a:spcPct val="150000"/>
                        </a:lnSpc>
                        <a:spcAft>
                          <a:spcPts val="0"/>
                        </a:spcAft>
                      </a:pPr>
                      <a:r>
                        <a:rPr lang="es-EC" sz="900">
                          <a:effectLst/>
                        </a:rPr>
                        <a:t>DISPOSITIVOS nodos por segmento</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80340" algn="l">
                        <a:lnSpc>
                          <a:spcPct val="150000"/>
                        </a:lnSpc>
                        <a:spcAft>
                          <a:spcPts val="0"/>
                        </a:spcAft>
                      </a:pPr>
                      <a:r>
                        <a:rPr lang="es-EC" sz="900">
                          <a:effectLst/>
                        </a:rPr>
                        <a:t>VELOCIDAD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tc>
                  <a:txBody>
                    <a:bodyPr/>
                    <a:lstStyle/>
                    <a:p>
                      <a:pPr indent="180340" algn="l">
                        <a:lnSpc>
                          <a:spcPct val="150000"/>
                        </a:lnSpc>
                        <a:spcAft>
                          <a:spcPts val="0"/>
                        </a:spcAft>
                      </a:pPr>
                      <a:r>
                        <a:rPr lang="es-EC" sz="900" dirty="0">
                          <a:effectLst/>
                        </a:rPr>
                        <a:t>DISTANCIA</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val="3735847551"/>
                  </a:ext>
                </a:extLst>
              </a:tr>
            </a:tbl>
          </a:graphicData>
        </a:graphic>
      </p:graphicFrame>
    </p:spTree>
    <p:extLst>
      <p:ext uri="{BB962C8B-B14F-4D97-AF65-F5344CB8AC3E}">
        <p14:creationId xmlns:p14="http://schemas.microsoft.com/office/powerpoint/2010/main" val="2621783283"/>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TemaESPE">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sp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pe}" id="{7F31CE40-40C9-4D11-93DD-CCA3A5642D58}" vid="{814B2196-759D-498A-852F-BA38CD4EBCA8}"/>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24985</TotalTime>
  <Words>1177</Words>
  <Application>Microsoft Office PowerPoint</Application>
  <PresentationFormat>Personalizado</PresentationFormat>
  <Paragraphs>170</Paragraphs>
  <Slides>20</Slides>
  <Notes>16</Notes>
  <HiddenSlides>0</HiddenSlides>
  <MMClips>0</MMClips>
  <ScaleCrop>false</ScaleCrop>
  <HeadingPairs>
    <vt:vector size="8" baseType="variant">
      <vt:variant>
        <vt:lpstr>Fuentes usadas</vt:lpstr>
      </vt:variant>
      <vt:variant>
        <vt:i4>6</vt:i4>
      </vt:variant>
      <vt:variant>
        <vt:lpstr>Tema</vt:lpstr>
      </vt:variant>
      <vt:variant>
        <vt:i4>3</vt:i4>
      </vt:variant>
      <vt:variant>
        <vt:lpstr>Servidores OLE incrustados</vt:lpstr>
      </vt:variant>
      <vt:variant>
        <vt:i4>1</vt:i4>
      </vt:variant>
      <vt:variant>
        <vt:lpstr>Títulos de diapositiva</vt:lpstr>
      </vt:variant>
      <vt:variant>
        <vt:i4>20</vt:i4>
      </vt:variant>
    </vt:vector>
  </HeadingPairs>
  <TitlesOfParts>
    <vt:vector size="30" baseType="lpstr">
      <vt:lpstr>Arial</vt:lpstr>
      <vt:lpstr>Calibri</vt:lpstr>
      <vt:lpstr>Calibri Light</vt:lpstr>
      <vt:lpstr>Symbol</vt:lpstr>
      <vt:lpstr>Times New Roman</vt:lpstr>
      <vt:lpstr>Trebuchet MS</vt:lpstr>
      <vt:lpstr>TemaESPE</vt:lpstr>
      <vt:lpstr>espe}</vt:lpstr>
      <vt:lpstr>Tema de Office</vt:lpstr>
      <vt:lpstr>CorelDRAW</vt:lpstr>
      <vt:lpstr>Presentación de PowerPoint</vt:lpstr>
      <vt:lpstr>Presentación de PowerPoint</vt:lpstr>
      <vt:lpstr>Presentación de PowerPoint</vt:lpstr>
      <vt:lpstr>Presentación de PowerPoint</vt:lpstr>
      <vt:lpstr>Objetivos</vt:lpstr>
      <vt:lpstr>Levantamiento de información</vt:lpstr>
      <vt:lpstr>Tipos de cámaras de empuje</vt:lpstr>
      <vt:lpstr>Deficiencias Banco de pruebas de cámaras de empuje</vt:lpstr>
      <vt:lpstr>Criterios de selección</vt:lpstr>
      <vt:lpstr>Criterios de selección</vt:lpstr>
      <vt:lpstr>Alternativas de solución</vt:lpstr>
      <vt:lpstr>Implementación:   Panel de Control</vt:lpstr>
      <vt:lpstr>Implementación  HMI y Medición</vt:lpstr>
      <vt:lpstr>Implementación  SCADA</vt:lpstr>
      <vt:lpstr>Conclusiones y Recomendaciones</vt:lpstr>
      <vt:lpstr>Conclusiones y Recomendaciones</vt:lpstr>
      <vt:lpstr>Conclusiones y Recomendaciones</vt:lpstr>
      <vt:lpstr>Conclusiones y Recomendaciones</vt:lpstr>
      <vt:lpstr>Conclusiones y 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Gabriela Morales</dc:creator>
  <cp:lastModifiedBy>Aurora Ñacato</cp:lastModifiedBy>
  <cp:revision>1055</cp:revision>
  <cp:lastPrinted>2017-09-14T21:27:46Z</cp:lastPrinted>
  <dcterms:created xsi:type="dcterms:W3CDTF">2015-11-03T05:21:31Z</dcterms:created>
  <dcterms:modified xsi:type="dcterms:W3CDTF">2020-01-22T15:08:57Z</dcterms:modified>
</cp:coreProperties>
</file>