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sldIdLst>
    <p:sldId id="256" r:id="rId2"/>
    <p:sldId id="257" r:id="rId3"/>
    <p:sldId id="268" r:id="rId4"/>
    <p:sldId id="259" r:id="rId5"/>
    <p:sldId id="260" r:id="rId6"/>
    <p:sldId id="263" r:id="rId7"/>
    <p:sldId id="270" r:id="rId8"/>
    <p:sldId id="264" r:id="rId9"/>
    <p:sldId id="271" r:id="rId10"/>
    <p:sldId id="272" r:id="rId11"/>
    <p:sldId id="265" r:id="rId12"/>
    <p:sldId id="275" r:id="rId13"/>
    <p:sldId id="276" r:id="rId14"/>
    <p:sldId id="273" r:id="rId15"/>
    <p:sldId id="284" r:id="rId16"/>
    <p:sldId id="266" r:id="rId17"/>
    <p:sldId id="262" r:id="rId18"/>
    <p:sldId id="282" r:id="rId19"/>
    <p:sldId id="285" r:id="rId20"/>
    <p:sldId id="286" r:id="rId21"/>
    <p:sldId id="281"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B7B7"/>
    <a:srgbClr val="100E38"/>
    <a:srgbClr val="FDFDFD"/>
    <a:srgbClr val="FF65A0"/>
    <a:srgbClr val="FF64A8"/>
    <a:srgbClr val="FF6699"/>
    <a:srgbClr val="52C09D"/>
    <a:srgbClr val="CC0099"/>
    <a:srgbClr val="52C29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p:scale>
          <a:sx n="70" d="100"/>
          <a:sy n="70" d="100"/>
        </p:scale>
        <p:origin x="246" y="180"/>
      </p:cViewPr>
      <p:guideLst>
        <p:guide orient="horz" pos="2137"/>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2.xml.rels><?xml version="1.0" encoding="UTF-8" standalone="yes"?>
<Relationships xmlns="http://schemas.openxmlformats.org/package/2006/relationships"><Relationship Id="rId1" Type="http://schemas.openxmlformats.org/officeDocument/2006/relationships/image" Target="../media/image30.png"/></Relationships>
</file>

<file path=ppt/diagrams/_rels/data3.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2C0AC-305C-4E3D-8D4D-56FCEB9E06C7}" type="doc">
      <dgm:prSet loTypeId="urn:microsoft.com/office/officeart/2005/8/layout/chevron1" loCatId="process" qsTypeId="urn:microsoft.com/office/officeart/2005/8/quickstyle/simple4" qsCatId="simple" csTypeId="urn:microsoft.com/office/officeart/2005/8/colors/colorful5" csCatId="colorful" phldr="1"/>
      <dgm:spPr/>
      <dgm:t>
        <a:bodyPr/>
        <a:lstStyle/>
        <a:p>
          <a:endParaRPr lang="es-EC"/>
        </a:p>
      </dgm:t>
    </dgm:pt>
    <dgm:pt modelId="{6593A647-8244-4A0C-8ADF-9E585DCD6A50}">
      <dgm:prSet phldrT="[Texto]" custT="1"/>
      <dgm:spPr/>
      <dgm:t>
        <a:bodyPr/>
        <a:lstStyle/>
        <a:p>
          <a:pPr algn="ctr"/>
          <a:r>
            <a:rPr lang="es-EC" sz="2000" b="1" dirty="0" smtClean="0"/>
            <a:t>Documental</a:t>
          </a:r>
          <a:endParaRPr lang="es-EC" sz="2000" b="1" dirty="0"/>
        </a:p>
      </dgm:t>
    </dgm:pt>
    <dgm:pt modelId="{7164BBEF-4B78-49E0-9E31-994CB7AB6D07}" type="parTrans" cxnId="{89BEFD7B-9CBB-4FB1-A6E4-BC5659C0048A}">
      <dgm:prSet/>
      <dgm:spPr/>
      <dgm:t>
        <a:bodyPr/>
        <a:lstStyle/>
        <a:p>
          <a:pPr algn="ctr"/>
          <a:endParaRPr lang="es-EC" b="1"/>
        </a:p>
      </dgm:t>
    </dgm:pt>
    <dgm:pt modelId="{B9CCC2F9-6B5C-4A8B-99F1-2C4CD91417BD}" type="sibTrans" cxnId="{89BEFD7B-9CBB-4FB1-A6E4-BC5659C0048A}">
      <dgm:prSet/>
      <dgm:spPr/>
      <dgm:t>
        <a:bodyPr/>
        <a:lstStyle/>
        <a:p>
          <a:pPr algn="ctr"/>
          <a:endParaRPr lang="es-EC" b="1"/>
        </a:p>
      </dgm:t>
    </dgm:pt>
    <dgm:pt modelId="{0AC80EA3-070A-4D6D-B6B8-6EDA563241A6}">
      <dgm:prSet phldrT="[Texto]"/>
      <dgm:spPr/>
      <dgm:t>
        <a:bodyPr/>
        <a:lstStyle/>
        <a:p>
          <a:pPr algn="ctr"/>
          <a:r>
            <a:rPr lang="es-EC" b="1" dirty="0" smtClean="0"/>
            <a:t>Investigación de campo</a:t>
          </a:r>
        </a:p>
        <a:p>
          <a:pPr algn="ctr"/>
          <a:r>
            <a:rPr lang="es-EC" b="1" dirty="0" smtClean="0"/>
            <a:t>-Entrevista</a:t>
          </a:r>
        </a:p>
        <a:p>
          <a:pPr algn="ctr"/>
          <a:r>
            <a:rPr lang="es-EC" b="1" dirty="0" smtClean="0"/>
            <a:t>-Encuesta</a:t>
          </a:r>
          <a:endParaRPr lang="es-EC" b="1" dirty="0"/>
        </a:p>
      </dgm:t>
    </dgm:pt>
    <dgm:pt modelId="{206186B9-3252-474B-AC15-BCE8FB34D656}" type="parTrans" cxnId="{884913FF-B7F7-475F-960B-3540515A2AC7}">
      <dgm:prSet/>
      <dgm:spPr/>
      <dgm:t>
        <a:bodyPr/>
        <a:lstStyle/>
        <a:p>
          <a:pPr algn="ctr"/>
          <a:endParaRPr lang="es-EC" b="1"/>
        </a:p>
      </dgm:t>
    </dgm:pt>
    <dgm:pt modelId="{24FD3090-F65F-4388-B023-C22C1E331EB0}" type="sibTrans" cxnId="{884913FF-B7F7-475F-960B-3540515A2AC7}">
      <dgm:prSet/>
      <dgm:spPr/>
      <dgm:t>
        <a:bodyPr/>
        <a:lstStyle/>
        <a:p>
          <a:pPr algn="ctr"/>
          <a:endParaRPr lang="es-EC" b="1"/>
        </a:p>
      </dgm:t>
    </dgm:pt>
    <dgm:pt modelId="{877B0315-6F40-4304-B535-1086FB3377A2}">
      <dgm:prSet phldrT="[Texto]" custT="1"/>
      <dgm:spPr/>
      <dgm:t>
        <a:bodyPr/>
        <a:lstStyle/>
        <a:p>
          <a:pPr algn="ctr"/>
          <a:r>
            <a:rPr lang="es-EC" sz="1800" b="1" dirty="0" smtClean="0"/>
            <a:t>Análisis de la población de estudio </a:t>
          </a:r>
          <a:endParaRPr lang="es-EC" sz="1800" b="1" dirty="0"/>
        </a:p>
      </dgm:t>
    </dgm:pt>
    <dgm:pt modelId="{7A1223A1-48C2-4DA3-884E-53D600A6815F}" type="sibTrans" cxnId="{E3840BF0-B32E-48C3-85F6-13555C661E51}">
      <dgm:prSet/>
      <dgm:spPr/>
      <dgm:t>
        <a:bodyPr/>
        <a:lstStyle/>
        <a:p>
          <a:pPr algn="ctr"/>
          <a:endParaRPr lang="es-EC" b="1"/>
        </a:p>
      </dgm:t>
    </dgm:pt>
    <dgm:pt modelId="{53AD570A-62F8-4E94-A0B5-519634F313D6}" type="parTrans" cxnId="{E3840BF0-B32E-48C3-85F6-13555C661E51}">
      <dgm:prSet/>
      <dgm:spPr/>
      <dgm:t>
        <a:bodyPr/>
        <a:lstStyle/>
        <a:p>
          <a:pPr algn="ctr"/>
          <a:endParaRPr lang="es-EC" b="1"/>
        </a:p>
      </dgm:t>
    </dgm:pt>
    <dgm:pt modelId="{D9512B32-452C-4767-9CCF-5616ED8CD2FD}" type="pres">
      <dgm:prSet presAssocID="{3632C0AC-305C-4E3D-8D4D-56FCEB9E06C7}" presName="Name0" presStyleCnt="0">
        <dgm:presLayoutVars>
          <dgm:dir/>
          <dgm:animLvl val="lvl"/>
          <dgm:resizeHandles val="exact"/>
        </dgm:presLayoutVars>
      </dgm:prSet>
      <dgm:spPr/>
      <dgm:t>
        <a:bodyPr/>
        <a:lstStyle/>
        <a:p>
          <a:endParaRPr lang="es-EC"/>
        </a:p>
      </dgm:t>
    </dgm:pt>
    <dgm:pt modelId="{B88F7BDE-D73A-4B0E-A203-0AE5A48EE8E3}" type="pres">
      <dgm:prSet presAssocID="{6593A647-8244-4A0C-8ADF-9E585DCD6A50}" presName="parTxOnly" presStyleLbl="node1" presStyleIdx="0" presStyleCnt="3">
        <dgm:presLayoutVars>
          <dgm:chMax val="0"/>
          <dgm:chPref val="0"/>
          <dgm:bulletEnabled val="1"/>
        </dgm:presLayoutVars>
      </dgm:prSet>
      <dgm:spPr/>
      <dgm:t>
        <a:bodyPr/>
        <a:lstStyle/>
        <a:p>
          <a:endParaRPr lang="es-EC"/>
        </a:p>
      </dgm:t>
    </dgm:pt>
    <dgm:pt modelId="{9522B671-C9AB-41C9-A3C3-34284DC05FE4}" type="pres">
      <dgm:prSet presAssocID="{B9CCC2F9-6B5C-4A8B-99F1-2C4CD91417BD}" presName="parTxOnlySpace" presStyleCnt="0"/>
      <dgm:spPr/>
    </dgm:pt>
    <dgm:pt modelId="{0F150E57-AAD3-4C06-ABB8-A44B20612A33}" type="pres">
      <dgm:prSet presAssocID="{877B0315-6F40-4304-B535-1086FB3377A2}" presName="parTxOnly" presStyleLbl="node1" presStyleIdx="1" presStyleCnt="3">
        <dgm:presLayoutVars>
          <dgm:chMax val="0"/>
          <dgm:chPref val="0"/>
          <dgm:bulletEnabled val="1"/>
        </dgm:presLayoutVars>
      </dgm:prSet>
      <dgm:spPr/>
      <dgm:t>
        <a:bodyPr/>
        <a:lstStyle/>
        <a:p>
          <a:endParaRPr lang="es-EC"/>
        </a:p>
      </dgm:t>
    </dgm:pt>
    <dgm:pt modelId="{FB436326-86C9-4FBC-9B3E-DE1B89D3D258}" type="pres">
      <dgm:prSet presAssocID="{7A1223A1-48C2-4DA3-884E-53D600A6815F}" presName="parTxOnlySpace" presStyleCnt="0"/>
      <dgm:spPr/>
    </dgm:pt>
    <dgm:pt modelId="{F755B776-3B03-472D-A8E9-6F4F0A0C822A}" type="pres">
      <dgm:prSet presAssocID="{0AC80EA3-070A-4D6D-B6B8-6EDA563241A6}" presName="parTxOnly" presStyleLbl="node1" presStyleIdx="2" presStyleCnt="3">
        <dgm:presLayoutVars>
          <dgm:chMax val="0"/>
          <dgm:chPref val="0"/>
          <dgm:bulletEnabled val="1"/>
        </dgm:presLayoutVars>
      </dgm:prSet>
      <dgm:spPr/>
      <dgm:t>
        <a:bodyPr/>
        <a:lstStyle/>
        <a:p>
          <a:endParaRPr lang="es-EC"/>
        </a:p>
      </dgm:t>
    </dgm:pt>
  </dgm:ptLst>
  <dgm:cxnLst>
    <dgm:cxn modelId="{1DB415F9-48BF-4D38-811B-04EA3C4E21D7}" type="presOf" srcId="{0AC80EA3-070A-4D6D-B6B8-6EDA563241A6}" destId="{F755B776-3B03-472D-A8E9-6F4F0A0C822A}" srcOrd="0" destOrd="0" presId="urn:microsoft.com/office/officeart/2005/8/layout/chevron1"/>
    <dgm:cxn modelId="{B64A45E1-E4E0-4B8E-9A0C-9EF06D423282}" type="presOf" srcId="{6593A647-8244-4A0C-8ADF-9E585DCD6A50}" destId="{B88F7BDE-D73A-4B0E-A203-0AE5A48EE8E3}" srcOrd="0" destOrd="0" presId="urn:microsoft.com/office/officeart/2005/8/layout/chevron1"/>
    <dgm:cxn modelId="{884913FF-B7F7-475F-960B-3540515A2AC7}" srcId="{3632C0AC-305C-4E3D-8D4D-56FCEB9E06C7}" destId="{0AC80EA3-070A-4D6D-B6B8-6EDA563241A6}" srcOrd="2" destOrd="0" parTransId="{206186B9-3252-474B-AC15-BCE8FB34D656}" sibTransId="{24FD3090-F65F-4388-B023-C22C1E331EB0}"/>
    <dgm:cxn modelId="{2A8A7EB3-6768-4D75-B9F4-3DCF416B70A6}" type="presOf" srcId="{877B0315-6F40-4304-B535-1086FB3377A2}" destId="{0F150E57-AAD3-4C06-ABB8-A44B20612A33}" srcOrd="0" destOrd="0" presId="urn:microsoft.com/office/officeart/2005/8/layout/chevron1"/>
    <dgm:cxn modelId="{208169D3-5A36-4894-8630-FBC5AE3799D5}" type="presOf" srcId="{3632C0AC-305C-4E3D-8D4D-56FCEB9E06C7}" destId="{D9512B32-452C-4767-9CCF-5616ED8CD2FD}" srcOrd="0" destOrd="0" presId="urn:microsoft.com/office/officeart/2005/8/layout/chevron1"/>
    <dgm:cxn modelId="{E3840BF0-B32E-48C3-85F6-13555C661E51}" srcId="{3632C0AC-305C-4E3D-8D4D-56FCEB9E06C7}" destId="{877B0315-6F40-4304-B535-1086FB3377A2}" srcOrd="1" destOrd="0" parTransId="{53AD570A-62F8-4E94-A0B5-519634F313D6}" sibTransId="{7A1223A1-48C2-4DA3-884E-53D600A6815F}"/>
    <dgm:cxn modelId="{89BEFD7B-9CBB-4FB1-A6E4-BC5659C0048A}" srcId="{3632C0AC-305C-4E3D-8D4D-56FCEB9E06C7}" destId="{6593A647-8244-4A0C-8ADF-9E585DCD6A50}" srcOrd="0" destOrd="0" parTransId="{7164BBEF-4B78-49E0-9E31-994CB7AB6D07}" sibTransId="{B9CCC2F9-6B5C-4A8B-99F1-2C4CD91417BD}"/>
    <dgm:cxn modelId="{C6BC2A47-B544-4009-A918-33305B4CAA0D}" type="presParOf" srcId="{D9512B32-452C-4767-9CCF-5616ED8CD2FD}" destId="{B88F7BDE-D73A-4B0E-A203-0AE5A48EE8E3}" srcOrd="0" destOrd="0" presId="urn:microsoft.com/office/officeart/2005/8/layout/chevron1"/>
    <dgm:cxn modelId="{2D5C0AC7-FE2F-44DC-A7A7-C8FA9D4AA62B}" type="presParOf" srcId="{D9512B32-452C-4767-9CCF-5616ED8CD2FD}" destId="{9522B671-C9AB-41C9-A3C3-34284DC05FE4}" srcOrd="1" destOrd="0" presId="urn:microsoft.com/office/officeart/2005/8/layout/chevron1"/>
    <dgm:cxn modelId="{5D8E3E2F-DBE1-4CF3-82EF-02476C28D621}" type="presParOf" srcId="{D9512B32-452C-4767-9CCF-5616ED8CD2FD}" destId="{0F150E57-AAD3-4C06-ABB8-A44B20612A33}" srcOrd="2" destOrd="0" presId="urn:microsoft.com/office/officeart/2005/8/layout/chevron1"/>
    <dgm:cxn modelId="{1B90C77A-C9AA-4D47-B7CC-1F9BB65FC7C3}" type="presParOf" srcId="{D9512B32-452C-4767-9CCF-5616ED8CD2FD}" destId="{FB436326-86C9-4FBC-9B3E-DE1B89D3D258}" srcOrd="3" destOrd="0" presId="urn:microsoft.com/office/officeart/2005/8/layout/chevron1"/>
    <dgm:cxn modelId="{D7C83C31-8CCA-430E-A6CE-4F1EEE4C134C}" type="presParOf" srcId="{D9512B32-452C-4767-9CCF-5616ED8CD2FD}" destId="{F755B776-3B03-472D-A8E9-6F4F0A0C822A}" srcOrd="4" destOrd="0" presId="urn:microsoft.com/office/officeart/2005/8/layout/chevron1"/>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1B1DD-B291-4084-A93D-71B2289624C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C"/>
        </a:p>
      </dgm:t>
    </dgm:pt>
    <dgm:pt modelId="{28B71536-FE89-4FCA-B92E-D60629FFE7AC}">
      <dgm:prSet phldrT="[Texto]" custT="1"/>
      <dgm:spPr/>
      <dgm:t>
        <a:bodyPr/>
        <a:lstStyle/>
        <a:p>
          <a:pPr>
            <a:lnSpc>
              <a:spcPct val="100000"/>
            </a:lnSpc>
          </a:pPr>
          <a:r>
            <a:rPr lang="es-EC" sz="2800" i="1" dirty="0" smtClean="0">
              <a:solidFill>
                <a:schemeClr val="tx1"/>
              </a:solidFill>
            </a:rPr>
            <a:t>Técnica de análisis de datos: univariable, bivariable y multivariable</a:t>
          </a:r>
          <a:endParaRPr lang="es-EC" sz="2800" i="1" dirty="0">
            <a:solidFill>
              <a:schemeClr val="tx1"/>
            </a:solidFill>
          </a:endParaRPr>
        </a:p>
      </dgm:t>
    </dgm:pt>
    <dgm:pt modelId="{D86929B2-B0B0-4EA4-B4CF-0AE57B04637D}" type="parTrans" cxnId="{164B1782-FB6A-43D8-97FB-CCDB1A88F873}">
      <dgm:prSet/>
      <dgm:spPr/>
      <dgm:t>
        <a:bodyPr/>
        <a:lstStyle/>
        <a:p>
          <a:endParaRPr lang="es-EC"/>
        </a:p>
      </dgm:t>
    </dgm:pt>
    <dgm:pt modelId="{FDE9E88C-AF33-4C2A-9590-A021864B71C0}" type="sibTrans" cxnId="{164B1782-FB6A-43D8-97FB-CCDB1A88F873}">
      <dgm:prSet/>
      <dgm:spPr/>
      <dgm:t>
        <a:bodyPr/>
        <a:lstStyle/>
        <a:p>
          <a:endParaRPr lang="es-EC"/>
        </a:p>
      </dgm:t>
    </dgm:pt>
    <dgm:pt modelId="{DC34342C-6222-428D-86CA-F7C0CA90A3F3}" type="pres">
      <dgm:prSet presAssocID="{9091B1DD-B291-4084-A93D-71B2289624CB}" presName="Name0" presStyleCnt="0">
        <dgm:presLayoutVars>
          <dgm:chMax/>
          <dgm:chPref/>
          <dgm:dir/>
        </dgm:presLayoutVars>
      </dgm:prSet>
      <dgm:spPr/>
      <dgm:t>
        <a:bodyPr/>
        <a:lstStyle/>
        <a:p>
          <a:endParaRPr lang="es-EC"/>
        </a:p>
      </dgm:t>
    </dgm:pt>
    <dgm:pt modelId="{C1153DB2-5A53-4809-9FCC-775E1E3405FA}" type="pres">
      <dgm:prSet presAssocID="{28B71536-FE89-4FCA-B92E-D60629FFE7AC}" presName="composite" presStyleCnt="0">
        <dgm:presLayoutVars>
          <dgm:chMax/>
          <dgm:chPref/>
        </dgm:presLayoutVars>
      </dgm:prSet>
      <dgm:spPr/>
    </dgm:pt>
    <dgm:pt modelId="{19400352-39AE-4CC5-8E88-5D72A16B8B06}" type="pres">
      <dgm:prSet presAssocID="{28B71536-FE89-4FCA-B92E-D60629FFE7AC}" presName="Image" presStyleLbl="bgImgPlace1" presStyleIdx="0" presStyleCnt="1"/>
      <dgm:spPr>
        <a:blipFill rotWithShape="1">
          <a:blip xmlns:r="http://schemas.openxmlformats.org/officeDocument/2006/relationships" r:embed="rId1"/>
          <a:stretch>
            <a:fillRect/>
          </a:stretch>
        </a:blipFill>
      </dgm:spPr>
    </dgm:pt>
    <dgm:pt modelId="{E730654B-6A5E-40F0-ABFB-3FB9FB7D8980}" type="pres">
      <dgm:prSet presAssocID="{28B71536-FE89-4FCA-B92E-D60629FFE7AC}" presName="ParentText" presStyleLbl="revTx" presStyleIdx="0" presStyleCnt="1" custScaleX="113537">
        <dgm:presLayoutVars>
          <dgm:chMax val="0"/>
          <dgm:chPref val="0"/>
          <dgm:bulletEnabled val="1"/>
        </dgm:presLayoutVars>
      </dgm:prSet>
      <dgm:spPr/>
      <dgm:t>
        <a:bodyPr/>
        <a:lstStyle/>
        <a:p>
          <a:endParaRPr lang="es-EC"/>
        </a:p>
      </dgm:t>
    </dgm:pt>
    <dgm:pt modelId="{2B62F843-DF5E-4BCF-9286-0BFC50B56E50}" type="pres">
      <dgm:prSet presAssocID="{28B71536-FE89-4FCA-B92E-D60629FFE7AC}" presName="tlFrame" presStyleLbl="node1" presStyleIdx="0" presStyleCnt="4"/>
      <dgm:spPr/>
    </dgm:pt>
    <dgm:pt modelId="{FE5A6F8D-6274-4BFB-B3C7-ED0A7B935B59}" type="pres">
      <dgm:prSet presAssocID="{28B71536-FE89-4FCA-B92E-D60629FFE7AC}" presName="trFrame" presStyleLbl="node1" presStyleIdx="1" presStyleCnt="4"/>
      <dgm:spPr/>
    </dgm:pt>
    <dgm:pt modelId="{6D397EB7-E58C-4211-8A42-D9E865E3AD8E}" type="pres">
      <dgm:prSet presAssocID="{28B71536-FE89-4FCA-B92E-D60629FFE7AC}" presName="blFrame" presStyleLbl="node1" presStyleIdx="2" presStyleCnt="4"/>
      <dgm:spPr/>
    </dgm:pt>
    <dgm:pt modelId="{5868F318-E26C-442E-BD80-D54BA9F42D23}" type="pres">
      <dgm:prSet presAssocID="{28B71536-FE89-4FCA-B92E-D60629FFE7AC}" presName="brFrame" presStyleLbl="node1" presStyleIdx="3" presStyleCnt="4"/>
      <dgm:spPr/>
    </dgm:pt>
  </dgm:ptLst>
  <dgm:cxnLst>
    <dgm:cxn modelId="{164B1782-FB6A-43D8-97FB-CCDB1A88F873}" srcId="{9091B1DD-B291-4084-A93D-71B2289624CB}" destId="{28B71536-FE89-4FCA-B92E-D60629FFE7AC}" srcOrd="0" destOrd="0" parTransId="{D86929B2-B0B0-4EA4-B4CF-0AE57B04637D}" sibTransId="{FDE9E88C-AF33-4C2A-9590-A021864B71C0}"/>
    <dgm:cxn modelId="{CB5BA74F-540B-4A3E-B61D-5FED5E60956D}" type="presOf" srcId="{9091B1DD-B291-4084-A93D-71B2289624CB}" destId="{DC34342C-6222-428D-86CA-F7C0CA90A3F3}" srcOrd="0" destOrd="0" presId="urn:microsoft.com/office/officeart/2009/3/layout/FramedTextPicture"/>
    <dgm:cxn modelId="{AFE8D42F-4E95-4513-9BC5-067F9C9B09D7}" type="presOf" srcId="{28B71536-FE89-4FCA-B92E-D60629FFE7AC}" destId="{E730654B-6A5E-40F0-ABFB-3FB9FB7D8980}" srcOrd="0" destOrd="0" presId="urn:microsoft.com/office/officeart/2009/3/layout/FramedTextPicture"/>
    <dgm:cxn modelId="{CC29EEBF-E7EF-4165-8606-16B8FCBA9E1B}" type="presParOf" srcId="{DC34342C-6222-428D-86CA-F7C0CA90A3F3}" destId="{C1153DB2-5A53-4809-9FCC-775E1E3405FA}" srcOrd="0" destOrd="0" presId="urn:microsoft.com/office/officeart/2009/3/layout/FramedTextPicture"/>
    <dgm:cxn modelId="{0F6A0ECA-5608-46AF-BEC9-EF85C6A33D00}" type="presParOf" srcId="{C1153DB2-5A53-4809-9FCC-775E1E3405FA}" destId="{19400352-39AE-4CC5-8E88-5D72A16B8B06}" srcOrd="0" destOrd="0" presId="urn:microsoft.com/office/officeart/2009/3/layout/FramedTextPicture"/>
    <dgm:cxn modelId="{8FE8A350-82E5-4A9D-AAA0-89A183EAFCF9}" type="presParOf" srcId="{C1153DB2-5A53-4809-9FCC-775E1E3405FA}" destId="{E730654B-6A5E-40F0-ABFB-3FB9FB7D8980}" srcOrd="1" destOrd="0" presId="urn:microsoft.com/office/officeart/2009/3/layout/FramedTextPicture"/>
    <dgm:cxn modelId="{06F2AD50-BB06-4AEF-8A44-84B9C206717E}" type="presParOf" srcId="{C1153DB2-5A53-4809-9FCC-775E1E3405FA}" destId="{2B62F843-DF5E-4BCF-9286-0BFC50B56E50}" srcOrd="2" destOrd="0" presId="urn:microsoft.com/office/officeart/2009/3/layout/FramedTextPicture"/>
    <dgm:cxn modelId="{9E55FB24-4063-42F7-96DA-CBB68EBD6C35}" type="presParOf" srcId="{C1153DB2-5A53-4809-9FCC-775E1E3405FA}" destId="{FE5A6F8D-6274-4BFB-B3C7-ED0A7B935B59}" srcOrd="3" destOrd="0" presId="urn:microsoft.com/office/officeart/2009/3/layout/FramedTextPicture"/>
    <dgm:cxn modelId="{DB6B175D-75EC-424D-B858-9D4201A21A6D}" type="presParOf" srcId="{C1153DB2-5A53-4809-9FCC-775E1E3405FA}" destId="{6D397EB7-E58C-4211-8A42-D9E865E3AD8E}" srcOrd="4" destOrd="0" presId="urn:microsoft.com/office/officeart/2009/3/layout/FramedTextPicture"/>
    <dgm:cxn modelId="{7AD58906-B73F-430A-B1C7-049F4EED60CF}" type="presParOf" srcId="{C1153DB2-5A53-4809-9FCC-775E1E3405FA}" destId="{5868F318-E26C-442E-BD80-D54BA9F42D23}" srcOrd="5" destOrd="0" presId="urn:microsoft.com/office/officeart/2009/3/layout/FramedTextPictur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91B1DD-B291-4084-A93D-71B2289624C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C"/>
        </a:p>
      </dgm:t>
    </dgm:pt>
    <dgm:pt modelId="{28B71536-FE89-4FCA-B92E-D60629FFE7AC}">
      <dgm:prSet phldrT="[Texto]" custT="1"/>
      <dgm:spPr/>
      <dgm:t>
        <a:bodyPr/>
        <a:lstStyle/>
        <a:p>
          <a:pPr>
            <a:lnSpc>
              <a:spcPct val="150000"/>
            </a:lnSpc>
          </a:pPr>
          <a:r>
            <a:rPr lang="es-EC" sz="2800" i="1" dirty="0" smtClean="0">
              <a:solidFill>
                <a:schemeClr val="tx1"/>
              </a:solidFill>
            </a:rPr>
            <a:t>Técnica de análisis de clasificación con variable criterio </a:t>
          </a:r>
          <a:endParaRPr lang="es-EC" sz="2800" i="1" dirty="0">
            <a:solidFill>
              <a:schemeClr val="tx1"/>
            </a:solidFill>
          </a:endParaRPr>
        </a:p>
      </dgm:t>
    </dgm:pt>
    <dgm:pt modelId="{D86929B2-B0B0-4EA4-B4CF-0AE57B04637D}" type="parTrans" cxnId="{164B1782-FB6A-43D8-97FB-CCDB1A88F873}">
      <dgm:prSet/>
      <dgm:spPr/>
      <dgm:t>
        <a:bodyPr/>
        <a:lstStyle/>
        <a:p>
          <a:endParaRPr lang="es-EC"/>
        </a:p>
      </dgm:t>
    </dgm:pt>
    <dgm:pt modelId="{FDE9E88C-AF33-4C2A-9590-A021864B71C0}" type="sibTrans" cxnId="{164B1782-FB6A-43D8-97FB-CCDB1A88F873}">
      <dgm:prSet/>
      <dgm:spPr/>
      <dgm:t>
        <a:bodyPr/>
        <a:lstStyle/>
        <a:p>
          <a:endParaRPr lang="es-EC"/>
        </a:p>
      </dgm:t>
    </dgm:pt>
    <dgm:pt modelId="{DC34342C-6222-428D-86CA-F7C0CA90A3F3}" type="pres">
      <dgm:prSet presAssocID="{9091B1DD-B291-4084-A93D-71B2289624CB}" presName="Name0" presStyleCnt="0">
        <dgm:presLayoutVars>
          <dgm:chMax/>
          <dgm:chPref/>
          <dgm:dir/>
        </dgm:presLayoutVars>
      </dgm:prSet>
      <dgm:spPr/>
      <dgm:t>
        <a:bodyPr/>
        <a:lstStyle/>
        <a:p>
          <a:endParaRPr lang="es-EC"/>
        </a:p>
      </dgm:t>
    </dgm:pt>
    <dgm:pt modelId="{C1153DB2-5A53-4809-9FCC-775E1E3405FA}" type="pres">
      <dgm:prSet presAssocID="{28B71536-FE89-4FCA-B92E-D60629FFE7AC}" presName="composite" presStyleCnt="0">
        <dgm:presLayoutVars>
          <dgm:chMax/>
          <dgm:chPref/>
        </dgm:presLayoutVars>
      </dgm:prSet>
      <dgm:spPr/>
    </dgm:pt>
    <dgm:pt modelId="{19400352-39AE-4CC5-8E88-5D72A16B8B06}" type="pres">
      <dgm:prSet presAssocID="{28B71536-FE89-4FCA-B92E-D60629FFE7AC}" presName="Image" presStyleLbl="bgImgPlace1" presStyleIdx="0" presStyleCnt="1"/>
      <dgm:spPr>
        <a:blipFill rotWithShape="1">
          <a:blip xmlns:r="http://schemas.openxmlformats.org/officeDocument/2006/relationships" r:embed="rId1"/>
          <a:stretch>
            <a:fillRect/>
          </a:stretch>
        </a:blipFill>
      </dgm:spPr>
    </dgm:pt>
    <dgm:pt modelId="{E730654B-6A5E-40F0-ABFB-3FB9FB7D8980}" type="pres">
      <dgm:prSet presAssocID="{28B71536-FE89-4FCA-B92E-D60629FFE7AC}" presName="ParentText" presStyleLbl="revTx" presStyleIdx="0" presStyleCnt="1">
        <dgm:presLayoutVars>
          <dgm:chMax val="0"/>
          <dgm:chPref val="0"/>
          <dgm:bulletEnabled val="1"/>
        </dgm:presLayoutVars>
      </dgm:prSet>
      <dgm:spPr/>
      <dgm:t>
        <a:bodyPr/>
        <a:lstStyle/>
        <a:p>
          <a:endParaRPr lang="es-EC"/>
        </a:p>
      </dgm:t>
    </dgm:pt>
    <dgm:pt modelId="{2B62F843-DF5E-4BCF-9286-0BFC50B56E50}" type="pres">
      <dgm:prSet presAssocID="{28B71536-FE89-4FCA-B92E-D60629FFE7AC}" presName="tlFrame" presStyleLbl="node1" presStyleIdx="0" presStyleCnt="4"/>
      <dgm:spPr/>
    </dgm:pt>
    <dgm:pt modelId="{FE5A6F8D-6274-4BFB-B3C7-ED0A7B935B59}" type="pres">
      <dgm:prSet presAssocID="{28B71536-FE89-4FCA-B92E-D60629FFE7AC}" presName="trFrame" presStyleLbl="node1" presStyleIdx="1" presStyleCnt="4"/>
      <dgm:spPr/>
    </dgm:pt>
    <dgm:pt modelId="{6D397EB7-E58C-4211-8A42-D9E865E3AD8E}" type="pres">
      <dgm:prSet presAssocID="{28B71536-FE89-4FCA-B92E-D60629FFE7AC}" presName="blFrame" presStyleLbl="node1" presStyleIdx="2" presStyleCnt="4"/>
      <dgm:spPr/>
    </dgm:pt>
    <dgm:pt modelId="{5868F318-E26C-442E-BD80-D54BA9F42D23}" type="pres">
      <dgm:prSet presAssocID="{28B71536-FE89-4FCA-B92E-D60629FFE7AC}" presName="brFrame" presStyleLbl="node1" presStyleIdx="3" presStyleCnt="4"/>
      <dgm:spPr/>
    </dgm:pt>
  </dgm:ptLst>
  <dgm:cxnLst>
    <dgm:cxn modelId="{164B1782-FB6A-43D8-97FB-CCDB1A88F873}" srcId="{9091B1DD-B291-4084-A93D-71B2289624CB}" destId="{28B71536-FE89-4FCA-B92E-D60629FFE7AC}" srcOrd="0" destOrd="0" parTransId="{D86929B2-B0B0-4EA4-B4CF-0AE57B04637D}" sibTransId="{FDE9E88C-AF33-4C2A-9590-A021864B71C0}"/>
    <dgm:cxn modelId="{8F4AE28A-FE87-4FC9-BFA8-504E03CFA0D8}" type="presOf" srcId="{9091B1DD-B291-4084-A93D-71B2289624CB}" destId="{DC34342C-6222-428D-86CA-F7C0CA90A3F3}" srcOrd="0" destOrd="0" presId="urn:microsoft.com/office/officeart/2009/3/layout/FramedTextPicture"/>
    <dgm:cxn modelId="{E9870865-291D-4897-9139-C74F067759C7}" type="presOf" srcId="{28B71536-FE89-4FCA-B92E-D60629FFE7AC}" destId="{E730654B-6A5E-40F0-ABFB-3FB9FB7D8980}" srcOrd="0" destOrd="0" presId="urn:microsoft.com/office/officeart/2009/3/layout/FramedTextPicture"/>
    <dgm:cxn modelId="{BBC7A193-AFC1-481F-A6B3-31F85A070595}" type="presParOf" srcId="{DC34342C-6222-428D-86CA-F7C0CA90A3F3}" destId="{C1153DB2-5A53-4809-9FCC-775E1E3405FA}" srcOrd="0" destOrd="0" presId="urn:microsoft.com/office/officeart/2009/3/layout/FramedTextPicture"/>
    <dgm:cxn modelId="{9507F9E0-8E0E-42CC-8720-FF4FCDD43F2A}" type="presParOf" srcId="{C1153DB2-5A53-4809-9FCC-775E1E3405FA}" destId="{19400352-39AE-4CC5-8E88-5D72A16B8B06}" srcOrd="0" destOrd="0" presId="urn:microsoft.com/office/officeart/2009/3/layout/FramedTextPicture"/>
    <dgm:cxn modelId="{17F2CF3A-6E4A-4C2E-9DFA-920AEF197C78}" type="presParOf" srcId="{C1153DB2-5A53-4809-9FCC-775E1E3405FA}" destId="{E730654B-6A5E-40F0-ABFB-3FB9FB7D8980}" srcOrd="1" destOrd="0" presId="urn:microsoft.com/office/officeart/2009/3/layout/FramedTextPicture"/>
    <dgm:cxn modelId="{FEF816DB-4532-4C89-BBDA-7C4D9CCB1F11}" type="presParOf" srcId="{C1153DB2-5A53-4809-9FCC-775E1E3405FA}" destId="{2B62F843-DF5E-4BCF-9286-0BFC50B56E50}" srcOrd="2" destOrd="0" presId="urn:microsoft.com/office/officeart/2009/3/layout/FramedTextPicture"/>
    <dgm:cxn modelId="{1927258D-CE73-4C58-8F56-06D86345630D}" type="presParOf" srcId="{C1153DB2-5A53-4809-9FCC-775E1E3405FA}" destId="{FE5A6F8D-6274-4BFB-B3C7-ED0A7B935B59}" srcOrd="3" destOrd="0" presId="urn:microsoft.com/office/officeart/2009/3/layout/FramedTextPicture"/>
    <dgm:cxn modelId="{FB7B787E-0C57-4728-995F-42FA22D311B7}" type="presParOf" srcId="{C1153DB2-5A53-4809-9FCC-775E1E3405FA}" destId="{6D397EB7-E58C-4211-8A42-D9E865E3AD8E}" srcOrd="4" destOrd="0" presId="urn:microsoft.com/office/officeart/2009/3/layout/FramedTextPicture"/>
    <dgm:cxn modelId="{4601382E-CFD0-48B8-AC2C-ED169A8C183C}" type="presParOf" srcId="{C1153DB2-5A53-4809-9FCC-775E1E3405FA}" destId="{5868F318-E26C-442E-BD80-D54BA9F42D23}"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1FFE59-5E8E-4CDA-A963-DFE7AEF43467}" type="doc">
      <dgm:prSet loTypeId="urn:microsoft.com/office/officeart/2005/8/layout/target3" loCatId="list" qsTypeId="urn:microsoft.com/office/officeart/2005/8/quickstyle/3d4" qsCatId="3D" csTypeId="urn:microsoft.com/office/officeart/2005/8/colors/colorful5" csCatId="colorful" phldr="1"/>
      <dgm:spPr/>
      <dgm:t>
        <a:bodyPr/>
        <a:lstStyle/>
        <a:p>
          <a:endParaRPr lang="es-EC"/>
        </a:p>
      </dgm:t>
    </dgm:pt>
    <dgm:pt modelId="{F11AF02C-34F6-4735-B211-6946CBA6E5FE}">
      <dgm:prSet phldrT="[Texto]" custT="1"/>
      <dgm:spPr/>
      <dgm:t>
        <a:bodyPr/>
        <a:lstStyle/>
        <a:p>
          <a:pPr algn="ctr">
            <a:lnSpc>
              <a:spcPct val="100000"/>
            </a:lnSpc>
          </a:pPr>
          <a:r>
            <a:rPr lang="es-EC" sz="1600" b="1" dirty="0" smtClean="0"/>
            <a:t>Sra. Susana Suárez</a:t>
          </a:r>
          <a:endParaRPr lang="es-EC" sz="1600" b="1" dirty="0"/>
        </a:p>
      </dgm:t>
    </dgm:pt>
    <dgm:pt modelId="{724C3447-3EEB-4668-B180-3D19E90C605E}" type="parTrans" cxnId="{A3C606F6-8945-44E6-824F-82316D9F4FF0}">
      <dgm:prSet/>
      <dgm:spPr/>
      <dgm:t>
        <a:bodyPr/>
        <a:lstStyle/>
        <a:p>
          <a:pPr>
            <a:lnSpc>
              <a:spcPct val="100000"/>
            </a:lnSpc>
          </a:pPr>
          <a:endParaRPr lang="es-EC" sz="1050"/>
        </a:p>
      </dgm:t>
    </dgm:pt>
    <dgm:pt modelId="{55179E71-0C8D-4A2B-BD6D-EDDB0A082490}" type="sibTrans" cxnId="{A3C606F6-8945-44E6-824F-82316D9F4FF0}">
      <dgm:prSet/>
      <dgm:spPr/>
      <dgm:t>
        <a:bodyPr/>
        <a:lstStyle/>
        <a:p>
          <a:pPr>
            <a:lnSpc>
              <a:spcPct val="100000"/>
            </a:lnSpc>
          </a:pPr>
          <a:endParaRPr lang="es-EC" sz="1050"/>
        </a:p>
      </dgm:t>
    </dgm:pt>
    <dgm:pt modelId="{2B4F0045-A8FF-4E24-B482-6541BC5B0E72}">
      <dgm:prSet phldrT="[Texto]" custT="1"/>
      <dgm:spPr/>
      <dgm:t>
        <a:bodyPr/>
        <a:lstStyle/>
        <a:p>
          <a:pPr>
            <a:lnSpc>
              <a:spcPct val="100000"/>
            </a:lnSpc>
          </a:pPr>
          <a:r>
            <a:rPr lang="es-EC" sz="1400" dirty="0" smtClean="0"/>
            <a:t>Asesora de Despacho</a:t>
          </a:r>
          <a:endParaRPr lang="es-EC" sz="1400" dirty="0"/>
        </a:p>
      </dgm:t>
    </dgm:pt>
    <dgm:pt modelId="{771A5167-5CD4-431B-8073-E168D9126A47}" type="parTrans" cxnId="{46893FA7-326C-43CD-ADE6-5AE273AD0010}">
      <dgm:prSet/>
      <dgm:spPr/>
      <dgm:t>
        <a:bodyPr/>
        <a:lstStyle/>
        <a:p>
          <a:pPr>
            <a:lnSpc>
              <a:spcPct val="100000"/>
            </a:lnSpc>
          </a:pPr>
          <a:endParaRPr lang="es-EC" sz="1050"/>
        </a:p>
      </dgm:t>
    </dgm:pt>
    <dgm:pt modelId="{2A0EDC28-0C1F-4B0E-8999-4AA07FF703FF}" type="sibTrans" cxnId="{46893FA7-326C-43CD-ADE6-5AE273AD0010}">
      <dgm:prSet/>
      <dgm:spPr/>
      <dgm:t>
        <a:bodyPr/>
        <a:lstStyle/>
        <a:p>
          <a:pPr>
            <a:lnSpc>
              <a:spcPct val="100000"/>
            </a:lnSpc>
          </a:pPr>
          <a:endParaRPr lang="es-EC" sz="1050"/>
        </a:p>
      </dgm:t>
    </dgm:pt>
    <dgm:pt modelId="{20E2DF3A-4644-40B5-A0D8-503020EBEA1F}">
      <dgm:prSet phldrT="[Texto]" custT="1"/>
      <dgm:spPr/>
      <dgm:t>
        <a:bodyPr/>
        <a:lstStyle/>
        <a:p>
          <a:pPr>
            <a:lnSpc>
              <a:spcPct val="100000"/>
            </a:lnSpc>
          </a:pPr>
          <a:r>
            <a:rPr lang="es-EC" sz="1600" b="1" dirty="0" smtClean="0"/>
            <a:t>Sra. Ibanet Viara</a:t>
          </a:r>
          <a:endParaRPr lang="es-EC" sz="1600" b="1" dirty="0"/>
        </a:p>
      </dgm:t>
    </dgm:pt>
    <dgm:pt modelId="{B775C728-95BB-44B5-BD78-93D1D3990DD3}" type="parTrans" cxnId="{3A4B1F1F-A6B1-46DF-814F-36787A5512EC}">
      <dgm:prSet/>
      <dgm:spPr/>
      <dgm:t>
        <a:bodyPr/>
        <a:lstStyle/>
        <a:p>
          <a:pPr>
            <a:lnSpc>
              <a:spcPct val="100000"/>
            </a:lnSpc>
          </a:pPr>
          <a:endParaRPr lang="es-EC" sz="1050"/>
        </a:p>
      </dgm:t>
    </dgm:pt>
    <dgm:pt modelId="{9A39C03B-DAF4-44CB-8F99-D5E29F62ED2A}" type="sibTrans" cxnId="{3A4B1F1F-A6B1-46DF-814F-36787A5512EC}">
      <dgm:prSet/>
      <dgm:spPr/>
      <dgm:t>
        <a:bodyPr/>
        <a:lstStyle/>
        <a:p>
          <a:pPr>
            <a:lnSpc>
              <a:spcPct val="100000"/>
            </a:lnSpc>
          </a:pPr>
          <a:endParaRPr lang="es-EC" sz="1050"/>
        </a:p>
      </dgm:t>
    </dgm:pt>
    <dgm:pt modelId="{AD2EE487-5E70-4F72-B6CC-0B96F4D235A5}">
      <dgm:prSet phldrT="[Texto]" custT="1"/>
      <dgm:spPr/>
      <dgm:t>
        <a:bodyPr/>
        <a:lstStyle/>
        <a:p>
          <a:pPr>
            <a:lnSpc>
              <a:spcPct val="100000"/>
            </a:lnSpc>
          </a:pPr>
          <a:r>
            <a:rPr lang="es-EC" sz="1400" dirty="0" smtClean="0"/>
            <a:t>Dir. Fomento y Emprendimiento</a:t>
          </a:r>
          <a:endParaRPr lang="es-EC" sz="1400" dirty="0"/>
        </a:p>
      </dgm:t>
    </dgm:pt>
    <dgm:pt modelId="{A691A0A3-B7C2-43A7-9D6A-C29FBBB690F3}" type="parTrans" cxnId="{4A68662F-9049-4E47-BE55-12AB3430972C}">
      <dgm:prSet/>
      <dgm:spPr/>
      <dgm:t>
        <a:bodyPr/>
        <a:lstStyle/>
        <a:p>
          <a:pPr>
            <a:lnSpc>
              <a:spcPct val="100000"/>
            </a:lnSpc>
          </a:pPr>
          <a:endParaRPr lang="es-EC" sz="1050"/>
        </a:p>
      </dgm:t>
    </dgm:pt>
    <dgm:pt modelId="{6C33A085-5A0D-4B66-86AA-1231D8E0F23B}" type="sibTrans" cxnId="{4A68662F-9049-4E47-BE55-12AB3430972C}">
      <dgm:prSet/>
      <dgm:spPr/>
      <dgm:t>
        <a:bodyPr/>
        <a:lstStyle/>
        <a:p>
          <a:pPr>
            <a:lnSpc>
              <a:spcPct val="100000"/>
            </a:lnSpc>
          </a:pPr>
          <a:endParaRPr lang="es-EC" sz="1050"/>
        </a:p>
      </dgm:t>
    </dgm:pt>
    <dgm:pt modelId="{29D4AB16-3FC3-41B5-BD0E-1A39942318DE}">
      <dgm:prSet phldrT="[Texto]" custT="1"/>
      <dgm:spPr/>
      <dgm:t>
        <a:bodyPr/>
        <a:lstStyle/>
        <a:p>
          <a:pPr>
            <a:lnSpc>
              <a:spcPct val="100000"/>
            </a:lnSpc>
          </a:pPr>
          <a:r>
            <a:rPr lang="es-EC" sz="1600" b="1" dirty="0" smtClean="0"/>
            <a:t>Sr. Sebastián Meléndez </a:t>
          </a:r>
          <a:endParaRPr lang="es-EC" sz="1600" b="1" dirty="0"/>
        </a:p>
      </dgm:t>
    </dgm:pt>
    <dgm:pt modelId="{B7D99A6B-8847-4619-B353-136747CBE1D0}" type="parTrans" cxnId="{0F0B3D0B-AC22-4192-AA18-6ABD15EDCE9B}">
      <dgm:prSet/>
      <dgm:spPr/>
      <dgm:t>
        <a:bodyPr/>
        <a:lstStyle/>
        <a:p>
          <a:pPr>
            <a:lnSpc>
              <a:spcPct val="100000"/>
            </a:lnSpc>
          </a:pPr>
          <a:endParaRPr lang="es-EC" sz="1050"/>
        </a:p>
      </dgm:t>
    </dgm:pt>
    <dgm:pt modelId="{52C89BE1-D3C2-44E3-B62C-3AF8BE0C330B}" type="sibTrans" cxnId="{0F0B3D0B-AC22-4192-AA18-6ABD15EDCE9B}">
      <dgm:prSet/>
      <dgm:spPr/>
      <dgm:t>
        <a:bodyPr/>
        <a:lstStyle/>
        <a:p>
          <a:pPr>
            <a:lnSpc>
              <a:spcPct val="100000"/>
            </a:lnSpc>
          </a:pPr>
          <a:endParaRPr lang="es-EC" sz="1050"/>
        </a:p>
      </dgm:t>
    </dgm:pt>
    <dgm:pt modelId="{4416BAAC-1C1C-44CF-A59C-1256D9057FB8}">
      <dgm:prSet phldrT="[Texto]" custT="1"/>
      <dgm:spPr/>
      <dgm:t>
        <a:bodyPr/>
        <a:lstStyle/>
        <a:p>
          <a:pPr algn="just">
            <a:lnSpc>
              <a:spcPct val="100000"/>
            </a:lnSpc>
          </a:pPr>
          <a:r>
            <a:rPr lang="es-EC" sz="1400" dirty="0" smtClean="0"/>
            <a:t>Asesor Ministerial </a:t>
          </a:r>
          <a:endParaRPr lang="es-EC" sz="1400" dirty="0"/>
        </a:p>
      </dgm:t>
    </dgm:pt>
    <dgm:pt modelId="{512C2643-57E0-41AD-A290-335C0CC3A85A}" type="parTrans" cxnId="{AAA2D971-A6B3-46BD-9A5B-1FE540A98575}">
      <dgm:prSet/>
      <dgm:spPr/>
      <dgm:t>
        <a:bodyPr/>
        <a:lstStyle/>
        <a:p>
          <a:pPr>
            <a:lnSpc>
              <a:spcPct val="100000"/>
            </a:lnSpc>
          </a:pPr>
          <a:endParaRPr lang="es-EC" sz="1050"/>
        </a:p>
      </dgm:t>
    </dgm:pt>
    <dgm:pt modelId="{7D6BB309-95DB-45AC-B7F2-76054E3456A2}" type="sibTrans" cxnId="{AAA2D971-A6B3-46BD-9A5B-1FE540A98575}">
      <dgm:prSet/>
      <dgm:spPr/>
      <dgm:t>
        <a:bodyPr/>
        <a:lstStyle/>
        <a:p>
          <a:pPr>
            <a:lnSpc>
              <a:spcPct val="100000"/>
            </a:lnSpc>
          </a:pPr>
          <a:endParaRPr lang="es-EC" sz="1050"/>
        </a:p>
      </dgm:t>
    </dgm:pt>
    <dgm:pt modelId="{5D04A550-DEF0-4A0C-A54A-787BDE276E77}" type="pres">
      <dgm:prSet presAssocID="{921FFE59-5E8E-4CDA-A963-DFE7AEF43467}" presName="Name0" presStyleCnt="0">
        <dgm:presLayoutVars>
          <dgm:chMax val="7"/>
          <dgm:dir/>
          <dgm:animLvl val="lvl"/>
          <dgm:resizeHandles val="exact"/>
        </dgm:presLayoutVars>
      </dgm:prSet>
      <dgm:spPr/>
    </dgm:pt>
    <dgm:pt modelId="{38519773-0809-407C-8266-9DFD105BD048}" type="pres">
      <dgm:prSet presAssocID="{F11AF02C-34F6-4735-B211-6946CBA6E5FE}" presName="circle1" presStyleLbl="node1" presStyleIdx="0" presStyleCnt="3"/>
      <dgm:spPr/>
    </dgm:pt>
    <dgm:pt modelId="{28DFE235-4C9B-44D4-851D-34A86694FC70}" type="pres">
      <dgm:prSet presAssocID="{F11AF02C-34F6-4735-B211-6946CBA6E5FE}" presName="space" presStyleCnt="0"/>
      <dgm:spPr/>
    </dgm:pt>
    <dgm:pt modelId="{E0E2B5E7-E554-4A67-8B0D-B99D29FA7BC4}" type="pres">
      <dgm:prSet presAssocID="{F11AF02C-34F6-4735-B211-6946CBA6E5FE}" presName="rect1" presStyleLbl="alignAcc1" presStyleIdx="0" presStyleCnt="3" custLinFactNeighborX="739" custLinFactNeighborY="1899"/>
      <dgm:spPr/>
    </dgm:pt>
    <dgm:pt modelId="{5E7E53C0-B1CB-4C71-B1CF-E8205C2D293F}" type="pres">
      <dgm:prSet presAssocID="{20E2DF3A-4644-40B5-A0D8-503020EBEA1F}" presName="vertSpace2" presStyleLbl="node1" presStyleIdx="0" presStyleCnt="3"/>
      <dgm:spPr/>
    </dgm:pt>
    <dgm:pt modelId="{5EC6A0CD-85E2-457D-8F79-42A2E584050B}" type="pres">
      <dgm:prSet presAssocID="{20E2DF3A-4644-40B5-A0D8-503020EBEA1F}" presName="circle2" presStyleLbl="node1" presStyleIdx="1" presStyleCnt="3"/>
      <dgm:spPr/>
    </dgm:pt>
    <dgm:pt modelId="{48122D9C-5F23-4A0D-A4E6-EAA20692710D}" type="pres">
      <dgm:prSet presAssocID="{20E2DF3A-4644-40B5-A0D8-503020EBEA1F}" presName="rect2" presStyleLbl="alignAcc1" presStyleIdx="1" presStyleCnt="3" custScaleY="101786"/>
      <dgm:spPr/>
    </dgm:pt>
    <dgm:pt modelId="{B463A466-A549-4E2F-890E-174F7B64FEEE}" type="pres">
      <dgm:prSet presAssocID="{29D4AB16-3FC3-41B5-BD0E-1A39942318DE}" presName="vertSpace3" presStyleLbl="node1" presStyleIdx="1" presStyleCnt="3"/>
      <dgm:spPr/>
    </dgm:pt>
    <dgm:pt modelId="{977FD04A-2C17-4243-B6C1-8276171D4E0F}" type="pres">
      <dgm:prSet presAssocID="{29D4AB16-3FC3-41B5-BD0E-1A39942318DE}" presName="circle3" presStyleLbl="node1" presStyleIdx="2" presStyleCnt="3"/>
      <dgm:spPr/>
    </dgm:pt>
    <dgm:pt modelId="{F482AD8B-3FA6-4FF3-9FC1-1586A79836EF}" type="pres">
      <dgm:prSet presAssocID="{29D4AB16-3FC3-41B5-BD0E-1A39942318DE}" presName="rect3" presStyleLbl="alignAcc1" presStyleIdx="2" presStyleCnt="3" custScaleY="85714" custLinFactNeighborY="11905"/>
      <dgm:spPr/>
    </dgm:pt>
    <dgm:pt modelId="{1E6B3764-25F0-4A5B-AA94-E1AB02E19CA0}" type="pres">
      <dgm:prSet presAssocID="{F11AF02C-34F6-4735-B211-6946CBA6E5FE}" presName="rect1ParTx" presStyleLbl="alignAcc1" presStyleIdx="2" presStyleCnt="3">
        <dgm:presLayoutVars>
          <dgm:chMax val="1"/>
          <dgm:bulletEnabled val="1"/>
        </dgm:presLayoutVars>
      </dgm:prSet>
      <dgm:spPr/>
    </dgm:pt>
    <dgm:pt modelId="{5F6C17A5-B29D-4F2D-8BEF-EB47AA52A4B9}" type="pres">
      <dgm:prSet presAssocID="{F11AF02C-34F6-4735-B211-6946CBA6E5FE}" presName="rect1ChTx" presStyleLbl="alignAcc1" presStyleIdx="2" presStyleCnt="3">
        <dgm:presLayoutVars>
          <dgm:bulletEnabled val="1"/>
        </dgm:presLayoutVars>
      </dgm:prSet>
      <dgm:spPr/>
    </dgm:pt>
    <dgm:pt modelId="{22ACC651-D7B2-4551-952E-317A019D0AF4}" type="pres">
      <dgm:prSet presAssocID="{20E2DF3A-4644-40B5-A0D8-503020EBEA1F}" presName="rect2ParTx" presStyleLbl="alignAcc1" presStyleIdx="2" presStyleCnt="3">
        <dgm:presLayoutVars>
          <dgm:chMax val="1"/>
          <dgm:bulletEnabled val="1"/>
        </dgm:presLayoutVars>
      </dgm:prSet>
      <dgm:spPr/>
    </dgm:pt>
    <dgm:pt modelId="{E92B577E-956E-444A-A331-928679D1FAF5}" type="pres">
      <dgm:prSet presAssocID="{20E2DF3A-4644-40B5-A0D8-503020EBEA1F}" presName="rect2ChTx" presStyleLbl="alignAcc1" presStyleIdx="2" presStyleCnt="3">
        <dgm:presLayoutVars>
          <dgm:bulletEnabled val="1"/>
        </dgm:presLayoutVars>
      </dgm:prSet>
      <dgm:spPr/>
    </dgm:pt>
    <dgm:pt modelId="{8E1DA5C4-3A01-4A93-BC20-46BE5B8859F8}" type="pres">
      <dgm:prSet presAssocID="{29D4AB16-3FC3-41B5-BD0E-1A39942318DE}" presName="rect3ParTx" presStyleLbl="alignAcc1" presStyleIdx="2" presStyleCnt="3">
        <dgm:presLayoutVars>
          <dgm:chMax val="1"/>
          <dgm:bulletEnabled val="1"/>
        </dgm:presLayoutVars>
      </dgm:prSet>
      <dgm:spPr/>
    </dgm:pt>
    <dgm:pt modelId="{A1D5B630-C635-433D-A2FB-C39024E86EEE}" type="pres">
      <dgm:prSet presAssocID="{29D4AB16-3FC3-41B5-BD0E-1A39942318DE}" presName="rect3ChTx" presStyleLbl="alignAcc1" presStyleIdx="2" presStyleCnt="3">
        <dgm:presLayoutVars>
          <dgm:bulletEnabled val="1"/>
        </dgm:presLayoutVars>
      </dgm:prSet>
      <dgm:spPr/>
    </dgm:pt>
  </dgm:ptLst>
  <dgm:cxnLst>
    <dgm:cxn modelId="{46893FA7-326C-43CD-ADE6-5AE273AD0010}" srcId="{F11AF02C-34F6-4735-B211-6946CBA6E5FE}" destId="{2B4F0045-A8FF-4E24-B482-6541BC5B0E72}" srcOrd="0" destOrd="0" parTransId="{771A5167-5CD4-431B-8073-E168D9126A47}" sibTransId="{2A0EDC28-0C1F-4B0E-8999-4AA07FF703FF}"/>
    <dgm:cxn modelId="{BC24F200-D1ED-4941-81B6-B67CC7694AC7}" type="presOf" srcId="{F11AF02C-34F6-4735-B211-6946CBA6E5FE}" destId="{1E6B3764-25F0-4A5B-AA94-E1AB02E19CA0}" srcOrd="1" destOrd="0" presId="urn:microsoft.com/office/officeart/2005/8/layout/target3"/>
    <dgm:cxn modelId="{CC573DEE-2907-4F29-A425-94F9FA2AFA59}" type="presOf" srcId="{29D4AB16-3FC3-41B5-BD0E-1A39942318DE}" destId="{8E1DA5C4-3A01-4A93-BC20-46BE5B8859F8}" srcOrd="1" destOrd="0" presId="urn:microsoft.com/office/officeart/2005/8/layout/target3"/>
    <dgm:cxn modelId="{3A4B1F1F-A6B1-46DF-814F-36787A5512EC}" srcId="{921FFE59-5E8E-4CDA-A963-DFE7AEF43467}" destId="{20E2DF3A-4644-40B5-A0D8-503020EBEA1F}" srcOrd="1" destOrd="0" parTransId="{B775C728-95BB-44B5-BD78-93D1D3990DD3}" sibTransId="{9A39C03B-DAF4-44CB-8F99-D5E29F62ED2A}"/>
    <dgm:cxn modelId="{3D91496B-1600-4F58-9FA3-81B089D50AE9}" type="presOf" srcId="{AD2EE487-5E70-4F72-B6CC-0B96F4D235A5}" destId="{E92B577E-956E-444A-A331-928679D1FAF5}" srcOrd="0" destOrd="0" presId="urn:microsoft.com/office/officeart/2005/8/layout/target3"/>
    <dgm:cxn modelId="{A3C606F6-8945-44E6-824F-82316D9F4FF0}" srcId="{921FFE59-5E8E-4CDA-A963-DFE7AEF43467}" destId="{F11AF02C-34F6-4735-B211-6946CBA6E5FE}" srcOrd="0" destOrd="0" parTransId="{724C3447-3EEB-4668-B180-3D19E90C605E}" sibTransId="{55179E71-0C8D-4A2B-BD6D-EDDB0A082490}"/>
    <dgm:cxn modelId="{78751CFD-1985-4DDA-B371-A81E63E4678E}" type="presOf" srcId="{20E2DF3A-4644-40B5-A0D8-503020EBEA1F}" destId="{48122D9C-5F23-4A0D-A4E6-EAA20692710D}" srcOrd="0" destOrd="0" presId="urn:microsoft.com/office/officeart/2005/8/layout/target3"/>
    <dgm:cxn modelId="{0F0B3D0B-AC22-4192-AA18-6ABD15EDCE9B}" srcId="{921FFE59-5E8E-4CDA-A963-DFE7AEF43467}" destId="{29D4AB16-3FC3-41B5-BD0E-1A39942318DE}" srcOrd="2" destOrd="0" parTransId="{B7D99A6B-8847-4619-B353-136747CBE1D0}" sibTransId="{52C89BE1-D3C2-44E3-B62C-3AF8BE0C330B}"/>
    <dgm:cxn modelId="{E643A58D-29AC-44DB-BA05-5862B0738B5A}" type="presOf" srcId="{4416BAAC-1C1C-44CF-A59C-1256D9057FB8}" destId="{A1D5B630-C635-433D-A2FB-C39024E86EEE}" srcOrd="0" destOrd="0" presId="urn:microsoft.com/office/officeart/2005/8/layout/target3"/>
    <dgm:cxn modelId="{2857BE9D-3421-40A9-8C41-400C37047E4D}" type="presOf" srcId="{2B4F0045-A8FF-4E24-B482-6541BC5B0E72}" destId="{5F6C17A5-B29D-4F2D-8BEF-EB47AA52A4B9}" srcOrd="0" destOrd="0" presId="urn:microsoft.com/office/officeart/2005/8/layout/target3"/>
    <dgm:cxn modelId="{AAA2D971-A6B3-46BD-9A5B-1FE540A98575}" srcId="{29D4AB16-3FC3-41B5-BD0E-1A39942318DE}" destId="{4416BAAC-1C1C-44CF-A59C-1256D9057FB8}" srcOrd="0" destOrd="0" parTransId="{512C2643-57E0-41AD-A290-335C0CC3A85A}" sibTransId="{7D6BB309-95DB-45AC-B7F2-76054E3456A2}"/>
    <dgm:cxn modelId="{4A68662F-9049-4E47-BE55-12AB3430972C}" srcId="{20E2DF3A-4644-40B5-A0D8-503020EBEA1F}" destId="{AD2EE487-5E70-4F72-B6CC-0B96F4D235A5}" srcOrd="0" destOrd="0" parTransId="{A691A0A3-B7C2-43A7-9D6A-C29FBBB690F3}" sibTransId="{6C33A085-5A0D-4B66-86AA-1231D8E0F23B}"/>
    <dgm:cxn modelId="{7E5D691C-5F30-477F-B913-A17C26C33A91}" type="presOf" srcId="{29D4AB16-3FC3-41B5-BD0E-1A39942318DE}" destId="{F482AD8B-3FA6-4FF3-9FC1-1586A79836EF}" srcOrd="0" destOrd="0" presId="urn:microsoft.com/office/officeart/2005/8/layout/target3"/>
    <dgm:cxn modelId="{0C1FA29D-225A-4D59-B16E-CE2C2467C360}" type="presOf" srcId="{F11AF02C-34F6-4735-B211-6946CBA6E5FE}" destId="{E0E2B5E7-E554-4A67-8B0D-B99D29FA7BC4}" srcOrd="0" destOrd="0" presId="urn:microsoft.com/office/officeart/2005/8/layout/target3"/>
    <dgm:cxn modelId="{7A514F88-C2B3-4189-8AA0-E97ACE7A1077}" type="presOf" srcId="{20E2DF3A-4644-40B5-A0D8-503020EBEA1F}" destId="{22ACC651-D7B2-4551-952E-317A019D0AF4}" srcOrd="1" destOrd="0" presId="urn:microsoft.com/office/officeart/2005/8/layout/target3"/>
    <dgm:cxn modelId="{64AADCD2-14FA-4BEF-9F78-234D20A224B5}" type="presOf" srcId="{921FFE59-5E8E-4CDA-A963-DFE7AEF43467}" destId="{5D04A550-DEF0-4A0C-A54A-787BDE276E77}" srcOrd="0" destOrd="0" presId="urn:microsoft.com/office/officeart/2005/8/layout/target3"/>
    <dgm:cxn modelId="{BBF5E3AC-0D0E-485C-9CFA-5DBA49075206}" type="presParOf" srcId="{5D04A550-DEF0-4A0C-A54A-787BDE276E77}" destId="{38519773-0809-407C-8266-9DFD105BD048}" srcOrd="0" destOrd="0" presId="urn:microsoft.com/office/officeart/2005/8/layout/target3"/>
    <dgm:cxn modelId="{FE9BC637-0B35-4152-AB66-036CB5896697}" type="presParOf" srcId="{5D04A550-DEF0-4A0C-A54A-787BDE276E77}" destId="{28DFE235-4C9B-44D4-851D-34A86694FC70}" srcOrd="1" destOrd="0" presId="urn:microsoft.com/office/officeart/2005/8/layout/target3"/>
    <dgm:cxn modelId="{25AED3D4-D19D-4310-9E1E-20E1D410DF9F}" type="presParOf" srcId="{5D04A550-DEF0-4A0C-A54A-787BDE276E77}" destId="{E0E2B5E7-E554-4A67-8B0D-B99D29FA7BC4}" srcOrd="2" destOrd="0" presId="urn:microsoft.com/office/officeart/2005/8/layout/target3"/>
    <dgm:cxn modelId="{796C7F17-03A9-4036-BBC9-21445D59FC70}" type="presParOf" srcId="{5D04A550-DEF0-4A0C-A54A-787BDE276E77}" destId="{5E7E53C0-B1CB-4C71-B1CF-E8205C2D293F}" srcOrd="3" destOrd="0" presId="urn:microsoft.com/office/officeart/2005/8/layout/target3"/>
    <dgm:cxn modelId="{21CED0BB-0DA0-4477-89AE-019CA48BC987}" type="presParOf" srcId="{5D04A550-DEF0-4A0C-A54A-787BDE276E77}" destId="{5EC6A0CD-85E2-457D-8F79-42A2E584050B}" srcOrd="4" destOrd="0" presId="urn:microsoft.com/office/officeart/2005/8/layout/target3"/>
    <dgm:cxn modelId="{E1E33919-6D00-4014-B701-10C3D3CEFE86}" type="presParOf" srcId="{5D04A550-DEF0-4A0C-A54A-787BDE276E77}" destId="{48122D9C-5F23-4A0D-A4E6-EAA20692710D}" srcOrd="5" destOrd="0" presId="urn:microsoft.com/office/officeart/2005/8/layout/target3"/>
    <dgm:cxn modelId="{BB22D895-29C5-4D4B-8857-2EBFEC5AB20A}" type="presParOf" srcId="{5D04A550-DEF0-4A0C-A54A-787BDE276E77}" destId="{B463A466-A549-4E2F-890E-174F7B64FEEE}" srcOrd="6" destOrd="0" presId="urn:microsoft.com/office/officeart/2005/8/layout/target3"/>
    <dgm:cxn modelId="{1EF4D65F-E4FF-41D3-982B-81C2B7EE035B}" type="presParOf" srcId="{5D04A550-DEF0-4A0C-A54A-787BDE276E77}" destId="{977FD04A-2C17-4243-B6C1-8276171D4E0F}" srcOrd="7" destOrd="0" presId="urn:microsoft.com/office/officeart/2005/8/layout/target3"/>
    <dgm:cxn modelId="{6D886F6D-FFA5-4ED8-8CC9-2F9D0AA28AAD}" type="presParOf" srcId="{5D04A550-DEF0-4A0C-A54A-787BDE276E77}" destId="{F482AD8B-3FA6-4FF3-9FC1-1586A79836EF}" srcOrd="8" destOrd="0" presId="urn:microsoft.com/office/officeart/2005/8/layout/target3"/>
    <dgm:cxn modelId="{90B63FD7-D5F0-4B94-975A-C4F1413E1A0B}" type="presParOf" srcId="{5D04A550-DEF0-4A0C-A54A-787BDE276E77}" destId="{1E6B3764-25F0-4A5B-AA94-E1AB02E19CA0}" srcOrd="9" destOrd="0" presId="urn:microsoft.com/office/officeart/2005/8/layout/target3"/>
    <dgm:cxn modelId="{40D857AB-7073-452A-BEC0-6A0C7028AB1E}" type="presParOf" srcId="{5D04A550-DEF0-4A0C-A54A-787BDE276E77}" destId="{5F6C17A5-B29D-4F2D-8BEF-EB47AA52A4B9}" srcOrd="10" destOrd="0" presId="urn:microsoft.com/office/officeart/2005/8/layout/target3"/>
    <dgm:cxn modelId="{CF9C1D3E-B42D-44BC-85B3-597A23D52420}" type="presParOf" srcId="{5D04A550-DEF0-4A0C-A54A-787BDE276E77}" destId="{22ACC651-D7B2-4551-952E-317A019D0AF4}" srcOrd="11" destOrd="0" presId="urn:microsoft.com/office/officeart/2005/8/layout/target3"/>
    <dgm:cxn modelId="{E664CF73-9FD8-4A45-AA88-18DE67927A55}" type="presParOf" srcId="{5D04A550-DEF0-4A0C-A54A-787BDE276E77}" destId="{E92B577E-956E-444A-A331-928679D1FAF5}" srcOrd="12" destOrd="0" presId="urn:microsoft.com/office/officeart/2005/8/layout/target3"/>
    <dgm:cxn modelId="{D11FD56D-340C-4280-80CB-968B59D938DE}" type="presParOf" srcId="{5D04A550-DEF0-4A0C-A54A-787BDE276E77}" destId="{8E1DA5C4-3A01-4A93-BC20-46BE5B8859F8}" srcOrd="13" destOrd="0" presId="urn:microsoft.com/office/officeart/2005/8/layout/target3"/>
    <dgm:cxn modelId="{BFDC9054-BA03-4ED1-A8A7-7737E0DC58AA}" type="presParOf" srcId="{5D04A550-DEF0-4A0C-A54A-787BDE276E77}" destId="{A1D5B630-C635-433D-A2FB-C39024E86EEE}"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B1AB4E-C81F-4C3C-98C0-D2CB825B7434}" type="doc">
      <dgm:prSet loTypeId="urn:microsoft.com/office/officeart/2005/8/layout/cycle8" loCatId="cycle" qsTypeId="urn:microsoft.com/office/officeart/2005/8/quickstyle/simple5" qsCatId="simple" csTypeId="urn:microsoft.com/office/officeart/2005/8/colors/colorful5" csCatId="colorful" phldr="1"/>
      <dgm:spPr/>
    </dgm:pt>
    <dgm:pt modelId="{6DCBF22E-C4B9-4804-9F05-24044AE52C38}">
      <dgm:prSet phldrT="[Texto]" custT="1"/>
      <dgm:spPr>
        <a:solidFill>
          <a:srgbClr val="4BC293"/>
        </a:solidFill>
      </dgm:spPr>
      <dgm:t>
        <a:bodyPr/>
        <a:lstStyle/>
        <a:p>
          <a:r>
            <a:rPr lang="es-EC" sz="2000" dirty="0" smtClean="0">
              <a:latin typeface="Arial" panose="020B0604020202020204" pitchFamily="34" charset="0"/>
              <a:cs typeface="Arial" panose="020B0604020202020204" pitchFamily="34" charset="0"/>
            </a:rPr>
            <a:t>Etapa de adecuación</a:t>
          </a:r>
          <a:endParaRPr lang="es-EC" sz="2000" dirty="0">
            <a:latin typeface="Arial" panose="020B0604020202020204" pitchFamily="34" charset="0"/>
            <a:cs typeface="Arial" panose="020B0604020202020204" pitchFamily="34" charset="0"/>
          </a:endParaRPr>
        </a:p>
      </dgm:t>
    </dgm:pt>
    <dgm:pt modelId="{3FA61FFA-3566-453C-A8F8-2F46DEA44CDC}" type="parTrans" cxnId="{D56C764D-218A-4EB1-855C-FEDB6396C148}">
      <dgm:prSet/>
      <dgm:spPr/>
      <dgm:t>
        <a:bodyPr/>
        <a:lstStyle/>
        <a:p>
          <a:endParaRPr lang="es-EC" sz="1600">
            <a:latin typeface="Arial" panose="020B0604020202020204" pitchFamily="34" charset="0"/>
            <a:cs typeface="Arial" panose="020B0604020202020204" pitchFamily="34" charset="0"/>
          </a:endParaRPr>
        </a:p>
      </dgm:t>
    </dgm:pt>
    <dgm:pt modelId="{63737422-885E-4B61-9E2E-6D2B9B20C50E}" type="sibTrans" cxnId="{D56C764D-218A-4EB1-855C-FEDB6396C148}">
      <dgm:prSet/>
      <dgm:spPr/>
      <dgm:t>
        <a:bodyPr/>
        <a:lstStyle/>
        <a:p>
          <a:endParaRPr lang="es-EC" sz="1600">
            <a:latin typeface="Arial" panose="020B0604020202020204" pitchFamily="34" charset="0"/>
            <a:cs typeface="Arial" panose="020B0604020202020204" pitchFamily="34" charset="0"/>
          </a:endParaRPr>
        </a:p>
      </dgm:t>
    </dgm:pt>
    <dgm:pt modelId="{0217272B-A3B3-4042-AAA5-F5240976B74B}">
      <dgm:prSet phldrT="[Texto]" custT="1"/>
      <dgm:spPr>
        <a:solidFill>
          <a:srgbClr val="FFC000"/>
        </a:solidFill>
      </dgm:spPr>
      <dgm:t>
        <a:bodyPr/>
        <a:lstStyle/>
        <a:p>
          <a:r>
            <a:rPr lang="es-EC" sz="2000" dirty="0" smtClean="0">
              <a:latin typeface="Arial" panose="020B0604020202020204" pitchFamily="34" charset="0"/>
              <a:cs typeface="Arial" panose="020B0604020202020204" pitchFamily="34" charset="0"/>
            </a:rPr>
            <a:t>Etapa de decisión</a:t>
          </a:r>
          <a:endParaRPr lang="es-EC" sz="2000" dirty="0">
            <a:latin typeface="Arial" panose="020B0604020202020204" pitchFamily="34" charset="0"/>
            <a:cs typeface="Arial" panose="020B0604020202020204" pitchFamily="34" charset="0"/>
          </a:endParaRPr>
        </a:p>
      </dgm:t>
    </dgm:pt>
    <dgm:pt modelId="{B1CE4A57-B95B-4BDE-B31B-2DF9C48C0374}" type="parTrans" cxnId="{A2BF26A7-077F-4FC2-8658-E7119B867619}">
      <dgm:prSet/>
      <dgm:spPr/>
      <dgm:t>
        <a:bodyPr/>
        <a:lstStyle/>
        <a:p>
          <a:endParaRPr lang="es-EC" sz="1600">
            <a:latin typeface="Arial" panose="020B0604020202020204" pitchFamily="34" charset="0"/>
            <a:cs typeface="Arial" panose="020B0604020202020204" pitchFamily="34" charset="0"/>
          </a:endParaRPr>
        </a:p>
      </dgm:t>
    </dgm:pt>
    <dgm:pt modelId="{26609101-F40D-4C21-9D0C-93C110E55997}" type="sibTrans" cxnId="{A2BF26A7-077F-4FC2-8658-E7119B867619}">
      <dgm:prSet/>
      <dgm:spPr/>
      <dgm:t>
        <a:bodyPr/>
        <a:lstStyle/>
        <a:p>
          <a:endParaRPr lang="es-EC" sz="1600">
            <a:latin typeface="Arial" panose="020B0604020202020204" pitchFamily="34" charset="0"/>
            <a:cs typeface="Arial" panose="020B0604020202020204" pitchFamily="34" charset="0"/>
          </a:endParaRPr>
        </a:p>
      </dgm:t>
    </dgm:pt>
    <dgm:pt modelId="{308F823A-CCC1-4B66-B701-544FD9F55C97}">
      <dgm:prSet phldrT="[Texto]" custT="1"/>
      <dgm:spPr>
        <a:solidFill>
          <a:srgbClr val="92D050"/>
        </a:solidFill>
      </dgm:spPr>
      <dgm:t>
        <a:bodyPr/>
        <a:lstStyle/>
        <a:p>
          <a:r>
            <a:rPr lang="es-EC" sz="2000" dirty="0" smtClean="0">
              <a:latin typeface="Arial" panose="020B0604020202020204" pitchFamily="34" charset="0"/>
              <a:cs typeface="Arial" panose="020B0604020202020204" pitchFamily="34" charset="0"/>
            </a:rPr>
            <a:t>Etapa insumos</a:t>
          </a:r>
          <a:endParaRPr lang="es-EC" sz="2000" dirty="0">
            <a:latin typeface="Arial" panose="020B0604020202020204" pitchFamily="34" charset="0"/>
            <a:cs typeface="Arial" panose="020B0604020202020204" pitchFamily="34" charset="0"/>
          </a:endParaRPr>
        </a:p>
      </dgm:t>
    </dgm:pt>
    <dgm:pt modelId="{24CEED37-5F79-4E50-9797-FA41C53E364D}" type="parTrans" cxnId="{EE5A0FBA-D49E-4CF7-A507-ECEC7469D938}">
      <dgm:prSet/>
      <dgm:spPr/>
      <dgm:t>
        <a:bodyPr/>
        <a:lstStyle/>
        <a:p>
          <a:endParaRPr lang="es-EC" sz="1600">
            <a:latin typeface="Arial" panose="020B0604020202020204" pitchFamily="34" charset="0"/>
            <a:cs typeface="Arial" panose="020B0604020202020204" pitchFamily="34" charset="0"/>
          </a:endParaRPr>
        </a:p>
      </dgm:t>
    </dgm:pt>
    <dgm:pt modelId="{C68F9AA9-B763-421B-8B1F-A3746F11BA6C}" type="sibTrans" cxnId="{EE5A0FBA-D49E-4CF7-A507-ECEC7469D938}">
      <dgm:prSet/>
      <dgm:spPr/>
      <dgm:t>
        <a:bodyPr/>
        <a:lstStyle/>
        <a:p>
          <a:endParaRPr lang="es-EC" sz="1600">
            <a:latin typeface="Arial" panose="020B0604020202020204" pitchFamily="34" charset="0"/>
            <a:cs typeface="Arial" panose="020B0604020202020204" pitchFamily="34" charset="0"/>
          </a:endParaRPr>
        </a:p>
      </dgm:t>
    </dgm:pt>
    <dgm:pt modelId="{A351C52C-179E-4371-A4CC-9DECABA02E1E}" type="pres">
      <dgm:prSet presAssocID="{06B1AB4E-C81F-4C3C-98C0-D2CB825B7434}" presName="compositeShape" presStyleCnt="0">
        <dgm:presLayoutVars>
          <dgm:chMax val="7"/>
          <dgm:dir/>
          <dgm:resizeHandles val="exact"/>
        </dgm:presLayoutVars>
      </dgm:prSet>
      <dgm:spPr/>
    </dgm:pt>
    <dgm:pt modelId="{52059827-44A4-42A4-A51B-F92C5816D186}" type="pres">
      <dgm:prSet presAssocID="{06B1AB4E-C81F-4C3C-98C0-D2CB825B7434}" presName="wedge1" presStyleLbl="node1" presStyleIdx="0" presStyleCnt="3"/>
      <dgm:spPr/>
      <dgm:t>
        <a:bodyPr/>
        <a:lstStyle/>
        <a:p>
          <a:endParaRPr lang="es-EC"/>
        </a:p>
      </dgm:t>
    </dgm:pt>
    <dgm:pt modelId="{13831738-1351-4C63-9F8A-FC94DF475851}" type="pres">
      <dgm:prSet presAssocID="{06B1AB4E-C81F-4C3C-98C0-D2CB825B7434}" presName="dummy1a" presStyleCnt="0"/>
      <dgm:spPr/>
    </dgm:pt>
    <dgm:pt modelId="{4C5BB893-050E-4F0A-8B68-5D38F5766F30}" type="pres">
      <dgm:prSet presAssocID="{06B1AB4E-C81F-4C3C-98C0-D2CB825B7434}" presName="dummy1b" presStyleCnt="0"/>
      <dgm:spPr/>
    </dgm:pt>
    <dgm:pt modelId="{861BF3F3-CB33-43C7-A0B6-707988AB2FCA}" type="pres">
      <dgm:prSet presAssocID="{06B1AB4E-C81F-4C3C-98C0-D2CB825B7434}" presName="wedge1Tx" presStyleLbl="node1" presStyleIdx="0" presStyleCnt="3">
        <dgm:presLayoutVars>
          <dgm:chMax val="0"/>
          <dgm:chPref val="0"/>
          <dgm:bulletEnabled val="1"/>
        </dgm:presLayoutVars>
      </dgm:prSet>
      <dgm:spPr/>
      <dgm:t>
        <a:bodyPr/>
        <a:lstStyle/>
        <a:p>
          <a:endParaRPr lang="es-EC"/>
        </a:p>
      </dgm:t>
    </dgm:pt>
    <dgm:pt modelId="{8406FD73-C19F-4B55-BB31-12C78007DD9F}" type="pres">
      <dgm:prSet presAssocID="{06B1AB4E-C81F-4C3C-98C0-D2CB825B7434}" presName="wedge2" presStyleLbl="node1" presStyleIdx="1" presStyleCnt="3"/>
      <dgm:spPr/>
      <dgm:t>
        <a:bodyPr/>
        <a:lstStyle/>
        <a:p>
          <a:endParaRPr lang="es-EC"/>
        </a:p>
      </dgm:t>
    </dgm:pt>
    <dgm:pt modelId="{C0B33499-2714-431D-A7D0-783E8A38E116}" type="pres">
      <dgm:prSet presAssocID="{06B1AB4E-C81F-4C3C-98C0-D2CB825B7434}" presName="dummy2a" presStyleCnt="0"/>
      <dgm:spPr/>
    </dgm:pt>
    <dgm:pt modelId="{ADDD8FF4-8B43-4017-A44A-A2B6183521EA}" type="pres">
      <dgm:prSet presAssocID="{06B1AB4E-C81F-4C3C-98C0-D2CB825B7434}" presName="dummy2b" presStyleCnt="0"/>
      <dgm:spPr/>
    </dgm:pt>
    <dgm:pt modelId="{112393D7-11B2-4D25-8B1B-82252E737A5C}" type="pres">
      <dgm:prSet presAssocID="{06B1AB4E-C81F-4C3C-98C0-D2CB825B7434}" presName="wedge2Tx" presStyleLbl="node1" presStyleIdx="1" presStyleCnt="3">
        <dgm:presLayoutVars>
          <dgm:chMax val="0"/>
          <dgm:chPref val="0"/>
          <dgm:bulletEnabled val="1"/>
        </dgm:presLayoutVars>
      </dgm:prSet>
      <dgm:spPr/>
      <dgm:t>
        <a:bodyPr/>
        <a:lstStyle/>
        <a:p>
          <a:endParaRPr lang="es-EC"/>
        </a:p>
      </dgm:t>
    </dgm:pt>
    <dgm:pt modelId="{38CFA383-DD94-49A7-AD95-8D021A7A4ABB}" type="pres">
      <dgm:prSet presAssocID="{06B1AB4E-C81F-4C3C-98C0-D2CB825B7434}" presName="wedge3" presStyleLbl="node1" presStyleIdx="2" presStyleCnt="3"/>
      <dgm:spPr/>
      <dgm:t>
        <a:bodyPr/>
        <a:lstStyle/>
        <a:p>
          <a:endParaRPr lang="es-EC"/>
        </a:p>
      </dgm:t>
    </dgm:pt>
    <dgm:pt modelId="{6BEBD149-3697-4A1E-BD39-6C613770E1D7}" type="pres">
      <dgm:prSet presAssocID="{06B1AB4E-C81F-4C3C-98C0-D2CB825B7434}" presName="dummy3a" presStyleCnt="0"/>
      <dgm:spPr/>
    </dgm:pt>
    <dgm:pt modelId="{E540549B-BF16-4D16-B224-6DC541B21339}" type="pres">
      <dgm:prSet presAssocID="{06B1AB4E-C81F-4C3C-98C0-D2CB825B7434}" presName="dummy3b" presStyleCnt="0"/>
      <dgm:spPr/>
    </dgm:pt>
    <dgm:pt modelId="{89CE57DF-3882-4147-B563-391C03C3BC47}" type="pres">
      <dgm:prSet presAssocID="{06B1AB4E-C81F-4C3C-98C0-D2CB825B7434}" presName="wedge3Tx" presStyleLbl="node1" presStyleIdx="2" presStyleCnt="3">
        <dgm:presLayoutVars>
          <dgm:chMax val="0"/>
          <dgm:chPref val="0"/>
          <dgm:bulletEnabled val="1"/>
        </dgm:presLayoutVars>
      </dgm:prSet>
      <dgm:spPr/>
      <dgm:t>
        <a:bodyPr/>
        <a:lstStyle/>
        <a:p>
          <a:endParaRPr lang="es-EC"/>
        </a:p>
      </dgm:t>
    </dgm:pt>
    <dgm:pt modelId="{BE609A1D-F23F-423D-BF80-888940E50E4E}" type="pres">
      <dgm:prSet presAssocID="{63737422-885E-4B61-9E2E-6D2B9B20C50E}" presName="arrowWedge1" presStyleLbl="fgSibTrans2D1" presStyleIdx="0" presStyleCnt="3"/>
      <dgm:spPr>
        <a:solidFill>
          <a:srgbClr val="92D050"/>
        </a:solidFill>
      </dgm:spPr>
    </dgm:pt>
    <dgm:pt modelId="{FFFD06BC-2FCA-41D6-BF99-37388071AE87}" type="pres">
      <dgm:prSet presAssocID="{26609101-F40D-4C21-9D0C-93C110E55997}" presName="arrowWedge2" presStyleLbl="fgSibTrans2D1" presStyleIdx="1" presStyleCnt="3"/>
      <dgm:spPr/>
    </dgm:pt>
    <dgm:pt modelId="{C6CE6242-906D-4D4F-8764-7D7A930CA041}" type="pres">
      <dgm:prSet presAssocID="{C68F9AA9-B763-421B-8B1F-A3746F11BA6C}" presName="arrowWedge3" presStyleLbl="fgSibTrans2D1" presStyleIdx="2" presStyleCnt="3"/>
      <dgm:spPr>
        <a:solidFill>
          <a:srgbClr val="FFC000"/>
        </a:solidFill>
      </dgm:spPr>
    </dgm:pt>
  </dgm:ptLst>
  <dgm:cxnLst>
    <dgm:cxn modelId="{1F4CC7AB-963F-4620-8BFA-7898A806C22A}" type="presOf" srcId="{06B1AB4E-C81F-4C3C-98C0-D2CB825B7434}" destId="{A351C52C-179E-4371-A4CC-9DECABA02E1E}" srcOrd="0" destOrd="0" presId="urn:microsoft.com/office/officeart/2005/8/layout/cycle8"/>
    <dgm:cxn modelId="{1CB93C24-D0FC-4D9B-BB23-D92B5B7345DD}" type="presOf" srcId="{6DCBF22E-C4B9-4804-9F05-24044AE52C38}" destId="{52059827-44A4-42A4-A51B-F92C5816D186}" srcOrd="0" destOrd="0" presId="urn:microsoft.com/office/officeart/2005/8/layout/cycle8"/>
    <dgm:cxn modelId="{3E77EFA2-7A2B-494B-BA1E-FADD00D2FC62}" type="presOf" srcId="{0217272B-A3B3-4042-AAA5-F5240976B74B}" destId="{112393D7-11B2-4D25-8B1B-82252E737A5C}" srcOrd="1" destOrd="0" presId="urn:microsoft.com/office/officeart/2005/8/layout/cycle8"/>
    <dgm:cxn modelId="{6E854B7C-C061-4DF8-938D-7314BDE3BFBD}" type="presOf" srcId="{6DCBF22E-C4B9-4804-9F05-24044AE52C38}" destId="{861BF3F3-CB33-43C7-A0B6-707988AB2FCA}" srcOrd="1" destOrd="0" presId="urn:microsoft.com/office/officeart/2005/8/layout/cycle8"/>
    <dgm:cxn modelId="{5701A2D9-0420-47AD-AEC3-BFC75E5C8834}" type="presOf" srcId="{0217272B-A3B3-4042-AAA5-F5240976B74B}" destId="{8406FD73-C19F-4B55-BB31-12C78007DD9F}" srcOrd="0" destOrd="0" presId="urn:microsoft.com/office/officeart/2005/8/layout/cycle8"/>
    <dgm:cxn modelId="{0B03C669-BBD5-4ADD-AC44-9C9F3C53E9FD}" type="presOf" srcId="{308F823A-CCC1-4B66-B701-544FD9F55C97}" destId="{89CE57DF-3882-4147-B563-391C03C3BC47}" srcOrd="1" destOrd="0" presId="urn:microsoft.com/office/officeart/2005/8/layout/cycle8"/>
    <dgm:cxn modelId="{EE5A0FBA-D49E-4CF7-A507-ECEC7469D938}" srcId="{06B1AB4E-C81F-4C3C-98C0-D2CB825B7434}" destId="{308F823A-CCC1-4B66-B701-544FD9F55C97}" srcOrd="2" destOrd="0" parTransId="{24CEED37-5F79-4E50-9797-FA41C53E364D}" sibTransId="{C68F9AA9-B763-421B-8B1F-A3746F11BA6C}"/>
    <dgm:cxn modelId="{D56C764D-218A-4EB1-855C-FEDB6396C148}" srcId="{06B1AB4E-C81F-4C3C-98C0-D2CB825B7434}" destId="{6DCBF22E-C4B9-4804-9F05-24044AE52C38}" srcOrd="0" destOrd="0" parTransId="{3FA61FFA-3566-453C-A8F8-2F46DEA44CDC}" sibTransId="{63737422-885E-4B61-9E2E-6D2B9B20C50E}"/>
    <dgm:cxn modelId="{A2BF26A7-077F-4FC2-8658-E7119B867619}" srcId="{06B1AB4E-C81F-4C3C-98C0-D2CB825B7434}" destId="{0217272B-A3B3-4042-AAA5-F5240976B74B}" srcOrd="1" destOrd="0" parTransId="{B1CE4A57-B95B-4BDE-B31B-2DF9C48C0374}" sibTransId="{26609101-F40D-4C21-9D0C-93C110E55997}"/>
    <dgm:cxn modelId="{03900B14-5E9E-460A-BAD1-FE45B5006A2B}" type="presOf" srcId="{308F823A-CCC1-4B66-B701-544FD9F55C97}" destId="{38CFA383-DD94-49A7-AD95-8D021A7A4ABB}" srcOrd="0" destOrd="0" presId="urn:microsoft.com/office/officeart/2005/8/layout/cycle8"/>
    <dgm:cxn modelId="{CB42B52D-443D-4E92-B49D-53B18CD1FA79}" type="presParOf" srcId="{A351C52C-179E-4371-A4CC-9DECABA02E1E}" destId="{52059827-44A4-42A4-A51B-F92C5816D186}" srcOrd="0" destOrd="0" presId="urn:microsoft.com/office/officeart/2005/8/layout/cycle8"/>
    <dgm:cxn modelId="{43A16316-D0C3-4678-B1CC-716F61196B71}" type="presParOf" srcId="{A351C52C-179E-4371-A4CC-9DECABA02E1E}" destId="{13831738-1351-4C63-9F8A-FC94DF475851}" srcOrd="1" destOrd="0" presId="urn:microsoft.com/office/officeart/2005/8/layout/cycle8"/>
    <dgm:cxn modelId="{765FA169-5B55-422B-8088-D76B3A09E636}" type="presParOf" srcId="{A351C52C-179E-4371-A4CC-9DECABA02E1E}" destId="{4C5BB893-050E-4F0A-8B68-5D38F5766F30}" srcOrd="2" destOrd="0" presId="urn:microsoft.com/office/officeart/2005/8/layout/cycle8"/>
    <dgm:cxn modelId="{8D54B803-7DF2-4CE1-BD02-F4F7DEE1DD30}" type="presParOf" srcId="{A351C52C-179E-4371-A4CC-9DECABA02E1E}" destId="{861BF3F3-CB33-43C7-A0B6-707988AB2FCA}" srcOrd="3" destOrd="0" presId="urn:microsoft.com/office/officeart/2005/8/layout/cycle8"/>
    <dgm:cxn modelId="{94EEDED6-326B-40EA-B524-8FE17D227E61}" type="presParOf" srcId="{A351C52C-179E-4371-A4CC-9DECABA02E1E}" destId="{8406FD73-C19F-4B55-BB31-12C78007DD9F}" srcOrd="4" destOrd="0" presId="urn:microsoft.com/office/officeart/2005/8/layout/cycle8"/>
    <dgm:cxn modelId="{8BFC63AC-F1D9-42E3-935C-F6FAB12BE1EE}" type="presParOf" srcId="{A351C52C-179E-4371-A4CC-9DECABA02E1E}" destId="{C0B33499-2714-431D-A7D0-783E8A38E116}" srcOrd="5" destOrd="0" presId="urn:microsoft.com/office/officeart/2005/8/layout/cycle8"/>
    <dgm:cxn modelId="{8FC2717B-2860-4FAD-B6B1-53A527AB50B4}" type="presParOf" srcId="{A351C52C-179E-4371-A4CC-9DECABA02E1E}" destId="{ADDD8FF4-8B43-4017-A44A-A2B6183521EA}" srcOrd="6" destOrd="0" presId="urn:microsoft.com/office/officeart/2005/8/layout/cycle8"/>
    <dgm:cxn modelId="{6F155337-22FA-4656-AA2C-C9C734371457}" type="presParOf" srcId="{A351C52C-179E-4371-A4CC-9DECABA02E1E}" destId="{112393D7-11B2-4D25-8B1B-82252E737A5C}" srcOrd="7" destOrd="0" presId="urn:microsoft.com/office/officeart/2005/8/layout/cycle8"/>
    <dgm:cxn modelId="{46AEE7C3-04FB-4E67-9DFC-3A55572B3D7F}" type="presParOf" srcId="{A351C52C-179E-4371-A4CC-9DECABA02E1E}" destId="{38CFA383-DD94-49A7-AD95-8D021A7A4ABB}" srcOrd="8" destOrd="0" presId="urn:microsoft.com/office/officeart/2005/8/layout/cycle8"/>
    <dgm:cxn modelId="{B5C126E1-6D82-4C64-98EA-9491466A1105}" type="presParOf" srcId="{A351C52C-179E-4371-A4CC-9DECABA02E1E}" destId="{6BEBD149-3697-4A1E-BD39-6C613770E1D7}" srcOrd="9" destOrd="0" presId="urn:microsoft.com/office/officeart/2005/8/layout/cycle8"/>
    <dgm:cxn modelId="{7D00201C-1568-4111-B321-F716F010E945}" type="presParOf" srcId="{A351C52C-179E-4371-A4CC-9DECABA02E1E}" destId="{E540549B-BF16-4D16-B224-6DC541B21339}" srcOrd="10" destOrd="0" presId="urn:microsoft.com/office/officeart/2005/8/layout/cycle8"/>
    <dgm:cxn modelId="{85AF208D-6CD3-4939-82A2-6601E4BE411E}" type="presParOf" srcId="{A351C52C-179E-4371-A4CC-9DECABA02E1E}" destId="{89CE57DF-3882-4147-B563-391C03C3BC47}" srcOrd="11" destOrd="0" presId="urn:microsoft.com/office/officeart/2005/8/layout/cycle8"/>
    <dgm:cxn modelId="{0BD3F01C-A92B-43B9-814F-401DB25C3EA1}" type="presParOf" srcId="{A351C52C-179E-4371-A4CC-9DECABA02E1E}" destId="{BE609A1D-F23F-423D-BF80-888940E50E4E}" srcOrd="12" destOrd="0" presId="urn:microsoft.com/office/officeart/2005/8/layout/cycle8"/>
    <dgm:cxn modelId="{94123329-AFA5-45EE-8AE2-0DE950AC01C2}" type="presParOf" srcId="{A351C52C-179E-4371-A4CC-9DECABA02E1E}" destId="{FFFD06BC-2FCA-41D6-BF99-37388071AE87}" srcOrd="13" destOrd="0" presId="urn:microsoft.com/office/officeart/2005/8/layout/cycle8"/>
    <dgm:cxn modelId="{1FF4FAD7-EBAB-4315-BB61-FB513FF05650}" type="presParOf" srcId="{A351C52C-179E-4371-A4CC-9DECABA02E1E}" destId="{C6CE6242-906D-4D4F-8764-7D7A930CA041}"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F7BDE-D73A-4B0E-A203-0AE5A48EE8E3}">
      <dsp:nvSpPr>
        <dsp:cNvPr id="0" name=""/>
        <dsp:cNvSpPr/>
      </dsp:nvSpPr>
      <dsp:spPr>
        <a:xfrm>
          <a:off x="2457" y="603593"/>
          <a:ext cx="2994192" cy="1197676"/>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C" sz="2000" b="1" kern="1200" dirty="0" smtClean="0"/>
            <a:t>Documental</a:t>
          </a:r>
          <a:endParaRPr lang="es-EC" sz="2000" b="1" kern="1200" dirty="0"/>
        </a:p>
      </dsp:txBody>
      <dsp:txXfrm>
        <a:off x="601295" y="603593"/>
        <a:ext cx="1796516" cy="1197676"/>
      </dsp:txXfrm>
    </dsp:sp>
    <dsp:sp modelId="{0F150E57-AAD3-4C06-ABB8-A44B20612A33}">
      <dsp:nvSpPr>
        <dsp:cNvPr id="0" name=""/>
        <dsp:cNvSpPr/>
      </dsp:nvSpPr>
      <dsp:spPr>
        <a:xfrm>
          <a:off x="2697230" y="603593"/>
          <a:ext cx="2994192" cy="1197676"/>
        </a:xfrm>
        <a:prstGeom prst="chevron">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b="1" kern="1200" dirty="0" smtClean="0"/>
            <a:t>Análisis de la población de estudio </a:t>
          </a:r>
          <a:endParaRPr lang="es-EC" sz="1800" b="1" kern="1200" dirty="0"/>
        </a:p>
      </dsp:txBody>
      <dsp:txXfrm>
        <a:off x="3296068" y="603593"/>
        <a:ext cx="1796516" cy="1197676"/>
      </dsp:txXfrm>
    </dsp:sp>
    <dsp:sp modelId="{F755B776-3B03-472D-A8E9-6F4F0A0C822A}">
      <dsp:nvSpPr>
        <dsp:cNvPr id="0" name=""/>
        <dsp:cNvSpPr/>
      </dsp:nvSpPr>
      <dsp:spPr>
        <a:xfrm>
          <a:off x="5392003" y="603593"/>
          <a:ext cx="2994192" cy="1197676"/>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EC" sz="1700" b="1" kern="1200" dirty="0" smtClean="0"/>
            <a:t>Investigación de campo</a:t>
          </a:r>
        </a:p>
        <a:p>
          <a:pPr lvl="0" algn="ctr" defTabSz="755650">
            <a:lnSpc>
              <a:spcPct val="90000"/>
            </a:lnSpc>
            <a:spcBef>
              <a:spcPct val="0"/>
            </a:spcBef>
            <a:spcAft>
              <a:spcPct val="35000"/>
            </a:spcAft>
          </a:pPr>
          <a:r>
            <a:rPr lang="es-EC" sz="1700" b="1" kern="1200" dirty="0" smtClean="0"/>
            <a:t>-Entrevista</a:t>
          </a:r>
        </a:p>
        <a:p>
          <a:pPr lvl="0" algn="ctr" defTabSz="755650">
            <a:lnSpc>
              <a:spcPct val="90000"/>
            </a:lnSpc>
            <a:spcBef>
              <a:spcPct val="0"/>
            </a:spcBef>
            <a:spcAft>
              <a:spcPct val="35000"/>
            </a:spcAft>
          </a:pPr>
          <a:r>
            <a:rPr lang="es-EC" sz="1700" b="1" kern="1200" dirty="0" smtClean="0"/>
            <a:t>-Encuesta</a:t>
          </a:r>
          <a:endParaRPr lang="es-EC" sz="1700" b="1" kern="1200" dirty="0"/>
        </a:p>
      </dsp:txBody>
      <dsp:txXfrm>
        <a:off x="5990841" y="603593"/>
        <a:ext cx="1796516" cy="1197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00352-39AE-4CC5-8E88-5D72A16B8B06}">
      <dsp:nvSpPr>
        <dsp:cNvPr id="0" name=""/>
        <dsp:cNvSpPr/>
      </dsp:nvSpPr>
      <dsp:spPr>
        <a:xfrm>
          <a:off x="2827" y="732818"/>
          <a:ext cx="2231065" cy="1487371"/>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30654B-6A5E-40F0-ABFB-3FB9FB7D8980}">
      <dsp:nvSpPr>
        <dsp:cNvPr id="0" name=""/>
        <dsp:cNvSpPr/>
      </dsp:nvSpPr>
      <dsp:spPr>
        <a:xfrm>
          <a:off x="2113103" y="2313197"/>
          <a:ext cx="3588755" cy="1952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ct val="35000"/>
            </a:spcAft>
          </a:pPr>
          <a:r>
            <a:rPr lang="es-EC" sz="2800" i="1" kern="1200" dirty="0" smtClean="0">
              <a:solidFill>
                <a:schemeClr val="tx1"/>
              </a:solidFill>
            </a:rPr>
            <a:t>Técnica de análisis de datos: univariable, bivariable y multivariable</a:t>
          </a:r>
          <a:endParaRPr lang="es-EC" sz="2800" i="1" kern="1200" dirty="0">
            <a:solidFill>
              <a:schemeClr val="tx1"/>
            </a:solidFill>
          </a:endParaRPr>
        </a:p>
      </dsp:txBody>
      <dsp:txXfrm>
        <a:off x="2113103" y="2313197"/>
        <a:ext cx="3588755" cy="1952412"/>
      </dsp:txXfrm>
    </dsp:sp>
    <dsp:sp modelId="{2B62F843-DF5E-4BCF-9286-0BFC50B56E50}">
      <dsp:nvSpPr>
        <dsp:cNvPr id="0" name=""/>
        <dsp:cNvSpPr/>
      </dsp:nvSpPr>
      <dsp:spPr>
        <a:xfrm>
          <a:off x="2048163" y="2034553"/>
          <a:ext cx="759117" cy="75931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A6F8D-6274-4BFB-B3C7-ED0A7B935B59}">
      <dsp:nvSpPr>
        <dsp:cNvPr id="0" name=""/>
        <dsp:cNvSpPr/>
      </dsp:nvSpPr>
      <dsp:spPr>
        <a:xfrm rot="5400000">
          <a:off x="5029569" y="2034652"/>
          <a:ext cx="759313" cy="759117"/>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397EB7-E58C-4211-8A42-D9E865E3AD8E}">
      <dsp:nvSpPr>
        <dsp:cNvPr id="0" name=""/>
        <dsp:cNvSpPr/>
      </dsp:nvSpPr>
      <dsp:spPr>
        <a:xfrm rot="16200000">
          <a:off x="2048065" y="3785419"/>
          <a:ext cx="759313" cy="759117"/>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8F318-E26C-442E-BD80-D54BA9F42D23}">
      <dsp:nvSpPr>
        <dsp:cNvPr id="0" name=""/>
        <dsp:cNvSpPr/>
      </dsp:nvSpPr>
      <dsp:spPr>
        <a:xfrm rot="10800000">
          <a:off x="5029667" y="3785321"/>
          <a:ext cx="759117" cy="75931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00352-39AE-4CC5-8E88-5D72A16B8B06}">
      <dsp:nvSpPr>
        <dsp:cNvPr id="0" name=""/>
        <dsp:cNvSpPr/>
      </dsp:nvSpPr>
      <dsp:spPr>
        <a:xfrm>
          <a:off x="2994" y="285482"/>
          <a:ext cx="2362387" cy="1574919"/>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30654B-6A5E-40F0-ABFB-3FB9FB7D8980}">
      <dsp:nvSpPr>
        <dsp:cNvPr id="0" name=""/>
        <dsp:cNvSpPr/>
      </dsp:nvSpPr>
      <dsp:spPr>
        <a:xfrm>
          <a:off x="2464019" y="1958884"/>
          <a:ext cx="3346920" cy="2067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150000"/>
            </a:lnSpc>
            <a:spcBef>
              <a:spcPct val="0"/>
            </a:spcBef>
            <a:spcAft>
              <a:spcPct val="35000"/>
            </a:spcAft>
          </a:pPr>
          <a:r>
            <a:rPr lang="es-EC" sz="2800" i="1" kern="1200" dirty="0" smtClean="0">
              <a:solidFill>
                <a:schemeClr val="tx1"/>
              </a:solidFill>
            </a:rPr>
            <a:t>Técnica de análisis de clasificación con variable criterio </a:t>
          </a:r>
          <a:endParaRPr lang="es-EC" sz="2800" i="1" kern="1200" dirty="0">
            <a:solidFill>
              <a:schemeClr val="tx1"/>
            </a:solidFill>
          </a:endParaRPr>
        </a:p>
      </dsp:txBody>
      <dsp:txXfrm>
        <a:off x="2464019" y="1958884"/>
        <a:ext cx="3346920" cy="2067333"/>
      </dsp:txXfrm>
    </dsp:sp>
    <dsp:sp modelId="{2B62F843-DF5E-4BCF-9286-0BFC50B56E50}">
      <dsp:nvSpPr>
        <dsp:cNvPr id="0" name=""/>
        <dsp:cNvSpPr/>
      </dsp:nvSpPr>
      <dsp:spPr>
        <a:xfrm>
          <a:off x="2168720" y="1663839"/>
          <a:ext cx="803799" cy="804007"/>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A6F8D-6274-4BFB-B3C7-ED0A7B935B59}">
      <dsp:nvSpPr>
        <dsp:cNvPr id="0" name=""/>
        <dsp:cNvSpPr/>
      </dsp:nvSpPr>
      <dsp:spPr>
        <a:xfrm rot="5400000">
          <a:off x="5325614" y="1663943"/>
          <a:ext cx="804007" cy="803799"/>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397EB7-E58C-4211-8A42-D9E865E3AD8E}">
      <dsp:nvSpPr>
        <dsp:cNvPr id="0" name=""/>
        <dsp:cNvSpPr/>
      </dsp:nvSpPr>
      <dsp:spPr>
        <a:xfrm rot="16200000">
          <a:off x="2168616" y="3517762"/>
          <a:ext cx="804007" cy="803799"/>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8F318-E26C-442E-BD80-D54BA9F42D23}">
      <dsp:nvSpPr>
        <dsp:cNvPr id="0" name=""/>
        <dsp:cNvSpPr/>
      </dsp:nvSpPr>
      <dsp:spPr>
        <a:xfrm rot="10800000">
          <a:off x="5325718" y="3517658"/>
          <a:ext cx="803799" cy="804007"/>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19773-0809-407C-8266-9DFD105BD048}">
      <dsp:nvSpPr>
        <dsp:cNvPr id="0" name=""/>
        <dsp:cNvSpPr/>
      </dsp:nvSpPr>
      <dsp:spPr>
        <a:xfrm>
          <a:off x="0" y="0"/>
          <a:ext cx="1066799" cy="1066799"/>
        </a:xfrm>
        <a:prstGeom prst="pie">
          <a:avLst>
            <a:gd name="adj1" fmla="val 5400000"/>
            <a:gd name="adj2" fmla="val 1620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0E2B5E7-E554-4A67-8B0D-B99D29FA7BC4}">
      <dsp:nvSpPr>
        <dsp:cNvPr id="0" name=""/>
        <dsp:cNvSpPr/>
      </dsp:nvSpPr>
      <dsp:spPr>
        <a:xfrm>
          <a:off x="533399" y="0"/>
          <a:ext cx="4658009" cy="1066799"/>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s-EC" sz="1600" b="1" kern="1200" dirty="0" smtClean="0"/>
            <a:t>Sra. Susana Suárez</a:t>
          </a:r>
          <a:endParaRPr lang="es-EC" sz="1600" b="1" kern="1200" dirty="0"/>
        </a:p>
      </dsp:txBody>
      <dsp:txXfrm>
        <a:off x="533399" y="0"/>
        <a:ext cx="2329004" cy="320040"/>
      </dsp:txXfrm>
    </dsp:sp>
    <dsp:sp modelId="{5EC6A0CD-85E2-457D-8F79-42A2E584050B}">
      <dsp:nvSpPr>
        <dsp:cNvPr id="0" name=""/>
        <dsp:cNvSpPr/>
      </dsp:nvSpPr>
      <dsp:spPr>
        <a:xfrm>
          <a:off x="186690" y="320040"/>
          <a:ext cx="693419" cy="693419"/>
        </a:xfrm>
        <a:prstGeom prst="pie">
          <a:avLst>
            <a:gd name="adj1" fmla="val 5400000"/>
            <a:gd name="adj2" fmla="val 16200000"/>
          </a:avLst>
        </a:prstGeom>
        <a:solidFill>
          <a:schemeClr val="accent5">
            <a:hueOff val="-3676672"/>
            <a:satOff val="-5114"/>
            <a:lumOff val="-196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8122D9C-5F23-4A0D-A4E6-EAA20692710D}">
      <dsp:nvSpPr>
        <dsp:cNvPr id="0" name=""/>
        <dsp:cNvSpPr/>
      </dsp:nvSpPr>
      <dsp:spPr>
        <a:xfrm>
          <a:off x="533399" y="313848"/>
          <a:ext cx="4658009" cy="705803"/>
        </a:xfrm>
        <a:prstGeom prst="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s-EC" sz="1600" b="1" kern="1200" dirty="0" smtClean="0"/>
            <a:t>Sra. Ibanet Viara</a:t>
          </a:r>
          <a:endParaRPr lang="es-EC" sz="1600" b="1" kern="1200" dirty="0"/>
        </a:p>
      </dsp:txBody>
      <dsp:txXfrm>
        <a:off x="533399" y="313848"/>
        <a:ext cx="2329004" cy="325755"/>
      </dsp:txXfrm>
    </dsp:sp>
    <dsp:sp modelId="{977FD04A-2C17-4243-B6C1-8276171D4E0F}">
      <dsp:nvSpPr>
        <dsp:cNvPr id="0" name=""/>
        <dsp:cNvSpPr/>
      </dsp:nvSpPr>
      <dsp:spPr>
        <a:xfrm>
          <a:off x="373380" y="640080"/>
          <a:ext cx="320039" cy="320039"/>
        </a:xfrm>
        <a:prstGeom prst="pie">
          <a:avLst>
            <a:gd name="adj1" fmla="val 5400000"/>
            <a:gd name="adj2" fmla="val 16200000"/>
          </a:avLst>
        </a:prstGeom>
        <a:solidFill>
          <a:schemeClr val="accent5">
            <a:hueOff val="-7353344"/>
            <a:satOff val="-10228"/>
            <a:lumOff val="-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482AD8B-3FA6-4FF3-9FC1-1586A79836EF}">
      <dsp:nvSpPr>
        <dsp:cNvPr id="0" name=""/>
        <dsp:cNvSpPr/>
      </dsp:nvSpPr>
      <dsp:spPr>
        <a:xfrm>
          <a:off x="533399" y="701041"/>
          <a:ext cx="4658009" cy="274318"/>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ct val="35000"/>
            </a:spcAft>
          </a:pPr>
          <a:r>
            <a:rPr lang="es-EC" sz="1600" b="1" kern="1200" dirty="0" smtClean="0"/>
            <a:t>Sr. Sebastián Meléndez </a:t>
          </a:r>
          <a:endParaRPr lang="es-EC" sz="1600" b="1" kern="1200" dirty="0"/>
        </a:p>
      </dsp:txBody>
      <dsp:txXfrm>
        <a:off x="533399" y="701041"/>
        <a:ext cx="2329004" cy="274318"/>
      </dsp:txXfrm>
    </dsp:sp>
    <dsp:sp modelId="{5F6C17A5-B29D-4F2D-8BEF-EB47AA52A4B9}">
      <dsp:nvSpPr>
        <dsp:cNvPr id="0" name=""/>
        <dsp:cNvSpPr/>
      </dsp:nvSpPr>
      <dsp:spPr>
        <a:xfrm>
          <a:off x="2862404" y="0"/>
          <a:ext cx="2329004" cy="320040"/>
        </a:xfrm>
        <a:prstGeom prst="rect">
          <a:avLst/>
        </a:prstGeom>
        <a:noFill/>
        <a:ln w="6350" cap="flat" cmpd="sng" algn="ctr">
          <a:noFill/>
          <a:prstDash val="solid"/>
          <a:miter lim="800000"/>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100000"/>
            </a:lnSpc>
            <a:spcBef>
              <a:spcPct val="0"/>
            </a:spcBef>
            <a:spcAft>
              <a:spcPct val="15000"/>
            </a:spcAft>
            <a:buChar char="••"/>
          </a:pPr>
          <a:r>
            <a:rPr lang="es-EC" sz="1400" kern="1200" dirty="0" smtClean="0"/>
            <a:t>Asesora de Despacho</a:t>
          </a:r>
          <a:endParaRPr lang="es-EC" sz="1400" kern="1200" dirty="0"/>
        </a:p>
      </dsp:txBody>
      <dsp:txXfrm>
        <a:off x="2862404" y="0"/>
        <a:ext cx="2329004" cy="320040"/>
      </dsp:txXfrm>
    </dsp:sp>
    <dsp:sp modelId="{E92B577E-956E-444A-A331-928679D1FAF5}">
      <dsp:nvSpPr>
        <dsp:cNvPr id="0" name=""/>
        <dsp:cNvSpPr/>
      </dsp:nvSpPr>
      <dsp:spPr>
        <a:xfrm>
          <a:off x="2862404" y="320040"/>
          <a:ext cx="2329004" cy="320039"/>
        </a:xfrm>
        <a:prstGeom prst="rect">
          <a:avLst/>
        </a:prstGeom>
        <a:noFill/>
        <a:ln w="6350" cap="flat" cmpd="sng" algn="ctr">
          <a:noFill/>
          <a:prstDash val="solid"/>
          <a:miter lim="800000"/>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100000"/>
            </a:lnSpc>
            <a:spcBef>
              <a:spcPct val="0"/>
            </a:spcBef>
            <a:spcAft>
              <a:spcPct val="15000"/>
            </a:spcAft>
            <a:buChar char="••"/>
          </a:pPr>
          <a:r>
            <a:rPr lang="es-EC" sz="1400" kern="1200" dirty="0" smtClean="0"/>
            <a:t>Dir. Fomento y Emprendimiento</a:t>
          </a:r>
          <a:endParaRPr lang="es-EC" sz="1400" kern="1200" dirty="0"/>
        </a:p>
      </dsp:txBody>
      <dsp:txXfrm>
        <a:off x="2862404" y="320040"/>
        <a:ext cx="2329004" cy="320039"/>
      </dsp:txXfrm>
    </dsp:sp>
    <dsp:sp modelId="{A1D5B630-C635-433D-A2FB-C39024E86EEE}">
      <dsp:nvSpPr>
        <dsp:cNvPr id="0" name=""/>
        <dsp:cNvSpPr/>
      </dsp:nvSpPr>
      <dsp:spPr>
        <a:xfrm>
          <a:off x="2862404" y="640080"/>
          <a:ext cx="2329004" cy="320039"/>
        </a:xfrm>
        <a:prstGeom prst="rect">
          <a:avLst/>
        </a:prstGeom>
        <a:noFill/>
        <a:ln w="6350" cap="flat" cmpd="sng" algn="ctr">
          <a:noFill/>
          <a:prstDash val="solid"/>
          <a:miter lim="800000"/>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just" defTabSz="622300">
            <a:lnSpc>
              <a:spcPct val="100000"/>
            </a:lnSpc>
            <a:spcBef>
              <a:spcPct val="0"/>
            </a:spcBef>
            <a:spcAft>
              <a:spcPct val="15000"/>
            </a:spcAft>
            <a:buChar char="••"/>
          </a:pPr>
          <a:r>
            <a:rPr lang="es-EC" sz="1400" kern="1200" dirty="0" smtClean="0"/>
            <a:t>Asesor Ministerial </a:t>
          </a:r>
          <a:endParaRPr lang="es-EC" sz="1400" kern="1200" dirty="0"/>
        </a:p>
      </dsp:txBody>
      <dsp:txXfrm>
        <a:off x="2862404" y="640080"/>
        <a:ext cx="2329004" cy="3200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59827-44A4-42A4-A51B-F92C5816D186}">
      <dsp:nvSpPr>
        <dsp:cNvPr id="0" name=""/>
        <dsp:cNvSpPr/>
      </dsp:nvSpPr>
      <dsp:spPr>
        <a:xfrm>
          <a:off x="1927876" y="315799"/>
          <a:ext cx="4081095" cy="4081095"/>
        </a:xfrm>
        <a:prstGeom prst="pie">
          <a:avLst>
            <a:gd name="adj1" fmla="val 16200000"/>
            <a:gd name="adj2" fmla="val 1800000"/>
          </a:avLst>
        </a:prstGeom>
        <a:solidFill>
          <a:srgbClr val="4BC29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Etapa de adecuación</a:t>
          </a:r>
          <a:endParaRPr lang="es-EC" sz="2000" kern="1200" dirty="0">
            <a:latin typeface="Arial" panose="020B0604020202020204" pitchFamily="34" charset="0"/>
            <a:cs typeface="Arial" panose="020B0604020202020204" pitchFamily="34" charset="0"/>
          </a:endParaRPr>
        </a:p>
      </dsp:txBody>
      <dsp:txXfrm>
        <a:off x="4078711" y="1180602"/>
        <a:ext cx="1457534" cy="1214611"/>
      </dsp:txXfrm>
    </dsp:sp>
    <dsp:sp modelId="{8406FD73-C19F-4B55-BB31-12C78007DD9F}">
      <dsp:nvSpPr>
        <dsp:cNvPr id="0" name=""/>
        <dsp:cNvSpPr/>
      </dsp:nvSpPr>
      <dsp:spPr>
        <a:xfrm>
          <a:off x="1843825" y="461552"/>
          <a:ext cx="4081095" cy="4081095"/>
        </a:xfrm>
        <a:prstGeom prst="pie">
          <a:avLst>
            <a:gd name="adj1" fmla="val 1800000"/>
            <a:gd name="adj2" fmla="val 9000000"/>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Etapa de decisión</a:t>
          </a:r>
          <a:endParaRPr lang="es-EC" sz="2000" kern="1200" dirty="0">
            <a:latin typeface="Arial" panose="020B0604020202020204" pitchFamily="34" charset="0"/>
            <a:cs typeface="Arial" panose="020B0604020202020204" pitchFamily="34" charset="0"/>
          </a:endParaRPr>
        </a:p>
      </dsp:txBody>
      <dsp:txXfrm>
        <a:off x="2815515" y="3109406"/>
        <a:ext cx="2186301" cy="1068858"/>
      </dsp:txXfrm>
    </dsp:sp>
    <dsp:sp modelId="{38CFA383-DD94-49A7-AD95-8D021A7A4ABB}">
      <dsp:nvSpPr>
        <dsp:cNvPr id="0" name=""/>
        <dsp:cNvSpPr/>
      </dsp:nvSpPr>
      <dsp:spPr>
        <a:xfrm>
          <a:off x="1759774" y="315799"/>
          <a:ext cx="4081095" cy="4081095"/>
        </a:xfrm>
        <a:prstGeom prst="pie">
          <a:avLst>
            <a:gd name="adj1" fmla="val 9000000"/>
            <a:gd name="adj2" fmla="val 16200000"/>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Etapa insumos</a:t>
          </a:r>
          <a:endParaRPr lang="es-EC" sz="2000" kern="1200" dirty="0">
            <a:latin typeface="Arial" panose="020B0604020202020204" pitchFamily="34" charset="0"/>
            <a:cs typeface="Arial" panose="020B0604020202020204" pitchFamily="34" charset="0"/>
          </a:endParaRPr>
        </a:p>
      </dsp:txBody>
      <dsp:txXfrm>
        <a:off x="2232501" y="1180602"/>
        <a:ext cx="1457534" cy="1214611"/>
      </dsp:txXfrm>
    </dsp:sp>
    <dsp:sp modelId="{BE609A1D-F23F-423D-BF80-888940E50E4E}">
      <dsp:nvSpPr>
        <dsp:cNvPr id="0" name=""/>
        <dsp:cNvSpPr/>
      </dsp:nvSpPr>
      <dsp:spPr>
        <a:xfrm>
          <a:off x="1675574" y="63159"/>
          <a:ext cx="4586373" cy="4586373"/>
        </a:xfrm>
        <a:prstGeom prst="circularArrow">
          <a:avLst>
            <a:gd name="adj1" fmla="val 5085"/>
            <a:gd name="adj2" fmla="val 327528"/>
            <a:gd name="adj3" fmla="val 1472472"/>
            <a:gd name="adj4" fmla="val 16199432"/>
            <a:gd name="adj5" fmla="val 5932"/>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FFD06BC-2FCA-41D6-BF99-37388071AE87}">
      <dsp:nvSpPr>
        <dsp:cNvPr id="0" name=""/>
        <dsp:cNvSpPr/>
      </dsp:nvSpPr>
      <dsp:spPr>
        <a:xfrm>
          <a:off x="1591186" y="208655"/>
          <a:ext cx="4586373" cy="4586373"/>
        </a:xfrm>
        <a:prstGeom prst="circularArrow">
          <a:avLst>
            <a:gd name="adj1" fmla="val 5085"/>
            <a:gd name="adj2" fmla="val 327528"/>
            <a:gd name="adj3" fmla="val 8671970"/>
            <a:gd name="adj4" fmla="val 1800502"/>
            <a:gd name="adj5" fmla="val 5932"/>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CE6242-906D-4D4F-8764-7D7A930CA041}">
      <dsp:nvSpPr>
        <dsp:cNvPr id="0" name=""/>
        <dsp:cNvSpPr/>
      </dsp:nvSpPr>
      <dsp:spPr>
        <a:xfrm>
          <a:off x="1506798" y="63159"/>
          <a:ext cx="4586373" cy="4586373"/>
        </a:xfrm>
        <a:prstGeom prst="circularArrow">
          <a:avLst>
            <a:gd name="adj1" fmla="val 5085"/>
            <a:gd name="adj2" fmla="val 327528"/>
            <a:gd name="adj3" fmla="val 15873039"/>
            <a:gd name="adj4" fmla="val 9000000"/>
            <a:gd name="adj5" fmla="val 5932"/>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D15EA202-4A8B-49DA-BBD8-4B563D04AC2A}" type="datetimeFigureOut">
              <a:rPr lang="es-EC" smtClean="0"/>
              <a:t>19/01/2020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1FD2648-F762-41EE-940D-BA7FC6221852}" type="slidenum">
              <a:rPr lang="es-EC" smtClean="0"/>
              <a:t>‹Nº›</a:t>
            </a:fld>
            <a:endParaRPr lang="es-EC"/>
          </a:p>
        </p:txBody>
      </p:sp>
    </p:spTree>
    <p:extLst>
      <p:ext uri="{BB962C8B-B14F-4D97-AF65-F5344CB8AC3E}">
        <p14:creationId xmlns:p14="http://schemas.microsoft.com/office/powerpoint/2010/main" val="282029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15EA202-4A8B-49DA-BBD8-4B563D04AC2A}" type="datetimeFigureOut">
              <a:rPr lang="es-EC" smtClean="0"/>
              <a:t>19/01/2020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1FD2648-F762-41EE-940D-BA7FC6221852}" type="slidenum">
              <a:rPr lang="es-EC" smtClean="0"/>
              <a:t>‹Nº›</a:t>
            </a:fld>
            <a:endParaRPr lang="es-EC"/>
          </a:p>
        </p:txBody>
      </p:sp>
    </p:spTree>
    <p:extLst>
      <p:ext uri="{BB962C8B-B14F-4D97-AF65-F5344CB8AC3E}">
        <p14:creationId xmlns:p14="http://schemas.microsoft.com/office/powerpoint/2010/main" val="3816290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15EA202-4A8B-49DA-BBD8-4B563D04AC2A}" type="datetimeFigureOut">
              <a:rPr lang="es-EC" smtClean="0"/>
              <a:t>19/01/2020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1FD2648-F762-41EE-940D-BA7FC6221852}" type="slidenum">
              <a:rPr lang="es-EC" smtClean="0"/>
              <a:t>‹Nº›</a:t>
            </a:fld>
            <a:endParaRPr lang="es-EC"/>
          </a:p>
        </p:txBody>
      </p:sp>
    </p:spTree>
    <p:extLst>
      <p:ext uri="{BB962C8B-B14F-4D97-AF65-F5344CB8AC3E}">
        <p14:creationId xmlns:p14="http://schemas.microsoft.com/office/powerpoint/2010/main" val="415087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15EA202-4A8B-49DA-BBD8-4B563D04AC2A}" type="datetimeFigureOut">
              <a:rPr lang="es-EC" smtClean="0"/>
              <a:t>19/01/2020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1FD2648-F762-41EE-940D-BA7FC6221852}" type="slidenum">
              <a:rPr lang="es-EC" smtClean="0"/>
              <a:t>‹Nº›</a:t>
            </a:fld>
            <a:endParaRPr lang="es-EC"/>
          </a:p>
        </p:txBody>
      </p:sp>
    </p:spTree>
    <p:extLst>
      <p:ext uri="{BB962C8B-B14F-4D97-AF65-F5344CB8AC3E}">
        <p14:creationId xmlns:p14="http://schemas.microsoft.com/office/powerpoint/2010/main" val="218529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15EA202-4A8B-49DA-BBD8-4B563D04AC2A}" type="datetimeFigureOut">
              <a:rPr lang="es-EC" smtClean="0"/>
              <a:t>19/01/2020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1FD2648-F762-41EE-940D-BA7FC6221852}" type="slidenum">
              <a:rPr lang="es-EC" smtClean="0"/>
              <a:t>‹Nº›</a:t>
            </a:fld>
            <a:endParaRPr lang="es-EC"/>
          </a:p>
        </p:txBody>
      </p:sp>
    </p:spTree>
    <p:extLst>
      <p:ext uri="{BB962C8B-B14F-4D97-AF65-F5344CB8AC3E}">
        <p14:creationId xmlns:p14="http://schemas.microsoft.com/office/powerpoint/2010/main" val="229392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D15EA202-4A8B-49DA-BBD8-4B563D04AC2A}" type="datetimeFigureOut">
              <a:rPr lang="es-EC" smtClean="0"/>
              <a:t>19/01/2020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1FD2648-F762-41EE-940D-BA7FC6221852}" type="slidenum">
              <a:rPr lang="es-EC" smtClean="0"/>
              <a:t>‹Nº›</a:t>
            </a:fld>
            <a:endParaRPr lang="es-EC"/>
          </a:p>
        </p:txBody>
      </p:sp>
    </p:spTree>
    <p:extLst>
      <p:ext uri="{BB962C8B-B14F-4D97-AF65-F5344CB8AC3E}">
        <p14:creationId xmlns:p14="http://schemas.microsoft.com/office/powerpoint/2010/main" val="323487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D15EA202-4A8B-49DA-BBD8-4B563D04AC2A}" type="datetimeFigureOut">
              <a:rPr lang="es-EC" smtClean="0"/>
              <a:t>19/01/2020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01FD2648-F762-41EE-940D-BA7FC6221852}" type="slidenum">
              <a:rPr lang="es-EC" smtClean="0"/>
              <a:t>‹Nº›</a:t>
            </a:fld>
            <a:endParaRPr lang="es-EC"/>
          </a:p>
        </p:txBody>
      </p:sp>
    </p:spTree>
    <p:extLst>
      <p:ext uri="{BB962C8B-B14F-4D97-AF65-F5344CB8AC3E}">
        <p14:creationId xmlns:p14="http://schemas.microsoft.com/office/powerpoint/2010/main" val="143108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15EA202-4A8B-49DA-BBD8-4B563D04AC2A}" type="datetimeFigureOut">
              <a:rPr lang="es-EC" smtClean="0"/>
              <a:t>19/01/2020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01FD2648-F762-41EE-940D-BA7FC6221852}" type="slidenum">
              <a:rPr lang="es-EC" smtClean="0"/>
              <a:t>‹Nº›</a:t>
            </a:fld>
            <a:endParaRPr lang="es-EC"/>
          </a:p>
        </p:txBody>
      </p:sp>
    </p:spTree>
    <p:extLst>
      <p:ext uri="{BB962C8B-B14F-4D97-AF65-F5344CB8AC3E}">
        <p14:creationId xmlns:p14="http://schemas.microsoft.com/office/powerpoint/2010/main" val="15489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15EA202-4A8B-49DA-BBD8-4B563D04AC2A}" type="datetimeFigureOut">
              <a:rPr lang="es-EC" smtClean="0"/>
              <a:t>19/01/2020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01FD2648-F762-41EE-940D-BA7FC6221852}" type="slidenum">
              <a:rPr lang="es-EC" smtClean="0"/>
              <a:t>‹Nº›</a:t>
            </a:fld>
            <a:endParaRPr lang="es-EC"/>
          </a:p>
        </p:txBody>
      </p:sp>
    </p:spTree>
    <p:extLst>
      <p:ext uri="{BB962C8B-B14F-4D97-AF65-F5344CB8AC3E}">
        <p14:creationId xmlns:p14="http://schemas.microsoft.com/office/powerpoint/2010/main" val="584286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15EA202-4A8B-49DA-BBD8-4B563D04AC2A}" type="datetimeFigureOut">
              <a:rPr lang="es-EC" smtClean="0"/>
              <a:t>19/01/2020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1FD2648-F762-41EE-940D-BA7FC6221852}" type="slidenum">
              <a:rPr lang="es-EC" smtClean="0"/>
              <a:t>‹Nº›</a:t>
            </a:fld>
            <a:endParaRPr lang="es-EC"/>
          </a:p>
        </p:txBody>
      </p:sp>
    </p:spTree>
    <p:extLst>
      <p:ext uri="{BB962C8B-B14F-4D97-AF65-F5344CB8AC3E}">
        <p14:creationId xmlns:p14="http://schemas.microsoft.com/office/powerpoint/2010/main" val="275057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15EA202-4A8B-49DA-BBD8-4B563D04AC2A}" type="datetimeFigureOut">
              <a:rPr lang="es-EC" smtClean="0"/>
              <a:t>19/01/2020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1FD2648-F762-41EE-940D-BA7FC6221852}" type="slidenum">
              <a:rPr lang="es-EC" smtClean="0"/>
              <a:t>‹Nº›</a:t>
            </a:fld>
            <a:endParaRPr lang="es-EC"/>
          </a:p>
        </p:txBody>
      </p:sp>
    </p:spTree>
    <p:extLst>
      <p:ext uri="{BB962C8B-B14F-4D97-AF65-F5344CB8AC3E}">
        <p14:creationId xmlns:p14="http://schemas.microsoft.com/office/powerpoint/2010/main" val="228964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chemeClr val="bg2"/>
            </a:gs>
            <a:gs pos="29000">
              <a:schemeClr val="bg1"/>
            </a:gs>
            <a:gs pos="74000">
              <a:schemeClr val="bg1">
                <a:lumMod val="95000"/>
              </a:schemeClr>
            </a:gs>
            <a:gs pos="83000">
              <a:schemeClr val="bg1">
                <a:lumMod val="95000"/>
              </a:schemeClr>
            </a:gs>
            <a:gs pos="100000">
              <a:schemeClr val="accent5">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EA202-4A8B-49DA-BBD8-4B563D04AC2A}" type="datetimeFigureOut">
              <a:rPr lang="es-EC" smtClean="0"/>
              <a:t>19/01/2020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D2648-F762-41EE-940D-BA7FC6221852}" type="slidenum">
              <a:rPr lang="es-EC" smtClean="0"/>
              <a:t>‹Nº›</a:t>
            </a:fld>
            <a:endParaRPr lang="es-EC"/>
          </a:p>
        </p:txBody>
      </p:sp>
    </p:spTree>
    <p:extLst>
      <p:ext uri="{BB962C8B-B14F-4D97-AF65-F5344CB8AC3E}">
        <p14:creationId xmlns:p14="http://schemas.microsoft.com/office/powerpoint/2010/main" val="4184270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8" Type="http://schemas.openxmlformats.org/officeDocument/2006/relationships/image" Target="../media/image31.png"/><Relationship Id="rId3" Type="http://schemas.microsoft.com/office/2007/relationships/hdphoto" Target="../media/hdphoto1.wdp"/><Relationship Id="rId21" Type="http://schemas.openxmlformats.org/officeDocument/2006/relationships/diagramData" Target="../diagrams/data1.xml"/><Relationship Id="rId25" Type="http://schemas.microsoft.com/office/2007/relationships/diagramDrawing" Target="../diagrams/drawing1.xml"/><Relationship Id="rId2" Type="http://schemas.openxmlformats.org/officeDocument/2006/relationships/image" Target="../media/image8.png"/><Relationship Id="rId20" Type="http://schemas.openxmlformats.org/officeDocument/2006/relationships/image" Target="../media/image28.png"/><Relationship Id="rId1" Type="http://schemas.openxmlformats.org/officeDocument/2006/relationships/slideLayout" Target="../slideLayouts/slideLayout2.xml"/><Relationship Id="rId24" Type="http://schemas.openxmlformats.org/officeDocument/2006/relationships/diagramColors" Target="../diagrams/colors1.xml"/><Relationship Id="rId23" Type="http://schemas.openxmlformats.org/officeDocument/2006/relationships/diagramQuickStyle" Target="../diagrams/quickStyle1.xml"/><Relationship Id="rId19" Type="http://schemas.openxmlformats.org/officeDocument/2006/relationships/image" Target="../media/image27.png"/><Relationship Id="rId22"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2.wdp"/><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9.jp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3.xml"/><Relationship Id="rId7" Type="http://schemas.openxmlformats.org/officeDocument/2006/relationships/image" Target="../media/image3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36.png"/><Relationship Id="rId4" Type="http://schemas.openxmlformats.org/officeDocument/2006/relationships/diagramQuickStyle" Target="../diagrams/quickStyle3.xml"/><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microsoft.com/office/2007/relationships/hdphoto" Target="../media/hdphoto1.wdp"/><Relationship Id="rId7" Type="http://schemas.openxmlformats.org/officeDocument/2006/relationships/diagramQuickStyle" Target="../diagrams/quickStyle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0.pn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8.wdp"/><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8809"/>
          <a:stretch/>
        </p:blipFill>
        <p:spPr>
          <a:xfrm>
            <a:off x="-2" y="0"/>
            <a:ext cx="9817769" cy="6874042"/>
          </a:xfrm>
          <a:prstGeom prst="rect">
            <a:avLst/>
          </a:prstGeom>
        </p:spPr>
      </p:pic>
      <p:sp>
        <p:nvSpPr>
          <p:cNvPr id="15" name="Forma libre 14"/>
          <p:cNvSpPr/>
          <p:nvPr/>
        </p:nvSpPr>
        <p:spPr>
          <a:xfrm>
            <a:off x="0" y="-16042"/>
            <a:ext cx="795868" cy="220134"/>
          </a:xfrm>
          <a:custGeom>
            <a:avLst/>
            <a:gdLst>
              <a:gd name="connsiteX0" fmla="*/ 0 w 260196"/>
              <a:gd name="connsiteY0" fmla="*/ 0 h 138079"/>
              <a:gd name="connsiteX1" fmla="*/ 260196 w 260196"/>
              <a:gd name="connsiteY1" fmla="*/ 0 h 138079"/>
              <a:gd name="connsiteX2" fmla="*/ 118578 w 260196"/>
              <a:gd name="connsiteY2" fmla="*/ 67161 h 138079"/>
              <a:gd name="connsiteX3" fmla="*/ 0 w 260196"/>
              <a:gd name="connsiteY3" fmla="*/ 138079 h 138079"/>
              <a:gd name="connsiteX4" fmla="*/ 0 w 260196"/>
              <a:gd name="connsiteY4" fmla="*/ 0 h 138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196" h="138079">
                <a:moveTo>
                  <a:pt x="0" y="0"/>
                </a:moveTo>
                <a:lnTo>
                  <a:pt x="260196" y="0"/>
                </a:lnTo>
                <a:lnTo>
                  <a:pt x="118578" y="67161"/>
                </a:lnTo>
                <a:lnTo>
                  <a:pt x="0" y="138079"/>
                </a:lnTo>
                <a:lnTo>
                  <a:pt x="0" y="0"/>
                </a:lnTo>
                <a:close/>
              </a:path>
            </a:pathLst>
          </a:custGeom>
          <a:solidFill>
            <a:srgbClr val="100E38">
              <a:alpha val="98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orma libre 13"/>
          <p:cNvSpPr/>
          <p:nvPr/>
        </p:nvSpPr>
        <p:spPr>
          <a:xfrm>
            <a:off x="1554011" y="0"/>
            <a:ext cx="3119245" cy="6874042"/>
          </a:xfrm>
          <a:custGeom>
            <a:avLst/>
            <a:gdLst>
              <a:gd name="connsiteX0" fmla="*/ 0 w 1296659"/>
              <a:gd name="connsiteY0" fmla="*/ 0 h 2912533"/>
              <a:gd name="connsiteX1" fmla="*/ 339966 w 1296659"/>
              <a:gd name="connsiteY1" fmla="*/ 0 h 2912533"/>
              <a:gd name="connsiteX2" fmla="*/ 474718 w 1296659"/>
              <a:gd name="connsiteY2" fmla="*/ 66139 h 2912533"/>
              <a:gd name="connsiteX3" fmla="*/ 1296659 w 1296659"/>
              <a:gd name="connsiteY3" fmla="*/ 1473204 h 2912533"/>
              <a:gd name="connsiteX4" fmla="*/ 474718 w 1296659"/>
              <a:gd name="connsiteY4" fmla="*/ 2880269 h 2912533"/>
              <a:gd name="connsiteX5" fmla="*/ 408983 w 1296659"/>
              <a:gd name="connsiteY5" fmla="*/ 2912533 h 2912533"/>
              <a:gd name="connsiteX6" fmla="*/ 7 w 1296659"/>
              <a:gd name="connsiteY6" fmla="*/ 2912533 h 2912533"/>
              <a:gd name="connsiteX7" fmla="*/ 103218 w 1296659"/>
              <a:gd name="connsiteY7" fmla="*/ 2863334 h 2912533"/>
              <a:gd name="connsiteX8" fmla="*/ 949530 w 1296659"/>
              <a:gd name="connsiteY8" fmla="*/ 1456268 h 2912533"/>
              <a:gd name="connsiteX9" fmla="*/ 103218 w 1296659"/>
              <a:gd name="connsiteY9" fmla="*/ 49202 h 2912533"/>
              <a:gd name="connsiteX10" fmla="*/ 0 w 1296659"/>
              <a:gd name="connsiteY10" fmla="*/ 0 h 291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6659" h="2912533">
                <a:moveTo>
                  <a:pt x="0" y="0"/>
                </a:moveTo>
                <a:lnTo>
                  <a:pt x="339966" y="0"/>
                </a:lnTo>
                <a:lnTo>
                  <a:pt x="474718" y="66139"/>
                </a:lnTo>
                <a:cubicBezTo>
                  <a:pt x="964303" y="337115"/>
                  <a:pt x="1296659" y="865614"/>
                  <a:pt x="1296659" y="1473204"/>
                </a:cubicBezTo>
                <a:cubicBezTo>
                  <a:pt x="1296659" y="2080794"/>
                  <a:pt x="964303" y="2609293"/>
                  <a:pt x="474718" y="2880269"/>
                </a:cubicBezTo>
                <a:lnTo>
                  <a:pt x="408983" y="2912533"/>
                </a:lnTo>
                <a:lnTo>
                  <a:pt x="7" y="2912533"/>
                </a:lnTo>
                <a:lnTo>
                  <a:pt x="103218" y="2863334"/>
                </a:lnTo>
                <a:cubicBezTo>
                  <a:pt x="607320" y="2592357"/>
                  <a:pt x="949530" y="2063858"/>
                  <a:pt x="949530" y="1456268"/>
                </a:cubicBezTo>
                <a:cubicBezTo>
                  <a:pt x="949530" y="848678"/>
                  <a:pt x="607320" y="320179"/>
                  <a:pt x="103218" y="49202"/>
                </a:cubicBezTo>
                <a:lnTo>
                  <a:pt x="0" y="0"/>
                </a:lnTo>
                <a:close/>
              </a:path>
            </a:pathLst>
          </a:custGeom>
          <a:solidFill>
            <a:srgbClr val="100E38">
              <a:alpha val="88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orma libre 12"/>
          <p:cNvSpPr/>
          <p:nvPr/>
        </p:nvSpPr>
        <p:spPr>
          <a:xfrm>
            <a:off x="2630905" y="0"/>
            <a:ext cx="9561095" cy="6858000"/>
          </a:xfrm>
          <a:custGeom>
            <a:avLst/>
            <a:gdLst>
              <a:gd name="connsiteX0" fmla="*/ 0 w 3155786"/>
              <a:gd name="connsiteY0" fmla="*/ 0 h 2912533"/>
              <a:gd name="connsiteX1" fmla="*/ 3155786 w 3155786"/>
              <a:gd name="connsiteY1" fmla="*/ 0 h 2912533"/>
              <a:gd name="connsiteX2" fmla="*/ 3155786 w 3155786"/>
              <a:gd name="connsiteY2" fmla="*/ 2912533 h 2912533"/>
              <a:gd name="connsiteX3" fmla="*/ 107142 w 3155786"/>
              <a:gd name="connsiteY3" fmla="*/ 2912533 h 2912533"/>
              <a:gd name="connsiteX4" fmla="*/ 141618 w 3155786"/>
              <a:gd name="connsiteY4" fmla="*/ 2896183 h 2912533"/>
              <a:gd name="connsiteX5" fmla="*/ 996791 w 3155786"/>
              <a:gd name="connsiteY5" fmla="*/ 1481672 h 2912533"/>
              <a:gd name="connsiteX6" fmla="*/ 141618 w 3155786"/>
              <a:gd name="connsiteY6" fmla="*/ 67161 h 2912533"/>
              <a:gd name="connsiteX7" fmla="*/ 0 w 3155786"/>
              <a:gd name="connsiteY7" fmla="*/ 0 h 291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786" h="2912533">
                <a:moveTo>
                  <a:pt x="0" y="0"/>
                </a:moveTo>
                <a:lnTo>
                  <a:pt x="3155786" y="0"/>
                </a:lnTo>
                <a:lnTo>
                  <a:pt x="3155786" y="2912533"/>
                </a:lnTo>
                <a:lnTo>
                  <a:pt x="107142" y="2912533"/>
                </a:lnTo>
                <a:lnTo>
                  <a:pt x="141618" y="2896183"/>
                </a:lnTo>
                <a:cubicBezTo>
                  <a:pt x="650998" y="2623773"/>
                  <a:pt x="996791" y="2092477"/>
                  <a:pt x="996791" y="1481672"/>
                </a:cubicBezTo>
                <a:cubicBezTo>
                  <a:pt x="996791" y="870868"/>
                  <a:pt x="650998" y="339572"/>
                  <a:pt x="141618" y="67161"/>
                </a:cubicBezTo>
                <a:lnTo>
                  <a:pt x="0" y="0"/>
                </a:lnTo>
                <a:close/>
              </a:path>
            </a:pathLst>
          </a:custGeom>
          <a:solidFill>
            <a:schemeClr val="bg1">
              <a:alpha val="82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orma libre 10"/>
          <p:cNvSpPr/>
          <p:nvPr/>
        </p:nvSpPr>
        <p:spPr>
          <a:xfrm>
            <a:off x="-1" y="6593305"/>
            <a:ext cx="795868" cy="264695"/>
          </a:xfrm>
          <a:custGeom>
            <a:avLst/>
            <a:gdLst>
              <a:gd name="connsiteX0" fmla="*/ 0 w 153054"/>
              <a:gd name="connsiteY0" fmla="*/ 0 h 87267"/>
              <a:gd name="connsiteX1" fmla="*/ 118578 w 153054"/>
              <a:gd name="connsiteY1" fmla="*/ 70917 h 87267"/>
              <a:gd name="connsiteX2" fmla="*/ 153054 w 153054"/>
              <a:gd name="connsiteY2" fmla="*/ 87267 h 87267"/>
              <a:gd name="connsiteX3" fmla="*/ 0 w 153054"/>
              <a:gd name="connsiteY3" fmla="*/ 87267 h 87267"/>
              <a:gd name="connsiteX4" fmla="*/ 0 w 153054"/>
              <a:gd name="connsiteY4" fmla="*/ 0 h 87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054" h="87267">
                <a:moveTo>
                  <a:pt x="0" y="0"/>
                </a:moveTo>
                <a:lnTo>
                  <a:pt x="118578" y="70917"/>
                </a:lnTo>
                <a:lnTo>
                  <a:pt x="153054" y="87267"/>
                </a:lnTo>
                <a:lnTo>
                  <a:pt x="0" y="87267"/>
                </a:lnTo>
                <a:lnTo>
                  <a:pt x="0" y="0"/>
                </a:lnTo>
                <a:close/>
              </a:path>
            </a:pathLst>
          </a:custGeom>
          <a:solidFill>
            <a:srgbClr val="100E38">
              <a:alpha val="86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CuadroTexto 31"/>
          <p:cNvSpPr txBox="1"/>
          <p:nvPr/>
        </p:nvSpPr>
        <p:spPr>
          <a:xfrm>
            <a:off x="5261809" y="1836812"/>
            <a:ext cx="6883426" cy="830997"/>
          </a:xfrm>
          <a:prstGeom prst="rect">
            <a:avLst/>
          </a:prstGeom>
          <a:noFill/>
        </p:spPr>
        <p:txBody>
          <a:bodyPr wrap="square" rtlCol="0">
            <a:spAutoFit/>
          </a:bodyPr>
          <a:lstStyle/>
          <a:p>
            <a:pPr algn="ctr"/>
            <a:r>
              <a:rPr lang="es-EC" sz="2400" b="1" dirty="0" smtClean="0">
                <a:latin typeface="Agency FB" panose="020B0503020202020204" pitchFamily="34" charset="0"/>
                <a:cs typeface="Arial" panose="020B0604020202020204" pitchFamily="34" charset="0"/>
              </a:rPr>
              <a:t>DEPARTAMENTO DE CIENCIAS ECONÓMICAS, ADMINISTRATIVAS Y DE COMERCIO </a:t>
            </a:r>
            <a:endParaRPr lang="es-EC" sz="2400" b="1" dirty="0">
              <a:latin typeface="Agency FB" panose="020B0503020202020204" pitchFamily="34" charset="0"/>
              <a:cs typeface="Arial" panose="020B0604020202020204" pitchFamily="34" charset="0"/>
            </a:endParaRPr>
          </a:p>
        </p:txBody>
      </p:sp>
      <p:pic>
        <p:nvPicPr>
          <p:cNvPr id="35" name="Imagen 34"/>
          <p:cNvPicPr>
            <a:picLocks noChangeAspect="1"/>
          </p:cNvPicPr>
          <p:nvPr/>
        </p:nvPicPr>
        <p:blipFill>
          <a:blip r:embed="rId3"/>
          <a:stretch>
            <a:fillRect/>
          </a:stretch>
        </p:blipFill>
        <p:spPr>
          <a:xfrm>
            <a:off x="10712581" y="259502"/>
            <a:ext cx="1273598" cy="1242797"/>
          </a:xfrm>
          <a:prstGeom prst="rect">
            <a:avLst/>
          </a:prstGeom>
        </p:spPr>
      </p:pic>
      <p:sp>
        <p:nvSpPr>
          <p:cNvPr id="36" name="CuadroTexto 35"/>
          <p:cNvSpPr txBox="1"/>
          <p:nvPr/>
        </p:nvSpPr>
        <p:spPr>
          <a:xfrm>
            <a:off x="5750150" y="2973211"/>
            <a:ext cx="6229790" cy="461665"/>
          </a:xfrm>
          <a:prstGeom prst="rect">
            <a:avLst/>
          </a:prstGeom>
          <a:noFill/>
        </p:spPr>
        <p:txBody>
          <a:bodyPr wrap="square" rtlCol="0">
            <a:spAutoFit/>
          </a:bodyPr>
          <a:lstStyle/>
          <a:p>
            <a:pPr algn="ctr"/>
            <a:r>
              <a:rPr lang="es-EC" sz="2400" b="1" dirty="0" smtClean="0">
                <a:latin typeface="Agency FB" panose="020B0503020202020204" pitchFamily="34" charset="0"/>
                <a:cs typeface="Arial" panose="020B0604020202020204" pitchFamily="34" charset="0"/>
              </a:rPr>
              <a:t>INGENIERÍA EN ADMINISTRACIÓN TURÍSTICA Y HOTELERA</a:t>
            </a:r>
            <a:endParaRPr lang="es-EC" sz="2400" b="1" dirty="0">
              <a:latin typeface="Agency FB" panose="020B0503020202020204" pitchFamily="34" charset="0"/>
              <a:cs typeface="Arial" panose="020B0604020202020204" pitchFamily="34" charset="0"/>
            </a:endParaRPr>
          </a:p>
        </p:txBody>
      </p:sp>
      <p:sp>
        <p:nvSpPr>
          <p:cNvPr id="37" name="CuadroTexto 36"/>
          <p:cNvSpPr txBox="1"/>
          <p:nvPr/>
        </p:nvSpPr>
        <p:spPr>
          <a:xfrm>
            <a:off x="5597331" y="3753118"/>
            <a:ext cx="6547905" cy="1569660"/>
          </a:xfrm>
          <a:prstGeom prst="rect">
            <a:avLst/>
          </a:prstGeom>
          <a:noFill/>
        </p:spPr>
        <p:txBody>
          <a:bodyPr wrap="square" rtlCol="0">
            <a:spAutoFit/>
          </a:bodyPr>
          <a:lstStyle/>
          <a:p>
            <a:pPr algn="ctr"/>
            <a:r>
              <a:rPr lang="es-419" sz="2400" b="1" cap="all" dirty="0">
                <a:latin typeface="Agency FB" panose="020B0503020202020204" pitchFamily="34" charset="0"/>
                <a:cs typeface="Arial" panose="020B0604020202020204" pitchFamily="34" charset="0"/>
              </a:rPr>
              <a:t>ESTUDIO DEL PERFIL EMPRENDEDOR HOTELERO EN LA GESTIÓN DE HOSTALES DE 1 A 3 ESTRELLAS COMO FORTALECIMIENTO A LA OFERTA DE SERVICIOS DE ALOJAMIENTO EN LA ZONA SUR DEL DMQ</a:t>
            </a:r>
            <a:endParaRPr lang="es-EC" sz="2400" b="1" dirty="0">
              <a:latin typeface="Agency FB" panose="020B0503020202020204" pitchFamily="34" charset="0"/>
              <a:cs typeface="Arial" panose="020B0604020202020204" pitchFamily="34" charset="0"/>
            </a:endParaRPr>
          </a:p>
        </p:txBody>
      </p:sp>
      <p:pic>
        <p:nvPicPr>
          <p:cNvPr id="38" name="Imagen 37"/>
          <p:cNvPicPr>
            <a:picLocks noChangeAspect="1"/>
          </p:cNvPicPr>
          <p:nvPr/>
        </p:nvPicPr>
        <p:blipFill>
          <a:blip r:embed="rId4"/>
          <a:stretch>
            <a:fillRect/>
          </a:stretch>
        </p:blipFill>
        <p:spPr>
          <a:xfrm>
            <a:off x="5044925" y="259503"/>
            <a:ext cx="5544931" cy="1259068"/>
          </a:xfrm>
          <a:prstGeom prst="rect">
            <a:avLst/>
          </a:prstGeom>
        </p:spPr>
      </p:pic>
      <p:sp>
        <p:nvSpPr>
          <p:cNvPr id="40" name="CuadroTexto 39"/>
          <p:cNvSpPr txBox="1"/>
          <p:nvPr/>
        </p:nvSpPr>
        <p:spPr>
          <a:xfrm>
            <a:off x="5432035" y="5504494"/>
            <a:ext cx="6547905" cy="707886"/>
          </a:xfrm>
          <a:prstGeom prst="rect">
            <a:avLst/>
          </a:prstGeom>
          <a:noFill/>
        </p:spPr>
        <p:txBody>
          <a:bodyPr wrap="square" rtlCol="0">
            <a:spAutoFit/>
          </a:bodyPr>
          <a:lstStyle/>
          <a:p>
            <a:pPr algn="ctr"/>
            <a:r>
              <a:rPr lang="es-EC" sz="2000" b="1" dirty="0" smtClean="0">
                <a:latin typeface="Agency FB" panose="020B0503020202020204" pitchFamily="34" charset="0"/>
                <a:cs typeface="Arial" panose="020B0604020202020204" pitchFamily="34" charset="0"/>
              </a:rPr>
              <a:t>AUTOR: AGUIRRE CAMPOS, KATHERINE JOHANNA</a:t>
            </a:r>
          </a:p>
          <a:p>
            <a:pPr algn="ctr"/>
            <a:r>
              <a:rPr lang="es-EC" sz="2000" b="1" dirty="0" smtClean="0">
                <a:latin typeface="Agency FB" panose="020B0503020202020204" pitchFamily="34" charset="0"/>
                <a:cs typeface="Arial" panose="020B0604020202020204" pitchFamily="34" charset="0"/>
              </a:rPr>
              <a:t>DIRECTOR: MSC. PAVÓN PATIÑO, MARIANA CECILIA</a:t>
            </a:r>
          </a:p>
        </p:txBody>
      </p:sp>
      <p:sp>
        <p:nvSpPr>
          <p:cNvPr id="41" name="CuadroTexto 40"/>
          <p:cNvSpPr txBox="1"/>
          <p:nvPr/>
        </p:nvSpPr>
        <p:spPr>
          <a:xfrm>
            <a:off x="5597330" y="6394096"/>
            <a:ext cx="6547905" cy="338554"/>
          </a:xfrm>
          <a:prstGeom prst="rect">
            <a:avLst/>
          </a:prstGeom>
          <a:noFill/>
        </p:spPr>
        <p:txBody>
          <a:bodyPr wrap="square" rtlCol="0">
            <a:spAutoFit/>
          </a:bodyPr>
          <a:lstStyle/>
          <a:p>
            <a:pPr algn="ctr"/>
            <a:r>
              <a:rPr lang="es-EC" sz="1600" b="1" dirty="0" smtClean="0">
                <a:latin typeface="Arial" panose="020B0604020202020204" pitchFamily="34" charset="0"/>
                <a:cs typeface="Arial" panose="020B0604020202020204" pitchFamily="34" charset="0"/>
              </a:rPr>
              <a:t>SANGOLQUÍ- 2019</a:t>
            </a:r>
          </a:p>
        </p:txBody>
      </p:sp>
    </p:spTree>
    <p:extLst>
      <p:ext uri="{BB962C8B-B14F-4D97-AF65-F5344CB8AC3E}">
        <p14:creationId xmlns:p14="http://schemas.microsoft.com/office/powerpoint/2010/main" val="687119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781719" y="6598506"/>
            <a:ext cx="2663874" cy="180000"/>
            <a:chOff x="4781719" y="6598506"/>
            <a:chExt cx="2663874" cy="180000"/>
          </a:xfrm>
        </p:grpSpPr>
        <p:sp>
          <p:nvSpPr>
            <p:cNvPr id="5" name="Conector 4"/>
            <p:cNvSpPr/>
            <p:nvPr/>
          </p:nvSpPr>
          <p:spPr>
            <a:xfrm>
              <a:off x="4781719"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onector 5"/>
            <p:cNvSpPr/>
            <p:nvPr/>
          </p:nvSpPr>
          <p:spPr>
            <a:xfrm>
              <a:off x="519022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onector 6"/>
            <p:cNvSpPr/>
            <p:nvPr/>
          </p:nvSpPr>
          <p:spPr>
            <a:xfrm>
              <a:off x="5536115" y="6598506"/>
              <a:ext cx="180000" cy="180000"/>
            </a:xfrm>
            <a:prstGeom prst="flowChartConnector">
              <a:avLst/>
            </a:prstGeom>
            <a:solidFill>
              <a:srgbClr val="B6B6B6"/>
            </a:solidFill>
            <a:ln>
              <a:solidFill>
                <a:srgbClr val="B0B0B0"/>
              </a:solid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onector 7"/>
            <p:cNvSpPr/>
            <p:nvPr/>
          </p:nvSpPr>
          <p:spPr>
            <a:xfrm>
              <a:off x="588201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onector 8"/>
            <p:cNvSpPr/>
            <p:nvPr/>
          </p:nvSpPr>
          <p:spPr>
            <a:xfrm>
              <a:off x="6227905" y="6598506"/>
              <a:ext cx="180000" cy="180000"/>
            </a:xfrm>
            <a:prstGeom prst="flowChartConnector">
              <a:avLst/>
            </a:prstGeom>
            <a:solidFill>
              <a:srgbClr val="293C5B"/>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onector 9"/>
            <p:cNvSpPr/>
            <p:nvPr/>
          </p:nvSpPr>
          <p:spPr>
            <a:xfrm>
              <a:off x="657380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onector 10"/>
            <p:cNvSpPr/>
            <p:nvPr/>
          </p:nvSpPr>
          <p:spPr>
            <a:xfrm>
              <a:off x="6919695"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onector 11"/>
            <p:cNvSpPr/>
            <p:nvPr/>
          </p:nvSpPr>
          <p:spPr>
            <a:xfrm>
              <a:off x="7265593"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3" name="Grupo 12"/>
          <p:cNvGrpSpPr/>
          <p:nvPr/>
        </p:nvGrpSpPr>
        <p:grpSpPr>
          <a:xfrm>
            <a:off x="0" y="59313"/>
            <a:ext cx="4076700" cy="603866"/>
            <a:chOff x="6096000" y="2017816"/>
            <a:chExt cx="2987643" cy="547093"/>
          </a:xfrm>
          <a:solidFill>
            <a:srgbClr val="1E3252"/>
          </a:solidFill>
        </p:grpSpPr>
        <p:grpSp>
          <p:nvGrpSpPr>
            <p:cNvPr id="14" name="Grupo 13"/>
            <p:cNvGrpSpPr/>
            <p:nvPr/>
          </p:nvGrpSpPr>
          <p:grpSpPr>
            <a:xfrm>
              <a:off x="7229778" y="2017816"/>
              <a:ext cx="1853865" cy="547093"/>
              <a:chOff x="6096000" y="2911641"/>
              <a:chExt cx="4203032" cy="1046210"/>
            </a:xfrm>
            <a:grpFill/>
          </p:grpSpPr>
          <p:sp>
            <p:nvSpPr>
              <p:cNvPr id="16" name="Forma libre 15"/>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orma libre 16"/>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orma libre 17"/>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orma libre 18"/>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orma libre 19"/>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5" name="Rectángulo 14"/>
            <p:cNvSpPr/>
            <p:nvPr/>
          </p:nvSpPr>
          <p:spPr>
            <a:xfrm>
              <a:off x="6096000" y="2017816"/>
              <a:ext cx="1133778" cy="5455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1" name="CuadroTexto 20"/>
          <p:cNvSpPr txBox="1"/>
          <p:nvPr/>
        </p:nvSpPr>
        <p:spPr>
          <a:xfrm>
            <a:off x="48336" y="75520"/>
            <a:ext cx="4516432" cy="584775"/>
          </a:xfrm>
          <a:prstGeom prst="rect">
            <a:avLst/>
          </a:prstGeom>
          <a:noFill/>
        </p:spPr>
        <p:txBody>
          <a:bodyPr wrap="square" rtlCol="0">
            <a:spAutoFit/>
          </a:bodyPr>
          <a:lstStyle/>
          <a:p>
            <a:r>
              <a:rPr lang="es-EC" sz="3200" b="1" dirty="0" smtClean="0">
                <a:solidFill>
                  <a:schemeClr val="bg1"/>
                </a:solidFill>
                <a:latin typeface="Agency FB" panose="020B0503020202020204" pitchFamily="34" charset="0"/>
              </a:rPr>
              <a:t>Recolección de datos</a:t>
            </a:r>
            <a:endParaRPr lang="es-EC" sz="3200" b="1" dirty="0">
              <a:solidFill>
                <a:schemeClr val="bg1"/>
              </a:solidFill>
              <a:latin typeface="Agency FB" panose="020B0503020202020204" pitchFamily="34" charset="0"/>
            </a:endParaRPr>
          </a:p>
        </p:txBody>
      </p:sp>
      <p:pic>
        <p:nvPicPr>
          <p:cNvPr id="22" name="Imagen 21"/>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1256" b="57874" l="23758" r="37906">
                        <a14:foregroundMark x1="34500" y1="49778" x2="34500" y2="49778"/>
                        <a14:foregroundMark x1="32000" y1="46667" x2="32000" y2="46667"/>
                        <a14:foregroundMark x1="28667" y1="49778" x2="28667" y2="49778"/>
                        <a14:foregroundMark x1="27500" y1="54889" x2="27500" y2="54889"/>
                        <a14:foregroundMark x1="30667" y1="54889" x2="30667" y2="54889"/>
                        <a14:foregroundMark x1="33500" y1="55333" x2="33500" y2="55333"/>
                        <a14:foregroundMark x1="36000" y1="45111" x2="36000" y2="45111"/>
                        <a14:foregroundMark x1="25167" y1="44444" x2="25167" y2="44444"/>
                        <a14:foregroundMark x1="25500" y1="42667" x2="25500" y2="42667"/>
                        <a14:foregroundMark x1="34000" y1="42667" x2="34000" y2="42667"/>
                        <a14:backgroundMark x1="27667" y1="49111" x2="27667" y2="49111"/>
                        <a14:backgroundMark x1="32833" y1="45778" x2="32833" y2="45778"/>
                      </a14:backgroundRemoval>
                    </a14:imgEffect>
                  </a14:imgLayer>
                </a14:imgProps>
              </a:ext>
              <a:ext uri="{28A0092B-C50C-407E-A947-70E740481C1C}">
                <a14:useLocalDpi xmlns:a14="http://schemas.microsoft.com/office/drawing/2010/main" val="0"/>
              </a:ext>
            </a:extLst>
          </a:blip>
          <a:srcRect l="21990" t="39179" r="60326" b="40049"/>
          <a:stretch/>
        </p:blipFill>
        <p:spPr>
          <a:xfrm>
            <a:off x="3286419" y="107432"/>
            <a:ext cx="669562" cy="589851"/>
          </a:xfrm>
          <a:prstGeom prst="rect">
            <a:avLst/>
          </a:prstGeom>
        </p:spPr>
      </p:pic>
      <mc:AlternateContent xmlns:mc="http://schemas.openxmlformats.org/markup-compatibility/2006" xmlns:a14="http://schemas.microsoft.com/office/drawing/2010/main">
        <mc:Choice Requires="a14">
          <p:sp>
            <p:nvSpPr>
              <p:cNvPr id="23" name="Rectángulo: esquinas redondeadas 4">
                <a:extLst>
                  <a:ext uri="{FF2B5EF4-FFF2-40B4-BE49-F238E27FC236}">
                    <a16:creationId xmlns="" xmlns:a16="http://schemas.microsoft.com/office/drawing/2014/main" id="{9232322D-0789-4799-ACBB-850318985315}"/>
                  </a:ext>
                </a:extLst>
              </p:cNvPr>
              <p:cNvSpPr/>
              <p:nvPr/>
            </p:nvSpPr>
            <p:spPr>
              <a:xfrm>
                <a:off x="8319541" y="2488367"/>
                <a:ext cx="3762532" cy="3280697"/>
              </a:xfrm>
              <a:prstGeom prst="roundRect">
                <a:avLst>
                  <a:gd name="adj" fmla="val 4648"/>
                </a:avLst>
              </a:prstGeom>
              <a:ln w="38100">
                <a:solidFill>
                  <a:srgbClr val="2F7D81"/>
                </a:solidFill>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419" sz="1600" b="1" i="1" smtClean="0">
                          <a:latin typeface="Cambria Math" panose="02040503050406030204" pitchFamily="18" charset="0"/>
                        </a:rPr>
                        <m:t>𝒏</m:t>
                      </m:r>
                      <m:r>
                        <a:rPr lang="es-419" sz="1600" b="1" i="1" smtClean="0">
                          <a:latin typeface="Cambria Math" panose="02040503050406030204" pitchFamily="18" charset="0"/>
                        </a:rPr>
                        <m:t>= </m:t>
                      </m:r>
                      <m:f>
                        <m:fPr>
                          <m:ctrlPr>
                            <a:rPr lang="es-EC" sz="1600" b="1" i="1">
                              <a:latin typeface="Cambria Math" panose="02040503050406030204" pitchFamily="18" charset="0"/>
                            </a:rPr>
                          </m:ctrlPr>
                        </m:fPr>
                        <m:num>
                          <m:sSup>
                            <m:sSupPr>
                              <m:ctrlPr>
                                <a:rPr lang="es-EC" sz="1600" b="1" i="1">
                                  <a:latin typeface="Cambria Math" panose="02040503050406030204" pitchFamily="18" charset="0"/>
                                </a:rPr>
                              </m:ctrlPr>
                            </m:sSupPr>
                            <m:e>
                              <m:r>
                                <a:rPr lang="es-419" sz="1600" b="1" i="1">
                                  <a:latin typeface="Cambria Math" panose="02040503050406030204" pitchFamily="18" charset="0"/>
                                </a:rPr>
                                <m:t>𝒛</m:t>
                              </m:r>
                            </m:e>
                            <m:sup>
                              <m:r>
                                <a:rPr lang="es-419" sz="1600" b="1" i="1">
                                  <a:latin typeface="Cambria Math" panose="02040503050406030204" pitchFamily="18" charset="0"/>
                                </a:rPr>
                                <m:t>𝟐</m:t>
                              </m:r>
                            </m:sup>
                          </m:sSup>
                          <m:r>
                            <a:rPr lang="es-419" sz="1600" b="1" i="1">
                              <a:latin typeface="Cambria Math" panose="02040503050406030204" pitchFamily="18" charset="0"/>
                            </a:rPr>
                            <m:t>𝑵𝒑𝒒</m:t>
                          </m:r>
                        </m:num>
                        <m:den>
                          <m:sSup>
                            <m:sSupPr>
                              <m:ctrlPr>
                                <a:rPr lang="es-EC" sz="1600" b="1" i="1">
                                  <a:latin typeface="Cambria Math" panose="02040503050406030204" pitchFamily="18" charset="0"/>
                                </a:rPr>
                              </m:ctrlPr>
                            </m:sSupPr>
                            <m:e>
                              <m:r>
                                <a:rPr lang="es-419" sz="1600" b="1" i="1">
                                  <a:latin typeface="Cambria Math" panose="02040503050406030204" pitchFamily="18" charset="0"/>
                                </a:rPr>
                                <m:t>𝒆</m:t>
                              </m:r>
                            </m:e>
                            <m:sup>
                              <m:r>
                                <a:rPr lang="es-419" sz="1600" b="1" i="1">
                                  <a:latin typeface="Cambria Math" panose="02040503050406030204" pitchFamily="18" charset="0"/>
                                </a:rPr>
                                <m:t>𝟐</m:t>
                              </m:r>
                            </m:sup>
                          </m:sSup>
                          <m:d>
                            <m:dPr>
                              <m:ctrlPr>
                                <a:rPr lang="es-EC" sz="1600" b="1" i="1">
                                  <a:latin typeface="Cambria Math" panose="02040503050406030204" pitchFamily="18" charset="0"/>
                                </a:rPr>
                              </m:ctrlPr>
                            </m:dPr>
                            <m:e>
                              <m:r>
                                <a:rPr lang="es-419" sz="1600" b="1" i="1">
                                  <a:latin typeface="Cambria Math" panose="02040503050406030204" pitchFamily="18" charset="0"/>
                                </a:rPr>
                                <m:t>𝑵</m:t>
                              </m:r>
                              <m:r>
                                <a:rPr lang="es-419" sz="1600" b="1" i="1">
                                  <a:latin typeface="Cambria Math" panose="02040503050406030204" pitchFamily="18" charset="0"/>
                                </a:rPr>
                                <m:t>−</m:t>
                              </m:r>
                              <m:r>
                                <a:rPr lang="es-419" sz="1600" b="1" i="1">
                                  <a:latin typeface="Cambria Math" panose="02040503050406030204" pitchFamily="18" charset="0"/>
                                </a:rPr>
                                <m:t>𝟏</m:t>
                              </m:r>
                            </m:e>
                          </m:d>
                          <m:r>
                            <a:rPr lang="es-419" sz="1600" b="1" i="1">
                              <a:latin typeface="Cambria Math" panose="02040503050406030204" pitchFamily="18" charset="0"/>
                            </a:rPr>
                            <m:t>+ </m:t>
                          </m:r>
                          <m:sSup>
                            <m:sSupPr>
                              <m:ctrlPr>
                                <a:rPr lang="es-EC" sz="1600" b="1" i="1">
                                  <a:latin typeface="Cambria Math" panose="02040503050406030204" pitchFamily="18" charset="0"/>
                                </a:rPr>
                              </m:ctrlPr>
                            </m:sSupPr>
                            <m:e>
                              <m:r>
                                <a:rPr lang="es-419" sz="1600" b="1" i="1">
                                  <a:latin typeface="Cambria Math" panose="02040503050406030204" pitchFamily="18" charset="0"/>
                                </a:rPr>
                                <m:t>𝒛</m:t>
                              </m:r>
                            </m:e>
                            <m:sup>
                              <m:r>
                                <a:rPr lang="es-419" sz="1600" b="1" i="1">
                                  <a:latin typeface="Cambria Math" panose="02040503050406030204" pitchFamily="18" charset="0"/>
                                </a:rPr>
                                <m:t>𝟐</m:t>
                              </m:r>
                            </m:sup>
                          </m:sSup>
                          <m:r>
                            <a:rPr lang="es-419" sz="1600" b="1" i="1">
                              <a:latin typeface="Cambria Math" panose="02040503050406030204" pitchFamily="18" charset="0"/>
                            </a:rPr>
                            <m:t>𝒑𝒒</m:t>
                          </m:r>
                        </m:den>
                      </m:f>
                    </m:oMath>
                  </m:oMathPara>
                </a14:m>
                <a:endParaRPr lang="es-EC" sz="1600" b="1" dirty="0" smtClean="0"/>
              </a:p>
              <a:p>
                <a:endParaRPr lang="es-EC" sz="1600" b="1" dirty="0"/>
              </a:p>
              <a:p>
                <a:pPr/>
                <a14:m>
                  <m:oMathPara xmlns:m="http://schemas.openxmlformats.org/officeDocument/2006/math">
                    <m:oMathParaPr>
                      <m:jc m:val="centerGroup"/>
                    </m:oMathParaPr>
                    <m:oMath xmlns:m="http://schemas.openxmlformats.org/officeDocument/2006/math">
                      <m:r>
                        <a:rPr lang="es-419" sz="1600" i="1">
                          <a:latin typeface="Cambria Math" panose="02040503050406030204" pitchFamily="18" charset="0"/>
                        </a:rPr>
                        <m:t>𝑛</m:t>
                      </m:r>
                      <m:r>
                        <a:rPr lang="es-419" sz="1600" i="1">
                          <a:latin typeface="Cambria Math" panose="02040503050406030204" pitchFamily="18" charset="0"/>
                        </a:rPr>
                        <m:t> = </m:t>
                      </m:r>
                      <m:f>
                        <m:fPr>
                          <m:ctrlPr>
                            <a:rPr lang="es-EC" sz="1600" i="1">
                              <a:latin typeface="Cambria Math" panose="02040503050406030204" pitchFamily="18" charset="0"/>
                            </a:rPr>
                          </m:ctrlPr>
                        </m:fPr>
                        <m:num>
                          <m:sSup>
                            <m:sSupPr>
                              <m:ctrlPr>
                                <a:rPr lang="es-EC" sz="1600" i="1">
                                  <a:latin typeface="Cambria Math" panose="02040503050406030204" pitchFamily="18" charset="0"/>
                                </a:rPr>
                              </m:ctrlPr>
                            </m:sSupPr>
                            <m:e>
                              <m:r>
                                <a:rPr lang="es-419" sz="1600" i="1">
                                  <a:latin typeface="Cambria Math" panose="02040503050406030204" pitchFamily="18" charset="0"/>
                                </a:rPr>
                                <m:t>1,96</m:t>
                              </m:r>
                            </m:e>
                            <m:sup>
                              <m:r>
                                <a:rPr lang="es-419" sz="1600" i="1">
                                  <a:latin typeface="Cambria Math" panose="02040503050406030204" pitchFamily="18" charset="0"/>
                                </a:rPr>
                                <m:t>2</m:t>
                              </m:r>
                            </m:sup>
                          </m:sSup>
                          <m:r>
                            <a:rPr lang="es-419" sz="1600" i="1">
                              <a:latin typeface="Cambria Math" panose="02040503050406030204" pitchFamily="18" charset="0"/>
                            </a:rPr>
                            <m:t>∗</m:t>
                          </m:r>
                          <m:r>
                            <a:rPr lang="es-EC" sz="1600" b="0" i="1" smtClean="0">
                              <a:latin typeface="Cambria Math" panose="02040503050406030204" pitchFamily="18" charset="0"/>
                            </a:rPr>
                            <m:t>118</m:t>
                          </m:r>
                          <m:r>
                            <a:rPr lang="es-419" sz="1600" i="1">
                              <a:latin typeface="Cambria Math" panose="02040503050406030204" pitchFamily="18" charset="0"/>
                            </a:rPr>
                            <m:t>∗</m:t>
                          </m:r>
                          <m:d>
                            <m:dPr>
                              <m:ctrlPr>
                                <a:rPr lang="es-EC" sz="1600" i="1">
                                  <a:latin typeface="Cambria Math" panose="02040503050406030204" pitchFamily="18" charset="0"/>
                                </a:rPr>
                              </m:ctrlPr>
                            </m:dPr>
                            <m:e>
                              <m:r>
                                <a:rPr lang="es-419" sz="1600" i="1">
                                  <a:latin typeface="Cambria Math" panose="02040503050406030204" pitchFamily="18" charset="0"/>
                                </a:rPr>
                                <m:t>0,5∗0,5</m:t>
                              </m:r>
                            </m:e>
                          </m:d>
                        </m:num>
                        <m:den>
                          <m:sSup>
                            <m:sSupPr>
                              <m:ctrlPr>
                                <a:rPr lang="es-EC" sz="1600" i="1">
                                  <a:latin typeface="Cambria Math" panose="02040503050406030204" pitchFamily="18" charset="0"/>
                                </a:rPr>
                              </m:ctrlPr>
                            </m:sSupPr>
                            <m:e>
                              <m:r>
                                <a:rPr lang="es-419" sz="1600" i="1">
                                  <a:latin typeface="Cambria Math" panose="02040503050406030204" pitchFamily="18" charset="0"/>
                                </a:rPr>
                                <m:t>0,05</m:t>
                              </m:r>
                            </m:e>
                            <m:sup>
                              <m:r>
                                <a:rPr lang="es-419" sz="1600" i="1">
                                  <a:latin typeface="Cambria Math" panose="02040503050406030204" pitchFamily="18" charset="0"/>
                                </a:rPr>
                                <m:t>2</m:t>
                              </m:r>
                            </m:sup>
                          </m:sSup>
                          <m:d>
                            <m:dPr>
                              <m:ctrlPr>
                                <a:rPr lang="es-EC" sz="1600" i="1">
                                  <a:latin typeface="Cambria Math" panose="02040503050406030204" pitchFamily="18" charset="0"/>
                                </a:rPr>
                              </m:ctrlPr>
                            </m:dPr>
                            <m:e>
                              <m:r>
                                <a:rPr lang="es-EC" sz="1600" b="0" i="1" smtClean="0">
                                  <a:latin typeface="Cambria Math" panose="02040503050406030204" pitchFamily="18" charset="0"/>
                                </a:rPr>
                                <m:t>118</m:t>
                              </m:r>
                              <m:r>
                                <a:rPr lang="es-419" sz="1600" i="1">
                                  <a:latin typeface="Cambria Math" panose="02040503050406030204" pitchFamily="18" charset="0"/>
                                </a:rPr>
                                <m:t>−1</m:t>
                              </m:r>
                            </m:e>
                          </m:d>
                          <m:r>
                            <a:rPr lang="es-419" sz="1600" i="1">
                              <a:latin typeface="Cambria Math" panose="02040503050406030204" pitchFamily="18" charset="0"/>
                            </a:rPr>
                            <m:t>+ </m:t>
                          </m:r>
                          <m:sSup>
                            <m:sSupPr>
                              <m:ctrlPr>
                                <a:rPr lang="es-EC" sz="1600" i="1">
                                  <a:latin typeface="Cambria Math" panose="02040503050406030204" pitchFamily="18" charset="0"/>
                                </a:rPr>
                              </m:ctrlPr>
                            </m:sSupPr>
                            <m:e>
                              <m:r>
                                <a:rPr lang="es-419" sz="1600" i="1">
                                  <a:latin typeface="Cambria Math" panose="02040503050406030204" pitchFamily="18" charset="0"/>
                                </a:rPr>
                                <m:t>1,96</m:t>
                              </m:r>
                            </m:e>
                            <m:sup>
                              <m:r>
                                <a:rPr lang="es-419" sz="1600" i="1">
                                  <a:latin typeface="Cambria Math" panose="02040503050406030204" pitchFamily="18" charset="0"/>
                                </a:rPr>
                                <m:t>2</m:t>
                              </m:r>
                            </m:sup>
                          </m:sSup>
                          <m:d>
                            <m:dPr>
                              <m:ctrlPr>
                                <a:rPr lang="es-EC" sz="1600" i="1">
                                  <a:latin typeface="Cambria Math" panose="02040503050406030204" pitchFamily="18" charset="0"/>
                                </a:rPr>
                              </m:ctrlPr>
                            </m:dPr>
                            <m:e>
                              <m:r>
                                <a:rPr lang="es-419" sz="1600" i="1">
                                  <a:latin typeface="Cambria Math" panose="02040503050406030204" pitchFamily="18" charset="0"/>
                                </a:rPr>
                                <m:t>0,5∗0,5</m:t>
                              </m:r>
                            </m:e>
                          </m:d>
                        </m:den>
                      </m:f>
                    </m:oMath>
                  </m:oMathPara>
                </a14:m>
                <a:endParaRPr lang="es-EC" sz="1600" dirty="0"/>
              </a:p>
              <a:p>
                <a:r>
                  <a:rPr lang="es-419" sz="1600" dirty="0"/>
                  <a:t> </a:t>
                </a:r>
                <a:endParaRPr lang="es-EC" sz="1600" dirty="0"/>
              </a:p>
              <a:p>
                <a:pPr/>
                <a14:m>
                  <m:oMathPara xmlns:m="http://schemas.openxmlformats.org/officeDocument/2006/math">
                    <m:oMathParaPr>
                      <m:jc m:val="centerGroup"/>
                    </m:oMathParaPr>
                    <m:oMath xmlns:m="http://schemas.openxmlformats.org/officeDocument/2006/math">
                      <m:r>
                        <a:rPr lang="es-419" sz="1600" i="1">
                          <a:latin typeface="Cambria Math" panose="02040503050406030204" pitchFamily="18" charset="0"/>
                        </a:rPr>
                        <m:t>𝑛</m:t>
                      </m:r>
                      <m:r>
                        <a:rPr lang="es-419" sz="1600" i="1">
                          <a:latin typeface="Cambria Math" panose="02040503050406030204" pitchFamily="18" charset="0"/>
                        </a:rPr>
                        <m:t> = </m:t>
                      </m:r>
                      <m:f>
                        <m:fPr>
                          <m:ctrlPr>
                            <a:rPr lang="es-EC" sz="1600" i="1">
                              <a:latin typeface="Cambria Math" panose="02040503050406030204" pitchFamily="18" charset="0"/>
                            </a:rPr>
                          </m:ctrlPr>
                        </m:fPr>
                        <m:num>
                          <m:r>
                            <a:rPr lang="es-419" sz="1600" i="1">
                              <a:latin typeface="Cambria Math" panose="02040503050406030204" pitchFamily="18" charset="0"/>
                            </a:rPr>
                            <m:t>1</m:t>
                          </m:r>
                          <m:r>
                            <a:rPr lang="es-EC" sz="1600" b="0" i="1" smtClean="0">
                              <a:latin typeface="Cambria Math" panose="02040503050406030204" pitchFamily="18" charset="0"/>
                            </a:rPr>
                            <m:t>13,3272</m:t>
                          </m:r>
                        </m:num>
                        <m:den>
                          <m:r>
                            <a:rPr lang="es-419" sz="1600" i="1">
                              <a:latin typeface="Cambria Math" panose="02040503050406030204" pitchFamily="18" charset="0"/>
                            </a:rPr>
                            <m:t>0,</m:t>
                          </m:r>
                          <m:r>
                            <a:rPr lang="es-EC" sz="1600" b="0" i="1" smtClean="0">
                              <a:latin typeface="Cambria Math" panose="02040503050406030204" pitchFamily="18" charset="0"/>
                            </a:rPr>
                            <m:t>28 </m:t>
                          </m:r>
                          <m:r>
                            <a:rPr lang="es-419" sz="1600" i="1">
                              <a:latin typeface="Cambria Math" panose="02040503050406030204" pitchFamily="18" charset="0"/>
                            </a:rPr>
                            <m:t>+ 0,9604</m:t>
                          </m:r>
                        </m:den>
                      </m:f>
                    </m:oMath>
                  </m:oMathPara>
                </a14:m>
                <a:endParaRPr lang="es-EC" sz="1600" dirty="0"/>
              </a:p>
              <a:p>
                <a:r>
                  <a:rPr lang="es-419" sz="1600" dirty="0"/>
                  <a:t> </a:t>
                </a:r>
                <a:endParaRPr lang="es-EC" sz="1600" dirty="0"/>
              </a:p>
              <a:p>
                <a:pPr/>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rPr>
                        <m:t>𝑛</m:t>
                      </m:r>
                      <m:r>
                        <a:rPr lang="es-419" i="1">
                          <a:latin typeface="Cambria Math" panose="02040503050406030204" pitchFamily="18" charset="0"/>
                        </a:rPr>
                        <m:t>=91,3</m:t>
                      </m:r>
                      <m:r>
                        <a:rPr lang="es-EC" b="0" i="1" smtClean="0">
                          <a:latin typeface="Cambria Math" panose="02040503050406030204" pitchFamily="18" charset="0"/>
                        </a:rPr>
                        <m:t>6 ~</m:t>
                      </m:r>
                      <m:r>
                        <a:rPr lang="es-EC" b="1" i="0" smtClean="0">
                          <a:solidFill>
                            <a:srgbClr val="0070C0"/>
                          </a:solidFill>
                          <a:latin typeface="Cambria Math" panose="02040503050406030204" pitchFamily="18" charset="0"/>
                        </a:rPr>
                        <m:t>𝟗𝟏</m:t>
                      </m:r>
                    </m:oMath>
                  </m:oMathPara>
                </a14:m>
                <a:endParaRPr lang="es-EC" b="1" dirty="0">
                  <a:solidFill>
                    <a:srgbClr val="0070C0"/>
                  </a:solidFill>
                </a:endParaRPr>
              </a:p>
              <a:p>
                <a:pPr algn="ctr">
                  <a:lnSpc>
                    <a:spcPct val="200000"/>
                  </a:lnSpc>
                  <a:spcAft>
                    <a:spcPts val="1600"/>
                  </a:spcAft>
                </a:pPr>
                <a:endParaRPr lang="es-EC" sz="1600" dirty="0">
                  <a:latin typeface="Times New Roman" panose="02020603050405020304" pitchFamily="18" charset="0"/>
                  <a:ea typeface="Times New Roman" panose="02020603050405020304" pitchFamily="18" charset="0"/>
                </a:endParaRPr>
              </a:p>
            </p:txBody>
          </p:sp>
        </mc:Choice>
        <mc:Fallback xmlns="">
          <p:sp>
            <p:nvSpPr>
              <p:cNvPr id="23" name="Rectángulo: esquinas redondeadas 4">
                <a:extLst>
                  <a:ext uri="{FF2B5EF4-FFF2-40B4-BE49-F238E27FC236}">
                    <a16:creationId xmlns:a16="http://schemas.microsoft.com/office/drawing/2014/main" xmlns:a14="http://schemas.microsoft.com/office/drawing/2010/main" xmlns="" id="{9232322D-0789-4799-ACBB-850318985315}"/>
                  </a:ext>
                </a:extLst>
              </p:cNvPr>
              <p:cNvSpPr>
                <a:spLocks noRot="1" noChangeAspect="1" noMove="1" noResize="1" noEditPoints="1" noAdjustHandles="1" noChangeArrowheads="1" noChangeShapeType="1" noTextEdit="1"/>
              </p:cNvSpPr>
              <p:nvPr/>
            </p:nvSpPr>
            <p:spPr>
              <a:xfrm>
                <a:off x="8319541" y="2488367"/>
                <a:ext cx="3762532" cy="3280697"/>
              </a:xfrm>
              <a:prstGeom prst="roundRect">
                <a:avLst>
                  <a:gd name="adj" fmla="val 4648"/>
                </a:avLst>
              </a:prstGeom>
              <a:blipFill rotWithShape="0">
                <a:blip r:embed="rId18"/>
                <a:stretch>
                  <a:fillRect/>
                </a:stretch>
              </a:blipFill>
              <a:ln w="38100">
                <a:solidFill>
                  <a:srgbClr val="2F7D81"/>
                </a:solidFill>
                <a:prstDash val="dash"/>
              </a:ln>
            </p:spPr>
            <p:txBody>
              <a:bodyPr/>
              <a:lstStyle/>
              <a:p>
                <a:r>
                  <a:rPr lang="es-EC">
                    <a:noFill/>
                  </a:rPr>
                  <a:t> </a:t>
                </a:r>
              </a:p>
            </p:txBody>
          </p:sp>
        </mc:Fallback>
      </mc:AlternateContent>
      <p:pic>
        <p:nvPicPr>
          <p:cNvPr id="3" name="Imagen 2"/>
          <p:cNvPicPr>
            <a:picLocks noChangeAspect="1"/>
          </p:cNvPicPr>
          <p:nvPr/>
        </p:nvPicPr>
        <p:blipFill rotWithShape="1">
          <a:blip r:embed="rId19"/>
          <a:srcRect l="24370" t="16632" r="70740" b="75099"/>
          <a:stretch/>
        </p:blipFill>
        <p:spPr>
          <a:xfrm>
            <a:off x="8834661" y="967342"/>
            <a:ext cx="1260808" cy="1332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Imagen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313307" y="1049681"/>
            <a:ext cx="1558976" cy="11677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5" name="Diagrama 24"/>
          <p:cNvGraphicFramePr/>
          <p:nvPr>
            <p:extLst>
              <p:ext uri="{D42A27DB-BD31-4B8C-83A1-F6EECF244321}">
                <p14:modId xmlns:p14="http://schemas.microsoft.com/office/powerpoint/2010/main" val="409938795"/>
              </p:ext>
            </p:extLst>
          </p:nvPr>
        </p:nvGraphicFramePr>
        <p:xfrm>
          <a:off x="228169" y="155203"/>
          <a:ext cx="8388654" cy="2404863"/>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217745964"/>
              </p:ext>
            </p:extLst>
          </p:nvPr>
        </p:nvGraphicFramePr>
        <p:xfrm>
          <a:off x="80624" y="2104011"/>
          <a:ext cx="7992152" cy="4358640"/>
        </p:xfrm>
        <a:graphic>
          <a:graphicData uri="http://schemas.openxmlformats.org/drawingml/2006/table">
            <a:tbl>
              <a:tblPr firstRow="1" firstCol="1" bandRow="1">
                <a:tableStyleId>{9D7B26C5-4107-4FEC-AEDC-1716B250A1EF}</a:tableStyleId>
              </a:tblPr>
              <a:tblGrid>
                <a:gridCol w="3760724"/>
                <a:gridCol w="3459620"/>
                <a:gridCol w="181892"/>
                <a:gridCol w="589916"/>
              </a:tblGrid>
              <a:tr h="408866">
                <a:tc gridSpan="3">
                  <a:txBody>
                    <a:bodyPr/>
                    <a:lstStyle/>
                    <a:p>
                      <a:pPr algn="ctr">
                        <a:lnSpc>
                          <a:spcPct val="200000"/>
                        </a:lnSpc>
                        <a:spcAft>
                          <a:spcPts val="0"/>
                        </a:spcAft>
                      </a:pPr>
                      <a:r>
                        <a:rPr lang="es-EC" sz="1600" dirty="0" smtClean="0">
                          <a:effectLst/>
                        </a:rPr>
                        <a:t>TAMAÑO Y ERROR MUESTRAL</a:t>
                      </a:r>
                      <a:endParaRPr lang="es-EC" sz="2000" dirty="0">
                        <a:effectLst/>
                        <a:latin typeface="Times New Roman" panose="02020603050405020304" pitchFamily="18" charset="0"/>
                        <a:ea typeface="Calibri" panose="020F0502020204030204" pitchFamily="34" charset="0"/>
                      </a:endParaRPr>
                    </a:p>
                  </a:txBody>
                  <a:tcPr marL="65270" marR="65270" marT="0" marB="0"/>
                </a:tc>
                <a:tc hMerge="1">
                  <a:txBody>
                    <a:bodyPr/>
                    <a:lstStyle/>
                    <a:p>
                      <a:endParaRPr lang="es-EC"/>
                    </a:p>
                  </a:txBody>
                  <a:tcPr/>
                </a:tc>
                <a:tc hMerge="1">
                  <a:txBody>
                    <a:bodyPr/>
                    <a:lstStyle/>
                    <a:p>
                      <a:endParaRPr lang="es-EC"/>
                    </a:p>
                  </a:txBody>
                  <a:tcPr/>
                </a:tc>
                <a:tc>
                  <a:txBody>
                    <a:bodyPr/>
                    <a:lstStyle/>
                    <a:p>
                      <a:pPr algn="just">
                        <a:lnSpc>
                          <a:spcPct val="200000"/>
                        </a:lnSpc>
                        <a:spcAft>
                          <a:spcPts val="0"/>
                        </a:spcAft>
                      </a:pPr>
                      <a:r>
                        <a:rPr lang="es-EC" sz="1100">
                          <a:effectLst/>
                        </a:rPr>
                        <a:t> </a:t>
                      </a:r>
                      <a:endParaRPr lang="es-EC" sz="1100">
                        <a:effectLst/>
                        <a:latin typeface="Times New Roman" panose="02020603050405020304" pitchFamily="18" charset="0"/>
                        <a:ea typeface="Calibri" panose="020F0502020204030204" pitchFamily="34" charset="0"/>
                      </a:endParaRPr>
                    </a:p>
                  </a:txBody>
                  <a:tcPr marL="0" marR="0" marT="0" marB="0" anchor="ctr"/>
                </a:tc>
              </a:tr>
              <a:tr h="771442">
                <a:tc>
                  <a:txBody>
                    <a:bodyPr/>
                    <a:lstStyle/>
                    <a:p>
                      <a:pPr algn="just">
                        <a:lnSpc>
                          <a:spcPct val="100000"/>
                        </a:lnSpc>
                        <a:spcAft>
                          <a:spcPts val="0"/>
                        </a:spcAft>
                      </a:pPr>
                      <a:r>
                        <a:rPr lang="es-EC" sz="1800" dirty="0">
                          <a:effectLst/>
                        </a:rPr>
                        <a:t>Subsector</a:t>
                      </a:r>
                      <a:br>
                        <a:rPr lang="es-EC" sz="1800" dirty="0">
                          <a:effectLst/>
                        </a:rPr>
                      </a:br>
                      <a:r>
                        <a:rPr lang="es-EC" sz="1800" dirty="0">
                          <a:effectLst/>
                        </a:rPr>
                        <a:t>Servicios de alojamiento (Catastro- Ministerio de Turismo)</a:t>
                      </a:r>
                      <a:endParaRPr lang="es-EC" sz="2400" dirty="0">
                        <a:effectLst/>
                        <a:latin typeface="Times New Roman" panose="02020603050405020304" pitchFamily="18" charset="0"/>
                        <a:ea typeface="Calibri" panose="020F0502020204030204" pitchFamily="34" charset="0"/>
                      </a:endParaRPr>
                    </a:p>
                  </a:txBody>
                  <a:tcPr marL="65270" marR="65270" marT="0" marB="0"/>
                </a:tc>
                <a:tc>
                  <a:txBody>
                    <a:bodyPr/>
                    <a:lstStyle/>
                    <a:p>
                      <a:pPr algn="ctr">
                        <a:lnSpc>
                          <a:spcPct val="100000"/>
                        </a:lnSpc>
                        <a:spcAft>
                          <a:spcPts val="0"/>
                        </a:spcAft>
                      </a:pPr>
                      <a:r>
                        <a:rPr lang="es-EC" sz="2000" dirty="0">
                          <a:effectLst/>
                        </a:rPr>
                        <a:t>Población objetivo</a:t>
                      </a:r>
                      <a:endParaRPr lang="es-EC" sz="2800" dirty="0">
                        <a:effectLst/>
                      </a:endParaRPr>
                    </a:p>
                    <a:p>
                      <a:pPr algn="ctr">
                        <a:lnSpc>
                          <a:spcPct val="100000"/>
                        </a:lnSpc>
                        <a:spcAft>
                          <a:spcPts val="0"/>
                        </a:spcAft>
                      </a:pPr>
                      <a:r>
                        <a:rPr lang="es-EC" sz="2000" dirty="0">
                          <a:effectLst/>
                        </a:rPr>
                        <a:t>118</a:t>
                      </a:r>
                      <a:endParaRPr lang="es-EC" sz="2800" dirty="0">
                        <a:effectLst/>
                        <a:latin typeface="Times New Roman" panose="02020603050405020304" pitchFamily="18" charset="0"/>
                        <a:ea typeface="Calibri" panose="020F0502020204030204" pitchFamily="34" charset="0"/>
                      </a:endParaRPr>
                    </a:p>
                  </a:txBody>
                  <a:tcPr marL="65270" marR="65270" marT="0" marB="0"/>
                </a:tc>
                <a:tc gridSpan="2">
                  <a:txBody>
                    <a:bodyPr/>
                    <a:lstStyle/>
                    <a:p>
                      <a:pPr algn="ctr">
                        <a:lnSpc>
                          <a:spcPct val="100000"/>
                        </a:lnSpc>
                        <a:spcAft>
                          <a:spcPts val="0"/>
                        </a:spcAft>
                      </a:pPr>
                      <a:r>
                        <a:rPr lang="es-EC" sz="1800" dirty="0">
                          <a:effectLst/>
                        </a:rPr>
                        <a:t>Censo</a:t>
                      </a:r>
                      <a:endParaRPr lang="es-EC" sz="2400" dirty="0">
                        <a:effectLst/>
                      </a:endParaRPr>
                    </a:p>
                    <a:p>
                      <a:pPr algn="ctr">
                        <a:lnSpc>
                          <a:spcPct val="100000"/>
                        </a:lnSpc>
                        <a:spcAft>
                          <a:spcPts val="0"/>
                        </a:spcAft>
                      </a:pPr>
                      <a:r>
                        <a:rPr lang="es-EC" sz="1800" dirty="0">
                          <a:effectLst/>
                        </a:rPr>
                        <a:t>118</a:t>
                      </a:r>
                      <a:endParaRPr lang="es-EC" sz="2400" dirty="0">
                        <a:effectLst/>
                        <a:latin typeface="Times New Roman" panose="02020603050405020304" pitchFamily="18" charset="0"/>
                        <a:ea typeface="Calibri" panose="020F0502020204030204" pitchFamily="34" charset="0"/>
                      </a:endParaRPr>
                    </a:p>
                  </a:txBody>
                  <a:tcPr marL="65270" marR="65270" marT="0" marB="0"/>
                </a:tc>
                <a:tc hMerge="1">
                  <a:txBody>
                    <a:bodyPr/>
                    <a:lstStyle/>
                    <a:p>
                      <a:endParaRPr lang="es-EC"/>
                    </a:p>
                  </a:txBody>
                  <a:tcPr/>
                </a:tc>
              </a:tr>
              <a:tr h="285719">
                <a:tc gridSpan="3">
                  <a:txBody>
                    <a:bodyPr/>
                    <a:lstStyle/>
                    <a:p>
                      <a:pPr algn="ctr">
                        <a:lnSpc>
                          <a:spcPct val="100000"/>
                        </a:lnSpc>
                        <a:spcAft>
                          <a:spcPts val="0"/>
                        </a:spcAft>
                      </a:pPr>
                      <a:r>
                        <a:rPr lang="es-EC" sz="2000" dirty="0">
                          <a:effectLst/>
                        </a:rPr>
                        <a:t>Ficha técnica sobre el estudio exploratorio-descriptivo</a:t>
                      </a:r>
                      <a:endParaRPr lang="es-EC" sz="2800" dirty="0">
                        <a:effectLst/>
                        <a:latin typeface="Times New Roman" panose="02020603050405020304" pitchFamily="18" charset="0"/>
                        <a:ea typeface="Calibri" panose="020F0502020204030204" pitchFamily="34" charset="0"/>
                      </a:endParaRPr>
                    </a:p>
                  </a:txBody>
                  <a:tcPr marL="65270" marR="65270" marT="0" marB="0"/>
                </a:tc>
                <a:tc hMerge="1">
                  <a:txBody>
                    <a:bodyPr/>
                    <a:lstStyle/>
                    <a:p>
                      <a:endParaRPr lang="es-EC"/>
                    </a:p>
                  </a:txBody>
                  <a:tcPr/>
                </a:tc>
                <a:tc hMerge="1">
                  <a:txBody>
                    <a:bodyPr/>
                    <a:lstStyle/>
                    <a:p>
                      <a:endParaRPr lang="es-EC"/>
                    </a:p>
                  </a:txBody>
                  <a:tcPr/>
                </a:tc>
                <a:tc>
                  <a:txBody>
                    <a:bodyPr/>
                    <a:lstStyle/>
                    <a:p>
                      <a:pPr algn="just">
                        <a:lnSpc>
                          <a:spcPct val="100000"/>
                        </a:lnSpc>
                        <a:spcAft>
                          <a:spcPts val="0"/>
                        </a:spcAft>
                      </a:pPr>
                      <a:r>
                        <a:rPr lang="es-EC" sz="1600">
                          <a:effectLst/>
                        </a:rPr>
                        <a:t> </a:t>
                      </a:r>
                      <a:endParaRPr lang="es-EC" sz="1600">
                        <a:effectLst/>
                        <a:latin typeface="Times New Roman" panose="02020603050405020304" pitchFamily="18" charset="0"/>
                        <a:ea typeface="Calibri" panose="020F0502020204030204" pitchFamily="34" charset="0"/>
                      </a:endParaRPr>
                    </a:p>
                  </a:txBody>
                  <a:tcPr marL="0" marR="0" marT="0" marB="0" anchor="ctr"/>
                </a:tc>
              </a:tr>
              <a:tr h="514295">
                <a:tc>
                  <a:txBody>
                    <a:bodyPr/>
                    <a:lstStyle/>
                    <a:p>
                      <a:pPr algn="just">
                        <a:lnSpc>
                          <a:spcPct val="100000"/>
                        </a:lnSpc>
                        <a:spcAft>
                          <a:spcPts val="0"/>
                        </a:spcAft>
                      </a:pPr>
                      <a:r>
                        <a:rPr lang="es-EC" sz="1800">
                          <a:effectLst/>
                        </a:rPr>
                        <a:t>Universo</a:t>
                      </a:r>
                      <a:endParaRPr lang="es-EC" sz="2400">
                        <a:effectLst/>
                        <a:latin typeface="Times New Roman" panose="02020603050405020304" pitchFamily="18" charset="0"/>
                        <a:ea typeface="Calibri" panose="020F0502020204030204" pitchFamily="34" charset="0"/>
                      </a:endParaRPr>
                    </a:p>
                  </a:txBody>
                  <a:tcPr marL="65270" marR="65270" marT="0" marB="0"/>
                </a:tc>
                <a:tc gridSpan="3">
                  <a:txBody>
                    <a:bodyPr/>
                    <a:lstStyle/>
                    <a:p>
                      <a:pPr algn="just">
                        <a:lnSpc>
                          <a:spcPct val="100000"/>
                        </a:lnSpc>
                        <a:spcAft>
                          <a:spcPts val="0"/>
                        </a:spcAft>
                      </a:pPr>
                      <a:r>
                        <a:rPr lang="es-EC" sz="1800" dirty="0">
                          <a:effectLst/>
                        </a:rPr>
                        <a:t>Hostales de 1 a 3 estrellas ubicados en la zona sur del </a:t>
                      </a:r>
                      <a:r>
                        <a:rPr lang="es-EC" sz="1800" dirty="0" smtClean="0">
                          <a:effectLst/>
                        </a:rPr>
                        <a:t>DMQ</a:t>
                      </a:r>
                      <a:endParaRPr lang="es-EC" sz="2400" dirty="0">
                        <a:effectLst/>
                        <a:latin typeface="Times New Roman" panose="02020603050405020304" pitchFamily="18" charset="0"/>
                        <a:ea typeface="Calibri" panose="020F0502020204030204" pitchFamily="34" charset="0"/>
                      </a:endParaRPr>
                    </a:p>
                  </a:txBody>
                  <a:tcPr marL="65270" marR="65270" marT="0" marB="0"/>
                </a:tc>
                <a:tc hMerge="1">
                  <a:txBody>
                    <a:bodyPr/>
                    <a:lstStyle/>
                    <a:p>
                      <a:endParaRPr lang="es-EC"/>
                    </a:p>
                  </a:txBody>
                  <a:tcPr/>
                </a:tc>
                <a:tc hMerge="1">
                  <a:txBody>
                    <a:bodyPr/>
                    <a:lstStyle/>
                    <a:p>
                      <a:pPr algn="just">
                        <a:lnSpc>
                          <a:spcPct val="100000"/>
                        </a:lnSpc>
                        <a:spcAft>
                          <a:spcPts val="0"/>
                        </a:spcAft>
                      </a:pPr>
                      <a:endParaRPr lang="es-EC" sz="1600" dirty="0">
                        <a:effectLst/>
                        <a:latin typeface="Times New Roman" panose="02020603050405020304" pitchFamily="18" charset="0"/>
                        <a:ea typeface="Calibri" panose="020F0502020204030204" pitchFamily="34" charset="0"/>
                      </a:endParaRPr>
                    </a:p>
                  </a:txBody>
                  <a:tcPr marL="0" marR="0" marT="0" marB="0" anchor="ctr"/>
                </a:tc>
              </a:tr>
              <a:tr h="514295">
                <a:tc>
                  <a:txBody>
                    <a:bodyPr/>
                    <a:lstStyle/>
                    <a:p>
                      <a:pPr algn="l">
                        <a:lnSpc>
                          <a:spcPct val="100000"/>
                        </a:lnSpc>
                        <a:spcAft>
                          <a:spcPts val="0"/>
                        </a:spcAft>
                      </a:pPr>
                      <a:r>
                        <a:rPr lang="es-EC" sz="1800" dirty="0">
                          <a:effectLst/>
                        </a:rPr>
                        <a:t>Obtención de información</a:t>
                      </a:r>
                      <a:endParaRPr lang="es-EC" sz="2400" dirty="0">
                        <a:effectLst/>
                        <a:latin typeface="Times New Roman" panose="02020603050405020304" pitchFamily="18" charset="0"/>
                        <a:ea typeface="Calibri" panose="020F0502020204030204" pitchFamily="34" charset="0"/>
                      </a:endParaRPr>
                    </a:p>
                  </a:txBody>
                  <a:tcPr marL="65270" marR="65270" marT="0" marB="0"/>
                </a:tc>
                <a:tc gridSpan="3">
                  <a:txBody>
                    <a:bodyPr/>
                    <a:lstStyle/>
                    <a:p>
                      <a:pPr algn="just">
                        <a:lnSpc>
                          <a:spcPct val="100000"/>
                        </a:lnSpc>
                        <a:spcAft>
                          <a:spcPts val="0"/>
                        </a:spcAft>
                      </a:pPr>
                      <a:r>
                        <a:rPr lang="es-EC" sz="1800" dirty="0">
                          <a:effectLst/>
                        </a:rPr>
                        <a:t>De hostal en hostal con asistencia presencial, mediante cuestionario estructurado </a:t>
                      </a:r>
                      <a:endParaRPr lang="es-EC" sz="2400" dirty="0">
                        <a:effectLst/>
                        <a:latin typeface="Times New Roman" panose="02020603050405020304" pitchFamily="18" charset="0"/>
                        <a:ea typeface="Calibri" panose="020F0502020204030204" pitchFamily="34" charset="0"/>
                      </a:endParaRPr>
                    </a:p>
                  </a:txBody>
                  <a:tcPr marL="65270" marR="65270" marT="0" marB="0"/>
                </a:tc>
                <a:tc hMerge="1">
                  <a:txBody>
                    <a:bodyPr/>
                    <a:lstStyle/>
                    <a:p>
                      <a:endParaRPr lang="es-EC"/>
                    </a:p>
                  </a:txBody>
                  <a:tcPr/>
                </a:tc>
                <a:tc hMerge="1">
                  <a:txBody>
                    <a:bodyPr/>
                    <a:lstStyle/>
                    <a:p>
                      <a:pPr algn="just">
                        <a:lnSpc>
                          <a:spcPct val="100000"/>
                        </a:lnSpc>
                        <a:spcAft>
                          <a:spcPts val="0"/>
                        </a:spcAft>
                      </a:pPr>
                      <a:endParaRPr lang="es-EC" sz="1600" dirty="0">
                        <a:effectLst/>
                        <a:latin typeface="Times New Roman" panose="02020603050405020304" pitchFamily="18" charset="0"/>
                        <a:ea typeface="Calibri" panose="020F0502020204030204" pitchFamily="34" charset="0"/>
                      </a:endParaRPr>
                    </a:p>
                  </a:txBody>
                  <a:tcPr marL="0" marR="0" marT="0" marB="0" anchor="ctr"/>
                </a:tc>
              </a:tr>
              <a:tr h="257147">
                <a:tc>
                  <a:txBody>
                    <a:bodyPr/>
                    <a:lstStyle/>
                    <a:p>
                      <a:pPr algn="l">
                        <a:lnSpc>
                          <a:spcPct val="100000"/>
                        </a:lnSpc>
                        <a:spcAft>
                          <a:spcPts val="0"/>
                        </a:spcAft>
                      </a:pPr>
                      <a:r>
                        <a:rPr lang="es-EC" sz="1800">
                          <a:effectLst/>
                        </a:rPr>
                        <a:t>Encuestados</a:t>
                      </a:r>
                      <a:endParaRPr lang="es-EC" sz="2400">
                        <a:effectLst/>
                        <a:latin typeface="Times New Roman" panose="02020603050405020304" pitchFamily="18" charset="0"/>
                        <a:ea typeface="Calibri" panose="020F0502020204030204" pitchFamily="34" charset="0"/>
                      </a:endParaRPr>
                    </a:p>
                  </a:txBody>
                  <a:tcPr marL="65270" marR="65270" marT="0" marB="0"/>
                </a:tc>
                <a:tc gridSpan="3">
                  <a:txBody>
                    <a:bodyPr/>
                    <a:lstStyle/>
                    <a:p>
                      <a:pPr algn="just">
                        <a:lnSpc>
                          <a:spcPct val="100000"/>
                        </a:lnSpc>
                        <a:spcAft>
                          <a:spcPts val="0"/>
                        </a:spcAft>
                      </a:pPr>
                      <a:r>
                        <a:rPr lang="es-EC" sz="1800" dirty="0">
                          <a:effectLst/>
                        </a:rPr>
                        <a:t>Empresarios / </a:t>
                      </a:r>
                      <a:r>
                        <a:rPr lang="es-EC" sz="1800" dirty="0" smtClean="0">
                          <a:effectLst/>
                        </a:rPr>
                        <a:t>gerentes</a:t>
                      </a:r>
                      <a:endParaRPr lang="es-EC" sz="2400" dirty="0">
                        <a:effectLst/>
                        <a:latin typeface="Times New Roman" panose="02020603050405020304" pitchFamily="18" charset="0"/>
                        <a:ea typeface="Calibri" panose="020F0502020204030204" pitchFamily="34" charset="0"/>
                      </a:endParaRPr>
                    </a:p>
                  </a:txBody>
                  <a:tcPr marL="65270" marR="65270" marT="0" marB="0"/>
                </a:tc>
                <a:tc hMerge="1">
                  <a:txBody>
                    <a:bodyPr/>
                    <a:lstStyle/>
                    <a:p>
                      <a:endParaRPr lang="es-EC"/>
                    </a:p>
                  </a:txBody>
                  <a:tcPr/>
                </a:tc>
                <a:tc hMerge="1">
                  <a:txBody>
                    <a:bodyPr/>
                    <a:lstStyle/>
                    <a:p>
                      <a:pPr algn="just">
                        <a:lnSpc>
                          <a:spcPct val="100000"/>
                        </a:lnSpc>
                        <a:spcAft>
                          <a:spcPts val="0"/>
                        </a:spcAft>
                      </a:pPr>
                      <a:endParaRPr lang="es-EC" sz="1600" dirty="0">
                        <a:effectLst/>
                        <a:latin typeface="Times New Roman" panose="02020603050405020304" pitchFamily="18" charset="0"/>
                        <a:ea typeface="Calibri" panose="020F0502020204030204" pitchFamily="34" charset="0"/>
                      </a:endParaRPr>
                    </a:p>
                  </a:txBody>
                  <a:tcPr marL="0" marR="0" marT="0" marB="0" anchor="ctr"/>
                </a:tc>
              </a:tr>
              <a:tr h="257147">
                <a:tc>
                  <a:txBody>
                    <a:bodyPr/>
                    <a:lstStyle/>
                    <a:p>
                      <a:pPr algn="l">
                        <a:lnSpc>
                          <a:spcPct val="100000"/>
                        </a:lnSpc>
                        <a:spcAft>
                          <a:spcPts val="0"/>
                        </a:spcAft>
                      </a:pPr>
                      <a:r>
                        <a:rPr lang="es-EC" sz="1800">
                          <a:effectLst/>
                        </a:rPr>
                        <a:t>Tamaño muestral</a:t>
                      </a:r>
                      <a:endParaRPr lang="es-EC" sz="2400">
                        <a:effectLst/>
                        <a:latin typeface="Times New Roman" panose="02020603050405020304" pitchFamily="18" charset="0"/>
                        <a:ea typeface="Calibri" panose="020F0502020204030204" pitchFamily="34" charset="0"/>
                      </a:endParaRPr>
                    </a:p>
                  </a:txBody>
                  <a:tcPr marL="65270" marR="65270" marT="0" marB="0"/>
                </a:tc>
                <a:tc gridSpan="3">
                  <a:txBody>
                    <a:bodyPr/>
                    <a:lstStyle/>
                    <a:p>
                      <a:pPr algn="just">
                        <a:lnSpc>
                          <a:spcPct val="100000"/>
                        </a:lnSpc>
                        <a:spcAft>
                          <a:spcPts val="0"/>
                        </a:spcAft>
                      </a:pPr>
                      <a:r>
                        <a:rPr lang="es-EC" sz="1800" dirty="0">
                          <a:effectLst/>
                        </a:rPr>
                        <a:t>91 hostales de 1 a 3 </a:t>
                      </a:r>
                      <a:r>
                        <a:rPr lang="es-EC" sz="1800" dirty="0" smtClean="0">
                          <a:effectLst/>
                        </a:rPr>
                        <a:t>estrellas</a:t>
                      </a:r>
                      <a:endParaRPr lang="es-EC" sz="2400" dirty="0">
                        <a:effectLst/>
                        <a:latin typeface="Times New Roman" panose="02020603050405020304" pitchFamily="18" charset="0"/>
                        <a:ea typeface="Calibri" panose="020F0502020204030204" pitchFamily="34" charset="0"/>
                      </a:endParaRPr>
                    </a:p>
                  </a:txBody>
                  <a:tcPr marL="65270" marR="65270" marT="0" marB="0"/>
                </a:tc>
                <a:tc hMerge="1">
                  <a:txBody>
                    <a:bodyPr/>
                    <a:lstStyle/>
                    <a:p>
                      <a:endParaRPr lang="es-EC"/>
                    </a:p>
                  </a:txBody>
                  <a:tcPr/>
                </a:tc>
                <a:tc hMerge="1">
                  <a:txBody>
                    <a:bodyPr/>
                    <a:lstStyle/>
                    <a:p>
                      <a:pPr algn="just">
                        <a:lnSpc>
                          <a:spcPct val="100000"/>
                        </a:lnSpc>
                        <a:spcAft>
                          <a:spcPts val="0"/>
                        </a:spcAft>
                      </a:pPr>
                      <a:endParaRPr lang="es-EC" sz="1600" dirty="0">
                        <a:effectLst/>
                        <a:latin typeface="Times New Roman" panose="02020603050405020304" pitchFamily="18" charset="0"/>
                        <a:ea typeface="Calibri" panose="020F0502020204030204" pitchFamily="34" charset="0"/>
                      </a:endParaRPr>
                    </a:p>
                  </a:txBody>
                  <a:tcPr marL="0" marR="0" marT="0" marB="0" anchor="ctr"/>
                </a:tc>
              </a:tr>
              <a:tr h="514295">
                <a:tc>
                  <a:txBody>
                    <a:bodyPr/>
                    <a:lstStyle/>
                    <a:p>
                      <a:pPr algn="l">
                        <a:lnSpc>
                          <a:spcPct val="100000"/>
                        </a:lnSpc>
                        <a:spcAft>
                          <a:spcPts val="0"/>
                        </a:spcAft>
                      </a:pPr>
                      <a:r>
                        <a:rPr lang="es-EC" sz="1800">
                          <a:effectLst/>
                        </a:rPr>
                        <a:t>Procedimiento de muestreo</a:t>
                      </a:r>
                      <a:endParaRPr lang="es-EC" sz="2400">
                        <a:effectLst/>
                        <a:latin typeface="Times New Roman" panose="02020603050405020304" pitchFamily="18" charset="0"/>
                        <a:ea typeface="Calibri" panose="020F0502020204030204" pitchFamily="34" charset="0"/>
                      </a:endParaRPr>
                    </a:p>
                  </a:txBody>
                  <a:tcPr marL="65270" marR="65270" marT="0" marB="0"/>
                </a:tc>
                <a:tc gridSpan="3">
                  <a:txBody>
                    <a:bodyPr/>
                    <a:lstStyle/>
                    <a:p>
                      <a:pPr algn="just">
                        <a:lnSpc>
                          <a:spcPct val="100000"/>
                        </a:lnSpc>
                        <a:spcAft>
                          <a:spcPts val="0"/>
                        </a:spcAft>
                      </a:pPr>
                      <a:r>
                        <a:rPr lang="es-EC" sz="1800" dirty="0">
                          <a:effectLst/>
                        </a:rPr>
                        <a:t>Muestreo aleatorio estratificado por sector y </a:t>
                      </a:r>
                      <a:r>
                        <a:rPr lang="es-EC" sz="1800" dirty="0" smtClean="0">
                          <a:effectLst/>
                        </a:rPr>
                        <a:t>categoría</a:t>
                      </a:r>
                      <a:endParaRPr lang="es-EC" sz="2400" dirty="0">
                        <a:effectLst/>
                        <a:latin typeface="Times New Roman" panose="02020603050405020304" pitchFamily="18" charset="0"/>
                        <a:ea typeface="Calibri" panose="020F0502020204030204" pitchFamily="34" charset="0"/>
                      </a:endParaRPr>
                    </a:p>
                  </a:txBody>
                  <a:tcPr marL="65270" marR="65270" marT="0" marB="0"/>
                </a:tc>
                <a:tc hMerge="1">
                  <a:txBody>
                    <a:bodyPr/>
                    <a:lstStyle/>
                    <a:p>
                      <a:endParaRPr lang="es-EC"/>
                    </a:p>
                  </a:txBody>
                  <a:tcPr/>
                </a:tc>
                <a:tc hMerge="1">
                  <a:txBody>
                    <a:bodyPr/>
                    <a:lstStyle/>
                    <a:p>
                      <a:pPr algn="just">
                        <a:lnSpc>
                          <a:spcPct val="100000"/>
                        </a:lnSpc>
                        <a:spcAft>
                          <a:spcPts val="0"/>
                        </a:spcAft>
                      </a:pPr>
                      <a:endParaRPr lang="es-EC" sz="1600" dirty="0">
                        <a:effectLst/>
                        <a:latin typeface="Times New Roman" panose="02020603050405020304" pitchFamily="18" charset="0"/>
                        <a:ea typeface="Calibri" panose="020F0502020204030204" pitchFamily="34" charset="0"/>
                      </a:endParaRPr>
                    </a:p>
                  </a:txBody>
                  <a:tcPr marL="0" marR="0" marT="0" marB="0" anchor="ctr"/>
                </a:tc>
              </a:tr>
              <a:tr h="257147">
                <a:tc>
                  <a:txBody>
                    <a:bodyPr/>
                    <a:lstStyle/>
                    <a:p>
                      <a:pPr algn="l">
                        <a:lnSpc>
                          <a:spcPct val="100000"/>
                        </a:lnSpc>
                        <a:spcAft>
                          <a:spcPts val="0"/>
                        </a:spcAft>
                      </a:pPr>
                      <a:r>
                        <a:rPr lang="es-EC" sz="1800" dirty="0">
                          <a:effectLst/>
                        </a:rPr>
                        <a:t>Fecha de trabajo de campo </a:t>
                      </a:r>
                      <a:endParaRPr lang="es-EC" sz="2400" dirty="0">
                        <a:effectLst/>
                        <a:latin typeface="Times New Roman" panose="02020603050405020304" pitchFamily="18" charset="0"/>
                        <a:ea typeface="Calibri" panose="020F0502020204030204" pitchFamily="34" charset="0"/>
                      </a:endParaRPr>
                    </a:p>
                  </a:txBody>
                  <a:tcPr marL="65270" marR="65270" marT="0" marB="0"/>
                </a:tc>
                <a:tc gridSpan="3">
                  <a:txBody>
                    <a:bodyPr/>
                    <a:lstStyle/>
                    <a:p>
                      <a:pPr algn="just">
                        <a:lnSpc>
                          <a:spcPct val="100000"/>
                        </a:lnSpc>
                        <a:spcAft>
                          <a:spcPts val="0"/>
                        </a:spcAft>
                      </a:pPr>
                      <a:r>
                        <a:rPr lang="es-EC" sz="1800" dirty="0">
                          <a:effectLst/>
                        </a:rPr>
                        <a:t>8-octubre-2019 al </a:t>
                      </a:r>
                      <a:r>
                        <a:rPr lang="es-EC" sz="1800" dirty="0" smtClean="0">
                          <a:effectLst/>
                        </a:rPr>
                        <a:t>30-octubre-2019</a:t>
                      </a:r>
                      <a:endParaRPr lang="es-EC" sz="2400" dirty="0">
                        <a:effectLst/>
                        <a:latin typeface="Times New Roman" panose="02020603050405020304" pitchFamily="18" charset="0"/>
                        <a:ea typeface="Calibri" panose="020F0502020204030204" pitchFamily="34" charset="0"/>
                      </a:endParaRPr>
                    </a:p>
                  </a:txBody>
                  <a:tcPr marL="65270" marR="65270" marT="0" marB="0"/>
                </a:tc>
                <a:tc hMerge="1">
                  <a:txBody>
                    <a:bodyPr/>
                    <a:lstStyle/>
                    <a:p>
                      <a:endParaRPr lang="es-EC"/>
                    </a:p>
                  </a:txBody>
                  <a:tcPr/>
                </a:tc>
                <a:tc hMerge="1">
                  <a:txBody>
                    <a:bodyPr/>
                    <a:lstStyle/>
                    <a:p>
                      <a:pPr algn="just">
                        <a:lnSpc>
                          <a:spcPct val="100000"/>
                        </a:lnSpc>
                        <a:spcAft>
                          <a:spcPts val="0"/>
                        </a:spcAft>
                      </a:pPr>
                      <a:endParaRPr lang="es-EC" sz="1600" dirty="0">
                        <a:effectLst/>
                        <a:latin typeface="Times New Roman" panose="02020603050405020304" pitchFamily="18" charset="0"/>
                        <a:ea typeface="Calibri" panose="020F0502020204030204" pitchFamily="34" charset="0"/>
                      </a:endParaRPr>
                    </a:p>
                  </a:txBody>
                  <a:tcPr marL="0" marR="0" marT="0" marB="0" anchor="ctr"/>
                </a:tc>
              </a:tr>
            </a:tbl>
          </a:graphicData>
        </a:graphic>
      </p:graphicFrame>
    </p:spTree>
    <p:extLst>
      <p:ext uri="{BB962C8B-B14F-4D97-AF65-F5344CB8AC3E}">
        <p14:creationId xmlns:p14="http://schemas.microsoft.com/office/powerpoint/2010/main" val="635990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 y="176312"/>
            <a:ext cx="5531219" cy="598388"/>
            <a:chOff x="6096000" y="1502798"/>
            <a:chExt cx="3257633" cy="514099"/>
          </a:xfrm>
          <a:solidFill>
            <a:srgbClr val="1D328B"/>
          </a:solidFill>
        </p:grpSpPr>
        <p:grpSp>
          <p:nvGrpSpPr>
            <p:cNvPr id="7" name="Grupo 6"/>
            <p:cNvGrpSpPr/>
            <p:nvPr/>
          </p:nvGrpSpPr>
          <p:grpSpPr>
            <a:xfrm>
              <a:off x="7499768" y="1502798"/>
              <a:ext cx="1853865" cy="514099"/>
              <a:chOff x="6096000" y="2911641"/>
              <a:chExt cx="4203032" cy="1046210"/>
            </a:xfrm>
            <a:grpFill/>
          </p:grpSpPr>
          <p:sp>
            <p:nvSpPr>
              <p:cNvPr id="9" name="Forma libre 8"/>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9"/>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orma libre 10"/>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orma libre 11"/>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orma libre 12"/>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8" name="Rectángulo 7"/>
            <p:cNvSpPr/>
            <p:nvPr/>
          </p:nvSpPr>
          <p:spPr>
            <a:xfrm>
              <a:off x="6096000" y="1502798"/>
              <a:ext cx="1403768" cy="5121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4" name="CuadroTexto 13"/>
          <p:cNvSpPr txBox="1"/>
          <p:nvPr/>
        </p:nvSpPr>
        <p:spPr>
          <a:xfrm>
            <a:off x="483034" y="217660"/>
            <a:ext cx="4436882" cy="461665"/>
          </a:xfrm>
          <a:prstGeom prst="rect">
            <a:avLst/>
          </a:prstGeom>
          <a:noFill/>
        </p:spPr>
        <p:txBody>
          <a:bodyPr wrap="square" rtlCol="0">
            <a:spAutoFit/>
          </a:bodyPr>
          <a:lstStyle/>
          <a:p>
            <a:r>
              <a:rPr lang="es-EC" sz="2400" b="1" dirty="0" smtClean="0">
                <a:solidFill>
                  <a:schemeClr val="bg1"/>
                </a:solidFill>
                <a:latin typeface="Agency FB" panose="020B0503020202020204" pitchFamily="34" charset="0"/>
              </a:rPr>
              <a:t>ANÁLISIS DE RESULTADOS -DIMENSIONES </a:t>
            </a:r>
            <a:endParaRPr lang="es-EC" sz="2400" b="1" dirty="0">
              <a:solidFill>
                <a:schemeClr val="bg1"/>
              </a:solidFill>
              <a:latin typeface="Agency FB" panose="020B0503020202020204" pitchFamily="34" charset="0"/>
            </a:endParaRPr>
          </a:p>
        </p:txBody>
      </p:sp>
      <p:pic>
        <p:nvPicPr>
          <p:cNvPr id="15" name="Imagen 1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52585" b="69569" l="56888" r="67907">
                        <a14:foregroundMark x1="59692" y1="54566" x2="59692" y2="54566"/>
                        <a14:foregroundMark x1="63286" y1="60046" x2="63286" y2="60046"/>
                        <a14:foregroundMark x1="61232" y1="60959" x2="61232" y2="60959"/>
                        <a14:foregroundMark x1="59692" y1="63242" x2="59692" y2="63242"/>
                        <a14:foregroundMark x1="63286" y1="64840" x2="63286" y2="64840"/>
                        <a14:foregroundMark x1="64955" y1="66895" x2="64955" y2="66895"/>
                      </a14:backgroundRemoval>
                    </a14:imgEffect>
                  </a14:imgLayer>
                </a14:imgProps>
              </a:ext>
              <a:ext uri="{28A0092B-C50C-407E-A947-70E740481C1C}">
                <a14:useLocalDpi xmlns:a14="http://schemas.microsoft.com/office/drawing/2010/main" val="0"/>
              </a:ext>
            </a:extLst>
          </a:blip>
          <a:srcRect l="55511" t="50462" r="30716" b="28308"/>
          <a:stretch/>
        </p:blipFill>
        <p:spPr>
          <a:xfrm>
            <a:off x="4819546" y="212416"/>
            <a:ext cx="533486" cy="462355"/>
          </a:xfrm>
          <a:prstGeom prst="rect">
            <a:avLst/>
          </a:prstGeom>
        </p:spPr>
      </p:pic>
      <p:sp>
        <p:nvSpPr>
          <p:cNvPr id="16" name="Rectángulo 15"/>
          <p:cNvSpPr/>
          <p:nvPr/>
        </p:nvSpPr>
        <p:spPr>
          <a:xfrm>
            <a:off x="-126661" y="176027"/>
            <a:ext cx="794117" cy="646331"/>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3600" b="1" spc="-300" dirty="0" smtClean="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VI</a:t>
            </a:r>
            <a:endParaRPr lang="es-ES" sz="3600" b="1" spc="-300" dirty="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grpSp>
        <p:nvGrpSpPr>
          <p:cNvPr id="17" name="Grupo 16"/>
          <p:cNvGrpSpPr/>
          <p:nvPr/>
        </p:nvGrpSpPr>
        <p:grpSpPr>
          <a:xfrm>
            <a:off x="4781719" y="6598506"/>
            <a:ext cx="2663874" cy="180000"/>
            <a:chOff x="4781719" y="6598506"/>
            <a:chExt cx="2663874" cy="180000"/>
          </a:xfrm>
        </p:grpSpPr>
        <p:sp>
          <p:nvSpPr>
            <p:cNvPr id="18" name="Conector 17"/>
            <p:cNvSpPr/>
            <p:nvPr/>
          </p:nvSpPr>
          <p:spPr>
            <a:xfrm>
              <a:off x="4781719"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onector 18"/>
            <p:cNvSpPr/>
            <p:nvPr/>
          </p:nvSpPr>
          <p:spPr>
            <a:xfrm>
              <a:off x="519022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Conector 19"/>
            <p:cNvSpPr/>
            <p:nvPr/>
          </p:nvSpPr>
          <p:spPr>
            <a:xfrm>
              <a:off x="5536115" y="6598506"/>
              <a:ext cx="180000" cy="180000"/>
            </a:xfrm>
            <a:prstGeom prst="flowChartConnector">
              <a:avLst/>
            </a:prstGeom>
            <a:solidFill>
              <a:srgbClr val="B6B6B6"/>
            </a:solidFill>
            <a:ln>
              <a:solidFill>
                <a:srgbClr val="B0B0B0"/>
              </a:solid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Conector 20"/>
            <p:cNvSpPr/>
            <p:nvPr/>
          </p:nvSpPr>
          <p:spPr>
            <a:xfrm>
              <a:off x="588201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Conector 21"/>
            <p:cNvSpPr/>
            <p:nvPr/>
          </p:nvSpPr>
          <p:spPr>
            <a:xfrm>
              <a:off x="6227905" y="6598506"/>
              <a:ext cx="180000" cy="180000"/>
            </a:xfrm>
            <a:prstGeom prst="flowChartConnector">
              <a:avLst/>
            </a:prstGeom>
            <a:solidFill>
              <a:srgbClr val="C5C5C5"/>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Conector 22"/>
            <p:cNvSpPr/>
            <p:nvPr/>
          </p:nvSpPr>
          <p:spPr>
            <a:xfrm>
              <a:off x="6573800" y="6598506"/>
              <a:ext cx="180000" cy="180000"/>
            </a:xfrm>
            <a:prstGeom prst="flowChartConnector">
              <a:avLst/>
            </a:prstGeom>
            <a:solidFill>
              <a:srgbClr val="1D328B"/>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Conector 23"/>
            <p:cNvSpPr/>
            <p:nvPr/>
          </p:nvSpPr>
          <p:spPr>
            <a:xfrm>
              <a:off x="6919695"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Conector 24"/>
            <p:cNvSpPr/>
            <p:nvPr/>
          </p:nvSpPr>
          <p:spPr>
            <a:xfrm>
              <a:off x="7265593"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26" name="Marcador de contenido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07905" y="341900"/>
            <a:ext cx="5289227" cy="5974867"/>
          </a:xfrm>
          <a:prstGeom prst="snip2DiagRect">
            <a:avLst>
              <a:gd name="adj1" fmla="val 0"/>
              <a:gd name="adj2" fmla="val 13550"/>
            </a:avLst>
          </a:prstGeom>
          <a:solidFill>
            <a:srgbClr val="FFFFFF">
              <a:shade val="85000"/>
            </a:srgbClr>
          </a:solidFill>
          <a:ln w="28575" cap="sq">
            <a:solidFill>
              <a:srgbClr val="100E3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2" name="Diagrama 1"/>
          <p:cNvGraphicFramePr/>
          <p:nvPr>
            <p:extLst>
              <p:ext uri="{D42A27DB-BD31-4B8C-83A1-F6EECF244321}">
                <p14:modId xmlns:p14="http://schemas.microsoft.com/office/powerpoint/2010/main" val="3237913899"/>
              </p:ext>
            </p:extLst>
          </p:nvPr>
        </p:nvGraphicFramePr>
        <p:xfrm>
          <a:off x="270397" y="1039313"/>
          <a:ext cx="5791613" cy="52774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533986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62" y="128336"/>
            <a:ext cx="11855117" cy="65933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0142846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314395669"/>
              </p:ext>
            </p:extLst>
          </p:nvPr>
        </p:nvGraphicFramePr>
        <p:xfrm>
          <a:off x="0" y="-1"/>
          <a:ext cx="6132513" cy="4607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0" name="Grupo 9"/>
          <p:cNvGrpSpPr/>
          <p:nvPr/>
        </p:nvGrpSpPr>
        <p:grpSpPr>
          <a:xfrm>
            <a:off x="-1903750" y="0"/>
            <a:ext cx="13116393" cy="6565692"/>
            <a:chOff x="0" y="228600"/>
            <a:chExt cx="12192000" cy="5295900"/>
          </a:xfrm>
        </p:grpSpPr>
        <p:pic>
          <p:nvPicPr>
            <p:cNvPr id="4097" name="Imagen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3810" y="228600"/>
              <a:ext cx="8258175" cy="50673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0" y="5524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es-EC" altLang="es-EC" sz="1200" b="1" i="1"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igura </a:t>
              </a:r>
              <a:r>
                <a:rPr kumimoji="0" lang="es-EC" altLang="es-EC" sz="1200" b="1" i="1" u="none" strike="noStrike" cap="none" normalizeH="0" baseline="0" dirty="0" smtClean="0" bmk="_Toc3011967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36.</a:t>
              </a:r>
              <a:r>
                <a:rPr kumimoji="0" lang="es-EC" altLang="es-EC" sz="1200" b="0" i="1" u="none" strike="noStrike" cap="none" normalizeH="0" baseline="0" dirty="0" smtClean="0" bmk="_Toc3011967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C" sz="1200" b="0" i="0" u="none" strike="noStrike" cap="none" normalizeH="0" baseline="0" dirty="0" smtClean="0" bmk="_Toc3011967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Variables Dimensión Proceso</a:t>
              </a:r>
              <a:endParaRPr kumimoji="0" lang="es-EC" altLang="es-EC" sz="12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obtenido de encuesta a hostales de 1 a 3 estrellas de la zona sur DMQ</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grpSp>
      <p:sp>
        <p:nvSpPr>
          <p:cNvPr id="11" name="Rectangle 5"/>
          <p:cNvSpPr>
            <a:spLocks noChangeArrowheads="1"/>
          </p:cNvSpPr>
          <p:nvPr/>
        </p:nvSpPr>
        <p:spPr bwMode="auto">
          <a:xfrm>
            <a:off x="2248524" y="23949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8" name="Grupo 17"/>
          <p:cNvGrpSpPr/>
          <p:nvPr/>
        </p:nvGrpSpPr>
        <p:grpSpPr>
          <a:xfrm>
            <a:off x="2623279" y="1304144"/>
            <a:ext cx="12431993" cy="3827722"/>
            <a:chOff x="2623279" y="1304144"/>
            <a:chExt cx="12431993" cy="3827722"/>
          </a:xfrm>
        </p:grpSpPr>
        <p:grpSp>
          <p:nvGrpSpPr>
            <p:cNvPr id="15" name="Grupo 14"/>
            <p:cNvGrpSpPr/>
            <p:nvPr/>
          </p:nvGrpSpPr>
          <p:grpSpPr>
            <a:xfrm>
              <a:off x="2623279" y="1304144"/>
              <a:ext cx="12431993" cy="3827722"/>
              <a:chOff x="2623279" y="1304144"/>
              <a:chExt cx="12431993" cy="3827722"/>
            </a:xfrm>
          </p:grpSpPr>
          <p:grpSp>
            <p:nvGrpSpPr>
              <p:cNvPr id="13" name="Grupo 12"/>
              <p:cNvGrpSpPr/>
              <p:nvPr/>
            </p:nvGrpSpPr>
            <p:grpSpPr>
              <a:xfrm>
                <a:off x="2623279" y="1304144"/>
                <a:ext cx="12431993" cy="3827722"/>
                <a:chOff x="2248524" y="2623577"/>
                <a:chExt cx="12192000" cy="3524250"/>
              </a:xfrm>
            </p:grpSpPr>
            <p:pic>
              <p:nvPicPr>
                <p:cNvPr id="4100" name="Imagen 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1046" y="2623577"/>
                  <a:ext cx="5886450" cy="32956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2248524" y="6147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1" i="1" u="none" strike="noStrike" cap="none" normalizeH="0" baseline="0" smtClean="0">
                      <a:ln>
                        <a:noFill/>
                      </a:ln>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es-EC" altLang="es-EC" sz="1200" b="1" i="1" u="none" strike="noStrike" cap="none" normalizeH="0" baseline="0" smtClean="0" bmk="">
                      <a:ln>
                        <a:noFill/>
                      </a:ln>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igura </a:t>
                  </a:r>
                  <a:r>
                    <a:rPr kumimoji="0" lang="es-EC" altLang="es-EC" sz="1200" b="1" i="1" u="none" strike="noStrike" cap="none" normalizeH="0" baseline="0" smtClean="0" bmk="_Toc30119682">
                      <a:ln>
                        <a:noFill/>
                      </a:ln>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47.</a:t>
                  </a:r>
                  <a:r>
                    <a:rPr kumimoji="0" lang="es-EC" altLang="es-EC" sz="900" b="0" i="1" u="none" strike="noStrike" cap="none" normalizeH="0" baseline="0" smtClean="0" bmk="_Toc30119682">
                      <a:ln>
                        <a:noFill/>
                      </a:ln>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C" sz="1000" b="0" i="0" u="none" strike="noStrike" cap="none" normalizeH="0" baseline="0" smtClean="0" bmk="_Toc30119682">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Contribuciones Dimensión Proceso</a:t>
                  </a:r>
                  <a:endParaRPr kumimoji="0" lang="es-EC" altLang="es-EC" sz="12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0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Fuente: Elaboración propia obtenido de encuesta a hostales de 1 a 3 estrellas de la zona sur DMQ</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grpSp>
          <p:sp>
            <p:nvSpPr>
              <p:cNvPr id="14" name="Rectángulo 13"/>
              <p:cNvSpPr/>
              <p:nvPr/>
            </p:nvSpPr>
            <p:spPr>
              <a:xfrm>
                <a:off x="9447193" y="1752074"/>
                <a:ext cx="509666" cy="2953062"/>
              </a:xfrm>
              <a:prstGeom prst="rect">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7" name="Grupo 16"/>
            <p:cNvGrpSpPr/>
            <p:nvPr/>
          </p:nvGrpSpPr>
          <p:grpSpPr>
            <a:xfrm>
              <a:off x="9453056" y="2107096"/>
              <a:ext cx="478123" cy="2504632"/>
              <a:chOff x="9453056" y="2107096"/>
              <a:chExt cx="478123" cy="2504632"/>
            </a:xfrm>
          </p:grpSpPr>
          <p:sp>
            <p:nvSpPr>
              <p:cNvPr id="16" name="Rectángulo redondeado 15"/>
              <p:cNvSpPr/>
              <p:nvPr/>
            </p:nvSpPr>
            <p:spPr>
              <a:xfrm>
                <a:off x="9470003" y="2107096"/>
                <a:ext cx="230588" cy="151074"/>
              </a:xfrm>
              <a:prstGeom prst="roundRect">
                <a:avLst/>
              </a:prstGeom>
              <a:solidFill>
                <a:schemeClr val="accent4">
                  <a:alpha val="3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9" name="Rectángulo redondeado 18"/>
              <p:cNvSpPr/>
              <p:nvPr/>
            </p:nvSpPr>
            <p:spPr>
              <a:xfrm>
                <a:off x="9453056" y="2678146"/>
                <a:ext cx="230588" cy="151074"/>
              </a:xfrm>
              <a:prstGeom prst="roundRect">
                <a:avLst/>
              </a:prstGeom>
              <a:solidFill>
                <a:schemeClr val="accent4">
                  <a:alpha val="3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20" name="Rectángulo redondeado 19"/>
              <p:cNvSpPr/>
              <p:nvPr/>
            </p:nvSpPr>
            <p:spPr>
              <a:xfrm>
                <a:off x="9470003" y="3001968"/>
                <a:ext cx="230588" cy="151074"/>
              </a:xfrm>
              <a:prstGeom prst="roundRect">
                <a:avLst/>
              </a:prstGeom>
              <a:solidFill>
                <a:schemeClr val="accent4">
                  <a:alpha val="31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21" name="Rectángulo redondeado 20"/>
              <p:cNvSpPr/>
              <p:nvPr/>
            </p:nvSpPr>
            <p:spPr>
              <a:xfrm>
                <a:off x="9700591" y="3454193"/>
                <a:ext cx="230588" cy="151074"/>
              </a:xfrm>
              <a:prstGeom prst="roundRect">
                <a:avLst/>
              </a:prstGeom>
              <a:solidFill>
                <a:srgbClr val="7030A0">
                  <a:alpha val="31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22" name="Rectángulo redondeado 21"/>
              <p:cNvSpPr/>
              <p:nvPr/>
            </p:nvSpPr>
            <p:spPr>
              <a:xfrm>
                <a:off x="9683644" y="4004127"/>
                <a:ext cx="230588" cy="151074"/>
              </a:xfrm>
              <a:prstGeom prst="roundRect">
                <a:avLst/>
              </a:prstGeom>
              <a:solidFill>
                <a:srgbClr val="7030A0">
                  <a:alpha val="31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23" name="Rectángulo redondeado 22"/>
              <p:cNvSpPr/>
              <p:nvPr/>
            </p:nvSpPr>
            <p:spPr>
              <a:xfrm>
                <a:off x="9683644" y="4460654"/>
                <a:ext cx="230588" cy="151074"/>
              </a:xfrm>
              <a:prstGeom prst="roundRect">
                <a:avLst/>
              </a:prstGeom>
              <a:solidFill>
                <a:srgbClr val="7030A0">
                  <a:alpha val="31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grpSp>
      </p:grpSp>
      <p:pic>
        <p:nvPicPr>
          <p:cNvPr id="26" name="Imagen 25"/>
          <p:cNvPicPr>
            <a:picLocks noChangeAspect="1"/>
          </p:cNvPicPr>
          <p:nvPr/>
        </p:nvPicPr>
        <p:blipFill rotWithShape="1">
          <a:blip r:embed="rId9"/>
          <a:srcRect l="26306" t="23268" r="26007" b="20851"/>
          <a:stretch/>
        </p:blipFill>
        <p:spPr>
          <a:xfrm>
            <a:off x="1540042" y="53977"/>
            <a:ext cx="9833811" cy="6631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Imagen 26"/>
          <p:cNvPicPr>
            <a:picLocks noChangeAspect="1"/>
          </p:cNvPicPr>
          <p:nvPr/>
        </p:nvPicPr>
        <p:blipFill rotWithShape="1">
          <a:blip r:embed="rId10"/>
          <a:srcRect l="8507" t="27388" r="53097" b="8493"/>
          <a:stretch/>
        </p:blipFill>
        <p:spPr>
          <a:xfrm>
            <a:off x="433137" y="53976"/>
            <a:ext cx="11357810" cy="67675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54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250" fill="hold"/>
                                        <p:tgtEl>
                                          <p:spTgt spid="26"/>
                                        </p:tgtEl>
                                        <p:attrNameLst>
                                          <p:attrName>ppt_x</p:attrName>
                                        </p:attrNameLst>
                                      </p:cBhvr>
                                      <p:tavLst>
                                        <p:tav tm="0">
                                          <p:val>
                                            <p:strVal val="#ppt_x"/>
                                          </p:val>
                                        </p:tav>
                                        <p:tav tm="100000">
                                          <p:val>
                                            <p:strVal val="#ppt_x"/>
                                          </p:val>
                                        </p:tav>
                                      </p:tavLst>
                                    </p:anim>
                                    <p:anim calcmode="lin" valueType="num">
                                      <p:cBhvr additive="base">
                                        <p:cTn id="19" dur="25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9500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4552950" cy="609600"/>
          </a:xfrm>
        </p:spPr>
        <p:txBody>
          <a:bodyPr>
            <a:normAutofit/>
          </a:bodyPr>
          <a:lstStyle/>
          <a:p>
            <a:pPr marL="571500" indent="-571500">
              <a:buFont typeface="Wingdings" panose="05000000000000000000" pitchFamily="2" charset="2"/>
              <a:buChar char="v"/>
            </a:pPr>
            <a:r>
              <a:rPr lang="es-EC" sz="2800" b="1" i="1" dirty="0" smtClean="0">
                <a:solidFill>
                  <a:schemeClr val="tx2">
                    <a:lumMod val="75000"/>
                  </a:schemeClr>
                </a:solidFill>
                <a:latin typeface="Baskerville Old Face" panose="02020602080505020303" pitchFamily="18" charset="0"/>
              </a:rPr>
              <a:t>Entrevista - MINTUR</a:t>
            </a:r>
            <a:endParaRPr lang="es-EC" sz="2800" b="1" i="1" dirty="0">
              <a:solidFill>
                <a:schemeClr val="tx2">
                  <a:lumMod val="75000"/>
                </a:schemeClr>
              </a:solidFill>
              <a:latin typeface="Baskerville Old Face" panose="02020602080505020303" pitchFamily="18" charset="0"/>
            </a:endParaRPr>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5961" t="14636" r="4616" b="23729"/>
          <a:stretch/>
        </p:blipFill>
        <p:spPr>
          <a:xfrm>
            <a:off x="8134350" y="476250"/>
            <a:ext cx="3576351" cy="971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Diagrama 4"/>
          <p:cNvGraphicFramePr/>
          <p:nvPr>
            <p:extLst>
              <p:ext uri="{D42A27DB-BD31-4B8C-83A1-F6EECF244321}">
                <p14:modId xmlns:p14="http://schemas.microsoft.com/office/powerpoint/2010/main" val="1989407944"/>
              </p:ext>
            </p:extLst>
          </p:nvPr>
        </p:nvGraphicFramePr>
        <p:xfrm>
          <a:off x="256890" y="552451"/>
          <a:ext cx="519141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rotWithShape="1">
          <a:blip r:embed="rId8"/>
          <a:srcRect l="15781" t="21250" r="12500" b="14750"/>
          <a:stretch/>
        </p:blipFill>
        <p:spPr>
          <a:xfrm>
            <a:off x="1466850" y="1665532"/>
            <a:ext cx="9601200" cy="5192467"/>
          </a:xfrm>
          <a:prstGeom prst="rect">
            <a:avLst/>
          </a:prstGeom>
          <a:ln>
            <a:noFill/>
          </a:ln>
          <a:effectLst>
            <a:softEdge rad="112500"/>
          </a:effectLst>
        </p:spPr>
      </p:pic>
    </p:spTree>
    <p:extLst>
      <p:ext uri="{BB962C8B-B14F-4D97-AF65-F5344CB8AC3E}">
        <p14:creationId xmlns:p14="http://schemas.microsoft.com/office/powerpoint/2010/main" val="57931244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234124"/>
            <a:ext cx="4652211" cy="539991"/>
            <a:chOff x="6096001" y="978365"/>
            <a:chExt cx="3566713" cy="527780"/>
          </a:xfrm>
          <a:solidFill>
            <a:srgbClr val="12294A"/>
          </a:solidFill>
        </p:grpSpPr>
        <p:grpSp>
          <p:nvGrpSpPr>
            <p:cNvPr id="20" name="Grupo 19"/>
            <p:cNvGrpSpPr/>
            <p:nvPr/>
          </p:nvGrpSpPr>
          <p:grpSpPr>
            <a:xfrm>
              <a:off x="7808849" y="978365"/>
              <a:ext cx="1853865" cy="527780"/>
              <a:chOff x="6096000" y="2911641"/>
              <a:chExt cx="4203032" cy="1046210"/>
            </a:xfrm>
            <a:grpFill/>
          </p:grpSpPr>
          <p:sp>
            <p:nvSpPr>
              <p:cNvPr id="22" name="Forma libre 21"/>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orma libre 22"/>
              <p:cNvSpPr/>
              <p:nvPr/>
            </p:nvSpPr>
            <p:spPr>
              <a:xfrm>
                <a:off x="8809630" y="2911641"/>
                <a:ext cx="1489402" cy="1039576"/>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orma libre 23"/>
              <p:cNvSpPr/>
              <p:nvPr/>
            </p:nvSpPr>
            <p:spPr>
              <a:xfrm>
                <a:off x="6096000" y="2911641"/>
                <a:ext cx="3386785" cy="1039576"/>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orma libre 24"/>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orma libre 25"/>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1" name="Rectángulo 20"/>
            <p:cNvSpPr/>
            <p:nvPr/>
          </p:nvSpPr>
          <p:spPr>
            <a:xfrm>
              <a:off x="6096001" y="978365"/>
              <a:ext cx="1712848" cy="5244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4" name="CuadroTexto 13"/>
          <p:cNvSpPr txBox="1"/>
          <p:nvPr/>
        </p:nvSpPr>
        <p:spPr>
          <a:xfrm>
            <a:off x="1327051" y="234124"/>
            <a:ext cx="3020725" cy="584775"/>
          </a:xfrm>
          <a:prstGeom prst="rect">
            <a:avLst/>
          </a:prstGeom>
          <a:noFill/>
        </p:spPr>
        <p:txBody>
          <a:bodyPr wrap="square" rtlCol="0">
            <a:spAutoFit/>
          </a:bodyPr>
          <a:lstStyle/>
          <a:p>
            <a:r>
              <a:rPr lang="es-EC" sz="3200" b="1" dirty="0" smtClean="0">
                <a:solidFill>
                  <a:schemeClr val="bg1"/>
                </a:solidFill>
                <a:latin typeface="Agency FB" panose="020B0503020202020204" pitchFamily="34" charset="0"/>
              </a:rPr>
              <a:t>ESTRATEGIAS</a:t>
            </a:r>
            <a:endParaRPr lang="es-EC" sz="3200" b="1" dirty="0">
              <a:solidFill>
                <a:schemeClr val="bg1"/>
              </a:solidFill>
              <a:latin typeface="Agency FB" panose="020B0503020202020204" pitchFamily="34" charset="0"/>
            </a:endParaRPr>
          </a:p>
        </p:txBody>
      </p:sp>
      <p:pic>
        <p:nvPicPr>
          <p:cNvPr id="15" name="Imagen 1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3969" b="60138" l="82514" r="98057">
                        <a14:foregroundMark x1="93333" y1="52444" x2="93333" y2="52444"/>
                        <a14:foregroundMark x1="89667" y1="48667" x2="89667" y2="48667"/>
                        <a14:foregroundMark x1="88333" y1="47556" x2="88333" y2="47556"/>
                        <a14:foregroundMark x1="84833" y1="53778" x2="84833" y2="53778"/>
                        <a14:foregroundMark x1="84000" y1="47556" x2="84000" y2="47556"/>
                      </a14:backgroundRemoval>
                    </a14:imgEffect>
                  </a14:imgLayer>
                </a14:imgProps>
              </a:ext>
              <a:ext uri="{28A0092B-C50C-407E-A947-70E740481C1C}">
                <a14:useLocalDpi xmlns:a14="http://schemas.microsoft.com/office/drawing/2010/main" val="0"/>
              </a:ext>
            </a:extLst>
          </a:blip>
          <a:srcRect l="80571" t="41948" b="37841"/>
          <a:stretch/>
        </p:blipFill>
        <p:spPr>
          <a:xfrm>
            <a:off x="3815578" y="234553"/>
            <a:ext cx="719520" cy="561336"/>
          </a:xfrm>
          <a:prstGeom prst="rect">
            <a:avLst/>
          </a:prstGeom>
        </p:spPr>
      </p:pic>
      <p:sp>
        <p:nvSpPr>
          <p:cNvPr id="16" name="Rectángulo 15"/>
          <p:cNvSpPr/>
          <p:nvPr/>
        </p:nvSpPr>
        <p:spPr>
          <a:xfrm>
            <a:off x="-47759" y="234124"/>
            <a:ext cx="1217371" cy="707886"/>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000" b="1" spc="-300" dirty="0" smtClean="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VII</a:t>
            </a:r>
            <a:endParaRPr lang="es-ES" sz="4000" b="1" spc="-300" dirty="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grpSp>
        <p:nvGrpSpPr>
          <p:cNvPr id="27" name="Grupo 26"/>
          <p:cNvGrpSpPr/>
          <p:nvPr/>
        </p:nvGrpSpPr>
        <p:grpSpPr>
          <a:xfrm>
            <a:off x="4781719" y="6598506"/>
            <a:ext cx="2663874" cy="180000"/>
            <a:chOff x="4781719" y="6598506"/>
            <a:chExt cx="2663874" cy="180000"/>
          </a:xfrm>
        </p:grpSpPr>
        <p:sp>
          <p:nvSpPr>
            <p:cNvPr id="28" name="Conector 27"/>
            <p:cNvSpPr/>
            <p:nvPr/>
          </p:nvSpPr>
          <p:spPr>
            <a:xfrm>
              <a:off x="4781719"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Conector 28"/>
            <p:cNvSpPr/>
            <p:nvPr/>
          </p:nvSpPr>
          <p:spPr>
            <a:xfrm>
              <a:off x="519022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Conector 29"/>
            <p:cNvSpPr/>
            <p:nvPr/>
          </p:nvSpPr>
          <p:spPr>
            <a:xfrm>
              <a:off x="5536115" y="6598506"/>
              <a:ext cx="180000" cy="180000"/>
            </a:xfrm>
            <a:prstGeom prst="flowChartConnector">
              <a:avLst/>
            </a:prstGeom>
            <a:solidFill>
              <a:srgbClr val="B6B6B6"/>
            </a:solidFill>
            <a:ln>
              <a:solidFill>
                <a:srgbClr val="B0B0B0"/>
              </a:solid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Conector 30"/>
            <p:cNvSpPr/>
            <p:nvPr/>
          </p:nvSpPr>
          <p:spPr>
            <a:xfrm>
              <a:off x="588201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Conector 31"/>
            <p:cNvSpPr/>
            <p:nvPr/>
          </p:nvSpPr>
          <p:spPr>
            <a:xfrm>
              <a:off x="6227905" y="6598506"/>
              <a:ext cx="180000" cy="180000"/>
            </a:xfrm>
            <a:prstGeom prst="flowChartConnector">
              <a:avLst/>
            </a:prstGeom>
            <a:solidFill>
              <a:srgbClr val="C5C5C5"/>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Conector 32"/>
            <p:cNvSpPr/>
            <p:nvPr/>
          </p:nvSpPr>
          <p:spPr>
            <a:xfrm>
              <a:off x="6573800" y="6598506"/>
              <a:ext cx="180000" cy="180000"/>
            </a:xfrm>
            <a:prstGeom prst="flowChartConnector">
              <a:avLst/>
            </a:prstGeom>
            <a:solidFill>
              <a:srgbClr val="B6B6B6"/>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Conector 33"/>
            <p:cNvSpPr/>
            <p:nvPr/>
          </p:nvSpPr>
          <p:spPr>
            <a:xfrm>
              <a:off x="6919695" y="6598506"/>
              <a:ext cx="180000" cy="180000"/>
            </a:xfrm>
            <a:prstGeom prst="flowChartConnector">
              <a:avLst/>
            </a:prstGeom>
            <a:solidFill>
              <a:srgbClr val="12294A"/>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Conector 34"/>
            <p:cNvSpPr/>
            <p:nvPr/>
          </p:nvSpPr>
          <p:spPr>
            <a:xfrm>
              <a:off x="7265593"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0" name="Grupo 9"/>
          <p:cNvGrpSpPr/>
          <p:nvPr/>
        </p:nvGrpSpPr>
        <p:grpSpPr>
          <a:xfrm>
            <a:off x="4961719" y="1342120"/>
            <a:ext cx="6989649" cy="5124109"/>
            <a:chOff x="4961719" y="1212523"/>
            <a:chExt cx="6989649" cy="5124109"/>
          </a:xfrm>
        </p:grpSpPr>
        <p:sp>
          <p:nvSpPr>
            <p:cNvPr id="36" name="Rectangle 1"/>
            <p:cNvSpPr>
              <a:spLocks noChangeArrowheads="1"/>
            </p:cNvSpPr>
            <p:nvPr/>
          </p:nvSpPr>
          <p:spPr bwMode="auto">
            <a:xfrm>
              <a:off x="4961719" y="1212523"/>
              <a:ext cx="6340721" cy="42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s-EC" altLang="es-EC" sz="2000" b="1" i="1"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Matriz –</a:t>
              </a:r>
              <a:r>
                <a:rPr kumimoji="0" lang="es-EC" altLang="es-EC" sz="2000" b="1" i="1" u="none" strike="noStrike" cap="none" normalizeH="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resumen FODA</a:t>
              </a:r>
              <a:endParaRPr kumimoji="0" lang="es-EC" altLang="es-EC" sz="2000" b="1" i="0" u="none" strike="noStrike" cap="none" normalizeH="0" baseline="0" dirty="0" smtClean="0">
                <a:ln>
                  <a:noFill/>
                </a:ln>
                <a:solidFill>
                  <a:srgbClr val="002060"/>
                </a:solidFill>
                <a:effectLst/>
              </a:endParaRPr>
            </a:p>
          </p:txBody>
        </p:sp>
        <p:pic>
          <p:nvPicPr>
            <p:cNvPr id="9" name="Imagen 8"/>
            <p:cNvPicPr>
              <a:picLocks noChangeAspect="1"/>
            </p:cNvPicPr>
            <p:nvPr/>
          </p:nvPicPr>
          <p:blipFill rotWithShape="1">
            <a:blip r:embed="rId4"/>
            <a:srcRect l="23289" t="26895" r="21842" b="13105"/>
            <a:stretch/>
          </p:blipFill>
          <p:spPr>
            <a:xfrm>
              <a:off x="5190220" y="1634371"/>
              <a:ext cx="6761148" cy="4702261"/>
            </a:xfrm>
            <a:prstGeom prst="rect">
              <a:avLst/>
            </a:prstGeom>
          </p:spPr>
        </p:pic>
      </p:grpSp>
      <p:grpSp>
        <p:nvGrpSpPr>
          <p:cNvPr id="12" name="Grupo 11"/>
          <p:cNvGrpSpPr/>
          <p:nvPr/>
        </p:nvGrpSpPr>
        <p:grpSpPr>
          <a:xfrm>
            <a:off x="-1194947" y="942010"/>
            <a:ext cx="7768747" cy="5204152"/>
            <a:chOff x="-1014537" y="942010"/>
            <a:chExt cx="7768747" cy="5204152"/>
          </a:xfrm>
        </p:grpSpPr>
        <p:grpSp>
          <p:nvGrpSpPr>
            <p:cNvPr id="7" name="Grupo 6"/>
            <p:cNvGrpSpPr/>
            <p:nvPr/>
          </p:nvGrpSpPr>
          <p:grpSpPr>
            <a:xfrm>
              <a:off x="-1014537" y="942010"/>
              <a:ext cx="7768747" cy="5204152"/>
              <a:chOff x="-1017390" y="812413"/>
              <a:chExt cx="7768747" cy="5204152"/>
            </a:xfrm>
          </p:grpSpPr>
          <p:sp>
            <p:nvSpPr>
              <p:cNvPr id="3" name="Rectangle 1"/>
              <p:cNvSpPr>
                <a:spLocks noChangeArrowheads="1"/>
              </p:cNvSpPr>
              <p:nvPr/>
            </p:nvSpPr>
            <p:spPr bwMode="auto">
              <a:xfrm>
                <a:off x="202408" y="812413"/>
                <a:ext cx="62054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s-EC" altLang="es-EC" sz="2000" b="1" i="1"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Escenario analítico para formular estrategias</a:t>
                </a:r>
                <a:r>
                  <a:rPr kumimoji="0" lang="es-EC" altLang="es-EC" sz="1200" b="1" i="1" u="none" strike="noStrike" cap="none" normalizeH="0" baseline="0" dirty="0" smtClean="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C" altLang="es-EC" sz="2000" b="1" i="0" u="none" strike="noStrike" cap="none" normalizeH="0" baseline="0" dirty="0" smtClean="0">
                  <a:ln>
                    <a:noFill/>
                  </a:ln>
                  <a:solidFill>
                    <a:srgbClr val="002060"/>
                  </a:solidFill>
                  <a:effectLst/>
                </a:endParaRPr>
              </a:p>
            </p:txBody>
          </p:sp>
          <p:graphicFrame>
            <p:nvGraphicFramePr>
              <p:cNvPr id="5" name="Diagrama 4"/>
              <p:cNvGraphicFramePr/>
              <p:nvPr>
                <p:extLst>
                  <p:ext uri="{D42A27DB-BD31-4B8C-83A1-F6EECF244321}">
                    <p14:modId xmlns:p14="http://schemas.microsoft.com/office/powerpoint/2010/main" val="3224300913"/>
                  </p:ext>
                </p:extLst>
              </p:nvPr>
            </p:nvGraphicFramePr>
            <p:xfrm>
              <a:off x="-1017390" y="1158118"/>
              <a:ext cx="7768747" cy="48584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11" name="Rectángulo 10"/>
            <p:cNvSpPr/>
            <p:nvPr/>
          </p:nvSpPr>
          <p:spPr>
            <a:xfrm>
              <a:off x="989007" y="3362920"/>
              <a:ext cx="599844"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Algerian" panose="04020705040A02060702" pitchFamily="82" charset="0"/>
                </a:rPr>
                <a:t>1</a:t>
              </a:r>
              <a:endParaRPr lang="es-ES" sz="5400" b="1" cap="none" spc="0"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Algerian" panose="04020705040A02060702" pitchFamily="82" charset="0"/>
              </a:endParaRPr>
            </a:p>
          </p:txBody>
        </p:sp>
        <p:sp>
          <p:nvSpPr>
            <p:cNvPr id="37" name="Rectángulo 36"/>
            <p:cNvSpPr/>
            <p:nvPr/>
          </p:nvSpPr>
          <p:spPr>
            <a:xfrm>
              <a:off x="4052367" y="3362920"/>
              <a:ext cx="599844"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Algerian" panose="04020705040A02060702" pitchFamily="82" charset="0"/>
                </a:rPr>
                <a:t>2</a:t>
              </a:r>
              <a:endParaRPr lang="es-ES" sz="5400" b="1" cap="none" spc="0"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Algerian" panose="04020705040A02060702" pitchFamily="82" charset="0"/>
              </a:endParaRPr>
            </a:p>
          </p:txBody>
        </p:sp>
        <p:sp>
          <p:nvSpPr>
            <p:cNvPr id="38" name="Rectángulo 37"/>
            <p:cNvSpPr/>
            <p:nvPr/>
          </p:nvSpPr>
          <p:spPr>
            <a:xfrm>
              <a:off x="2537491" y="3824585"/>
              <a:ext cx="599844" cy="923330"/>
            </a:xfrm>
            <a:prstGeom prst="rect">
              <a:avLst/>
            </a:prstGeom>
            <a:noFill/>
          </p:spPr>
          <p:txBody>
            <a:bodyPr wrap="none" lIns="91440" tIns="45720" rIns="91440" bIns="45720">
              <a:spAutoFit/>
            </a:bodyPr>
            <a:lstStyle/>
            <a:p>
              <a:pPr algn="ctr"/>
              <a:r>
                <a:rPr lang="es-ES" sz="5400" b="1"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Algerian" panose="04020705040A02060702" pitchFamily="82" charset="0"/>
                </a:rPr>
                <a:t>3</a:t>
              </a:r>
              <a:endParaRPr lang="es-ES" sz="5400" b="1" cap="none" spc="0" dirty="0">
                <a:ln w="12700">
                  <a:solidFill>
                    <a:schemeClr val="tx2">
                      <a:lumMod val="75000"/>
                    </a:schemeClr>
                  </a:solidFill>
                  <a:prstDash val="solid"/>
                </a:ln>
                <a:solidFill>
                  <a:schemeClr val="bg1"/>
                </a:solidFill>
                <a:effectLst>
                  <a:outerShdw dist="38100" dir="2640000" algn="bl" rotWithShape="0">
                    <a:schemeClr val="tx2">
                      <a:lumMod val="75000"/>
                    </a:schemeClr>
                  </a:outerShdw>
                </a:effectLst>
                <a:latin typeface="Algerian" panose="04020705040A02060702" pitchFamily="82" charset="0"/>
              </a:endParaRPr>
            </a:p>
          </p:txBody>
        </p:sp>
      </p:grpSp>
    </p:spTree>
    <p:extLst>
      <p:ext uri="{BB962C8B-B14F-4D97-AF65-F5344CB8AC3E}">
        <p14:creationId xmlns:p14="http://schemas.microsoft.com/office/powerpoint/2010/main" val="1074773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4000">
              <a:schemeClr val="bg1"/>
            </a:gs>
            <a:gs pos="11000">
              <a:schemeClr val="bg1">
                <a:lumMod val="95000"/>
              </a:schemeClr>
            </a:gs>
            <a:gs pos="30000">
              <a:schemeClr val="bg1">
                <a:lumMod val="85000"/>
              </a:schemeClr>
            </a:gs>
            <a:gs pos="99000">
              <a:schemeClr val="bg1">
                <a:lumMod val="85000"/>
              </a:schemeClr>
            </a:gs>
          </a:gsLst>
          <a:lin ang="0" scaled="1"/>
          <a:tileRect/>
        </a:gradFill>
        <a:effectLst/>
      </p:bgPr>
    </p:bg>
    <p:spTree>
      <p:nvGrpSpPr>
        <p:cNvPr id="1" name=""/>
        <p:cNvGrpSpPr/>
        <p:nvPr/>
      </p:nvGrpSpPr>
      <p:grpSpPr>
        <a:xfrm>
          <a:off x="0" y="0"/>
          <a:ext cx="0" cy="0"/>
          <a:chOff x="0" y="0"/>
          <a:chExt cx="0" cy="0"/>
        </a:xfrm>
      </p:grpSpPr>
      <p:sp>
        <p:nvSpPr>
          <p:cNvPr id="9" name="Forma libre 8"/>
          <p:cNvSpPr/>
          <p:nvPr/>
        </p:nvSpPr>
        <p:spPr>
          <a:xfrm>
            <a:off x="2614514" y="6257697"/>
            <a:ext cx="135458" cy="74842"/>
          </a:xfrm>
          <a:custGeom>
            <a:avLst/>
            <a:gdLst>
              <a:gd name="connsiteX0" fmla="*/ 0 w 126980"/>
              <a:gd name="connsiteY0" fmla="*/ 0 h 75004"/>
              <a:gd name="connsiteX1" fmla="*/ 112561 w 126980"/>
              <a:gd name="connsiteY1" fmla="*/ 65969 h 75004"/>
              <a:gd name="connsiteX2" fmla="*/ 115975 w 126980"/>
              <a:gd name="connsiteY2" fmla="*/ 67490 h 75004"/>
              <a:gd name="connsiteX3" fmla="*/ 126980 w 126980"/>
              <a:gd name="connsiteY3" fmla="*/ 75004 h 75004"/>
              <a:gd name="connsiteX4" fmla="*/ 71956 w 126980"/>
              <a:gd name="connsiteY4" fmla="*/ 50467 h 75004"/>
              <a:gd name="connsiteX5" fmla="*/ 0 w 126980"/>
              <a:gd name="connsiteY5" fmla="*/ 0 h 7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80" h="75004">
                <a:moveTo>
                  <a:pt x="0" y="0"/>
                </a:moveTo>
                <a:lnTo>
                  <a:pt x="112561" y="65969"/>
                </a:lnTo>
                <a:lnTo>
                  <a:pt x="115975" y="67490"/>
                </a:lnTo>
                <a:lnTo>
                  <a:pt x="126980" y="75004"/>
                </a:lnTo>
                <a:lnTo>
                  <a:pt x="71956" y="50467"/>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9"/>
          <p:cNvSpPr/>
          <p:nvPr/>
        </p:nvSpPr>
        <p:spPr>
          <a:xfrm>
            <a:off x="2659471" y="6294789"/>
            <a:ext cx="194042" cy="105100"/>
          </a:xfrm>
          <a:custGeom>
            <a:avLst/>
            <a:gdLst>
              <a:gd name="connsiteX0" fmla="*/ 0 w 181897"/>
              <a:gd name="connsiteY0" fmla="*/ 0 h 105327"/>
              <a:gd name="connsiteX1" fmla="*/ 29814 w 181897"/>
              <a:gd name="connsiteY1" fmla="*/ 13295 h 105327"/>
              <a:gd name="connsiteX2" fmla="*/ 81136 w 181897"/>
              <a:gd name="connsiteY2" fmla="*/ 49290 h 105327"/>
              <a:gd name="connsiteX3" fmla="*/ 181897 w 181897"/>
              <a:gd name="connsiteY3" fmla="*/ 105327 h 105327"/>
              <a:gd name="connsiteX4" fmla="*/ 165447 w 181897"/>
              <a:gd name="connsiteY4" fmla="*/ 100322 h 105327"/>
              <a:gd name="connsiteX5" fmla="*/ 12462 w 181897"/>
              <a:gd name="connsiteY5" fmla="*/ 9346 h 105327"/>
              <a:gd name="connsiteX6" fmla="*/ 0 w 181897"/>
              <a:gd name="connsiteY6" fmla="*/ 0 h 1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897" h="105327">
                <a:moveTo>
                  <a:pt x="0" y="0"/>
                </a:moveTo>
                <a:lnTo>
                  <a:pt x="29814" y="13295"/>
                </a:lnTo>
                <a:lnTo>
                  <a:pt x="81136" y="49290"/>
                </a:lnTo>
                <a:lnTo>
                  <a:pt x="181897" y="105327"/>
                </a:lnTo>
                <a:lnTo>
                  <a:pt x="165447" y="100322"/>
                </a:lnTo>
                <a:lnTo>
                  <a:pt x="12462" y="9346"/>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orma libre 10"/>
          <p:cNvSpPr/>
          <p:nvPr/>
        </p:nvSpPr>
        <p:spPr>
          <a:xfrm>
            <a:off x="2748449" y="6329297"/>
            <a:ext cx="130841" cy="55023"/>
          </a:xfrm>
          <a:custGeom>
            <a:avLst/>
            <a:gdLst>
              <a:gd name="connsiteX0" fmla="*/ 0 w 122652"/>
              <a:gd name="connsiteY0" fmla="*/ 0 h 55142"/>
              <a:gd name="connsiteX1" fmla="*/ 119776 w 122652"/>
              <a:gd name="connsiteY1" fmla="*/ 53334 h 55142"/>
              <a:gd name="connsiteX2" fmla="*/ 122652 w 122652"/>
              <a:gd name="connsiteY2" fmla="*/ 55142 h 55142"/>
              <a:gd name="connsiteX3" fmla="*/ 106336 w 122652"/>
              <a:gd name="connsiteY3" fmla="*/ 50030 h 55142"/>
              <a:gd name="connsiteX4" fmla="*/ 12892 w 122652"/>
              <a:gd name="connsiteY4" fmla="*/ 8361 h 55142"/>
              <a:gd name="connsiteX5" fmla="*/ 0 w 122652"/>
              <a:gd name="connsiteY5" fmla="*/ 0 h 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652" h="55142">
                <a:moveTo>
                  <a:pt x="0" y="0"/>
                </a:moveTo>
                <a:lnTo>
                  <a:pt x="119776" y="53334"/>
                </a:lnTo>
                <a:lnTo>
                  <a:pt x="122652" y="55142"/>
                </a:lnTo>
                <a:lnTo>
                  <a:pt x="106336" y="50030"/>
                </a:lnTo>
                <a:lnTo>
                  <a:pt x="12892" y="8361"/>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orma libre 11"/>
          <p:cNvSpPr/>
          <p:nvPr/>
        </p:nvSpPr>
        <p:spPr>
          <a:xfrm>
            <a:off x="2749972" y="6332540"/>
            <a:ext cx="90003" cy="52286"/>
          </a:xfrm>
          <a:custGeom>
            <a:avLst/>
            <a:gdLst>
              <a:gd name="connsiteX0" fmla="*/ 0 w 84370"/>
              <a:gd name="connsiteY0" fmla="*/ 0 h 52399"/>
              <a:gd name="connsiteX1" fmla="*/ 11465 w 84370"/>
              <a:gd name="connsiteY1" fmla="*/ 5112 h 52399"/>
              <a:gd name="connsiteX2" fmla="*/ 84370 w 84370"/>
              <a:gd name="connsiteY2" fmla="*/ 52399 h 52399"/>
              <a:gd name="connsiteX3" fmla="*/ 47526 w 84370"/>
              <a:gd name="connsiteY3" fmla="*/ 32450 h 52399"/>
              <a:gd name="connsiteX4" fmla="*/ 0 w 84370"/>
              <a:gd name="connsiteY4" fmla="*/ 0 h 5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70" h="52399">
                <a:moveTo>
                  <a:pt x="0" y="0"/>
                </a:moveTo>
                <a:lnTo>
                  <a:pt x="11465" y="5112"/>
                </a:lnTo>
                <a:lnTo>
                  <a:pt x="84370" y="52399"/>
                </a:lnTo>
                <a:lnTo>
                  <a:pt x="47526" y="32450"/>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orma libre 13"/>
          <p:cNvSpPr/>
          <p:nvPr/>
        </p:nvSpPr>
        <p:spPr>
          <a:xfrm>
            <a:off x="2839976" y="6384825"/>
            <a:ext cx="50542" cy="25596"/>
          </a:xfrm>
          <a:custGeom>
            <a:avLst/>
            <a:gdLst>
              <a:gd name="connsiteX0" fmla="*/ 0 w 47379"/>
              <a:gd name="connsiteY0" fmla="*/ 0 h 25651"/>
              <a:gd name="connsiteX1" fmla="*/ 47379 w 47379"/>
              <a:gd name="connsiteY1" fmla="*/ 25651 h 25651"/>
              <a:gd name="connsiteX2" fmla="*/ 38683 w 47379"/>
              <a:gd name="connsiteY2" fmla="*/ 23005 h 25651"/>
              <a:gd name="connsiteX3" fmla="*/ 23167 w 47379"/>
              <a:gd name="connsiteY3" fmla="*/ 15025 h 25651"/>
              <a:gd name="connsiteX4" fmla="*/ 0 w 47379"/>
              <a:gd name="connsiteY4" fmla="*/ 0 h 25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79" h="25651">
                <a:moveTo>
                  <a:pt x="0" y="0"/>
                </a:moveTo>
                <a:lnTo>
                  <a:pt x="47379" y="25651"/>
                </a:lnTo>
                <a:lnTo>
                  <a:pt x="38683" y="23005"/>
                </a:lnTo>
                <a:lnTo>
                  <a:pt x="23167" y="15025"/>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orma libre 15"/>
          <p:cNvSpPr/>
          <p:nvPr/>
        </p:nvSpPr>
        <p:spPr>
          <a:xfrm>
            <a:off x="3554655" y="6511264"/>
            <a:ext cx="3270" cy="278"/>
          </a:xfrm>
          <a:custGeom>
            <a:avLst/>
            <a:gdLst>
              <a:gd name="connsiteX0" fmla="*/ 0 w 3065"/>
              <a:gd name="connsiteY0" fmla="*/ 0 h 279"/>
              <a:gd name="connsiteX1" fmla="*/ 3065 w 3065"/>
              <a:gd name="connsiteY1" fmla="*/ 91 h 279"/>
              <a:gd name="connsiteX2" fmla="*/ 0 w 3065"/>
              <a:gd name="connsiteY2" fmla="*/ 279 h 279"/>
              <a:gd name="connsiteX3" fmla="*/ 0 w 3065"/>
              <a:gd name="connsiteY3" fmla="*/ 0 h 279"/>
            </a:gdLst>
            <a:ahLst/>
            <a:cxnLst>
              <a:cxn ang="0">
                <a:pos x="connsiteX0" y="connsiteY0"/>
              </a:cxn>
              <a:cxn ang="0">
                <a:pos x="connsiteX1" y="connsiteY1"/>
              </a:cxn>
              <a:cxn ang="0">
                <a:pos x="connsiteX2" y="connsiteY2"/>
              </a:cxn>
              <a:cxn ang="0">
                <a:pos x="connsiteX3" y="connsiteY3"/>
              </a:cxn>
            </a:cxnLst>
            <a:rect l="l" t="t" r="r" b="b"/>
            <a:pathLst>
              <a:path w="3065" h="279">
                <a:moveTo>
                  <a:pt x="0" y="0"/>
                </a:moveTo>
                <a:lnTo>
                  <a:pt x="3065" y="91"/>
                </a:lnTo>
                <a:lnTo>
                  <a:pt x="0" y="279"/>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65" name="Grupo 64"/>
          <p:cNvGrpSpPr/>
          <p:nvPr/>
        </p:nvGrpSpPr>
        <p:grpSpPr>
          <a:xfrm>
            <a:off x="-13825" y="194972"/>
            <a:ext cx="4452475" cy="599270"/>
            <a:chOff x="6096000" y="466073"/>
            <a:chExt cx="3875794" cy="513998"/>
          </a:xfrm>
          <a:solidFill>
            <a:srgbClr val="100E38"/>
          </a:solidFill>
        </p:grpSpPr>
        <p:grpSp>
          <p:nvGrpSpPr>
            <p:cNvPr id="67" name="Grupo 66"/>
            <p:cNvGrpSpPr/>
            <p:nvPr/>
          </p:nvGrpSpPr>
          <p:grpSpPr>
            <a:xfrm>
              <a:off x="8117929" y="466073"/>
              <a:ext cx="1853865" cy="513998"/>
              <a:chOff x="6096000" y="2911641"/>
              <a:chExt cx="4203032" cy="1046210"/>
            </a:xfrm>
            <a:grpFill/>
          </p:grpSpPr>
          <p:sp>
            <p:nvSpPr>
              <p:cNvPr id="69" name="Forma libre 68"/>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0" name="Forma libre 69"/>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1" name="Forma libre 70"/>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2" name="Forma libre 71"/>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3" name="Forma libre 72"/>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68" name="Rectángulo 67"/>
            <p:cNvSpPr/>
            <p:nvPr/>
          </p:nvSpPr>
          <p:spPr>
            <a:xfrm>
              <a:off x="6096000" y="466073"/>
              <a:ext cx="2021929" cy="512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0" name="Forma libre 19"/>
          <p:cNvSpPr/>
          <p:nvPr/>
        </p:nvSpPr>
        <p:spPr>
          <a:xfrm>
            <a:off x="6179433" y="3374156"/>
            <a:ext cx="10702" cy="469161"/>
          </a:xfrm>
          <a:custGeom>
            <a:avLst/>
            <a:gdLst>
              <a:gd name="connsiteX0" fmla="*/ 0 w 10032"/>
              <a:gd name="connsiteY0" fmla="*/ 0 h 470176"/>
              <a:gd name="connsiteX1" fmla="*/ 10032 w 10032"/>
              <a:gd name="connsiteY1" fmla="*/ 235088 h 470176"/>
              <a:gd name="connsiteX2" fmla="*/ 0 w 10032"/>
              <a:gd name="connsiteY2" fmla="*/ 470176 h 470176"/>
              <a:gd name="connsiteX3" fmla="*/ 0 w 10032"/>
              <a:gd name="connsiteY3" fmla="*/ 0 h 470176"/>
            </a:gdLst>
            <a:ahLst/>
            <a:cxnLst>
              <a:cxn ang="0">
                <a:pos x="connsiteX0" y="connsiteY0"/>
              </a:cxn>
              <a:cxn ang="0">
                <a:pos x="connsiteX1" y="connsiteY1"/>
              </a:cxn>
              <a:cxn ang="0">
                <a:pos x="connsiteX2" y="connsiteY2"/>
              </a:cxn>
              <a:cxn ang="0">
                <a:pos x="connsiteX3" y="connsiteY3"/>
              </a:cxn>
            </a:cxnLst>
            <a:rect l="l" t="t" r="r" b="b"/>
            <a:pathLst>
              <a:path w="10032" h="470176">
                <a:moveTo>
                  <a:pt x="0" y="0"/>
                </a:moveTo>
                <a:lnTo>
                  <a:pt x="10032" y="235088"/>
                </a:lnTo>
                <a:lnTo>
                  <a:pt x="0" y="470176"/>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orma libre 22"/>
          <p:cNvSpPr/>
          <p:nvPr/>
        </p:nvSpPr>
        <p:spPr>
          <a:xfrm>
            <a:off x="4890830" y="5860534"/>
            <a:ext cx="52984" cy="67316"/>
          </a:xfrm>
          <a:custGeom>
            <a:avLst/>
            <a:gdLst>
              <a:gd name="connsiteX0" fmla="*/ 49668 w 49668"/>
              <a:gd name="connsiteY0" fmla="*/ 0 h 67462"/>
              <a:gd name="connsiteX1" fmla="*/ 33688 w 49668"/>
              <a:gd name="connsiteY1" fmla="*/ 24670 h 67462"/>
              <a:gd name="connsiteX2" fmla="*/ 0 w 49668"/>
              <a:gd name="connsiteY2" fmla="*/ 67462 h 67462"/>
              <a:gd name="connsiteX3" fmla="*/ 49668 w 49668"/>
              <a:gd name="connsiteY3" fmla="*/ 0 h 67462"/>
            </a:gdLst>
            <a:ahLst/>
            <a:cxnLst>
              <a:cxn ang="0">
                <a:pos x="connsiteX0" y="connsiteY0"/>
              </a:cxn>
              <a:cxn ang="0">
                <a:pos x="connsiteX1" y="connsiteY1"/>
              </a:cxn>
              <a:cxn ang="0">
                <a:pos x="connsiteX2" y="connsiteY2"/>
              </a:cxn>
              <a:cxn ang="0">
                <a:pos x="connsiteX3" y="connsiteY3"/>
              </a:cxn>
            </a:cxnLst>
            <a:rect l="l" t="t" r="r" b="b"/>
            <a:pathLst>
              <a:path w="49668" h="67462">
                <a:moveTo>
                  <a:pt x="49668" y="0"/>
                </a:moveTo>
                <a:lnTo>
                  <a:pt x="33688" y="24670"/>
                </a:lnTo>
                <a:lnTo>
                  <a:pt x="0" y="67462"/>
                </a:lnTo>
                <a:lnTo>
                  <a:pt x="49668"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orma libre 23"/>
          <p:cNvSpPr/>
          <p:nvPr/>
        </p:nvSpPr>
        <p:spPr>
          <a:xfrm>
            <a:off x="4885501" y="5927851"/>
            <a:ext cx="5330" cy="6333"/>
          </a:xfrm>
          <a:custGeom>
            <a:avLst/>
            <a:gdLst>
              <a:gd name="connsiteX0" fmla="*/ 4996 w 4996"/>
              <a:gd name="connsiteY0" fmla="*/ 0 h 6347"/>
              <a:gd name="connsiteX1" fmla="*/ 1861 w 4996"/>
              <a:gd name="connsiteY1" fmla="*/ 4258 h 6347"/>
              <a:gd name="connsiteX2" fmla="*/ 0 w 4996"/>
              <a:gd name="connsiteY2" fmla="*/ 6347 h 6347"/>
              <a:gd name="connsiteX3" fmla="*/ 4996 w 4996"/>
              <a:gd name="connsiteY3" fmla="*/ 0 h 6347"/>
            </a:gdLst>
            <a:ahLst/>
            <a:cxnLst>
              <a:cxn ang="0">
                <a:pos x="connsiteX0" y="connsiteY0"/>
              </a:cxn>
              <a:cxn ang="0">
                <a:pos x="connsiteX1" y="connsiteY1"/>
              </a:cxn>
              <a:cxn ang="0">
                <a:pos x="connsiteX2" y="connsiteY2"/>
              </a:cxn>
              <a:cxn ang="0">
                <a:pos x="connsiteX3" y="connsiteY3"/>
              </a:cxn>
            </a:cxnLst>
            <a:rect l="l" t="t" r="r" b="b"/>
            <a:pathLst>
              <a:path w="4996" h="6347">
                <a:moveTo>
                  <a:pt x="4996" y="0"/>
                </a:moveTo>
                <a:lnTo>
                  <a:pt x="1861" y="4258"/>
                </a:lnTo>
                <a:lnTo>
                  <a:pt x="0" y="6347"/>
                </a:lnTo>
                <a:lnTo>
                  <a:pt x="4996"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orma libre 24"/>
          <p:cNvSpPr/>
          <p:nvPr/>
        </p:nvSpPr>
        <p:spPr>
          <a:xfrm>
            <a:off x="2578280" y="6237832"/>
            <a:ext cx="112995" cy="70222"/>
          </a:xfrm>
          <a:custGeom>
            <a:avLst/>
            <a:gdLst>
              <a:gd name="connsiteX0" fmla="*/ 0 w 105923"/>
              <a:gd name="connsiteY0" fmla="*/ 0 h 70374"/>
              <a:gd name="connsiteX1" fmla="*/ 33967 w 105923"/>
              <a:gd name="connsiteY1" fmla="*/ 19907 h 70374"/>
              <a:gd name="connsiteX2" fmla="*/ 105923 w 105923"/>
              <a:gd name="connsiteY2" fmla="*/ 70374 h 70374"/>
              <a:gd name="connsiteX3" fmla="*/ 76109 w 105923"/>
              <a:gd name="connsiteY3" fmla="*/ 57079 h 70374"/>
              <a:gd name="connsiteX4" fmla="*/ 0 w 105923"/>
              <a:gd name="connsiteY4" fmla="*/ 0 h 7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23" h="70374">
                <a:moveTo>
                  <a:pt x="0" y="0"/>
                </a:moveTo>
                <a:lnTo>
                  <a:pt x="33967" y="19907"/>
                </a:lnTo>
                <a:lnTo>
                  <a:pt x="105923" y="70374"/>
                </a:lnTo>
                <a:lnTo>
                  <a:pt x="76109" y="57079"/>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orma libre 25"/>
          <p:cNvSpPr/>
          <p:nvPr/>
        </p:nvSpPr>
        <p:spPr>
          <a:xfrm>
            <a:off x="2691275" y="6308056"/>
            <a:ext cx="189967" cy="99725"/>
          </a:xfrm>
          <a:custGeom>
            <a:avLst/>
            <a:gdLst>
              <a:gd name="connsiteX0" fmla="*/ 0 w 178077"/>
              <a:gd name="connsiteY0" fmla="*/ 0 h 99941"/>
              <a:gd name="connsiteX1" fmla="*/ 55024 w 178077"/>
              <a:gd name="connsiteY1" fmla="*/ 24537 h 99941"/>
              <a:gd name="connsiteX2" fmla="*/ 102550 w 178077"/>
              <a:gd name="connsiteY2" fmla="*/ 56987 h 99941"/>
              <a:gd name="connsiteX3" fmla="*/ 139394 w 178077"/>
              <a:gd name="connsiteY3" fmla="*/ 76936 h 99941"/>
              <a:gd name="connsiteX4" fmla="*/ 162561 w 178077"/>
              <a:gd name="connsiteY4" fmla="*/ 91961 h 99941"/>
              <a:gd name="connsiteX5" fmla="*/ 178077 w 178077"/>
              <a:gd name="connsiteY5" fmla="*/ 99941 h 99941"/>
              <a:gd name="connsiteX6" fmla="*/ 152083 w 178077"/>
              <a:gd name="connsiteY6" fmla="*/ 92032 h 99941"/>
              <a:gd name="connsiteX7" fmla="*/ 51322 w 178077"/>
              <a:gd name="connsiteY7" fmla="*/ 35995 h 99941"/>
              <a:gd name="connsiteX8" fmla="*/ 0 w 178077"/>
              <a:gd name="connsiteY8" fmla="*/ 0 h 9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77" h="99941">
                <a:moveTo>
                  <a:pt x="0" y="0"/>
                </a:moveTo>
                <a:lnTo>
                  <a:pt x="55024" y="24537"/>
                </a:lnTo>
                <a:lnTo>
                  <a:pt x="102550" y="56987"/>
                </a:lnTo>
                <a:lnTo>
                  <a:pt x="139394" y="76936"/>
                </a:lnTo>
                <a:lnTo>
                  <a:pt x="162561" y="91961"/>
                </a:lnTo>
                <a:lnTo>
                  <a:pt x="178077" y="99941"/>
                </a:lnTo>
                <a:lnTo>
                  <a:pt x="152083" y="92032"/>
                </a:lnTo>
                <a:lnTo>
                  <a:pt x="51322" y="35995"/>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Forma libre 26"/>
          <p:cNvSpPr/>
          <p:nvPr/>
        </p:nvSpPr>
        <p:spPr>
          <a:xfrm>
            <a:off x="2738232" y="6325041"/>
            <a:ext cx="23970" cy="12599"/>
          </a:xfrm>
          <a:custGeom>
            <a:avLst/>
            <a:gdLst>
              <a:gd name="connsiteX0" fmla="*/ 0 w 22470"/>
              <a:gd name="connsiteY0" fmla="*/ 0 h 12626"/>
              <a:gd name="connsiteX1" fmla="*/ 9578 w 22470"/>
              <a:gd name="connsiteY1" fmla="*/ 4265 h 12626"/>
              <a:gd name="connsiteX2" fmla="*/ 22470 w 22470"/>
              <a:gd name="connsiteY2" fmla="*/ 12626 h 12626"/>
              <a:gd name="connsiteX3" fmla="*/ 11005 w 22470"/>
              <a:gd name="connsiteY3" fmla="*/ 7514 h 12626"/>
              <a:gd name="connsiteX4" fmla="*/ 0 w 22470"/>
              <a:gd name="connsiteY4" fmla="*/ 0 h 12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0" h="12626">
                <a:moveTo>
                  <a:pt x="0" y="0"/>
                </a:moveTo>
                <a:lnTo>
                  <a:pt x="9578" y="4265"/>
                </a:lnTo>
                <a:lnTo>
                  <a:pt x="22470" y="12626"/>
                </a:lnTo>
                <a:lnTo>
                  <a:pt x="11005" y="7514"/>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Forma libre 28"/>
          <p:cNvSpPr/>
          <p:nvPr/>
        </p:nvSpPr>
        <p:spPr>
          <a:xfrm>
            <a:off x="4168509" y="6379369"/>
            <a:ext cx="35792" cy="21042"/>
          </a:xfrm>
          <a:custGeom>
            <a:avLst/>
            <a:gdLst>
              <a:gd name="connsiteX0" fmla="*/ 33552 w 33552"/>
              <a:gd name="connsiteY0" fmla="*/ 0 h 21088"/>
              <a:gd name="connsiteX1" fmla="*/ 11093 w 33552"/>
              <a:gd name="connsiteY1" fmla="*/ 17398 h 21088"/>
              <a:gd name="connsiteX2" fmla="*/ 10259 w 33552"/>
              <a:gd name="connsiteY2" fmla="*/ 17874 h 21088"/>
              <a:gd name="connsiteX3" fmla="*/ 0 w 33552"/>
              <a:gd name="connsiteY3" fmla="*/ 21088 h 21088"/>
              <a:gd name="connsiteX4" fmla="*/ 33552 w 33552"/>
              <a:gd name="connsiteY4" fmla="*/ 0 h 2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2" h="21088">
                <a:moveTo>
                  <a:pt x="33552" y="0"/>
                </a:moveTo>
                <a:lnTo>
                  <a:pt x="11093" y="17398"/>
                </a:lnTo>
                <a:lnTo>
                  <a:pt x="10259" y="17874"/>
                </a:lnTo>
                <a:lnTo>
                  <a:pt x="0" y="21088"/>
                </a:lnTo>
                <a:lnTo>
                  <a:pt x="33552"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Forma libre 29"/>
          <p:cNvSpPr/>
          <p:nvPr/>
        </p:nvSpPr>
        <p:spPr>
          <a:xfrm>
            <a:off x="2876223" y="6382516"/>
            <a:ext cx="7329" cy="3052"/>
          </a:xfrm>
          <a:custGeom>
            <a:avLst/>
            <a:gdLst>
              <a:gd name="connsiteX0" fmla="*/ 0 w 6870"/>
              <a:gd name="connsiteY0" fmla="*/ 0 h 3059"/>
              <a:gd name="connsiteX1" fmla="*/ 6870 w 6870"/>
              <a:gd name="connsiteY1" fmla="*/ 3059 h 3059"/>
              <a:gd name="connsiteX2" fmla="*/ 2876 w 6870"/>
              <a:gd name="connsiteY2" fmla="*/ 1808 h 3059"/>
              <a:gd name="connsiteX3" fmla="*/ 0 w 6870"/>
              <a:gd name="connsiteY3" fmla="*/ 0 h 3059"/>
            </a:gdLst>
            <a:ahLst/>
            <a:cxnLst>
              <a:cxn ang="0">
                <a:pos x="connsiteX0" y="connsiteY0"/>
              </a:cxn>
              <a:cxn ang="0">
                <a:pos x="connsiteX1" y="connsiteY1"/>
              </a:cxn>
              <a:cxn ang="0">
                <a:pos x="connsiteX2" y="connsiteY2"/>
              </a:cxn>
              <a:cxn ang="0">
                <a:pos x="connsiteX3" y="connsiteY3"/>
              </a:cxn>
            </a:cxnLst>
            <a:rect l="l" t="t" r="r" b="b"/>
            <a:pathLst>
              <a:path w="6870" h="3059">
                <a:moveTo>
                  <a:pt x="0" y="0"/>
                </a:moveTo>
                <a:lnTo>
                  <a:pt x="6870" y="3059"/>
                </a:lnTo>
                <a:lnTo>
                  <a:pt x="2876" y="1808"/>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Forma libre 30"/>
          <p:cNvSpPr/>
          <p:nvPr/>
        </p:nvSpPr>
        <p:spPr>
          <a:xfrm>
            <a:off x="2883551" y="6385568"/>
            <a:ext cx="72470" cy="26692"/>
          </a:xfrm>
          <a:custGeom>
            <a:avLst/>
            <a:gdLst>
              <a:gd name="connsiteX0" fmla="*/ 0 w 67934"/>
              <a:gd name="connsiteY0" fmla="*/ 0 h 26750"/>
              <a:gd name="connsiteX1" fmla="*/ 46671 w 67934"/>
              <a:gd name="connsiteY1" fmla="*/ 14621 h 26750"/>
              <a:gd name="connsiteX2" fmla="*/ 67934 w 67934"/>
              <a:gd name="connsiteY2" fmla="*/ 26750 h 26750"/>
              <a:gd name="connsiteX3" fmla="*/ 41509 w 67934"/>
              <a:gd name="connsiteY3" fmla="*/ 18483 h 26750"/>
              <a:gd name="connsiteX4" fmla="*/ 0 w 67934"/>
              <a:gd name="connsiteY4" fmla="*/ 0 h 2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4" h="26750">
                <a:moveTo>
                  <a:pt x="0" y="0"/>
                </a:moveTo>
                <a:lnTo>
                  <a:pt x="46671" y="14621"/>
                </a:lnTo>
                <a:lnTo>
                  <a:pt x="67934" y="26750"/>
                </a:lnTo>
                <a:lnTo>
                  <a:pt x="41509" y="18483"/>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Forma libre 31"/>
          <p:cNvSpPr/>
          <p:nvPr/>
        </p:nvSpPr>
        <p:spPr>
          <a:xfrm>
            <a:off x="2835963" y="6394895"/>
            <a:ext cx="42848" cy="18156"/>
          </a:xfrm>
          <a:custGeom>
            <a:avLst/>
            <a:gdLst>
              <a:gd name="connsiteX0" fmla="*/ 0 w 40166"/>
              <a:gd name="connsiteY0" fmla="*/ 0 h 18195"/>
              <a:gd name="connsiteX1" fmla="*/ 16450 w 40166"/>
              <a:gd name="connsiteY1" fmla="*/ 5005 h 18195"/>
              <a:gd name="connsiteX2" fmla="*/ 40166 w 40166"/>
              <a:gd name="connsiteY2" fmla="*/ 18195 h 18195"/>
              <a:gd name="connsiteX3" fmla="*/ 324 w 40166"/>
              <a:gd name="connsiteY3" fmla="*/ 193 h 18195"/>
              <a:gd name="connsiteX4" fmla="*/ 0 w 40166"/>
              <a:gd name="connsiteY4" fmla="*/ 0 h 18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66" h="18195">
                <a:moveTo>
                  <a:pt x="0" y="0"/>
                </a:moveTo>
                <a:lnTo>
                  <a:pt x="16450" y="5005"/>
                </a:lnTo>
                <a:lnTo>
                  <a:pt x="40166" y="18195"/>
                </a:lnTo>
                <a:lnTo>
                  <a:pt x="324" y="193"/>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Forma libre 34"/>
          <p:cNvSpPr/>
          <p:nvPr/>
        </p:nvSpPr>
        <p:spPr>
          <a:xfrm>
            <a:off x="3539845" y="6510848"/>
            <a:ext cx="14810" cy="772"/>
          </a:xfrm>
          <a:custGeom>
            <a:avLst/>
            <a:gdLst>
              <a:gd name="connsiteX0" fmla="*/ 0 w 13883"/>
              <a:gd name="connsiteY0" fmla="*/ 0 h 774"/>
              <a:gd name="connsiteX1" fmla="*/ 13883 w 13883"/>
              <a:gd name="connsiteY1" fmla="*/ 416 h 774"/>
              <a:gd name="connsiteX2" fmla="*/ 13883 w 13883"/>
              <a:gd name="connsiteY2" fmla="*/ 695 h 774"/>
              <a:gd name="connsiteX3" fmla="*/ 12601 w 13883"/>
              <a:gd name="connsiteY3" fmla="*/ 774 h 774"/>
              <a:gd name="connsiteX4" fmla="*/ 0 w 13883"/>
              <a:gd name="connsiteY4" fmla="*/ 0 h 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3" h="774">
                <a:moveTo>
                  <a:pt x="0" y="0"/>
                </a:moveTo>
                <a:lnTo>
                  <a:pt x="13883" y="416"/>
                </a:lnTo>
                <a:lnTo>
                  <a:pt x="13883" y="695"/>
                </a:lnTo>
                <a:lnTo>
                  <a:pt x="12601" y="774"/>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uadroTexto 35"/>
          <p:cNvSpPr txBox="1"/>
          <p:nvPr/>
        </p:nvSpPr>
        <p:spPr>
          <a:xfrm>
            <a:off x="997682" y="170446"/>
            <a:ext cx="3035892" cy="646331"/>
          </a:xfrm>
          <a:prstGeom prst="rect">
            <a:avLst/>
          </a:prstGeom>
          <a:noFill/>
        </p:spPr>
        <p:txBody>
          <a:bodyPr wrap="square" rtlCol="0">
            <a:spAutoFit/>
          </a:bodyPr>
          <a:lstStyle/>
          <a:p>
            <a:r>
              <a:rPr lang="es-EC" sz="3600" b="1" dirty="0" smtClean="0">
                <a:solidFill>
                  <a:schemeClr val="bg1"/>
                </a:solidFill>
                <a:latin typeface="Agency FB" panose="020B0503020202020204" pitchFamily="34" charset="0"/>
              </a:rPr>
              <a:t>CONCLUSIONES</a:t>
            </a:r>
            <a:endParaRPr lang="es-EC" sz="3600" b="1" dirty="0">
              <a:solidFill>
                <a:schemeClr val="bg1"/>
              </a:solidFill>
              <a:latin typeface="Agency FB" panose="020B0503020202020204" pitchFamily="34" charset="0"/>
            </a:endParaRPr>
          </a:p>
        </p:txBody>
      </p:sp>
      <p:pic>
        <p:nvPicPr>
          <p:cNvPr id="37" name="Imagen 36"/>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889" b="24667" l="63667" r="77000">
                        <a14:foregroundMark x1="66500" y1="8667" x2="66500" y2="8667"/>
                        <a14:foregroundMark x1="74500" y1="8444" x2="74500" y2="8444"/>
                        <a14:foregroundMark x1="74667" y1="15333" x2="74667" y2="15333"/>
                        <a14:foregroundMark x1="66500" y1="16000" x2="66500" y2="16000"/>
                        <a14:foregroundMark x1="69167" y1="13778" x2="69167" y2="13778"/>
                        <a14:foregroundMark x1="71500" y1="14000" x2="71500" y2="14000"/>
                      </a14:backgroundRemoval>
                    </a14:imgEffect>
                  </a14:imgLayer>
                </a14:imgProps>
              </a:ext>
              <a:ext uri="{28A0092B-C50C-407E-A947-70E740481C1C}">
                <a14:useLocalDpi xmlns:a14="http://schemas.microsoft.com/office/drawing/2010/main" val="0"/>
              </a:ext>
            </a:extLst>
          </a:blip>
          <a:srcRect l="63174" t="5702" r="22223" b="72752"/>
          <a:stretch/>
        </p:blipFill>
        <p:spPr>
          <a:xfrm>
            <a:off x="3644157" y="227400"/>
            <a:ext cx="651356" cy="549720"/>
          </a:xfrm>
          <a:prstGeom prst="rect">
            <a:avLst/>
          </a:prstGeom>
        </p:spPr>
      </p:pic>
      <p:sp>
        <p:nvSpPr>
          <p:cNvPr id="38" name="Rectángulo 37"/>
          <p:cNvSpPr/>
          <p:nvPr/>
        </p:nvSpPr>
        <p:spPr>
          <a:xfrm>
            <a:off x="-113914" y="140179"/>
            <a:ext cx="1217371" cy="830997"/>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800" b="1" spc="-300" dirty="0" smtClean="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VIII</a:t>
            </a:r>
            <a:endParaRPr lang="es-ES" sz="4800" b="1" spc="-300" dirty="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grpSp>
        <p:nvGrpSpPr>
          <p:cNvPr id="3" name="Grupo 2"/>
          <p:cNvGrpSpPr/>
          <p:nvPr/>
        </p:nvGrpSpPr>
        <p:grpSpPr>
          <a:xfrm>
            <a:off x="2275370" y="1078798"/>
            <a:ext cx="9708082" cy="3703202"/>
            <a:chOff x="2275370" y="1078798"/>
            <a:chExt cx="9708082" cy="3703202"/>
          </a:xfrm>
        </p:grpSpPr>
        <p:sp>
          <p:nvSpPr>
            <p:cNvPr id="4" name="Triángulo rectángulo 3"/>
            <p:cNvSpPr/>
            <p:nvPr/>
          </p:nvSpPr>
          <p:spPr>
            <a:xfrm>
              <a:off x="2275370" y="2261354"/>
              <a:ext cx="1408591" cy="2520646"/>
            </a:xfrm>
            <a:prstGeom prst="rtTriangle">
              <a:avLst/>
            </a:prstGeom>
            <a:gradFill flip="none" rotWithShape="1">
              <a:gsLst>
                <a:gs pos="95000">
                  <a:schemeClr val="bg2">
                    <a:lumMod val="10000"/>
                  </a:schemeClr>
                </a:gs>
                <a:gs pos="31000">
                  <a:schemeClr val="bg1"/>
                </a:gs>
                <a:gs pos="88000">
                  <a:schemeClr val="bg1">
                    <a:lumMod val="65000"/>
                  </a:schemeClr>
                </a:gs>
                <a:gs pos="27000">
                  <a:schemeClr val="bg1">
                    <a:lumMod val="95000"/>
                  </a:schemeClr>
                </a:gs>
                <a:gs pos="47000">
                  <a:srgbClr val="F2F2F2">
                    <a:alpha val="70000"/>
                  </a:srgbClr>
                </a:gs>
                <a:gs pos="71000">
                  <a:schemeClr val="bg1">
                    <a:lumMod val="65000"/>
                  </a:schemeClr>
                </a:gs>
              </a:gsLst>
              <a:lin ang="11400000" scaled="0"/>
              <a:tileRect/>
            </a:gradFill>
            <a:ln>
              <a:noFill/>
            </a:ln>
            <a:effectLst>
              <a:glow rad="190500">
                <a:schemeClr val="accent3">
                  <a:satMod val="175000"/>
                  <a:alpha val="14000"/>
                </a:scheme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Pentágono 1"/>
            <p:cNvSpPr/>
            <p:nvPr/>
          </p:nvSpPr>
          <p:spPr>
            <a:xfrm flipH="1">
              <a:off x="2358188" y="1078798"/>
              <a:ext cx="9625264" cy="2773281"/>
            </a:xfrm>
            <a:prstGeom prst="homePlate">
              <a:avLst>
                <a:gd name="adj" fmla="val 57837"/>
              </a:avLst>
            </a:prstGeom>
            <a:solidFill>
              <a:schemeClr val="bg1"/>
            </a:solidFill>
            <a:ln w="76200">
              <a:solidFill>
                <a:srgbClr val="FFC000"/>
              </a:solidFill>
            </a:ln>
            <a:effectLst>
              <a:softEdge rad="12700"/>
            </a:effectLst>
            <a:scene3d>
              <a:camera prst="orthographicFront"/>
              <a:lightRig rig="balanced" dir="t"/>
            </a:scene3d>
            <a:sp3d prstMaterial="softEdge">
              <a:bevelT w="152400" h="50800" prst="softRound"/>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801688" algn="just"/>
              <a:r>
                <a:rPr lang="es-419" sz="2000" b="1" i="1" dirty="0">
                  <a:solidFill>
                    <a:schemeClr val="tx1"/>
                  </a:solidFill>
                </a:rPr>
                <a:t>E</a:t>
              </a:r>
              <a:r>
                <a:rPr lang="es-419" sz="2000" b="1" i="1" dirty="0" smtClean="0">
                  <a:solidFill>
                    <a:schemeClr val="tx1"/>
                  </a:solidFill>
                </a:rPr>
                <a:t>l </a:t>
              </a:r>
              <a:r>
                <a:rPr lang="es-419" sz="2000" b="1" i="1" dirty="0">
                  <a:solidFill>
                    <a:schemeClr val="tx1"/>
                  </a:solidFill>
                </a:rPr>
                <a:t>perfil emprendedor hotelero de los propietarios de hostales de 1 a 3 estrellas, corresponde a características acordes de un perfil empresario y un perfil de </a:t>
              </a:r>
              <a:r>
                <a:rPr lang="es-419" sz="2000" b="1" i="1" dirty="0" smtClean="0">
                  <a:solidFill>
                    <a:schemeClr val="tx1"/>
                  </a:solidFill>
                </a:rPr>
                <a:t>autoempleado. </a:t>
              </a:r>
              <a:r>
                <a:rPr lang="es-419" sz="2000" dirty="0" smtClean="0">
                  <a:solidFill>
                    <a:schemeClr val="tx1"/>
                  </a:solidFill>
                </a:rPr>
                <a:t>Los </a:t>
              </a:r>
              <a:r>
                <a:rPr lang="es-419" sz="2000" dirty="0">
                  <a:solidFill>
                    <a:schemeClr val="tx1"/>
                  </a:solidFill>
                </a:rPr>
                <a:t>principales resultados muestran </a:t>
              </a:r>
              <a:r>
                <a:rPr lang="es-419" sz="2000" dirty="0" smtClean="0">
                  <a:solidFill>
                    <a:schemeClr val="tx1"/>
                  </a:solidFill>
                </a:rPr>
                <a:t>que menos del 5</a:t>
              </a:r>
              <a:r>
                <a:rPr lang="es-419" sz="2000" dirty="0">
                  <a:solidFill>
                    <a:schemeClr val="tx1"/>
                  </a:solidFill>
                </a:rPr>
                <a:t>% cuenta con estudios universitarios, el 85% de ellos en el proceso del emprendimiento no se han interesado por la creación de redes productivas, que poco más de la mitad, el 53% se ha desarrollado personal y profesionalmente, y que el 100% de los entrevistados se considera un micro o pequeño empresario. </a:t>
              </a:r>
              <a:endParaRPr lang="es-EC" sz="2000" dirty="0">
                <a:solidFill>
                  <a:schemeClr val="tx1"/>
                </a:solidFill>
              </a:endParaRPr>
            </a:p>
          </p:txBody>
        </p:sp>
      </p:grpSp>
      <p:grpSp>
        <p:nvGrpSpPr>
          <p:cNvPr id="5" name="Grupo 4"/>
          <p:cNvGrpSpPr/>
          <p:nvPr/>
        </p:nvGrpSpPr>
        <p:grpSpPr>
          <a:xfrm>
            <a:off x="886970" y="4000909"/>
            <a:ext cx="9718998" cy="3444297"/>
            <a:chOff x="886970" y="4000909"/>
            <a:chExt cx="9718998" cy="3444297"/>
          </a:xfrm>
        </p:grpSpPr>
        <p:sp>
          <p:nvSpPr>
            <p:cNvPr id="49" name="Triángulo rectángulo 48"/>
            <p:cNvSpPr/>
            <p:nvPr/>
          </p:nvSpPr>
          <p:spPr>
            <a:xfrm>
              <a:off x="886970" y="4924560"/>
              <a:ext cx="1408591" cy="2520646"/>
            </a:xfrm>
            <a:prstGeom prst="rtTriangle">
              <a:avLst/>
            </a:prstGeom>
            <a:gradFill flip="none" rotWithShape="1">
              <a:gsLst>
                <a:gs pos="95000">
                  <a:schemeClr val="bg2">
                    <a:lumMod val="10000"/>
                  </a:schemeClr>
                </a:gs>
                <a:gs pos="31000">
                  <a:schemeClr val="bg1"/>
                </a:gs>
                <a:gs pos="88000">
                  <a:schemeClr val="bg1">
                    <a:lumMod val="65000"/>
                  </a:schemeClr>
                </a:gs>
                <a:gs pos="27000">
                  <a:schemeClr val="bg1">
                    <a:lumMod val="95000"/>
                  </a:schemeClr>
                </a:gs>
                <a:gs pos="47000">
                  <a:srgbClr val="F2F2F2">
                    <a:alpha val="70000"/>
                  </a:srgbClr>
                </a:gs>
                <a:gs pos="71000">
                  <a:schemeClr val="bg1">
                    <a:lumMod val="65000"/>
                  </a:schemeClr>
                </a:gs>
              </a:gsLst>
              <a:lin ang="11400000" scaled="0"/>
              <a:tileRect/>
            </a:gradFill>
            <a:ln>
              <a:noFill/>
            </a:ln>
            <a:effectLst>
              <a:glow rad="190500">
                <a:schemeClr val="accent3">
                  <a:satMod val="175000"/>
                  <a:alpha val="14000"/>
                </a:scheme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8" name="Pentágono 47"/>
            <p:cNvSpPr/>
            <p:nvPr/>
          </p:nvSpPr>
          <p:spPr>
            <a:xfrm flipH="1">
              <a:off x="980704" y="4000909"/>
              <a:ext cx="9625264" cy="2289548"/>
            </a:xfrm>
            <a:prstGeom prst="homePlate">
              <a:avLst>
                <a:gd name="adj" fmla="val 57837"/>
              </a:avLst>
            </a:prstGeom>
            <a:solidFill>
              <a:schemeClr val="bg1"/>
            </a:solidFill>
            <a:ln w="76200">
              <a:solidFill>
                <a:srgbClr val="7030A0"/>
              </a:solidFill>
            </a:ln>
            <a:effectLst>
              <a:softEdge rad="12700"/>
            </a:effectLst>
            <a:scene3d>
              <a:camera prst="orthographicFront"/>
              <a:lightRig rig="balanced" dir="t"/>
            </a:scene3d>
            <a:sp3d prstMaterial="softEdge">
              <a:bevelT w="152400" h="50800" prst="softRound"/>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801688" algn="just"/>
              <a:r>
                <a:rPr lang="es-419" sz="2000" b="1" i="1" dirty="0">
                  <a:solidFill>
                    <a:schemeClr val="tx1"/>
                  </a:solidFill>
                </a:rPr>
                <a:t>La investigación, ha sido sustentada gracias a la teoría de la acción planeada de Gartner (1985) ya que el modelo de análisis permite obtener un conocimiento amplio de las características individuales de los propietarios hoteleros</a:t>
              </a:r>
              <a:r>
                <a:rPr lang="es-419" sz="2000" dirty="0">
                  <a:solidFill>
                    <a:schemeClr val="tx1"/>
                  </a:solidFill>
                </a:rPr>
                <a:t> sin dejar de lado los factores externos e internos que están relacionados con la organización. Sin embargo, el estudio sólo pone de manifiesto las características de empresarios hoteleros y no de todas las actividades relacionadas con el sector </a:t>
              </a:r>
              <a:r>
                <a:rPr lang="es-419" sz="2000" dirty="0" smtClean="0">
                  <a:solidFill>
                    <a:schemeClr val="tx1"/>
                  </a:solidFill>
                </a:rPr>
                <a:t>turístico. </a:t>
              </a:r>
              <a:endParaRPr lang="es-EC" sz="2000" dirty="0">
                <a:solidFill>
                  <a:schemeClr val="tx1"/>
                </a:solidFill>
              </a:endParaRPr>
            </a:p>
          </p:txBody>
        </p:sp>
      </p:grpSp>
      <p:grpSp>
        <p:nvGrpSpPr>
          <p:cNvPr id="41" name="Grupo 40"/>
          <p:cNvGrpSpPr/>
          <p:nvPr/>
        </p:nvGrpSpPr>
        <p:grpSpPr>
          <a:xfrm>
            <a:off x="4885501" y="6597831"/>
            <a:ext cx="2663874" cy="180000"/>
            <a:chOff x="4781719" y="6598506"/>
            <a:chExt cx="2663874" cy="180000"/>
          </a:xfrm>
        </p:grpSpPr>
        <p:sp>
          <p:nvSpPr>
            <p:cNvPr id="42" name="Conector 41"/>
            <p:cNvSpPr/>
            <p:nvPr/>
          </p:nvSpPr>
          <p:spPr>
            <a:xfrm>
              <a:off x="4781719"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Conector 42"/>
            <p:cNvSpPr/>
            <p:nvPr/>
          </p:nvSpPr>
          <p:spPr>
            <a:xfrm>
              <a:off x="519022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4" name="Conector 43"/>
            <p:cNvSpPr/>
            <p:nvPr/>
          </p:nvSpPr>
          <p:spPr>
            <a:xfrm>
              <a:off x="5536115" y="6598506"/>
              <a:ext cx="180000" cy="180000"/>
            </a:xfrm>
            <a:prstGeom prst="flowChartConnector">
              <a:avLst/>
            </a:prstGeom>
            <a:solidFill>
              <a:srgbClr val="B6B6B6"/>
            </a:solidFill>
            <a:ln>
              <a:solidFill>
                <a:srgbClr val="B0B0B0"/>
              </a:solid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5" name="Conector 44"/>
            <p:cNvSpPr/>
            <p:nvPr/>
          </p:nvSpPr>
          <p:spPr>
            <a:xfrm>
              <a:off x="588201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6" name="Conector 45"/>
            <p:cNvSpPr/>
            <p:nvPr/>
          </p:nvSpPr>
          <p:spPr>
            <a:xfrm>
              <a:off x="6227905" y="6598506"/>
              <a:ext cx="180000" cy="180000"/>
            </a:xfrm>
            <a:prstGeom prst="flowChartConnector">
              <a:avLst/>
            </a:prstGeom>
            <a:solidFill>
              <a:srgbClr val="C5C5C5"/>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7" name="Conector 46"/>
            <p:cNvSpPr/>
            <p:nvPr/>
          </p:nvSpPr>
          <p:spPr>
            <a:xfrm>
              <a:off x="6573800" y="6598506"/>
              <a:ext cx="180000" cy="180000"/>
            </a:xfrm>
            <a:prstGeom prst="flowChartConnector">
              <a:avLst/>
            </a:prstGeom>
            <a:solidFill>
              <a:srgbClr val="B6B6B6"/>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Conector 49"/>
            <p:cNvSpPr/>
            <p:nvPr/>
          </p:nvSpPr>
          <p:spPr>
            <a:xfrm>
              <a:off x="6919695" y="6598506"/>
              <a:ext cx="180000" cy="180000"/>
            </a:xfrm>
            <a:prstGeom prst="flowChartConnector">
              <a:avLst/>
            </a:prstGeom>
            <a:solidFill>
              <a:srgbClr val="B7B7B7"/>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Conector 50"/>
            <p:cNvSpPr/>
            <p:nvPr/>
          </p:nvSpPr>
          <p:spPr>
            <a:xfrm>
              <a:off x="7265593" y="6598506"/>
              <a:ext cx="180000" cy="180000"/>
            </a:xfrm>
            <a:prstGeom prst="flowChartConnector">
              <a:avLst/>
            </a:prstGeom>
            <a:solidFill>
              <a:srgbClr val="100E38"/>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12532778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4000">
              <a:schemeClr val="bg1"/>
            </a:gs>
            <a:gs pos="11000">
              <a:schemeClr val="bg1">
                <a:lumMod val="95000"/>
              </a:schemeClr>
            </a:gs>
            <a:gs pos="30000">
              <a:schemeClr val="bg1">
                <a:lumMod val="85000"/>
              </a:schemeClr>
            </a:gs>
            <a:gs pos="99000">
              <a:schemeClr val="bg1">
                <a:lumMod val="85000"/>
              </a:schemeClr>
            </a:gs>
          </a:gsLst>
          <a:lin ang="0" scaled="1"/>
          <a:tileRect/>
        </a:gradFill>
        <a:effectLst/>
      </p:bgPr>
    </p:bg>
    <p:spTree>
      <p:nvGrpSpPr>
        <p:cNvPr id="1" name=""/>
        <p:cNvGrpSpPr/>
        <p:nvPr/>
      </p:nvGrpSpPr>
      <p:grpSpPr>
        <a:xfrm>
          <a:off x="0" y="0"/>
          <a:ext cx="0" cy="0"/>
          <a:chOff x="0" y="0"/>
          <a:chExt cx="0" cy="0"/>
        </a:xfrm>
      </p:grpSpPr>
      <p:sp>
        <p:nvSpPr>
          <p:cNvPr id="9" name="Forma libre 8"/>
          <p:cNvSpPr/>
          <p:nvPr/>
        </p:nvSpPr>
        <p:spPr>
          <a:xfrm>
            <a:off x="2614514" y="6257697"/>
            <a:ext cx="135458" cy="74842"/>
          </a:xfrm>
          <a:custGeom>
            <a:avLst/>
            <a:gdLst>
              <a:gd name="connsiteX0" fmla="*/ 0 w 126980"/>
              <a:gd name="connsiteY0" fmla="*/ 0 h 75004"/>
              <a:gd name="connsiteX1" fmla="*/ 112561 w 126980"/>
              <a:gd name="connsiteY1" fmla="*/ 65969 h 75004"/>
              <a:gd name="connsiteX2" fmla="*/ 115975 w 126980"/>
              <a:gd name="connsiteY2" fmla="*/ 67490 h 75004"/>
              <a:gd name="connsiteX3" fmla="*/ 126980 w 126980"/>
              <a:gd name="connsiteY3" fmla="*/ 75004 h 75004"/>
              <a:gd name="connsiteX4" fmla="*/ 71956 w 126980"/>
              <a:gd name="connsiteY4" fmla="*/ 50467 h 75004"/>
              <a:gd name="connsiteX5" fmla="*/ 0 w 126980"/>
              <a:gd name="connsiteY5" fmla="*/ 0 h 7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80" h="75004">
                <a:moveTo>
                  <a:pt x="0" y="0"/>
                </a:moveTo>
                <a:lnTo>
                  <a:pt x="112561" y="65969"/>
                </a:lnTo>
                <a:lnTo>
                  <a:pt x="115975" y="67490"/>
                </a:lnTo>
                <a:lnTo>
                  <a:pt x="126980" y="75004"/>
                </a:lnTo>
                <a:lnTo>
                  <a:pt x="71956" y="50467"/>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9"/>
          <p:cNvSpPr/>
          <p:nvPr/>
        </p:nvSpPr>
        <p:spPr>
          <a:xfrm>
            <a:off x="2659471" y="6294789"/>
            <a:ext cx="194042" cy="105100"/>
          </a:xfrm>
          <a:custGeom>
            <a:avLst/>
            <a:gdLst>
              <a:gd name="connsiteX0" fmla="*/ 0 w 181897"/>
              <a:gd name="connsiteY0" fmla="*/ 0 h 105327"/>
              <a:gd name="connsiteX1" fmla="*/ 29814 w 181897"/>
              <a:gd name="connsiteY1" fmla="*/ 13295 h 105327"/>
              <a:gd name="connsiteX2" fmla="*/ 81136 w 181897"/>
              <a:gd name="connsiteY2" fmla="*/ 49290 h 105327"/>
              <a:gd name="connsiteX3" fmla="*/ 181897 w 181897"/>
              <a:gd name="connsiteY3" fmla="*/ 105327 h 105327"/>
              <a:gd name="connsiteX4" fmla="*/ 165447 w 181897"/>
              <a:gd name="connsiteY4" fmla="*/ 100322 h 105327"/>
              <a:gd name="connsiteX5" fmla="*/ 12462 w 181897"/>
              <a:gd name="connsiteY5" fmla="*/ 9346 h 105327"/>
              <a:gd name="connsiteX6" fmla="*/ 0 w 181897"/>
              <a:gd name="connsiteY6" fmla="*/ 0 h 1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897" h="105327">
                <a:moveTo>
                  <a:pt x="0" y="0"/>
                </a:moveTo>
                <a:lnTo>
                  <a:pt x="29814" y="13295"/>
                </a:lnTo>
                <a:lnTo>
                  <a:pt x="81136" y="49290"/>
                </a:lnTo>
                <a:lnTo>
                  <a:pt x="181897" y="105327"/>
                </a:lnTo>
                <a:lnTo>
                  <a:pt x="165447" y="100322"/>
                </a:lnTo>
                <a:lnTo>
                  <a:pt x="12462" y="9346"/>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orma libre 10"/>
          <p:cNvSpPr/>
          <p:nvPr/>
        </p:nvSpPr>
        <p:spPr>
          <a:xfrm>
            <a:off x="2748449" y="6329297"/>
            <a:ext cx="130841" cy="55023"/>
          </a:xfrm>
          <a:custGeom>
            <a:avLst/>
            <a:gdLst>
              <a:gd name="connsiteX0" fmla="*/ 0 w 122652"/>
              <a:gd name="connsiteY0" fmla="*/ 0 h 55142"/>
              <a:gd name="connsiteX1" fmla="*/ 119776 w 122652"/>
              <a:gd name="connsiteY1" fmla="*/ 53334 h 55142"/>
              <a:gd name="connsiteX2" fmla="*/ 122652 w 122652"/>
              <a:gd name="connsiteY2" fmla="*/ 55142 h 55142"/>
              <a:gd name="connsiteX3" fmla="*/ 106336 w 122652"/>
              <a:gd name="connsiteY3" fmla="*/ 50030 h 55142"/>
              <a:gd name="connsiteX4" fmla="*/ 12892 w 122652"/>
              <a:gd name="connsiteY4" fmla="*/ 8361 h 55142"/>
              <a:gd name="connsiteX5" fmla="*/ 0 w 122652"/>
              <a:gd name="connsiteY5" fmla="*/ 0 h 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652" h="55142">
                <a:moveTo>
                  <a:pt x="0" y="0"/>
                </a:moveTo>
                <a:lnTo>
                  <a:pt x="119776" y="53334"/>
                </a:lnTo>
                <a:lnTo>
                  <a:pt x="122652" y="55142"/>
                </a:lnTo>
                <a:lnTo>
                  <a:pt x="106336" y="50030"/>
                </a:lnTo>
                <a:lnTo>
                  <a:pt x="12892" y="8361"/>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orma libre 11"/>
          <p:cNvSpPr/>
          <p:nvPr/>
        </p:nvSpPr>
        <p:spPr>
          <a:xfrm>
            <a:off x="2749972" y="6332540"/>
            <a:ext cx="90003" cy="52286"/>
          </a:xfrm>
          <a:custGeom>
            <a:avLst/>
            <a:gdLst>
              <a:gd name="connsiteX0" fmla="*/ 0 w 84370"/>
              <a:gd name="connsiteY0" fmla="*/ 0 h 52399"/>
              <a:gd name="connsiteX1" fmla="*/ 11465 w 84370"/>
              <a:gd name="connsiteY1" fmla="*/ 5112 h 52399"/>
              <a:gd name="connsiteX2" fmla="*/ 84370 w 84370"/>
              <a:gd name="connsiteY2" fmla="*/ 52399 h 52399"/>
              <a:gd name="connsiteX3" fmla="*/ 47526 w 84370"/>
              <a:gd name="connsiteY3" fmla="*/ 32450 h 52399"/>
              <a:gd name="connsiteX4" fmla="*/ 0 w 84370"/>
              <a:gd name="connsiteY4" fmla="*/ 0 h 5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70" h="52399">
                <a:moveTo>
                  <a:pt x="0" y="0"/>
                </a:moveTo>
                <a:lnTo>
                  <a:pt x="11465" y="5112"/>
                </a:lnTo>
                <a:lnTo>
                  <a:pt x="84370" y="52399"/>
                </a:lnTo>
                <a:lnTo>
                  <a:pt x="47526" y="32450"/>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orma libre 12"/>
          <p:cNvSpPr/>
          <p:nvPr/>
        </p:nvSpPr>
        <p:spPr>
          <a:xfrm>
            <a:off x="2879291" y="6384319"/>
            <a:ext cx="147551" cy="64898"/>
          </a:xfrm>
          <a:custGeom>
            <a:avLst/>
            <a:gdLst>
              <a:gd name="connsiteX0" fmla="*/ 0 w 138316"/>
              <a:gd name="connsiteY0" fmla="*/ 0 h 65038"/>
              <a:gd name="connsiteX1" fmla="*/ 3994 w 138316"/>
              <a:gd name="connsiteY1" fmla="*/ 1251 h 65038"/>
              <a:gd name="connsiteX2" fmla="*/ 45503 w 138316"/>
              <a:gd name="connsiteY2" fmla="*/ 19734 h 65038"/>
              <a:gd name="connsiteX3" fmla="*/ 71928 w 138316"/>
              <a:gd name="connsiteY3" fmla="*/ 28001 h 65038"/>
              <a:gd name="connsiteX4" fmla="*/ 131279 w 138316"/>
              <a:gd name="connsiteY4" fmla="*/ 61855 h 65038"/>
              <a:gd name="connsiteX5" fmla="*/ 138316 w 138316"/>
              <a:gd name="connsiteY5" fmla="*/ 65038 h 65038"/>
              <a:gd name="connsiteX6" fmla="*/ 82997 w 138316"/>
              <a:gd name="connsiteY6" fmla="*/ 48207 h 65038"/>
              <a:gd name="connsiteX7" fmla="*/ 52583 w 138316"/>
              <a:gd name="connsiteY7" fmla="*/ 33049 h 65038"/>
              <a:gd name="connsiteX8" fmla="*/ 0 w 138316"/>
              <a:gd name="connsiteY8" fmla="*/ 0 h 6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316" h="65038">
                <a:moveTo>
                  <a:pt x="0" y="0"/>
                </a:moveTo>
                <a:lnTo>
                  <a:pt x="3994" y="1251"/>
                </a:lnTo>
                <a:lnTo>
                  <a:pt x="45503" y="19734"/>
                </a:lnTo>
                <a:lnTo>
                  <a:pt x="71928" y="28001"/>
                </a:lnTo>
                <a:lnTo>
                  <a:pt x="131279" y="61855"/>
                </a:lnTo>
                <a:lnTo>
                  <a:pt x="138316" y="65038"/>
                </a:lnTo>
                <a:lnTo>
                  <a:pt x="82997" y="48207"/>
                </a:lnTo>
                <a:lnTo>
                  <a:pt x="52583" y="33049"/>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orma libre 13"/>
          <p:cNvSpPr/>
          <p:nvPr/>
        </p:nvSpPr>
        <p:spPr>
          <a:xfrm>
            <a:off x="2839976" y="6384825"/>
            <a:ext cx="50542" cy="25596"/>
          </a:xfrm>
          <a:custGeom>
            <a:avLst/>
            <a:gdLst>
              <a:gd name="connsiteX0" fmla="*/ 0 w 47379"/>
              <a:gd name="connsiteY0" fmla="*/ 0 h 25651"/>
              <a:gd name="connsiteX1" fmla="*/ 47379 w 47379"/>
              <a:gd name="connsiteY1" fmla="*/ 25651 h 25651"/>
              <a:gd name="connsiteX2" fmla="*/ 38683 w 47379"/>
              <a:gd name="connsiteY2" fmla="*/ 23005 h 25651"/>
              <a:gd name="connsiteX3" fmla="*/ 23167 w 47379"/>
              <a:gd name="connsiteY3" fmla="*/ 15025 h 25651"/>
              <a:gd name="connsiteX4" fmla="*/ 0 w 47379"/>
              <a:gd name="connsiteY4" fmla="*/ 0 h 25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79" h="25651">
                <a:moveTo>
                  <a:pt x="0" y="0"/>
                </a:moveTo>
                <a:lnTo>
                  <a:pt x="47379" y="25651"/>
                </a:lnTo>
                <a:lnTo>
                  <a:pt x="38683" y="23005"/>
                </a:lnTo>
                <a:lnTo>
                  <a:pt x="23167" y="15025"/>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orma libre 14"/>
          <p:cNvSpPr/>
          <p:nvPr/>
        </p:nvSpPr>
        <p:spPr>
          <a:xfrm>
            <a:off x="2933339" y="6400157"/>
            <a:ext cx="621316" cy="111106"/>
          </a:xfrm>
          <a:custGeom>
            <a:avLst/>
            <a:gdLst>
              <a:gd name="connsiteX0" fmla="*/ 0 w 582429"/>
              <a:gd name="connsiteY0" fmla="*/ 0 h 111346"/>
              <a:gd name="connsiteX1" fmla="*/ 141311 w 582429"/>
              <a:gd name="connsiteY1" fmla="*/ 44269 h 111346"/>
              <a:gd name="connsiteX2" fmla="*/ 579339 w 582429"/>
              <a:gd name="connsiteY2" fmla="*/ 98068 h 111346"/>
              <a:gd name="connsiteX3" fmla="*/ 582429 w 582429"/>
              <a:gd name="connsiteY3" fmla="*/ 97878 h 111346"/>
              <a:gd name="connsiteX4" fmla="*/ 582429 w 582429"/>
              <a:gd name="connsiteY4" fmla="*/ 111346 h 111346"/>
              <a:gd name="connsiteX5" fmla="*/ 568546 w 582429"/>
              <a:gd name="connsiteY5" fmla="*/ 110930 h 111346"/>
              <a:gd name="connsiteX6" fmla="*/ 379557 w 582429"/>
              <a:gd name="connsiteY6" fmla="*/ 99320 h 111346"/>
              <a:gd name="connsiteX7" fmla="*/ 183790 w 582429"/>
              <a:gd name="connsiteY7" fmla="*/ 62970 h 111346"/>
              <a:gd name="connsiteX8" fmla="*/ 21263 w 582429"/>
              <a:gd name="connsiteY8" fmla="*/ 12129 h 111346"/>
              <a:gd name="connsiteX9" fmla="*/ 0 w 582429"/>
              <a:gd name="connsiteY9" fmla="*/ 0 h 11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429" h="111346">
                <a:moveTo>
                  <a:pt x="0" y="0"/>
                </a:moveTo>
                <a:lnTo>
                  <a:pt x="141311" y="44269"/>
                </a:lnTo>
                <a:cubicBezTo>
                  <a:pt x="282798" y="79544"/>
                  <a:pt x="429293" y="98068"/>
                  <a:pt x="579339" y="98068"/>
                </a:cubicBezTo>
                <a:lnTo>
                  <a:pt x="582429" y="97878"/>
                </a:lnTo>
                <a:lnTo>
                  <a:pt x="582429" y="111346"/>
                </a:lnTo>
                <a:lnTo>
                  <a:pt x="568546" y="110930"/>
                </a:lnTo>
                <a:lnTo>
                  <a:pt x="379557" y="99320"/>
                </a:lnTo>
                <a:cubicBezTo>
                  <a:pt x="313276" y="91131"/>
                  <a:pt x="247965" y="78947"/>
                  <a:pt x="183790" y="62970"/>
                </a:cubicBezTo>
                <a:lnTo>
                  <a:pt x="21263" y="12129"/>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orma libre 15"/>
          <p:cNvSpPr/>
          <p:nvPr/>
        </p:nvSpPr>
        <p:spPr>
          <a:xfrm>
            <a:off x="3554655" y="6511264"/>
            <a:ext cx="3270" cy="278"/>
          </a:xfrm>
          <a:custGeom>
            <a:avLst/>
            <a:gdLst>
              <a:gd name="connsiteX0" fmla="*/ 0 w 3065"/>
              <a:gd name="connsiteY0" fmla="*/ 0 h 279"/>
              <a:gd name="connsiteX1" fmla="*/ 3065 w 3065"/>
              <a:gd name="connsiteY1" fmla="*/ 91 h 279"/>
              <a:gd name="connsiteX2" fmla="*/ 0 w 3065"/>
              <a:gd name="connsiteY2" fmla="*/ 279 h 279"/>
              <a:gd name="connsiteX3" fmla="*/ 0 w 3065"/>
              <a:gd name="connsiteY3" fmla="*/ 0 h 279"/>
            </a:gdLst>
            <a:ahLst/>
            <a:cxnLst>
              <a:cxn ang="0">
                <a:pos x="connsiteX0" y="connsiteY0"/>
              </a:cxn>
              <a:cxn ang="0">
                <a:pos x="connsiteX1" y="connsiteY1"/>
              </a:cxn>
              <a:cxn ang="0">
                <a:pos x="connsiteX2" y="connsiteY2"/>
              </a:cxn>
              <a:cxn ang="0">
                <a:pos x="connsiteX3" y="connsiteY3"/>
              </a:cxn>
            </a:cxnLst>
            <a:rect l="l" t="t" r="r" b="b"/>
            <a:pathLst>
              <a:path w="3065" h="279">
                <a:moveTo>
                  <a:pt x="0" y="0"/>
                </a:moveTo>
                <a:lnTo>
                  <a:pt x="3065" y="91"/>
                </a:lnTo>
                <a:lnTo>
                  <a:pt x="0" y="279"/>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65" name="Grupo 64"/>
          <p:cNvGrpSpPr/>
          <p:nvPr/>
        </p:nvGrpSpPr>
        <p:grpSpPr>
          <a:xfrm>
            <a:off x="-13825" y="194972"/>
            <a:ext cx="4452475" cy="599270"/>
            <a:chOff x="6096000" y="466073"/>
            <a:chExt cx="3875794" cy="513998"/>
          </a:xfrm>
          <a:solidFill>
            <a:srgbClr val="100E38"/>
          </a:solidFill>
        </p:grpSpPr>
        <p:grpSp>
          <p:nvGrpSpPr>
            <p:cNvPr id="67" name="Grupo 66"/>
            <p:cNvGrpSpPr/>
            <p:nvPr/>
          </p:nvGrpSpPr>
          <p:grpSpPr>
            <a:xfrm>
              <a:off x="8117929" y="466073"/>
              <a:ext cx="1853865" cy="513998"/>
              <a:chOff x="6096000" y="2911641"/>
              <a:chExt cx="4203032" cy="1046210"/>
            </a:xfrm>
            <a:grpFill/>
          </p:grpSpPr>
          <p:sp>
            <p:nvSpPr>
              <p:cNvPr id="69" name="Forma libre 68"/>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0" name="Forma libre 69"/>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1" name="Forma libre 70"/>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2" name="Forma libre 71"/>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3" name="Forma libre 72"/>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68" name="Rectángulo 67"/>
            <p:cNvSpPr/>
            <p:nvPr/>
          </p:nvSpPr>
          <p:spPr>
            <a:xfrm>
              <a:off x="6096000" y="466073"/>
              <a:ext cx="2021929" cy="512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0" name="Forma libre 19"/>
          <p:cNvSpPr/>
          <p:nvPr/>
        </p:nvSpPr>
        <p:spPr>
          <a:xfrm>
            <a:off x="6179433" y="3374156"/>
            <a:ext cx="10702" cy="469161"/>
          </a:xfrm>
          <a:custGeom>
            <a:avLst/>
            <a:gdLst>
              <a:gd name="connsiteX0" fmla="*/ 0 w 10032"/>
              <a:gd name="connsiteY0" fmla="*/ 0 h 470176"/>
              <a:gd name="connsiteX1" fmla="*/ 10032 w 10032"/>
              <a:gd name="connsiteY1" fmla="*/ 235088 h 470176"/>
              <a:gd name="connsiteX2" fmla="*/ 0 w 10032"/>
              <a:gd name="connsiteY2" fmla="*/ 470176 h 470176"/>
              <a:gd name="connsiteX3" fmla="*/ 0 w 10032"/>
              <a:gd name="connsiteY3" fmla="*/ 0 h 470176"/>
            </a:gdLst>
            <a:ahLst/>
            <a:cxnLst>
              <a:cxn ang="0">
                <a:pos x="connsiteX0" y="connsiteY0"/>
              </a:cxn>
              <a:cxn ang="0">
                <a:pos x="connsiteX1" y="connsiteY1"/>
              </a:cxn>
              <a:cxn ang="0">
                <a:pos x="connsiteX2" y="connsiteY2"/>
              </a:cxn>
              <a:cxn ang="0">
                <a:pos x="connsiteX3" y="connsiteY3"/>
              </a:cxn>
            </a:cxnLst>
            <a:rect l="l" t="t" r="r" b="b"/>
            <a:pathLst>
              <a:path w="10032" h="470176">
                <a:moveTo>
                  <a:pt x="0" y="0"/>
                </a:moveTo>
                <a:lnTo>
                  <a:pt x="10032" y="235088"/>
                </a:lnTo>
                <a:lnTo>
                  <a:pt x="0" y="470176"/>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orma libre 22"/>
          <p:cNvSpPr/>
          <p:nvPr/>
        </p:nvSpPr>
        <p:spPr>
          <a:xfrm>
            <a:off x="4890830" y="5860534"/>
            <a:ext cx="52984" cy="67316"/>
          </a:xfrm>
          <a:custGeom>
            <a:avLst/>
            <a:gdLst>
              <a:gd name="connsiteX0" fmla="*/ 49668 w 49668"/>
              <a:gd name="connsiteY0" fmla="*/ 0 h 67462"/>
              <a:gd name="connsiteX1" fmla="*/ 33688 w 49668"/>
              <a:gd name="connsiteY1" fmla="*/ 24670 h 67462"/>
              <a:gd name="connsiteX2" fmla="*/ 0 w 49668"/>
              <a:gd name="connsiteY2" fmla="*/ 67462 h 67462"/>
              <a:gd name="connsiteX3" fmla="*/ 49668 w 49668"/>
              <a:gd name="connsiteY3" fmla="*/ 0 h 67462"/>
            </a:gdLst>
            <a:ahLst/>
            <a:cxnLst>
              <a:cxn ang="0">
                <a:pos x="connsiteX0" y="connsiteY0"/>
              </a:cxn>
              <a:cxn ang="0">
                <a:pos x="connsiteX1" y="connsiteY1"/>
              </a:cxn>
              <a:cxn ang="0">
                <a:pos x="connsiteX2" y="connsiteY2"/>
              </a:cxn>
              <a:cxn ang="0">
                <a:pos x="connsiteX3" y="connsiteY3"/>
              </a:cxn>
            </a:cxnLst>
            <a:rect l="l" t="t" r="r" b="b"/>
            <a:pathLst>
              <a:path w="49668" h="67462">
                <a:moveTo>
                  <a:pt x="49668" y="0"/>
                </a:moveTo>
                <a:lnTo>
                  <a:pt x="33688" y="24670"/>
                </a:lnTo>
                <a:lnTo>
                  <a:pt x="0" y="67462"/>
                </a:lnTo>
                <a:lnTo>
                  <a:pt x="49668"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orma libre 23"/>
          <p:cNvSpPr/>
          <p:nvPr/>
        </p:nvSpPr>
        <p:spPr>
          <a:xfrm>
            <a:off x="4885501" y="5927851"/>
            <a:ext cx="5330" cy="6333"/>
          </a:xfrm>
          <a:custGeom>
            <a:avLst/>
            <a:gdLst>
              <a:gd name="connsiteX0" fmla="*/ 4996 w 4996"/>
              <a:gd name="connsiteY0" fmla="*/ 0 h 6347"/>
              <a:gd name="connsiteX1" fmla="*/ 1861 w 4996"/>
              <a:gd name="connsiteY1" fmla="*/ 4258 h 6347"/>
              <a:gd name="connsiteX2" fmla="*/ 0 w 4996"/>
              <a:gd name="connsiteY2" fmla="*/ 6347 h 6347"/>
              <a:gd name="connsiteX3" fmla="*/ 4996 w 4996"/>
              <a:gd name="connsiteY3" fmla="*/ 0 h 6347"/>
            </a:gdLst>
            <a:ahLst/>
            <a:cxnLst>
              <a:cxn ang="0">
                <a:pos x="connsiteX0" y="connsiteY0"/>
              </a:cxn>
              <a:cxn ang="0">
                <a:pos x="connsiteX1" y="connsiteY1"/>
              </a:cxn>
              <a:cxn ang="0">
                <a:pos x="connsiteX2" y="connsiteY2"/>
              </a:cxn>
              <a:cxn ang="0">
                <a:pos x="connsiteX3" y="connsiteY3"/>
              </a:cxn>
            </a:cxnLst>
            <a:rect l="l" t="t" r="r" b="b"/>
            <a:pathLst>
              <a:path w="4996" h="6347">
                <a:moveTo>
                  <a:pt x="4996" y="0"/>
                </a:moveTo>
                <a:lnTo>
                  <a:pt x="1861" y="4258"/>
                </a:lnTo>
                <a:lnTo>
                  <a:pt x="0" y="6347"/>
                </a:lnTo>
                <a:lnTo>
                  <a:pt x="4996"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orma libre 24"/>
          <p:cNvSpPr/>
          <p:nvPr/>
        </p:nvSpPr>
        <p:spPr>
          <a:xfrm>
            <a:off x="2578280" y="6237832"/>
            <a:ext cx="112995" cy="70222"/>
          </a:xfrm>
          <a:custGeom>
            <a:avLst/>
            <a:gdLst>
              <a:gd name="connsiteX0" fmla="*/ 0 w 105923"/>
              <a:gd name="connsiteY0" fmla="*/ 0 h 70374"/>
              <a:gd name="connsiteX1" fmla="*/ 33967 w 105923"/>
              <a:gd name="connsiteY1" fmla="*/ 19907 h 70374"/>
              <a:gd name="connsiteX2" fmla="*/ 105923 w 105923"/>
              <a:gd name="connsiteY2" fmla="*/ 70374 h 70374"/>
              <a:gd name="connsiteX3" fmla="*/ 76109 w 105923"/>
              <a:gd name="connsiteY3" fmla="*/ 57079 h 70374"/>
              <a:gd name="connsiteX4" fmla="*/ 0 w 105923"/>
              <a:gd name="connsiteY4" fmla="*/ 0 h 7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23" h="70374">
                <a:moveTo>
                  <a:pt x="0" y="0"/>
                </a:moveTo>
                <a:lnTo>
                  <a:pt x="33967" y="19907"/>
                </a:lnTo>
                <a:lnTo>
                  <a:pt x="105923" y="70374"/>
                </a:lnTo>
                <a:lnTo>
                  <a:pt x="76109" y="57079"/>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Forma libre 25"/>
          <p:cNvSpPr/>
          <p:nvPr/>
        </p:nvSpPr>
        <p:spPr>
          <a:xfrm>
            <a:off x="2691275" y="6308056"/>
            <a:ext cx="189967" cy="99725"/>
          </a:xfrm>
          <a:custGeom>
            <a:avLst/>
            <a:gdLst>
              <a:gd name="connsiteX0" fmla="*/ 0 w 178077"/>
              <a:gd name="connsiteY0" fmla="*/ 0 h 99941"/>
              <a:gd name="connsiteX1" fmla="*/ 55024 w 178077"/>
              <a:gd name="connsiteY1" fmla="*/ 24537 h 99941"/>
              <a:gd name="connsiteX2" fmla="*/ 102550 w 178077"/>
              <a:gd name="connsiteY2" fmla="*/ 56987 h 99941"/>
              <a:gd name="connsiteX3" fmla="*/ 139394 w 178077"/>
              <a:gd name="connsiteY3" fmla="*/ 76936 h 99941"/>
              <a:gd name="connsiteX4" fmla="*/ 162561 w 178077"/>
              <a:gd name="connsiteY4" fmla="*/ 91961 h 99941"/>
              <a:gd name="connsiteX5" fmla="*/ 178077 w 178077"/>
              <a:gd name="connsiteY5" fmla="*/ 99941 h 99941"/>
              <a:gd name="connsiteX6" fmla="*/ 152083 w 178077"/>
              <a:gd name="connsiteY6" fmla="*/ 92032 h 99941"/>
              <a:gd name="connsiteX7" fmla="*/ 51322 w 178077"/>
              <a:gd name="connsiteY7" fmla="*/ 35995 h 99941"/>
              <a:gd name="connsiteX8" fmla="*/ 0 w 178077"/>
              <a:gd name="connsiteY8" fmla="*/ 0 h 9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77" h="99941">
                <a:moveTo>
                  <a:pt x="0" y="0"/>
                </a:moveTo>
                <a:lnTo>
                  <a:pt x="55024" y="24537"/>
                </a:lnTo>
                <a:lnTo>
                  <a:pt x="102550" y="56987"/>
                </a:lnTo>
                <a:lnTo>
                  <a:pt x="139394" y="76936"/>
                </a:lnTo>
                <a:lnTo>
                  <a:pt x="162561" y="91961"/>
                </a:lnTo>
                <a:lnTo>
                  <a:pt x="178077" y="99941"/>
                </a:lnTo>
                <a:lnTo>
                  <a:pt x="152083" y="92032"/>
                </a:lnTo>
                <a:lnTo>
                  <a:pt x="51322" y="35995"/>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Forma libre 26"/>
          <p:cNvSpPr/>
          <p:nvPr/>
        </p:nvSpPr>
        <p:spPr>
          <a:xfrm>
            <a:off x="2738232" y="6325041"/>
            <a:ext cx="23970" cy="12599"/>
          </a:xfrm>
          <a:custGeom>
            <a:avLst/>
            <a:gdLst>
              <a:gd name="connsiteX0" fmla="*/ 0 w 22470"/>
              <a:gd name="connsiteY0" fmla="*/ 0 h 12626"/>
              <a:gd name="connsiteX1" fmla="*/ 9578 w 22470"/>
              <a:gd name="connsiteY1" fmla="*/ 4265 h 12626"/>
              <a:gd name="connsiteX2" fmla="*/ 22470 w 22470"/>
              <a:gd name="connsiteY2" fmla="*/ 12626 h 12626"/>
              <a:gd name="connsiteX3" fmla="*/ 11005 w 22470"/>
              <a:gd name="connsiteY3" fmla="*/ 7514 h 12626"/>
              <a:gd name="connsiteX4" fmla="*/ 0 w 22470"/>
              <a:gd name="connsiteY4" fmla="*/ 0 h 12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0" h="12626">
                <a:moveTo>
                  <a:pt x="0" y="0"/>
                </a:moveTo>
                <a:lnTo>
                  <a:pt x="9578" y="4265"/>
                </a:lnTo>
                <a:lnTo>
                  <a:pt x="22470" y="12626"/>
                </a:lnTo>
                <a:lnTo>
                  <a:pt x="11005" y="7514"/>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Forma libre 27"/>
          <p:cNvSpPr/>
          <p:nvPr/>
        </p:nvSpPr>
        <p:spPr>
          <a:xfrm>
            <a:off x="2762203" y="6337640"/>
            <a:ext cx="205627" cy="94783"/>
          </a:xfrm>
          <a:custGeom>
            <a:avLst/>
            <a:gdLst>
              <a:gd name="connsiteX0" fmla="*/ 0 w 192757"/>
              <a:gd name="connsiteY0" fmla="*/ 0 h 94988"/>
              <a:gd name="connsiteX1" fmla="*/ 93444 w 192757"/>
              <a:gd name="connsiteY1" fmla="*/ 41669 h 94988"/>
              <a:gd name="connsiteX2" fmla="*/ 109760 w 192757"/>
              <a:gd name="connsiteY2" fmla="*/ 46781 h 94988"/>
              <a:gd name="connsiteX3" fmla="*/ 162343 w 192757"/>
              <a:gd name="connsiteY3" fmla="*/ 79830 h 94988"/>
              <a:gd name="connsiteX4" fmla="*/ 192757 w 192757"/>
              <a:gd name="connsiteY4" fmla="*/ 94988 h 94988"/>
              <a:gd name="connsiteX5" fmla="*/ 120284 w 192757"/>
              <a:gd name="connsiteY5" fmla="*/ 72938 h 94988"/>
              <a:gd name="connsiteX6" fmla="*/ 72905 w 192757"/>
              <a:gd name="connsiteY6" fmla="*/ 47287 h 94988"/>
              <a:gd name="connsiteX7" fmla="*/ 0 w 192757"/>
              <a:gd name="connsiteY7" fmla="*/ 0 h 9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757" h="94988">
                <a:moveTo>
                  <a:pt x="0" y="0"/>
                </a:moveTo>
                <a:lnTo>
                  <a:pt x="93444" y="41669"/>
                </a:lnTo>
                <a:lnTo>
                  <a:pt x="109760" y="46781"/>
                </a:lnTo>
                <a:lnTo>
                  <a:pt x="162343" y="79830"/>
                </a:lnTo>
                <a:lnTo>
                  <a:pt x="192757" y="94988"/>
                </a:lnTo>
                <a:lnTo>
                  <a:pt x="120284" y="72938"/>
                </a:lnTo>
                <a:lnTo>
                  <a:pt x="72905" y="47287"/>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Forma libre 28"/>
          <p:cNvSpPr/>
          <p:nvPr/>
        </p:nvSpPr>
        <p:spPr>
          <a:xfrm>
            <a:off x="4168509" y="6379369"/>
            <a:ext cx="35792" cy="21042"/>
          </a:xfrm>
          <a:custGeom>
            <a:avLst/>
            <a:gdLst>
              <a:gd name="connsiteX0" fmla="*/ 33552 w 33552"/>
              <a:gd name="connsiteY0" fmla="*/ 0 h 21088"/>
              <a:gd name="connsiteX1" fmla="*/ 11093 w 33552"/>
              <a:gd name="connsiteY1" fmla="*/ 17398 h 21088"/>
              <a:gd name="connsiteX2" fmla="*/ 10259 w 33552"/>
              <a:gd name="connsiteY2" fmla="*/ 17874 h 21088"/>
              <a:gd name="connsiteX3" fmla="*/ 0 w 33552"/>
              <a:gd name="connsiteY3" fmla="*/ 21088 h 21088"/>
              <a:gd name="connsiteX4" fmla="*/ 33552 w 33552"/>
              <a:gd name="connsiteY4" fmla="*/ 0 h 2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2" h="21088">
                <a:moveTo>
                  <a:pt x="33552" y="0"/>
                </a:moveTo>
                <a:lnTo>
                  <a:pt x="11093" y="17398"/>
                </a:lnTo>
                <a:lnTo>
                  <a:pt x="10259" y="17874"/>
                </a:lnTo>
                <a:lnTo>
                  <a:pt x="0" y="21088"/>
                </a:lnTo>
                <a:lnTo>
                  <a:pt x="33552"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Forma libre 29"/>
          <p:cNvSpPr/>
          <p:nvPr/>
        </p:nvSpPr>
        <p:spPr>
          <a:xfrm>
            <a:off x="2876223" y="6382516"/>
            <a:ext cx="7329" cy="3052"/>
          </a:xfrm>
          <a:custGeom>
            <a:avLst/>
            <a:gdLst>
              <a:gd name="connsiteX0" fmla="*/ 0 w 6870"/>
              <a:gd name="connsiteY0" fmla="*/ 0 h 3059"/>
              <a:gd name="connsiteX1" fmla="*/ 6870 w 6870"/>
              <a:gd name="connsiteY1" fmla="*/ 3059 h 3059"/>
              <a:gd name="connsiteX2" fmla="*/ 2876 w 6870"/>
              <a:gd name="connsiteY2" fmla="*/ 1808 h 3059"/>
              <a:gd name="connsiteX3" fmla="*/ 0 w 6870"/>
              <a:gd name="connsiteY3" fmla="*/ 0 h 3059"/>
            </a:gdLst>
            <a:ahLst/>
            <a:cxnLst>
              <a:cxn ang="0">
                <a:pos x="connsiteX0" y="connsiteY0"/>
              </a:cxn>
              <a:cxn ang="0">
                <a:pos x="connsiteX1" y="connsiteY1"/>
              </a:cxn>
              <a:cxn ang="0">
                <a:pos x="connsiteX2" y="connsiteY2"/>
              </a:cxn>
              <a:cxn ang="0">
                <a:pos x="connsiteX3" y="connsiteY3"/>
              </a:cxn>
            </a:cxnLst>
            <a:rect l="l" t="t" r="r" b="b"/>
            <a:pathLst>
              <a:path w="6870" h="3059">
                <a:moveTo>
                  <a:pt x="0" y="0"/>
                </a:moveTo>
                <a:lnTo>
                  <a:pt x="6870" y="3059"/>
                </a:lnTo>
                <a:lnTo>
                  <a:pt x="2876" y="1808"/>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Forma libre 30"/>
          <p:cNvSpPr/>
          <p:nvPr/>
        </p:nvSpPr>
        <p:spPr>
          <a:xfrm>
            <a:off x="2883551" y="6385568"/>
            <a:ext cx="72470" cy="26692"/>
          </a:xfrm>
          <a:custGeom>
            <a:avLst/>
            <a:gdLst>
              <a:gd name="connsiteX0" fmla="*/ 0 w 67934"/>
              <a:gd name="connsiteY0" fmla="*/ 0 h 26750"/>
              <a:gd name="connsiteX1" fmla="*/ 46671 w 67934"/>
              <a:gd name="connsiteY1" fmla="*/ 14621 h 26750"/>
              <a:gd name="connsiteX2" fmla="*/ 67934 w 67934"/>
              <a:gd name="connsiteY2" fmla="*/ 26750 h 26750"/>
              <a:gd name="connsiteX3" fmla="*/ 41509 w 67934"/>
              <a:gd name="connsiteY3" fmla="*/ 18483 h 26750"/>
              <a:gd name="connsiteX4" fmla="*/ 0 w 67934"/>
              <a:gd name="connsiteY4" fmla="*/ 0 h 2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4" h="26750">
                <a:moveTo>
                  <a:pt x="0" y="0"/>
                </a:moveTo>
                <a:lnTo>
                  <a:pt x="46671" y="14621"/>
                </a:lnTo>
                <a:lnTo>
                  <a:pt x="67934" y="26750"/>
                </a:lnTo>
                <a:lnTo>
                  <a:pt x="41509" y="18483"/>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Forma libre 31"/>
          <p:cNvSpPr/>
          <p:nvPr/>
        </p:nvSpPr>
        <p:spPr>
          <a:xfrm>
            <a:off x="2835963" y="6394895"/>
            <a:ext cx="42848" cy="18156"/>
          </a:xfrm>
          <a:custGeom>
            <a:avLst/>
            <a:gdLst>
              <a:gd name="connsiteX0" fmla="*/ 0 w 40166"/>
              <a:gd name="connsiteY0" fmla="*/ 0 h 18195"/>
              <a:gd name="connsiteX1" fmla="*/ 16450 w 40166"/>
              <a:gd name="connsiteY1" fmla="*/ 5005 h 18195"/>
              <a:gd name="connsiteX2" fmla="*/ 40166 w 40166"/>
              <a:gd name="connsiteY2" fmla="*/ 18195 h 18195"/>
              <a:gd name="connsiteX3" fmla="*/ 324 w 40166"/>
              <a:gd name="connsiteY3" fmla="*/ 193 h 18195"/>
              <a:gd name="connsiteX4" fmla="*/ 0 w 40166"/>
              <a:gd name="connsiteY4" fmla="*/ 0 h 18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66" h="18195">
                <a:moveTo>
                  <a:pt x="0" y="0"/>
                </a:moveTo>
                <a:lnTo>
                  <a:pt x="16450" y="5005"/>
                </a:lnTo>
                <a:lnTo>
                  <a:pt x="40166" y="18195"/>
                </a:lnTo>
                <a:lnTo>
                  <a:pt x="324" y="193"/>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Forma libre 32"/>
          <p:cNvSpPr/>
          <p:nvPr/>
        </p:nvSpPr>
        <p:spPr>
          <a:xfrm>
            <a:off x="3554655" y="6400412"/>
            <a:ext cx="613855" cy="110942"/>
          </a:xfrm>
          <a:custGeom>
            <a:avLst/>
            <a:gdLst>
              <a:gd name="connsiteX0" fmla="*/ 575435 w 575435"/>
              <a:gd name="connsiteY0" fmla="*/ 0 h 111182"/>
              <a:gd name="connsiteX1" fmla="*/ 554504 w 575435"/>
              <a:gd name="connsiteY1" fmla="*/ 13155 h 111182"/>
              <a:gd name="connsiteX2" fmla="*/ 396075 w 575435"/>
              <a:gd name="connsiteY2" fmla="*/ 62715 h 111182"/>
              <a:gd name="connsiteX3" fmla="*/ 200308 w 575435"/>
              <a:gd name="connsiteY3" fmla="*/ 99065 h 111182"/>
              <a:gd name="connsiteX4" fmla="*/ 3065 w 575435"/>
              <a:gd name="connsiteY4" fmla="*/ 111182 h 111182"/>
              <a:gd name="connsiteX5" fmla="*/ 0 w 575435"/>
              <a:gd name="connsiteY5" fmla="*/ 111091 h 111182"/>
              <a:gd name="connsiteX6" fmla="*/ 0 w 575435"/>
              <a:gd name="connsiteY6" fmla="*/ 97623 h 111182"/>
              <a:gd name="connsiteX7" fmla="*/ 219134 w 575435"/>
              <a:gd name="connsiteY7" fmla="*/ 84141 h 111182"/>
              <a:gd name="connsiteX8" fmla="*/ 434938 w 575435"/>
              <a:gd name="connsiteY8" fmla="*/ 44014 h 111182"/>
              <a:gd name="connsiteX9" fmla="*/ 575435 w 575435"/>
              <a:gd name="connsiteY9" fmla="*/ 0 h 11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435" h="111182">
                <a:moveTo>
                  <a:pt x="575435" y="0"/>
                </a:moveTo>
                <a:lnTo>
                  <a:pt x="554504" y="13155"/>
                </a:lnTo>
                <a:lnTo>
                  <a:pt x="396075" y="62715"/>
                </a:lnTo>
                <a:cubicBezTo>
                  <a:pt x="331900" y="78692"/>
                  <a:pt x="266589" y="90876"/>
                  <a:pt x="200308" y="99065"/>
                </a:cubicBezTo>
                <a:lnTo>
                  <a:pt x="3065" y="111182"/>
                </a:lnTo>
                <a:lnTo>
                  <a:pt x="0" y="111091"/>
                </a:lnTo>
                <a:lnTo>
                  <a:pt x="0" y="97623"/>
                </a:lnTo>
                <a:lnTo>
                  <a:pt x="219134" y="84141"/>
                </a:lnTo>
                <a:cubicBezTo>
                  <a:pt x="292199" y="75101"/>
                  <a:pt x="364194" y="61651"/>
                  <a:pt x="434938" y="44014"/>
                </a:cubicBezTo>
                <a:lnTo>
                  <a:pt x="575435"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Forma libre 33"/>
          <p:cNvSpPr/>
          <p:nvPr/>
        </p:nvSpPr>
        <p:spPr>
          <a:xfrm>
            <a:off x="2956022" y="6412261"/>
            <a:ext cx="583823" cy="98588"/>
          </a:xfrm>
          <a:custGeom>
            <a:avLst/>
            <a:gdLst>
              <a:gd name="connsiteX0" fmla="*/ 0 w 547283"/>
              <a:gd name="connsiteY0" fmla="*/ 0 h 98801"/>
              <a:gd name="connsiteX1" fmla="*/ 162527 w 547283"/>
              <a:gd name="connsiteY1" fmla="*/ 50841 h 98801"/>
              <a:gd name="connsiteX2" fmla="*/ 358294 w 547283"/>
              <a:gd name="connsiteY2" fmla="*/ 87191 h 98801"/>
              <a:gd name="connsiteX3" fmla="*/ 547283 w 547283"/>
              <a:gd name="connsiteY3" fmla="*/ 98801 h 98801"/>
              <a:gd name="connsiteX4" fmla="*/ 446641 w 547283"/>
              <a:gd name="connsiteY4" fmla="*/ 95790 h 98801"/>
              <a:gd name="connsiteX5" fmla="*/ 77675 w 547283"/>
              <a:gd name="connsiteY5" fmla="*/ 40471 h 98801"/>
              <a:gd name="connsiteX6" fmla="*/ 66388 w 547283"/>
              <a:gd name="connsiteY6" fmla="*/ 37037 h 98801"/>
              <a:gd name="connsiteX7" fmla="*/ 59351 w 547283"/>
              <a:gd name="connsiteY7" fmla="*/ 33854 h 98801"/>
              <a:gd name="connsiteX8" fmla="*/ 0 w 547283"/>
              <a:gd name="connsiteY8" fmla="*/ 0 h 9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83" h="98801">
                <a:moveTo>
                  <a:pt x="0" y="0"/>
                </a:moveTo>
                <a:lnTo>
                  <a:pt x="162527" y="50841"/>
                </a:lnTo>
                <a:cubicBezTo>
                  <a:pt x="226702" y="66818"/>
                  <a:pt x="292013" y="79002"/>
                  <a:pt x="358294" y="87191"/>
                </a:cubicBezTo>
                <a:lnTo>
                  <a:pt x="547283" y="98801"/>
                </a:lnTo>
                <a:lnTo>
                  <a:pt x="446641" y="95790"/>
                </a:lnTo>
                <a:cubicBezTo>
                  <a:pt x="320929" y="88250"/>
                  <a:pt x="197709" y="69536"/>
                  <a:pt x="77675" y="40471"/>
                </a:cubicBezTo>
                <a:lnTo>
                  <a:pt x="66388" y="37037"/>
                </a:lnTo>
                <a:lnTo>
                  <a:pt x="59351" y="33854"/>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Forma libre 34"/>
          <p:cNvSpPr/>
          <p:nvPr/>
        </p:nvSpPr>
        <p:spPr>
          <a:xfrm>
            <a:off x="3539845" y="6510848"/>
            <a:ext cx="14810" cy="772"/>
          </a:xfrm>
          <a:custGeom>
            <a:avLst/>
            <a:gdLst>
              <a:gd name="connsiteX0" fmla="*/ 0 w 13883"/>
              <a:gd name="connsiteY0" fmla="*/ 0 h 774"/>
              <a:gd name="connsiteX1" fmla="*/ 13883 w 13883"/>
              <a:gd name="connsiteY1" fmla="*/ 416 h 774"/>
              <a:gd name="connsiteX2" fmla="*/ 13883 w 13883"/>
              <a:gd name="connsiteY2" fmla="*/ 695 h 774"/>
              <a:gd name="connsiteX3" fmla="*/ 12601 w 13883"/>
              <a:gd name="connsiteY3" fmla="*/ 774 h 774"/>
              <a:gd name="connsiteX4" fmla="*/ 0 w 13883"/>
              <a:gd name="connsiteY4" fmla="*/ 0 h 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3" h="774">
                <a:moveTo>
                  <a:pt x="0" y="0"/>
                </a:moveTo>
                <a:lnTo>
                  <a:pt x="13883" y="416"/>
                </a:lnTo>
                <a:lnTo>
                  <a:pt x="13883" y="695"/>
                </a:lnTo>
                <a:lnTo>
                  <a:pt x="12601" y="774"/>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uadroTexto 35"/>
          <p:cNvSpPr txBox="1"/>
          <p:nvPr/>
        </p:nvSpPr>
        <p:spPr>
          <a:xfrm>
            <a:off x="997682" y="170446"/>
            <a:ext cx="3035892" cy="646331"/>
          </a:xfrm>
          <a:prstGeom prst="rect">
            <a:avLst/>
          </a:prstGeom>
          <a:noFill/>
        </p:spPr>
        <p:txBody>
          <a:bodyPr wrap="square" rtlCol="0">
            <a:spAutoFit/>
          </a:bodyPr>
          <a:lstStyle/>
          <a:p>
            <a:r>
              <a:rPr lang="es-EC" sz="3600" b="1" dirty="0" smtClean="0">
                <a:solidFill>
                  <a:schemeClr val="bg1"/>
                </a:solidFill>
                <a:latin typeface="Agency FB" panose="020B0503020202020204" pitchFamily="34" charset="0"/>
              </a:rPr>
              <a:t>CONCLUSIONES</a:t>
            </a:r>
            <a:endParaRPr lang="es-EC" sz="3600" b="1" dirty="0">
              <a:solidFill>
                <a:schemeClr val="bg1"/>
              </a:solidFill>
              <a:latin typeface="Agency FB" panose="020B0503020202020204" pitchFamily="34" charset="0"/>
            </a:endParaRPr>
          </a:p>
        </p:txBody>
      </p:sp>
      <p:pic>
        <p:nvPicPr>
          <p:cNvPr id="37" name="Imagen 36"/>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889" b="24667" l="63667" r="77000">
                        <a14:foregroundMark x1="66500" y1="8667" x2="66500" y2="8667"/>
                        <a14:foregroundMark x1="74500" y1="8444" x2="74500" y2="8444"/>
                        <a14:foregroundMark x1="74667" y1="15333" x2="74667" y2="15333"/>
                        <a14:foregroundMark x1="66500" y1="16000" x2="66500" y2="16000"/>
                        <a14:foregroundMark x1="69167" y1="13778" x2="69167" y2="13778"/>
                        <a14:foregroundMark x1="71500" y1="14000" x2="71500" y2="14000"/>
                      </a14:backgroundRemoval>
                    </a14:imgEffect>
                  </a14:imgLayer>
                </a14:imgProps>
              </a:ext>
              <a:ext uri="{28A0092B-C50C-407E-A947-70E740481C1C}">
                <a14:useLocalDpi xmlns:a14="http://schemas.microsoft.com/office/drawing/2010/main" val="0"/>
              </a:ext>
            </a:extLst>
          </a:blip>
          <a:srcRect l="63174" t="5702" r="22223" b="72752"/>
          <a:stretch/>
        </p:blipFill>
        <p:spPr>
          <a:xfrm>
            <a:off x="3644157" y="227400"/>
            <a:ext cx="651356" cy="549720"/>
          </a:xfrm>
          <a:prstGeom prst="rect">
            <a:avLst/>
          </a:prstGeom>
        </p:spPr>
      </p:pic>
      <p:sp>
        <p:nvSpPr>
          <p:cNvPr id="38" name="Rectángulo 37"/>
          <p:cNvSpPr/>
          <p:nvPr/>
        </p:nvSpPr>
        <p:spPr>
          <a:xfrm>
            <a:off x="-113914" y="140179"/>
            <a:ext cx="1217371" cy="830997"/>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800" b="1" spc="-300" dirty="0" smtClean="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VIII</a:t>
            </a:r>
            <a:endParaRPr lang="es-ES" sz="4800" b="1" spc="-300" dirty="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grpSp>
        <p:nvGrpSpPr>
          <p:cNvPr id="5" name="Grupo 4"/>
          <p:cNvGrpSpPr/>
          <p:nvPr/>
        </p:nvGrpSpPr>
        <p:grpSpPr>
          <a:xfrm>
            <a:off x="2160348" y="943987"/>
            <a:ext cx="9693959" cy="3640290"/>
            <a:chOff x="2160348" y="943987"/>
            <a:chExt cx="9693959" cy="3640290"/>
          </a:xfrm>
        </p:grpSpPr>
        <p:sp>
          <p:nvSpPr>
            <p:cNvPr id="4" name="Triángulo rectángulo 3"/>
            <p:cNvSpPr/>
            <p:nvPr/>
          </p:nvSpPr>
          <p:spPr>
            <a:xfrm>
              <a:off x="2160348" y="2063631"/>
              <a:ext cx="1408591" cy="2520646"/>
            </a:xfrm>
            <a:prstGeom prst="rtTriangle">
              <a:avLst/>
            </a:prstGeom>
            <a:gradFill flip="none" rotWithShape="1">
              <a:gsLst>
                <a:gs pos="95000">
                  <a:schemeClr val="bg2">
                    <a:lumMod val="10000"/>
                  </a:schemeClr>
                </a:gs>
                <a:gs pos="31000">
                  <a:schemeClr val="bg1"/>
                </a:gs>
                <a:gs pos="88000">
                  <a:schemeClr val="bg1">
                    <a:lumMod val="65000"/>
                  </a:schemeClr>
                </a:gs>
                <a:gs pos="27000">
                  <a:schemeClr val="bg1">
                    <a:lumMod val="95000"/>
                  </a:schemeClr>
                </a:gs>
                <a:gs pos="47000">
                  <a:srgbClr val="F2F2F2">
                    <a:alpha val="70000"/>
                  </a:srgbClr>
                </a:gs>
                <a:gs pos="71000">
                  <a:schemeClr val="bg1">
                    <a:lumMod val="65000"/>
                  </a:schemeClr>
                </a:gs>
              </a:gsLst>
              <a:lin ang="11400000" scaled="0"/>
              <a:tileRect/>
            </a:gradFill>
            <a:ln>
              <a:noFill/>
            </a:ln>
            <a:effectLst>
              <a:glow rad="190500">
                <a:schemeClr val="accent3">
                  <a:satMod val="175000"/>
                  <a:alpha val="14000"/>
                </a:scheme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Pentágono 1"/>
            <p:cNvSpPr/>
            <p:nvPr/>
          </p:nvSpPr>
          <p:spPr>
            <a:xfrm flipH="1">
              <a:off x="2229043" y="943987"/>
              <a:ext cx="9625264" cy="2636239"/>
            </a:xfrm>
            <a:prstGeom prst="homePlate">
              <a:avLst>
                <a:gd name="adj" fmla="val 57837"/>
              </a:avLst>
            </a:prstGeom>
            <a:solidFill>
              <a:schemeClr val="bg1"/>
            </a:solidFill>
            <a:ln w="76200">
              <a:solidFill>
                <a:srgbClr val="2F7D81"/>
              </a:solidFill>
            </a:ln>
            <a:effectLst>
              <a:softEdge rad="12700"/>
            </a:effectLst>
            <a:scene3d>
              <a:camera prst="orthographicFront"/>
              <a:lightRig rig="balanced" dir="t"/>
            </a:scene3d>
            <a:sp3d prstMaterial="softEdge">
              <a:bevelT w="152400" h="50800" prst="softRound"/>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801688" lvl="0" algn="just"/>
              <a:r>
                <a:rPr lang="es-EC" sz="2000" b="1" i="1" dirty="0" smtClean="0">
                  <a:solidFill>
                    <a:schemeClr val="tx1"/>
                  </a:solidFill>
                </a:rPr>
                <a:t>Las </a:t>
              </a:r>
              <a:r>
                <a:rPr lang="es-EC" sz="2000" b="1" i="1" dirty="0">
                  <a:solidFill>
                    <a:schemeClr val="tx1"/>
                  </a:solidFill>
                </a:rPr>
                <a:t>principales conductas emprendedoras de los entrevistados </a:t>
              </a:r>
              <a:r>
                <a:rPr lang="es-EC" sz="2000" b="1" i="1" dirty="0" smtClean="0">
                  <a:solidFill>
                    <a:schemeClr val="tx1"/>
                  </a:solidFill>
                </a:rPr>
                <a:t>fueron</a:t>
              </a:r>
              <a:r>
                <a:rPr lang="es-EC" sz="2000" b="1" i="1" dirty="0">
                  <a:solidFill>
                    <a:schemeClr val="tx1"/>
                  </a:solidFill>
                </a:rPr>
                <a:t>: el sacrificio, persuasión, compromiso y organización. </a:t>
              </a:r>
              <a:r>
                <a:rPr lang="es-EC" sz="2000" dirty="0">
                  <a:solidFill>
                    <a:schemeClr val="tx1"/>
                  </a:solidFill>
                </a:rPr>
                <a:t>Por lo que, se pone de manifiesto la importancia de generar proyectos especializados en la calidad de emprendimientos y no tanto a la cantidad, así se enfatizan los esfuerzos generar talento humano con pasión, con seguridad en sí mismo, con resiliencia, que trabaje en equipo, tome riesgos, sea competente, sea flexible al cambio y trabaje duro </a:t>
              </a:r>
              <a:r>
                <a:rPr lang="es-EC" sz="2000" b="1" dirty="0">
                  <a:solidFill>
                    <a:schemeClr val="tx1"/>
                  </a:solidFill>
                </a:rPr>
                <a:t>para lograr de manera conjunta ser una potencia mundial en </a:t>
              </a:r>
              <a:r>
                <a:rPr lang="es-EC" sz="2000" b="1" dirty="0" smtClean="0">
                  <a:solidFill>
                    <a:schemeClr val="tx1"/>
                  </a:solidFill>
                </a:rPr>
                <a:t>turismo..</a:t>
              </a:r>
              <a:endParaRPr lang="es-EC" sz="2000" b="1" dirty="0">
                <a:solidFill>
                  <a:schemeClr val="tx1"/>
                </a:solidFill>
              </a:endParaRPr>
            </a:p>
          </p:txBody>
        </p:sp>
      </p:grpSp>
      <p:grpSp>
        <p:nvGrpSpPr>
          <p:cNvPr id="3" name="Grupo 2"/>
          <p:cNvGrpSpPr/>
          <p:nvPr/>
        </p:nvGrpSpPr>
        <p:grpSpPr>
          <a:xfrm>
            <a:off x="887299" y="3706131"/>
            <a:ext cx="11041966" cy="3608221"/>
            <a:chOff x="887299" y="3706131"/>
            <a:chExt cx="11041966" cy="3608221"/>
          </a:xfrm>
        </p:grpSpPr>
        <p:sp>
          <p:nvSpPr>
            <p:cNvPr id="49" name="Triángulo rectángulo 48"/>
            <p:cNvSpPr/>
            <p:nvPr/>
          </p:nvSpPr>
          <p:spPr>
            <a:xfrm>
              <a:off x="887299" y="4923084"/>
              <a:ext cx="1408591" cy="2391268"/>
            </a:xfrm>
            <a:prstGeom prst="rtTriangle">
              <a:avLst/>
            </a:prstGeom>
            <a:gradFill flip="none" rotWithShape="1">
              <a:gsLst>
                <a:gs pos="95000">
                  <a:schemeClr val="bg2">
                    <a:lumMod val="10000"/>
                  </a:schemeClr>
                </a:gs>
                <a:gs pos="31000">
                  <a:schemeClr val="bg1"/>
                </a:gs>
                <a:gs pos="88000">
                  <a:schemeClr val="bg1">
                    <a:lumMod val="65000"/>
                  </a:schemeClr>
                </a:gs>
                <a:gs pos="27000">
                  <a:schemeClr val="bg1">
                    <a:lumMod val="95000"/>
                  </a:schemeClr>
                </a:gs>
                <a:gs pos="47000">
                  <a:srgbClr val="F2F2F2">
                    <a:alpha val="70000"/>
                  </a:srgbClr>
                </a:gs>
                <a:gs pos="71000">
                  <a:schemeClr val="bg1">
                    <a:lumMod val="65000"/>
                  </a:schemeClr>
                </a:gs>
              </a:gsLst>
              <a:lin ang="11400000" scaled="0"/>
              <a:tileRect/>
            </a:gradFill>
            <a:ln>
              <a:noFill/>
            </a:ln>
            <a:effectLst>
              <a:glow rad="190500">
                <a:schemeClr val="accent3">
                  <a:satMod val="175000"/>
                  <a:alpha val="14000"/>
                </a:scheme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8" name="Pentágono 47"/>
            <p:cNvSpPr/>
            <p:nvPr/>
          </p:nvSpPr>
          <p:spPr>
            <a:xfrm flipH="1">
              <a:off x="975757" y="3706131"/>
              <a:ext cx="10953508" cy="2743086"/>
            </a:xfrm>
            <a:prstGeom prst="homePlate">
              <a:avLst>
                <a:gd name="adj" fmla="val 57837"/>
              </a:avLst>
            </a:prstGeom>
            <a:solidFill>
              <a:schemeClr val="bg1"/>
            </a:solidFill>
            <a:ln w="76200">
              <a:solidFill>
                <a:srgbClr val="660033"/>
              </a:solidFill>
            </a:ln>
            <a:effectLst>
              <a:softEdge rad="12700"/>
            </a:effectLst>
            <a:scene3d>
              <a:camera prst="orthographicFront"/>
              <a:lightRig rig="balanced" dir="t"/>
            </a:scene3d>
            <a:sp3d prstMaterial="softEdge">
              <a:bevelT w="152400" h="50800" prst="softRound"/>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801688" algn="just"/>
              <a:r>
                <a:rPr lang="es-419" sz="2000" b="1" i="1" dirty="0">
                  <a:solidFill>
                    <a:schemeClr val="tx1"/>
                  </a:solidFill>
                </a:rPr>
                <a:t>El Ministerio de </a:t>
              </a:r>
              <a:r>
                <a:rPr lang="es-419" sz="2000" b="1" i="1" dirty="0" smtClean="0">
                  <a:solidFill>
                    <a:schemeClr val="tx1"/>
                  </a:solidFill>
                </a:rPr>
                <a:t>Turismo, al </a:t>
              </a:r>
              <a:r>
                <a:rPr lang="es-419" sz="2000" b="1" i="1" dirty="0">
                  <a:solidFill>
                    <a:schemeClr val="tx1"/>
                  </a:solidFill>
                </a:rPr>
                <a:t>no ser el actor principal, y solo actuar como ente regulador y de apoyo; es decir no como la persona que emprende, este no se encuentra bien posicionado para identificar los problemas de quién demanda este tipo de programas</a:t>
              </a:r>
              <a:r>
                <a:rPr lang="es-419" sz="2000" dirty="0">
                  <a:solidFill>
                    <a:schemeClr val="tx1"/>
                  </a:solidFill>
                </a:rPr>
                <a:t>, por tal es primordial plantear estrategias que estén encaminadas a desarrollar un primer estudio que no sólo arroje la problemática de los entes ofertantes de servicios </a:t>
              </a:r>
              <a:r>
                <a:rPr lang="es-419" sz="2000" dirty="0" smtClean="0">
                  <a:solidFill>
                    <a:schemeClr val="tx1"/>
                  </a:solidFill>
                </a:rPr>
                <a:t>turísticos sino </a:t>
              </a:r>
              <a:r>
                <a:rPr lang="es-419" sz="2000" b="1" dirty="0">
                  <a:solidFill>
                    <a:schemeClr val="tx1"/>
                  </a:solidFill>
                </a:rPr>
                <a:t>es hacer hincapié en las dificultades que enfrentan cada una de las personas que ejecutan este tipo de servicios; y formar a profesionales, a emprendedores que miren por el bien de su negocio y sean ellos los principales actores, el principal foco de atención.</a:t>
              </a:r>
              <a:endParaRPr lang="es-EC" sz="2000" b="1" dirty="0">
                <a:solidFill>
                  <a:schemeClr val="tx1"/>
                </a:solidFill>
              </a:endParaRPr>
            </a:p>
          </p:txBody>
        </p:sp>
      </p:grpSp>
      <p:grpSp>
        <p:nvGrpSpPr>
          <p:cNvPr id="52" name="Grupo 51"/>
          <p:cNvGrpSpPr/>
          <p:nvPr/>
        </p:nvGrpSpPr>
        <p:grpSpPr>
          <a:xfrm>
            <a:off x="4885501" y="6597831"/>
            <a:ext cx="2663874" cy="180000"/>
            <a:chOff x="4781719" y="6598506"/>
            <a:chExt cx="2663874" cy="180000"/>
          </a:xfrm>
        </p:grpSpPr>
        <p:sp>
          <p:nvSpPr>
            <p:cNvPr id="53" name="Conector 52"/>
            <p:cNvSpPr/>
            <p:nvPr/>
          </p:nvSpPr>
          <p:spPr>
            <a:xfrm>
              <a:off x="4781719"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4" name="Conector 53"/>
            <p:cNvSpPr/>
            <p:nvPr/>
          </p:nvSpPr>
          <p:spPr>
            <a:xfrm>
              <a:off x="519022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Conector 54"/>
            <p:cNvSpPr/>
            <p:nvPr/>
          </p:nvSpPr>
          <p:spPr>
            <a:xfrm>
              <a:off x="5536115" y="6598506"/>
              <a:ext cx="180000" cy="180000"/>
            </a:xfrm>
            <a:prstGeom prst="flowChartConnector">
              <a:avLst/>
            </a:prstGeom>
            <a:solidFill>
              <a:srgbClr val="B6B6B6"/>
            </a:solidFill>
            <a:ln>
              <a:solidFill>
                <a:srgbClr val="B0B0B0"/>
              </a:solid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6" name="Conector 55"/>
            <p:cNvSpPr/>
            <p:nvPr/>
          </p:nvSpPr>
          <p:spPr>
            <a:xfrm>
              <a:off x="588201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7" name="Conector 56"/>
            <p:cNvSpPr/>
            <p:nvPr/>
          </p:nvSpPr>
          <p:spPr>
            <a:xfrm>
              <a:off x="6227905" y="6598506"/>
              <a:ext cx="180000" cy="180000"/>
            </a:xfrm>
            <a:prstGeom prst="flowChartConnector">
              <a:avLst/>
            </a:prstGeom>
            <a:solidFill>
              <a:srgbClr val="C5C5C5"/>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Conector 57"/>
            <p:cNvSpPr/>
            <p:nvPr/>
          </p:nvSpPr>
          <p:spPr>
            <a:xfrm>
              <a:off x="6573800" y="6598506"/>
              <a:ext cx="180000" cy="180000"/>
            </a:xfrm>
            <a:prstGeom prst="flowChartConnector">
              <a:avLst/>
            </a:prstGeom>
            <a:solidFill>
              <a:srgbClr val="B6B6B6"/>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Conector 58"/>
            <p:cNvSpPr/>
            <p:nvPr/>
          </p:nvSpPr>
          <p:spPr>
            <a:xfrm>
              <a:off x="6919695" y="6598506"/>
              <a:ext cx="180000" cy="180000"/>
            </a:xfrm>
            <a:prstGeom prst="flowChartConnector">
              <a:avLst/>
            </a:prstGeom>
            <a:solidFill>
              <a:srgbClr val="B7B7B7"/>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Conector 59"/>
            <p:cNvSpPr/>
            <p:nvPr/>
          </p:nvSpPr>
          <p:spPr>
            <a:xfrm>
              <a:off x="7265593" y="6598506"/>
              <a:ext cx="180000" cy="180000"/>
            </a:xfrm>
            <a:prstGeom prst="flowChartConnector">
              <a:avLst/>
            </a:prstGeom>
            <a:solidFill>
              <a:srgbClr val="100E38"/>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20544112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rma libre 18"/>
          <p:cNvSpPr/>
          <p:nvPr/>
        </p:nvSpPr>
        <p:spPr>
          <a:xfrm rot="2935173" flipH="1" flipV="1">
            <a:off x="-2855634" y="1724433"/>
            <a:ext cx="10745687" cy="6452455"/>
          </a:xfrm>
          <a:custGeom>
            <a:avLst/>
            <a:gdLst>
              <a:gd name="connsiteX0" fmla="*/ 0 w 10794434"/>
              <a:gd name="connsiteY0" fmla="*/ 6452455 h 6452455"/>
              <a:gd name="connsiteX1" fmla="*/ 5624959 w 10794434"/>
              <a:gd name="connsiteY1" fmla="*/ 0 h 6452455"/>
              <a:gd name="connsiteX2" fmla="*/ 10794434 w 10794434"/>
              <a:gd name="connsiteY2" fmla="*/ 4506516 h 6452455"/>
              <a:gd name="connsiteX3" fmla="*/ 9098052 w 10794434"/>
              <a:gd name="connsiteY3" fmla="*/ 6452455 h 6452455"/>
            </a:gdLst>
            <a:ahLst/>
            <a:cxnLst>
              <a:cxn ang="0">
                <a:pos x="connsiteX0" y="connsiteY0"/>
              </a:cxn>
              <a:cxn ang="0">
                <a:pos x="connsiteX1" y="connsiteY1"/>
              </a:cxn>
              <a:cxn ang="0">
                <a:pos x="connsiteX2" y="connsiteY2"/>
              </a:cxn>
              <a:cxn ang="0">
                <a:pos x="connsiteX3" y="connsiteY3"/>
              </a:cxn>
            </a:cxnLst>
            <a:rect l="l" t="t" r="r" b="b"/>
            <a:pathLst>
              <a:path w="10794434" h="6452455">
                <a:moveTo>
                  <a:pt x="0" y="6452455"/>
                </a:moveTo>
                <a:lnTo>
                  <a:pt x="5624959" y="0"/>
                </a:lnTo>
                <a:lnTo>
                  <a:pt x="10794434" y="4506516"/>
                </a:lnTo>
                <a:lnTo>
                  <a:pt x="9098052" y="6452455"/>
                </a:lnTo>
                <a:close/>
              </a:path>
            </a:pathLst>
          </a:custGeom>
          <a:gradFill>
            <a:gsLst>
              <a:gs pos="0">
                <a:schemeClr val="bg1">
                  <a:lumMod val="85000"/>
                </a:schemeClr>
              </a:gs>
              <a:gs pos="0">
                <a:schemeClr val="bg1">
                  <a:lumMod val="85000"/>
                </a:schemeClr>
              </a:gs>
              <a:gs pos="0">
                <a:schemeClr val="bg1">
                  <a:lumMod val="85000"/>
                </a:schemeClr>
              </a:gs>
              <a:gs pos="98000">
                <a:schemeClr val="bg1">
                  <a:lumMod val="85000"/>
                </a:schemeClr>
              </a:gs>
            </a:gsLst>
            <a:lin ang="5400000" scaled="1"/>
          </a:gradFill>
          <a:ln>
            <a:solidFill>
              <a:schemeClr val="bg1">
                <a:lumMod val="95000"/>
              </a:schemeClr>
            </a:solidFill>
          </a:ln>
          <a:effectLst/>
          <a:scene3d>
            <a:camera prst="orthographicFront"/>
            <a:lightRig rig="threePt"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4" name="Grupo 3"/>
          <p:cNvGrpSpPr/>
          <p:nvPr/>
        </p:nvGrpSpPr>
        <p:grpSpPr>
          <a:xfrm>
            <a:off x="0" y="66491"/>
            <a:ext cx="5271625" cy="599270"/>
            <a:chOff x="6096000" y="466073"/>
            <a:chExt cx="3875794" cy="513998"/>
          </a:xfrm>
          <a:solidFill>
            <a:srgbClr val="100E38"/>
          </a:solidFill>
        </p:grpSpPr>
        <p:grpSp>
          <p:nvGrpSpPr>
            <p:cNvPr id="5" name="Grupo 4"/>
            <p:cNvGrpSpPr/>
            <p:nvPr/>
          </p:nvGrpSpPr>
          <p:grpSpPr>
            <a:xfrm>
              <a:off x="8117929" y="466073"/>
              <a:ext cx="1853865" cy="513998"/>
              <a:chOff x="6096000" y="2911641"/>
              <a:chExt cx="4203032" cy="1046210"/>
            </a:xfrm>
            <a:grpFill/>
          </p:grpSpPr>
          <p:sp>
            <p:nvSpPr>
              <p:cNvPr id="7" name="Forma libre 6"/>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orma libre 7"/>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orma libre 8"/>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9"/>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orma libre 10"/>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6" name="Rectángulo 5"/>
            <p:cNvSpPr/>
            <p:nvPr/>
          </p:nvSpPr>
          <p:spPr>
            <a:xfrm>
              <a:off x="6096000" y="466073"/>
              <a:ext cx="2021929" cy="512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12" name="Imagen 11"/>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889" b="24667" l="63667" r="77000">
                        <a14:foregroundMark x1="66500" y1="8667" x2="66500" y2="8667"/>
                        <a14:foregroundMark x1="74500" y1="8444" x2="74500" y2="8444"/>
                        <a14:foregroundMark x1="74667" y1="15333" x2="74667" y2="15333"/>
                        <a14:foregroundMark x1="66500" y1="16000" x2="66500" y2="16000"/>
                        <a14:foregroundMark x1="69167" y1="13778" x2="69167" y2="13778"/>
                        <a14:foregroundMark x1="71500" y1="14000" x2="71500" y2="14000"/>
                      </a14:backgroundRemoval>
                    </a14:imgEffect>
                  </a14:imgLayer>
                </a14:imgProps>
              </a:ext>
              <a:ext uri="{28A0092B-C50C-407E-A947-70E740481C1C}">
                <a14:useLocalDpi xmlns:a14="http://schemas.microsoft.com/office/drawing/2010/main" val="0"/>
              </a:ext>
            </a:extLst>
          </a:blip>
          <a:srcRect l="63174" t="5702" r="22223" b="72752"/>
          <a:stretch/>
        </p:blipFill>
        <p:spPr>
          <a:xfrm>
            <a:off x="4442432" y="90270"/>
            <a:ext cx="651356" cy="549720"/>
          </a:xfrm>
          <a:prstGeom prst="rect">
            <a:avLst/>
          </a:prstGeom>
        </p:spPr>
      </p:pic>
      <p:sp>
        <p:nvSpPr>
          <p:cNvPr id="13" name="Rectángulo 12"/>
          <p:cNvSpPr/>
          <p:nvPr/>
        </p:nvSpPr>
        <p:spPr>
          <a:xfrm>
            <a:off x="-112544" y="0"/>
            <a:ext cx="1217371" cy="830997"/>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800" b="1" spc="-300" dirty="0" smtClean="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VIII</a:t>
            </a:r>
            <a:endParaRPr lang="es-ES" sz="4800" b="1" spc="-300" dirty="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sp>
        <p:nvSpPr>
          <p:cNvPr id="14" name="CuadroTexto 13"/>
          <p:cNvSpPr txBox="1"/>
          <p:nvPr/>
        </p:nvSpPr>
        <p:spPr>
          <a:xfrm>
            <a:off x="997682" y="41965"/>
            <a:ext cx="3387422" cy="646331"/>
          </a:xfrm>
          <a:prstGeom prst="rect">
            <a:avLst/>
          </a:prstGeom>
          <a:noFill/>
        </p:spPr>
        <p:txBody>
          <a:bodyPr wrap="square" rtlCol="0">
            <a:spAutoFit/>
          </a:bodyPr>
          <a:lstStyle/>
          <a:p>
            <a:r>
              <a:rPr lang="es-EC" sz="3600" b="1" dirty="0" smtClean="0">
                <a:solidFill>
                  <a:schemeClr val="bg1"/>
                </a:solidFill>
                <a:latin typeface="Agency FB" panose="020B0503020202020204" pitchFamily="34" charset="0"/>
              </a:rPr>
              <a:t>RECOMENDACIONES</a:t>
            </a:r>
            <a:endParaRPr lang="es-EC" sz="3600" b="1" dirty="0">
              <a:solidFill>
                <a:schemeClr val="bg1"/>
              </a:solidFill>
              <a:latin typeface="Agency FB" panose="020B0503020202020204" pitchFamily="34" charset="0"/>
            </a:endParaRPr>
          </a:p>
        </p:txBody>
      </p:sp>
      <p:grpSp>
        <p:nvGrpSpPr>
          <p:cNvPr id="32" name="Grupo 31"/>
          <p:cNvGrpSpPr/>
          <p:nvPr/>
        </p:nvGrpSpPr>
        <p:grpSpPr>
          <a:xfrm>
            <a:off x="1732599" y="928101"/>
            <a:ext cx="6800802" cy="4005607"/>
            <a:chOff x="1284492" y="909678"/>
            <a:chExt cx="6367555" cy="4005607"/>
          </a:xfrm>
        </p:grpSpPr>
        <p:sp>
          <p:nvSpPr>
            <p:cNvPr id="27" name="Rectángulo redondeado 26"/>
            <p:cNvSpPr/>
            <p:nvPr/>
          </p:nvSpPr>
          <p:spPr>
            <a:xfrm rot="18509897">
              <a:off x="2369939" y="2871207"/>
              <a:ext cx="339104" cy="2509997"/>
            </a:xfrm>
            <a:prstGeom prst="roundRect">
              <a:avLst>
                <a:gd name="adj" fmla="val 50000"/>
              </a:avLst>
            </a:prstGeom>
            <a:solidFill>
              <a:schemeClr val="bg2">
                <a:lumMod val="50000"/>
              </a:schemeClr>
            </a:solidFill>
            <a:ln>
              <a:noFill/>
            </a:ln>
            <a:effectLst>
              <a:glow rad="279400">
                <a:schemeClr val="bg2">
                  <a:lumMod val="10000"/>
                  <a:alpha val="39000"/>
                </a:schemeClr>
              </a:glow>
              <a:innerShdw blurRad="63500" dist="63500" dir="18900000">
                <a:schemeClr val="bg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orma libre 23"/>
            <p:cNvSpPr/>
            <p:nvPr/>
          </p:nvSpPr>
          <p:spPr>
            <a:xfrm>
              <a:off x="1565212" y="909678"/>
              <a:ext cx="6065995" cy="4005607"/>
            </a:xfrm>
            <a:custGeom>
              <a:avLst/>
              <a:gdLst>
                <a:gd name="connsiteX0" fmla="*/ 0 w 2152650"/>
                <a:gd name="connsiteY0" fmla="*/ 0 h 2097088"/>
                <a:gd name="connsiteX1" fmla="*/ 2152650 w 2152650"/>
                <a:gd name="connsiteY1" fmla="*/ 0 h 2097088"/>
                <a:gd name="connsiteX2" fmla="*/ 2152650 w 2152650"/>
                <a:gd name="connsiteY2" fmla="*/ 2097088 h 2097088"/>
                <a:gd name="connsiteX3" fmla="*/ 629295 w 2152650"/>
                <a:gd name="connsiteY3" fmla="*/ 2097088 h 2097088"/>
                <a:gd name="connsiteX4" fmla="*/ 0 w 2152650"/>
                <a:gd name="connsiteY4" fmla="*/ 1369524 h 2097088"/>
                <a:gd name="connsiteX5" fmla="*/ 0 w 2152650"/>
                <a:gd name="connsiteY5" fmla="*/ 0 h 209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650" h="2097088">
                  <a:moveTo>
                    <a:pt x="0" y="0"/>
                  </a:moveTo>
                  <a:lnTo>
                    <a:pt x="2152650" y="0"/>
                  </a:lnTo>
                  <a:lnTo>
                    <a:pt x="2152650" y="2097088"/>
                  </a:lnTo>
                  <a:lnTo>
                    <a:pt x="629295" y="2097088"/>
                  </a:lnTo>
                  <a:lnTo>
                    <a:pt x="0" y="1369524"/>
                  </a:lnTo>
                  <a:lnTo>
                    <a:pt x="0" y="0"/>
                  </a:lnTo>
                  <a:close/>
                </a:path>
              </a:pathLst>
            </a:custGeom>
            <a:gradFill flip="none" rotWithShape="1">
              <a:gsLst>
                <a:gs pos="98000">
                  <a:srgbClr val="99CC00"/>
                </a:gs>
                <a:gs pos="29000">
                  <a:srgbClr val="99CC00"/>
                </a:gs>
                <a:gs pos="74000">
                  <a:srgbClr val="99CC00"/>
                </a:gs>
                <a:gs pos="83000">
                  <a:srgbClr val="99CC00"/>
                </a:gs>
                <a:gs pos="100000">
                  <a:srgbClr val="99CC00"/>
                </a:gs>
              </a:gsLst>
              <a:lin ang="18900000" scaled="1"/>
              <a:tileRect/>
            </a:gradFill>
            <a:ln>
              <a:noFill/>
            </a:ln>
            <a:effectLst>
              <a:innerShdw blurRad="76200" dist="50800" dir="21540000">
                <a:schemeClr val="bg1">
                  <a:lumMod val="95000"/>
                  <a:alpha val="50000"/>
                </a:schemeClr>
              </a:innerShdw>
              <a:softEdge rad="12700"/>
            </a:effectLst>
            <a:scene3d>
              <a:camera prst="orthographicFront"/>
              <a:lightRig rig="chilly" dir="t">
                <a:rot lat="0" lon="0" rev="24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a:p>
          </p:txBody>
        </p:sp>
        <p:sp>
          <p:nvSpPr>
            <p:cNvPr id="31" name="CuadroTexto 30"/>
            <p:cNvSpPr txBox="1"/>
            <p:nvPr/>
          </p:nvSpPr>
          <p:spPr>
            <a:xfrm>
              <a:off x="2436088" y="932213"/>
              <a:ext cx="5215959" cy="3754874"/>
            </a:xfrm>
            <a:prstGeom prst="rect">
              <a:avLst/>
            </a:prstGeom>
            <a:noFill/>
          </p:spPr>
          <p:txBody>
            <a:bodyPr wrap="square" rtlCol="0">
              <a:spAutoFit/>
            </a:bodyPr>
            <a:lstStyle/>
            <a:p>
              <a:pPr lvl="0" algn="just"/>
              <a:r>
                <a:rPr lang="es-EC" sz="1700" dirty="0">
                  <a:solidFill>
                    <a:schemeClr val="bg1"/>
                  </a:solidFill>
                  <a:latin typeface="Arial" panose="020B0604020202020204" pitchFamily="34" charset="0"/>
                  <a:cs typeface="Arial" panose="020B0604020202020204" pitchFamily="34" charset="0"/>
                </a:rPr>
                <a:t>Se recomienda que </a:t>
              </a:r>
              <a:r>
                <a:rPr lang="es-EC" sz="1700" b="1" i="1" u="sng" dirty="0">
                  <a:solidFill>
                    <a:schemeClr val="bg1"/>
                  </a:solidFill>
                  <a:latin typeface="Arial" panose="020B0604020202020204" pitchFamily="34" charset="0"/>
                  <a:cs typeface="Arial" panose="020B0604020202020204" pitchFamily="34" charset="0"/>
                </a:rPr>
                <a:t>los programas de actuación e impulso al emprendimiento turístico desarrollados por el MINTUR; deben considerar el estudio del emprendimiento bajo parámetros más complejos </a:t>
              </a:r>
              <a:r>
                <a:rPr lang="es-EC" sz="1700" dirty="0">
                  <a:solidFill>
                    <a:schemeClr val="bg1"/>
                  </a:solidFill>
                  <a:latin typeface="Arial" panose="020B0604020202020204" pitchFamily="34" charset="0"/>
                  <a:cs typeface="Arial" panose="020B0604020202020204" pitchFamily="34" charset="0"/>
                </a:rPr>
                <a:t>de factores tanto internos como externos según las últimas tendencias de análisis; ya que estas permiten tomar en cuenta no sólo el plan empresarial de los emprendimientos sino que además  permiten conocer las singularidades personales de los individuos,  en vías a determinar de mejor manera; el nivel de incidencia que tienen las características particulares de los emprendedores sobre el alcance, la viabilidad y sostenibilidad de sus negocios. </a:t>
              </a:r>
            </a:p>
          </p:txBody>
        </p:sp>
      </p:grpSp>
      <p:grpSp>
        <p:nvGrpSpPr>
          <p:cNvPr id="34" name="Grupo 33"/>
          <p:cNvGrpSpPr/>
          <p:nvPr/>
        </p:nvGrpSpPr>
        <p:grpSpPr>
          <a:xfrm>
            <a:off x="5038403" y="3001140"/>
            <a:ext cx="5445718" cy="3375328"/>
            <a:chOff x="5420282" y="3048502"/>
            <a:chExt cx="5445718" cy="3375328"/>
          </a:xfrm>
        </p:grpSpPr>
        <p:sp>
          <p:nvSpPr>
            <p:cNvPr id="30" name="Rectángulo redondeado 29"/>
            <p:cNvSpPr/>
            <p:nvPr/>
          </p:nvSpPr>
          <p:spPr>
            <a:xfrm rot="18394566">
              <a:off x="6286873" y="4708140"/>
              <a:ext cx="342402" cy="2075583"/>
            </a:xfrm>
            <a:prstGeom prst="roundRect">
              <a:avLst>
                <a:gd name="adj" fmla="val 50000"/>
              </a:avLst>
            </a:prstGeom>
            <a:solidFill>
              <a:schemeClr val="bg2">
                <a:lumMod val="50000"/>
              </a:schemeClr>
            </a:solidFill>
            <a:ln>
              <a:noFill/>
            </a:ln>
            <a:effectLst>
              <a:glow rad="279400">
                <a:schemeClr val="bg2">
                  <a:lumMod val="10000"/>
                  <a:alpha val="39000"/>
                </a:schemeClr>
              </a:glow>
              <a:innerShdw blurRad="63500" dist="63500" dir="18900000">
                <a:schemeClr val="bg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Forma libre 28"/>
            <p:cNvSpPr/>
            <p:nvPr/>
          </p:nvSpPr>
          <p:spPr>
            <a:xfrm>
              <a:off x="5576349" y="3048502"/>
              <a:ext cx="5289651" cy="3375328"/>
            </a:xfrm>
            <a:custGeom>
              <a:avLst/>
              <a:gdLst>
                <a:gd name="connsiteX0" fmla="*/ 0 w 2152650"/>
                <a:gd name="connsiteY0" fmla="*/ 0 h 2097088"/>
                <a:gd name="connsiteX1" fmla="*/ 2152650 w 2152650"/>
                <a:gd name="connsiteY1" fmla="*/ 0 h 2097088"/>
                <a:gd name="connsiteX2" fmla="*/ 2152650 w 2152650"/>
                <a:gd name="connsiteY2" fmla="*/ 2097088 h 2097088"/>
                <a:gd name="connsiteX3" fmla="*/ 629295 w 2152650"/>
                <a:gd name="connsiteY3" fmla="*/ 2097088 h 2097088"/>
                <a:gd name="connsiteX4" fmla="*/ 0 w 2152650"/>
                <a:gd name="connsiteY4" fmla="*/ 1369524 h 2097088"/>
                <a:gd name="connsiteX5" fmla="*/ 0 w 2152650"/>
                <a:gd name="connsiteY5" fmla="*/ 0 h 209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650" h="2097088">
                  <a:moveTo>
                    <a:pt x="0" y="0"/>
                  </a:moveTo>
                  <a:lnTo>
                    <a:pt x="2152650" y="0"/>
                  </a:lnTo>
                  <a:lnTo>
                    <a:pt x="2152650" y="2097088"/>
                  </a:lnTo>
                  <a:lnTo>
                    <a:pt x="629295" y="2097088"/>
                  </a:lnTo>
                  <a:lnTo>
                    <a:pt x="0" y="1369524"/>
                  </a:lnTo>
                  <a:lnTo>
                    <a:pt x="0" y="0"/>
                  </a:lnTo>
                  <a:close/>
                </a:path>
              </a:pathLst>
            </a:custGeom>
            <a:gradFill flip="none" rotWithShape="1">
              <a:gsLst>
                <a:gs pos="98000">
                  <a:srgbClr val="FF9900"/>
                </a:gs>
                <a:gs pos="29000">
                  <a:srgbClr val="FF9900"/>
                </a:gs>
                <a:gs pos="74000">
                  <a:srgbClr val="FF9900"/>
                </a:gs>
                <a:gs pos="83000">
                  <a:srgbClr val="FF9900"/>
                </a:gs>
                <a:gs pos="100000">
                  <a:srgbClr val="FF9900"/>
                </a:gs>
              </a:gsLst>
              <a:lin ang="18900000" scaled="1"/>
              <a:tileRect/>
            </a:gradFill>
            <a:ln>
              <a:noFill/>
            </a:ln>
            <a:effectLst>
              <a:innerShdw blurRad="76200" dist="50800" dir="21540000">
                <a:schemeClr val="bg1">
                  <a:lumMod val="95000"/>
                  <a:alpha val="50000"/>
                </a:schemeClr>
              </a:innerShdw>
              <a:softEdge rad="12700"/>
            </a:effectLst>
            <a:scene3d>
              <a:camera prst="orthographicFront"/>
              <a:lightRig rig="chilly" dir="t">
                <a:rot lat="0" lon="0" rev="24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CuadroTexto 32"/>
            <p:cNvSpPr txBox="1"/>
            <p:nvPr/>
          </p:nvSpPr>
          <p:spPr>
            <a:xfrm>
              <a:off x="6147935" y="3123720"/>
              <a:ext cx="4688785" cy="2585323"/>
            </a:xfrm>
            <a:prstGeom prst="rect">
              <a:avLst/>
            </a:prstGeom>
            <a:noFill/>
          </p:spPr>
          <p:txBody>
            <a:bodyPr wrap="square" rtlCol="0">
              <a:spAutoFit/>
            </a:bodyPr>
            <a:lstStyle/>
            <a:p>
              <a:pPr lvl="0" algn="just"/>
              <a:r>
                <a:rPr lang="es-EC" dirty="0">
                  <a:solidFill>
                    <a:schemeClr val="bg1"/>
                  </a:solidFill>
                  <a:latin typeface="Arial" panose="020B0604020202020204" pitchFamily="34" charset="0"/>
                  <a:cs typeface="Arial" panose="020B0604020202020204" pitchFamily="34" charset="0"/>
                </a:rPr>
                <a:t>Se recomienda que </a:t>
              </a:r>
              <a:r>
                <a:rPr lang="es-EC" b="1" i="1" u="sng" dirty="0">
                  <a:solidFill>
                    <a:schemeClr val="bg1"/>
                  </a:solidFill>
                  <a:latin typeface="Arial" panose="020B0604020202020204" pitchFamily="34" charset="0"/>
                  <a:cs typeface="Arial" panose="020B0604020202020204" pitchFamily="34" charset="0"/>
                </a:rPr>
                <a:t>Quito Turismo o el departamento estadístico del Ministerio de Turismo continúe fomentando las investigaciones relacionadas con el caso</a:t>
              </a:r>
              <a:r>
                <a:rPr lang="es-EC" dirty="0">
                  <a:solidFill>
                    <a:schemeClr val="bg1"/>
                  </a:solidFill>
                  <a:latin typeface="Arial" panose="020B0604020202020204" pitchFamily="34" charset="0"/>
                  <a:cs typeface="Arial" panose="020B0604020202020204" pitchFamily="34" charset="0"/>
                </a:rPr>
                <a:t>, para así no solo potenciar estudios relacionados con la oferta de programas de emprendimiento sino también con la potencial demanda (emprendedores turísticos</a:t>
              </a:r>
              <a:r>
                <a:rPr lang="es-EC" dirty="0" smtClean="0">
                  <a:solidFill>
                    <a:schemeClr val="bg1"/>
                  </a:solidFill>
                  <a:latin typeface="Arial" panose="020B0604020202020204" pitchFamily="34" charset="0"/>
                  <a:cs typeface="Arial" panose="020B0604020202020204" pitchFamily="34" charset="0"/>
                </a:rPr>
                <a:t>.</a:t>
              </a:r>
              <a:endParaRPr lang="es-EC" dirty="0">
                <a:solidFill>
                  <a:schemeClr val="bg1"/>
                </a:solidFill>
                <a:latin typeface="Arial" panose="020B0604020202020204" pitchFamily="34" charset="0"/>
                <a:cs typeface="Arial" panose="020B0604020202020204" pitchFamily="34" charset="0"/>
              </a:endParaRPr>
            </a:p>
          </p:txBody>
        </p:sp>
      </p:grpSp>
      <p:grpSp>
        <p:nvGrpSpPr>
          <p:cNvPr id="35" name="Grupo 34"/>
          <p:cNvGrpSpPr/>
          <p:nvPr/>
        </p:nvGrpSpPr>
        <p:grpSpPr>
          <a:xfrm>
            <a:off x="4885501" y="6597831"/>
            <a:ext cx="2663874" cy="180000"/>
            <a:chOff x="4781719" y="6598506"/>
            <a:chExt cx="2663874" cy="180000"/>
          </a:xfrm>
        </p:grpSpPr>
        <p:sp>
          <p:nvSpPr>
            <p:cNvPr id="36" name="Conector 35"/>
            <p:cNvSpPr/>
            <p:nvPr/>
          </p:nvSpPr>
          <p:spPr>
            <a:xfrm>
              <a:off x="4781719"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Conector 36"/>
            <p:cNvSpPr/>
            <p:nvPr/>
          </p:nvSpPr>
          <p:spPr>
            <a:xfrm>
              <a:off x="519022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Conector 37"/>
            <p:cNvSpPr/>
            <p:nvPr/>
          </p:nvSpPr>
          <p:spPr>
            <a:xfrm>
              <a:off x="5536115" y="6598506"/>
              <a:ext cx="180000" cy="180000"/>
            </a:xfrm>
            <a:prstGeom prst="flowChartConnector">
              <a:avLst/>
            </a:prstGeom>
            <a:solidFill>
              <a:srgbClr val="B6B6B6"/>
            </a:solidFill>
            <a:ln>
              <a:solidFill>
                <a:srgbClr val="B0B0B0"/>
              </a:solid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Conector 38"/>
            <p:cNvSpPr/>
            <p:nvPr/>
          </p:nvSpPr>
          <p:spPr>
            <a:xfrm>
              <a:off x="588201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Conector 39"/>
            <p:cNvSpPr/>
            <p:nvPr/>
          </p:nvSpPr>
          <p:spPr>
            <a:xfrm>
              <a:off x="6227905" y="6598506"/>
              <a:ext cx="180000" cy="180000"/>
            </a:xfrm>
            <a:prstGeom prst="flowChartConnector">
              <a:avLst/>
            </a:prstGeom>
            <a:solidFill>
              <a:srgbClr val="C5C5C5"/>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1" name="Conector 40"/>
            <p:cNvSpPr/>
            <p:nvPr/>
          </p:nvSpPr>
          <p:spPr>
            <a:xfrm>
              <a:off x="6573800" y="6598506"/>
              <a:ext cx="180000" cy="180000"/>
            </a:xfrm>
            <a:prstGeom prst="flowChartConnector">
              <a:avLst/>
            </a:prstGeom>
            <a:solidFill>
              <a:srgbClr val="B6B6B6"/>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2" name="Conector 41"/>
            <p:cNvSpPr/>
            <p:nvPr/>
          </p:nvSpPr>
          <p:spPr>
            <a:xfrm>
              <a:off x="6919695" y="6598506"/>
              <a:ext cx="180000" cy="180000"/>
            </a:xfrm>
            <a:prstGeom prst="flowChartConnector">
              <a:avLst/>
            </a:prstGeom>
            <a:solidFill>
              <a:srgbClr val="B7B7B7"/>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3" name="Conector 42"/>
            <p:cNvSpPr/>
            <p:nvPr/>
          </p:nvSpPr>
          <p:spPr>
            <a:xfrm>
              <a:off x="7265593" y="6598506"/>
              <a:ext cx="180000" cy="180000"/>
            </a:xfrm>
            <a:prstGeom prst="flowChartConnector">
              <a:avLst/>
            </a:prstGeom>
            <a:solidFill>
              <a:srgbClr val="100E38"/>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1025480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strVal val="#ppt_x"/>
                                          </p:val>
                                        </p:tav>
                                        <p:tav tm="100000">
                                          <p:val>
                                            <p:strVal val="#ppt_x"/>
                                          </p:val>
                                        </p:tav>
                                      </p:tavLst>
                                    </p:anim>
                                    <p:anim calcmode="lin" valueType="num">
                                      <p:cBhvr>
                                        <p:cTn id="16"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017670" y="654870"/>
            <a:ext cx="10346758" cy="5856750"/>
            <a:chOff x="1017670" y="654870"/>
            <a:chExt cx="10346758" cy="5856750"/>
          </a:xfrm>
        </p:grpSpPr>
        <p:grpSp>
          <p:nvGrpSpPr>
            <p:cNvPr id="234" name="Grupo 233"/>
            <p:cNvGrpSpPr/>
            <p:nvPr/>
          </p:nvGrpSpPr>
          <p:grpSpPr>
            <a:xfrm>
              <a:off x="1017670" y="705853"/>
              <a:ext cx="9297403" cy="5805767"/>
              <a:chOff x="3733800" y="479716"/>
              <a:chExt cx="8715500" cy="5818331"/>
            </a:xfrm>
            <a:effectLst>
              <a:glow rad="25400">
                <a:srgbClr val="1E3252">
                  <a:alpha val="45000"/>
                </a:srgbClr>
              </a:glow>
              <a:outerShdw blurRad="63500" dir="5400000" sx="101000" sy="101000" algn="t" rotWithShape="0">
                <a:srgbClr val="3BC6C9">
                  <a:alpha val="39000"/>
                </a:srgbClr>
              </a:outerShdw>
            </a:effectLst>
          </p:grpSpPr>
          <p:grpSp>
            <p:nvGrpSpPr>
              <p:cNvPr id="231" name="Grupo 230"/>
              <p:cNvGrpSpPr/>
              <p:nvPr/>
            </p:nvGrpSpPr>
            <p:grpSpPr>
              <a:xfrm>
                <a:off x="3935452" y="988288"/>
                <a:ext cx="7979780" cy="4982045"/>
                <a:chOff x="3935452" y="988288"/>
                <a:chExt cx="7979780" cy="5092459"/>
              </a:xfrm>
              <a:solidFill>
                <a:srgbClr val="12294A"/>
              </a:solidFill>
            </p:grpSpPr>
            <p:grpSp>
              <p:nvGrpSpPr>
                <p:cNvPr id="103" name="Grupo 102"/>
                <p:cNvGrpSpPr/>
                <p:nvPr/>
              </p:nvGrpSpPr>
              <p:grpSpPr>
                <a:xfrm>
                  <a:off x="6112000" y="988288"/>
                  <a:ext cx="5803232" cy="553153"/>
                  <a:chOff x="6096001" y="978365"/>
                  <a:chExt cx="3566713" cy="527780"/>
                </a:xfrm>
                <a:grpFill/>
              </p:grpSpPr>
              <p:grpSp>
                <p:nvGrpSpPr>
                  <p:cNvPr id="50" name="Grupo 49"/>
                  <p:cNvGrpSpPr/>
                  <p:nvPr/>
                </p:nvGrpSpPr>
                <p:grpSpPr>
                  <a:xfrm>
                    <a:off x="7808849" y="978365"/>
                    <a:ext cx="1853865" cy="527780"/>
                    <a:chOff x="6096000" y="2911641"/>
                    <a:chExt cx="4203032" cy="1046210"/>
                  </a:xfrm>
                  <a:grpFill/>
                </p:grpSpPr>
                <p:sp>
                  <p:nvSpPr>
                    <p:cNvPr id="51" name="Forma libre 50"/>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2" name="Forma libre 51"/>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3" name="Forma libre 52"/>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4" name="Forma libre 53"/>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Forma libre 54"/>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02" name="Rectángulo 101"/>
                  <p:cNvSpPr/>
                  <p:nvPr/>
                </p:nvSpPr>
                <p:spPr>
                  <a:xfrm>
                    <a:off x="6096001" y="978365"/>
                    <a:ext cx="1712848" cy="5244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22" name="Forma libre 221"/>
                <p:cNvSpPr/>
                <p:nvPr/>
              </p:nvSpPr>
              <p:spPr>
                <a:xfrm>
                  <a:off x="3935452" y="988290"/>
                  <a:ext cx="2176548" cy="5092457"/>
                </a:xfrm>
                <a:custGeom>
                  <a:avLst/>
                  <a:gdLst>
                    <a:gd name="connsiteX0" fmla="*/ 2173458 w 2176548"/>
                    <a:gd name="connsiteY0" fmla="*/ 0 h 5092457"/>
                    <a:gd name="connsiteX1" fmla="*/ 2176548 w 2176548"/>
                    <a:gd name="connsiteY1" fmla="*/ 190 h 5092457"/>
                    <a:gd name="connsiteX2" fmla="*/ 2176548 w 2176548"/>
                    <a:gd name="connsiteY2" fmla="*/ 512371 h 5092457"/>
                    <a:gd name="connsiteX3" fmla="*/ 2175266 w 2176548"/>
                    <a:gd name="connsiteY3" fmla="*/ 512292 h 5092457"/>
                    <a:gd name="connsiteX4" fmla="*/ 203615 w 2176548"/>
                    <a:gd name="connsiteY4" fmla="*/ 2911025 h 5092457"/>
                    <a:gd name="connsiteX5" fmla="*/ 1235460 w 2176548"/>
                    <a:gd name="connsiteY5" fmla="*/ 5020244 h 5092457"/>
                    <a:gd name="connsiteX6" fmla="*/ 1261282 w 2176548"/>
                    <a:gd name="connsiteY6" fmla="*/ 5035378 h 5092457"/>
                    <a:gd name="connsiteX7" fmla="*/ 1337391 w 2176548"/>
                    <a:gd name="connsiteY7" fmla="*/ 5092457 h 5092457"/>
                    <a:gd name="connsiteX8" fmla="*/ 1327450 w 2176548"/>
                    <a:gd name="connsiteY8" fmla="*/ 5088024 h 5092457"/>
                    <a:gd name="connsiteX9" fmla="*/ 0 w 2176548"/>
                    <a:gd name="connsiteY9" fmla="*/ 2648061 h 5092457"/>
                    <a:gd name="connsiteX10" fmla="*/ 2173458 w 2176548"/>
                    <a:gd name="connsiteY10" fmla="*/ 0 h 509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6548" h="5092457">
                      <a:moveTo>
                        <a:pt x="2173458" y="0"/>
                      </a:moveTo>
                      <a:lnTo>
                        <a:pt x="2176548" y="190"/>
                      </a:lnTo>
                      <a:lnTo>
                        <a:pt x="2176548" y="512371"/>
                      </a:lnTo>
                      <a:lnTo>
                        <a:pt x="2175266" y="512292"/>
                      </a:lnTo>
                      <a:cubicBezTo>
                        <a:pt x="1086353" y="512292"/>
                        <a:pt x="203615" y="1586241"/>
                        <a:pt x="203615" y="2911025"/>
                      </a:cubicBezTo>
                      <a:cubicBezTo>
                        <a:pt x="203615" y="3821814"/>
                        <a:pt x="620846" y="4614045"/>
                        <a:pt x="1235460" y="5020244"/>
                      </a:cubicBezTo>
                      <a:lnTo>
                        <a:pt x="1261282" y="5035378"/>
                      </a:lnTo>
                      <a:lnTo>
                        <a:pt x="1337391" y="5092457"/>
                      </a:lnTo>
                      <a:lnTo>
                        <a:pt x="1327450" y="5088024"/>
                      </a:lnTo>
                      <a:cubicBezTo>
                        <a:pt x="547363" y="4686027"/>
                        <a:pt x="0" y="3744924"/>
                        <a:pt x="0" y="2648061"/>
                      </a:cubicBezTo>
                      <a:cubicBezTo>
                        <a:pt x="0" y="1185577"/>
                        <a:pt x="973090" y="0"/>
                        <a:pt x="217345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29" name="Grupo 228"/>
              <p:cNvGrpSpPr/>
              <p:nvPr/>
            </p:nvGrpSpPr>
            <p:grpSpPr>
              <a:xfrm>
                <a:off x="4367462" y="2014946"/>
                <a:ext cx="6605338" cy="4028628"/>
                <a:chOff x="4367462" y="2014946"/>
                <a:chExt cx="6605338" cy="4028628"/>
              </a:xfrm>
              <a:solidFill>
                <a:srgbClr val="1E3252"/>
              </a:solidFill>
            </p:grpSpPr>
            <p:grpSp>
              <p:nvGrpSpPr>
                <p:cNvPr id="99" name="Grupo 98"/>
                <p:cNvGrpSpPr/>
                <p:nvPr/>
              </p:nvGrpSpPr>
              <p:grpSpPr>
                <a:xfrm>
                  <a:off x="6096000" y="2014946"/>
                  <a:ext cx="4876800" cy="549963"/>
                  <a:chOff x="6096000" y="2014946"/>
                  <a:chExt cx="2987643" cy="549963"/>
                </a:xfrm>
                <a:grpFill/>
              </p:grpSpPr>
              <p:grpSp>
                <p:nvGrpSpPr>
                  <p:cNvPr id="62" name="Grupo 61"/>
                  <p:cNvGrpSpPr/>
                  <p:nvPr/>
                </p:nvGrpSpPr>
                <p:grpSpPr>
                  <a:xfrm>
                    <a:off x="7229778" y="2017816"/>
                    <a:ext cx="1853865" cy="547093"/>
                    <a:chOff x="6096000" y="2911641"/>
                    <a:chExt cx="4203032" cy="1046210"/>
                  </a:xfrm>
                  <a:grpFill/>
                </p:grpSpPr>
                <p:sp>
                  <p:nvSpPr>
                    <p:cNvPr id="63" name="Forma libre 62"/>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4" name="Forma libre 63"/>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5" name="Forma libre 64"/>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6" name="Forma libre 65"/>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7" name="Forma libre 66"/>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98" name="Rectángulo 97"/>
                  <p:cNvSpPr/>
                  <p:nvPr/>
                </p:nvSpPr>
                <p:spPr>
                  <a:xfrm>
                    <a:off x="6096000" y="2014946"/>
                    <a:ext cx="1133778" cy="548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20" name="Forma libre 219"/>
                <p:cNvSpPr/>
                <p:nvPr/>
              </p:nvSpPr>
              <p:spPr>
                <a:xfrm>
                  <a:off x="4367462" y="2021872"/>
                  <a:ext cx="1744538" cy="4021702"/>
                </a:xfrm>
                <a:custGeom>
                  <a:avLst/>
                  <a:gdLst>
                    <a:gd name="connsiteX0" fmla="*/ 1744538 w 1744538"/>
                    <a:gd name="connsiteY0" fmla="*/ 0 h 4021702"/>
                    <a:gd name="connsiteX1" fmla="*/ 1744538 w 1744538"/>
                    <a:gd name="connsiteY1" fmla="*/ 556490 h 4021702"/>
                    <a:gd name="connsiteX2" fmla="*/ 1599668 w 1744538"/>
                    <a:gd name="connsiteY2" fmla="*/ 564935 h 4021702"/>
                    <a:gd name="connsiteX3" fmla="*/ 129482 w 1744538"/>
                    <a:gd name="connsiteY3" fmla="*/ 2445761 h 4021702"/>
                    <a:gd name="connsiteX4" fmla="*/ 851495 w 1744538"/>
                    <a:gd name="connsiteY4" fmla="*/ 4013465 h 4021702"/>
                    <a:gd name="connsiteX5" fmla="*/ 863239 w 1744538"/>
                    <a:gd name="connsiteY5" fmla="*/ 4021702 h 4021702"/>
                    <a:gd name="connsiteX6" fmla="*/ 829272 w 1744538"/>
                    <a:gd name="connsiteY6" fmla="*/ 4001795 h 4021702"/>
                    <a:gd name="connsiteX7" fmla="*/ 773241 w 1744538"/>
                    <a:gd name="connsiteY7" fmla="*/ 3959773 h 4021702"/>
                    <a:gd name="connsiteX8" fmla="*/ 0 w 1744538"/>
                    <a:gd name="connsiteY8" fmla="*/ 2164476 h 4021702"/>
                    <a:gd name="connsiteX9" fmla="*/ 1574498 w 1744538"/>
                    <a:gd name="connsiteY9" fmla="*/ 10600 h 4021702"/>
                    <a:gd name="connsiteX10" fmla="*/ 1744538 w 1744538"/>
                    <a:gd name="connsiteY10" fmla="*/ 0 h 402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4538" h="4021702">
                      <a:moveTo>
                        <a:pt x="1744538" y="0"/>
                      </a:moveTo>
                      <a:lnTo>
                        <a:pt x="1744538" y="556490"/>
                      </a:lnTo>
                      <a:lnTo>
                        <a:pt x="1599668" y="564935"/>
                      </a:lnTo>
                      <a:cubicBezTo>
                        <a:pt x="773886" y="661752"/>
                        <a:pt x="129482" y="1466878"/>
                        <a:pt x="129482" y="2445761"/>
                      </a:cubicBezTo>
                      <a:cubicBezTo>
                        <a:pt x="129482" y="3098350"/>
                        <a:pt x="415884" y="3673713"/>
                        <a:pt x="851495" y="4013465"/>
                      </a:cubicBezTo>
                      <a:lnTo>
                        <a:pt x="863239" y="4021702"/>
                      </a:lnTo>
                      <a:lnTo>
                        <a:pt x="829272" y="4001795"/>
                      </a:lnTo>
                      <a:lnTo>
                        <a:pt x="773241" y="3959773"/>
                      </a:lnTo>
                      <a:cubicBezTo>
                        <a:pt x="306722" y="3570697"/>
                        <a:pt x="0" y="2911805"/>
                        <a:pt x="0" y="2164476"/>
                      </a:cubicBezTo>
                      <a:cubicBezTo>
                        <a:pt x="0" y="1043483"/>
                        <a:pt x="690126" y="121472"/>
                        <a:pt x="1574498" y="10600"/>
                      </a:cubicBezTo>
                      <a:lnTo>
                        <a:pt x="174453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27" name="Grupo 226"/>
              <p:cNvGrpSpPr/>
              <p:nvPr/>
            </p:nvGrpSpPr>
            <p:grpSpPr>
              <a:xfrm>
                <a:off x="4632160" y="3031041"/>
                <a:ext cx="5426240" cy="3084288"/>
                <a:chOff x="4632160" y="3031041"/>
                <a:chExt cx="5426240" cy="3084288"/>
              </a:xfrm>
              <a:solidFill>
                <a:srgbClr val="23585F"/>
              </a:solidFill>
            </p:grpSpPr>
            <p:grpSp>
              <p:nvGrpSpPr>
                <p:cNvPr id="95" name="Grupo 94"/>
                <p:cNvGrpSpPr/>
                <p:nvPr/>
              </p:nvGrpSpPr>
              <p:grpSpPr>
                <a:xfrm>
                  <a:off x="6096000" y="3040752"/>
                  <a:ext cx="3962400" cy="463671"/>
                  <a:chOff x="6096000" y="3040752"/>
                  <a:chExt cx="2389183" cy="463671"/>
                </a:xfrm>
                <a:grpFill/>
              </p:grpSpPr>
              <p:grpSp>
                <p:nvGrpSpPr>
                  <p:cNvPr id="86" name="Grupo 85"/>
                  <p:cNvGrpSpPr/>
                  <p:nvPr/>
                </p:nvGrpSpPr>
                <p:grpSpPr>
                  <a:xfrm>
                    <a:off x="6631318" y="3040752"/>
                    <a:ext cx="1853865" cy="458374"/>
                    <a:chOff x="6096000" y="2911641"/>
                    <a:chExt cx="4203032" cy="1046210"/>
                  </a:xfrm>
                  <a:grpFill/>
                </p:grpSpPr>
                <p:sp>
                  <p:nvSpPr>
                    <p:cNvPr id="87" name="Forma libre 86"/>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8" name="Forma libre 87"/>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9" name="Forma libre 88"/>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0" name="Forma libre 89"/>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1" name="Forma libre 90"/>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94" name="Rectángulo 93"/>
                  <p:cNvSpPr/>
                  <p:nvPr/>
                </p:nvSpPr>
                <p:spPr>
                  <a:xfrm>
                    <a:off x="6096000" y="3040752"/>
                    <a:ext cx="535318" cy="4636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18" name="Forma libre 217"/>
                <p:cNvSpPr/>
                <p:nvPr/>
              </p:nvSpPr>
              <p:spPr>
                <a:xfrm>
                  <a:off x="4632160" y="3031041"/>
                  <a:ext cx="1479841" cy="3084288"/>
                </a:xfrm>
                <a:custGeom>
                  <a:avLst/>
                  <a:gdLst>
                    <a:gd name="connsiteX0" fmla="*/ 1477142 w 1479841"/>
                    <a:gd name="connsiteY0" fmla="*/ 0 h 3084288"/>
                    <a:gd name="connsiteX1" fmla="*/ 1479841 w 1479841"/>
                    <a:gd name="connsiteY1" fmla="*/ 153 h 3084288"/>
                    <a:gd name="connsiteX2" fmla="*/ 1479841 w 1479841"/>
                    <a:gd name="connsiteY2" fmla="*/ 473906 h 3084288"/>
                    <a:gd name="connsiteX3" fmla="*/ 1470123 w 1479841"/>
                    <a:gd name="connsiteY3" fmla="*/ 473382 h 3084288"/>
                    <a:gd name="connsiteX4" fmla="*/ 133605 w 1479841"/>
                    <a:gd name="connsiteY4" fmla="*/ 1900281 h 3084288"/>
                    <a:gd name="connsiteX5" fmla="*/ 722863 w 1479841"/>
                    <a:gd name="connsiteY5" fmla="*/ 3083488 h 3084288"/>
                    <a:gd name="connsiteX6" fmla="*/ 724095 w 1479841"/>
                    <a:gd name="connsiteY6" fmla="*/ 3084288 h 3084288"/>
                    <a:gd name="connsiteX7" fmla="*/ 714517 w 1479841"/>
                    <a:gd name="connsiteY7" fmla="*/ 3080023 h 3084288"/>
                    <a:gd name="connsiteX8" fmla="*/ 651258 w 1479841"/>
                    <a:gd name="connsiteY8" fmla="*/ 3036829 h 3084288"/>
                    <a:gd name="connsiteX9" fmla="*/ 0 w 1479841"/>
                    <a:gd name="connsiteY9" fmla="*/ 1660181 h 3084288"/>
                    <a:gd name="connsiteX10" fmla="*/ 1477142 w 1479841"/>
                    <a:gd name="connsiteY10" fmla="*/ 0 h 30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9841" h="3084288">
                      <a:moveTo>
                        <a:pt x="1477142" y="0"/>
                      </a:moveTo>
                      <a:lnTo>
                        <a:pt x="1479841" y="153"/>
                      </a:lnTo>
                      <a:lnTo>
                        <a:pt x="1479841" y="473906"/>
                      </a:lnTo>
                      <a:lnTo>
                        <a:pt x="1470123" y="473382"/>
                      </a:lnTo>
                      <a:cubicBezTo>
                        <a:pt x="731984" y="473382"/>
                        <a:pt x="133605" y="1112226"/>
                        <a:pt x="133605" y="1900281"/>
                      </a:cubicBezTo>
                      <a:cubicBezTo>
                        <a:pt x="133605" y="2392816"/>
                        <a:pt x="367347" y="2827064"/>
                        <a:pt x="722863" y="3083488"/>
                      </a:cubicBezTo>
                      <a:lnTo>
                        <a:pt x="724095" y="3084288"/>
                      </a:lnTo>
                      <a:lnTo>
                        <a:pt x="714517" y="3080023"/>
                      </a:lnTo>
                      <a:lnTo>
                        <a:pt x="651258" y="3036829"/>
                      </a:lnTo>
                      <a:cubicBezTo>
                        <a:pt x="258335" y="2738483"/>
                        <a:pt x="0" y="2233239"/>
                        <a:pt x="0" y="1660181"/>
                      </a:cubicBezTo>
                      <a:cubicBezTo>
                        <a:pt x="0" y="743288"/>
                        <a:pt x="661339" y="0"/>
                        <a:pt x="147714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26" name="Grupo 225"/>
              <p:cNvGrpSpPr/>
              <p:nvPr/>
            </p:nvGrpSpPr>
            <p:grpSpPr>
              <a:xfrm>
                <a:off x="4911694" y="3900881"/>
                <a:ext cx="4145025" cy="2285463"/>
                <a:chOff x="4911694" y="3900881"/>
                <a:chExt cx="4145025" cy="2285463"/>
              </a:xfrm>
              <a:solidFill>
                <a:srgbClr val="4AB3BE"/>
              </a:solidFill>
            </p:grpSpPr>
            <p:grpSp>
              <p:nvGrpSpPr>
                <p:cNvPr id="37" name="Grupo 36"/>
                <p:cNvGrpSpPr/>
                <p:nvPr/>
              </p:nvGrpSpPr>
              <p:grpSpPr>
                <a:xfrm>
                  <a:off x="6096001" y="3928153"/>
                  <a:ext cx="2960718" cy="450069"/>
                  <a:chOff x="6096000" y="2911641"/>
                  <a:chExt cx="4203032" cy="1046210"/>
                </a:xfrm>
                <a:grpFill/>
              </p:grpSpPr>
              <p:sp>
                <p:nvSpPr>
                  <p:cNvPr id="20" name="Forma libre 19"/>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Forma libre 35"/>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solidFill>
                    <a:srgbClr val="406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Forma libre 33"/>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solidFill>
                    <a:srgbClr val="406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Forma libre 32"/>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Forma libre 30"/>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16" name="Forma libre 215"/>
                <p:cNvSpPr/>
                <p:nvPr/>
              </p:nvSpPr>
              <p:spPr>
                <a:xfrm>
                  <a:off x="4911694" y="3900881"/>
                  <a:ext cx="1200307" cy="2285463"/>
                </a:xfrm>
                <a:custGeom>
                  <a:avLst/>
                  <a:gdLst>
                    <a:gd name="connsiteX0" fmla="*/ 1184307 w 1200307"/>
                    <a:gd name="connsiteY0" fmla="*/ 0 h 2285463"/>
                    <a:gd name="connsiteX1" fmla="*/ 1200307 w 1200307"/>
                    <a:gd name="connsiteY1" fmla="*/ 836 h 2285463"/>
                    <a:gd name="connsiteX2" fmla="*/ 1200307 w 1200307"/>
                    <a:gd name="connsiteY2" fmla="*/ 477388 h 2285463"/>
                    <a:gd name="connsiteX3" fmla="*/ 1199346 w 1200307"/>
                    <a:gd name="connsiteY3" fmla="*/ 477342 h 2285463"/>
                    <a:gd name="connsiteX4" fmla="*/ 148588 w 1200307"/>
                    <a:gd name="connsiteY4" fmla="*/ 1463932 h 2285463"/>
                    <a:gd name="connsiteX5" fmla="*/ 611857 w 1200307"/>
                    <a:gd name="connsiteY5" fmla="*/ 2282028 h 2285463"/>
                    <a:gd name="connsiteX6" fmla="*/ 617878 w 1200307"/>
                    <a:gd name="connsiteY6" fmla="*/ 2285463 h 2285463"/>
                    <a:gd name="connsiteX7" fmla="*/ 571207 w 1200307"/>
                    <a:gd name="connsiteY7" fmla="*/ 2270842 h 2285463"/>
                    <a:gd name="connsiteX8" fmla="*/ 564337 w 1200307"/>
                    <a:gd name="connsiteY8" fmla="*/ 2267783 h 2285463"/>
                    <a:gd name="connsiteX9" fmla="*/ 522150 w 1200307"/>
                    <a:gd name="connsiteY9" fmla="*/ 2241267 h 2285463"/>
                    <a:gd name="connsiteX10" fmla="*/ 0 w 1200307"/>
                    <a:gd name="connsiteY10" fmla="*/ 1225261 h 2285463"/>
                    <a:gd name="connsiteX11" fmla="*/ 1184307 w 1200307"/>
                    <a:gd name="connsiteY11" fmla="*/ 0 h 228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0307" h="2285463">
                      <a:moveTo>
                        <a:pt x="1184307" y="0"/>
                      </a:moveTo>
                      <a:lnTo>
                        <a:pt x="1200307" y="836"/>
                      </a:lnTo>
                      <a:lnTo>
                        <a:pt x="1200307" y="477388"/>
                      </a:lnTo>
                      <a:lnTo>
                        <a:pt x="1199346" y="477342"/>
                      </a:lnTo>
                      <a:cubicBezTo>
                        <a:pt x="619028" y="477342"/>
                        <a:pt x="148588" y="919053"/>
                        <a:pt x="148588" y="1463932"/>
                      </a:cubicBezTo>
                      <a:cubicBezTo>
                        <a:pt x="148588" y="1804482"/>
                        <a:pt x="332353" y="2104731"/>
                        <a:pt x="611857" y="2282028"/>
                      </a:cubicBezTo>
                      <a:lnTo>
                        <a:pt x="617878" y="2285463"/>
                      </a:lnTo>
                      <a:lnTo>
                        <a:pt x="571207" y="2270842"/>
                      </a:lnTo>
                      <a:lnTo>
                        <a:pt x="564337" y="2267783"/>
                      </a:lnTo>
                      <a:lnTo>
                        <a:pt x="522150" y="2241267"/>
                      </a:lnTo>
                      <a:cubicBezTo>
                        <a:pt x="207122" y="2021079"/>
                        <a:pt x="0" y="1648194"/>
                        <a:pt x="0" y="1225261"/>
                      </a:cubicBezTo>
                      <a:cubicBezTo>
                        <a:pt x="0" y="548568"/>
                        <a:pt x="530232" y="0"/>
                        <a:pt x="1184307" y="0"/>
                      </a:cubicBezTo>
                      <a:close/>
                    </a:path>
                  </a:pathLst>
                </a:custGeom>
                <a:solidFill>
                  <a:srgbClr val="406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12" name="Forma libre 211"/>
              <p:cNvSpPr/>
              <p:nvPr/>
            </p:nvSpPr>
            <p:spPr>
              <a:xfrm>
                <a:off x="5230701" y="6043574"/>
                <a:ext cx="126980" cy="75004"/>
              </a:xfrm>
              <a:custGeom>
                <a:avLst/>
                <a:gdLst>
                  <a:gd name="connsiteX0" fmla="*/ 0 w 126980"/>
                  <a:gd name="connsiteY0" fmla="*/ 0 h 75004"/>
                  <a:gd name="connsiteX1" fmla="*/ 112561 w 126980"/>
                  <a:gd name="connsiteY1" fmla="*/ 65969 h 75004"/>
                  <a:gd name="connsiteX2" fmla="*/ 115975 w 126980"/>
                  <a:gd name="connsiteY2" fmla="*/ 67490 h 75004"/>
                  <a:gd name="connsiteX3" fmla="*/ 126980 w 126980"/>
                  <a:gd name="connsiteY3" fmla="*/ 75004 h 75004"/>
                  <a:gd name="connsiteX4" fmla="*/ 71956 w 126980"/>
                  <a:gd name="connsiteY4" fmla="*/ 50467 h 75004"/>
                  <a:gd name="connsiteX5" fmla="*/ 0 w 126980"/>
                  <a:gd name="connsiteY5" fmla="*/ 0 h 7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80" h="75004">
                    <a:moveTo>
                      <a:pt x="0" y="0"/>
                    </a:moveTo>
                    <a:lnTo>
                      <a:pt x="112561" y="65969"/>
                    </a:lnTo>
                    <a:lnTo>
                      <a:pt x="115975" y="67490"/>
                    </a:lnTo>
                    <a:lnTo>
                      <a:pt x="126980" y="75004"/>
                    </a:lnTo>
                    <a:lnTo>
                      <a:pt x="71956" y="50467"/>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1" name="Forma libre 210"/>
              <p:cNvSpPr/>
              <p:nvPr/>
            </p:nvSpPr>
            <p:spPr>
              <a:xfrm>
                <a:off x="5272844" y="6080747"/>
                <a:ext cx="181897" cy="105327"/>
              </a:xfrm>
              <a:custGeom>
                <a:avLst/>
                <a:gdLst>
                  <a:gd name="connsiteX0" fmla="*/ 0 w 181897"/>
                  <a:gd name="connsiteY0" fmla="*/ 0 h 105327"/>
                  <a:gd name="connsiteX1" fmla="*/ 29814 w 181897"/>
                  <a:gd name="connsiteY1" fmla="*/ 13295 h 105327"/>
                  <a:gd name="connsiteX2" fmla="*/ 81136 w 181897"/>
                  <a:gd name="connsiteY2" fmla="*/ 49290 h 105327"/>
                  <a:gd name="connsiteX3" fmla="*/ 181897 w 181897"/>
                  <a:gd name="connsiteY3" fmla="*/ 105327 h 105327"/>
                  <a:gd name="connsiteX4" fmla="*/ 165447 w 181897"/>
                  <a:gd name="connsiteY4" fmla="*/ 100322 h 105327"/>
                  <a:gd name="connsiteX5" fmla="*/ 12462 w 181897"/>
                  <a:gd name="connsiteY5" fmla="*/ 9346 h 105327"/>
                  <a:gd name="connsiteX6" fmla="*/ 0 w 181897"/>
                  <a:gd name="connsiteY6" fmla="*/ 0 h 1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897" h="105327">
                    <a:moveTo>
                      <a:pt x="0" y="0"/>
                    </a:moveTo>
                    <a:lnTo>
                      <a:pt x="29814" y="13295"/>
                    </a:lnTo>
                    <a:lnTo>
                      <a:pt x="81136" y="49290"/>
                    </a:lnTo>
                    <a:lnTo>
                      <a:pt x="181897" y="105327"/>
                    </a:lnTo>
                    <a:lnTo>
                      <a:pt x="165447" y="100322"/>
                    </a:lnTo>
                    <a:lnTo>
                      <a:pt x="12462" y="9346"/>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9" name="Forma libre 208"/>
              <p:cNvSpPr/>
              <p:nvPr/>
            </p:nvSpPr>
            <p:spPr>
              <a:xfrm>
                <a:off x="5356254" y="6115329"/>
                <a:ext cx="122652" cy="55142"/>
              </a:xfrm>
              <a:custGeom>
                <a:avLst/>
                <a:gdLst>
                  <a:gd name="connsiteX0" fmla="*/ 0 w 122652"/>
                  <a:gd name="connsiteY0" fmla="*/ 0 h 55142"/>
                  <a:gd name="connsiteX1" fmla="*/ 119776 w 122652"/>
                  <a:gd name="connsiteY1" fmla="*/ 53334 h 55142"/>
                  <a:gd name="connsiteX2" fmla="*/ 122652 w 122652"/>
                  <a:gd name="connsiteY2" fmla="*/ 55142 h 55142"/>
                  <a:gd name="connsiteX3" fmla="*/ 106336 w 122652"/>
                  <a:gd name="connsiteY3" fmla="*/ 50030 h 55142"/>
                  <a:gd name="connsiteX4" fmla="*/ 12892 w 122652"/>
                  <a:gd name="connsiteY4" fmla="*/ 8361 h 55142"/>
                  <a:gd name="connsiteX5" fmla="*/ 0 w 122652"/>
                  <a:gd name="connsiteY5" fmla="*/ 0 h 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652" h="55142">
                    <a:moveTo>
                      <a:pt x="0" y="0"/>
                    </a:moveTo>
                    <a:lnTo>
                      <a:pt x="119776" y="53334"/>
                    </a:lnTo>
                    <a:lnTo>
                      <a:pt x="122652" y="55142"/>
                    </a:lnTo>
                    <a:lnTo>
                      <a:pt x="106336" y="50030"/>
                    </a:lnTo>
                    <a:lnTo>
                      <a:pt x="12892" y="8361"/>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8" name="Forma libre 207"/>
              <p:cNvSpPr/>
              <p:nvPr/>
            </p:nvSpPr>
            <p:spPr>
              <a:xfrm>
                <a:off x="5357681" y="6118579"/>
                <a:ext cx="84370" cy="52399"/>
              </a:xfrm>
              <a:custGeom>
                <a:avLst/>
                <a:gdLst>
                  <a:gd name="connsiteX0" fmla="*/ 0 w 84370"/>
                  <a:gd name="connsiteY0" fmla="*/ 0 h 52399"/>
                  <a:gd name="connsiteX1" fmla="*/ 11465 w 84370"/>
                  <a:gd name="connsiteY1" fmla="*/ 5112 h 52399"/>
                  <a:gd name="connsiteX2" fmla="*/ 84370 w 84370"/>
                  <a:gd name="connsiteY2" fmla="*/ 52399 h 52399"/>
                  <a:gd name="connsiteX3" fmla="*/ 47526 w 84370"/>
                  <a:gd name="connsiteY3" fmla="*/ 32450 h 52399"/>
                  <a:gd name="connsiteX4" fmla="*/ 0 w 84370"/>
                  <a:gd name="connsiteY4" fmla="*/ 0 h 5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370" h="52399">
                    <a:moveTo>
                      <a:pt x="0" y="0"/>
                    </a:moveTo>
                    <a:lnTo>
                      <a:pt x="11465" y="5112"/>
                    </a:lnTo>
                    <a:lnTo>
                      <a:pt x="84370" y="52399"/>
                    </a:lnTo>
                    <a:lnTo>
                      <a:pt x="47526" y="32450"/>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6" name="Forma libre 205"/>
              <p:cNvSpPr/>
              <p:nvPr/>
            </p:nvSpPr>
            <p:spPr>
              <a:xfrm>
                <a:off x="5478906" y="6170471"/>
                <a:ext cx="138316" cy="65038"/>
              </a:xfrm>
              <a:custGeom>
                <a:avLst/>
                <a:gdLst>
                  <a:gd name="connsiteX0" fmla="*/ 0 w 138316"/>
                  <a:gd name="connsiteY0" fmla="*/ 0 h 65038"/>
                  <a:gd name="connsiteX1" fmla="*/ 3994 w 138316"/>
                  <a:gd name="connsiteY1" fmla="*/ 1251 h 65038"/>
                  <a:gd name="connsiteX2" fmla="*/ 45503 w 138316"/>
                  <a:gd name="connsiteY2" fmla="*/ 19734 h 65038"/>
                  <a:gd name="connsiteX3" fmla="*/ 71928 w 138316"/>
                  <a:gd name="connsiteY3" fmla="*/ 28001 h 65038"/>
                  <a:gd name="connsiteX4" fmla="*/ 131279 w 138316"/>
                  <a:gd name="connsiteY4" fmla="*/ 61855 h 65038"/>
                  <a:gd name="connsiteX5" fmla="*/ 138316 w 138316"/>
                  <a:gd name="connsiteY5" fmla="*/ 65038 h 65038"/>
                  <a:gd name="connsiteX6" fmla="*/ 82997 w 138316"/>
                  <a:gd name="connsiteY6" fmla="*/ 48207 h 65038"/>
                  <a:gd name="connsiteX7" fmla="*/ 52583 w 138316"/>
                  <a:gd name="connsiteY7" fmla="*/ 33049 h 65038"/>
                  <a:gd name="connsiteX8" fmla="*/ 0 w 138316"/>
                  <a:gd name="connsiteY8" fmla="*/ 0 h 6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316" h="65038">
                    <a:moveTo>
                      <a:pt x="0" y="0"/>
                    </a:moveTo>
                    <a:lnTo>
                      <a:pt x="3994" y="1251"/>
                    </a:lnTo>
                    <a:lnTo>
                      <a:pt x="45503" y="19734"/>
                    </a:lnTo>
                    <a:lnTo>
                      <a:pt x="71928" y="28001"/>
                    </a:lnTo>
                    <a:lnTo>
                      <a:pt x="131279" y="61855"/>
                    </a:lnTo>
                    <a:lnTo>
                      <a:pt x="138316" y="65038"/>
                    </a:lnTo>
                    <a:lnTo>
                      <a:pt x="82997" y="48207"/>
                    </a:lnTo>
                    <a:lnTo>
                      <a:pt x="52583" y="33049"/>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5" name="Forma libre 204"/>
              <p:cNvSpPr/>
              <p:nvPr/>
            </p:nvSpPr>
            <p:spPr>
              <a:xfrm>
                <a:off x="5442052" y="6170978"/>
                <a:ext cx="47379" cy="25651"/>
              </a:xfrm>
              <a:custGeom>
                <a:avLst/>
                <a:gdLst>
                  <a:gd name="connsiteX0" fmla="*/ 0 w 47379"/>
                  <a:gd name="connsiteY0" fmla="*/ 0 h 25651"/>
                  <a:gd name="connsiteX1" fmla="*/ 47379 w 47379"/>
                  <a:gd name="connsiteY1" fmla="*/ 25651 h 25651"/>
                  <a:gd name="connsiteX2" fmla="*/ 38683 w 47379"/>
                  <a:gd name="connsiteY2" fmla="*/ 23005 h 25651"/>
                  <a:gd name="connsiteX3" fmla="*/ 23167 w 47379"/>
                  <a:gd name="connsiteY3" fmla="*/ 15025 h 25651"/>
                  <a:gd name="connsiteX4" fmla="*/ 0 w 47379"/>
                  <a:gd name="connsiteY4" fmla="*/ 0 h 25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79" h="25651">
                    <a:moveTo>
                      <a:pt x="0" y="0"/>
                    </a:moveTo>
                    <a:lnTo>
                      <a:pt x="47379" y="25651"/>
                    </a:lnTo>
                    <a:lnTo>
                      <a:pt x="38683" y="23005"/>
                    </a:lnTo>
                    <a:lnTo>
                      <a:pt x="23167" y="15025"/>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1" name="Forma libre 200"/>
              <p:cNvSpPr/>
              <p:nvPr/>
            </p:nvSpPr>
            <p:spPr>
              <a:xfrm>
                <a:off x="5529572" y="6186343"/>
                <a:ext cx="582429" cy="111346"/>
              </a:xfrm>
              <a:custGeom>
                <a:avLst/>
                <a:gdLst>
                  <a:gd name="connsiteX0" fmla="*/ 0 w 582429"/>
                  <a:gd name="connsiteY0" fmla="*/ 0 h 111346"/>
                  <a:gd name="connsiteX1" fmla="*/ 141311 w 582429"/>
                  <a:gd name="connsiteY1" fmla="*/ 44269 h 111346"/>
                  <a:gd name="connsiteX2" fmla="*/ 579339 w 582429"/>
                  <a:gd name="connsiteY2" fmla="*/ 98068 h 111346"/>
                  <a:gd name="connsiteX3" fmla="*/ 582429 w 582429"/>
                  <a:gd name="connsiteY3" fmla="*/ 97878 h 111346"/>
                  <a:gd name="connsiteX4" fmla="*/ 582429 w 582429"/>
                  <a:gd name="connsiteY4" fmla="*/ 111346 h 111346"/>
                  <a:gd name="connsiteX5" fmla="*/ 568546 w 582429"/>
                  <a:gd name="connsiteY5" fmla="*/ 110930 h 111346"/>
                  <a:gd name="connsiteX6" fmla="*/ 379557 w 582429"/>
                  <a:gd name="connsiteY6" fmla="*/ 99320 h 111346"/>
                  <a:gd name="connsiteX7" fmla="*/ 183790 w 582429"/>
                  <a:gd name="connsiteY7" fmla="*/ 62970 h 111346"/>
                  <a:gd name="connsiteX8" fmla="*/ 21263 w 582429"/>
                  <a:gd name="connsiteY8" fmla="*/ 12129 h 111346"/>
                  <a:gd name="connsiteX9" fmla="*/ 0 w 582429"/>
                  <a:gd name="connsiteY9" fmla="*/ 0 h 11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429" h="111346">
                    <a:moveTo>
                      <a:pt x="0" y="0"/>
                    </a:moveTo>
                    <a:lnTo>
                      <a:pt x="141311" y="44269"/>
                    </a:lnTo>
                    <a:cubicBezTo>
                      <a:pt x="282798" y="79544"/>
                      <a:pt x="429293" y="98068"/>
                      <a:pt x="579339" y="98068"/>
                    </a:cubicBezTo>
                    <a:lnTo>
                      <a:pt x="582429" y="97878"/>
                    </a:lnTo>
                    <a:lnTo>
                      <a:pt x="582429" y="111346"/>
                    </a:lnTo>
                    <a:lnTo>
                      <a:pt x="568546" y="110930"/>
                    </a:lnTo>
                    <a:lnTo>
                      <a:pt x="379557" y="99320"/>
                    </a:lnTo>
                    <a:cubicBezTo>
                      <a:pt x="313276" y="91131"/>
                      <a:pt x="247965" y="78947"/>
                      <a:pt x="183790" y="62970"/>
                    </a:cubicBezTo>
                    <a:lnTo>
                      <a:pt x="21263" y="12129"/>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1" name="Forma libre 190"/>
              <p:cNvSpPr/>
              <p:nvPr/>
            </p:nvSpPr>
            <p:spPr>
              <a:xfrm>
                <a:off x="6112001" y="6297690"/>
                <a:ext cx="3065" cy="279"/>
              </a:xfrm>
              <a:custGeom>
                <a:avLst/>
                <a:gdLst>
                  <a:gd name="connsiteX0" fmla="*/ 0 w 3065"/>
                  <a:gd name="connsiteY0" fmla="*/ 0 h 279"/>
                  <a:gd name="connsiteX1" fmla="*/ 3065 w 3065"/>
                  <a:gd name="connsiteY1" fmla="*/ 91 h 279"/>
                  <a:gd name="connsiteX2" fmla="*/ 0 w 3065"/>
                  <a:gd name="connsiteY2" fmla="*/ 279 h 279"/>
                  <a:gd name="connsiteX3" fmla="*/ 0 w 3065"/>
                  <a:gd name="connsiteY3" fmla="*/ 0 h 279"/>
                </a:gdLst>
                <a:ahLst/>
                <a:cxnLst>
                  <a:cxn ang="0">
                    <a:pos x="connsiteX0" y="connsiteY0"/>
                  </a:cxn>
                  <a:cxn ang="0">
                    <a:pos x="connsiteX1" y="connsiteY1"/>
                  </a:cxn>
                  <a:cxn ang="0">
                    <a:pos x="connsiteX2" y="connsiteY2"/>
                  </a:cxn>
                  <a:cxn ang="0">
                    <a:pos x="connsiteX3" y="connsiteY3"/>
                  </a:cxn>
                </a:cxnLst>
                <a:rect l="l" t="t" r="r" b="b"/>
                <a:pathLst>
                  <a:path w="3065" h="279">
                    <a:moveTo>
                      <a:pt x="0" y="0"/>
                    </a:moveTo>
                    <a:lnTo>
                      <a:pt x="3065" y="91"/>
                    </a:lnTo>
                    <a:lnTo>
                      <a:pt x="0" y="279"/>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32" name="Grupo 231"/>
              <p:cNvGrpSpPr/>
              <p:nvPr/>
            </p:nvGrpSpPr>
            <p:grpSpPr>
              <a:xfrm>
                <a:off x="3733800" y="479716"/>
                <a:ext cx="8715500" cy="5701352"/>
                <a:chOff x="3665450" y="479716"/>
                <a:chExt cx="8783850" cy="5701352"/>
              </a:xfrm>
              <a:solidFill>
                <a:srgbClr val="100E38"/>
              </a:solidFill>
            </p:grpSpPr>
            <p:grpSp>
              <p:nvGrpSpPr>
                <p:cNvPr id="105" name="Grupo 104"/>
                <p:cNvGrpSpPr/>
                <p:nvPr/>
              </p:nvGrpSpPr>
              <p:grpSpPr>
                <a:xfrm>
                  <a:off x="6095623" y="479716"/>
                  <a:ext cx="6353677" cy="513998"/>
                  <a:chOff x="6096000" y="466073"/>
                  <a:chExt cx="3875794" cy="513998"/>
                </a:xfrm>
                <a:grpFill/>
              </p:grpSpPr>
              <p:grpSp>
                <p:nvGrpSpPr>
                  <p:cNvPr id="80" name="Grupo 79"/>
                  <p:cNvGrpSpPr/>
                  <p:nvPr/>
                </p:nvGrpSpPr>
                <p:grpSpPr>
                  <a:xfrm>
                    <a:off x="8117929" y="466073"/>
                    <a:ext cx="1853865" cy="513998"/>
                    <a:chOff x="6096000" y="2911641"/>
                    <a:chExt cx="4203032" cy="1046210"/>
                  </a:xfrm>
                  <a:grpFill/>
                </p:grpSpPr>
                <p:sp>
                  <p:nvSpPr>
                    <p:cNvPr id="81" name="Forma libre 80"/>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2" name="Forma libre 81"/>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3" name="Forma libre 82"/>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4" name="Forma libre 83"/>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5" name="Forma libre 84"/>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04" name="Rectángulo 103"/>
                  <p:cNvSpPr/>
                  <p:nvPr/>
                </p:nvSpPr>
                <p:spPr>
                  <a:xfrm>
                    <a:off x="6096000" y="466073"/>
                    <a:ext cx="2021929" cy="512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7" name="Forma libre 176"/>
                <p:cNvSpPr/>
                <p:nvPr/>
              </p:nvSpPr>
              <p:spPr>
                <a:xfrm>
                  <a:off x="3665450" y="480074"/>
                  <a:ext cx="2446550" cy="5700994"/>
                </a:xfrm>
                <a:custGeom>
                  <a:avLst/>
                  <a:gdLst>
                    <a:gd name="connsiteX0" fmla="*/ 2446550 w 2446550"/>
                    <a:gd name="connsiteY0" fmla="*/ 0 h 5700994"/>
                    <a:gd name="connsiteX1" fmla="*/ 2446550 w 2446550"/>
                    <a:gd name="connsiteY1" fmla="*/ 508405 h 5700994"/>
                    <a:gd name="connsiteX2" fmla="*/ 2443460 w 2446550"/>
                    <a:gd name="connsiteY2" fmla="*/ 508215 h 5700994"/>
                    <a:gd name="connsiteX3" fmla="*/ 270002 w 2446550"/>
                    <a:gd name="connsiteY3" fmla="*/ 3156276 h 5700994"/>
                    <a:gd name="connsiteX4" fmla="*/ 1597452 w 2446550"/>
                    <a:gd name="connsiteY4" fmla="*/ 5596239 h 5700994"/>
                    <a:gd name="connsiteX5" fmla="*/ 1607393 w 2446550"/>
                    <a:gd name="connsiteY5" fmla="*/ 5600672 h 5700994"/>
                    <a:gd name="connsiteX6" fmla="*/ 1619855 w 2446550"/>
                    <a:gd name="connsiteY6" fmla="*/ 5610018 h 5700994"/>
                    <a:gd name="connsiteX7" fmla="*/ 1772840 w 2446550"/>
                    <a:gd name="connsiteY7" fmla="*/ 5700994 h 5700994"/>
                    <a:gd name="connsiteX8" fmla="*/ 1727446 w 2446550"/>
                    <a:gd name="connsiteY8" fmla="*/ 5687183 h 5700994"/>
                    <a:gd name="connsiteX9" fmla="*/ 0 w 2446550"/>
                    <a:gd name="connsiteY9" fmla="*/ 2908807 h 5700994"/>
                    <a:gd name="connsiteX10" fmla="*/ 2332025 w 2446550"/>
                    <a:gd name="connsiteY10" fmla="*/ 3426 h 5700994"/>
                    <a:gd name="connsiteX11" fmla="*/ 2446550 w 2446550"/>
                    <a:gd name="connsiteY11" fmla="*/ 0 h 570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6550" h="5700994">
                      <a:moveTo>
                        <a:pt x="2446550" y="0"/>
                      </a:moveTo>
                      <a:lnTo>
                        <a:pt x="2446550" y="508405"/>
                      </a:lnTo>
                      <a:lnTo>
                        <a:pt x="2443460" y="508215"/>
                      </a:lnTo>
                      <a:cubicBezTo>
                        <a:pt x="1243092" y="508215"/>
                        <a:pt x="270002" y="1693792"/>
                        <a:pt x="270002" y="3156276"/>
                      </a:cubicBezTo>
                      <a:cubicBezTo>
                        <a:pt x="270002" y="4253139"/>
                        <a:pt x="817365" y="5194242"/>
                        <a:pt x="1597452" y="5596239"/>
                      </a:cubicBezTo>
                      <a:lnTo>
                        <a:pt x="1607393" y="5600672"/>
                      </a:lnTo>
                      <a:lnTo>
                        <a:pt x="1619855" y="5610018"/>
                      </a:lnTo>
                      <a:lnTo>
                        <a:pt x="1772840" y="5700994"/>
                      </a:lnTo>
                      <a:lnTo>
                        <a:pt x="1727446" y="5687183"/>
                      </a:lnTo>
                      <a:cubicBezTo>
                        <a:pt x="726651" y="5318849"/>
                        <a:pt x="0" y="4214241"/>
                        <a:pt x="0" y="2908807"/>
                      </a:cubicBezTo>
                      <a:cubicBezTo>
                        <a:pt x="0" y="1352328"/>
                        <a:pt x="1033005" y="81343"/>
                        <a:pt x="2332025" y="3426"/>
                      </a:cubicBezTo>
                      <a:lnTo>
                        <a:pt x="244655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30" name="Grupo 229"/>
              <p:cNvGrpSpPr/>
              <p:nvPr/>
            </p:nvGrpSpPr>
            <p:grpSpPr>
              <a:xfrm>
                <a:off x="4133851" y="1500222"/>
                <a:ext cx="7246888" cy="4519180"/>
                <a:chOff x="4139068" y="1500581"/>
                <a:chExt cx="7302964" cy="4523086"/>
              </a:xfrm>
              <a:solidFill>
                <a:srgbClr val="1D328B"/>
              </a:solidFill>
            </p:grpSpPr>
            <p:grpSp>
              <p:nvGrpSpPr>
                <p:cNvPr id="101" name="Grupo 100"/>
                <p:cNvGrpSpPr/>
                <p:nvPr/>
              </p:nvGrpSpPr>
              <p:grpSpPr>
                <a:xfrm>
                  <a:off x="6096000" y="1515465"/>
                  <a:ext cx="5346032" cy="514099"/>
                  <a:chOff x="6096000" y="1502798"/>
                  <a:chExt cx="3257633" cy="514099"/>
                </a:xfrm>
                <a:grpFill/>
              </p:grpSpPr>
              <p:grpSp>
                <p:nvGrpSpPr>
                  <p:cNvPr id="56" name="Grupo 55"/>
                  <p:cNvGrpSpPr/>
                  <p:nvPr/>
                </p:nvGrpSpPr>
                <p:grpSpPr>
                  <a:xfrm>
                    <a:off x="7499768" y="1502798"/>
                    <a:ext cx="1853865" cy="514099"/>
                    <a:chOff x="6096000" y="2911641"/>
                    <a:chExt cx="4203032" cy="1046210"/>
                  </a:xfrm>
                  <a:grpFill/>
                </p:grpSpPr>
                <p:sp>
                  <p:nvSpPr>
                    <p:cNvPr id="57" name="Forma libre 56"/>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8" name="Forma libre 57"/>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9" name="Forma libre 58"/>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0" name="Forma libre 59"/>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Forma libre 60"/>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00" name="Rectángulo 99"/>
                  <p:cNvSpPr/>
                  <p:nvPr/>
                </p:nvSpPr>
                <p:spPr>
                  <a:xfrm>
                    <a:off x="6096000" y="1502798"/>
                    <a:ext cx="1403768" cy="5121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5" name="Forma libre 174"/>
                <p:cNvSpPr/>
                <p:nvPr/>
              </p:nvSpPr>
              <p:spPr>
                <a:xfrm>
                  <a:off x="4139068" y="1500581"/>
                  <a:ext cx="1972933" cy="4523086"/>
                </a:xfrm>
                <a:custGeom>
                  <a:avLst/>
                  <a:gdLst>
                    <a:gd name="connsiteX0" fmla="*/ 1971651 w 1972933"/>
                    <a:gd name="connsiteY0" fmla="*/ 0 h 4523086"/>
                    <a:gd name="connsiteX1" fmla="*/ 1972933 w 1972933"/>
                    <a:gd name="connsiteY1" fmla="*/ 79 h 4523086"/>
                    <a:gd name="connsiteX2" fmla="*/ 1972933 w 1972933"/>
                    <a:gd name="connsiteY2" fmla="*/ 521291 h 4523086"/>
                    <a:gd name="connsiteX3" fmla="*/ 1802893 w 1972933"/>
                    <a:gd name="connsiteY3" fmla="*/ 531891 h 4523086"/>
                    <a:gd name="connsiteX4" fmla="*/ 228395 w 1972933"/>
                    <a:gd name="connsiteY4" fmla="*/ 2685767 h 4523086"/>
                    <a:gd name="connsiteX5" fmla="*/ 1001636 w 1972933"/>
                    <a:gd name="connsiteY5" fmla="*/ 4481064 h 4523086"/>
                    <a:gd name="connsiteX6" fmla="*/ 1057667 w 1972933"/>
                    <a:gd name="connsiteY6" fmla="*/ 4523086 h 4523086"/>
                    <a:gd name="connsiteX7" fmla="*/ 1031845 w 1972933"/>
                    <a:gd name="connsiteY7" fmla="*/ 4507952 h 4523086"/>
                    <a:gd name="connsiteX8" fmla="*/ 0 w 1972933"/>
                    <a:gd name="connsiteY8" fmla="*/ 2398733 h 4523086"/>
                    <a:gd name="connsiteX9" fmla="*/ 1971651 w 1972933"/>
                    <a:gd name="connsiteY9" fmla="*/ 0 h 452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2933" h="4523086">
                      <a:moveTo>
                        <a:pt x="1971651" y="0"/>
                      </a:moveTo>
                      <a:lnTo>
                        <a:pt x="1972933" y="79"/>
                      </a:lnTo>
                      <a:lnTo>
                        <a:pt x="1972933" y="521291"/>
                      </a:lnTo>
                      <a:lnTo>
                        <a:pt x="1802893" y="531891"/>
                      </a:lnTo>
                      <a:cubicBezTo>
                        <a:pt x="918521" y="642763"/>
                        <a:pt x="228395" y="1564774"/>
                        <a:pt x="228395" y="2685767"/>
                      </a:cubicBezTo>
                      <a:cubicBezTo>
                        <a:pt x="228395" y="3433096"/>
                        <a:pt x="535117" y="4091988"/>
                        <a:pt x="1001636" y="4481064"/>
                      </a:cubicBezTo>
                      <a:lnTo>
                        <a:pt x="1057667" y="4523086"/>
                      </a:lnTo>
                      <a:lnTo>
                        <a:pt x="1031845" y="4507952"/>
                      </a:lnTo>
                      <a:cubicBezTo>
                        <a:pt x="417231" y="4101753"/>
                        <a:pt x="0" y="3309522"/>
                        <a:pt x="0" y="2398733"/>
                      </a:cubicBezTo>
                      <a:cubicBezTo>
                        <a:pt x="0" y="1073949"/>
                        <a:pt x="882738" y="0"/>
                        <a:pt x="197165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28" name="Grupo 227"/>
              <p:cNvGrpSpPr/>
              <p:nvPr/>
            </p:nvGrpSpPr>
            <p:grpSpPr>
              <a:xfrm>
                <a:off x="4496944" y="2562702"/>
                <a:ext cx="6054751" cy="3548362"/>
                <a:chOff x="4496944" y="2562702"/>
                <a:chExt cx="6054751" cy="3548362"/>
              </a:xfrm>
              <a:solidFill>
                <a:srgbClr val="20495E"/>
              </a:solidFill>
            </p:grpSpPr>
            <p:grpSp>
              <p:nvGrpSpPr>
                <p:cNvPr id="97" name="Grupo 96"/>
                <p:cNvGrpSpPr/>
                <p:nvPr/>
              </p:nvGrpSpPr>
              <p:grpSpPr>
                <a:xfrm>
                  <a:off x="6096000" y="2562702"/>
                  <a:ext cx="4455695" cy="482521"/>
                  <a:chOff x="6096000" y="2562702"/>
                  <a:chExt cx="2659173" cy="482521"/>
                </a:xfrm>
                <a:grpFill/>
              </p:grpSpPr>
              <p:grpSp>
                <p:nvGrpSpPr>
                  <p:cNvPr id="68" name="Grupo 67"/>
                  <p:cNvGrpSpPr/>
                  <p:nvPr/>
                </p:nvGrpSpPr>
                <p:grpSpPr>
                  <a:xfrm>
                    <a:off x="6901308" y="2562703"/>
                    <a:ext cx="1853865" cy="482520"/>
                    <a:chOff x="6096000" y="2911641"/>
                    <a:chExt cx="4203032" cy="1046210"/>
                  </a:xfrm>
                  <a:grpFill/>
                </p:grpSpPr>
                <p:sp>
                  <p:nvSpPr>
                    <p:cNvPr id="69" name="Forma libre 68"/>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0" name="Forma libre 69"/>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1" name="Forma libre 70"/>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2" name="Forma libre 71"/>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3" name="Forma libre 72"/>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96" name="Rectángulo 95"/>
                  <p:cNvSpPr/>
                  <p:nvPr/>
                </p:nvSpPr>
                <p:spPr>
                  <a:xfrm>
                    <a:off x="6096000" y="2562702"/>
                    <a:ext cx="805308" cy="478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3" name="Forma libre 172"/>
                <p:cNvSpPr/>
                <p:nvPr/>
              </p:nvSpPr>
              <p:spPr>
                <a:xfrm>
                  <a:off x="4496944" y="2578362"/>
                  <a:ext cx="1615056" cy="3532702"/>
                </a:xfrm>
                <a:custGeom>
                  <a:avLst/>
                  <a:gdLst>
                    <a:gd name="connsiteX0" fmla="*/ 1615056 w 1615056"/>
                    <a:gd name="connsiteY0" fmla="*/ 0 h 3532702"/>
                    <a:gd name="connsiteX1" fmla="*/ 1615056 w 1615056"/>
                    <a:gd name="connsiteY1" fmla="*/ 452832 h 3532702"/>
                    <a:gd name="connsiteX2" fmla="*/ 1612357 w 1615056"/>
                    <a:gd name="connsiteY2" fmla="*/ 452679 h 3532702"/>
                    <a:gd name="connsiteX3" fmla="*/ 135215 w 1615056"/>
                    <a:gd name="connsiteY3" fmla="*/ 2112860 h 3532702"/>
                    <a:gd name="connsiteX4" fmla="*/ 786473 w 1615056"/>
                    <a:gd name="connsiteY4" fmla="*/ 3489508 h 3532702"/>
                    <a:gd name="connsiteX5" fmla="*/ 849732 w 1615056"/>
                    <a:gd name="connsiteY5" fmla="*/ 3532702 h 3532702"/>
                    <a:gd name="connsiteX6" fmla="*/ 846318 w 1615056"/>
                    <a:gd name="connsiteY6" fmla="*/ 3531181 h 3532702"/>
                    <a:gd name="connsiteX7" fmla="*/ 733757 w 1615056"/>
                    <a:gd name="connsiteY7" fmla="*/ 3465212 h 3532702"/>
                    <a:gd name="connsiteX8" fmla="*/ 722013 w 1615056"/>
                    <a:gd name="connsiteY8" fmla="*/ 3456975 h 3532702"/>
                    <a:gd name="connsiteX9" fmla="*/ 0 w 1615056"/>
                    <a:gd name="connsiteY9" fmla="*/ 1889271 h 3532702"/>
                    <a:gd name="connsiteX10" fmla="*/ 1470186 w 1615056"/>
                    <a:gd name="connsiteY10" fmla="*/ 8445 h 3532702"/>
                    <a:gd name="connsiteX11" fmla="*/ 1615056 w 1615056"/>
                    <a:gd name="connsiteY11" fmla="*/ 0 h 353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056" h="3532702">
                      <a:moveTo>
                        <a:pt x="1615056" y="0"/>
                      </a:moveTo>
                      <a:lnTo>
                        <a:pt x="1615056" y="452832"/>
                      </a:lnTo>
                      <a:lnTo>
                        <a:pt x="1612357" y="452679"/>
                      </a:lnTo>
                      <a:cubicBezTo>
                        <a:pt x="796554" y="452679"/>
                        <a:pt x="135215" y="1195967"/>
                        <a:pt x="135215" y="2112860"/>
                      </a:cubicBezTo>
                      <a:cubicBezTo>
                        <a:pt x="135215" y="2685918"/>
                        <a:pt x="393550" y="3191162"/>
                        <a:pt x="786473" y="3489508"/>
                      </a:cubicBezTo>
                      <a:lnTo>
                        <a:pt x="849732" y="3532702"/>
                      </a:lnTo>
                      <a:lnTo>
                        <a:pt x="846318" y="3531181"/>
                      </a:lnTo>
                      <a:lnTo>
                        <a:pt x="733757" y="3465212"/>
                      </a:lnTo>
                      <a:lnTo>
                        <a:pt x="722013" y="3456975"/>
                      </a:lnTo>
                      <a:cubicBezTo>
                        <a:pt x="286402" y="3117223"/>
                        <a:pt x="0" y="2541860"/>
                        <a:pt x="0" y="1889271"/>
                      </a:cubicBezTo>
                      <a:cubicBezTo>
                        <a:pt x="0" y="910388"/>
                        <a:pt x="644404" y="105262"/>
                        <a:pt x="1470186" y="8445"/>
                      </a:cubicBezTo>
                      <a:lnTo>
                        <a:pt x="161505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1" name="Forma libre 170"/>
              <p:cNvSpPr/>
              <p:nvPr/>
            </p:nvSpPr>
            <p:spPr>
              <a:xfrm>
                <a:off x="8572500" y="3153793"/>
                <a:ext cx="10032" cy="470176"/>
              </a:xfrm>
              <a:custGeom>
                <a:avLst/>
                <a:gdLst>
                  <a:gd name="connsiteX0" fmla="*/ 0 w 10032"/>
                  <a:gd name="connsiteY0" fmla="*/ 0 h 470176"/>
                  <a:gd name="connsiteX1" fmla="*/ 10032 w 10032"/>
                  <a:gd name="connsiteY1" fmla="*/ 235088 h 470176"/>
                  <a:gd name="connsiteX2" fmla="*/ 0 w 10032"/>
                  <a:gd name="connsiteY2" fmla="*/ 470176 h 470176"/>
                  <a:gd name="connsiteX3" fmla="*/ 0 w 10032"/>
                  <a:gd name="connsiteY3" fmla="*/ 0 h 470176"/>
                </a:gdLst>
                <a:ahLst/>
                <a:cxnLst>
                  <a:cxn ang="0">
                    <a:pos x="connsiteX0" y="connsiteY0"/>
                  </a:cxn>
                  <a:cxn ang="0">
                    <a:pos x="connsiteX1" y="connsiteY1"/>
                  </a:cxn>
                  <a:cxn ang="0">
                    <a:pos x="connsiteX2" y="connsiteY2"/>
                  </a:cxn>
                  <a:cxn ang="0">
                    <a:pos x="connsiteX3" y="connsiteY3"/>
                  </a:cxn>
                </a:cxnLst>
                <a:rect l="l" t="t" r="r" b="b"/>
                <a:pathLst>
                  <a:path w="10032" h="470176">
                    <a:moveTo>
                      <a:pt x="0" y="0"/>
                    </a:moveTo>
                    <a:lnTo>
                      <a:pt x="10032" y="235088"/>
                    </a:lnTo>
                    <a:lnTo>
                      <a:pt x="0" y="470176"/>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25" name="Grupo 224"/>
              <p:cNvGrpSpPr/>
              <p:nvPr/>
            </p:nvGrpSpPr>
            <p:grpSpPr>
              <a:xfrm>
                <a:off x="4765764" y="3494138"/>
                <a:ext cx="4814502" cy="2674525"/>
                <a:chOff x="4765764" y="3494138"/>
                <a:chExt cx="4814502" cy="2674525"/>
              </a:xfrm>
              <a:solidFill>
                <a:srgbClr val="2F7D81"/>
              </a:solidFill>
            </p:grpSpPr>
            <p:grpSp>
              <p:nvGrpSpPr>
                <p:cNvPr id="93" name="Grupo 92"/>
                <p:cNvGrpSpPr/>
                <p:nvPr/>
              </p:nvGrpSpPr>
              <p:grpSpPr>
                <a:xfrm>
                  <a:off x="6095622" y="3494138"/>
                  <a:ext cx="3484644" cy="434519"/>
                  <a:chOff x="6095622" y="3497605"/>
                  <a:chExt cx="2092216" cy="431052"/>
                </a:xfrm>
                <a:grpFill/>
              </p:grpSpPr>
              <p:grpSp>
                <p:nvGrpSpPr>
                  <p:cNvPr id="74" name="Grupo 73"/>
                  <p:cNvGrpSpPr/>
                  <p:nvPr/>
                </p:nvGrpSpPr>
                <p:grpSpPr>
                  <a:xfrm>
                    <a:off x="6363393" y="3499879"/>
                    <a:ext cx="1824445" cy="428778"/>
                    <a:chOff x="6096000" y="2911641"/>
                    <a:chExt cx="4203032" cy="1046210"/>
                  </a:xfrm>
                  <a:grpFill/>
                </p:grpSpPr>
                <p:sp>
                  <p:nvSpPr>
                    <p:cNvPr id="75" name="Forma libre 74"/>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6" name="Forma libre 75"/>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7" name="Forma libre 76"/>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8" name="Forma libre 77"/>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9" name="Forma libre 78"/>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92" name="Rectángulo 91"/>
                  <p:cNvSpPr/>
                  <p:nvPr/>
                </p:nvSpPr>
                <p:spPr>
                  <a:xfrm>
                    <a:off x="6095622" y="3497605"/>
                    <a:ext cx="269216" cy="429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70" name="Forma libre 169"/>
                <p:cNvSpPr/>
                <p:nvPr/>
              </p:nvSpPr>
              <p:spPr>
                <a:xfrm>
                  <a:off x="4765764" y="3504423"/>
                  <a:ext cx="1346236" cy="2664240"/>
                </a:xfrm>
                <a:custGeom>
                  <a:avLst/>
                  <a:gdLst>
                    <a:gd name="connsiteX0" fmla="*/ 1336518 w 1346236"/>
                    <a:gd name="connsiteY0" fmla="*/ 0 h 2664240"/>
                    <a:gd name="connsiteX1" fmla="*/ 1346236 w 1346236"/>
                    <a:gd name="connsiteY1" fmla="*/ 524 h 2664240"/>
                    <a:gd name="connsiteX2" fmla="*/ 1346236 w 1346236"/>
                    <a:gd name="connsiteY2" fmla="*/ 397293 h 2664240"/>
                    <a:gd name="connsiteX3" fmla="*/ 1330236 w 1346236"/>
                    <a:gd name="connsiteY3" fmla="*/ 396457 h 2664240"/>
                    <a:gd name="connsiteX4" fmla="*/ 145929 w 1346236"/>
                    <a:gd name="connsiteY4" fmla="*/ 1621718 h 2664240"/>
                    <a:gd name="connsiteX5" fmla="*/ 668079 w 1346236"/>
                    <a:gd name="connsiteY5" fmla="*/ 2637724 h 2664240"/>
                    <a:gd name="connsiteX6" fmla="*/ 710266 w 1346236"/>
                    <a:gd name="connsiteY6" fmla="*/ 2664240 h 2664240"/>
                    <a:gd name="connsiteX7" fmla="*/ 590490 w 1346236"/>
                    <a:gd name="connsiteY7" fmla="*/ 2610906 h 2664240"/>
                    <a:gd name="connsiteX8" fmla="*/ 589258 w 1346236"/>
                    <a:gd name="connsiteY8" fmla="*/ 2610106 h 2664240"/>
                    <a:gd name="connsiteX9" fmla="*/ 0 w 1346236"/>
                    <a:gd name="connsiteY9" fmla="*/ 1426899 h 2664240"/>
                    <a:gd name="connsiteX10" fmla="*/ 1336518 w 1346236"/>
                    <a:gd name="connsiteY10" fmla="*/ 0 h 266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236" h="2664240">
                      <a:moveTo>
                        <a:pt x="1336518" y="0"/>
                      </a:moveTo>
                      <a:lnTo>
                        <a:pt x="1346236" y="524"/>
                      </a:lnTo>
                      <a:lnTo>
                        <a:pt x="1346236" y="397293"/>
                      </a:lnTo>
                      <a:lnTo>
                        <a:pt x="1330236" y="396457"/>
                      </a:lnTo>
                      <a:cubicBezTo>
                        <a:pt x="676161" y="396457"/>
                        <a:pt x="145929" y="945025"/>
                        <a:pt x="145929" y="1621718"/>
                      </a:cubicBezTo>
                      <a:cubicBezTo>
                        <a:pt x="145929" y="2044651"/>
                        <a:pt x="353051" y="2417536"/>
                        <a:pt x="668079" y="2637724"/>
                      </a:cubicBezTo>
                      <a:lnTo>
                        <a:pt x="710266" y="2664240"/>
                      </a:lnTo>
                      <a:lnTo>
                        <a:pt x="590490" y="2610906"/>
                      </a:lnTo>
                      <a:lnTo>
                        <a:pt x="589258" y="2610106"/>
                      </a:lnTo>
                      <a:cubicBezTo>
                        <a:pt x="233742" y="2353682"/>
                        <a:pt x="0" y="1919434"/>
                        <a:pt x="0" y="1426899"/>
                      </a:cubicBezTo>
                      <a:cubicBezTo>
                        <a:pt x="0" y="638844"/>
                        <a:pt x="598379" y="0"/>
                        <a:pt x="13365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233" name="Grupo 232"/>
              <p:cNvGrpSpPr/>
              <p:nvPr/>
            </p:nvGrpSpPr>
            <p:grpSpPr>
              <a:xfrm>
                <a:off x="5060282" y="4378223"/>
                <a:ext cx="2101516" cy="1906189"/>
                <a:chOff x="5060282" y="4378223"/>
                <a:chExt cx="2101516" cy="1906189"/>
              </a:xfrm>
              <a:solidFill>
                <a:schemeClr val="bg1">
                  <a:lumMod val="75000"/>
                </a:schemeClr>
              </a:solidFill>
            </p:grpSpPr>
            <p:sp>
              <p:nvSpPr>
                <p:cNvPr id="215" name="Forma libre 214"/>
                <p:cNvSpPr/>
                <p:nvPr/>
              </p:nvSpPr>
              <p:spPr>
                <a:xfrm>
                  <a:off x="6112001" y="4378269"/>
                  <a:ext cx="1049797" cy="1905953"/>
                </a:xfrm>
                <a:custGeom>
                  <a:avLst/>
                  <a:gdLst>
                    <a:gd name="connsiteX0" fmla="*/ 0 w 1049797"/>
                    <a:gd name="connsiteY0" fmla="*/ 0 h 1905953"/>
                    <a:gd name="connsiteX1" fmla="*/ 106473 w 1049797"/>
                    <a:gd name="connsiteY1" fmla="*/ 5048 h 1905953"/>
                    <a:gd name="connsiteX2" fmla="*/ 1049797 w 1049797"/>
                    <a:gd name="connsiteY2" fmla="*/ 986544 h 1905953"/>
                    <a:gd name="connsiteX3" fmla="*/ 742037 w 1049797"/>
                    <a:gd name="connsiteY3" fmla="*/ 1684169 h 1905953"/>
                    <a:gd name="connsiteX4" fmla="*/ 608987 w 1049797"/>
                    <a:gd name="connsiteY4" fmla="*/ 1787242 h 1905953"/>
                    <a:gd name="connsiteX5" fmla="*/ 575435 w 1049797"/>
                    <a:gd name="connsiteY5" fmla="*/ 1808330 h 1905953"/>
                    <a:gd name="connsiteX6" fmla="*/ 434938 w 1049797"/>
                    <a:gd name="connsiteY6" fmla="*/ 1852344 h 1905953"/>
                    <a:gd name="connsiteX7" fmla="*/ 219134 w 1049797"/>
                    <a:gd name="connsiteY7" fmla="*/ 1892471 h 1905953"/>
                    <a:gd name="connsiteX8" fmla="*/ 0 w 1049797"/>
                    <a:gd name="connsiteY8" fmla="*/ 1905953 h 1905953"/>
                    <a:gd name="connsiteX9" fmla="*/ 0 w 1049797"/>
                    <a:gd name="connsiteY9" fmla="*/ 0 h 190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797" h="1905953">
                      <a:moveTo>
                        <a:pt x="0" y="0"/>
                      </a:moveTo>
                      <a:lnTo>
                        <a:pt x="106473" y="5048"/>
                      </a:lnTo>
                      <a:cubicBezTo>
                        <a:pt x="636325" y="55571"/>
                        <a:pt x="1049797" y="475720"/>
                        <a:pt x="1049797" y="986544"/>
                      </a:cubicBezTo>
                      <a:cubicBezTo>
                        <a:pt x="1049797" y="1258984"/>
                        <a:pt x="932187" y="1505631"/>
                        <a:pt x="742037" y="1684169"/>
                      </a:cubicBezTo>
                      <a:lnTo>
                        <a:pt x="608987" y="1787242"/>
                      </a:lnTo>
                      <a:lnTo>
                        <a:pt x="575435" y="1808330"/>
                      </a:lnTo>
                      <a:lnTo>
                        <a:pt x="434938" y="1852344"/>
                      </a:lnTo>
                      <a:cubicBezTo>
                        <a:pt x="364194" y="1869981"/>
                        <a:pt x="292199" y="1883431"/>
                        <a:pt x="219134" y="1892471"/>
                      </a:cubicBezTo>
                      <a:lnTo>
                        <a:pt x="0" y="190595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7" name="Forma libre 166"/>
                <p:cNvSpPr/>
                <p:nvPr/>
              </p:nvSpPr>
              <p:spPr>
                <a:xfrm>
                  <a:off x="5060282" y="4378223"/>
                  <a:ext cx="1051719" cy="1906189"/>
                </a:xfrm>
                <a:custGeom>
                  <a:avLst/>
                  <a:gdLst>
                    <a:gd name="connsiteX0" fmla="*/ 1050758 w 1051719"/>
                    <a:gd name="connsiteY0" fmla="*/ 0 h 1906189"/>
                    <a:gd name="connsiteX1" fmla="*/ 1051719 w 1051719"/>
                    <a:gd name="connsiteY1" fmla="*/ 46 h 1906189"/>
                    <a:gd name="connsiteX2" fmla="*/ 1051719 w 1051719"/>
                    <a:gd name="connsiteY2" fmla="*/ 1905999 h 1906189"/>
                    <a:gd name="connsiteX3" fmla="*/ 1048629 w 1051719"/>
                    <a:gd name="connsiteY3" fmla="*/ 1906189 h 1906189"/>
                    <a:gd name="connsiteX4" fmla="*/ 610601 w 1051719"/>
                    <a:gd name="connsiteY4" fmla="*/ 1852390 h 1906189"/>
                    <a:gd name="connsiteX5" fmla="*/ 469290 w 1051719"/>
                    <a:gd name="connsiteY5" fmla="*/ 1808121 h 1906189"/>
                    <a:gd name="connsiteX6" fmla="*/ 463269 w 1051719"/>
                    <a:gd name="connsiteY6" fmla="*/ 1804686 h 1906189"/>
                    <a:gd name="connsiteX7" fmla="*/ 0 w 1051719"/>
                    <a:gd name="connsiteY7" fmla="*/ 986590 h 1906189"/>
                    <a:gd name="connsiteX8" fmla="*/ 1050758 w 1051719"/>
                    <a:gd name="connsiteY8" fmla="*/ 0 h 190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719" h="1906189">
                      <a:moveTo>
                        <a:pt x="1050758" y="0"/>
                      </a:moveTo>
                      <a:lnTo>
                        <a:pt x="1051719" y="46"/>
                      </a:lnTo>
                      <a:lnTo>
                        <a:pt x="1051719" y="1905999"/>
                      </a:lnTo>
                      <a:lnTo>
                        <a:pt x="1048629" y="1906189"/>
                      </a:lnTo>
                      <a:cubicBezTo>
                        <a:pt x="898583" y="1906189"/>
                        <a:pt x="752088" y="1887665"/>
                        <a:pt x="610601" y="1852390"/>
                      </a:cubicBezTo>
                      <a:lnTo>
                        <a:pt x="469290" y="1808121"/>
                      </a:lnTo>
                      <a:lnTo>
                        <a:pt x="463269" y="1804686"/>
                      </a:lnTo>
                      <a:cubicBezTo>
                        <a:pt x="183765" y="1627389"/>
                        <a:pt x="0" y="1327140"/>
                        <a:pt x="0" y="986590"/>
                      </a:cubicBezTo>
                      <a:cubicBezTo>
                        <a:pt x="0" y="441711"/>
                        <a:pt x="470440" y="0"/>
                        <a:pt x="105075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66" name="Forma libre 165"/>
              <p:cNvSpPr/>
              <p:nvPr/>
            </p:nvSpPr>
            <p:spPr>
              <a:xfrm>
                <a:off x="7364548" y="5645552"/>
                <a:ext cx="49668" cy="67462"/>
              </a:xfrm>
              <a:custGeom>
                <a:avLst/>
                <a:gdLst>
                  <a:gd name="connsiteX0" fmla="*/ 49668 w 49668"/>
                  <a:gd name="connsiteY0" fmla="*/ 0 h 67462"/>
                  <a:gd name="connsiteX1" fmla="*/ 33688 w 49668"/>
                  <a:gd name="connsiteY1" fmla="*/ 24670 h 67462"/>
                  <a:gd name="connsiteX2" fmla="*/ 0 w 49668"/>
                  <a:gd name="connsiteY2" fmla="*/ 67462 h 67462"/>
                  <a:gd name="connsiteX3" fmla="*/ 49668 w 49668"/>
                  <a:gd name="connsiteY3" fmla="*/ 0 h 67462"/>
                </a:gdLst>
                <a:ahLst/>
                <a:cxnLst>
                  <a:cxn ang="0">
                    <a:pos x="connsiteX0" y="connsiteY0"/>
                  </a:cxn>
                  <a:cxn ang="0">
                    <a:pos x="connsiteX1" y="connsiteY1"/>
                  </a:cxn>
                  <a:cxn ang="0">
                    <a:pos x="connsiteX2" y="connsiteY2"/>
                  </a:cxn>
                  <a:cxn ang="0">
                    <a:pos x="connsiteX3" y="connsiteY3"/>
                  </a:cxn>
                </a:cxnLst>
                <a:rect l="l" t="t" r="r" b="b"/>
                <a:pathLst>
                  <a:path w="49668" h="67462">
                    <a:moveTo>
                      <a:pt x="49668" y="0"/>
                    </a:moveTo>
                    <a:lnTo>
                      <a:pt x="33688" y="24670"/>
                    </a:lnTo>
                    <a:lnTo>
                      <a:pt x="0" y="67462"/>
                    </a:lnTo>
                    <a:lnTo>
                      <a:pt x="49668"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5" name="Forma libre 164"/>
              <p:cNvSpPr/>
              <p:nvPr/>
            </p:nvSpPr>
            <p:spPr>
              <a:xfrm>
                <a:off x="7359552" y="5713015"/>
                <a:ext cx="4996" cy="6347"/>
              </a:xfrm>
              <a:custGeom>
                <a:avLst/>
                <a:gdLst>
                  <a:gd name="connsiteX0" fmla="*/ 4996 w 4996"/>
                  <a:gd name="connsiteY0" fmla="*/ 0 h 6347"/>
                  <a:gd name="connsiteX1" fmla="*/ 1861 w 4996"/>
                  <a:gd name="connsiteY1" fmla="*/ 4258 h 6347"/>
                  <a:gd name="connsiteX2" fmla="*/ 0 w 4996"/>
                  <a:gd name="connsiteY2" fmla="*/ 6347 h 6347"/>
                  <a:gd name="connsiteX3" fmla="*/ 4996 w 4996"/>
                  <a:gd name="connsiteY3" fmla="*/ 0 h 6347"/>
                </a:gdLst>
                <a:ahLst/>
                <a:cxnLst>
                  <a:cxn ang="0">
                    <a:pos x="connsiteX0" y="connsiteY0"/>
                  </a:cxn>
                  <a:cxn ang="0">
                    <a:pos x="connsiteX1" y="connsiteY1"/>
                  </a:cxn>
                  <a:cxn ang="0">
                    <a:pos x="connsiteX2" y="connsiteY2"/>
                  </a:cxn>
                  <a:cxn ang="0">
                    <a:pos x="connsiteX3" y="connsiteY3"/>
                  </a:cxn>
                </a:cxnLst>
                <a:rect l="l" t="t" r="r" b="b"/>
                <a:pathLst>
                  <a:path w="4996" h="6347">
                    <a:moveTo>
                      <a:pt x="4996" y="0"/>
                    </a:moveTo>
                    <a:lnTo>
                      <a:pt x="1861" y="4258"/>
                    </a:lnTo>
                    <a:lnTo>
                      <a:pt x="0" y="6347"/>
                    </a:lnTo>
                    <a:lnTo>
                      <a:pt x="4996"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1" name="Forma libre 160"/>
              <p:cNvSpPr/>
              <p:nvPr/>
            </p:nvSpPr>
            <p:spPr>
              <a:xfrm>
                <a:off x="5196735" y="6023667"/>
                <a:ext cx="105923" cy="70374"/>
              </a:xfrm>
              <a:custGeom>
                <a:avLst/>
                <a:gdLst>
                  <a:gd name="connsiteX0" fmla="*/ 0 w 105923"/>
                  <a:gd name="connsiteY0" fmla="*/ 0 h 70374"/>
                  <a:gd name="connsiteX1" fmla="*/ 33967 w 105923"/>
                  <a:gd name="connsiteY1" fmla="*/ 19907 h 70374"/>
                  <a:gd name="connsiteX2" fmla="*/ 105923 w 105923"/>
                  <a:gd name="connsiteY2" fmla="*/ 70374 h 70374"/>
                  <a:gd name="connsiteX3" fmla="*/ 76109 w 105923"/>
                  <a:gd name="connsiteY3" fmla="*/ 57079 h 70374"/>
                  <a:gd name="connsiteX4" fmla="*/ 0 w 105923"/>
                  <a:gd name="connsiteY4" fmla="*/ 0 h 7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23" h="70374">
                    <a:moveTo>
                      <a:pt x="0" y="0"/>
                    </a:moveTo>
                    <a:lnTo>
                      <a:pt x="33967" y="19907"/>
                    </a:lnTo>
                    <a:lnTo>
                      <a:pt x="105923" y="70374"/>
                    </a:lnTo>
                    <a:lnTo>
                      <a:pt x="76109" y="57079"/>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0" name="Forma libre 159"/>
              <p:cNvSpPr/>
              <p:nvPr/>
            </p:nvSpPr>
            <p:spPr>
              <a:xfrm>
                <a:off x="5302658" y="6094042"/>
                <a:ext cx="178077" cy="99941"/>
              </a:xfrm>
              <a:custGeom>
                <a:avLst/>
                <a:gdLst>
                  <a:gd name="connsiteX0" fmla="*/ 0 w 178077"/>
                  <a:gd name="connsiteY0" fmla="*/ 0 h 99941"/>
                  <a:gd name="connsiteX1" fmla="*/ 55024 w 178077"/>
                  <a:gd name="connsiteY1" fmla="*/ 24537 h 99941"/>
                  <a:gd name="connsiteX2" fmla="*/ 102550 w 178077"/>
                  <a:gd name="connsiteY2" fmla="*/ 56987 h 99941"/>
                  <a:gd name="connsiteX3" fmla="*/ 139394 w 178077"/>
                  <a:gd name="connsiteY3" fmla="*/ 76936 h 99941"/>
                  <a:gd name="connsiteX4" fmla="*/ 162561 w 178077"/>
                  <a:gd name="connsiteY4" fmla="*/ 91961 h 99941"/>
                  <a:gd name="connsiteX5" fmla="*/ 178077 w 178077"/>
                  <a:gd name="connsiteY5" fmla="*/ 99941 h 99941"/>
                  <a:gd name="connsiteX6" fmla="*/ 152083 w 178077"/>
                  <a:gd name="connsiteY6" fmla="*/ 92032 h 99941"/>
                  <a:gd name="connsiteX7" fmla="*/ 51322 w 178077"/>
                  <a:gd name="connsiteY7" fmla="*/ 35995 h 99941"/>
                  <a:gd name="connsiteX8" fmla="*/ 0 w 178077"/>
                  <a:gd name="connsiteY8" fmla="*/ 0 h 9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77" h="99941">
                    <a:moveTo>
                      <a:pt x="0" y="0"/>
                    </a:moveTo>
                    <a:lnTo>
                      <a:pt x="55024" y="24537"/>
                    </a:lnTo>
                    <a:lnTo>
                      <a:pt x="102550" y="56987"/>
                    </a:lnTo>
                    <a:lnTo>
                      <a:pt x="139394" y="76936"/>
                    </a:lnTo>
                    <a:lnTo>
                      <a:pt x="162561" y="91961"/>
                    </a:lnTo>
                    <a:lnTo>
                      <a:pt x="178077" y="99941"/>
                    </a:lnTo>
                    <a:lnTo>
                      <a:pt x="152083" y="92032"/>
                    </a:lnTo>
                    <a:lnTo>
                      <a:pt x="51322" y="35995"/>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9" name="Forma libre 158"/>
              <p:cNvSpPr/>
              <p:nvPr/>
            </p:nvSpPr>
            <p:spPr>
              <a:xfrm>
                <a:off x="5346676" y="6111064"/>
                <a:ext cx="22470" cy="12626"/>
              </a:xfrm>
              <a:custGeom>
                <a:avLst/>
                <a:gdLst>
                  <a:gd name="connsiteX0" fmla="*/ 0 w 22470"/>
                  <a:gd name="connsiteY0" fmla="*/ 0 h 12626"/>
                  <a:gd name="connsiteX1" fmla="*/ 9578 w 22470"/>
                  <a:gd name="connsiteY1" fmla="*/ 4265 h 12626"/>
                  <a:gd name="connsiteX2" fmla="*/ 22470 w 22470"/>
                  <a:gd name="connsiteY2" fmla="*/ 12626 h 12626"/>
                  <a:gd name="connsiteX3" fmla="*/ 11005 w 22470"/>
                  <a:gd name="connsiteY3" fmla="*/ 7514 h 12626"/>
                  <a:gd name="connsiteX4" fmla="*/ 0 w 22470"/>
                  <a:gd name="connsiteY4" fmla="*/ 0 h 12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70" h="12626">
                    <a:moveTo>
                      <a:pt x="0" y="0"/>
                    </a:moveTo>
                    <a:lnTo>
                      <a:pt x="9578" y="4265"/>
                    </a:lnTo>
                    <a:lnTo>
                      <a:pt x="22470" y="12626"/>
                    </a:lnTo>
                    <a:lnTo>
                      <a:pt x="11005" y="7514"/>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7" name="Forma libre 156"/>
              <p:cNvSpPr/>
              <p:nvPr/>
            </p:nvSpPr>
            <p:spPr>
              <a:xfrm>
                <a:off x="5369147" y="6123690"/>
                <a:ext cx="192757" cy="94988"/>
              </a:xfrm>
              <a:custGeom>
                <a:avLst/>
                <a:gdLst>
                  <a:gd name="connsiteX0" fmla="*/ 0 w 192757"/>
                  <a:gd name="connsiteY0" fmla="*/ 0 h 94988"/>
                  <a:gd name="connsiteX1" fmla="*/ 93444 w 192757"/>
                  <a:gd name="connsiteY1" fmla="*/ 41669 h 94988"/>
                  <a:gd name="connsiteX2" fmla="*/ 109760 w 192757"/>
                  <a:gd name="connsiteY2" fmla="*/ 46781 h 94988"/>
                  <a:gd name="connsiteX3" fmla="*/ 162343 w 192757"/>
                  <a:gd name="connsiteY3" fmla="*/ 79830 h 94988"/>
                  <a:gd name="connsiteX4" fmla="*/ 192757 w 192757"/>
                  <a:gd name="connsiteY4" fmla="*/ 94988 h 94988"/>
                  <a:gd name="connsiteX5" fmla="*/ 120284 w 192757"/>
                  <a:gd name="connsiteY5" fmla="*/ 72938 h 94988"/>
                  <a:gd name="connsiteX6" fmla="*/ 72905 w 192757"/>
                  <a:gd name="connsiteY6" fmla="*/ 47287 h 94988"/>
                  <a:gd name="connsiteX7" fmla="*/ 0 w 192757"/>
                  <a:gd name="connsiteY7" fmla="*/ 0 h 9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757" h="94988">
                    <a:moveTo>
                      <a:pt x="0" y="0"/>
                    </a:moveTo>
                    <a:lnTo>
                      <a:pt x="93444" y="41669"/>
                    </a:lnTo>
                    <a:lnTo>
                      <a:pt x="109760" y="46781"/>
                    </a:lnTo>
                    <a:lnTo>
                      <a:pt x="162343" y="79830"/>
                    </a:lnTo>
                    <a:lnTo>
                      <a:pt x="192757" y="94988"/>
                    </a:lnTo>
                    <a:lnTo>
                      <a:pt x="120284" y="72938"/>
                    </a:lnTo>
                    <a:lnTo>
                      <a:pt x="72905" y="47287"/>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5" name="Forma libre 154"/>
              <p:cNvSpPr/>
              <p:nvPr/>
            </p:nvSpPr>
            <p:spPr>
              <a:xfrm>
                <a:off x="6687435" y="6165510"/>
                <a:ext cx="33552" cy="21088"/>
              </a:xfrm>
              <a:custGeom>
                <a:avLst/>
                <a:gdLst>
                  <a:gd name="connsiteX0" fmla="*/ 33552 w 33552"/>
                  <a:gd name="connsiteY0" fmla="*/ 0 h 21088"/>
                  <a:gd name="connsiteX1" fmla="*/ 11093 w 33552"/>
                  <a:gd name="connsiteY1" fmla="*/ 17398 h 21088"/>
                  <a:gd name="connsiteX2" fmla="*/ 10259 w 33552"/>
                  <a:gd name="connsiteY2" fmla="*/ 17874 h 21088"/>
                  <a:gd name="connsiteX3" fmla="*/ 0 w 33552"/>
                  <a:gd name="connsiteY3" fmla="*/ 21088 h 21088"/>
                  <a:gd name="connsiteX4" fmla="*/ 33552 w 33552"/>
                  <a:gd name="connsiteY4" fmla="*/ 0 h 2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2" h="21088">
                    <a:moveTo>
                      <a:pt x="33552" y="0"/>
                    </a:moveTo>
                    <a:lnTo>
                      <a:pt x="11093" y="17398"/>
                    </a:lnTo>
                    <a:lnTo>
                      <a:pt x="10259" y="17874"/>
                    </a:lnTo>
                    <a:lnTo>
                      <a:pt x="0" y="21088"/>
                    </a:lnTo>
                    <a:lnTo>
                      <a:pt x="33552"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3" name="Forma libre 152"/>
              <p:cNvSpPr/>
              <p:nvPr/>
            </p:nvSpPr>
            <p:spPr>
              <a:xfrm>
                <a:off x="5476030" y="6168664"/>
                <a:ext cx="6870" cy="3059"/>
              </a:xfrm>
              <a:custGeom>
                <a:avLst/>
                <a:gdLst>
                  <a:gd name="connsiteX0" fmla="*/ 0 w 6870"/>
                  <a:gd name="connsiteY0" fmla="*/ 0 h 3059"/>
                  <a:gd name="connsiteX1" fmla="*/ 6870 w 6870"/>
                  <a:gd name="connsiteY1" fmla="*/ 3059 h 3059"/>
                  <a:gd name="connsiteX2" fmla="*/ 2876 w 6870"/>
                  <a:gd name="connsiteY2" fmla="*/ 1808 h 3059"/>
                  <a:gd name="connsiteX3" fmla="*/ 0 w 6870"/>
                  <a:gd name="connsiteY3" fmla="*/ 0 h 3059"/>
                </a:gdLst>
                <a:ahLst/>
                <a:cxnLst>
                  <a:cxn ang="0">
                    <a:pos x="connsiteX0" y="connsiteY0"/>
                  </a:cxn>
                  <a:cxn ang="0">
                    <a:pos x="connsiteX1" y="connsiteY1"/>
                  </a:cxn>
                  <a:cxn ang="0">
                    <a:pos x="connsiteX2" y="connsiteY2"/>
                  </a:cxn>
                  <a:cxn ang="0">
                    <a:pos x="connsiteX3" y="connsiteY3"/>
                  </a:cxn>
                </a:cxnLst>
                <a:rect l="l" t="t" r="r" b="b"/>
                <a:pathLst>
                  <a:path w="6870" h="3059">
                    <a:moveTo>
                      <a:pt x="0" y="0"/>
                    </a:moveTo>
                    <a:lnTo>
                      <a:pt x="6870" y="3059"/>
                    </a:lnTo>
                    <a:lnTo>
                      <a:pt x="2876" y="1808"/>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2" name="Forma libre 151"/>
              <p:cNvSpPr/>
              <p:nvPr/>
            </p:nvSpPr>
            <p:spPr>
              <a:xfrm>
                <a:off x="5482900" y="6171722"/>
                <a:ext cx="67934" cy="26750"/>
              </a:xfrm>
              <a:custGeom>
                <a:avLst/>
                <a:gdLst>
                  <a:gd name="connsiteX0" fmla="*/ 0 w 67934"/>
                  <a:gd name="connsiteY0" fmla="*/ 0 h 26750"/>
                  <a:gd name="connsiteX1" fmla="*/ 46671 w 67934"/>
                  <a:gd name="connsiteY1" fmla="*/ 14621 h 26750"/>
                  <a:gd name="connsiteX2" fmla="*/ 67934 w 67934"/>
                  <a:gd name="connsiteY2" fmla="*/ 26750 h 26750"/>
                  <a:gd name="connsiteX3" fmla="*/ 41509 w 67934"/>
                  <a:gd name="connsiteY3" fmla="*/ 18483 h 26750"/>
                  <a:gd name="connsiteX4" fmla="*/ 0 w 67934"/>
                  <a:gd name="connsiteY4" fmla="*/ 0 h 2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4" h="26750">
                    <a:moveTo>
                      <a:pt x="0" y="0"/>
                    </a:moveTo>
                    <a:lnTo>
                      <a:pt x="46671" y="14621"/>
                    </a:lnTo>
                    <a:lnTo>
                      <a:pt x="67934" y="26750"/>
                    </a:lnTo>
                    <a:lnTo>
                      <a:pt x="41509" y="18483"/>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1" name="Forma libre 150"/>
              <p:cNvSpPr/>
              <p:nvPr/>
            </p:nvSpPr>
            <p:spPr>
              <a:xfrm>
                <a:off x="5438290" y="6181069"/>
                <a:ext cx="40166" cy="18195"/>
              </a:xfrm>
              <a:custGeom>
                <a:avLst/>
                <a:gdLst>
                  <a:gd name="connsiteX0" fmla="*/ 0 w 40166"/>
                  <a:gd name="connsiteY0" fmla="*/ 0 h 18195"/>
                  <a:gd name="connsiteX1" fmla="*/ 16450 w 40166"/>
                  <a:gd name="connsiteY1" fmla="*/ 5005 h 18195"/>
                  <a:gd name="connsiteX2" fmla="*/ 40166 w 40166"/>
                  <a:gd name="connsiteY2" fmla="*/ 18195 h 18195"/>
                  <a:gd name="connsiteX3" fmla="*/ 324 w 40166"/>
                  <a:gd name="connsiteY3" fmla="*/ 193 h 18195"/>
                  <a:gd name="connsiteX4" fmla="*/ 0 w 40166"/>
                  <a:gd name="connsiteY4" fmla="*/ 0 h 18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66" h="18195">
                    <a:moveTo>
                      <a:pt x="0" y="0"/>
                    </a:moveTo>
                    <a:lnTo>
                      <a:pt x="16450" y="5005"/>
                    </a:lnTo>
                    <a:lnTo>
                      <a:pt x="40166" y="18195"/>
                    </a:lnTo>
                    <a:lnTo>
                      <a:pt x="324" y="193"/>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9" name="Forma libre 148"/>
              <p:cNvSpPr/>
              <p:nvPr/>
            </p:nvSpPr>
            <p:spPr>
              <a:xfrm>
                <a:off x="6112001" y="6186598"/>
                <a:ext cx="575435" cy="111182"/>
              </a:xfrm>
              <a:custGeom>
                <a:avLst/>
                <a:gdLst>
                  <a:gd name="connsiteX0" fmla="*/ 575435 w 575435"/>
                  <a:gd name="connsiteY0" fmla="*/ 0 h 111182"/>
                  <a:gd name="connsiteX1" fmla="*/ 554504 w 575435"/>
                  <a:gd name="connsiteY1" fmla="*/ 13155 h 111182"/>
                  <a:gd name="connsiteX2" fmla="*/ 396075 w 575435"/>
                  <a:gd name="connsiteY2" fmla="*/ 62715 h 111182"/>
                  <a:gd name="connsiteX3" fmla="*/ 200308 w 575435"/>
                  <a:gd name="connsiteY3" fmla="*/ 99065 h 111182"/>
                  <a:gd name="connsiteX4" fmla="*/ 3065 w 575435"/>
                  <a:gd name="connsiteY4" fmla="*/ 111182 h 111182"/>
                  <a:gd name="connsiteX5" fmla="*/ 0 w 575435"/>
                  <a:gd name="connsiteY5" fmla="*/ 111091 h 111182"/>
                  <a:gd name="connsiteX6" fmla="*/ 0 w 575435"/>
                  <a:gd name="connsiteY6" fmla="*/ 97623 h 111182"/>
                  <a:gd name="connsiteX7" fmla="*/ 219134 w 575435"/>
                  <a:gd name="connsiteY7" fmla="*/ 84141 h 111182"/>
                  <a:gd name="connsiteX8" fmla="*/ 434938 w 575435"/>
                  <a:gd name="connsiteY8" fmla="*/ 44014 h 111182"/>
                  <a:gd name="connsiteX9" fmla="*/ 575435 w 575435"/>
                  <a:gd name="connsiteY9" fmla="*/ 0 h 11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435" h="111182">
                    <a:moveTo>
                      <a:pt x="575435" y="0"/>
                    </a:moveTo>
                    <a:lnTo>
                      <a:pt x="554504" y="13155"/>
                    </a:lnTo>
                    <a:lnTo>
                      <a:pt x="396075" y="62715"/>
                    </a:lnTo>
                    <a:cubicBezTo>
                      <a:pt x="331900" y="78692"/>
                      <a:pt x="266589" y="90876"/>
                      <a:pt x="200308" y="99065"/>
                    </a:cubicBezTo>
                    <a:lnTo>
                      <a:pt x="3065" y="111182"/>
                    </a:lnTo>
                    <a:lnTo>
                      <a:pt x="0" y="111091"/>
                    </a:lnTo>
                    <a:lnTo>
                      <a:pt x="0" y="97623"/>
                    </a:lnTo>
                    <a:lnTo>
                      <a:pt x="219134" y="84141"/>
                    </a:lnTo>
                    <a:cubicBezTo>
                      <a:pt x="292199" y="75101"/>
                      <a:pt x="364194" y="61651"/>
                      <a:pt x="434938" y="44014"/>
                    </a:cubicBezTo>
                    <a:lnTo>
                      <a:pt x="575435"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6" name="Forma libre 145"/>
              <p:cNvSpPr/>
              <p:nvPr/>
            </p:nvSpPr>
            <p:spPr>
              <a:xfrm>
                <a:off x="5550835" y="6198473"/>
                <a:ext cx="547283" cy="98801"/>
              </a:xfrm>
              <a:custGeom>
                <a:avLst/>
                <a:gdLst>
                  <a:gd name="connsiteX0" fmla="*/ 0 w 547283"/>
                  <a:gd name="connsiteY0" fmla="*/ 0 h 98801"/>
                  <a:gd name="connsiteX1" fmla="*/ 162527 w 547283"/>
                  <a:gd name="connsiteY1" fmla="*/ 50841 h 98801"/>
                  <a:gd name="connsiteX2" fmla="*/ 358294 w 547283"/>
                  <a:gd name="connsiteY2" fmla="*/ 87191 h 98801"/>
                  <a:gd name="connsiteX3" fmla="*/ 547283 w 547283"/>
                  <a:gd name="connsiteY3" fmla="*/ 98801 h 98801"/>
                  <a:gd name="connsiteX4" fmla="*/ 446641 w 547283"/>
                  <a:gd name="connsiteY4" fmla="*/ 95790 h 98801"/>
                  <a:gd name="connsiteX5" fmla="*/ 77675 w 547283"/>
                  <a:gd name="connsiteY5" fmla="*/ 40471 h 98801"/>
                  <a:gd name="connsiteX6" fmla="*/ 66388 w 547283"/>
                  <a:gd name="connsiteY6" fmla="*/ 37037 h 98801"/>
                  <a:gd name="connsiteX7" fmla="*/ 59351 w 547283"/>
                  <a:gd name="connsiteY7" fmla="*/ 33854 h 98801"/>
                  <a:gd name="connsiteX8" fmla="*/ 0 w 547283"/>
                  <a:gd name="connsiteY8" fmla="*/ 0 h 9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7283" h="98801">
                    <a:moveTo>
                      <a:pt x="0" y="0"/>
                    </a:moveTo>
                    <a:lnTo>
                      <a:pt x="162527" y="50841"/>
                    </a:lnTo>
                    <a:cubicBezTo>
                      <a:pt x="226702" y="66818"/>
                      <a:pt x="292013" y="79002"/>
                      <a:pt x="358294" y="87191"/>
                    </a:cubicBezTo>
                    <a:lnTo>
                      <a:pt x="547283" y="98801"/>
                    </a:lnTo>
                    <a:lnTo>
                      <a:pt x="446641" y="95790"/>
                    </a:lnTo>
                    <a:cubicBezTo>
                      <a:pt x="320929" y="88250"/>
                      <a:pt x="197709" y="69536"/>
                      <a:pt x="77675" y="40471"/>
                    </a:cubicBezTo>
                    <a:lnTo>
                      <a:pt x="66388" y="37037"/>
                    </a:lnTo>
                    <a:lnTo>
                      <a:pt x="59351" y="33854"/>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4" name="Forma libre 133"/>
              <p:cNvSpPr/>
              <p:nvPr/>
            </p:nvSpPr>
            <p:spPr>
              <a:xfrm>
                <a:off x="6098118" y="6297273"/>
                <a:ext cx="13883" cy="774"/>
              </a:xfrm>
              <a:custGeom>
                <a:avLst/>
                <a:gdLst>
                  <a:gd name="connsiteX0" fmla="*/ 0 w 13883"/>
                  <a:gd name="connsiteY0" fmla="*/ 0 h 774"/>
                  <a:gd name="connsiteX1" fmla="*/ 13883 w 13883"/>
                  <a:gd name="connsiteY1" fmla="*/ 416 h 774"/>
                  <a:gd name="connsiteX2" fmla="*/ 13883 w 13883"/>
                  <a:gd name="connsiteY2" fmla="*/ 695 h 774"/>
                  <a:gd name="connsiteX3" fmla="*/ 12601 w 13883"/>
                  <a:gd name="connsiteY3" fmla="*/ 774 h 774"/>
                  <a:gd name="connsiteX4" fmla="*/ 0 w 13883"/>
                  <a:gd name="connsiteY4" fmla="*/ 0 h 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3" h="774">
                    <a:moveTo>
                      <a:pt x="0" y="0"/>
                    </a:moveTo>
                    <a:lnTo>
                      <a:pt x="13883" y="416"/>
                    </a:lnTo>
                    <a:lnTo>
                      <a:pt x="13883" y="695"/>
                    </a:lnTo>
                    <a:lnTo>
                      <a:pt x="12601" y="774"/>
                    </a:lnTo>
                    <a:lnTo>
                      <a:pt x="0" y="0"/>
                    </a:lnTo>
                    <a:close/>
                  </a:path>
                </a:pathLst>
              </a:cu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35" name="CuadroTexto 234"/>
            <p:cNvSpPr txBox="1"/>
            <p:nvPr/>
          </p:nvSpPr>
          <p:spPr>
            <a:xfrm>
              <a:off x="5194955" y="3660394"/>
              <a:ext cx="1738349" cy="461665"/>
            </a:xfrm>
            <a:prstGeom prst="rect">
              <a:avLst/>
            </a:prstGeom>
            <a:noFill/>
          </p:spPr>
          <p:txBody>
            <a:bodyPr wrap="square" rtlCol="0">
              <a:spAutoFit/>
            </a:bodyPr>
            <a:lstStyle/>
            <a:p>
              <a:r>
                <a:rPr lang="es-EC" sz="2400" b="1" dirty="0" smtClean="0">
                  <a:solidFill>
                    <a:schemeClr val="bg1"/>
                  </a:solidFill>
                  <a:latin typeface="Agency FB" panose="020B0503020202020204" pitchFamily="34" charset="0"/>
                </a:rPr>
                <a:t>PROBLEMA </a:t>
              </a:r>
              <a:endParaRPr lang="es-EC" sz="2400" b="1" dirty="0">
                <a:solidFill>
                  <a:schemeClr val="bg1"/>
                </a:solidFill>
                <a:latin typeface="Agency FB" panose="020B0503020202020204" pitchFamily="34" charset="0"/>
              </a:endParaRPr>
            </a:p>
          </p:txBody>
        </p:sp>
        <p:sp>
          <p:nvSpPr>
            <p:cNvPr id="236" name="CuadroTexto 235"/>
            <p:cNvSpPr txBox="1"/>
            <p:nvPr/>
          </p:nvSpPr>
          <p:spPr>
            <a:xfrm>
              <a:off x="5576761" y="3200499"/>
              <a:ext cx="1664350" cy="461665"/>
            </a:xfrm>
            <a:prstGeom prst="rect">
              <a:avLst/>
            </a:prstGeom>
            <a:noFill/>
          </p:spPr>
          <p:txBody>
            <a:bodyPr wrap="square" rtlCol="0">
              <a:spAutoFit/>
            </a:bodyPr>
            <a:lstStyle/>
            <a:p>
              <a:r>
                <a:rPr lang="es-EC" sz="2400" b="1" dirty="0" smtClean="0">
                  <a:solidFill>
                    <a:schemeClr val="bg1"/>
                  </a:solidFill>
                  <a:latin typeface="Agency FB" panose="020B0503020202020204" pitchFamily="34" charset="0"/>
                </a:rPr>
                <a:t>OBJETIVOS </a:t>
              </a:r>
              <a:endParaRPr lang="es-EC" sz="2400" b="1" dirty="0">
                <a:solidFill>
                  <a:schemeClr val="bg1"/>
                </a:solidFill>
                <a:latin typeface="Agency FB" panose="020B0503020202020204" pitchFamily="34" charset="0"/>
              </a:endParaRPr>
            </a:p>
          </p:txBody>
        </p:sp>
        <p:sp>
          <p:nvSpPr>
            <p:cNvPr id="237" name="CuadroTexto 236"/>
            <p:cNvSpPr txBox="1"/>
            <p:nvPr/>
          </p:nvSpPr>
          <p:spPr>
            <a:xfrm>
              <a:off x="3908531" y="4138687"/>
              <a:ext cx="2292903" cy="461665"/>
            </a:xfrm>
            <a:prstGeom prst="rect">
              <a:avLst/>
            </a:prstGeom>
            <a:noFill/>
          </p:spPr>
          <p:txBody>
            <a:bodyPr wrap="square" rtlCol="0">
              <a:spAutoFit/>
            </a:bodyPr>
            <a:lstStyle/>
            <a:p>
              <a:r>
                <a:rPr lang="es-EC" sz="2400" b="1" dirty="0" smtClean="0">
                  <a:solidFill>
                    <a:schemeClr val="bg1"/>
                  </a:solidFill>
                  <a:latin typeface="Agency FB" panose="020B0503020202020204" pitchFamily="34" charset="0"/>
                </a:rPr>
                <a:t>REFLEXIONES CLAVE </a:t>
              </a:r>
              <a:endParaRPr lang="es-EC" sz="2400" b="1" dirty="0">
                <a:solidFill>
                  <a:schemeClr val="bg1"/>
                </a:solidFill>
                <a:latin typeface="Agency FB" panose="020B0503020202020204" pitchFamily="34" charset="0"/>
              </a:endParaRPr>
            </a:p>
          </p:txBody>
        </p:sp>
        <p:sp>
          <p:nvSpPr>
            <p:cNvPr id="238" name="CuadroTexto 237"/>
            <p:cNvSpPr txBox="1"/>
            <p:nvPr/>
          </p:nvSpPr>
          <p:spPr>
            <a:xfrm>
              <a:off x="5507708" y="2771344"/>
              <a:ext cx="2189134" cy="461665"/>
            </a:xfrm>
            <a:prstGeom prst="rect">
              <a:avLst/>
            </a:prstGeom>
            <a:noFill/>
          </p:spPr>
          <p:txBody>
            <a:bodyPr wrap="square" rtlCol="0">
              <a:spAutoFit/>
            </a:bodyPr>
            <a:lstStyle/>
            <a:p>
              <a:r>
                <a:rPr lang="es-EC" sz="2400" b="1" dirty="0" smtClean="0">
                  <a:solidFill>
                    <a:schemeClr val="bg1"/>
                  </a:solidFill>
                  <a:latin typeface="Agency FB" panose="020B0503020202020204" pitchFamily="34" charset="0"/>
                </a:rPr>
                <a:t>MARCO TEÓRICO  </a:t>
              </a:r>
              <a:endParaRPr lang="es-EC" sz="2400" b="1" dirty="0">
                <a:solidFill>
                  <a:schemeClr val="bg1"/>
                </a:solidFill>
                <a:latin typeface="Agency FB" panose="020B0503020202020204" pitchFamily="34" charset="0"/>
              </a:endParaRPr>
            </a:p>
          </p:txBody>
        </p:sp>
        <p:sp>
          <p:nvSpPr>
            <p:cNvPr id="239" name="CuadroTexto 238"/>
            <p:cNvSpPr txBox="1"/>
            <p:nvPr/>
          </p:nvSpPr>
          <p:spPr>
            <a:xfrm>
              <a:off x="5041137" y="2251011"/>
              <a:ext cx="2879400" cy="461665"/>
            </a:xfrm>
            <a:prstGeom prst="rect">
              <a:avLst/>
            </a:prstGeom>
            <a:noFill/>
          </p:spPr>
          <p:txBody>
            <a:bodyPr wrap="square" rtlCol="0">
              <a:spAutoFit/>
            </a:bodyPr>
            <a:lstStyle/>
            <a:p>
              <a:r>
                <a:rPr lang="es-EC" sz="2400" b="1" dirty="0" smtClean="0">
                  <a:solidFill>
                    <a:schemeClr val="bg1"/>
                  </a:solidFill>
                  <a:latin typeface="Agency FB" panose="020B0503020202020204" pitchFamily="34" charset="0"/>
                </a:rPr>
                <a:t>MARCO METODOLÓGICO </a:t>
              </a:r>
              <a:endParaRPr lang="es-EC" sz="2400" b="1" dirty="0">
                <a:solidFill>
                  <a:schemeClr val="bg1"/>
                </a:solidFill>
                <a:latin typeface="Agency FB" panose="020B0503020202020204" pitchFamily="34" charset="0"/>
              </a:endParaRPr>
            </a:p>
          </p:txBody>
        </p:sp>
        <p:sp>
          <p:nvSpPr>
            <p:cNvPr id="240" name="CuadroTexto 239"/>
            <p:cNvSpPr txBox="1"/>
            <p:nvPr/>
          </p:nvSpPr>
          <p:spPr>
            <a:xfrm>
              <a:off x="3831317" y="1696421"/>
              <a:ext cx="4436882" cy="461665"/>
            </a:xfrm>
            <a:prstGeom prst="rect">
              <a:avLst/>
            </a:prstGeom>
            <a:noFill/>
          </p:spPr>
          <p:txBody>
            <a:bodyPr wrap="square" rtlCol="0">
              <a:spAutoFit/>
            </a:bodyPr>
            <a:lstStyle/>
            <a:p>
              <a:r>
                <a:rPr lang="es-EC" sz="2400" b="1" dirty="0" smtClean="0">
                  <a:solidFill>
                    <a:schemeClr val="bg1"/>
                  </a:solidFill>
                  <a:latin typeface="Agency FB" panose="020B0503020202020204" pitchFamily="34" charset="0"/>
                </a:rPr>
                <a:t>ANÁLISIS DE RESULTADOS -DIMENSIONES </a:t>
              </a:r>
              <a:endParaRPr lang="es-EC" sz="2400" b="1" dirty="0">
                <a:solidFill>
                  <a:schemeClr val="bg1"/>
                </a:solidFill>
                <a:latin typeface="Agency FB" panose="020B0503020202020204" pitchFamily="34" charset="0"/>
              </a:endParaRPr>
            </a:p>
          </p:txBody>
        </p:sp>
        <p:sp>
          <p:nvSpPr>
            <p:cNvPr id="241" name="CuadroTexto 240"/>
            <p:cNvSpPr txBox="1"/>
            <p:nvPr/>
          </p:nvSpPr>
          <p:spPr>
            <a:xfrm>
              <a:off x="7136984" y="1209359"/>
              <a:ext cx="1983467" cy="461665"/>
            </a:xfrm>
            <a:prstGeom prst="rect">
              <a:avLst/>
            </a:prstGeom>
            <a:noFill/>
          </p:spPr>
          <p:txBody>
            <a:bodyPr wrap="square" rtlCol="0">
              <a:spAutoFit/>
            </a:bodyPr>
            <a:lstStyle/>
            <a:p>
              <a:r>
                <a:rPr lang="es-EC" sz="2400" b="1" dirty="0" smtClean="0">
                  <a:solidFill>
                    <a:schemeClr val="bg1"/>
                  </a:solidFill>
                  <a:latin typeface="Agency FB" panose="020B0503020202020204" pitchFamily="34" charset="0"/>
                </a:rPr>
                <a:t>ESTRATEGIAS</a:t>
              </a:r>
              <a:endParaRPr lang="es-EC" sz="2400" b="1" dirty="0">
                <a:solidFill>
                  <a:schemeClr val="bg1"/>
                </a:solidFill>
                <a:latin typeface="Agency FB" panose="020B0503020202020204" pitchFamily="34" charset="0"/>
              </a:endParaRPr>
            </a:p>
          </p:txBody>
        </p:sp>
        <p:sp>
          <p:nvSpPr>
            <p:cNvPr id="242" name="CuadroTexto 241"/>
            <p:cNvSpPr txBox="1"/>
            <p:nvPr/>
          </p:nvSpPr>
          <p:spPr>
            <a:xfrm>
              <a:off x="5368357" y="719949"/>
              <a:ext cx="4222353" cy="461665"/>
            </a:xfrm>
            <a:prstGeom prst="rect">
              <a:avLst/>
            </a:prstGeom>
            <a:noFill/>
          </p:spPr>
          <p:txBody>
            <a:bodyPr wrap="square" rtlCol="0">
              <a:spAutoFit/>
            </a:bodyPr>
            <a:lstStyle/>
            <a:p>
              <a:r>
                <a:rPr lang="es-EC" sz="2400" b="1" dirty="0" smtClean="0">
                  <a:solidFill>
                    <a:schemeClr val="bg1"/>
                  </a:solidFill>
                  <a:latin typeface="Agency FB" panose="020B0503020202020204" pitchFamily="34" charset="0"/>
                </a:rPr>
                <a:t>CONCLUSIONES Y RECOMENDACIONES</a:t>
              </a:r>
              <a:endParaRPr lang="es-EC" sz="2400" b="1" dirty="0">
                <a:solidFill>
                  <a:schemeClr val="bg1"/>
                </a:solidFill>
                <a:latin typeface="Agency FB" panose="020B0503020202020204" pitchFamily="34" charset="0"/>
              </a:endParaRPr>
            </a:p>
          </p:txBody>
        </p:sp>
        <p:pic>
          <p:nvPicPr>
            <p:cNvPr id="244" name="Imagen 24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2222" l="10000" r="94667">
                          <a14:foregroundMark x1="85000" y1="85333" x2="85000" y2="85333"/>
                          <a14:foregroundMark x1="94667" y1="83556" x2="94667" y2="83556"/>
                          <a14:foregroundMark x1="92667" y1="75556" x2="92667" y2="75556"/>
                          <a14:foregroundMark x1="90167" y1="86222" x2="90167" y2="86222"/>
                          <a14:foregroundMark x1="87333" y1="88444" x2="87333" y2="88444"/>
                          <a14:foregroundMark x1="91833" y1="92222" x2="91833" y2="92222"/>
                        </a14:backgroundRemoval>
                      </a14:imgEffect>
                    </a14:imgLayer>
                  </a14:imgProps>
                </a:ext>
                <a:ext uri="{28A0092B-C50C-407E-A947-70E740481C1C}">
                  <a14:useLocalDpi xmlns:a14="http://schemas.microsoft.com/office/drawing/2010/main" val="0"/>
                </a:ext>
              </a:extLst>
            </a:blip>
            <a:srcRect l="79895" t="71684"/>
            <a:stretch/>
          </p:blipFill>
          <p:spPr>
            <a:xfrm>
              <a:off x="2798595" y="4773513"/>
              <a:ext cx="1517185" cy="1602577"/>
            </a:xfrm>
            <a:prstGeom prst="rect">
              <a:avLst/>
            </a:prstGeom>
            <a:effectLst>
              <a:outerShdw blurRad="50800" dist="50800" dir="5400000" algn="ctr" rotWithShape="0">
                <a:schemeClr val="bg1"/>
              </a:outerShdw>
            </a:effectLst>
          </p:spPr>
        </p:pic>
        <p:pic>
          <p:nvPicPr>
            <p:cNvPr id="245" name="Imagen 244"/>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52585" b="69569" l="56888" r="67907">
                          <a14:foregroundMark x1="59692" y1="54566" x2="59692" y2="54566"/>
                          <a14:foregroundMark x1="63286" y1="60046" x2="63286" y2="60046"/>
                          <a14:foregroundMark x1="61232" y1="60959" x2="61232" y2="60959"/>
                          <a14:foregroundMark x1="59692" y1="63242" x2="59692" y2="63242"/>
                          <a14:foregroundMark x1="63286" y1="64840" x2="63286" y2="64840"/>
                          <a14:foregroundMark x1="64955" y1="66895" x2="64955" y2="66895"/>
                        </a14:backgroundRemoval>
                      </a14:imgEffect>
                    </a14:imgLayer>
                  </a14:imgProps>
                </a:ext>
                <a:ext uri="{28A0092B-C50C-407E-A947-70E740481C1C}">
                  <a14:useLocalDpi xmlns:a14="http://schemas.microsoft.com/office/drawing/2010/main" val="0"/>
                </a:ext>
              </a:extLst>
            </a:blip>
            <a:srcRect l="55511" t="50462" r="30716" b="28308"/>
            <a:stretch/>
          </p:blipFill>
          <p:spPr>
            <a:xfrm>
              <a:off x="8351639" y="1750497"/>
              <a:ext cx="533486" cy="462355"/>
            </a:xfrm>
            <a:prstGeom prst="rect">
              <a:avLst/>
            </a:prstGeom>
          </p:spPr>
        </p:pic>
        <p:pic>
          <p:nvPicPr>
            <p:cNvPr id="246" name="Imagen 245"/>
            <p:cNvPicPr>
              <a:picLocks noChangeAspect="1"/>
            </p:cNvPicPr>
            <p:nvPr/>
          </p:nvPicPr>
          <p:blipFill rotWithShape="1">
            <a:blip r:embed="rId6">
              <a:lum bright="70000" contrast="-70000"/>
              <a:extLst>
                <a:ext uri="{BEBA8EAE-BF5A-486C-A8C5-ECC9F3942E4B}">
                  <a14:imgProps xmlns:a14="http://schemas.microsoft.com/office/drawing/2010/main">
                    <a14:imgLayer r:embed="rId5">
                      <a14:imgEffect>
                        <a14:backgroundRemoval t="10496" b="27831" l="56824" r="67327">
                          <a14:foregroundMark x1="60334" y1="13470" x2="60334" y2="13470"/>
                          <a14:foregroundMark x1="62901" y1="12557" x2="62901" y2="12557"/>
                          <a14:foregroundMark x1="63928" y1="24658" x2="63928" y2="24658"/>
                          <a14:foregroundMark x1="62259" y1="18037" x2="62259" y2="18037"/>
                          <a14:foregroundMark x1="60591" y1="21689" x2="60591" y2="21689"/>
                          <a14:foregroundMark x1="63928" y1="14840" x2="63928" y2="14840"/>
                        </a14:backgroundRemoval>
                      </a14:imgEffect>
                    </a14:imgLayer>
                  </a14:imgProps>
                </a:ext>
                <a:ext uri="{28A0092B-C50C-407E-A947-70E740481C1C}">
                  <a14:useLocalDpi xmlns:a14="http://schemas.microsoft.com/office/drawing/2010/main" val="0"/>
                </a:ext>
              </a:extLst>
            </a:blip>
            <a:srcRect l="55511" t="8329" r="31360" b="70002"/>
            <a:stretch/>
          </p:blipFill>
          <p:spPr>
            <a:xfrm>
              <a:off x="7458322" y="2813660"/>
              <a:ext cx="472626" cy="438567"/>
            </a:xfrm>
            <a:prstGeom prst="rect">
              <a:avLst/>
            </a:prstGeom>
          </p:spPr>
        </p:pic>
        <p:pic>
          <p:nvPicPr>
            <p:cNvPr id="248" name="Imagen 247"/>
            <p:cNvPicPr>
              <a:picLocks noChangeAspect="1"/>
            </p:cNvPicPr>
            <p:nvPr/>
          </p:nvPicPr>
          <p:blipFill rotWithShape="1">
            <a:blip r:embed="rId7">
              <a:lum bright="70000" contrast="-70000"/>
              <a:extLst>
                <a:ext uri="{BEBA8EAE-BF5A-486C-A8C5-ECC9F3942E4B}">
                  <a14:imgProps xmlns:a14="http://schemas.microsoft.com/office/drawing/2010/main">
                    <a14:imgLayer r:embed="rId3">
                      <a14:imgEffect>
                        <a14:backgroundRemoval t="43969" b="60138" l="82514" r="98057">
                          <a14:foregroundMark x1="93333" y1="52444" x2="93333" y2="52444"/>
                          <a14:foregroundMark x1="89667" y1="48667" x2="89667" y2="48667"/>
                          <a14:foregroundMark x1="88333" y1="47556" x2="88333" y2="47556"/>
                          <a14:foregroundMark x1="84833" y1="53778" x2="84833" y2="53778"/>
                          <a14:foregroundMark x1="84000" y1="47556" x2="84000" y2="47556"/>
                        </a14:backgroundRemoval>
                      </a14:imgEffect>
                    </a14:imgLayer>
                  </a14:imgProps>
                </a:ext>
                <a:ext uri="{28A0092B-C50C-407E-A947-70E740481C1C}">
                  <a14:useLocalDpi xmlns:a14="http://schemas.microsoft.com/office/drawing/2010/main" val="0"/>
                </a:ext>
              </a:extLst>
            </a:blip>
            <a:srcRect l="80571" t="41948" b="37841"/>
            <a:stretch/>
          </p:blipFill>
          <p:spPr>
            <a:xfrm>
              <a:off x="8838266" y="1209018"/>
              <a:ext cx="719520" cy="561336"/>
            </a:xfrm>
            <a:prstGeom prst="rect">
              <a:avLst/>
            </a:prstGeom>
          </p:spPr>
        </p:pic>
        <p:pic>
          <p:nvPicPr>
            <p:cNvPr id="250" name="Imagen 249"/>
            <p:cNvPicPr>
              <a:picLocks noChangeAspect="1"/>
            </p:cNvPicPr>
            <p:nvPr/>
          </p:nvPicPr>
          <p:blipFill rotWithShape="1">
            <a:blip r:embed="rId8">
              <a:lum bright="70000" contrast="-70000"/>
              <a:extLst>
                <a:ext uri="{BEBA8EAE-BF5A-486C-A8C5-ECC9F3942E4B}">
                  <a14:imgProps xmlns:a14="http://schemas.microsoft.com/office/drawing/2010/main">
                    <a14:imgLayer r:embed="rId3">
                      <a14:imgEffect>
                        <a14:backgroundRemoval t="41256" b="57874" l="23758" r="37906">
                          <a14:foregroundMark x1="34500" y1="49778" x2="34500" y2="49778"/>
                          <a14:foregroundMark x1="32000" y1="46667" x2="32000" y2="46667"/>
                          <a14:foregroundMark x1="28667" y1="49778" x2="28667" y2="49778"/>
                          <a14:foregroundMark x1="27500" y1="54889" x2="27500" y2="54889"/>
                          <a14:foregroundMark x1="30667" y1="54889" x2="30667" y2="54889"/>
                          <a14:foregroundMark x1="33500" y1="55333" x2="33500" y2="55333"/>
                          <a14:foregroundMark x1="36000" y1="45111" x2="36000" y2="45111"/>
                          <a14:foregroundMark x1="25167" y1="44444" x2="25167" y2="44444"/>
                          <a14:foregroundMark x1="25500" y1="42667" x2="25500" y2="42667"/>
                          <a14:foregroundMark x1="34000" y1="42667" x2="34000" y2="42667"/>
                          <a14:backgroundMark x1="27667" y1="49111" x2="27667" y2="49111"/>
                          <a14:backgroundMark x1="32833" y1="45778" x2="32833" y2="45778"/>
                        </a14:backgroundRemoval>
                      </a14:imgEffect>
                    </a14:imgLayer>
                  </a14:imgProps>
                </a:ext>
                <a:ext uri="{28A0092B-C50C-407E-A947-70E740481C1C}">
                  <a14:useLocalDpi xmlns:a14="http://schemas.microsoft.com/office/drawing/2010/main" val="0"/>
                </a:ext>
              </a:extLst>
            </a:blip>
            <a:srcRect l="21990" t="39179" r="60326" b="40049"/>
            <a:stretch/>
          </p:blipFill>
          <p:spPr>
            <a:xfrm>
              <a:off x="7769365" y="2219010"/>
              <a:ext cx="669562" cy="589851"/>
            </a:xfrm>
            <a:prstGeom prst="rect">
              <a:avLst/>
            </a:prstGeom>
          </p:spPr>
        </p:pic>
        <p:pic>
          <p:nvPicPr>
            <p:cNvPr id="251" name="Imagen 250"/>
            <p:cNvPicPr>
              <a:picLocks noChangeAspect="1"/>
            </p:cNvPicPr>
            <p:nvPr/>
          </p:nvPicPr>
          <p:blipFill rotWithShape="1">
            <a:blip r:embed="rId9">
              <a:lum bright="70000" contrast="-70000"/>
              <a:extLst>
                <a:ext uri="{BEBA8EAE-BF5A-486C-A8C5-ECC9F3942E4B}">
                  <a14:imgProps xmlns:a14="http://schemas.microsoft.com/office/drawing/2010/main">
                    <a14:imgLayer r:embed="rId3">
                      <a14:imgEffect>
                        <a14:backgroundRemoval t="4889" b="24667" l="63667" r="77000">
                          <a14:foregroundMark x1="66500" y1="8667" x2="66500" y2="8667"/>
                          <a14:foregroundMark x1="74500" y1="8444" x2="74500" y2="8444"/>
                          <a14:foregroundMark x1="74667" y1="15333" x2="74667" y2="15333"/>
                          <a14:foregroundMark x1="66500" y1="16000" x2="66500" y2="16000"/>
                          <a14:foregroundMark x1="69167" y1="13778" x2="69167" y2="13778"/>
                          <a14:foregroundMark x1="71500" y1="14000" x2="71500" y2="14000"/>
                        </a14:backgroundRemoval>
                      </a14:imgEffect>
                    </a14:imgLayer>
                  </a14:imgProps>
                </a:ext>
                <a:ext uri="{28A0092B-C50C-407E-A947-70E740481C1C}">
                  <a14:useLocalDpi xmlns:a14="http://schemas.microsoft.com/office/drawing/2010/main" val="0"/>
                </a:ext>
              </a:extLst>
            </a:blip>
            <a:srcRect l="63174" t="5702" r="22223" b="72752"/>
            <a:stretch/>
          </p:blipFill>
          <p:spPr>
            <a:xfrm>
              <a:off x="9590710" y="654870"/>
              <a:ext cx="492607" cy="549720"/>
            </a:xfrm>
            <a:prstGeom prst="rect">
              <a:avLst/>
            </a:prstGeom>
          </p:spPr>
        </p:pic>
        <p:pic>
          <p:nvPicPr>
            <p:cNvPr id="252" name="Imagen 251"/>
            <p:cNvPicPr>
              <a:picLocks noChangeAspect="1"/>
            </p:cNvPicPr>
            <p:nvPr/>
          </p:nvPicPr>
          <p:blipFill rotWithShape="1">
            <a:blip r:embed="rId10">
              <a:lum bright="70000" contrast="-70000"/>
              <a:extLst>
                <a:ext uri="{BEBA8EAE-BF5A-486C-A8C5-ECC9F3942E4B}">
                  <a14:imgProps xmlns:a14="http://schemas.microsoft.com/office/drawing/2010/main">
                    <a14:imgLayer r:embed="rId5">
                      <a14:imgEffect>
                        <a14:backgroundRemoval t="3425" b="26941" l="30680" r="45828">
                          <a14:foregroundMark x1="39153" y1="16438" x2="39153" y2="16438"/>
                          <a14:foregroundMark x1="37869" y1="10731" x2="37869" y2="10731"/>
                          <a14:foregroundMark x1="41078" y1="13470" x2="41078" y2="13470"/>
                          <a14:foregroundMark x1="41592" y1="18037" x2="41592" y2="18037"/>
                          <a14:foregroundMark x1="35045" y1="13470" x2="35045" y2="13470"/>
                          <a14:foregroundMark x1="33761" y1="18037" x2="33761" y2="18037"/>
                          <a14:foregroundMark x1="36585" y1="15297" x2="36585" y2="15297"/>
                          <a14:foregroundMark x1="38254" y1="21461" x2="38254" y2="21461"/>
                          <a14:foregroundMark x1="38126" y1="24201" x2="38126" y2="24201"/>
                        </a14:backgroundRemoval>
                      </a14:imgEffect>
                    </a14:imgLayer>
                  </a14:imgProps>
                </a:ext>
                <a:ext uri="{28A0092B-C50C-407E-A947-70E740481C1C}">
                  <a14:useLocalDpi xmlns:a14="http://schemas.microsoft.com/office/drawing/2010/main" val="0"/>
                </a:ext>
              </a:extLst>
            </a:blip>
            <a:srcRect l="32055" t="7414" r="54324" b="72206"/>
            <a:stretch/>
          </p:blipFill>
          <p:spPr>
            <a:xfrm>
              <a:off x="6440365" y="3600746"/>
              <a:ext cx="710401" cy="597638"/>
            </a:xfrm>
            <a:prstGeom prst="rect">
              <a:avLst/>
            </a:prstGeom>
          </p:spPr>
        </p:pic>
        <p:pic>
          <p:nvPicPr>
            <p:cNvPr id="253" name="Imagen 252"/>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7039881" y="3254555"/>
              <a:ext cx="406398" cy="406398"/>
            </a:xfrm>
            <a:prstGeom prst="rect">
              <a:avLst/>
            </a:prstGeom>
          </p:spPr>
        </p:pic>
        <p:pic>
          <p:nvPicPr>
            <p:cNvPr id="254" name="Imagen 253"/>
            <p:cNvPicPr>
              <a:picLocks noChangeAspect="1"/>
            </p:cNvPicPr>
            <p:nvPr/>
          </p:nvPicPr>
          <p:blipFill rotWithShape="1">
            <a:blip r:embed="rId12">
              <a:grayscl/>
              <a:extLst>
                <a:ext uri="{BEBA8EAE-BF5A-486C-A8C5-ECC9F3942E4B}">
                  <a14:imgProps xmlns:a14="http://schemas.microsoft.com/office/drawing/2010/main">
                    <a14:imgLayer r:embed="rId13">
                      <a14:imgEffect>
                        <a14:backgroundRemoval t="30195" b="46283" l="80967" r="96249"/>
                      </a14:imgEffect>
                    </a14:imgLayer>
                  </a14:imgProps>
                </a:ext>
                <a:ext uri="{28A0092B-C50C-407E-A947-70E740481C1C}">
                  <a14:useLocalDpi xmlns:a14="http://schemas.microsoft.com/office/drawing/2010/main" val="0"/>
                </a:ext>
              </a:extLst>
            </a:blip>
            <a:srcRect l="79057" t="28184" r="1841" b="51706"/>
            <a:stretch/>
          </p:blipFill>
          <p:spPr>
            <a:xfrm>
              <a:off x="6046932" y="4077993"/>
              <a:ext cx="711916" cy="561511"/>
            </a:xfrm>
            <a:prstGeom prst="rect">
              <a:avLst/>
            </a:prstGeom>
          </p:spPr>
        </p:pic>
        <p:sp>
          <p:nvSpPr>
            <p:cNvPr id="256" name="Rectángulo 255"/>
            <p:cNvSpPr/>
            <p:nvPr/>
          </p:nvSpPr>
          <p:spPr>
            <a:xfrm>
              <a:off x="10147057" y="654870"/>
              <a:ext cx="1217371" cy="707886"/>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000" b="1" spc="-300" dirty="0" smtClean="0">
                  <a:ln w="0"/>
                  <a:solidFill>
                    <a:srgbClr val="100E38"/>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VIII</a:t>
              </a:r>
              <a:endParaRPr lang="es-ES" sz="4000" b="1" spc="-300" dirty="0">
                <a:ln w="0"/>
                <a:solidFill>
                  <a:srgbClr val="100E38"/>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sp>
          <p:nvSpPr>
            <p:cNvPr id="257" name="Rectángulo 256"/>
            <p:cNvSpPr/>
            <p:nvPr/>
          </p:nvSpPr>
          <p:spPr>
            <a:xfrm>
              <a:off x="9535089" y="1176844"/>
              <a:ext cx="1217371" cy="707886"/>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000" b="1" spc="-300" dirty="0" smtClean="0">
                  <a:ln w="0"/>
                  <a:solidFill>
                    <a:srgbClr val="20495E"/>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VII</a:t>
              </a:r>
              <a:endParaRPr lang="es-ES" sz="4000" b="1" spc="-300" dirty="0">
                <a:ln w="0"/>
                <a:solidFill>
                  <a:srgbClr val="20495E"/>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sp>
          <p:nvSpPr>
            <p:cNvPr id="258" name="Rectángulo 257"/>
            <p:cNvSpPr/>
            <p:nvPr/>
          </p:nvSpPr>
          <p:spPr>
            <a:xfrm>
              <a:off x="8919447" y="1658450"/>
              <a:ext cx="1217371" cy="707886"/>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000" b="1" spc="-300" dirty="0" smtClean="0">
                  <a:ln w="0"/>
                  <a:solidFill>
                    <a:srgbClr val="1D328B"/>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VI</a:t>
              </a:r>
              <a:endParaRPr lang="es-ES" sz="4000" b="1" spc="-300" dirty="0">
                <a:ln w="0"/>
                <a:solidFill>
                  <a:srgbClr val="1D328B"/>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sp>
          <p:nvSpPr>
            <p:cNvPr id="259" name="Rectángulo 258"/>
            <p:cNvSpPr/>
            <p:nvPr/>
          </p:nvSpPr>
          <p:spPr>
            <a:xfrm>
              <a:off x="8377233" y="2179876"/>
              <a:ext cx="1217371" cy="707886"/>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000" b="1" spc="-300" dirty="0" smtClean="0">
                  <a:ln w="0"/>
                  <a:solidFill>
                    <a:srgbClr val="20495E"/>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V</a:t>
              </a:r>
              <a:endParaRPr lang="es-ES" sz="4000" b="1" spc="-300" dirty="0">
                <a:ln w="0"/>
                <a:solidFill>
                  <a:srgbClr val="20495E"/>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sp>
          <p:nvSpPr>
            <p:cNvPr id="260" name="Rectángulo 259"/>
            <p:cNvSpPr/>
            <p:nvPr/>
          </p:nvSpPr>
          <p:spPr>
            <a:xfrm>
              <a:off x="8026937" y="2717439"/>
              <a:ext cx="1217371" cy="707886"/>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000" b="1" spc="-300" dirty="0" smtClean="0">
                  <a:ln w="0"/>
                  <a:solidFill>
                    <a:srgbClr val="23585F"/>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IV</a:t>
              </a:r>
              <a:endParaRPr lang="es-ES" sz="4000" b="1" spc="-300" dirty="0">
                <a:ln w="0"/>
                <a:solidFill>
                  <a:srgbClr val="23585F"/>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sp>
          <p:nvSpPr>
            <p:cNvPr id="261" name="Rectángulo 260"/>
            <p:cNvSpPr/>
            <p:nvPr/>
          </p:nvSpPr>
          <p:spPr>
            <a:xfrm>
              <a:off x="7431774" y="3220468"/>
              <a:ext cx="1217371" cy="707886"/>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000" b="1" spc="-300" dirty="0" smtClean="0">
                  <a:ln w="0"/>
                  <a:solidFill>
                    <a:srgbClr val="2F7D8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III</a:t>
              </a:r>
              <a:endParaRPr lang="es-ES" sz="4000" b="1" spc="-300" dirty="0">
                <a:ln w="0"/>
                <a:solidFill>
                  <a:srgbClr val="2F7D8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sp>
          <p:nvSpPr>
            <p:cNvPr id="262" name="Rectángulo 261"/>
            <p:cNvSpPr/>
            <p:nvPr/>
          </p:nvSpPr>
          <p:spPr>
            <a:xfrm>
              <a:off x="6893690" y="3631959"/>
              <a:ext cx="1217371" cy="707886"/>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000" b="1" spc="-300" dirty="0" smtClean="0">
                  <a:ln w="0"/>
                  <a:solidFill>
                    <a:srgbClr val="4AB3BE"/>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II</a:t>
              </a:r>
              <a:endParaRPr lang="es-ES" sz="4000" b="1" spc="-300" dirty="0">
                <a:ln w="0"/>
                <a:solidFill>
                  <a:srgbClr val="4AB3BE"/>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sp>
          <p:nvSpPr>
            <p:cNvPr id="263" name="Rectángulo 262"/>
            <p:cNvSpPr/>
            <p:nvPr/>
          </p:nvSpPr>
          <p:spPr>
            <a:xfrm>
              <a:off x="6461016" y="4160279"/>
              <a:ext cx="1217371" cy="707886"/>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000" b="1" spc="-300" dirty="0" smtClean="0">
                  <a:ln w="0"/>
                  <a:solidFill>
                    <a:srgbClr val="406C90"/>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I</a:t>
              </a:r>
              <a:endParaRPr lang="es-ES" sz="4000" b="1" spc="-300" dirty="0">
                <a:ln w="0"/>
                <a:solidFill>
                  <a:srgbClr val="406C90"/>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grpSp>
      <p:sp>
        <p:nvSpPr>
          <p:cNvPr id="265" name="CuadroTexto 264"/>
          <p:cNvSpPr txBox="1"/>
          <p:nvPr/>
        </p:nvSpPr>
        <p:spPr>
          <a:xfrm>
            <a:off x="133261" y="96255"/>
            <a:ext cx="3397010" cy="584775"/>
          </a:xfrm>
          <a:prstGeom prst="rect">
            <a:avLst/>
          </a:prstGeom>
          <a:noFill/>
          <a:effectLst>
            <a:outerShdw blurRad="50800" dir="5400000" algn="ctr" rotWithShape="0">
              <a:srgbClr val="00B0F0"/>
            </a:outerShdw>
          </a:effectLst>
        </p:spPr>
        <p:txBody>
          <a:bodyPr wrap="square" rtlCol="0">
            <a:spAutoFit/>
          </a:bodyPr>
          <a:lstStyle/>
          <a:p>
            <a:pPr marL="457200" indent="-457200" algn="ctr">
              <a:buClr>
                <a:srgbClr val="1D328B"/>
              </a:buClr>
              <a:buSzPct val="100000"/>
              <a:buFont typeface="Wingdings" panose="05000000000000000000" pitchFamily="2" charset="2"/>
              <a:buChar char="q"/>
            </a:pPr>
            <a:r>
              <a:rPr lang="es-EC" sz="3200" b="1" i="1" spc="300" dirty="0" smtClean="0">
                <a:latin typeface="Agency FB" panose="020B0503020202020204" pitchFamily="34" charset="0"/>
              </a:rPr>
              <a:t>CONTENIDO </a:t>
            </a:r>
            <a:endParaRPr lang="es-EC" sz="3200" b="1" i="1" spc="300" dirty="0">
              <a:latin typeface="Agency FB" panose="020B0503020202020204" pitchFamily="34" charset="0"/>
            </a:endParaRPr>
          </a:p>
        </p:txBody>
      </p:sp>
      <p:sp>
        <p:nvSpPr>
          <p:cNvPr id="314" name="Conector 313"/>
          <p:cNvSpPr/>
          <p:nvPr/>
        </p:nvSpPr>
        <p:spPr>
          <a:xfrm>
            <a:off x="8614484" y="6227781"/>
            <a:ext cx="180000" cy="180000"/>
          </a:xfrm>
          <a:prstGeom prst="flowChartConnector">
            <a:avLst/>
          </a:prstGeom>
          <a:solidFill>
            <a:srgbClr val="406C90"/>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5" name="Conector 314"/>
          <p:cNvSpPr/>
          <p:nvPr/>
        </p:nvSpPr>
        <p:spPr>
          <a:xfrm>
            <a:off x="9022985" y="6227781"/>
            <a:ext cx="180000" cy="180000"/>
          </a:xfrm>
          <a:prstGeom prst="flowChartConnector">
            <a:avLst/>
          </a:prstGeom>
          <a:solidFill>
            <a:srgbClr val="2F7D81"/>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6" name="Conector 315"/>
          <p:cNvSpPr/>
          <p:nvPr/>
        </p:nvSpPr>
        <p:spPr>
          <a:xfrm>
            <a:off x="9368880" y="6227781"/>
            <a:ext cx="180000" cy="180000"/>
          </a:xfrm>
          <a:prstGeom prst="flowChartConnector">
            <a:avLst/>
          </a:prstGeom>
          <a:solidFill>
            <a:srgbClr val="23585F"/>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7" name="Conector 316"/>
          <p:cNvSpPr/>
          <p:nvPr/>
        </p:nvSpPr>
        <p:spPr>
          <a:xfrm>
            <a:off x="9714775" y="6227781"/>
            <a:ext cx="180000" cy="180000"/>
          </a:xfrm>
          <a:prstGeom prst="flowChartConnector">
            <a:avLst/>
          </a:prstGeom>
          <a:solidFill>
            <a:srgbClr val="20495E"/>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8" name="Conector 317"/>
          <p:cNvSpPr/>
          <p:nvPr/>
        </p:nvSpPr>
        <p:spPr>
          <a:xfrm>
            <a:off x="10060670" y="6227781"/>
            <a:ext cx="180000" cy="180000"/>
          </a:xfrm>
          <a:prstGeom prst="flowChartConnector">
            <a:avLst/>
          </a:prstGeom>
          <a:solidFill>
            <a:srgbClr val="1E3252"/>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9" name="Conector 318"/>
          <p:cNvSpPr/>
          <p:nvPr/>
        </p:nvSpPr>
        <p:spPr>
          <a:xfrm>
            <a:off x="10406565" y="6227781"/>
            <a:ext cx="180000" cy="180000"/>
          </a:xfrm>
          <a:prstGeom prst="flowChartConnector">
            <a:avLst/>
          </a:prstGeom>
          <a:solidFill>
            <a:srgbClr val="1D328B"/>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0" name="Conector 319"/>
          <p:cNvSpPr/>
          <p:nvPr/>
        </p:nvSpPr>
        <p:spPr>
          <a:xfrm>
            <a:off x="10752460" y="6227781"/>
            <a:ext cx="180000" cy="180000"/>
          </a:xfrm>
          <a:prstGeom prst="flowChartConnector">
            <a:avLst/>
          </a:prstGeom>
          <a:solidFill>
            <a:srgbClr val="12294A"/>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1" name="Conector 320"/>
          <p:cNvSpPr/>
          <p:nvPr/>
        </p:nvSpPr>
        <p:spPr>
          <a:xfrm>
            <a:off x="11098358" y="6227781"/>
            <a:ext cx="180000" cy="180000"/>
          </a:xfrm>
          <a:prstGeom prst="flowChartConnector">
            <a:avLst/>
          </a:prstGeom>
          <a:solidFill>
            <a:srgbClr val="100E38"/>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36184740"/>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p:cTn id="7" dur="500" fill="hold"/>
                                        <p:tgtEl>
                                          <p:spTgt spid="265"/>
                                        </p:tgtEl>
                                        <p:attrNameLst>
                                          <p:attrName>ppt_w</p:attrName>
                                        </p:attrNameLst>
                                      </p:cBhvr>
                                      <p:tavLst>
                                        <p:tav tm="0">
                                          <p:val>
                                            <p:fltVal val="0"/>
                                          </p:val>
                                        </p:tav>
                                        <p:tav tm="100000">
                                          <p:val>
                                            <p:strVal val="#ppt_w"/>
                                          </p:val>
                                        </p:tav>
                                      </p:tavLst>
                                    </p:anim>
                                    <p:anim calcmode="lin" valueType="num">
                                      <p:cBhvr>
                                        <p:cTn id="8" dur="500" fill="hold"/>
                                        <p:tgtEl>
                                          <p:spTgt spid="265"/>
                                        </p:tgtEl>
                                        <p:attrNameLst>
                                          <p:attrName>ppt_h</p:attrName>
                                        </p:attrNameLst>
                                      </p:cBhvr>
                                      <p:tavLst>
                                        <p:tav tm="0">
                                          <p:val>
                                            <p:fltVal val="0"/>
                                          </p:val>
                                        </p:tav>
                                        <p:tav tm="100000">
                                          <p:val>
                                            <p:strVal val="#ppt_h"/>
                                          </p:val>
                                        </p:tav>
                                      </p:tavLst>
                                    </p:anim>
                                    <p:animEffect transition="in" filter="fade">
                                      <p:cBhvr>
                                        <p:cTn id="9" dur="500"/>
                                        <p:tgtEl>
                                          <p:spTgt spid="26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rma libre 18"/>
          <p:cNvSpPr/>
          <p:nvPr/>
        </p:nvSpPr>
        <p:spPr>
          <a:xfrm rot="2935173" flipH="1" flipV="1">
            <a:off x="-2855634" y="1724433"/>
            <a:ext cx="10745687" cy="6452455"/>
          </a:xfrm>
          <a:custGeom>
            <a:avLst/>
            <a:gdLst>
              <a:gd name="connsiteX0" fmla="*/ 0 w 10794434"/>
              <a:gd name="connsiteY0" fmla="*/ 6452455 h 6452455"/>
              <a:gd name="connsiteX1" fmla="*/ 5624959 w 10794434"/>
              <a:gd name="connsiteY1" fmla="*/ 0 h 6452455"/>
              <a:gd name="connsiteX2" fmla="*/ 10794434 w 10794434"/>
              <a:gd name="connsiteY2" fmla="*/ 4506516 h 6452455"/>
              <a:gd name="connsiteX3" fmla="*/ 9098052 w 10794434"/>
              <a:gd name="connsiteY3" fmla="*/ 6452455 h 6452455"/>
            </a:gdLst>
            <a:ahLst/>
            <a:cxnLst>
              <a:cxn ang="0">
                <a:pos x="connsiteX0" y="connsiteY0"/>
              </a:cxn>
              <a:cxn ang="0">
                <a:pos x="connsiteX1" y="connsiteY1"/>
              </a:cxn>
              <a:cxn ang="0">
                <a:pos x="connsiteX2" y="connsiteY2"/>
              </a:cxn>
              <a:cxn ang="0">
                <a:pos x="connsiteX3" y="connsiteY3"/>
              </a:cxn>
            </a:cxnLst>
            <a:rect l="l" t="t" r="r" b="b"/>
            <a:pathLst>
              <a:path w="10794434" h="6452455">
                <a:moveTo>
                  <a:pt x="0" y="6452455"/>
                </a:moveTo>
                <a:lnTo>
                  <a:pt x="5624959" y="0"/>
                </a:lnTo>
                <a:lnTo>
                  <a:pt x="10794434" y="4506516"/>
                </a:lnTo>
                <a:lnTo>
                  <a:pt x="9098052" y="6452455"/>
                </a:lnTo>
                <a:close/>
              </a:path>
            </a:pathLst>
          </a:custGeom>
          <a:gradFill>
            <a:gsLst>
              <a:gs pos="0">
                <a:schemeClr val="bg1">
                  <a:lumMod val="85000"/>
                </a:schemeClr>
              </a:gs>
              <a:gs pos="0">
                <a:schemeClr val="bg1">
                  <a:lumMod val="85000"/>
                </a:schemeClr>
              </a:gs>
              <a:gs pos="0">
                <a:schemeClr val="bg1">
                  <a:lumMod val="85000"/>
                </a:schemeClr>
              </a:gs>
              <a:gs pos="98000">
                <a:schemeClr val="bg1">
                  <a:lumMod val="85000"/>
                </a:schemeClr>
              </a:gs>
            </a:gsLst>
            <a:lin ang="5400000" scaled="1"/>
          </a:gradFill>
          <a:ln>
            <a:solidFill>
              <a:schemeClr val="bg1">
                <a:lumMod val="95000"/>
              </a:schemeClr>
            </a:solidFill>
          </a:ln>
          <a:effectLst/>
          <a:scene3d>
            <a:camera prst="orthographicFront"/>
            <a:lightRig rig="threePt" dir="t"/>
          </a:scene3d>
          <a:sp3d>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4" name="Grupo 3"/>
          <p:cNvGrpSpPr/>
          <p:nvPr/>
        </p:nvGrpSpPr>
        <p:grpSpPr>
          <a:xfrm>
            <a:off x="0" y="66491"/>
            <a:ext cx="5271625" cy="599270"/>
            <a:chOff x="6096000" y="466073"/>
            <a:chExt cx="3875794" cy="513998"/>
          </a:xfrm>
          <a:solidFill>
            <a:srgbClr val="100E38"/>
          </a:solidFill>
        </p:grpSpPr>
        <p:grpSp>
          <p:nvGrpSpPr>
            <p:cNvPr id="5" name="Grupo 4"/>
            <p:cNvGrpSpPr/>
            <p:nvPr/>
          </p:nvGrpSpPr>
          <p:grpSpPr>
            <a:xfrm>
              <a:off x="8117929" y="466073"/>
              <a:ext cx="1853865" cy="513998"/>
              <a:chOff x="6096000" y="2911641"/>
              <a:chExt cx="4203032" cy="1046210"/>
            </a:xfrm>
            <a:grpFill/>
          </p:grpSpPr>
          <p:sp>
            <p:nvSpPr>
              <p:cNvPr id="7" name="Forma libre 6"/>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orma libre 7"/>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orma libre 8"/>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9"/>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orma libre 10"/>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6" name="Rectángulo 5"/>
            <p:cNvSpPr/>
            <p:nvPr/>
          </p:nvSpPr>
          <p:spPr>
            <a:xfrm>
              <a:off x="6096000" y="466073"/>
              <a:ext cx="2021929" cy="512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12" name="Imagen 11"/>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889" b="24667" l="63667" r="77000">
                        <a14:foregroundMark x1="66500" y1="8667" x2="66500" y2="8667"/>
                        <a14:foregroundMark x1="74500" y1="8444" x2="74500" y2="8444"/>
                        <a14:foregroundMark x1="74667" y1="15333" x2="74667" y2="15333"/>
                        <a14:foregroundMark x1="66500" y1="16000" x2="66500" y2="16000"/>
                        <a14:foregroundMark x1="69167" y1="13778" x2="69167" y2="13778"/>
                        <a14:foregroundMark x1="71500" y1="14000" x2="71500" y2="14000"/>
                      </a14:backgroundRemoval>
                    </a14:imgEffect>
                  </a14:imgLayer>
                </a14:imgProps>
              </a:ext>
              <a:ext uri="{28A0092B-C50C-407E-A947-70E740481C1C}">
                <a14:useLocalDpi xmlns:a14="http://schemas.microsoft.com/office/drawing/2010/main" val="0"/>
              </a:ext>
            </a:extLst>
          </a:blip>
          <a:srcRect l="63174" t="5702" r="22223" b="72752"/>
          <a:stretch/>
        </p:blipFill>
        <p:spPr>
          <a:xfrm>
            <a:off x="4442432" y="90270"/>
            <a:ext cx="651356" cy="549720"/>
          </a:xfrm>
          <a:prstGeom prst="rect">
            <a:avLst/>
          </a:prstGeom>
        </p:spPr>
      </p:pic>
      <p:sp>
        <p:nvSpPr>
          <p:cNvPr id="13" name="Rectángulo 12"/>
          <p:cNvSpPr/>
          <p:nvPr/>
        </p:nvSpPr>
        <p:spPr>
          <a:xfrm>
            <a:off x="-112544" y="0"/>
            <a:ext cx="1217371" cy="830997"/>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800" b="1" spc="-300" dirty="0" smtClean="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VIII</a:t>
            </a:r>
            <a:endParaRPr lang="es-ES" sz="4800" b="1" spc="-300" dirty="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sp>
        <p:nvSpPr>
          <p:cNvPr id="14" name="CuadroTexto 13"/>
          <p:cNvSpPr txBox="1"/>
          <p:nvPr/>
        </p:nvSpPr>
        <p:spPr>
          <a:xfrm>
            <a:off x="997682" y="41965"/>
            <a:ext cx="3387422" cy="646331"/>
          </a:xfrm>
          <a:prstGeom prst="rect">
            <a:avLst/>
          </a:prstGeom>
          <a:noFill/>
        </p:spPr>
        <p:txBody>
          <a:bodyPr wrap="square" rtlCol="0">
            <a:spAutoFit/>
          </a:bodyPr>
          <a:lstStyle/>
          <a:p>
            <a:r>
              <a:rPr lang="es-EC" sz="3600" b="1" dirty="0" smtClean="0">
                <a:solidFill>
                  <a:schemeClr val="bg1"/>
                </a:solidFill>
                <a:latin typeface="Agency FB" panose="020B0503020202020204" pitchFamily="34" charset="0"/>
              </a:rPr>
              <a:t>RECOMENDACIONES</a:t>
            </a:r>
            <a:endParaRPr lang="es-EC" sz="3600" b="1" dirty="0">
              <a:solidFill>
                <a:schemeClr val="bg1"/>
              </a:solidFill>
              <a:latin typeface="Agency FB" panose="020B0503020202020204" pitchFamily="34" charset="0"/>
            </a:endParaRPr>
          </a:p>
        </p:txBody>
      </p:sp>
      <p:grpSp>
        <p:nvGrpSpPr>
          <p:cNvPr id="2" name="Grupo 1"/>
          <p:cNvGrpSpPr/>
          <p:nvPr/>
        </p:nvGrpSpPr>
        <p:grpSpPr>
          <a:xfrm>
            <a:off x="1559246" y="1118029"/>
            <a:ext cx="7139837" cy="3900047"/>
            <a:chOff x="1559246" y="1118029"/>
            <a:chExt cx="7139837" cy="3900047"/>
          </a:xfrm>
        </p:grpSpPr>
        <p:sp>
          <p:nvSpPr>
            <p:cNvPr id="22" name="Rectángulo redondeado 21"/>
            <p:cNvSpPr/>
            <p:nvPr/>
          </p:nvSpPr>
          <p:spPr>
            <a:xfrm rot="18202280">
              <a:off x="2642808" y="2873798"/>
              <a:ext cx="473293" cy="2640418"/>
            </a:xfrm>
            <a:prstGeom prst="roundRect">
              <a:avLst>
                <a:gd name="adj" fmla="val 50000"/>
              </a:avLst>
            </a:prstGeom>
            <a:solidFill>
              <a:schemeClr val="bg2">
                <a:lumMod val="50000"/>
              </a:schemeClr>
            </a:solidFill>
            <a:ln>
              <a:noFill/>
            </a:ln>
            <a:effectLst>
              <a:glow rad="279400">
                <a:schemeClr val="bg2">
                  <a:lumMod val="10000"/>
                  <a:alpha val="39000"/>
                </a:schemeClr>
              </a:glow>
              <a:innerShdw blurRad="63500" dist="63500" dir="18900000">
                <a:schemeClr val="bg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2" name="Grupo 31"/>
            <p:cNvGrpSpPr/>
            <p:nvPr/>
          </p:nvGrpSpPr>
          <p:grpSpPr>
            <a:xfrm>
              <a:off x="1738671" y="1118029"/>
              <a:ext cx="6960412" cy="3900047"/>
              <a:chOff x="1565212" y="909678"/>
              <a:chExt cx="6065995" cy="4052046"/>
            </a:xfrm>
            <a:solidFill>
              <a:srgbClr val="52C296"/>
            </a:solidFill>
          </p:grpSpPr>
          <p:sp>
            <p:nvSpPr>
              <p:cNvPr id="24" name="Forma libre 23"/>
              <p:cNvSpPr/>
              <p:nvPr/>
            </p:nvSpPr>
            <p:spPr>
              <a:xfrm>
                <a:off x="1565212" y="909678"/>
                <a:ext cx="6065995" cy="4052046"/>
              </a:xfrm>
              <a:custGeom>
                <a:avLst/>
                <a:gdLst>
                  <a:gd name="connsiteX0" fmla="*/ 0 w 2152650"/>
                  <a:gd name="connsiteY0" fmla="*/ 0 h 2097088"/>
                  <a:gd name="connsiteX1" fmla="*/ 2152650 w 2152650"/>
                  <a:gd name="connsiteY1" fmla="*/ 0 h 2097088"/>
                  <a:gd name="connsiteX2" fmla="*/ 2152650 w 2152650"/>
                  <a:gd name="connsiteY2" fmla="*/ 2097088 h 2097088"/>
                  <a:gd name="connsiteX3" fmla="*/ 629295 w 2152650"/>
                  <a:gd name="connsiteY3" fmla="*/ 2097088 h 2097088"/>
                  <a:gd name="connsiteX4" fmla="*/ 0 w 2152650"/>
                  <a:gd name="connsiteY4" fmla="*/ 1369524 h 2097088"/>
                  <a:gd name="connsiteX5" fmla="*/ 0 w 2152650"/>
                  <a:gd name="connsiteY5" fmla="*/ 0 h 209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650" h="2097088">
                    <a:moveTo>
                      <a:pt x="0" y="0"/>
                    </a:moveTo>
                    <a:lnTo>
                      <a:pt x="2152650" y="0"/>
                    </a:lnTo>
                    <a:lnTo>
                      <a:pt x="2152650" y="2097088"/>
                    </a:lnTo>
                    <a:lnTo>
                      <a:pt x="629295" y="2097088"/>
                    </a:lnTo>
                    <a:lnTo>
                      <a:pt x="0" y="1369524"/>
                    </a:lnTo>
                    <a:lnTo>
                      <a:pt x="0" y="0"/>
                    </a:lnTo>
                    <a:close/>
                  </a:path>
                </a:pathLst>
              </a:custGeom>
              <a:grpFill/>
              <a:ln>
                <a:noFill/>
              </a:ln>
              <a:effectLst>
                <a:innerShdw blurRad="76200" dist="50800" dir="21540000">
                  <a:schemeClr val="bg1">
                    <a:lumMod val="95000"/>
                    <a:alpha val="50000"/>
                  </a:schemeClr>
                </a:innerShdw>
                <a:softEdge rad="12700"/>
              </a:effectLst>
              <a:scene3d>
                <a:camera prst="orthographicFront"/>
                <a:lightRig rig="chilly" dir="t">
                  <a:rot lat="0" lon="0" rev="24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a:p>
            </p:txBody>
          </p:sp>
          <p:sp>
            <p:nvSpPr>
              <p:cNvPr id="31" name="CuadroTexto 30"/>
              <p:cNvSpPr txBox="1"/>
              <p:nvPr/>
            </p:nvSpPr>
            <p:spPr>
              <a:xfrm>
                <a:off x="2960387" y="930530"/>
                <a:ext cx="4670820" cy="3673889"/>
              </a:xfrm>
              <a:prstGeom prst="rect">
                <a:avLst/>
              </a:prstGeom>
              <a:solidFill>
                <a:srgbClr val="52C09D"/>
              </a:solidFill>
            </p:spPr>
            <p:txBody>
              <a:bodyPr wrap="square" rtlCol="0">
                <a:spAutoFit/>
              </a:bodyPr>
              <a:lstStyle/>
              <a:p>
                <a:pPr lvl="0" algn="just"/>
                <a:r>
                  <a:rPr lang="es-419" sz="1700" dirty="0">
                    <a:solidFill>
                      <a:schemeClr val="bg1"/>
                    </a:solidFill>
                    <a:latin typeface="Arial" panose="020B0604020202020204" pitchFamily="34" charset="0"/>
                    <a:cs typeface="Arial" panose="020B0604020202020204" pitchFamily="34" charset="0"/>
                  </a:rPr>
                  <a:t>El generar un cambio cultural encaminado hacia al fomento del espíritu emprendedor, implica un cambio de manera integral de cada uno de los actores que forman parte del ambiente emprendedor; por lo que </a:t>
                </a:r>
                <a:r>
                  <a:rPr lang="es-419" sz="1700" b="1" i="1" u="sng" dirty="0">
                    <a:solidFill>
                      <a:schemeClr val="bg1"/>
                    </a:solidFill>
                    <a:latin typeface="Arial" panose="020B0604020202020204" pitchFamily="34" charset="0"/>
                    <a:cs typeface="Arial" panose="020B0604020202020204" pitchFamily="34" charset="0"/>
                  </a:rPr>
                  <a:t>se recomienda que este cambio deberá ser estructurado desde el gobierno para evitar la descentralización de los gobiernos autónomos</a:t>
                </a:r>
                <a:r>
                  <a:rPr lang="es-419" sz="1700" dirty="0">
                    <a:solidFill>
                      <a:schemeClr val="bg1"/>
                    </a:solidFill>
                    <a:latin typeface="Arial" panose="020B0604020202020204" pitchFamily="34" charset="0"/>
                    <a:cs typeface="Arial" panose="020B0604020202020204" pitchFamily="34" charset="0"/>
                  </a:rPr>
                  <a:t>, en vías a que sus iniciativas políticas ayuden a fortificar el carácter endógeno (ligado hacia la creación de una cultura emprendedora) de las demás instituciones alternas como la Cámara de Turismo de Pichincha (CAPTUR), Ministerio de Turismo (MINTUR), Quito Turismo, entre </a:t>
                </a:r>
                <a:r>
                  <a:rPr lang="es-419" sz="1700" dirty="0" smtClean="0">
                    <a:solidFill>
                      <a:schemeClr val="bg1"/>
                    </a:solidFill>
                    <a:latin typeface="Arial" panose="020B0604020202020204" pitchFamily="34" charset="0"/>
                    <a:cs typeface="Arial" panose="020B0604020202020204" pitchFamily="34" charset="0"/>
                  </a:rPr>
                  <a:t>otros.</a:t>
                </a:r>
                <a:endParaRPr lang="es-EC" sz="1700" dirty="0">
                  <a:solidFill>
                    <a:schemeClr val="bg1"/>
                  </a:solidFill>
                  <a:latin typeface="Arial" panose="020B0604020202020204" pitchFamily="34" charset="0"/>
                  <a:cs typeface="Arial" panose="020B0604020202020204" pitchFamily="34" charset="0"/>
                </a:endParaRPr>
              </a:p>
            </p:txBody>
          </p:sp>
        </p:grpSp>
      </p:grpSp>
      <p:grpSp>
        <p:nvGrpSpPr>
          <p:cNvPr id="34" name="Grupo 33"/>
          <p:cNvGrpSpPr/>
          <p:nvPr/>
        </p:nvGrpSpPr>
        <p:grpSpPr>
          <a:xfrm>
            <a:off x="5159483" y="3158461"/>
            <a:ext cx="5821940" cy="3375328"/>
            <a:chOff x="5420282" y="3048502"/>
            <a:chExt cx="5445718" cy="3375328"/>
          </a:xfrm>
          <a:solidFill>
            <a:srgbClr val="CC0099"/>
          </a:solidFill>
        </p:grpSpPr>
        <p:sp>
          <p:nvSpPr>
            <p:cNvPr id="30" name="Rectángulo redondeado 29"/>
            <p:cNvSpPr/>
            <p:nvPr/>
          </p:nvSpPr>
          <p:spPr>
            <a:xfrm rot="18394566">
              <a:off x="6286873" y="4708140"/>
              <a:ext cx="342402" cy="2075583"/>
            </a:xfrm>
            <a:prstGeom prst="roundRect">
              <a:avLst>
                <a:gd name="adj" fmla="val 50000"/>
              </a:avLst>
            </a:prstGeom>
            <a:grpFill/>
            <a:ln>
              <a:noFill/>
            </a:ln>
            <a:effectLst>
              <a:glow rad="279400">
                <a:schemeClr val="bg2">
                  <a:lumMod val="10000"/>
                  <a:alpha val="39000"/>
                </a:schemeClr>
              </a:glow>
              <a:innerShdw blurRad="63500" dist="63500" dir="18900000">
                <a:schemeClr val="bg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9" name="Forma libre 28"/>
            <p:cNvSpPr/>
            <p:nvPr/>
          </p:nvSpPr>
          <p:spPr>
            <a:xfrm>
              <a:off x="5576349" y="3048502"/>
              <a:ext cx="5289651" cy="3375328"/>
            </a:xfrm>
            <a:custGeom>
              <a:avLst/>
              <a:gdLst>
                <a:gd name="connsiteX0" fmla="*/ 0 w 2152650"/>
                <a:gd name="connsiteY0" fmla="*/ 0 h 2097088"/>
                <a:gd name="connsiteX1" fmla="*/ 2152650 w 2152650"/>
                <a:gd name="connsiteY1" fmla="*/ 0 h 2097088"/>
                <a:gd name="connsiteX2" fmla="*/ 2152650 w 2152650"/>
                <a:gd name="connsiteY2" fmla="*/ 2097088 h 2097088"/>
                <a:gd name="connsiteX3" fmla="*/ 629295 w 2152650"/>
                <a:gd name="connsiteY3" fmla="*/ 2097088 h 2097088"/>
                <a:gd name="connsiteX4" fmla="*/ 0 w 2152650"/>
                <a:gd name="connsiteY4" fmla="*/ 1369524 h 2097088"/>
                <a:gd name="connsiteX5" fmla="*/ 0 w 2152650"/>
                <a:gd name="connsiteY5" fmla="*/ 0 h 209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650" h="2097088">
                  <a:moveTo>
                    <a:pt x="0" y="0"/>
                  </a:moveTo>
                  <a:lnTo>
                    <a:pt x="2152650" y="0"/>
                  </a:lnTo>
                  <a:lnTo>
                    <a:pt x="2152650" y="2097088"/>
                  </a:lnTo>
                  <a:lnTo>
                    <a:pt x="629295" y="2097088"/>
                  </a:lnTo>
                  <a:lnTo>
                    <a:pt x="0" y="1369524"/>
                  </a:lnTo>
                  <a:lnTo>
                    <a:pt x="0" y="0"/>
                  </a:lnTo>
                  <a:close/>
                </a:path>
              </a:pathLst>
            </a:custGeom>
            <a:solidFill>
              <a:srgbClr val="FF65A0"/>
            </a:solidFill>
            <a:ln>
              <a:noFill/>
            </a:ln>
            <a:effectLst>
              <a:innerShdw blurRad="76200" dist="50800" dir="21540000">
                <a:schemeClr val="bg1">
                  <a:lumMod val="95000"/>
                  <a:alpha val="50000"/>
                </a:schemeClr>
              </a:innerShdw>
              <a:softEdge rad="12700"/>
            </a:effectLst>
            <a:scene3d>
              <a:camera prst="orthographicFront"/>
              <a:lightRig rig="chilly" dir="t">
                <a:rot lat="0" lon="0" rev="24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CuadroTexto 32"/>
            <p:cNvSpPr txBox="1"/>
            <p:nvPr/>
          </p:nvSpPr>
          <p:spPr>
            <a:xfrm>
              <a:off x="6478088" y="3242446"/>
              <a:ext cx="4322206" cy="2631490"/>
            </a:xfrm>
            <a:prstGeom prst="rect">
              <a:avLst/>
            </a:prstGeom>
            <a:solidFill>
              <a:srgbClr val="FF64A8"/>
            </a:solidFill>
          </p:spPr>
          <p:txBody>
            <a:bodyPr wrap="square" rtlCol="0">
              <a:spAutoFit/>
            </a:bodyPr>
            <a:lstStyle/>
            <a:p>
              <a:pPr lvl="0" algn="just"/>
              <a:r>
                <a:rPr lang="es-419" sz="2100" dirty="0" smtClean="0">
                  <a:solidFill>
                    <a:schemeClr val="bg1"/>
                  </a:solidFill>
                  <a:latin typeface="Arial" panose="020B0604020202020204" pitchFamily="34" charset="0"/>
                  <a:cs typeface="Arial" panose="020B0604020202020204" pitchFamily="34" charset="0"/>
                </a:rPr>
                <a:t>Se </a:t>
              </a:r>
              <a:r>
                <a:rPr lang="es-419" sz="2100" dirty="0">
                  <a:solidFill>
                    <a:schemeClr val="bg1"/>
                  </a:solidFill>
                  <a:latin typeface="Arial" panose="020B0604020202020204" pitchFamily="34" charset="0"/>
                  <a:cs typeface="Arial" panose="020B0604020202020204" pitchFamily="34" charset="0"/>
                </a:rPr>
                <a:t>recomienda que el Ministerio de Turismo al actuar como ente regulador </a:t>
              </a:r>
              <a:r>
                <a:rPr lang="es-419" sz="2000" b="1" i="1" u="sng" dirty="0">
                  <a:solidFill>
                    <a:schemeClr val="bg1"/>
                  </a:solidFill>
                  <a:latin typeface="Arial" panose="020B0604020202020204" pitchFamily="34" charset="0"/>
                  <a:cs typeface="Arial" panose="020B0604020202020204" pitchFamily="34" charset="0"/>
                </a:rPr>
                <a:t>fomente la creación de un espacio físico en el que se vincule la academia, el sector público y privado para la formación de emprendedores </a:t>
              </a:r>
              <a:r>
                <a:rPr lang="es-419" sz="2100" dirty="0">
                  <a:solidFill>
                    <a:schemeClr val="bg1"/>
                  </a:solidFill>
                  <a:latin typeface="Arial" panose="020B0604020202020204" pitchFamily="34" charset="0"/>
                  <a:cs typeface="Arial" panose="020B0604020202020204" pitchFamily="34" charset="0"/>
                </a:rPr>
                <a:t>que estén especializados en el ámbito turístico. </a:t>
              </a:r>
              <a:endParaRPr lang="es-EC" sz="2100" dirty="0">
                <a:solidFill>
                  <a:schemeClr val="bg1"/>
                </a:solidFill>
                <a:latin typeface="Arial" panose="020B0604020202020204" pitchFamily="34" charset="0"/>
                <a:cs typeface="Arial" panose="020B0604020202020204" pitchFamily="34" charset="0"/>
              </a:endParaRPr>
            </a:p>
          </p:txBody>
        </p:sp>
      </p:grpSp>
      <p:grpSp>
        <p:nvGrpSpPr>
          <p:cNvPr id="25" name="Grupo 24"/>
          <p:cNvGrpSpPr/>
          <p:nvPr/>
        </p:nvGrpSpPr>
        <p:grpSpPr>
          <a:xfrm>
            <a:off x="4631078" y="6637248"/>
            <a:ext cx="2663874" cy="180000"/>
            <a:chOff x="4781719" y="6598506"/>
            <a:chExt cx="2663874" cy="180000"/>
          </a:xfrm>
        </p:grpSpPr>
        <p:sp>
          <p:nvSpPr>
            <p:cNvPr id="26" name="Conector 25"/>
            <p:cNvSpPr/>
            <p:nvPr/>
          </p:nvSpPr>
          <p:spPr>
            <a:xfrm>
              <a:off x="4781719"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 name="Conector 27"/>
            <p:cNvSpPr/>
            <p:nvPr/>
          </p:nvSpPr>
          <p:spPr>
            <a:xfrm>
              <a:off x="519022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Conector 34"/>
            <p:cNvSpPr/>
            <p:nvPr/>
          </p:nvSpPr>
          <p:spPr>
            <a:xfrm>
              <a:off x="5536115" y="6598506"/>
              <a:ext cx="180000" cy="180000"/>
            </a:xfrm>
            <a:prstGeom prst="flowChartConnector">
              <a:avLst/>
            </a:prstGeom>
            <a:solidFill>
              <a:srgbClr val="B6B6B6"/>
            </a:solidFill>
            <a:ln>
              <a:solidFill>
                <a:srgbClr val="B0B0B0"/>
              </a:solid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onector 35"/>
            <p:cNvSpPr/>
            <p:nvPr/>
          </p:nvSpPr>
          <p:spPr>
            <a:xfrm>
              <a:off x="588201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Conector 36"/>
            <p:cNvSpPr/>
            <p:nvPr/>
          </p:nvSpPr>
          <p:spPr>
            <a:xfrm>
              <a:off x="6227905" y="6598506"/>
              <a:ext cx="180000" cy="180000"/>
            </a:xfrm>
            <a:prstGeom prst="flowChartConnector">
              <a:avLst/>
            </a:prstGeom>
            <a:solidFill>
              <a:srgbClr val="C5C5C5"/>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Conector 37"/>
            <p:cNvSpPr/>
            <p:nvPr/>
          </p:nvSpPr>
          <p:spPr>
            <a:xfrm>
              <a:off x="6573800" y="6598506"/>
              <a:ext cx="180000" cy="180000"/>
            </a:xfrm>
            <a:prstGeom prst="flowChartConnector">
              <a:avLst/>
            </a:prstGeom>
            <a:solidFill>
              <a:srgbClr val="B6B6B6"/>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Conector 38"/>
            <p:cNvSpPr/>
            <p:nvPr/>
          </p:nvSpPr>
          <p:spPr>
            <a:xfrm>
              <a:off x="6919695" y="6598506"/>
              <a:ext cx="180000" cy="180000"/>
            </a:xfrm>
            <a:prstGeom prst="flowChartConnector">
              <a:avLst/>
            </a:prstGeom>
            <a:solidFill>
              <a:srgbClr val="B7B7B7"/>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Conector 39"/>
            <p:cNvSpPr/>
            <p:nvPr/>
          </p:nvSpPr>
          <p:spPr>
            <a:xfrm>
              <a:off x="7265593" y="6598506"/>
              <a:ext cx="180000" cy="180000"/>
            </a:xfrm>
            <a:prstGeom prst="flowChartConnector">
              <a:avLst/>
            </a:prstGeom>
            <a:solidFill>
              <a:srgbClr val="100E38"/>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503522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strVal val="#ppt_x"/>
                                          </p:val>
                                        </p:tav>
                                        <p:tav tm="100000">
                                          <p:val>
                                            <p:strVal val="#ppt_x"/>
                                          </p:val>
                                        </p:tav>
                                      </p:tavLst>
                                    </p:anim>
                                    <p:anim calcmode="lin" valueType="num">
                                      <p:cBhvr>
                                        <p:cTn id="16"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b="6968"/>
          <a:stretch/>
        </p:blipFill>
        <p:spPr>
          <a:xfrm>
            <a:off x="276597" y="240633"/>
            <a:ext cx="11738940" cy="6352672"/>
          </a:xfrm>
        </p:spPr>
      </p:pic>
    </p:spTree>
    <p:extLst>
      <p:ext uri="{BB962C8B-B14F-4D97-AF65-F5344CB8AC3E}">
        <p14:creationId xmlns:p14="http://schemas.microsoft.com/office/powerpoint/2010/main" val="38172460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 y="250440"/>
            <a:ext cx="4051196" cy="539257"/>
            <a:chOff x="6096000" y="2911641"/>
            <a:chExt cx="4203032" cy="1046210"/>
          </a:xfrm>
          <a:solidFill>
            <a:srgbClr val="4AB3BE"/>
          </a:solidFill>
          <a:effectLst>
            <a:glow rad="101600">
              <a:srgbClr val="406C90">
                <a:alpha val="40000"/>
              </a:srgbClr>
            </a:glow>
            <a:outerShdw blurRad="50800" dist="50800" dir="5400000" algn="ctr" rotWithShape="0">
              <a:schemeClr val="bg1"/>
            </a:outerShdw>
          </a:effectLst>
        </p:grpSpPr>
        <p:sp>
          <p:nvSpPr>
            <p:cNvPr id="7" name="Forma libre 6"/>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orma libre 7"/>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solidFill>
              <a:srgbClr val="406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orma libre 8"/>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solidFill>
              <a:srgbClr val="406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9"/>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orma libre 10"/>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2" name="Rectángulo 11"/>
          <p:cNvSpPr/>
          <p:nvPr/>
        </p:nvSpPr>
        <p:spPr>
          <a:xfrm>
            <a:off x="-221923" y="162184"/>
            <a:ext cx="1086885" cy="830997"/>
          </a:xfrm>
          <a:prstGeom prst="rect">
            <a:avLst/>
          </a:prstGeom>
          <a:noFill/>
        </p:spPr>
        <p:txBody>
          <a:bodyPr wrap="square" lIns="91440" tIns="45720" rIns="91440" bIns="45720">
            <a:spAutoFit/>
          </a:bodyPr>
          <a:lstStyle/>
          <a:p>
            <a:pPr algn="ctr"/>
            <a:r>
              <a:rPr lang="es-ES" sz="4800" b="1" spc="-300" dirty="0" smtClean="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I</a:t>
            </a:r>
            <a:endParaRPr lang="es-ES" sz="4800" b="1" spc="-300" dirty="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sp>
        <p:nvSpPr>
          <p:cNvPr id="13" name="CuadroTexto 12"/>
          <p:cNvSpPr txBox="1"/>
          <p:nvPr/>
        </p:nvSpPr>
        <p:spPr>
          <a:xfrm>
            <a:off x="536977" y="245334"/>
            <a:ext cx="2727458" cy="523220"/>
          </a:xfrm>
          <a:prstGeom prst="rect">
            <a:avLst/>
          </a:prstGeom>
          <a:noFill/>
        </p:spPr>
        <p:txBody>
          <a:bodyPr wrap="square" rtlCol="0">
            <a:spAutoFit/>
          </a:bodyPr>
          <a:lstStyle/>
          <a:p>
            <a:r>
              <a:rPr lang="es-EC" sz="2800" b="1" dirty="0" smtClean="0">
                <a:solidFill>
                  <a:schemeClr val="bg1"/>
                </a:solidFill>
                <a:latin typeface="Agency FB" panose="020B0503020202020204" pitchFamily="34" charset="0"/>
              </a:rPr>
              <a:t>REFLEXIONES CLAVE </a:t>
            </a:r>
            <a:endParaRPr lang="es-EC" sz="2800" b="1" dirty="0">
              <a:solidFill>
                <a:schemeClr val="bg1"/>
              </a:solidFill>
              <a:latin typeface="Agency FB" panose="020B0503020202020204" pitchFamily="34" charset="0"/>
            </a:endParaRPr>
          </a:p>
        </p:txBody>
      </p:sp>
      <p:pic>
        <p:nvPicPr>
          <p:cNvPr id="14" name="Imagen 13"/>
          <p:cNvPicPr>
            <a:picLocks noChangeAspect="1"/>
          </p:cNvPicPr>
          <p:nvPr/>
        </p:nvPicPr>
        <p:blipFill rotWithShape="1">
          <a:blip r:embed="rId2">
            <a:grayscl/>
            <a:extLst>
              <a:ext uri="{BEBA8EAE-BF5A-486C-A8C5-ECC9F3942E4B}">
                <a14:imgProps xmlns:a14="http://schemas.microsoft.com/office/drawing/2010/main">
                  <a14:imgLayer r:embed="rId3">
                    <a14:imgEffect>
                      <a14:backgroundRemoval t="30195" b="46283" l="80967" r="96249"/>
                    </a14:imgEffect>
                  </a14:imgLayer>
                </a14:imgProps>
              </a:ext>
              <a:ext uri="{28A0092B-C50C-407E-A947-70E740481C1C}">
                <a14:useLocalDpi xmlns:a14="http://schemas.microsoft.com/office/drawing/2010/main" val="0"/>
              </a:ext>
            </a:extLst>
          </a:blip>
          <a:srcRect l="79057" t="28184" r="1841" b="51706"/>
          <a:stretch/>
        </p:blipFill>
        <p:spPr>
          <a:xfrm>
            <a:off x="3085374" y="153670"/>
            <a:ext cx="793327" cy="625723"/>
          </a:xfrm>
          <a:prstGeom prst="rect">
            <a:avLst/>
          </a:prstGeom>
          <a:effectLst>
            <a:outerShdw blurRad="50800" dist="50800" dir="5400000" algn="ctr" rotWithShape="0">
              <a:schemeClr val="bg1"/>
            </a:outerShdw>
          </a:effectLst>
        </p:spPr>
      </p:pic>
      <p:sp>
        <p:nvSpPr>
          <p:cNvPr id="2" name="Rectángulo 1"/>
          <p:cNvSpPr/>
          <p:nvPr/>
        </p:nvSpPr>
        <p:spPr>
          <a:xfrm>
            <a:off x="0" y="1228725"/>
            <a:ext cx="12192000" cy="300038"/>
          </a:xfrm>
          <a:prstGeom prst="rect">
            <a:avLst/>
          </a:prstGeom>
          <a:gradFill flip="none" rotWithShape="1">
            <a:gsLst>
              <a:gs pos="0">
                <a:schemeClr val="bg1">
                  <a:lumMod val="85000"/>
                </a:schemeClr>
              </a:gs>
              <a:gs pos="100000">
                <a:schemeClr val="bg1">
                  <a:lumMod val="65000"/>
                </a:schemeClr>
              </a:gs>
              <a:gs pos="69000">
                <a:schemeClr val="bg1">
                  <a:lumMod val="95000"/>
                </a:schemeClr>
              </a:gs>
              <a:gs pos="97000">
                <a:schemeClr val="bg1">
                  <a:lumMod val="65000"/>
                </a:schemeClr>
              </a:gs>
            </a:gsLst>
            <a:lin ang="5400000" scaled="0"/>
            <a:tileRect/>
          </a:gradFill>
          <a:ln>
            <a:noFill/>
          </a:ln>
          <a:effectLst>
            <a:outerShdw blurRad="88900" sx="99000" sy="99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2" name="Grupo 31"/>
          <p:cNvGrpSpPr/>
          <p:nvPr/>
        </p:nvGrpSpPr>
        <p:grpSpPr>
          <a:xfrm>
            <a:off x="-2270583" y="785811"/>
            <a:ext cx="1989610" cy="4875680"/>
            <a:chOff x="9795745" y="874221"/>
            <a:chExt cx="1989610" cy="4875680"/>
          </a:xfrm>
        </p:grpSpPr>
        <p:sp>
          <p:nvSpPr>
            <p:cNvPr id="122" name="Forma libre 121"/>
            <p:cNvSpPr/>
            <p:nvPr/>
          </p:nvSpPr>
          <p:spPr>
            <a:xfrm>
              <a:off x="10365909" y="874221"/>
              <a:ext cx="917946" cy="997158"/>
            </a:xfrm>
            <a:custGeom>
              <a:avLst/>
              <a:gdLst>
                <a:gd name="connsiteX0" fmla="*/ 447526 w 917946"/>
                <a:gd name="connsiteY0" fmla="*/ 0 h 997158"/>
                <a:gd name="connsiteX1" fmla="*/ 917946 w 917946"/>
                <a:gd name="connsiteY1" fmla="*/ 498579 h 997158"/>
                <a:gd name="connsiteX2" fmla="*/ 447526 w 917946"/>
                <a:gd name="connsiteY2" fmla="*/ 997158 h 997158"/>
                <a:gd name="connsiteX3" fmla="*/ 14074 w 917946"/>
                <a:gd name="connsiteY3" fmla="*/ 692649 h 997158"/>
                <a:gd name="connsiteX4" fmla="*/ 2344 w 917946"/>
                <a:gd name="connsiteY4" fmla="*/ 652600 h 997158"/>
                <a:gd name="connsiteX5" fmla="*/ 261813 w 917946"/>
                <a:gd name="connsiteY5" fmla="*/ 652600 h 997158"/>
                <a:gd name="connsiteX6" fmla="*/ 281207 w 917946"/>
                <a:gd name="connsiteY6" fmla="*/ 684809 h 997158"/>
                <a:gd name="connsiteX7" fmla="*/ 447526 w 917946"/>
                <a:gd name="connsiteY7" fmla="*/ 761948 h 997158"/>
                <a:gd name="connsiteX8" fmla="*/ 682736 w 917946"/>
                <a:gd name="connsiteY8" fmla="*/ 498579 h 997158"/>
                <a:gd name="connsiteX9" fmla="*/ 447526 w 917946"/>
                <a:gd name="connsiteY9" fmla="*/ 235210 h 997158"/>
                <a:gd name="connsiteX10" fmla="*/ 281207 w 917946"/>
                <a:gd name="connsiteY10" fmla="*/ 312349 h 997158"/>
                <a:gd name="connsiteX11" fmla="*/ 256994 w 917946"/>
                <a:gd name="connsiteY11" fmla="*/ 352562 h 997158"/>
                <a:gd name="connsiteX12" fmla="*/ 0 w 917946"/>
                <a:gd name="connsiteY12" fmla="*/ 352562 h 997158"/>
                <a:gd name="connsiteX13" fmla="*/ 14074 w 917946"/>
                <a:gd name="connsiteY13" fmla="*/ 304510 h 997158"/>
                <a:gd name="connsiteX14" fmla="*/ 447526 w 917946"/>
                <a:gd name="connsiteY14" fmla="*/ 0 h 99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7946" h="997158">
                  <a:moveTo>
                    <a:pt x="447526" y="0"/>
                  </a:moveTo>
                  <a:cubicBezTo>
                    <a:pt x="707332" y="0"/>
                    <a:pt x="917946" y="223221"/>
                    <a:pt x="917946" y="498579"/>
                  </a:cubicBezTo>
                  <a:cubicBezTo>
                    <a:pt x="917946" y="773937"/>
                    <a:pt x="707332" y="997158"/>
                    <a:pt x="447526" y="997158"/>
                  </a:cubicBezTo>
                  <a:cubicBezTo>
                    <a:pt x="252672" y="997158"/>
                    <a:pt x="85488" y="871596"/>
                    <a:pt x="14074" y="692649"/>
                  </a:cubicBezTo>
                  <a:lnTo>
                    <a:pt x="2344" y="652600"/>
                  </a:lnTo>
                  <a:lnTo>
                    <a:pt x="261813" y="652600"/>
                  </a:lnTo>
                  <a:lnTo>
                    <a:pt x="281207" y="684809"/>
                  </a:lnTo>
                  <a:cubicBezTo>
                    <a:pt x="323772" y="732470"/>
                    <a:pt x="382575" y="761948"/>
                    <a:pt x="447526" y="761948"/>
                  </a:cubicBezTo>
                  <a:cubicBezTo>
                    <a:pt x="577429" y="761948"/>
                    <a:pt x="682736" y="644034"/>
                    <a:pt x="682736" y="498579"/>
                  </a:cubicBezTo>
                  <a:cubicBezTo>
                    <a:pt x="682736" y="353124"/>
                    <a:pt x="577429" y="235210"/>
                    <a:pt x="447526" y="235210"/>
                  </a:cubicBezTo>
                  <a:cubicBezTo>
                    <a:pt x="382575" y="235210"/>
                    <a:pt x="323772" y="264689"/>
                    <a:pt x="281207" y="312349"/>
                  </a:cubicBezTo>
                  <a:lnTo>
                    <a:pt x="256994" y="352562"/>
                  </a:lnTo>
                  <a:lnTo>
                    <a:pt x="0" y="352562"/>
                  </a:lnTo>
                  <a:lnTo>
                    <a:pt x="14074" y="304510"/>
                  </a:lnTo>
                  <a:cubicBezTo>
                    <a:pt x="85488" y="125562"/>
                    <a:pt x="252672" y="0"/>
                    <a:pt x="447526" y="0"/>
                  </a:cubicBezTo>
                  <a:close/>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nvGrpSpPr>
            <p:cNvPr id="123" name="Grupo 122"/>
            <p:cNvGrpSpPr/>
            <p:nvPr/>
          </p:nvGrpSpPr>
          <p:grpSpPr>
            <a:xfrm flipH="1">
              <a:off x="10790549" y="1883267"/>
              <a:ext cx="86400" cy="1561211"/>
              <a:chOff x="4263571" y="1924591"/>
              <a:chExt cx="86400" cy="1561211"/>
            </a:xfrm>
            <a:solidFill>
              <a:srgbClr val="FF0066"/>
            </a:solidFill>
          </p:grpSpPr>
          <p:sp>
            <p:nvSpPr>
              <p:cNvPr id="124" name="Elipse 123"/>
              <p:cNvSpPr/>
              <p:nvPr/>
            </p:nvSpPr>
            <p:spPr>
              <a:xfrm>
                <a:off x="4263571" y="1924591"/>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5" name="Elipse 124"/>
              <p:cNvSpPr/>
              <p:nvPr/>
            </p:nvSpPr>
            <p:spPr>
              <a:xfrm>
                <a:off x="4263571" y="2135278"/>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6" name="Elipse 125"/>
              <p:cNvSpPr/>
              <p:nvPr/>
            </p:nvSpPr>
            <p:spPr>
              <a:xfrm>
                <a:off x="4263571" y="2345965"/>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7" name="Elipse 126"/>
              <p:cNvSpPr/>
              <p:nvPr/>
            </p:nvSpPr>
            <p:spPr>
              <a:xfrm>
                <a:off x="4263571" y="2556652"/>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8" name="Elipse 127"/>
              <p:cNvSpPr/>
              <p:nvPr/>
            </p:nvSpPr>
            <p:spPr>
              <a:xfrm>
                <a:off x="4263571" y="2767339"/>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9" name="Elipse 128"/>
              <p:cNvSpPr/>
              <p:nvPr/>
            </p:nvSpPr>
            <p:spPr>
              <a:xfrm>
                <a:off x="4263571" y="2978026"/>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0" name="Elipse 129"/>
              <p:cNvSpPr/>
              <p:nvPr/>
            </p:nvSpPr>
            <p:spPr>
              <a:xfrm>
                <a:off x="4263571" y="3188712"/>
                <a:ext cx="86400" cy="1408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1" name="Elipse 130"/>
              <p:cNvSpPr/>
              <p:nvPr/>
            </p:nvSpPr>
            <p:spPr>
              <a:xfrm>
                <a:off x="4263571" y="3399402"/>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32" name="Rectángulo redondeado 131"/>
            <p:cNvSpPr/>
            <p:nvPr/>
          </p:nvSpPr>
          <p:spPr>
            <a:xfrm rot="13214357" flipH="1">
              <a:off x="9795745" y="3798209"/>
              <a:ext cx="1989610" cy="1951692"/>
            </a:xfrm>
            <a:prstGeom prst="roundRect">
              <a:avLst/>
            </a:prstGeom>
            <a:solidFill>
              <a:srgbClr val="FF00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3" name="Elipse 132"/>
            <p:cNvSpPr/>
            <p:nvPr/>
          </p:nvSpPr>
          <p:spPr>
            <a:xfrm flipH="1">
              <a:off x="10733247" y="3640484"/>
              <a:ext cx="144000" cy="144000"/>
            </a:xfrm>
            <a:prstGeom prst="ellipse">
              <a:avLst/>
            </a:prstGeom>
            <a:solidFill>
              <a:schemeClr val="bg1"/>
            </a:solidFill>
            <a:ln>
              <a:solidFill>
                <a:schemeClr val="bg1"/>
              </a:solidFill>
            </a:ln>
            <a:effectLst>
              <a:innerShdw blurRad="127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6" name="CuadroTexto 135"/>
            <p:cNvSpPr txBox="1"/>
            <p:nvPr/>
          </p:nvSpPr>
          <p:spPr>
            <a:xfrm>
              <a:off x="9933171" y="3841967"/>
              <a:ext cx="1838644" cy="1631216"/>
            </a:xfrm>
            <a:prstGeom prst="rect">
              <a:avLst/>
            </a:prstGeom>
            <a:noFill/>
          </p:spPr>
          <p:txBody>
            <a:bodyPr wrap="square" rtlCol="0">
              <a:spAutoFit/>
            </a:bodyPr>
            <a:lstStyle/>
            <a:p>
              <a:pPr algn="ctr"/>
              <a:r>
                <a:rPr lang="es-EC" sz="2000" dirty="0" smtClean="0">
                  <a:solidFill>
                    <a:schemeClr val="bg1"/>
                  </a:solidFill>
                </a:rPr>
                <a:t>1era vez definida por el Diccionario de Autoridades de la RAE (1732) </a:t>
              </a:r>
              <a:endParaRPr lang="es-EC" sz="2000" dirty="0">
                <a:solidFill>
                  <a:schemeClr val="bg1"/>
                </a:solidFill>
              </a:endParaRPr>
            </a:p>
          </p:txBody>
        </p:sp>
      </p:grpSp>
      <p:grpSp>
        <p:nvGrpSpPr>
          <p:cNvPr id="33" name="Grupo 32"/>
          <p:cNvGrpSpPr/>
          <p:nvPr/>
        </p:nvGrpSpPr>
        <p:grpSpPr>
          <a:xfrm>
            <a:off x="-4603092" y="758139"/>
            <a:ext cx="2584821" cy="5093038"/>
            <a:chOff x="7337212" y="894857"/>
            <a:chExt cx="2391709" cy="4754932"/>
          </a:xfrm>
        </p:grpSpPr>
        <p:sp>
          <p:nvSpPr>
            <p:cNvPr id="110" name="Forma libre 109"/>
            <p:cNvSpPr/>
            <p:nvPr/>
          </p:nvSpPr>
          <p:spPr>
            <a:xfrm>
              <a:off x="8810975" y="894857"/>
              <a:ext cx="917946" cy="997158"/>
            </a:xfrm>
            <a:custGeom>
              <a:avLst/>
              <a:gdLst>
                <a:gd name="connsiteX0" fmla="*/ 447526 w 917946"/>
                <a:gd name="connsiteY0" fmla="*/ 0 h 997158"/>
                <a:gd name="connsiteX1" fmla="*/ 917946 w 917946"/>
                <a:gd name="connsiteY1" fmla="*/ 498579 h 997158"/>
                <a:gd name="connsiteX2" fmla="*/ 447526 w 917946"/>
                <a:gd name="connsiteY2" fmla="*/ 997158 h 997158"/>
                <a:gd name="connsiteX3" fmla="*/ 14074 w 917946"/>
                <a:gd name="connsiteY3" fmla="*/ 692649 h 997158"/>
                <a:gd name="connsiteX4" fmla="*/ 2344 w 917946"/>
                <a:gd name="connsiteY4" fmla="*/ 652600 h 997158"/>
                <a:gd name="connsiteX5" fmla="*/ 261813 w 917946"/>
                <a:gd name="connsiteY5" fmla="*/ 652600 h 997158"/>
                <a:gd name="connsiteX6" fmla="*/ 281207 w 917946"/>
                <a:gd name="connsiteY6" fmla="*/ 684809 h 997158"/>
                <a:gd name="connsiteX7" fmla="*/ 447526 w 917946"/>
                <a:gd name="connsiteY7" fmla="*/ 761948 h 997158"/>
                <a:gd name="connsiteX8" fmla="*/ 682736 w 917946"/>
                <a:gd name="connsiteY8" fmla="*/ 498579 h 997158"/>
                <a:gd name="connsiteX9" fmla="*/ 447526 w 917946"/>
                <a:gd name="connsiteY9" fmla="*/ 235210 h 997158"/>
                <a:gd name="connsiteX10" fmla="*/ 281207 w 917946"/>
                <a:gd name="connsiteY10" fmla="*/ 312349 h 997158"/>
                <a:gd name="connsiteX11" fmla="*/ 256994 w 917946"/>
                <a:gd name="connsiteY11" fmla="*/ 352562 h 997158"/>
                <a:gd name="connsiteX12" fmla="*/ 0 w 917946"/>
                <a:gd name="connsiteY12" fmla="*/ 352562 h 997158"/>
                <a:gd name="connsiteX13" fmla="*/ 14074 w 917946"/>
                <a:gd name="connsiteY13" fmla="*/ 304510 h 997158"/>
                <a:gd name="connsiteX14" fmla="*/ 447526 w 917946"/>
                <a:gd name="connsiteY14" fmla="*/ 0 h 99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7946" h="997158">
                  <a:moveTo>
                    <a:pt x="447526" y="0"/>
                  </a:moveTo>
                  <a:cubicBezTo>
                    <a:pt x="707332" y="0"/>
                    <a:pt x="917946" y="223221"/>
                    <a:pt x="917946" y="498579"/>
                  </a:cubicBezTo>
                  <a:cubicBezTo>
                    <a:pt x="917946" y="773937"/>
                    <a:pt x="707332" y="997158"/>
                    <a:pt x="447526" y="997158"/>
                  </a:cubicBezTo>
                  <a:cubicBezTo>
                    <a:pt x="252672" y="997158"/>
                    <a:pt x="85488" y="871596"/>
                    <a:pt x="14074" y="692649"/>
                  </a:cubicBezTo>
                  <a:lnTo>
                    <a:pt x="2344" y="652600"/>
                  </a:lnTo>
                  <a:lnTo>
                    <a:pt x="261813" y="652600"/>
                  </a:lnTo>
                  <a:lnTo>
                    <a:pt x="281207" y="684809"/>
                  </a:lnTo>
                  <a:cubicBezTo>
                    <a:pt x="323772" y="732470"/>
                    <a:pt x="382575" y="761948"/>
                    <a:pt x="447526" y="761948"/>
                  </a:cubicBezTo>
                  <a:cubicBezTo>
                    <a:pt x="577429" y="761948"/>
                    <a:pt x="682736" y="644034"/>
                    <a:pt x="682736" y="498579"/>
                  </a:cubicBezTo>
                  <a:cubicBezTo>
                    <a:pt x="682736" y="353124"/>
                    <a:pt x="577429" y="235210"/>
                    <a:pt x="447526" y="235210"/>
                  </a:cubicBezTo>
                  <a:cubicBezTo>
                    <a:pt x="382575" y="235210"/>
                    <a:pt x="323772" y="264689"/>
                    <a:pt x="281207" y="312349"/>
                  </a:cubicBezTo>
                  <a:lnTo>
                    <a:pt x="256994" y="352562"/>
                  </a:lnTo>
                  <a:lnTo>
                    <a:pt x="0" y="352562"/>
                  </a:lnTo>
                  <a:lnTo>
                    <a:pt x="14074" y="304510"/>
                  </a:lnTo>
                  <a:cubicBezTo>
                    <a:pt x="85488" y="125562"/>
                    <a:pt x="252672" y="0"/>
                    <a:pt x="447526"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nvGrpSpPr>
            <p:cNvPr id="111" name="Grupo 110"/>
            <p:cNvGrpSpPr/>
            <p:nvPr/>
          </p:nvGrpSpPr>
          <p:grpSpPr>
            <a:xfrm>
              <a:off x="9183548" y="1919290"/>
              <a:ext cx="86400" cy="1561211"/>
              <a:chOff x="4263571" y="1924591"/>
              <a:chExt cx="86400" cy="1561211"/>
            </a:xfrm>
            <a:solidFill>
              <a:srgbClr val="7030A0"/>
            </a:solidFill>
          </p:grpSpPr>
          <p:sp>
            <p:nvSpPr>
              <p:cNvPr id="112" name="Elipse 111"/>
              <p:cNvSpPr/>
              <p:nvPr/>
            </p:nvSpPr>
            <p:spPr>
              <a:xfrm>
                <a:off x="4263571" y="1924591"/>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3" name="Elipse 112"/>
              <p:cNvSpPr/>
              <p:nvPr/>
            </p:nvSpPr>
            <p:spPr>
              <a:xfrm>
                <a:off x="4263571" y="2135278"/>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4" name="Elipse 113"/>
              <p:cNvSpPr/>
              <p:nvPr/>
            </p:nvSpPr>
            <p:spPr>
              <a:xfrm>
                <a:off x="4263571" y="2345965"/>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5" name="Elipse 114"/>
              <p:cNvSpPr/>
              <p:nvPr/>
            </p:nvSpPr>
            <p:spPr>
              <a:xfrm>
                <a:off x="4263571" y="2556652"/>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6" name="Elipse 115"/>
              <p:cNvSpPr/>
              <p:nvPr/>
            </p:nvSpPr>
            <p:spPr>
              <a:xfrm>
                <a:off x="4263571" y="2767339"/>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7" name="Elipse 116"/>
              <p:cNvSpPr/>
              <p:nvPr/>
            </p:nvSpPr>
            <p:spPr>
              <a:xfrm>
                <a:off x="4263571" y="2978026"/>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8" name="Elipse 117"/>
              <p:cNvSpPr/>
              <p:nvPr/>
            </p:nvSpPr>
            <p:spPr>
              <a:xfrm>
                <a:off x="4263571" y="3188713"/>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9" name="Elipse 118"/>
              <p:cNvSpPr/>
              <p:nvPr/>
            </p:nvSpPr>
            <p:spPr>
              <a:xfrm>
                <a:off x="4263571" y="3399402"/>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20" name="Rectángulo redondeado 119"/>
            <p:cNvSpPr/>
            <p:nvPr/>
          </p:nvSpPr>
          <p:spPr>
            <a:xfrm rot="15496751">
              <a:off x="7564612" y="3516952"/>
              <a:ext cx="1884610" cy="2254093"/>
            </a:xfrm>
            <a:prstGeom prst="roundRect">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1" name="Elipse 120"/>
            <p:cNvSpPr/>
            <p:nvPr/>
          </p:nvSpPr>
          <p:spPr>
            <a:xfrm>
              <a:off x="9138960" y="3686806"/>
              <a:ext cx="144000" cy="144000"/>
            </a:xfrm>
            <a:prstGeom prst="ellipse">
              <a:avLst/>
            </a:prstGeom>
            <a:solidFill>
              <a:schemeClr val="bg1"/>
            </a:solidFill>
            <a:ln>
              <a:solidFill>
                <a:schemeClr val="bg1"/>
              </a:solidFill>
            </a:ln>
            <a:effectLst>
              <a:innerShdw blurRad="127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7" name="CuadroTexto 136"/>
            <p:cNvSpPr txBox="1"/>
            <p:nvPr/>
          </p:nvSpPr>
          <p:spPr>
            <a:xfrm rot="20881266">
              <a:off x="7337212" y="3753315"/>
              <a:ext cx="2242379" cy="1896474"/>
            </a:xfrm>
            <a:prstGeom prst="rect">
              <a:avLst/>
            </a:prstGeom>
            <a:noFill/>
          </p:spPr>
          <p:txBody>
            <a:bodyPr wrap="square" rtlCol="0">
              <a:spAutoFit/>
            </a:bodyPr>
            <a:lstStyle/>
            <a:p>
              <a:pPr marL="342900" indent="-342900" algn="just">
                <a:buFontTx/>
                <a:buChar char="-"/>
              </a:pPr>
              <a:r>
                <a:rPr lang="es-EC" i="1" dirty="0" smtClean="0">
                  <a:solidFill>
                    <a:schemeClr val="bg1"/>
                  </a:solidFill>
                </a:rPr>
                <a:t>Entrepreur s. XVI</a:t>
              </a:r>
            </a:p>
            <a:p>
              <a:pPr marL="342900" indent="-342900" algn="just">
                <a:buFontTx/>
                <a:buChar char="-"/>
              </a:pPr>
              <a:r>
                <a:rPr lang="es-EC" i="1" dirty="0" smtClean="0">
                  <a:solidFill>
                    <a:schemeClr val="bg1"/>
                  </a:solidFill>
                </a:rPr>
                <a:t>Richard Cantillón(1755)</a:t>
              </a:r>
            </a:p>
            <a:p>
              <a:pPr marL="342900" indent="-342900" algn="just">
                <a:buFontTx/>
                <a:buChar char="-"/>
              </a:pPr>
              <a:r>
                <a:rPr lang="es-EC" i="1" dirty="0" smtClean="0">
                  <a:solidFill>
                    <a:schemeClr val="bg1"/>
                  </a:solidFill>
                </a:rPr>
                <a:t>J. Schumpeter (1934) “Teoría del Desenvolvimiento Económico” </a:t>
              </a:r>
              <a:r>
                <a:rPr lang="es-EC" dirty="0" smtClean="0">
                  <a:solidFill>
                    <a:schemeClr val="bg1"/>
                  </a:solidFill>
                </a:rPr>
                <a:t> </a:t>
              </a:r>
              <a:endParaRPr lang="es-EC" dirty="0">
                <a:solidFill>
                  <a:schemeClr val="bg1"/>
                </a:solidFill>
              </a:endParaRPr>
            </a:p>
          </p:txBody>
        </p:sp>
      </p:grpSp>
      <p:grpSp>
        <p:nvGrpSpPr>
          <p:cNvPr id="34" name="Grupo 33"/>
          <p:cNvGrpSpPr/>
          <p:nvPr/>
        </p:nvGrpSpPr>
        <p:grpSpPr>
          <a:xfrm>
            <a:off x="-6560840" y="768554"/>
            <a:ext cx="2521735" cy="5327884"/>
            <a:chOff x="4769037" y="884522"/>
            <a:chExt cx="2521735" cy="5327884"/>
          </a:xfrm>
        </p:grpSpPr>
        <p:sp>
          <p:nvSpPr>
            <p:cNvPr id="98" name="Forma libre 97"/>
            <p:cNvSpPr/>
            <p:nvPr/>
          </p:nvSpPr>
          <p:spPr>
            <a:xfrm flipH="1">
              <a:off x="6263063" y="884522"/>
              <a:ext cx="917946" cy="997158"/>
            </a:xfrm>
            <a:custGeom>
              <a:avLst/>
              <a:gdLst>
                <a:gd name="connsiteX0" fmla="*/ 447526 w 917946"/>
                <a:gd name="connsiteY0" fmla="*/ 0 h 997158"/>
                <a:gd name="connsiteX1" fmla="*/ 917946 w 917946"/>
                <a:gd name="connsiteY1" fmla="*/ 498579 h 997158"/>
                <a:gd name="connsiteX2" fmla="*/ 447526 w 917946"/>
                <a:gd name="connsiteY2" fmla="*/ 997158 h 997158"/>
                <a:gd name="connsiteX3" fmla="*/ 14074 w 917946"/>
                <a:gd name="connsiteY3" fmla="*/ 692649 h 997158"/>
                <a:gd name="connsiteX4" fmla="*/ 2344 w 917946"/>
                <a:gd name="connsiteY4" fmla="*/ 652600 h 997158"/>
                <a:gd name="connsiteX5" fmla="*/ 261813 w 917946"/>
                <a:gd name="connsiteY5" fmla="*/ 652600 h 997158"/>
                <a:gd name="connsiteX6" fmla="*/ 281207 w 917946"/>
                <a:gd name="connsiteY6" fmla="*/ 684809 h 997158"/>
                <a:gd name="connsiteX7" fmla="*/ 447526 w 917946"/>
                <a:gd name="connsiteY7" fmla="*/ 761948 h 997158"/>
                <a:gd name="connsiteX8" fmla="*/ 682736 w 917946"/>
                <a:gd name="connsiteY8" fmla="*/ 498579 h 997158"/>
                <a:gd name="connsiteX9" fmla="*/ 447526 w 917946"/>
                <a:gd name="connsiteY9" fmla="*/ 235210 h 997158"/>
                <a:gd name="connsiteX10" fmla="*/ 281207 w 917946"/>
                <a:gd name="connsiteY10" fmla="*/ 312349 h 997158"/>
                <a:gd name="connsiteX11" fmla="*/ 256994 w 917946"/>
                <a:gd name="connsiteY11" fmla="*/ 352562 h 997158"/>
                <a:gd name="connsiteX12" fmla="*/ 0 w 917946"/>
                <a:gd name="connsiteY12" fmla="*/ 352562 h 997158"/>
                <a:gd name="connsiteX13" fmla="*/ 14074 w 917946"/>
                <a:gd name="connsiteY13" fmla="*/ 304510 h 997158"/>
                <a:gd name="connsiteX14" fmla="*/ 447526 w 917946"/>
                <a:gd name="connsiteY14" fmla="*/ 0 h 99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7946" h="997158">
                  <a:moveTo>
                    <a:pt x="447526" y="0"/>
                  </a:moveTo>
                  <a:cubicBezTo>
                    <a:pt x="707332" y="0"/>
                    <a:pt x="917946" y="223221"/>
                    <a:pt x="917946" y="498579"/>
                  </a:cubicBezTo>
                  <a:cubicBezTo>
                    <a:pt x="917946" y="773937"/>
                    <a:pt x="707332" y="997158"/>
                    <a:pt x="447526" y="997158"/>
                  </a:cubicBezTo>
                  <a:cubicBezTo>
                    <a:pt x="252672" y="997158"/>
                    <a:pt x="85488" y="871596"/>
                    <a:pt x="14074" y="692649"/>
                  </a:cubicBezTo>
                  <a:lnTo>
                    <a:pt x="2344" y="652600"/>
                  </a:lnTo>
                  <a:lnTo>
                    <a:pt x="261813" y="652600"/>
                  </a:lnTo>
                  <a:lnTo>
                    <a:pt x="281207" y="684809"/>
                  </a:lnTo>
                  <a:cubicBezTo>
                    <a:pt x="323772" y="732470"/>
                    <a:pt x="382575" y="761948"/>
                    <a:pt x="447526" y="761948"/>
                  </a:cubicBezTo>
                  <a:cubicBezTo>
                    <a:pt x="577429" y="761948"/>
                    <a:pt x="682736" y="644034"/>
                    <a:pt x="682736" y="498579"/>
                  </a:cubicBezTo>
                  <a:cubicBezTo>
                    <a:pt x="682736" y="353124"/>
                    <a:pt x="577429" y="235210"/>
                    <a:pt x="447526" y="235210"/>
                  </a:cubicBezTo>
                  <a:cubicBezTo>
                    <a:pt x="382575" y="235210"/>
                    <a:pt x="323772" y="264689"/>
                    <a:pt x="281207" y="312349"/>
                  </a:cubicBezTo>
                  <a:lnTo>
                    <a:pt x="256994" y="352562"/>
                  </a:lnTo>
                  <a:lnTo>
                    <a:pt x="0" y="352562"/>
                  </a:lnTo>
                  <a:lnTo>
                    <a:pt x="14074" y="304510"/>
                  </a:lnTo>
                  <a:cubicBezTo>
                    <a:pt x="85488" y="125562"/>
                    <a:pt x="252672" y="0"/>
                    <a:pt x="44752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nvGrpSpPr>
            <p:cNvPr id="99" name="Grupo 98"/>
            <p:cNvGrpSpPr/>
            <p:nvPr/>
          </p:nvGrpSpPr>
          <p:grpSpPr>
            <a:xfrm>
              <a:off x="6687703" y="1893568"/>
              <a:ext cx="86400" cy="1561211"/>
              <a:chOff x="4263571" y="1924591"/>
              <a:chExt cx="86400" cy="1561211"/>
            </a:xfrm>
            <a:solidFill>
              <a:srgbClr val="00B050"/>
            </a:solidFill>
          </p:grpSpPr>
          <p:sp>
            <p:nvSpPr>
              <p:cNvPr id="100" name="Elipse 99"/>
              <p:cNvSpPr/>
              <p:nvPr/>
            </p:nvSpPr>
            <p:spPr>
              <a:xfrm>
                <a:off x="4263571" y="1924591"/>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1" name="Elipse 100"/>
              <p:cNvSpPr/>
              <p:nvPr/>
            </p:nvSpPr>
            <p:spPr>
              <a:xfrm>
                <a:off x="4263571" y="2135278"/>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2" name="Elipse 101"/>
              <p:cNvSpPr/>
              <p:nvPr/>
            </p:nvSpPr>
            <p:spPr>
              <a:xfrm>
                <a:off x="4263571" y="2345965"/>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3" name="Elipse 102"/>
              <p:cNvSpPr/>
              <p:nvPr/>
            </p:nvSpPr>
            <p:spPr>
              <a:xfrm>
                <a:off x="4263571" y="2556652"/>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4" name="Elipse 103"/>
              <p:cNvSpPr/>
              <p:nvPr/>
            </p:nvSpPr>
            <p:spPr>
              <a:xfrm>
                <a:off x="4263571" y="2767339"/>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5" name="Elipse 104"/>
              <p:cNvSpPr/>
              <p:nvPr/>
            </p:nvSpPr>
            <p:spPr>
              <a:xfrm>
                <a:off x="4263571" y="2978026"/>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6" name="Elipse 105"/>
              <p:cNvSpPr/>
              <p:nvPr/>
            </p:nvSpPr>
            <p:spPr>
              <a:xfrm>
                <a:off x="4263571" y="3188713"/>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7" name="Elipse 106"/>
              <p:cNvSpPr/>
              <p:nvPr/>
            </p:nvSpPr>
            <p:spPr>
              <a:xfrm>
                <a:off x="4263571" y="3399402"/>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08" name="Rectángulo redondeado 107"/>
            <p:cNvSpPr/>
            <p:nvPr/>
          </p:nvSpPr>
          <p:spPr>
            <a:xfrm rot="10503252">
              <a:off x="4769037" y="3583456"/>
              <a:ext cx="2508968" cy="2613091"/>
            </a:xfrm>
            <a:prstGeom prst="roundRect">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9" name="Elipse 108"/>
            <p:cNvSpPr/>
            <p:nvPr/>
          </p:nvSpPr>
          <p:spPr>
            <a:xfrm>
              <a:off x="6630401" y="3650785"/>
              <a:ext cx="144000" cy="144000"/>
            </a:xfrm>
            <a:prstGeom prst="ellipse">
              <a:avLst/>
            </a:prstGeom>
            <a:solidFill>
              <a:schemeClr val="bg1"/>
            </a:solidFill>
            <a:ln>
              <a:solidFill>
                <a:schemeClr val="bg1"/>
              </a:solidFill>
            </a:ln>
            <a:effectLst>
              <a:innerShdw blurRad="127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8" name="CuadroTexto 137"/>
            <p:cNvSpPr txBox="1"/>
            <p:nvPr/>
          </p:nvSpPr>
          <p:spPr>
            <a:xfrm rot="21339494">
              <a:off x="4981301" y="3904082"/>
              <a:ext cx="2309471" cy="2308324"/>
            </a:xfrm>
            <a:prstGeom prst="rect">
              <a:avLst/>
            </a:prstGeom>
            <a:noFill/>
          </p:spPr>
          <p:txBody>
            <a:bodyPr wrap="square" rtlCol="0">
              <a:spAutoFit/>
            </a:bodyPr>
            <a:lstStyle/>
            <a:p>
              <a:pPr algn="just"/>
              <a:r>
                <a:rPr lang="es-EC" dirty="0" smtClean="0">
                  <a:solidFill>
                    <a:schemeClr val="bg1"/>
                  </a:solidFill>
                </a:rPr>
                <a:t>Marulanda, Montoya y Vélez (2004) “Espíritu emprendedor”</a:t>
              </a:r>
            </a:p>
            <a:p>
              <a:pPr algn="just"/>
              <a:r>
                <a:rPr lang="es-EC" dirty="0" smtClean="0">
                  <a:solidFill>
                    <a:schemeClr val="bg1"/>
                  </a:solidFill>
                </a:rPr>
                <a:t>-expansión empresarial</a:t>
              </a:r>
            </a:p>
            <a:p>
              <a:pPr algn="just"/>
              <a:r>
                <a:rPr lang="es-EC" dirty="0" smtClean="0">
                  <a:solidFill>
                    <a:schemeClr val="bg1"/>
                  </a:solidFill>
                </a:rPr>
                <a:t>-crecimiento económico</a:t>
              </a:r>
            </a:p>
            <a:p>
              <a:pPr algn="just"/>
              <a:r>
                <a:rPr lang="es-EC" dirty="0" smtClean="0">
                  <a:solidFill>
                    <a:schemeClr val="bg1"/>
                  </a:solidFill>
                </a:rPr>
                <a:t>-bienestar social  </a:t>
              </a:r>
              <a:endParaRPr lang="es-EC" dirty="0">
                <a:solidFill>
                  <a:schemeClr val="bg1"/>
                </a:solidFill>
              </a:endParaRPr>
            </a:p>
          </p:txBody>
        </p:sp>
      </p:grpSp>
      <p:grpSp>
        <p:nvGrpSpPr>
          <p:cNvPr id="139" name="Grupo 138"/>
          <p:cNvGrpSpPr/>
          <p:nvPr/>
        </p:nvGrpSpPr>
        <p:grpSpPr>
          <a:xfrm>
            <a:off x="-8312784" y="768554"/>
            <a:ext cx="2505474" cy="4895631"/>
            <a:chOff x="3242495" y="874221"/>
            <a:chExt cx="2505474" cy="4735126"/>
          </a:xfrm>
        </p:grpSpPr>
        <p:sp>
          <p:nvSpPr>
            <p:cNvPr id="86" name="Forma libre 85"/>
            <p:cNvSpPr/>
            <p:nvPr/>
          </p:nvSpPr>
          <p:spPr>
            <a:xfrm>
              <a:off x="4830023" y="874221"/>
              <a:ext cx="917946" cy="997158"/>
            </a:xfrm>
            <a:custGeom>
              <a:avLst/>
              <a:gdLst>
                <a:gd name="connsiteX0" fmla="*/ 447526 w 917946"/>
                <a:gd name="connsiteY0" fmla="*/ 0 h 997158"/>
                <a:gd name="connsiteX1" fmla="*/ 917946 w 917946"/>
                <a:gd name="connsiteY1" fmla="*/ 498579 h 997158"/>
                <a:gd name="connsiteX2" fmla="*/ 447526 w 917946"/>
                <a:gd name="connsiteY2" fmla="*/ 997158 h 997158"/>
                <a:gd name="connsiteX3" fmla="*/ 14074 w 917946"/>
                <a:gd name="connsiteY3" fmla="*/ 692649 h 997158"/>
                <a:gd name="connsiteX4" fmla="*/ 2344 w 917946"/>
                <a:gd name="connsiteY4" fmla="*/ 652600 h 997158"/>
                <a:gd name="connsiteX5" fmla="*/ 261813 w 917946"/>
                <a:gd name="connsiteY5" fmla="*/ 652600 h 997158"/>
                <a:gd name="connsiteX6" fmla="*/ 281207 w 917946"/>
                <a:gd name="connsiteY6" fmla="*/ 684809 h 997158"/>
                <a:gd name="connsiteX7" fmla="*/ 447526 w 917946"/>
                <a:gd name="connsiteY7" fmla="*/ 761948 h 997158"/>
                <a:gd name="connsiteX8" fmla="*/ 682736 w 917946"/>
                <a:gd name="connsiteY8" fmla="*/ 498579 h 997158"/>
                <a:gd name="connsiteX9" fmla="*/ 447526 w 917946"/>
                <a:gd name="connsiteY9" fmla="*/ 235210 h 997158"/>
                <a:gd name="connsiteX10" fmla="*/ 281207 w 917946"/>
                <a:gd name="connsiteY10" fmla="*/ 312349 h 997158"/>
                <a:gd name="connsiteX11" fmla="*/ 256994 w 917946"/>
                <a:gd name="connsiteY11" fmla="*/ 352562 h 997158"/>
                <a:gd name="connsiteX12" fmla="*/ 0 w 917946"/>
                <a:gd name="connsiteY12" fmla="*/ 352562 h 997158"/>
                <a:gd name="connsiteX13" fmla="*/ 14074 w 917946"/>
                <a:gd name="connsiteY13" fmla="*/ 304510 h 997158"/>
                <a:gd name="connsiteX14" fmla="*/ 447526 w 917946"/>
                <a:gd name="connsiteY14" fmla="*/ 0 h 99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7946" h="997158">
                  <a:moveTo>
                    <a:pt x="447526" y="0"/>
                  </a:moveTo>
                  <a:cubicBezTo>
                    <a:pt x="707332" y="0"/>
                    <a:pt x="917946" y="223221"/>
                    <a:pt x="917946" y="498579"/>
                  </a:cubicBezTo>
                  <a:cubicBezTo>
                    <a:pt x="917946" y="773937"/>
                    <a:pt x="707332" y="997158"/>
                    <a:pt x="447526" y="997158"/>
                  </a:cubicBezTo>
                  <a:cubicBezTo>
                    <a:pt x="252672" y="997158"/>
                    <a:pt x="85488" y="871596"/>
                    <a:pt x="14074" y="692649"/>
                  </a:cubicBezTo>
                  <a:lnTo>
                    <a:pt x="2344" y="652600"/>
                  </a:lnTo>
                  <a:lnTo>
                    <a:pt x="261813" y="652600"/>
                  </a:lnTo>
                  <a:lnTo>
                    <a:pt x="281207" y="684809"/>
                  </a:lnTo>
                  <a:cubicBezTo>
                    <a:pt x="323772" y="732470"/>
                    <a:pt x="382575" y="761948"/>
                    <a:pt x="447526" y="761948"/>
                  </a:cubicBezTo>
                  <a:cubicBezTo>
                    <a:pt x="577429" y="761948"/>
                    <a:pt x="682736" y="644034"/>
                    <a:pt x="682736" y="498579"/>
                  </a:cubicBezTo>
                  <a:cubicBezTo>
                    <a:pt x="682736" y="353124"/>
                    <a:pt x="577429" y="235210"/>
                    <a:pt x="447526" y="235210"/>
                  </a:cubicBezTo>
                  <a:cubicBezTo>
                    <a:pt x="382575" y="235210"/>
                    <a:pt x="323772" y="264689"/>
                    <a:pt x="281207" y="312349"/>
                  </a:cubicBezTo>
                  <a:lnTo>
                    <a:pt x="256994" y="352562"/>
                  </a:lnTo>
                  <a:lnTo>
                    <a:pt x="0" y="352562"/>
                  </a:lnTo>
                  <a:lnTo>
                    <a:pt x="14074" y="304510"/>
                  </a:lnTo>
                  <a:cubicBezTo>
                    <a:pt x="85488" y="125562"/>
                    <a:pt x="252672" y="0"/>
                    <a:pt x="447526" y="0"/>
                  </a:cubicBezTo>
                  <a:close/>
                </a:path>
              </a:pathLst>
            </a:custGeom>
            <a:solidFill>
              <a:srgbClr val="4AB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nvGrpSpPr>
            <p:cNvPr id="87" name="Grupo 86"/>
            <p:cNvGrpSpPr/>
            <p:nvPr/>
          </p:nvGrpSpPr>
          <p:grpSpPr>
            <a:xfrm>
              <a:off x="5202596" y="1898654"/>
              <a:ext cx="86400" cy="1561211"/>
              <a:chOff x="4263571" y="1924591"/>
              <a:chExt cx="86400" cy="1561211"/>
            </a:xfrm>
            <a:solidFill>
              <a:srgbClr val="4AB3BE"/>
            </a:solidFill>
          </p:grpSpPr>
          <p:sp>
            <p:nvSpPr>
              <p:cNvPr id="88" name="Elipse 87"/>
              <p:cNvSpPr/>
              <p:nvPr/>
            </p:nvSpPr>
            <p:spPr>
              <a:xfrm>
                <a:off x="4263571" y="1924591"/>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9" name="Elipse 88"/>
              <p:cNvSpPr/>
              <p:nvPr/>
            </p:nvSpPr>
            <p:spPr>
              <a:xfrm>
                <a:off x="4263571" y="2135278"/>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0" name="Elipse 89"/>
              <p:cNvSpPr/>
              <p:nvPr/>
            </p:nvSpPr>
            <p:spPr>
              <a:xfrm>
                <a:off x="4263571" y="2345965"/>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1" name="Elipse 90"/>
              <p:cNvSpPr/>
              <p:nvPr/>
            </p:nvSpPr>
            <p:spPr>
              <a:xfrm>
                <a:off x="4263571" y="2556652"/>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2" name="Elipse 91"/>
              <p:cNvSpPr/>
              <p:nvPr/>
            </p:nvSpPr>
            <p:spPr>
              <a:xfrm>
                <a:off x="4263571" y="2767339"/>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3" name="Elipse 92"/>
              <p:cNvSpPr/>
              <p:nvPr/>
            </p:nvSpPr>
            <p:spPr>
              <a:xfrm>
                <a:off x="4263571" y="2978026"/>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4" name="Elipse 93"/>
              <p:cNvSpPr/>
              <p:nvPr/>
            </p:nvSpPr>
            <p:spPr>
              <a:xfrm>
                <a:off x="4263571" y="3188713"/>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5" name="Elipse 94"/>
              <p:cNvSpPr/>
              <p:nvPr/>
            </p:nvSpPr>
            <p:spPr>
              <a:xfrm>
                <a:off x="4263571" y="3399402"/>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96" name="Rectángulo redondeado 95"/>
            <p:cNvSpPr/>
            <p:nvPr/>
          </p:nvSpPr>
          <p:spPr>
            <a:xfrm rot="15496751">
              <a:off x="3489720" y="3453798"/>
              <a:ext cx="1914923" cy="2396176"/>
            </a:xfrm>
            <a:prstGeom prst="roundRect">
              <a:avLst/>
            </a:prstGeom>
            <a:solidFill>
              <a:srgbClr val="4AB3B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7" name="Elipse 96"/>
            <p:cNvSpPr/>
            <p:nvPr/>
          </p:nvSpPr>
          <p:spPr>
            <a:xfrm>
              <a:off x="5158008" y="3666170"/>
              <a:ext cx="144000" cy="144000"/>
            </a:xfrm>
            <a:prstGeom prst="ellipse">
              <a:avLst/>
            </a:prstGeom>
            <a:solidFill>
              <a:schemeClr val="bg1"/>
            </a:solidFill>
            <a:ln>
              <a:solidFill>
                <a:schemeClr val="bg1"/>
              </a:solidFill>
            </a:ln>
            <a:effectLst>
              <a:innerShdw blurRad="127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5" name="CuadroTexto 134"/>
            <p:cNvSpPr txBox="1"/>
            <p:nvPr/>
          </p:nvSpPr>
          <p:spPr>
            <a:xfrm rot="20837474">
              <a:off x="3242495" y="4033596"/>
              <a:ext cx="2341861" cy="1428893"/>
            </a:xfrm>
            <a:prstGeom prst="rect">
              <a:avLst/>
            </a:prstGeom>
            <a:noFill/>
          </p:spPr>
          <p:txBody>
            <a:bodyPr wrap="square" rtlCol="0">
              <a:spAutoFit/>
            </a:bodyPr>
            <a:lstStyle/>
            <a:p>
              <a:pPr marL="342900" indent="-342900" algn="just">
                <a:buFontTx/>
                <a:buChar char="-"/>
              </a:pPr>
              <a:r>
                <a:rPr lang="es-EC" dirty="0" smtClean="0">
                  <a:solidFill>
                    <a:schemeClr val="bg1"/>
                  </a:solidFill>
                </a:rPr>
                <a:t>Constitución de la República del Ecuador, en su Art. 283</a:t>
              </a:r>
            </a:p>
            <a:p>
              <a:pPr marL="342900" indent="-342900" algn="just">
                <a:buFontTx/>
                <a:buChar char="-"/>
              </a:pPr>
              <a:r>
                <a:rPr lang="es-EC" dirty="0" smtClean="0">
                  <a:solidFill>
                    <a:schemeClr val="bg1"/>
                  </a:solidFill>
                </a:rPr>
                <a:t>PNBV (2009-2013) </a:t>
              </a:r>
              <a:endParaRPr lang="es-EC" dirty="0">
                <a:solidFill>
                  <a:schemeClr val="bg1"/>
                </a:solidFill>
              </a:endParaRPr>
            </a:p>
          </p:txBody>
        </p:sp>
      </p:grpSp>
      <p:grpSp>
        <p:nvGrpSpPr>
          <p:cNvPr id="140" name="Grupo 139"/>
          <p:cNvGrpSpPr/>
          <p:nvPr/>
        </p:nvGrpSpPr>
        <p:grpSpPr>
          <a:xfrm>
            <a:off x="-10164049" y="785811"/>
            <a:ext cx="2364365" cy="5361418"/>
            <a:chOff x="1053031" y="874221"/>
            <a:chExt cx="2364365" cy="5361418"/>
          </a:xfrm>
        </p:grpSpPr>
        <p:sp>
          <p:nvSpPr>
            <p:cNvPr id="74" name="Forma libre 73"/>
            <p:cNvSpPr/>
            <p:nvPr/>
          </p:nvSpPr>
          <p:spPr>
            <a:xfrm flipH="1">
              <a:off x="1900706" y="874221"/>
              <a:ext cx="917946" cy="997158"/>
            </a:xfrm>
            <a:custGeom>
              <a:avLst/>
              <a:gdLst>
                <a:gd name="connsiteX0" fmla="*/ 447526 w 917946"/>
                <a:gd name="connsiteY0" fmla="*/ 0 h 997158"/>
                <a:gd name="connsiteX1" fmla="*/ 917946 w 917946"/>
                <a:gd name="connsiteY1" fmla="*/ 498579 h 997158"/>
                <a:gd name="connsiteX2" fmla="*/ 447526 w 917946"/>
                <a:gd name="connsiteY2" fmla="*/ 997158 h 997158"/>
                <a:gd name="connsiteX3" fmla="*/ 14074 w 917946"/>
                <a:gd name="connsiteY3" fmla="*/ 692649 h 997158"/>
                <a:gd name="connsiteX4" fmla="*/ 2344 w 917946"/>
                <a:gd name="connsiteY4" fmla="*/ 652600 h 997158"/>
                <a:gd name="connsiteX5" fmla="*/ 261813 w 917946"/>
                <a:gd name="connsiteY5" fmla="*/ 652600 h 997158"/>
                <a:gd name="connsiteX6" fmla="*/ 281207 w 917946"/>
                <a:gd name="connsiteY6" fmla="*/ 684809 h 997158"/>
                <a:gd name="connsiteX7" fmla="*/ 447526 w 917946"/>
                <a:gd name="connsiteY7" fmla="*/ 761948 h 997158"/>
                <a:gd name="connsiteX8" fmla="*/ 682736 w 917946"/>
                <a:gd name="connsiteY8" fmla="*/ 498579 h 997158"/>
                <a:gd name="connsiteX9" fmla="*/ 447526 w 917946"/>
                <a:gd name="connsiteY9" fmla="*/ 235210 h 997158"/>
                <a:gd name="connsiteX10" fmla="*/ 281207 w 917946"/>
                <a:gd name="connsiteY10" fmla="*/ 312349 h 997158"/>
                <a:gd name="connsiteX11" fmla="*/ 256994 w 917946"/>
                <a:gd name="connsiteY11" fmla="*/ 352562 h 997158"/>
                <a:gd name="connsiteX12" fmla="*/ 0 w 917946"/>
                <a:gd name="connsiteY12" fmla="*/ 352562 h 997158"/>
                <a:gd name="connsiteX13" fmla="*/ 14074 w 917946"/>
                <a:gd name="connsiteY13" fmla="*/ 304510 h 997158"/>
                <a:gd name="connsiteX14" fmla="*/ 447526 w 917946"/>
                <a:gd name="connsiteY14" fmla="*/ 0 h 99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7946" h="997158">
                  <a:moveTo>
                    <a:pt x="447526" y="0"/>
                  </a:moveTo>
                  <a:cubicBezTo>
                    <a:pt x="707332" y="0"/>
                    <a:pt x="917946" y="223221"/>
                    <a:pt x="917946" y="498579"/>
                  </a:cubicBezTo>
                  <a:cubicBezTo>
                    <a:pt x="917946" y="773937"/>
                    <a:pt x="707332" y="997158"/>
                    <a:pt x="447526" y="997158"/>
                  </a:cubicBezTo>
                  <a:cubicBezTo>
                    <a:pt x="252672" y="997158"/>
                    <a:pt x="85488" y="871596"/>
                    <a:pt x="14074" y="692649"/>
                  </a:cubicBezTo>
                  <a:lnTo>
                    <a:pt x="2344" y="652600"/>
                  </a:lnTo>
                  <a:lnTo>
                    <a:pt x="261813" y="652600"/>
                  </a:lnTo>
                  <a:lnTo>
                    <a:pt x="281207" y="684809"/>
                  </a:lnTo>
                  <a:cubicBezTo>
                    <a:pt x="323772" y="732470"/>
                    <a:pt x="382575" y="761948"/>
                    <a:pt x="447526" y="761948"/>
                  </a:cubicBezTo>
                  <a:cubicBezTo>
                    <a:pt x="577429" y="761948"/>
                    <a:pt x="682736" y="644034"/>
                    <a:pt x="682736" y="498579"/>
                  </a:cubicBezTo>
                  <a:cubicBezTo>
                    <a:pt x="682736" y="353124"/>
                    <a:pt x="577429" y="235210"/>
                    <a:pt x="447526" y="235210"/>
                  </a:cubicBezTo>
                  <a:cubicBezTo>
                    <a:pt x="382575" y="235210"/>
                    <a:pt x="323772" y="264689"/>
                    <a:pt x="281207" y="312349"/>
                  </a:cubicBezTo>
                  <a:lnTo>
                    <a:pt x="256994" y="352562"/>
                  </a:lnTo>
                  <a:lnTo>
                    <a:pt x="0" y="352562"/>
                  </a:lnTo>
                  <a:lnTo>
                    <a:pt x="14074" y="304510"/>
                  </a:lnTo>
                  <a:cubicBezTo>
                    <a:pt x="85488" y="125562"/>
                    <a:pt x="252672" y="0"/>
                    <a:pt x="44752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nvGrpSpPr>
            <p:cNvPr id="75" name="Grupo 74"/>
            <p:cNvGrpSpPr/>
            <p:nvPr/>
          </p:nvGrpSpPr>
          <p:grpSpPr>
            <a:xfrm>
              <a:off x="2325346" y="1883267"/>
              <a:ext cx="86400" cy="1561211"/>
              <a:chOff x="4263571" y="1924591"/>
              <a:chExt cx="86400" cy="1561211"/>
            </a:xfrm>
            <a:solidFill>
              <a:srgbClr val="FF0000"/>
            </a:solidFill>
          </p:grpSpPr>
          <p:sp>
            <p:nvSpPr>
              <p:cNvPr id="76" name="Elipse 75"/>
              <p:cNvSpPr/>
              <p:nvPr/>
            </p:nvSpPr>
            <p:spPr>
              <a:xfrm>
                <a:off x="4263571" y="1924591"/>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7" name="Elipse 76"/>
              <p:cNvSpPr/>
              <p:nvPr/>
            </p:nvSpPr>
            <p:spPr>
              <a:xfrm>
                <a:off x="4263571" y="2135278"/>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8" name="Elipse 77"/>
              <p:cNvSpPr/>
              <p:nvPr/>
            </p:nvSpPr>
            <p:spPr>
              <a:xfrm>
                <a:off x="4263571" y="2345965"/>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9" name="Elipse 78"/>
              <p:cNvSpPr/>
              <p:nvPr/>
            </p:nvSpPr>
            <p:spPr>
              <a:xfrm>
                <a:off x="4263571" y="2556652"/>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0" name="Elipse 79"/>
              <p:cNvSpPr/>
              <p:nvPr/>
            </p:nvSpPr>
            <p:spPr>
              <a:xfrm>
                <a:off x="4263571" y="2767339"/>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1" name="Elipse 80"/>
              <p:cNvSpPr/>
              <p:nvPr/>
            </p:nvSpPr>
            <p:spPr>
              <a:xfrm>
                <a:off x="4263571" y="2978026"/>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2" name="Elipse 81"/>
              <p:cNvSpPr/>
              <p:nvPr/>
            </p:nvSpPr>
            <p:spPr>
              <a:xfrm>
                <a:off x="4263571" y="3188713"/>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3" name="Elipse 82"/>
              <p:cNvSpPr/>
              <p:nvPr/>
            </p:nvSpPr>
            <p:spPr>
              <a:xfrm>
                <a:off x="4263571" y="3399402"/>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84" name="Rectángulo redondeado 83"/>
            <p:cNvSpPr/>
            <p:nvPr/>
          </p:nvSpPr>
          <p:spPr>
            <a:xfrm rot="8385643">
              <a:off x="1053031" y="3860545"/>
              <a:ext cx="2364365" cy="2375094"/>
            </a:xfrm>
            <a:prstGeom prst="roundRect">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5" name="Elipse 84"/>
            <p:cNvSpPr/>
            <p:nvPr/>
          </p:nvSpPr>
          <p:spPr>
            <a:xfrm>
              <a:off x="2268044" y="3640484"/>
              <a:ext cx="144000" cy="144000"/>
            </a:xfrm>
            <a:prstGeom prst="ellipse">
              <a:avLst/>
            </a:prstGeom>
            <a:solidFill>
              <a:schemeClr val="bg1"/>
            </a:solidFill>
            <a:ln>
              <a:solidFill>
                <a:schemeClr val="bg1"/>
              </a:solidFill>
            </a:ln>
            <a:effectLst>
              <a:innerShdw blurRad="127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1" name="CuadroTexto 30"/>
            <p:cNvSpPr txBox="1"/>
            <p:nvPr/>
          </p:nvSpPr>
          <p:spPr>
            <a:xfrm>
              <a:off x="1240430" y="4106343"/>
              <a:ext cx="2006596" cy="1938992"/>
            </a:xfrm>
            <a:prstGeom prst="rect">
              <a:avLst/>
            </a:prstGeom>
            <a:noFill/>
          </p:spPr>
          <p:txBody>
            <a:bodyPr wrap="square" rtlCol="0">
              <a:spAutoFit/>
            </a:bodyPr>
            <a:lstStyle/>
            <a:p>
              <a:pPr algn="ctr"/>
              <a:r>
                <a:rPr lang="es-EC" sz="2000" dirty="0" smtClean="0">
                  <a:solidFill>
                    <a:schemeClr val="bg1"/>
                  </a:solidFill>
                </a:rPr>
                <a:t>GEM (2018), índice de espíritu emprendedor. Ecuador 2do mejor puntaje (0,28) vs Perú </a:t>
              </a:r>
              <a:endParaRPr lang="es-EC" sz="2000" dirty="0">
                <a:solidFill>
                  <a:schemeClr val="bg1"/>
                </a:solidFill>
              </a:endParaRPr>
            </a:p>
          </p:txBody>
        </p:sp>
      </p:grpSp>
      <p:grpSp>
        <p:nvGrpSpPr>
          <p:cNvPr id="141" name="Grupo 140"/>
          <p:cNvGrpSpPr/>
          <p:nvPr/>
        </p:nvGrpSpPr>
        <p:grpSpPr>
          <a:xfrm>
            <a:off x="-11632622" y="791828"/>
            <a:ext cx="2174124" cy="5388718"/>
            <a:chOff x="-162733" y="880165"/>
            <a:chExt cx="2174124" cy="5388718"/>
          </a:xfrm>
        </p:grpSpPr>
        <p:sp>
          <p:nvSpPr>
            <p:cNvPr id="43" name="Forma libre 42"/>
            <p:cNvSpPr/>
            <p:nvPr/>
          </p:nvSpPr>
          <p:spPr>
            <a:xfrm>
              <a:off x="536977" y="880165"/>
              <a:ext cx="917946" cy="997158"/>
            </a:xfrm>
            <a:custGeom>
              <a:avLst/>
              <a:gdLst>
                <a:gd name="connsiteX0" fmla="*/ 447526 w 917946"/>
                <a:gd name="connsiteY0" fmla="*/ 0 h 997158"/>
                <a:gd name="connsiteX1" fmla="*/ 917946 w 917946"/>
                <a:gd name="connsiteY1" fmla="*/ 498579 h 997158"/>
                <a:gd name="connsiteX2" fmla="*/ 447526 w 917946"/>
                <a:gd name="connsiteY2" fmla="*/ 997158 h 997158"/>
                <a:gd name="connsiteX3" fmla="*/ 14074 w 917946"/>
                <a:gd name="connsiteY3" fmla="*/ 692649 h 997158"/>
                <a:gd name="connsiteX4" fmla="*/ 2344 w 917946"/>
                <a:gd name="connsiteY4" fmla="*/ 652600 h 997158"/>
                <a:gd name="connsiteX5" fmla="*/ 261813 w 917946"/>
                <a:gd name="connsiteY5" fmla="*/ 652600 h 997158"/>
                <a:gd name="connsiteX6" fmla="*/ 281207 w 917946"/>
                <a:gd name="connsiteY6" fmla="*/ 684809 h 997158"/>
                <a:gd name="connsiteX7" fmla="*/ 447526 w 917946"/>
                <a:gd name="connsiteY7" fmla="*/ 761948 h 997158"/>
                <a:gd name="connsiteX8" fmla="*/ 682736 w 917946"/>
                <a:gd name="connsiteY8" fmla="*/ 498579 h 997158"/>
                <a:gd name="connsiteX9" fmla="*/ 447526 w 917946"/>
                <a:gd name="connsiteY9" fmla="*/ 235210 h 997158"/>
                <a:gd name="connsiteX10" fmla="*/ 281207 w 917946"/>
                <a:gd name="connsiteY10" fmla="*/ 312349 h 997158"/>
                <a:gd name="connsiteX11" fmla="*/ 256994 w 917946"/>
                <a:gd name="connsiteY11" fmla="*/ 352562 h 997158"/>
                <a:gd name="connsiteX12" fmla="*/ 0 w 917946"/>
                <a:gd name="connsiteY12" fmla="*/ 352562 h 997158"/>
                <a:gd name="connsiteX13" fmla="*/ 14074 w 917946"/>
                <a:gd name="connsiteY13" fmla="*/ 304510 h 997158"/>
                <a:gd name="connsiteX14" fmla="*/ 447526 w 917946"/>
                <a:gd name="connsiteY14" fmla="*/ 0 h 99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7946" h="997158">
                  <a:moveTo>
                    <a:pt x="447526" y="0"/>
                  </a:moveTo>
                  <a:cubicBezTo>
                    <a:pt x="707332" y="0"/>
                    <a:pt x="917946" y="223221"/>
                    <a:pt x="917946" y="498579"/>
                  </a:cubicBezTo>
                  <a:cubicBezTo>
                    <a:pt x="917946" y="773937"/>
                    <a:pt x="707332" y="997158"/>
                    <a:pt x="447526" y="997158"/>
                  </a:cubicBezTo>
                  <a:cubicBezTo>
                    <a:pt x="252672" y="997158"/>
                    <a:pt x="85488" y="871596"/>
                    <a:pt x="14074" y="692649"/>
                  </a:cubicBezTo>
                  <a:lnTo>
                    <a:pt x="2344" y="652600"/>
                  </a:lnTo>
                  <a:lnTo>
                    <a:pt x="261813" y="652600"/>
                  </a:lnTo>
                  <a:lnTo>
                    <a:pt x="281207" y="684809"/>
                  </a:lnTo>
                  <a:cubicBezTo>
                    <a:pt x="323772" y="732470"/>
                    <a:pt x="382575" y="761948"/>
                    <a:pt x="447526" y="761948"/>
                  </a:cubicBezTo>
                  <a:cubicBezTo>
                    <a:pt x="577429" y="761948"/>
                    <a:pt x="682736" y="644034"/>
                    <a:pt x="682736" y="498579"/>
                  </a:cubicBezTo>
                  <a:cubicBezTo>
                    <a:pt x="682736" y="353124"/>
                    <a:pt x="577429" y="235210"/>
                    <a:pt x="447526" y="235210"/>
                  </a:cubicBezTo>
                  <a:cubicBezTo>
                    <a:pt x="382575" y="235210"/>
                    <a:pt x="323772" y="264689"/>
                    <a:pt x="281207" y="312349"/>
                  </a:cubicBezTo>
                  <a:lnTo>
                    <a:pt x="256994" y="352562"/>
                  </a:lnTo>
                  <a:lnTo>
                    <a:pt x="0" y="352562"/>
                  </a:lnTo>
                  <a:lnTo>
                    <a:pt x="14074" y="304510"/>
                  </a:lnTo>
                  <a:cubicBezTo>
                    <a:pt x="85488" y="125562"/>
                    <a:pt x="252672" y="0"/>
                    <a:pt x="447526"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nvGrpSpPr>
            <p:cNvPr id="24" name="Grupo 23"/>
            <p:cNvGrpSpPr/>
            <p:nvPr/>
          </p:nvGrpSpPr>
          <p:grpSpPr>
            <a:xfrm>
              <a:off x="909550" y="1904598"/>
              <a:ext cx="86400" cy="1561211"/>
              <a:chOff x="4263571" y="1924591"/>
              <a:chExt cx="86400" cy="1561211"/>
            </a:xfrm>
            <a:solidFill>
              <a:srgbClr val="FFC000"/>
            </a:solidFill>
          </p:grpSpPr>
          <p:sp>
            <p:nvSpPr>
              <p:cNvPr id="18" name="Elipse 17"/>
              <p:cNvSpPr/>
              <p:nvPr/>
            </p:nvSpPr>
            <p:spPr>
              <a:xfrm>
                <a:off x="4263571" y="1924591"/>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6" name="Elipse 65"/>
              <p:cNvSpPr/>
              <p:nvPr/>
            </p:nvSpPr>
            <p:spPr>
              <a:xfrm>
                <a:off x="4263571" y="2135278"/>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7" name="Elipse 66"/>
              <p:cNvSpPr/>
              <p:nvPr/>
            </p:nvSpPr>
            <p:spPr>
              <a:xfrm>
                <a:off x="4263571" y="2345965"/>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8" name="Elipse 67"/>
              <p:cNvSpPr/>
              <p:nvPr/>
            </p:nvSpPr>
            <p:spPr>
              <a:xfrm>
                <a:off x="4263571" y="2556652"/>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9" name="Elipse 68"/>
              <p:cNvSpPr/>
              <p:nvPr/>
            </p:nvSpPr>
            <p:spPr>
              <a:xfrm>
                <a:off x="4263571" y="2767339"/>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0" name="Elipse 69"/>
              <p:cNvSpPr/>
              <p:nvPr/>
            </p:nvSpPr>
            <p:spPr>
              <a:xfrm>
                <a:off x="4263571" y="2978026"/>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1" name="Elipse 70"/>
              <p:cNvSpPr/>
              <p:nvPr/>
            </p:nvSpPr>
            <p:spPr>
              <a:xfrm>
                <a:off x="4263571" y="3188713"/>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3" name="Elipse 72"/>
              <p:cNvSpPr/>
              <p:nvPr/>
            </p:nvSpPr>
            <p:spPr>
              <a:xfrm>
                <a:off x="4263571" y="3399402"/>
                <a:ext cx="86400" cy="86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9" name="Rectángulo redondeado 28"/>
            <p:cNvSpPr/>
            <p:nvPr/>
          </p:nvSpPr>
          <p:spPr>
            <a:xfrm rot="8644437">
              <a:off x="-162733" y="3752048"/>
              <a:ext cx="2174124" cy="2516835"/>
            </a:xfrm>
            <a:prstGeom prst="roundRect">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Elipse 29"/>
            <p:cNvSpPr/>
            <p:nvPr/>
          </p:nvSpPr>
          <p:spPr>
            <a:xfrm>
              <a:off x="864962" y="3672114"/>
              <a:ext cx="144000" cy="144000"/>
            </a:xfrm>
            <a:prstGeom prst="ellipse">
              <a:avLst/>
            </a:prstGeom>
            <a:solidFill>
              <a:schemeClr val="bg1"/>
            </a:solidFill>
            <a:ln>
              <a:solidFill>
                <a:schemeClr val="bg1"/>
              </a:solidFill>
            </a:ln>
            <a:effectLst>
              <a:innerShdw blurRad="127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4" name="CuadroTexto 133"/>
            <p:cNvSpPr txBox="1"/>
            <p:nvPr/>
          </p:nvSpPr>
          <p:spPr>
            <a:xfrm rot="19422884">
              <a:off x="-66049" y="3851841"/>
              <a:ext cx="2006720" cy="2308324"/>
            </a:xfrm>
            <a:prstGeom prst="rect">
              <a:avLst/>
            </a:prstGeom>
            <a:noFill/>
          </p:spPr>
          <p:txBody>
            <a:bodyPr wrap="square" rtlCol="0">
              <a:spAutoFit/>
            </a:bodyPr>
            <a:lstStyle/>
            <a:p>
              <a:pPr algn="ctr"/>
              <a:r>
                <a:rPr lang="es-EC" dirty="0" smtClean="0">
                  <a:solidFill>
                    <a:schemeClr val="bg1"/>
                  </a:solidFill>
                </a:rPr>
                <a:t>MINTUR- “Fomento al Emprendimiento Turístico y Mejoramiento de las Mipymes Turísticas de la TEA (2018-2021)</a:t>
              </a:r>
              <a:endParaRPr lang="es-EC" dirty="0">
                <a:solidFill>
                  <a:schemeClr val="bg1"/>
                </a:solidFill>
              </a:endParaRPr>
            </a:p>
          </p:txBody>
        </p:sp>
      </p:grpSp>
      <p:grpSp>
        <p:nvGrpSpPr>
          <p:cNvPr id="166" name="Grupo 165"/>
          <p:cNvGrpSpPr/>
          <p:nvPr/>
        </p:nvGrpSpPr>
        <p:grpSpPr>
          <a:xfrm>
            <a:off x="4740454" y="6578987"/>
            <a:ext cx="2663874" cy="180000"/>
            <a:chOff x="4752205" y="6399905"/>
            <a:chExt cx="2663874" cy="180000"/>
          </a:xfrm>
        </p:grpSpPr>
        <p:sp>
          <p:nvSpPr>
            <p:cNvPr id="158" name="Conector 157"/>
            <p:cNvSpPr/>
            <p:nvPr/>
          </p:nvSpPr>
          <p:spPr>
            <a:xfrm>
              <a:off x="4752205" y="6399905"/>
              <a:ext cx="180000" cy="180000"/>
            </a:xfrm>
            <a:prstGeom prst="flowChartConnector">
              <a:avLst/>
            </a:prstGeom>
            <a:solidFill>
              <a:srgbClr val="406C90"/>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pc="-300"/>
            </a:p>
          </p:txBody>
        </p:sp>
        <p:sp>
          <p:nvSpPr>
            <p:cNvPr id="159" name="Conector 158"/>
            <p:cNvSpPr/>
            <p:nvPr/>
          </p:nvSpPr>
          <p:spPr>
            <a:xfrm>
              <a:off x="5160706" y="6399905"/>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pc="-300"/>
            </a:p>
          </p:txBody>
        </p:sp>
        <p:sp>
          <p:nvSpPr>
            <p:cNvPr id="160" name="Conector 159"/>
            <p:cNvSpPr/>
            <p:nvPr/>
          </p:nvSpPr>
          <p:spPr>
            <a:xfrm>
              <a:off x="5506601" y="6399905"/>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pc="-300"/>
            </a:p>
          </p:txBody>
        </p:sp>
        <p:sp>
          <p:nvSpPr>
            <p:cNvPr id="161" name="Conector 160"/>
            <p:cNvSpPr/>
            <p:nvPr/>
          </p:nvSpPr>
          <p:spPr>
            <a:xfrm>
              <a:off x="5852496" y="6399905"/>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pc="-300"/>
            </a:p>
          </p:txBody>
        </p:sp>
        <p:sp>
          <p:nvSpPr>
            <p:cNvPr id="162" name="Conector 161"/>
            <p:cNvSpPr/>
            <p:nvPr/>
          </p:nvSpPr>
          <p:spPr>
            <a:xfrm>
              <a:off x="6198391" y="6399905"/>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pc="-300"/>
            </a:p>
          </p:txBody>
        </p:sp>
        <p:sp>
          <p:nvSpPr>
            <p:cNvPr id="163" name="Conector 162"/>
            <p:cNvSpPr/>
            <p:nvPr/>
          </p:nvSpPr>
          <p:spPr>
            <a:xfrm>
              <a:off x="6544286" y="6399905"/>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pc="-300"/>
            </a:p>
          </p:txBody>
        </p:sp>
        <p:sp>
          <p:nvSpPr>
            <p:cNvPr id="164" name="Conector 163"/>
            <p:cNvSpPr/>
            <p:nvPr/>
          </p:nvSpPr>
          <p:spPr>
            <a:xfrm>
              <a:off x="6890181" y="6399905"/>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pc="-300"/>
            </a:p>
          </p:txBody>
        </p:sp>
        <p:sp>
          <p:nvSpPr>
            <p:cNvPr id="165" name="Conector 164"/>
            <p:cNvSpPr/>
            <p:nvPr/>
          </p:nvSpPr>
          <p:spPr>
            <a:xfrm>
              <a:off x="7236079" y="6399905"/>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pc="-300"/>
            </a:p>
          </p:txBody>
        </p:sp>
      </p:grpSp>
    </p:spTree>
    <p:extLst>
      <p:ext uri="{BB962C8B-B14F-4D97-AF65-F5344CB8AC3E}">
        <p14:creationId xmlns:p14="http://schemas.microsoft.com/office/powerpoint/2010/main" val="1011210487"/>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0833E-6 2.59259E-6 L 1.00378 0.01203 " pathEditMode="relative" rAng="0" ptsTypes="AA">
                                      <p:cBhvr>
                                        <p:cTn id="6" dur="500" fill="hold"/>
                                        <p:tgtEl>
                                          <p:spTgt spid="32"/>
                                        </p:tgtEl>
                                        <p:attrNameLst>
                                          <p:attrName>ppt_x</p:attrName>
                                          <p:attrName>ppt_y</p:attrName>
                                        </p:attrNameLst>
                                      </p:cBhvr>
                                      <p:rCtr x="50182" y="602"/>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4.375E-6 -4.44444E-6 L 1.00377 0.01204 " pathEditMode="relative" rAng="0" ptsTypes="AA">
                                      <p:cBhvr>
                                        <p:cTn id="10" dur="500" fill="hold"/>
                                        <p:tgtEl>
                                          <p:spTgt spid="33"/>
                                        </p:tgtEl>
                                        <p:attrNameLst>
                                          <p:attrName>ppt_x</p:attrName>
                                          <p:attrName>ppt_y</p:attrName>
                                        </p:attrNameLst>
                                      </p:cBhvr>
                                      <p:rCtr x="50182" y="602"/>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4.58333E-6 -2.96296E-6 L 1.00378 0.01204 " pathEditMode="relative" rAng="0" ptsTypes="AA">
                                      <p:cBhvr>
                                        <p:cTn id="14" dur="500" fill="hold"/>
                                        <p:tgtEl>
                                          <p:spTgt spid="34"/>
                                        </p:tgtEl>
                                        <p:attrNameLst>
                                          <p:attrName>ppt_x</p:attrName>
                                          <p:attrName>ppt_y</p:attrName>
                                        </p:attrNameLst>
                                      </p:cBhvr>
                                      <p:rCtr x="50182" y="602"/>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54167E-6 -1.48148E-6 L 1.00378 0.01204 " pathEditMode="relative" rAng="0" ptsTypes="AA">
                                      <p:cBhvr>
                                        <p:cTn id="18" dur="500" fill="hold"/>
                                        <p:tgtEl>
                                          <p:spTgt spid="139"/>
                                        </p:tgtEl>
                                        <p:attrNameLst>
                                          <p:attrName>ppt_x</p:attrName>
                                          <p:attrName>ppt_y</p:attrName>
                                        </p:attrNameLst>
                                      </p:cBhvr>
                                      <p:rCtr x="50195" y="602"/>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1.25E-6 -4.07407E-6 L 1.00378 0.01204 " pathEditMode="relative" rAng="0" ptsTypes="AA">
                                      <p:cBhvr>
                                        <p:cTn id="22" dur="500" fill="hold"/>
                                        <p:tgtEl>
                                          <p:spTgt spid="140"/>
                                        </p:tgtEl>
                                        <p:attrNameLst>
                                          <p:attrName>ppt_x</p:attrName>
                                          <p:attrName>ppt_y</p:attrName>
                                        </p:attrNameLst>
                                      </p:cBhvr>
                                      <p:rCtr x="50195" y="602"/>
                                    </p:animMotion>
                                  </p:childTnLst>
                                </p:cTn>
                              </p:par>
                            </p:childTnLst>
                          </p:cTn>
                        </p:par>
                        <p:par>
                          <p:cTn id="23" fill="hold">
                            <p:stCondLst>
                              <p:cond delay="500"/>
                            </p:stCondLst>
                            <p:childTnLst>
                              <p:par>
                                <p:cTn id="24" presetID="63" presetClass="path" presetSubtype="0" accel="50000" decel="50000" fill="hold" nodeType="afterEffect">
                                  <p:stCondLst>
                                    <p:cond delay="0"/>
                                  </p:stCondLst>
                                  <p:childTnLst>
                                    <p:animMotion origin="layout" path="M 3.95833E-6 -3.33333E-6 L 1.00377 0.01204 " pathEditMode="relative" rAng="0" ptsTypes="AA">
                                      <p:cBhvr>
                                        <p:cTn id="25" dur="500" fill="hold"/>
                                        <p:tgtEl>
                                          <p:spTgt spid="141"/>
                                        </p:tgtEl>
                                        <p:attrNameLst>
                                          <p:attrName>ppt_x</p:attrName>
                                          <p:attrName>ppt_y</p:attrName>
                                        </p:attrNameLst>
                                      </p:cBhvr>
                                      <p:rCtr x="50195" y="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250440"/>
            <a:ext cx="3249540" cy="539257"/>
            <a:chOff x="6096000" y="2911641"/>
            <a:chExt cx="4203032" cy="1046210"/>
          </a:xfrm>
          <a:solidFill>
            <a:srgbClr val="23856E"/>
          </a:solidFill>
          <a:effectLst>
            <a:glow rad="101600">
              <a:srgbClr val="406C90">
                <a:alpha val="40000"/>
              </a:srgbClr>
            </a:glow>
            <a:outerShdw blurRad="50800" dist="50800" dir="5400000" algn="ctr" rotWithShape="0">
              <a:schemeClr val="bg1"/>
            </a:outerShdw>
          </a:effectLst>
        </p:grpSpPr>
        <p:sp>
          <p:nvSpPr>
            <p:cNvPr id="7" name="Forma libre 6"/>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orma libre 7"/>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orma libre 8"/>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9"/>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orma libre 10"/>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2" name="Rectángulo 11"/>
          <p:cNvSpPr/>
          <p:nvPr/>
        </p:nvSpPr>
        <p:spPr>
          <a:xfrm>
            <a:off x="-221923" y="162184"/>
            <a:ext cx="1086885" cy="830997"/>
          </a:xfrm>
          <a:prstGeom prst="rect">
            <a:avLst/>
          </a:prstGeom>
          <a:noFill/>
        </p:spPr>
        <p:txBody>
          <a:bodyPr wrap="square" lIns="91440" tIns="45720" rIns="91440" bIns="45720">
            <a:spAutoFit/>
          </a:bodyPr>
          <a:lstStyle/>
          <a:p>
            <a:pPr algn="ctr"/>
            <a:r>
              <a:rPr lang="es-ES" sz="4800" b="1" spc="-300" dirty="0" smtClean="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I</a:t>
            </a:r>
            <a:endParaRPr lang="es-ES" sz="4800" b="1" spc="-300" dirty="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grpSp>
        <p:nvGrpSpPr>
          <p:cNvPr id="40" name="Grupo 39"/>
          <p:cNvGrpSpPr/>
          <p:nvPr/>
        </p:nvGrpSpPr>
        <p:grpSpPr>
          <a:xfrm>
            <a:off x="144377" y="1117978"/>
            <a:ext cx="4954701" cy="1504183"/>
            <a:chOff x="1299682" y="1639381"/>
            <a:chExt cx="3993322" cy="1291361"/>
          </a:xfrm>
        </p:grpSpPr>
        <p:sp>
          <p:nvSpPr>
            <p:cNvPr id="28" name="Forma libre 27"/>
            <p:cNvSpPr/>
            <p:nvPr/>
          </p:nvSpPr>
          <p:spPr>
            <a:xfrm>
              <a:off x="4016024" y="1705468"/>
              <a:ext cx="1276980" cy="1225274"/>
            </a:xfrm>
            <a:custGeom>
              <a:avLst/>
              <a:gdLst>
                <a:gd name="connsiteX0" fmla="*/ 807806 w 1394544"/>
                <a:gd name="connsiteY0" fmla="*/ 0 h 1323293"/>
                <a:gd name="connsiteX1" fmla="*/ 860808 w 1394544"/>
                <a:gd name="connsiteY1" fmla="*/ 5322 h 1323293"/>
                <a:gd name="connsiteX2" fmla="*/ 1394544 w 1394544"/>
                <a:gd name="connsiteY2" fmla="*/ 657545 h 1323293"/>
                <a:gd name="connsiteX3" fmla="*/ 726104 w 1394544"/>
                <a:gd name="connsiteY3" fmla="*/ 1323293 h 1323293"/>
                <a:gd name="connsiteX4" fmla="*/ 0 w 1394544"/>
                <a:gd name="connsiteY4" fmla="*/ 1323293 h 1323293"/>
                <a:gd name="connsiteX5" fmla="*/ 12990 w 1394544"/>
                <a:gd name="connsiteY5" fmla="*/ 1241552 h 1323293"/>
                <a:gd name="connsiteX6" fmla="*/ 779146 w 1394544"/>
                <a:gd name="connsiteY6" fmla="*/ 20584 h 1323293"/>
                <a:gd name="connsiteX7" fmla="*/ 807806 w 1394544"/>
                <a:gd name="connsiteY7" fmla="*/ 0 h 132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544" h="1323293">
                  <a:moveTo>
                    <a:pt x="807806" y="0"/>
                  </a:moveTo>
                  <a:lnTo>
                    <a:pt x="860808" y="5322"/>
                  </a:lnTo>
                  <a:cubicBezTo>
                    <a:pt x="1165387" y="67397"/>
                    <a:pt x="1394544" y="335806"/>
                    <a:pt x="1394544" y="657545"/>
                  </a:cubicBezTo>
                  <a:cubicBezTo>
                    <a:pt x="1394544" y="1025248"/>
                    <a:pt x="1095237" y="1323293"/>
                    <a:pt x="726104" y="1323293"/>
                  </a:cubicBezTo>
                  <a:lnTo>
                    <a:pt x="0" y="1323293"/>
                  </a:lnTo>
                  <a:lnTo>
                    <a:pt x="12990" y="1241552"/>
                  </a:lnTo>
                  <a:cubicBezTo>
                    <a:pt x="116952" y="753601"/>
                    <a:pt x="393696" y="326099"/>
                    <a:pt x="779146" y="20584"/>
                  </a:cubicBezTo>
                  <a:lnTo>
                    <a:pt x="807806" y="0"/>
                  </a:lnTo>
                  <a:close/>
                </a:path>
              </a:pathLst>
            </a:custGeom>
            <a:solidFill>
              <a:srgbClr val="3BC6C9">
                <a:alpha val="65000"/>
              </a:srgbClr>
            </a:solidFill>
            <a:ln>
              <a:solidFill>
                <a:srgbClr val="3BC6C9"/>
              </a:solidFill>
            </a:ln>
            <a:effectLst>
              <a:glow rad="88900">
                <a:srgbClr val="3BC6C9"/>
              </a:glow>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orma libre 22"/>
            <p:cNvSpPr/>
            <p:nvPr/>
          </p:nvSpPr>
          <p:spPr>
            <a:xfrm>
              <a:off x="1299682" y="1639381"/>
              <a:ext cx="3267362" cy="1291360"/>
            </a:xfrm>
            <a:custGeom>
              <a:avLst/>
              <a:gdLst>
                <a:gd name="connsiteX0" fmla="*/ 668440 w 3568168"/>
                <a:gd name="connsiteY0" fmla="*/ 0 h 1331496"/>
                <a:gd name="connsiteX1" fmla="*/ 3486466 w 3568168"/>
                <a:gd name="connsiteY1" fmla="*/ 0 h 1331496"/>
                <a:gd name="connsiteX2" fmla="*/ 3568168 w 3568168"/>
                <a:gd name="connsiteY2" fmla="*/ 8203 h 1331496"/>
                <a:gd name="connsiteX3" fmla="*/ 3539508 w 3568168"/>
                <a:gd name="connsiteY3" fmla="*/ 28787 h 1331496"/>
                <a:gd name="connsiteX4" fmla="*/ 2773352 w 3568168"/>
                <a:gd name="connsiteY4" fmla="*/ 1249755 h 1331496"/>
                <a:gd name="connsiteX5" fmla="*/ 2760362 w 3568168"/>
                <a:gd name="connsiteY5" fmla="*/ 1331496 h 1331496"/>
                <a:gd name="connsiteX6" fmla="*/ 668440 w 3568168"/>
                <a:gd name="connsiteY6" fmla="*/ 1331496 h 1331496"/>
                <a:gd name="connsiteX7" fmla="*/ 0 w 3568168"/>
                <a:gd name="connsiteY7" fmla="*/ 665748 h 1331496"/>
                <a:gd name="connsiteX8" fmla="*/ 668440 w 3568168"/>
                <a:gd name="connsiteY8" fmla="*/ 0 h 133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8168" h="1331496">
                  <a:moveTo>
                    <a:pt x="668440" y="0"/>
                  </a:moveTo>
                  <a:lnTo>
                    <a:pt x="3486466" y="0"/>
                  </a:lnTo>
                  <a:lnTo>
                    <a:pt x="3568168" y="8203"/>
                  </a:lnTo>
                  <a:lnTo>
                    <a:pt x="3539508" y="28787"/>
                  </a:lnTo>
                  <a:cubicBezTo>
                    <a:pt x="3154058" y="334302"/>
                    <a:pt x="2877314" y="761804"/>
                    <a:pt x="2773352" y="1249755"/>
                  </a:cubicBezTo>
                  <a:lnTo>
                    <a:pt x="2760362" y="1331496"/>
                  </a:lnTo>
                  <a:lnTo>
                    <a:pt x="668440" y="1331496"/>
                  </a:lnTo>
                  <a:cubicBezTo>
                    <a:pt x="299307" y="1331496"/>
                    <a:pt x="0" y="1033451"/>
                    <a:pt x="0" y="665748"/>
                  </a:cubicBezTo>
                  <a:cubicBezTo>
                    <a:pt x="0" y="298046"/>
                    <a:pt x="299307" y="0"/>
                    <a:pt x="668440" y="0"/>
                  </a:cubicBezTo>
                  <a:close/>
                </a:path>
              </a:pathLst>
            </a:cu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45" name="Grupo 44"/>
          <p:cNvGrpSpPr/>
          <p:nvPr/>
        </p:nvGrpSpPr>
        <p:grpSpPr>
          <a:xfrm>
            <a:off x="7162801" y="1280043"/>
            <a:ext cx="4753336" cy="1539716"/>
            <a:chOff x="7156054" y="879694"/>
            <a:chExt cx="4597754" cy="1779072"/>
          </a:xfrm>
        </p:grpSpPr>
        <p:sp>
          <p:nvSpPr>
            <p:cNvPr id="27" name="Forma libre 26"/>
            <p:cNvSpPr/>
            <p:nvPr/>
          </p:nvSpPr>
          <p:spPr>
            <a:xfrm>
              <a:off x="7156054" y="879695"/>
              <a:ext cx="1439983" cy="1688804"/>
            </a:xfrm>
            <a:custGeom>
              <a:avLst/>
              <a:gdLst>
                <a:gd name="connsiteX0" fmla="*/ 556918 w 1360555"/>
                <a:gd name="connsiteY0" fmla="*/ 0 h 1320299"/>
                <a:gd name="connsiteX1" fmla="*/ 581409 w 1360555"/>
                <a:gd name="connsiteY1" fmla="*/ 17590 h 1320299"/>
                <a:gd name="connsiteX2" fmla="*/ 1347565 w 1360555"/>
                <a:gd name="connsiteY2" fmla="*/ 1238558 h 1320299"/>
                <a:gd name="connsiteX3" fmla="*/ 1360555 w 1360555"/>
                <a:gd name="connsiteY3" fmla="*/ 1320299 h 1320299"/>
                <a:gd name="connsiteX4" fmla="*/ 668440 w 1360555"/>
                <a:gd name="connsiteY4" fmla="*/ 1320299 h 1320299"/>
                <a:gd name="connsiteX5" fmla="*/ 0 w 1360555"/>
                <a:gd name="connsiteY5" fmla="*/ 654551 h 1320299"/>
                <a:gd name="connsiteX6" fmla="*/ 533736 w 1360555"/>
                <a:gd name="connsiteY6" fmla="*/ 2328 h 1320299"/>
                <a:gd name="connsiteX7" fmla="*/ 556918 w 1360555"/>
                <a:gd name="connsiteY7" fmla="*/ 0 h 13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555" h="1320299">
                  <a:moveTo>
                    <a:pt x="556918" y="0"/>
                  </a:moveTo>
                  <a:lnTo>
                    <a:pt x="581409" y="17590"/>
                  </a:lnTo>
                  <a:cubicBezTo>
                    <a:pt x="966859" y="323105"/>
                    <a:pt x="1243603" y="750607"/>
                    <a:pt x="1347565" y="1238558"/>
                  </a:cubicBezTo>
                  <a:lnTo>
                    <a:pt x="1360555" y="1320299"/>
                  </a:lnTo>
                  <a:lnTo>
                    <a:pt x="668440" y="1320299"/>
                  </a:lnTo>
                  <a:cubicBezTo>
                    <a:pt x="299307" y="1320299"/>
                    <a:pt x="0" y="1022254"/>
                    <a:pt x="0" y="654551"/>
                  </a:cubicBezTo>
                  <a:cubicBezTo>
                    <a:pt x="0" y="332812"/>
                    <a:pt x="229157" y="64403"/>
                    <a:pt x="533736" y="2328"/>
                  </a:cubicBezTo>
                  <a:lnTo>
                    <a:pt x="556918" y="0"/>
                  </a:lnTo>
                  <a:close/>
                </a:path>
              </a:pathLst>
            </a:custGeom>
            <a:solidFill>
              <a:srgbClr val="4AB3BE"/>
            </a:solidFill>
            <a:ln>
              <a:solidFill>
                <a:srgbClr val="4AB3BE"/>
              </a:solidFill>
            </a:ln>
            <a:effectLst>
              <a:glow rad="76200">
                <a:srgbClr val="4AB3BE">
                  <a:alpha val="40000"/>
                </a:srgbClr>
              </a:glow>
              <a:outerShdw blurRad="50800" dist="50800" dir="5400000" algn="ctr" rotWithShape="0">
                <a:schemeClr val="bg1"/>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22" name="Forma libre 21"/>
            <p:cNvSpPr/>
            <p:nvPr/>
          </p:nvSpPr>
          <p:spPr>
            <a:xfrm>
              <a:off x="7876045" y="879694"/>
              <a:ext cx="3877763" cy="1779072"/>
            </a:xfrm>
            <a:custGeom>
              <a:avLst/>
              <a:gdLst>
                <a:gd name="connsiteX0" fmla="*/ 111522 w 3597988"/>
                <a:gd name="connsiteY0" fmla="*/ 0 h 1331496"/>
                <a:gd name="connsiteX1" fmla="*/ 2929548 w 3597988"/>
                <a:gd name="connsiteY1" fmla="*/ 0 h 1331496"/>
                <a:gd name="connsiteX2" fmla="*/ 3597988 w 3597988"/>
                <a:gd name="connsiteY2" fmla="*/ 665748 h 1331496"/>
                <a:gd name="connsiteX3" fmla="*/ 2929548 w 3597988"/>
                <a:gd name="connsiteY3" fmla="*/ 1331496 h 1331496"/>
                <a:gd name="connsiteX4" fmla="*/ 803637 w 3597988"/>
                <a:gd name="connsiteY4" fmla="*/ 1331496 h 1331496"/>
                <a:gd name="connsiteX5" fmla="*/ 790647 w 3597988"/>
                <a:gd name="connsiteY5" fmla="*/ 1249755 h 1331496"/>
                <a:gd name="connsiteX6" fmla="*/ 24491 w 3597988"/>
                <a:gd name="connsiteY6" fmla="*/ 28787 h 1331496"/>
                <a:gd name="connsiteX7" fmla="*/ 0 w 3597988"/>
                <a:gd name="connsiteY7" fmla="*/ 11197 h 1331496"/>
                <a:gd name="connsiteX8" fmla="*/ 111522 w 3597988"/>
                <a:gd name="connsiteY8" fmla="*/ 0 h 133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7988" h="1331496">
                  <a:moveTo>
                    <a:pt x="111522" y="0"/>
                  </a:moveTo>
                  <a:lnTo>
                    <a:pt x="2929548" y="0"/>
                  </a:lnTo>
                  <a:cubicBezTo>
                    <a:pt x="3298681" y="0"/>
                    <a:pt x="3597988" y="298046"/>
                    <a:pt x="3597988" y="665748"/>
                  </a:cubicBezTo>
                  <a:cubicBezTo>
                    <a:pt x="3597988" y="1033451"/>
                    <a:pt x="3298681" y="1331496"/>
                    <a:pt x="2929548" y="1331496"/>
                  </a:cubicBezTo>
                  <a:lnTo>
                    <a:pt x="803637" y="1331496"/>
                  </a:lnTo>
                  <a:lnTo>
                    <a:pt x="790647" y="1249755"/>
                  </a:lnTo>
                  <a:cubicBezTo>
                    <a:pt x="686685" y="761804"/>
                    <a:pt x="409941" y="334302"/>
                    <a:pt x="24491" y="28787"/>
                  </a:cubicBezTo>
                  <a:lnTo>
                    <a:pt x="0" y="11197"/>
                  </a:lnTo>
                  <a:lnTo>
                    <a:pt x="111522" y="0"/>
                  </a:lnTo>
                  <a:close/>
                </a:path>
              </a:pathLst>
            </a:custGeom>
            <a:solidFill>
              <a:schemeClr val="bg1">
                <a:alpha val="87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48" name="Grupo 47"/>
          <p:cNvGrpSpPr/>
          <p:nvPr/>
        </p:nvGrpSpPr>
        <p:grpSpPr>
          <a:xfrm>
            <a:off x="464660" y="4477100"/>
            <a:ext cx="4822088" cy="1599558"/>
            <a:chOff x="0" y="4352885"/>
            <a:chExt cx="4594553" cy="1590301"/>
          </a:xfrm>
        </p:grpSpPr>
        <p:sp>
          <p:nvSpPr>
            <p:cNvPr id="26" name="Forma libre 25"/>
            <p:cNvSpPr/>
            <p:nvPr/>
          </p:nvSpPr>
          <p:spPr>
            <a:xfrm>
              <a:off x="3009735" y="4412559"/>
              <a:ext cx="1584818" cy="1440962"/>
            </a:xfrm>
            <a:custGeom>
              <a:avLst/>
              <a:gdLst>
                <a:gd name="connsiteX0" fmla="*/ 0 w 1339572"/>
                <a:gd name="connsiteY0" fmla="*/ 0 h 1290098"/>
                <a:gd name="connsiteX1" fmla="*/ 671132 w 1339572"/>
                <a:gd name="connsiteY1" fmla="*/ 0 h 1290098"/>
                <a:gd name="connsiteX2" fmla="*/ 1339572 w 1339572"/>
                <a:gd name="connsiteY2" fmla="*/ 665748 h 1290098"/>
                <a:gd name="connsiteX3" fmla="*/ 931304 w 1339572"/>
                <a:gd name="connsiteY3" fmla="*/ 1279181 h 1290098"/>
                <a:gd name="connsiteX4" fmla="*/ 895992 w 1339572"/>
                <a:gd name="connsiteY4" fmla="*/ 1290098 h 1290098"/>
                <a:gd name="connsiteX5" fmla="*/ 758163 w 1339572"/>
                <a:gd name="connsiteY5" fmla="*/ 1191110 h 1290098"/>
                <a:gd name="connsiteX6" fmla="*/ 46954 w 1339572"/>
                <a:gd name="connsiteY6" fmla="*/ 175384 h 1290098"/>
                <a:gd name="connsiteX7" fmla="*/ 0 w 1339572"/>
                <a:gd name="connsiteY7" fmla="*/ 0 h 129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9572" h="1290098">
                  <a:moveTo>
                    <a:pt x="0" y="0"/>
                  </a:moveTo>
                  <a:lnTo>
                    <a:pt x="671132" y="0"/>
                  </a:lnTo>
                  <a:cubicBezTo>
                    <a:pt x="1040265" y="0"/>
                    <a:pt x="1339572" y="298046"/>
                    <a:pt x="1339572" y="665748"/>
                  </a:cubicBezTo>
                  <a:cubicBezTo>
                    <a:pt x="1339572" y="941525"/>
                    <a:pt x="1171212" y="1178120"/>
                    <a:pt x="931304" y="1279181"/>
                  </a:cubicBezTo>
                  <a:lnTo>
                    <a:pt x="895992" y="1290098"/>
                  </a:lnTo>
                  <a:lnTo>
                    <a:pt x="758163" y="1191110"/>
                  </a:lnTo>
                  <a:cubicBezTo>
                    <a:pt x="427777" y="929240"/>
                    <a:pt x="177257" y="577747"/>
                    <a:pt x="46954" y="175384"/>
                  </a:cubicBezTo>
                  <a:lnTo>
                    <a:pt x="0" y="0"/>
                  </a:lnTo>
                  <a:close/>
                </a:path>
              </a:pathLst>
            </a:custGeom>
            <a:solidFill>
              <a:srgbClr val="2F7D81">
                <a:alpha val="65000"/>
              </a:srgbClr>
            </a:solidFill>
            <a:ln>
              <a:solidFill>
                <a:srgbClr val="2F7D81"/>
              </a:solidFill>
            </a:ln>
            <a:effectLst>
              <a:glow rad="76200">
                <a:srgbClr val="2F7D81"/>
              </a:glow>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orma libre 20"/>
            <p:cNvSpPr/>
            <p:nvPr/>
          </p:nvSpPr>
          <p:spPr>
            <a:xfrm>
              <a:off x="0" y="4352885"/>
              <a:ext cx="3760539" cy="1590301"/>
            </a:xfrm>
            <a:custGeom>
              <a:avLst/>
              <a:gdLst>
                <a:gd name="connsiteX0" fmla="*/ 668440 w 3711326"/>
                <a:gd name="connsiteY0" fmla="*/ 0 h 1331496"/>
                <a:gd name="connsiteX1" fmla="*/ 2815334 w 3711326"/>
                <a:gd name="connsiteY1" fmla="*/ 0 h 1331496"/>
                <a:gd name="connsiteX2" fmla="*/ 2862288 w 3711326"/>
                <a:gd name="connsiteY2" fmla="*/ 175384 h 1331496"/>
                <a:gd name="connsiteX3" fmla="*/ 3573497 w 3711326"/>
                <a:gd name="connsiteY3" fmla="*/ 1191110 h 1331496"/>
                <a:gd name="connsiteX4" fmla="*/ 3711326 w 3711326"/>
                <a:gd name="connsiteY4" fmla="*/ 1290098 h 1331496"/>
                <a:gd name="connsiteX5" fmla="*/ 3621170 w 3711326"/>
                <a:gd name="connsiteY5" fmla="*/ 1317971 h 1331496"/>
                <a:gd name="connsiteX6" fmla="*/ 3486466 w 3711326"/>
                <a:gd name="connsiteY6" fmla="*/ 1331496 h 1331496"/>
                <a:gd name="connsiteX7" fmla="*/ 668440 w 3711326"/>
                <a:gd name="connsiteY7" fmla="*/ 1331496 h 1331496"/>
                <a:gd name="connsiteX8" fmla="*/ 0 w 3711326"/>
                <a:gd name="connsiteY8" fmla="*/ 665748 h 1331496"/>
                <a:gd name="connsiteX9" fmla="*/ 668440 w 3711326"/>
                <a:gd name="connsiteY9" fmla="*/ 0 h 133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1326" h="1331496">
                  <a:moveTo>
                    <a:pt x="668440" y="0"/>
                  </a:moveTo>
                  <a:lnTo>
                    <a:pt x="2815334" y="0"/>
                  </a:lnTo>
                  <a:lnTo>
                    <a:pt x="2862288" y="175384"/>
                  </a:lnTo>
                  <a:cubicBezTo>
                    <a:pt x="2992591" y="577747"/>
                    <a:pt x="3243111" y="929240"/>
                    <a:pt x="3573497" y="1191110"/>
                  </a:cubicBezTo>
                  <a:lnTo>
                    <a:pt x="3711326" y="1290098"/>
                  </a:lnTo>
                  <a:lnTo>
                    <a:pt x="3621170" y="1317971"/>
                  </a:lnTo>
                  <a:cubicBezTo>
                    <a:pt x="3577658" y="1326839"/>
                    <a:pt x="3532607" y="1331496"/>
                    <a:pt x="3486466" y="1331496"/>
                  </a:cubicBezTo>
                  <a:lnTo>
                    <a:pt x="668440" y="1331496"/>
                  </a:lnTo>
                  <a:cubicBezTo>
                    <a:pt x="299307" y="1331496"/>
                    <a:pt x="0" y="1033451"/>
                    <a:pt x="0" y="665748"/>
                  </a:cubicBezTo>
                  <a:cubicBezTo>
                    <a:pt x="0" y="298046"/>
                    <a:pt x="299307" y="0"/>
                    <a:pt x="668440" y="0"/>
                  </a:cubicBezTo>
                  <a:close/>
                </a:path>
              </a:pathLst>
            </a:cu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46" name="Grupo 45"/>
          <p:cNvGrpSpPr/>
          <p:nvPr/>
        </p:nvGrpSpPr>
        <p:grpSpPr>
          <a:xfrm>
            <a:off x="7035741" y="4552204"/>
            <a:ext cx="4988474" cy="1449350"/>
            <a:chOff x="7203526" y="4076396"/>
            <a:chExt cx="4988474" cy="2069171"/>
          </a:xfrm>
        </p:grpSpPr>
        <p:sp>
          <p:nvSpPr>
            <p:cNvPr id="25" name="Forma libre 24"/>
            <p:cNvSpPr/>
            <p:nvPr/>
          </p:nvSpPr>
          <p:spPr>
            <a:xfrm>
              <a:off x="7203526" y="4076397"/>
              <a:ext cx="1776900" cy="2069170"/>
            </a:xfrm>
            <a:custGeom>
              <a:avLst/>
              <a:gdLst>
                <a:gd name="connsiteX0" fmla="*/ 668440 w 1373561"/>
                <a:gd name="connsiteY0" fmla="*/ 0 h 1297444"/>
                <a:gd name="connsiteX1" fmla="*/ 1373561 w 1373561"/>
                <a:gd name="connsiteY1" fmla="*/ 0 h 1297444"/>
                <a:gd name="connsiteX2" fmla="*/ 1326607 w 1373561"/>
                <a:gd name="connsiteY2" fmla="*/ 175384 h 1297444"/>
                <a:gd name="connsiteX3" fmla="*/ 615398 w 1373561"/>
                <a:gd name="connsiteY3" fmla="*/ 1191110 h 1297444"/>
                <a:gd name="connsiteX4" fmla="*/ 467341 w 1373561"/>
                <a:gd name="connsiteY4" fmla="*/ 1297444 h 1297444"/>
                <a:gd name="connsiteX5" fmla="*/ 408268 w 1373561"/>
                <a:gd name="connsiteY5" fmla="*/ 1279181 h 1297444"/>
                <a:gd name="connsiteX6" fmla="*/ 0 w 1373561"/>
                <a:gd name="connsiteY6" fmla="*/ 665748 h 1297444"/>
                <a:gd name="connsiteX7" fmla="*/ 668440 w 1373561"/>
                <a:gd name="connsiteY7" fmla="*/ 0 h 129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3561" h="1297444">
                  <a:moveTo>
                    <a:pt x="668440" y="0"/>
                  </a:moveTo>
                  <a:lnTo>
                    <a:pt x="1373561" y="0"/>
                  </a:lnTo>
                  <a:lnTo>
                    <a:pt x="1326607" y="175384"/>
                  </a:lnTo>
                  <a:cubicBezTo>
                    <a:pt x="1196304" y="577747"/>
                    <a:pt x="945784" y="929240"/>
                    <a:pt x="615398" y="1191110"/>
                  </a:cubicBezTo>
                  <a:lnTo>
                    <a:pt x="467341" y="1297444"/>
                  </a:lnTo>
                  <a:lnTo>
                    <a:pt x="408268" y="1279181"/>
                  </a:lnTo>
                  <a:cubicBezTo>
                    <a:pt x="168360" y="1178120"/>
                    <a:pt x="0" y="941525"/>
                    <a:pt x="0" y="665748"/>
                  </a:cubicBezTo>
                  <a:cubicBezTo>
                    <a:pt x="0" y="298046"/>
                    <a:pt x="299307" y="0"/>
                    <a:pt x="668440" y="0"/>
                  </a:cubicBezTo>
                  <a:close/>
                </a:path>
              </a:pathLst>
            </a:custGeom>
            <a:solidFill>
              <a:srgbClr val="406C90">
                <a:alpha val="65000"/>
              </a:srgbClr>
            </a:solidFill>
            <a:ln>
              <a:solidFill>
                <a:srgbClr val="406C90"/>
              </a:solidFill>
            </a:ln>
            <a:effectLst>
              <a:glow rad="101600">
                <a:srgbClr val="406C90"/>
              </a:glow>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orma libre 19"/>
            <p:cNvSpPr/>
            <p:nvPr/>
          </p:nvSpPr>
          <p:spPr>
            <a:xfrm>
              <a:off x="8103089" y="4076396"/>
              <a:ext cx="4088911" cy="2069171"/>
            </a:xfrm>
            <a:custGeom>
              <a:avLst/>
              <a:gdLst>
                <a:gd name="connsiteX0" fmla="*/ 906220 w 3687565"/>
                <a:gd name="connsiteY0" fmla="*/ 0 h 1331496"/>
                <a:gd name="connsiteX1" fmla="*/ 3019125 w 3687565"/>
                <a:gd name="connsiteY1" fmla="*/ 0 h 1331496"/>
                <a:gd name="connsiteX2" fmla="*/ 3687565 w 3687565"/>
                <a:gd name="connsiteY2" fmla="*/ 665748 h 1331496"/>
                <a:gd name="connsiteX3" fmla="*/ 3019125 w 3687565"/>
                <a:gd name="connsiteY3" fmla="*/ 1331496 h 1331496"/>
                <a:gd name="connsiteX4" fmla="*/ 201099 w 3687565"/>
                <a:gd name="connsiteY4" fmla="*/ 1331496 h 1331496"/>
                <a:gd name="connsiteX5" fmla="*/ 66395 w 3687565"/>
                <a:gd name="connsiteY5" fmla="*/ 1317971 h 1331496"/>
                <a:gd name="connsiteX6" fmla="*/ 0 w 3687565"/>
                <a:gd name="connsiteY6" fmla="*/ 1297444 h 1331496"/>
                <a:gd name="connsiteX7" fmla="*/ 148057 w 3687565"/>
                <a:gd name="connsiteY7" fmla="*/ 1191110 h 1331496"/>
                <a:gd name="connsiteX8" fmla="*/ 859266 w 3687565"/>
                <a:gd name="connsiteY8" fmla="*/ 175384 h 1331496"/>
                <a:gd name="connsiteX9" fmla="*/ 906220 w 3687565"/>
                <a:gd name="connsiteY9" fmla="*/ 0 h 133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7565" h="1331496">
                  <a:moveTo>
                    <a:pt x="906220" y="0"/>
                  </a:moveTo>
                  <a:lnTo>
                    <a:pt x="3019125" y="0"/>
                  </a:lnTo>
                  <a:cubicBezTo>
                    <a:pt x="3388258" y="0"/>
                    <a:pt x="3687565" y="298046"/>
                    <a:pt x="3687565" y="665748"/>
                  </a:cubicBezTo>
                  <a:cubicBezTo>
                    <a:pt x="3687565" y="1033451"/>
                    <a:pt x="3388258" y="1331496"/>
                    <a:pt x="3019125" y="1331496"/>
                  </a:cubicBezTo>
                  <a:lnTo>
                    <a:pt x="201099" y="1331496"/>
                  </a:lnTo>
                  <a:cubicBezTo>
                    <a:pt x="154958" y="1331496"/>
                    <a:pt x="109907" y="1326839"/>
                    <a:pt x="66395" y="1317971"/>
                  </a:cubicBezTo>
                  <a:lnTo>
                    <a:pt x="0" y="1297444"/>
                  </a:lnTo>
                  <a:lnTo>
                    <a:pt x="148057" y="1191110"/>
                  </a:lnTo>
                  <a:cubicBezTo>
                    <a:pt x="478443" y="929240"/>
                    <a:pt x="728963" y="577747"/>
                    <a:pt x="859266" y="175384"/>
                  </a:cubicBezTo>
                  <a:lnTo>
                    <a:pt x="906220" y="0"/>
                  </a:lnTo>
                  <a:close/>
                </a:path>
              </a:pathLst>
            </a:custGeom>
            <a:solidFill>
              <a:schemeClr val="bg1"/>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36" name="Forma libre 35"/>
          <p:cNvSpPr/>
          <p:nvPr/>
        </p:nvSpPr>
        <p:spPr>
          <a:xfrm>
            <a:off x="7524004" y="1576391"/>
            <a:ext cx="3597988" cy="1354350"/>
          </a:xfrm>
          <a:custGeom>
            <a:avLst/>
            <a:gdLst>
              <a:gd name="connsiteX0" fmla="*/ 111522 w 3597988"/>
              <a:gd name="connsiteY0" fmla="*/ 0 h 1331496"/>
              <a:gd name="connsiteX1" fmla="*/ 2929548 w 3597988"/>
              <a:gd name="connsiteY1" fmla="*/ 0 h 1331496"/>
              <a:gd name="connsiteX2" fmla="*/ 3597988 w 3597988"/>
              <a:gd name="connsiteY2" fmla="*/ 665748 h 1331496"/>
              <a:gd name="connsiteX3" fmla="*/ 2929548 w 3597988"/>
              <a:gd name="connsiteY3" fmla="*/ 1331496 h 1331496"/>
              <a:gd name="connsiteX4" fmla="*/ 803637 w 3597988"/>
              <a:gd name="connsiteY4" fmla="*/ 1331496 h 1331496"/>
              <a:gd name="connsiteX5" fmla="*/ 790647 w 3597988"/>
              <a:gd name="connsiteY5" fmla="*/ 1249755 h 1331496"/>
              <a:gd name="connsiteX6" fmla="*/ 24491 w 3597988"/>
              <a:gd name="connsiteY6" fmla="*/ 28787 h 1331496"/>
              <a:gd name="connsiteX7" fmla="*/ 0 w 3597988"/>
              <a:gd name="connsiteY7" fmla="*/ 11197 h 1331496"/>
              <a:gd name="connsiteX8" fmla="*/ 111522 w 3597988"/>
              <a:gd name="connsiteY8" fmla="*/ 0 h 133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7988" h="1331496">
                <a:moveTo>
                  <a:pt x="111522" y="0"/>
                </a:moveTo>
                <a:lnTo>
                  <a:pt x="2929548" y="0"/>
                </a:lnTo>
                <a:cubicBezTo>
                  <a:pt x="3298681" y="0"/>
                  <a:pt x="3597988" y="298046"/>
                  <a:pt x="3597988" y="665748"/>
                </a:cubicBezTo>
                <a:cubicBezTo>
                  <a:pt x="3597988" y="1033451"/>
                  <a:pt x="3298681" y="1331496"/>
                  <a:pt x="2929548" y="1331496"/>
                </a:cubicBezTo>
                <a:lnTo>
                  <a:pt x="803637" y="1331496"/>
                </a:lnTo>
                <a:lnTo>
                  <a:pt x="790647" y="1249755"/>
                </a:lnTo>
                <a:cubicBezTo>
                  <a:pt x="686685" y="761804"/>
                  <a:pt x="409941" y="334302"/>
                  <a:pt x="24491" y="28787"/>
                </a:cubicBezTo>
                <a:lnTo>
                  <a:pt x="0" y="11197"/>
                </a:lnTo>
                <a:lnTo>
                  <a:pt x="111522" y="0"/>
                </a:lnTo>
                <a:close/>
              </a:path>
            </a:pathLst>
          </a:custGeom>
          <a:noFill/>
          <a:ln>
            <a:noFill/>
          </a:ln>
          <a:effectLst>
            <a:glow rad="889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Forma libre 36"/>
          <p:cNvSpPr/>
          <p:nvPr/>
        </p:nvSpPr>
        <p:spPr>
          <a:xfrm>
            <a:off x="1138210" y="3742080"/>
            <a:ext cx="3711326" cy="1331496"/>
          </a:xfrm>
          <a:custGeom>
            <a:avLst/>
            <a:gdLst>
              <a:gd name="connsiteX0" fmla="*/ 668440 w 3711326"/>
              <a:gd name="connsiteY0" fmla="*/ 0 h 1331496"/>
              <a:gd name="connsiteX1" fmla="*/ 2815334 w 3711326"/>
              <a:gd name="connsiteY1" fmla="*/ 0 h 1331496"/>
              <a:gd name="connsiteX2" fmla="*/ 2862288 w 3711326"/>
              <a:gd name="connsiteY2" fmla="*/ 175384 h 1331496"/>
              <a:gd name="connsiteX3" fmla="*/ 3573497 w 3711326"/>
              <a:gd name="connsiteY3" fmla="*/ 1191110 h 1331496"/>
              <a:gd name="connsiteX4" fmla="*/ 3711326 w 3711326"/>
              <a:gd name="connsiteY4" fmla="*/ 1290098 h 1331496"/>
              <a:gd name="connsiteX5" fmla="*/ 3621170 w 3711326"/>
              <a:gd name="connsiteY5" fmla="*/ 1317971 h 1331496"/>
              <a:gd name="connsiteX6" fmla="*/ 3486466 w 3711326"/>
              <a:gd name="connsiteY6" fmla="*/ 1331496 h 1331496"/>
              <a:gd name="connsiteX7" fmla="*/ 668440 w 3711326"/>
              <a:gd name="connsiteY7" fmla="*/ 1331496 h 1331496"/>
              <a:gd name="connsiteX8" fmla="*/ 0 w 3711326"/>
              <a:gd name="connsiteY8" fmla="*/ 665748 h 1331496"/>
              <a:gd name="connsiteX9" fmla="*/ 668440 w 3711326"/>
              <a:gd name="connsiteY9" fmla="*/ 0 h 133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1326" h="1331496">
                <a:moveTo>
                  <a:pt x="668440" y="0"/>
                </a:moveTo>
                <a:lnTo>
                  <a:pt x="2815334" y="0"/>
                </a:lnTo>
                <a:lnTo>
                  <a:pt x="2862288" y="175384"/>
                </a:lnTo>
                <a:cubicBezTo>
                  <a:pt x="2992591" y="577747"/>
                  <a:pt x="3243111" y="929240"/>
                  <a:pt x="3573497" y="1191110"/>
                </a:cubicBezTo>
                <a:lnTo>
                  <a:pt x="3711326" y="1290098"/>
                </a:lnTo>
                <a:lnTo>
                  <a:pt x="3621170" y="1317971"/>
                </a:lnTo>
                <a:cubicBezTo>
                  <a:pt x="3577658" y="1326839"/>
                  <a:pt x="3532607" y="1331496"/>
                  <a:pt x="3486466" y="1331496"/>
                </a:cubicBezTo>
                <a:lnTo>
                  <a:pt x="668440" y="1331496"/>
                </a:lnTo>
                <a:cubicBezTo>
                  <a:pt x="299307" y="1331496"/>
                  <a:pt x="0" y="1033451"/>
                  <a:pt x="0" y="665748"/>
                </a:cubicBezTo>
                <a:cubicBezTo>
                  <a:pt x="0" y="298046"/>
                  <a:pt x="299307" y="0"/>
                  <a:pt x="668440" y="0"/>
                </a:cubicBezTo>
                <a:close/>
              </a:path>
            </a:pathLst>
          </a:custGeom>
          <a:noFill/>
          <a:ln>
            <a:noFill/>
          </a:ln>
          <a:effectLst>
            <a:glow rad="889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Forma libre 37"/>
          <p:cNvSpPr/>
          <p:nvPr/>
        </p:nvSpPr>
        <p:spPr>
          <a:xfrm>
            <a:off x="7400439" y="3742080"/>
            <a:ext cx="3687565" cy="1331496"/>
          </a:xfrm>
          <a:custGeom>
            <a:avLst/>
            <a:gdLst>
              <a:gd name="connsiteX0" fmla="*/ 906220 w 3687565"/>
              <a:gd name="connsiteY0" fmla="*/ 0 h 1331496"/>
              <a:gd name="connsiteX1" fmla="*/ 3019125 w 3687565"/>
              <a:gd name="connsiteY1" fmla="*/ 0 h 1331496"/>
              <a:gd name="connsiteX2" fmla="*/ 3687565 w 3687565"/>
              <a:gd name="connsiteY2" fmla="*/ 665748 h 1331496"/>
              <a:gd name="connsiteX3" fmla="*/ 3019125 w 3687565"/>
              <a:gd name="connsiteY3" fmla="*/ 1331496 h 1331496"/>
              <a:gd name="connsiteX4" fmla="*/ 201099 w 3687565"/>
              <a:gd name="connsiteY4" fmla="*/ 1331496 h 1331496"/>
              <a:gd name="connsiteX5" fmla="*/ 66395 w 3687565"/>
              <a:gd name="connsiteY5" fmla="*/ 1317971 h 1331496"/>
              <a:gd name="connsiteX6" fmla="*/ 0 w 3687565"/>
              <a:gd name="connsiteY6" fmla="*/ 1297444 h 1331496"/>
              <a:gd name="connsiteX7" fmla="*/ 148057 w 3687565"/>
              <a:gd name="connsiteY7" fmla="*/ 1191110 h 1331496"/>
              <a:gd name="connsiteX8" fmla="*/ 859266 w 3687565"/>
              <a:gd name="connsiteY8" fmla="*/ 175384 h 1331496"/>
              <a:gd name="connsiteX9" fmla="*/ 906220 w 3687565"/>
              <a:gd name="connsiteY9" fmla="*/ 0 h 133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7565" h="1331496">
                <a:moveTo>
                  <a:pt x="906220" y="0"/>
                </a:moveTo>
                <a:lnTo>
                  <a:pt x="3019125" y="0"/>
                </a:lnTo>
                <a:cubicBezTo>
                  <a:pt x="3388258" y="0"/>
                  <a:pt x="3687565" y="298046"/>
                  <a:pt x="3687565" y="665748"/>
                </a:cubicBezTo>
                <a:cubicBezTo>
                  <a:pt x="3687565" y="1033451"/>
                  <a:pt x="3388258" y="1331496"/>
                  <a:pt x="3019125" y="1331496"/>
                </a:cubicBezTo>
                <a:lnTo>
                  <a:pt x="201099" y="1331496"/>
                </a:lnTo>
                <a:cubicBezTo>
                  <a:pt x="154958" y="1331496"/>
                  <a:pt x="109907" y="1326839"/>
                  <a:pt x="66395" y="1317971"/>
                </a:cubicBezTo>
                <a:lnTo>
                  <a:pt x="0" y="1297444"/>
                </a:lnTo>
                <a:lnTo>
                  <a:pt x="148057" y="1191110"/>
                </a:lnTo>
                <a:cubicBezTo>
                  <a:pt x="478443" y="929240"/>
                  <a:pt x="728963" y="577747"/>
                  <a:pt x="859266" y="175384"/>
                </a:cubicBezTo>
                <a:lnTo>
                  <a:pt x="906220" y="0"/>
                </a:lnTo>
                <a:close/>
              </a:path>
            </a:pathLst>
          </a:custGeom>
          <a:noFill/>
          <a:ln>
            <a:noFill/>
          </a:ln>
          <a:effectLst>
            <a:glow rad="889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2" name="CuadroTexto 31"/>
          <p:cNvSpPr txBox="1"/>
          <p:nvPr/>
        </p:nvSpPr>
        <p:spPr>
          <a:xfrm>
            <a:off x="515759" y="225395"/>
            <a:ext cx="1749721" cy="584775"/>
          </a:xfrm>
          <a:prstGeom prst="rect">
            <a:avLst/>
          </a:prstGeom>
          <a:noFill/>
        </p:spPr>
        <p:txBody>
          <a:bodyPr wrap="square" rtlCol="0">
            <a:spAutoFit/>
          </a:bodyPr>
          <a:lstStyle/>
          <a:p>
            <a:r>
              <a:rPr lang="es-EC" sz="3200" b="1" dirty="0" smtClean="0">
                <a:solidFill>
                  <a:schemeClr val="bg1"/>
                </a:solidFill>
                <a:latin typeface="Agency FB" panose="020B0503020202020204" pitchFamily="34" charset="0"/>
              </a:rPr>
              <a:t>PROBLEMA</a:t>
            </a:r>
            <a:endParaRPr lang="es-EC" sz="3200" b="1" dirty="0">
              <a:solidFill>
                <a:schemeClr val="bg1"/>
              </a:solidFill>
              <a:latin typeface="Agency FB" panose="020B0503020202020204" pitchFamily="34" charset="0"/>
            </a:endParaRPr>
          </a:p>
        </p:txBody>
      </p:sp>
      <p:pic>
        <p:nvPicPr>
          <p:cNvPr id="33" name="Imagen 32"/>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3425" b="26941" l="30680" r="45828">
                        <a14:foregroundMark x1="39153" y1="16438" x2="39153" y2="16438"/>
                        <a14:foregroundMark x1="37869" y1="10731" x2="37869" y2="10731"/>
                        <a14:foregroundMark x1="41078" y1="13470" x2="41078" y2="13470"/>
                        <a14:foregroundMark x1="41592" y1="18037" x2="41592" y2="18037"/>
                        <a14:foregroundMark x1="35045" y1="13470" x2="35045" y2="13470"/>
                        <a14:foregroundMark x1="33761" y1="18037" x2="33761" y2="18037"/>
                        <a14:foregroundMark x1="36585" y1="15297" x2="36585" y2="15297"/>
                        <a14:foregroundMark x1="38254" y1="21461" x2="38254" y2="21461"/>
                        <a14:foregroundMark x1="38126" y1="24201" x2="38126" y2="24201"/>
                      </a14:backgroundRemoval>
                    </a14:imgEffect>
                  </a14:imgLayer>
                </a14:imgProps>
              </a:ext>
              <a:ext uri="{28A0092B-C50C-407E-A947-70E740481C1C}">
                <a14:useLocalDpi xmlns:a14="http://schemas.microsoft.com/office/drawing/2010/main" val="0"/>
              </a:ext>
            </a:extLst>
          </a:blip>
          <a:srcRect l="32055" t="7414" r="54324" b="72206"/>
          <a:stretch/>
        </p:blipFill>
        <p:spPr>
          <a:xfrm>
            <a:off x="2223601" y="205083"/>
            <a:ext cx="779561" cy="655820"/>
          </a:xfrm>
          <a:prstGeom prst="rect">
            <a:avLst/>
          </a:prstGeom>
        </p:spPr>
      </p:pic>
      <p:grpSp>
        <p:nvGrpSpPr>
          <p:cNvPr id="3" name="Grupo 2"/>
          <p:cNvGrpSpPr/>
          <p:nvPr/>
        </p:nvGrpSpPr>
        <p:grpSpPr>
          <a:xfrm>
            <a:off x="7540655" y="1431966"/>
            <a:ext cx="4263527" cy="1200329"/>
            <a:chOff x="7540655" y="1431966"/>
            <a:chExt cx="4645870" cy="1200329"/>
          </a:xfrm>
        </p:grpSpPr>
        <p:sp>
          <p:nvSpPr>
            <p:cNvPr id="52" name="CuadroTexto 51"/>
            <p:cNvSpPr txBox="1"/>
            <p:nvPr/>
          </p:nvSpPr>
          <p:spPr>
            <a:xfrm>
              <a:off x="7540655" y="1588395"/>
              <a:ext cx="710889" cy="1015663"/>
            </a:xfrm>
            <a:prstGeom prst="rect">
              <a:avLst/>
            </a:prstGeom>
            <a:noFill/>
          </p:spPr>
          <p:txBody>
            <a:bodyPr wrap="square" rtlCol="0">
              <a:spAutoFit/>
            </a:bodyPr>
            <a:lstStyle/>
            <a:p>
              <a:r>
                <a:rPr lang="es-EC" sz="6000" b="1" dirty="0" smtClean="0">
                  <a:solidFill>
                    <a:schemeClr val="bg1"/>
                  </a:solidFill>
                  <a:latin typeface="Algerian" panose="04020705040A02060702" pitchFamily="82" charset="0"/>
                  <a:cs typeface="Aharoni" panose="02010803020104030203" pitchFamily="2" charset="-79"/>
                </a:rPr>
                <a:t>1</a:t>
              </a:r>
              <a:endParaRPr lang="es-EC" sz="6000" b="1" dirty="0">
                <a:solidFill>
                  <a:schemeClr val="bg1"/>
                </a:solidFill>
                <a:latin typeface="Algerian" panose="04020705040A02060702" pitchFamily="82" charset="0"/>
                <a:cs typeface="Aharoni" panose="02010803020104030203" pitchFamily="2" charset="-79"/>
              </a:endParaRPr>
            </a:p>
          </p:txBody>
        </p:sp>
        <p:sp>
          <p:nvSpPr>
            <p:cNvPr id="2" name="CuadroTexto 1"/>
            <p:cNvSpPr txBox="1"/>
            <p:nvPr/>
          </p:nvSpPr>
          <p:spPr>
            <a:xfrm>
              <a:off x="8751130" y="1431966"/>
              <a:ext cx="3435395" cy="1200329"/>
            </a:xfrm>
            <a:prstGeom prst="rect">
              <a:avLst/>
            </a:prstGeom>
            <a:noFill/>
          </p:spPr>
          <p:txBody>
            <a:bodyPr wrap="square" rtlCol="0">
              <a:spAutoFit/>
            </a:bodyPr>
            <a:lstStyle/>
            <a:p>
              <a:pPr algn="just"/>
              <a:r>
                <a:rPr lang="es-EC" dirty="0" smtClean="0"/>
                <a:t>Datos referentes al estudio de la oferta (efectividad de los programas diseñados para el emprendimiento)</a:t>
              </a:r>
              <a:endParaRPr lang="es-EC" dirty="0"/>
            </a:p>
          </p:txBody>
        </p:sp>
      </p:grpSp>
      <p:grpSp>
        <p:nvGrpSpPr>
          <p:cNvPr id="4" name="Grupo 3"/>
          <p:cNvGrpSpPr/>
          <p:nvPr/>
        </p:nvGrpSpPr>
        <p:grpSpPr>
          <a:xfrm>
            <a:off x="7459147" y="4640186"/>
            <a:ext cx="4401677" cy="1273385"/>
            <a:chOff x="7439794" y="4661763"/>
            <a:chExt cx="4401677" cy="1273385"/>
          </a:xfrm>
        </p:grpSpPr>
        <p:sp>
          <p:nvSpPr>
            <p:cNvPr id="53" name="CuadroTexto 52"/>
            <p:cNvSpPr txBox="1"/>
            <p:nvPr/>
          </p:nvSpPr>
          <p:spPr>
            <a:xfrm>
              <a:off x="7439794" y="4661763"/>
              <a:ext cx="710889" cy="1015663"/>
            </a:xfrm>
            <a:prstGeom prst="rect">
              <a:avLst/>
            </a:prstGeom>
            <a:noFill/>
          </p:spPr>
          <p:txBody>
            <a:bodyPr wrap="square" rtlCol="0">
              <a:spAutoFit/>
            </a:bodyPr>
            <a:lstStyle/>
            <a:p>
              <a:r>
                <a:rPr lang="es-EC" sz="6000" b="1" dirty="0">
                  <a:solidFill>
                    <a:schemeClr val="bg1"/>
                  </a:solidFill>
                  <a:latin typeface="Algerian" panose="04020705040A02060702" pitchFamily="82" charset="0"/>
                  <a:cs typeface="Aharoni" panose="02010803020104030203" pitchFamily="2" charset="-79"/>
                </a:rPr>
                <a:t>2</a:t>
              </a:r>
            </a:p>
          </p:txBody>
        </p:sp>
        <p:sp>
          <p:nvSpPr>
            <p:cNvPr id="35" name="CuadroTexto 34"/>
            <p:cNvSpPr txBox="1"/>
            <p:nvPr/>
          </p:nvSpPr>
          <p:spPr>
            <a:xfrm>
              <a:off x="8751207" y="4734819"/>
              <a:ext cx="3090264" cy="1200329"/>
            </a:xfrm>
            <a:prstGeom prst="rect">
              <a:avLst/>
            </a:prstGeom>
            <a:noFill/>
          </p:spPr>
          <p:txBody>
            <a:bodyPr wrap="square" rtlCol="0">
              <a:spAutoFit/>
            </a:bodyPr>
            <a:lstStyle/>
            <a:p>
              <a:pPr algn="just"/>
              <a:r>
                <a:rPr lang="es-EC" dirty="0" smtClean="0"/>
                <a:t>Escaso análisis del sector turísticos debido a que el GEM EDUADOR (2018), ofrece un reporte global de la TEA. </a:t>
              </a:r>
              <a:endParaRPr lang="es-EC" dirty="0"/>
            </a:p>
          </p:txBody>
        </p:sp>
      </p:grpSp>
      <p:grpSp>
        <p:nvGrpSpPr>
          <p:cNvPr id="6" name="Grupo 5"/>
          <p:cNvGrpSpPr/>
          <p:nvPr/>
        </p:nvGrpSpPr>
        <p:grpSpPr>
          <a:xfrm>
            <a:off x="595082" y="4559454"/>
            <a:ext cx="4360074" cy="1492616"/>
            <a:chOff x="595082" y="4559454"/>
            <a:chExt cx="4360074" cy="1492616"/>
          </a:xfrm>
        </p:grpSpPr>
        <p:sp>
          <p:nvSpPr>
            <p:cNvPr id="54" name="CuadroTexto 53"/>
            <p:cNvSpPr txBox="1"/>
            <p:nvPr/>
          </p:nvSpPr>
          <p:spPr>
            <a:xfrm>
              <a:off x="4244267" y="4559454"/>
              <a:ext cx="710889" cy="1015663"/>
            </a:xfrm>
            <a:prstGeom prst="rect">
              <a:avLst/>
            </a:prstGeom>
            <a:noFill/>
          </p:spPr>
          <p:txBody>
            <a:bodyPr wrap="square" rtlCol="0">
              <a:spAutoFit/>
            </a:bodyPr>
            <a:lstStyle/>
            <a:p>
              <a:r>
                <a:rPr lang="es-EC" sz="6000" b="1" dirty="0" smtClean="0">
                  <a:solidFill>
                    <a:schemeClr val="bg1"/>
                  </a:solidFill>
                  <a:latin typeface="Algerian" panose="04020705040A02060702" pitchFamily="82" charset="0"/>
                  <a:cs typeface="Aharoni" panose="02010803020104030203" pitchFamily="2" charset="-79"/>
                </a:rPr>
                <a:t>3</a:t>
              </a:r>
              <a:endParaRPr lang="es-EC" sz="6000" b="1" dirty="0">
                <a:solidFill>
                  <a:schemeClr val="bg1"/>
                </a:solidFill>
                <a:latin typeface="Algerian" panose="04020705040A02060702" pitchFamily="82" charset="0"/>
                <a:cs typeface="Aharoni" panose="02010803020104030203" pitchFamily="2" charset="-79"/>
              </a:endParaRPr>
            </a:p>
          </p:txBody>
        </p:sp>
        <p:sp>
          <p:nvSpPr>
            <p:cNvPr id="41" name="CuadroTexto 40"/>
            <p:cNvSpPr txBox="1"/>
            <p:nvPr/>
          </p:nvSpPr>
          <p:spPr>
            <a:xfrm>
              <a:off x="595082" y="4574742"/>
              <a:ext cx="3152558" cy="1477328"/>
            </a:xfrm>
            <a:prstGeom prst="rect">
              <a:avLst/>
            </a:prstGeom>
            <a:noFill/>
          </p:spPr>
          <p:txBody>
            <a:bodyPr wrap="square" rtlCol="0">
              <a:spAutoFit/>
            </a:bodyPr>
            <a:lstStyle/>
            <a:p>
              <a:pPr algn="just"/>
              <a:r>
                <a:rPr lang="es-EC" dirty="0" smtClean="0"/>
                <a:t>La zona sur del DMQ, muestra un incremento del 23,70% en el año 2017 respeto al 2015 según la TOH. Valor más alto respecto a otros sectores. </a:t>
              </a:r>
              <a:endParaRPr lang="es-EC" dirty="0"/>
            </a:p>
          </p:txBody>
        </p:sp>
      </p:grpSp>
      <p:grpSp>
        <p:nvGrpSpPr>
          <p:cNvPr id="15" name="Grupo 14"/>
          <p:cNvGrpSpPr/>
          <p:nvPr/>
        </p:nvGrpSpPr>
        <p:grpSpPr>
          <a:xfrm>
            <a:off x="480817" y="1154339"/>
            <a:ext cx="4385926" cy="1477328"/>
            <a:chOff x="721891" y="1316002"/>
            <a:chExt cx="4029484" cy="1279350"/>
          </a:xfrm>
        </p:grpSpPr>
        <p:sp>
          <p:nvSpPr>
            <p:cNvPr id="51" name="CuadroTexto 50"/>
            <p:cNvSpPr txBox="1"/>
            <p:nvPr/>
          </p:nvSpPr>
          <p:spPr>
            <a:xfrm>
              <a:off x="4051195" y="1499839"/>
              <a:ext cx="700180" cy="1015663"/>
            </a:xfrm>
            <a:prstGeom prst="rect">
              <a:avLst/>
            </a:prstGeom>
            <a:noFill/>
          </p:spPr>
          <p:txBody>
            <a:bodyPr wrap="square" rtlCol="0">
              <a:spAutoFit/>
            </a:bodyPr>
            <a:lstStyle/>
            <a:p>
              <a:r>
                <a:rPr lang="es-EC" sz="6000" b="1" dirty="0">
                  <a:solidFill>
                    <a:schemeClr val="bg1"/>
                  </a:solidFill>
                  <a:latin typeface="Algerian" panose="04020705040A02060702" pitchFamily="82" charset="0"/>
                  <a:cs typeface="Aharoni" panose="02010803020104030203" pitchFamily="2" charset="-79"/>
                </a:rPr>
                <a:t>4</a:t>
              </a:r>
            </a:p>
          </p:txBody>
        </p:sp>
        <p:sp>
          <p:nvSpPr>
            <p:cNvPr id="42" name="CuadroTexto 41"/>
            <p:cNvSpPr txBox="1"/>
            <p:nvPr/>
          </p:nvSpPr>
          <p:spPr>
            <a:xfrm>
              <a:off x="721891" y="1316002"/>
              <a:ext cx="2993219" cy="1279350"/>
            </a:xfrm>
            <a:prstGeom prst="rect">
              <a:avLst/>
            </a:prstGeom>
            <a:noFill/>
          </p:spPr>
          <p:txBody>
            <a:bodyPr wrap="square" rtlCol="0">
              <a:spAutoFit/>
            </a:bodyPr>
            <a:lstStyle/>
            <a:p>
              <a:pPr marL="246063" indent="-246063" algn="just">
                <a:buFont typeface="+mj-lt"/>
                <a:buAutoNum type="alphaLcParenR"/>
              </a:pPr>
              <a:r>
                <a:rPr lang="es-EC" dirty="0" err="1" smtClean="0"/>
                <a:t>Org</a:t>
              </a:r>
              <a:r>
                <a:rPr lang="es-EC" dirty="0" smtClean="0"/>
                <a:t>. creadas por personas que no es empresaria</a:t>
              </a:r>
            </a:p>
            <a:p>
              <a:pPr marL="246063" indent="-246063" algn="just">
                <a:buFont typeface="+mj-lt"/>
                <a:buAutoNum type="alphaLcParenR"/>
              </a:pPr>
              <a:r>
                <a:rPr lang="es-EC" dirty="0" smtClean="0"/>
                <a:t>Desconoce de la gestión hostales</a:t>
              </a:r>
            </a:p>
            <a:p>
              <a:pPr marL="246063" indent="-246063" algn="just">
                <a:buFont typeface="+mj-lt"/>
                <a:buAutoNum type="alphaLcParenR"/>
              </a:pPr>
              <a:r>
                <a:rPr lang="es-EC" dirty="0" smtClean="0"/>
                <a:t>Tiempo inversión = frustrado</a:t>
              </a:r>
            </a:p>
          </p:txBody>
        </p:sp>
      </p:grpSp>
      <p:grpSp>
        <p:nvGrpSpPr>
          <p:cNvPr id="29" name="Grupo 28"/>
          <p:cNvGrpSpPr/>
          <p:nvPr/>
        </p:nvGrpSpPr>
        <p:grpSpPr>
          <a:xfrm>
            <a:off x="8397222" y="-2814741"/>
            <a:ext cx="3471143" cy="2814742"/>
            <a:chOff x="8487870" y="546171"/>
            <a:chExt cx="3471143" cy="3142159"/>
          </a:xfrm>
        </p:grpSpPr>
        <p:sp>
          <p:nvSpPr>
            <p:cNvPr id="19" name="Llamada de nube 18"/>
            <p:cNvSpPr/>
            <p:nvPr/>
          </p:nvSpPr>
          <p:spPr>
            <a:xfrm rot="21426531">
              <a:off x="8487870" y="546171"/>
              <a:ext cx="3471143" cy="1924980"/>
            </a:xfrm>
            <a:prstGeom prst="cloudCallout">
              <a:avLst/>
            </a:prstGeom>
            <a:solidFill>
              <a:srgbClr val="20495E"/>
            </a:solidFill>
            <a:ln>
              <a:solidFill>
                <a:schemeClr val="bg1"/>
              </a:solidFill>
            </a:ln>
            <a:effectLst>
              <a:innerShdw blurRad="114300" dist="127000" dir="20400000">
                <a:schemeClr val="bg1">
                  <a:alpha val="50000"/>
                </a:schemeClr>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155700"/>
              <a:r>
                <a:rPr lang="es-EC" sz="2400" b="1" dirty="0" smtClean="0"/>
                <a:t>ANÁLISIS desde la perspectiva de la DEMANDA</a:t>
              </a:r>
              <a:endParaRPr lang="es-EC" sz="2400" b="1" dirty="0"/>
            </a:p>
          </p:txBody>
        </p:sp>
        <p:pic>
          <p:nvPicPr>
            <p:cNvPr id="24" name="Imagen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2740" y="2586630"/>
              <a:ext cx="983903" cy="1101700"/>
            </a:xfrm>
            <a:prstGeom prst="rect">
              <a:avLst/>
            </a:prstGeom>
          </p:spPr>
        </p:pic>
      </p:grpSp>
      <p:grpSp>
        <p:nvGrpSpPr>
          <p:cNvPr id="163" name="Grupo 162"/>
          <p:cNvGrpSpPr/>
          <p:nvPr/>
        </p:nvGrpSpPr>
        <p:grpSpPr>
          <a:xfrm>
            <a:off x="12395928" y="3745540"/>
            <a:ext cx="3360246" cy="2824569"/>
            <a:chOff x="8492905" y="549153"/>
            <a:chExt cx="3360246" cy="3153129"/>
          </a:xfrm>
        </p:grpSpPr>
        <p:sp>
          <p:nvSpPr>
            <p:cNvPr id="164" name="Llamada de nube 163"/>
            <p:cNvSpPr/>
            <p:nvPr/>
          </p:nvSpPr>
          <p:spPr>
            <a:xfrm rot="21426531">
              <a:off x="8492905" y="549153"/>
              <a:ext cx="3360246" cy="2144693"/>
            </a:xfrm>
            <a:prstGeom prst="cloudCallout">
              <a:avLst/>
            </a:prstGeom>
            <a:solidFill>
              <a:srgbClr val="1E3252"/>
            </a:solidFill>
            <a:ln>
              <a:solidFill>
                <a:schemeClr val="bg1"/>
              </a:solidFill>
            </a:ln>
            <a:effectLst>
              <a:innerShdw blurRad="114300" dist="127000" dir="20400000">
                <a:schemeClr val="bg1">
                  <a:alpha val="50000"/>
                </a:schemeClr>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155700"/>
              <a:r>
                <a:rPr lang="es-EC" sz="2400" b="1" dirty="0" smtClean="0"/>
                <a:t>Estudiar las características EMPRENDEDOR TURÍSTICO </a:t>
              </a:r>
              <a:endParaRPr lang="es-EC" sz="2400" b="1" dirty="0"/>
            </a:p>
          </p:txBody>
        </p:sp>
        <p:pic>
          <p:nvPicPr>
            <p:cNvPr id="165" name="Imagen 164"/>
            <p:cNvPicPr>
              <a:picLocks noChangeAspect="1"/>
            </p:cNvPicPr>
            <p:nvPr/>
          </p:nvPicPr>
          <p:blipFill>
            <a:blip r:embed="rId4" cstate="print">
              <a:extLst>
                <a:ext uri="{BEBA8EAE-BF5A-486C-A8C5-ECC9F3942E4B}">
                  <a14:imgProps xmlns:a14="http://schemas.microsoft.com/office/drawing/2010/main">
                    <a14:imgLayer r:embed="rId5">
                      <a14:imgEffect>
                        <a14:backgroundRemoval t="2308" b="95231" l="9819" r="97330">
                          <a14:foregroundMark x1="72868" y1="36308" x2="72868" y2="36308"/>
                          <a14:foregroundMark x1="76916" y1="16231" x2="76916" y2="16231"/>
                          <a14:foregroundMark x1="76314" y1="21154" x2="76314" y2="21154"/>
                          <a14:foregroundMark x1="62705" y1="19923" x2="62705" y2="19923"/>
                          <a14:foregroundMark x1="66753" y1="26000" x2="66753" y2="26000"/>
                          <a14:foregroundMark x1="78295" y1="25385" x2="78295" y2="25385"/>
                          <a14:foregroundMark x1="87166" y1="22308" x2="87166" y2="22308"/>
                          <a14:foregroundMark x1="89233" y1="12615" x2="89233" y2="12615"/>
                          <a14:foregroundMark x1="83721" y1="5923" x2="83721" y2="5923"/>
                          <a14:foregroundMark x1="72179" y1="4154" x2="72179" y2="4154"/>
                          <a14:foregroundMark x1="63394" y1="7769" x2="63394" y2="7769"/>
                          <a14:foregroundMark x1="57881" y1="13231" x2="57881" y2="13231"/>
                          <a14:foregroundMark x1="57278" y1="21154" x2="57278" y2="21154"/>
                        </a14:backgroundRemoval>
                      </a14:imgEffect>
                    </a14:imgLayer>
                  </a14:imgProps>
                </a:ext>
                <a:ext uri="{28A0092B-C50C-407E-A947-70E740481C1C}">
                  <a14:useLocalDpi xmlns:a14="http://schemas.microsoft.com/office/drawing/2010/main" val="0"/>
                </a:ext>
              </a:extLst>
            </a:blip>
            <a:stretch>
              <a:fillRect/>
            </a:stretch>
          </p:blipFill>
          <p:spPr>
            <a:xfrm>
              <a:off x="8867397" y="2600581"/>
              <a:ext cx="983903" cy="1101701"/>
            </a:xfrm>
            <a:prstGeom prst="rect">
              <a:avLst/>
            </a:prstGeom>
          </p:spPr>
        </p:pic>
      </p:grpSp>
      <p:grpSp>
        <p:nvGrpSpPr>
          <p:cNvPr id="31" name="Grupo 30"/>
          <p:cNvGrpSpPr/>
          <p:nvPr/>
        </p:nvGrpSpPr>
        <p:grpSpPr>
          <a:xfrm>
            <a:off x="-3594319" y="3662019"/>
            <a:ext cx="3360246" cy="3009370"/>
            <a:chOff x="-3107289" y="3371660"/>
            <a:chExt cx="3360246" cy="3009370"/>
          </a:xfrm>
        </p:grpSpPr>
        <p:sp>
          <p:nvSpPr>
            <p:cNvPr id="167" name="Llamada de nube 166"/>
            <p:cNvSpPr/>
            <p:nvPr/>
          </p:nvSpPr>
          <p:spPr>
            <a:xfrm rot="173469" flipH="1">
              <a:off x="-3107289" y="3371660"/>
              <a:ext cx="3360246" cy="1921213"/>
            </a:xfrm>
            <a:prstGeom prst="cloudCallout">
              <a:avLst/>
            </a:prstGeom>
            <a:solidFill>
              <a:srgbClr val="2F7D81"/>
            </a:solidFill>
            <a:ln>
              <a:solidFill>
                <a:schemeClr val="bg1"/>
              </a:solidFill>
            </a:ln>
            <a:effectLst>
              <a:innerShdw blurRad="114300" dist="127000" dir="20400000">
                <a:schemeClr val="bg1">
                  <a:alpha val="50000"/>
                </a:schemeClr>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155700"/>
              <a:r>
                <a:rPr lang="es-EC" sz="2400" b="1" dirty="0" smtClean="0"/>
                <a:t>Alto % de actividades relacionadas con la hotelería</a:t>
              </a:r>
              <a:endParaRPr lang="es-EC" sz="2400" b="1" dirty="0"/>
            </a:p>
          </p:txBody>
        </p:sp>
        <p:pic>
          <p:nvPicPr>
            <p:cNvPr id="30" name="Imagen 29"/>
            <p:cNvPicPr>
              <a:picLocks noChangeAspect="1"/>
            </p:cNvPicPr>
            <p:nvPr/>
          </p:nvPicPr>
          <p:blipFill>
            <a:blip r:embed="rId6" cstate="print">
              <a:extLst>
                <a:ext uri="{BEBA8EAE-BF5A-486C-A8C5-ECC9F3942E4B}">
                  <a14:imgProps xmlns:a14="http://schemas.microsoft.com/office/drawing/2010/main">
                    <a14:imgLayer r:embed="rId7">
                      <a14:imgEffect>
                        <a14:backgroundRemoval t="1641" b="97890" l="10000" r="90000">
                          <a14:foregroundMark x1="40000" y1="70223" x2="40000" y2="70223"/>
                          <a14:backgroundMark x1="72344" y1="85932" x2="72344" y2="85932"/>
                        </a14:backgroundRemoval>
                      </a14:imgEffect>
                    </a14:imgLayer>
                  </a14:imgProps>
                </a:ext>
                <a:ext uri="{28A0092B-C50C-407E-A947-70E740481C1C}">
                  <a14:useLocalDpi xmlns:a14="http://schemas.microsoft.com/office/drawing/2010/main" val="0"/>
                </a:ext>
              </a:extLst>
            </a:blip>
            <a:stretch>
              <a:fillRect/>
            </a:stretch>
          </p:blipFill>
          <p:spPr>
            <a:xfrm>
              <a:off x="-1716410" y="5244532"/>
              <a:ext cx="852707" cy="1136498"/>
            </a:xfrm>
            <a:prstGeom prst="rect">
              <a:avLst/>
            </a:prstGeom>
          </p:spPr>
        </p:pic>
      </p:grpSp>
      <p:grpSp>
        <p:nvGrpSpPr>
          <p:cNvPr id="169" name="Grupo 168"/>
          <p:cNvGrpSpPr/>
          <p:nvPr/>
        </p:nvGrpSpPr>
        <p:grpSpPr>
          <a:xfrm>
            <a:off x="499471" y="-3122070"/>
            <a:ext cx="3471350" cy="3012172"/>
            <a:chOff x="-3218322" y="3368858"/>
            <a:chExt cx="3471350" cy="3012172"/>
          </a:xfrm>
        </p:grpSpPr>
        <p:sp>
          <p:nvSpPr>
            <p:cNvPr id="170" name="Llamada de nube 169"/>
            <p:cNvSpPr/>
            <p:nvPr/>
          </p:nvSpPr>
          <p:spPr>
            <a:xfrm rot="173469" flipH="1">
              <a:off x="-3218322" y="3368858"/>
              <a:ext cx="3471350" cy="1921213"/>
            </a:xfrm>
            <a:prstGeom prst="cloudCallout">
              <a:avLst/>
            </a:prstGeom>
            <a:solidFill>
              <a:srgbClr val="406C90"/>
            </a:solidFill>
            <a:ln>
              <a:solidFill>
                <a:schemeClr val="bg1"/>
              </a:solidFill>
            </a:ln>
            <a:effectLst>
              <a:innerShdw blurRad="114300" dist="127000" dir="20400000">
                <a:schemeClr val="bg1">
                  <a:alpha val="50000"/>
                </a:schemeClr>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155700"/>
              <a:r>
                <a:rPr lang="es-EC" sz="2400" b="1" dirty="0" smtClean="0"/>
                <a:t>Criterios del perfil emprendedor hotelero</a:t>
              </a:r>
              <a:endParaRPr lang="es-EC" sz="2400" b="1" dirty="0"/>
            </a:p>
          </p:txBody>
        </p:sp>
        <p:pic>
          <p:nvPicPr>
            <p:cNvPr id="171" name="Imagen 170"/>
            <p:cNvPicPr>
              <a:picLocks noChangeAspect="1"/>
            </p:cNvPicPr>
            <p:nvPr/>
          </p:nvPicPr>
          <p:blipFill>
            <a:blip r:embed="rId6" cstate="print">
              <a:extLst>
                <a:ext uri="{BEBA8EAE-BF5A-486C-A8C5-ECC9F3942E4B}">
                  <a14:imgProps xmlns:a14="http://schemas.microsoft.com/office/drawing/2010/main">
                    <a14:imgLayer r:embed="rId7">
                      <a14:imgEffect>
                        <a14:backgroundRemoval t="1641" b="97890" l="10000" r="90000">
                          <a14:foregroundMark x1="40000" y1="70223" x2="40000" y2="70223"/>
                          <a14:backgroundMark x1="72344" y1="85932" x2="72344" y2="85932"/>
                        </a14:backgroundRemoval>
                      </a14:imgEffect>
                    </a14:imgLayer>
                  </a14:imgProps>
                </a:ext>
                <a:ext uri="{28A0092B-C50C-407E-A947-70E740481C1C}">
                  <a14:useLocalDpi xmlns:a14="http://schemas.microsoft.com/office/drawing/2010/main" val="0"/>
                </a:ext>
              </a:extLst>
            </a:blip>
            <a:stretch>
              <a:fillRect/>
            </a:stretch>
          </p:blipFill>
          <p:spPr>
            <a:xfrm>
              <a:off x="-1716410" y="5244532"/>
              <a:ext cx="852707" cy="1136498"/>
            </a:xfrm>
            <a:prstGeom prst="rect">
              <a:avLst/>
            </a:prstGeom>
          </p:spPr>
        </p:pic>
      </p:grpSp>
      <p:grpSp>
        <p:nvGrpSpPr>
          <p:cNvPr id="43" name="Grupo 42"/>
          <p:cNvGrpSpPr/>
          <p:nvPr/>
        </p:nvGrpSpPr>
        <p:grpSpPr>
          <a:xfrm>
            <a:off x="3236016" y="1259908"/>
            <a:ext cx="5874703" cy="3453333"/>
            <a:chOff x="3158648" y="1167839"/>
            <a:chExt cx="5874703" cy="3453333"/>
          </a:xfrm>
        </p:grpSpPr>
        <p:sp>
          <p:nvSpPr>
            <p:cNvPr id="39" name="CuadroTexto 38"/>
            <p:cNvSpPr txBox="1"/>
            <p:nvPr/>
          </p:nvSpPr>
          <p:spPr>
            <a:xfrm>
              <a:off x="3158648" y="2682180"/>
              <a:ext cx="5874703" cy="1938992"/>
            </a:xfrm>
            <a:prstGeom prst="rect">
              <a:avLst/>
            </a:prstGeom>
            <a:noFill/>
          </p:spPr>
          <p:txBody>
            <a:bodyPr wrap="square" rtlCol="0">
              <a:spAutoFit/>
            </a:bodyPr>
            <a:lstStyle/>
            <a:p>
              <a:pPr algn="ctr"/>
              <a:r>
                <a:rPr lang="es-419" sz="2400" b="1" dirty="0" smtClean="0">
                  <a:latin typeface="Agency FB" panose="020B0503020202020204" pitchFamily="34" charset="0"/>
                </a:rPr>
                <a:t>¿El estudio de las intenciones que tiene un individuo para tomar “acción” y emprender en el área hotelera tiene relación directa sobre el conocimiento del perfil emprendedor hotelero y éste sobre la viabilidad del emprendimiento?</a:t>
              </a:r>
              <a:endParaRPr lang="es-EC" sz="2400" b="1" dirty="0">
                <a:latin typeface="Agency FB" panose="020B0503020202020204" pitchFamily="34" charset="0"/>
              </a:endParaRPr>
            </a:p>
          </p:txBody>
        </p:sp>
        <p:pic>
          <p:nvPicPr>
            <p:cNvPr id="34" name="Imagen 33"/>
            <p:cNvPicPr>
              <a:picLocks noChangeAspect="1"/>
            </p:cNvPicPr>
            <p:nvPr/>
          </p:nvPicPr>
          <p:blipFill>
            <a:blip r:embed="rId8">
              <a:extLst>
                <a:ext uri="{BEBA8EAE-BF5A-486C-A8C5-ECC9F3942E4B}">
                  <a14:imgProps xmlns:a14="http://schemas.microsoft.com/office/drawing/2010/main">
                    <a14:imgLayer r:embed="rId9">
                      <a14:imgEffect>
                        <a14:backgroundRemoval t="0" b="100000" l="1031" r="98454">
                          <a14:foregroundMark x1="53093" y1="25097" x2="53093" y2="25097"/>
                          <a14:foregroundMark x1="52062" y1="36293" x2="52062" y2="36293"/>
                          <a14:foregroundMark x1="57732" y1="11969" x2="57732" y2="11969"/>
                          <a14:foregroundMark x1="36598" y1="15058" x2="36598" y2="15058"/>
                          <a14:foregroundMark x1="55155" y1="45946" x2="55155" y2="45946"/>
                          <a14:foregroundMark x1="50000" y1="44015" x2="50000" y2="44015"/>
                          <a14:foregroundMark x1="76804" y1="46718" x2="76804" y2="46718"/>
                          <a14:foregroundMark x1="79381" y1="44015" x2="79381" y2="44015"/>
                          <a14:foregroundMark x1="54639" y1="43243" x2="54639" y2="43243"/>
                          <a14:foregroundMark x1="30928" y1="43243" x2="30928" y2="43243"/>
                          <a14:backgroundMark x1="20619" y1="64479" x2="20619" y2="64479"/>
                          <a14:backgroundMark x1="66495" y1="72973" x2="66495" y2="72973"/>
                          <a14:backgroundMark x1="61856" y1="86486" x2="61856" y2="86486"/>
                          <a14:backgroundMark x1="73196" y1="84942" x2="73196" y2="84942"/>
                          <a14:backgroundMark x1="51546" y1="92278" x2="51546" y2="92278"/>
                        </a14:backgroundRemoval>
                      </a14:imgEffect>
                    </a14:imgLayer>
                  </a14:imgProps>
                </a:ext>
                <a:ext uri="{28A0092B-C50C-407E-A947-70E740481C1C}">
                  <a14:useLocalDpi xmlns:a14="http://schemas.microsoft.com/office/drawing/2010/main" val="0"/>
                </a:ext>
              </a:extLst>
            </a:blip>
            <a:stretch>
              <a:fillRect/>
            </a:stretch>
          </p:blipFill>
          <p:spPr>
            <a:xfrm>
              <a:off x="5273321" y="1167839"/>
              <a:ext cx="1657203" cy="1710162"/>
            </a:xfrm>
            <a:prstGeom prst="rect">
              <a:avLst/>
            </a:prstGeom>
          </p:spPr>
        </p:pic>
      </p:grpSp>
      <p:grpSp>
        <p:nvGrpSpPr>
          <p:cNvPr id="173" name="Grupo 172"/>
          <p:cNvGrpSpPr/>
          <p:nvPr/>
        </p:nvGrpSpPr>
        <p:grpSpPr>
          <a:xfrm>
            <a:off x="2825300" y="7607934"/>
            <a:ext cx="7402546" cy="6463292"/>
            <a:chOff x="3356705" y="592347"/>
            <a:chExt cx="7402546" cy="6463292"/>
          </a:xfrm>
        </p:grpSpPr>
        <p:sp>
          <p:nvSpPr>
            <p:cNvPr id="44" name="Llamada rectangular redondeada 43"/>
            <p:cNvSpPr/>
            <p:nvPr/>
          </p:nvSpPr>
          <p:spPr>
            <a:xfrm rot="21321765">
              <a:off x="3356705" y="592347"/>
              <a:ext cx="7402546" cy="3489721"/>
            </a:xfrm>
            <a:prstGeom prst="wedgeRoundRectCallout">
              <a:avLst/>
            </a:prstGeom>
            <a:solidFill>
              <a:srgbClr val="FFFF00"/>
            </a:solidFill>
            <a:ln>
              <a:solidFill>
                <a:srgbClr val="FFFF00"/>
              </a:solidFill>
            </a:ln>
            <a:effectLst>
              <a:glow rad="101600">
                <a:srgbClr val="FF0000">
                  <a:alpha val="64000"/>
                </a:srgbClr>
              </a:glow>
              <a:innerShdw blurRad="228600" dist="101600" dir="19800000">
                <a:schemeClr val="bg1">
                  <a:lumMod val="7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000" b="1" dirty="0" smtClean="0">
                  <a:solidFill>
                    <a:srgbClr val="FF0000"/>
                  </a:solidFill>
                </a:rPr>
                <a:t>EVALUAR LA CAPACIDAD DE ACCIÓN DEL EMPRENDEDOR A TRAVÉS DEL MODELO DE LAS DIMENSIONES DE GARTNER (1985)</a:t>
              </a:r>
              <a:endParaRPr lang="es-EC" sz="4000" b="1" dirty="0">
                <a:solidFill>
                  <a:srgbClr val="FF0000"/>
                </a:solidFill>
              </a:endParaRPr>
            </a:p>
          </p:txBody>
        </p:sp>
        <p:pic>
          <p:nvPicPr>
            <p:cNvPr id="172" name="Imagen 171"/>
            <p:cNvPicPr>
              <a:picLocks noChangeAspect="1"/>
            </p:cNvPicPr>
            <p:nvPr/>
          </p:nvPicPr>
          <p:blipFill>
            <a:blip r:embed="rId10">
              <a:extLst>
                <a:ext uri="{BEBA8EAE-BF5A-486C-A8C5-ECC9F3942E4B}">
                  <a14:imgProps xmlns:a14="http://schemas.microsoft.com/office/drawing/2010/main">
                    <a14:imgLayer r:embed="rId11">
                      <a14:imgEffect>
                        <a14:backgroundRemoval t="3861" b="95367" l="4124" r="95876"/>
                      </a14:imgEffect>
                    </a14:imgLayer>
                  </a14:imgProps>
                </a:ext>
                <a:ext uri="{28A0092B-C50C-407E-A947-70E740481C1C}">
                  <a14:useLocalDpi xmlns:a14="http://schemas.microsoft.com/office/drawing/2010/main" val="0"/>
                </a:ext>
              </a:extLst>
            </a:blip>
            <a:stretch>
              <a:fillRect/>
            </a:stretch>
          </p:blipFill>
          <p:spPr>
            <a:xfrm>
              <a:off x="5251321" y="4091494"/>
              <a:ext cx="2220247" cy="2964145"/>
            </a:xfrm>
            <a:prstGeom prst="rect">
              <a:avLst/>
            </a:prstGeom>
          </p:spPr>
        </p:pic>
      </p:grpSp>
      <p:grpSp>
        <p:nvGrpSpPr>
          <p:cNvPr id="182" name="Grupo 181"/>
          <p:cNvGrpSpPr/>
          <p:nvPr/>
        </p:nvGrpSpPr>
        <p:grpSpPr>
          <a:xfrm>
            <a:off x="4800576" y="6580971"/>
            <a:ext cx="2663874" cy="180000"/>
            <a:chOff x="4795273" y="6567981"/>
            <a:chExt cx="2663874" cy="180000"/>
          </a:xfrm>
        </p:grpSpPr>
        <p:sp>
          <p:nvSpPr>
            <p:cNvPr id="174" name="Conector 173"/>
            <p:cNvSpPr/>
            <p:nvPr/>
          </p:nvSpPr>
          <p:spPr>
            <a:xfrm>
              <a:off x="4795273" y="6567981"/>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5" name="Conector 174"/>
            <p:cNvSpPr/>
            <p:nvPr/>
          </p:nvSpPr>
          <p:spPr>
            <a:xfrm>
              <a:off x="5203774" y="6567981"/>
              <a:ext cx="180000" cy="180000"/>
            </a:xfrm>
            <a:prstGeom prst="flowChartConnector">
              <a:avLst/>
            </a:prstGeom>
            <a:solidFill>
              <a:srgbClr val="2F7D81"/>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6" name="Conector 175"/>
            <p:cNvSpPr/>
            <p:nvPr/>
          </p:nvSpPr>
          <p:spPr>
            <a:xfrm>
              <a:off x="5549669" y="6567981"/>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7" name="Conector 176"/>
            <p:cNvSpPr/>
            <p:nvPr/>
          </p:nvSpPr>
          <p:spPr>
            <a:xfrm>
              <a:off x="5895564" y="6567981"/>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8" name="Conector 177"/>
            <p:cNvSpPr/>
            <p:nvPr/>
          </p:nvSpPr>
          <p:spPr>
            <a:xfrm>
              <a:off x="6241459" y="6567981"/>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9" name="Conector 178"/>
            <p:cNvSpPr/>
            <p:nvPr/>
          </p:nvSpPr>
          <p:spPr>
            <a:xfrm>
              <a:off x="6587354" y="6567981"/>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0" name="Conector 179"/>
            <p:cNvSpPr/>
            <p:nvPr/>
          </p:nvSpPr>
          <p:spPr>
            <a:xfrm>
              <a:off x="6933249" y="6567981"/>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1" name="Conector 180"/>
            <p:cNvSpPr/>
            <p:nvPr/>
          </p:nvSpPr>
          <p:spPr>
            <a:xfrm>
              <a:off x="7279147" y="6567981"/>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37845020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2">
                                          <p:stCondLst>
                                            <p:cond delay="0"/>
                                          </p:stCondLst>
                                        </p:cTn>
                                        <p:tgtEl>
                                          <p:spTgt spid="3"/>
                                        </p:tgtEl>
                                      </p:cBhvr>
                                    </p:animEffect>
                                    <p:anim calcmode="lin" valueType="num">
                                      <p:cBhvr>
                                        <p:cTn id="8" dur="22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83"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83" tmFilter="0, 0; 0.125,0.2665; 0.25,0.4; 0.375,0.465; 0.5,0.5;  0.625,0.535; 0.75,0.6; 0.875,0.7335; 1,1">
                                          <p:stCondLst>
                                            <p:cond delay="83"/>
                                          </p:stCondLst>
                                        </p:cTn>
                                        <p:tgtEl>
                                          <p:spTgt spid="3"/>
                                        </p:tgtEl>
                                        <p:attrNameLst>
                                          <p:attrName>ppt_y</p:attrName>
                                        </p:attrNameLst>
                                      </p:cBhvr>
                                      <p:tavLst>
                                        <p:tav tm="0" fmla="#ppt_y-sin(pi*$)/9">
                                          <p:val>
                                            <p:fltVal val="0"/>
                                          </p:val>
                                        </p:tav>
                                        <p:tav tm="100000">
                                          <p:val>
                                            <p:fltVal val="1"/>
                                          </p:val>
                                        </p:tav>
                                      </p:tavLst>
                                    </p:anim>
                                    <p:anim calcmode="lin" valueType="num">
                                      <p:cBhvr>
                                        <p:cTn id="11" dur="41" tmFilter="0, 0; 0.125,0.2665; 0.25,0.4; 0.375,0.465; 0.5,0.5;  0.625,0.535; 0.75,0.6; 0.875,0.7335; 1,1">
                                          <p:stCondLst>
                                            <p:cond delay="166"/>
                                          </p:stCondLst>
                                        </p:cTn>
                                        <p:tgtEl>
                                          <p:spTgt spid="3"/>
                                        </p:tgtEl>
                                        <p:attrNameLst>
                                          <p:attrName>ppt_y</p:attrName>
                                        </p:attrNameLst>
                                      </p:cBhvr>
                                      <p:tavLst>
                                        <p:tav tm="0" fmla="#ppt_y-sin(pi*$)/27">
                                          <p:val>
                                            <p:fltVal val="0"/>
                                          </p:val>
                                        </p:tav>
                                        <p:tav tm="100000">
                                          <p:val>
                                            <p:fltVal val="1"/>
                                          </p:val>
                                        </p:tav>
                                      </p:tavLst>
                                    </p:anim>
                                    <p:anim calcmode="lin" valueType="num">
                                      <p:cBhvr>
                                        <p:cTn id="12" dur="21" tmFilter="0, 0; 0.125,0.2665; 0.25,0.4; 0.375,0.465; 0.5,0.5;  0.625,0.535; 0.75,0.6; 0.875,0.7335; 1,1">
                                          <p:stCondLst>
                                            <p:cond delay="207"/>
                                          </p:stCondLst>
                                        </p:cTn>
                                        <p:tgtEl>
                                          <p:spTgt spid="3"/>
                                        </p:tgtEl>
                                        <p:attrNameLst>
                                          <p:attrName>ppt_y</p:attrName>
                                        </p:attrNameLst>
                                      </p:cBhvr>
                                      <p:tavLst>
                                        <p:tav tm="0" fmla="#ppt_y-sin(pi*$)/81">
                                          <p:val>
                                            <p:fltVal val="0"/>
                                          </p:val>
                                        </p:tav>
                                        <p:tav tm="100000">
                                          <p:val>
                                            <p:fltVal val="1"/>
                                          </p:val>
                                        </p:tav>
                                      </p:tavLst>
                                    </p:anim>
                                    <p:animScale>
                                      <p:cBhvr>
                                        <p:cTn id="13" dur="3">
                                          <p:stCondLst>
                                            <p:cond delay="81"/>
                                          </p:stCondLst>
                                        </p:cTn>
                                        <p:tgtEl>
                                          <p:spTgt spid="3"/>
                                        </p:tgtEl>
                                      </p:cBhvr>
                                      <p:to x="100000" y="60000"/>
                                    </p:animScale>
                                    <p:animScale>
                                      <p:cBhvr>
                                        <p:cTn id="14" dur="21" decel="50000">
                                          <p:stCondLst>
                                            <p:cond delay="85"/>
                                          </p:stCondLst>
                                        </p:cTn>
                                        <p:tgtEl>
                                          <p:spTgt spid="3"/>
                                        </p:tgtEl>
                                      </p:cBhvr>
                                      <p:to x="100000" y="100000"/>
                                    </p:animScale>
                                    <p:animScale>
                                      <p:cBhvr>
                                        <p:cTn id="15" dur="3">
                                          <p:stCondLst>
                                            <p:cond delay="164"/>
                                          </p:stCondLst>
                                        </p:cTn>
                                        <p:tgtEl>
                                          <p:spTgt spid="3"/>
                                        </p:tgtEl>
                                      </p:cBhvr>
                                      <p:to x="100000" y="80000"/>
                                    </p:animScale>
                                    <p:animScale>
                                      <p:cBhvr>
                                        <p:cTn id="16" dur="21" decel="50000">
                                          <p:stCondLst>
                                            <p:cond delay="167"/>
                                          </p:stCondLst>
                                        </p:cTn>
                                        <p:tgtEl>
                                          <p:spTgt spid="3"/>
                                        </p:tgtEl>
                                      </p:cBhvr>
                                      <p:to x="100000" y="100000"/>
                                    </p:animScale>
                                    <p:animScale>
                                      <p:cBhvr>
                                        <p:cTn id="17" dur="3">
                                          <p:stCondLst>
                                            <p:cond delay="205"/>
                                          </p:stCondLst>
                                        </p:cTn>
                                        <p:tgtEl>
                                          <p:spTgt spid="3"/>
                                        </p:tgtEl>
                                      </p:cBhvr>
                                      <p:to x="100000" y="90000"/>
                                    </p:animScale>
                                    <p:animScale>
                                      <p:cBhvr>
                                        <p:cTn id="18" dur="21" decel="50000">
                                          <p:stCondLst>
                                            <p:cond delay="208"/>
                                          </p:stCondLst>
                                        </p:cTn>
                                        <p:tgtEl>
                                          <p:spTgt spid="3"/>
                                        </p:tgtEl>
                                      </p:cBhvr>
                                      <p:to x="100000" y="100000"/>
                                    </p:animScale>
                                    <p:animScale>
                                      <p:cBhvr>
                                        <p:cTn id="19" dur="3">
                                          <p:stCondLst>
                                            <p:cond delay="226"/>
                                          </p:stCondLst>
                                        </p:cTn>
                                        <p:tgtEl>
                                          <p:spTgt spid="3"/>
                                        </p:tgtEl>
                                      </p:cBhvr>
                                      <p:to x="100000" y="95000"/>
                                    </p:animScale>
                                    <p:animScale>
                                      <p:cBhvr>
                                        <p:cTn id="20" dur="21" decel="50000">
                                          <p:stCondLst>
                                            <p:cond delay="229"/>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08333E-7 2.59259E-6 L 2.08333E-7 0.54467 " pathEditMode="relative" rAng="0" ptsTypes="AA">
                                      <p:cBhvr>
                                        <p:cTn id="24" dur="250" fill="hold"/>
                                        <p:tgtEl>
                                          <p:spTgt spid="29"/>
                                        </p:tgtEl>
                                        <p:attrNameLst>
                                          <p:attrName>ppt_x</p:attrName>
                                          <p:attrName>ppt_y</p:attrName>
                                        </p:attrNameLst>
                                      </p:cBhvr>
                                      <p:rCtr x="0" y="27222"/>
                                    </p:animMotion>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72">
                                          <p:stCondLst>
                                            <p:cond delay="0"/>
                                          </p:stCondLst>
                                        </p:cTn>
                                        <p:tgtEl>
                                          <p:spTgt spid="4"/>
                                        </p:tgtEl>
                                      </p:cBhvr>
                                    </p:animEffect>
                                    <p:anim calcmode="lin" valueType="num">
                                      <p:cBhvr>
                                        <p:cTn id="30" dur="228"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83"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83" tmFilter="0, 0; 0.125,0.2665; 0.25,0.4; 0.375,0.465; 0.5,0.5;  0.625,0.535; 0.75,0.6; 0.875,0.7335; 1,1">
                                          <p:stCondLst>
                                            <p:cond delay="83"/>
                                          </p:stCondLst>
                                        </p:cTn>
                                        <p:tgtEl>
                                          <p:spTgt spid="4"/>
                                        </p:tgtEl>
                                        <p:attrNameLst>
                                          <p:attrName>ppt_y</p:attrName>
                                        </p:attrNameLst>
                                      </p:cBhvr>
                                      <p:tavLst>
                                        <p:tav tm="0" fmla="#ppt_y-sin(pi*$)/9">
                                          <p:val>
                                            <p:fltVal val="0"/>
                                          </p:val>
                                        </p:tav>
                                        <p:tav tm="100000">
                                          <p:val>
                                            <p:fltVal val="1"/>
                                          </p:val>
                                        </p:tav>
                                      </p:tavLst>
                                    </p:anim>
                                    <p:anim calcmode="lin" valueType="num">
                                      <p:cBhvr>
                                        <p:cTn id="33" dur="41" tmFilter="0, 0; 0.125,0.2665; 0.25,0.4; 0.375,0.465; 0.5,0.5;  0.625,0.535; 0.75,0.6; 0.875,0.7335; 1,1">
                                          <p:stCondLst>
                                            <p:cond delay="166"/>
                                          </p:stCondLst>
                                        </p:cTn>
                                        <p:tgtEl>
                                          <p:spTgt spid="4"/>
                                        </p:tgtEl>
                                        <p:attrNameLst>
                                          <p:attrName>ppt_y</p:attrName>
                                        </p:attrNameLst>
                                      </p:cBhvr>
                                      <p:tavLst>
                                        <p:tav tm="0" fmla="#ppt_y-sin(pi*$)/27">
                                          <p:val>
                                            <p:fltVal val="0"/>
                                          </p:val>
                                        </p:tav>
                                        <p:tav tm="100000">
                                          <p:val>
                                            <p:fltVal val="1"/>
                                          </p:val>
                                        </p:tav>
                                      </p:tavLst>
                                    </p:anim>
                                    <p:anim calcmode="lin" valueType="num">
                                      <p:cBhvr>
                                        <p:cTn id="34" dur="21" tmFilter="0, 0; 0.125,0.2665; 0.25,0.4; 0.375,0.465; 0.5,0.5;  0.625,0.535; 0.75,0.6; 0.875,0.7335; 1,1">
                                          <p:stCondLst>
                                            <p:cond delay="207"/>
                                          </p:stCondLst>
                                        </p:cTn>
                                        <p:tgtEl>
                                          <p:spTgt spid="4"/>
                                        </p:tgtEl>
                                        <p:attrNameLst>
                                          <p:attrName>ppt_y</p:attrName>
                                        </p:attrNameLst>
                                      </p:cBhvr>
                                      <p:tavLst>
                                        <p:tav tm="0" fmla="#ppt_y-sin(pi*$)/81">
                                          <p:val>
                                            <p:fltVal val="0"/>
                                          </p:val>
                                        </p:tav>
                                        <p:tav tm="100000">
                                          <p:val>
                                            <p:fltVal val="1"/>
                                          </p:val>
                                        </p:tav>
                                      </p:tavLst>
                                    </p:anim>
                                    <p:animScale>
                                      <p:cBhvr>
                                        <p:cTn id="35" dur="3">
                                          <p:stCondLst>
                                            <p:cond delay="81"/>
                                          </p:stCondLst>
                                        </p:cTn>
                                        <p:tgtEl>
                                          <p:spTgt spid="4"/>
                                        </p:tgtEl>
                                      </p:cBhvr>
                                      <p:to x="100000" y="60000"/>
                                    </p:animScale>
                                    <p:animScale>
                                      <p:cBhvr>
                                        <p:cTn id="36" dur="21" decel="50000">
                                          <p:stCondLst>
                                            <p:cond delay="85"/>
                                          </p:stCondLst>
                                        </p:cTn>
                                        <p:tgtEl>
                                          <p:spTgt spid="4"/>
                                        </p:tgtEl>
                                      </p:cBhvr>
                                      <p:to x="100000" y="100000"/>
                                    </p:animScale>
                                    <p:animScale>
                                      <p:cBhvr>
                                        <p:cTn id="37" dur="3">
                                          <p:stCondLst>
                                            <p:cond delay="164"/>
                                          </p:stCondLst>
                                        </p:cTn>
                                        <p:tgtEl>
                                          <p:spTgt spid="4"/>
                                        </p:tgtEl>
                                      </p:cBhvr>
                                      <p:to x="100000" y="80000"/>
                                    </p:animScale>
                                    <p:animScale>
                                      <p:cBhvr>
                                        <p:cTn id="38" dur="21" decel="50000">
                                          <p:stCondLst>
                                            <p:cond delay="167"/>
                                          </p:stCondLst>
                                        </p:cTn>
                                        <p:tgtEl>
                                          <p:spTgt spid="4"/>
                                        </p:tgtEl>
                                      </p:cBhvr>
                                      <p:to x="100000" y="100000"/>
                                    </p:animScale>
                                    <p:animScale>
                                      <p:cBhvr>
                                        <p:cTn id="39" dur="3">
                                          <p:stCondLst>
                                            <p:cond delay="205"/>
                                          </p:stCondLst>
                                        </p:cTn>
                                        <p:tgtEl>
                                          <p:spTgt spid="4"/>
                                        </p:tgtEl>
                                      </p:cBhvr>
                                      <p:to x="100000" y="90000"/>
                                    </p:animScale>
                                    <p:animScale>
                                      <p:cBhvr>
                                        <p:cTn id="40" dur="21" decel="50000">
                                          <p:stCondLst>
                                            <p:cond delay="208"/>
                                          </p:stCondLst>
                                        </p:cTn>
                                        <p:tgtEl>
                                          <p:spTgt spid="4"/>
                                        </p:tgtEl>
                                      </p:cBhvr>
                                      <p:to x="100000" y="100000"/>
                                    </p:animScale>
                                    <p:animScale>
                                      <p:cBhvr>
                                        <p:cTn id="41" dur="3">
                                          <p:stCondLst>
                                            <p:cond delay="226"/>
                                          </p:stCondLst>
                                        </p:cTn>
                                        <p:tgtEl>
                                          <p:spTgt spid="4"/>
                                        </p:tgtEl>
                                      </p:cBhvr>
                                      <p:to x="100000" y="95000"/>
                                    </p:animScale>
                                    <p:animScale>
                                      <p:cBhvr>
                                        <p:cTn id="42" dur="21" decel="50000">
                                          <p:stCondLst>
                                            <p:cond delay="229"/>
                                          </p:stCondLst>
                                        </p:cTn>
                                        <p:tgtEl>
                                          <p:spTgt spid="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2.91667E-6 -3.33333E-6 L -0.32774 0.02732 " pathEditMode="relative" rAng="0" ptsTypes="AA">
                                      <p:cBhvr>
                                        <p:cTn id="46" dur="250" fill="hold"/>
                                        <p:tgtEl>
                                          <p:spTgt spid="163"/>
                                        </p:tgtEl>
                                        <p:attrNameLst>
                                          <p:attrName>ppt_x</p:attrName>
                                          <p:attrName>ppt_y</p:attrName>
                                        </p:attrNameLst>
                                      </p:cBhvr>
                                      <p:rCtr x="-16393" y="1366"/>
                                    </p:animMotion>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down)">
                                      <p:cBhvr>
                                        <p:cTn id="51" dur="72">
                                          <p:stCondLst>
                                            <p:cond delay="0"/>
                                          </p:stCondLst>
                                        </p:cTn>
                                        <p:tgtEl>
                                          <p:spTgt spid="6"/>
                                        </p:tgtEl>
                                      </p:cBhvr>
                                    </p:animEffect>
                                    <p:anim calcmode="lin" valueType="num">
                                      <p:cBhvr>
                                        <p:cTn id="52" dur="22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3" dur="83"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4" dur="83" tmFilter="0, 0; 0.125,0.2665; 0.25,0.4; 0.375,0.465; 0.5,0.5;  0.625,0.535; 0.75,0.6; 0.875,0.7335; 1,1">
                                          <p:stCondLst>
                                            <p:cond delay="83"/>
                                          </p:stCondLst>
                                        </p:cTn>
                                        <p:tgtEl>
                                          <p:spTgt spid="6"/>
                                        </p:tgtEl>
                                        <p:attrNameLst>
                                          <p:attrName>ppt_y</p:attrName>
                                        </p:attrNameLst>
                                      </p:cBhvr>
                                      <p:tavLst>
                                        <p:tav tm="0" fmla="#ppt_y-sin(pi*$)/9">
                                          <p:val>
                                            <p:fltVal val="0"/>
                                          </p:val>
                                        </p:tav>
                                        <p:tav tm="100000">
                                          <p:val>
                                            <p:fltVal val="1"/>
                                          </p:val>
                                        </p:tav>
                                      </p:tavLst>
                                    </p:anim>
                                    <p:anim calcmode="lin" valueType="num">
                                      <p:cBhvr>
                                        <p:cTn id="55" dur="41" tmFilter="0, 0; 0.125,0.2665; 0.25,0.4; 0.375,0.465; 0.5,0.5;  0.625,0.535; 0.75,0.6; 0.875,0.7335; 1,1">
                                          <p:stCondLst>
                                            <p:cond delay="166"/>
                                          </p:stCondLst>
                                        </p:cTn>
                                        <p:tgtEl>
                                          <p:spTgt spid="6"/>
                                        </p:tgtEl>
                                        <p:attrNameLst>
                                          <p:attrName>ppt_y</p:attrName>
                                        </p:attrNameLst>
                                      </p:cBhvr>
                                      <p:tavLst>
                                        <p:tav tm="0" fmla="#ppt_y-sin(pi*$)/27">
                                          <p:val>
                                            <p:fltVal val="0"/>
                                          </p:val>
                                        </p:tav>
                                        <p:tav tm="100000">
                                          <p:val>
                                            <p:fltVal val="1"/>
                                          </p:val>
                                        </p:tav>
                                      </p:tavLst>
                                    </p:anim>
                                    <p:anim calcmode="lin" valueType="num">
                                      <p:cBhvr>
                                        <p:cTn id="56" dur="21" tmFilter="0, 0; 0.125,0.2665; 0.25,0.4; 0.375,0.465; 0.5,0.5;  0.625,0.535; 0.75,0.6; 0.875,0.7335; 1,1">
                                          <p:stCondLst>
                                            <p:cond delay="207"/>
                                          </p:stCondLst>
                                        </p:cTn>
                                        <p:tgtEl>
                                          <p:spTgt spid="6"/>
                                        </p:tgtEl>
                                        <p:attrNameLst>
                                          <p:attrName>ppt_y</p:attrName>
                                        </p:attrNameLst>
                                      </p:cBhvr>
                                      <p:tavLst>
                                        <p:tav tm="0" fmla="#ppt_y-sin(pi*$)/81">
                                          <p:val>
                                            <p:fltVal val="0"/>
                                          </p:val>
                                        </p:tav>
                                        <p:tav tm="100000">
                                          <p:val>
                                            <p:fltVal val="1"/>
                                          </p:val>
                                        </p:tav>
                                      </p:tavLst>
                                    </p:anim>
                                    <p:animScale>
                                      <p:cBhvr>
                                        <p:cTn id="57" dur="3">
                                          <p:stCondLst>
                                            <p:cond delay="81"/>
                                          </p:stCondLst>
                                        </p:cTn>
                                        <p:tgtEl>
                                          <p:spTgt spid="6"/>
                                        </p:tgtEl>
                                      </p:cBhvr>
                                      <p:to x="100000" y="60000"/>
                                    </p:animScale>
                                    <p:animScale>
                                      <p:cBhvr>
                                        <p:cTn id="58" dur="21" decel="50000">
                                          <p:stCondLst>
                                            <p:cond delay="85"/>
                                          </p:stCondLst>
                                        </p:cTn>
                                        <p:tgtEl>
                                          <p:spTgt spid="6"/>
                                        </p:tgtEl>
                                      </p:cBhvr>
                                      <p:to x="100000" y="100000"/>
                                    </p:animScale>
                                    <p:animScale>
                                      <p:cBhvr>
                                        <p:cTn id="59" dur="3">
                                          <p:stCondLst>
                                            <p:cond delay="164"/>
                                          </p:stCondLst>
                                        </p:cTn>
                                        <p:tgtEl>
                                          <p:spTgt spid="6"/>
                                        </p:tgtEl>
                                      </p:cBhvr>
                                      <p:to x="100000" y="80000"/>
                                    </p:animScale>
                                    <p:animScale>
                                      <p:cBhvr>
                                        <p:cTn id="60" dur="21" decel="50000">
                                          <p:stCondLst>
                                            <p:cond delay="167"/>
                                          </p:stCondLst>
                                        </p:cTn>
                                        <p:tgtEl>
                                          <p:spTgt spid="6"/>
                                        </p:tgtEl>
                                      </p:cBhvr>
                                      <p:to x="100000" y="100000"/>
                                    </p:animScale>
                                    <p:animScale>
                                      <p:cBhvr>
                                        <p:cTn id="61" dur="3">
                                          <p:stCondLst>
                                            <p:cond delay="205"/>
                                          </p:stCondLst>
                                        </p:cTn>
                                        <p:tgtEl>
                                          <p:spTgt spid="6"/>
                                        </p:tgtEl>
                                      </p:cBhvr>
                                      <p:to x="100000" y="90000"/>
                                    </p:animScale>
                                    <p:animScale>
                                      <p:cBhvr>
                                        <p:cTn id="62" dur="21" decel="50000">
                                          <p:stCondLst>
                                            <p:cond delay="208"/>
                                          </p:stCondLst>
                                        </p:cTn>
                                        <p:tgtEl>
                                          <p:spTgt spid="6"/>
                                        </p:tgtEl>
                                      </p:cBhvr>
                                      <p:to x="100000" y="100000"/>
                                    </p:animScale>
                                    <p:animScale>
                                      <p:cBhvr>
                                        <p:cTn id="63" dur="3">
                                          <p:stCondLst>
                                            <p:cond delay="226"/>
                                          </p:stCondLst>
                                        </p:cTn>
                                        <p:tgtEl>
                                          <p:spTgt spid="6"/>
                                        </p:tgtEl>
                                      </p:cBhvr>
                                      <p:to x="100000" y="95000"/>
                                    </p:animScale>
                                    <p:animScale>
                                      <p:cBhvr>
                                        <p:cTn id="64" dur="21" decel="50000">
                                          <p:stCondLst>
                                            <p:cond delay="229"/>
                                          </p:stCondLst>
                                        </p:cTn>
                                        <p:tgtEl>
                                          <p:spTgt spid="6"/>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63" presetClass="path" presetSubtype="0" accel="50000" decel="50000" fill="hold" nodeType="clickEffect">
                                  <p:stCondLst>
                                    <p:cond delay="0"/>
                                  </p:stCondLst>
                                  <p:childTnLst>
                                    <p:animMotion origin="layout" path="M 1.04167E-6 -7.40741E-7 L 0.29101 -0.00648 " pathEditMode="relative" rAng="0" ptsTypes="AA">
                                      <p:cBhvr>
                                        <p:cTn id="68" dur="250" fill="hold"/>
                                        <p:tgtEl>
                                          <p:spTgt spid="31"/>
                                        </p:tgtEl>
                                        <p:attrNameLst>
                                          <p:attrName>ppt_x</p:attrName>
                                          <p:attrName>ppt_y</p:attrName>
                                        </p:attrNameLst>
                                      </p:cBhvr>
                                      <p:rCtr x="14557" y="-324"/>
                                    </p:animMotion>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down)">
                                      <p:cBhvr>
                                        <p:cTn id="73" dur="72">
                                          <p:stCondLst>
                                            <p:cond delay="0"/>
                                          </p:stCondLst>
                                        </p:cTn>
                                        <p:tgtEl>
                                          <p:spTgt spid="15"/>
                                        </p:tgtEl>
                                      </p:cBhvr>
                                    </p:animEffect>
                                    <p:anim calcmode="lin" valueType="num">
                                      <p:cBhvr>
                                        <p:cTn id="74" dur="228"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5" dur="83"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6" dur="83" tmFilter="0, 0; 0.125,0.2665; 0.25,0.4; 0.375,0.465; 0.5,0.5;  0.625,0.535; 0.75,0.6; 0.875,0.7335; 1,1">
                                          <p:stCondLst>
                                            <p:cond delay="83"/>
                                          </p:stCondLst>
                                        </p:cTn>
                                        <p:tgtEl>
                                          <p:spTgt spid="15"/>
                                        </p:tgtEl>
                                        <p:attrNameLst>
                                          <p:attrName>ppt_y</p:attrName>
                                        </p:attrNameLst>
                                      </p:cBhvr>
                                      <p:tavLst>
                                        <p:tav tm="0" fmla="#ppt_y-sin(pi*$)/9">
                                          <p:val>
                                            <p:fltVal val="0"/>
                                          </p:val>
                                        </p:tav>
                                        <p:tav tm="100000">
                                          <p:val>
                                            <p:fltVal val="1"/>
                                          </p:val>
                                        </p:tav>
                                      </p:tavLst>
                                    </p:anim>
                                    <p:anim calcmode="lin" valueType="num">
                                      <p:cBhvr>
                                        <p:cTn id="77" dur="41" tmFilter="0, 0; 0.125,0.2665; 0.25,0.4; 0.375,0.465; 0.5,0.5;  0.625,0.535; 0.75,0.6; 0.875,0.7335; 1,1">
                                          <p:stCondLst>
                                            <p:cond delay="166"/>
                                          </p:stCondLst>
                                        </p:cTn>
                                        <p:tgtEl>
                                          <p:spTgt spid="15"/>
                                        </p:tgtEl>
                                        <p:attrNameLst>
                                          <p:attrName>ppt_y</p:attrName>
                                        </p:attrNameLst>
                                      </p:cBhvr>
                                      <p:tavLst>
                                        <p:tav tm="0" fmla="#ppt_y-sin(pi*$)/27">
                                          <p:val>
                                            <p:fltVal val="0"/>
                                          </p:val>
                                        </p:tav>
                                        <p:tav tm="100000">
                                          <p:val>
                                            <p:fltVal val="1"/>
                                          </p:val>
                                        </p:tav>
                                      </p:tavLst>
                                    </p:anim>
                                    <p:anim calcmode="lin" valueType="num">
                                      <p:cBhvr>
                                        <p:cTn id="78" dur="21" tmFilter="0, 0; 0.125,0.2665; 0.25,0.4; 0.375,0.465; 0.5,0.5;  0.625,0.535; 0.75,0.6; 0.875,0.7335; 1,1">
                                          <p:stCondLst>
                                            <p:cond delay="207"/>
                                          </p:stCondLst>
                                        </p:cTn>
                                        <p:tgtEl>
                                          <p:spTgt spid="15"/>
                                        </p:tgtEl>
                                        <p:attrNameLst>
                                          <p:attrName>ppt_y</p:attrName>
                                        </p:attrNameLst>
                                      </p:cBhvr>
                                      <p:tavLst>
                                        <p:tav tm="0" fmla="#ppt_y-sin(pi*$)/81">
                                          <p:val>
                                            <p:fltVal val="0"/>
                                          </p:val>
                                        </p:tav>
                                        <p:tav tm="100000">
                                          <p:val>
                                            <p:fltVal val="1"/>
                                          </p:val>
                                        </p:tav>
                                      </p:tavLst>
                                    </p:anim>
                                    <p:animScale>
                                      <p:cBhvr>
                                        <p:cTn id="79" dur="3">
                                          <p:stCondLst>
                                            <p:cond delay="81"/>
                                          </p:stCondLst>
                                        </p:cTn>
                                        <p:tgtEl>
                                          <p:spTgt spid="15"/>
                                        </p:tgtEl>
                                      </p:cBhvr>
                                      <p:to x="100000" y="60000"/>
                                    </p:animScale>
                                    <p:animScale>
                                      <p:cBhvr>
                                        <p:cTn id="80" dur="21" decel="50000">
                                          <p:stCondLst>
                                            <p:cond delay="85"/>
                                          </p:stCondLst>
                                        </p:cTn>
                                        <p:tgtEl>
                                          <p:spTgt spid="15"/>
                                        </p:tgtEl>
                                      </p:cBhvr>
                                      <p:to x="100000" y="100000"/>
                                    </p:animScale>
                                    <p:animScale>
                                      <p:cBhvr>
                                        <p:cTn id="81" dur="3">
                                          <p:stCondLst>
                                            <p:cond delay="164"/>
                                          </p:stCondLst>
                                        </p:cTn>
                                        <p:tgtEl>
                                          <p:spTgt spid="15"/>
                                        </p:tgtEl>
                                      </p:cBhvr>
                                      <p:to x="100000" y="80000"/>
                                    </p:animScale>
                                    <p:animScale>
                                      <p:cBhvr>
                                        <p:cTn id="82" dur="21" decel="50000">
                                          <p:stCondLst>
                                            <p:cond delay="167"/>
                                          </p:stCondLst>
                                        </p:cTn>
                                        <p:tgtEl>
                                          <p:spTgt spid="15"/>
                                        </p:tgtEl>
                                      </p:cBhvr>
                                      <p:to x="100000" y="100000"/>
                                    </p:animScale>
                                    <p:animScale>
                                      <p:cBhvr>
                                        <p:cTn id="83" dur="3">
                                          <p:stCondLst>
                                            <p:cond delay="205"/>
                                          </p:stCondLst>
                                        </p:cTn>
                                        <p:tgtEl>
                                          <p:spTgt spid="15"/>
                                        </p:tgtEl>
                                      </p:cBhvr>
                                      <p:to x="100000" y="90000"/>
                                    </p:animScale>
                                    <p:animScale>
                                      <p:cBhvr>
                                        <p:cTn id="84" dur="21" decel="50000">
                                          <p:stCondLst>
                                            <p:cond delay="208"/>
                                          </p:stCondLst>
                                        </p:cTn>
                                        <p:tgtEl>
                                          <p:spTgt spid="15"/>
                                        </p:tgtEl>
                                      </p:cBhvr>
                                      <p:to x="100000" y="100000"/>
                                    </p:animScale>
                                    <p:animScale>
                                      <p:cBhvr>
                                        <p:cTn id="85" dur="3">
                                          <p:stCondLst>
                                            <p:cond delay="226"/>
                                          </p:stCondLst>
                                        </p:cTn>
                                        <p:tgtEl>
                                          <p:spTgt spid="15"/>
                                        </p:tgtEl>
                                      </p:cBhvr>
                                      <p:to x="100000" y="95000"/>
                                    </p:animScale>
                                    <p:animScale>
                                      <p:cBhvr>
                                        <p:cTn id="86" dur="21" decel="50000">
                                          <p:stCondLst>
                                            <p:cond delay="229"/>
                                          </p:stCondLst>
                                        </p:cTn>
                                        <p:tgtEl>
                                          <p:spTgt spid="15"/>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nodeType="clickEffect">
                                  <p:stCondLst>
                                    <p:cond delay="0"/>
                                  </p:stCondLst>
                                  <p:childTnLst>
                                    <p:animMotion origin="layout" path="M -3.33333E-6 -1.85185E-6 L -0.02526 0.5794 " pathEditMode="relative" rAng="0" ptsTypes="AA">
                                      <p:cBhvr>
                                        <p:cTn id="90" dur="250" fill="hold"/>
                                        <p:tgtEl>
                                          <p:spTgt spid="169"/>
                                        </p:tgtEl>
                                        <p:attrNameLst>
                                          <p:attrName>ppt_x</p:attrName>
                                          <p:attrName>ppt_y</p:attrName>
                                        </p:attrNameLst>
                                      </p:cBhvr>
                                      <p:rCtr x="-1263" y="28958"/>
                                    </p:animMotion>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nodeType="click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250" fill="hold"/>
                                        <p:tgtEl>
                                          <p:spTgt spid="43"/>
                                        </p:tgtEl>
                                        <p:attrNameLst>
                                          <p:attrName>ppt_w</p:attrName>
                                        </p:attrNameLst>
                                      </p:cBhvr>
                                      <p:tavLst>
                                        <p:tav tm="0">
                                          <p:val>
                                            <p:fltVal val="0"/>
                                          </p:val>
                                        </p:tav>
                                        <p:tav tm="100000">
                                          <p:val>
                                            <p:strVal val="#ppt_w"/>
                                          </p:val>
                                        </p:tav>
                                      </p:tavLst>
                                    </p:anim>
                                    <p:anim calcmode="lin" valueType="num">
                                      <p:cBhvr>
                                        <p:cTn id="96" dur="250" fill="hold"/>
                                        <p:tgtEl>
                                          <p:spTgt spid="43"/>
                                        </p:tgtEl>
                                        <p:attrNameLst>
                                          <p:attrName>ppt_h</p:attrName>
                                        </p:attrNameLst>
                                      </p:cBhvr>
                                      <p:tavLst>
                                        <p:tav tm="0">
                                          <p:val>
                                            <p:fltVal val="0"/>
                                          </p:val>
                                        </p:tav>
                                        <p:tav tm="100000">
                                          <p:val>
                                            <p:strVal val="#ppt_h"/>
                                          </p:val>
                                        </p:tav>
                                      </p:tavLst>
                                    </p:anim>
                                    <p:animEffect transition="in" filter="fade">
                                      <p:cBhvr>
                                        <p:cTn id="97" dur="25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64" presetClass="path" presetSubtype="0" accel="50000" decel="50000" fill="hold" nodeType="clickEffect">
                                  <p:stCondLst>
                                    <p:cond delay="0"/>
                                  </p:stCondLst>
                                  <p:childTnLst>
                                    <p:animMotion origin="layout" path="M 3.54167E-6 4.44444E-6 L 0.01015 -1.0588 " pathEditMode="relative" rAng="0" ptsTypes="AA">
                                      <p:cBhvr>
                                        <p:cTn id="101" dur="250" fill="hold"/>
                                        <p:tgtEl>
                                          <p:spTgt spid="173"/>
                                        </p:tgtEl>
                                        <p:attrNameLst>
                                          <p:attrName>ppt_x</p:attrName>
                                          <p:attrName>ppt_y</p:attrName>
                                        </p:attrNameLst>
                                      </p:cBhvr>
                                      <p:rCtr x="508" y="-529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177060"/>
            <a:ext cx="3621234" cy="538230"/>
            <a:chOff x="6095622" y="3497605"/>
            <a:chExt cx="2092216" cy="431052"/>
          </a:xfrm>
          <a:solidFill>
            <a:srgbClr val="2F7D81"/>
          </a:solidFill>
          <a:effectLst>
            <a:glow rad="101600">
              <a:srgbClr val="4AB3BE">
                <a:alpha val="43000"/>
              </a:srgbClr>
            </a:glow>
            <a:outerShdw blurRad="50800" dist="38100" dir="5400000" algn="t" rotWithShape="0">
              <a:prstClr val="black">
                <a:alpha val="40000"/>
              </a:prstClr>
            </a:outerShdw>
          </a:effectLst>
        </p:grpSpPr>
        <p:grpSp>
          <p:nvGrpSpPr>
            <p:cNvPr id="7" name="Grupo 6"/>
            <p:cNvGrpSpPr/>
            <p:nvPr/>
          </p:nvGrpSpPr>
          <p:grpSpPr>
            <a:xfrm>
              <a:off x="6363393" y="3499879"/>
              <a:ext cx="1824445" cy="428778"/>
              <a:chOff x="6096000" y="2911641"/>
              <a:chExt cx="4203032" cy="1046210"/>
            </a:xfrm>
            <a:grpFill/>
          </p:grpSpPr>
          <p:sp>
            <p:nvSpPr>
              <p:cNvPr id="9" name="Forma libre 8"/>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9"/>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orma libre 10"/>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orma libre 11"/>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orma libre 12"/>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8" name="Rectángulo 7"/>
            <p:cNvSpPr/>
            <p:nvPr/>
          </p:nvSpPr>
          <p:spPr>
            <a:xfrm>
              <a:off x="6095622" y="3497605"/>
              <a:ext cx="269216" cy="4296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4" name="Rectángulo 13"/>
          <p:cNvSpPr/>
          <p:nvPr/>
        </p:nvSpPr>
        <p:spPr>
          <a:xfrm>
            <a:off x="-181152" y="115457"/>
            <a:ext cx="1217371" cy="830997"/>
          </a:xfrm>
          <a:prstGeom prst="rect">
            <a:avLst/>
          </a:prstGeom>
          <a:noFill/>
        </p:spPr>
        <p:txBody>
          <a:bodyPr wrap="square" lIns="91440" tIns="45720" rIns="91440" bIns="45720">
            <a:spAutoFit/>
          </a:bodyPr>
          <a:lstStyle/>
          <a:p>
            <a:pPr algn="ctr"/>
            <a:r>
              <a:rPr lang="es-ES" sz="4800" b="1" spc="-300" dirty="0" smtClean="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II</a:t>
            </a:r>
            <a:endParaRPr lang="es-ES" sz="4800" b="1" spc="-300" dirty="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sp>
        <p:nvSpPr>
          <p:cNvPr id="15" name="CuadroTexto 14"/>
          <p:cNvSpPr txBox="1"/>
          <p:nvPr/>
        </p:nvSpPr>
        <p:spPr>
          <a:xfrm>
            <a:off x="771123" y="161176"/>
            <a:ext cx="1849738" cy="584775"/>
          </a:xfrm>
          <a:prstGeom prst="rect">
            <a:avLst/>
          </a:prstGeom>
          <a:noFill/>
        </p:spPr>
        <p:txBody>
          <a:bodyPr wrap="square" rtlCol="0">
            <a:spAutoFit/>
          </a:bodyPr>
          <a:lstStyle/>
          <a:p>
            <a:r>
              <a:rPr lang="es-EC" sz="3200" b="1" dirty="0" smtClean="0">
                <a:solidFill>
                  <a:schemeClr val="bg1"/>
                </a:solidFill>
                <a:latin typeface="Agency FB" panose="020B0503020202020204" pitchFamily="34" charset="0"/>
              </a:rPr>
              <a:t>OBJETIVOS </a:t>
            </a:r>
            <a:endParaRPr lang="es-EC" sz="3200" b="1" dirty="0">
              <a:solidFill>
                <a:schemeClr val="bg1"/>
              </a:solidFill>
              <a:latin typeface="Agency FB" panose="020B0503020202020204" pitchFamily="34" charset="0"/>
            </a:endParaRPr>
          </a:p>
        </p:txBody>
      </p:sp>
      <p:pic>
        <p:nvPicPr>
          <p:cNvPr id="17" name="Imagen 16"/>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2703194" y="177060"/>
            <a:ext cx="445656" cy="445656"/>
          </a:xfrm>
          <a:prstGeom prst="rect">
            <a:avLst/>
          </a:prstGeom>
          <a:effectLst>
            <a:outerShdw blurRad="50800" dist="50800" dir="5400000" algn="ctr" rotWithShape="0">
              <a:schemeClr val="bg1"/>
            </a:outerShdw>
          </a:effectLst>
        </p:spPr>
      </p:pic>
      <p:sp>
        <p:nvSpPr>
          <p:cNvPr id="46" name="Forma libre 45"/>
          <p:cNvSpPr/>
          <p:nvPr/>
        </p:nvSpPr>
        <p:spPr>
          <a:xfrm flipH="1">
            <a:off x="2460525" y="946454"/>
            <a:ext cx="2461157" cy="5474635"/>
          </a:xfrm>
          <a:custGeom>
            <a:avLst/>
            <a:gdLst>
              <a:gd name="connsiteX0" fmla="*/ 2707654 w 2707654"/>
              <a:gd name="connsiteY0" fmla="*/ 0 h 5695683"/>
              <a:gd name="connsiteX1" fmla="*/ 0 w 2707654"/>
              <a:gd name="connsiteY1" fmla="*/ 2847842 h 5695683"/>
              <a:gd name="connsiteX2" fmla="*/ 2707654 w 2707654"/>
              <a:gd name="connsiteY2" fmla="*/ 5695683 h 5695683"/>
              <a:gd name="connsiteX3" fmla="*/ 2707654 w 2707654"/>
              <a:gd name="connsiteY3" fmla="*/ 5568444 h 5695683"/>
              <a:gd name="connsiteX4" fmla="*/ 2706813 w 2707654"/>
              <a:gd name="connsiteY4" fmla="*/ 5568490 h 5695683"/>
              <a:gd name="connsiteX5" fmla="*/ 234571 w 2707654"/>
              <a:gd name="connsiteY5" fmla="*/ 2867069 h 5695683"/>
              <a:gd name="connsiteX6" fmla="*/ 2706813 w 2707654"/>
              <a:gd name="connsiteY6" fmla="*/ 165648 h 5695683"/>
              <a:gd name="connsiteX7" fmla="*/ 2707654 w 2707654"/>
              <a:gd name="connsiteY7" fmla="*/ 165695 h 569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7654" h="5695683">
                <a:moveTo>
                  <a:pt x="2707654" y="0"/>
                </a:moveTo>
                <a:cubicBezTo>
                  <a:pt x="1212258" y="0"/>
                  <a:pt x="0" y="1275022"/>
                  <a:pt x="0" y="2847842"/>
                </a:cubicBezTo>
                <a:cubicBezTo>
                  <a:pt x="0" y="4420661"/>
                  <a:pt x="1212258" y="5695683"/>
                  <a:pt x="2707654" y="5695683"/>
                </a:cubicBezTo>
                <a:lnTo>
                  <a:pt x="2707654" y="5568444"/>
                </a:lnTo>
                <a:lnTo>
                  <a:pt x="2706813" y="5568490"/>
                </a:lnTo>
                <a:cubicBezTo>
                  <a:pt x="1341431" y="5568490"/>
                  <a:pt x="234571" y="4359023"/>
                  <a:pt x="234571" y="2867069"/>
                </a:cubicBezTo>
                <a:cubicBezTo>
                  <a:pt x="234571" y="1375115"/>
                  <a:pt x="1341431" y="165648"/>
                  <a:pt x="2706813" y="165648"/>
                </a:cubicBezTo>
                <a:lnTo>
                  <a:pt x="2707654" y="165695"/>
                </a:lnTo>
                <a:close/>
              </a:path>
            </a:pathLst>
          </a:custGeom>
          <a:gradFill flip="none" rotWithShape="1">
            <a:gsLst>
              <a:gs pos="63000">
                <a:srgbClr val="67A93B"/>
              </a:gs>
              <a:gs pos="16966">
                <a:srgbClr val="3568C1"/>
              </a:gs>
              <a:gs pos="10000">
                <a:srgbClr val="3568C1"/>
              </a:gs>
              <a:gs pos="50000">
                <a:srgbClr val="51C295"/>
              </a:gs>
              <a:gs pos="37000">
                <a:srgbClr val="54C296"/>
              </a:gs>
              <a:gs pos="58176">
                <a:srgbClr val="61B053"/>
              </a:gs>
              <a:gs pos="84000">
                <a:srgbClr val="66A83A"/>
              </a:gs>
            </a:gsLst>
            <a:lin ang="2700000" scaled="1"/>
            <a:tileRect/>
          </a:gradFill>
          <a:ln w="76200">
            <a:solidFill>
              <a:schemeClr val="bg1"/>
            </a:solidFill>
          </a:ln>
          <a:effectLst>
            <a:innerShdw blurRad="25400" dist="127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Elipse 49"/>
          <p:cNvSpPr/>
          <p:nvPr/>
        </p:nvSpPr>
        <p:spPr>
          <a:xfrm>
            <a:off x="219588" y="1579111"/>
            <a:ext cx="4077944" cy="4264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2" name="Anillo 51"/>
          <p:cNvSpPr/>
          <p:nvPr/>
        </p:nvSpPr>
        <p:spPr>
          <a:xfrm>
            <a:off x="68170" y="1353824"/>
            <a:ext cx="4514290" cy="4716761"/>
          </a:xfrm>
          <a:prstGeom prst="donut">
            <a:avLst>
              <a:gd name="adj" fmla="val 5704"/>
            </a:avLst>
          </a:prstGeom>
          <a:gradFill flip="none" rotWithShape="1">
            <a:gsLst>
              <a:gs pos="29000">
                <a:schemeClr val="bg1">
                  <a:lumMod val="65000"/>
                </a:schemeClr>
              </a:gs>
              <a:gs pos="45000">
                <a:schemeClr val="bg1">
                  <a:lumMod val="95000"/>
                  <a:alpha val="92000"/>
                </a:schemeClr>
              </a:gs>
              <a:gs pos="69000">
                <a:schemeClr val="bg1">
                  <a:lumMod val="65000"/>
                </a:schemeClr>
              </a:gs>
            </a:gsLst>
            <a:path path="circle">
              <a:fillToRect l="50000" t="50000" r="50000" b="50000"/>
            </a:path>
            <a:tileRect/>
          </a:gradFill>
          <a:ln>
            <a:noFill/>
          </a:ln>
          <a:effectLst>
            <a:glow rad="101600">
              <a:srgbClr val="3BC6C9">
                <a:alpha val="19000"/>
              </a:srgbClr>
            </a:glow>
            <a:innerShdw blurRad="127000" dist="88900" dir="204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nvGrpSpPr>
          <p:cNvPr id="269" name="Grupo 268"/>
          <p:cNvGrpSpPr/>
          <p:nvPr/>
        </p:nvGrpSpPr>
        <p:grpSpPr>
          <a:xfrm>
            <a:off x="461296" y="1809017"/>
            <a:ext cx="3718853" cy="3799711"/>
            <a:chOff x="461296" y="1809017"/>
            <a:chExt cx="3718853" cy="3799711"/>
          </a:xfrm>
        </p:grpSpPr>
        <p:sp>
          <p:nvSpPr>
            <p:cNvPr id="159" name="Elipse 158"/>
            <p:cNvSpPr/>
            <p:nvPr/>
          </p:nvSpPr>
          <p:spPr>
            <a:xfrm>
              <a:off x="461296" y="1809017"/>
              <a:ext cx="3718853" cy="3799711"/>
            </a:xfrm>
            <a:prstGeom prst="ellipse">
              <a:avLst/>
            </a:prstGeom>
            <a:solidFill>
              <a:schemeClr val="bg1"/>
            </a:solidFill>
            <a:ln w="25400" cap="sq" cmpd="sng">
              <a:solidFill>
                <a:srgbClr val="2F7D81"/>
              </a:solidFill>
              <a:prstDash val="lgDashDot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1" name="CuadroTexto 50"/>
            <p:cNvSpPr txBox="1"/>
            <p:nvPr/>
          </p:nvSpPr>
          <p:spPr>
            <a:xfrm>
              <a:off x="567894" y="2255553"/>
              <a:ext cx="3424750" cy="3170099"/>
            </a:xfrm>
            <a:prstGeom prst="rect">
              <a:avLst/>
            </a:prstGeom>
            <a:noFill/>
          </p:spPr>
          <p:txBody>
            <a:bodyPr wrap="square" rtlCol="0">
              <a:spAutoFit/>
            </a:bodyPr>
            <a:lstStyle/>
            <a:p>
              <a:pPr marL="96837" algn="ctr">
                <a:buClr>
                  <a:schemeClr val="bg1"/>
                </a:buClr>
              </a:pPr>
              <a:r>
                <a:rPr lang="es-419" sz="2000" b="1" dirty="0">
                  <a:ea typeface="Verdana" panose="020B0604030504040204" pitchFamily="34" charset="0"/>
                  <a:cs typeface="Verdana" panose="020B0604030504040204" pitchFamily="34" charset="0"/>
                </a:rPr>
                <a:t>Determinar el perfil emprendedor hotelero mediante la aplicación del modelo de </a:t>
              </a:r>
              <a:r>
                <a:rPr lang="es-419" sz="2000" b="1" dirty="0" smtClean="0">
                  <a:ea typeface="Verdana" panose="020B0604030504040204" pitchFamily="34" charset="0"/>
                  <a:cs typeface="Verdana" panose="020B0604030504040204" pitchFamily="34" charset="0"/>
                </a:rPr>
                <a:t>Gartner (1985), </a:t>
              </a:r>
              <a:r>
                <a:rPr lang="es-419" sz="2000" b="1" dirty="0">
                  <a:ea typeface="Verdana" panose="020B0604030504040204" pitchFamily="34" charset="0"/>
                  <a:cs typeface="Verdana" panose="020B0604030504040204" pitchFamily="34" charset="0"/>
                </a:rPr>
                <a:t>en hostales de 1 a 3 estrellas del sector sur del Distrito Metropolitano de Quito, con la finalidad de fortalecer la oferta de servicios de alojamiento</a:t>
              </a:r>
              <a:r>
                <a:rPr lang="es-419" sz="2000" b="1" dirty="0" smtClean="0">
                  <a:ea typeface="Verdana" panose="020B0604030504040204" pitchFamily="34" charset="0"/>
                  <a:cs typeface="Verdana" panose="020B0604030504040204" pitchFamily="34" charset="0"/>
                </a:rPr>
                <a:t>.</a:t>
              </a:r>
              <a:endParaRPr lang="es-EC" sz="2000" b="1" dirty="0">
                <a:ea typeface="Verdana" panose="020B0604030504040204" pitchFamily="34" charset="0"/>
                <a:cs typeface="Verdana" panose="020B0604030504040204" pitchFamily="34" charset="0"/>
              </a:endParaRPr>
            </a:p>
          </p:txBody>
        </p:sp>
      </p:grpSp>
      <p:grpSp>
        <p:nvGrpSpPr>
          <p:cNvPr id="272" name="Grupo 271"/>
          <p:cNvGrpSpPr/>
          <p:nvPr/>
        </p:nvGrpSpPr>
        <p:grpSpPr>
          <a:xfrm>
            <a:off x="3555410" y="770600"/>
            <a:ext cx="8100071" cy="1193751"/>
            <a:chOff x="3555410" y="770600"/>
            <a:chExt cx="8100071" cy="1193751"/>
          </a:xfrm>
        </p:grpSpPr>
        <p:grpSp>
          <p:nvGrpSpPr>
            <p:cNvPr id="200" name="Grupo 199"/>
            <p:cNvGrpSpPr/>
            <p:nvPr/>
          </p:nvGrpSpPr>
          <p:grpSpPr>
            <a:xfrm>
              <a:off x="4477766" y="1088653"/>
              <a:ext cx="2511243" cy="663046"/>
              <a:chOff x="761228" y="-1"/>
              <a:chExt cx="2922494" cy="762399"/>
            </a:xfrm>
            <a:scene3d>
              <a:camera prst="orthographicFront"/>
              <a:lightRig rig="flat" dir="t"/>
            </a:scene3d>
          </p:grpSpPr>
          <p:sp>
            <p:nvSpPr>
              <p:cNvPr id="201" name="Cheurón 200"/>
              <p:cNvSpPr/>
              <p:nvPr/>
            </p:nvSpPr>
            <p:spPr>
              <a:xfrm>
                <a:off x="761228" y="0"/>
                <a:ext cx="2922494" cy="762398"/>
              </a:xfrm>
              <a:prstGeom prst="chevron">
                <a:avLst/>
              </a:prstGeom>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02" name="Cheurón 4"/>
              <p:cNvSpPr/>
              <p:nvPr/>
            </p:nvSpPr>
            <p:spPr>
              <a:xfrm>
                <a:off x="1160593" y="-1"/>
                <a:ext cx="2160096" cy="76239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tabLst>
                    <a:tab pos="176213" algn="l"/>
                  </a:tabLst>
                </a:pPr>
                <a:r>
                  <a:rPr lang="es-EC" sz="2000" kern="1200" dirty="0" smtClean="0">
                    <a:latin typeface="Verdana" panose="020B0604030504040204" pitchFamily="34" charset="0"/>
                    <a:ea typeface="Verdana" panose="020B0604030504040204" pitchFamily="34" charset="0"/>
                    <a:cs typeface="Verdana" panose="020B0604030504040204" pitchFamily="34" charset="0"/>
                  </a:rPr>
                  <a:t>	</a:t>
                </a:r>
                <a:r>
                  <a:rPr lang="es-EC" sz="2000" b="1" kern="1200" dirty="0" smtClean="0">
                    <a:latin typeface="Verdana" panose="020B0604030504040204" pitchFamily="34" charset="0"/>
                    <a:ea typeface="Verdana" panose="020B0604030504040204" pitchFamily="34" charset="0"/>
                    <a:cs typeface="Verdana" panose="020B0604030504040204" pitchFamily="34" charset="0"/>
                  </a:rPr>
                  <a:t>Analizar</a:t>
                </a:r>
                <a:endParaRPr lang="es-EC" sz="20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10" name="Grupo 209"/>
            <p:cNvGrpSpPr/>
            <p:nvPr/>
          </p:nvGrpSpPr>
          <p:grpSpPr>
            <a:xfrm>
              <a:off x="6699976" y="893820"/>
              <a:ext cx="2647389" cy="1070531"/>
              <a:chOff x="1580429" y="416622"/>
              <a:chExt cx="2920576" cy="869202"/>
            </a:xfrm>
            <a:scene3d>
              <a:camera prst="orthographicFront"/>
              <a:lightRig rig="flat" dir="t"/>
            </a:scene3d>
          </p:grpSpPr>
          <p:sp>
            <p:nvSpPr>
              <p:cNvPr id="211" name="Cheurón 210"/>
              <p:cNvSpPr/>
              <p:nvPr/>
            </p:nvSpPr>
            <p:spPr>
              <a:xfrm>
                <a:off x="1580429" y="416622"/>
                <a:ext cx="2920576" cy="869202"/>
              </a:xfrm>
              <a:prstGeom prst="chevron">
                <a:avLst/>
              </a:prstGeom>
              <a:sp3d extrusionH="12700" prstMaterial="plastic">
                <a:bevelT w="50800" h="50800"/>
              </a:sp3d>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212" name="Cheurón 4"/>
              <p:cNvSpPr/>
              <p:nvPr/>
            </p:nvSpPr>
            <p:spPr>
              <a:xfrm>
                <a:off x="2015031" y="416622"/>
                <a:ext cx="2074439" cy="86920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kern="1200" dirty="0" smtClean="0">
                    <a:ea typeface="Verdana" panose="020B0604030504040204" pitchFamily="34" charset="0"/>
                    <a:cs typeface="Verdana" panose="020B0604030504040204" pitchFamily="34" charset="0"/>
                  </a:rPr>
                  <a:t>Características individuales de emprendedores hoteleros</a:t>
                </a:r>
                <a:endParaRPr lang="es-EC" kern="1200" dirty="0">
                  <a:ea typeface="Verdana" panose="020B0604030504040204" pitchFamily="34" charset="0"/>
                  <a:cs typeface="Verdana" panose="020B0604030504040204" pitchFamily="34" charset="0"/>
                </a:endParaRPr>
              </a:p>
            </p:txBody>
          </p:sp>
        </p:grpSp>
        <p:grpSp>
          <p:nvGrpSpPr>
            <p:cNvPr id="213" name="Grupo 212"/>
            <p:cNvGrpSpPr/>
            <p:nvPr/>
          </p:nvGrpSpPr>
          <p:grpSpPr>
            <a:xfrm>
              <a:off x="9139676" y="946454"/>
              <a:ext cx="2515805" cy="981061"/>
              <a:chOff x="5041621" y="264299"/>
              <a:chExt cx="2706919" cy="934428"/>
            </a:xfrm>
            <a:scene3d>
              <a:camera prst="orthographicFront"/>
              <a:lightRig rig="flat" dir="t"/>
            </a:scene3d>
          </p:grpSpPr>
          <p:sp>
            <p:nvSpPr>
              <p:cNvPr id="214" name="Cheurón 213"/>
              <p:cNvSpPr/>
              <p:nvPr/>
            </p:nvSpPr>
            <p:spPr>
              <a:xfrm>
                <a:off x="5041621" y="264299"/>
                <a:ext cx="2706919" cy="934428"/>
              </a:xfrm>
              <a:prstGeom prst="chevron">
                <a:avLst/>
              </a:prstGeom>
              <a:sp3d extrusionH="12700" prstMaterial="plastic">
                <a:bevelT w="50800" h="50800"/>
              </a:sp3d>
            </p:spPr>
            <p:style>
              <a:lnRef idx="1">
                <a:schemeClr val="accent5">
                  <a:tint val="40000"/>
                  <a:alpha val="90000"/>
                  <a:hueOff val="-1478351"/>
                  <a:satOff val="-2563"/>
                  <a:lumOff val="-258"/>
                  <a:alphaOff val="0"/>
                </a:schemeClr>
              </a:lnRef>
              <a:fillRef idx="1">
                <a:schemeClr val="accent5">
                  <a:tint val="40000"/>
                  <a:alpha val="90000"/>
                  <a:hueOff val="-1478351"/>
                  <a:satOff val="-2563"/>
                  <a:lumOff val="-258"/>
                  <a:alphaOff val="0"/>
                </a:schemeClr>
              </a:fillRef>
              <a:effectRef idx="2">
                <a:schemeClr val="accent5">
                  <a:tint val="40000"/>
                  <a:alpha val="90000"/>
                  <a:hueOff val="-1478351"/>
                  <a:satOff val="-2563"/>
                  <a:lumOff val="-258"/>
                  <a:alphaOff val="0"/>
                </a:schemeClr>
              </a:effectRef>
              <a:fontRef idx="minor">
                <a:schemeClr val="dk1">
                  <a:hueOff val="0"/>
                  <a:satOff val="0"/>
                  <a:lumOff val="0"/>
                  <a:alphaOff val="0"/>
                </a:schemeClr>
              </a:fontRef>
            </p:style>
          </p:sp>
          <p:sp>
            <p:nvSpPr>
              <p:cNvPr id="215" name="Cheurón 4"/>
              <p:cNvSpPr/>
              <p:nvPr/>
            </p:nvSpPr>
            <p:spPr>
              <a:xfrm>
                <a:off x="5508835" y="264299"/>
                <a:ext cx="1772491" cy="93442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177800" lvl="0" algn="ctr" defTabSz="763588">
                  <a:lnSpc>
                    <a:spcPct val="90000"/>
                  </a:lnSpc>
                  <a:spcBef>
                    <a:spcPct val="0"/>
                  </a:spcBef>
                  <a:spcAft>
                    <a:spcPct val="35000"/>
                  </a:spcAft>
                </a:pPr>
                <a:r>
                  <a:rPr lang="es-EC" kern="1200" dirty="0" smtClean="0">
                    <a:ea typeface="Verdana" panose="020B0604030504040204" pitchFamily="34" charset="0"/>
                    <a:cs typeface="Verdana" panose="020B0604030504040204" pitchFamily="34" charset="0"/>
                  </a:rPr>
                  <a:t>Argumentación teórica</a:t>
                </a:r>
                <a:endParaRPr lang="es-EC" kern="1200" dirty="0">
                  <a:ea typeface="Verdana" panose="020B0604030504040204" pitchFamily="34" charset="0"/>
                  <a:cs typeface="Verdana" panose="020B0604030504040204" pitchFamily="34" charset="0"/>
                </a:endParaRPr>
              </a:p>
            </p:txBody>
          </p:sp>
        </p:grpSp>
        <p:grpSp>
          <p:nvGrpSpPr>
            <p:cNvPr id="271" name="Grupo 270"/>
            <p:cNvGrpSpPr/>
            <p:nvPr/>
          </p:nvGrpSpPr>
          <p:grpSpPr>
            <a:xfrm>
              <a:off x="3555410" y="1194332"/>
              <a:ext cx="654214" cy="490958"/>
              <a:chOff x="3555410" y="1194332"/>
              <a:chExt cx="654214" cy="490958"/>
            </a:xfrm>
          </p:grpSpPr>
          <p:cxnSp>
            <p:nvCxnSpPr>
              <p:cNvPr id="235" name="Conector recto 234"/>
              <p:cNvCxnSpPr>
                <a:stCxn id="230" idx="3"/>
                <a:endCxn id="233" idx="2"/>
              </p:cNvCxnSpPr>
              <p:nvPr/>
            </p:nvCxnSpPr>
            <p:spPr>
              <a:xfrm>
                <a:off x="3923272" y="1439811"/>
                <a:ext cx="286352" cy="9365"/>
              </a:xfrm>
              <a:prstGeom prst="line">
                <a:avLst/>
              </a:prstGeom>
            </p:spPr>
            <p:style>
              <a:lnRef idx="1">
                <a:schemeClr val="accent1"/>
              </a:lnRef>
              <a:fillRef idx="0">
                <a:schemeClr val="accent1"/>
              </a:fillRef>
              <a:effectRef idx="0">
                <a:schemeClr val="accent1"/>
              </a:effectRef>
              <a:fontRef idx="minor">
                <a:schemeClr val="tx1"/>
              </a:fontRef>
            </p:style>
          </p:cxnSp>
          <p:sp>
            <p:nvSpPr>
              <p:cNvPr id="230" name="Cheurón 229"/>
              <p:cNvSpPr/>
              <p:nvPr/>
            </p:nvSpPr>
            <p:spPr>
              <a:xfrm>
                <a:off x="3555410" y="1194332"/>
                <a:ext cx="367862" cy="490958"/>
              </a:xfrm>
              <a:prstGeom prst="chevron">
                <a:avLst>
                  <a:gd name="adj" fmla="val 68042"/>
                </a:avLst>
              </a:prstGeom>
              <a:solidFill>
                <a:srgbClr val="527BCB"/>
              </a:solidFill>
              <a:ln w="19050">
                <a:solidFill>
                  <a:schemeClr val="bg1"/>
                </a:solidFill>
              </a:ln>
              <a:effectLst>
                <a:innerShdw dist="254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grpSp>
          <p:nvGrpSpPr>
            <p:cNvPr id="263" name="Grupo 262"/>
            <p:cNvGrpSpPr/>
            <p:nvPr/>
          </p:nvGrpSpPr>
          <p:grpSpPr>
            <a:xfrm>
              <a:off x="4073814" y="770600"/>
              <a:ext cx="1071063" cy="1050822"/>
              <a:chOff x="4092449" y="758195"/>
              <a:chExt cx="1071063" cy="1050822"/>
            </a:xfrm>
          </p:grpSpPr>
          <p:sp>
            <p:nvSpPr>
              <p:cNvPr id="233" name="Elipse 232"/>
              <p:cNvSpPr/>
              <p:nvPr/>
            </p:nvSpPr>
            <p:spPr>
              <a:xfrm>
                <a:off x="4228259" y="1064525"/>
                <a:ext cx="767584" cy="744492"/>
              </a:xfrm>
              <a:prstGeom prst="ellipse">
                <a:avLst/>
              </a:prstGeom>
              <a:solidFill>
                <a:schemeClr val="bg1"/>
              </a:solidFill>
              <a:ln>
                <a:noFill/>
              </a:ln>
              <a:effectLst>
                <a:innerShdw blurRad="114300" dist="50800" dir="210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60" name="Imagen 259"/>
              <p:cNvPicPr>
                <a:picLocks noChangeAspect="1"/>
              </p:cNvPicPr>
              <p:nvPr/>
            </p:nvPicPr>
            <p:blipFill rotWithShape="1">
              <a:blip r:embed="rId3">
                <a:extLst>
                  <a:ext uri="{BEBA8EAE-BF5A-486C-A8C5-ECC9F3942E4B}">
                    <a14:imgProps xmlns:a14="http://schemas.microsoft.com/office/drawing/2010/main">
                      <a14:imgLayer r:embed="rId4">
                        <a14:imgEffect>
                          <a14:backgroundRemoval t="71855" b="96588" l="3355" r="19968"/>
                        </a14:imgEffect>
                      </a14:imgLayer>
                    </a14:imgProps>
                  </a:ext>
                  <a:ext uri="{28A0092B-C50C-407E-A947-70E740481C1C}">
                    <a14:useLocalDpi xmlns:a14="http://schemas.microsoft.com/office/drawing/2010/main" val="0"/>
                  </a:ext>
                </a:extLst>
              </a:blip>
              <a:srcRect l="4290" t="76585" r="80374" b="5101"/>
              <a:stretch/>
            </p:blipFill>
            <p:spPr>
              <a:xfrm>
                <a:off x="4092449" y="758195"/>
                <a:ext cx="1071063" cy="958318"/>
              </a:xfrm>
              <a:prstGeom prst="rect">
                <a:avLst/>
              </a:prstGeom>
            </p:spPr>
          </p:pic>
        </p:grpSp>
      </p:grpSp>
      <p:grpSp>
        <p:nvGrpSpPr>
          <p:cNvPr id="276" name="Grupo 275"/>
          <p:cNvGrpSpPr/>
          <p:nvPr/>
        </p:nvGrpSpPr>
        <p:grpSpPr>
          <a:xfrm>
            <a:off x="4627981" y="3138615"/>
            <a:ext cx="7439222" cy="1260524"/>
            <a:chOff x="4627981" y="3138615"/>
            <a:chExt cx="7439222" cy="1260524"/>
          </a:xfrm>
        </p:grpSpPr>
        <p:grpSp>
          <p:nvGrpSpPr>
            <p:cNvPr id="203" name="Grupo 202"/>
            <p:cNvGrpSpPr/>
            <p:nvPr/>
          </p:nvGrpSpPr>
          <p:grpSpPr>
            <a:xfrm>
              <a:off x="5545406" y="3429000"/>
              <a:ext cx="2352355" cy="671400"/>
              <a:chOff x="981141" y="2436537"/>
              <a:chExt cx="2797845" cy="735545"/>
            </a:xfrm>
            <a:scene3d>
              <a:camera prst="orthographicFront"/>
              <a:lightRig rig="flat" dir="t"/>
            </a:scene3d>
          </p:grpSpPr>
          <p:sp>
            <p:nvSpPr>
              <p:cNvPr id="204" name="Cheurón 203"/>
              <p:cNvSpPr/>
              <p:nvPr/>
            </p:nvSpPr>
            <p:spPr>
              <a:xfrm>
                <a:off x="981141" y="2436537"/>
                <a:ext cx="2797845" cy="726393"/>
              </a:xfrm>
              <a:prstGeom prst="chevron">
                <a:avLst/>
              </a:prstGeom>
              <a:sp3d prstMaterial="plastic">
                <a:bevelT w="120900" h="88900"/>
                <a:bevelB w="88900" h="31750" prst="angle"/>
              </a:sp3d>
            </p:spPr>
            <p:style>
              <a:lnRef idx="0">
                <a:schemeClr val="lt1">
                  <a:hueOff val="0"/>
                  <a:satOff val="0"/>
                  <a:lumOff val="0"/>
                  <a:alphaOff val="0"/>
                </a:schemeClr>
              </a:lnRef>
              <a:fillRef idx="3">
                <a:schemeClr val="accent5">
                  <a:hueOff val="-3676672"/>
                  <a:satOff val="-5114"/>
                  <a:lumOff val="-1961"/>
                  <a:alphaOff val="0"/>
                </a:schemeClr>
              </a:fillRef>
              <a:effectRef idx="2">
                <a:schemeClr val="accent5">
                  <a:hueOff val="-3676672"/>
                  <a:satOff val="-5114"/>
                  <a:lumOff val="-1961"/>
                  <a:alphaOff val="0"/>
                </a:schemeClr>
              </a:effectRef>
              <a:fontRef idx="minor">
                <a:schemeClr val="lt1"/>
              </a:fontRef>
            </p:style>
          </p:sp>
          <p:sp>
            <p:nvSpPr>
              <p:cNvPr id="205" name="Cheurón 4"/>
              <p:cNvSpPr/>
              <p:nvPr/>
            </p:nvSpPr>
            <p:spPr>
              <a:xfrm>
                <a:off x="1402402" y="2445689"/>
                <a:ext cx="2149717" cy="72639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C" sz="2000" b="1" kern="1200" dirty="0" smtClean="0">
                    <a:latin typeface="Verdana" panose="020B0604030504040204" pitchFamily="34" charset="0"/>
                    <a:ea typeface="Verdana" panose="020B0604030504040204" pitchFamily="34" charset="0"/>
                    <a:cs typeface="Verdana" panose="020B0604030504040204" pitchFamily="34" charset="0"/>
                  </a:rPr>
                  <a:t>Identificar</a:t>
                </a:r>
                <a:endParaRPr lang="es-EC" sz="20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16" name="Grupo 215"/>
            <p:cNvGrpSpPr/>
            <p:nvPr/>
          </p:nvGrpSpPr>
          <p:grpSpPr>
            <a:xfrm>
              <a:off x="7473471" y="3138615"/>
              <a:ext cx="2708349" cy="1260524"/>
              <a:chOff x="3141054" y="2020488"/>
              <a:chExt cx="2706919" cy="1082767"/>
            </a:xfrm>
            <a:scene3d>
              <a:camera prst="orthographicFront"/>
              <a:lightRig rig="flat" dir="t"/>
            </a:scene3d>
          </p:grpSpPr>
          <p:sp>
            <p:nvSpPr>
              <p:cNvPr id="217" name="Cheurón 216"/>
              <p:cNvSpPr/>
              <p:nvPr/>
            </p:nvSpPr>
            <p:spPr>
              <a:xfrm>
                <a:off x="3141054" y="2020488"/>
                <a:ext cx="2706919" cy="1082767"/>
              </a:xfrm>
              <a:prstGeom prst="chevron">
                <a:avLst/>
              </a:prstGeom>
              <a:sp3d extrusionH="12700" prstMaterial="plastic">
                <a:bevelT w="50800" h="50800"/>
              </a:sp3d>
            </p:spPr>
            <p:style>
              <a:lnRef idx="1">
                <a:schemeClr val="accent5">
                  <a:tint val="40000"/>
                  <a:alpha val="90000"/>
                  <a:hueOff val="-2956702"/>
                  <a:satOff val="-5126"/>
                  <a:lumOff val="-516"/>
                  <a:alphaOff val="0"/>
                </a:schemeClr>
              </a:lnRef>
              <a:fillRef idx="1">
                <a:schemeClr val="accent5">
                  <a:tint val="40000"/>
                  <a:alpha val="90000"/>
                  <a:hueOff val="-2956702"/>
                  <a:satOff val="-5126"/>
                  <a:lumOff val="-516"/>
                  <a:alphaOff val="0"/>
                </a:schemeClr>
              </a:fillRef>
              <a:effectRef idx="2">
                <a:schemeClr val="accent5">
                  <a:tint val="40000"/>
                  <a:alpha val="90000"/>
                  <a:hueOff val="-2956702"/>
                  <a:satOff val="-5126"/>
                  <a:lumOff val="-516"/>
                  <a:alphaOff val="0"/>
                </a:schemeClr>
              </a:effectRef>
              <a:fontRef idx="minor">
                <a:schemeClr val="dk1">
                  <a:hueOff val="0"/>
                  <a:satOff val="0"/>
                  <a:lumOff val="0"/>
                  <a:alphaOff val="0"/>
                </a:schemeClr>
              </a:fontRef>
            </p:style>
          </p:sp>
          <p:sp>
            <p:nvSpPr>
              <p:cNvPr id="218" name="Cheurón 4"/>
              <p:cNvSpPr/>
              <p:nvPr/>
            </p:nvSpPr>
            <p:spPr>
              <a:xfrm>
                <a:off x="3682438" y="2020488"/>
                <a:ext cx="1624152" cy="108276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kern="1200" dirty="0" smtClean="0">
                    <a:ea typeface="Verdana" panose="020B0604030504040204" pitchFamily="34" charset="0"/>
                    <a:cs typeface="Verdana" panose="020B0604030504040204" pitchFamily="34" charset="0"/>
                  </a:rPr>
                  <a:t>Perfil emprendedor hotelero según el Modelo de Gartner (1985)</a:t>
                </a:r>
                <a:endParaRPr lang="es-EC" kern="1200" dirty="0">
                  <a:ea typeface="Verdana" panose="020B0604030504040204" pitchFamily="34" charset="0"/>
                  <a:cs typeface="Verdana" panose="020B0604030504040204" pitchFamily="34" charset="0"/>
                </a:endParaRPr>
              </a:p>
            </p:txBody>
          </p:sp>
        </p:grpSp>
        <p:grpSp>
          <p:nvGrpSpPr>
            <p:cNvPr id="273" name="Grupo 272"/>
            <p:cNvGrpSpPr/>
            <p:nvPr/>
          </p:nvGrpSpPr>
          <p:grpSpPr>
            <a:xfrm>
              <a:off x="4627981" y="3498536"/>
              <a:ext cx="638278" cy="490958"/>
              <a:chOff x="4627981" y="3498536"/>
              <a:chExt cx="638278" cy="490958"/>
            </a:xfrm>
          </p:grpSpPr>
          <p:cxnSp>
            <p:nvCxnSpPr>
              <p:cNvPr id="247" name="Conector recto 246"/>
              <p:cNvCxnSpPr/>
              <p:nvPr/>
            </p:nvCxnSpPr>
            <p:spPr>
              <a:xfrm>
                <a:off x="4979907" y="3739375"/>
                <a:ext cx="286352" cy="4640"/>
              </a:xfrm>
              <a:prstGeom prst="line">
                <a:avLst/>
              </a:prstGeom>
              <a:ln>
                <a:solidFill>
                  <a:srgbClr val="35B685"/>
                </a:solidFill>
              </a:ln>
            </p:spPr>
            <p:style>
              <a:lnRef idx="1">
                <a:schemeClr val="accent1"/>
              </a:lnRef>
              <a:fillRef idx="0">
                <a:schemeClr val="accent1"/>
              </a:fillRef>
              <a:effectRef idx="0">
                <a:schemeClr val="accent1"/>
              </a:effectRef>
              <a:fontRef idx="minor">
                <a:schemeClr val="tx1"/>
              </a:fontRef>
            </p:style>
          </p:cxnSp>
          <p:sp>
            <p:nvSpPr>
              <p:cNvPr id="245" name="Cheurón 244"/>
              <p:cNvSpPr/>
              <p:nvPr/>
            </p:nvSpPr>
            <p:spPr>
              <a:xfrm>
                <a:off x="4627981" y="3498536"/>
                <a:ext cx="367862" cy="490958"/>
              </a:xfrm>
              <a:prstGeom prst="chevron">
                <a:avLst>
                  <a:gd name="adj" fmla="val 68042"/>
                </a:avLst>
              </a:prstGeom>
              <a:solidFill>
                <a:srgbClr val="4CC294"/>
              </a:solidFill>
              <a:ln>
                <a:solidFill>
                  <a:schemeClr val="bg1"/>
                </a:solidFill>
              </a:ln>
              <a:effectLst>
                <a:innerShdw dist="254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grpSp>
          <p:nvGrpSpPr>
            <p:cNvPr id="275" name="Grupo 274"/>
            <p:cNvGrpSpPr/>
            <p:nvPr/>
          </p:nvGrpSpPr>
          <p:grpSpPr>
            <a:xfrm>
              <a:off x="9784686" y="3235309"/>
              <a:ext cx="2282517" cy="1067134"/>
              <a:chOff x="9784686" y="3235309"/>
              <a:chExt cx="2282517" cy="1067134"/>
            </a:xfrm>
          </p:grpSpPr>
          <p:sp>
            <p:nvSpPr>
              <p:cNvPr id="220" name="Cheurón 219"/>
              <p:cNvSpPr/>
              <p:nvPr/>
            </p:nvSpPr>
            <p:spPr>
              <a:xfrm>
                <a:off x="9784686" y="3235309"/>
                <a:ext cx="2243027" cy="1067134"/>
              </a:xfrm>
              <a:prstGeom prst="chevron">
                <a:avLst>
                  <a:gd name="adj" fmla="val 52587"/>
                </a:avLst>
              </a:prstGeom>
              <a:scene3d>
                <a:camera prst="orthographicFront"/>
                <a:lightRig rig="flat" dir="t"/>
              </a:scene3d>
              <a:sp3d extrusionH="12700" prstMaterial="plastic">
                <a:bevelT w="50800" h="50800"/>
              </a:sp3d>
            </p:spPr>
            <p:style>
              <a:lnRef idx="1">
                <a:schemeClr val="accent5">
                  <a:tint val="40000"/>
                  <a:alpha val="90000"/>
                  <a:hueOff val="-4435053"/>
                  <a:satOff val="-7690"/>
                  <a:lumOff val="-773"/>
                  <a:alphaOff val="0"/>
                </a:schemeClr>
              </a:lnRef>
              <a:fillRef idx="1">
                <a:schemeClr val="accent5">
                  <a:tint val="40000"/>
                  <a:alpha val="90000"/>
                  <a:hueOff val="-4435053"/>
                  <a:satOff val="-7690"/>
                  <a:lumOff val="-773"/>
                  <a:alphaOff val="0"/>
                </a:schemeClr>
              </a:fillRef>
              <a:effectRef idx="2">
                <a:schemeClr val="accent5">
                  <a:tint val="40000"/>
                  <a:alpha val="90000"/>
                  <a:hueOff val="-4435053"/>
                  <a:satOff val="-7690"/>
                  <a:lumOff val="-773"/>
                  <a:alphaOff val="0"/>
                </a:schemeClr>
              </a:effectRef>
              <a:fontRef idx="minor">
                <a:schemeClr val="dk1">
                  <a:hueOff val="0"/>
                  <a:satOff val="0"/>
                  <a:lumOff val="0"/>
                  <a:alphaOff val="0"/>
                </a:schemeClr>
              </a:fontRef>
            </p:style>
          </p:sp>
          <p:sp>
            <p:nvSpPr>
              <p:cNvPr id="256" name="Cheurón 4"/>
              <p:cNvSpPr/>
              <p:nvPr/>
            </p:nvSpPr>
            <p:spPr>
              <a:xfrm>
                <a:off x="9784686" y="3320799"/>
                <a:ext cx="2282517" cy="89615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273050" lvl="0" algn="ctr" defTabSz="900113">
                  <a:lnSpc>
                    <a:spcPct val="90000"/>
                  </a:lnSpc>
                  <a:spcBef>
                    <a:spcPct val="0"/>
                  </a:spcBef>
                  <a:spcAft>
                    <a:spcPct val="35000"/>
                  </a:spcAft>
                </a:pPr>
                <a:r>
                  <a:rPr lang="es-EC" kern="1200" dirty="0" smtClean="0">
                    <a:ea typeface="Verdana" panose="020B0604030504040204" pitchFamily="34" charset="0"/>
                    <a:cs typeface="Verdana" panose="020B0604030504040204" pitchFamily="34" charset="0"/>
                  </a:rPr>
                  <a:t>Viabilidad de emprender en hostales</a:t>
                </a:r>
                <a:endParaRPr lang="es-EC" kern="1200" dirty="0">
                  <a:ea typeface="Verdana" panose="020B0604030504040204" pitchFamily="34" charset="0"/>
                  <a:cs typeface="Verdana" panose="020B0604030504040204" pitchFamily="34" charset="0"/>
                </a:endParaRPr>
              </a:p>
            </p:txBody>
          </p:sp>
        </p:grpSp>
        <p:grpSp>
          <p:nvGrpSpPr>
            <p:cNvPr id="265" name="Grupo 264"/>
            <p:cNvGrpSpPr/>
            <p:nvPr/>
          </p:nvGrpSpPr>
          <p:grpSpPr>
            <a:xfrm>
              <a:off x="5282194" y="3405263"/>
              <a:ext cx="724571" cy="728267"/>
              <a:chOff x="5282194" y="3405263"/>
              <a:chExt cx="724571" cy="728267"/>
            </a:xfrm>
          </p:grpSpPr>
          <p:sp>
            <p:nvSpPr>
              <p:cNvPr id="246" name="Elipse 245"/>
              <p:cNvSpPr/>
              <p:nvPr/>
            </p:nvSpPr>
            <p:spPr>
              <a:xfrm>
                <a:off x="5282194" y="3405263"/>
                <a:ext cx="724571" cy="728267"/>
              </a:xfrm>
              <a:prstGeom prst="ellipse">
                <a:avLst/>
              </a:prstGeom>
              <a:solidFill>
                <a:schemeClr val="bg1"/>
              </a:solidFill>
              <a:ln>
                <a:noFill/>
              </a:ln>
              <a:effectLst>
                <a:innerShdw blurRad="114300" dist="50800" dir="21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59" name="Imagen 258"/>
              <p:cNvPicPr>
                <a:picLocks noChangeAspect="1"/>
              </p:cNvPicPr>
              <p:nvPr/>
            </p:nvPicPr>
            <p:blipFill rotWithShape="1">
              <a:blip r:embed="rId5">
                <a:extLst>
                  <a:ext uri="{BEBA8EAE-BF5A-486C-A8C5-ECC9F3942E4B}">
                    <a14:imgProps xmlns:a14="http://schemas.microsoft.com/office/drawing/2010/main">
                      <a14:imgLayer r:embed="rId4">
                        <a14:imgEffect>
                          <a14:backgroundRemoval t="72708" b="95096" l="38978" r="58147">
                            <a14:foregroundMark x1="48882" y1="82303" x2="48882" y2="82303"/>
                            <a14:foregroundMark x1="51278" y1="80171" x2="51278" y2="80171"/>
                            <a14:foregroundMark x1="48882" y1="78678" x2="48882" y2="78678"/>
                            <a14:foregroundMark x1="48083" y1="79104" x2="48083" y2="79104"/>
                            <a14:foregroundMark x1="47764" y1="88060" x2="47764" y2="88060"/>
                            <a14:foregroundMark x1="55751" y1="84861" x2="55751" y2="84861"/>
                            <a14:foregroundMark x1="55272" y1="81237" x2="55272" y2="81237"/>
                            <a14:foregroundMark x1="45367" y1="84009" x2="45367" y2="84009"/>
                            <a14:foregroundMark x1="49042" y1="79531" x2="49042" y2="79531"/>
                            <a14:foregroundMark x1="50958" y1="82729" x2="50958" y2="82729"/>
                          </a14:backgroundRemoval>
                        </a14:imgEffect>
                      </a14:imgLayer>
                    </a14:imgProps>
                  </a:ext>
                  <a:ext uri="{28A0092B-C50C-407E-A947-70E740481C1C}">
                    <a14:useLocalDpi xmlns:a14="http://schemas.microsoft.com/office/drawing/2010/main" val="0"/>
                  </a:ext>
                </a:extLst>
              </a:blip>
              <a:srcRect l="42095" t="75319" r="42839" b="6007"/>
              <a:stretch/>
            </p:blipFill>
            <p:spPr>
              <a:xfrm>
                <a:off x="5365153" y="3457620"/>
                <a:ext cx="606857" cy="563510"/>
              </a:xfrm>
              <a:prstGeom prst="rect">
                <a:avLst/>
              </a:prstGeom>
            </p:spPr>
          </p:pic>
        </p:grpSp>
      </p:grpSp>
      <p:grpSp>
        <p:nvGrpSpPr>
          <p:cNvPr id="278" name="Grupo 277"/>
          <p:cNvGrpSpPr/>
          <p:nvPr/>
        </p:nvGrpSpPr>
        <p:grpSpPr>
          <a:xfrm>
            <a:off x="3579301" y="5439259"/>
            <a:ext cx="8097092" cy="923785"/>
            <a:chOff x="3579301" y="5439259"/>
            <a:chExt cx="8097092" cy="923785"/>
          </a:xfrm>
        </p:grpSpPr>
        <p:grpSp>
          <p:nvGrpSpPr>
            <p:cNvPr id="206" name="Grupo 205"/>
            <p:cNvGrpSpPr/>
            <p:nvPr/>
          </p:nvGrpSpPr>
          <p:grpSpPr>
            <a:xfrm>
              <a:off x="4503931" y="5548233"/>
              <a:ext cx="2264073" cy="662443"/>
              <a:chOff x="366031" y="4601010"/>
              <a:chExt cx="2099362" cy="502795"/>
            </a:xfrm>
            <a:scene3d>
              <a:camera prst="orthographicFront"/>
              <a:lightRig rig="flat" dir="t"/>
            </a:scene3d>
          </p:grpSpPr>
          <p:sp>
            <p:nvSpPr>
              <p:cNvPr id="207" name="Cheurón 206"/>
              <p:cNvSpPr/>
              <p:nvPr/>
            </p:nvSpPr>
            <p:spPr>
              <a:xfrm>
                <a:off x="366031" y="4601010"/>
                <a:ext cx="2099362" cy="502795"/>
              </a:xfrm>
              <a:prstGeom prst="chevron">
                <a:avLst/>
              </a:prstGeom>
              <a:sp3d prstMaterial="plastic">
                <a:bevelT w="120900" h="88900"/>
                <a:bevelB w="88900" h="31750" prst="angle"/>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sp>
            <p:nvSpPr>
              <p:cNvPr id="208" name="Cheurón 4"/>
              <p:cNvSpPr/>
              <p:nvPr/>
            </p:nvSpPr>
            <p:spPr>
              <a:xfrm>
                <a:off x="617429" y="4601010"/>
                <a:ext cx="1662599" cy="5027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s-EC" sz="2000" b="1" kern="1200" dirty="0" smtClean="0">
                    <a:latin typeface="Verdana" panose="020B0604030504040204" pitchFamily="34" charset="0"/>
                    <a:ea typeface="Verdana" panose="020B0604030504040204" pitchFamily="34" charset="0"/>
                    <a:cs typeface="Verdana" panose="020B0604030504040204" pitchFamily="34" charset="0"/>
                  </a:rPr>
                  <a:t>Proponer</a:t>
                </a:r>
                <a:endParaRPr lang="es-EC" sz="2000" b="1" kern="12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22" name="Grupo 221"/>
            <p:cNvGrpSpPr/>
            <p:nvPr/>
          </p:nvGrpSpPr>
          <p:grpSpPr>
            <a:xfrm>
              <a:off x="6481178" y="5472707"/>
              <a:ext cx="2687998" cy="856891"/>
              <a:chOff x="2280075" y="4415359"/>
              <a:chExt cx="2774917" cy="856891"/>
            </a:xfrm>
            <a:scene3d>
              <a:camera prst="orthographicFront"/>
              <a:lightRig rig="flat" dir="t"/>
            </a:scene3d>
          </p:grpSpPr>
          <p:sp>
            <p:nvSpPr>
              <p:cNvPr id="223" name="Cheurón 222"/>
              <p:cNvSpPr/>
              <p:nvPr/>
            </p:nvSpPr>
            <p:spPr>
              <a:xfrm>
                <a:off x="2280075" y="4415359"/>
                <a:ext cx="2774917" cy="856891"/>
              </a:xfrm>
              <a:prstGeom prst="chevron">
                <a:avLst/>
              </a:prstGeom>
              <a:sp3d extrusionH="12700" prstMaterial="plastic">
                <a:bevelT w="50800" h="50800"/>
              </a:sp3d>
            </p:spPr>
            <p:style>
              <a:lnRef idx="1">
                <a:schemeClr val="accent5">
                  <a:tint val="40000"/>
                  <a:alpha val="90000"/>
                  <a:hueOff val="-5913404"/>
                  <a:satOff val="-10253"/>
                  <a:lumOff val="-1031"/>
                  <a:alphaOff val="0"/>
                </a:schemeClr>
              </a:lnRef>
              <a:fillRef idx="1">
                <a:schemeClr val="accent5">
                  <a:tint val="40000"/>
                  <a:alpha val="90000"/>
                  <a:hueOff val="-5913404"/>
                  <a:satOff val="-10253"/>
                  <a:lumOff val="-1031"/>
                  <a:alphaOff val="0"/>
                </a:schemeClr>
              </a:fillRef>
              <a:effectRef idx="2">
                <a:schemeClr val="accent5">
                  <a:tint val="40000"/>
                  <a:alpha val="90000"/>
                  <a:hueOff val="-5913404"/>
                  <a:satOff val="-10253"/>
                  <a:lumOff val="-1031"/>
                  <a:alphaOff val="0"/>
                </a:schemeClr>
              </a:effectRef>
              <a:fontRef idx="minor">
                <a:schemeClr val="dk1">
                  <a:hueOff val="0"/>
                  <a:satOff val="0"/>
                  <a:lumOff val="0"/>
                  <a:alphaOff val="0"/>
                </a:schemeClr>
              </a:fontRef>
            </p:style>
          </p:sp>
          <p:sp>
            <p:nvSpPr>
              <p:cNvPr id="224" name="Cheurón 4"/>
              <p:cNvSpPr/>
              <p:nvPr/>
            </p:nvSpPr>
            <p:spPr>
              <a:xfrm>
                <a:off x="2708521" y="4415359"/>
                <a:ext cx="1918026" cy="8568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kern="1200" dirty="0" smtClean="0">
                    <a:ea typeface="Verdana" panose="020B0604030504040204" pitchFamily="34" charset="0"/>
                    <a:cs typeface="Verdana" panose="020B0604030504040204" pitchFamily="34" charset="0"/>
                  </a:rPr>
                  <a:t>Estrategias de apoyo al emprendimiento</a:t>
                </a:r>
                <a:endParaRPr lang="es-EC" kern="1200" dirty="0">
                  <a:ea typeface="Verdana" panose="020B0604030504040204" pitchFamily="34" charset="0"/>
                  <a:cs typeface="Verdana" panose="020B0604030504040204" pitchFamily="34" charset="0"/>
                </a:endParaRPr>
              </a:p>
            </p:txBody>
          </p:sp>
        </p:grpSp>
        <p:grpSp>
          <p:nvGrpSpPr>
            <p:cNvPr id="225" name="Grupo 224"/>
            <p:cNvGrpSpPr/>
            <p:nvPr/>
          </p:nvGrpSpPr>
          <p:grpSpPr>
            <a:xfrm>
              <a:off x="8900144" y="5439259"/>
              <a:ext cx="2776249" cy="923785"/>
              <a:chOff x="4495174" y="4407910"/>
              <a:chExt cx="2867331" cy="923785"/>
            </a:xfrm>
            <a:scene3d>
              <a:camera prst="orthographicFront"/>
              <a:lightRig rig="flat" dir="t"/>
            </a:scene3d>
          </p:grpSpPr>
          <p:sp>
            <p:nvSpPr>
              <p:cNvPr id="226" name="Cheurón 225"/>
              <p:cNvSpPr/>
              <p:nvPr/>
            </p:nvSpPr>
            <p:spPr>
              <a:xfrm>
                <a:off x="4495174" y="4407910"/>
                <a:ext cx="2867331" cy="923785"/>
              </a:xfrm>
              <a:prstGeom prst="chevron">
                <a:avLst/>
              </a:prstGeom>
              <a:sp3d extrusionH="12700" prstMaterial="plastic">
                <a:bevelT w="50800" h="50800"/>
              </a:sp3d>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227" name="Cheurón 4"/>
              <p:cNvSpPr/>
              <p:nvPr/>
            </p:nvSpPr>
            <p:spPr>
              <a:xfrm>
                <a:off x="4957067" y="4407910"/>
                <a:ext cx="1943546" cy="92378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marL="95250" lvl="0" algn="ctr" defTabSz="711200">
                  <a:lnSpc>
                    <a:spcPct val="90000"/>
                  </a:lnSpc>
                  <a:spcBef>
                    <a:spcPct val="0"/>
                  </a:spcBef>
                  <a:spcAft>
                    <a:spcPct val="35000"/>
                  </a:spcAft>
                </a:pPr>
                <a:r>
                  <a:rPr lang="es-EC" kern="1200" dirty="0" smtClean="0">
                    <a:ea typeface="Verdana" panose="020B0604030504040204" pitchFamily="34" charset="0"/>
                    <a:cs typeface="Verdana" panose="020B0604030504040204" pitchFamily="34" charset="0"/>
                  </a:rPr>
                  <a:t>Sostenibilidad de hostales del sur del DMQ</a:t>
                </a:r>
                <a:endParaRPr lang="es-EC" kern="1200" dirty="0">
                  <a:ea typeface="Verdana" panose="020B0604030504040204" pitchFamily="34" charset="0"/>
                  <a:cs typeface="Verdana" panose="020B0604030504040204" pitchFamily="34" charset="0"/>
                </a:endParaRPr>
              </a:p>
            </p:txBody>
          </p:sp>
        </p:grpSp>
        <p:grpSp>
          <p:nvGrpSpPr>
            <p:cNvPr id="277" name="Grupo 276"/>
            <p:cNvGrpSpPr/>
            <p:nvPr/>
          </p:nvGrpSpPr>
          <p:grpSpPr>
            <a:xfrm>
              <a:off x="3579301" y="5629337"/>
              <a:ext cx="638278" cy="490958"/>
              <a:chOff x="3579301" y="5629337"/>
              <a:chExt cx="638278" cy="490958"/>
            </a:xfrm>
          </p:grpSpPr>
          <p:cxnSp>
            <p:nvCxnSpPr>
              <p:cNvPr id="250" name="Conector recto 249"/>
              <p:cNvCxnSpPr/>
              <p:nvPr/>
            </p:nvCxnSpPr>
            <p:spPr>
              <a:xfrm>
                <a:off x="3931227" y="5870176"/>
                <a:ext cx="286352" cy="4640"/>
              </a:xfrm>
              <a:prstGeom prst="line">
                <a:avLst/>
              </a:prstGeom>
              <a:ln>
                <a:solidFill>
                  <a:srgbClr val="65A739"/>
                </a:solidFill>
              </a:ln>
            </p:spPr>
            <p:style>
              <a:lnRef idx="1">
                <a:schemeClr val="accent1"/>
              </a:lnRef>
              <a:fillRef idx="0">
                <a:schemeClr val="accent1"/>
              </a:fillRef>
              <a:effectRef idx="0">
                <a:schemeClr val="accent1"/>
              </a:effectRef>
              <a:fontRef idx="minor">
                <a:schemeClr val="tx1"/>
              </a:fontRef>
            </p:style>
          </p:cxnSp>
          <p:sp>
            <p:nvSpPr>
              <p:cNvPr id="248" name="Cheurón 247"/>
              <p:cNvSpPr/>
              <p:nvPr/>
            </p:nvSpPr>
            <p:spPr>
              <a:xfrm>
                <a:off x="3579301" y="5629337"/>
                <a:ext cx="367862" cy="490958"/>
              </a:xfrm>
              <a:prstGeom prst="chevron">
                <a:avLst>
                  <a:gd name="adj" fmla="val 68042"/>
                </a:avLst>
              </a:prstGeom>
              <a:solidFill>
                <a:srgbClr val="68AA3C"/>
              </a:solidFill>
              <a:ln>
                <a:solidFill>
                  <a:schemeClr val="bg1"/>
                </a:solidFill>
              </a:ln>
              <a:effectLst>
                <a:innerShdw dist="254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grpSp>
          <p:nvGrpSpPr>
            <p:cNvPr id="266" name="Grupo 265"/>
            <p:cNvGrpSpPr/>
            <p:nvPr/>
          </p:nvGrpSpPr>
          <p:grpSpPr>
            <a:xfrm>
              <a:off x="4233514" y="5500048"/>
              <a:ext cx="762329" cy="771040"/>
              <a:chOff x="4233514" y="5500048"/>
              <a:chExt cx="762329" cy="771040"/>
            </a:xfrm>
          </p:grpSpPr>
          <p:sp>
            <p:nvSpPr>
              <p:cNvPr id="249" name="Elipse 248"/>
              <p:cNvSpPr/>
              <p:nvPr/>
            </p:nvSpPr>
            <p:spPr>
              <a:xfrm>
                <a:off x="4233514" y="5500048"/>
                <a:ext cx="762329" cy="771040"/>
              </a:xfrm>
              <a:prstGeom prst="ellipse">
                <a:avLst/>
              </a:prstGeom>
              <a:solidFill>
                <a:schemeClr val="bg1"/>
              </a:solidFill>
              <a:ln>
                <a:noFill/>
              </a:ln>
              <a:effectLst>
                <a:innerShdw blurRad="114300" dist="50800" dir="21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58" name="Imagen 257"/>
              <p:cNvPicPr>
                <a:picLocks noChangeAspect="1"/>
              </p:cNvPicPr>
              <p:nvPr/>
            </p:nvPicPr>
            <p:blipFill rotWithShape="1">
              <a:blip r:embed="rId6">
                <a:extLst>
                  <a:ext uri="{BEBA8EAE-BF5A-486C-A8C5-ECC9F3942E4B}">
                    <a14:imgProps xmlns:a14="http://schemas.microsoft.com/office/drawing/2010/main">
                      <a14:imgLayer r:embed="rId4">
                        <a14:imgEffect>
                          <a14:backgroundRemoval t="55561" b="70501" l="82245" r="94729">
                            <a14:foregroundMark x1="83706" y1="64392" x2="83706" y2="64392"/>
                            <a14:foregroundMark x1="88818" y1="67377" x2="88818" y2="67377"/>
                            <a14:foregroundMark x1="92971" y1="65672" x2="92971" y2="65672"/>
                            <a14:foregroundMark x1="92812" y1="63753" x2="92812" y2="63753"/>
                            <a14:foregroundMark x1="91853" y1="65245" x2="91853" y2="65245"/>
                            <a14:foregroundMark x1="93610" y1="65245" x2="93610" y2="65245"/>
                            <a14:foregroundMark x1="93131" y1="61407" x2="93131" y2="61407"/>
                            <a14:foregroundMark x1="89776" y1="58635" x2="89776" y2="58635"/>
                            <a14:foregroundMark x1="90895" y1="58635" x2="90895" y2="58635"/>
                            <a14:foregroundMark x1="82748" y1="57783" x2="82748" y2="57783"/>
                            <a14:foregroundMark x1="83866" y1="56503" x2="83866" y2="56503"/>
                            <a14:foregroundMark x1="84505" y1="56290" x2="84505" y2="56290"/>
                            <a14:foregroundMark x1="85783" y1="60554" x2="85783" y2="60554"/>
                            <a14:foregroundMark x1="88179" y1="62260" x2="88179" y2="62260"/>
                            <a14:foregroundMark x1="88019" y1="62260" x2="88019" y2="62260"/>
                          </a14:backgroundRemoval>
                        </a14:imgEffect>
                      </a14:imgLayer>
                    </a14:imgProps>
                  </a:ext>
                  <a:ext uri="{28A0092B-C50C-407E-A947-70E740481C1C}">
                    <a14:useLocalDpi xmlns:a14="http://schemas.microsoft.com/office/drawing/2010/main" val="0"/>
                  </a:ext>
                </a:extLst>
              </a:blip>
              <a:srcRect l="80685" t="53694" r="3711" b="27632"/>
              <a:stretch/>
            </p:blipFill>
            <p:spPr>
              <a:xfrm>
                <a:off x="4281123" y="5587746"/>
                <a:ext cx="693924" cy="622139"/>
              </a:xfrm>
              <a:prstGeom prst="rect">
                <a:avLst/>
              </a:prstGeom>
            </p:spPr>
          </p:pic>
        </p:grpSp>
      </p:grpSp>
      <p:grpSp>
        <p:nvGrpSpPr>
          <p:cNvPr id="287" name="Grupo 286"/>
          <p:cNvGrpSpPr/>
          <p:nvPr/>
        </p:nvGrpSpPr>
        <p:grpSpPr>
          <a:xfrm>
            <a:off x="4781719" y="6598506"/>
            <a:ext cx="2663874" cy="180000"/>
            <a:chOff x="4781719" y="6598506"/>
            <a:chExt cx="2663874" cy="180000"/>
          </a:xfrm>
        </p:grpSpPr>
        <p:sp>
          <p:nvSpPr>
            <p:cNvPr id="279" name="Conector 278"/>
            <p:cNvSpPr/>
            <p:nvPr/>
          </p:nvSpPr>
          <p:spPr>
            <a:xfrm>
              <a:off x="4781719"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0" name="Conector 279"/>
            <p:cNvSpPr/>
            <p:nvPr/>
          </p:nvSpPr>
          <p:spPr>
            <a:xfrm>
              <a:off x="519022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1" name="Conector 280"/>
            <p:cNvSpPr/>
            <p:nvPr/>
          </p:nvSpPr>
          <p:spPr>
            <a:xfrm>
              <a:off x="5536115" y="6598506"/>
              <a:ext cx="180000" cy="180000"/>
            </a:xfrm>
            <a:prstGeom prst="flowChartConnector">
              <a:avLst/>
            </a:prstGeom>
            <a:solidFill>
              <a:srgbClr val="23585F"/>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2" name="Conector 281"/>
            <p:cNvSpPr/>
            <p:nvPr/>
          </p:nvSpPr>
          <p:spPr>
            <a:xfrm>
              <a:off x="588201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3" name="Conector 282"/>
            <p:cNvSpPr/>
            <p:nvPr/>
          </p:nvSpPr>
          <p:spPr>
            <a:xfrm>
              <a:off x="6227905"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4" name="Conector 283"/>
            <p:cNvSpPr/>
            <p:nvPr/>
          </p:nvSpPr>
          <p:spPr>
            <a:xfrm>
              <a:off x="657380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5" name="Conector 284"/>
            <p:cNvSpPr/>
            <p:nvPr/>
          </p:nvSpPr>
          <p:spPr>
            <a:xfrm>
              <a:off x="6919695"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86" name="Conector 285"/>
            <p:cNvSpPr/>
            <p:nvPr/>
          </p:nvSpPr>
          <p:spPr>
            <a:xfrm>
              <a:off x="7265593"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42882260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72"/>
                                        </p:tgtEl>
                                        <p:attrNameLst>
                                          <p:attrName>style.visibility</p:attrName>
                                        </p:attrNameLst>
                                      </p:cBhvr>
                                      <p:to>
                                        <p:strVal val="visible"/>
                                      </p:to>
                                    </p:set>
                                    <p:anim calcmode="lin" valueType="num">
                                      <p:cBhvr additive="base">
                                        <p:cTn id="11" dur="250" fill="hold"/>
                                        <p:tgtEl>
                                          <p:spTgt spid="272"/>
                                        </p:tgtEl>
                                        <p:attrNameLst>
                                          <p:attrName>ppt_x</p:attrName>
                                        </p:attrNameLst>
                                      </p:cBhvr>
                                      <p:tavLst>
                                        <p:tav tm="0">
                                          <p:val>
                                            <p:strVal val="#ppt_x"/>
                                          </p:val>
                                        </p:tav>
                                        <p:tav tm="100000">
                                          <p:val>
                                            <p:strVal val="#ppt_x"/>
                                          </p:val>
                                        </p:tav>
                                      </p:tavLst>
                                    </p:anim>
                                    <p:anim calcmode="lin" valueType="num">
                                      <p:cBhvr additive="base">
                                        <p:cTn id="12" dur="250" fill="hold"/>
                                        <p:tgtEl>
                                          <p:spTgt spid="2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6"/>
                                        </p:tgtEl>
                                        <p:attrNameLst>
                                          <p:attrName>style.visibility</p:attrName>
                                        </p:attrNameLst>
                                      </p:cBhvr>
                                      <p:to>
                                        <p:strVal val="visible"/>
                                      </p:to>
                                    </p:set>
                                    <p:anim calcmode="lin" valueType="num">
                                      <p:cBhvr additive="base">
                                        <p:cTn id="17" dur="250" fill="hold"/>
                                        <p:tgtEl>
                                          <p:spTgt spid="276"/>
                                        </p:tgtEl>
                                        <p:attrNameLst>
                                          <p:attrName>ppt_x</p:attrName>
                                        </p:attrNameLst>
                                      </p:cBhvr>
                                      <p:tavLst>
                                        <p:tav tm="0">
                                          <p:val>
                                            <p:strVal val="#ppt_x"/>
                                          </p:val>
                                        </p:tav>
                                        <p:tav tm="100000">
                                          <p:val>
                                            <p:strVal val="#ppt_x"/>
                                          </p:val>
                                        </p:tav>
                                      </p:tavLst>
                                    </p:anim>
                                    <p:anim calcmode="lin" valueType="num">
                                      <p:cBhvr additive="base">
                                        <p:cTn id="18" dur="250" fill="hold"/>
                                        <p:tgtEl>
                                          <p:spTgt spid="27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78"/>
                                        </p:tgtEl>
                                        <p:attrNameLst>
                                          <p:attrName>style.visibility</p:attrName>
                                        </p:attrNameLst>
                                      </p:cBhvr>
                                      <p:to>
                                        <p:strVal val="visible"/>
                                      </p:to>
                                    </p:set>
                                    <p:anim calcmode="lin" valueType="num">
                                      <p:cBhvr additive="base">
                                        <p:cTn id="23" dur="250" fill="hold"/>
                                        <p:tgtEl>
                                          <p:spTgt spid="278"/>
                                        </p:tgtEl>
                                        <p:attrNameLst>
                                          <p:attrName>ppt_x</p:attrName>
                                        </p:attrNameLst>
                                      </p:cBhvr>
                                      <p:tavLst>
                                        <p:tav tm="0">
                                          <p:val>
                                            <p:strVal val="#ppt_x"/>
                                          </p:val>
                                        </p:tav>
                                        <p:tav tm="100000">
                                          <p:val>
                                            <p:strVal val="#ppt_x"/>
                                          </p:val>
                                        </p:tav>
                                      </p:tavLst>
                                    </p:anim>
                                    <p:anim calcmode="lin" valueType="num">
                                      <p:cBhvr additive="base">
                                        <p:cTn id="24" dur="250" fill="hold"/>
                                        <p:tgtEl>
                                          <p:spTgt spid="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98000">
              <a:schemeClr val="bg2">
                <a:alpha val="62000"/>
              </a:schemeClr>
            </a:gs>
            <a:gs pos="29000">
              <a:schemeClr val="bg1"/>
            </a:gs>
            <a:gs pos="74000">
              <a:schemeClr val="bg1">
                <a:lumMod val="95000"/>
              </a:schemeClr>
            </a:gs>
            <a:gs pos="83000">
              <a:schemeClr val="bg1">
                <a:lumMod val="95000"/>
              </a:schemeClr>
            </a:gs>
            <a:gs pos="100000">
              <a:schemeClr val="accent5">
                <a:lumMod val="30000"/>
                <a:lumOff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0" name="Rectángulo 59"/>
          <p:cNvSpPr/>
          <p:nvPr/>
        </p:nvSpPr>
        <p:spPr>
          <a:xfrm>
            <a:off x="-81128" y="-37934"/>
            <a:ext cx="12207133" cy="6193641"/>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0" name="CuadroTexto 69"/>
          <p:cNvSpPr txBox="1"/>
          <p:nvPr/>
        </p:nvSpPr>
        <p:spPr>
          <a:xfrm>
            <a:off x="202938" y="-2832926"/>
            <a:ext cx="3082475" cy="2462213"/>
          </a:xfrm>
          <a:prstGeom prst="rect">
            <a:avLst/>
          </a:prstGeom>
          <a:solidFill>
            <a:schemeClr val="bg1"/>
          </a:solidFill>
          <a:ln>
            <a:noFill/>
          </a:ln>
        </p:spPr>
        <p:txBody>
          <a:bodyPr wrap="square" rtlCol="0">
            <a:spAutoFit/>
          </a:bodyPr>
          <a:lstStyle/>
          <a:p>
            <a:pPr algn="just"/>
            <a:r>
              <a:rPr lang="es-EC" sz="2200" dirty="0" smtClean="0"/>
              <a:t>Corrientes del pensamiento económico: Escuela Schumpeteriana y Austriaca. </a:t>
            </a:r>
          </a:p>
          <a:p>
            <a:pPr algn="ctr"/>
            <a:r>
              <a:rPr lang="es-EC" sz="2200" b="1" dirty="0" smtClean="0"/>
              <a:t>TEORÍA DE LA ACCIÓN PLANEADA DE GARTNER (1985)</a:t>
            </a:r>
            <a:endParaRPr lang="es-EC" sz="2200" b="1" dirty="0"/>
          </a:p>
        </p:txBody>
      </p:sp>
      <p:sp>
        <p:nvSpPr>
          <p:cNvPr id="73" name="CuadroTexto 72"/>
          <p:cNvSpPr txBox="1"/>
          <p:nvPr/>
        </p:nvSpPr>
        <p:spPr>
          <a:xfrm>
            <a:off x="-3070531" y="3762810"/>
            <a:ext cx="2957358" cy="2308324"/>
          </a:xfrm>
          <a:prstGeom prst="rect">
            <a:avLst/>
          </a:prstGeom>
          <a:solidFill>
            <a:schemeClr val="bg1"/>
          </a:solidFill>
          <a:ln>
            <a:noFill/>
          </a:ln>
        </p:spPr>
        <p:txBody>
          <a:bodyPr wrap="square" rtlCol="0">
            <a:spAutoFit/>
          </a:bodyPr>
          <a:lstStyle/>
          <a:p>
            <a:pPr algn="just"/>
            <a:r>
              <a:rPr lang="es-EC" sz="2400" dirty="0" smtClean="0"/>
              <a:t>Enfocar las características de los emprendedores dentro del contexto de un rango de comportamiento</a:t>
            </a:r>
            <a:endParaRPr lang="es-EC" sz="2400" b="1" dirty="0"/>
          </a:p>
        </p:txBody>
      </p:sp>
      <p:pic>
        <p:nvPicPr>
          <p:cNvPr id="74" name="Imagen 73"/>
          <p:cNvPicPr>
            <a:picLocks noChangeAspect="1"/>
          </p:cNvPicPr>
          <p:nvPr/>
        </p:nvPicPr>
        <p:blipFill rotWithShape="1">
          <a:blip r:embed="rId2">
            <a:extLst>
              <a:ext uri="{28A0092B-C50C-407E-A947-70E740481C1C}">
                <a14:useLocalDpi xmlns:a14="http://schemas.microsoft.com/office/drawing/2010/main" val="0"/>
              </a:ext>
            </a:extLst>
          </a:blip>
          <a:srcRect l="8373" t="3828" r="11723" b="13663"/>
          <a:stretch/>
        </p:blipFill>
        <p:spPr>
          <a:xfrm>
            <a:off x="-6274889" y="3762810"/>
            <a:ext cx="3382523" cy="25857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2" name="Rectángulo redondeado 81"/>
          <p:cNvSpPr/>
          <p:nvPr/>
        </p:nvSpPr>
        <p:spPr>
          <a:xfrm>
            <a:off x="12270058" y="832002"/>
            <a:ext cx="2685172" cy="2596998"/>
          </a:xfrm>
          <a:prstGeom prst="roundRect">
            <a:avLst>
              <a:gd name="adj" fmla="val 13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rgbClr val="00B0F0"/>
                </a:solidFill>
              </a:rPr>
              <a:t>MOTIVACIÓN</a:t>
            </a:r>
          </a:p>
          <a:p>
            <a:pPr algn="just"/>
            <a:r>
              <a:rPr lang="es-EC" sz="2200" dirty="0" smtClean="0">
                <a:solidFill>
                  <a:schemeClr val="tx1"/>
                </a:solidFill>
              </a:rPr>
              <a:t>Necesidades básicas del individuo provocan un </a:t>
            </a:r>
            <a:r>
              <a:rPr lang="es-EC" sz="2200" b="1" i="1" dirty="0" smtClean="0">
                <a:solidFill>
                  <a:schemeClr val="tx1"/>
                </a:solidFill>
              </a:rPr>
              <a:t>ACCIONAR </a:t>
            </a:r>
            <a:r>
              <a:rPr lang="es-EC" sz="2200" dirty="0" smtClean="0">
                <a:solidFill>
                  <a:schemeClr val="tx1"/>
                </a:solidFill>
              </a:rPr>
              <a:t>diferente </a:t>
            </a:r>
            <a:endParaRPr lang="es-EC" sz="2200" dirty="0">
              <a:solidFill>
                <a:schemeClr val="tx1"/>
              </a:solidFill>
            </a:endParaRPr>
          </a:p>
        </p:txBody>
      </p:sp>
      <p:sp>
        <p:nvSpPr>
          <p:cNvPr id="53" name="Forma libre 52"/>
          <p:cNvSpPr/>
          <p:nvPr/>
        </p:nvSpPr>
        <p:spPr>
          <a:xfrm>
            <a:off x="-19145" y="-105846"/>
            <a:ext cx="12207133" cy="6963845"/>
          </a:xfrm>
          <a:custGeom>
            <a:avLst/>
            <a:gdLst>
              <a:gd name="connsiteX0" fmla="*/ 0 w 12192000"/>
              <a:gd name="connsiteY0" fmla="*/ 0 h 5984271"/>
              <a:gd name="connsiteX1" fmla="*/ 12192000 w 12192000"/>
              <a:gd name="connsiteY1" fmla="*/ 0 h 5984271"/>
              <a:gd name="connsiteX2" fmla="*/ 12192000 w 12192000"/>
              <a:gd name="connsiteY2" fmla="*/ 5984271 h 5984271"/>
              <a:gd name="connsiteX3" fmla="*/ 0 w 12192000"/>
              <a:gd name="connsiteY3" fmla="*/ 5984271 h 5984271"/>
              <a:gd name="connsiteX4" fmla="*/ 0 w 12192000"/>
              <a:gd name="connsiteY4" fmla="*/ 0 h 5984271"/>
              <a:gd name="connsiteX5" fmla="*/ 201435 w 12192000"/>
              <a:gd name="connsiteY5" fmla="*/ 573443 h 5984271"/>
              <a:gd name="connsiteX6" fmla="*/ 201435 w 12192000"/>
              <a:gd name="connsiteY6" fmla="*/ 3152555 h 5984271"/>
              <a:gd name="connsiteX7" fmla="*/ 3164401 w 12192000"/>
              <a:gd name="connsiteY7" fmla="*/ 3152555 h 5984271"/>
              <a:gd name="connsiteX8" fmla="*/ 3164401 w 12192000"/>
              <a:gd name="connsiteY8" fmla="*/ 1082829 h 5984271"/>
              <a:gd name="connsiteX9" fmla="*/ 2645878 w 12192000"/>
              <a:gd name="connsiteY9" fmla="*/ 1016299 h 5984271"/>
              <a:gd name="connsiteX10" fmla="*/ 201435 w 12192000"/>
              <a:gd name="connsiteY10" fmla="*/ 573443 h 5984271"/>
              <a:gd name="connsiteX11" fmla="*/ 11960298 w 12192000"/>
              <a:gd name="connsiteY11" fmla="*/ 610764 h 5984271"/>
              <a:gd name="connsiteX12" fmla="*/ 9198801 w 12192000"/>
              <a:gd name="connsiteY12" fmla="*/ 1109181 h 5984271"/>
              <a:gd name="connsiteX13" fmla="*/ 9190580 w 12192000"/>
              <a:gd name="connsiteY13" fmla="*/ 1110074 h 5984271"/>
              <a:gd name="connsiteX14" fmla="*/ 9190580 w 12192000"/>
              <a:gd name="connsiteY14" fmla="*/ 3141956 h 5984271"/>
              <a:gd name="connsiteX15" fmla="*/ 11960298 w 12192000"/>
              <a:gd name="connsiteY15" fmla="*/ 3141956 h 5984271"/>
              <a:gd name="connsiteX16" fmla="*/ 11960298 w 12192000"/>
              <a:gd name="connsiteY16" fmla="*/ 610764 h 5984271"/>
              <a:gd name="connsiteX17" fmla="*/ 3276697 w 12192000"/>
              <a:gd name="connsiteY17" fmla="*/ 1097238 h 5984271"/>
              <a:gd name="connsiteX18" fmla="*/ 3276697 w 12192000"/>
              <a:gd name="connsiteY18" fmla="*/ 5006649 h 5984271"/>
              <a:gd name="connsiteX19" fmla="*/ 3330651 w 12192000"/>
              <a:gd name="connsiteY19" fmla="*/ 5000341 h 5984271"/>
              <a:gd name="connsiteX20" fmla="*/ 5532476 w 12192000"/>
              <a:gd name="connsiteY20" fmla="*/ 4859684 h 5984271"/>
              <a:gd name="connsiteX21" fmla="*/ 6033113 w 12192000"/>
              <a:gd name="connsiteY21" fmla="*/ 4855276 h 5984271"/>
              <a:gd name="connsiteX22" fmla="*/ 6033113 w 12192000"/>
              <a:gd name="connsiteY22" fmla="*/ 1281693 h 5984271"/>
              <a:gd name="connsiteX23" fmla="*/ 5664976 w 12192000"/>
              <a:gd name="connsiteY23" fmla="*/ 1277112 h 5984271"/>
              <a:gd name="connsiteX24" fmla="*/ 3423143 w 12192000"/>
              <a:gd name="connsiteY24" fmla="*/ 1116027 h 5984271"/>
              <a:gd name="connsiteX25" fmla="*/ 3276697 w 12192000"/>
              <a:gd name="connsiteY25" fmla="*/ 1097238 h 5984271"/>
              <a:gd name="connsiteX26" fmla="*/ 9078286 w 12192000"/>
              <a:gd name="connsiteY26" fmla="*/ 1122269 h 5984271"/>
              <a:gd name="connsiteX27" fmla="*/ 8504726 w 12192000"/>
              <a:gd name="connsiteY27" fmla="*/ 1184549 h 5984271"/>
              <a:gd name="connsiteX28" fmla="*/ 6387674 w 12192000"/>
              <a:gd name="connsiteY28" fmla="*/ 1286104 h 5984271"/>
              <a:gd name="connsiteX29" fmla="*/ 6145407 w 12192000"/>
              <a:gd name="connsiteY29" fmla="*/ 1283090 h 5984271"/>
              <a:gd name="connsiteX30" fmla="*/ 6145407 w 12192000"/>
              <a:gd name="connsiteY30" fmla="*/ 4854288 h 5984271"/>
              <a:gd name="connsiteX31" fmla="*/ 6249311 w 12192000"/>
              <a:gd name="connsiteY31" fmla="*/ 4853373 h 5984271"/>
              <a:gd name="connsiteX32" fmla="*/ 8376127 w 12192000"/>
              <a:gd name="connsiteY32" fmla="*/ 4951424 h 5984271"/>
              <a:gd name="connsiteX33" fmla="*/ 9078286 w 12192000"/>
              <a:gd name="connsiteY33" fmla="*/ 5021432 h 5984271"/>
              <a:gd name="connsiteX34" fmla="*/ 9078286 w 12192000"/>
              <a:gd name="connsiteY34" fmla="*/ 1122269 h 5984271"/>
              <a:gd name="connsiteX35" fmla="*/ 9190580 w 12192000"/>
              <a:gd name="connsiteY35" fmla="*/ 3254252 h 5984271"/>
              <a:gd name="connsiteX36" fmla="*/ 9190580 w 12192000"/>
              <a:gd name="connsiteY36" fmla="*/ 5035352 h 5984271"/>
              <a:gd name="connsiteX37" fmla="*/ 9794004 w 12192000"/>
              <a:gd name="connsiteY37" fmla="*/ 5110900 h 5984271"/>
              <a:gd name="connsiteX38" fmla="*/ 11960298 w 12192000"/>
              <a:gd name="connsiteY38" fmla="*/ 5484517 h 5984271"/>
              <a:gd name="connsiteX39" fmla="*/ 11960298 w 12192000"/>
              <a:gd name="connsiteY39" fmla="*/ 3254252 h 5984271"/>
              <a:gd name="connsiteX40" fmla="*/ 9190580 w 12192000"/>
              <a:gd name="connsiteY40" fmla="*/ 3254252 h 5984271"/>
              <a:gd name="connsiteX41" fmla="*/ 201436 w 12192000"/>
              <a:gd name="connsiteY41" fmla="*/ 3264850 h 5984271"/>
              <a:gd name="connsiteX42" fmla="*/ 201436 w 12192000"/>
              <a:gd name="connsiteY42" fmla="*/ 5484517 h 5984271"/>
              <a:gd name="connsiteX43" fmla="*/ 2573020 w 12192000"/>
              <a:gd name="connsiteY43" fmla="*/ 5088926 h 5984271"/>
              <a:gd name="connsiteX44" fmla="*/ 3164402 w 12192000"/>
              <a:gd name="connsiteY44" fmla="*/ 5019779 h 5984271"/>
              <a:gd name="connsiteX45" fmla="*/ 3164402 w 12192000"/>
              <a:gd name="connsiteY45" fmla="*/ 3264850 h 5984271"/>
              <a:gd name="connsiteX46" fmla="*/ 201436 w 12192000"/>
              <a:gd name="connsiteY46" fmla="*/ 3264850 h 598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5984271">
                <a:moveTo>
                  <a:pt x="0" y="0"/>
                </a:moveTo>
                <a:lnTo>
                  <a:pt x="12192000" y="0"/>
                </a:lnTo>
                <a:lnTo>
                  <a:pt x="12192000" y="5984271"/>
                </a:lnTo>
                <a:lnTo>
                  <a:pt x="0" y="5984271"/>
                </a:lnTo>
                <a:lnTo>
                  <a:pt x="0" y="0"/>
                </a:lnTo>
                <a:close/>
                <a:moveTo>
                  <a:pt x="201435" y="573443"/>
                </a:moveTo>
                <a:lnTo>
                  <a:pt x="201435" y="3152555"/>
                </a:lnTo>
                <a:lnTo>
                  <a:pt x="3164401" y="3152555"/>
                </a:lnTo>
                <a:lnTo>
                  <a:pt x="3164401" y="1082829"/>
                </a:lnTo>
                <a:lnTo>
                  <a:pt x="2645878" y="1016299"/>
                </a:lnTo>
                <a:cubicBezTo>
                  <a:pt x="1860039" y="904798"/>
                  <a:pt x="1047656" y="757778"/>
                  <a:pt x="201435" y="573443"/>
                </a:cubicBezTo>
                <a:close/>
                <a:moveTo>
                  <a:pt x="11960298" y="610764"/>
                </a:moveTo>
                <a:cubicBezTo>
                  <a:pt x="11036541" y="827652"/>
                  <a:pt x="10121807" y="995208"/>
                  <a:pt x="9198801" y="1109181"/>
                </a:cubicBezTo>
                <a:lnTo>
                  <a:pt x="9190580" y="1110074"/>
                </a:lnTo>
                <a:lnTo>
                  <a:pt x="9190580" y="3141956"/>
                </a:lnTo>
                <a:lnTo>
                  <a:pt x="11960298" y="3141956"/>
                </a:lnTo>
                <a:lnTo>
                  <a:pt x="11960298" y="610764"/>
                </a:lnTo>
                <a:close/>
                <a:moveTo>
                  <a:pt x="3276697" y="1097238"/>
                </a:moveTo>
                <a:lnTo>
                  <a:pt x="3276697" y="5006649"/>
                </a:lnTo>
                <a:lnTo>
                  <a:pt x="3330651" y="5000341"/>
                </a:lnTo>
                <a:cubicBezTo>
                  <a:pt x="4081371" y="4922349"/>
                  <a:pt x="4812352" y="4875971"/>
                  <a:pt x="5532476" y="4859684"/>
                </a:cubicBezTo>
                <a:lnTo>
                  <a:pt x="6033113" y="4855276"/>
                </a:lnTo>
                <a:lnTo>
                  <a:pt x="6033113" y="1281693"/>
                </a:lnTo>
                <a:lnTo>
                  <a:pt x="5664976" y="1277112"/>
                </a:lnTo>
                <a:cubicBezTo>
                  <a:pt x="4936944" y="1257144"/>
                  <a:pt x="4192098" y="1204047"/>
                  <a:pt x="3423143" y="1116027"/>
                </a:cubicBezTo>
                <a:lnTo>
                  <a:pt x="3276697" y="1097238"/>
                </a:lnTo>
                <a:close/>
                <a:moveTo>
                  <a:pt x="9078286" y="1122269"/>
                </a:moveTo>
                <a:lnTo>
                  <a:pt x="8504726" y="1184549"/>
                </a:lnTo>
                <a:cubicBezTo>
                  <a:pt x="7808559" y="1249737"/>
                  <a:pt x="7105307" y="1284186"/>
                  <a:pt x="6387674" y="1286104"/>
                </a:cubicBezTo>
                <a:lnTo>
                  <a:pt x="6145407" y="1283090"/>
                </a:lnTo>
                <a:lnTo>
                  <a:pt x="6145407" y="4854288"/>
                </a:lnTo>
                <a:lnTo>
                  <a:pt x="6249311" y="4853373"/>
                </a:lnTo>
                <a:cubicBezTo>
                  <a:pt x="6963184" y="4856978"/>
                  <a:pt x="7669162" y="4890169"/>
                  <a:pt x="8376127" y="4951424"/>
                </a:cubicBezTo>
                <a:lnTo>
                  <a:pt x="9078286" y="5021432"/>
                </a:lnTo>
                <a:lnTo>
                  <a:pt x="9078286" y="1122269"/>
                </a:lnTo>
                <a:close/>
                <a:moveTo>
                  <a:pt x="9190580" y="3254252"/>
                </a:moveTo>
                <a:lnTo>
                  <a:pt x="9190580" y="5035352"/>
                </a:lnTo>
                <a:lnTo>
                  <a:pt x="9794004" y="5110900"/>
                </a:lnTo>
                <a:cubicBezTo>
                  <a:pt x="10506234" y="5208897"/>
                  <a:pt x="11225370" y="5333943"/>
                  <a:pt x="11960298" y="5484517"/>
                </a:cubicBezTo>
                <a:lnTo>
                  <a:pt x="11960298" y="3254252"/>
                </a:lnTo>
                <a:lnTo>
                  <a:pt x="9190580" y="3254252"/>
                </a:lnTo>
                <a:close/>
                <a:moveTo>
                  <a:pt x="201436" y="3264850"/>
                </a:moveTo>
                <a:lnTo>
                  <a:pt x="201436" y="5484517"/>
                </a:lnTo>
                <a:cubicBezTo>
                  <a:pt x="1020587" y="5319519"/>
                  <a:pt x="1808154" y="5188162"/>
                  <a:pt x="2573020" y="5088926"/>
                </a:cubicBezTo>
                <a:lnTo>
                  <a:pt x="3164402" y="5019779"/>
                </a:lnTo>
                <a:lnTo>
                  <a:pt x="3164402" y="3264850"/>
                </a:lnTo>
                <a:lnTo>
                  <a:pt x="201436" y="3264850"/>
                </a:lnTo>
                <a:close/>
              </a:path>
            </a:pathLst>
          </a:custGeom>
          <a:gradFill>
            <a:gsLst>
              <a:gs pos="98000">
                <a:srgbClr val="35B685">
                  <a:alpha val="19000"/>
                </a:srgbClr>
              </a:gs>
              <a:gs pos="29000">
                <a:srgbClr val="65A739"/>
              </a:gs>
              <a:gs pos="74000">
                <a:srgbClr val="406C90"/>
              </a:gs>
              <a:gs pos="83000">
                <a:srgbClr val="2F7D81"/>
              </a:gs>
              <a:gs pos="100000">
                <a:srgbClr val="2F7D81"/>
              </a:gs>
            </a:gsLst>
            <a:path path="circle">
              <a:fillToRect l="50000" t="50000" r="50000" b="50000"/>
            </a:path>
          </a:gradFill>
          <a:ln>
            <a:noFill/>
          </a:ln>
          <a:effectLst>
            <a:innerShdw blurRad="139700" dist="203200" dir="198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25" name="Grupo 24"/>
          <p:cNvGrpSpPr/>
          <p:nvPr/>
        </p:nvGrpSpPr>
        <p:grpSpPr>
          <a:xfrm>
            <a:off x="4972026" y="6620793"/>
            <a:ext cx="2663874" cy="180000"/>
            <a:chOff x="4788442" y="6444349"/>
            <a:chExt cx="2663874" cy="180000"/>
          </a:xfrm>
        </p:grpSpPr>
        <p:sp>
          <p:nvSpPr>
            <p:cNvPr id="17" name="Conector 16"/>
            <p:cNvSpPr/>
            <p:nvPr/>
          </p:nvSpPr>
          <p:spPr>
            <a:xfrm>
              <a:off x="4788442"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Conector 17"/>
            <p:cNvSpPr/>
            <p:nvPr/>
          </p:nvSpPr>
          <p:spPr>
            <a:xfrm>
              <a:off x="5196943"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onector 18"/>
            <p:cNvSpPr/>
            <p:nvPr/>
          </p:nvSpPr>
          <p:spPr>
            <a:xfrm>
              <a:off x="5542838"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Conector 19"/>
            <p:cNvSpPr/>
            <p:nvPr/>
          </p:nvSpPr>
          <p:spPr>
            <a:xfrm>
              <a:off x="5888733" y="6444349"/>
              <a:ext cx="180000" cy="180000"/>
            </a:xfrm>
            <a:prstGeom prst="flowChartConnector">
              <a:avLst/>
            </a:prstGeom>
            <a:solidFill>
              <a:srgbClr val="20495E"/>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Conector 20"/>
            <p:cNvSpPr/>
            <p:nvPr/>
          </p:nvSpPr>
          <p:spPr>
            <a:xfrm>
              <a:off x="6234628"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Conector 21"/>
            <p:cNvSpPr/>
            <p:nvPr/>
          </p:nvSpPr>
          <p:spPr>
            <a:xfrm>
              <a:off x="6580523"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Conector 22"/>
            <p:cNvSpPr/>
            <p:nvPr/>
          </p:nvSpPr>
          <p:spPr>
            <a:xfrm>
              <a:off x="6926418"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Conector 23"/>
            <p:cNvSpPr/>
            <p:nvPr/>
          </p:nvSpPr>
          <p:spPr>
            <a:xfrm>
              <a:off x="7272316"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72" name="Grupo 71"/>
          <p:cNvGrpSpPr/>
          <p:nvPr/>
        </p:nvGrpSpPr>
        <p:grpSpPr>
          <a:xfrm>
            <a:off x="2447329" y="5678905"/>
            <a:ext cx="7274187" cy="873705"/>
            <a:chOff x="2447329" y="5678905"/>
            <a:chExt cx="7274187" cy="873705"/>
          </a:xfrm>
        </p:grpSpPr>
        <p:sp>
          <p:nvSpPr>
            <p:cNvPr id="61" name="Elipse 60"/>
            <p:cNvSpPr/>
            <p:nvPr/>
          </p:nvSpPr>
          <p:spPr>
            <a:xfrm>
              <a:off x="2447329" y="5678905"/>
              <a:ext cx="7274187" cy="873705"/>
            </a:xfrm>
            <a:prstGeom prst="ellipse">
              <a:avLst/>
            </a:prstGeom>
            <a:gradFill>
              <a:gsLst>
                <a:gs pos="98000">
                  <a:srgbClr val="35B685">
                    <a:alpha val="33000"/>
                  </a:srgbClr>
                </a:gs>
                <a:gs pos="29000">
                  <a:srgbClr val="100E38">
                    <a:alpha val="83000"/>
                  </a:srgbClr>
                </a:gs>
                <a:gs pos="74000">
                  <a:srgbClr val="406C90"/>
                </a:gs>
                <a:gs pos="83000">
                  <a:srgbClr val="12294A"/>
                </a:gs>
                <a:gs pos="97000">
                  <a:srgbClr val="100E38"/>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Elipse 61"/>
            <p:cNvSpPr/>
            <p:nvPr/>
          </p:nvSpPr>
          <p:spPr>
            <a:xfrm>
              <a:off x="3015915" y="5747088"/>
              <a:ext cx="6288505" cy="648093"/>
            </a:xfrm>
            <a:prstGeom prst="ellipse">
              <a:avLst/>
            </a:prstGeom>
            <a:gradFill>
              <a:gsLst>
                <a:gs pos="98000">
                  <a:srgbClr val="35B685">
                    <a:alpha val="33000"/>
                  </a:srgbClr>
                </a:gs>
                <a:gs pos="29000">
                  <a:srgbClr val="0070C0"/>
                </a:gs>
                <a:gs pos="74000">
                  <a:srgbClr val="406C90"/>
                </a:gs>
                <a:gs pos="83000">
                  <a:srgbClr val="00B0F0"/>
                </a:gs>
                <a:gs pos="100000">
                  <a:srgbClr val="2F7D8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3" name="Elipse 62"/>
            <p:cNvSpPr/>
            <p:nvPr/>
          </p:nvSpPr>
          <p:spPr>
            <a:xfrm>
              <a:off x="3994554" y="5848483"/>
              <a:ext cx="4275918" cy="377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71" name="Grupo 70"/>
          <p:cNvGrpSpPr/>
          <p:nvPr/>
        </p:nvGrpSpPr>
        <p:grpSpPr>
          <a:xfrm>
            <a:off x="-211307" y="168313"/>
            <a:ext cx="4569747" cy="830997"/>
            <a:chOff x="-211307" y="168313"/>
            <a:chExt cx="4569747" cy="830997"/>
          </a:xfrm>
        </p:grpSpPr>
        <p:grpSp>
          <p:nvGrpSpPr>
            <p:cNvPr id="5" name="Grupo 4"/>
            <p:cNvGrpSpPr/>
            <p:nvPr/>
          </p:nvGrpSpPr>
          <p:grpSpPr>
            <a:xfrm>
              <a:off x="15040" y="180734"/>
              <a:ext cx="4343400" cy="657359"/>
              <a:chOff x="6096000" y="2562702"/>
              <a:chExt cx="2659173" cy="482521"/>
            </a:xfrm>
            <a:solidFill>
              <a:srgbClr val="20495E"/>
            </a:solidFill>
            <a:effectLst>
              <a:glow rad="101600">
                <a:srgbClr val="2F7D81">
                  <a:alpha val="39000"/>
                </a:srgbClr>
              </a:glow>
              <a:outerShdw blurRad="114300" dist="50800" dir="21000000" algn="bl" rotWithShape="0">
                <a:schemeClr val="bg1">
                  <a:alpha val="40000"/>
                </a:schemeClr>
              </a:outerShdw>
            </a:effectLst>
          </p:grpSpPr>
          <p:grpSp>
            <p:nvGrpSpPr>
              <p:cNvPr id="7" name="Grupo 6"/>
              <p:cNvGrpSpPr/>
              <p:nvPr/>
            </p:nvGrpSpPr>
            <p:grpSpPr>
              <a:xfrm>
                <a:off x="6901308" y="2562703"/>
                <a:ext cx="1853865" cy="482520"/>
                <a:chOff x="6096000" y="2911641"/>
                <a:chExt cx="4203032" cy="1046210"/>
              </a:xfrm>
              <a:grpFill/>
            </p:grpSpPr>
            <p:sp>
              <p:nvSpPr>
                <p:cNvPr id="9" name="Forma libre 8"/>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9"/>
                <p:cNvSpPr/>
                <p:nvPr/>
              </p:nvSpPr>
              <p:spPr>
                <a:xfrm>
                  <a:off x="8809630" y="2911641"/>
                  <a:ext cx="1489402" cy="1036516"/>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orma libre 10"/>
                <p:cNvSpPr/>
                <p:nvPr/>
              </p:nvSpPr>
              <p:spPr>
                <a:xfrm>
                  <a:off x="6096000" y="2911641"/>
                  <a:ext cx="3386785" cy="1036516"/>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orma libre 11"/>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orma libre 12"/>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8" name="Rectángulo 7"/>
              <p:cNvSpPr/>
              <p:nvPr/>
            </p:nvSpPr>
            <p:spPr>
              <a:xfrm>
                <a:off x="6096000" y="2562702"/>
                <a:ext cx="805308" cy="478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6" name="Rectángulo 15"/>
            <p:cNvSpPr/>
            <p:nvPr/>
          </p:nvSpPr>
          <p:spPr>
            <a:xfrm>
              <a:off x="-211307" y="168313"/>
              <a:ext cx="1217371" cy="830997"/>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800" b="1" spc="-300" dirty="0" smtClean="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IV</a:t>
              </a:r>
              <a:endParaRPr lang="es-ES" sz="4800" b="1" spc="-300" dirty="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sp>
          <p:nvSpPr>
            <p:cNvPr id="14" name="CuadroTexto 13"/>
            <p:cNvSpPr txBox="1"/>
            <p:nvPr/>
          </p:nvSpPr>
          <p:spPr>
            <a:xfrm>
              <a:off x="702493" y="202953"/>
              <a:ext cx="2789425" cy="646331"/>
            </a:xfrm>
            <a:prstGeom prst="rect">
              <a:avLst/>
            </a:prstGeom>
            <a:noFill/>
          </p:spPr>
          <p:txBody>
            <a:bodyPr wrap="square" rtlCol="0">
              <a:spAutoFit/>
            </a:bodyPr>
            <a:lstStyle/>
            <a:p>
              <a:r>
                <a:rPr lang="es-EC" sz="3600" b="1" dirty="0" smtClean="0">
                  <a:solidFill>
                    <a:schemeClr val="bg1"/>
                  </a:solidFill>
                  <a:latin typeface="Agency FB" panose="020B0503020202020204" pitchFamily="34" charset="0"/>
                </a:rPr>
                <a:t>MARCO TEÓRICO  </a:t>
              </a:r>
              <a:endParaRPr lang="es-EC" sz="3600" b="1" dirty="0">
                <a:solidFill>
                  <a:schemeClr val="bg1"/>
                </a:solidFill>
                <a:latin typeface="Agency FB" panose="020B0503020202020204" pitchFamily="34" charset="0"/>
              </a:endParaRPr>
            </a:p>
          </p:txBody>
        </p:sp>
        <p:pic>
          <p:nvPicPr>
            <p:cNvPr id="15" name="Imagen 14"/>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backgroundRemoval t="10496" b="27831" l="56824" r="67327">
                          <a14:foregroundMark x1="60334" y1="13470" x2="60334" y2="13470"/>
                          <a14:foregroundMark x1="62901" y1="12557" x2="62901" y2="12557"/>
                          <a14:foregroundMark x1="63928" y1="24658" x2="63928" y2="24658"/>
                          <a14:foregroundMark x1="62259" y1="18037" x2="62259" y2="18037"/>
                          <a14:foregroundMark x1="60591" y1="21689" x2="60591" y2="21689"/>
                          <a14:foregroundMark x1="63928" y1="14840" x2="63928" y2="14840"/>
                        </a14:backgroundRemoval>
                      </a14:imgEffect>
                    </a14:imgLayer>
                  </a14:imgProps>
                </a:ext>
                <a:ext uri="{28A0092B-C50C-407E-A947-70E740481C1C}">
                  <a14:useLocalDpi xmlns:a14="http://schemas.microsoft.com/office/drawing/2010/main" val="0"/>
                </a:ext>
              </a:extLst>
            </a:blip>
            <a:srcRect l="55511" t="8329" r="31360" b="70002"/>
            <a:stretch/>
          </p:blipFill>
          <p:spPr>
            <a:xfrm>
              <a:off x="3367483" y="189174"/>
              <a:ext cx="735317" cy="682328"/>
            </a:xfrm>
            <a:prstGeom prst="rect">
              <a:avLst/>
            </a:prstGeom>
          </p:spPr>
        </p:pic>
      </p:grpSp>
      <p:grpSp>
        <p:nvGrpSpPr>
          <p:cNvPr id="79" name="Grupo 78"/>
          <p:cNvGrpSpPr/>
          <p:nvPr/>
        </p:nvGrpSpPr>
        <p:grpSpPr>
          <a:xfrm>
            <a:off x="3279329" y="-4380681"/>
            <a:ext cx="2966904" cy="4300984"/>
            <a:chOff x="3544682" y="-4128415"/>
            <a:chExt cx="2966904" cy="4300984"/>
          </a:xfrm>
        </p:grpSpPr>
        <p:sp>
          <p:nvSpPr>
            <p:cNvPr id="77" name="Rectángulo redondeado 76"/>
            <p:cNvSpPr/>
            <p:nvPr/>
          </p:nvSpPr>
          <p:spPr>
            <a:xfrm>
              <a:off x="3544682" y="-4128415"/>
              <a:ext cx="2966904" cy="41869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8" name="Imagen 77"/>
            <p:cNvPicPr>
              <a:picLocks noChangeAspect="1"/>
            </p:cNvPicPr>
            <p:nvPr/>
          </p:nvPicPr>
          <p:blipFill>
            <a:blip r:embed="rId5"/>
            <a:stretch>
              <a:fillRect/>
            </a:stretch>
          </p:blipFill>
          <p:spPr>
            <a:xfrm>
              <a:off x="3569824" y="-4015746"/>
              <a:ext cx="2804403" cy="4188315"/>
            </a:xfrm>
            <a:prstGeom prst="rect">
              <a:avLst/>
            </a:prstGeom>
            <a:ln>
              <a:noFill/>
            </a:ln>
          </p:spPr>
        </p:pic>
      </p:grpSp>
      <p:pic>
        <p:nvPicPr>
          <p:cNvPr id="65" name="Imagen 6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000" b="98667" l="69556" r="97778">
                        <a14:foregroundMark x1="82667" y1="87667" x2="82667" y2="87667"/>
                        <a14:foregroundMark x1="82000" y1="89333" x2="82000" y2="89333"/>
                        <a14:foregroundMark x1="81778" y1="91000" x2="81778" y2="91000"/>
                        <a14:foregroundMark x1="85111" y1="93000" x2="85111" y2="93000"/>
                        <a14:foregroundMark x1="85556" y1="87000" x2="85556" y2="87000"/>
                        <a14:foregroundMark x1="85333" y1="84667" x2="85333" y2="84667"/>
                        <a14:foregroundMark x1="86444" y1="81000" x2="86444" y2="81000"/>
                        <a14:foregroundMark x1="82000" y1="92667" x2="82000" y2="92667"/>
                        <a14:backgroundMark x1="86667" y1="25667" x2="86667" y2="25667"/>
                        <a14:backgroundMark x1="85556" y1="29000" x2="85556" y2="29000"/>
                      </a14:backgroundRemoval>
                    </a14:imgEffect>
                    <a14:imgEffect>
                      <a14:sharpenSoften amount="50000"/>
                    </a14:imgEffect>
                    <a14:imgEffect>
                      <a14:saturation sat="66000"/>
                    </a14:imgEffect>
                  </a14:imgLayer>
                </a14:imgProps>
              </a:ext>
              <a:ext uri="{28A0092B-C50C-407E-A947-70E740481C1C}">
                <a14:useLocalDpi xmlns:a14="http://schemas.microsoft.com/office/drawing/2010/main" val="0"/>
              </a:ext>
            </a:extLst>
          </a:blip>
          <a:srcRect l="73029" t="4864" r="3600" b="5060"/>
          <a:stretch/>
        </p:blipFill>
        <p:spPr>
          <a:xfrm>
            <a:off x="4972026" y="2893266"/>
            <a:ext cx="1234394" cy="3171708"/>
          </a:xfrm>
          <a:prstGeom prst="rect">
            <a:avLst/>
          </a:prstGeom>
        </p:spPr>
      </p:pic>
      <p:sp>
        <p:nvSpPr>
          <p:cNvPr id="80" name="Rectángulo redondeado 79"/>
          <p:cNvSpPr/>
          <p:nvPr/>
        </p:nvSpPr>
        <p:spPr>
          <a:xfrm>
            <a:off x="6220678" y="-4312771"/>
            <a:ext cx="2799796" cy="4051167"/>
          </a:xfrm>
          <a:prstGeom prst="roundRect">
            <a:avLst>
              <a:gd name="adj" fmla="val 131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b="1" dirty="0" smtClean="0">
                <a:solidFill>
                  <a:schemeClr val="tx1"/>
                </a:solidFill>
              </a:rPr>
              <a:t>Enfoques de Gartner (1985:</a:t>
            </a:r>
          </a:p>
          <a:p>
            <a:pPr marL="266700" indent="-266700" algn="just">
              <a:buFont typeface="+mj-lt"/>
              <a:buAutoNum type="alphaLcParenR"/>
            </a:pPr>
            <a:r>
              <a:rPr lang="es-EC" dirty="0" smtClean="0">
                <a:solidFill>
                  <a:schemeClr val="tx1"/>
                </a:solidFill>
              </a:rPr>
              <a:t>Los individuos implicados (emprendedores)</a:t>
            </a:r>
          </a:p>
          <a:p>
            <a:pPr marL="266700" indent="-266700" algn="just">
              <a:buFont typeface="+mj-lt"/>
              <a:buAutoNum type="alphaLcParenR"/>
            </a:pPr>
            <a:r>
              <a:rPr lang="es-EC" dirty="0" smtClean="0">
                <a:solidFill>
                  <a:schemeClr val="tx1"/>
                </a:solidFill>
              </a:rPr>
              <a:t>Actividad emprendidas por los emprendedores durante el proceso de creación</a:t>
            </a:r>
          </a:p>
          <a:p>
            <a:pPr marL="266700" indent="-266700" algn="just">
              <a:buFont typeface="+mj-lt"/>
              <a:buAutoNum type="alphaLcParenR"/>
            </a:pPr>
            <a:r>
              <a:rPr lang="es-EC" dirty="0" smtClean="0">
                <a:solidFill>
                  <a:schemeClr val="tx1"/>
                </a:solidFill>
              </a:rPr>
              <a:t>Entorno que rodea a la nueva empresa</a:t>
            </a:r>
          </a:p>
          <a:p>
            <a:pPr marL="266700" indent="-266700" algn="just">
              <a:buFont typeface="+mj-lt"/>
              <a:buAutoNum type="alphaLcParenR"/>
            </a:pPr>
            <a:r>
              <a:rPr lang="es-EC" dirty="0" smtClean="0">
                <a:solidFill>
                  <a:schemeClr val="tx1"/>
                </a:solidFill>
              </a:rPr>
              <a:t>Estructura organizativa y estrategia de la nueva empresa </a:t>
            </a:r>
            <a:endParaRPr lang="es-EC" dirty="0">
              <a:solidFill>
                <a:schemeClr val="tx1"/>
              </a:solidFill>
            </a:endParaRPr>
          </a:p>
        </p:txBody>
      </p:sp>
      <p:sp>
        <p:nvSpPr>
          <p:cNvPr id="81" name="Rectángulo redondeado 80"/>
          <p:cNvSpPr/>
          <p:nvPr/>
        </p:nvSpPr>
        <p:spPr>
          <a:xfrm>
            <a:off x="6072317" y="-8098971"/>
            <a:ext cx="2889021" cy="3640411"/>
          </a:xfrm>
          <a:prstGeom prst="round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marL="187325" indent="-187325" algn="ctr">
              <a:buFontTx/>
              <a:buChar char="-"/>
              <a:tabLst>
                <a:tab pos="719138" algn="l"/>
              </a:tabLst>
            </a:pPr>
            <a:r>
              <a:rPr lang="es-EC" sz="2800" b="1" dirty="0" smtClean="0">
                <a:solidFill>
                  <a:schemeClr val="tx1"/>
                </a:solidFill>
              </a:rPr>
              <a:t>EXIGENCIA </a:t>
            </a:r>
            <a:r>
              <a:rPr lang="es-EC" sz="2800" b="1" dirty="0" smtClean="0">
                <a:solidFill>
                  <a:srgbClr val="FFC000"/>
                </a:solidFill>
              </a:rPr>
              <a:t>APTITUDES Y ACTITUDES</a:t>
            </a:r>
          </a:p>
          <a:p>
            <a:pPr marL="163513" indent="-65088" algn="ctr">
              <a:buFontTx/>
              <a:buChar char="-"/>
            </a:pPr>
            <a:r>
              <a:rPr lang="es-EC" sz="2800" b="1" dirty="0" smtClean="0">
                <a:solidFill>
                  <a:schemeClr val="tx1"/>
                </a:solidFill>
              </a:rPr>
              <a:t>PROCESO DE DECISIÓN QUE VIENE DADA POR LA </a:t>
            </a:r>
            <a:r>
              <a:rPr lang="es-EC" sz="2800" b="1" dirty="0" smtClean="0">
                <a:solidFill>
                  <a:srgbClr val="FFC000"/>
                </a:solidFill>
              </a:rPr>
              <a:t>ACCIÓN</a:t>
            </a:r>
          </a:p>
        </p:txBody>
      </p:sp>
      <p:sp>
        <p:nvSpPr>
          <p:cNvPr id="83" name="Rectángulo redondeado 82"/>
          <p:cNvSpPr/>
          <p:nvPr/>
        </p:nvSpPr>
        <p:spPr>
          <a:xfrm>
            <a:off x="15105362" y="583811"/>
            <a:ext cx="2859770" cy="2548294"/>
          </a:xfrm>
          <a:prstGeom prst="roundRect">
            <a:avLst>
              <a:gd name="adj" fmla="val 13168"/>
            </a:avLst>
          </a:prstGeom>
          <a:ln w="19050"/>
        </p:spPr>
        <p:style>
          <a:lnRef idx="2">
            <a:schemeClr val="accent5"/>
          </a:lnRef>
          <a:fillRef idx="1">
            <a:schemeClr val="lt1"/>
          </a:fillRef>
          <a:effectRef idx="0">
            <a:schemeClr val="accent5"/>
          </a:effectRef>
          <a:fontRef idx="minor">
            <a:schemeClr val="dk1"/>
          </a:fontRef>
        </p:style>
        <p:txBody>
          <a:bodyPr rtlCol="0" anchor="ctr"/>
          <a:lstStyle/>
          <a:p>
            <a:pPr algn="ctr"/>
            <a:r>
              <a:rPr lang="es-EC" sz="2100" b="1" dirty="0" smtClean="0">
                <a:solidFill>
                  <a:schemeClr val="tx1"/>
                </a:solidFill>
              </a:rPr>
              <a:t>NECESIDAD INSATISFECHA + </a:t>
            </a:r>
            <a:r>
              <a:rPr lang="es-EC" sz="2100" b="1" dirty="0" smtClean="0">
                <a:solidFill>
                  <a:srgbClr val="FF0000"/>
                </a:solidFill>
              </a:rPr>
              <a:t>TENSIÓN</a:t>
            </a:r>
            <a:r>
              <a:rPr lang="es-EC" sz="2100" dirty="0" smtClean="0">
                <a:solidFill>
                  <a:schemeClr val="tx1"/>
                </a:solidFill>
              </a:rPr>
              <a:t> </a:t>
            </a:r>
            <a:r>
              <a:rPr lang="es-EC" sz="2100" b="1" dirty="0" smtClean="0">
                <a:solidFill>
                  <a:schemeClr val="tx1"/>
                </a:solidFill>
              </a:rPr>
              <a:t>+ ESTÍMULOS INTERNOS </a:t>
            </a:r>
            <a:r>
              <a:rPr lang="es-EC" sz="2100" dirty="0" smtClean="0">
                <a:solidFill>
                  <a:schemeClr val="tx1"/>
                </a:solidFill>
              </a:rPr>
              <a:t>= </a:t>
            </a:r>
            <a:r>
              <a:rPr lang="es-EC" sz="2100" dirty="0" smtClean="0">
                <a:solidFill>
                  <a:srgbClr val="00B0F0"/>
                </a:solidFill>
              </a:rPr>
              <a:t>COMPORTAMIENTO BÚSQUEDA DE METAS</a:t>
            </a:r>
          </a:p>
        </p:txBody>
      </p:sp>
      <p:sp>
        <p:nvSpPr>
          <p:cNvPr id="84" name="Rectángulo redondeado 83"/>
          <p:cNvSpPr/>
          <p:nvPr/>
        </p:nvSpPr>
        <p:spPr>
          <a:xfrm>
            <a:off x="12317610" y="3751541"/>
            <a:ext cx="2685172" cy="2596998"/>
          </a:xfrm>
          <a:prstGeom prst="roundRect">
            <a:avLst>
              <a:gd name="adj" fmla="val 13168"/>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s-EC" sz="2200" b="1" dirty="0" smtClean="0">
                <a:solidFill>
                  <a:srgbClr val="00B050"/>
                </a:solidFill>
              </a:rPr>
              <a:t>INNOVACIÓN</a:t>
            </a:r>
          </a:p>
          <a:p>
            <a:pPr algn="just"/>
            <a:r>
              <a:rPr lang="es-EC" sz="2400" dirty="0" smtClean="0">
                <a:solidFill>
                  <a:schemeClr val="tx1"/>
                </a:solidFill>
              </a:rPr>
              <a:t>Como factor clave de oportunidad</a:t>
            </a:r>
          </a:p>
          <a:p>
            <a:pPr algn="just"/>
            <a:r>
              <a:rPr lang="es-EC" sz="2400" dirty="0" smtClean="0">
                <a:solidFill>
                  <a:schemeClr val="tx1"/>
                </a:solidFill>
              </a:rPr>
              <a:t>“Comisión de las Comunidades Europeas (2003)</a:t>
            </a:r>
          </a:p>
        </p:txBody>
      </p:sp>
    </p:spTree>
    <p:extLst>
      <p:ext uri="{BB962C8B-B14F-4D97-AF65-F5344CB8AC3E}">
        <p14:creationId xmlns:p14="http://schemas.microsoft.com/office/powerpoint/2010/main" val="12815213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00664 0.58981 " pathEditMode="relative" rAng="0" ptsTypes="AA">
                                      <p:cBhvr>
                                        <p:cTn id="6" dur="250" fill="hold"/>
                                        <p:tgtEl>
                                          <p:spTgt spid="70"/>
                                        </p:tgtEl>
                                        <p:attrNameLst>
                                          <p:attrName>ppt_x</p:attrName>
                                          <p:attrName>ppt_y</p:attrName>
                                        </p:attrNameLst>
                                      </p:cBhvr>
                                      <p:rCtr x="-339" y="29491"/>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1.25E-6 1.85185E-6 L 0.26667 -0.0081 " pathEditMode="relative" rAng="0" ptsTypes="AA">
                                      <p:cBhvr>
                                        <p:cTn id="10" dur="250" fill="hold"/>
                                        <p:tgtEl>
                                          <p:spTgt spid="73"/>
                                        </p:tgtEl>
                                        <p:attrNameLst>
                                          <p:attrName>ppt_x</p:attrName>
                                          <p:attrName>ppt_y</p:attrName>
                                        </p:attrNameLst>
                                      </p:cBhvr>
                                      <p:rCtr x="13333" y="-417"/>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04726 0.00694 L 0.5293 -0.0007 " pathEditMode="relative" rAng="0" ptsTypes="AA">
                                      <p:cBhvr>
                                        <p:cTn id="14" dur="250" fill="hold"/>
                                        <p:tgtEl>
                                          <p:spTgt spid="74"/>
                                        </p:tgtEl>
                                        <p:attrNameLst>
                                          <p:attrName>ppt_x</p:attrName>
                                          <p:attrName>ppt_y</p:attrName>
                                        </p:attrNameLst>
                                      </p:cBhvr>
                                      <p:rCtr x="24102" y="-394"/>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54167E-6 7.40741E-7 L 0.2056 -0.01574 " pathEditMode="relative" rAng="0" ptsTypes="AA">
                                      <p:cBhvr>
                                        <p:cTn id="18" dur="250" fill="hold"/>
                                        <p:tgtEl>
                                          <p:spTgt spid="65"/>
                                        </p:tgtEl>
                                        <p:attrNameLst>
                                          <p:attrName>ppt_x</p:attrName>
                                          <p:attrName>ppt_y</p:attrName>
                                        </p:attrNameLst>
                                      </p:cBhvr>
                                      <p:rCtr x="10273" y="-78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10000" decel="70000" fill="hold" nodeType="clickEffect">
                                  <p:stCondLst>
                                    <p:cond delay="0"/>
                                  </p:stCondLst>
                                  <p:childTnLst>
                                    <p:animMotion origin="layout" path="M 5E-6 -5.55112E-17 L -0.00091 0.825 " pathEditMode="relative" rAng="0" ptsTypes="AA">
                                      <p:cBhvr>
                                        <p:cTn id="22" dur="500" fill="hold"/>
                                        <p:tgtEl>
                                          <p:spTgt spid="79"/>
                                        </p:tgtEl>
                                        <p:attrNameLst>
                                          <p:attrName>ppt_x</p:attrName>
                                          <p:attrName>ppt_y</p:attrName>
                                        </p:attrNameLst>
                                      </p:cBhvr>
                                      <p:rCtr x="-52" y="41250"/>
                                    </p:animMotion>
                                  </p:childTnLst>
                                </p:cTn>
                              </p:par>
                              <p:par>
                                <p:cTn id="23" presetID="6" presetClass="emph" presetSubtype="0" fill="hold" nodeType="withEffect">
                                  <p:stCondLst>
                                    <p:cond delay="0"/>
                                  </p:stCondLst>
                                  <p:childTnLst>
                                    <p:animScale>
                                      <p:cBhvr>
                                        <p:cTn id="24" dur="250" fill="hold"/>
                                        <p:tgtEl>
                                          <p:spTgt spid="79"/>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50" fill="hold"/>
                                        <p:tgtEl>
                                          <p:spTgt spid="79"/>
                                        </p:tgtEl>
                                      </p:cBhvr>
                                      <p:by x="50000" y="50000"/>
                                    </p:animScale>
                                  </p:childTnLst>
                                </p:cTn>
                              </p:par>
                            </p:childTnLst>
                          </p:cTn>
                        </p:par>
                      </p:childTnLst>
                    </p:cTn>
                  </p:par>
                  <p:par>
                    <p:cTn id="29" fill="hold">
                      <p:stCondLst>
                        <p:cond delay="indefinite"/>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2056 -0.01574 L -3.54167E-6 7.40741E-7 " pathEditMode="relative" rAng="0" ptsTypes="AA">
                                      <p:cBhvr>
                                        <p:cTn id="32" dur="250" fill="hold"/>
                                        <p:tgtEl>
                                          <p:spTgt spid="65"/>
                                        </p:tgtEl>
                                        <p:attrNameLst>
                                          <p:attrName>ppt_x</p:attrName>
                                          <p:attrName>ppt_y</p:attrName>
                                        </p:attrNameLst>
                                      </p:cBhvr>
                                      <p:rCtr x="-10286" y="787"/>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3.95833E-6 1.48148E-6 L -0.00234 0.84398 " pathEditMode="relative" rAng="0" ptsTypes="AA">
                                      <p:cBhvr>
                                        <p:cTn id="36" dur="250" fill="hold"/>
                                        <p:tgtEl>
                                          <p:spTgt spid="80"/>
                                        </p:tgtEl>
                                        <p:attrNameLst>
                                          <p:attrName>ppt_x</p:attrName>
                                          <p:attrName>ppt_y</p:attrName>
                                        </p:attrNameLst>
                                      </p:cBhvr>
                                      <p:rCtr x="-117" y="42199"/>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3.54167E-6 -7.40741E-7 L -0.02865 1.49884 " pathEditMode="relative" rAng="0" ptsTypes="AA">
                                      <p:cBhvr>
                                        <p:cTn id="40" dur="250" fill="hold"/>
                                        <p:tgtEl>
                                          <p:spTgt spid="81"/>
                                        </p:tgtEl>
                                        <p:attrNameLst>
                                          <p:attrName>ppt_x</p:attrName>
                                          <p:attrName>ppt_y</p:attrName>
                                        </p:attrNameLst>
                                      </p:cBhvr>
                                      <p:rCtr x="-1432" y="74954"/>
                                    </p:animMotion>
                                  </p:childTnLst>
                                </p:cTn>
                              </p:par>
                              <p:par>
                                <p:cTn id="41" presetID="6" presetClass="emph" presetSubtype="0" fill="hold" grpId="1" nodeType="withEffect">
                                  <p:stCondLst>
                                    <p:cond delay="0"/>
                                  </p:stCondLst>
                                  <p:childTnLst>
                                    <p:animScale>
                                      <p:cBhvr>
                                        <p:cTn id="42" dur="250" fill="hold"/>
                                        <p:tgtEl>
                                          <p:spTgt spid="81"/>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2" nodeType="clickEffect">
                                  <p:stCondLst>
                                    <p:cond delay="0"/>
                                  </p:stCondLst>
                                  <p:childTnLst>
                                    <p:animScale>
                                      <p:cBhvr>
                                        <p:cTn id="46" dur="250" fill="hold"/>
                                        <p:tgtEl>
                                          <p:spTgt spid="81"/>
                                        </p:tgtEl>
                                      </p:cBhvr>
                                      <p:by x="50000" y="50000"/>
                                    </p:animScale>
                                  </p:childTnLst>
                                </p:cTn>
                              </p:par>
                            </p:childTnLst>
                          </p:cTn>
                        </p:par>
                      </p:childTnLst>
                    </p:cTn>
                  </p:par>
                  <p:par>
                    <p:cTn id="47" fill="hold">
                      <p:stCondLst>
                        <p:cond delay="indefinite"/>
                      </p:stCondLst>
                      <p:childTnLst>
                        <p:par>
                          <p:cTn id="48" fill="hold">
                            <p:stCondLst>
                              <p:cond delay="0"/>
                            </p:stCondLst>
                            <p:childTnLst>
                              <p:par>
                                <p:cTn id="49" presetID="35" presetClass="path" presetSubtype="0" accel="50000" decel="50000" fill="hold" grpId="0" nodeType="clickEffect">
                                  <p:stCondLst>
                                    <p:cond delay="0"/>
                                  </p:stCondLst>
                                  <p:childTnLst>
                                    <p:animMotion origin="layout" path="M 3.54167E-6 1.85185E-6 L -0.25677 0.02268 " pathEditMode="relative" rAng="0" ptsTypes="AA">
                                      <p:cBhvr>
                                        <p:cTn id="50" dur="250" fill="hold"/>
                                        <p:tgtEl>
                                          <p:spTgt spid="82"/>
                                        </p:tgtEl>
                                        <p:attrNameLst>
                                          <p:attrName>ppt_x</p:attrName>
                                          <p:attrName>ppt_y</p:attrName>
                                        </p:attrNameLst>
                                      </p:cBhvr>
                                      <p:rCtr x="-12839" y="1134"/>
                                    </p:animMotion>
                                  </p:childTnLst>
                                </p:cTn>
                              </p:par>
                            </p:childTnLst>
                          </p:cTn>
                        </p:par>
                      </p:childTnLst>
                    </p:cTn>
                  </p:par>
                  <p:par>
                    <p:cTn id="51" fill="hold">
                      <p:stCondLst>
                        <p:cond delay="indefinite"/>
                      </p:stCondLst>
                      <p:childTnLst>
                        <p:par>
                          <p:cTn id="52" fill="hold">
                            <p:stCondLst>
                              <p:cond delay="0"/>
                            </p:stCondLst>
                            <p:childTnLst>
                              <p:par>
                                <p:cTn id="53" presetID="35" presetClass="path" presetSubtype="0" accel="50000" decel="50000" fill="hold" grpId="0" nodeType="clickEffect">
                                  <p:stCondLst>
                                    <p:cond delay="0"/>
                                  </p:stCondLst>
                                  <p:childTnLst>
                                    <p:animMotion origin="layout" path="M 2.22045E-16 0.01436 L -0.4901 0.04514 " pathEditMode="relative" rAng="0" ptsTypes="AA">
                                      <p:cBhvr>
                                        <p:cTn id="54" dur="250" fill="hold"/>
                                        <p:tgtEl>
                                          <p:spTgt spid="83"/>
                                        </p:tgtEl>
                                        <p:attrNameLst>
                                          <p:attrName>ppt_x</p:attrName>
                                          <p:attrName>ppt_y</p:attrName>
                                        </p:attrNameLst>
                                      </p:cBhvr>
                                      <p:rCtr x="-24505" y="1528"/>
                                    </p:animMotion>
                                  </p:childTnLst>
                                </p:cTn>
                              </p:par>
                            </p:childTnLst>
                          </p:cTn>
                        </p:par>
                      </p:childTnLst>
                    </p:cTn>
                  </p:par>
                  <p:par>
                    <p:cTn id="55" fill="hold">
                      <p:stCondLst>
                        <p:cond delay="indefinite"/>
                      </p:stCondLst>
                      <p:childTnLst>
                        <p:par>
                          <p:cTn id="56" fill="hold">
                            <p:stCondLst>
                              <p:cond delay="0"/>
                            </p:stCondLst>
                            <p:childTnLst>
                              <p:par>
                                <p:cTn id="57" presetID="35" presetClass="path" presetSubtype="0" accel="50000" decel="50000" fill="hold" grpId="0" nodeType="clickEffect">
                                  <p:stCondLst>
                                    <p:cond delay="0"/>
                                  </p:stCondLst>
                                  <p:childTnLst>
                                    <p:animMotion origin="layout" path="M -2.70833E-6 -2.59259E-6 L -0.25521 -0.02199 " pathEditMode="relative" rAng="0" ptsTypes="AA">
                                      <p:cBhvr>
                                        <p:cTn id="58" dur="250" fill="hold"/>
                                        <p:tgtEl>
                                          <p:spTgt spid="84"/>
                                        </p:tgtEl>
                                        <p:attrNameLst>
                                          <p:attrName>ppt_x</p:attrName>
                                          <p:attrName>ppt_y</p:attrName>
                                        </p:attrNameLst>
                                      </p:cBhvr>
                                      <p:rCtr x="-12760" y="-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3" grpId="0" animBg="1"/>
      <p:bldP spid="82" grpId="0" animBg="1"/>
      <p:bldP spid="80" grpId="0" animBg="1"/>
      <p:bldP spid="81" grpId="0" animBg="1"/>
      <p:bldP spid="81" grpId="1" animBg="1"/>
      <p:bldP spid="81" grpId="2" animBg="1"/>
      <p:bldP spid="83"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972026" y="6620793"/>
            <a:ext cx="2663874" cy="180000"/>
            <a:chOff x="4788442" y="6444349"/>
            <a:chExt cx="2663874" cy="180000"/>
          </a:xfrm>
        </p:grpSpPr>
        <p:sp>
          <p:nvSpPr>
            <p:cNvPr id="6" name="Conector 5"/>
            <p:cNvSpPr/>
            <p:nvPr/>
          </p:nvSpPr>
          <p:spPr>
            <a:xfrm>
              <a:off x="4788442"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onector 6"/>
            <p:cNvSpPr/>
            <p:nvPr/>
          </p:nvSpPr>
          <p:spPr>
            <a:xfrm>
              <a:off x="5196943"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onector 7"/>
            <p:cNvSpPr/>
            <p:nvPr/>
          </p:nvSpPr>
          <p:spPr>
            <a:xfrm>
              <a:off x="5542838"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onector 8"/>
            <p:cNvSpPr/>
            <p:nvPr/>
          </p:nvSpPr>
          <p:spPr>
            <a:xfrm>
              <a:off x="5888733" y="6444349"/>
              <a:ext cx="180000" cy="180000"/>
            </a:xfrm>
            <a:prstGeom prst="flowChartConnector">
              <a:avLst/>
            </a:prstGeom>
            <a:solidFill>
              <a:srgbClr val="20495E"/>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onector 9"/>
            <p:cNvSpPr/>
            <p:nvPr/>
          </p:nvSpPr>
          <p:spPr>
            <a:xfrm>
              <a:off x="6234628"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onector 10"/>
            <p:cNvSpPr/>
            <p:nvPr/>
          </p:nvSpPr>
          <p:spPr>
            <a:xfrm>
              <a:off x="6580523"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onector 11"/>
            <p:cNvSpPr/>
            <p:nvPr/>
          </p:nvSpPr>
          <p:spPr>
            <a:xfrm>
              <a:off x="6926418"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Conector 12"/>
            <p:cNvSpPr/>
            <p:nvPr/>
          </p:nvSpPr>
          <p:spPr>
            <a:xfrm>
              <a:off x="7272316" y="6444349"/>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5" name="Elipse 14"/>
          <p:cNvSpPr/>
          <p:nvPr/>
        </p:nvSpPr>
        <p:spPr>
          <a:xfrm>
            <a:off x="5290526" y="5750722"/>
            <a:ext cx="1909476" cy="528618"/>
          </a:xfrm>
          <a:prstGeom prst="ellipse">
            <a:avLst/>
          </a:prstGeom>
          <a:solidFill>
            <a:schemeClr val="bg2">
              <a:alpha val="10000"/>
            </a:schemeClr>
          </a:solidFill>
          <a:ln w="9525">
            <a:noFill/>
          </a:ln>
          <a:effectLst>
            <a:glow rad="800100">
              <a:schemeClr val="accent3">
                <a:satMod val="175000"/>
                <a:alpha val="39000"/>
              </a:schemeClr>
            </a:glow>
            <a:innerShdw blurRad="876300" dir="16200000">
              <a:prstClr val="black">
                <a:alpha val="5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Elipse 13"/>
          <p:cNvSpPr/>
          <p:nvPr/>
        </p:nvSpPr>
        <p:spPr>
          <a:xfrm>
            <a:off x="684978" y="4676344"/>
            <a:ext cx="11466468" cy="1600200"/>
          </a:xfrm>
          <a:prstGeom prst="ellipse">
            <a:avLst/>
          </a:prstGeom>
          <a:gradFill>
            <a:gsLst>
              <a:gs pos="98000">
                <a:srgbClr val="002060"/>
              </a:gs>
              <a:gs pos="16000">
                <a:srgbClr val="002060"/>
              </a:gs>
              <a:gs pos="36000">
                <a:srgbClr val="002060"/>
              </a:gs>
              <a:gs pos="63000">
                <a:srgbClr val="002060"/>
              </a:gs>
              <a:gs pos="90000">
                <a:srgbClr val="002060"/>
              </a:gs>
            </a:gsLst>
            <a:path path="circle">
              <a:fillToRect l="50000" t="50000" r="50000" b="50000"/>
            </a:path>
          </a:gradFill>
          <a:ln>
            <a:noFill/>
          </a:ln>
          <a:effectLst>
            <a:glow rad="165100">
              <a:schemeClr val="bg1">
                <a:alpha val="29000"/>
              </a:schemeClr>
            </a:glow>
            <a:innerShdw blurRad="127000" dist="152400" dir="48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7" name="Grupo 36"/>
          <p:cNvGrpSpPr/>
          <p:nvPr/>
        </p:nvGrpSpPr>
        <p:grpSpPr>
          <a:xfrm>
            <a:off x="6305989" y="1033761"/>
            <a:ext cx="4811190" cy="4734513"/>
            <a:chOff x="6252317" y="481263"/>
            <a:chExt cx="4819858" cy="4764861"/>
          </a:xfrm>
        </p:grpSpPr>
        <p:grpSp>
          <p:nvGrpSpPr>
            <p:cNvPr id="24" name="Grupo 23"/>
            <p:cNvGrpSpPr/>
            <p:nvPr/>
          </p:nvGrpSpPr>
          <p:grpSpPr>
            <a:xfrm>
              <a:off x="6253784" y="481263"/>
              <a:ext cx="4638390" cy="4764861"/>
              <a:chOff x="4096672" y="951265"/>
              <a:chExt cx="4128069" cy="4466307"/>
            </a:xfrm>
          </p:grpSpPr>
          <p:sp>
            <p:nvSpPr>
              <p:cNvPr id="17" name="Rectángulo 16"/>
              <p:cNvSpPr/>
              <p:nvPr/>
            </p:nvSpPr>
            <p:spPr>
              <a:xfrm>
                <a:off x="4096673" y="951265"/>
                <a:ext cx="4128067" cy="4466307"/>
              </a:xfrm>
              <a:prstGeom prst="rect">
                <a:avLst/>
              </a:prstGeom>
              <a:solidFill>
                <a:schemeClr val="bg1"/>
              </a:solidFill>
              <a:ln>
                <a:noFill/>
              </a:ln>
              <a:effectLst>
                <a:outerShdw blurRad="101600" dist="88900" dir="60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Llamada rectangular redondeada 20"/>
              <p:cNvSpPr/>
              <p:nvPr/>
            </p:nvSpPr>
            <p:spPr>
              <a:xfrm>
                <a:off x="4096672" y="955869"/>
                <a:ext cx="4128069" cy="493375"/>
              </a:xfrm>
              <a:prstGeom prst="wedgeRoundRectCallout">
                <a:avLst>
                  <a:gd name="adj1" fmla="val -21435"/>
                  <a:gd name="adj2" fmla="val 84222"/>
                  <a:gd name="adj3" fmla="val 16667"/>
                </a:avLst>
              </a:prstGeom>
              <a:solidFill>
                <a:srgbClr val="65A739"/>
              </a:solidFill>
              <a:ln>
                <a:solidFill>
                  <a:srgbClr val="65A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7" name="CuadroTexto 26"/>
            <p:cNvSpPr txBox="1"/>
            <p:nvPr/>
          </p:nvSpPr>
          <p:spPr>
            <a:xfrm>
              <a:off x="6252317" y="489310"/>
              <a:ext cx="4819858" cy="523220"/>
            </a:xfrm>
            <a:prstGeom prst="rect">
              <a:avLst/>
            </a:prstGeom>
            <a:noFill/>
          </p:spPr>
          <p:txBody>
            <a:bodyPr wrap="square" rtlCol="0">
              <a:spAutoFit/>
            </a:bodyPr>
            <a:lstStyle/>
            <a:p>
              <a:pPr algn="ctr"/>
              <a:r>
                <a:rPr lang="es-EC" sz="2800" b="1" dirty="0" smtClean="0">
                  <a:solidFill>
                    <a:schemeClr val="bg1"/>
                  </a:solidFill>
                </a:rPr>
                <a:t>MODELO DE GARTNER (1985)</a:t>
              </a:r>
              <a:endParaRPr lang="es-EC" sz="2800" b="1" dirty="0">
                <a:solidFill>
                  <a:schemeClr val="bg1"/>
                </a:solidFill>
              </a:endParaRPr>
            </a:p>
          </p:txBody>
        </p:sp>
        <p:pic>
          <p:nvPicPr>
            <p:cNvPr id="36" name="Imagen 35"/>
            <p:cNvPicPr>
              <a:picLocks noChangeAspect="1"/>
            </p:cNvPicPr>
            <p:nvPr/>
          </p:nvPicPr>
          <p:blipFill>
            <a:blip r:embed="rId2"/>
            <a:stretch>
              <a:fillRect/>
            </a:stretch>
          </p:blipFill>
          <p:spPr>
            <a:xfrm>
              <a:off x="6294513" y="1044627"/>
              <a:ext cx="4645555" cy="4151736"/>
            </a:xfrm>
            <a:prstGeom prst="rect">
              <a:avLst/>
            </a:prstGeom>
          </p:spPr>
        </p:pic>
      </p:grpSp>
      <p:grpSp>
        <p:nvGrpSpPr>
          <p:cNvPr id="35" name="Grupo 34"/>
          <p:cNvGrpSpPr/>
          <p:nvPr/>
        </p:nvGrpSpPr>
        <p:grpSpPr>
          <a:xfrm>
            <a:off x="1306420" y="1561644"/>
            <a:ext cx="4420002" cy="4042610"/>
            <a:chOff x="1700736" y="1088919"/>
            <a:chExt cx="4566862" cy="4188316"/>
          </a:xfrm>
        </p:grpSpPr>
        <p:grpSp>
          <p:nvGrpSpPr>
            <p:cNvPr id="23" name="Grupo 22"/>
            <p:cNvGrpSpPr/>
            <p:nvPr/>
          </p:nvGrpSpPr>
          <p:grpSpPr>
            <a:xfrm>
              <a:off x="1703911" y="1088919"/>
              <a:ext cx="4563687" cy="4123886"/>
              <a:chOff x="933449" y="1663442"/>
              <a:chExt cx="3172827" cy="3428999"/>
            </a:xfrm>
          </p:grpSpPr>
          <p:sp>
            <p:nvSpPr>
              <p:cNvPr id="19" name="Rectángulo 18"/>
              <p:cNvSpPr/>
              <p:nvPr/>
            </p:nvSpPr>
            <p:spPr>
              <a:xfrm>
                <a:off x="943053" y="1663442"/>
                <a:ext cx="3163223" cy="3428999"/>
              </a:xfrm>
              <a:prstGeom prst="rect">
                <a:avLst/>
              </a:prstGeom>
              <a:ln>
                <a:noFill/>
              </a:ln>
              <a:effectLst>
                <a:outerShdw blurRad="127000" dist="76200" dir="6600000" algn="t" rotWithShape="0">
                  <a:schemeClr val="bg1">
                    <a:alpha val="40000"/>
                  </a:scheme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20" name="Llamada rectangular redondeada 19"/>
              <p:cNvSpPr/>
              <p:nvPr/>
            </p:nvSpPr>
            <p:spPr>
              <a:xfrm>
                <a:off x="933449" y="1691147"/>
                <a:ext cx="3163223" cy="382286"/>
              </a:xfrm>
              <a:prstGeom prst="wedgeRoundRectCallout">
                <a:avLst>
                  <a:gd name="adj1" fmla="val -21435"/>
                  <a:gd name="adj2" fmla="val 84222"/>
                  <a:gd name="adj3" fmla="val 16667"/>
                </a:avLst>
              </a:prstGeom>
              <a:solidFill>
                <a:srgbClr val="406C90"/>
              </a:solidFill>
              <a:ln>
                <a:solidFill>
                  <a:srgbClr val="2F7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9" name="CuadroTexto 28"/>
            <p:cNvSpPr txBox="1"/>
            <p:nvPr/>
          </p:nvSpPr>
          <p:spPr>
            <a:xfrm>
              <a:off x="1700736" y="1120329"/>
              <a:ext cx="4428603" cy="461665"/>
            </a:xfrm>
            <a:prstGeom prst="rect">
              <a:avLst/>
            </a:prstGeom>
            <a:noFill/>
          </p:spPr>
          <p:txBody>
            <a:bodyPr wrap="square" rtlCol="0">
              <a:spAutoFit/>
            </a:bodyPr>
            <a:lstStyle/>
            <a:p>
              <a:pPr algn="ctr"/>
              <a:r>
                <a:rPr lang="es-EC" sz="2400" b="1" dirty="0" smtClean="0">
                  <a:solidFill>
                    <a:schemeClr val="bg1"/>
                  </a:solidFill>
                </a:rPr>
                <a:t>EMPRENDEDOR</a:t>
              </a:r>
              <a:r>
                <a:rPr lang="es-EC" sz="2000" b="1" dirty="0" smtClean="0">
                  <a:solidFill>
                    <a:schemeClr val="bg1"/>
                  </a:solidFill>
                </a:rPr>
                <a:t> Vs </a:t>
              </a:r>
              <a:r>
                <a:rPr lang="es-EC" sz="2400" b="1" dirty="0" smtClean="0">
                  <a:solidFill>
                    <a:schemeClr val="bg1"/>
                  </a:solidFill>
                </a:rPr>
                <a:t>EMPRESARIO</a:t>
              </a:r>
              <a:endParaRPr lang="es-EC" sz="2400" b="1" dirty="0">
                <a:solidFill>
                  <a:schemeClr val="bg1"/>
                </a:solidFill>
              </a:endParaRPr>
            </a:p>
          </p:txBody>
        </p:sp>
        <p:pic>
          <p:nvPicPr>
            <p:cNvPr id="33" name="Imagen 32"/>
            <p:cNvPicPr>
              <a:picLocks noChangeAspect="1"/>
            </p:cNvPicPr>
            <p:nvPr/>
          </p:nvPicPr>
          <p:blipFill>
            <a:blip r:embed="rId3"/>
            <a:stretch>
              <a:fillRect/>
            </a:stretch>
          </p:blipFill>
          <p:spPr>
            <a:xfrm>
              <a:off x="1729557" y="1753442"/>
              <a:ext cx="4377307" cy="3523793"/>
            </a:xfrm>
            <a:prstGeom prst="rect">
              <a:avLst/>
            </a:prstGeom>
          </p:spPr>
        </p:pic>
      </p:grpSp>
      <p:grpSp>
        <p:nvGrpSpPr>
          <p:cNvPr id="38" name="Grupo 37"/>
          <p:cNvGrpSpPr/>
          <p:nvPr/>
        </p:nvGrpSpPr>
        <p:grpSpPr>
          <a:xfrm>
            <a:off x="0" y="-15520"/>
            <a:ext cx="4343400" cy="638581"/>
            <a:chOff x="15040" y="80034"/>
            <a:chExt cx="4343400" cy="791468"/>
          </a:xfrm>
        </p:grpSpPr>
        <p:grpSp>
          <p:nvGrpSpPr>
            <p:cNvPr id="39" name="Grupo 38"/>
            <p:cNvGrpSpPr/>
            <p:nvPr/>
          </p:nvGrpSpPr>
          <p:grpSpPr>
            <a:xfrm>
              <a:off x="15040" y="177648"/>
              <a:ext cx="4343400" cy="660445"/>
              <a:chOff x="6096000" y="2560436"/>
              <a:chExt cx="2659173" cy="484786"/>
            </a:xfrm>
            <a:solidFill>
              <a:srgbClr val="20495E"/>
            </a:solidFill>
            <a:effectLst>
              <a:glow rad="101600">
                <a:srgbClr val="2F7D81">
                  <a:alpha val="39000"/>
                </a:srgbClr>
              </a:glow>
              <a:outerShdw blurRad="114300" dist="50800" dir="21000000" algn="bl" rotWithShape="0">
                <a:schemeClr val="bg1">
                  <a:alpha val="40000"/>
                </a:schemeClr>
              </a:outerShdw>
            </a:effectLst>
          </p:grpSpPr>
          <p:grpSp>
            <p:nvGrpSpPr>
              <p:cNvPr id="43" name="Grupo 42"/>
              <p:cNvGrpSpPr/>
              <p:nvPr/>
            </p:nvGrpSpPr>
            <p:grpSpPr>
              <a:xfrm>
                <a:off x="6901308" y="2560436"/>
                <a:ext cx="1853865" cy="484786"/>
                <a:chOff x="6096000" y="2906727"/>
                <a:chExt cx="4203032" cy="1051124"/>
              </a:xfrm>
              <a:grpFill/>
            </p:grpSpPr>
            <p:sp>
              <p:nvSpPr>
                <p:cNvPr id="45" name="Forma libre 44"/>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6" name="Forma libre 45"/>
                <p:cNvSpPr/>
                <p:nvPr/>
              </p:nvSpPr>
              <p:spPr>
                <a:xfrm>
                  <a:off x="8809630" y="2911641"/>
                  <a:ext cx="1489402" cy="1036516"/>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7" name="Forma libre 46"/>
                <p:cNvSpPr/>
                <p:nvPr/>
              </p:nvSpPr>
              <p:spPr>
                <a:xfrm>
                  <a:off x="6096000" y="2906727"/>
                  <a:ext cx="3386785" cy="1036517"/>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8" name="Forma libre 47"/>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9" name="Forma libre 48"/>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44" name="Rectángulo 43"/>
              <p:cNvSpPr/>
              <p:nvPr/>
            </p:nvSpPr>
            <p:spPr>
              <a:xfrm>
                <a:off x="6096000" y="2562702"/>
                <a:ext cx="805308" cy="4780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41" name="CuadroTexto 40"/>
            <p:cNvSpPr txBox="1"/>
            <p:nvPr/>
          </p:nvSpPr>
          <p:spPr>
            <a:xfrm>
              <a:off x="224951" y="80034"/>
              <a:ext cx="3092639" cy="646331"/>
            </a:xfrm>
            <a:prstGeom prst="rect">
              <a:avLst/>
            </a:prstGeom>
            <a:noFill/>
          </p:spPr>
          <p:txBody>
            <a:bodyPr wrap="square" rtlCol="0">
              <a:spAutoFit/>
            </a:bodyPr>
            <a:lstStyle/>
            <a:p>
              <a:r>
                <a:rPr lang="es-EC" sz="3600" b="1" dirty="0" smtClean="0">
                  <a:solidFill>
                    <a:schemeClr val="bg1"/>
                  </a:solidFill>
                  <a:latin typeface="Agency FB" panose="020B0503020202020204" pitchFamily="34" charset="0"/>
                </a:rPr>
                <a:t>MODELO GARTNER  </a:t>
              </a:r>
              <a:endParaRPr lang="es-EC" sz="3600" b="1" dirty="0">
                <a:solidFill>
                  <a:schemeClr val="bg1"/>
                </a:solidFill>
                <a:latin typeface="Agency FB" panose="020B0503020202020204" pitchFamily="34" charset="0"/>
              </a:endParaRPr>
            </a:p>
          </p:txBody>
        </p:sp>
        <p:pic>
          <p:nvPicPr>
            <p:cNvPr id="42" name="Imagen 41"/>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10496" b="27831" l="56824" r="67327">
                          <a14:foregroundMark x1="60334" y1="13470" x2="60334" y2="13470"/>
                          <a14:foregroundMark x1="62901" y1="12557" x2="62901" y2="12557"/>
                          <a14:foregroundMark x1="63928" y1="24658" x2="63928" y2="24658"/>
                          <a14:foregroundMark x1="62259" y1="18037" x2="62259" y2="18037"/>
                          <a14:foregroundMark x1="60591" y1="21689" x2="60591" y2="21689"/>
                          <a14:foregroundMark x1="63928" y1="14840" x2="63928" y2="14840"/>
                        </a14:backgroundRemoval>
                      </a14:imgEffect>
                    </a14:imgLayer>
                  </a14:imgProps>
                </a:ext>
                <a:ext uri="{28A0092B-C50C-407E-A947-70E740481C1C}">
                  <a14:useLocalDpi xmlns:a14="http://schemas.microsoft.com/office/drawing/2010/main" val="0"/>
                </a:ext>
              </a:extLst>
            </a:blip>
            <a:srcRect l="55511" t="8329" r="31360" b="70002"/>
            <a:stretch/>
          </p:blipFill>
          <p:spPr>
            <a:xfrm>
              <a:off x="3367483" y="189174"/>
              <a:ext cx="735317" cy="682328"/>
            </a:xfrm>
            <a:prstGeom prst="rect">
              <a:avLst/>
            </a:prstGeom>
          </p:spPr>
        </p:pic>
      </p:grpSp>
    </p:spTree>
    <p:extLst>
      <p:ext uri="{BB962C8B-B14F-4D97-AF65-F5344CB8AC3E}">
        <p14:creationId xmlns:p14="http://schemas.microsoft.com/office/powerpoint/2010/main" val="394700489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50" fill="hold"/>
                                        <p:tgtEl>
                                          <p:spTgt spid="3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50" fill="hold"/>
                                        <p:tgtEl>
                                          <p:spTgt spid="35"/>
                                        </p:tgtEl>
                                      </p:cBhvr>
                                      <p:by x="50000" y="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50" fill="hold"/>
                                        <p:tgtEl>
                                          <p:spTgt spid="3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0" y="335933"/>
            <a:ext cx="4699000" cy="603866"/>
            <a:chOff x="6096000" y="2017816"/>
            <a:chExt cx="2987643" cy="547093"/>
          </a:xfrm>
          <a:solidFill>
            <a:srgbClr val="1E3252"/>
          </a:solidFill>
        </p:grpSpPr>
        <p:grpSp>
          <p:nvGrpSpPr>
            <p:cNvPr id="7" name="Grupo 6"/>
            <p:cNvGrpSpPr/>
            <p:nvPr/>
          </p:nvGrpSpPr>
          <p:grpSpPr>
            <a:xfrm>
              <a:off x="7229778" y="2017816"/>
              <a:ext cx="1853865" cy="547093"/>
              <a:chOff x="6096000" y="2911641"/>
              <a:chExt cx="4203032" cy="1046210"/>
            </a:xfrm>
            <a:grpFill/>
          </p:grpSpPr>
          <p:sp>
            <p:nvSpPr>
              <p:cNvPr id="9" name="Forma libre 8"/>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orma libre 9"/>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orma libre 10"/>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orma libre 11"/>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orma libre 12"/>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8" name="Rectángulo 7"/>
            <p:cNvSpPr/>
            <p:nvPr/>
          </p:nvSpPr>
          <p:spPr>
            <a:xfrm>
              <a:off x="6096000" y="2017816"/>
              <a:ext cx="1133778" cy="5455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4" name="CuadroTexto 13"/>
          <p:cNvSpPr txBox="1"/>
          <p:nvPr/>
        </p:nvSpPr>
        <p:spPr>
          <a:xfrm>
            <a:off x="728511" y="375254"/>
            <a:ext cx="3119937" cy="523220"/>
          </a:xfrm>
          <a:prstGeom prst="rect">
            <a:avLst/>
          </a:prstGeom>
          <a:noFill/>
        </p:spPr>
        <p:txBody>
          <a:bodyPr wrap="square" rtlCol="0">
            <a:spAutoFit/>
          </a:bodyPr>
          <a:lstStyle/>
          <a:p>
            <a:r>
              <a:rPr lang="es-EC" sz="2800" b="1" dirty="0" smtClean="0">
                <a:solidFill>
                  <a:schemeClr val="bg1"/>
                </a:solidFill>
                <a:latin typeface="Agency FB" panose="020B0503020202020204" pitchFamily="34" charset="0"/>
              </a:rPr>
              <a:t>MARCO METODOLÓGICO </a:t>
            </a:r>
            <a:endParaRPr lang="es-EC" sz="2800" b="1" dirty="0">
              <a:solidFill>
                <a:schemeClr val="bg1"/>
              </a:solidFill>
              <a:latin typeface="Agency FB" panose="020B0503020202020204" pitchFamily="34" charset="0"/>
            </a:endParaRPr>
          </a:p>
        </p:txBody>
      </p:sp>
      <p:pic>
        <p:nvPicPr>
          <p:cNvPr id="15" name="Imagen 14"/>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1256" b="57874" l="23758" r="37906">
                        <a14:foregroundMark x1="34500" y1="49778" x2="34500" y2="49778"/>
                        <a14:foregroundMark x1="32000" y1="46667" x2="32000" y2="46667"/>
                        <a14:foregroundMark x1="28667" y1="49778" x2="28667" y2="49778"/>
                        <a14:foregroundMark x1="27500" y1="54889" x2="27500" y2="54889"/>
                        <a14:foregroundMark x1="30667" y1="54889" x2="30667" y2="54889"/>
                        <a14:foregroundMark x1="33500" y1="55333" x2="33500" y2="55333"/>
                        <a14:foregroundMark x1="36000" y1="45111" x2="36000" y2="45111"/>
                        <a14:foregroundMark x1="25167" y1="44444" x2="25167" y2="44444"/>
                        <a14:foregroundMark x1="25500" y1="42667" x2="25500" y2="42667"/>
                        <a14:foregroundMark x1="34000" y1="42667" x2="34000" y2="42667"/>
                        <a14:backgroundMark x1="27667" y1="49111" x2="27667" y2="49111"/>
                        <a14:backgroundMark x1="32833" y1="45778" x2="32833" y2="45778"/>
                      </a14:backgroundRemoval>
                    </a14:imgEffect>
                  </a14:imgLayer>
                </a14:imgProps>
              </a:ext>
              <a:ext uri="{28A0092B-C50C-407E-A947-70E740481C1C}">
                <a14:useLocalDpi xmlns:a14="http://schemas.microsoft.com/office/drawing/2010/main" val="0"/>
              </a:ext>
            </a:extLst>
          </a:blip>
          <a:srcRect l="21990" t="39179" r="60326" b="40049"/>
          <a:stretch/>
        </p:blipFill>
        <p:spPr>
          <a:xfrm>
            <a:off x="3832365" y="346330"/>
            <a:ext cx="669562" cy="589851"/>
          </a:xfrm>
          <a:prstGeom prst="rect">
            <a:avLst/>
          </a:prstGeom>
        </p:spPr>
      </p:pic>
      <p:sp>
        <p:nvSpPr>
          <p:cNvPr id="16" name="Rectángulo 15"/>
          <p:cNvSpPr/>
          <p:nvPr/>
        </p:nvSpPr>
        <p:spPr>
          <a:xfrm>
            <a:off x="-99268" y="346330"/>
            <a:ext cx="1075133" cy="707886"/>
          </a:xfrm>
          <a:prstGeom prst="rect">
            <a:avLst/>
          </a:prstGeom>
          <a:noFill/>
          <a:effectLst>
            <a:outerShdw blurRad="50800" dist="12700" dir="5400000" algn="ctr" rotWithShape="0">
              <a:srgbClr val="3BC6C9"/>
            </a:outerShdw>
          </a:effectLst>
        </p:spPr>
        <p:txBody>
          <a:bodyPr wrap="square" lIns="91440" tIns="45720" rIns="91440" bIns="45720">
            <a:spAutoFit/>
          </a:bodyPr>
          <a:lstStyle/>
          <a:p>
            <a:pPr algn="ctr"/>
            <a:r>
              <a:rPr lang="es-ES" sz="4000" b="1" spc="-300" dirty="0" smtClean="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rPr>
              <a:t>V</a:t>
            </a:r>
            <a:endParaRPr lang="es-ES" sz="4000" b="1" spc="-300" dirty="0">
              <a:ln w="0"/>
              <a:solidFill>
                <a:schemeClr val="bg1"/>
              </a:solidFill>
              <a:effectLst>
                <a:outerShdw blurRad="38100" dist="19050" dir="2700000" algn="tl" rotWithShape="0">
                  <a:schemeClr val="dk1">
                    <a:alpha val="40000"/>
                  </a:schemeClr>
                </a:outerShdw>
              </a:effectLst>
              <a:latin typeface="Aparajita" panose="020B0604020202020204" pitchFamily="34" charset="0"/>
              <a:cs typeface="Aparajita" panose="020B0604020202020204" pitchFamily="34" charset="0"/>
            </a:endParaRPr>
          </a:p>
        </p:txBody>
      </p:sp>
      <p:sp>
        <p:nvSpPr>
          <p:cNvPr id="4" name="CuadroTexto 3"/>
          <p:cNvSpPr txBox="1"/>
          <p:nvPr/>
        </p:nvSpPr>
        <p:spPr>
          <a:xfrm>
            <a:off x="7478919" y="896184"/>
            <a:ext cx="4624181" cy="2123658"/>
          </a:xfrm>
          <a:prstGeom prst="rect">
            <a:avLst/>
          </a:prstGeom>
          <a:noFill/>
        </p:spPr>
        <p:txBody>
          <a:bodyPr wrap="square" rtlCol="0">
            <a:spAutoFit/>
          </a:bodyPr>
          <a:lstStyle/>
          <a:p>
            <a:pPr algn="ctr"/>
            <a:r>
              <a:rPr lang="es-EC" sz="2400" b="1" dirty="0" smtClean="0">
                <a:solidFill>
                  <a:srgbClr val="FFC000"/>
                </a:solidFill>
                <a:effectLst>
                  <a:outerShdw blurRad="38100" dist="38100" dir="2700000" algn="tl">
                    <a:srgbClr val="000000">
                      <a:alpha val="43137"/>
                    </a:srgbClr>
                  </a:outerShdw>
                </a:effectLst>
              </a:rPr>
              <a:t>TIPOLOGÍA DE LA INVESTIGACIÓN</a:t>
            </a:r>
          </a:p>
          <a:p>
            <a:pPr marL="533400" indent="-285750">
              <a:buClr>
                <a:srgbClr val="FFC000"/>
              </a:buClr>
              <a:buFont typeface="Wingdings" panose="05000000000000000000" pitchFamily="2" charset="2"/>
              <a:buChar char="ü"/>
            </a:pPr>
            <a:r>
              <a:rPr lang="es-EC" dirty="0" smtClean="0"/>
              <a:t>Por su finalidad: </a:t>
            </a:r>
            <a:r>
              <a:rPr lang="es-EC" b="1" i="1" u="sng" dirty="0" smtClean="0"/>
              <a:t>aplicada</a:t>
            </a:r>
          </a:p>
          <a:p>
            <a:pPr marL="533400" indent="-285750">
              <a:buClr>
                <a:srgbClr val="FFC000"/>
              </a:buClr>
              <a:buFont typeface="Wingdings" panose="05000000000000000000" pitchFamily="2" charset="2"/>
              <a:buChar char="ü"/>
            </a:pPr>
            <a:r>
              <a:rPr lang="es-EC" dirty="0" smtClean="0"/>
              <a:t>Por sus fuentes de información: </a:t>
            </a:r>
            <a:r>
              <a:rPr lang="es-EC" b="1" i="1" u="sng" dirty="0" smtClean="0"/>
              <a:t>mixta</a:t>
            </a:r>
          </a:p>
          <a:p>
            <a:pPr marL="533400" indent="-285750">
              <a:buClr>
                <a:srgbClr val="FFC000"/>
              </a:buClr>
              <a:buFont typeface="Wingdings" panose="05000000000000000000" pitchFamily="2" charset="2"/>
              <a:buChar char="ü"/>
            </a:pPr>
            <a:r>
              <a:rPr lang="es-EC" dirty="0" smtClean="0"/>
              <a:t>Por la unidad de análisis: </a:t>
            </a:r>
            <a:r>
              <a:rPr lang="es-EC" b="1" i="1" u="sng" dirty="0" smtClean="0"/>
              <a:t>in-situ</a:t>
            </a:r>
          </a:p>
          <a:p>
            <a:pPr marL="533400" indent="-285750">
              <a:buClr>
                <a:srgbClr val="FFC000"/>
              </a:buClr>
              <a:buFont typeface="Wingdings" panose="05000000000000000000" pitchFamily="2" charset="2"/>
              <a:buChar char="ü"/>
            </a:pPr>
            <a:r>
              <a:rPr lang="es-EC" dirty="0" smtClean="0"/>
              <a:t>Por el control de las variables:  </a:t>
            </a:r>
            <a:r>
              <a:rPr lang="es-EC" b="1" i="1" u="sng" dirty="0" smtClean="0"/>
              <a:t>diseño no experimental </a:t>
            </a:r>
          </a:p>
          <a:p>
            <a:pPr marL="533400" indent="-285750">
              <a:buClr>
                <a:srgbClr val="FFC000"/>
              </a:buClr>
              <a:buFont typeface="Wingdings" panose="05000000000000000000" pitchFamily="2" charset="2"/>
              <a:buChar char="ü"/>
            </a:pPr>
            <a:r>
              <a:rPr lang="es-EC" dirty="0" smtClean="0"/>
              <a:t>Por el alcance: </a:t>
            </a:r>
            <a:r>
              <a:rPr lang="es-EC" b="1" i="1" u="sng" dirty="0" smtClean="0"/>
              <a:t>exploratorio – descriptivo </a:t>
            </a:r>
          </a:p>
        </p:txBody>
      </p:sp>
      <p:sp>
        <p:nvSpPr>
          <p:cNvPr id="21" name="CuadroTexto 20"/>
          <p:cNvSpPr txBox="1"/>
          <p:nvPr/>
        </p:nvSpPr>
        <p:spPr>
          <a:xfrm>
            <a:off x="7478919" y="3935752"/>
            <a:ext cx="4624181" cy="707886"/>
          </a:xfrm>
          <a:prstGeom prst="rect">
            <a:avLst/>
          </a:prstGeom>
          <a:noFill/>
        </p:spPr>
        <p:txBody>
          <a:bodyPr wrap="square" rtlCol="0">
            <a:spAutoFit/>
          </a:bodyPr>
          <a:lstStyle/>
          <a:p>
            <a:pPr algn="ctr"/>
            <a:r>
              <a:rPr lang="es-EC" sz="2000" b="1" dirty="0" smtClean="0">
                <a:solidFill>
                  <a:srgbClr val="2F7D81"/>
                </a:solidFill>
                <a:effectLst>
                  <a:outerShdw blurRad="38100" dist="38100" dir="2700000" algn="tl">
                    <a:srgbClr val="000000">
                      <a:alpha val="43137"/>
                    </a:srgbClr>
                  </a:outerShdw>
                </a:effectLst>
              </a:rPr>
              <a:t>ENFOQUE DE LA INVESTIGACIÓN</a:t>
            </a:r>
          </a:p>
          <a:p>
            <a:pPr marL="812800" indent="-285750" defTabSz="901700">
              <a:buClr>
                <a:srgbClr val="2F7D81"/>
              </a:buClr>
              <a:buFont typeface="Wingdings" panose="05000000000000000000" pitchFamily="2" charset="2"/>
              <a:buChar char="ü"/>
            </a:pPr>
            <a:r>
              <a:rPr lang="es-EC" sz="2000" b="1" i="1" u="sng" dirty="0" smtClean="0"/>
              <a:t>Mixto </a:t>
            </a:r>
          </a:p>
        </p:txBody>
      </p:sp>
      <p:sp>
        <p:nvSpPr>
          <p:cNvPr id="22" name="CuadroTexto 21"/>
          <p:cNvSpPr txBox="1"/>
          <p:nvPr/>
        </p:nvSpPr>
        <p:spPr>
          <a:xfrm>
            <a:off x="1274621" y="2704338"/>
            <a:ext cx="2918737" cy="2246769"/>
          </a:xfrm>
          <a:prstGeom prst="rect">
            <a:avLst/>
          </a:prstGeom>
          <a:noFill/>
        </p:spPr>
        <p:txBody>
          <a:bodyPr wrap="square" rtlCol="0">
            <a:spAutoFit/>
          </a:bodyPr>
          <a:lstStyle/>
          <a:p>
            <a:pPr algn="ctr"/>
            <a:r>
              <a:rPr lang="es-EC" sz="2000" b="1" dirty="0" smtClean="0">
                <a:solidFill>
                  <a:srgbClr val="7030A0"/>
                </a:solidFill>
                <a:effectLst>
                  <a:outerShdw blurRad="38100" dist="38100" dir="2700000" algn="tl">
                    <a:srgbClr val="000000">
                      <a:alpha val="43137"/>
                    </a:srgbClr>
                  </a:outerShdw>
                </a:effectLst>
              </a:rPr>
              <a:t>INSTRUMENTOS DE RECOLECCIÓN DE DATOS</a:t>
            </a:r>
          </a:p>
          <a:p>
            <a:pPr marL="444500" indent="-285750" defTabSz="901700">
              <a:buClr>
                <a:srgbClr val="7030A0"/>
              </a:buClr>
              <a:buFont typeface="Wingdings" panose="05000000000000000000" pitchFamily="2" charset="2"/>
              <a:buChar char="ü"/>
            </a:pPr>
            <a:r>
              <a:rPr lang="es-EC" sz="2000" b="1" i="1" u="sng" dirty="0" smtClean="0"/>
              <a:t>Bibliográficas</a:t>
            </a:r>
          </a:p>
          <a:p>
            <a:pPr marL="444500" indent="-285750" defTabSz="901700">
              <a:buClr>
                <a:srgbClr val="7030A0"/>
              </a:buClr>
              <a:buFont typeface="Wingdings" panose="05000000000000000000" pitchFamily="2" charset="2"/>
              <a:buChar char="ü"/>
            </a:pPr>
            <a:r>
              <a:rPr lang="es-EC" sz="2000" b="1" i="1" u="sng" dirty="0" smtClean="0"/>
              <a:t>Observación </a:t>
            </a:r>
          </a:p>
          <a:p>
            <a:pPr marL="444500" indent="-285750" defTabSz="901700">
              <a:buClr>
                <a:srgbClr val="7030A0"/>
              </a:buClr>
              <a:buFont typeface="Wingdings" panose="05000000000000000000" pitchFamily="2" charset="2"/>
              <a:buChar char="ü"/>
            </a:pPr>
            <a:r>
              <a:rPr lang="es-EC" sz="2000" b="1" i="1" u="sng" dirty="0" smtClean="0"/>
              <a:t>Entrevista</a:t>
            </a:r>
          </a:p>
          <a:p>
            <a:pPr marL="444500" indent="-285750" defTabSz="901700">
              <a:buClr>
                <a:srgbClr val="7030A0"/>
              </a:buClr>
              <a:buFont typeface="Wingdings" panose="05000000000000000000" pitchFamily="2" charset="2"/>
              <a:buChar char="ü"/>
            </a:pPr>
            <a:r>
              <a:rPr lang="es-EC" sz="2000" b="1" i="1" u="sng" dirty="0" smtClean="0"/>
              <a:t>Encuesta</a:t>
            </a:r>
          </a:p>
          <a:p>
            <a:pPr marL="812800" indent="-285750" defTabSz="901700">
              <a:buClr>
                <a:srgbClr val="2F7D81"/>
              </a:buClr>
              <a:buFont typeface="Wingdings" panose="05000000000000000000" pitchFamily="2" charset="2"/>
              <a:buChar char="ü"/>
            </a:pPr>
            <a:endParaRPr lang="es-EC" sz="2000" b="1" i="1" u="sng" dirty="0" smtClean="0"/>
          </a:p>
        </p:txBody>
      </p:sp>
      <p:grpSp>
        <p:nvGrpSpPr>
          <p:cNvPr id="30" name="Grupo 29"/>
          <p:cNvGrpSpPr/>
          <p:nvPr/>
        </p:nvGrpSpPr>
        <p:grpSpPr>
          <a:xfrm>
            <a:off x="4019541" y="6967738"/>
            <a:ext cx="1632057" cy="4345921"/>
            <a:chOff x="4132744" y="2785650"/>
            <a:chExt cx="1632057" cy="4345921"/>
          </a:xfrm>
        </p:grpSpPr>
        <p:sp>
          <p:nvSpPr>
            <p:cNvPr id="18" name="Abrir corchete 17"/>
            <p:cNvSpPr/>
            <p:nvPr/>
          </p:nvSpPr>
          <p:spPr>
            <a:xfrm flipH="1">
              <a:off x="5196353" y="3392488"/>
              <a:ext cx="568448" cy="3739083"/>
            </a:xfrm>
            <a:prstGeom prst="leftBracket">
              <a:avLst>
                <a:gd name="adj" fmla="val 65063"/>
              </a:avLst>
            </a:prstGeom>
            <a:ln w="127000" cap="sq" cmpd="sng">
              <a:solidFill>
                <a:srgbClr val="7030A0">
                  <a:alpha val="99000"/>
                </a:srgb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pSp>
          <p:nvGrpSpPr>
            <p:cNvPr id="27" name="Grupo 26"/>
            <p:cNvGrpSpPr/>
            <p:nvPr/>
          </p:nvGrpSpPr>
          <p:grpSpPr>
            <a:xfrm>
              <a:off x="4132744" y="2785650"/>
              <a:ext cx="1001460" cy="1075821"/>
              <a:chOff x="4132744" y="2785650"/>
              <a:chExt cx="1001460" cy="1075821"/>
            </a:xfrm>
          </p:grpSpPr>
          <p:sp>
            <p:nvSpPr>
              <p:cNvPr id="19" name="Elipse 18"/>
              <p:cNvSpPr/>
              <p:nvPr/>
            </p:nvSpPr>
            <p:spPr>
              <a:xfrm>
                <a:off x="4132744" y="2819400"/>
                <a:ext cx="1001460" cy="1008323"/>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7285" t="16362" r="65878" b="27016"/>
              <a:stretch/>
            </p:blipFill>
            <p:spPr>
              <a:xfrm>
                <a:off x="4167146" y="2785650"/>
                <a:ext cx="874538" cy="1075821"/>
              </a:xfrm>
              <a:prstGeom prst="ellipse">
                <a:avLst/>
              </a:prstGeom>
              <a:ln>
                <a:noFill/>
              </a:ln>
              <a:effectLst>
                <a:softEdge rad="112500"/>
              </a:effectLst>
            </p:spPr>
          </p:pic>
        </p:grpSp>
      </p:grpSp>
      <p:grpSp>
        <p:nvGrpSpPr>
          <p:cNvPr id="29" name="Grupo 28"/>
          <p:cNvGrpSpPr/>
          <p:nvPr/>
        </p:nvGrpSpPr>
        <p:grpSpPr>
          <a:xfrm>
            <a:off x="5955056" y="7131571"/>
            <a:ext cx="1705969" cy="6201022"/>
            <a:chOff x="5940549" y="1054216"/>
            <a:chExt cx="1705969" cy="6201022"/>
          </a:xfrm>
        </p:grpSpPr>
        <p:sp>
          <p:nvSpPr>
            <p:cNvPr id="17" name="Abrir corchete 16"/>
            <p:cNvSpPr/>
            <p:nvPr/>
          </p:nvSpPr>
          <p:spPr>
            <a:xfrm>
              <a:off x="5940549" y="1676399"/>
              <a:ext cx="678191" cy="5578839"/>
            </a:xfrm>
            <a:prstGeom prst="leftBracket">
              <a:avLst>
                <a:gd name="adj" fmla="val 65063"/>
              </a:avLst>
            </a:prstGeom>
            <a:ln w="127000" cap="sq" cmpd="sng">
              <a:solidFill>
                <a:srgbClr val="FFC000">
                  <a:alpha val="99000"/>
                </a:srgb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pSp>
          <p:nvGrpSpPr>
            <p:cNvPr id="26" name="Grupo 25"/>
            <p:cNvGrpSpPr/>
            <p:nvPr/>
          </p:nvGrpSpPr>
          <p:grpSpPr>
            <a:xfrm>
              <a:off x="6671565" y="1054216"/>
              <a:ext cx="974953" cy="1049715"/>
              <a:chOff x="6671565" y="1054216"/>
              <a:chExt cx="974953" cy="1049715"/>
            </a:xfrm>
          </p:grpSpPr>
          <p:sp>
            <p:nvSpPr>
              <p:cNvPr id="3" name="Elipse 2"/>
              <p:cNvSpPr/>
              <p:nvPr/>
            </p:nvSpPr>
            <p:spPr>
              <a:xfrm>
                <a:off x="6671565" y="1054216"/>
                <a:ext cx="974953" cy="104971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3" name="Imagen 22"/>
              <p:cNvPicPr>
                <a:picLocks noChangeAspect="1"/>
              </p:cNvPicPr>
              <p:nvPr/>
            </p:nvPicPr>
            <p:blipFill rotWithShape="1">
              <a:blip r:embed="rId4">
                <a:extLst>
                  <a:ext uri="{28A0092B-C50C-407E-A947-70E740481C1C}">
                    <a14:useLocalDpi xmlns:a14="http://schemas.microsoft.com/office/drawing/2010/main" val="0"/>
                  </a:ext>
                </a:extLst>
              </a:blip>
              <a:srcRect l="37220" t="19973" r="37435" b="27790"/>
              <a:stretch/>
            </p:blipFill>
            <p:spPr>
              <a:xfrm>
                <a:off x="6760565" y="1112675"/>
                <a:ext cx="793775" cy="953864"/>
              </a:xfrm>
              <a:prstGeom prst="ellipse">
                <a:avLst/>
              </a:prstGeom>
              <a:ln>
                <a:noFill/>
              </a:ln>
              <a:effectLst>
                <a:softEdge rad="112500"/>
              </a:effectLst>
            </p:spPr>
          </p:pic>
        </p:grpSp>
      </p:grpSp>
      <p:grpSp>
        <p:nvGrpSpPr>
          <p:cNvPr id="28" name="Grupo 27"/>
          <p:cNvGrpSpPr/>
          <p:nvPr/>
        </p:nvGrpSpPr>
        <p:grpSpPr>
          <a:xfrm>
            <a:off x="6214782" y="7131571"/>
            <a:ext cx="1668096" cy="3404615"/>
            <a:chOff x="6279643" y="3801509"/>
            <a:chExt cx="1668096" cy="3404615"/>
          </a:xfrm>
        </p:grpSpPr>
        <p:sp>
          <p:nvSpPr>
            <p:cNvPr id="2" name="Abrir corchete 1"/>
            <p:cNvSpPr/>
            <p:nvPr/>
          </p:nvSpPr>
          <p:spPr>
            <a:xfrm>
              <a:off x="6279643" y="4210050"/>
              <a:ext cx="645261" cy="2996074"/>
            </a:xfrm>
            <a:prstGeom prst="leftBracket">
              <a:avLst>
                <a:gd name="adj" fmla="val 65063"/>
              </a:avLst>
            </a:prstGeom>
            <a:noFill/>
            <a:ln w="127000" cap="sq" cmpd="sng">
              <a:solidFill>
                <a:srgbClr val="2F7D81">
                  <a:alpha val="99000"/>
                </a:srgb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grpSp>
          <p:nvGrpSpPr>
            <p:cNvPr id="25" name="Grupo 24"/>
            <p:cNvGrpSpPr/>
            <p:nvPr/>
          </p:nvGrpSpPr>
          <p:grpSpPr>
            <a:xfrm>
              <a:off x="7010098" y="3801509"/>
              <a:ext cx="937641" cy="986385"/>
              <a:chOff x="6852742" y="3909544"/>
              <a:chExt cx="937641" cy="986385"/>
            </a:xfrm>
          </p:grpSpPr>
          <p:sp>
            <p:nvSpPr>
              <p:cNvPr id="20" name="Elipse 19"/>
              <p:cNvSpPr/>
              <p:nvPr/>
            </p:nvSpPr>
            <p:spPr>
              <a:xfrm>
                <a:off x="6852742" y="3935752"/>
                <a:ext cx="937641" cy="960177"/>
              </a:xfrm>
              <a:prstGeom prst="ellipse">
                <a:avLst/>
              </a:prstGeom>
              <a:noFill/>
              <a:ln w="76200">
                <a:solidFill>
                  <a:srgbClr val="2F7D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4" name="Imagen 23"/>
              <p:cNvPicPr>
                <a:picLocks noChangeAspect="1"/>
              </p:cNvPicPr>
              <p:nvPr/>
            </p:nvPicPr>
            <p:blipFill rotWithShape="1">
              <a:blip r:embed="rId5" cstate="print">
                <a:extLst>
                  <a:ext uri="{28A0092B-C50C-407E-A947-70E740481C1C}">
                    <a14:useLocalDpi xmlns:a14="http://schemas.microsoft.com/office/drawing/2010/main" val="0"/>
                  </a:ext>
                </a:extLst>
              </a:blip>
              <a:srcRect l="63868" t="10636" r="4822" b="26898"/>
              <a:stretch/>
            </p:blipFill>
            <p:spPr>
              <a:xfrm>
                <a:off x="6937933" y="3909544"/>
                <a:ext cx="767257" cy="892524"/>
              </a:xfrm>
              <a:prstGeom prst="ellipse">
                <a:avLst/>
              </a:prstGeom>
              <a:ln>
                <a:noFill/>
              </a:ln>
              <a:effectLst>
                <a:softEdge rad="112500"/>
              </a:effectLst>
            </p:spPr>
          </p:pic>
        </p:grpSp>
      </p:grpSp>
      <p:grpSp>
        <p:nvGrpSpPr>
          <p:cNvPr id="31" name="Grupo 30"/>
          <p:cNvGrpSpPr/>
          <p:nvPr/>
        </p:nvGrpSpPr>
        <p:grpSpPr>
          <a:xfrm>
            <a:off x="4781719" y="6598506"/>
            <a:ext cx="2663874" cy="180000"/>
            <a:chOff x="4781719" y="6598506"/>
            <a:chExt cx="2663874" cy="180000"/>
          </a:xfrm>
        </p:grpSpPr>
        <p:sp>
          <p:nvSpPr>
            <p:cNvPr id="32" name="Conector 31"/>
            <p:cNvSpPr/>
            <p:nvPr/>
          </p:nvSpPr>
          <p:spPr>
            <a:xfrm>
              <a:off x="4781719"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3" name="Conector 32"/>
            <p:cNvSpPr/>
            <p:nvPr/>
          </p:nvSpPr>
          <p:spPr>
            <a:xfrm>
              <a:off x="519022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Conector 33"/>
            <p:cNvSpPr/>
            <p:nvPr/>
          </p:nvSpPr>
          <p:spPr>
            <a:xfrm>
              <a:off x="5536115" y="6598506"/>
              <a:ext cx="180000" cy="180000"/>
            </a:xfrm>
            <a:prstGeom prst="flowChartConnector">
              <a:avLst/>
            </a:prstGeom>
            <a:solidFill>
              <a:srgbClr val="B6B6B6"/>
            </a:solidFill>
            <a:ln>
              <a:solidFill>
                <a:srgbClr val="B0B0B0"/>
              </a:solid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Conector 34"/>
            <p:cNvSpPr/>
            <p:nvPr/>
          </p:nvSpPr>
          <p:spPr>
            <a:xfrm>
              <a:off x="588201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Conector 35"/>
            <p:cNvSpPr/>
            <p:nvPr/>
          </p:nvSpPr>
          <p:spPr>
            <a:xfrm>
              <a:off x="6227905" y="6598506"/>
              <a:ext cx="180000" cy="180000"/>
            </a:xfrm>
            <a:prstGeom prst="flowChartConnector">
              <a:avLst/>
            </a:prstGeom>
            <a:solidFill>
              <a:srgbClr val="293C5B"/>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Conector 36"/>
            <p:cNvSpPr/>
            <p:nvPr/>
          </p:nvSpPr>
          <p:spPr>
            <a:xfrm>
              <a:off x="657380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Conector 37"/>
            <p:cNvSpPr/>
            <p:nvPr/>
          </p:nvSpPr>
          <p:spPr>
            <a:xfrm>
              <a:off x="6919695"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Conector 38"/>
            <p:cNvSpPr/>
            <p:nvPr/>
          </p:nvSpPr>
          <p:spPr>
            <a:xfrm>
              <a:off x="7265593"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Tree>
    <p:extLst>
      <p:ext uri="{BB962C8B-B14F-4D97-AF65-F5344CB8AC3E}">
        <p14:creationId xmlns:p14="http://schemas.microsoft.com/office/powerpoint/2010/main" val="142663005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5E-6 -2.96296E-6 L -0.00143 -0.49074 " pathEditMode="relative" rAng="0" ptsTypes="AA">
                                      <p:cBhvr>
                                        <p:cTn id="6" dur="500" fill="hold"/>
                                        <p:tgtEl>
                                          <p:spTgt spid="28"/>
                                        </p:tgtEl>
                                        <p:attrNameLst>
                                          <p:attrName>ppt_x</p:attrName>
                                          <p:attrName>ppt_y</p:attrName>
                                        </p:attrNameLst>
                                      </p:cBhvr>
                                      <p:rCtr x="-78" y="-24537"/>
                                    </p:animMotion>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249"/>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0155 -0.69468 L 0.00144 -0.89746 " pathEditMode="relative" rAng="0" ptsTypes="AA">
                                      <p:cBhvr>
                                        <p:cTn id="13" dur="500" fill="hold"/>
                                        <p:tgtEl>
                                          <p:spTgt spid="29"/>
                                        </p:tgtEl>
                                        <p:attrNameLst>
                                          <p:attrName>ppt_x</p:attrName>
                                          <p:attrName>ppt_y</p:attrName>
                                        </p:attrNameLst>
                                      </p:cBhvr>
                                      <p:rCtr x="-703" y="-10139"/>
                                    </p:animMotion>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249"/>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nodeType="clickEffect">
                                  <p:stCondLst>
                                    <p:cond delay="0"/>
                                  </p:stCondLst>
                                  <p:childTnLst>
                                    <p:animMotion origin="layout" path="M 0.01055 -0.37245 L 0.01055 -0.62245 " pathEditMode="relative" rAng="0" ptsTypes="AA">
                                      <p:cBhvr>
                                        <p:cTn id="20" dur="500" fill="hold"/>
                                        <p:tgtEl>
                                          <p:spTgt spid="30"/>
                                        </p:tgtEl>
                                        <p:attrNameLst>
                                          <p:attrName>ppt_x</p:attrName>
                                          <p:attrName>ppt_y</p:attrName>
                                        </p:attrNameLst>
                                      </p:cBhvr>
                                      <p:rCtr x="0" y="-12500"/>
                                    </p:animMotion>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24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0" y="59313"/>
            <a:ext cx="5190220" cy="603866"/>
            <a:chOff x="6096000" y="2017816"/>
            <a:chExt cx="2987643" cy="547093"/>
          </a:xfrm>
          <a:solidFill>
            <a:srgbClr val="1E3252"/>
          </a:solidFill>
        </p:grpSpPr>
        <p:grpSp>
          <p:nvGrpSpPr>
            <p:cNvPr id="14" name="Grupo 13"/>
            <p:cNvGrpSpPr/>
            <p:nvPr/>
          </p:nvGrpSpPr>
          <p:grpSpPr>
            <a:xfrm>
              <a:off x="7229778" y="2017816"/>
              <a:ext cx="1853865" cy="547093"/>
              <a:chOff x="6096000" y="2911641"/>
              <a:chExt cx="4203032" cy="1046210"/>
            </a:xfrm>
            <a:grpFill/>
          </p:grpSpPr>
          <p:sp>
            <p:nvSpPr>
              <p:cNvPr id="16" name="Forma libre 15"/>
              <p:cNvSpPr/>
              <p:nvPr/>
            </p:nvSpPr>
            <p:spPr>
              <a:xfrm>
                <a:off x="10112106" y="3133726"/>
                <a:ext cx="3444" cy="67427"/>
              </a:xfrm>
              <a:custGeom>
                <a:avLst/>
                <a:gdLst>
                  <a:gd name="connsiteX0" fmla="*/ 0 w 3444"/>
                  <a:gd name="connsiteY0" fmla="*/ 0 h 67427"/>
                  <a:gd name="connsiteX1" fmla="*/ 3444 w 3444"/>
                  <a:gd name="connsiteY1" fmla="*/ 0 h 67427"/>
                  <a:gd name="connsiteX2" fmla="*/ 3444 w 3444"/>
                  <a:gd name="connsiteY2" fmla="*/ 67427 h 67427"/>
                  <a:gd name="connsiteX3" fmla="*/ 0 w 3444"/>
                  <a:gd name="connsiteY3" fmla="*/ 0 h 67427"/>
                </a:gdLst>
                <a:ahLst/>
                <a:cxnLst>
                  <a:cxn ang="0">
                    <a:pos x="connsiteX0" y="connsiteY0"/>
                  </a:cxn>
                  <a:cxn ang="0">
                    <a:pos x="connsiteX1" y="connsiteY1"/>
                  </a:cxn>
                  <a:cxn ang="0">
                    <a:pos x="connsiteX2" y="connsiteY2"/>
                  </a:cxn>
                  <a:cxn ang="0">
                    <a:pos x="connsiteX3" y="connsiteY3"/>
                  </a:cxn>
                </a:cxnLst>
                <a:rect l="l" t="t" r="r" b="b"/>
                <a:pathLst>
                  <a:path w="3444" h="67427">
                    <a:moveTo>
                      <a:pt x="0" y="0"/>
                    </a:moveTo>
                    <a:lnTo>
                      <a:pt x="3444" y="0"/>
                    </a:lnTo>
                    <a:lnTo>
                      <a:pt x="3444" y="674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orma libre 16"/>
              <p:cNvSpPr/>
              <p:nvPr/>
            </p:nvSpPr>
            <p:spPr>
              <a:xfrm>
                <a:off x="8809630" y="2911641"/>
                <a:ext cx="1489402" cy="1042738"/>
              </a:xfrm>
              <a:custGeom>
                <a:avLst/>
                <a:gdLst>
                  <a:gd name="connsiteX0" fmla="*/ 87924 w 1489402"/>
                  <a:gd name="connsiteY0" fmla="*/ 0 h 1042738"/>
                  <a:gd name="connsiteX1" fmla="*/ 1401478 w 1489402"/>
                  <a:gd name="connsiteY1" fmla="*/ 0 h 1042738"/>
                  <a:gd name="connsiteX2" fmla="*/ 1430880 w 1489402"/>
                  <a:gd name="connsiteY2" fmla="*/ 52053 h 1042738"/>
                  <a:gd name="connsiteX3" fmla="*/ 1489402 w 1489402"/>
                  <a:gd name="connsiteY3" fmla="*/ 330600 h 1042738"/>
                  <a:gd name="connsiteX4" fmla="*/ 820842 w 1489402"/>
                  <a:gd name="connsiteY4" fmla="*/ 1042515 h 1042738"/>
                  <a:gd name="connsiteX5" fmla="*/ 816247 w 1489402"/>
                  <a:gd name="connsiteY5" fmla="*/ 1042738 h 1042738"/>
                  <a:gd name="connsiteX6" fmla="*/ 673155 w 1489402"/>
                  <a:gd name="connsiteY6" fmla="*/ 1042738 h 1042738"/>
                  <a:gd name="connsiteX7" fmla="*/ 668560 w 1489402"/>
                  <a:gd name="connsiteY7" fmla="*/ 1042515 h 1042738"/>
                  <a:gd name="connsiteX8" fmla="*/ 0 w 1489402"/>
                  <a:gd name="connsiteY8" fmla="*/ 330600 h 1042738"/>
                  <a:gd name="connsiteX9" fmla="*/ 58522 w 1489402"/>
                  <a:gd name="connsiteY9" fmla="*/ 52053 h 1042738"/>
                  <a:gd name="connsiteX10" fmla="*/ 87924 w 1489402"/>
                  <a:gd name="connsiteY10"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402" h="1042738">
                    <a:moveTo>
                      <a:pt x="87924" y="0"/>
                    </a:moveTo>
                    <a:lnTo>
                      <a:pt x="1401478" y="0"/>
                    </a:lnTo>
                    <a:lnTo>
                      <a:pt x="1430880" y="52053"/>
                    </a:lnTo>
                    <a:cubicBezTo>
                      <a:pt x="1468564" y="137667"/>
                      <a:pt x="1489402" y="231795"/>
                      <a:pt x="1489402" y="330600"/>
                    </a:cubicBezTo>
                    <a:cubicBezTo>
                      <a:pt x="1489402" y="701119"/>
                      <a:pt x="1196362" y="1005869"/>
                      <a:pt x="820842" y="1042515"/>
                    </a:cubicBezTo>
                    <a:lnTo>
                      <a:pt x="816247" y="1042738"/>
                    </a:lnTo>
                    <a:lnTo>
                      <a:pt x="673155" y="1042738"/>
                    </a:lnTo>
                    <a:lnTo>
                      <a:pt x="668560" y="1042515"/>
                    </a:lnTo>
                    <a:cubicBezTo>
                      <a:pt x="293040" y="1005869"/>
                      <a:pt x="0" y="701119"/>
                      <a:pt x="0" y="330600"/>
                    </a:cubicBezTo>
                    <a:cubicBezTo>
                      <a:pt x="0" y="231795"/>
                      <a:pt x="20838" y="137667"/>
                      <a:pt x="58522" y="52053"/>
                    </a:cubicBezTo>
                    <a:lnTo>
                      <a:pt x="879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orma libre 17"/>
              <p:cNvSpPr/>
              <p:nvPr/>
            </p:nvSpPr>
            <p:spPr>
              <a:xfrm>
                <a:off x="6096000" y="2911641"/>
                <a:ext cx="3386785" cy="1042738"/>
              </a:xfrm>
              <a:custGeom>
                <a:avLst/>
                <a:gdLst>
                  <a:gd name="connsiteX0" fmla="*/ 0 w 3386785"/>
                  <a:gd name="connsiteY0" fmla="*/ 0 h 1042738"/>
                  <a:gd name="connsiteX1" fmla="*/ 2801554 w 3386785"/>
                  <a:gd name="connsiteY1" fmla="*/ 0 h 1042738"/>
                  <a:gd name="connsiteX2" fmla="*/ 2772152 w 3386785"/>
                  <a:gd name="connsiteY2" fmla="*/ 52053 h 1042738"/>
                  <a:gd name="connsiteX3" fmla="*/ 2713630 w 3386785"/>
                  <a:gd name="connsiteY3" fmla="*/ 330600 h 1042738"/>
                  <a:gd name="connsiteX4" fmla="*/ 3382190 w 3386785"/>
                  <a:gd name="connsiteY4" fmla="*/ 1042515 h 1042738"/>
                  <a:gd name="connsiteX5" fmla="*/ 3386785 w 3386785"/>
                  <a:gd name="connsiteY5" fmla="*/ 1042738 h 1042738"/>
                  <a:gd name="connsiteX6" fmla="*/ 0 w 3386785"/>
                  <a:gd name="connsiteY6" fmla="*/ 1042738 h 1042738"/>
                  <a:gd name="connsiteX7" fmla="*/ 0 w 3386785"/>
                  <a:gd name="connsiteY7" fmla="*/ 0 h 104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6785" h="1042738">
                    <a:moveTo>
                      <a:pt x="0" y="0"/>
                    </a:moveTo>
                    <a:lnTo>
                      <a:pt x="2801554" y="0"/>
                    </a:lnTo>
                    <a:lnTo>
                      <a:pt x="2772152" y="52053"/>
                    </a:lnTo>
                    <a:cubicBezTo>
                      <a:pt x="2734468" y="137667"/>
                      <a:pt x="2713630" y="231795"/>
                      <a:pt x="2713630" y="330600"/>
                    </a:cubicBezTo>
                    <a:cubicBezTo>
                      <a:pt x="2713630" y="701119"/>
                      <a:pt x="3006670" y="1005869"/>
                      <a:pt x="3382190" y="1042515"/>
                    </a:cubicBezTo>
                    <a:lnTo>
                      <a:pt x="3386785" y="1042738"/>
                    </a:lnTo>
                    <a:lnTo>
                      <a:pt x="0" y="104273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orma libre 18"/>
              <p:cNvSpPr/>
              <p:nvPr/>
            </p:nvSpPr>
            <p:spPr>
              <a:xfrm>
                <a:off x="10211108" y="2911641"/>
                <a:ext cx="87924" cy="330600"/>
              </a:xfrm>
              <a:custGeom>
                <a:avLst/>
                <a:gdLst>
                  <a:gd name="connsiteX0" fmla="*/ 0 w 87924"/>
                  <a:gd name="connsiteY0" fmla="*/ 0 h 330600"/>
                  <a:gd name="connsiteX1" fmla="*/ 87924 w 87924"/>
                  <a:gd name="connsiteY1" fmla="*/ 0 h 330600"/>
                  <a:gd name="connsiteX2" fmla="*/ 87924 w 87924"/>
                  <a:gd name="connsiteY2" fmla="*/ 330600 h 330600"/>
                  <a:gd name="connsiteX3" fmla="*/ 29402 w 87924"/>
                  <a:gd name="connsiteY3" fmla="*/ 52053 h 330600"/>
                  <a:gd name="connsiteX4" fmla="*/ 0 w 87924"/>
                  <a:gd name="connsiteY4" fmla="*/ 0 h 33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24" h="330600">
                    <a:moveTo>
                      <a:pt x="0" y="0"/>
                    </a:moveTo>
                    <a:lnTo>
                      <a:pt x="87924" y="0"/>
                    </a:lnTo>
                    <a:lnTo>
                      <a:pt x="87924" y="330600"/>
                    </a:lnTo>
                    <a:cubicBezTo>
                      <a:pt x="87924" y="231795"/>
                      <a:pt x="67086" y="137667"/>
                      <a:pt x="29402" y="52053"/>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Forma libre 19"/>
              <p:cNvSpPr/>
              <p:nvPr/>
            </p:nvSpPr>
            <p:spPr>
              <a:xfrm>
                <a:off x="9482785" y="3954379"/>
                <a:ext cx="143092" cy="3472"/>
              </a:xfrm>
              <a:custGeom>
                <a:avLst/>
                <a:gdLst>
                  <a:gd name="connsiteX0" fmla="*/ 0 w 143092"/>
                  <a:gd name="connsiteY0" fmla="*/ 0 h 3472"/>
                  <a:gd name="connsiteX1" fmla="*/ 143092 w 143092"/>
                  <a:gd name="connsiteY1" fmla="*/ 0 h 3472"/>
                  <a:gd name="connsiteX2" fmla="*/ 71546 w 143092"/>
                  <a:gd name="connsiteY2" fmla="*/ 3472 h 3472"/>
                  <a:gd name="connsiteX3" fmla="*/ 0 w 143092"/>
                  <a:gd name="connsiteY3" fmla="*/ 0 h 3472"/>
                </a:gdLst>
                <a:ahLst/>
                <a:cxnLst>
                  <a:cxn ang="0">
                    <a:pos x="connsiteX0" y="connsiteY0"/>
                  </a:cxn>
                  <a:cxn ang="0">
                    <a:pos x="connsiteX1" y="connsiteY1"/>
                  </a:cxn>
                  <a:cxn ang="0">
                    <a:pos x="connsiteX2" y="connsiteY2"/>
                  </a:cxn>
                  <a:cxn ang="0">
                    <a:pos x="connsiteX3" y="connsiteY3"/>
                  </a:cxn>
                </a:cxnLst>
                <a:rect l="l" t="t" r="r" b="b"/>
                <a:pathLst>
                  <a:path w="143092" h="3472">
                    <a:moveTo>
                      <a:pt x="0" y="0"/>
                    </a:moveTo>
                    <a:lnTo>
                      <a:pt x="143092" y="0"/>
                    </a:lnTo>
                    <a:lnTo>
                      <a:pt x="71546" y="347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5" name="Rectángulo 14"/>
            <p:cNvSpPr/>
            <p:nvPr/>
          </p:nvSpPr>
          <p:spPr>
            <a:xfrm>
              <a:off x="6096000" y="2017816"/>
              <a:ext cx="1133778" cy="5455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1" name="CuadroTexto 20"/>
          <p:cNvSpPr txBox="1"/>
          <p:nvPr/>
        </p:nvSpPr>
        <p:spPr>
          <a:xfrm>
            <a:off x="48336" y="75520"/>
            <a:ext cx="4516432" cy="584775"/>
          </a:xfrm>
          <a:prstGeom prst="rect">
            <a:avLst/>
          </a:prstGeom>
          <a:noFill/>
        </p:spPr>
        <p:txBody>
          <a:bodyPr wrap="square" rtlCol="0">
            <a:spAutoFit/>
          </a:bodyPr>
          <a:lstStyle/>
          <a:p>
            <a:r>
              <a:rPr lang="es-EC" sz="3200" b="1" dirty="0" smtClean="0">
                <a:solidFill>
                  <a:schemeClr val="bg1"/>
                </a:solidFill>
                <a:latin typeface="Agency FB" panose="020B0503020202020204" pitchFamily="34" charset="0"/>
              </a:rPr>
              <a:t>OPERALIZACIÓN DE VARIABLES</a:t>
            </a:r>
            <a:endParaRPr lang="es-EC" sz="3200" b="1" dirty="0">
              <a:solidFill>
                <a:schemeClr val="bg1"/>
              </a:solidFill>
              <a:latin typeface="Agency FB" panose="020B0503020202020204" pitchFamily="34" charset="0"/>
            </a:endParaRPr>
          </a:p>
        </p:txBody>
      </p:sp>
      <p:pic>
        <p:nvPicPr>
          <p:cNvPr id="22" name="Imagen 21"/>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backgroundRemoval t="41256" b="57874" l="23758" r="37906">
                        <a14:foregroundMark x1="34500" y1="49778" x2="34500" y2="49778"/>
                        <a14:foregroundMark x1="32000" y1="46667" x2="32000" y2="46667"/>
                        <a14:foregroundMark x1="28667" y1="49778" x2="28667" y2="49778"/>
                        <a14:foregroundMark x1="27500" y1="54889" x2="27500" y2="54889"/>
                        <a14:foregroundMark x1="30667" y1="54889" x2="30667" y2="54889"/>
                        <a14:foregroundMark x1="33500" y1="55333" x2="33500" y2="55333"/>
                        <a14:foregroundMark x1="36000" y1="45111" x2="36000" y2="45111"/>
                        <a14:foregroundMark x1="25167" y1="44444" x2="25167" y2="44444"/>
                        <a14:foregroundMark x1="25500" y1="42667" x2="25500" y2="42667"/>
                        <a14:foregroundMark x1="34000" y1="42667" x2="34000" y2="42667"/>
                        <a14:backgroundMark x1="27667" y1="49111" x2="27667" y2="49111"/>
                        <a14:backgroundMark x1="32833" y1="45778" x2="32833" y2="45778"/>
                      </a14:backgroundRemoval>
                    </a14:imgEffect>
                  </a14:imgLayer>
                </a14:imgProps>
              </a:ext>
              <a:ext uri="{28A0092B-C50C-407E-A947-70E740481C1C}">
                <a14:useLocalDpi xmlns:a14="http://schemas.microsoft.com/office/drawing/2010/main" val="0"/>
              </a:ext>
            </a:extLst>
          </a:blip>
          <a:srcRect l="21990" t="39179" r="60326" b="40049"/>
          <a:stretch/>
        </p:blipFill>
        <p:spPr>
          <a:xfrm>
            <a:off x="4377425" y="86716"/>
            <a:ext cx="669562" cy="589851"/>
          </a:xfrm>
          <a:prstGeom prst="rect">
            <a:avLst/>
          </a:prstGeom>
        </p:spPr>
      </p:pic>
      <p:grpSp>
        <p:nvGrpSpPr>
          <p:cNvPr id="46" name="Grupo 45"/>
          <p:cNvGrpSpPr/>
          <p:nvPr/>
        </p:nvGrpSpPr>
        <p:grpSpPr>
          <a:xfrm rot="721245">
            <a:off x="883272" y="705058"/>
            <a:ext cx="1885950" cy="1885950"/>
            <a:chOff x="1047750" y="1085850"/>
            <a:chExt cx="1885950" cy="1885950"/>
          </a:xfrm>
        </p:grpSpPr>
        <p:sp>
          <p:nvSpPr>
            <p:cNvPr id="42" name="Anillo 41"/>
            <p:cNvSpPr/>
            <p:nvPr/>
          </p:nvSpPr>
          <p:spPr>
            <a:xfrm>
              <a:off x="1047750" y="1085850"/>
              <a:ext cx="1885950" cy="1885950"/>
            </a:xfrm>
            <a:prstGeom prst="donut">
              <a:avLst>
                <a:gd name="adj" fmla="val 9394"/>
              </a:avLst>
            </a:prstGeom>
            <a:gradFill>
              <a:gsLst>
                <a:gs pos="8100">
                  <a:srgbClr val="FFFFFF"/>
                </a:gs>
                <a:gs pos="4000">
                  <a:schemeClr val="bg1"/>
                </a:gs>
                <a:gs pos="29000">
                  <a:schemeClr val="bg1"/>
                </a:gs>
                <a:gs pos="74000">
                  <a:schemeClr val="bg1"/>
                </a:gs>
                <a:gs pos="83000">
                  <a:schemeClr val="bg1"/>
                </a:gs>
                <a:gs pos="47000">
                  <a:srgbClr val="FBFBFB"/>
                </a:gs>
                <a:gs pos="96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45" name="Forma libre 44"/>
            <p:cNvSpPr/>
            <p:nvPr/>
          </p:nvSpPr>
          <p:spPr>
            <a:xfrm>
              <a:off x="1047750" y="1981201"/>
              <a:ext cx="1885950" cy="990599"/>
            </a:xfrm>
            <a:custGeom>
              <a:avLst/>
              <a:gdLst>
                <a:gd name="connsiteX0" fmla="*/ 2405 w 1885950"/>
                <a:gd name="connsiteY0" fmla="*/ 0 h 990599"/>
                <a:gd name="connsiteX1" fmla="*/ 181967 w 1885950"/>
                <a:gd name="connsiteY1" fmla="*/ 0 h 990599"/>
                <a:gd name="connsiteX2" fmla="*/ 177166 w 1885950"/>
                <a:gd name="connsiteY2" fmla="*/ 47624 h 990599"/>
                <a:gd name="connsiteX3" fmla="*/ 942975 w 1885950"/>
                <a:gd name="connsiteY3" fmla="*/ 813433 h 990599"/>
                <a:gd name="connsiteX4" fmla="*/ 1708784 w 1885950"/>
                <a:gd name="connsiteY4" fmla="*/ 47624 h 990599"/>
                <a:gd name="connsiteX5" fmla="*/ 1703983 w 1885950"/>
                <a:gd name="connsiteY5" fmla="*/ 0 h 990599"/>
                <a:gd name="connsiteX6" fmla="*/ 1883545 w 1885950"/>
                <a:gd name="connsiteY6" fmla="*/ 0 h 990599"/>
                <a:gd name="connsiteX7" fmla="*/ 1885950 w 1885950"/>
                <a:gd name="connsiteY7" fmla="*/ 47624 h 990599"/>
                <a:gd name="connsiteX8" fmla="*/ 942975 w 1885950"/>
                <a:gd name="connsiteY8" fmla="*/ 990599 h 990599"/>
                <a:gd name="connsiteX9" fmla="*/ 0 w 1885950"/>
                <a:gd name="connsiteY9" fmla="*/ 47624 h 99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5950" h="990599">
                  <a:moveTo>
                    <a:pt x="2405" y="0"/>
                  </a:moveTo>
                  <a:lnTo>
                    <a:pt x="181967" y="0"/>
                  </a:lnTo>
                  <a:lnTo>
                    <a:pt x="177166" y="47624"/>
                  </a:lnTo>
                  <a:cubicBezTo>
                    <a:pt x="177166" y="470569"/>
                    <a:pt x="520030" y="813433"/>
                    <a:pt x="942975" y="813433"/>
                  </a:cubicBezTo>
                  <a:cubicBezTo>
                    <a:pt x="1365920" y="813433"/>
                    <a:pt x="1708784" y="470569"/>
                    <a:pt x="1708784" y="47624"/>
                  </a:cubicBezTo>
                  <a:lnTo>
                    <a:pt x="1703983" y="0"/>
                  </a:lnTo>
                  <a:lnTo>
                    <a:pt x="1883545" y="0"/>
                  </a:lnTo>
                  <a:lnTo>
                    <a:pt x="1885950" y="47624"/>
                  </a:lnTo>
                  <a:cubicBezTo>
                    <a:pt x="1885950" y="568415"/>
                    <a:pt x="1463766" y="990599"/>
                    <a:pt x="942975" y="990599"/>
                  </a:cubicBezTo>
                  <a:cubicBezTo>
                    <a:pt x="422184" y="990599"/>
                    <a:pt x="0" y="568415"/>
                    <a:pt x="0" y="47624"/>
                  </a:cubicBezTo>
                  <a:close/>
                </a:path>
              </a:pathLst>
            </a:custGeom>
            <a:solidFill>
              <a:srgbClr val="100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47" name="Grupo 46"/>
          <p:cNvGrpSpPr/>
          <p:nvPr/>
        </p:nvGrpSpPr>
        <p:grpSpPr>
          <a:xfrm rot="1107575">
            <a:off x="3018775" y="739003"/>
            <a:ext cx="1885950" cy="1885950"/>
            <a:chOff x="1047750" y="1085850"/>
            <a:chExt cx="1885950" cy="1885950"/>
          </a:xfrm>
        </p:grpSpPr>
        <p:sp>
          <p:nvSpPr>
            <p:cNvPr id="48" name="Anillo 47"/>
            <p:cNvSpPr/>
            <p:nvPr/>
          </p:nvSpPr>
          <p:spPr>
            <a:xfrm>
              <a:off x="1047750" y="1085850"/>
              <a:ext cx="1885950" cy="1885950"/>
            </a:xfrm>
            <a:prstGeom prst="donut">
              <a:avLst>
                <a:gd name="adj" fmla="val 9394"/>
              </a:avLst>
            </a:prstGeom>
            <a:gradFill>
              <a:gsLst>
                <a:gs pos="8100">
                  <a:srgbClr val="FFFFFF"/>
                </a:gs>
                <a:gs pos="4000">
                  <a:schemeClr val="bg1"/>
                </a:gs>
                <a:gs pos="29000">
                  <a:schemeClr val="bg1"/>
                </a:gs>
                <a:gs pos="74000">
                  <a:schemeClr val="bg1"/>
                </a:gs>
                <a:gs pos="83000">
                  <a:schemeClr val="bg1"/>
                </a:gs>
                <a:gs pos="47000">
                  <a:srgbClr val="FBFBFB"/>
                </a:gs>
                <a:gs pos="96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49" name="Forma libre 48"/>
            <p:cNvSpPr/>
            <p:nvPr/>
          </p:nvSpPr>
          <p:spPr>
            <a:xfrm>
              <a:off x="1047750" y="1981201"/>
              <a:ext cx="1885950" cy="990599"/>
            </a:xfrm>
            <a:custGeom>
              <a:avLst/>
              <a:gdLst>
                <a:gd name="connsiteX0" fmla="*/ 2405 w 1885950"/>
                <a:gd name="connsiteY0" fmla="*/ 0 h 990599"/>
                <a:gd name="connsiteX1" fmla="*/ 181967 w 1885950"/>
                <a:gd name="connsiteY1" fmla="*/ 0 h 990599"/>
                <a:gd name="connsiteX2" fmla="*/ 177166 w 1885950"/>
                <a:gd name="connsiteY2" fmla="*/ 47624 h 990599"/>
                <a:gd name="connsiteX3" fmla="*/ 942975 w 1885950"/>
                <a:gd name="connsiteY3" fmla="*/ 813433 h 990599"/>
                <a:gd name="connsiteX4" fmla="*/ 1708784 w 1885950"/>
                <a:gd name="connsiteY4" fmla="*/ 47624 h 990599"/>
                <a:gd name="connsiteX5" fmla="*/ 1703983 w 1885950"/>
                <a:gd name="connsiteY5" fmla="*/ 0 h 990599"/>
                <a:gd name="connsiteX6" fmla="*/ 1883545 w 1885950"/>
                <a:gd name="connsiteY6" fmla="*/ 0 h 990599"/>
                <a:gd name="connsiteX7" fmla="*/ 1885950 w 1885950"/>
                <a:gd name="connsiteY7" fmla="*/ 47624 h 990599"/>
                <a:gd name="connsiteX8" fmla="*/ 942975 w 1885950"/>
                <a:gd name="connsiteY8" fmla="*/ 990599 h 990599"/>
                <a:gd name="connsiteX9" fmla="*/ 0 w 1885950"/>
                <a:gd name="connsiteY9" fmla="*/ 47624 h 99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5950" h="990599">
                  <a:moveTo>
                    <a:pt x="2405" y="0"/>
                  </a:moveTo>
                  <a:lnTo>
                    <a:pt x="181967" y="0"/>
                  </a:lnTo>
                  <a:lnTo>
                    <a:pt x="177166" y="47624"/>
                  </a:lnTo>
                  <a:cubicBezTo>
                    <a:pt x="177166" y="470569"/>
                    <a:pt x="520030" y="813433"/>
                    <a:pt x="942975" y="813433"/>
                  </a:cubicBezTo>
                  <a:cubicBezTo>
                    <a:pt x="1365920" y="813433"/>
                    <a:pt x="1708784" y="470569"/>
                    <a:pt x="1708784" y="47624"/>
                  </a:cubicBezTo>
                  <a:lnTo>
                    <a:pt x="1703983" y="0"/>
                  </a:lnTo>
                  <a:lnTo>
                    <a:pt x="1883545" y="0"/>
                  </a:lnTo>
                  <a:lnTo>
                    <a:pt x="1885950" y="47624"/>
                  </a:lnTo>
                  <a:cubicBezTo>
                    <a:pt x="1885950" y="568415"/>
                    <a:pt x="1463766" y="990599"/>
                    <a:pt x="942975" y="990599"/>
                  </a:cubicBezTo>
                  <a:cubicBezTo>
                    <a:pt x="422184" y="990599"/>
                    <a:pt x="0" y="568415"/>
                    <a:pt x="0" y="4762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50" name="Grupo 49"/>
          <p:cNvGrpSpPr/>
          <p:nvPr/>
        </p:nvGrpSpPr>
        <p:grpSpPr>
          <a:xfrm rot="1674724">
            <a:off x="5070077" y="752223"/>
            <a:ext cx="1885950" cy="1885950"/>
            <a:chOff x="1047750" y="1085850"/>
            <a:chExt cx="1885950" cy="1885950"/>
          </a:xfrm>
        </p:grpSpPr>
        <p:sp>
          <p:nvSpPr>
            <p:cNvPr id="51" name="Anillo 50"/>
            <p:cNvSpPr/>
            <p:nvPr/>
          </p:nvSpPr>
          <p:spPr>
            <a:xfrm>
              <a:off x="1047750" y="1085850"/>
              <a:ext cx="1885950" cy="1885950"/>
            </a:xfrm>
            <a:prstGeom prst="donut">
              <a:avLst>
                <a:gd name="adj" fmla="val 9394"/>
              </a:avLst>
            </a:prstGeom>
            <a:gradFill>
              <a:gsLst>
                <a:gs pos="8100">
                  <a:srgbClr val="FFFFFF"/>
                </a:gs>
                <a:gs pos="4000">
                  <a:schemeClr val="bg1"/>
                </a:gs>
                <a:gs pos="29000">
                  <a:schemeClr val="bg1"/>
                </a:gs>
                <a:gs pos="74000">
                  <a:schemeClr val="bg1"/>
                </a:gs>
                <a:gs pos="83000">
                  <a:schemeClr val="bg1"/>
                </a:gs>
                <a:gs pos="47000">
                  <a:srgbClr val="FBFBFB"/>
                </a:gs>
                <a:gs pos="96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52" name="Forma libre 51"/>
            <p:cNvSpPr/>
            <p:nvPr/>
          </p:nvSpPr>
          <p:spPr>
            <a:xfrm>
              <a:off x="1047750" y="1981201"/>
              <a:ext cx="1885950" cy="990599"/>
            </a:xfrm>
            <a:custGeom>
              <a:avLst/>
              <a:gdLst>
                <a:gd name="connsiteX0" fmla="*/ 2405 w 1885950"/>
                <a:gd name="connsiteY0" fmla="*/ 0 h 990599"/>
                <a:gd name="connsiteX1" fmla="*/ 181967 w 1885950"/>
                <a:gd name="connsiteY1" fmla="*/ 0 h 990599"/>
                <a:gd name="connsiteX2" fmla="*/ 177166 w 1885950"/>
                <a:gd name="connsiteY2" fmla="*/ 47624 h 990599"/>
                <a:gd name="connsiteX3" fmla="*/ 942975 w 1885950"/>
                <a:gd name="connsiteY3" fmla="*/ 813433 h 990599"/>
                <a:gd name="connsiteX4" fmla="*/ 1708784 w 1885950"/>
                <a:gd name="connsiteY4" fmla="*/ 47624 h 990599"/>
                <a:gd name="connsiteX5" fmla="*/ 1703983 w 1885950"/>
                <a:gd name="connsiteY5" fmla="*/ 0 h 990599"/>
                <a:gd name="connsiteX6" fmla="*/ 1883545 w 1885950"/>
                <a:gd name="connsiteY6" fmla="*/ 0 h 990599"/>
                <a:gd name="connsiteX7" fmla="*/ 1885950 w 1885950"/>
                <a:gd name="connsiteY7" fmla="*/ 47624 h 990599"/>
                <a:gd name="connsiteX8" fmla="*/ 942975 w 1885950"/>
                <a:gd name="connsiteY8" fmla="*/ 990599 h 990599"/>
                <a:gd name="connsiteX9" fmla="*/ 0 w 1885950"/>
                <a:gd name="connsiteY9" fmla="*/ 47624 h 99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5950" h="990599">
                  <a:moveTo>
                    <a:pt x="2405" y="0"/>
                  </a:moveTo>
                  <a:lnTo>
                    <a:pt x="181967" y="0"/>
                  </a:lnTo>
                  <a:lnTo>
                    <a:pt x="177166" y="47624"/>
                  </a:lnTo>
                  <a:cubicBezTo>
                    <a:pt x="177166" y="470569"/>
                    <a:pt x="520030" y="813433"/>
                    <a:pt x="942975" y="813433"/>
                  </a:cubicBezTo>
                  <a:cubicBezTo>
                    <a:pt x="1365920" y="813433"/>
                    <a:pt x="1708784" y="470569"/>
                    <a:pt x="1708784" y="47624"/>
                  </a:cubicBezTo>
                  <a:lnTo>
                    <a:pt x="1703983" y="0"/>
                  </a:lnTo>
                  <a:lnTo>
                    <a:pt x="1883545" y="0"/>
                  </a:lnTo>
                  <a:lnTo>
                    <a:pt x="1885950" y="47624"/>
                  </a:lnTo>
                  <a:cubicBezTo>
                    <a:pt x="1885950" y="568415"/>
                    <a:pt x="1463766" y="990599"/>
                    <a:pt x="942975" y="990599"/>
                  </a:cubicBezTo>
                  <a:cubicBezTo>
                    <a:pt x="422184" y="990599"/>
                    <a:pt x="0" y="568415"/>
                    <a:pt x="0" y="47624"/>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53" name="Grupo 52"/>
          <p:cNvGrpSpPr/>
          <p:nvPr/>
        </p:nvGrpSpPr>
        <p:grpSpPr>
          <a:xfrm rot="3004815">
            <a:off x="7103366" y="754477"/>
            <a:ext cx="1885950" cy="1885950"/>
            <a:chOff x="1047750" y="1085850"/>
            <a:chExt cx="1885950" cy="1885950"/>
          </a:xfrm>
        </p:grpSpPr>
        <p:sp>
          <p:nvSpPr>
            <p:cNvPr id="54" name="Anillo 53"/>
            <p:cNvSpPr/>
            <p:nvPr/>
          </p:nvSpPr>
          <p:spPr>
            <a:xfrm>
              <a:off x="1047750" y="1085850"/>
              <a:ext cx="1885950" cy="1885950"/>
            </a:xfrm>
            <a:prstGeom prst="donut">
              <a:avLst>
                <a:gd name="adj" fmla="val 9394"/>
              </a:avLst>
            </a:prstGeom>
            <a:gradFill>
              <a:gsLst>
                <a:gs pos="8100">
                  <a:srgbClr val="FFFFFF"/>
                </a:gs>
                <a:gs pos="4000">
                  <a:schemeClr val="bg1"/>
                </a:gs>
                <a:gs pos="29000">
                  <a:schemeClr val="bg1"/>
                </a:gs>
                <a:gs pos="74000">
                  <a:schemeClr val="bg1"/>
                </a:gs>
                <a:gs pos="83000">
                  <a:schemeClr val="bg1"/>
                </a:gs>
                <a:gs pos="47000">
                  <a:srgbClr val="FBFBFB"/>
                </a:gs>
                <a:gs pos="96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55" name="Forma libre 54"/>
            <p:cNvSpPr/>
            <p:nvPr/>
          </p:nvSpPr>
          <p:spPr>
            <a:xfrm>
              <a:off x="1047750" y="1981201"/>
              <a:ext cx="1885950" cy="990599"/>
            </a:xfrm>
            <a:custGeom>
              <a:avLst/>
              <a:gdLst>
                <a:gd name="connsiteX0" fmla="*/ 2405 w 1885950"/>
                <a:gd name="connsiteY0" fmla="*/ 0 h 990599"/>
                <a:gd name="connsiteX1" fmla="*/ 181967 w 1885950"/>
                <a:gd name="connsiteY1" fmla="*/ 0 h 990599"/>
                <a:gd name="connsiteX2" fmla="*/ 177166 w 1885950"/>
                <a:gd name="connsiteY2" fmla="*/ 47624 h 990599"/>
                <a:gd name="connsiteX3" fmla="*/ 942975 w 1885950"/>
                <a:gd name="connsiteY3" fmla="*/ 813433 h 990599"/>
                <a:gd name="connsiteX4" fmla="*/ 1708784 w 1885950"/>
                <a:gd name="connsiteY4" fmla="*/ 47624 h 990599"/>
                <a:gd name="connsiteX5" fmla="*/ 1703983 w 1885950"/>
                <a:gd name="connsiteY5" fmla="*/ 0 h 990599"/>
                <a:gd name="connsiteX6" fmla="*/ 1883545 w 1885950"/>
                <a:gd name="connsiteY6" fmla="*/ 0 h 990599"/>
                <a:gd name="connsiteX7" fmla="*/ 1885950 w 1885950"/>
                <a:gd name="connsiteY7" fmla="*/ 47624 h 990599"/>
                <a:gd name="connsiteX8" fmla="*/ 942975 w 1885950"/>
                <a:gd name="connsiteY8" fmla="*/ 990599 h 990599"/>
                <a:gd name="connsiteX9" fmla="*/ 0 w 1885950"/>
                <a:gd name="connsiteY9" fmla="*/ 47624 h 99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5950" h="990599">
                  <a:moveTo>
                    <a:pt x="2405" y="0"/>
                  </a:moveTo>
                  <a:lnTo>
                    <a:pt x="181967" y="0"/>
                  </a:lnTo>
                  <a:lnTo>
                    <a:pt x="177166" y="47624"/>
                  </a:lnTo>
                  <a:cubicBezTo>
                    <a:pt x="177166" y="470569"/>
                    <a:pt x="520030" y="813433"/>
                    <a:pt x="942975" y="813433"/>
                  </a:cubicBezTo>
                  <a:cubicBezTo>
                    <a:pt x="1365920" y="813433"/>
                    <a:pt x="1708784" y="470569"/>
                    <a:pt x="1708784" y="47624"/>
                  </a:cubicBezTo>
                  <a:lnTo>
                    <a:pt x="1703983" y="0"/>
                  </a:lnTo>
                  <a:lnTo>
                    <a:pt x="1883545" y="0"/>
                  </a:lnTo>
                  <a:lnTo>
                    <a:pt x="1885950" y="47624"/>
                  </a:lnTo>
                  <a:cubicBezTo>
                    <a:pt x="1885950" y="568415"/>
                    <a:pt x="1463766" y="990599"/>
                    <a:pt x="942975" y="990599"/>
                  </a:cubicBezTo>
                  <a:cubicBezTo>
                    <a:pt x="422184" y="990599"/>
                    <a:pt x="0" y="568415"/>
                    <a:pt x="0" y="47624"/>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56" name="Grupo 55"/>
          <p:cNvGrpSpPr/>
          <p:nvPr/>
        </p:nvGrpSpPr>
        <p:grpSpPr>
          <a:xfrm>
            <a:off x="9199910" y="855479"/>
            <a:ext cx="1885950" cy="1885950"/>
            <a:chOff x="1047750" y="1085850"/>
            <a:chExt cx="1885950" cy="1885950"/>
          </a:xfrm>
        </p:grpSpPr>
        <p:sp>
          <p:nvSpPr>
            <p:cNvPr id="57" name="Anillo 56"/>
            <p:cNvSpPr/>
            <p:nvPr/>
          </p:nvSpPr>
          <p:spPr>
            <a:xfrm>
              <a:off x="1047750" y="1085850"/>
              <a:ext cx="1885950" cy="1885950"/>
            </a:xfrm>
            <a:prstGeom prst="donut">
              <a:avLst>
                <a:gd name="adj" fmla="val 9394"/>
              </a:avLst>
            </a:prstGeom>
            <a:gradFill>
              <a:gsLst>
                <a:gs pos="8100">
                  <a:srgbClr val="FFFFFF"/>
                </a:gs>
                <a:gs pos="4000">
                  <a:schemeClr val="bg1"/>
                </a:gs>
                <a:gs pos="29000">
                  <a:schemeClr val="bg1"/>
                </a:gs>
                <a:gs pos="74000">
                  <a:schemeClr val="bg1"/>
                </a:gs>
                <a:gs pos="83000">
                  <a:schemeClr val="bg1"/>
                </a:gs>
                <a:gs pos="47000">
                  <a:srgbClr val="FBFBFB"/>
                </a:gs>
                <a:gs pos="96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58" name="Forma libre 57"/>
            <p:cNvSpPr/>
            <p:nvPr/>
          </p:nvSpPr>
          <p:spPr>
            <a:xfrm>
              <a:off x="1047750" y="1981201"/>
              <a:ext cx="1885950" cy="990599"/>
            </a:xfrm>
            <a:custGeom>
              <a:avLst/>
              <a:gdLst>
                <a:gd name="connsiteX0" fmla="*/ 2405 w 1885950"/>
                <a:gd name="connsiteY0" fmla="*/ 0 h 990599"/>
                <a:gd name="connsiteX1" fmla="*/ 181967 w 1885950"/>
                <a:gd name="connsiteY1" fmla="*/ 0 h 990599"/>
                <a:gd name="connsiteX2" fmla="*/ 177166 w 1885950"/>
                <a:gd name="connsiteY2" fmla="*/ 47624 h 990599"/>
                <a:gd name="connsiteX3" fmla="*/ 942975 w 1885950"/>
                <a:gd name="connsiteY3" fmla="*/ 813433 h 990599"/>
                <a:gd name="connsiteX4" fmla="*/ 1708784 w 1885950"/>
                <a:gd name="connsiteY4" fmla="*/ 47624 h 990599"/>
                <a:gd name="connsiteX5" fmla="*/ 1703983 w 1885950"/>
                <a:gd name="connsiteY5" fmla="*/ 0 h 990599"/>
                <a:gd name="connsiteX6" fmla="*/ 1883545 w 1885950"/>
                <a:gd name="connsiteY6" fmla="*/ 0 h 990599"/>
                <a:gd name="connsiteX7" fmla="*/ 1885950 w 1885950"/>
                <a:gd name="connsiteY7" fmla="*/ 47624 h 990599"/>
                <a:gd name="connsiteX8" fmla="*/ 942975 w 1885950"/>
                <a:gd name="connsiteY8" fmla="*/ 990599 h 990599"/>
                <a:gd name="connsiteX9" fmla="*/ 0 w 1885950"/>
                <a:gd name="connsiteY9" fmla="*/ 47624 h 99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5950" h="990599">
                  <a:moveTo>
                    <a:pt x="2405" y="0"/>
                  </a:moveTo>
                  <a:lnTo>
                    <a:pt x="181967" y="0"/>
                  </a:lnTo>
                  <a:lnTo>
                    <a:pt x="177166" y="47624"/>
                  </a:lnTo>
                  <a:cubicBezTo>
                    <a:pt x="177166" y="470569"/>
                    <a:pt x="520030" y="813433"/>
                    <a:pt x="942975" y="813433"/>
                  </a:cubicBezTo>
                  <a:cubicBezTo>
                    <a:pt x="1365920" y="813433"/>
                    <a:pt x="1708784" y="470569"/>
                    <a:pt x="1708784" y="47624"/>
                  </a:cubicBezTo>
                  <a:lnTo>
                    <a:pt x="1703983" y="0"/>
                  </a:lnTo>
                  <a:lnTo>
                    <a:pt x="1883545" y="0"/>
                  </a:lnTo>
                  <a:lnTo>
                    <a:pt x="1885950" y="47624"/>
                  </a:lnTo>
                  <a:cubicBezTo>
                    <a:pt x="1885950" y="568415"/>
                    <a:pt x="1463766" y="990599"/>
                    <a:pt x="942975" y="990599"/>
                  </a:cubicBezTo>
                  <a:cubicBezTo>
                    <a:pt x="422184" y="990599"/>
                    <a:pt x="0" y="568415"/>
                    <a:pt x="0" y="47624"/>
                  </a:cubicBezTo>
                  <a:close/>
                </a:path>
              </a:pathLst>
            </a:custGeom>
            <a:solidFill>
              <a:srgbClr val="35B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59" name="Rectángulo 58"/>
          <p:cNvSpPr/>
          <p:nvPr/>
        </p:nvSpPr>
        <p:spPr>
          <a:xfrm>
            <a:off x="737836" y="1713993"/>
            <a:ext cx="11048549" cy="1089081"/>
          </a:xfrm>
          <a:prstGeom prst="rect">
            <a:avLst/>
          </a:prstGeom>
          <a:gradFill>
            <a:gsLst>
              <a:gs pos="8100">
                <a:srgbClr val="FFFFFF"/>
              </a:gs>
              <a:gs pos="4000">
                <a:schemeClr val="bg1"/>
              </a:gs>
              <a:gs pos="29000">
                <a:schemeClr val="bg1"/>
              </a:gs>
              <a:gs pos="74000">
                <a:schemeClr val="bg1"/>
              </a:gs>
              <a:gs pos="83000">
                <a:schemeClr val="bg1"/>
              </a:gs>
              <a:gs pos="47000">
                <a:srgbClr val="FBFBFB"/>
              </a:gs>
              <a:gs pos="96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5" name="Tabla 24"/>
          <p:cNvGraphicFramePr>
            <a:graphicFrameLocks noGrp="1"/>
          </p:cNvGraphicFramePr>
          <p:nvPr>
            <p:extLst>
              <p:ext uri="{D42A27DB-BD31-4B8C-83A1-F6EECF244321}">
                <p14:modId xmlns:p14="http://schemas.microsoft.com/office/powerpoint/2010/main" val="992741085"/>
              </p:ext>
            </p:extLst>
          </p:nvPr>
        </p:nvGraphicFramePr>
        <p:xfrm>
          <a:off x="3111" y="2649897"/>
          <a:ext cx="12092640" cy="4226128"/>
        </p:xfrm>
        <a:graphic>
          <a:graphicData uri="http://schemas.openxmlformats.org/drawingml/2006/table">
            <a:tbl>
              <a:tblPr firstRow="1" firstCol="1" lastRow="1" bandRow="1">
                <a:tableStyleId>{C083E6E3-FA7D-4D7B-A595-EF9225AFEA82}</a:tableStyleId>
              </a:tblPr>
              <a:tblGrid>
                <a:gridCol w="2142414"/>
                <a:gridCol w="2990850"/>
                <a:gridCol w="2628900"/>
                <a:gridCol w="4330476"/>
              </a:tblGrid>
              <a:tr h="524012">
                <a:tc>
                  <a:txBody>
                    <a:bodyPr/>
                    <a:lstStyle/>
                    <a:p>
                      <a:pPr algn="ctr">
                        <a:lnSpc>
                          <a:spcPct val="100000"/>
                        </a:lnSpc>
                        <a:spcAft>
                          <a:spcPts val="0"/>
                        </a:spcAft>
                      </a:pPr>
                      <a:r>
                        <a:rPr lang="es-EC" sz="1800" dirty="0" smtClean="0">
                          <a:effectLst/>
                        </a:rPr>
                        <a:t>DIMENSIÓN</a:t>
                      </a:r>
                      <a:endParaRPr lang="es-EC" sz="2800" dirty="0">
                        <a:effectLst/>
                        <a:latin typeface="Times New Roman" panose="02020603050405020304" pitchFamily="18" charset="0"/>
                        <a:ea typeface="Calibri" panose="020F0502020204030204" pitchFamily="34" charset="0"/>
                      </a:endParaRPr>
                    </a:p>
                  </a:txBody>
                  <a:tcPr marL="61191" marR="61191"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s-EC" sz="1800" dirty="0" smtClean="0">
                          <a:effectLst/>
                        </a:rPr>
                        <a:t>VARIABLE</a:t>
                      </a:r>
                      <a:endParaRPr lang="es-EC" sz="2800" dirty="0">
                        <a:effectLst/>
                        <a:latin typeface="Times New Roman" panose="02020603050405020304" pitchFamily="18" charset="0"/>
                        <a:ea typeface="Calibri" panose="020F0502020204030204" pitchFamily="34" charset="0"/>
                      </a:endParaRPr>
                    </a:p>
                  </a:txBody>
                  <a:tcPr marL="61191" marR="61191"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s-EC" sz="1800" dirty="0" smtClean="0">
                          <a:effectLst/>
                        </a:rPr>
                        <a:t>CATEGORIZACIÓN DE VARIABLES</a:t>
                      </a:r>
                      <a:endParaRPr lang="es-EC" sz="2800" dirty="0">
                        <a:effectLst/>
                        <a:latin typeface="Times New Roman" panose="02020603050405020304" pitchFamily="18" charset="0"/>
                        <a:ea typeface="Calibri" panose="020F0502020204030204" pitchFamily="34" charset="0"/>
                      </a:endParaRPr>
                    </a:p>
                  </a:txBody>
                  <a:tcPr marL="61191" marR="61191"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es-EC" sz="1800" dirty="0" smtClean="0">
                          <a:effectLst/>
                        </a:rPr>
                        <a:t>PREGUNTAS</a:t>
                      </a:r>
                      <a:endParaRPr lang="es-EC" sz="2800" dirty="0">
                        <a:effectLst/>
                        <a:latin typeface="Times New Roman" panose="02020603050405020304" pitchFamily="18" charset="0"/>
                        <a:ea typeface="Calibri" panose="020F0502020204030204" pitchFamily="34" charset="0"/>
                      </a:endParaRPr>
                    </a:p>
                  </a:txBody>
                  <a:tcPr marL="61191" marR="61191"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7488">
                <a:tc>
                  <a:txBody>
                    <a:bodyPr/>
                    <a:lstStyle/>
                    <a:p>
                      <a:pPr algn="l">
                        <a:lnSpc>
                          <a:spcPct val="200000"/>
                        </a:lnSpc>
                        <a:spcAft>
                          <a:spcPts val="0"/>
                        </a:spcAft>
                      </a:pPr>
                      <a:r>
                        <a:rPr lang="es-EC" sz="1800" dirty="0">
                          <a:effectLst/>
                        </a:rPr>
                        <a:t>Perfil del individuo</a:t>
                      </a:r>
                      <a:endParaRPr lang="es-EC" sz="2800" dirty="0">
                        <a:effectLst/>
                        <a:latin typeface="Times New Roman" panose="02020603050405020304" pitchFamily="18" charset="0"/>
                        <a:ea typeface="Calibri" panose="020F0502020204030204" pitchFamily="34" charset="0"/>
                      </a:endParaRPr>
                    </a:p>
                  </a:txBody>
                  <a:tcPr marL="61191" marR="61191"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a:lnSpc>
                          <a:spcPct val="100000"/>
                        </a:lnSpc>
                        <a:spcAft>
                          <a:spcPts val="0"/>
                        </a:spcAft>
                        <a:buFont typeface="Calibri" panose="020F0502020204030204" pitchFamily="34" charset="0"/>
                        <a:buChar char="›"/>
                        <a:tabLst>
                          <a:tab pos="2354580" algn="l"/>
                        </a:tabLst>
                      </a:pPr>
                      <a:r>
                        <a:rPr lang="es-EC" sz="1800" b="0" dirty="0">
                          <a:effectLst/>
                        </a:rPr>
                        <a:t>Características del emprendedor (fact. Adquiridos y heredados)</a:t>
                      </a:r>
                      <a:endParaRPr lang="es-EC" sz="2800" b="0" dirty="0">
                        <a:effectLst/>
                      </a:endParaRPr>
                    </a:p>
                    <a:p>
                      <a:pPr marL="171450" indent="-171450" algn="just">
                        <a:lnSpc>
                          <a:spcPct val="100000"/>
                        </a:lnSpc>
                        <a:spcAft>
                          <a:spcPts val="0"/>
                        </a:spcAft>
                        <a:buFont typeface="Calibri" panose="020F0502020204030204" pitchFamily="34" charset="0"/>
                        <a:buChar char="›"/>
                        <a:tabLst>
                          <a:tab pos="2354580" algn="l"/>
                        </a:tabLst>
                      </a:pPr>
                      <a:r>
                        <a:rPr lang="es-EC" sz="1800" b="0" dirty="0">
                          <a:effectLst/>
                        </a:rPr>
                        <a:t>Base educativa</a:t>
                      </a:r>
                      <a:endParaRPr lang="es-EC" sz="2800" b="0" dirty="0">
                        <a:effectLst/>
                      </a:endParaRPr>
                    </a:p>
                    <a:p>
                      <a:pPr marL="171450" indent="-171450" algn="just">
                        <a:lnSpc>
                          <a:spcPct val="100000"/>
                        </a:lnSpc>
                        <a:spcAft>
                          <a:spcPts val="0"/>
                        </a:spcAft>
                        <a:buFont typeface="Calibri" panose="020F0502020204030204" pitchFamily="34" charset="0"/>
                        <a:buChar char="›"/>
                        <a:tabLst>
                          <a:tab pos="2354580" algn="l"/>
                        </a:tabLst>
                      </a:pPr>
                      <a:r>
                        <a:rPr lang="es-EC" sz="1800" b="0" dirty="0">
                          <a:effectLst/>
                        </a:rPr>
                        <a:t>Experiencia</a:t>
                      </a:r>
                      <a:endParaRPr lang="es-EC" sz="2800" b="0" dirty="0">
                        <a:effectLst/>
                      </a:endParaRPr>
                    </a:p>
                    <a:p>
                      <a:pPr marL="171450" indent="-171450" algn="just">
                        <a:lnSpc>
                          <a:spcPct val="100000"/>
                        </a:lnSpc>
                        <a:spcAft>
                          <a:spcPts val="0"/>
                        </a:spcAft>
                        <a:buFont typeface="Calibri" panose="020F0502020204030204" pitchFamily="34" charset="0"/>
                        <a:buChar char="›"/>
                        <a:tabLst>
                          <a:tab pos="2354580" algn="l"/>
                        </a:tabLst>
                      </a:pPr>
                      <a:r>
                        <a:rPr lang="es-EC" sz="1800" b="0" dirty="0">
                          <a:effectLst/>
                        </a:rPr>
                        <a:t>Factores motivacionales</a:t>
                      </a:r>
                      <a:endParaRPr lang="es-EC" sz="2800" b="0" dirty="0">
                        <a:effectLst/>
                      </a:endParaRPr>
                    </a:p>
                    <a:p>
                      <a:pPr marL="171450" indent="-171450" algn="just">
                        <a:lnSpc>
                          <a:spcPct val="100000"/>
                        </a:lnSpc>
                        <a:spcAft>
                          <a:spcPts val="0"/>
                        </a:spcAft>
                        <a:buFont typeface="Calibri" panose="020F0502020204030204" pitchFamily="34" charset="0"/>
                        <a:buChar char="›"/>
                        <a:tabLst>
                          <a:tab pos="2354580" algn="l"/>
                        </a:tabLst>
                      </a:pPr>
                      <a:r>
                        <a:rPr lang="es-EC" sz="1800" b="0" dirty="0">
                          <a:effectLst/>
                        </a:rPr>
                        <a:t>Toma de riesgo total</a:t>
                      </a:r>
                      <a:endParaRPr lang="es-EC" sz="2800" b="0" dirty="0">
                        <a:effectLst/>
                      </a:endParaRPr>
                    </a:p>
                    <a:p>
                      <a:pPr marL="171450" indent="-171450" algn="just">
                        <a:lnSpc>
                          <a:spcPct val="100000"/>
                        </a:lnSpc>
                        <a:spcAft>
                          <a:spcPts val="0"/>
                        </a:spcAft>
                        <a:buFont typeface="Calibri" panose="020F0502020204030204" pitchFamily="34" charset="0"/>
                        <a:buChar char="›"/>
                        <a:tabLst>
                          <a:tab pos="2354580" algn="l"/>
                        </a:tabLst>
                      </a:pPr>
                      <a:r>
                        <a:rPr lang="es-EC" sz="1800" b="0" dirty="0">
                          <a:effectLst/>
                        </a:rPr>
                        <a:t>Problemas del individuo</a:t>
                      </a:r>
                      <a:endParaRPr lang="es-EC" sz="2800" b="0" dirty="0">
                        <a:effectLst/>
                      </a:endParaRPr>
                    </a:p>
                    <a:p>
                      <a:pPr marL="171450" indent="-171450" algn="just">
                        <a:lnSpc>
                          <a:spcPct val="100000"/>
                        </a:lnSpc>
                        <a:spcAft>
                          <a:spcPts val="0"/>
                        </a:spcAft>
                        <a:buFont typeface="Calibri" panose="020F0502020204030204" pitchFamily="34" charset="0"/>
                        <a:buChar char="›"/>
                        <a:tabLst>
                          <a:tab pos="2354580" algn="l"/>
                        </a:tabLst>
                      </a:pPr>
                      <a:r>
                        <a:rPr lang="es-EC" sz="1800" b="0" dirty="0">
                          <a:effectLst/>
                        </a:rPr>
                        <a:t>Necesidad de información/ conocimiento</a:t>
                      </a:r>
                      <a:endParaRPr lang="es-EC" sz="2800" b="0" dirty="0">
                        <a:effectLst/>
                        <a:latin typeface="Times New Roman" panose="02020603050405020304" pitchFamily="18" charset="0"/>
                        <a:ea typeface="Calibri" panose="020F0502020204030204" pitchFamily="34" charset="0"/>
                      </a:endParaRPr>
                    </a:p>
                  </a:txBody>
                  <a:tcPr marL="61191" marR="61191"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a:lnSpc>
                          <a:spcPct val="100000"/>
                        </a:lnSpc>
                        <a:spcAft>
                          <a:spcPts val="0"/>
                        </a:spcAft>
                        <a:buFont typeface="Calibri" panose="020F0502020204030204" pitchFamily="34" charset="0"/>
                        <a:buChar char="›"/>
                      </a:pPr>
                      <a:r>
                        <a:rPr lang="es-EC" sz="1800" b="0" dirty="0">
                          <a:effectLst/>
                        </a:rPr>
                        <a:t>Necesidad de logro</a:t>
                      </a:r>
                      <a:endParaRPr lang="es-EC" sz="2800" b="0" dirty="0">
                        <a:effectLst/>
                      </a:endParaRPr>
                    </a:p>
                    <a:p>
                      <a:pPr marL="171450" indent="-171450" algn="just">
                        <a:lnSpc>
                          <a:spcPct val="100000"/>
                        </a:lnSpc>
                        <a:spcAft>
                          <a:spcPts val="0"/>
                        </a:spcAft>
                        <a:buFont typeface="Calibri" panose="020F0502020204030204" pitchFamily="34" charset="0"/>
                        <a:buChar char="›"/>
                      </a:pPr>
                      <a:r>
                        <a:rPr lang="es-EC" sz="1800" b="0" dirty="0">
                          <a:effectLst/>
                        </a:rPr>
                        <a:t>Control de locus</a:t>
                      </a:r>
                      <a:endParaRPr lang="es-EC" sz="2800" b="0" dirty="0">
                        <a:effectLst/>
                      </a:endParaRPr>
                    </a:p>
                    <a:p>
                      <a:pPr marL="171450" indent="-171450" algn="just">
                        <a:lnSpc>
                          <a:spcPct val="100000"/>
                        </a:lnSpc>
                        <a:spcAft>
                          <a:spcPts val="0"/>
                        </a:spcAft>
                        <a:buFont typeface="Calibri" panose="020F0502020204030204" pitchFamily="34" charset="0"/>
                        <a:buChar char="›"/>
                      </a:pPr>
                      <a:r>
                        <a:rPr lang="es-EC" sz="1800" b="0" dirty="0">
                          <a:effectLst/>
                        </a:rPr>
                        <a:t>Propensión a toma de riesgo</a:t>
                      </a:r>
                      <a:endParaRPr lang="es-EC" sz="2800" b="0" dirty="0">
                        <a:effectLst/>
                      </a:endParaRPr>
                    </a:p>
                    <a:p>
                      <a:pPr marL="171450" indent="-171450" algn="just">
                        <a:lnSpc>
                          <a:spcPct val="100000"/>
                        </a:lnSpc>
                        <a:spcAft>
                          <a:spcPts val="0"/>
                        </a:spcAft>
                        <a:buFont typeface="Calibri" panose="020F0502020204030204" pitchFamily="34" charset="0"/>
                        <a:buChar char="›"/>
                      </a:pPr>
                      <a:r>
                        <a:rPr lang="es-EC" sz="1800" b="0" dirty="0">
                          <a:effectLst/>
                        </a:rPr>
                        <a:t>Experiencia</a:t>
                      </a:r>
                      <a:endParaRPr lang="es-EC" sz="2800" b="0" dirty="0">
                        <a:effectLst/>
                      </a:endParaRPr>
                    </a:p>
                    <a:p>
                      <a:pPr marL="171450" indent="-171450" algn="just">
                        <a:lnSpc>
                          <a:spcPct val="100000"/>
                        </a:lnSpc>
                        <a:spcAft>
                          <a:spcPts val="0"/>
                        </a:spcAft>
                        <a:buFont typeface="Calibri" panose="020F0502020204030204" pitchFamily="34" charset="0"/>
                        <a:buChar char="›"/>
                      </a:pPr>
                      <a:r>
                        <a:rPr lang="es-EC" sz="1800" b="0" dirty="0">
                          <a:effectLst/>
                        </a:rPr>
                        <a:t>Satisfacción del trabajo</a:t>
                      </a:r>
                      <a:endParaRPr lang="es-EC" sz="2800" b="0" dirty="0">
                        <a:effectLst/>
                      </a:endParaRPr>
                    </a:p>
                    <a:p>
                      <a:pPr marL="171450" indent="-171450" algn="just">
                        <a:lnSpc>
                          <a:spcPct val="100000"/>
                        </a:lnSpc>
                        <a:spcAft>
                          <a:spcPts val="0"/>
                        </a:spcAft>
                        <a:buFont typeface="Calibri" panose="020F0502020204030204" pitchFamily="34" charset="0"/>
                        <a:buChar char="›"/>
                      </a:pPr>
                      <a:r>
                        <a:rPr lang="es-EC" sz="1800" b="0" dirty="0">
                          <a:effectLst/>
                        </a:rPr>
                        <a:t>Padres empresarios</a:t>
                      </a:r>
                      <a:endParaRPr lang="es-EC" sz="2800" b="0" dirty="0">
                        <a:effectLst/>
                      </a:endParaRPr>
                    </a:p>
                    <a:p>
                      <a:pPr marL="171450" indent="-171450" algn="just">
                        <a:lnSpc>
                          <a:spcPct val="100000"/>
                        </a:lnSpc>
                        <a:spcAft>
                          <a:spcPts val="0"/>
                        </a:spcAft>
                        <a:buFont typeface="Calibri" panose="020F0502020204030204" pitchFamily="34" charset="0"/>
                        <a:buChar char="›"/>
                      </a:pPr>
                      <a:r>
                        <a:rPr lang="es-EC" sz="1800" b="0" dirty="0">
                          <a:effectLst/>
                        </a:rPr>
                        <a:t>Edad</a:t>
                      </a:r>
                      <a:endParaRPr lang="es-EC" sz="2800" b="0" dirty="0">
                        <a:effectLst/>
                      </a:endParaRPr>
                    </a:p>
                    <a:p>
                      <a:pPr marL="171450" indent="-171450" algn="just">
                        <a:lnSpc>
                          <a:spcPct val="100000"/>
                        </a:lnSpc>
                        <a:spcAft>
                          <a:spcPts val="0"/>
                        </a:spcAft>
                        <a:buFont typeface="Calibri" panose="020F0502020204030204" pitchFamily="34" charset="0"/>
                        <a:buChar char="›"/>
                      </a:pPr>
                      <a:r>
                        <a:rPr lang="es-EC" sz="1800" b="0" dirty="0">
                          <a:effectLst/>
                        </a:rPr>
                        <a:t>Educación</a:t>
                      </a:r>
                      <a:endParaRPr lang="es-EC" sz="2800" b="0" dirty="0">
                        <a:effectLst/>
                        <a:latin typeface="Times New Roman" panose="02020603050405020304" pitchFamily="18" charset="0"/>
                        <a:ea typeface="Calibri" panose="020F0502020204030204" pitchFamily="34" charset="0"/>
                      </a:endParaRPr>
                    </a:p>
                  </a:txBody>
                  <a:tcPr marL="61191" marR="61191"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just">
                        <a:lnSpc>
                          <a:spcPct val="100000"/>
                        </a:lnSpc>
                        <a:spcAft>
                          <a:spcPts val="0"/>
                        </a:spcAft>
                        <a:buFont typeface="Calibri" panose="020F0502020204030204" pitchFamily="34" charset="0"/>
                        <a:buChar char="›"/>
                      </a:pPr>
                      <a:r>
                        <a:rPr lang="es-EC" sz="1800" b="0" dirty="0" smtClean="0">
                          <a:effectLst/>
                          <a:latin typeface="+mn-lt"/>
                          <a:ea typeface="+mn-ea"/>
                        </a:rPr>
                        <a:t>Datos</a:t>
                      </a:r>
                      <a:r>
                        <a:rPr lang="es-EC" sz="1800" b="0" baseline="0" dirty="0" smtClean="0">
                          <a:effectLst/>
                          <a:latin typeface="+mn-lt"/>
                          <a:ea typeface="+mn-ea"/>
                        </a:rPr>
                        <a:t> personales (nombre, dirección, teléfono, correo, </a:t>
                      </a:r>
                      <a:r>
                        <a:rPr lang="es-EC" sz="1800" b="0" baseline="0" dirty="0" err="1" smtClean="0">
                          <a:effectLst/>
                          <a:latin typeface="+mn-lt"/>
                          <a:ea typeface="+mn-ea"/>
                        </a:rPr>
                        <a:t>etc</a:t>
                      </a:r>
                      <a:r>
                        <a:rPr lang="es-EC" sz="1800" b="0" baseline="0" dirty="0" smtClean="0">
                          <a:effectLst/>
                          <a:latin typeface="+mn-lt"/>
                          <a:ea typeface="+mn-ea"/>
                        </a:rPr>
                        <a:t>)</a:t>
                      </a:r>
                    </a:p>
                    <a:p>
                      <a:pPr marL="171450" indent="-171450" algn="just">
                        <a:lnSpc>
                          <a:spcPct val="100000"/>
                        </a:lnSpc>
                        <a:spcAft>
                          <a:spcPts val="0"/>
                        </a:spcAft>
                        <a:buFont typeface="Calibri" panose="020F0502020204030204" pitchFamily="34" charset="0"/>
                        <a:buChar char="›"/>
                      </a:pPr>
                      <a:r>
                        <a:rPr lang="es-EC" sz="1800" b="0" baseline="0" dirty="0" smtClean="0">
                          <a:effectLst/>
                          <a:latin typeface="+mn-lt"/>
                          <a:ea typeface="+mn-ea"/>
                        </a:rPr>
                        <a:t>Nivel educativo y de su familia</a:t>
                      </a:r>
                    </a:p>
                    <a:p>
                      <a:pPr marL="171450" indent="-171450" algn="just">
                        <a:lnSpc>
                          <a:spcPct val="100000"/>
                        </a:lnSpc>
                        <a:spcAft>
                          <a:spcPts val="0"/>
                        </a:spcAft>
                        <a:buFont typeface="Calibri" panose="020F0502020204030204" pitchFamily="34" charset="0"/>
                        <a:buChar char="›"/>
                      </a:pPr>
                      <a:r>
                        <a:rPr lang="es-EC" sz="1800" b="0" baseline="0" dirty="0" smtClean="0">
                          <a:effectLst/>
                          <a:latin typeface="+mn-lt"/>
                          <a:ea typeface="+mn-ea"/>
                        </a:rPr>
                        <a:t>Actividad laboral propia y de su familia</a:t>
                      </a:r>
                    </a:p>
                    <a:p>
                      <a:pPr marL="171450" indent="-171450" algn="just">
                        <a:lnSpc>
                          <a:spcPct val="100000"/>
                        </a:lnSpc>
                        <a:spcAft>
                          <a:spcPts val="0"/>
                        </a:spcAft>
                        <a:buFont typeface="Calibri" panose="020F0502020204030204" pitchFamily="34" charset="0"/>
                        <a:buChar char="›"/>
                      </a:pPr>
                      <a:r>
                        <a:rPr lang="es-EC" sz="1800" b="0" baseline="0" dirty="0" smtClean="0">
                          <a:effectLst/>
                          <a:latin typeface="+mn-lt"/>
                          <a:ea typeface="+mn-ea"/>
                        </a:rPr>
                        <a:t>Tipo de apoyo recibido por la familia</a:t>
                      </a:r>
                    </a:p>
                    <a:p>
                      <a:pPr marL="171450" indent="-171450" algn="just">
                        <a:lnSpc>
                          <a:spcPct val="100000"/>
                        </a:lnSpc>
                        <a:spcAft>
                          <a:spcPts val="0"/>
                        </a:spcAft>
                        <a:buFont typeface="Calibri" panose="020F0502020204030204" pitchFamily="34" charset="0"/>
                        <a:buChar char="›"/>
                      </a:pPr>
                      <a:r>
                        <a:rPr lang="es-EC" sz="1800" b="0" baseline="0" dirty="0" smtClean="0">
                          <a:effectLst/>
                          <a:latin typeface="+mn-lt"/>
                          <a:ea typeface="+mn-ea"/>
                        </a:rPr>
                        <a:t>Riesgos, satisfacciones, incertidumbres y decisiones en el proceso del emprendimiento</a:t>
                      </a:r>
                    </a:p>
                    <a:p>
                      <a:pPr marL="171450" indent="-171450" algn="just">
                        <a:lnSpc>
                          <a:spcPct val="100000"/>
                        </a:lnSpc>
                        <a:spcAft>
                          <a:spcPts val="0"/>
                        </a:spcAft>
                        <a:buFont typeface="Calibri" panose="020F0502020204030204" pitchFamily="34" charset="0"/>
                        <a:buChar char="›"/>
                      </a:pPr>
                      <a:r>
                        <a:rPr lang="es-EC" sz="1800" b="0" baseline="0" dirty="0" smtClean="0">
                          <a:effectLst/>
                          <a:latin typeface="+mn-lt"/>
                          <a:ea typeface="+mn-ea"/>
                        </a:rPr>
                        <a:t>Motivaciones, riesgos asumidos, sacrificios en el emprendimiento</a:t>
                      </a:r>
                      <a:endParaRPr lang="es-EC" sz="2800" b="0" baseline="0" dirty="0" smtClean="0">
                        <a:effectLst/>
                        <a:latin typeface="Times New Roman" panose="02020603050405020304" pitchFamily="18" charset="0"/>
                        <a:ea typeface="+mn-ea"/>
                      </a:endParaRPr>
                    </a:p>
                    <a:p>
                      <a:pPr marL="171450" indent="-171450" algn="just" defTabSz="914400" rtl="0" eaLnBrk="1" latinLnBrk="0" hangingPunct="1">
                        <a:lnSpc>
                          <a:spcPct val="100000"/>
                        </a:lnSpc>
                        <a:spcAft>
                          <a:spcPts val="0"/>
                        </a:spcAft>
                        <a:buFont typeface="Calibri" panose="020F0502020204030204" pitchFamily="34" charset="0"/>
                        <a:buChar char="›"/>
                      </a:pPr>
                      <a:r>
                        <a:rPr lang="es-EC" sz="1800" b="0" kern="1200" baseline="0" dirty="0" smtClean="0">
                          <a:solidFill>
                            <a:schemeClr val="tx1"/>
                          </a:solidFill>
                          <a:effectLst/>
                          <a:latin typeface="+mn-lt"/>
                          <a:ea typeface="+mn-ea"/>
                          <a:cs typeface="+mn-cs"/>
                        </a:rPr>
                        <a:t>Fortalezas, amenazas, situaciones de incertidumbre en el proceso de emprender</a:t>
                      </a:r>
                    </a:p>
                    <a:p>
                      <a:pPr marL="171450" indent="-171450" algn="just" defTabSz="914400" rtl="0" eaLnBrk="1" latinLnBrk="0" hangingPunct="1">
                        <a:lnSpc>
                          <a:spcPct val="100000"/>
                        </a:lnSpc>
                        <a:spcAft>
                          <a:spcPts val="0"/>
                        </a:spcAft>
                        <a:buFont typeface="Calibri" panose="020F0502020204030204" pitchFamily="34" charset="0"/>
                        <a:buChar char="›"/>
                      </a:pPr>
                      <a:r>
                        <a:rPr lang="es-EC" sz="1800" b="0" kern="1200" baseline="0" dirty="0" smtClean="0">
                          <a:solidFill>
                            <a:schemeClr val="tx1"/>
                          </a:solidFill>
                          <a:effectLst/>
                          <a:latin typeface="+mn-lt"/>
                          <a:ea typeface="+mn-ea"/>
                          <a:cs typeface="+mn-cs"/>
                        </a:rPr>
                        <a:t>Características de innovación</a:t>
                      </a:r>
                    </a:p>
                  </a:txBody>
                  <a:tcPr marL="61191" marR="61191" marT="0"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4" name="Grupo 3"/>
          <p:cNvGrpSpPr/>
          <p:nvPr/>
        </p:nvGrpSpPr>
        <p:grpSpPr>
          <a:xfrm>
            <a:off x="4800576" y="6639900"/>
            <a:ext cx="2663874" cy="180000"/>
            <a:chOff x="4781719" y="6598506"/>
            <a:chExt cx="2663874" cy="180000"/>
          </a:xfrm>
        </p:grpSpPr>
        <p:sp>
          <p:nvSpPr>
            <p:cNvPr id="5" name="Conector 4"/>
            <p:cNvSpPr/>
            <p:nvPr/>
          </p:nvSpPr>
          <p:spPr>
            <a:xfrm>
              <a:off x="4781719"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onector 5"/>
            <p:cNvSpPr/>
            <p:nvPr/>
          </p:nvSpPr>
          <p:spPr>
            <a:xfrm>
              <a:off x="519022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onector 6"/>
            <p:cNvSpPr/>
            <p:nvPr/>
          </p:nvSpPr>
          <p:spPr>
            <a:xfrm>
              <a:off x="5536115" y="6598506"/>
              <a:ext cx="180000" cy="180000"/>
            </a:xfrm>
            <a:prstGeom prst="flowChartConnector">
              <a:avLst/>
            </a:prstGeom>
            <a:solidFill>
              <a:srgbClr val="B6B6B6"/>
            </a:solidFill>
            <a:ln>
              <a:solidFill>
                <a:srgbClr val="B0B0B0"/>
              </a:solid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onector 7"/>
            <p:cNvSpPr/>
            <p:nvPr/>
          </p:nvSpPr>
          <p:spPr>
            <a:xfrm>
              <a:off x="588201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onector 8"/>
            <p:cNvSpPr/>
            <p:nvPr/>
          </p:nvSpPr>
          <p:spPr>
            <a:xfrm>
              <a:off x="6227905" y="6598506"/>
              <a:ext cx="180000" cy="180000"/>
            </a:xfrm>
            <a:prstGeom prst="flowChartConnector">
              <a:avLst/>
            </a:prstGeom>
            <a:solidFill>
              <a:srgbClr val="293C5B"/>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onector 9"/>
            <p:cNvSpPr/>
            <p:nvPr/>
          </p:nvSpPr>
          <p:spPr>
            <a:xfrm>
              <a:off x="6573800"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onector 10"/>
            <p:cNvSpPr/>
            <p:nvPr/>
          </p:nvSpPr>
          <p:spPr>
            <a:xfrm>
              <a:off x="6919695"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onector 11"/>
            <p:cNvSpPr/>
            <p:nvPr/>
          </p:nvSpPr>
          <p:spPr>
            <a:xfrm>
              <a:off x="7265593" y="6598506"/>
              <a:ext cx="180000" cy="180000"/>
            </a:xfrm>
            <a:prstGeom prst="flowChartConnector">
              <a:avLst/>
            </a:prstGeom>
            <a:solidFill>
              <a:schemeClr val="bg1">
                <a:lumMod val="65000"/>
              </a:schemeClr>
            </a:solidFill>
            <a:ln>
              <a:noFill/>
            </a:ln>
            <a:effectLst>
              <a:innerShdw blurRad="114300" dist="63500" dir="210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71" name="Grupo 70"/>
          <p:cNvGrpSpPr/>
          <p:nvPr/>
        </p:nvGrpSpPr>
        <p:grpSpPr>
          <a:xfrm>
            <a:off x="901806" y="875124"/>
            <a:ext cx="1878302" cy="1466286"/>
            <a:chOff x="900360" y="876560"/>
            <a:chExt cx="1878302" cy="1466286"/>
          </a:xfrm>
        </p:grpSpPr>
        <p:sp>
          <p:nvSpPr>
            <p:cNvPr id="60" name="CuadroTexto 59"/>
            <p:cNvSpPr txBox="1"/>
            <p:nvPr/>
          </p:nvSpPr>
          <p:spPr>
            <a:xfrm>
              <a:off x="900360" y="1696515"/>
              <a:ext cx="1878302" cy="646331"/>
            </a:xfrm>
            <a:prstGeom prst="rect">
              <a:avLst/>
            </a:prstGeom>
            <a:ln w="28575">
              <a:solidFill>
                <a:srgbClr val="100E38"/>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b="1" dirty="0" smtClean="0"/>
                <a:t>Determinación de la dimensión</a:t>
              </a:r>
              <a:endParaRPr lang="es-EC" b="1" dirty="0"/>
            </a:p>
          </p:txBody>
        </p:sp>
        <p:sp>
          <p:nvSpPr>
            <p:cNvPr id="66" name="Rectángulo 65"/>
            <p:cNvSpPr/>
            <p:nvPr/>
          </p:nvSpPr>
          <p:spPr>
            <a:xfrm>
              <a:off x="1511024" y="876560"/>
              <a:ext cx="535723"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grpSp>
        <p:nvGrpSpPr>
          <p:cNvPr id="74" name="Grupo 73"/>
          <p:cNvGrpSpPr/>
          <p:nvPr/>
        </p:nvGrpSpPr>
        <p:grpSpPr>
          <a:xfrm>
            <a:off x="7115885" y="896326"/>
            <a:ext cx="1874747" cy="1431193"/>
            <a:chOff x="7141083" y="932668"/>
            <a:chExt cx="1874747" cy="1431193"/>
          </a:xfrm>
        </p:grpSpPr>
        <p:sp>
          <p:nvSpPr>
            <p:cNvPr id="63" name="CuadroTexto 62"/>
            <p:cNvSpPr txBox="1"/>
            <p:nvPr/>
          </p:nvSpPr>
          <p:spPr>
            <a:xfrm>
              <a:off x="7141083" y="1717529"/>
              <a:ext cx="1874747" cy="646332"/>
            </a:xfrm>
            <a:prstGeom prst="rect">
              <a:avLst/>
            </a:prstGeom>
            <a:ln w="28575">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b="1" dirty="0" smtClean="0"/>
                <a:t>Valoración por expertos</a:t>
              </a:r>
              <a:endParaRPr lang="es-EC" b="1" dirty="0"/>
            </a:p>
          </p:txBody>
        </p:sp>
        <p:sp>
          <p:nvSpPr>
            <p:cNvPr id="67" name="Rectángulo 66"/>
            <p:cNvSpPr/>
            <p:nvPr/>
          </p:nvSpPr>
          <p:spPr>
            <a:xfrm>
              <a:off x="7797847" y="932668"/>
              <a:ext cx="535724" cy="923330"/>
            </a:xfrm>
            <a:prstGeom prst="rect">
              <a:avLst/>
            </a:prstGeom>
            <a:noFill/>
          </p:spPr>
          <p:txBody>
            <a:bodyPr wrap="non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4</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grpSp>
        <p:nvGrpSpPr>
          <p:cNvPr id="73" name="Grupo 72"/>
          <p:cNvGrpSpPr/>
          <p:nvPr/>
        </p:nvGrpSpPr>
        <p:grpSpPr>
          <a:xfrm>
            <a:off x="5088161" y="906893"/>
            <a:ext cx="1872469" cy="1454397"/>
            <a:chOff x="5088161" y="906893"/>
            <a:chExt cx="1872469" cy="1454397"/>
          </a:xfrm>
        </p:grpSpPr>
        <p:sp>
          <p:nvSpPr>
            <p:cNvPr id="62" name="CuadroTexto 61"/>
            <p:cNvSpPr txBox="1"/>
            <p:nvPr/>
          </p:nvSpPr>
          <p:spPr>
            <a:xfrm>
              <a:off x="5088161" y="1714959"/>
              <a:ext cx="1872469" cy="646331"/>
            </a:xfrm>
            <a:prstGeom prst="rect">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dirty="0" smtClean="0"/>
                <a:t>Planteamiento del cuestionario </a:t>
              </a:r>
              <a:endParaRPr lang="es-EC" b="1" dirty="0"/>
            </a:p>
          </p:txBody>
        </p:sp>
        <p:sp>
          <p:nvSpPr>
            <p:cNvPr id="68" name="Rectángulo 67"/>
            <p:cNvSpPr/>
            <p:nvPr/>
          </p:nvSpPr>
          <p:spPr>
            <a:xfrm>
              <a:off x="5818190" y="906893"/>
              <a:ext cx="535724" cy="923330"/>
            </a:xfrm>
            <a:prstGeom prst="rect">
              <a:avLst/>
            </a:prstGeom>
            <a:noFill/>
          </p:spPr>
          <p:txBody>
            <a:bodyPr wrap="non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grpSp>
        <p:nvGrpSpPr>
          <p:cNvPr id="72" name="Grupo 71"/>
          <p:cNvGrpSpPr/>
          <p:nvPr/>
        </p:nvGrpSpPr>
        <p:grpSpPr>
          <a:xfrm>
            <a:off x="3010273" y="876560"/>
            <a:ext cx="1904302" cy="1753504"/>
            <a:chOff x="3010273" y="876560"/>
            <a:chExt cx="1904302" cy="1753504"/>
          </a:xfrm>
        </p:grpSpPr>
        <p:sp>
          <p:nvSpPr>
            <p:cNvPr id="61" name="CuadroTexto 60"/>
            <p:cNvSpPr txBox="1"/>
            <p:nvPr/>
          </p:nvSpPr>
          <p:spPr>
            <a:xfrm>
              <a:off x="3010273" y="1713994"/>
              <a:ext cx="1904302" cy="916070"/>
            </a:xfrm>
            <a:prstGeom prst="rect">
              <a:avLst/>
            </a:prstGeom>
            <a:ln w="28575">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b="1" dirty="0" smtClean="0"/>
                <a:t>Determinación y conceptualización de variables</a:t>
              </a:r>
              <a:endParaRPr lang="es-EC" b="1" dirty="0"/>
            </a:p>
          </p:txBody>
        </p:sp>
        <p:sp>
          <p:nvSpPr>
            <p:cNvPr id="69" name="Rectángulo 68"/>
            <p:cNvSpPr/>
            <p:nvPr/>
          </p:nvSpPr>
          <p:spPr>
            <a:xfrm>
              <a:off x="3644408" y="876560"/>
              <a:ext cx="535724" cy="923330"/>
            </a:xfrm>
            <a:prstGeom prst="rect">
              <a:avLst/>
            </a:prstGeom>
            <a:noFill/>
          </p:spPr>
          <p:txBody>
            <a:bodyPr wrap="non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grpSp>
        <p:nvGrpSpPr>
          <p:cNvPr id="75" name="Grupo 74"/>
          <p:cNvGrpSpPr/>
          <p:nvPr/>
        </p:nvGrpSpPr>
        <p:grpSpPr>
          <a:xfrm>
            <a:off x="9230025" y="875124"/>
            <a:ext cx="1855835" cy="1472315"/>
            <a:chOff x="9245083" y="875124"/>
            <a:chExt cx="1855835" cy="1472315"/>
          </a:xfrm>
        </p:grpSpPr>
        <p:sp>
          <p:nvSpPr>
            <p:cNvPr id="64" name="CuadroTexto 63"/>
            <p:cNvSpPr txBox="1"/>
            <p:nvPr/>
          </p:nvSpPr>
          <p:spPr>
            <a:xfrm>
              <a:off x="9245083" y="1701108"/>
              <a:ext cx="1855835" cy="646331"/>
            </a:xfrm>
            <a:prstGeom prst="rect">
              <a:avLst/>
            </a:prstGeom>
            <a:ln w="28575">
              <a:solidFill>
                <a:srgbClr val="35B685"/>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b="1" dirty="0" smtClean="0"/>
                <a:t>Elaboración de la encuesta final</a:t>
              </a:r>
              <a:endParaRPr lang="es-EC" b="1" dirty="0"/>
            </a:p>
          </p:txBody>
        </p:sp>
        <p:sp>
          <p:nvSpPr>
            <p:cNvPr id="70" name="Rectángulo 69"/>
            <p:cNvSpPr/>
            <p:nvPr/>
          </p:nvSpPr>
          <p:spPr>
            <a:xfrm>
              <a:off x="9854939" y="875124"/>
              <a:ext cx="535724" cy="923330"/>
            </a:xfrm>
            <a:prstGeom prst="rect">
              <a:avLst/>
            </a:prstGeom>
            <a:noFill/>
          </p:spPr>
          <p:txBody>
            <a:bodyPr wrap="non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5</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pSp>
    </p:spTree>
    <p:extLst>
      <p:ext uri="{BB962C8B-B14F-4D97-AF65-F5344CB8AC3E}">
        <p14:creationId xmlns:p14="http://schemas.microsoft.com/office/powerpoint/2010/main" val="128065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500" fill="hold"/>
                                        <p:tgtEl>
                                          <p:spTgt spid="46"/>
                                        </p:tgtEl>
                                        <p:attrNameLst>
                                          <p:attrName>r</p:attrName>
                                        </p:attrNameLst>
                                      </p:cBhvr>
                                    </p:animRo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249"/>
                                          </p:stCondLst>
                                        </p:cTn>
                                        <p:tgtEl>
                                          <p:spTgt spid="7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5400000">
                                      <p:cBhvr>
                                        <p:cTn id="13" dur="500" fill="hold"/>
                                        <p:tgtEl>
                                          <p:spTgt spid="47"/>
                                        </p:tgtEl>
                                        <p:attrNameLst>
                                          <p:attrName>r</p:attrName>
                                        </p:attrNameLst>
                                      </p:cBhvr>
                                    </p:animRo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249"/>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5400000">
                                      <p:cBhvr>
                                        <p:cTn id="20" dur="500" fill="hold"/>
                                        <p:tgtEl>
                                          <p:spTgt spid="50"/>
                                        </p:tgtEl>
                                        <p:attrNameLst>
                                          <p:attrName>r</p:attrName>
                                        </p:attrNameLst>
                                      </p:cBhvr>
                                    </p:animRo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249"/>
                                          </p:stCondLst>
                                        </p:cTn>
                                        <p:tgtEl>
                                          <p:spTgt spid="7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8" presetClass="emph" presetSubtype="0" fill="hold" nodeType="clickEffect">
                                  <p:stCondLst>
                                    <p:cond delay="0"/>
                                  </p:stCondLst>
                                  <p:childTnLst>
                                    <p:animRot by="5400000">
                                      <p:cBhvr>
                                        <p:cTn id="27" dur="500" fill="hold"/>
                                        <p:tgtEl>
                                          <p:spTgt spid="53"/>
                                        </p:tgtEl>
                                        <p:attrNameLst>
                                          <p:attrName>r</p:attrName>
                                        </p:attrNameLst>
                                      </p:cBhvr>
                                    </p:animRo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249"/>
                                          </p:stCondLst>
                                        </p:cTn>
                                        <p:tgtEl>
                                          <p:spTgt spid="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10800000">
                                      <p:cBhvr>
                                        <p:cTn id="34" dur="500" fill="hold"/>
                                        <p:tgtEl>
                                          <p:spTgt spid="56"/>
                                        </p:tgtEl>
                                        <p:attrNameLst>
                                          <p:attrName>r</p:attrName>
                                        </p:attrNameLst>
                                      </p:cBhvr>
                                    </p:animRot>
                                  </p:childTnLst>
                                </p:cTn>
                              </p:par>
                            </p:childTnLst>
                          </p:cTn>
                        </p:par>
                        <p:par>
                          <p:cTn id="35" fill="hold">
                            <p:stCondLst>
                              <p:cond delay="500"/>
                            </p:stCondLst>
                            <p:childTnLst>
                              <p:par>
                                <p:cTn id="36" presetID="1" presetClass="entr" presetSubtype="0" fill="hold" nodeType="afterEffect">
                                  <p:stCondLst>
                                    <p:cond delay="0"/>
                                  </p:stCondLst>
                                  <p:childTnLst>
                                    <p:set>
                                      <p:cBhvr>
                                        <p:cTn id="37" dur="1" fill="hold">
                                          <p:stCondLst>
                                            <p:cond delay="249"/>
                                          </p:stCondLst>
                                        </p:cTn>
                                        <p:tgtEl>
                                          <p:spTgt spid="7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2324</TotalTime>
  <Words>1715</Words>
  <Application>Microsoft Office PowerPoint</Application>
  <PresentationFormat>Panorámica</PresentationFormat>
  <Paragraphs>217</Paragraphs>
  <Slides>21</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21</vt:i4>
      </vt:variant>
    </vt:vector>
  </HeadingPairs>
  <TitlesOfParts>
    <vt:vector size="34" baseType="lpstr">
      <vt:lpstr>Agency FB</vt:lpstr>
      <vt:lpstr>Aharoni</vt:lpstr>
      <vt:lpstr>Algerian</vt:lpstr>
      <vt:lpstr>Aparajita</vt:lpstr>
      <vt:lpstr>Arial</vt:lpstr>
      <vt:lpstr>Baskerville Old Face</vt:lpstr>
      <vt:lpstr>Calibri</vt:lpstr>
      <vt:lpstr>Calibri Light</vt:lpstr>
      <vt:lpstr>Cambria Math</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Entrevista - MINTUR</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Pc</cp:lastModifiedBy>
  <cp:revision>208</cp:revision>
  <dcterms:created xsi:type="dcterms:W3CDTF">2020-01-10T21:00:13Z</dcterms:created>
  <dcterms:modified xsi:type="dcterms:W3CDTF">2020-01-20T04:35:13Z</dcterms:modified>
</cp:coreProperties>
</file>