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8288000" cy="10287000"/>
  <p:notesSz cx="6858000" cy="9144000"/>
  <p:embeddedFontLst>
    <p:embeddedFont>
      <p:font typeface="Antonio Light Bold" panose="020B0604020202020204" charset="0"/>
      <p:regular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Roboto" panose="020B0604020202020204" charset="0"/>
      <p:regular r:id="rId78"/>
    </p:embeddedFont>
    <p:embeddedFont>
      <p:font typeface="Roboto Bold" panose="020B0604020202020204" charset="0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7" autoAdjust="0"/>
    <p:restoredTop sz="94622" autoAdjust="0"/>
  </p:normalViewPr>
  <p:slideViewPr>
    <p:cSldViewPr>
      <p:cViewPr>
        <p:scale>
          <a:sx n="50" d="100"/>
          <a:sy n="50" d="100"/>
        </p:scale>
        <p:origin x="931" y="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B43A-A836-4881-A59D-25B32EC1DEE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8FE98-7D18-4FE4-8838-FB4FB8428A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8FE98-7D18-4FE4-8838-FB4FB8428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79777" y="1104900"/>
            <a:ext cx="8940979" cy="7094125"/>
            <a:chOff x="0" y="0"/>
            <a:chExt cx="7338332" cy="5822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38332" cy="5822522"/>
            </a:xfrm>
            <a:custGeom>
              <a:avLst/>
              <a:gdLst/>
              <a:ahLst/>
              <a:cxnLst/>
              <a:rect l="l" t="t" r="r" b="b"/>
              <a:pathLst>
                <a:path w="7338332" h="5822522">
                  <a:moveTo>
                    <a:pt x="0" y="0"/>
                  </a:moveTo>
                  <a:lnTo>
                    <a:pt x="0" y="5822522"/>
                  </a:lnTo>
                  <a:lnTo>
                    <a:pt x="7338332" y="5822522"/>
                  </a:lnTo>
                  <a:lnTo>
                    <a:pt x="7338332" y="0"/>
                  </a:lnTo>
                  <a:lnTo>
                    <a:pt x="0" y="0"/>
                  </a:lnTo>
                  <a:close/>
                  <a:moveTo>
                    <a:pt x="7277372" y="5761562"/>
                  </a:moveTo>
                  <a:lnTo>
                    <a:pt x="59690" y="5761562"/>
                  </a:lnTo>
                  <a:lnTo>
                    <a:pt x="59690" y="59690"/>
                  </a:lnTo>
                  <a:lnTo>
                    <a:pt x="7277372" y="59690"/>
                  </a:lnTo>
                  <a:lnTo>
                    <a:pt x="7277372" y="5761562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-1600200"/>
            <a:ext cx="228600" cy="44196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AutoShape 5"/>
          <p:cNvSpPr/>
          <p:nvPr/>
        </p:nvSpPr>
        <p:spPr>
          <a:xfrm>
            <a:off x="17094969" y="6249761"/>
            <a:ext cx="1574031" cy="1278235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29195"/>
          <a:stretch>
            <a:fillRect/>
          </a:stretch>
        </p:blipFill>
        <p:spPr>
          <a:xfrm>
            <a:off x="2172124" y="-304800"/>
            <a:ext cx="5143500" cy="10896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AutoShape 8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9" name="TextBox 9"/>
          <p:cNvSpPr txBox="1"/>
          <p:nvPr/>
        </p:nvSpPr>
        <p:spPr>
          <a:xfrm rot="-5400000">
            <a:off x="-1654528" y="6008969"/>
            <a:ext cx="5595057" cy="48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7"/>
              </a:lnSpc>
            </a:pPr>
            <a:r>
              <a:rPr lang="en-US" sz="3200" spc="192">
                <a:solidFill>
                  <a:srgbClr val="251E20"/>
                </a:solidFill>
                <a:latin typeface="Roboto Bold"/>
              </a:rPr>
              <a:t>DECEM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75947" y="1352503"/>
            <a:ext cx="7701963" cy="671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0"/>
              </a:lnSpc>
            </a:pP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Caracterización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mecánica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y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moldeamiento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del material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compuesto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entre Polialuminio Tetra Pak® 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Reciclado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,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Polipropileno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y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Polietileno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Tereftalato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 </a:t>
            </a:r>
            <a:r>
              <a:rPr lang="en-US" sz="6000" spc="-60" dirty="0" err="1">
                <a:solidFill>
                  <a:srgbClr val="251E20"/>
                </a:solidFill>
                <a:latin typeface="Roboto Bold"/>
              </a:rPr>
              <a:t>reciclado</a:t>
            </a:r>
            <a:r>
              <a:rPr lang="en-US" sz="6000" spc="-60" dirty="0">
                <a:solidFill>
                  <a:srgbClr val="251E20"/>
                </a:solidFill>
                <a:latin typeface="Roboto Bold"/>
              </a:rPr>
              <a:t>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90840" y="1047750"/>
            <a:ext cx="51375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48233"/>
            <a:ext cx="3215575" cy="2773807"/>
            <a:chOff x="0" y="0"/>
            <a:chExt cx="4287433" cy="36984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527" r="6527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AutoShape 5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AutoShape 6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8130252"/>
            <a:ext cx="3817990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Polietileno Tereftalato</a:t>
            </a:r>
          </a:p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(Botellas plásticas)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4795177" cy="3408948"/>
            <a:chOff x="0" y="0"/>
            <a:chExt cx="19726902" cy="4545264"/>
          </a:xfrm>
        </p:grpSpPr>
        <p:sp>
          <p:nvSpPr>
            <p:cNvPr id="9" name="TextBox 9"/>
            <p:cNvSpPr txBox="1"/>
            <p:nvPr/>
          </p:nvSpPr>
          <p:spPr>
            <a:xfrm>
              <a:off x="0" y="3322043"/>
              <a:ext cx="17321706" cy="122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ELABORADAS CON LOS MAYORES CONTAMINANTES PLÁSTICOS DEL ECUADOR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150"/>
              <a:ext cx="19726902" cy="274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MEZCLAS DE MATRIZ POLIMÉRICA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22994" y="8130252"/>
            <a:ext cx="4153897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Polipropileno</a:t>
            </a:r>
          </a:p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(Tarrinas de alimentos)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822994" y="4948233"/>
            <a:ext cx="3215575" cy="2773807"/>
            <a:chOff x="0" y="0"/>
            <a:chExt cx="4287433" cy="369840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r="34724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5090640" y="8276831"/>
            <a:ext cx="418181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VIRGEN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71060" y="8276831"/>
            <a:ext cx="418181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RECICLADO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999735" y="4582441"/>
            <a:ext cx="4181810" cy="1737156"/>
            <a:chOff x="0" y="0"/>
            <a:chExt cx="5575747" cy="23162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575747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VIRGEN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87558"/>
              <a:ext cx="5575747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RECICLADO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834547" y="4563391"/>
            <a:ext cx="418181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VIRGEN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34547" y="5843347"/>
            <a:ext cx="418181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RECICLADO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848799" y="1028700"/>
            <a:ext cx="13089253" cy="2963178"/>
            <a:chOff x="0" y="0"/>
            <a:chExt cx="17452337" cy="39509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322043"/>
              <a:ext cx="16185906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17452337" cy="274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MEZCLAS DE MATRIZ POLIMÉRICA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26118" y="4478431"/>
            <a:ext cx="418181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VIRGEN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26118" y="5821401"/>
            <a:ext cx="418181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RECICLADO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286045" y="7504032"/>
            <a:ext cx="4728201" cy="1949457"/>
            <a:chOff x="0" y="0"/>
            <a:chExt cx="3880683" cy="16000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80683" cy="1600022"/>
            </a:xfrm>
            <a:custGeom>
              <a:avLst/>
              <a:gdLst/>
              <a:ahLst/>
              <a:cxnLst/>
              <a:rect l="l" t="t" r="r" b="b"/>
              <a:pathLst>
                <a:path w="3880683" h="1600022">
                  <a:moveTo>
                    <a:pt x="0" y="0"/>
                  </a:moveTo>
                  <a:lnTo>
                    <a:pt x="0" y="1600022"/>
                  </a:lnTo>
                  <a:lnTo>
                    <a:pt x="3880683" y="1600022"/>
                  </a:lnTo>
                  <a:lnTo>
                    <a:pt x="3880683" y="0"/>
                  </a:lnTo>
                  <a:lnTo>
                    <a:pt x="0" y="0"/>
                  </a:lnTo>
                  <a:close/>
                  <a:moveTo>
                    <a:pt x="3819723" y="1539062"/>
                  </a:moveTo>
                  <a:lnTo>
                    <a:pt x="59690" y="1539062"/>
                  </a:lnTo>
                  <a:lnTo>
                    <a:pt x="59690" y="59690"/>
                  </a:lnTo>
                  <a:lnTo>
                    <a:pt x="3819723" y="59690"/>
                  </a:lnTo>
                  <a:lnTo>
                    <a:pt x="3819723" y="1539062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8600966" y="7766578"/>
            <a:ext cx="1342969" cy="134296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519305" y="7766578"/>
            <a:ext cx="1506290" cy="1506290"/>
            <a:chOff x="0" y="0"/>
            <a:chExt cx="2008387" cy="2008387"/>
          </a:xfrm>
        </p:grpSpPr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0"/>
              <a:ext cx="2008387" cy="200838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8260" y="48260"/>
                <a:ext cx="6245860" cy="6245860"/>
              </a:xfrm>
              <a:custGeom>
                <a:avLst/>
                <a:gdLst/>
                <a:ahLst/>
                <a:cxnLst/>
                <a:rect l="l" t="t" r="r" b="b"/>
                <a:pathLst>
                  <a:path w="6245860" h="6245860">
                    <a:moveTo>
                      <a:pt x="3122930" y="6245860"/>
                    </a:moveTo>
                    <a:cubicBezTo>
                      <a:pt x="1400810" y="6245860"/>
                      <a:pt x="0" y="4845050"/>
                      <a:pt x="0" y="3122930"/>
                    </a:cubicBezTo>
                    <a:cubicBezTo>
                      <a:pt x="0" y="1400810"/>
                      <a:pt x="1400810" y="0"/>
                      <a:pt x="3122930" y="0"/>
                    </a:cubicBezTo>
                    <a:cubicBezTo>
                      <a:pt x="4845050" y="0"/>
                      <a:pt x="6245860" y="1400810"/>
                      <a:pt x="6245860" y="3122930"/>
                    </a:cubicBezTo>
                    <a:cubicBezTo>
                      <a:pt x="6245860" y="4845050"/>
                      <a:pt x="4845050" y="6245860"/>
                      <a:pt x="3122930" y="6245860"/>
                    </a:cubicBezTo>
                    <a:close/>
                    <a:moveTo>
                      <a:pt x="3122930" y="631190"/>
                    </a:moveTo>
                    <a:cubicBezTo>
                      <a:pt x="1748790" y="631190"/>
                      <a:pt x="631190" y="1748790"/>
                      <a:pt x="631190" y="3122930"/>
                    </a:cubicBezTo>
                    <a:cubicBezTo>
                      <a:pt x="631190" y="4497070"/>
                      <a:pt x="1748790" y="5614670"/>
                      <a:pt x="3122930" y="5614670"/>
                    </a:cubicBezTo>
                    <a:cubicBezTo>
                      <a:pt x="4497070" y="5614670"/>
                      <a:pt x="5614670" y="4497070"/>
                      <a:pt x="5614670" y="3122930"/>
                    </a:cubicBezTo>
                    <a:cubicBezTo>
                      <a:pt x="5614670" y="1748790"/>
                      <a:pt x="4497070" y="631190"/>
                      <a:pt x="3122930" y="631190"/>
                    </a:cubicBezTo>
                    <a:close/>
                  </a:path>
                </a:pathLst>
              </a:custGeom>
              <a:solidFill>
                <a:srgbClr val="EFF0F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48260" y="48260"/>
                <a:ext cx="6245860" cy="6245860"/>
              </a:xfrm>
              <a:custGeom>
                <a:avLst/>
                <a:gdLst/>
                <a:ahLst/>
                <a:cxnLst/>
                <a:rect l="l" t="t" r="r" b="b"/>
                <a:pathLst>
                  <a:path w="6245860" h="6245860">
                    <a:moveTo>
                      <a:pt x="3122930" y="6245860"/>
                    </a:moveTo>
                    <a:cubicBezTo>
                      <a:pt x="1400810" y="6245860"/>
                      <a:pt x="0" y="4845050"/>
                      <a:pt x="0" y="3122930"/>
                    </a:cubicBezTo>
                    <a:cubicBezTo>
                      <a:pt x="0" y="1400810"/>
                      <a:pt x="1400810" y="0"/>
                      <a:pt x="3122930" y="0"/>
                    </a:cubicBezTo>
                    <a:cubicBezTo>
                      <a:pt x="4845050" y="0"/>
                      <a:pt x="6245860" y="1400810"/>
                      <a:pt x="6245860" y="3122930"/>
                    </a:cubicBezTo>
                    <a:cubicBezTo>
                      <a:pt x="6245860" y="4845050"/>
                      <a:pt x="4845050" y="6245860"/>
                      <a:pt x="3122930" y="6245860"/>
                    </a:cubicBezTo>
                    <a:close/>
                    <a:moveTo>
                      <a:pt x="3122930" y="631190"/>
                    </a:moveTo>
                    <a:cubicBezTo>
                      <a:pt x="1748790" y="631190"/>
                      <a:pt x="631190" y="1748790"/>
                      <a:pt x="631190" y="3122930"/>
                    </a:cubicBezTo>
                    <a:cubicBezTo>
                      <a:pt x="631190" y="4497070"/>
                      <a:pt x="1748790" y="5614670"/>
                      <a:pt x="3122930" y="5614670"/>
                    </a:cubicBezTo>
                    <a:cubicBezTo>
                      <a:pt x="4497070" y="5614670"/>
                      <a:pt x="5614670" y="4497070"/>
                      <a:pt x="5614670" y="3122930"/>
                    </a:cubicBezTo>
                    <a:cubicBezTo>
                      <a:pt x="5614670" y="1748790"/>
                      <a:pt x="4497070" y="631190"/>
                      <a:pt x="3122930" y="6311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34812" y="571758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100%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146347" y="7544995"/>
            <a:ext cx="4728201" cy="1949457"/>
            <a:chOff x="0" y="0"/>
            <a:chExt cx="3880683" cy="160002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80683" cy="1600022"/>
            </a:xfrm>
            <a:custGeom>
              <a:avLst/>
              <a:gdLst/>
              <a:ahLst/>
              <a:cxnLst/>
              <a:rect l="l" t="t" r="r" b="b"/>
              <a:pathLst>
                <a:path w="3880683" h="1600022">
                  <a:moveTo>
                    <a:pt x="0" y="0"/>
                  </a:moveTo>
                  <a:lnTo>
                    <a:pt x="0" y="1600022"/>
                  </a:lnTo>
                  <a:lnTo>
                    <a:pt x="3880683" y="1600022"/>
                  </a:lnTo>
                  <a:lnTo>
                    <a:pt x="3880683" y="0"/>
                  </a:lnTo>
                  <a:lnTo>
                    <a:pt x="0" y="0"/>
                  </a:lnTo>
                  <a:close/>
                  <a:moveTo>
                    <a:pt x="3819723" y="1539062"/>
                  </a:moveTo>
                  <a:lnTo>
                    <a:pt x="59690" y="1539062"/>
                  </a:lnTo>
                  <a:lnTo>
                    <a:pt x="59690" y="59690"/>
                  </a:lnTo>
                  <a:lnTo>
                    <a:pt x="3819723" y="59690"/>
                  </a:lnTo>
                  <a:lnTo>
                    <a:pt x="3819723" y="1539062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472560" y="7848239"/>
            <a:ext cx="1342969" cy="1342969"/>
            <a:chOff x="0" y="0"/>
            <a:chExt cx="1790626" cy="1790626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100%</a:t>
              </a:r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3390900" y="7752010"/>
            <a:ext cx="1506290" cy="1506290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177314" y="3991878"/>
            <a:ext cx="1342969" cy="1342969"/>
            <a:chOff x="0" y="0"/>
            <a:chExt cx="1790626" cy="1790626"/>
          </a:xfrm>
        </p:grpSpPr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90%</a:t>
              </a:r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1095653" y="3910218"/>
            <a:ext cx="1506290" cy="1506290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143000" y="5648112"/>
            <a:ext cx="1342969" cy="1342969"/>
            <a:chOff x="0" y="0"/>
            <a:chExt cx="1790626" cy="1790626"/>
          </a:xfrm>
        </p:grpSpPr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10%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967257" y="3991878"/>
            <a:ext cx="1342969" cy="1342969"/>
            <a:chOff x="0" y="0"/>
            <a:chExt cx="1790626" cy="1790626"/>
          </a:xfrm>
        </p:grpSpPr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80%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967257" y="5648112"/>
            <a:ext cx="1342969" cy="1342969"/>
            <a:chOff x="0" y="0"/>
            <a:chExt cx="1790626" cy="1790626"/>
          </a:xfrm>
        </p:grpSpPr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54" name="TextBox 54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20%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0918996" y="3991878"/>
            <a:ext cx="1342969" cy="1342969"/>
            <a:chOff x="0" y="0"/>
            <a:chExt cx="1790626" cy="1790626"/>
          </a:xfrm>
        </p:grpSpPr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70%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918996" y="5648112"/>
            <a:ext cx="1342969" cy="1342969"/>
            <a:chOff x="0" y="0"/>
            <a:chExt cx="1790626" cy="1790626"/>
          </a:xfrm>
        </p:grpSpPr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>
              <a:off x="0" y="0"/>
              <a:ext cx="1790626" cy="1790626"/>
              <a:chOff x="0" y="0"/>
              <a:chExt cx="6350000" cy="63500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62" name="TextBox 62"/>
            <p:cNvSpPr txBox="1"/>
            <p:nvPr/>
          </p:nvSpPr>
          <p:spPr>
            <a:xfrm>
              <a:off x="114813" y="513387"/>
              <a:ext cx="1538764" cy="7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5757"/>
                  </a:solidFill>
                  <a:latin typeface="Antonio Light Bold"/>
                </a:rPr>
                <a:t>30%</a:t>
              </a:r>
            </a:p>
          </p:txBody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1095653" y="5566452"/>
            <a:ext cx="1506290" cy="1506290"/>
            <a:chOff x="0" y="0"/>
            <a:chExt cx="6350000" cy="6350000"/>
          </a:xfrm>
        </p:grpSpPr>
        <p:sp>
          <p:nvSpPr>
            <p:cNvPr id="64" name="Freeform 64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5885596" y="3944729"/>
            <a:ext cx="1506290" cy="1506290"/>
            <a:chOff x="0" y="0"/>
            <a:chExt cx="6350000" cy="6350000"/>
          </a:xfrm>
        </p:grpSpPr>
        <p:sp>
          <p:nvSpPr>
            <p:cNvPr id="67" name="Freeform 67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5885596" y="5544505"/>
            <a:ext cx="1506290" cy="1506290"/>
            <a:chOff x="0" y="0"/>
            <a:chExt cx="6350000" cy="6350000"/>
          </a:xfrm>
        </p:grpSpPr>
        <p:sp>
          <p:nvSpPr>
            <p:cNvPr id="70" name="Freeform 70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10837336" y="3910218"/>
            <a:ext cx="1506290" cy="1506290"/>
            <a:chOff x="0" y="0"/>
            <a:chExt cx="6350000" cy="6350000"/>
          </a:xfrm>
        </p:grpSpPr>
        <p:sp>
          <p:nvSpPr>
            <p:cNvPr id="73" name="Freeform 73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10837336" y="5544505"/>
            <a:ext cx="1506290" cy="1506290"/>
            <a:chOff x="0" y="0"/>
            <a:chExt cx="6350000" cy="6350000"/>
          </a:xfrm>
        </p:grpSpPr>
        <p:sp>
          <p:nvSpPr>
            <p:cNvPr id="76" name="Freeform 76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  <p:sp>
          <p:nvSpPr>
            <p:cNvPr id="77" name="Freeform 77"/>
            <p:cNvSpPr/>
            <p:nvPr/>
          </p:nvSpPr>
          <p:spPr>
            <a:xfrm>
              <a:off x="48260" y="48260"/>
              <a:ext cx="6245860" cy="6245860"/>
            </a:xfrm>
            <a:custGeom>
              <a:avLst/>
              <a:gdLst/>
              <a:ahLst/>
              <a:cxnLst/>
              <a:rect l="l" t="t" r="r" b="b"/>
              <a:pathLst>
                <a:path w="6245860" h="6245860">
                  <a:moveTo>
                    <a:pt x="3122930" y="6245860"/>
                  </a:moveTo>
                  <a:cubicBezTo>
                    <a:pt x="1400810" y="6245860"/>
                    <a:pt x="0" y="4845050"/>
                    <a:pt x="0" y="3122930"/>
                  </a:cubicBezTo>
                  <a:cubicBezTo>
                    <a:pt x="0" y="1400810"/>
                    <a:pt x="1400810" y="0"/>
                    <a:pt x="3122930" y="0"/>
                  </a:cubicBezTo>
                  <a:cubicBezTo>
                    <a:pt x="4845050" y="0"/>
                    <a:pt x="6245860" y="1400810"/>
                    <a:pt x="6245860" y="3122930"/>
                  </a:cubicBezTo>
                  <a:cubicBezTo>
                    <a:pt x="6245860" y="4845050"/>
                    <a:pt x="4845050" y="6245860"/>
                    <a:pt x="3122930" y="6245860"/>
                  </a:cubicBezTo>
                  <a:close/>
                  <a:moveTo>
                    <a:pt x="3122930" y="631190"/>
                  </a:moveTo>
                  <a:cubicBezTo>
                    <a:pt x="1748790" y="631190"/>
                    <a:pt x="631190" y="1748790"/>
                    <a:pt x="631190" y="3122930"/>
                  </a:cubicBezTo>
                  <a:cubicBezTo>
                    <a:pt x="631190" y="4497070"/>
                    <a:pt x="1748790" y="5614670"/>
                    <a:pt x="3122930" y="5614670"/>
                  </a:cubicBezTo>
                  <a:cubicBezTo>
                    <a:pt x="4497070" y="5614670"/>
                    <a:pt x="5614670" y="4497070"/>
                    <a:pt x="5614670" y="3122930"/>
                  </a:cubicBezTo>
                  <a:cubicBezTo>
                    <a:pt x="5614670" y="1748790"/>
                    <a:pt x="4497070" y="631190"/>
                    <a:pt x="3122930" y="6311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782246" y="3757644"/>
            <a:ext cx="4728201" cy="3492507"/>
            <a:chOff x="0" y="0"/>
            <a:chExt cx="3880683" cy="2866484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3880683" cy="2866484"/>
            </a:xfrm>
            <a:custGeom>
              <a:avLst/>
              <a:gdLst/>
              <a:ahLst/>
              <a:cxnLst/>
              <a:rect l="l" t="t" r="r" b="b"/>
              <a:pathLst>
                <a:path w="3880683" h="2866484">
                  <a:moveTo>
                    <a:pt x="0" y="0"/>
                  </a:moveTo>
                  <a:lnTo>
                    <a:pt x="0" y="2866484"/>
                  </a:lnTo>
                  <a:lnTo>
                    <a:pt x="3880683" y="2866484"/>
                  </a:lnTo>
                  <a:lnTo>
                    <a:pt x="3880683" y="0"/>
                  </a:lnTo>
                  <a:lnTo>
                    <a:pt x="0" y="0"/>
                  </a:lnTo>
                  <a:close/>
                  <a:moveTo>
                    <a:pt x="3819723" y="2805524"/>
                  </a:moveTo>
                  <a:lnTo>
                    <a:pt x="59690" y="2805524"/>
                  </a:lnTo>
                  <a:lnTo>
                    <a:pt x="59690" y="59690"/>
                  </a:lnTo>
                  <a:lnTo>
                    <a:pt x="3819723" y="59690"/>
                  </a:lnTo>
                  <a:lnTo>
                    <a:pt x="3819723" y="2805524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5716196" y="3757644"/>
            <a:ext cx="4728201" cy="3492507"/>
            <a:chOff x="0" y="0"/>
            <a:chExt cx="3880683" cy="2866484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880683" cy="2866484"/>
            </a:xfrm>
            <a:custGeom>
              <a:avLst/>
              <a:gdLst/>
              <a:ahLst/>
              <a:cxnLst/>
              <a:rect l="l" t="t" r="r" b="b"/>
              <a:pathLst>
                <a:path w="3880683" h="2866484">
                  <a:moveTo>
                    <a:pt x="0" y="0"/>
                  </a:moveTo>
                  <a:lnTo>
                    <a:pt x="0" y="2866484"/>
                  </a:lnTo>
                  <a:lnTo>
                    <a:pt x="3880683" y="2866484"/>
                  </a:lnTo>
                  <a:lnTo>
                    <a:pt x="3880683" y="0"/>
                  </a:lnTo>
                  <a:lnTo>
                    <a:pt x="0" y="0"/>
                  </a:lnTo>
                  <a:close/>
                  <a:moveTo>
                    <a:pt x="3819723" y="2805524"/>
                  </a:moveTo>
                  <a:lnTo>
                    <a:pt x="59690" y="2805524"/>
                  </a:lnTo>
                  <a:lnTo>
                    <a:pt x="59690" y="59690"/>
                  </a:lnTo>
                  <a:lnTo>
                    <a:pt x="3819723" y="59690"/>
                  </a:lnTo>
                  <a:lnTo>
                    <a:pt x="3819723" y="2805524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0650146" y="3757644"/>
            <a:ext cx="4728201" cy="3492507"/>
            <a:chOff x="0" y="0"/>
            <a:chExt cx="3880683" cy="286648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880683" cy="2866484"/>
            </a:xfrm>
            <a:custGeom>
              <a:avLst/>
              <a:gdLst/>
              <a:ahLst/>
              <a:cxnLst/>
              <a:rect l="l" t="t" r="r" b="b"/>
              <a:pathLst>
                <a:path w="3880683" h="2866484">
                  <a:moveTo>
                    <a:pt x="0" y="0"/>
                  </a:moveTo>
                  <a:lnTo>
                    <a:pt x="0" y="2866484"/>
                  </a:lnTo>
                  <a:lnTo>
                    <a:pt x="3880683" y="2866484"/>
                  </a:lnTo>
                  <a:lnTo>
                    <a:pt x="3880683" y="0"/>
                  </a:lnTo>
                  <a:lnTo>
                    <a:pt x="0" y="0"/>
                  </a:lnTo>
                  <a:close/>
                  <a:moveTo>
                    <a:pt x="3819723" y="2805524"/>
                  </a:moveTo>
                  <a:lnTo>
                    <a:pt x="59690" y="2805524"/>
                  </a:lnTo>
                  <a:lnTo>
                    <a:pt x="59690" y="59690"/>
                  </a:lnTo>
                  <a:lnTo>
                    <a:pt x="3819723" y="59690"/>
                  </a:lnTo>
                  <a:lnTo>
                    <a:pt x="3819723" y="2805524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sp>
        <p:nvSpPr>
          <p:cNvPr id="84" name="TextBox 84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TextBox 4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12</a:t>
            </a:r>
          </a:p>
        </p:txBody>
      </p:sp>
      <p:sp>
        <p:nvSpPr>
          <p:cNvPr id="5" name="AutoShape 5"/>
          <p:cNvSpPr/>
          <p:nvPr/>
        </p:nvSpPr>
        <p:spPr>
          <a:xfrm>
            <a:off x="16573500" y="7582168"/>
            <a:ext cx="1714500" cy="1278235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6" name="Group 6"/>
          <p:cNvGrpSpPr/>
          <p:nvPr/>
        </p:nvGrpSpPr>
        <p:grpSpPr>
          <a:xfrm>
            <a:off x="11277600" y="0"/>
            <a:ext cx="5600700" cy="10287000"/>
            <a:chOff x="0" y="0"/>
            <a:chExt cx="7467600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2523" r="22523"/>
            <a:stretch>
              <a:fillRect/>
            </a:stretch>
          </p:blipFill>
          <p:spPr>
            <a:xfrm>
              <a:off x="0" y="0"/>
              <a:ext cx="7467600" cy="905933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t="9561" b="9561"/>
            <a:stretch>
              <a:fillRect/>
            </a:stretch>
          </p:blipFill>
          <p:spPr>
            <a:xfrm>
              <a:off x="0" y="9186333"/>
              <a:ext cx="7467600" cy="452966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162050" y="3214645"/>
            <a:ext cx="9359459" cy="3857710"/>
            <a:chOff x="0" y="0"/>
            <a:chExt cx="7681800" cy="31662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81800" cy="3166225"/>
            </a:xfrm>
            <a:custGeom>
              <a:avLst/>
              <a:gdLst/>
              <a:ahLst/>
              <a:cxnLst/>
              <a:rect l="l" t="t" r="r" b="b"/>
              <a:pathLst>
                <a:path w="7681800" h="3166225">
                  <a:moveTo>
                    <a:pt x="0" y="0"/>
                  </a:moveTo>
                  <a:lnTo>
                    <a:pt x="0" y="3166225"/>
                  </a:lnTo>
                  <a:lnTo>
                    <a:pt x="7681800" y="3166225"/>
                  </a:lnTo>
                  <a:lnTo>
                    <a:pt x="7681800" y="0"/>
                  </a:lnTo>
                  <a:lnTo>
                    <a:pt x="0" y="0"/>
                  </a:lnTo>
                  <a:close/>
                  <a:moveTo>
                    <a:pt x="7620840" y="3105265"/>
                  </a:moveTo>
                  <a:lnTo>
                    <a:pt x="59690" y="3105265"/>
                  </a:lnTo>
                  <a:lnTo>
                    <a:pt x="59690" y="59690"/>
                  </a:lnTo>
                  <a:lnTo>
                    <a:pt x="7620840" y="59690"/>
                  </a:lnTo>
                  <a:lnTo>
                    <a:pt x="7620840" y="3105265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015551" y="4523749"/>
            <a:ext cx="7652458" cy="1239503"/>
            <a:chOff x="0" y="0"/>
            <a:chExt cx="10203277" cy="165267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"/>
              <a:ext cx="10203277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COMO ESTAN ELABORADAS?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10897"/>
              <a:ext cx="10203277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Mediante el prensado térmico del material.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4845"/>
            <a:ext cx="7987859" cy="8277310"/>
            <a:chOff x="0" y="0"/>
            <a:chExt cx="6556056" cy="6793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6056" cy="6793623"/>
            </a:xfrm>
            <a:custGeom>
              <a:avLst/>
              <a:gdLst/>
              <a:ahLst/>
              <a:cxnLst/>
              <a:rect l="l" t="t" r="r" b="b"/>
              <a:pathLst>
                <a:path w="6556056" h="6793623">
                  <a:moveTo>
                    <a:pt x="0" y="0"/>
                  </a:moveTo>
                  <a:lnTo>
                    <a:pt x="0" y="6793623"/>
                  </a:lnTo>
                  <a:lnTo>
                    <a:pt x="6556056" y="6793623"/>
                  </a:lnTo>
                  <a:lnTo>
                    <a:pt x="6556056" y="0"/>
                  </a:lnTo>
                  <a:lnTo>
                    <a:pt x="0" y="0"/>
                  </a:lnTo>
                  <a:close/>
                  <a:moveTo>
                    <a:pt x="6495096" y="6732663"/>
                  </a:moveTo>
                  <a:lnTo>
                    <a:pt x="59690" y="6732663"/>
                  </a:lnTo>
                  <a:lnTo>
                    <a:pt x="59690" y="59690"/>
                  </a:lnTo>
                  <a:lnTo>
                    <a:pt x="6495096" y="59690"/>
                  </a:lnTo>
                  <a:lnTo>
                    <a:pt x="6495096" y="6732663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93462" y="3082330"/>
            <a:ext cx="6058335" cy="3731806"/>
            <a:chOff x="0" y="0"/>
            <a:chExt cx="8077780" cy="4975741"/>
          </a:xfrm>
        </p:grpSpPr>
        <p:sp>
          <p:nvSpPr>
            <p:cNvPr id="5" name="TextBox 5"/>
            <p:cNvSpPr txBox="1"/>
            <p:nvPr/>
          </p:nvSpPr>
          <p:spPr>
            <a:xfrm>
              <a:off x="0" y="1840865"/>
              <a:ext cx="8077780" cy="1213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METODOLOGÍA</a:t>
              </a:r>
            </a:p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EXPERIMENTAL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73568"/>
              <a:ext cx="8077780" cy="1302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Se realizaron varios ensayos para comprobar las hipótesis teóricas.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8077780" cy="1268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 spc="130">
                  <a:solidFill>
                    <a:srgbClr val="251E20"/>
                  </a:solidFill>
                  <a:latin typeface="Roboto Bold"/>
                </a:rPr>
                <a:t>METODOLOGÍA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9" name="AutoShape 9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0" name="TextBox 10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2142" y="8869055"/>
            <a:ext cx="6509458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 - Ecuador •ENERO 2020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13059" r="13059"/>
          <a:stretch>
            <a:fillRect/>
          </a:stretch>
        </p:blipFill>
        <p:spPr>
          <a:xfrm>
            <a:off x="10043615" y="1028700"/>
            <a:ext cx="6567985" cy="66675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-381000" y="3976370"/>
            <a:ext cx="1409700" cy="1278235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4" name="AutoShape 14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8799" y="1028700"/>
            <a:ext cx="13089253" cy="1957338"/>
            <a:chOff x="0" y="0"/>
            <a:chExt cx="17452337" cy="2609784"/>
          </a:xfrm>
        </p:grpSpPr>
        <p:sp>
          <p:nvSpPr>
            <p:cNvPr id="3" name="TextBox 3"/>
            <p:cNvSpPr txBox="1"/>
            <p:nvPr/>
          </p:nvSpPr>
          <p:spPr>
            <a:xfrm>
              <a:off x="0" y="1980923"/>
              <a:ext cx="16185906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7452337" cy="140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METODOLOGÍAS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AutoShape 6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28211" y="5610510"/>
            <a:ext cx="4648341" cy="3228690"/>
            <a:chOff x="0" y="0"/>
            <a:chExt cx="6197788" cy="4304920"/>
          </a:xfrm>
        </p:grpSpPr>
        <p:sp>
          <p:nvSpPr>
            <p:cNvPr id="9" name="TextBox 9"/>
            <p:cNvSpPr txBox="1"/>
            <p:nvPr/>
          </p:nvSpPr>
          <p:spPr>
            <a:xfrm>
              <a:off x="0" y="1681946"/>
              <a:ext cx="6197788" cy="262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Parámetros de prensado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.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Cantidad de material a prensar.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197788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PRUEBA Y ERROR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59789" y="5610510"/>
            <a:ext cx="4368422" cy="4219290"/>
            <a:chOff x="0" y="0"/>
            <a:chExt cx="5824563" cy="562572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81946"/>
              <a:ext cx="5824563" cy="3943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Comportamiento del material bajo fuerzas de tracción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 para obtener:</a:t>
              </a:r>
            </a:p>
            <a:p>
              <a:pPr marL="0" lvl="0" indent="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A) Desplazamiento 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B) Esfuerzo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824563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SIMULACIÓN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5" name="Group 15"/>
          <p:cNvGrpSpPr/>
          <p:nvPr/>
        </p:nvGrpSpPr>
        <p:grpSpPr>
          <a:xfrm>
            <a:off x="1257300" y="5610510"/>
            <a:ext cx="4601688" cy="4181190"/>
            <a:chOff x="0" y="0"/>
            <a:chExt cx="6135584" cy="557492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291546"/>
              <a:ext cx="6135584" cy="3283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Regla de mezclas 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A) Densidad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.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B) Módulo de elasticidad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.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C) Módulo de cizallamiento.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000000"/>
                  </a:solidFill>
                  <a:latin typeface="Roboto"/>
                </a:rPr>
                <a:t>D) Coeficiente de Poisson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135584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MODELAMIENTO MATEMÁTICO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76325"/>
            <a:ext cx="6951828" cy="295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spc="140">
                <a:solidFill>
                  <a:srgbClr val="251E20"/>
                </a:solidFill>
                <a:latin typeface="Roboto Bold"/>
              </a:rPr>
              <a:t>FASES DEL PROYECTO DE INVESTIGACIÓN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15</a:t>
            </a:r>
          </a:p>
        </p:txBody>
      </p:sp>
      <p:sp>
        <p:nvSpPr>
          <p:cNvPr id="6" name="AutoShape 6"/>
          <p:cNvSpPr/>
          <p:nvPr/>
        </p:nvSpPr>
        <p:spPr>
          <a:xfrm>
            <a:off x="9366817" y="1028700"/>
            <a:ext cx="55998" cy="82296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9215338" y="2011742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8" name="Group 8"/>
          <p:cNvGrpSpPr/>
          <p:nvPr/>
        </p:nvGrpSpPr>
        <p:grpSpPr>
          <a:xfrm>
            <a:off x="10349827" y="1463040"/>
            <a:ext cx="6256376" cy="1823053"/>
            <a:chOff x="0" y="0"/>
            <a:chExt cx="8341835" cy="2430738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 dirty="0">
                  <a:solidFill>
                    <a:srgbClr val="251E20"/>
                  </a:solidFill>
                  <a:latin typeface="Roboto"/>
                </a:rPr>
                <a:t>INVESTIGACIÓN TEÓRICA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328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Investigación general.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Elaboración de ancedentes.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Elaboración del estado del arte.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187339" y="4187551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2" name="Group 12"/>
          <p:cNvGrpSpPr/>
          <p:nvPr/>
        </p:nvGrpSpPr>
        <p:grpSpPr>
          <a:xfrm>
            <a:off x="10349827" y="3862637"/>
            <a:ext cx="6256376" cy="3270853"/>
            <a:chOff x="0" y="0"/>
            <a:chExt cx="8341835" cy="436113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DISEÑO Y CONSTRUCIÓN DE LA MÁQUINA TRITURADORA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44041"/>
              <a:ext cx="8341835" cy="30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Parámetros de diseño.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Fuerzas aplicadas y potencia requerida.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Distribución geométrica.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Diseño de los elementos mecánicos.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Selección de material. 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215338" y="7906479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6" name="Group 16"/>
          <p:cNvGrpSpPr/>
          <p:nvPr/>
        </p:nvGrpSpPr>
        <p:grpSpPr>
          <a:xfrm>
            <a:off x="10349827" y="7530101"/>
            <a:ext cx="6256376" cy="908653"/>
            <a:chOff x="0" y="0"/>
            <a:chExt cx="8341835" cy="121153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MODELO MATEMÁTICO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32841"/>
              <a:ext cx="834183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Regla de mezclas. 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76325"/>
            <a:ext cx="6951828" cy="295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spc="140">
                <a:solidFill>
                  <a:srgbClr val="251E20"/>
                </a:solidFill>
                <a:latin typeface="Roboto Bold"/>
              </a:rPr>
              <a:t>FASES DEL PROYECTO DE INVESTIGACIÓN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16</a:t>
            </a:r>
          </a:p>
        </p:txBody>
      </p:sp>
      <p:sp>
        <p:nvSpPr>
          <p:cNvPr id="6" name="AutoShape 6"/>
          <p:cNvSpPr/>
          <p:nvPr/>
        </p:nvSpPr>
        <p:spPr>
          <a:xfrm>
            <a:off x="9366817" y="1028700"/>
            <a:ext cx="55998" cy="82296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9243337" y="1825130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8" name="Group 8"/>
          <p:cNvGrpSpPr/>
          <p:nvPr/>
        </p:nvGrpSpPr>
        <p:grpSpPr>
          <a:xfrm>
            <a:off x="10349827" y="1463040"/>
            <a:ext cx="6256376" cy="2813653"/>
            <a:chOff x="0" y="0"/>
            <a:chExt cx="8341835" cy="3751538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SIMULACIÓN EN EL SOFTWARE ANSYS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44041"/>
              <a:ext cx="8341835" cy="2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Parámetros de simulación.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Distribución de material. 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Preprocesado.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Simulación.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43337" y="5443339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2" name="Group 12"/>
          <p:cNvGrpSpPr/>
          <p:nvPr/>
        </p:nvGrpSpPr>
        <p:grpSpPr>
          <a:xfrm>
            <a:off x="10349827" y="5143500"/>
            <a:ext cx="6256376" cy="3423253"/>
            <a:chOff x="0" y="0"/>
            <a:chExt cx="8341835" cy="456433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8341835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DEFINICIÓN DE PARÁMETROS PARA EL CONFORMADO DE MATERIAL COMPUESTO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7664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Trituración del material.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Prueba y error del prensado.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Obtención del material compuesto. 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76325"/>
            <a:ext cx="6951828" cy="295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spc="140">
                <a:solidFill>
                  <a:srgbClr val="251E20"/>
                </a:solidFill>
                <a:latin typeface="Roboto Bold"/>
              </a:rPr>
              <a:t>FASES DEL PROYECTO DE INVESTIGACIÓN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17</a:t>
            </a:r>
          </a:p>
        </p:txBody>
      </p:sp>
      <p:sp>
        <p:nvSpPr>
          <p:cNvPr id="6" name="AutoShape 6"/>
          <p:cNvSpPr/>
          <p:nvPr/>
        </p:nvSpPr>
        <p:spPr>
          <a:xfrm>
            <a:off x="9366817" y="1028700"/>
            <a:ext cx="55998" cy="82296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9243337" y="1825130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8" name="Group 8"/>
          <p:cNvGrpSpPr/>
          <p:nvPr/>
        </p:nvGrpSpPr>
        <p:grpSpPr>
          <a:xfrm>
            <a:off x="10349827" y="1463040"/>
            <a:ext cx="6256376" cy="2889853"/>
            <a:chOff x="0" y="0"/>
            <a:chExt cx="8341835" cy="3853138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8341835" cy="2108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ENSAYOS DESTRUCTIVOS PARA LA CARACTERIZACIÓN MECÁNICA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0552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Ensayo a tracción.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Ensayo a flexión.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Ensayo a compresión.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43337" y="4971176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2" name="Group 12"/>
          <p:cNvGrpSpPr/>
          <p:nvPr/>
        </p:nvGrpSpPr>
        <p:grpSpPr>
          <a:xfrm>
            <a:off x="10349827" y="4948233"/>
            <a:ext cx="6256376" cy="1823053"/>
            <a:chOff x="0" y="0"/>
            <a:chExt cx="8341835" cy="243073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ANÁLISIS DE RESULTADOS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328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Análisis de resultados de la simulación.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Análisis de resultados de los ensayos.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Análisis comparativo. 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6" name="AutoShape 16"/>
          <p:cNvSpPr/>
          <p:nvPr/>
        </p:nvSpPr>
        <p:spPr>
          <a:xfrm>
            <a:off x="9215338" y="7846851"/>
            <a:ext cx="358956" cy="344649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7" name="TextBox 17"/>
          <p:cNvSpPr txBox="1"/>
          <p:nvPr/>
        </p:nvSpPr>
        <p:spPr>
          <a:xfrm>
            <a:off x="10349827" y="7447676"/>
            <a:ext cx="625637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CONCLUSIONES Y RECOMENDACIONES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24100" y="805932"/>
            <a:ext cx="13062686" cy="305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PROCEDIMIENTO PARA EL CONFORMADO DEL MATERIAL.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18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4086301"/>
            <a:ext cx="12872158" cy="5171999"/>
            <a:chOff x="0" y="0"/>
            <a:chExt cx="17162877" cy="6895998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71628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1. OBTENCIÓN DE LA MATERIA PRIMA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2856"/>
              <a:ext cx="17162877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Materia prima virgen y materia prima reciclada.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19229"/>
              <a:ext cx="171628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2. TRITURACÍON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28285"/>
              <a:ext cx="17162877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Trituración de los envases plásticos diversos.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445169"/>
              <a:ext cx="171628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3. PRENSADO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254225"/>
              <a:ext cx="17162877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Utilización de la prensa térmica.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7259300" y="7980065"/>
            <a:ext cx="1714500" cy="1278235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4" name="AutoShape 14"/>
          <p:cNvSpPr/>
          <p:nvPr/>
        </p:nvSpPr>
        <p:spPr>
          <a:xfrm>
            <a:off x="1028700" y="-2095500"/>
            <a:ext cx="228600" cy="4191000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7600" y="0"/>
            <a:ext cx="5600700" cy="10287000"/>
            <a:chOff x="0" y="0"/>
            <a:chExt cx="74676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736" b="24736"/>
            <a:stretch>
              <a:fillRect/>
            </a:stretch>
          </p:blipFill>
          <p:spPr>
            <a:xfrm>
              <a:off x="0" y="0"/>
              <a:ext cx="7467600" cy="333375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9799" b="29799"/>
            <a:stretch>
              <a:fillRect/>
            </a:stretch>
          </p:blipFill>
          <p:spPr>
            <a:xfrm>
              <a:off x="0" y="3460750"/>
              <a:ext cx="7467600" cy="333375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867" b="1867"/>
            <a:stretch>
              <a:fillRect/>
            </a:stretch>
          </p:blipFill>
          <p:spPr>
            <a:xfrm>
              <a:off x="0" y="6921500"/>
              <a:ext cx="7467600" cy="333375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10358" b="10358"/>
            <a:stretch>
              <a:fillRect/>
            </a:stretch>
          </p:blipFill>
          <p:spPr>
            <a:xfrm>
              <a:off x="0" y="10382250"/>
              <a:ext cx="7467600" cy="333375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AutoShape 8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9" name="TextBox 9"/>
          <p:cNvSpPr txBox="1"/>
          <p:nvPr/>
        </p:nvSpPr>
        <p:spPr>
          <a:xfrm>
            <a:off x="1028700" y="5249545"/>
            <a:ext cx="8790793" cy="400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 spc="320">
                <a:solidFill>
                  <a:srgbClr val="251E20"/>
                </a:solidFill>
                <a:latin typeface="Roboto"/>
              </a:rPr>
              <a:t>COMPRA DE PELLETS DE MATERIAL VIRGEN </a:t>
            </a:r>
          </a:p>
          <a:p>
            <a:pPr>
              <a:lnSpc>
                <a:spcPts val="3520"/>
              </a:lnSpc>
            </a:pPr>
            <a:endParaRPr lang="en-US" sz="3200" spc="320">
              <a:solidFill>
                <a:srgbClr val="251E20"/>
              </a:solidFill>
              <a:latin typeface="Roboto"/>
            </a:endParaRPr>
          </a:p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 spc="320">
                <a:solidFill>
                  <a:srgbClr val="251E20"/>
                </a:solidFill>
                <a:latin typeface="Roboto"/>
              </a:rPr>
              <a:t>RECICLAJE DE ENVASES TETRAPAK® DE 1 LITRO.</a:t>
            </a:r>
          </a:p>
          <a:p>
            <a:pPr>
              <a:lnSpc>
                <a:spcPts val="3520"/>
              </a:lnSpc>
            </a:pPr>
            <a:endParaRPr lang="en-US" sz="3200" spc="320">
              <a:solidFill>
                <a:srgbClr val="251E20"/>
              </a:solidFill>
              <a:latin typeface="Roboto"/>
            </a:endParaRPr>
          </a:p>
          <a:p>
            <a:pPr marL="528320" lvl="1" indent="-264160">
              <a:lnSpc>
                <a:spcPts val="3520"/>
              </a:lnSpc>
              <a:buFont typeface="Arial"/>
              <a:buChar char="•"/>
            </a:pPr>
            <a:r>
              <a:rPr lang="en-US" sz="3200" spc="320">
                <a:solidFill>
                  <a:srgbClr val="251E20"/>
                </a:solidFill>
                <a:latin typeface="Roboto"/>
              </a:rPr>
              <a:t>RECICLAJE DE BOTELLAS Y TARRINAS DE ALIMENTOS. </a:t>
            </a:r>
          </a:p>
          <a:p>
            <a:pPr>
              <a:lnSpc>
                <a:spcPts val="3520"/>
              </a:lnSpc>
            </a:pPr>
            <a:endParaRPr lang="en-US" sz="3200" spc="320">
              <a:solidFill>
                <a:srgbClr val="251E20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076686"/>
            <a:ext cx="7576286" cy="305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OBTENCIÓN DE LA MATERIA PRIMA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04900"/>
            <a:ext cx="2644090" cy="3462992"/>
            <a:chOff x="0" y="0"/>
            <a:chExt cx="3525453" cy="461732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823" r="11823"/>
            <a:stretch>
              <a:fillRect/>
            </a:stretch>
          </p:blipFill>
          <p:spPr>
            <a:xfrm>
              <a:off x="0" y="0"/>
              <a:ext cx="3525453" cy="461732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835177" y="1028700"/>
            <a:ext cx="7052301" cy="6945273"/>
            <a:chOff x="0" y="0"/>
            <a:chExt cx="5788195" cy="57003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88195" cy="5700351"/>
            </a:xfrm>
            <a:custGeom>
              <a:avLst/>
              <a:gdLst/>
              <a:ahLst/>
              <a:cxnLst/>
              <a:rect l="l" t="t" r="r" b="b"/>
              <a:pathLst>
                <a:path w="5788195" h="5700351">
                  <a:moveTo>
                    <a:pt x="0" y="0"/>
                  </a:moveTo>
                  <a:lnTo>
                    <a:pt x="0" y="5700351"/>
                  </a:lnTo>
                  <a:lnTo>
                    <a:pt x="5788195" y="5700351"/>
                  </a:lnTo>
                  <a:lnTo>
                    <a:pt x="5788195" y="0"/>
                  </a:lnTo>
                  <a:lnTo>
                    <a:pt x="0" y="0"/>
                  </a:lnTo>
                  <a:close/>
                  <a:moveTo>
                    <a:pt x="5727235" y="5639391"/>
                  </a:moveTo>
                  <a:lnTo>
                    <a:pt x="59690" y="5639391"/>
                  </a:lnTo>
                  <a:lnTo>
                    <a:pt x="59690" y="59690"/>
                  </a:lnTo>
                  <a:lnTo>
                    <a:pt x="5727235" y="59690"/>
                  </a:lnTo>
                  <a:lnTo>
                    <a:pt x="5727235" y="5639391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623364" y="3566160"/>
            <a:ext cx="5595058" cy="1864053"/>
            <a:chOff x="0" y="0"/>
            <a:chExt cx="7460077" cy="2485403"/>
          </a:xfrm>
        </p:grpSpPr>
        <p:sp>
          <p:nvSpPr>
            <p:cNvPr id="7" name="TextBox 7"/>
            <p:cNvSpPr txBox="1"/>
            <p:nvPr/>
          </p:nvSpPr>
          <p:spPr>
            <a:xfrm>
              <a:off x="0" y="1926815"/>
              <a:ext cx="7460077" cy="558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7460077" cy="1181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6000" spc="120">
                  <a:solidFill>
                    <a:srgbClr val="251E20"/>
                  </a:solidFill>
                  <a:latin typeface="Roboto Bold"/>
                </a:rPr>
                <a:t>INTEGRANTES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0" name="AutoShape 10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1" name="TextBox 11"/>
          <p:cNvSpPr txBox="1"/>
          <p:nvPr/>
        </p:nvSpPr>
        <p:spPr>
          <a:xfrm>
            <a:off x="17390840" y="1047750"/>
            <a:ext cx="51375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20714" y="2264896"/>
            <a:ext cx="487200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LAURA GABRIELA </a:t>
            </a:r>
          </a:p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HURTADO RIVERA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0714" y="5699433"/>
            <a:ext cx="487200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PAÚL ANDRÉS </a:t>
            </a:r>
          </a:p>
          <a:p>
            <a:pPr>
              <a:lnSpc>
                <a:spcPts val="4200"/>
              </a:lnSpc>
            </a:pPr>
            <a:r>
              <a:rPr lang="en-US" sz="3000" spc="359">
                <a:solidFill>
                  <a:srgbClr val="251E20"/>
                </a:solidFill>
                <a:latin typeface="Roboto"/>
              </a:rPr>
              <a:t>ALBARACIN CABRERA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54307" y="8835390"/>
            <a:ext cx="6933171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6859672" y="6035363"/>
            <a:ext cx="1845965" cy="1278235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6" name="Group 16"/>
          <p:cNvGrpSpPr/>
          <p:nvPr/>
        </p:nvGrpSpPr>
        <p:grpSpPr>
          <a:xfrm>
            <a:off x="0" y="4567892"/>
            <a:ext cx="2644090" cy="3406081"/>
            <a:chOff x="0" y="0"/>
            <a:chExt cx="3525453" cy="4541441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11185" r="11185"/>
            <a:stretch>
              <a:fillRect/>
            </a:stretch>
          </p:blipFill>
          <p:spPr>
            <a:xfrm>
              <a:off x="0" y="0"/>
              <a:ext cx="3525453" cy="45414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5597" y="1055551"/>
            <a:ext cx="6953703" cy="8202749"/>
            <a:chOff x="0" y="0"/>
            <a:chExt cx="9271603" cy="109369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3049" b="20596"/>
            <a:stretch>
              <a:fillRect/>
            </a:stretch>
          </p:blipFill>
          <p:spPr>
            <a:xfrm>
              <a:off x="0" y="0"/>
              <a:ext cx="9271603" cy="1093699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305597" y="1028700"/>
            <a:ext cx="6953703" cy="8229600"/>
            <a:chOff x="0" y="0"/>
            <a:chExt cx="5707269" cy="67544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7269" cy="6754465"/>
            </a:xfrm>
            <a:custGeom>
              <a:avLst/>
              <a:gdLst/>
              <a:ahLst/>
              <a:cxnLst/>
              <a:rect l="l" t="t" r="r" b="b"/>
              <a:pathLst>
                <a:path w="5707269" h="6754465">
                  <a:moveTo>
                    <a:pt x="0" y="0"/>
                  </a:moveTo>
                  <a:lnTo>
                    <a:pt x="0" y="6754465"/>
                  </a:lnTo>
                  <a:lnTo>
                    <a:pt x="5707269" y="6754465"/>
                  </a:lnTo>
                  <a:lnTo>
                    <a:pt x="5707269" y="0"/>
                  </a:lnTo>
                  <a:lnTo>
                    <a:pt x="0" y="0"/>
                  </a:lnTo>
                  <a:close/>
                  <a:moveTo>
                    <a:pt x="5646309" y="6693505"/>
                  </a:moveTo>
                  <a:lnTo>
                    <a:pt x="59690" y="6693505"/>
                  </a:lnTo>
                  <a:lnTo>
                    <a:pt x="59690" y="59690"/>
                  </a:lnTo>
                  <a:lnTo>
                    <a:pt x="5646310" y="59690"/>
                  </a:lnTo>
                  <a:lnTo>
                    <a:pt x="5646310" y="6693505"/>
                  </a:lnTo>
                  <a:close/>
                </a:path>
              </a:pathLst>
            </a:custGeom>
            <a:solidFill>
              <a:srgbClr val="251E20">
                <a:alpha val="95686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1076686"/>
            <a:ext cx="7576286" cy="104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TRITURADORA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5987447"/>
            <a:ext cx="6256376" cy="3270853"/>
            <a:chOff x="0" y="0"/>
            <a:chExt cx="8341835" cy="43611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DISEÑO Y CONSTRUCIÓN DE LA MÁQUINA TRITURADORA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44041"/>
              <a:ext cx="8341835" cy="30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Parámetros de diseño.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Fuerzas aplicadas y potencia requerida.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Distribución geométrica.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Diseño de los elementos mecánicos.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Selección de material.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8799" y="1028700"/>
            <a:ext cx="13089253" cy="2963178"/>
            <a:chOff x="0" y="0"/>
            <a:chExt cx="17452337" cy="3950904"/>
          </a:xfrm>
        </p:grpSpPr>
        <p:sp>
          <p:nvSpPr>
            <p:cNvPr id="3" name="TextBox 3"/>
            <p:cNvSpPr txBox="1"/>
            <p:nvPr/>
          </p:nvSpPr>
          <p:spPr>
            <a:xfrm>
              <a:off x="0" y="3322043"/>
              <a:ext cx="16185906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7452337" cy="274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CARACTERÍSTICAS DE LA MATERIA PRIMA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572410"/>
            <a:ext cx="4643681" cy="4181190"/>
            <a:chOff x="0" y="0"/>
            <a:chExt cx="6191575" cy="5574920"/>
          </a:xfrm>
        </p:grpSpPr>
        <p:sp>
          <p:nvSpPr>
            <p:cNvPr id="6" name="TextBox 6"/>
            <p:cNvSpPr txBox="1"/>
            <p:nvPr/>
          </p:nvSpPr>
          <p:spPr>
            <a:xfrm>
              <a:off x="0" y="2291546"/>
              <a:ext cx="6191575" cy="3283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Termoplástico lineal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.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Dureza en 85 -87 Shore D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Alto grado de transparencia y resistencia a la fluencia.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191575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POLIETILENO TEREFTALATO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9" name="AutoShape 9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0" name="TextBox 10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040873" y="5572410"/>
            <a:ext cx="4705104" cy="3723990"/>
            <a:chOff x="0" y="0"/>
            <a:chExt cx="6273472" cy="496532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681946"/>
              <a:ext cx="6273472" cy="3283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Polímero termoestable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 y en ocasiones isotáctico.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Dureza en 71 -74 Shore D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Presenta buenas propiedades mecánicas.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273472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POLIPROPILENO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85457" y="5572410"/>
            <a:ext cx="4895611" cy="2695290"/>
            <a:chOff x="0" y="0"/>
            <a:chExt cx="6527481" cy="359372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291546"/>
              <a:ext cx="6527481" cy="1302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20% Polietileno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  5% Aluminio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527481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POLIALUMINIO TETRA PAK®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8" name="TextBox 1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9281" y="1878076"/>
            <a:ext cx="14489438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9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Parámetros de diseño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22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69" t="1938" b="3243"/>
          <a:stretch>
            <a:fillRect/>
          </a:stretch>
        </p:blipFill>
        <p:spPr>
          <a:xfrm>
            <a:off x="1153628" y="3291882"/>
            <a:ext cx="16105672" cy="36529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Potencia del motor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En la siguiente tabla se muestran las fuerzas aplicas y la potencia requerida minima que necesita el motor.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9281" y="7340640"/>
            <a:ext cx="13208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endParaRPr/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Por disponibilidad en el mercado se tiene un motor de 1.5 hp marca Bonelli.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190" t="3032" r="485" b="2041"/>
          <a:stretch>
            <a:fillRect/>
          </a:stretch>
        </p:blipFill>
        <p:spPr>
          <a:xfrm>
            <a:off x="1085850" y="3121269"/>
            <a:ext cx="16116300" cy="3943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74837" y="7293827"/>
            <a:ext cx="7738326" cy="27514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9281" y="725932"/>
            <a:ext cx="13208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Distribución geométrica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En base a las dimensiones de la cámara de triturado, en la siguiente tabla se muestra la cantidad de cuchillas y anillos separadores.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24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04" t="2722" r="1292" b="1185"/>
          <a:stretch>
            <a:fillRect/>
          </a:stretch>
        </p:blipFill>
        <p:spPr>
          <a:xfrm>
            <a:off x="1143000" y="3499160"/>
            <a:ext cx="15906547" cy="44459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Diseño mécanico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ENGRANE RECTO 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La siguiente tabla muestra las dimensiones del mismo.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25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04" t="1218" r="1292" b="1828"/>
          <a:stretch>
            <a:fillRect/>
          </a:stretch>
        </p:blipFill>
        <p:spPr>
          <a:xfrm>
            <a:off x="1143000" y="3084024"/>
            <a:ext cx="15906547" cy="66802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 dirty="0" err="1">
                <a:solidFill>
                  <a:srgbClr val="251E20"/>
                </a:solidFill>
                <a:latin typeface="Roboto"/>
              </a:rPr>
              <a:t>Diseño</a:t>
            </a:r>
            <a:r>
              <a:rPr lang="en-US" sz="5600" spc="168" dirty="0">
                <a:solidFill>
                  <a:srgbClr val="251E20"/>
                </a:solidFill>
                <a:latin typeface="Roboto"/>
              </a:rPr>
              <a:t> </a:t>
            </a:r>
            <a:r>
              <a:rPr lang="en-US" sz="5600" spc="168" dirty="0" err="1">
                <a:solidFill>
                  <a:srgbClr val="251E20"/>
                </a:solidFill>
                <a:latin typeface="Roboto"/>
              </a:rPr>
              <a:t>mécanico</a:t>
            </a:r>
            <a:endParaRPr lang="en-US" sz="5600" spc="168" dirty="0">
              <a:solidFill>
                <a:srgbClr val="251E20"/>
              </a:solidFill>
              <a:latin typeface="Roboto"/>
            </a:endParaRPr>
          </a:p>
          <a:p>
            <a:pPr>
              <a:lnSpc>
                <a:spcPts val="4544"/>
              </a:lnSpc>
            </a:pPr>
            <a:r>
              <a:rPr lang="en-US" sz="3200" spc="96" dirty="0">
                <a:solidFill>
                  <a:srgbClr val="251E20"/>
                </a:solidFill>
                <a:latin typeface="Roboto"/>
              </a:rPr>
              <a:t>FLECHA</a:t>
            </a:r>
          </a:p>
          <a:p>
            <a:pPr>
              <a:lnSpc>
                <a:spcPts val="4544"/>
              </a:lnSpc>
            </a:pP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En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la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tabla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se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muestra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las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fuerzas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y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momentos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aplicados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26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05095" y="1708658"/>
            <a:ext cx="9877809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9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 dirty="0" err="1">
                <a:solidFill>
                  <a:srgbClr val="251E20"/>
                </a:solidFill>
                <a:latin typeface="Roboto"/>
              </a:rPr>
              <a:t>Análisis</a:t>
            </a:r>
            <a:r>
              <a:rPr lang="en-US" sz="5600" spc="168" dirty="0">
                <a:solidFill>
                  <a:srgbClr val="251E20"/>
                </a:solidFill>
                <a:latin typeface="Roboto"/>
              </a:rPr>
              <a:t> de la </a:t>
            </a:r>
            <a:r>
              <a:rPr lang="en-US" sz="5600" spc="168" dirty="0" err="1">
                <a:solidFill>
                  <a:srgbClr val="251E20"/>
                </a:solidFill>
                <a:latin typeface="Roboto"/>
              </a:rPr>
              <a:t>Flecha</a:t>
            </a:r>
            <a:endParaRPr lang="en-US" sz="5600" spc="168" dirty="0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27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4" name="Group 4"/>
          <p:cNvGrpSpPr/>
          <p:nvPr/>
        </p:nvGrpSpPr>
        <p:grpSpPr>
          <a:xfrm>
            <a:off x="4224741" y="1317332"/>
            <a:ext cx="9838517" cy="7261801"/>
            <a:chOff x="0" y="0"/>
            <a:chExt cx="13118023" cy="96824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13" r="730" b="113"/>
            <a:stretch>
              <a:fillRect/>
            </a:stretch>
          </p:blipFill>
          <p:spPr>
            <a:xfrm>
              <a:off x="0" y="0"/>
              <a:ext cx="13118023" cy="482902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13" y="4892344"/>
              <a:ext cx="13104010" cy="479005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28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9281" y="1834623"/>
            <a:ext cx="10905482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9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Diseño por fatiga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29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80395" y="2810540"/>
            <a:ext cx="4467323" cy="458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3"/>
              </a:lnSpc>
            </a:pPr>
            <a:endParaRPr/>
          </a:p>
          <a:p>
            <a:pPr>
              <a:lnSpc>
                <a:spcPts val="4543"/>
              </a:lnSpc>
            </a:pPr>
            <a:r>
              <a:rPr lang="en-US" sz="3199" spc="95">
                <a:solidFill>
                  <a:srgbClr val="251E20"/>
                </a:solidFill>
                <a:latin typeface="Roboto"/>
              </a:rPr>
              <a:t>Bajo este criterio de diseño se obtuvo un diámetro mínimo de 19.81 mm en la zona crítica. Es decir, el diámetro interno del rodamiento.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0829"/>
            <a:ext cx="8940979" cy="4333363"/>
            <a:chOff x="0" y="0"/>
            <a:chExt cx="11921306" cy="577781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921306" cy="5777817"/>
              <a:chOff x="0" y="0"/>
              <a:chExt cx="7338332" cy="35566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38332" cy="3556619"/>
              </a:xfrm>
              <a:custGeom>
                <a:avLst/>
                <a:gdLst/>
                <a:ahLst/>
                <a:cxnLst/>
                <a:rect l="l" t="t" r="r" b="b"/>
                <a:pathLst>
                  <a:path w="7338332" h="3556619">
                    <a:moveTo>
                      <a:pt x="0" y="0"/>
                    </a:moveTo>
                    <a:lnTo>
                      <a:pt x="0" y="3556619"/>
                    </a:lnTo>
                    <a:lnTo>
                      <a:pt x="7338332" y="3556619"/>
                    </a:lnTo>
                    <a:lnTo>
                      <a:pt x="7338332" y="0"/>
                    </a:lnTo>
                    <a:lnTo>
                      <a:pt x="0" y="0"/>
                    </a:lnTo>
                    <a:close/>
                    <a:moveTo>
                      <a:pt x="7277372" y="3495658"/>
                    </a:moveTo>
                    <a:lnTo>
                      <a:pt x="59690" y="3495658"/>
                    </a:lnTo>
                    <a:lnTo>
                      <a:pt x="59690" y="59690"/>
                    </a:lnTo>
                    <a:lnTo>
                      <a:pt x="7277372" y="59690"/>
                    </a:lnTo>
                    <a:lnTo>
                      <a:pt x="7277372" y="3495659"/>
                    </a:lnTo>
                    <a:close/>
                  </a:path>
                </a:pathLst>
              </a:custGeom>
              <a:solidFill>
                <a:srgbClr val="251E20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09796" y="1551598"/>
              <a:ext cx="10101715" cy="273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RESUMEN DE LA PRESENTACIÓN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789035"/>
            <a:ext cx="7538158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 spc="320">
                <a:solidFill>
                  <a:srgbClr val="251E20"/>
                </a:solidFill>
                <a:latin typeface="Roboto Bold"/>
              </a:rPr>
              <a:t>TEMAS CLAVE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61545" y="1481142"/>
            <a:ext cx="4641937" cy="396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55">
                <a:solidFill>
                  <a:srgbClr val="251E20"/>
                </a:solidFill>
                <a:latin typeface="Roboto"/>
              </a:rPr>
              <a:t>Objetivos</a:t>
            </a:r>
          </a:p>
          <a:p>
            <a:pPr algn="r">
              <a:lnSpc>
                <a:spcPts val="3919"/>
              </a:lnSpc>
            </a:pPr>
            <a:r>
              <a:rPr lang="en-US" sz="2799" spc="55">
                <a:solidFill>
                  <a:srgbClr val="251E20"/>
                </a:solidFill>
                <a:latin typeface="Roboto"/>
              </a:rPr>
              <a:t>Antecedentes</a:t>
            </a:r>
          </a:p>
          <a:p>
            <a:pPr algn="r"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I</a:t>
            </a:r>
            <a:r>
              <a:rPr lang="en-US" sz="2799" spc="55">
                <a:solidFill>
                  <a:srgbClr val="251E20"/>
                </a:solidFill>
                <a:latin typeface="Roboto"/>
              </a:rPr>
              <a:t>ntroducción</a:t>
            </a:r>
          </a:p>
          <a:p>
            <a:pPr algn="r">
              <a:lnSpc>
                <a:spcPts val="3919"/>
              </a:lnSpc>
            </a:pPr>
            <a:r>
              <a:rPr lang="en-US" sz="2799" spc="55">
                <a:solidFill>
                  <a:srgbClr val="251E20"/>
                </a:solidFill>
                <a:latin typeface="Roboto"/>
              </a:rPr>
              <a:t>Metodología</a:t>
            </a:r>
          </a:p>
          <a:p>
            <a:pPr algn="r"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Procedimient</a:t>
            </a:r>
            <a:r>
              <a:rPr lang="en-US" sz="2799" spc="55">
                <a:solidFill>
                  <a:srgbClr val="251E20"/>
                </a:solidFill>
                <a:latin typeface="Roboto"/>
              </a:rPr>
              <a:t>os</a:t>
            </a:r>
          </a:p>
          <a:p>
            <a:pPr algn="r"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 </a:t>
            </a:r>
            <a:r>
              <a:rPr lang="en-US" sz="2799" spc="55">
                <a:solidFill>
                  <a:srgbClr val="251E20"/>
                </a:solidFill>
                <a:latin typeface="Roboto"/>
              </a:rPr>
              <a:t>Resultados</a:t>
            </a:r>
          </a:p>
          <a:p>
            <a:pPr algn="r">
              <a:lnSpc>
                <a:spcPts val="3919"/>
              </a:lnSpc>
            </a:pPr>
            <a:r>
              <a:rPr lang="en-US" sz="2799" spc="55">
                <a:solidFill>
                  <a:srgbClr val="251E20"/>
                </a:solidFill>
                <a:latin typeface="Roboto"/>
              </a:rPr>
              <a:t>Conclusiones</a:t>
            </a:r>
          </a:p>
          <a:p>
            <a:pPr algn="r">
              <a:lnSpc>
                <a:spcPts val="3919"/>
              </a:lnSpc>
            </a:pPr>
            <a:r>
              <a:rPr lang="en-US" sz="2799" spc="55">
                <a:solidFill>
                  <a:srgbClr val="251E20"/>
                </a:solidFill>
                <a:latin typeface="Roboto"/>
              </a:rPr>
              <a:t>Recomendaciones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08424" y="8835390"/>
            <a:ext cx="5595058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 - Ecuador •ENERO 2020</a:t>
            </a:r>
          </a:p>
        </p:txBody>
      </p:sp>
      <p:sp>
        <p:nvSpPr>
          <p:cNvPr id="9" name="AutoShape 9"/>
          <p:cNvSpPr/>
          <p:nvPr/>
        </p:nvSpPr>
        <p:spPr>
          <a:xfrm>
            <a:off x="-381000" y="2616215"/>
            <a:ext cx="1409700" cy="1278235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0" name="AutoShape 10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1" name="AutoShape 11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2" name="TextBox 12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03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45" r="645" b="1290"/>
          <a:stretch>
            <a:fillRect/>
          </a:stretch>
        </p:blipFill>
        <p:spPr>
          <a:xfrm>
            <a:off x="9982027" y="4386195"/>
            <a:ext cx="5885833" cy="4872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4386195"/>
            <a:ext cx="7016763" cy="4872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9281" y="725932"/>
            <a:ext cx="13208860" cy="326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Rodamientos y selección de material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Rodamiento seleccionado: NTN 6004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Cuchillas y limpiadores: Acero AISI D2 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Eje hexagonal: Acero AISI 1018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Paredes de la cámara de trituración: Acero ASTM A36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30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5597" y="1055551"/>
            <a:ext cx="6953703" cy="8202749"/>
            <a:chOff x="0" y="0"/>
            <a:chExt cx="9271603" cy="109369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6298" r="2048"/>
            <a:stretch>
              <a:fillRect/>
            </a:stretch>
          </p:blipFill>
          <p:spPr>
            <a:xfrm>
              <a:off x="0" y="0"/>
              <a:ext cx="9271603" cy="1093699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305597" y="1028700"/>
            <a:ext cx="6953703" cy="8229600"/>
            <a:chOff x="0" y="0"/>
            <a:chExt cx="5707269" cy="67544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7269" cy="6754465"/>
            </a:xfrm>
            <a:custGeom>
              <a:avLst/>
              <a:gdLst/>
              <a:ahLst/>
              <a:cxnLst/>
              <a:rect l="l" t="t" r="r" b="b"/>
              <a:pathLst>
                <a:path w="5707269" h="6754465">
                  <a:moveTo>
                    <a:pt x="0" y="0"/>
                  </a:moveTo>
                  <a:lnTo>
                    <a:pt x="0" y="6754465"/>
                  </a:lnTo>
                  <a:lnTo>
                    <a:pt x="5707269" y="6754465"/>
                  </a:lnTo>
                  <a:lnTo>
                    <a:pt x="5707269" y="0"/>
                  </a:lnTo>
                  <a:lnTo>
                    <a:pt x="0" y="0"/>
                  </a:lnTo>
                  <a:close/>
                  <a:moveTo>
                    <a:pt x="5646309" y="6693505"/>
                  </a:moveTo>
                  <a:lnTo>
                    <a:pt x="59690" y="6693505"/>
                  </a:lnTo>
                  <a:lnTo>
                    <a:pt x="59690" y="59690"/>
                  </a:lnTo>
                  <a:lnTo>
                    <a:pt x="5646310" y="59690"/>
                  </a:lnTo>
                  <a:lnTo>
                    <a:pt x="5646310" y="6693505"/>
                  </a:lnTo>
                  <a:close/>
                </a:path>
              </a:pathLst>
            </a:custGeom>
            <a:solidFill>
              <a:srgbClr val="251E20">
                <a:alpha val="95686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1076686"/>
            <a:ext cx="8409218" cy="104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APROXIMACIONES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8349647"/>
            <a:ext cx="6256376" cy="908653"/>
            <a:chOff x="0" y="0"/>
            <a:chExt cx="8341835" cy="12115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MODELO MATEMÁTICO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32841"/>
              <a:ext cx="834183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Regla de mezclas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3690" y="4948233"/>
            <a:ext cx="4708692" cy="4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489" r="489" b="936"/>
          <a:stretch>
            <a:fillRect/>
          </a:stretch>
        </p:blipFill>
        <p:spPr>
          <a:xfrm>
            <a:off x="6862208" y="5826792"/>
            <a:ext cx="4708692" cy="5435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62208" y="6612990"/>
            <a:ext cx="4708692" cy="3591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3535"/>
          <a:stretch>
            <a:fillRect/>
          </a:stretch>
        </p:blipFill>
        <p:spPr>
          <a:xfrm>
            <a:off x="11886662" y="5869950"/>
            <a:ext cx="4708692" cy="11457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66444" y="7431868"/>
            <a:ext cx="4728910" cy="120346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848799" y="1028700"/>
            <a:ext cx="13089253" cy="1957338"/>
            <a:chOff x="0" y="0"/>
            <a:chExt cx="17452337" cy="260978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80923"/>
              <a:ext cx="16185906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17452337" cy="140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REGLA DE MEZCLAS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86662" y="3302054"/>
            <a:ext cx="5024454" cy="248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endParaRPr/>
          </a:p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Módulo elástico y de cizallamiento secundario: comportamiento en serie entre matriz y fibra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62208" y="3797354"/>
            <a:ext cx="5024454" cy="198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M</a:t>
            </a:r>
            <a:r>
              <a:rPr lang="en-US" sz="2799" spc="55">
                <a:solidFill>
                  <a:srgbClr val="251E20"/>
                </a:solidFill>
                <a:latin typeface="Roboto"/>
              </a:rPr>
              <a:t>ódulo elástico y de cizallamiento principal: comportamiento en paralelo entre matriz y fibra.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62208" y="3111744"/>
            <a:ext cx="10008472" cy="46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spc="359">
                <a:solidFill>
                  <a:srgbClr val="251E20"/>
                </a:solidFill>
                <a:latin typeface="Roboto Bold"/>
              </a:rPr>
              <a:t>MÓDULOS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703229"/>
            <a:ext cx="4643681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Comportamiento en paralelo entre matriz y fibra.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149159"/>
            <a:ext cx="4643681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359">
                <a:solidFill>
                  <a:srgbClr val="251E20"/>
                </a:solidFill>
                <a:latin typeface="Roboto Bold"/>
              </a:rPr>
              <a:t>DENSIDAD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32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424041"/>
            <a:ext cx="4728910" cy="116099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28700" y="7048408"/>
            <a:ext cx="5370311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Comportamiento en serie entre matriz y fibra.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2000" y="6463120"/>
            <a:ext cx="578444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359" dirty="0">
                <a:solidFill>
                  <a:srgbClr val="251E20"/>
                </a:solidFill>
                <a:latin typeface="Roboto Bold"/>
              </a:rPr>
              <a:t>COEFICIENTE DE POISSON</a:t>
            </a:r>
          </a:p>
        </p:txBody>
      </p:sp>
      <p:sp>
        <p:nvSpPr>
          <p:cNvPr id="22" name="TextBox 22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E5D0E25-69ED-44F6-91A9-8DC4C5EF9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225" y="8433551"/>
            <a:ext cx="1478902" cy="11514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5597" y="1028700"/>
            <a:ext cx="6953703" cy="8229600"/>
            <a:chOff x="0" y="0"/>
            <a:chExt cx="5707269" cy="6754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269" cy="6754465"/>
            </a:xfrm>
            <a:custGeom>
              <a:avLst/>
              <a:gdLst/>
              <a:ahLst/>
              <a:cxnLst/>
              <a:rect l="l" t="t" r="r" b="b"/>
              <a:pathLst>
                <a:path w="5707269" h="6754465">
                  <a:moveTo>
                    <a:pt x="0" y="0"/>
                  </a:moveTo>
                  <a:lnTo>
                    <a:pt x="0" y="6754465"/>
                  </a:lnTo>
                  <a:lnTo>
                    <a:pt x="5707269" y="6754465"/>
                  </a:lnTo>
                  <a:lnTo>
                    <a:pt x="5707269" y="0"/>
                  </a:lnTo>
                  <a:lnTo>
                    <a:pt x="0" y="0"/>
                  </a:lnTo>
                  <a:close/>
                  <a:moveTo>
                    <a:pt x="5646309" y="6693505"/>
                  </a:moveTo>
                  <a:lnTo>
                    <a:pt x="59690" y="6693505"/>
                  </a:lnTo>
                  <a:lnTo>
                    <a:pt x="59690" y="59690"/>
                  </a:lnTo>
                  <a:lnTo>
                    <a:pt x="5646310" y="59690"/>
                  </a:lnTo>
                  <a:lnTo>
                    <a:pt x="5646310" y="6693505"/>
                  </a:lnTo>
                  <a:close/>
                </a:path>
              </a:pathLst>
            </a:custGeom>
            <a:solidFill>
              <a:srgbClr val="251E20">
                <a:alpha val="9568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05597" y="1055551"/>
            <a:ext cx="6953703" cy="8202749"/>
            <a:chOff x="0" y="0"/>
            <a:chExt cx="9271603" cy="1093699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1916" r="20399"/>
            <a:stretch>
              <a:fillRect/>
            </a:stretch>
          </p:blipFill>
          <p:spPr>
            <a:xfrm>
              <a:off x="0" y="0"/>
              <a:ext cx="9271603" cy="10936999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1076686"/>
            <a:ext cx="8409218" cy="104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SIMULACIÓN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6444647"/>
            <a:ext cx="6256376" cy="2813653"/>
            <a:chOff x="0" y="0"/>
            <a:chExt cx="8341835" cy="37515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SIMULACIÓN EN EL SOFTWARE ANSYS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44041"/>
              <a:ext cx="8341835" cy="2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Parámetros de simulación.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Distribución de material. 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Preprocesado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Simulación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17" t="3626"/>
          <a:stretch>
            <a:fillRect/>
          </a:stretch>
        </p:blipFill>
        <p:spPr>
          <a:xfrm>
            <a:off x="1028700" y="7093595"/>
            <a:ext cx="14658845" cy="22159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30" t="170" r="359"/>
          <a:stretch>
            <a:fillRect/>
          </a:stretch>
        </p:blipFill>
        <p:spPr>
          <a:xfrm>
            <a:off x="1028700" y="3501609"/>
            <a:ext cx="14655346" cy="30380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9281" y="725932"/>
            <a:ext cx="13208860" cy="260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Parámetros de simulación</a:t>
            </a:r>
          </a:p>
          <a:p>
            <a:pPr>
              <a:lnSpc>
                <a:spcPts val="4259"/>
              </a:lnSpc>
            </a:pPr>
            <a:r>
              <a:rPr lang="en-US" sz="3000" spc="89">
                <a:solidFill>
                  <a:srgbClr val="251E20"/>
                </a:solidFill>
                <a:latin typeface="Roboto"/>
              </a:rPr>
              <a:t>Para la simulación se utilizó los resultados obtenidos en el modelo matemático (Regla de mezclas) y las propiedades del Tetra Pak® que se exponen en la siguiente tabla.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34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126529"/>
            <a:ext cx="15193748" cy="42696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9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Distribución de materiales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35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5" name="Group 5"/>
          <p:cNvGrpSpPr/>
          <p:nvPr/>
        </p:nvGrpSpPr>
        <p:grpSpPr>
          <a:xfrm>
            <a:off x="1848799" y="1028700"/>
            <a:ext cx="13089253" cy="1957338"/>
            <a:chOff x="0" y="0"/>
            <a:chExt cx="17452337" cy="2609784"/>
          </a:xfrm>
        </p:grpSpPr>
        <p:sp>
          <p:nvSpPr>
            <p:cNvPr id="6" name="TextBox 6"/>
            <p:cNvSpPr txBox="1"/>
            <p:nvPr/>
          </p:nvSpPr>
          <p:spPr>
            <a:xfrm>
              <a:off x="0" y="1980923"/>
              <a:ext cx="16185906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17452337" cy="140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PREPROCESADO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" y="3646687"/>
            <a:ext cx="4757981" cy="1496813"/>
            <a:chOff x="0" y="0"/>
            <a:chExt cx="6343975" cy="1995751"/>
          </a:xfrm>
        </p:grpSpPr>
        <p:sp>
          <p:nvSpPr>
            <p:cNvPr id="9" name="TextBox 9"/>
            <p:cNvSpPr txBox="1"/>
            <p:nvPr/>
          </p:nvSpPr>
          <p:spPr>
            <a:xfrm>
              <a:off x="152400" y="1353978"/>
              <a:ext cx="6191575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Membrana (Shell 181)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191575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SELECCIÓN DE TIPO DE ELEMENTO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36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6029610"/>
            <a:ext cx="5370311" cy="3605099"/>
            <a:chOff x="0" y="0"/>
            <a:chExt cx="7160415" cy="480679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23426"/>
              <a:ext cx="7160415" cy="3283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Se seleccionó material: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Estructural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Lineal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Ortotrópico</a:t>
              </a: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- laminar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(Condiciones iniciales)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160415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SELECCIÓN DEL TIPO DE MATERIAL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65009" y="3646687"/>
            <a:ext cx="4757981" cy="2944613"/>
            <a:chOff x="0" y="0"/>
            <a:chExt cx="6343975" cy="3926151"/>
          </a:xfrm>
        </p:grpSpPr>
        <p:sp>
          <p:nvSpPr>
            <p:cNvPr id="16" name="TextBox 16"/>
            <p:cNvSpPr txBox="1"/>
            <p:nvPr/>
          </p:nvSpPr>
          <p:spPr>
            <a:xfrm>
              <a:off x="152400" y="1963578"/>
              <a:ext cx="6191575" cy="1962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Se ingresa 11 capas como se indicó en la distribución anterior.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191575" cy="184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DISTRIBUCIÓN DE LAS SECCIONES EN EL ELEMENTO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65009" y="7228087"/>
            <a:ext cx="4757981" cy="2030213"/>
            <a:chOff x="0" y="0"/>
            <a:chExt cx="6343975" cy="2706951"/>
          </a:xfrm>
        </p:grpSpPr>
        <p:sp>
          <p:nvSpPr>
            <p:cNvPr id="19" name="TextBox 19"/>
            <p:cNvSpPr txBox="1"/>
            <p:nvPr/>
          </p:nvSpPr>
          <p:spPr>
            <a:xfrm>
              <a:off x="152400" y="744378"/>
              <a:ext cx="6191575" cy="1962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Se crea un área rectangular según los parámetros de simulación (Dominino).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6191575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MODELADO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12699" y="3646687"/>
            <a:ext cx="4757981" cy="2030213"/>
            <a:chOff x="0" y="0"/>
            <a:chExt cx="6343975" cy="2706951"/>
          </a:xfrm>
        </p:grpSpPr>
        <p:sp>
          <p:nvSpPr>
            <p:cNvPr id="22" name="TextBox 22"/>
            <p:cNvSpPr txBox="1"/>
            <p:nvPr/>
          </p:nvSpPr>
          <p:spPr>
            <a:xfrm>
              <a:off x="152400" y="744378"/>
              <a:ext cx="6191575" cy="1962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 dirty="0">
                  <a:solidFill>
                    <a:srgbClr val="251E20"/>
                  </a:solidFill>
                  <a:latin typeface="Roboto"/>
                </a:rPr>
                <a:t>Se </a:t>
              </a:r>
              <a:r>
                <a:rPr lang="en-US" sz="2800" spc="56" dirty="0" err="1">
                  <a:solidFill>
                    <a:srgbClr val="251E20"/>
                  </a:solidFill>
                  <a:latin typeface="Roboto"/>
                </a:rPr>
                <a:t>utiliza</a:t>
              </a:r>
              <a:r>
                <a:rPr lang="en-US" sz="2800" spc="56" dirty="0">
                  <a:solidFill>
                    <a:srgbClr val="251E20"/>
                  </a:solidFill>
                  <a:latin typeface="Roboto"/>
                </a:rPr>
                <a:t> la </a:t>
              </a:r>
              <a:r>
                <a:rPr lang="en-US" sz="2800" spc="56" dirty="0" err="1">
                  <a:solidFill>
                    <a:srgbClr val="251E20"/>
                  </a:solidFill>
                  <a:latin typeface="Roboto"/>
                </a:rPr>
                <a:t>opción</a:t>
              </a:r>
              <a:r>
                <a:rPr lang="en-US" sz="2800" spc="56" dirty="0">
                  <a:solidFill>
                    <a:srgbClr val="251E20"/>
                  </a:solidFill>
                  <a:latin typeface="Roboto"/>
                </a:rPr>
                <a:t> MESH TOOL y se </a:t>
              </a:r>
              <a:r>
                <a:rPr lang="en-US" sz="2800" spc="56" dirty="0" err="1">
                  <a:solidFill>
                    <a:srgbClr val="251E20"/>
                  </a:solidFill>
                  <a:latin typeface="Roboto"/>
                </a:rPr>
                <a:t>realiza</a:t>
              </a:r>
              <a:r>
                <a:rPr lang="en-US" sz="2800" spc="56" dirty="0">
                  <a:solidFill>
                    <a:srgbClr val="251E20"/>
                  </a:solidFill>
                  <a:latin typeface="Roboto"/>
                </a:rPr>
                <a:t> un </a:t>
              </a:r>
              <a:r>
                <a:rPr lang="en-US" sz="2800" spc="56" dirty="0" err="1">
                  <a:solidFill>
                    <a:srgbClr val="251E20"/>
                  </a:solidFill>
                  <a:latin typeface="Roboto"/>
                </a:rPr>
                <a:t>refinado</a:t>
              </a:r>
              <a:r>
                <a:rPr lang="en-US" sz="2800" spc="56" dirty="0">
                  <a:solidFill>
                    <a:srgbClr val="251E20"/>
                  </a:solidFill>
                  <a:latin typeface="Roboto"/>
                </a:rPr>
                <a:t> </a:t>
              </a:r>
              <a:r>
                <a:rPr lang="en-US" sz="2800" spc="56" dirty="0" err="1">
                  <a:solidFill>
                    <a:srgbClr val="251E20"/>
                  </a:solidFill>
                  <a:latin typeface="Roboto"/>
                </a:rPr>
                <a:t>nivel</a:t>
              </a:r>
              <a:r>
                <a:rPr lang="en-US" sz="2800" spc="56" dirty="0">
                  <a:solidFill>
                    <a:srgbClr val="251E20"/>
                  </a:solidFill>
                  <a:latin typeface="Roboto"/>
                </a:rPr>
                <a:t> 5.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6191575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MALLADO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12699" y="6029610"/>
            <a:ext cx="4757981" cy="3478013"/>
            <a:chOff x="0" y="0"/>
            <a:chExt cx="6343975" cy="4637351"/>
          </a:xfrm>
        </p:grpSpPr>
        <p:sp>
          <p:nvSpPr>
            <p:cNvPr id="25" name="TextBox 25"/>
            <p:cNvSpPr txBox="1"/>
            <p:nvPr/>
          </p:nvSpPr>
          <p:spPr>
            <a:xfrm>
              <a:off x="152400" y="1353978"/>
              <a:ext cx="6191575" cy="3283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Se define una fuerza de 1000 N distribuida y se restringe los grados de libertad (Condiciones de frontera)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6191575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 Bold"/>
                </a:rPr>
                <a:t>DEFINICIÓN DE CARGAS 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5" name="Group 5"/>
          <p:cNvGrpSpPr/>
          <p:nvPr/>
        </p:nvGrpSpPr>
        <p:grpSpPr>
          <a:xfrm>
            <a:off x="1895452" y="309111"/>
            <a:ext cx="13089253" cy="1957338"/>
            <a:chOff x="0" y="0"/>
            <a:chExt cx="17452337" cy="2609784"/>
          </a:xfrm>
        </p:grpSpPr>
        <p:sp>
          <p:nvSpPr>
            <p:cNvPr id="6" name="TextBox 6"/>
            <p:cNvSpPr txBox="1"/>
            <p:nvPr/>
          </p:nvSpPr>
          <p:spPr>
            <a:xfrm>
              <a:off x="0" y="1980923"/>
              <a:ext cx="16185906" cy="628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17452337" cy="140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PREPROCESADO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37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51" y="1807963"/>
            <a:ext cx="12870635" cy="38463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3" y="5753100"/>
            <a:ext cx="5667199" cy="37417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47546" y="6514417"/>
            <a:ext cx="8636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endParaRPr dirty="0"/>
          </a:p>
          <a:p>
            <a:pPr>
              <a:lnSpc>
                <a:spcPts val="4544"/>
              </a:lnSpc>
            </a:pP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Aplicación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de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fuerzas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para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simular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tracción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y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restricción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de  los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grados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 de </a:t>
            </a:r>
            <a:r>
              <a:rPr lang="en-US" sz="3200" spc="96" dirty="0" err="1">
                <a:solidFill>
                  <a:srgbClr val="251E20"/>
                </a:solidFill>
                <a:latin typeface="Roboto"/>
              </a:rPr>
              <a:t>libertad</a:t>
            </a:r>
            <a:r>
              <a:rPr lang="en-US" sz="3200" spc="96" dirty="0">
                <a:solidFill>
                  <a:srgbClr val="251E20"/>
                </a:solidFill>
                <a:latin typeface="Roboto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162300"/>
            <a:ext cx="16020847" cy="64095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3208860" cy="21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Simulación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tiene como resultado de la simulación los esfuerzos y desplazamientos (incógnitas).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38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5597" y="1055551"/>
            <a:ext cx="6953703" cy="8202749"/>
            <a:chOff x="0" y="0"/>
            <a:chExt cx="9271603" cy="109369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911" r="16911"/>
            <a:stretch>
              <a:fillRect/>
            </a:stretch>
          </p:blipFill>
          <p:spPr>
            <a:xfrm>
              <a:off x="0" y="0"/>
              <a:ext cx="9271603" cy="1093699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305597" y="1028700"/>
            <a:ext cx="6953703" cy="8229600"/>
            <a:chOff x="0" y="0"/>
            <a:chExt cx="5707269" cy="67544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7269" cy="6754465"/>
            </a:xfrm>
            <a:custGeom>
              <a:avLst/>
              <a:gdLst/>
              <a:ahLst/>
              <a:cxnLst/>
              <a:rect l="l" t="t" r="r" b="b"/>
              <a:pathLst>
                <a:path w="5707269" h="6754465">
                  <a:moveTo>
                    <a:pt x="0" y="0"/>
                  </a:moveTo>
                  <a:lnTo>
                    <a:pt x="0" y="6754465"/>
                  </a:lnTo>
                  <a:lnTo>
                    <a:pt x="5707269" y="6754465"/>
                  </a:lnTo>
                  <a:lnTo>
                    <a:pt x="5707269" y="0"/>
                  </a:lnTo>
                  <a:lnTo>
                    <a:pt x="0" y="0"/>
                  </a:lnTo>
                  <a:close/>
                  <a:moveTo>
                    <a:pt x="5646309" y="6693505"/>
                  </a:moveTo>
                  <a:lnTo>
                    <a:pt x="59690" y="6693505"/>
                  </a:lnTo>
                  <a:lnTo>
                    <a:pt x="59690" y="59690"/>
                  </a:lnTo>
                  <a:lnTo>
                    <a:pt x="5646310" y="59690"/>
                  </a:lnTo>
                  <a:lnTo>
                    <a:pt x="5646310" y="6693505"/>
                  </a:lnTo>
                  <a:close/>
                </a:path>
              </a:pathLst>
            </a:custGeom>
            <a:solidFill>
              <a:srgbClr val="251E20">
                <a:alpha val="95686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1076686"/>
            <a:ext cx="8409218" cy="305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CONFORMADO DEL MATERIAL COMPUESTO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39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5835047"/>
            <a:ext cx="6256376" cy="3423253"/>
            <a:chOff x="0" y="0"/>
            <a:chExt cx="8341835" cy="45643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341835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 dirty="0">
                  <a:solidFill>
                    <a:srgbClr val="251E20"/>
                  </a:solidFill>
                  <a:latin typeface="Roboto"/>
                </a:rPr>
                <a:t>DEFINICIÓN DE LOS PARÁMETROS PARA EL CONFORMADO DEL MATERIAL COMPUESTO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664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Trituración del material.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Prueba y error del prensado.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Obtención del material compuesto.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1684" y="804383"/>
            <a:ext cx="13208860" cy="269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Objetivo  General 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Caracterizar las propiedades mecánicas y modelar el material compuesto entre polialuminio Tetra Pak® reciclado, polipropileno y polietileno tereftalato reciclado. 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04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81684" y="4187551"/>
            <a:ext cx="5595058" cy="2471875"/>
            <a:chOff x="0" y="0"/>
            <a:chExt cx="7460077" cy="3295833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7460077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ECONOMÍA Y EFICIENCIA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88337"/>
              <a:ext cx="7460077" cy="2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Elaborar un material compuesto eficiente y económico, mediante la trituración y prensado térmico de la materia prima. 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4187551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0" name="Group 10"/>
          <p:cNvGrpSpPr/>
          <p:nvPr/>
        </p:nvGrpSpPr>
        <p:grpSpPr>
          <a:xfrm>
            <a:off x="1881684" y="7266485"/>
            <a:ext cx="5595058" cy="2014675"/>
            <a:chOff x="0" y="0"/>
            <a:chExt cx="7460077" cy="268623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7460077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SIMULACIÓN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88337"/>
              <a:ext cx="7460077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Simular mediante el método de elementos finitos el material compuesto.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28700" y="7266485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4" name="Group 14"/>
          <p:cNvGrpSpPr/>
          <p:nvPr/>
        </p:nvGrpSpPr>
        <p:grpSpPr>
          <a:xfrm>
            <a:off x="9395937" y="4187551"/>
            <a:ext cx="5595058" cy="1542235"/>
            <a:chOff x="0" y="0"/>
            <a:chExt cx="7460077" cy="20563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525"/>
              <a:ext cx="7460077" cy="122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PROPIEDADES MECÁNICAS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77617"/>
              <a:ext cx="7460077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Caracterizar el material compuesto. 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8496300" y="4187551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8" name="Group 18"/>
          <p:cNvGrpSpPr/>
          <p:nvPr/>
        </p:nvGrpSpPr>
        <p:grpSpPr>
          <a:xfrm>
            <a:off x="9395937" y="7266485"/>
            <a:ext cx="5595058" cy="2441395"/>
            <a:chOff x="0" y="0"/>
            <a:chExt cx="7460077" cy="325519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9525"/>
              <a:ext cx="7460077" cy="1812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VALIDACIÓN DE PROPIEDADES MECANICAS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066897"/>
              <a:ext cx="7460077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Realizar los ensayos mecánicos necesarios. 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8496300" y="7266485"/>
            <a:ext cx="349095" cy="32077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22" name="AutoShape 22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23" name="TextBox 23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1739" y="3736958"/>
            <a:ext cx="11503944" cy="6076710"/>
            <a:chOff x="0" y="0"/>
            <a:chExt cx="15338592" cy="81022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143" b="35143"/>
            <a:stretch>
              <a:fillRect/>
            </a:stretch>
          </p:blipFill>
          <p:spPr>
            <a:xfrm>
              <a:off x="0" y="0"/>
              <a:ext cx="15338592" cy="810228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AutoShape 5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AutoShape 6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TextBox 7"/>
          <p:cNvSpPr txBox="1"/>
          <p:nvPr/>
        </p:nvSpPr>
        <p:spPr>
          <a:xfrm>
            <a:off x="1899281" y="725932"/>
            <a:ext cx="13208860" cy="269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Trituración del material 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MATERIAL RECICLADO PET &amp; PP 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Basados en la metología "Prueba y Error" se dedujo que se requiere 12 kg de material triturado de cada materia prima reciclada.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40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3991" y="3635722"/>
            <a:ext cx="15192131" cy="54558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4321550" cy="269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Prensado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Basados en la metología "Prueba y Error" se obtuvo los siguientes parámetros de prensado para obtener un material compuesto totalmente compactado.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41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5178" y="2740928"/>
            <a:ext cx="12269755" cy="6018245"/>
            <a:chOff x="0" y="0"/>
            <a:chExt cx="16359673" cy="802432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1638"/>
            <a:stretch>
              <a:fillRect/>
            </a:stretch>
          </p:blipFill>
          <p:spPr>
            <a:xfrm>
              <a:off x="0" y="0"/>
              <a:ext cx="16359673" cy="8024327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AutoShape 5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AutoShape 6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TextBox 7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Material Compuesto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096139" y="7693139"/>
            <a:ext cx="3004457" cy="956413"/>
            <a:chOff x="0" y="0"/>
            <a:chExt cx="698722" cy="2224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722" cy="222425"/>
            </a:xfrm>
            <a:custGeom>
              <a:avLst/>
              <a:gdLst/>
              <a:ahLst/>
              <a:cxnLst/>
              <a:rect l="l" t="t" r="r" b="b"/>
              <a:pathLst>
                <a:path w="698722" h="222425">
                  <a:moveTo>
                    <a:pt x="0" y="0"/>
                  </a:moveTo>
                  <a:lnTo>
                    <a:pt x="698722" y="0"/>
                  </a:lnTo>
                  <a:lnTo>
                    <a:pt x="698722" y="222425"/>
                  </a:lnTo>
                  <a:lnTo>
                    <a:pt x="0" y="222425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527" y="7796060"/>
            <a:ext cx="4643681" cy="74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576">
                <a:solidFill>
                  <a:srgbClr val="FF5757"/>
                </a:solidFill>
                <a:latin typeface="Roboto Bold"/>
              </a:rPr>
              <a:t>PET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048292" y="7693139"/>
            <a:ext cx="3004457" cy="956413"/>
            <a:chOff x="0" y="0"/>
            <a:chExt cx="698722" cy="2224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722" cy="222425"/>
            </a:xfrm>
            <a:custGeom>
              <a:avLst/>
              <a:gdLst/>
              <a:ahLst/>
              <a:cxnLst/>
              <a:rect l="l" t="t" r="r" b="b"/>
              <a:pathLst>
                <a:path w="698722" h="222425">
                  <a:moveTo>
                    <a:pt x="0" y="0"/>
                  </a:moveTo>
                  <a:lnTo>
                    <a:pt x="698722" y="0"/>
                  </a:lnTo>
                  <a:lnTo>
                    <a:pt x="698722" y="222425"/>
                  </a:lnTo>
                  <a:lnTo>
                    <a:pt x="0" y="222425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228680" y="7796060"/>
            <a:ext cx="4643681" cy="74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576">
                <a:solidFill>
                  <a:srgbClr val="FF5757"/>
                </a:solidFill>
                <a:latin typeface="Roboto Bold"/>
              </a:rPr>
              <a:t>PP</a:t>
            </a:r>
          </a:p>
        </p:txBody>
      </p:sp>
      <p:sp>
        <p:nvSpPr>
          <p:cNvPr id="15" name="TextBox 15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5597" y="1028700"/>
            <a:ext cx="6953703" cy="8229600"/>
            <a:chOff x="0" y="0"/>
            <a:chExt cx="5707269" cy="6754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269" cy="6754465"/>
            </a:xfrm>
            <a:custGeom>
              <a:avLst/>
              <a:gdLst/>
              <a:ahLst/>
              <a:cxnLst/>
              <a:rect l="l" t="t" r="r" b="b"/>
              <a:pathLst>
                <a:path w="5707269" h="6754465">
                  <a:moveTo>
                    <a:pt x="0" y="0"/>
                  </a:moveTo>
                  <a:lnTo>
                    <a:pt x="0" y="6754465"/>
                  </a:lnTo>
                  <a:lnTo>
                    <a:pt x="5707269" y="6754465"/>
                  </a:lnTo>
                  <a:lnTo>
                    <a:pt x="5707269" y="0"/>
                  </a:lnTo>
                  <a:lnTo>
                    <a:pt x="0" y="0"/>
                  </a:lnTo>
                  <a:close/>
                  <a:moveTo>
                    <a:pt x="5646309" y="6693505"/>
                  </a:moveTo>
                  <a:lnTo>
                    <a:pt x="59690" y="6693505"/>
                  </a:lnTo>
                  <a:lnTo>
                    <a:pt x="59690" y="59690"/>
                  </a:lnTo>
                  <a:lnTo>
                    <a:pt x="5646310" y="59690"/>
                  </a:lnTo>
                  <a:lnTo>
                    <a:pt x="5646310" y="6693505"/>
                  </a:lnTo>
                  <a:close/>
                </a:path>
              </a:pathLst>
            </a:custGeom>
            <a:solidFill>
              <a:srgbClr val="251E20">
                <a:alpha val="9568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05597" y="342329"/>
            <a:ext cx="6953703" cy="9602341"/>
            <a:chOff x="0" y="0"/>
            <a:chExt cx="9271603" cy="1280312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939" t="706" r="1285" b="2387"/>
            <a:stretch>
              <a:fillRect/>
            </a:stretch>
          </p:blipFill>
          <p:spPr>
            <a:xfrm>
              <a:off x="0" y="0"/>
              <a:ext cx="9271603" cy="12803122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1076686"/>
            <a:ext cx="7576286" cy="204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ENSAYOS MECÁNICOS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6368447"/>
            <a:ext cx="6256376" cy="2889853"/>
            <a:chOff x="0" y="0"/>
            <a:chExt cx="8341835" cy="385313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341835" cy="2108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ENSAYOS DESTRUCTIVOS PARA LA CARACTERIZACIÓN MECÁNICA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552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Ensayo a tracción.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Ensayo a flexión.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Ensayo a compresión.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Ensayo a tracción 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0147" y="244729"/>
            <a:ext cx="4509400" cy="971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utilizó las normas ASTM D638-14 y la norma ISO 527-1.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Velocidad de ensayo: 5mm/min 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Cantidad de especímenes: 5 unidades.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Criterio de falla: Hasta que la probeta se fracture.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obtuvo: módulo de elasticidad (por regresión lineal) y coeficiente de Poisson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D8AEE3-FEF6-4CDF-933B-F7E9164B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1" y="1666426"/>
            <a:ext cx="10602566" cy="82901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2500" y="1755096"/>
            <a:ext cx="10397613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Ensayo a tracción 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0147" y="1669371"/>
            <a:ext cx="4509400" cy="571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obtuvo una gráfica esfuerzo / deformación media de las 5 muestras de cada una de las mezclas tanto de PET como PP.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Los resultados se muestran en la siguiente tabla.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Ensayo a flexión 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0147" y="254254"/>
            <a:ext cx="4509400" cy="9050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976"/>
              </a:lnSpc>
              <a:buFont typeface="Arial"/>
              <a:buChar char="•"/>
            </a:pPr>
            <a:r>
              <a:rPr lang="en-US" sz="2800" spc="84">
                <a:solidFill>
                  <a:srgbClr val="251E20"/>
                </a:solidFill>
                <a:latin typeface="Roboto"/>
              </a:rPr>
              <a:t>Se utilizó las normas ASTM D790-03 y la norma ISO 178.</a:t>
            </a:r>
          </a:p>
          <a:p>
            <a:pPr marL="462280" lvl="1" indent="-231140">
              <a:lnSpc>
                <a:spcPts val="3976"/>
              </a:lnSpc>
              <a:buFont typeface="Arial"/>
              <a:buChar char="•"/>
            </a:pPr>
            <a:r>
              <a:rPr lang="en-US" sz="2800" spc="84">
                <a:solidFill>
                  <a:srgbClr val="251E20"/>
                </a:solidFill>
                <a:latin typeface="Roboto"/>
              </a:rPr>
              <a:t>Velocidad de ensayo: 3.18 mm/min para material compuesto y 2.28 mm/min para Ecopak.</a:t>
            </a:r>
          </a:p>
          <a:p>
            <a:pPr marL="462280" lvl="1" indent="-231140">
              <a:lnSpc>
                <a:spcPts val="3976"/>
              </a:lnSpc>
              <a:buFont typeface="Arial"/>
              <a:buChar char="•"/>
            </a:pPr>
            <a:r>
              <a:rPr lang="en-US" sz="2800" spc="84">
                <a:solidFill>
                  <a:srgbClr val="251E20"/>
                </a:solidFill>
                <a:latin typeface="Roboto"/>
              </a:rPr>
              <a:t>Cantidad de especímenes: 5 unidades.</a:t>
            </a:r>
          </a:p>
          <a:p>
            <a:pPr marL="462280" lvl="1" indent="-231140">
              <a:lnSpc>
                <a:spcPts val="3975"/>
              </a:lnSpc>
              <a:buFont typeface="Arial"/>
              <a:buChar char="•"/>
            </a:pPr>
            <a:r>
              <a:rPr lang="en-US" sz="2800" spc="84">
                <a:solidFill>
                  <a:srgbClr val="251E20"/>
                </a:solidFill>
                <a:latin typeface="Roboto"/>
              </a:rPr>
              <a:t>Criterio de falla: Hasta que la probeta se fracture.</a:t>
            </a:r>
          </a:p>
          <a:p>
            <a:pPr marL="462280" lvl="1" indent="-231140">
              <a:lnSpc>
                <a:spcPts val="3976"/>
              </a:lnSpc>
              <a:buFont typeface="Arial"/>
              <a:buChar char="•"/>
            </a:pPr>
            <a:r>
              <a:rPr lang="en-US" sz="2800" spc="84">
                <a:solidFill>
                  <a:srgbClr val="251E20"/>
                </a:solidFill>
                <a:latin typeface="Roboto"/>
              </a:rPr>
              <a:t>Distancia entre apoyos 120mm.</a:t>
            </a:r>
          </a:p>
          <a:p>
            <a:pPr marL="462280" lvl="1" indent="-231140">
              <a:lnSpc>
                <a:spcPts val="3976"/>
              </a:lnSpc>
              <a:buFont typeface="Arial"/>
              <a:buChar char="•"/>
            </a:pPr>
            <a:r>
              <a:rPr lang="en-US" sz="2800" spc="84">
                <a:solidFill>
                  <a:srgbClr val="251E20"/>
                </a:solidFill>
                <a:latin typeface="Roboto"/>
              </a:rPr>
              <a:t>Se obtuvo: módulo de elasticidad a flexión.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C1DBC4-FD46-463F-BA93-CF61E544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18" y="1704403"/>
            <a:ext cx="10405122" cy="819518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9281" y="1755096"/>
            <a:ext cx="10538508" cy="56255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Ensayo a flexión 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0147" y="1669371"/>
            <a:ext cx="4509400" cy="571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obtuvo una gráfica esfuerzo / deformación media de las 5 muestras de cada una de las mezclas tanto de PET como PP.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Los resultados se muestran en la siguiente tabla.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Ensayo a compresión 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0147" y="244729"/>
            <a:ext cx="4509400" cy="914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utilizó las normas ASTM D695-15 y la norma ISO 604.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Velocidad de ensayo: 1.3 mm/min.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Cantidad de especímenes: 5 unidades.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Criterio de falla: Hasta que la probeta se fracture.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obtuvo: módulo de elasticidad a compresión.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31E4DB-A443-4210-8BBE-7BD0F613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1" y="1712227"/>
            <a:ext cx="10533588" cy="821480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9281" y="1906934"/>
            <a:ext cx="10640866" cy="56325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Ensayo a comprensión 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49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0147" y="1669371"/>
            <a:ext cx="4509400" cy="571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obtuvo una gráfica esfuerzo / deformación media de las 5 muestras de cada una de las mezclas tanto de PET como PP.</a:t>
            </a:r>
          </a:p>
          <a:p>
            <a:pPr marL="528320" lvl="1" indent="-264160">
              <a:lnSpc>
                <a:spcPts val="4544"/>
              </a:lnSpc>
              <a:buFont typeface="Arial"/>
              <a:buChar char="•"/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Los resultados se muestran en la siguiente tabla.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5177" y="1028700"/>
            <a:ext cx="7052301" cy="6945273"/>
            <a:chOff x="0" y="0"/>
            <a:chExt cx="5788195" cy="5700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88195" cy="5700351"/>
            </a:xfrm>
            <a:custGeom>
              <a:avLst/>
              <a:gdLst/>
              <a:ahLst/>
              <a:cxnLst/>
              <a:rect l="l" t="t" r="r" b="b"/>
              <a:pathLst>
                <a:path w="5788195" h="5700351">
                  <a:moveTo>
                    <a:pt x="0" y="0"/>
                  </a:moveTo>
                  <a:lnTo>
                    <a:pt x="0" y="5700351"/>
                  </a:lnTo>
                  <a:lnTo>
                    <a:pt x="5788195" y="5700351"/>
                  </a:lnTo>
                  <a:lnTo>
                    <a:pt x="5788195" y="0"/>
                  </a:lnTo>
                  <a:lnTo>
                    <a:pt x="0" y="0"/>
                  </a:lnTo>
                  <a:close/>
                  <a:moveTo>
                    <a:pt x="5727235" y="5639391"/>
                  </a:moveTo>
                  <a:lnTo>
                    <a:pt x="59690" y="5639391"/>
                  </a:lnTo>
                  <a:lnTo>
                    <a:pt x="59690" y="59690"/>
                  </a:lnTo>
                  <a:lnTo>
                    <a:pt x="5727235" y="59690"/>
                  </a:lnTo>
                  <a:lnTo>
                    <a:pt x="5727235" y="5639391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623364" y="3358197"/>
            <a:ext cx="5595058" cy="2279978"/>
            <a:chOff x="0" y="0"/>
            <a:chExt cx="7460077" cy="3039970"/>
          </a:xfrm>
        </p:grpSpPr>
        <p:sp>
          <p:nvSpPr>
            <p:cNvPr id="5" name="TextBox 5"/>
            <p:cNvSpPr txBox="1"/>
            <p:nvPr/>
          </p:nvSpPr>
          <p:spPr>
            <a:xfrm>
              <a:off x="0" y="1816748"/>
              <a:ext cx="7460077" cy="122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MOTIVACIÓN DETRÁS DEL PROYECTO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7460077" cy="1061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50"/>
                </a:lnSpc>
              </a:pPr>
              <a:r>
                <a:rPr lang="en-US" sz="5500" spc="110">
                  <a:solidFill>
                    <a:srgbClr val="251E20"/>
                  </a:solidFill>
                  <a:latin typeface="Roboto Bold"/>
                </a:rPr>
                <a:t>ANTECEDENTES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0775" y="508244"/>
            <a:ext cx="5595123" cy="2613025"/>
            <a:chOff x="0" y="0"/>
            <a:chExt cx="7460164" cy="3484033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7460164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AMBIENTAL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61060"/>
              <a:ext cx="7460164" cy="262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Disminución de basura sólida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Reciclaje 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Eliminación de importación de basura TetraPak®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1" name="AutoShape 11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2" name="TextBox 12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51E20"/>
                </a:solidFill>
                <a:latin typeface="Roboto"/>
              </a:rPr>
              <a:t>05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0"/>
            <a:ext cx="2397373" cy="10287000"/>
            <a:chOff x="0" y="0"/>
            <a:chExt cx="3196497" cy="1371600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46176" r="19312"/>
            <a:stretch>
              <a:fillRect/>
            </a:stretch>
          </p:blipFill>
          <p:spPr>
            <a:xfrm>
              <a:off x="0" y="0"/>
              <a:ext cx="3196497" cy="448733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26225" r="26225"/>
            <a:stretch>
              <a:fillRect/>
            </a:stretch>
          </p:blipFill>
          <p:spPr>
            <a:xfrm>
              <a:off x="0" y="4614333"/>
              <a:ext cx="3196497" cy="448733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l="28629" r="28629"/>
            <a:stretch>
              <a:fillRect/>
            </a:stretch>
          </p:blipFill>
          <p:spPr>
            <a:xfrm>
              <a:off x="0" y="9228667"/>
              <a:ext cx="3196497" cy="4487333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2710775" y="4084637"/>
            <a:ext cx="5595123" cy="2117725"/>
            <a:chOff x="0" y="0"/>
            <a:chExt cx="7460164" cy="282363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76200"/>
              <a:ext cx="7460164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SOCIAL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61060"/>
              <a:ext cx="7460164" cy="1962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Elaboración de un producto asequible para la construcción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Mayor bienestar social 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10775" y="7313598"/>
            <a:ext cx="5595123" cy="2613025"/>
            <a:chOff x="0" y="0"/>
            <a:chExt cx="7460164" cy="348403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76200"/>
              <a:ext cx="7460164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ECONÓMICO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61060"/>
              <a:ext cx="7460164" cy="262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Creación de nuevas fuentes de trabajo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Dinamización de la economía local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954307" y="8835390"/>
            <a:ext cx="6933171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Enero. 2020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6859672" y="6035363"/>
            <a:ext cx="1845965" cy="1278235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4337" y="1028700"/>
            <a:ext cx="8814963" cy="8238764"/>
            <a:chOff x="0" y="0"/>
            <a:chExt cx="11753284" cy="1098501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5" b="715"/>
            <a:stretch>
              <a:fillRect/>
            </a:stretch>
          </p:blipFill>
          <p:spPr>
            <a:xfrm>
              <a:off x="0" y="0"/>
              <a:ext cx="11753284" cy="10985018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AutoShape 5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1076686"/>
            <a:ext cx="7576286" cy="104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7435247"/>
            <a:ext cx="6256376" cy="1823053"/>
            <a:chOff x="0" y="0"/>
            <a:chExt cx="8341835" cy="2430738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ANÁLISIS DE RESULTADOS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32841"/>
              <a:ext cx="8341835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Análisis de resultados de la simulación.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Análisis de resultados de los ensayos.</a:t>
              </a: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Análisis comparativo. 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37" y="4187551"/>
            <a:ext cx="15014894" cy="56292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la simulación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9281" y="1669371"/>
            <a:ext cx="14321550" cy="228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Los siguientes resultados son datos idóneos que nos dieron una base real para realizar el análisis de la factibilidad para reemplazar las planchas de</a:t>
            </a:r>
          </a:p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polialuminio, que actualmente se encuentran en el mercado ecuatoriano. (planchas Ecopak).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19226"/>
            <a:ext cx="15077831" cy="59411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725932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la simulación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52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801" r="746" b="1766"/>
          <a:stretch>
            <a:fillRect/>
          </a:stretch>
        </p:blipFill>
        <p:spPr>
          <a:xfrm>
            <a:off x="1899281" y="3667252"/>
            <a:ext cx="12553912" cy="28865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281" y="512078"/>
            <a:ext cx="14321550" cy="15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los ensayos PET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2322" y="1384935"/>
            <a:ext cx="14321550" cy="228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4"/>
              </a:lnSpc>
            </a:pPr>
            <a:r>
              <a:rPr lang="en-US" sz="3200" spc="96">
                <a:solidFill>
                  <a:srgbClr val="251E20"/>
                </a:solidFill>
                <a:latin typeface="Roboto"/>
              </a:rPr>
              <a:t>Se realizó un análisis general de las pruebas a tracción entre planchas Ecopak y planchas de material compuesto. Los demás ensayos del material compuesto se realizaron para una mejor caractetización del mismo.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9281" y="6805505"/>
            <a:ext cx="12553912" cy="29149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9281" y="435489"/>
            <a:ext cx="12520452" cy="28633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9281" y="3707750"/>
            <a:ext cx="12520452" cy="2871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9281" y="6879695"/>
            <a:ext cx="12520452" cy="28536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54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899281" y="512078"/>
            <a:ext cx="14321550" cy="25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los ensayos </a:t>
            </a:r>
          </a:p>
          <a:p>
            <a:pPr algn="ctr"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Tracción: PP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460" b="460"/>
          <a:stretch>
            <a:fillRect/>
          </a:stretch>
        </p:blipFill>
        <p:spPr>
          <a:xfrm>
            <a:off x="1899281" y="2642824"/>
            <a:ext cx="12520452" cy="2893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9281" y="5848752"/>
            <a:ext cx="12520452" cy="28455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55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9261" y="608153"/>
            <a:ext cx="12520452" cy="28934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9261" y="3702937"/>
            <a:ext cx="12520452" cy="28811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69261" y="6969859"/>
            <a:ext cx="12520452" cy="28975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56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899281" y="512078"/>
            <a:ext cx="14321550" cy="25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los ensayos </a:t>
            </a:r>
          </a:p>
          <a:p>
            <a:pPr algn="ctr"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Flexión: PET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9261" y="2942107"/>
            <a:ext cx="12520452" cy="25326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26" r="1757" b="126"/>
          <a:stretch>
            <a:fillRect/>
          </a:stretch>
        </p:blipFill>
        <p:spPr>
          <a:xfrm>
            <a:off x="1899281" y="6076710"/>
            <a:ext cx="12590432" cy="261811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57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2485" y="1227710"/>
            <a:ext cx="12590432" cy="25647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86" y="4187551"/>
            <a:ext cx="12590432" cy="2521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42485" y="6990159"/>
            <a:ext cx="12590432" cy="25574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58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1101"/>
          <a:stretch>
            <a:fillRect/>
          </a:stretch>
        </p:blipFill>
        <p:spPr>
          <a:xfrm>
            <a:off x="2342485" y="3282188"/>
            <a:ext cx="12570371" cy="25133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42485" y="6040425"/>
            <a:ext cx="12570371" cy="25319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9281" y="512078"/>
            <a:ext cx="14321550" cy="25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los ensayos </a:t>
            </a:r>
          </a:p>
          <a:p>
            <a:pPr algn="ctr"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Flexión: PP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59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96088" y="3876675"/>
            <a:ext cx="2180682" cy="2180682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9311230" y="3876675"/>
            <a:ext cx="2180682" cy="2180682"/>
            <a:chOff x="0" y="0"/>
            <a:chExt cx="14400530" cy="14400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9311230" y="6391818"/>
            <a:ext cx="2180682" cy="2180682"/>
            <a:chOff x="0" y="0"/>
            <a:chExt cx="14400530" cy="144005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5400000">
            <a:off x="6796088" y="6391818"/>
            <a:ext cx="2180682" cy="2180682"/>
            <a:chOff x="0" y="0"/>
            <a:chExt cx="14400530" cy="144005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85080" y="736536"/>
            <a:ext cx="7052301" cy="2082807"/>
            <a:chOff x="0" y="0"/>
            <a:chExt cx="5788195" cy="1709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88195" cy="1709469"/>
            </a:xfrm>
            <a:custGeom>
              <a:avLst/>
              <a:gdLst/>
              <a:ahLst/>
              <a:cxnLst/>
              <a:rect l="l" t="t" r="r" b="b"/>
              <a:pathLst>
                <a:path w="5788195" h="1709469">
                  <a:moveTo>
                    <a:pt x="0" y="0"/>
                  </a:moveTo>
                  <a:lnTo>
                    <a:pt x="0" y="1709469"/>
                  </a:lnTo>
                  <a:lnTo>
                    <a:pt x="5788195" y="1709469"/>
                  </a:lnTo>
                  <a:lnTo>
                    <a:pt x="5788195" y="0"/>
                  </a:lnTo>
                  <a:lnTo>
                    <a:pt x="0" y="0"/>
                  </a:lnTo>
                  <a:close/>
                  <a:moveTo>
                    <a:pt x="5727235" y="1648509"/>
                  </a:moveTo>
                  <a:lnTo>
                    <a:pt x="59690" y="1648509"/>
                  </a:lnTo>
                  <a:lnTo>
                    <a:pt x="59690" y="59690"/>
                  </a:lnTo>
                  <a:lnTo>
                    <a:pt x="5727235" y="59690"/>
                  </a:lnTo>
                  <a:lnTo>
                    <a:pt x="5727235" y="1648509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237" r="237"/>
          <a:stretch>
            <a:fillRect/>
          </a:stretch>
        </p:blipFill>
        <p:spPr>
          <a:xfrm>
            <a:off x="7621575" y="4227797"/>
            <a:ext cx="529708" cy="14784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4517" y="6740807"/>
            <a:ext cx="1043823" cy="14827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93232" y="6740807"/>
            <a:ext cx="1216679" cy="14852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19314" y="4341720"/>
            <a:ext cx="1364515" cy="1364515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28700" y="4302043"/>
            <a:ext cx="5138178" cy="1329947"/>
            <a:chOff x="0" y="0"/>
            <a:chExt cx="6850904" cy="177326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2015-2017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Se recolectó 499.33 toneladas de botellas plásticas y tarrinas de comida.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6817186"/>
            <a:ext cx="5138178" cy="1329947"/>
            <a:chOff x="0" y="0"/>
            <a:chExt cx="6850904" cy="177326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BASURA IMPORTADA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Ecuador importa envases reciclados Tetra Pak® de Colombia y Perú.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21122" y="4302043"/>
            <a:ext cx="5138178" cy="1329947"/>
            <a:chOff x="0" y="0"/>
            <a:chExt cx="6850904" cy="177326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RECICLAJE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En el 2017 solo el 11.9% de Tetra Pak® importado es reciclado.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21122" y="7038166"/>
            <a:ext cx="5138178" cy="887987"/>
            <a:chOff x="0" y="0"/>
            <a:chExt cx="6850904" cy="118398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DEFORESTACIÓN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57059"/>
              <a:ext cx="6850904" cy="526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56.25% en 12 provincias del Ecuador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785080" y="1276035"/>
            <a:ext cx="7052301" cy="9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6"/>
              </a:lnSpc>
            </a:pPr>
            <a:r>
              <a:rPr lang="en-US" sz="5600" spc="168">
                <a:solidFill>
                  <a:srgbClr val="251E20"/>
                </a:solidFill>
                <a:latin typeface="Roboto Bold"/>
              </a:rPr>
              <a:t>AMBIENTAL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91" y="983419"/>
            <a:ext cx="12570371" cy="2493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5791" y="3928360"/>
            <a:ext cx="12570371" cy="25687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35791" y="7010158"/>
            <a:ext cx="12591525" cy="25326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60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9281" y="3072144"/>
            <a:ext cx="12562854" cy="25733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9281" y="5993788"/>
            <a:ext cx="12562854" cy="25268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9281" y="512078"/>
            <a:ext cx="14321550" cy="25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los ensayos </a:t>
            </a:r>
          </a:p>
          <a:p>
            <a:pPr algn="ctr"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Compresión: PET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61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2567" y="833271"/>
            <a:ext cx="12562854" cy="251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2567" y="3862125"/>
            <a:ext cx="12562854" cy="25627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2567" y="6700252"/>
            <a:ext cx="12562854" cy="25733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62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899281" y="512078"/>
            <a:ext cx="14321550" cy="25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de resultados de los ensayos </a:t>
            </a:r>
          </a:p>
          <a:p>
            <a:pPr algn="ctr"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Compresión: PP</a:t>
            </a:r>
          </a:p>
          <a:p>
            <a:pPr>
              <a:lnSpc>
                <a:spcPts val="4544"/>
              </a:lnSpc>
            </a:pPr>
            <a:endParaRPr lang="en-US" sz="5600" spc="168">
              <a:solidFill>
                <a:srgbClr val="251E20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7" y="3116856"/>
            <a:ext cx="12568021" cy="2245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7" y="5979857"/>
            <a:ext cx="12568020" cy="25386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63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7" y="1187387"/>
            <a:ext cx="12573188" cy="25496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7" y="4187551"/>
            <a:ext cx="12573187" cy="2525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7" y="7136067"/>
            <a:ext cx="12567833" cy="25466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64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3" name="AutoShape 3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06" y="1711434"/>
            <a:ext cx="7177894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96" y="1703973"/>
            <a:ext cx="7164748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9281" y="512078"/>
            <a:ext cx="14321550" cy="9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Análisis comparativo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65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76325"/>
            <a:ext cx="6951828" cy="101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spc="140">
                <a:solidFill>
                  <a:srgbClr val="251E20"/>
                </a:solidFill>
                <a:latin typeface="Roboto Bold"/>
              </a:rPr>
              <a:t>CONCLUSIONES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66</a:t>
            </a:r>
          </a:p>
        </p:txBody>
      </p:sp>
      <p:sp>
        <p:nvSpPr>
          <p:cNvPr id="6" name="AutoShape 6"/>
          <p:cNvSpPr/>
          <p:nvPr/>
        </p:nvSpPr>
        <p:spPr>
          <a:xfrm>
            <a:off x="9366817" y="1028700"/>
            <a:ext cx="55998" cy="82296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AutoShape 7"/>
          <p:cNvSpPr/>
          <p:nvPr/>
        </p:nvSpPr>
        <p:spPr>
          <a:xfrm>
            <a:off x="9215338" y="943131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8" name="Group 8"/>
          <p:cNvGrpSpPr/>
          <p:nvPr/>
        </p:nvGrpSpPr>
        <p:grpSpPr>
          <a:xfrm>
            <a:off x="10349827" y="284813"/>
            <a:ext cx="6256376" cy="1899253"/>
            <a:chOff x="0" y="0"/>
            <a:chExt cx="8341835" cy="2532338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CONFORMACIÓN DE MATERIAL COMPUESTO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44041"/>
              <a:ext cx="8341835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 base a materiales reciclados fue el mayor logro.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43337" y="2776620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2" name="Group 12"/>
          <p:cNvGrpSpPr/>
          <p:nvPr/>
        </p:nvGrpSpPr>
        <p:grpSpPr>
          <a:xfrm>
            <a:off x="10475792" y="4359876"/>
            <a:ext cx="6256376" cy="1442053"/>
            <a:chOff x="0" y="0"/>
            <a:chExt cx="8341835" cy="192273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MAYOR RIGIDÉZ </a:t>
              </a:r>
            </a:p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MAYOR FRAGILIDAD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44041"/>
              <a:ext cx="834183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en comparación con el material Ecopak. 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243337" y="4567892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6" name="Group 16"/>
          <p:cNvGrpSpPr/>
          <p:nvPr/>
        </p:nvGrpSpPr>
        <p:grpSpPr>
          <a:xfrm>
            <a:off x="10349827" y="6214696"/>
            <a:ext cx="6256376" cy="1899253"/>
            <a:chOff x="0" y="0"/>
            <a:chExt cx="8341835" cy="253233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76200"/>
              <a:ext cx="8341835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ERRORES GENERADOS EN LAS PLANCHAS DE PP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344041"/>
              <a:ext cx="8341835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fueron debido a las características de la materia prima. 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20" name="AutoShape 20"/>
          <p:cNvSpPr/>
          <p:nvPr/>
        </p:nvSpPr>
        <p:spPr>
          <a:xfrm>
            <a:off x="9243337" y="6406998"/>
            <a:ext cx="358956" cy="344649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21" name="Group 21"/>
          <p:cNvGrpSpPr/>
          <p:nvPr/>
        </p:nvGrpSpPr>
        <p:grpSpPr>
          <a:xfrm>
            <a:off x="10349827" y="8363824"/>
            <a:ext cx="6256376" cy="1365853"/>
            <a:chOff x="0" y="0"/>
            <a:chExt cx="8341835" cy="1821138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POLIALUMINIO UTILIZADO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632841"/>
              <a:ext cx="8341835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fue para las planchas de PET 3.50% y para las planchas de PP 5.50%.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49827" y="2649374"/>
            <a:ext cx="6256376" cy="1365853"/>
            <a:chOff x="0" y="0"/>
            <a:chExt cx="8341835" cy="182113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76200"/>
              <a:ext cx="8341835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59">
                  <a:solidFill>
                    <a:srgbClr val="251E20"/>
                  </a:solidFill>
                  <a:latin typeface="Roboto"/>
                </a:rPr>
                <a:t>PROPIEDADES MECÁNICAS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32841"/>
              <a:ext cx="8341835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esfuerzo máximo y módulo de elasticidad fue superado en comparación al Ecopak. 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9187339" y="8363824"/>
            <a:ext cx="358956" cy="344649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48233"/>
            <a:ext cx="3215575" cy="2773807"/>
            <a:chOff x="0" y="0"/>
            <a:chExt cx="4287433" cy="36984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4093" b="14093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AutoShape 5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AutoShape 6"/>
          <p:cNvSpPr/>
          <p:nvPr/>
        </p:nvSpPr>
        <p:spPr>
          <a:xfrm>
            <a:off x="17533417" y="8191500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7" name="Group 7"/>
          <p:cNvGrpSpPr/>
          <p:nvPr/>
        </p:nvGrpSpPr>
        <p:grpSpPr>
          <a:xfrm>
            <a:off x="5822994" y="4948233"/>
            <a:ext cx="3215575" cy="2773807"/>
            <a:chOff x="0" y="0"/>
            <a:chExt cx="4287433" cy="369840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14093" b="14093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0693594" y="4948233"/>
            <a:ext cx="3215575" cy="2773807"/>
            <a:chOff x="0" y="0"/>
            <a:chExt cx="4287433" cy="36984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127" r="2127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822994" y="4948233"/>
            <a:ext cx="3215575" cy="2773807"/>
            <a:chOff x="0" y="0"/>
            <a:chExt cx="4287433" cy="369840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t="6869" b="6869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028700" y="4948233"/>
            <a:ext cx="3215575" cy="2773807"/>
            <a:chOff x="0" y="0"/>
            <a:chExt cx="4287433" cy="369840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 l="11777" r="11777"/>
            <a:stretch>
              <a:fillRect/>
            </a:stretch>
          </p:blipFill>
          <p:spPr>
            <a:xfrm>
              <a:off x="0" y="0"/>
              <a:ext cx="4287433" cy="3698409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1028700" y="8130252"/>
            <a:ext cx="3817990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Puede ser reemplazo para el Ecopak.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1028700"/>
            <a:ext cx="14818503" cy="2966988"/>
            <a:chOff x="0" y="0"/>
            <a:chExt cx="19758004" cy="395598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322043"/>
              <a:ext cx="17349016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7150"/>
              <a:ext cx="19758004" cy="274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144">
                  <a:solidFill>
                    <a:srgbClr val="251E20"/>
                  </a:solidFill>
                  <a:latin typeface="Roboto Bold"/>
                </a:rPr>
                <a:t>BENEFICIOS DEL MATERIAL COMPUESTO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22994" y="8130252"/>
            <a:ext cx="3817990" cy="198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Puede ser reemplazo para: MDF, aglomerado, maderas, entre otros.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93594" y="8130252"/>
            <a:ext cx="3817990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51E20"/>
                </a:solidFill>
                <a:latin typeface="Roboto"/>
              </a:rPr>
              <a:t>Se elimina la importación del Polialuminio.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0965" y="895350"/>
            <a:ext cx="13208860" cy="98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Recomendaciones Generales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68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81684" y="4187551"/>
            <a:ext cx="14179221" cy="1100275"/>
            <a:chOff x="0" y="0"/>
            <a:chExt cx="18905628" cy="1467033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18905628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RECOLECCIÓN DE MATERIAL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88337"/>
              <a:ext cx="1890562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Tener un lugar específico para la recolección de material reciclado. 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4187551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0" name="Group 10"/>
          <p:cNvGrpSpPr/>
          <p:nvPr/>
        </p:nvGrpSpPr>
        <p:grpSpPr>
          <a:xfrm>
            <a:off x="1881684" y="7266485"/>
            <a:ext cx="13568140" cy="1100275"/>
            <a:chOff x="0" y="0"/>
            <a:chExt cx="18090854" cy="146703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18090854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CLASIFICACIÓN SISTEMATICA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88337"/>
              <a:ext cx="1809085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Instaurar la clasificación sistemática de diferentes desechos.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28700" y="7266485"/>
            <a:ext cx="349095" cy="32077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4" name="AutoShape 14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15" name="TextBox 15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0965" y="895350"/>
            <a:ext cx="13208860" cy="98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</a:pPr>
            <a:r>
              <a:rPr lang="en-US" sz="5600" spc="168">
                <a:solidFill>
                  <a:srgbClr val="251E20"/>
                </a:solidFill>
                <a:latin typeface="Roboto"/>
              </a:rPr>
              <a:t>Recomendaciones Específicas</a:t>
            </a:r>
          </a:p>
        </p:txBody>
      </p:sp>
      <p:sp>
        <p:nvSpPr>
          <p:cNvPr id="3" name="AutoShape 3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4" name="AutoShape 4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5" name="TextBox 5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69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81684" y="4187551"/>
            <a:ext cx="5595058" cy="1999435"/>
            <a:chOff x="0" y="0"/>
            <a:chExt cx="7460077" cy="2665913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7460077" cy="122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POLIALUMINIO TETRA PAK®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77617"/>
              <a:ext cx="7460077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Lavado integro para evitar malos olores y formaciones de moho. 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4187551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0" name="Group 10"/>
          <p:cNvGrpSpPr/>
          <p:nvPr/>
        </p:nvGrpSpPr>
        <p:grpSpPr>
          <a:xfrm>
            <a:off x="1881684" y="7266485"/>
            <a:ext cx="5595058" cy="2014675"/>
            <a:chOff x="0" y="0"/>
            <a:chExt cx="7460077" cy="268623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7460077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POLIPROPILENO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88337"/>
              <a:ext cx="7460077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No se recomiendo el uso de fundas para la elabaración de material compuesto.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28700" y="7266485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4" name="Group 14"/>
          <p:cNvGrpSpPr/>
          <p:nvPr/>
        </p:nvGrpSpPr>
        <p:grpSpPr>
          <a:xfrm>
            <a:off x="9349284" y="4187551"/>
            <a:ext cx="5595058" cy="2014675"/>
            <a:chOff x="0" y="0"/>
            <a:chExt cx="7460077" cy="268623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525"/>
              <a:ext cx="7460077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SILICONA LIQUIDA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88337"/>
              <a:ext cx="7460077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Se sugiere el uso de este producto para evitar que se pege el material al molde. 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8496300" y="4187551"/>
            <a:ext cx="349095" cy="320771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18" name="Group 18"/>
          <p:cNvGrpSpPr/>
          <p:nvPr/>
        </p:nvGrpSpPr>
        <p:grpSpPr>
          <a:xfrm>
            <a:off x="9349284" y="7266485"/>
            <a:ext cx="5595058" cy="2014675"/>
            <a:chOff x="0" y="0"/>
            <a:chExt cx="7460077" cy="268623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9525"/>
              <a:ext cx="7460077" cy="6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MOLDE DE PRENSADO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88337"/>
              <a:ext cx="7460077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1E20"/>
                  </a:solidFill>
                  <a:latin typeface="Roboto"/>
                </a:rPr>
                <a:t>Se aconseja que el molde de prensado tenga agujeros de desfogue. 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8496300" y="7266485"/>
            <a:ext cx="349095" cy="32077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22" name="AutoShape 22"/>
          <p:cNvSpPr/>
          <p:nvPr/>
        </p:nvSpPr>
        <p:spPr>
          <a:xfrm>
            <a:off x="1028700" y="-1450072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23" name="TextBox 23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96088" y="3876675"/>
            <a:ext cx="2180682" cy="2180682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9311230" y="3876675"/>
            <a:ext cx="2180682" cy="2180682"/>
            <a:chOff x="0" y="0"/>
            <a:chExt cx="14400530" cy="14400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9311230" y="6391818"/>
            <a:ext cx="2180682" cy="2180682"/>
            <a:chOff x="0" y="0"/>
            <a:chExt cx="14400530" cy="144005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5400000">
            <a:off x="6796088" y="6391818"/>
            <a:ext cx="2180682" cy="2180682"/>
            <a:chOff x="0" y="0"/>
            <a:chExt cx="14400530" cy="144005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85080" y="736536"/>
            <a:ext cx="7052301" cy="2082807"/>
            <a:chOff x="0" y="0"/>
            <a:chExt cx="5788195" cy="1709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88195" cy="1709469"/>
            </a:xfrm>
            <a:custGeom>
              <a:avLst/>
              <a:gdLst/>
              <a:ahLst/>
              <a:cxnLst/>
              <a:rect l="l" t="t" r="r" b="b"/>
              <a:pathLst>
                <a:path w="5788195" h="1709469">
                  <a:moveTo>
                    <a:pt x="0" y="0"/>
                  </a:moveTo>
                  <a:lnTo>
                    <a:pt x="0" y="1709469"/>
                  </a:lnTo>
                  <a:lnTo>
                    <a:pt x="5788195" y="1709469"/>
                  </a:lnTo>
                  <a:lnTo>
                    <a:pt x="5788195" y="0"/>
                  </a:lnTo>
                  <a:lnTo>
                    <a:pt x="0" y="0"/>
                  </a:lnTo>
                  <a:close/>
                  <a:moveTo>
                    <a:pt x="5727235" y="1648509"/>
                  </a:moveTo>
                  <a:lnTo>
                    <a:pt x="59690" y="1648509"/>
                  </a:lnTo>
                  <a:lnTo>
                    <a:pt x="59690" y="59690"/>
                  </a:lnTo>
                  <a:lnTo>
                    <a:pt x="5727235" y="59690"/>
                  </a:lnTo>
                  <a:lnTo>
                    <a:pt x="5727235" y="1648509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41494" y="4122081"/>
            <a:ext cx="1689870" cy="16898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1461" y="6707191"/>
            <a:ext cx="1549935" cy="15499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50607" y="4216052"/>
            <a:ext cx="1501929" cy="15019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45501" y="6626088"/>
            <a:ext cx="1712142" cy="171214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28700" y="4302043"/>
            <a:ext cx="5138178" cy="1329947"/>
            <a:chOff x="0" y="0"/>
            <a:chExt cx="6850904" cy="177326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CALIDAD DE VIDA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Implementación de puntos de reciclaje.</a:t>
              </a:r>
            </a:p>
            <a:p>
              <a:pPr algn="r"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Cultura 3R.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6817186"/>
            <a:ext cx="5138178" cy="1329947"/>
            <a:chOff x="0" y="0"/>
            <a:chExt cx="6850904" cy="177326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BIENESTAR SOCIAL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Mayor cuidado a la naturaleza.</a:t>
              </a:r>
            </a:p>
            <a:p>
              <a:pPr algn="r"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Menor impacto ambiental.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21122" y="4302043"/>
            <a:ext cx="5138178" cy="1329947"/>
            <a:chOff x="0" y="0"/>
            <a:chExt cx="6850904" cy="177326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CONSTRUCCIÓN SOSTENIBLE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Alternativa para materiales disponibles en el mercado.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21122" y="6817186"/>
            <a:ext cx="5138178" cy="1329947"/>
            <a:chOff x="0" y="0"/>
            <a:chExt cx="6850904" cy="177326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MATERIAL ASEQUIBLE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5705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Elaborado con material local 100% reciclado.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785080" y="1276035"/>
            <a:ext cx="7052301" cy="9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6"/>
              </a:lnSpc>
            </a:pPr>
            <a:r>
              <a:rPr lang="en-US" sz="5600" spc="168">
                <a:solidFill>
                  <a:srgbClr val="251E20"/>
                </a:solidFill>
                <a:latin typeface="Roboto Bold"/>
              </a:rPr>
              <a:t>SOCIAL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7792" y="1028700"/>
            <a:ext cx="11029114" cy="8325655"/>
            <a:chOff x="0" y="0"/>
            <a:chExt cx="9052174" cy="6833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52175" cy="6833302"/>
            </a:xfrm>
            <a:custGeom>
              <a:avLst/>
              <a:gdLst/>
              <a:ahLst/>
              <a:cxnLst/>
              <a:rect l="l" t="t" r="r" b="b"/>
              <a:pathLst>
                <a:path w="9052175" h="6833302">
                  <a:moveTo>
                    <a:pt x="0" y="0"/>
                  </a:moveTo>
                  <a:lnTo>
                    <a:pt x="0" y="6833302"/>
                  </a:lnTo>
                  <a:lnTo>
                    <a:pt x="9052175" y="6833302"/>
                  </a:lnTo>
                  <a:lnTo>
                    <a:pt x="9052175" y="0"/>
                  </a:lnTo>
                  <a:lnTo>
                    <a:pt x="0" y="0"/>
                  </a:lnTo>
                  <a:close/>
                  <a:moveTo>
                    <a:pt x="8991214" y="6772342"/>
                  </a:moveTo>
                  <a:lnTo>
                    <a:pt x="59690" y="6772342"/>
                  </a:lnTo>
                  <a:lnTo>
                    <a:pt x="59690" y="59690"/>
                  </a:lnTo>
                  <a:lnTo>
                    <a:pt x="8991214" y="59690"/>
                  </a:lnTo>
                  <a:lnTo>
                    <a:pt x="8991214" y="6772342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762910" y="1926908"/>
            <a:ext cx="9078878" cy="204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GRACIAS POR SU ATENCIÓN </a:t>
            </a:r>
          </a:p>
        </p:txBody>
      </p:sp>
      <p:sp>
        <p:nvSpPr>
          <p:cNvPr id="5" name="AutoShape 5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6" name="AutoShape 6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7" name="TextBox 7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70</a:t>
            </a:r>
          </a:p>
        </p:txBody>
      </p:sp>
      <p:sp>
        <p:nvSpPr>
          <p:cNvPr id="8" name="AutoShape 8"/>
          <p:cNvSpPr/>
          <p:nvPr/>
        </p:nvSpPr>
        <p:spPr>
          <a:xfrm>
            <a:off x="1028700" y="-1775460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9" name="TextBox 9"/>
          <p:cNvSpPr txBox="1"/>
          <p:nvPr/>
        </p:nvSpPr>
        <p:spPr>
          <a:xfrm rot="5400000">
            <a:off x="15842693" y="7268324"/>
            <a:ext cx="323285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Sangolquí- Ecuador •ENERO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96088" y="3876675"/>
            <a:ext cx="2180682" cy="2180682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9311230" y="3876675"/>
            <a:ext cx="2180682" cy="2180682"/>
            <a:chOff x="0" y="0"/>
            <a:chExt cx="14400530" cy="14400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9311230" y="6391818"/>
            <a:ext cx="2180682" cy="2180682"/>
            <a:chOff x="0" y="0"/>
            <a:chExt cx="14400530" cy="144005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5400000">
            <a:off x="6796088" y="6391818"/>
            <a:ext cx="2180682" cy="2180682"/>
            <a:chOff x="0" y="0"/>
            <a:chExt cx="14400530" cy="144005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85080" y="736536"/>
            <a:ext cx="7052301" cy="2082807"/>
            <a:chOff x="0" y="0"/>
            <a:chExt cx="5788195" cy="1709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88195" cy="1709469"/>
            </a:xfrm>
            <a:custGeom>
              <a:avLst/>
              <a:gdLst/>
              <a:ahLst/>
              <a:cxnLst/>
              <a:rect l="l" t="t" r="r" b="b"/>
              <a:pathLst>
                <a:path w="5788195" h="1709469">
                  <a:moveTo>
                    <a:pt x="0" y="0"/>
                  </a:moveTo>
                  <a:lnTo>
                    <a:pt x="0" y="1709469"/>
                  </a:lnTo>
                  <a:lnTo>
                    <a:pt x="5788195" y="1709469"/>
                  </a:lnTo>
                  <a:lnTo>
                    <a:pt x="5788195" y="0"/>
                  </a:lnTo>
                  <a:lnTo>
                    <a:pt x="0" y="0"/>
                  </a:lnTo>
                  <a:close/>
                  <a:moveTo>
                    <a:pt x="5727235" y="1648509"/>
                  </a:moveTo>
                  <a:lnTo>
                    <a:pt x="59690" y="1648509"/>
                  </a:lnTo>
                  <a:lnTo>
                    <a:pt x="59690" y="59690"/>
                  </a:lnTo>
                  <a:lnTo>
                    <a:pt x="5727235" y="59690"/>
                  </a:lnTo>
                  <a:lnTo>
                    <a:pt x="5727235" y="1648509"/>
                  </a:lnTo>
                  <a:close/>
                </a:path>
              </a:pathLst>
            </a:custGeom>
            <a:solidFill>
              <a:srgbClr val="251E2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6008" y="4355254"/>
            <a:ext cx="1405388" cy="123324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074705" y="7260162"/>
            <a:ext cx="1767995" cy="443993"/>
            <a:chOff x="0" y="0"/>
            <a:chExt cx="5628640" cy="14135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14670" cy="1413510"/>
            </a:xfrm>
            <a:custGeom>
              <a:avLst/>
              <a:gdLst/>
              <a:ahLst/>
              <a:cxnLst/>
              <a:rect l="l" t="t" r="r" b="b"/>
              <a:pathLst>
                <a:path w="5614670" h="1413510">
                  <a:moveTo>
                    <a:pt x="0" y="0"/>
                  </a:moveTo>
                  <a:lnTo>
                    <a:pt x="0" y="1413510"/>
                  </a:lnTo>
                  <a:lnTo>
                    <a:pt x="5614670" y="1413510"/>
                  </a:lnTo>
                  <a:lnTo>
                    <a:pt x="5614670" y="0"/>
                  </a:lnTo>
                  <a:lnTo>
                    <a:pt x="0" y="0"/>
                  </a:lnTo>
                  <a:close/>
                  <a:moveTo>
                    <a:pt x="800100" y="576580"/>
                  </a:moveTo>
                  <a:lnTo>
                    <a:pt x="800100" y="1404620"/>
                  </a:lnTo>
                  <a:lnTo>
                    <a:pt x="10160" y="1404620"/>
                  </a:lnTo>
                  <a:lnTo>
                    <a:pt x="10160" y="402590"/>
                  </a:lnTo>
                  <a:lnTo>
                    <a:pt x="800100" y="402590"/>
                  </a:lnTo>
                  <a:lnTo>
                    <a:pt x="800100" y="576580"/>
                  </a:lnTo>
                  <a:close/>
                  <a:moveTo>
                    <a:pt x="1601470" y="576580"/>
                  </a:moveTo>
                  <a:lnTo>
                    <a:pt x="1601470" y="1404620"/>
                  </a:lnTo>
                  <a:lnTo>
                    <a:pt x="810260" y="1404620"/>
                  </a:lnTo>
                  <a:lnTo>
                    <a:pt x="810260" y="402590"/>
                  </a:lnTo>
                  <a:lnTo>
                    <a:pt x="1601470" y="402590"/>
                  </a:lnTo>
                  <a:lnTo>
                    <a:pt x="1601470" y="576580"/>
                  </a:lnTo>
                  <a:close/>
                  <a:moveTo>
                    <a:pt x="2401570" y="576580"/>
                  </a:moveTo>
                  <a:lnTo>
                    <a:pt x="2401570" y="1404620"/>
                  </a:lnTo>
                  <a:lnTo>
                    <a:pt x="1610360" y="1404620"/>
                  </a:lnTo>
                  <a:lnTo>
                    <a:pt x="1610360" y="1122680"/>
                  </a:lnTo>
                  <a:lnTo>
                    <a:pt x="1611630" y="1122680"/>
                  </a:lnTo>
                  <a:lnTo>
                    <a:pt x="1611630" y="576580"/>
                  </a:lnTo>
                  <a:lnTo>
                    <a:pt x="1610360" y="576580"/>
                  </a:lnTo>
                  <a:lnTo>
                    <a:pt x="1610360" y="402590"/>
                  </a:lnTo>
                  <a:lnTo>
                    <a:pt x="2401570" y="402590"/>
                  </a:lnTo>
                  <a:lnTo>
                    <a:pt x="2401570" y="576580"/>
                  </a:lnTo>
                  <a:close/>
                  <a:moveTo>
                    <a:pt x="3202940" y="576580"/>
                  </a:moveTo>
                  <a:lnTo>
                    <a:pt x="3202940" y="1404620"/>
                  </a:lnTo>
                  <a:lnTo>
                    <a:pt x="2411730" y="1404620"/>
                  </a:lnTo>
                  <a:lnTo>
                    <a:pt x="2411730" y="402590"/>
                  </a:lnTo>
                  <a:lnTo>
                    <a:pt x="3202940" y="402590"/>
                  </a:lnTo>
                  <a:lnTo>
                    <a:pt x="3202940" y="576580"/>
                  </a:lnTo>
                  <a:close/>
                  <a:moveTo>
                    <a:pt x="4003040" y="576580"/>
                  </a:moveTo>
                  <a:lnTo>
                    <a:pt x="4003040" y="1404620"/>
                  </a:lnTo>
                  <a:lnTo>
                    <a:pt x="3211830" y="1404620"/>
                  </a:lnTo>
                  <a:lnTo>
                    <a:pt x="3211830" y="1122680"/>
                  </a:lnTo>
                  <a:lnTo>
                    <a:pt x="3213100" y="1122680"/>
                  </a:lnTo>
                  <a:lnTo>
                    <a:pt x="3213100" y="576580"/>
                  </a:lnTo>
                  <a:lnTo>
                    <a:pt x="3211830" y="576580"/>
                  </a:lnTo>
                  <a:lnTo>
                    <a:pt x="3211830" y="402590"/>
                  </a:lnTo>
                  <a:lnTo>
                    <a:pt x="4003040" y="402590"/>
                  </a:lnTo>
                  <a:lnTo>
                    <a:pt x="4003040" y="576580"/>
                  </a:lnTo>
                  <a:close/>
                  <a:moveTo>
                    <a:pt x="4804410" y="576580"/>
                  </a:moveTo>
                  <a:lnTo>
                    <a:pt x="4804410" y="1404620"/>
                  </a:lnTo>
                  <a:lnTo>
                    <a:pt x="4013200" y="1404620"/>
                  </a:lnTo>
                  <a:lnTo>
                    <a:pt x="4013200" y="402590"/>
                  </a:lnTo>
                  <a:lnTo>
                    <a:pt x="4804410" y="402590"/>
                  </a:lnTo>
                  <a:lnTo>
                    <a:pt x="4804410" y="576580"/>
                  </a:lnTo>
                  <a:close/>
                  <a:moveTo>
                    <a:pt x="5604510" y="576580"/>
                  </a:moveTo>
                  <a:lnTo>
                    <a:pt x="5604510" y="1404620"/>
                  </a:lnTo>
                  <a:lnTo>
                    <a:pt x="4813300" y="1404620"/>
                  </a:lnTo>
                  <a:lnTo>
                    <a:pt x="4813300" y="1122680"/>
                  </a:lnTo>
                  <a:lnTo>
                    <a:pt x="4814570" y="1122680"/>
                  </a:lnTo>
                  <a:lnTo>
                    <a:pt x="4814570" y="576580"/>
                  </a:lnTo>
                  <a:lnTo>
                    <a:pt x="4813300" y="576580"/>
                  </a:lnTo>
                  <a:lnTo>
                    <a:pt x="4813300" y="402590"/>
                  </a:lnTo>
                  <a:lnTo>
                    <a:pt x="5604510" y="402590"/>
                  </a:lnTo>
                  <a:lnTo>
                    <a:pt x="5604510" y="5765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45501" y="4523023"/>
            <a:ext cx="1734005" cy="10654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66048" y="6746636"/>
            <a:ext cx="1471046" cy="1471046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28700" y="4266324"/>
            <a:ext cx="5138178" cy="1830151"/>
            <a:chOff x="0" y="-47625"/>
            <a:chExt cx="6850904" cy="244020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NUEVAS FUENTES DE TRABAJO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57059"/>
              <a:ext cx="6850904" cy="173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07"/>
                </a:lnSpc>
              </a:pPr>
              <a:r>
                <a:rPr lang="es-EC" sz="2100" spc="63" dirty="0">
                  <a:solidFill>
                    <a:srgbClr val="251E20"/>
                  </a:solidFill>
                  <a:latin typeface="Roboto"/>
                </a:rPr>
                <a:t>Creación de empleo local.</a:t>
              </a:r>
            </a:p>
            <a:p>
              <a:pPr algn="r">
                <a:lnSpc>
                  <a:spcPts val="3507"/>
                </a:lnSpc>
              </a:pPr>
              <a:r>
                <a:rPr lang="es-EC" sz="2100" spc="63" dirty="0">
                  <a:solidFill>
                    <a:srgbClr val="251E20"/>
                  </a:solidFill>
                  <a:latin typeface="Roboto"/>
                </a:rPr>
                <a:t>	         Mano de obra no calificada de sectores vulnerables</a:t>
              </a:r>
              <a:r>
                <a:rPr lang="en-US" sz="2100" spc="63" dirty="0">
                  <a:solidFill>
                    <a:srgbClr val="251E20"/>
                  </a:solidFill>
                  <a:latin typeface="Roboto"/>
                </a:rPr>
                <a:t>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7002447"/>
            <a:ext cx="5138178" cy="932471"/>
            <a:chOff x="0" y="-47625"/>
            <a:chExt cx="6850904" cy="124329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7625"/>
              <a:ext cx="6850904" cy="49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NUEVOS PRODUCTOS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57060"/>
              <a:ext cx="6850904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07"/>
                </a:lnSpc>
              </a:pPr>
              <a:r>
                <a:rPr lang="es-EC" sz="2100" spc="63" dirty="0">
                  <a:solidFill>
                    <a:srgbClr val="251E20"/>
                  </a:solidFill>
                  <a:latin typeface="Roboto"/>
                </a:rPr>
                <a:t>En base al material compuesto.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21122" y="4107733"/>
            <a:ext cx="5138178" cy="1718567"/>
            <a:chOff x="0" y="0"/>
            <a:chExt cx="6850904" cy="229142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6850904" cy="1009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DINAMIZACIÓN DE LA ECONOMIA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175219"/>
              <a:ext cx="6850904" cy="111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Espacio para empredimiento y emprededores.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121122" y="6843856"/>
            <a:ext cx="5138178" cy="1276607"/>
            <a:chOff x="0" y="0"/>
            <a:chExt cx="6850904" cy="170214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6850904" cy="1009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 spc="286">
                  <a:solidFill>
                    <a:srgbClr val="191919"/>
                  </a:solidFill>
                  <a:latin typeface="Roboto"/>
                </a:rPr>
                <a:t>COMPETITIVIDAD INTERNACIONAL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175219"/>
              <a:ext cx="6850904" cy="526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7"/>
                </a:lnSpc>
              </a:pPr>
              <a:r>
                <a:rPr lang="en-US" sz="2100" spc="63">
                  <a:solidFill>
                    <a:srgbClr val="251E20"/>
                  </a:solidFill>
                  <a:latin typeface="Roboto"/>
                </a:rPr>
                <a:t>Mayor competitividad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785080" y="1276035"/>
            <a:ext cx="7052301" cy="9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6"/>
              </a:lnSpc>
            </a:pPr>
            <a:r>
              <a:rPr lang="en-US" sz="5600" spc="168">
                <a:solidFill>
                  <a:srgbClr val="251E20"/>
                </a:solidFill>
                <a:latin typeface="Roboto Bold"/>
              </a:rPr>
              <a:t>ECONÓMICO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1162050"/>
            <a:ext cx="7728686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44">
                <a:solidFill>
                  <a:srgbClr val="251E20"/>
                </a:solidFill>
                <a:latin typeface="Roboto Bold"/>
              </a:rPr>
              <a:t>INTRODUCCIÓN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1069731"/>
            <a:ext cx="228600" cy="4191000"/>
          </a:xfrm>
          <a:prstGeom prst="rect">
            <a:avLst/>
          </a:prstGeom>
          <a:solidFill>
            <a:srgbClr val="251E20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4929505"/>
            <a:ext cx="7766758" cy="4328795"/>
            <a:chOff x="0" y="0"/>
            <a:chExt cx="10355677" cy="5771727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"/>
              <a:ext cx="10355677" cy="1213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200" spc="320">
                  <a:solidFill>
                    <a:srgbClr val="251E20"/>
                  </a:solidFill>
                  <a:latin typeface="Roboto Bold"/>
                </a:rPr>
                <a:t>DE QUE ESTAN COMPUESTAS  LAS PLANCHAS?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27953"/>
              <a:ext cx="10355677" cy="3943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Dependiendo de su matriz polimérica están compuestos de: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Polímero virgen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Polímero reciclado</a:t>
              </a:r>
            </a:p>
            <a:p>
              <a:pPr>
                <a:lnSpc>
                  <a:spcPts val="3919"/>
                </a:lnSpc>
              </a:pPr>
              <a:r>
                <a:rPr lang="en-US" sz="2799" spc="55">
                  <a:solidFill>
                    <a:srgbClr val="251E20"/>
                  </a:solidFill>
                  <a:latin typeface="Roboto"/>
                </a:rPr>
                <a:t>Y adicionalmente continenen </a:t>
              </a:r>
              <a:r>
                <a:rPr lang="en-US" sz="2800" spc="56">
                  <a:solidFill>
                    <a:srgbClr val="251E20"/>
                  </a:solidFill>
                  <a:latin typeface="Roboto"/>
                </a:rPr>
                <a:t> una fibra o refuerzo de polialumunio.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7712550" y="4187551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8" name="AutoShape 8"/>
          <p:cNvSpPr/>
          <p:nvPr/>
        </p:nvSpPr>
        <p:spPr>
          <a:xfrm>
            <a:off x="17712550" y="2740928"/>
            <a:ext cx="41785" cy="760681"/>
          </a:xfrm>
          <a:prstGeom prst="rect">
            <a:avLst/>
          </a:prstGeom>
          <a:solidFill>
            <a:srgbClr val="251E20"/>
          </a:solidFill>
        </p:spPr>
      </p:sp>
      <p:sp>
        <p:nvSpPr>
          <p:cNvPr id="9" name="TextBox 9"/>
          <p:cNvSpPr txBox="1"/>
          <p:nvPr/>
        </p:nvSpPr>
        <p:spPr>
          <a:xfrm>
            <a:off x="17390840" y="1047750"/>
            <a:ext cx="513755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20"/>
                </a:solidFill>
                <a:latin typeface="Roboto"/>
              </a:rPr>
              <a:t>09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83242" y="8843010"/>
            <a:ext cx="5976058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51E20"/>
                </a:solidFill>
                <a:latin typeface="Roboto"/>
              </a:rPr>
              <a:t>Sangolquí - Ecuador •ENERO 2020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25334" r="25334"/>
          <a:stretch>
            <a:fillRect/>
          </a:stretch>
        </p:blipFill>
        <p:spPr>
          <a:xfrm>
            <a:off x="11402568" y="0"/>
            <a:ext cx="5856732" cy="792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259300" y="6214437"/>
            <a:ext cx="1409700" cy="1278235"/>
          </a:xfrm>
          <a:prstGeom prst="rect">
            <a:avLst/>
          </a:prstGeom>
          <a:solidFill>
            <a:srgbClr val="251E20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2233</Words>
  <Application>Microsoft Office PowerPoint</Application>
  <PresentationFormat>Personalizado</PresentationFormat>
  <Paragraphs>467</Paragraphs>
  <Slides>70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6" baseType="lpstr">
      <vt:lpstr>Roboto Bold</vt:lpstr>
      <vt:lpstr>Arial</vt:lpstr>
      <vt:lpstr>Roboto</vt:lpstr>
      <vt:lpstr>Calibri</vt:lpstr>
      <vt:lpstr>Antonio Light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LAU</dc:title>
  <dc:creator>Lau Hurtado</dc:creator>
  <cp:lastModifiedBy>Lau Hurtado</cp:lastModifiedBy>
  <cp:revision>18</cp:revision>
  <dcterms:created xsi:type="dcterms:W3CDTF">2006-08-16T00:00:00Z</dcterms:created>
  <dcterms:modified xsi:type="dcterms:W3CDTF">2020-01-22T04:17:44Z</dcterms:modified>
  <dc:identifier>DADvujQhgj8</dc:identifier>
</cp:coreProperties>
</file>