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7" r:id="rId2"/>
    <p:sldId id="337" r:id="rId3"/>
    <p:sldId id="286" r:id="rId4"/>
    <p:sldId id="288" r:id="rId5"/>
    <p:sldId id="293" r:id="rId6"/>
    <p:sldId id="345" r:id="rId7"/>
    <p:sldId id="289" r:id="rId8"/>
    <p:sldId id="291" r:id="rId9"/>
    <p:sldId id="292" r:id="rId10"/>
    <p:sldId id="341" r:id="rId11"/>
    <p:sldId id="294" r:id="rId12"/>
    <p:sldId id="295" r:id="rId13"/>
    <p:sldId id="298" r:id="rId14"/>
    <p:sldId id="297" r:id="rId15"/>
    <p:sldId id="299" r:id="rId16"/>
    <p:sldId id="300" r:id="rId17"/>
    <p:sldId id="301" r:id="rId18"/>
    <p:sldId id="307" r:id="rId19"/>
    <p:sldId id="310" r:id="rId20"/>
    <p:sldId id="309" r:id="rId21"/>
    <p:sldId id="311" r:id="rId22"/>
    <p:sldId id="317" r:id="rId23"/>
    <p:sldId id="312" r:id="rId24"/>
    <p:sldId id="346" r:id="rId25"/>
    <p:sldId id="314" r:id="rId26"/>
    <p:sldId id="315" r:id="rId27"/>
    <p:sldId id="316" r:id="rId28"/>
    <p:sldId id="347" r:id="rId29"/>
    <p:sldId id="318" r:id="rId30"/>
    <p:sldId id="313" r:id="rId31"/>
    <p:sldId id="343" r:id="rId32"/>
    <p:sldId id="344" r:id="rId33"/>
    <p:sldId id="319" r:id="rId34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FD4443E-F989-4FC4-A0C8-D5A2AF1F390B}" styleName="Estilo oscuro 1 - Énfasis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E25E649-3F16-4E02-A733-19D2CDBF48F0}" styleName="Estilo medio 3 - Énfasis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Estilo oscuro 1 - Énfasis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ena\Desktop\Tesis\Enero%202020\Ensayos%20de%20Tensi&#243;n\Template\RESUMEN%20MATERIAL%20COMPUESTO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Libro2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 b="1">
                <a:solidFill>
                  <a:sysClr val="windowText" lastClr="000000"/>
                </a:solidFill>
              </a:rPr>
              <a:t>ESFUERZO</a:t>
            </a:r>
            <a:r>
              <a:rPr lang="es-EC" b="1" baseline="0">
                <a:solidFill>
                  <a:sysClr val="windowText" lastClr="000000"/>
                </a:solidFill>
              </a:rPr>
              <a:t> MÁXIMO MATERIAL COMPUESTO</a:t>
            </a:r>
            <a:endParaRPr lang="es-EC" b="1">
              <a:solidFill>
                <a:sysClr val="windowText" lastClr="00000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19050" cap="flat" cmpd="sng" algn="ctr">
              <a:solidFill>
                <a:schemeClr val="lt1"/>
              </a:solidFill>
              <a:prstDash val="solid"/>
              <a:miter lim="800000"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19050" cap="flat" cmpd="sng" algn="ctr">
                <a:solidFill>
                  <a:schemeClr val="lt1"/>
                </a:solidFill>
                <a:prstDash val="solid"/>
                <a:miter lim="800000"/>
              </a:ln>
              <a:effectLst/>
            </c:spPr>
          </c:marker>
          <c:dPt>
            <c:idx val="1"/>
            <c:marker>
              <c:symbol val="circle"/>
              <c:size val="5"/>
              <c:spPr>
                <a:solidFill>
                  <a:schemeClr val="accent2"/>
                </a:solidFill>
                <a:ln w="19050" cap="flat" cmpd="sng" algn="ctr">
                  <a:solidFill>
                    <a:schemeClr val="lt1"/>
                  </a:solidFill>
                  <a:prstDash val="solid"/>
                  <a:miter lim="800000"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12F3-4AB2-8C2E-3DF3C0388D90}"/>
              </c:ext>
            </c:extLst>
          </c:dPt>
          <c:dPt>
            <c:idx val="3"/>
            <c:marker>
              <c:symbol val="circle"/>
              <c:size val="5"/>
              <c:spPr>
                <a:solidFill>
                  <a:schemeClr val="accent2"/>
                </a:solidFill>
                <a:ln w="19050" cap="flat" cmpd="sng" algn="ctr">
                  <a:solidFill>
                    <a:schemeClr val="lt1"/>
                  </a:solidFill>
                  <a:prstDash val="solid"/>
                  <a:miter lim="800000"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12F3-4AB2-8C2E-3DF3C0388D90}"/>
              </c:ext>
            </c:extLst>
          </c:dPt>
          <c:dPt>
            <c:idx val="4"/>
            <c:marker>
              <c:symbol val="circle"/>
              <c:size val="5"/>
              <c:spPr>
                <a:solidFill>
                  <a:schemeClr val="accent1"/>
                </a:solidFill>
                <a:ln w="19050" cap="flat" cmpd="sng" algn="ctr">
                  <a:solidFill>
                    <a:schemeClr val="lt1"/>
                  </a:solidFill>
                  <a:prstDash val="solid"/>
                  <a:miter lim="800000"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12F3-4AB2-8C2E-3DF3C0388D90}"/>
              </c:ext>
            </c:extLst>
          </c:dPt>
          <c:dPt>
            <c:idx val="5"/>
            <c:marker>
              <c:symbol val="circle"/>
              <c:size val="5"/>
              <c:spPr>
                <a:solidFill>
                  <a:schemeClr val="accent2"/>
                </a:solidFill>
                <a:ln w="19050" cap="flat" cmpd="sng" algn="ctr">
                  <a:solidFill>
                    <a:schemeClr val="lt1"/>
                  </a:solidFill>
                  <a:prstDash val="solid"/>
                  <a:miter lim="800000"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12F3-4AB2-8C2E-3DF3C0388D90}"/>
              </c:ext>
            </c:extLst>
          </c:dPt>
          <c:dPt>
            <c:idx val="6"/>
            <c:marker>
              <c:symbol val="circle"/>
              <c:size val="5"/>
              <c:spPr>
                <a:solidFill>
                  <a:schemeClr val="accent1"/>
                </a:solidFill>
                <a:ln w="19050" cap="flat" cmpd="sng" algn="ctr">
                  <a:solidFill>
                    <a:schemeClr val="lt1"/>
                  </a:solidFill>
                  <a:prstDash val="solid"/>
                  <a:miter lim="800000"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12F3-4AB2-8C2E-3DF3C0388D90}"/>
              </c:ext>
            </c:extLst>
          </c:dPt>
          <c:dPt>
            <c:idx val="7"/>
            <c:marker>
              <c:symbol val="circle"/>
              <c:size val="5"/>
              <c:spPr>
                <a:solidFill>
                  <a:schemeClr val="accent2"/>
                </a:solidFill>
                <a:ln w="19050" cap="flat" cmpd="sng" algn="ctr">
                  <a:solidFill>
                    <a:schemeClr val="lt1"/>
                  </a:solidFill>
                  <a:prstDash val="solid"/>
                  <a:miter lim="800000"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5-12F3-4AB2-8C2E-3DF3C0388D90}"/>
              </c:ext>
            </c:extLst>
          </c:dPt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errBars>
            <c:errDir val="y"/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CONSOLIDADO!$B$19:$B$26</c:f>
              <c:strCache>
                <c:ptCount val="8"/>
                <c:pt idx="0">
                  <c:v>600_R</c:v>
                </c:pt>
                <c:pt idx="1">
                  <c:v>600_SR</c:v>
                </c:pt>
                <c:pt idx="2">
                  <c:v>3M_R</c:v>
                </c:pt>
                <c:pt idx="3">
                  <c:v>3M_SR</c:v>
                </c:pt>
                <c:pt idx="4">
                  <c:v>FR_R</c:v>
                </c:pt>
                <c:pt idx="5">
                  <c:v>FR_SR</c:v>
                </c:pt>
                <c:pt idx="6">
                  <c:v>800_R</c:v>
                </c:pt>
                <c:pt idx="7">
                  <c:v>800_SR</c:v>
                </c:pt>
              </c:strCache>
            </c:strRef>
          </c:cat>
          <c:val>
            <c:numRef>
              <c:f>CONSOLIDADO!$C$19:$C$26</c:f>
              <c:numCache>
                <c:formatCode>0.00</c:formatCode>
                <c:ptCount val="8"/>
                <c:pt idx="0">
                  <c:v>208.46753992336986</c:v>
                </c:pt>
                <c:pt idx="1">
                  <c:v>211.13436016370656</c:v>
                </c:pt>
                <c:pt idx="2">
                  <c:v>253.41037444983573</c:v>
                </c:pt>
                <c:pt idx="3">
                  <c:v>275.05405195922469</c:v>
                </c:pt>
                <c:pt idx="4">
                  <c:v>319.37411361204187</c:v>
                </c:pt>
                <c:pt idx="5">
                  <c:v>312.57802997840895</c:v>
                </c:pt>
                <c:pt idx="6">
                  <c:v>499.61085676001005</c:v>
                </c:pt>
                <c:pt idx="7">
                  <c:v>430.03719488902061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12F3-4AB2-8C2E-3DF3C0388D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339469536"/>
        <c:axId val="-1339473888"/>
      </c:lineChart>
      <c:catAx>
        <c:axId val="-133946953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 b="1">
                    <a:solidFill>
                      <a:sysClr val="windowText" lastClr="000000"/>
                    </a:solidFill>
                  </a:rPr>
                  <a:t>FIBRA DE VIDRIO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339473888"/>
        <c:crosses val="autoZero"/>
        <c:auto val="1"/>
        <c:lblAlgn val="ctr"/>
        <c:lblOffset val="100"/>
        <c:noMultiLvlLbl val="0"/>
      </c:catAx>
      <c:valAx>
        <c:axId val="-1339473888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 b="1">
                    <a:solidFill>
                      <a:sysClr val="windowText" lastClr="000000"/>
                    </a:solidFill>
                  </a:rPr>
                  <a:t>STRESS</a:t>
                </a:r>
                <a:r>
                  <a:rPr lang="es-EC" b="1" baseline="0">
                    <a:solidFill>
                      <a:sysClr val="windowText" lastClr="000000"/>
                    </a:solidFill>
                  </a:rPr>
                  <a:t> [MPa]</a:t>
                </a:r>
                <a:endParaRPr lang="es-EC" b="1">
                  <a:solidFill>
                    <a:sysClr val="windowText" lastClr="000000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339469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 sz="2000" b="1"/>
              <a:t>Acabado Superficial</a:t>
            </a:r>
          </a:p>
        </c:rich>
      </c:tx>
      <c:layout>
        <c:manualLayout>
          <c:xMode val="edge"/>
          <c:yMode val="edge"/>
          <c:x val="0.36196231957681307"/>
          <c:y val="3.457557134626465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1"/>
          <c:order val="0"/>
          <c:tx>
            <c:v>Fibras Reforzadas</c:v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Hoja1!$D$16:$D$19</c:f>
              <c:strCache>
                <c:ptCount val="4"/>
                <c:pt idx="0">
                  <c:v>600</c:v>
                </c:pt>
                <c:pt idx="1">
                  <c:v>800</c:v>
                </c:pt>
                <c:pt idx="2">
                  <c:v>3M</c:v>
                </c:pt>
                <c:pt idx="3">
                  <c:v>FR</c:v>
                </c:pt>
              </c:strCache>
            </c:strRef>
          </c:cat>
          <c:val>
            <c:numRef>
              <c:f>Hoja1!$B$21:$B$24</c:f>
              <c:numCache>
                <c:formatCode>General</c:formatCode>
                <c:ptCount val="4"/>
                <c:pt idx="0">
                  <c:v>0.04</c:v>
                </c:pt>
                <c:pt idx="1">
                  <c:v>0.06</c:v>
                </c:pt>
                <c:pt idx="2">
                  <c:v>0.2</c:v>
                </c:pt>
                <c:pt idx="3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22-448E-A70F-958694B81BC3}"/>
            </c:ext>
          </c:extLst>
        </c:ser>
        <c:ser>
          <c:idx val="0"/>
          <c:order val="1"/>
          <c:tx>
            <c:v>Fibras sin Reforzar</c:v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Hoja1!$D$16:$D$19</c:f>
              <c:strCache>
                <c:ptCount val="4"/>
                <c:pt idx="0">
                  <c:v>600</c:v>
                </c:pt>
                <c:pt idx="1">
                  <c:v>800</c:v>
                </c:pt>
                <c:pt idx="2">
                  <c:v>3M</c:v>
                </c:pt>
                <c:pt idx="3">
                  <c:v>FR</c:v>
                </c:pt>
              </c:strCache>
            </c:strRef>
          </c:cat>
          <c:val>
            <c:numRef>
              <c:f>Hoja1!$B$16:$B$19</c:f>
              <c:numCache>
                <c:formatCode>General</c:formatCode>
                <c:ptCount val="4"/>
                <c:pt idx="0">
                  <c:v>1.5</c:v>
                </c:pt>
                <c:pt idx="1">
                  <c:v>1.3</c:v>
                </c:pt>
                <c:pt idx="2">
                  <c:v>0.5</c:v>
                </c:pt>
                <c:pt idx="3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B22-448E-A70F-958694B81B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1339466272"/>
        <c:axId val="-1339461920"/>
        <c:axId val="-1338179360"/>
      </c:bar3DChart>
      <c:catAx>
        <c:axId val="-133946627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/>
                  <a:t>Tipos de fibras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339461920"/>
        <c:crosses val="autoZero"/>
        <c:auto val="1"/>
        <c:lblAlgn val="ctr"/>
        <c:lblOffset val="100"/>
        <c:noMultiLvlLbl val="0"/>
      </c:catAx>
      <c:valAx>
        <c:axId val="-1339461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/>
                  <a:t>Rugosidad</a:t>
                </a:r>
                <a:r>
                  <a:rPr lang="es-ES" baseline="0"/>
                  <a:t> (um)</a:t>
                </a:r>
                <a:endParaRPr lang="es-E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1339466272"/>
        <c:crosses val="autoZero"/>
        <c:crossBetween val="between"/>
      </c:valAx>
      <c:serAx>
        <c:axId val="-1338179360"/>
        <c:scaling>
          <c:orientation val="minMax"/>
        </c:scaling>
        <c:delete val="1"/>
        <c:axPos val="b"/>
        <c:majorTickMark val="none"/>
        <c:minorTickMark val="none"/>
        <c:tickLblPos val="nextTo"/>
        <c:crossAx val="-1339461920"/>
        <c:crosses val="autoZero"/>
      </c:ser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B1D7CD-04D6-42E9-A528-5435D8CE8F9E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680BEFF8-145F-4204-81B0-F10A7BC6DE44}">
      <dgm:prSet phldrT="[Texto]"/>
      <dgm:spPr/>
      <dgm:t>
        <a:bodyPr/>
        <a:lstStyle/>
        <a:p>
          <a:r>
            <a:rPr lang="es-EC" dirty="0"/>
            <a:t>Buscar una técnica de decisión estadística a base de un diseño de experimentos (DOE).</a:t>
          </a:r>
          <a:endParaRPr lang="es-ES" dirty="0"/>
        </a:p>
      </dgm:t>
    </dgm:pt>
    <dgm:pt modelId="{CC3E7437-B99B-40F5-9C0B-956188BF2463}" type="parTrans" cxnId="{2A93A6FC-8367-4CB1-8FC9-4BD2DE033B87}">
      <dgm:prSet/>
      <dgm:spPr/>
      <dgm:t>
        <a:bodyPr/>
        <a:lstStyle/>
        <a:p>
          <a:endParaRPr lang="es-ES"/>
        </a:p>
      </dgm:t>
    </dgm:pt>
    <dgm:pt modelId="{2C66A041-9F99-4494-BE0E-7BAAE68E1513}" type="sibTrans" cxnId="{2A93A6FC-8367-4CB1-8FC9-4BD2DE033B87}">
      <dgm:prSet/>
      <dgm:spPr/>
      <dgm:t>
        <a:bodyPr/>
        <a:lstStyle/>
        <a:p>
          <a:endParaRPr lang="es-ES"/>
        </a:p>
      </dgm:t>
    </dgm:pt>
    <dgm:pt modelId="{75C36D81-D7E0-47EF-85DD-3CFA17D15B85}">
      <dgm:prSet phldrT="[Texto]"/>
      <dgm:spPr/>
      <dgm:t>
        <a:bodyPr/>
        <a:lstStyle/>
        <a:p>
          <a:r>
            <a:rPr lang="es-EC" dirty="0"/>
            <a:t>Establecer cuáles son los parámetros adecuados para la fabricación del material compuesto híbrido en lo relacionado a la técnica de electrospinning, mediante un DOE (</a:t>
          </a:r>
          <a:r>
            <a:rPr lang="es-EC" dirty="0" err="1"/>
            <a:t>Desing</a:t>
          </a:r>
          <a:r>
            <a:rPr lang="es-EC" dirty="0"/>
            <a:t> of </a:t>
          </a:r>
          <a:r>
            <a:rPr lang="es-EC" dirty="0" err="1"/>
            <a:t>experiments</a:t>
          </a:r>
          <a:r>
            <a:rPr lang="es-EC" dirty="0"/>
            <a:t>).</a:t>
          </a:r>
          <a:endParaRPr lang="es-ES" dirty="0"/>
        </a:p>
      </dgm:t>
    </dgm:pt>
    <dgm:pt modelId="{72359377-7180-4979-97F1-DA7C802B12E5}" type="parTrans" cxnId="{E1A25270-7C0C-4599-B7E6-501941BB2A41}">
      <dgm:prSet/>
      <dgm:spPr/>
      <dgm:t>
        <a:bodyPr/>
        <a:lstStyle/>
        <a:p>
          <a:endParaRPr lang="es-ES"/>
        </a:p>
      </dgm:t>
    </dgm:pt>
    <dgm:pt modelId="{88AF1A5D-88ED-4080-B058-76D429AB1548}" type="sibTrans" cxnId="{E1A25270-7C0C-4599-B7E6-501941BB2A41}">
      <dgm:prSet/>
      <dgm:spPr/>
      <dgm:t>
        <a:bodyPr/>
        <a:lstStyle/>
        <a:p>
          <a:endParaRPr lang="es-ES"/>
        </a:p>
      </dgm:t>
    </dgm:pt>
    <dgm:pt modelId="{BE509A53-ADCA-4F96-BDE2-1ECBF0A3DD18}">
      <dgm:prSet phldrT="[Texto]"/>
      <dgm:spPr/>
      <dgm:t>
        <a:bodyPr/>
        <a:lstStyle/>
        <a:p>
          <a:r>
            <a:rPr lang="es-EC" dirty="0"/>
            <a:t>Fabricar el material compuesto híbrido con los parámetros determinados.</a:t>
          </a:r>
          <a:endParaRPr lang="es-ES" dirty="0"/>
        </a:p>
      </dgm:t>
    </dgm:pt>
    <dgm:pt modelId="{4F7A4F63-76A3-4E92-92A1-0773D3A2F799}" type="parTrans" cxnId="{8954ADD1-2F3D-42FC-B090-BB56E4E90F0B}">
      <dgm:prSet/>
      <dgm:spPr/>
      <dgm:t>
        <a:bodyPr/>
        <a:lstStyle/>
        <a:p>
          <a:endParaRPr lang="es-ES"/>
        </a:p>
      </dgm:t>
    </dgm:pt>
    <dgm:pt modelId="{489D7CB5-0C9E-4BD9-B937-F845AEE14F67}" type="sibTrans" cxnId="{8954ADD1-2F3D-42FC-B090-BB56E4E90F0B}">
      <dgm:prSet/>
      <dgm:spPr/>
      <dgm:t>
        <a:bodyPr/>
        <a:lstStyle/>
        <a:p>
          <a:endParaRPr lang="es-ES"/>
        </a:p>
      </dgm:t>
    </dgm:pt>
    <dgm:pt modelId="{74A30126-F872-4743-91EA-37DDBED48723}">
      <dgm:prSet phldrT="[Texto]"/>
      <dgm:spPr/>
      <dgm:t>
        <a:bodyPr/>
        <a:lstStyle/>
        <a:p>
          <a:r>
            <a:rPr lang="es-EC" dirty="0"/>
            <a:t>Realizar ensayos mecánicos para comprobar qué porcentaje aumenta en sus propiedades mecánicas.</a:t>
          </a:r>
          <a:endParaRPr lang="es-ES" dirty="0"/>
        </a:p>
      </dgm:t>
    </dgm:pt>
    <dgm:pt modelId="{07CC1189-F566-4D61-A595-649EB1DD872A}" type="parTrans" cxnId="{877CA21A-1292-487A-BAD3-82EC022E8F14}">
      <dgm:prSet/>
      <dgm:spPr/>
      <dgm:t>
        <a:bodyPr/>
        <a:lstStyle/>
        <a:p>
          <a:endParaRPr lang="es-ES"/>
        </a:p>
      </dgm:t>
    </dgm:pt>
    <dgm:pt modelId="{63633687-464F-4353-917B-CEE656B5574E}" type="sibTrans" cxnId="{877CA21A-1292-487A-BAD3-82EC022E8F14}">
      <dgm:prSet/>
      <dgm:spPr/>
      <dgm:t>
        <a:bodyPr/>
        <a:lstStyle/>
        <a:p>
          <a:endParaRPr lang="es-ES"/>
        </a:p>
      </dgm:t>
    </dgm:pt>
    <dgm:pt modelId="{C86B57F9-D37B-47B1-96E4-77669927A691}" type="pres">
      <dgm:prSet presAssocID="{7EB1D7CD-04D6-42E9-A528-5435D8CE8F9E}" presName="Name0" presStyleCnt="0">
        <dgm:presLayoutVars>
          <dgm:chMax val="7"/>
          <dgm:chPref val="7"/>
          <dgm:dir/>
        </dgm:presLayoutVars>
      </dgm:prSet>
      <dgm:spPr/>
    </dgm:pt>
    <dgm:pt modelId="{5CF739D9-2B04-4D59-9015-DD4A588B5DA0}" type="pres">
      <dgm:prSet presAssocID="{7EB1D7CD-04D6-42E9-A528-5435D8CE8F9E}" presName="Name1" presStyleCnt="0"/>
      <dgm:spPr/>
    </dgm:pt>
    <dgm:pt modelId="{7146AAC2-E6E3-4282-9599-95B794F63B68}" type="pres">
      <dgm:prSet presAssocID="{7EB1D7CD-04D6-42E9-A528-5435D8CE8F9E}" presName="cycle" presStyleCnt="0"/>
      <dgm:spPr/>
    </dgm:pt>
    <dgm:pt modelId="{87EFE0FE-B14D-4BC8-A8AC-0FC6869DAB07}" type="pres">
      <dgm:prSet presAssocID="{7EB1D7CD-04D6-42E9-A528-5435D8CE8F9E}" presName="srcNode" presStyleLbl="node1" presStyleIdx="0" presStyleCnt="4"/>
      <dgm:spPr/>
    </dgm:pt>
    <dgm:pt modelId="{042E5C35-8922-4EFA-8BA1-F064A603A932}" type="pres">
      <dgm:prSet presAssocID="{7EB1D7CD-04D6-42E9-A528-5435D8CE8F9E}" presName="conn" presStyleLbl="parChTrans1D2" presStyleIdx="0" presStyleCnt="1"/>
      <dgm:spPr/>
    </dgm:pt>
    <dgm:pt modelId="{BC35CA80-C984-455E-88E9-34A175110AED}" type="pres">
      <dgm:prSet presAssocID="{7EB1D7CD-04D6-42E9-A528-5435D8CE8F9E}" presName="extraNode" presStyleLbl="node1" presStyleIdx="0" presStyleCnt="4"/>
      <dgm:spPr/>
    </dgm:pt>
    <dgm:pt modelId="{3A80820F-E835-4E79-8C9D-CEC5C2068718}" type="pres">
      <dgm:prSet presAssocID="{7EB1D7CD-04D6-42E9-A528-5435D8CE8F9E}" presName="dstNode" presStyleLbl="node1" presStyleIdx="0" presStyleCnt="4"/>
      <dgm:spPr/>
    </dgm:pt>
    <dgm:pt modelId="{01903FEE-F46F-4CC4-8AAF-617FD3414846}" type="pres">
      <dgm:prSet presAssocID="{680BEFF8-145F-4204-81B0-F10A7BC6DE44}" presName="text_1" presStyleLbl="node1" presStyleIdx="0" presStyleCnt="4">
        <dgm:presLayoutVars>
          <dgm:bulletEnabled val="1"/>
        </dgm:presLayoutVars>
      </dgm:prSet>
      <dgm:spPr/>
    </dgm:pt>
    <dgm:pt modelId="{4C66ADBF-20ED-4386-8E94-DE5AED5D2C8B}" type="pres">
      <dgm:prSet presAssocID="{680BEFF8-145F-4204-81B0-F10A7BC6DE44}" presName="accent_1" presStyleCnt="0"/>
      <dgm:spPr/>
    </dgm:pt>
    <dgm:pt modelId="{B817ED4A-036D-4BA9-BF0C-636732B32891}" type="pres">
      <dgm:prSet presAssocID="{680BEFF8-145F-4204-81B0-F10A7BC6DE44}" presName="accentRepeatNode" presStyleLbl="solidFgAcc1" presStyleIdx="0" presStyleCnt="4"/>
      <dgm:spPr/>
    </dgm:pt>
    <dgm:pt modelId="{E5A8E01B-7146-427B-91E1-E54060BA1C02}" type="pres">
      <dgm:prSet presAssocID="{75C36D81-D7E0-47EF-85DD-3CFA17D15B85}" presName="text_2" presStyleLbl="node1" presStyleIdx="1" presStyleCnt="4">
        <dgm:presLayoutVars>
          <dgm:bulletEnabled val="1"/>
        </dgm:presLayoutVars>
      </dgm:prSet>
      <dgm:spPr/>
    </dgm:pt>
    <dgm:pt modelId="{EA5948F8-CEC2-425B-B1F2-C6C3DA1637A3}" type="pres">
      <dgm:prSet presAssocID="{75C36D81-D7E0-47EF-85DD-3CFA17D15B85}" presName="accent_2" presStyleCnt="0"/>
      <dgm:spPr/>
    </dgm:pt>
    <dgm:pt modelId="{EE0AB8A5-3052-4F71-84C3-AA579EB7651A}" type="pres">
      <dgm:prSet presAssocID="{75C36D81-D7E0-47EF-85DD-3CFA17D15B85}" presName="accentRepeatNode" presStyleLbl="solidFgAcc1" presStyleIdx="1" presStyleCnt="4"/>
      <dgm:spPr/>
    </dgm:pt>
    <dgm:pt modelId="{1D0F2FD8-4504-43DB-A954-5E6DD6FD3A30}" type="pres">
      <dgm:prSet presAssocID="{BE509A53-ADCA-4F96-BDE2-1ECBF0A3DD18}" presName="text_3" presStyleLbl="node1" presStyleIdx="2" presStyleCnt="4">
        <dgm:presLayoutVars>
          <dgm:bulletEnabled val="1"/>
        </dgm:presLayoutVars>
      </dgm:prSet>
      <dgm:spPr/>
    </dgm:pt>
    <dgm:pt modelId="{8EF73A4B-D4C6-4326-BDBB-622CE2212C40}" type="pres">
      <dgm:prSet presAssocID="{BE509A53-ADCA-4F96-BDE2-1ECBF0A3DD18}" presName="accent_3" presStyleCnt="0"/>
      <dgm:spPr/>
    </dgm:pt>
    <dgm:pt modelId="{219C0F93-D378-4764-8594-EB2C410E466C}" type="pres">
      <dgm:prSet presAssocID="{BE509A53-ADCA-4F96-BDE2-1ECBF0A3DD18}" presName="accentRepeatNode" presStyleLbl="solidFgAcc1" presStyleIdx="2" presStyleCnt="4"/>
      <dgm:spPr/>
    </dgm:pt>
    <dgm:pt modelId="{C856E102-4E10-4939-8A57-CB8EE07D96A1}" type="pres">
      <dgm:prSet presAssocID="{74A30126-F872-4743-91EA-37DDBED48723}" presName="text_4" presStyleLbl="node1" presStyleIdx="3" presStyleCnt="4">
        <dgm:presLayoutVars>
          <dgm:bulletEnabled val="1"/>
        </dgm:presLayoutVars>
      </dgm:prSet>
      <dgm:spPr/>
    </dgm:pt>
    <dgm:pt modelId="{741FF7B2-F437-4222-8331-3E401F5EAB61}" type="pres">
      <dgm:prSet presAssocID="{74A30126-F872-4743-91EA-37DDBED48723}" presName="accent_4" presStyleCnt="0"/>
      <dgm:spPr/>
    </dgm:pt>
    <dgm:pt modelId="{18C30C45-37EF-43D8-AD9D-A219393C6D4C}" type="pres">
      <dgm:prSet presAssocID="{74A30126-F872-4743-91EA-37DDBED48723}" presName="accentRepeatNode" presStyleLbl="solidFgAcc1" presStyleIdx="3" presStyleCnt="4"/>
      <dgm:spPr/>
    </dgm:pt>
  </dgm:ptLst>
  <dgm:cxnLst>
    <dgm:cxn modelId="{9A695907-0DD5-4CC3-9EE3-04264B2F7BCB}" type="presOf" srcId="{74A30126-F872-4743-91EA-37DDBED48723}" destId="{C856E102-4E10-4939-8A57-CB8EE07D96A1}" srcOrd="0" destOrd="0" presId="urn:microsoft.com/office/officeart/2008/layout/VerticalCurvedList"/>
    <dgm:cxn modelId="{2DEBEB11-C6DF-43DF-87E0-C5EA1C47A316}" type="presOf" srcId="{75C36D81-D7E0-47EF-85DD-3CFA17D15B85}" destId="{E5A8E01B-7146-427B-91E1-E54060BA1C02}" srcOrd="0" destOrd="0" presId="urn:microsoft.com/office/officeart/2008/layout/VerticalCurvedList"/>
    <dgm:cxn modelId="{877CA21A-1292-487A-BAD3-82EC022E8F14}" srcId="{7EB1D7CD-04D6-42E9-A528-5435D8CE8F9E}" destId="{74A30126-F872-4743-91EA-37DDBED48723}" srcOrd="3" destOrd="0" parTransId="{07CC1189-F566-4D61-A595-649EB1DD872A}" sibTransId="{63633687-464F-4353-917B-CEE656B5574E}"/>
    <dgm:cxn modelId="{F24E112F-F3F1-41C1-9E45-40A0BFC72BEB}" type="presOf" srcId="{BE509A53-ADCA-4F96-BDE2-1ECBF0A3DD18}" destId="{1D0F2FD8-4504-43DB-A954-5E6DD6FD3A30}" srcOrd="0" destOrd="0" presId="urn:microsoft.com/office/officeart/2008/layout/VerticalCurvedList"/>
    <dgm:cxn modelId="{7DBB5F6A-8DC5-4164-83B0-A00E1D84F885}" type="presOf" srcId="{7EB1D7CD-04D6-42E9-A528-5435D8CE8F9E}" destId="{C86B57F9-D37B-47B1-96E4-77669927A691}" srcOrd="0" destOrd="0" presId="urn:microsoft.com/office/officeart/2008/layout/VerticalCurvedList"/>
    <dgm:cxn modelId="{7112AE6C-6209-4EDD-BD3E-357B6BB0575E}" type="presOf" srcId="{2C66A041-9F99-4494-BE0E-7BAAE68E1513}" destId="{042E5C35-8922-4EFA-8BA1-F064A603A932}" srcOrd="0" destOrd="0" presId="urn:microsoft.com/office/officeart/2008/layout/VerticalCurvedList"/>
    <dgm:cxn modelId="{E1A25270-7C0C-4599-B7E6-501941BB2A41}" srcId="{7EB1D7CD-04D6-42E9-A528-5435D8CE8F9E}" destId="{75C36D81-D7E0-47EF-85DD-3CFA17D15B85}" srcOrd="1" destOrd="0" parTransId="{72359377-7180-4979-97F1-DA7C802B12E5}" sibTransId="{88AF1A5D-88ED-4080-B058-76D429AB1548}"/>
    <dgm:cxn modelId="{BE1C377D-2F1F-4B5F-94B5-5918DD62CF4B}" type="presOf" srcId="{680BEFF8-145F-4204-81B0-F10A7BC6DE44}" destId="{01903FEE-F46F-4CC4-8AAF-617FD3414846}" srcOrd="0" destOrd="0" presId="urn:microsoft.com/office/officeart/2008/layout/VerticalCurvedList"/>
    <dgm:cxn modelId="{8954ADD1-2F3D-42FC-B090-BB56E4E90F0B}" srcId="{7EB1D7CD-04D6-42E9-A528-5435D8CE8F9E}" destId="{BE509A53-ADCA-4F96-BDE2-1ECBF0A3DD18}" srcOrd="2" destOrd="0" parTransId="{4F7A4F63-76A3-4E92-92A1-0773D3A2F799}" sibTransId="{489D7CB5-0C9E-4BD9-B937-F845AEE14F67}"/>
    <dgm:cxn modelId="{2A93A6FC-8367-4CB1-8FC9-4BD2DE033B87}" srcId="{7EB1D7CD-04D6-42E9-A528-5435D8CE8F9E}" destId="{680BEFF8-145F-4204-81B0-F10A7BC6DE44}" srcOrd="0" destOrd="0" parTransId="{CC3E7437-B99B-40F5-9C0B-956188BF2463}" sibTransId="{2C66A041-9F99-4494-BE0E-7BAAE68E1513}"/>
    <dgm:cxn modelId="{C0441C81-603F-4F31-B30E-3A2024C88945}" type="presParOf" srcId="{C86B57F9-D37B-47B1-96E4-77669927A691}" destId="{5CF739D9-2B04-4D59-9015-DD4A588B5DA0}" srcOrd="0" destOrd="0" presId="urn:microsoft.com/office/officeart/2008/layout/VerticalCurvedList"/>
    <dgm:cxn modelId="{4A97587F-594D-4A01-BF31-0DB37E1641CB}" type="presParOf" srcId="{5CF739D9-2B04-4D59-9015-DD4A588B5DA0}" destId="{7146AAC2-E6E3-4282-9599-95B794F63B68}" srcOrd="0" destOrd="0" presId="urn:microsoft.com/office/officeart/2008/layout/VerticalCurvedList"/>
    <dgm:cxn modelId="{F596B897-5109-4D05-B29E-5BCF8D0F1E00}" type="presParOf" srcId="{7146AAC2-E6E3-4282-9599-95B794F63B68}" destId="{87EFE0FE-B14D-4BC8-A8AC-0FC6869DAB07}" srcOrd="0" destOrd="0" presId="urn:microsoft.com/office/officeart/2008/layout/VerticalCurvedList"/>
    <dgm:cxn modelId="{A68D68C5-5FD9-4B51-ABD2-CDCDCD2A5EFE}" type="presParOf" srcId="{7146AAC2-E6E3-4282-9599-95B794F63B68}" destId="{042E5C35-8922-4EFA-8BA1-F064A603A932}" srcOrd="1" destOrd="0" presId="urn:microsoft.com/office/officeart/2008/layout/VerticalCurvedList"/>
    <dgm:cxn modelId="{0C7F2DC4-E84E-4C27-BDE4-D575E2ECC8EA}" type="presParOf" srcId="{7146AAC2-E6E3-4282-9599-95B794F63B68}" destId="{BC35CA80-C984-455E-88E9-34A175110AED}" srcOrd="2" destOrd="0" presId="urn:microsoft.com/office/officeart/2008/layout/VerticalCurvedList"/>
    <dgm:cxn modelId="{2D30B172-16C1-4CB6-A5A2-E81E91753C88}" type="presParOf" srcId="{7146AAC2-E6E3-4282-9599-95B794F63B68}" destId="{3A80820F-E835-4E79-8C9D-CEC5C2068718}" srcOrd="3" destOrd="0" presId="urn:microsoft.com/office/officeart/2008/layout/VerticalCurvedList"/>
    <dgm:cxn modelId="{6568B00D-7503-4D27-B7B0-E992AF2BA9C2}" type="presParOf" srcId="{5CF739D9-2B04-4D59-9015-DD4A588B5DA0}" destId="{01903FEE-F46F-4CC4-8AAF-617FD3414846}" srcOrd="1" destOrd="0" presId="urn:microsoft.com/office/officeart/2008/layout/VerticalCurvedList"/>
    <dgm:cxn modelId="{7D74DA09-BB61-448B-8538-3144FDA2CDF8}" type="presParOf" srcId="{5CF739D9-2B04-4D59-9015-DD4A588B5DA0}" destId="{4C66ADBF-20ED-4386-8E94-DE5AED5D2C8B}" srcOrd="2" destOrd="0" presId="urn:microsoft.com/office/officeart/2008/layout/VerticalCurvedList"/>
    <dgm:cxn modelId="{E149580B-340A-45AE-8CD4-BAD6C7B3AF5A}" type="presParOf" srcId="{4C66ADBF-20ED-4386-8E94-DE5AED5D2C8B}" destId="{B817ED4A-036D-4BA9-BF0C-636732B32891}" srcOrd="0" destOrd="0" presId="urn:microsoft.com/office/officeart/2008/layout/VerticalCurvedList"/>
    <dgm:cxn modelId="{BF1E1295-5AE4-4696-AD67-ABE66BF43AFE}" type="presParOf" srcId="{5CF739D9-2B04-4D59-9015-DD4A588B5DA0}" destId="{E5A8E01B-7146-427B-91E1-E54060BA1C02}" srcOrd="3" destOrd="0" presId="urn:microsoft.com/office/officeart/2008/layout/VerticalCurvedList"/>
    <dgm:cxn modelId="{62635390-403E-465F-A99A-1A2B3AEF9B89}" type="presParOf" srcId="{5CF739D9-2B04-4D59-9015-DD4A588B5DA0}" destId="{EA5948F8-CEC2-425B-B1F2-C6C3DA1637A3}" srcOrd="4" destOrd="0" presId="urn:microsoft.com/office/officeart/2008/layout/VerticalCurvedList"/>
    <dgm:cxn modelId="{61BCD19B-926D-478E-9495-D0DE52DAD768}" type="presParOf" srcId="{EA5948F8-CEC2-425B-B1F2-C6C3DA1637A3}" destId="{EE0AB8A5-3052-4F71-84C3-AA579EB7651A}" srcOrd="0" destOrd="0" presId="urn:microsoft.com/office/officeart/2008/layout/VerticalCurvedList"/>
    <dgm:cxn modelId="{70A3D834-4B6D-4874-B31D-011F2EF732F8}" type="presParOf" srcId="{5CF739D9-2B04-4D59-9015-DD4A588B5DA0}" destId="{1D0F2FD8-4504-43DB-A954-5E6DD6FD3A30}" srcOrd="5" destOrd="0" presId="urn:microsoft.com/office/officeart/2008/layout/VerticalCurvedList"/>
    <dgm:cxn modelId="{EB9C2D48-018A-4FF4-873F-0B41601B0C1E}" type="presParOf" srcId="{5CF739D9-2B04-4D59-9015-DD4A588B5DA0}" destId="{8EF73A4B-D4C6-4326-BDBB-622CE2212C40}" srcOrd="6" destOrd="0" presId="urn:microsoft.com/office/officeart/2008/layout/VerticalCurvedList"/>
    <dgm:cxn modelId="{D6A23B9F-5E81-4DD4-B8FE-B51217D0DADA}" type="presParOf" srcId="{8EF73A4B-D4C6-4326-BDBB-622CE2212C40}" destId="{219C0F93-D378-4764-8594-EB2C410E466C}" srcOrd="0" destOrd="0" presId="urn:microsoft.com/office/officeart/2008/layout/VerticalCurvedList"/>
    <dgm:cxn modelId="{0E703EAA-ED00-4A7F-8440-B0D64B67BB85}" type="presParOf" srcId="{5CF739D9-2B04-4D59-9015-DD4A588B5DA0}" destId="{C856E102-4E10-4939-8A57-CB8EE07D96A1}" srcOrd="7" destOrd="0" presId="urn:microsoft.com/office/officeart/2008/layout/VerticalCurvedList"/>
    <dgm:cxn modelId="{681A3BBD-7FB6-4503-BD12-CCE538946AB9}" type="presParOf" srcId="{5CF739D9-2B04-4D59-9015-DD4A588B5DA0}" destId="{741FF7B2-F437-4222-8331-3E401F5EAB61}" srcOrd="8" destOrd="0" presId="urn:microsoft.com/office/officeart/2008/layout/VerticalCurvedList"/>
    <dgm:cxn modelId="{B2ED7906-2719-4B5C-AE89-BF058157C444}" type="presParOf" srcId="{741FF7B2-F437-4222-8331-3E401F5EAB61}" destId="{18C30C45-37EF-43D8-AD9D-A219393C6D4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1C88EAB-2703-4BA2-BE90-F09BE44C557B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7A173CC5-3E82-48A1-BE99-697BF04D38A6}">
      <dgm:prSet phldrT="[Texto]"/>
      <dgm:spPr/>
      <dgm:t>
        <a:bodyPr/>
        <a:lstStyle/>
        <a:p>
          <a:r>
            <a:rPr lang="es-ES" dirty="0"/>
            <a:t>Material compuesto híbrido</a:t>
          </a:r>
        </a:p>
      </dgm:t>
    </dgm:pt>
    <dgm:pt modelId="{D7C3DC9B-6AD9-41CC-9A45-30F2EFBCF5EE}" type="parTrans" cxnId="{C17490DB-358F-4808-9C29-DD85D406396E}">
      <dgm:prSet/>
      <dgm:spPr/>
      <dgm:t>
        <a:bodyPr/>
        <a:lstStyle/>
        <a:p>
          <a:endParaRPr lang="es-ES"/>
        </a:p>
      </dgm:t>
    </dgm:pt>
    <dgm:pt modelId="{94F1325E-A7CB-4499-90F9-2794F940BAA4}" type="sibTrans" cxnId="{C17490DB-358F-4808-9C29-DD85D406396E}">
      <dgm:prSet/>
      <dgm:spPr/>
      <dgm:t>
        <a:bodyPr/>
        <a:lstStyle/>
        <a:p>
          <a:endParaRPr lang="es-ES"/>
        </a:p>
      </dgm:t>
    </dgm:pt>
    <dgm:pt modelId="{314DC2DC-5607-41CB-8D4B-4DF5344319E5}">
      <dgm:prSet phldrT="[Texto]"/>
      <dgm:spPr/>
      <dgm:t>
        <a:bodyPr/>
        <a:lstStyle/>
        <a:p>
          <a:pPr algn="just"/>
          <a:r>
            <a:rPr lang="es-ES" dirty="0"/>
            <a:t>Son aquellos compuestos por materiales de distinta naturaleza, orgánica e inorgánica, donde las propiedades que presentan son superiores a las de sus componentes por separados.</a:t>
          </a:r>
        </a:p>
      </dgm:t>
    </dgm:pt>
    <dgm:pt modelId="{7D027A99-5E6E-43A9-AF21-ED6FB45DBE5F}" type="parTrans" cxnId="{1702068B-1B5F-43CF-8268-B3DF58FEFA63}">
      <dgm:prSet/>
      <dgm:spPr/>
      <dgm:t>
        <a:bodyPr/>
        <a:lstStyle/>
        <a:p>
          <a:endParaRPr lang="es-ES"/>
        </a:p>
      </dgm:t>
    </dgm:pt>
    <dgm:pt modelId="{C7566E5A-B3CA-4619-B008-9D81C65EBEBB}" type="sibTrans" cxnId="{1702068B-1B5F-43CF-8268-B3DF58FEFA63}">
      <dgm:prSet/>
      <dgm:spPr/>
      <dgm:t>
        <a:bodyPr/>
        <a:lstStyle/>
        <a:p>
          <a:endParaRPr lang="es-ES"/>
        </a:p>
      </dgm:t>
    </dgm:pt>
    <dgm:pt modelId="{9B79A633-243B-45E8-8861-23F1FBCC56BD}" type="pres">
      <dgm:prSet presAssocID="{11C88EAB-2703-4BA2-BE90-F09BE44C557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A08A5DB-DEDF-46CE-B00B-88CB1E6F2D3A}" type="pres">
      <dgm:prSet presAssocID="{7A173CC5-3E82-48A1-BE99-697BF04D38A6}" presName="root" presStyleCnt="0"/>
      <dgm:spPr/>
    </dgm:pt>
    <dgm:pt modelId="{D33EB6C3-39A7-4E6B-A8A1-08987EEA8384}" type="pres">
      <dgm:prSet presAssocID="{7A173CC5-3E82-48A1-BE99-697BF04D38A6}" presName="rootComposite" presStyleCnt="0"/>
      <dgm:spPr/>
    </dgm:pt>
    <dgm:pt modelId="{738F1A9F-6EAD-4E01-B677-7E7FA1F7BCB2}" type="pres">
      <dgm:prSet presAssocID="{7A173CC5-3E82-48A1-BE99-697BF04D38A6}" presName="rootText" presStyleLbl="node1" presStyleIdx="0" presStyleCnt="1"/>
      <dgm:spPr/>
    </dgm:pt>
    <dgm:pt modelId="{3A2F1095-E20A-4AA3-BF6D-B8378B7F1B59}" type="pres">
      <dgm:prSet presAssocID="{7A173CC5-3E82-48A1-BE99-697BF04D38A6}" presName="rootConnector" presStyleLbl="node1" presStyleIdx="0" presStyleCnt="1"/>
      <dgm:spPr/>
    </dgm:pt>
    <dgm:pt modelId="{4825E602-7728-432C-AE38-10C54C7BEE23}" type="pres">
      <dgm:prSet presAssocID="{7A173CC5-3E82-48A1-BE99-697BF04D38A6}" presName="childShape" presStyleCnt="0"/>
      <dgm:spPr/>
    </dgm:pt>
    <dgm:pt modelId="{62A395F8-8ABA-4890-BB54-DB579AB9D648}" type="pres">
      <dgm:prSet presAssocID="{7D027A99-5E6E-43A9-AF21-ED6FB45DBE5F}" presName="Name13" presStyleLbl="parChTrans1D2" presStyleIdx="0" presStyleCnt="1"/>
      <dgm:spPr/>
    </dgm:pt>
    <dgm:pt modelId="{0B756FDB-BD7C-45A1-A6CF-AA6668BA8C08}" type="pres">
      <dgm:prSet presAssocID="{314DC2DC-5607-41CB-8D4B-4DF5344319E5}" presName="childText" presStyleLbl="bgAcc1" presStyleIdx="0" presStyleCnt="1" custScaleX="117753">
        <dgm:presLayoutVars>
          <dgm:bulletEnabled val="1"/>
        </dgm:presLayoutVars>
      </dgm:prSet>
      <dgm:spPr/>
    </dgm:pt>
  </dgm:ptLst>
  <dgm:cxnLst>
    <dgm:cxn modelId="{03541A49-228D-4D89-B320-3AE7519C4DF7}" type="presOf" srcId="{314DC2DC-5607-41CB-8D4B-4DF5344319E5}" destId="{0B756FDB-BD7C-45A1-A6CF-AA6668BA8C08}" srcOrd="0" destOrd="0" presId="urn:microsoft.com/office/officeart/2005/8/layout/hierarchy3"/>
    <dgm:cxn modelId="{1091074C-D8FC-4AB1-B8D5-598954DDA30B}" type="presOf" srcId="{7A173CC5-3E82-48A1-BE99-697BF04D38A6}" destId="{3A2F1095-E20A-4AA3-BF6D-B8378B7F1B59}" srcOrd="1" destOrd="0" presId="urn:microsoft.com/office/officeart/2005/8/layout/hierarchy3"/>
    <dgm:cxn modelId="{586F7358-1325-4F56-88A2-1C56DADDD910}" type="presOf" srcId="{7A173CC5-3E82-48A1-BE99-697BF04D38A6}" destId="{738F1A9F-6EAD-4E01-B677-7E7FA1F7BCB2}" srcOrd="0" destOrd="0" presId="urn:microsoft.com/office/officeart/2005/8/layout/hierarchy3"/>
    <dgm:cxn modelId="{48C0A859-EAAA-4DA1-B9B8-973C81B462A6}" type="presOf" srcId="{11C88EAB-2703-4BA2-BE90-F09BE44C557B}" destId="{9B79A633-243B-45E8-8861-23F1FBCC56BD}" srcOrd="0" destOrd="0" presId="urn:microsoft.com/office/officeart/2005/8/layout/hierarchy3"/>
    <dgm:cxn modelId="{1702068B-1B5F-43CF-8268-B3DF58FEFA63}" srcId="{7A173CC5-3E82-48A1-BE99-697BF04D38A6}" destId="{314DC2DC-5607-41CB-8D4B-4DF5344319E5}" srcOrd="0" destOrd="0" parTransId="{7D027A99-5E6E-43A9-AF21-ED6FB45DBE5F}" sibTransId="{C7566E5A-B3CA-4619-B008-9D81C65EBEBB}"/>
    <dgm:cxn modelId="{F9F5A6D0-2710-452D-B9C0-5AB5A6C8E493}" type="presOf" srcId="{7D027A99-5E6E-43A9-AF21-ED6FB45DBE5F}" destId="{62A395F8-8ABA-4890-BB54-DB579AB9D648}" srcOrd="0" destOrd="0" presId="urn:microsoft.com/office/officeart/2005/8/layout/hierarchy3"/>
    <dgm:cxn modelId="{C17490DB-358F-4808-9C29-DD85D406396E}" srcId="{11C88EAB-2703-4BA2-BE90-F09BE44C557B}" destId="{7A173CC5-3E82-48A1-BE99-697BF04D38A6}" srcOrd="0" destOrd="0" parTransId="{D7C3DC9B-6AD9-41CC-9A45-30F2EFBCF5EE}" sibTransId="{94F1325E-A7CB-4499-90F9-2794F940BAA4}"/>
    <dgm:cxn modelId="{DD84432D-0E90-4DE8-9611-BE48D1F0A222}" type="presParOf" srcId="{9B79A633-243B-45E8-8861-23F1FBCC56BD}" destId="{FA08A5DB-DEDF-46CE-B00B-88CB1E6F2D3A}" srcOrd="0" destOrd="0" presId="urn:microsoft.com/office/officeart/2005/8/layout/hierarchy3"/>
    <dgm:cxn modelId="{78E9E3BF-FA65-46F4-B505-8A4140358E10}" type="presParOf" srcId="{FA08A5DB-DEDF-46CE-B00B-88CB1E6F2D3A}" destId="{D33EB6C3-39A7-4E6B-A8A1-08987EEA8384}" srcOrd="0" destOrd="0" presId="urn:microsoft.com/office/officeart/2005/8/layout/hierarchy3"/>
    <dgm:cxn modelId="{50889E8F-D715-4D93-8DD8-0E7421DCC0D6}" type="presParOf" srcId="{D33EB6C3-39A7-4E6B-A8A1-08987EEA8384}" destId="{738F1A9F-6EAD-4E01-B677-7E7FA1F7BCB2}" srcOrd="0" destOrd="0" presId="urn:microsoft.com/office/officeart/2005/8/layout/hierarchy3"/>
    <dgm:cxn modelId="{6F9AC233-9250-4D0C-B1AD-F36AE71BDB44}" type="presParOf" srcId="{D33EB6C3-39A7-4E6B-A8A1-08987EEA8384}" destId="{3A2F1095-E20A-4AA3-BF6D-B8378B7F1B59}" srcOrd="1" destOrd="0" presId="urn:microsoft.com/office/officeart/2005/8/layout/hierarchy3"/>
    <dgm:cxn modelId="{9F845E02-9EF6-43A0-9B7B-4F3C16FBD4E6}" type="presParOf" srcId="{FA08A5DB-DEDF-46CE-B00B-88CB1E6F2D3A}" destId="{4825E602-7728-432C-AE38-10C54C7BEE23}" srcOrd="1" destOrd="0" presId="urn:microsoft.com/office/officeart/2005/8/layout/hierarchy3"/>
    <dgm:cxn modelId="{81B19C24-89D4-46FD-B6B7-B4A9066BEA07}" type="presParOf" srcId="{4825E602-7728-432C-AE38-10C54C7BEE23}" destId="{62A395F8-8ABA-4890-BB54-DB579AB9D648}" srcOrd="0" destOrd="0" presId="urn:microsoft.com/office/officeart/2005/8/layout/hierarchy3"/>
    <dgm:cxn modelId="{0A2AB6AA-9347-4F48-8C36-FDBA5AB267F9}" type="presParOf" srcId="{4825E602-7728-432C-AE38-10C54C7BEE23}" destId="{0B756FDB-BD7C-45A1-A6CF-AA6668BA8C08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3973C2B-48BA-4A0A-9A0E-6662A481F7BF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s-ES"/>
        </a:p>
      </dgm:t>
    </dgm:pt>
    <dgm:pt modelId="{397C5652-6896-46E1-82B5-6A725C9D89D0}">
      <dgm:prSet phldrT="[Texto]"/>
      <dgm:spPr/>
      <dgm:t>
        <a:bodyPr/>
        <a:lstStyle/>
        <a:p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Se desarrolló como diseño de experimentos (DOE) el método </a:t>
          </a:r>
          <a:r>
            <a:rPr lang="es-ES" dirty="0" err="1">
              <a:latin typeface="Arial" panose="020B0604020202020204" pitchFamily="34" charset="0"/>
              <a:cs typeface="Arial" panose="020B0604020202020204" pitchFamily="34" charset="0"/>
            </a:rPr>
            <a:t>Taguchi</a:t>
          </a:r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, PAN 12%, Q=1ml/h, d=18cm y V=15,3KV</a:t>
          </a:r>
          <a:endParaRPr lang="es-ES" dirty="0"/>
        </a:p>
      </dgm:t>
    </dgm:pt>
    <dgm:pt modelId="{7530CDC4-CA9F-471B-BDAD-50360EC08149}" type="parTrans" cxnId="{ACC15CE5-AA21-4FC1-9477-E5E6C58A97EF}">
      <dgm:prSet/>
      <dgm:spPr/>
      <dgm:t>
        <a:bodyPr/>
        <a:lstStyle/>
        <a:p>
          <a:endParaRPr lang="es-ES"/>
        </a:p>
      </dgm:t>
    </dgm:pt>
    <dgm:pt modelId="{59E89315-F7E7-4FA4-8D48-324585C17311}" type="sibTrans" cxnId="{ACC15CE5-AA21-4FC1-9477-E5E6C58A97EF}">
      <dgm:prSet/>
      <dgm:spPr/>
      <dgm:t>
        <a:bodyPr/>
        <a:lstStyle/>
        <a:p>
          <a:endParaRPr lang="es-ES"/>
        </a:p>
      </dgm:t>
    </dgm:pt>
    <dgm:pt modelId="{F9EA3DDC-4E5D-4E13-92B8-4DA9E2481BBA}">
      <dgm:prSet phldrT="[Texto]"/>
      <dgm:spPr/>
      <dgm:t>
        <a:bodyPr/>
        <a:lstStyle/>
        <a:p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Una vez fabricadas las fibras electrohiladas a diferentes concentraciones de Poliacrilonitrilo, caudal y campo eléctrico, se obtuvo como mayor valor en el esfuerzo máximo 3,087MPa</a:t>
          </a:r>
          <a:endParaRPr lang="es-ES" dirty="0"/>
        </a:p>
      </dgm:t>
    </dgm:pt>
    <dgm:pt modelId="{307C9EEC-6231-4E66-B1EC-B104CE823CD5}" type="parTrans" cxnId="{FD493344-7FEB-4ECD-9AAE-049D89299924}">
      <dgm:prSet/>
      <dgm:spPr/>
      <dgm:t>
        <a:bodyPr/>
        <a:lstStyle/>
        <a:p>
          <a:endParaRPr lang="es-ES"/>
        </a:p>
      </dgm:t>
    </dgm:pt>
    <dgm:pt modelId="{A2CC9F35-0C26-492B-A016-DB48216964E6}" type="sibTrans" cxnId="{FD493344-7FEB-4ECD-9AAE-049D89299924}">
      <dgm:prSet/>
      <dgm:spPr/>
      <dgm:t>
        <a:bodyPr/>
        <a:lstStyle/>
        <a:p>
          <a:endParaRPr lang="es-ES"/>
        </a:p>
      </dgm:t>
    </dgm:pt>
    <dgm:pt modelId="{C2FA1F9C-A741-4421-BCB2-F619EDF30200}" type="pres">
      <dgm:prSet presAssocID="{83973C2B-48BA-4A0A-9A0E-6662A481F7BF}" presName="Name0" presStyleCnt="0">
        <dgm:presLayoutVars>
          <dgm:chMax val="7"/>
          <dgm:chPref val="7"/>
          <dgm:dir/>
        </dgm:presLayoutVars>
      </dgm:prSet>
      <dgm:spPr/>
    </dgm:pt>
    <dgm:pt modelId="{C7E98815-E3BD-4137-A690-89E93A1B5F76}" type="pres">
      <dgm:prSet presAssocID="{83973C2B-48BA-4A0A-9A0E-6662A481F7BF}" presName="Name1" presStyleCnt="0"/>
      <dgm:spPr/>
    </dgm:pt>
    <dgm:pt modelId="{1D50B6E2-03E5-4C8E-B527-B85A61B020A8}" type="pres">
      <dgm:prSet presAssocID="{83973C2B-48BA-4A0A-9A0E-6662A481F7BF}" presName="cycle" presStyleCnt="0"/>
      <dgm:spPr/>
    </dgm:pt>
    <dgm:pt modelId="{780E0840-A45B-4E1C-BEDB-1D8CD4EB2E1D}" type="pres">
      <dgm:prSet presAssocID="{83973C2B-48BA-4A0A-9A0E-6662A481F7BF}" presName="srcNode" presStyleLbl="node1" presStyleIdx="0" presStyleCnt="2"/>
      <dgm:spPr/>
    </dgm:pt>
    <dgm:pt modelId="{8797AAFB-BABA-41AE-80C6-E6733506D9E4}" type="pres">
      <dgm:prSet presAssocID="{83973C2B-48BA-4A0A-9A0E-6662A481F7BF}" presName="conn" presStyleLbl="parChTrans1D2" presStyleIdx="0" presStyleCnt="1"/>
      <dgm:spPr/>
    </dgm:pt>
    <dgm:pt modelId="{7C81C488-98DE-4ED6-ADA1-13DD050F3896}" type="pres">
      <dgm:prSet presAssocID="{83973C2B-48BA-4A0A-9A0E-6662A481F7BF}" presName="extraNode" presStyleLbl="node1" presStyleIdx="0" presStyleCnt="2"/>
      <dgm:spPr/>
    </dgm:pt>
    <dgm:pt modelId="{027FB085-6302-440C-95AB-925E6DF6DE40}" type="pres">
      <dgm:prSet presAssocID="{83973C2B-48BA-4A0A-9A0E-6662A481F7BF}" presName="dstNode" presStyleLbl="node1" presStyleIdx="0" presStyleCnt="2"/>
      <dgm:spPr/>
    </dgm:pt>
    <dgm:pt modelId="{E094F7CC-B638-40CF-8B37-59A8968B6A38}" type="pres">
      <dgm:prSet presAssocID="{397C5652-6896-46E1-82B5-6A725C9D89D0}" presName="text_1" presStyleLbl="node1" presStyleIdx="0" presStyleCnt="2">
        <dgm:presLayoutVars>
          <dgm:bulletEnabled val="1"/>
        </dgm:presLayoutVars>
      </dgm:prSet>
      <dgm:spPr/>
    </dgm:pt>
    <dgm:pt modelId="{8E497ADD-26D7-477B-8E68-FEE62763F21B}" type="pres">
      <dgm:prSet presAssocID="{397C5652-6896-46E1-82B5-6A725C9D89D0}" presName="accent_1" presStyleCnt="0"/>
      <dgm:spPr/>
    </dgm:pt>
    <dgm:pt modelId="{D6AC4D68-2677-49AC-9C12-175A3EFC30D1}" type="pres">
      <dgm:prSet presAssocID="{397C5652-6896-46E1-82B5-6A725C9D89D0}" presName="accentRepeatNode" presStyleLbl="solidFgAcc1" presStyleIdx="0" presStyleCnt="2"/>
      <dgm:spPr/>
    </dgm:pt>
    <dgm:pt modelId="{E512FBC0-0A9C-4CA1-8AE0-AEA786287054}" type="pres">
      <dgm:prSet presAssocID="{F9EA3DDC-4E5D-4E13-92B8-4DA9E2481BBA}" presName="text_2" presStyleLbl="node1" presStyleIdx="1" presStyleCnt="2">
        <dgm:presLayoutVars>
          <dgm:bulletEnabled val="1"/>
        </dgm:presLayoutVars>
      </dgm:prSet>
      <dgm:spPr/>
    </dgm:pt>
    <dgm:pt modelId="{6D2022CD-BC48-458C-BF8C-5C0C0FA47316}" type="pres">
      <dgm:prSet presAssocID="{F9EA3DDC-4E5D-4E13-92B8-4DA9E2481BBA}" presName="accent_2" presStyleCnt="0"/>
      <dgm:spPr/>
    </dgm:pt>
    <dgm:pt modelId="{CBB8F4A7-ED55-46CB-A903-7928A31A5CB0}" type="pres">
      <dgm:prSet presAssocID="{F9EA3DDC-4E5D-4E13-92B8-4DA9E2481BBA}" presName="accentRepeatNode" presStyleLbl="solidFgAcc1" presStyleIdx="1" presStyleCnt="2"/>
      <dgm:spPr/>
    </dgm:pt>
  </dgm:ptLst>
  <dgm:cxnLst>
    <dgm:cxn modelId="{D4482035-F09E-49C7-A843-5BD9825E3167}" type="presOf" srcId="{83973C2B-48BA-4A0A-9A0E-6662A481F7BF}" destId="{C2FA1F9C-A741-4421-BCB2-F619EDF30200}" srcOrd="0" destOrd="0" presId="urn:microsoft.com/office/officeart/2008/layout/VerticalCurvedList"/>
    <dgm:cxn modelId="{FD493344-7FEB-4ECD-9AAE-049D89299924}" srcId="{83973C2B-48BA-4A0A-9A0E-6662A481F7BF}" destId="{F9EA3DDC-4E5D-4E13-92B8-4DA9E2481BBA}" srcOrd="1" destOrd="0" parTransId="{307C9EEC-6231-4E66-B1EC-B104CE823CD5}" sibTransId="{A2CC9F35-0C26-492B-A016-DB48216964E6}"/>
    <dgm:cxn modelId="{953B1967-6963-4F80-A9C5-171EAD87114D}" type="presOf" srcId="{F9EA3DDC-4E5D-4E13-92B8-4DA9E2481BBA}" destId="{E512FBC0-0A9C-4CA1-8AE0-AEA786287054}" srcOrd="0" destOrd="0" presId="urn:microsoft.com/office/officeart/2008/layout/VerticalCurvedList"/>
    <dgm:cxn modelId="{2D9314E5-5825-461B-97A1-0028E2CC6518}" type="presOf" srcId="{397C5652-6896-46E1-82B5-6A725C9D89D0}" destId="{E094F7CC-B638-40CF-8B37-59A8968B6A38}" srcOrd="0" destOrd="0" presId="urn:microsoft.com/office/officeart/2008/layout/VerticalCurvedList"/>
    <dgm:cxn modelId="{ACC15CE5-AA21-4FC1-9477-E5E6C58A97EF}" srcId="{83973C2B-48BA-4A0A-9A0E-6662A481F7BF}" destId="{397C5652-6896-46E1-82B5-6A725C9D89D0}" srcOrd="0" destOrd="0" parTransId="{7530CDC4-CA9F-471B-BDAD-50360EC08149}" sibTransId="{59E89315-F7E7-4FA4-8D48-324585C17311}"/>
    <dgm:cxn modelId="{6E8B16E7-1C04-4C40-BA40-B956A31CDBEC}" type="presOf" srcId="{59E89315-F7E7-4FA4-8D48-324585C17311}" destId="{8797AAFB-BABA-41AE-80C6-E6733506D9E4}" srcOrd="0" destOrd="0" presId="urn:microsoft.com/office/officeart/2008/layout/VerticalCurvedList"/>
    <dgm:cxn modelId="{8E49FE24-EE59-4FC0-945B-165ACF3FD7A7}" type="presParOf" srcId="{C2FA1F9C-A741-4421-BCB2-F619EDF30200}" destId="{C7E98815-E3BD-4137-A690-89E93A1B5F76}" srcOrd="0" destOrd="0" presId="urn:microsoft.com/office/officeart/2008/layout/VerticalCurvedList"/>
    <dgm:cxn modelId="{F3938E4B-FF26-49A3-BDBB-8D129C56FD55}" type="presParOf" srcId="{C7E98815-E3BD-4137-A690-89E93A1B5F76}" destId="{1D50B6E2-03E5-4C8E-B527-B85A61B020A8}" srcOrd="0" destOrd="0" presId="urn:microsoft.com/office/officeart/2008/layout/VerticalCurvedList"/>
    <dgm:cxn modelId="{0C830119-5082-4C76-92F4-40B5CCC762D4}" type="presParOf" srcId="{1D50B6E2-03E5-4C8E-B527-B85A61B020A8}" destId="{780E0840-A45B-4E1C-BEDB-1D8CD4EB2E1D}" srcOrd="0" destOrd="0" presId="urn:microsoft.com/office/officeart/2008/layout/VerticalCurvedList"/>
    <dgm:cxn modelId="{4BF09C66-AE1A-4013-92B4-1383B8E567E5}" type="presParOf" srcId="{1D50B6E2-03E5-4C8E-B527-B85A61B020A8}" destId="{8797AAFB-BABA-41AE-80C6-E6733506D9E4}" srcOrd="1" destOrd="0" presId="urn:microsoft.com/office/officeart/2008/layout/VerticalCurvedList"/>
    <dgm:cxn modelId="{590656FA-5B79-4F95-93BC-A18722E6D668}" type="presParOf" srcId="{1D50B6E2-03E5-4C8E-B527-B85A61B020A8}" destId="{7C81C488-98DE-4ED6-ADA1-13DD050F3896}" srcOrd="2" destOrd="0" presId="urn:microsoft.com/office/officeart/2008/layout/VerticalCurvedList"/>
    <dgm:cxn modelId="{29B7C307-0AB4-4262-B0EF-0026423CEF5A}" type="presParOf" srcId="{1D50B6E2-03E5-4C8E-B527-B85A61B020A8}" destId="{027FB085-6302-440C-95AB-925E6DF6DE40}" srcOrd="3" destOrd="0" presId="urn:microsoft.com/office/officeart/2008/layout/VerticalCurvedList"/>
    <dgm:cxn modelId="{C4C8DF45-3457-4F5C-9B6E-E8BF135655AB}" type="presParOf" srcId="{C7E98815-E3BD-4137-A690-89E93A1B5F76}" destId="{E094F7CC-B638-40CF-8B37-59A8968B6A38}" srcOrd="1" destOrd="0" presId="urn:microsoft.com/office/officeart/2008/layout/VerticalCurvedList"/>
    <dgm:cxn modelId="{491D39A5-DFCE-4DD1-9AD0-0B037054B046}" type="presParOf" srcId="{C7E98815-E3BD-4137-A690-89E93A1B5F76}" destId="{8E497ADD-26D7-477B-8E68-FEE62763F21B}" srcOrd="2" destOrd="0" presId="urn:microsoft.com/office/officeart/2008/layout/VerticalCurvedList"/>
    <dgm:cxn modelId="{B21A9295-33BC-4481-B379-9AE023E6965B}" type="presParOf" srcId="{8E497ADD-26D7-477B-8E68-FEE62763F21B}" destId="{D6AC4D68-2677-49AC-9C12-175A3EFC30D1}" srcOrd="0" destOrd="0" presId="urn:microsoft.com/office/officeart/2008/layout/VerticalCurvedList"/>
    <dgm:cxn modelId="{528E6F72-7A00-4250-89AA-CC1D97DA26A2}" type="presParOf" srcId="{C7E98815-E3BD-4137-A690-89E93A1B5F76}" destId="{E512FBC0-0A9C-4CA1-8AE0-AEA786287054}" srcOrd="3" destOrd="0" presId="urn:microsoft.com/office/officeart/2008/layout/VerticalCurvedList"/>
    <dgm:cxn modelId="{DCEF3EF3-FC98-4EB2-A79D-823C54C1E798}" type="presParOf" srcId="{C7E98815-E3BD-4137-A690-89E93A1B5F76}" destId="{6D2022CD-BC48-458C-BF8C-5C0C0FA47316}" srcOrd="4" destOrd="0" presId="urn:microsoft.com/office/officeart/2008/layout/VerticalCurvedList"/>
    <dgm:cxn modelId="{6B609F0F-96D8-48A0-BD4A-8C021C028E0B}" type="presParOf" srcId="{6D2022CD-BC48-458C-BF8C-5C0C0FA47316}" destId="{CBB8F4A7-ED55-46CB-A903-7928A31A5CB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3973C2B-48BA-4A0A-9A0E-6662A481F7BF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s-ES"/>
        </a:p>
      </dgm:t>
    </dgm:pt>
    <dgm:pt modelId="{397C5652-6896-46E1-82B5-6A725C9D89D0}">
      <dgm:prSet phldrT="[Texto]"/>
      <dgm:spPr/>
      <dgm:t>
        <a:bodyPr/>
        <a:lstStyle/>
        <a:p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A partir de los parámetros encontrados, se realizó la adición de nanotubos en diferentes porcentajes, concentración de MWNTC al 0,05% alcanzando un esfuerzo máximo de tensión de 3,896MPa, incrementando en 27%.</a:t>
          </a:r>
          <a:endParaRPr lang="es-ES" dirty="0"/>
        </a:p>
      </dgm:t>
    </dgm:pt>
    <dgm:pt modelId="{7530CDC4-CA9F-471B-BDAD-50360EC08149}" type="parTrans" cxnId="{ACC15CE5-AA21-4FC1-9477-E5E6C58A97EF}">
      <dgm:prSet/>
      <dgm:spPr/>
      <dgm:t>
        <a:bodyPr/>
        <a:lstStyle/>
        <a:p>
          <a:endParaRPr lang="es-ES"/>
        </a:p>
      </dgm:t>
    </dgm:pt>
    <dgm:pt modelId="{59E89315-F7E7-4FA4-8D48-324585C17311}" type="sibTrans" cxnId="{ACC15CE5-AA21-4FC1-9477-E5E6C58A97EF}">
      <dgm:prSet/>
      <dgm:spPr/>
      <dgm:t>
        <a:bodyPr/>
        <a:lstStyle/>
        <a:p>
          <a:endParaRPr lang="es-ES"/>
        </a:p>
      </dgm:t>
    </dgm:pt>
    <dgm:pt modelId="{E7B3DEAD-F516-493F-8952-A9D1EFEC9826}">
      <dgm:prSet/>
      <dgm:spPr/>
      <dgm:t>
        <a:bodyPr/>
        <a:lstStyle/>
        <a:p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Al realizar ensayos de tensión sobre el material compuesto híbrido se obtiene mejoras en el esfuerzo máximo de tensión en los realizados con fibras 800 </a:t>
          </a:r>
          <a:r>
            <a:rPr lang="es-ES" dirty="0" err="1">
              <a:latin typeface="Arial" panose="020B0604020202020204" pitchFamily="34" charset="0"/>
              <a:cs typeface="Arial" panose="020B0604020202020204" pitchFamily="34" charset="0"/>
            </a:rPr>
            <a:t>roving</a:t>
          </a:r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 en un aumento del 16,17%.</a:t>
          </a:r>
        </a:p>
      </dgm:t>
    </dgm:pt>
    <dgm:pt modelId="{64ED7BFD-9F7B-4BE9-82FE-73A10BBEB3B4}" type="parTrans" cxnId="{E93EF9F1-18FD-40C2-8CA8-319C8EDACF1B}">
      <dgm:prSet/>
      <dgm:spPr/>
      <dgm:t>
        <a:bodyPr/>
        <a:lstStyle/>
        <a:p>
          <a:endParaRPr lang="es-ES"/>
        </a:p>
      </dgm:t>
    </dgm:pt>
    <dgm:pt modelId="{7977516D-0976-499A-A233-6E7D5745949B}" type="sibTrans" cxnId="{E93EF9F1-18FD-40C2-8CA8-319C8EDACF1B}">
      <dgm:prSet/>
      <dgm:spPr/>
      <dgm:t>
        <a:bodyPr/>
        <a:lstStyle/>
        <a:p>
          <a:endParaRPr lang="es-ES"/>
        </a:p>
      </dgm:t>
    </dgm:pt>
    <dgm:pt modelId="{4647C07D-9F8E-4877-9038-8AB1DF23A997}">
      <dgm:prSet/>
      <dgm:spPr/>
      <dgm:t>
        <a:bodyPr/>
        <a:lstStyle/>
        <a:p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De la misma manera el acabado superficial se obtuvo que en la fibra 600 </a:t>
          </a:r>
          <a:r>
            <a:rPr lang="es-ES" dirty="0" err="1">
              <a:latin typeface="Arial" panose="020B0604020202020204" pitchFamily="34" charset="0"/>
              <a:cs typeface="Arial" panose="020B0604020202020204" pitchFamily="34" charset="0"/>
            </a:rPr>
            <a:t>roving</a:t>
          </a:r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 de N7 a N2, lo que permite que la superficie permanezca en un rango laminar logrando así que la aeronave alcance su velocidad máxima. </a:t>
          </a:r>
        </a:p>
      </dgm:t>
    </dgm:pt>
    <dgm:pt modelId="{3871E83C-7B05-4313-A585-70B521DEF2FB}" type="parTrans" cxnId="{BF2C044E-1A44-49D6-B1F1-9F6C92BD8018}">
      <dgm:prSet/>
      <dgm:spPr/>
      <dgm:t>
        <a:bodyPr/>
        <a:lstStyle/>
        <a:p>
          <a:endParaRPr lang="es-ES"/>
        </a:p>
      </dgm:t>
    </dgm:pt>
    <dgm:pt modelId="{0D7BBDE3-721A-4BD1-97AD-E0BF9E0F564A}" type="sibTrans" cxnId="{BF2C044E-1A44-49D6-B1F1-9F6C92BD8018}">
      <dgm:prSet/>
      <dgm:spPr/>
      <dgm:t>
        <a:bodyPr/>
        <a:lstStyle/>
        <a:p>
          <a:endParaRPr lang="es-ES"/>
        </a:p>
      </dgm:t>
    </dgm:pt>
    <dgm:pt modelId="{C2FA1F9C-A741-4421-BCB2-F619EDF30200}" type="pres">
      <dgm:prSet presAssocID="{83973C2B-48BA-4A0A-9A0E-6662A481F7BF}" presName="Name0" presStyleCnt="0">
        <dgm:presLayoutVars>
          <dgm:chMax val="7"/>
          <dgm:chPref val="7"/>
          <dgm:dir/>
        </dgm:presLayoutVars>
      </dgm:prSet>
      <dgm:spPr/>
    </dgm:pt>
    <dgm:pt modelId="{C7E98815-E3BD-4137-A690-89E93A1B5F76}" type="pres">
      <dgm:prSet presAssocID="{83973C2B-48BA-4A0A-9A0E-6662A481F7BF}" presName="Name1" presStyleCnt="0"/>
      <dgm:spPr/>
    </dgm:pt>
    <dgm:pt modelId="{1D50B6E2-03E5-4C8E-B527-B85A61B020A8}" type="pres">
      <dgm:prSet presAssocID="{83973C2B-48BA-4A0A-9A0E-6662A481F7BF}" presName="cycle" presStyleCnt="0"/>
      <dgm:spPr/>
    </dgm:pt>
    <dgm:pt modelId="{780E0840-A45B-4E1C-BEDB-1D8CD4EB2E1D}" type="pres">
      <dgm:prSet presAssocID="{83973C2B-48BA-4A0A-9A0E-6662A481F7BF}" presName="srcNode" presStyleLbl="node1" presStyleIdx="0" presStyleCnt="3"/>
      <dgm:spPr/>
    </dgm:pt>
    <dgm:pt modelId="{8797AAFB-BABA-41AE-80C6-E6733506D9E4}" type="pres">
      <dgm:prSet presAssocID="{83973C2B-48BA-4A0A-9A0E-6662A481F7BF}" presName="conn" presStyleLbl="parChTrans1D2" presStyleIdx="0" presStyleCnt="1"/>
      <dgm:spPr/>
    </dgm:pt>
    <dgm:pt modelId="{7C81C488-98DE-4ED6-ADA1-13DD050F3896}" type="pres">
      <dgm:prSet presAssocID="{83973C2B-48BA-4A0A-9A0E-6662A481F7BF}" presName="extraNode" presStyleLbl="node1" presStyleIdx="0" presStyleCnt="3"/>
      <dgm:spPr/>
    </dgm:pt>
    <dgm:pt modelId="{027FB085-6302-440C-95AB-925E6DF6DE40}" type="pres">
      <dgm:prSet presAssocID="{83973C2B-48BA-4A0A-9A0E-6662A481F7BF}" presName="dstNode" presStyleLbl="node1" presStyleIdx="0" presStyleCnt="3"/>
      <dgm:spPr/>
    </dgm:pt>
    <dgm:pt modelId="{E094F7CC-B638-40CF-8B37-59A8968B6A38}" type="pres">
      <dgm:prSet presAssocID="{397C5652-6896-46E1-82B5-6A725C9D89D0}" presName="text_1" presStyleLbl="node1" presStyleIdx="0" presStyleCnt="3">
        <dgm:presLayoutVars>
          <dgm:bulletEnabled val="1"/>
        </dgm:presLayoutVars>
      </dgm:prSet>
      <dgm:spPr/>
    </dgm:pt>
    <dgm:pt modelId="{8E497ADD-26D7-477B-8E68-FEE62763F21B}" type="pres">
      <dgm:prSet presAssocID="{397C5652-6896-46E1-82B5-6A725C9D89D0}" presName="accent_1" presStyleCnt="0"/>
      <dgm:spPr/>
    </dgm:pt>
    <dgm:pt modelId="{D6AC4D68-2677-49AC-9C12-175A3EFC30D1}" type="pres">
      <dgm:prSet presAssocID="{397C5652-6896-46E1-82B5-6A725C9D89D0}" presName="accentRepeatNode" presStyleLbl="solidFgAcc1" presStyleIdx="0" presStyleCnt="3"/>
      <dgm:spPr/>
    </dgm:pt>
    <dgm:pt modelId="{2AD09748-DBAE-4FEB-82C5-E5FEDD0A26A3}" type="pres">
      <dgm:prSet presAssocID="{E7B3DEAD-F516-493F-8952-A9D1EFEC9826}" presName="text_2" presStyleLbl="node1" presStyleIdx="1" presStyleCnt="3">
        <dgm:presLayoutVars>
          <dgm:bulletEnabled val="1"/>
        </dgm:presLayoutVars>
      </dgm:prSet>
      <dgm:spPr/>
    </dgm:pt>
    <dgm:pt modelId="{F97AFDDA-1528-41AE-9049-A75E772AC6B9}" type="pres">
      <dgm:prSet presAssocID="{E7B3DEAD-F516-493F-8952-A9D1EFEC9826}" presName="accent_2" presStyleCnt="0"/>
      <dgm:spPr/>
    </dgm:pt>
    <dgm:pt modelId="{9E114900-D69E-447C-8F38-BC53740A3F4C}" type="pres">
      <dgm:prSet presAssocID="{E7B3DEAD-F516-493F-8952-A9D1EFEC9826}" presName="accentRepeatNode" presStyleLbl="solidFgAcc1" presStyleIdx="1" presStyleCnt="3"/>
      <dgm:spPr/>
    </dgm:pt>
    <dgm:pt modelId="{2732CCB5-1E2D-49BF-BBA1-7A9B3946F51B}" type="pres">
      <dgm:prSet presAssocID="{4647C07D-9F8E-4877-9038-8AB1DF23A997}" presName="text_3" presStyleLbl="node1" presStyleIdx="2" presStyleCnt="3">
        <dgm:presLayoutVars>
          <dgm:bulletEnabled val="1"/>
        </dgm:presLayoutVars>
      </dgm:prSet>
      <dgm:spPr/>
    </dgm:pt>
    <dgm:pt modelId="{8DAF81CD-B521-4D55-8390-CF96859FBAD2}" type="pres">
      <dgm:prSet presAssocID="{4647C07D-9F8E-4877-9038-8AB1DF23A997}" presName="accent_3" presStyleCnt="0"/>
      <dgm:spPr/>
    </dgm:pt>
    <dgm:pt modelId="{A0769174-19A3-4847-8F56-E3ACEFE295D7}" type="pres">
      <dgm:prSet presAssocID="{4647C07D-9F8E-4877-9038-8AB1DF23A997}" presName="accentRepeatNode" presStyleLbl="solidFgAcc1" presStyleIdx="2" presStyleCnt="3"/>
      <dgm:spPr/>
    </dgm:pt>
  </dgm:ptLst>
  <dgm:cxnLst>
    <dgm:cxn modelId="{E1B0DB2E-734E-4A6E-8D98-8BA7F91B1781}" type="presOf" srcId="{4647C07D-9F8E-4877-9038-8AB1DF23A997}" destId="{2732CCB5-1E2D-49BF-BBA1-7A9B3946F51B}" srcOrd="0" destOrd="0" presId="urn:microsoft.com/office/officeart/2008/layout/VerticalCurvedList"/>
    <dgm:cxn modelId="{BF2C044E-1A44-49D6-B1F1-9F6C92BD8018}" srcId="{83973C2B-48BA-4A0A-9A0E-6662A481F7BF}" destId="{4647C07D-9F8E-4877-9038-8AB1DF23A997}" srcOrd="2" destOrd="0" parTransId="{3871E83C-7B05-4313-A585-70B521DEF2FB}" sibTransId="{0D7BBDE3-721A-4BD1-97AD-E0BF9E0F564A}"/>
    <dgm:cxn modelId="{393E8E84-C27B-4D63-81F0-C8140D5114B7}" type="presOf" srcId="{E7B3DEAD-F516-493F-8952-A9D1EFEC9826}" destId="{2AD09748-DBAE-4FEB-82C5-E5FEDD0A26A3}" srcOrd="0" destOrd="0" presId="urn:microsoft.com/office/officeart/2008/layout/VerticalCurvedList"/>
    <dgm:cxn modelId="{31CF258E-92B3-4B1F-8FDB-0FE15ADE2999}" type="presOf" srcId="{59E89315-F7E7-4FA4-8D48-324585C17311}" destId="{8797AAFB-BABA-41AE-80C6-E6733506D9E4}" srcOrd="0" destOrd="0" presId="urn:microsoft.com/office/officeart/2008/layout/VerticalCurvedList"/>
    <dgm:cxn modelId="{8560B9A4-E768-4E38-BD97-63EA351EF242}" type="presOf" srcId="{397C5652-6896-46E1-82B5-6A725C9D89D0}" destId="{E094F7CC-B638-40CF-8B37-59A8968B6A38}" srcOrd="0" destOrd="0" presId="urn:microsoft.com/office/officeart/2008/layout/VerticalCurvedList"/>
    <dgm:cxn modelId="{E729C2C5-8369-478F-9A9F-B4CB2EC31014}" type="presOf" srcId="{83973C2B-48BA-4A0A-9A0E-6662A481F7BF}" destId="{C2FA1F9C-A741-4421-BCB2-F619EDF30200}" srcOrd="0" destOrd="0" presId="urn:microsoft.com/office/officeart/2008/layout/VerticalCurvedList"/>
    <dgm:cxn modelId="{ACC15CE5-AA21-4FC1-9477-E5E6C58A97EF}" srcId="{83973C2B-48BA-4A0A-9A0E-6662A481F7BF}" destId="{397C5652-6896-46E1-82B5-6A725C9D89D0}" srcOrd="0" destOrd="0" parTransId="{7530CDC4-CA9F-471B-BDAD-50360EC08149}" sibTransId="{59E89315-F7E7-4FA4-8D48-324585C17311}"/>
    <dgm:cxn modelId="{E93EF9F1-18FD-40C2-8CA8-319C8EDACF1B}" srcId="{83973C2B-48BA-4A0A-9A0E-6662A481F7BF}" destId="{E7B3DEAD-F516-493F-8952-A9D1EFEC9826}" srcOrd="1" destOrd="0" parTransId="{64ED7BFD-9F7B-4BE9-82FE-73A10BBEB3B4}" sibTransId="{7977516D-0976-499A-A233-6E7D5745949B}"/>
    <dgm:cxn modelId="{5C5F32A6-F69D-4BC0-B3DB-3437FD734918}" type="presParOf" srcId="{C2FA1F9C-A741-4421-BCB2-F619EDF30200}" destId="{C7E98815-E3BD-4137-A690-89E93A1B5F76}" srcOrd="0" destOrd="0" presId="urn:microsoft.com/office/officeart/2008/layout/VerticalCurvedList"/>
    <dgm:cxn modelId="{0BC38A9D-AD46-49A8-9525-50AAB5380A61}" type="presParOf" srcId="{C7E98815-E3BD-4137-A690-89E93A1B5F76}" destId="{1D50B6E2-03E5-4C8E-B527-B85A61B020A8}" srcOrd="0" destOrd="0" presId="urn:microsoft.com/office/officeart/2008/layout/VerticalCurvedList"/>
    <dgm:cxn modelId="{585547D9-3364-47EB-94FE-85F43BE76E94}" type="presParOf" srcId="{1D50B6E2-03E5-4C8E-B527-B85A61B020A8}" destId="{780E0840-A45B-4E1C-BEDB-1D8CD4EB2E1D}" srcOrd="0" destOrd="0" presId="urn:microsoft.com/office/officeart/2008/layout/VerticalCurvedList"/>
    <dgm:cxn modelId="{A8A1DDAE-52C3-43DB-838D-F29C305079B9}" type="presParOf" srcId="{1D50B6E2-03E5-4C8E-B527-B85A61B020A8}" destId="{8797AAFB-BABA-41AE-80C6-E6733506D9E4}" srcOrd="1" destOrd="0" presId="urn:microsoft.com/office/officeart/2008/layout/VerticalCurvedList"/>
    <dgm:cxn modelId="{51466E8E-3A24-400A-B6E6-EADFFF090AE7}" type="presParOf" srcId="{1D50B6E2-03E5-4C8E-B527-B85A61B020A8}" destId="{7C81C488-98DE-4ED6-ADA1-13DD050F3896}" srcOrd="2" destOrd="0" presId="urn:microsoft.com/office/officeart/2008/layout/VerticalCurvedList"/>
    <dgm:cxn modelId="{8CAF5CED-5421-4CF4-93AF-6A235DFD90B6}" type="presParOf" srcId="{1D50B6E2-03E5-4C8E-B527-B85A61B020A8}" destId="{027FB085-6302-440C-95AB-925E6DF6DE40}" srcOrd="3" destOrd="0" presId="urn:microsoft.com/office/officeart/2008/layout/VerticalCurvedList"/>
    <dgm:cxn modelId="{B0338DC8-1A37-4A94-801B-6082D9DAF550}" type="presParOf" srcId="{C7E98815-E3BD-4137-A690-89E93A1B5F76}" destId="{E094F7CC-B638-40CF-8B37-59A8968B6A38}" srcOrd="1" destOrd="0" presId="urn:microsoft.com/office/officeart/2008/layout/VerticalCurvedList"/>
    <dgm:cxn modelId="{4DAB708A-7929-4CEB-B7B2-B81B840732C1}" type="presParOf" srcId="{C7E98815-E3BD-4137-A690-89E93A1B5F76}" destId="{8E497ADD-26D7-477B-8E68-FEE62763F21B}" srcOrd="2" destOrd="0" presId="urn:microsoft.com/office/officeart/2008/layout/VerticalCurvedList"/>
    <dgm:cxn modelId="{908B5D17-74B2-459A-AF12-B9CBD14A20CF}" type="presParOf" srcId="{8E497ADD-26D7-477B-8E68-FEE62763F21B}" destId="{D6AC4D68-2677-49AC-9C12-175A3EFC30D1}" srcOrd="0" destOrd="0" presId="urn:microsoft.com/office/officeart/2008/layout/VerticalCurvedList"/>
    <dgm:cxn modelId="{9E1BDF9D-0488-4569-9C6C-AC48959E3956}" type="presParOf" srcId="{C7E98815-E3BD-4137-A690-89E93A1B5F76}" destId="{2AD09748-DBAE-4FEB-82C5-E5FEDD0A26A3}" srcOrd="3" destOrd="0" presId="urn:microsoft.com/office/officeart/2008/layout/VerticalCurvedList"/>
    <dgm:cxn modelId="{A64C3F7F-C43D-471A-919D-CFAC2B13368B}" type="presParOf" srcId="{C7E98815-E3BD-4137-A690-89E93A1B5F76}" destId="{F97AFDDA-1528-41AE-9049-A75E772AC6B9}" srcOrd="4" destOrd="0" presId="urn:microsoft.com/office/officeart/2008/layout/VerticalCurvedList"/>
    <dgm:cxn modelId="{E1E17549-989F-4E3E-8045-BCD53FF3A260}" type="presParOf" srcId="{F97AFDDA-1528-41AE-9049-A75E772AC6B9}" destId="{9E114900-D69E-447C-8F38-BC53740A3F4C}" srcOrd="0" destOrd="0" presId="urn:microsoft.com/office/officeart/2008/layout/VerticalCurvedList"/>
    <dgm:cxn modelId="{FDD5D4A6-F095-485A-BFF1-D34E625BE97A}" type="presParOf" srcId="{C7E98815-E3BD-4137-A690-89E93A1B5F76}" destId="{2732CCB5-1E2D-49BF-BBA1-7A9B3946F51B}" srcOrd="5" destOrd="0" presId="urn:microsoft.com/office/officeart/2008/layout/VerticalCurvedList"/>
    <dgm:cxn modelId="{3D66135F-2352-468A-8B35-C4F9B9053F4A}" type="presParOf" srcId="{C7E98815-E3BD-4137-A690-89E93A1B5F76}" destId="{8DAF81CD-B521-4D55-8390-CF96859FBAD2}" srcOrd="6" destOrd="0" presId="urn:microsoft.com/office/officeart/2008/layout/VerticalCurvedList"/>
    <dgm:cxn modelId="{677CAF92-3841-4AFB-947A-C4C13230CC57}" type="presParOf" srcId="{8DAF81CD-B521-4D55-8390-CF96859FBAD2}" destId="{A0769174-19A3-4847-8F56-E3ACEFE295D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2DDE129-CE61-4E8B-8D41-AF3A68C4D01A}" type="doc">
      <dgm:prSet loTypeId="urn:microsoft.com/office/officeart/2005/8/layout/vList3" loCatId="list" qsTypeId="urn:microsoft.com/office/officeart/2005/8/quickstyle/simple1" qsCatId="simple" csTypeId="urn:microsoft.com/office/officeart/2005/8/colors/accent1_3" csCatId="accent1" phldr="1"/>
      <dgm:spPr/>
    </dgm:pt>
    <dgm:pt modelId="{F86F1C10-8531-4D92-A85E-2B706DAC4368}">
      <dgm:prSet phldrT="[Texto]"/>
      <dgm:spPr/>
      <dgm:t>
        <a:bodyPr/>
        <a:lstStyle/>
        <a:p>
          <a:pPr algn="just"/>
          <a:r>
            <a:rPr lang="es-ES" noProof="0" dirty="0"/>
            <a:t>Realizar una investigación referente a la creación de perfiles alares con los materiales compuestos híbridos desarrollados en el presente proyecto.</a:t>
          </a:r>
        </a:p>
      </dgm:t>
    </dgm:pt>
    <dgm:pt modelId="{9F36F640-B61C-4BCD-86F1-6EE94460405D}" type="parTrans" cxnId="{7EC11AE6-A3C4-423C-B653-32EBB6DD90DD}">
      <dgm:prSet/>
      <dgm:spPr/>
      <dgm:t>
        <a:bodyPr/>
        <a:lstStyle/>
        <a:p>
          <a:endParaRPr lang="es-ES"/>
        </a:p>
      </dgm:t>
    </dgm:pt>
    <dgm:pt modelId="{BD31979A-CD0E-44D4-9797-D0A84478474A}" type="sibTrans" cxnId="{7EC11AE6-A3C4-423C-B653-32EBB6DD90DD}">
      <dgm:prSet/>
      <dgm:spPr/>
      <dgm:t>
        <a:bodyPr/>
        <a:lstStyle/>
        <a:p>
          <a:endParaRPr lang="es-ES"/>
        </a:p>
      </dgm:t>
    </dgm:pt>
    <dgm:pt modelId="{29038E8E-68B6-45E6-80A0-0380E95FDFBC}">
      <dgm:prSet phldrT="[Texto]"/>
      <dgm:spPr/>
      <dgm:t>
        <a:bodyPr/>
        <a:lstStyle/>
        <a:p>
          <a:pPr algn="just"/>
          <a:r>
            <a:rPr lang="es-ES" noProof="0" dirty="0"/>
            <a:t>Desarrollar el protocolo necesario para la implementación de parches de materiales compuestos para reparación de aeronaves.</a:t>
          </a:r>
        </a:p>
      </dgm:t>
    </dgm:pt>
    <dgm:pt modelId="{A52F1741-F74C-422A-B76D-B6ACFAD445BE}" type="parTrans" cxnId="{EE9F3F50-393B-43D6-9E51-52C0F90B3135}">
      <dgm:prSet/>
      <dgm:spPr/>
      <dgm:t>
        <a:bodyPr/>
        <a:lstStyle/>
        <a:p>
          <a:endParaRPr lang="es-ES"/>
        </a:p>
      </dgm:t>
    </dgm:pt>
    <dgm:pt modelId="{0C6AC2E9-9C51-43F7-AB92-79A35CF3B12F}" type="sibTrans" cxnId="{EE9F3F50-393B-43D6-9E51-52C0F90B3135}">
      <dgm:prSet/>
      <dgm:spPr/>
      <dgm:t>
        <a:bodyPr/>
        <a:lstStyle/>
        <a:p>
          <a:endParaRPr lang="es-ES"/>
        </a:p>
      </dgm:t>
    </dgm:pt>
    <dgm:pt modelId="{AB5F984A-4443-4A9C-AC52-18A6DB472FD9}">
      <dgm:prSet phldrT="[Texto]"/>
      <dgm:spPr/>
      <dgm:t>
        <a:bodyPr/>
        <a:lstStyle/>
        <a:p>
          <a:pPr algn="just"/>
          <a:r>
            <a:rPr lang="es-ES" noProof="0" dirty="0"/>
            <a:t>Como futuro trabajo se recomienda hacer el mismo procedimiento de reforzamiento para el </a:t>
          </a:r>
          <a:r>
            <a:rPr lang="es-ES" noProof="0" dirty="0" err="1"/>
            <a:t>kevlar</a:t>
          </a:r>
          <a:r>
            <a:rPr lang="es-ES" noProof="0" dirty="0"/>
            <a:t> y analizar el comportamiento de este material con ensayos de impacto de alta velocidad.</a:t>
          </a:r>
        </a:p>
      </dgm:t>
    </dgm:pt>
    <dgm:pt modelId="{2D0C6DF0-7DF7-42B4-AB9B-3E0C290CA8A5}" type="parTrans" cxnId="{B0AF1A5D-4F66-4841-AF91-F00D1234B1AC}">
      <dgm:prSet/>
      <dgm:spPr/>
      <dgm:t>
        <a:bodyPr/>
        <a:lstStyle/>
        <a:p>
          <a:endParaRPr lang="es-ES"/>
        </a:p>
      </dgm:t>
    </dgm:pt>
    <dgm:pt modelId="{6AAAF154-4E25-4209-9771-58607B2D6A65}" type="sibTrans" cxnId="{B0AF1A5D-4F66-4841-AF91-F00D1234B1AC}">
      <dgm:prSet/>
      <dgm:spPr/>
      <dgm:t>
        <a:bodyPr/>
        <a:lstStyle/>
        <a:p>
          <a:endParaRPr lang="es-ES"/>
        </a:p>
      </dgm:t>
    </dgm:pt>
    <dgm:pt modelId="{C9563E09-A756-40EF-9949-AE3CF579D983}" type="pres">
      <dgm:prSet presAssocID="{42DDE129-CE61-4E8B-8D41-AF3A68C4D01A}" presName="linearFlow" presStyleCnt="0">
        <dgm:presLayoutVars>
          <dgm:dir/>
          <dgm:resizeHandles val="exact"/>
        </dgm:presLayoutVars>
      </dgm:prSet>
      <dgm:spPr/>
    </dgm:pt>
    <dgm:pt modelId="{855BFAE0-702B-4288-97C1-B710C4E3542D}" type="pres">
      <dgm:prSet presAssocID="{F86F1C10-8531-4D92-A85E-2B706DAC4368}" presName="composite" presStyleCnt="0"/>
      <dgm:spPr/>
    </dgm:pt>
    <dgm:pt modelId="{31177850-4DA4-4220-8F84-2DD4B41AA582}" type="pres">
      <dgm:prSet presAssocID="{F86F1C10-8531-4D92-A85E-2B706DAC4368}" presName="imgShp" presStyleLbl="fgImgPlace1" presStyleIdx="0" presStyleCnt="3"/>
      <dgm:spPr/>
    </dgm:pt>
    <dgm:pt modelId="{3332DDB4-6D52-432A-8F2A-3812C2676981}" type="pres">
      <dgm:prSet presAssocID="{F86F1C10-8531-4D92-A85E-2B706DAC4368}" presName="txShp" presStyleLbl="node1" presStyleIdx="0" presStyleCnt="3">
        <dgm:presLayoutVars>
          <dgm:bulletEnabled val="1"/>
        </dgm:presLayoutVars>
      </dgm:prSet>
      <dgm:spPr/>
    </dgm:pt>
    <dgm:pt modelId="{C4ACA720-CAF5-4C95-BBC8-6C7F0B6F6812}" type="pres">
      <dgm:prSet presAssocID="{BD31979A-CD0E-44D4-9797-D0A84478474A}" presName="spacing" presStyleCnt="0"/>
      <dgm:spPr/>
    </dgm:pt>
    <dgm:pt modelId="{D7C2E98D-29FF-4BD3-9C84-DFEE75E96AFD}" type="pres">
      <dgm:prSet presAssocID="{29038E8E-68B6-45E6-80A0-0380E95FDFBC}" presName="composite" presStyleCnt="0"/>
      <dgm:spPr/>
    </dgm:pt>
    <dgm:pt modelId="{3757452D-D35C-49AD-8AF4-D62B7AEA0126}" type="pres">
      <dgm:prSet presAssocID="{29038E8E-68B6-45E6-80A0-0380E95FDFBC}" presName="imgShp" presStyleLbl="fgImgPlace1" presStyleIdx="1" presStyleCnt="3"/>
      <dgm:spPr/>
    </dgm:pt>
    <dgm:pt modelId="{8E26F290-93FD-4914-A76A-98F777232D60}" type="pres">
      <dgm:prSet presAssocID="{29038E8E-68B6-45E6-80A0-0380E95FDFBC}" presName="txShp" presStyleLbl="node1" presStyleIdx="1" presStyleCnt="3">
        <dgm:presLayoutVars>
          <dgm:bulletEnabled val="1"/>
        </dgm:presLayoutVars>
      </dgm:prSet>
      <dgm:spPr/>
    </dgm:pt>
    <dgm:pt modelId="{B84B199D-F7D1-4A5A-AA9F-0BF44DBB4CDD}" type="pres">
      <dgm:prSet presAssocID="{0C6AC2E9-9C51-43F7-AB92-79A35CF3B12F}" presName="spacing" presStyleCnt="0"/>
      <dgm:spPr/>
    </dgm:pt>
    <dgm:pt modelId="{EE0A3EAB-EF0B-4FB8-9646-04A4FC5C47DF}" type="pres">
      <dgm:prSet presAssocID="{AB5F984A-4443-4A9C-AC52-18A6DB472FD9}" presName="composite" presStyleCnt="0"/>
      <dgm:spPr/>
    </dgm:pt>
    <dgm:pt modelId="{F122D0EB-7445-4CEC-8D33-B359B01D3110}" type="pres">
      <dgm:prSet presAssocID="{AB5F984A-4443-4A9C-AC52-18A6DB472FD9}" presName="imgShp" presStyleLbl="fgImgPlace1" presStyleIdx="2" presStyleCnt="3"/>
      <dgm:spPr/>
    </dgm:pt>
    <dgm:pt modelId="{54B5A0CC-42AC-479E-96CB-5A5B6DA11006}" type="pres">
      <dgm:prSet presAssocID="{AB5F984A-4443-4A9C-AC52-18A6DB472FD9}" presName="txShp" presStyleLbl="node1" presStyleIdx="2" presStyleCnt="3">
        <dgm:presLayoutVars>
          <dgm:bulletEnabled val="1"/>
        </dgm:presLayoutVars>
      </dgm:prSet>
      <dgm:spPr/>
    </dgm:pt>
  </dgm:ptLst>
  <dgm:cxnLst>
    <dgm:cxn modelId="{74950A03-B757-459A-BBC0-8A9BAA2A11C4}" type="presOf" srcId="{29038E8E-68B6-45E6-80A0-0380E95FDFBC}" destId="{8E26F290-93FD-4914-A76A-98F777232D60}" srcOrd="0" destOrd="0" presId="urn:microsoft.com/office/officeart/2005/8/layout/vList3"/>
    <dgm:cxn modelId="{DCA1CC2A-2522-4E17-974C-1C7B284C67F0}" type="presOf" srcId="{AB5F984A-4443-4A9C-AC52-18A6DB472FD9}" destId="{54B5A0CC-42AC-479E-96CB-5A5B6DA11006}" srcOrd="0" destOrd="0" presId="urn:microsoft.com/office/officeart/2005/8/layout/vList3"/>
    <dgm:cxn modelId="{B0AF1A5D-4F66-4841-AF91-F00D1234B1AC}" srcId="{42DDE129-CE61-4E8B-8D41-AF3A68C4D01A}" destId="{AB5F984A-4443-4A9C-AC52-18A6DB472FD9}" srcOrd="2" destOrd="0" parTransId="{2D0C6DF0-7DF7-42B4-AB9B-3E0C290CA8A5}" sibTransId="{6AAAF154-4E25-4209-9771-58607B2D6A65}"/>
    <dgm:cxn modelId="{EE9F3F50-393B-43D6-9E51-52C0F90B3135}" srcId="{42DDE129-CE61-4E8B-8D41-AF3A68C4D01A}" destId="{29038E8E-68B6-45E6-80A0-0380E95FDFBC}" srcOrd="1" destOrd="0" parTransId="{A52F1741-F74C-422A-B76D-B6ACFAD445BE}" sibTransId="{0C6AC2E9-9C51-43F7-AB92-79A35CF3B12F}"/>
    <dgm:cxn modelId="{4654CA74-1FCC-401B-81E8-3AFB347967F3}" type="presOf" srcId="{F86F1C10-8531-4D92-A85E-2B706DAC4368}" destId="{3332DDB4-6D52-432A-8F2A-3812C2676981}" srcOrd="0" destOrd="0" presId="urn:microsoft.com/office/officeart/2005/8/layout/vList3"/>
    <dgm:cxn modelId="{1D435779-D15E-4628-A9C1-6F9C319A4F49}" type="presOf" srcId="{42DDE129-CE61-4E8B-8D41-AF3A68C4D01A}" destId="{C9563E09-A756-40EF-9949-AE3CF579D983}" srcOrd="0" destOrd="0" presId="urn:microsoft.com/office/officeart/2005/8/layout/vList3"/>
    <dgm:cxn modelId="{7EC11AE6-A3C4-423C-B653-32EBB6DD90DD}" srcId="{42DDE129-CE61-4E8B-8D41-AF3A68C4D01A}" destId="{F86F1C10-8531-4D92-A85E-2B706DAC4368}" srcOrd="0" destOrd="0" parTransId="{9F36F640-B61C-4BCD-86F1-6EE94460405D}" sibTransId="{BD31979A-CD0E-44D4-9797-D0A84478474A}"/>
    <dgm:cxn modelId="{EFBABB75-B32B-4DA0-BD90-81CD1727A4C1}" type="presParOf" srcId="{C9563E09-A756-40EF-9949-AE3CF579D983}" destId="{855BFAE0-702B-4288-97C1-B710C4E3542D}" srcOrd="0" destOrd="0" presId="urn:microsoft.com/office/officeart/2005/8/layout/vList3"/>
    <dgm:cxn modelId="{0495E883-92B1-40EE-AEFF-2E6C249955CA}" type="presParOf" srcId="{855BFAE0-702B-4288-97C1-B710C4E3542D}" destId="{31177850-4DA4-4220-8F84-2DD4B41AA582}" srcOrd="0" destOrd="0" presId="urn:microsoft.com/office/officeart/2005/8/layout/vList3"/>
    <dgm:cxn modelId="{0AC93BCD-489F-4389-8DA7-AB8FC89EC427}" type="presParOf" srcId="{855BFAE0-702B-4288-97C1-B710C4E3542D}" destId="{3332DDB4-6D52-432A-8F2A-3812C2676981}" srcOrd="1" destOrd="0" presId="urn:microsoft.com/office/officeart/2005/8/layout/vList3"/>
    <dgm:cxn modelId="{79511B51-9727-41E9-ADF5-C4A77EE69A69}" type="presParOf" srcId="{C9563E09-A756-40EF-9949-AE3CF579D983}" destId="{C4ACA720-CAF5-4C95-BBC8-6C7F0B6F6812}" srcOrd="1" destOrd="0" presId="urn:microsoft.com/office/officeart/2005/8/layout/vList3"/>
    <dgm:cxn modelId="{CAC7A69A-53B6-4B1D-BF6B-2B1EEB7F456F}" type="presParOf" srcId="{C9563E09-A756-40EF-9949-AE3CF579D983}" destId="{D7C2E98D-29FF-4BD3-9C84-DFEE75E96AFD}" srcOrd="2" destOrd="0" presId="urn:microsoft.com/office/officeart/2005/8/layout/vList3"/>
    <dgm:cxn modelId="{D053AF9E-4402-43A6-9C91-6A163B7FC99D}" type="presParOf" srcId="{D7C2E98D-29FF-4BD3-9C84-DFEE75E96AFD}" destId="{3757452D-D35C-49AD-8AF4-D62B7AEA0126}" srcOrd="0" destOrd="0" presId="urn:microsoft.com/office/officeart/2005/8/layout/vList3"/>
    <dgm:cxn modelId="{B10926EB-2EE4-42C0-B323-669FD9287DCE}" type="presParOf" srcId="{D7C2E98D-29FF-4BD3-9C84-DFEE75E96AFD}" destId="{8E26F290-93FD-4914-A76A-98F777232D60}" srcOrd="1" destOrd="0" presId="urn:microsoft.com/office/officeart/2005/8/layout/vList3"/>
    <dgm:cxn modelId="{4D29151B-0966-46D1-88DE-D6D30AF799CC}" type="presParOf" srcId="{C9563E09-A756-40EF-9949-AE3CF579D983}" destId="{B84B199D-F7D1-4A5A-AA9F-0BF44DBB4CDD}" srcOrd="3" destOrd="0" presId="urn:microsoft.com/office/officeart/2005/8/layout/vList3"/>
    <dgm:cxn modelId="{689B036D-E88C-41F7-869C-F728D3A38BA0}" type="presParOf" srcId="{C9563E09-A756-40EF-9949-AE3CF579D983}" destId="{EE0A3EAB-EF0B-4FB8-9646-04A4FC5C47DF}" srcOrd="4" destOrd="0" presId="urn:microsoft.com/office/officeart/2005/8/layout/vList3"/>
    <dgm:cxn modelId="{416F8C50-768A-403A-8A52-622006510CE4}" type="presParOf" srcId="{EE0A3EAB-EF0B-4FB8-9646-04A4FC5C47DF}" destId="{F122D0EB-7445-4CEC-8D33-B359B01D3110}" srcOrd="0" destOrd="0" presId="urn:microsoft.com/office/officeart/2005/8/layout/vList3"/>
    <dgm:cxn modelId="{6645A580-F4CC-46E0-BC0D-AC01BEFC8325}" type="presParOf" srcId="{EE0A3EAB-EF0B-4FB8-9646-04A4FC5C47DF}" destId="{54B5A0CC-42AC-479E-96CB-5A5B6DA1100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2E5C35-8922-4EFA-8BA1-F064A603A932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903FEE-F46F-4CC4-8AAF-617FD3414846}">
      <dsp:nvSpPr>
        <dsp:cNvPr id="0" name=""/>
        <dsp:cNvSpPr/>
      </dsp:nvSpPr>
      <dsp:spPr>
        <a:xfrm>
          <a:off x="610504" y="416587"/>
          <a:ext cx="7440913" cy="8336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700" kern="1200" dirty="0"/>
            <a:t>Buscar una técnica de decisión estadística a base de un diseño de experimentos (DOE).</a:t>
          </a:r>
          <a:endParaRPr lang="es-ES" sz="1700" kern="1200" dirty="0"/>
        </a:p>
      </dsp:txBody>
      <dsp:txXfrm>
        <a:off x="610504" y="416587"/>
        <a:ext cx="7440913" cy="833607"/>
      </dsp:txXfrm>
    </dsp:sp>
    <dsp:sp modelId="{B817ED4A-036D-4BA9-BF0C-636732B32891}">
      <dsp:nvSpPr>
        <dsp:cNvPr id="0" name=""/>
        <dsp:cNvSpPr/>
      </dsp:nvSpPr>
      <dsp:spPr>
        <a:xfrm>
          <a:off x="89500" y="312386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A8E01B-7146-427B-91E1-E54060BA1C02}">
      <dsp:nvSpPr>
        <dsp:cNvPr id="0" name=""/>
        <dsp:cNvSpPr/>
      </dsp:nvSpPr>
      <dsp:spPr>
        <a:xfrm>
          <a:off x="1088431" y="1667215"/>
          <a:ext cx="6962986" cy="8336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700" kern="1200" dirty="0"/>
            <a:t>Establecer cuáles son los parámetros adecuados para la fabricación del material compuesto híbrido en lo relacionado a la técnica de electrospinning, mediante un DOE (</a:t>
          </a:r>
          <a:r>
            <a:rPr lang="es-EC" sz="1700" kern="1200" dirty="0" err="1"/>
            <a:t>Desing</a:t>
          </a:r>
          <a:r>
            <a:rPr lang="es-EC" sz="1700" kern="1200" dirty="0"/>
            <a:t> of </a:t>
          </a:r>
          <a:r>
            <a:rPr lang="es-EC" sz="1700" kern="1200" dirty="0" err="1"/>
            <a:t>experiments</a:t>
          </a:r>
          <a:r>
            <a:rPr lang="es-EC" sz="1700" kern="1200" dirty="0"/>
            <a:t>).</a:t>
          </a:r>
          <a:endParaRPr lang="es-ES" sz="1700" kern="1200" dirty="0"/>
        </a:p>
      </dsp:txBody>
      <dsp:txXfrm>
        <a:off x="1088431" y="1667215"/>
        <a:ext cx="6962986" cy="833607"/>
      </dsp:txXfrm>
    </dsp:sp>
    <dsp:sp modelId="{EE0AB8A5-3052-4F71-84C3-AA579EB7651A}">
      <dsp:nvSpPr>
        <dsp:cNvPr id="0" name=""/>
        <dsp:cNvSpPr/>
      </dsp:nvSpPr>
      <dsp:spPr>
        <a:xfrm>
          <a:off x="567426" y="1563014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0F2FD8-4504-43DB-A954-5E6DD6FD3A30}">
      <dsp:nvSpPr>
        <dsp:cNvPr id="0" name=""/>
        <dsp:cNvSpPr/>
      </dsp:nvSpPr>
      <dsp:spPr>
        <a:xfrm>
          <a:off x="1088431" y="2917843"/>
          <a:ext cx="6962986" cy="8336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700" kern="1200" dirty="0"/>
            <a:t>Fabricar el material compuesto híbrido con los parámetros determinados.</a:t>
          </a:r>
          <a:endParaRPr lang="es-ES" sz="1700" kern="1200" dirty="0"/>
        </a:p>
      </dsp:txBody>
      <dsp:txXfrm>
        <a:off x="1088431" y="2917843"/>
        <a:ext cx="6962986" cy="833607"/>
      </dsp:txXfrm>
    </dsp:sp>
    <dsp:sp modelId="{219C0F93-D378-4764-8594-EB2C410E466C}">
      <dsp:nvSpPr>
        <dsp:cNvPr id="0" name=""/>
        <dsp:cNvSpPr/>
      </dsp:nvSpPr>
      <dsp:spPr>
        <a:xfrm>
          <a:off x="567426" y="2813642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56E102-4E10-4939-8A57-CB8EE07D96A1}">
      <dsp:nvSpPr>
        <dsp:cNvPr id="0" name=""/>
        <dsp:cNvSpPr/>
      </dsp:nvSpPr>
      <dsp:spPr>
        <a:xfrm>
          <a:off x="610504" y="4168472"/>
          <a:ext cx="7440913" cy="8336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700" kern="1200" dirty="0"/>
            <a:t>Realizar ensayos mecánicos para comprobar qué porcentaje aumenta en sus propiedades mecánicas.</a:t>
          </a:r>
          <a:endParaRPr lang="es-ES" sz="1700" kern="1200" dirty="0"/>
        </a:p>
      </dsp:txBody>
      <dsp:txXfrm>
        <a:off x="610504" y="4168472"/>
        <a:ext cx="7440913" cy="833607"/>
      </dsp:txXfrm>
    </dsp:sp>
    <dsp:sp modelId="{18C30C45-37EF-43D8-AD9D-A219393C6D4C}">
      <dsp:nvSpPr>
        <dsp:cNvPr id="0" name=""/>
        <dsp:cNvSpPr/>
      </dsp:nvSpPr>
      <dsp:spPr>
        <a:xfrm>
          <a:off x="89500" y="4064271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8F1A9F-6EAD-4E01-B677-7E7FA1F7BCB2}">
      <dsp:nvSpPr>
        <dsp:cNvPr id="0" name=""/>
        <dsp:cNvSpPr/>
      </dsp:nvSpPr>
      <dsp:spPr>
        <a:xfrm>
          <a:off x="234329" y="1058"/>
          <a:ext cx="3648644" cy="18243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48260" rIns="72390" bIns="4826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800" kern="1200" dirty="0"/>
            <a:t>Material compuesto híbrido</a:t>
          </a:r>
        </a:p>
      </dsp:txBody>
      <dsp:txXfrm>
        <a:off x="287762" y="54491"/>
        <a:ext cx="3541778" cy="1717456"/>
      </dsp:txXfrm>
    </dsp:sp>
    <dsp:sp modelId="{62A395F8-8ABA-4890-BB54-DB579AB9D648}">
      <dsp:nvSpPr>
        <dsp:cNvPr id="0" name=""/>
        <dsp:cNvSpPr/>
      </dsp:nvSpPr>
      <dsp:spPr>
        <a:xfrm>
          <a:off x="599194" y="1825381"/>
          <a:ext cx="364864" cy="13682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68241"/>
              </a:lnTo>
              <a:lnTo>
                <a:pt x="364864" y="136824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756FDB-BD7C-45A1-A6CF-AA6668BA8C08}">
      <dsp:nvSpPr>
        <dsp:cNvPr id="0" name=""/>
        <dsp:cNvSpPr/>
      </dsp:nvSpPr>
      <dsp:spPr>
        <a:xfrm>
          <a:off x="964058" y="2281461"/>
          <a:ext cx="3437110" cy="18243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just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/>
            <a:t>Son aquellos compuestos por materiales de distinta naturaleza, orgánica e inorgánica, donde las propiedades que presentan son superiores a las de sus componentes por separados.</a:t>
          </a:r>
        </a:p>
      </dsp:txBody>
      <dsp:txXfrm>
        <a:off x="1017491" y="2334894"/>
        <a:ext cx="3330244" cy="171745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97AAFB-BABA-41AE-80C6-E6733506D9E4}">
      <dsp:nvSpPr>
        <dsp:cNvPr id="0" name=""/>
        <dsp:cNvSpPr/>
      </dsp:nvSpPr>
      <dsp:spPr>
        <a:xfrm>
          <a:off x="-6078982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94F7CC-B638-40CF-8B37-59A8968B6A38}">
      <dsp:nvSpPr>
        <dsp:cNvPr id="0" name=""/>
        <dsp:cNvSpPr/>
      </dsp:nvSpPr>
      <dsp:spPr>
        <a:xfrm>
          <a:off x="996086" y="774110"/>
          <a:ext cx="7103330" cy="1548004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28729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dirty="0">
              <a:latin typeface="Arial" panose="020B0604020202020204" pitchFamily="34" charset="0"/>
              <a:cs typeface="Arial" panose="020B0604020202020204" pitchFamily="34" charset="0"/>
            </a:rPr>
            <a:t>Se desarrolló como diseño de experimentos (DOE) el método </a:t>
          </a:r>
          <a:r>
            <a:rPr lang="es-ES" sz="2200" kern="1200" dirty="0" err="1">
              <a:latin typeface="Arial" panose="020B0604020202020204" pitchFamily="34" charset="0"/>
              <a:cs typeface="Arial" panose="020B0604020202020204" pitchFamily="34" charset="0"/>
            </a:rPr>
            <a:t>Taguchi</a:t>
          </a:r>
          <a:r>
            <a:rPr lang="es-ES" sz="2200" kern="1200" dirty="0">
              <a:latin typeface="Arial" panose="020B0604020202020204" pitchFamily="34" charset="0"/>
              <a:cs typeface="Arial" panose="020B0604020202020204" pitchFamily="34" charset="0"/>
            </a:rPr>
            <a:t>, PAN 12%, Q=1ml/h, d=18cm y V=15,3KV</a:t>
          </a:r>
          <a:endParaRPr lang="es-ES" sz="2200" kern="1200" dirty="0"/>
        </a:p>
      </dsp:txBody>
      <dsp:txXfrm>
        <a:off x="996086" y="774110"/>
        <a:ext cx="7103330" cy="1548004"/>
      </dsp:txXfrm>
    </dsp:sp>
    <dsp:sp modelId="{D6AC4D68-2677-49AC-9C12-175A3EFC30D1}">
      <dsp:nvSpPr>
        <dsp:cNvPr id="0" name=""/>
        <dsp:cNvSpPr/>
      </dsp:nvSpPr>
      <dsp:spPr>
        <a:xfrm>
          <a:off x="28583" y="580610"/>
          <a:ext cx="1935005" cy="193500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12FBC0-0A9C-4CA1-8AE0-AEA786287054}">
      <dsp:nvSpPr>
        <dsp:cNvPr id="0" name=""/>
        <dsp:cNvSpPr/>
      </dsp:nvSpPr>
      <dsp:spPr>
        <a:xfrm>
          <a:off x="996086" y="3096551"/>
          <a:ext cx="7103330" cy="1548004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28729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dirty="0">
              <a:latin typeface="Arial" panose="020B0604020202020204" pitchFamily="34" charset="0"/>
              <a:cs typeface="Arial" panose="020B0604020202020204" pitchFamily="34" charset="0"/>
            </a:rPr>
            <a:t>Una vez fabricadas las fibras electrohiladas a diferentes concentraciones de Poliacrilonitrilo, caudal y campo eléctrico, se obtuvo como mayor valor en el esfuerzo máximo 3,087MPa</a:t>
          </a:r>
          <a:endParaRPr lang="es-ES" sz="2200" kern="1200" dirty="0"/>
        </a:p>
      </dsp:txBody>
      <dsp:txXfrm>
        <a:off x="996086" y="3096551"/>
        <a:ext cx="7103330" cy="1548004"/>
      </dsp:txXfrm>
    </dsp:sp>
    <dsp:sp modelId="{CBB8F4A7-ED55-46CB-A903-7928A31A5CB0}">
      <dsp:nvSpPr>
        <dsp:cNvPr id="0" name=""/>
        <dsp:cNvSpPr/>
      </dsp:nvSpPr>
      <dsp:spPr>
        <a:xfrm>
          <a:off x="28583" y="2903050"/>
          <a:ext cx="1935005" cy="193500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97AAFB-BABA-41AE-80C6-E6733506D9E4}">
      <dsp:nvSpPr>
        <dsp:cNvPr id="0" name=""/>
        <dsp:cNvSpPr/>
      </dsp:nvSpPr>
      <dsp:spPr>
        <a:xfrm>
          <a:off x="-6125176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94F7CC-B638-40CF-8B37-59A8968B6A38}">
      <dsp:nvSpPr>
        <dsp:cNvPr id="0" name=""/>
        <dsp:cNvSpPr/>
      </dsp:nvSpPr>
      <dsp:spPr>
        <a:xfrm>
          <a:off x="752110" y="541866"/>
          <a:ext cx="7301111" cy="1083733"/>
        </a:xfrm>
        <a:prstGeom prst="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latin typeface="Arial" panose="020B0604020202020204" pitchFamily="34" charset="0"/>
              <a:cs typeface="Arial" panose="020B0604020202020204" pitchFamily="34" charset="0"/>
            </a:rPr>
            <a:t>A partir de los parámetros encontrados, se realizó la adición de nanotubos en diferentes porcentajes, concentración de MWNTC al 0,05% alcanzando un esfuerzo máximo de tensión de 3,896MPa, incrementando en 27%.</a:t>
          </a:r>
          <a:endParaRPr lang="es-ES" sz="1800" kern="1200" dirty="0"/>
        </a:p>
      </dsp:txBody>
      <dsp:txXfrm>
        <a:off x="752110" y="541866"/>
        <a:ext cx="7301111" cy="1083733"/>
      </dsp:txXfrm>
    </dsp:sp>
    <dsp:sp modelId="{D6AC4D68-2677-49AC-9C12-175A3EFC30D1}">
      <dsp:nvSpPr>
        <dsp:cNvPr id="0" name=""/>
        <dsp:cNvSpPr/>
      </dsp:nvSpPr>
      <dsp:spPr>
        <a:xfrm>
          <a:off x="74777" y="4064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D09748-DBAE-4FEB-82C5-E5FEDD0A26A3}">
      <dsp:nvSpPr>
        <dsp:cNvPr id="0" name=""/>
        <dsp:cNvSpPr/>
      </dsp:nvSpPr>
      <dsp:spPr>
        <a:xfrm>
          <a:off x="1146048" y="2167466"/>
          <a:ext cx="6907174" cy="1083733"/>
        </a:xfrm>
        <a:prstGeom prst="rect">
          <a:avLst/>
        </a:prstGeom>
        <a:solidFill>
          <a:schemeClr val="accent1">
            <a:shade val="50000"/>
            <a:hueOff val="268329"/>
            <a:satOff val="-6535"/>
            <a:lumOff val="2859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latin typeface="Arial" panose="020B0604020202020204" pitchFamily="34" charset="0"/>
              <a:cs typeface="Arial" panose="020B0604020202020204" pitchFamily="34" charset="0"/>
            </a:rPr>
            <a:t>Al realizar ensayos de tensión sobre el material compuesto híbrido se obtiene mejoras en el esfuerzo máximo de tensión en los realizados con fibras 800 </a:t>
          </a:r>
          <a:r>
            <a:rPr lang="es-ES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roving</a:t>
          </a:r>
          <a:r>
            <a:rPr lang="es-ES" sz="1800" kern="1200" dirty="0">
              <a:latin typeface="Arial" panose="020B0604020202020204" pitchFamily="34" charset="0"/>
              <a:cs typeface="Arial" panose="020B0604020202020204" pitchFamily="34" charset="0"/>
            </a:rPr>
            <a:t> en un aumento del 16,17%.</a:t>
          </a:r>
        </a:p>
      </dsp:txBody>
      <dsp:txXfrm>
        <a:off x="1146048" y="2167466"/>
        <a:ext cx="6907174" cy="1083733"/>
      </dsp:txXfrm>
    </dsp:sp>
    <dsp:sp modelId="{9E114900-D69E-447C-8F38-BC53740A3F4C}">
      <dsp:nvSpPr>
        <dsp:cNvPr id="0" name=""/>
        <dsp:cNvSpPr/>
      </dsp:nvSpPr>
      <dsp:spPr>
        <a:xfrm>
          <a:off x="468714" y="20320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268329"/>
              <a:satOff val="-6535"/>
              <a:lumOff val="2859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32CCB5-1E2D-49BF-BBA1-7A9B3946F51B}">
      <dsp:nvSpPr>
        <dsp:cNvPr id="0" name=""/>
        <dsp:cNvSpPr/>
      </dsp:nvSpPr>
      <dsp:spPr>
        <a:xfrm>
          <a:off x="752110" y="3793066"/>
          <a:ext cx="7301111" cy="1083733"/>
        </a:xfrm>
        <a:prstGeom prst="rect">
          <a:avLst/>
        </a:prstGeom>
        <a:solidFill>
          <a:schemeClr val="accent1">
            <a:shade val="50000"/>
            <a:hueOff val="268329"/>
            <a:satOff val="-6535"/>
            <a:lumOff val="2859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latin typeface="Arial" panose="020B0604020202020204" pitchFamily="34" charset="0"/>
              <a:cs typeface="Arial" panose="020B0604020202020204" pitchFamily="34" charset="0"/>
            </a:rPr>
            <a:t>De la misma manera el acabado superficial se obtuvo que en la fibra 600 </a:t>
          </a:r>
          <a:r>
            <a:rPr lang="es-ES" sz="1800" kern="1200" dirty="0" err="1">
              <a:latin typeface="Arial" panose="020B0604020202020204" pitchFamily="34" charset="0"/>
              <a:cs typeface="Arial" panose="020B0604020202020204" pitchFamily="34" charset="0"/>
            </a:rPr>
            <a:t>roving</a:t>
          </a:r>
          <a:r>
            <a:rPr lang="es-ES" sz="1800" kern="1200" dirty="0">
              <a:latin typeface="Arial" panose="020B0604020202020204" pitchFamily="34" charset="0"/>
              <a:cs typeface="Arial" panose="020B0604020202020204" pitchFamily="34" charset="0"/>
            </a:rPr>
            <a:t> de N7 a N2, lo que permite que la superficie permanezca en un rango laminar logrando así que la aeronave alcance su velocidad máxima. </a:t>
          </a:r>
        </a:p>
      </dsp:txBody>
      <dsp:txXfrm>
        <a:off x="752110" y="3793066"/>
        <a:ext cx="7301111" cy="1083733"/>
      </dsp:txXfrm>
    </dsp:sp>
    <dsp:sp modelId="{A0769174-19A3-4847-8F56-E3ACEFE295D7}">
      <dsp:nvSpPr>
        <dsp:cNvPr id="0" name=""/>
        <dsp:cNvSpPr/>
      </dsp:nvSpPr>
      <dsp:spPr>
        <a:xfrm>
          <a:off x="74777" y="36576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268329"/>
              <a:satOff val="-6535"/>
              <a:lumOff val="2859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32DDB4-6D52-432A-8F2A-3812C2676981}">
      <dsp:nvSpPr>
        <dsp:cNvPr id="0" name=""/>
        <dsp:cNvSpPr/>
      </dsp:nvSpPr>
      <dsp:spPr>
        <a:xfrm rot="10800000">
          <a:off x="2092750" y="523"/>
          <a:ext cx="6866777" cy="1452595"/>
        </a:xfrm>
        <a:prstGeom prst="homePlate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554" tIns="80010" rIns="149352" bIns="80010" numCol="1" spcCol="1270" anchor="ctr" anchorCtr="0">
          <a:noAutofit/>
        </a:bodyPr>
        <a:lstStyle/>
        <a:p>
          <a:pPr marL="0" lvl="0" indent="0" algn="just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noProof="0" dirty="0"/>
            <a:t>Realizar una investigación referente a la creación de perfiles alares con los materiales compuestos híbridos desarrollados en el presente proyecto.</a:t>
          </a:r>
        </a:p>
      </dsp:txBody>
      <dsp:txXfrm rot="10800000">
        <a:off x="2455899" y="523"/>
        <a:ext cx="6503628" cy="1452595"/>
      </dsp:txXfrm>
    </dsp:sp>
    <dsp:sp modelId="{31177850-4DA4-4220-8F84-2DD4B41AA582}">
      <dsp:nvSpPr>
        <dsp:cNvPr id="0" name=""/>
        <dsp:cNvSpPr/>
      </dsp:nvSpPr>
      <dsp:spPr>
        <a:xfrm>
          <a:off x="1366452" y="523"/>
          <a:ext cx="1452595" cy="1452595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26F290-93FD-4914-A76A-98F777232D60}">
      <dsp:nvSpPr>
        <dsp:cNvPr id="0" name=""/>
        <dsp:cNvSpPr/>
      </dsp:nvSpPr>
      <dsp:spPr>
        <a:xfrm rot="10800000">
          <a:off x="2092750" y="1886729"/>
          <a:ext cx="6866777" cy="1452595"/>
        </a:xfrm>
        <a:prstGeom prst="homePlate">
          <a:avLst/>
        </a:prstGeom>
        <a:solidFill>
          <a:schemeClr val="accent1">
            <a:shade val="80000"/>
            <a:hueOff val="174641"/>
            <a:satOff val="-3128"/>
            <a:lumOff val="132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554" tIns="80010" rIns="149352" bIns="80010" numCol="1" spcCol="1270" anchor="ctr" anchorCtr="0">
          <a:noAutofit/>
        </a:bodyPr>
        <a:lstStyle/>
        <a:p>
          <a:pPr marL="0" lvl="0" indent="0" algn="just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noProof="0" dirty="0"/>
            <a:t>Desarrollar el protocolo necesario para la implementación de parches de materiales compuestos para reparación de aeronaves.</a:t>
          </a:r>
        </a:p>
      </dsp:txBody>
      <dsp:txXfrm rot="10800000">
        <a:off x="2455899" y="1886729"/>
        <a:ext cx="6503628" cy="1452595"/>
      </dsp:txXfrm>
    </dsp:sp>
    <dsp:sp modelId="{3757452D-D35C-49AD-8AF4-D62B7AEA0126}">
      <dsp:nvSpPr>
        <dsp:cNvPr id="0" name=""/>
        <dsp:cNvSpPr/>
      </dsp:nvSpPr>
      <dsp:spPr>
        <a:xfrm>
          <a:off x="1366452" y="1886729"/>
          <a:ext cx="1452595" cy="1452595"/>
        </a:xfrm>
        <a:prstGeom prst="ellipse">
          <a:avLst/>
        </a:prstGeom>
        <a:solidFill>
          <a:schemeClr val="accent1">
            <a:tint val="50000"/>
            <a:hueOff val="26189"/>
            <a:satOff val="-1446"/>
            <a:lumOff val="55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B5A0CC-42AC-479E-96CB-5A5B6DA11006}">
      <dsp:nvSpPr>
        <dsp:cNvPr id="0" name=""/>
        <dsp:cNvSpPr/>
      </dsp:nvSpPr>
      <dsp:spPr>
        <a:xfrm rot="10800000">
          <a:off x="2092750" y="3772935"/>
          <a:ext cx="6866777" cy="1452595"/>
        </a:xfrm>
        <a:prstGeom prst="homePlate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554" tIns="80010" rIns="149352" bIns="80010" numCol="1" spcCol="1270" anchor="ctr" anchorCtr="0">
          <a:noAutofit/>
        </a:bodyPr>
        <a:lstStyle/>
        <a:p>
          <a:pPr marL="0" lvl="0" indent="0" algn="just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noProof="0" dirty="0"/>
            <a:t>Como futuro trabajo se recomienda hacer el mismo procedimiento de reforzamiento para el </a:t>
          </a:r>
          <a:r>
            <a:rPr lang="es-ES" sz="2100" kern="1200" noProof="0" dirty="0" err="1"/>
            <a:t>kevlar</a:t>
          </a:r>
          <a:r>
            <a:rPr lang="es-ES" sz="2100" kern="1200" noProof="0" dirty="0"/>
            <a:t> y analizar el comportamiento de este material con ensayos de impacto de alta velocidad.</a:t>
          </a:r>
        </a:p>
      </dsp:txBody>
      <dsp:txXfrm rot="10800000">
        <a:off x="2455899" y="3772935"/>
        <a:ext cx="6503628" cy="1452595"/>
      </dsp:txXfrm>
    </dsp:sp>
    <dsp:sp modelId="{F122D0EB-7445-4CEC-8D33-B359B01D3110}">
      <dsp:nvSpPr>
        <dsp:cNvPr id="0" name=""/>
        <dsp:cNvSpPr/>
      </dsp:nvSpPr>
      <dsp:spPr>
        <a:xfrm>
          <a:off x="1366452" y="3772935"/>
          <a:ext cx="1452595" cy="1452595"/>
        </a:xfrm>
        <a:prstGeom prst="ellipse">
          <a:avLst/>
        </a:prstGeom>
        <a:solidFill>
          <a:schemeClr val="accent1">
            <a:tint val="50000"/>
            <a:hueOff val="52377"/>
            <a:satOff val="-2891"/>
            <a:lumOff val="1116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image" Target="../media/image3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89D93A-AC5B-4E77-B051-5CA0DA124AB3}" type="datetimeFigureOut">
              <a:rPr lang="es-EC" smtClean="0"/>
              <a:t>29/1/2020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39B51A-7A96-4D68-8630-4499522323D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92506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Tensión 25 x 25 mm    0,5 mm/min</a:t>
            </a:r>
          </a:p>
          <a:p>
            <a:r>
              <a:rPr lang="es-EC" dirty="0"/>
              <a:t>Flexión 200 x 75 mm   6</a:t>
            </a:r>
            <a:r>
              <a:rPr lang="es-EC" baseline="0" dirty="0"/>
              <a:t> mm / min</a:t>
            </a:r>
          </a:p>
          <a:p>
            <a:r>
              <a:rPr lang="es-EC" baseline="0" dirty="0"/>
              <a:t>Compresión 25 x 25 2 % espesor probeta 0,5 mm/min</a:t>
            </a:r>
          </a:p>
          <a:p>
            <a:r>
              <a:rPr lang="es-EC" baseline="0" dirty="0"/>
              <a:t>Densidad 300x300 mm 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9B51A-7A96-4D68-8630-4499522323D0}" type="slidenum">
              <a:rPr lang="es-EC" smtClean="0"/>
              <a:t>10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315926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Tensión 25 x 25 mm    0,5 mm/min</a:t>
            </a:r>
          </a:p>
          <a:p>
            <a:r>
              <a:rPr lang="es-EC" dirty="0"/>
              <a:t>Flexión 200 x 75 mm   6</a:t>
            </a:r>
            <a:r>
              <a:rPr lang="es-EC" baseline="0" dirty="0"/>
              <a:t> mm / min</a:t>
            </a:r>
          </a:p>
          <a:p>
            <a:r>
              <a:rPr lang="es-EC" baseline="0" dirty="0"/>
              <a:t>Compresión 25 x 25 2 % espesor probeta 0,5 mm/min</a:t>
            </a:r>
          </a:p>
          <a:p>
            <a:r>
              <a:rPr lang="es-EC" baseline="0" dirty="0"/>
              <a:t>Densidad 300x300 mm 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9B51A-7A96-4D68-8630-4499522323D0}" type="slidenum">
              <a:rPr lang="es-EC" smtClean="0"/>
              <a:t>11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298511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9B51A-7A96-4D68-8630-4499522323D0}" type="slidenum">
              <a:rPr lang="es-EC" smtClean="0"/>
              <a:t>16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507691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9B51A-7A96-4D68-8630-4499522323D0}" type="slidenum">
              <a:rPr lang="es-EC" smtClean="0"/>
              <a:t>17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641308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9B51A-7A96-4D68-8630-4499522323D0}" type="slidenum">
              <a:rPr lang="es-EC" smtClean="0"/>
              <a:t>18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45669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4C79A3-322B-41B0-94E1-D5834448CD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8DCF3DE-BAAD-47A4-A1D6-D79C5C416F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25690F0-9137-47F6-A602-79052CEE3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972FA-3CA3-4FF5-8CE1-CD9A5D8134B2}" type="datetimeFigureOut">
              <a:rPr lang="es-MX" smtClean="0"/>
              <a:t>29/01/2020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6FBE45-3799-46B6-97A3-3F9C4C5E6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41AC3B9-C8F5-4AF0-86DF-EF2DA519E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36CBC-6512-442C-8C61-D9998A22E0D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32575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AD4AA3-8C69-475E-8706-A5537C752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2333849-A224-436C-8053-8FB328CD6D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B7F9B7-EB69-47C2-A1CF-E8402C80F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972FA-3CA3-4FF5-8CE1-CD9A5D8134B2}" type="datetimeFigureOut">
              <a:rPr lang="es-MX" smtClean="0"/>
              <a:t>29/01/2020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0A112DB-30D0-4633-B7A8-CADE82115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6DC1C15-9435-4F0C-B3F7-21D7DACB5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36CBC-6512-442C-8C61-D9998A22E0D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86160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0032DC1-4273-4CCD-AA62-83A238AC2D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8D95253-ECFF-46F7-A5F5-F73D90D70A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2BCFE34-015E-4E41-AC61-ECD50D549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972FA-3CA3-4FF5-8CE1-CD9A5D8134B2}" type="datetimeFigureOut">
              <a:rPr lang="es-MX" smtClean="0"/>
              <a:t>29/01/2020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05D2E5A-4976-4E30-BD83-CB56CD70A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7EF7CD7-5EE4-48AF-880F-17D9FE717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36CBC-6512-442C-8C61-D9998A22E0D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918508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/>
        </p:nvGraphicFramePr>
        <p:xfrm>
          <a:off x="0" y="981075"/>
          <a:ext cx="12192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" name="CorelDRAW" r:id="rId3" imgW="9151920" imgH="5621400" progId="">
                  <p:embed/>
                </p:oleObj>
              </mc:Choice>
              <mc:Fallback>
                <p:oleObj name="CorelDRAW" r:id="rId3" imgW="9151920" imgH="5621400" progId="">
                  <p:embed/>
                  <p:pic>
                    <p:nvPicPr>
                      <p:cNvPr id="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12192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4"/>
          <p:cNvSpPr>
            <a:spLocks noChangeArrowheads="1"/>
          </p:cNvSpPr>
          <p:nvPr userDrawn="1"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 sz="1400"/>
          </a:p>
        </p:txBody>
      </p:sp>
      <p:sp>
        <p:nvSpPr>
          <p:cNvPr id="4" name="Rectangle 25"/>
          <p:cNvSpPr>
            <a:spLocks noChangeArrowheads="1"/>
          </p:cNvSpPr>
          <p:nvPr userDrawn="1"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s-ES" sz="1400"/>
          </a:p>
        </p:txBody>
      </p:sp>
      <p:sp>
        <p:nvSpPr>
          <p:cNvPr id="5" name="Rectangle 26"/>
          <p:cNvSpPr>
            <a:spLocks noChangeArrowheads="1"/>
          </p:cNvSpPr>
          <p:nvPr userDrawn="1"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 sz="1400"/>
          </a:p>
        </p:txBody>
      </p:sp>
      <p:sp>
        <p:nvSpPr>
          <p:cNvPr id="6" name="Rectangle 27"/>
          <p:cNvSpPr>
            <a:spLocks noChangeArrowheads="1"/>
          </p:cNvSpPr>
          <p:nvPr userDrawn="1"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s-ES" sz="1400"/>
          </a:p>
        </p:txBody>
      </p:sp>
      <p:pic>
        <p:nvPicPr>
          <p:cNvPr id="7" name="Picture 48" descr="bannner 2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0" y="5722938"/>
            <a:ext cx="12192000" cy="113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50"/>
          <p:cNvSpPr>
            <a:spLocks noChangeArrowheads="1"/>
          </p:cNvSpPr>
          <p:nvPr userDrawn="1"/>
        </p:nvSpPr>
        <p:spPr bwMode="auto">
          <a:xfrm>
            <a:off x="289984" y="260351"/>
            <a:ext cx="1056216" cy="79216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 sz="1800"/>
          </a:p>
        </p:txBody>
      </p:sp>
      <p:pic>
        <p:nvPicPr>
          <p:cNvPr id="9" name="Picture 49" descr="LOGO ESPE ORIGINAL copia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143934" y="115888"/>
            <a:ext cx="4417484" cy="88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45472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0C5116-4BEF-4FD1-95F1-F2FE536CC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D2A8F99-90A7-4591-AA84-694BE78C2D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5D06FF9-A94F-41D0-B345-CAAF90B7B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972FA-3CA3-4FF5-8CE1-CD9A5D8134B2}" type="datetimeFigureOut">
              <a:rPr lang="es-MX" smtClean="0"/>
              <a:t>29/01/2020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610EB40-D2EB-4462-8AF2-46473AE52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C3818C-14F3-4794-9879-DAF8142D7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36CBC-6512-442C-8C61-D9998A22E0D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80819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172EA9-ABE0-4725-AAEF-1A4545E23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38302D3-54DF-4EFA-B4A9-C020E13004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8A9E5B7-3B71-49BD-874B-B6DFB3D2A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972FA-3CA3-4FF5-8CE1-CD9A5D8134B2}" type="datetimeFigureOut">
              <a:rPr lang="es-MX" smtClean="0"/>
              <a:t>29/01/2020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5278FDD-EA0B-4A6A-84AA-A4AF4ED87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62081AD-6357-4CD9-B429-58DE39429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36CBC-6512-442C-8C61-D9998A22E0D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92645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FFA45A-9B6B-460F-8C36-2916A0BD5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1A7D879-AC39-4FD1-9DA7-EECB8DAA66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C8AA498-0515-40C3-8E72-936812C950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6843306-44C7-47DE-93CF-7F2BE36FD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972FA-3CA3-4FF5-8CE1-CD9A5D8134B2}" type="datetimeFigureOut">
              <a:rPr lang="es-MX" smtClean="0"/>
              <a:t>29/01/2020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0689CAB-1CAC-400A-BEFF-98CF21147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914A109-B679-4987-A1FC-09F6EC8C4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36CBC-6512-442C-8C61-D9998A22E0D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46571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A9AEE0-C0DF-444C-978D-12AA1F249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7450685-527F-4043-928E-0CD5D2EA75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128D020-47EC-4F5D-8255-CB26D407D1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C1639DD-DB15-463C-B1BA-F21D6DE197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560A90D-9573-4EA2-B442-3E5A03DF80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7811F07-8471-42D8-BC30-D9209F000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972FA-3CA3-4FF5-8CE1-CD9A5D8134B2}" type="datetimeFigureOut">
              <a:rPr lang="es-MX" smtClean="0"/>
              <a:t>29/01/2020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E487E11-0F7A-441F-88FB-DAC239256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F7B0F3F-0047-47BB-A094-ACAA138A1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36CBC-6512-442C-8C61-D9998A22E0D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85248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1C0FF1-22B2-46A8-ADBD-D8D55A9FC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BA141C4-A8BB-471C-BCD7-B84C4BF90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972FA-3CA3-4FF5-8CE1-CD9A5D8134B2}" type="datetimeFigureOut">
              <a:rPr lang="es-MX" smtClean="0"/>
              <a:t>29/01/2020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79F8154-8DCC-4EE6-9B89-07A121D54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7558A64-8311-4626-AC59-9BCBF601A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36CBC-6512-442C-8C61-D9998A22E0D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47154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34A9E9B-709C-4BE6-9B74-51A9BB6D4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972FA-3CA3-4FF5-8CE1-CD9A5D8134B2}" type="datetimeFigureOut">
              <a:rPr lang="es-MX" smtClean="0"/>
              <a:t>29/01/2020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9054894-23E8-4E03-AFDF-6AC77E582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1340104-E669-4491-9A1D-1656048E8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36CBC-6512-442C-8C61-D9998A22E0D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82091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130F90-0F0F-403F-9445-CFDC9B6AE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326BA2-A3DE-47D6-9A8C-3AFB3EA1B0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C2643FA-1A3F-4614-88F0-A1AD5C0704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0C78280-7972-4146-94D2-F28B30CE0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972FA-3CA3-4FF5-8CE1-CD9A5D8134B2}" type="datetimeFigureOut">
              <a:rPr lang="es-MX" smtClean="0"/>
              <a:t>29/01/2020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D042F32-50B2-47D8-A841-19F7DB360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8653E80-0DB4-40AA-8152-DAF8D0DAE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36CBC-6512-442C-8C61-D9998A22E0D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3291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2A51EB-3CD8-4168-8980-20CF76647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AFACAE1-B499-4754-ADD5-29D4941CA7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8FC4D33-96A0-431C-8AED-F0EAD1986F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BFD7D00-5029-45DC-8241-62619D3F5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972FA-3CA3-4FF5-8CE1-CD9A5D8134B2}" type="datetimeFigureOut">
              <a:rPr lang="es-MX" smtClean="0"/>
              <a:t>29/01/2020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6576D57-260F-49D0-974F-F35892B2E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124CD2C-A7B4-407E-8903-36D4EA007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36CBC-6512-442C-8C61-D9998A22E0D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41439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FB7FCAC-9DDE-43CA-BC8D-711A13A9A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0D2D510-60D8-473D-AE27-9584D09B01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FD4F021-517C-496F-A091-8B6F0AABAF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5972FA-3CA3-4FF5-8CE1-CD9A5D8134B2}" type="datetimeFigureOut">
              <a:rPr lang="es-MX" smtClean="0"/>
              <a:t>29/01/2020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492AB78-3CEF-47ED-93FE-6647F7DA6C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508FDAE-2139-406D-8799-B3E63303DD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136CBC-6512-442C-8C61-D9998A22E0D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04793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image" Target="../media/image8.jpeg"/><Relationship Id="rId7" Type="http://schemas.openxmlformats.org/officeDocument/2006/relationships/diagramData" Target="../diagrams/data2.xml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microsoft.com/office/2007/relationships/diagramDrawing" Target="../diagrams/drawing2.xml"/><Relationship Id="rId5" Type="http://schemas.openxmlformats.org/officeDocument/2006/relationships/image" Target="../media/image5.png"/><Relationship Id="rId10" Type="http://schemas.openxmlformats.org/officeDocument/2006/relationships/diagramColors" Target="../diagrams/colors2.xml"/><Relationship Id="rId4" Type="http://schemas.openxmlformats.org/officeDocument/2006/relationships/image" Target="../media/image9.png"/><Relationship Id="rId9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8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9.png"/><Relationship Id="rId7" Type="http://schemas.openxmlformats.org/officeDocument/2006/relationships/image" Target="../media/image3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10" Type="http://schemas.openxmlformats.org/officeDocument/2006/relationships/image" Target="../media/image35.png"/><Relationship Id="rId4" Type="http://schemas.openxmlformats.org/officeDocument/2006/relationships/image" Target="../media/image8.jpeg"/><Relationship Id="rId9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9.png"/><Relationship Id="rId7" Type="http://schemas.openxmlformats.org/officeDocument/2006/relationships/image" Target="../media/image3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4.tif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.png"/><Relationship Id="rId12" Type="http://schemas.openxmlformats.org/officeDocument/2006/relationships/image" Target="../media/image43.tiff"/><Relationship Id="rId17" Type="http://schemas.openxmlformats.org/officeDocument/2006/relationships/image" Target="../media/image40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3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png"/><Relationship Id="rId11" Type="http://schemas.openxmlformats.org/officeDocument/2006/relationships/image" Target="../media/image42.tiff"/><Relationship Id="rId5" Type="http://schemas.openxmlformats.org/officeDocument/2006/relationships/image" Target="../media/image9.png"/><Relationship Id="rId15" Type="http://schemas.openxmlformats.org/officeDocument/2006/relationships/image" Target="../media/image39.emf"/><Relationship Id="rId10" Type="http://schemas.openxmlformats.org/officeDocument/2006/relationships/image" Target="../media/image41.tiff"/><Relationship Id="rId4" Type="http://schemas.openxmlformats.org/officeDocument/2006/relationships/image" Target="../media/image8.jpeg"/><Relationship Id="rId9" Type="http://schemas.openxmlformats.org/officeDocument/2006/relationships/image" Target="../media/image42.png"/><Relationship Id="rId14" Type="http://schemas.openxmlformats.org/officeDocument/2006/relationships/oleObject" Target="../embeddings/oleObject2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tiff"/><Relationship Id="rId3" Type="http://schemas.openxmlformats.org/officeDocument/2006/relationships/image" Target="../media/image8.jpeg"/><Relationship Id="rId7" Type="http://schemas.openxmlformats.org/officeDocument/2006/relationships/image" Target="../media/image45.png"/><Relationship Id="rId12" Type="http://schemas.openxmlformats.org/officeDocument/2006/relationships/image" Target="../media/image5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49.tiff"/><Relationship Id="rId5" Type="http://schemas.openxmlformats.org/officeDocument/2006/relationships/image" Target="../media/image5.png"/><Relationship Id="rId10" Type="http://schemas.openxmlformats.org/officeDocument/2006/relationships/image" Target="../media/image48.jpeg"/><Relationship Id="rId4" Type="http://schemas.openxmlformats.org/officeDocument/2006/relationships/image" Target="../media/image9.png"/><Relationship Id="rId9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8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9.png"/><Relationship Id="rId7" Type="http://schemas.openxmlformats.org/officeDocument/2006/relationships/image" Target="../media/image5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9.png"/><Relationship Id="rId7" Type="http://schemas.openxmlformats.org/officeDocument/2006/relationships/image" Target="../media/image5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9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tiff"/><Relationship Id="rId3" Type="http://schemas.openxmlformats.org/officeDocument/2006/relationships/image" Target="../media/image9.png"/><Relationship Id="rId7" Type="http://schemas.openxmlformats.org/officeDocument/2006/relationships/image" Target="../media/image6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66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68.tif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10" Type="http://schemas.openxmlformats.org/officeDocument/2006/relationships/image" Target="../media/image71.jpeg"/><Relationship Id="rId4" Type="http://schemas.openxmlformats.org/officeDocument/2006/relationships/image" Target="../media/image8.jpeg"/><Relationship Id="rId9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9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png"/><Relationship Id="rId7" Type="http://schemas.openxmlformats.org/officeDocument/2006/relationships/image" Target="../media/image1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image" Target="../media/image9.png"/><Relationship Id="rId7" Type="http://schemas.openxmlformats.org/officeDocument/2006/relationships/diagramData" Target="../diagrams/data3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11" Type="http://schemas.microsoft.com/office/2007/relationships/diagramDrawing" Target="../diagrams/drawing3.xml"/><Relationship Id="rId5" Type="http://schemas.openxmlformats.org/officeDocument/2006/relationships/image" Target="../media/image6.png"/><Relationship Id="rId10" Type="http://schemas.openxmlformats.org/officeDocument/2006/relationships/diagramColors" Target="../diagrams/colors3.xml"/><Relationship Id="rId4" Type="http://schemas.openxmlformats.org/officeDocument/2006/relationships/image" Target="../media/image5.png"/><Relationship Id="rId9" Type="http://schemas.openxmlformats.org/officeDocument/2006/relationships/diagramQuickStyle" Target="../diagrams/quickStyle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image" Target="../media/image9.png"/><Relationship Id="rId7" Type="http://schemas.openxmlformats.org/officeDocument/2006/relationships/diagramData" Target="../diagrams/data4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11" Type="http://schemas.microsoft.com/office/2007/relationships/diagramDrawing" Target="../diagrams/drawing4.xml"/><Relationship Id="rId5" Type="http://schemas.openxmlformats.org/officeDocument/2006/relationships/image" Target="../media/image6.png"/><Relationship Id="rId10" Type="http://schemas.openxmlformats.org/officeDocument/2006/relationships/diagramColors" Target="../diagrams/colors4.xml"/><Relationship Id="rId4" Type="http://schemas.openxmlformats.org/officeDocument/2006/relationships/image" Target="../media/image5.png"/><Relationship Id="rId9" Type="http://schemas.openxmlformats.org/officeDocument/2006/relationships/diagramQuickStyle" Target="../diagrams/quickStyle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image" Target="../media/image9.png"/><Relationship Id="rId7" Type="http://schemas.openxmlformats.org/officeDocument/2006/relationships/diagramData" Target="../diagrams/data5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11" Type="http://schemas.microsoft.com/office/2007/relationships/diagramDrawing" Target="../diagrams/drawing5.xml"/><Relationship Id="rId5" Type="http://schemas.openxmlformats.org/officeDocument/2006/relationships/image" Target="../media/image6.png"/><Relationship Id="rId10" Type="http://schemas.openxmlformats.org/officeDocument/2006/relationships/diagramColors" Target="../diagrams/colors5.xml"/><Relationship Id="rId4" Type="http://schemas.openxmlformats.org/officeDocument/2006/relationships/image" Target="../media/image5.png"/><Relationship Id="rId9" Type="http://schemas.openxmlformats.org/officeDocument/2006/relationships/diagramQuickStyle" Target="../diagrams/quickStyle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gi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9.png"/><Relationship Id="rId7" Type="http://schemas.openxmlformats.org/officeDocument/2006/relationships/image" Target="../media/image1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9.png"/><Relationship Id="rId7" Type="http://schemas.openxmlformats.org/officeDocument/2006/relationships/image" Target="../media/image1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9.png"/><Relationship Id="rId7" Type="http://schemas.openxmlformats.org/officeDocument/2006/relationships/diagramLayout" Target="../diagrams/layout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11" Type="http://schemas.openxmlformats.org/officeDocument/2006/relationships/image" Target="../media/image21.png"/><Relationship Id="rId5" Type="http://schemas.openxmlformats.org/officeDocument/2006/relationships/image" Target="../media/image6.png"/><Relationship Id="rId10" Type="http://schemas.microsoft.com/office/2007/relationships/diagramDrawing" Target="../diagrams/drawing1.xml"/><Relationship Id="rId4" Type="http://schemas.openxmlformats.org/officeDocument/2006/relationships/image" Target="../media/image5.png"/><Relationship Id="rId9" Type="http://schemas.openxmlformats.org/officeDocument/2006/relationships/diagramColors" Target="../diagrams/colors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carrera de ingenieria mecanica espe">
            <a:extLst>
              <a:ext uri="{FF2B5EF4-FFF2-40B4-BE49-F238E27FC236}">
                <a16:creationId xmlns:a16="http://schemas.microsoft.com/office/drawing/2014/main" id="{A16F7E5B-ED7D-4880-9941-92A28D2F6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800" y="0"/>
            <a:ext cx="1600200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8" name="Rectangle 1"/>
          <p:cNvSpPr>
            <a:spLocks noChangeArrowheads="1"/>
          </p:cNvSpPr>
          <p:nvPr/>
        </p:nvSpPr>
        <p:spPr bwMode="auto">
          <a:xfrm>
            <a:off x="1162470" y="1156246"/>
            <a:ext cx="10327167" cy="4508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bIns="0" anchor="ctr">
            <a:spAutoFit/>
          </a:bodyPr>
          <a:lstStyle/>
          <a:p>
            <a:pPr algn="ctr">
              <a:tabLst>
                <a:tab pos="1962150" algn="l"/>
                <a:tab pos="2879725" algn="ctr"/>
              </a:tabLst>
            </a:pPr>
            <a:r>
              <a:rPr lang="es-ES" sz="23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DEPARTAMENTO DE CIENCIAS DE LA ENERGÍA Y MECÁNICA</a:t>
            </a:r>
          </a:p>
          <a:p>
            <a:pPr algn="ctr">
              <a:tabLst>
                <a:tab pos="1962150" algn="l"/>
                <a:tab pos="2879725" algn="ctr"/>
              </a:tabLst>
            </a:pPr>
            <a:endParaRPr lang="es-ES" b="1" u="sng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tabLst>
                <a:tab pos="1962150" algn="l"/>
                <a:tab pos="2879725" algn="ctr"/>
              </a:tabLst>
            </a:pPr>
            <a:r>
              <a:rPr lang="es-ES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CARRERA DE INGENIERÍA MECÁNICA </a:t>
            </a:r>
          </a:p>
          <a:p>
            <a:pPr algn="ctr">
              <a:tabLst>
                <a:tab pos="1962150" algn="l"/>
                <a:tab pos="2879725" algn="ctr"/>
              </a:tabLst>
            </a:pPr>
            <a:endParaRPr lang="es-ES" sz="16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>
              <a:tabLst>
                <a:tab pos="1962150" algn="l"/>
                <a:tab pos="2879725" algn="ctr"/>
              </a:tabLst>
            </a:pPr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s-E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ESTUDIO DE LAS PROPIEDADES MECÁNICAS DE UN MATERIAL COMPUESTO HÍBRIDO DESARROLLADO CON FIBRAS CONVENCIONALES REFORZADAS MEDIANTE FIBRAS ELECTROHILADAS.”</a:t>
            </a:r>
            <a:endParaRPr lang="es-EC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>
              <a:tabLst>
                <a:tab pos="1962150" algn="l"/>
                <a:tab pos="2879725" algn="ctr"/>
              </a:tabLst>
            </a:pPr>
            <a:endParaRPr lang="es-EC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>
              <a:tabLst>
                <a:tab pos="1962150" algn="l"/>
                <a:tab pos="2879725" algn="ctr"/>
              </a:tabLst>
            </a:pPr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AUTORES:</a:t>
            </a:r>
          </a:p>
          <a:p>
            <a:pPr algn="ctr" eaLnBrk="0" hangingPunct="0">
              <a:tabLst>
                <a:tab pos="1962150" algn="l"/>
                <a:tab pos="2879725" algn="ctr"/>
              </a:tabLst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MENA ARCINIEGA, CARLOS ALFREDO</a:t>
            </a:r>
          </a:p>
          <a:p>
            <a:pPr algn="ctr" eaLnBrk="0" hangingPunct="0">
              <a:tabLst>
                <a:tab pos="1962150" algn="l"/>
                <a:tab pos="2879725" algn="ctr"/>
              </a:tabLst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NAVARRETE CORRALES, FREDDY STEEVEN</a:t>
            </a:r>
          </a:p>
          <a:p>
            <a:pPr algn="ctr" eaLnBrk="0" hangingPunct="0">
              <a:tabLst>
                <a:tab pos="1962150" algn="l"/>
                <a:tab pos="2879725" algn="ctr"/>
              </a:tabLst>
            </a:pPr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</a:t>
            </a:r>
          </a:p>
          <a:p>
            <a:pPr algn="ctr" eaLnBrk="0" hangingPunct="0">
              <a:tabLst>
                <a:tab pos="1962150" algn="l"/>
                <a:tab pos="2879725" algn="ctr"/>
              </a:tabLst>
            </a:pPr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TUTOR:</a:t>
            </a:r>
          </a:p>
          <a:p>
            <a:pPr algn="ctr" eaLnBrk="0" hangingPunct="0">
              <a:tabLst>
                <a:tab pos="1962150" algn="l"/>
                <a:tab pos="2879725" algn="ctr"/>
              </a:tabLst>
            </a:pP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ING. CHRISTIAN NARVAEZ</a:t>
            </a:r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</a:t>
            </a:r>
          </a:p>
          <a:p>
            <a:pPr algn="ctr" eaLnBrk="0" hangingPunct="0">
              <a:tabLst>
                <a:tab pos="1962150" algn="l"/>
                <a:tab pos="2879725" algn="ctr"/>
              </a:tabLst>
            </a:pPr>
            <a:r>
              <a:rPr lang="es-EC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EC" sz="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>
              <a:tabLst>
                <a:tab pos="1962150" algn="l"/>
                <a:tab pos="2879725" algn="ctr"/>
              </a:tabLst>
            </a:pPr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SANGOLQUÍ, ENERO 2020</a:t>
            </a:r>
            <a:endParaRPr lang="es-EC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6D4AE31F-FC3A-43F0-8728-A9F1528A22C6}"/>
              </a:ext>
            </a:extLst>
          </p:cNvPr>
          <p:cNvSpPr/>
          <p:nvPr/>
        </p:nvSpPr>
        <p:spPr>
          <a:xfrm>
            <a:off x="1430824" y="0"/>
            <a:ext cx="3123422" cy="905522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9AB5E3E-B139-431A-8F12-16CB432F0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0824" y="67830"/>
            <a:ext cx="2888489" cy="108268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0ECE534-22E6-4BB7-B09D-CBF827F323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506" y="140779"/>
            <a:ext cx="1124411" cy="850301"/>
          </a:xfrm>
          <a:prstGeom prst="rect">
            <a:avLst/>
          </a:prstGeom>
        </p:spPr>
      </p:pic>
      <p:pic>
        <p:nvPicPr>
          <p:cNvPr id="7" name="Picture 10" descr="https://docs.google.com/uc?export=download&amp;id=1bXW6ZMxuz2QKqJCuf_-Q8aYAwacU2Dfh&amp;revid=0B4vBL7L-Ks-9aExxV1Jmc0h0bEhqWDlLbStrZ0JsUHg5VWNvPQ">
            <a:extLst>
              <a:ext uri="{FF2B5EF4-FFF2-40B4-BE49-F238E27FC236}">
                <a16:creationId xmlns:a16="http://schemas.microsoft.com/office/drawing/2014/main" id="{9E03D92E-41F0-470D-AC3A-D95E9FAA2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309" y="3794877"/>
            <a:ext cx="2052591" cy="120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n relacionada">
            <a:extLst>
              <a:ext uri="{FF2B5EF4-FFF2-40B4-BE49-F238E27FC236}">
                <a16:creationId xmlns:a16="http://schemas.microsoft.com/office/drawing/2014/main" id="{C46F842B-8A67-4317-946A-2E584FA25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5675" y="0"/>
            <a:ext cx="1076325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7FD9C6E-EEF3-4F1A-BBBA-148F0B941D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11900"/>
            <a:ext cx="12192000" cy="52387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032DC4D-5D0A-4A80-A67D-F84F5D3F2F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67963" y="6151027"/>
            <a:ext cx="1824037" cy="68369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0ECE534-22E6-4BB7-B09D-CBF827F323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3365" y="6151027"/>
            <a:ext cx="884598" cy="706973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D7CA1800-22AB-496E-B5EA-929E09CE1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497" y="379467"/>
            <a:ext cx="10018713" cy="1068334"/>
          </a:xfrm>
        </p:spPr>
        <p:txBody>
          <a:bodyPr/>
          <a:lstStyle/>
          <a:p>
            <a:pPr algn="l"/>
            <a:r>
              <a:rPr lang="es-EC" dirty="0"/>
              <a:t>EVOLUCIÓN DE MATERIALES COMPUESTOS</a:t>
            </a: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838139767"/>
              </p:ext>
            </p:extLst>
          </p:nvPr>
        </p:nvGraphicFramePr>
        <p:xfrm>
          <a:off x="7018338" y="1608674"/>
          <a:ext cx="4635499" cy="41068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9" name="Imagen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4935" y="2426640"/>
            <a:ext cx="5834063" cy="2536549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4988460" y="3744068"/>
            <a:ext cx="13218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/>
              <a:t>PAN + MWNTC</a:t>
            </a:r>
          </a:p>
        </p:txBody>
      </p:sp>
    </p:spTree>
    <p:extLst>
      <p:ext uri="{BB962C8B-B14F-4D97-AF65-F5344CB8AC3E}">
        <p14:creationId xmlns:p14="http://schemas.microsoft.com/office/powerpoint/2010/main" val="29923055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n relacionada">
            <a:extLst>
              <a:ext uri="{FF2B5EF4-FFF2-40B4-BE49-F238E27FC236}">
                <a16:creationId xmlns:a16="http://schemas.microsoft.com/office/drawing/2014/main" id="{C46F842B-8A67-4317-946A-2E584FA25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5675" y="0"/>
            <a:ext cx="1076325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7FD9C6E-EEF3-4F1A-BBBA-148F0B941D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11900"/>
            <a:ext cx="12192000" cy="52387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032DC4D-5D0A-4A80-A67D-F84F5D3F2F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67963" y="6151027"/>
            <a:ext cx="1824037" cy="68369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0ECE534-22E6-4BB7-B09D-CBF827F323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3365" y="6151027"/>
            <a:ext cx="884598" cy="706973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D7CA1800-22AB-496E-B5EA-929E09CE1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222" y="588222"/>
            <a:ext cx="10018713" cy="1256343"/>
          </a:xfrm>
        </p:spPr>
        <p:txBody>
          <a:bodyPr/>
          <a:lstStyle/>
          <a:p>
            <a:pPr algn="l"/>
            <a:r>
              <a:rPr lang="es-EC" dirty="0"/>
              <a:t>TÉCNICA DE ELECTROSPINNING</a:t>
            </a:r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04C5D474-F0D8-44C0-96F6-E50F7D33EA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0843" y="4893046"/>
            <a:ext cx="7899389" cy="885309"/>
          </a:xfrm>
        </p:spPr>
        <p:txBody>
          <a:bodyPr>
            <a:normAutofit/>
          </a:bodyPr>
          <a:lstStyle/>
          <a:p>
            <a:pPr marL="457200" lvl="1" indent="0" algn="just">
              <a:buNone/>
            </a:pPr>
            <a:r>
              <a:rPr lang="es-EC" dirty="0"/>
              <a:t>Un fenómeno que permite poner en movimiento un fluido mediante interacción de un campo eléctrico.</a:t>
            </a:r>
            <a:endParaRPr lang="es-MX" dirty="0"/>
          </a:p>
        </p:txBody>
      </p:sp>
      <p:pic>
        <p:nvPicPr>
          <p:cNvPr id="14" name="Imagen 13" descr="Resultado de imagen para equipo para electrospinning">
            <a:extLst>
              <a:ext uri="{FF2B5EF4-FFF2-40B4-BE49-F238E27FC236}">
                <a16:creationId xmlns:a16="http://schemas.microsoft.com/office/drawing/2014/main" id="{F2CB51C9-70E0-4EE0-83D4-CE0FA7797EF8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666" y="1870780"/>
            <a:ext cx="3167915" cy="2266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2" descr="Imagen relacionada">
            <a:extLst>
              <a:ext uri="{FF2B5EF4-FFF2-40B4-BE49-F238E27FC236}">
                <a16:creationId xmlns:a16="http://schemas.microsoft.com/office/drawing/2014/main" id="{F1CF165A-CB8D-40D4-97D1-154BB4ED7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672" y="2028981"/>
            <a:ext cx="3398560" cy="225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/>
          <p:cNvSpPr txBox="1"/>
          <p:nvPr/>
        </p:nvSpPr>
        <p:spPr>
          <a:xfrm>
            <a:off x="5779956" y="4324979"/>
            <a:ext cx="4261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/>
              <a:t>Imagen tomada de: </a:t>
            </a:r>
            <a:r>
              <a:rPr lang="es-ES" sz="1200" b="1" dirty="0" err="1"/>
              <a:t>Composites</a:t>
            </a:r>
            <a:r>
              <a:rPr lang="es-ES" sz="1200" b="1" dirty="0"/>
              <a:t> </a:t>
            </a:r>
            <a:r>
              <a:rPr lang="es-ES" sz="1200" b="1" dirty="0" err="1"/>
              <a:t>Science</a:t>
            </a:r>
            <a:r>
              <a:rPr lang="es-ES" sz="1200" b="1" dirty="0"/>
              <a:t> and </a:t>
            </a:r>
            <a:r>
              <a:rPr lang="es-ES" sz="1200" b="1" dirty="0" err="1"/>
              <a:t>Technology</a:t>
            </a:r>
            <a:endParaRPr lang="es-ES" sz="1200" b="1" dirty="0"/>
          </a:p>
        </p:txBody>
      </p:sp>
      <p:sp>
        <p:nvSpPr>
          <p:cNvPr id="11" name="CuadroTexto 10"/>
          <p:cNvSpPr txBox="1"/>
          <p:nvPr/>
        </p:nvSpPr>
        <p:spPr>
          <a:xfrm>
            <a:off x="1129702" y="4209426"/>
            <a:ext cx="4261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/>
              <a:t>Imagen tomada de: </a:t>
            </a:r>
            <a:r>
              <a:rPr lang="en-US" sz="1200" b="1" dirty="0"/>
              <a:t>Electrospinning Process and Applications of </a:t>
            </a:r>
            <a:r>
              <a:rPr lang="en-US" sz="1200" b="1" dirty="0" err="1"/>
              <a:t>Electrospun</a:t>
            </a:r>
            <a:r>
              <a:rPr lang="en-US" sz="1200" b="1" dirty="0"/>
              <a:t> </a:t>
            </a:r>
            <a:r>
              <a:rPr lang="en-US" sz="1200" b="1" dirty="0" err="1"/>
              <a:t>Fibres</a:t>
            </a:r>
            <a:endParaRPr lang="es-ES" sz="1200" b="1" dirty="0"/>
          </a:p>
        </p:txBody>
      </p:sp>
    </p:spTree>
    <p:extLst>
      <p:ext uri="{BB962C8B-B14F-4D97-AF65-F5344CB8AC3E}">
        <p14:creationId xmlns:p14="http://schemas.microsoft.com/office/powerpoint/2010/main" val="5542668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n relacionada">
            <a:extLst>
              <a:ext uri="{FF2B5EF4-FFF2-40B4-BE49-F238E27FC236}">
                <a16:creationId xmlns:a16="http://schemas.microsoft.com/office/drawing/2014/main" id="{C46F842B-8A67-4317-946A-2E584FA25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5675" y="0"/>
            <a:ext cx="1076325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7FD9C6E-EEF3-4F1A-BBBA-148F0B941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11900"/>
            <a:ext cx="12192000" cy="52387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032DC4D-5D0A-4A80-A67D-F84F5D3F2F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7963" y="6151027"/>
            <a:ext cx="1824037" cy="68369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0ECE534-22E6-4BB7-B09D-CBF827F323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3365" y="6151027"/>
            <a:ext cx="884598" cy="706973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D7CA1800-22AB-496E-B5EA-929E09CE1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6295" y="251982"/>
            <a:ext cx="1523808" cy="607747"/>
          </a:xfrm>
        </p:spPr>
        <p:txBody>
          <a:bodyPr>
            <a:normAutofit fontScale="90000"/>
          </a:bodyPr>
          <a:lstStyle/>
          <a:p>
            <a:r>
              <a:rPr lang="es-EC" dirty="0"/>
              <a:t>DOE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6"/>
          <a:srcRect t="32079" r="17392"/>
          <a:stretch/>
        </p:blipFill>
        <p:spPr>
          <a:xfrm>
            <a:off x="8315601" y="1107295"/>
            <a:ext cx="2594413" cy="475806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6"/>
          <a:srcRect b="69118"/>
          <a:stretch/>
        </p:blipFill>
        <p:spPr>
          <a:xfrm>
            <a:off x="4837776" y="2593605"/>
            <a:ext cx="2880846" cy="1984419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90" y="1241030"/>
            <a:ext cx="3509807" cy="4490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4681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n relacionada">
            <a:extLst>
              <a:ext uri="{FF2B5EF4-FFF2-40B4-BE49-F238E27FC236}">
                <a16:creationId xmlns:a16="http://schemas.microsoft.com/office/drawing/2014/main" id="{C46F842B-8A67-4317-946A-2E584FA25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5675" y="0"/>
            <a:ext cx="1076325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7FD9C6E-EEF3-4F1A-BBBA-148F0B941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11900"/>
            <a:ext cx="12192000" cy="52387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032DC4D-5D0A-4A80-A67D-F84F5D3F2F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7963" y="6151027"/>
            <a:ext cx="1824037" cy="68369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0ECE534-22E6-4BB7-B09D-CBF827F323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3365" y="6151027"/>
            <a:ext cx="884598" cy="706973"/>
          </a:xfrm>
          <a:prstGeom prst="rect">
            <a:avLst/>
          </a:prstGeom>
        </p:spPr>
      </p:pic>
      <p:sp>
        <p:nvSpPr>
          <p:cNvPr id="15" name="Título 1">
            <a:extLst>
              <a:ext uri="{FF2B5EF4-FFF2-40B4-BE49-F238E27FC236}">
                <a16:creationId xmlns:a16="http://schemas.microsoft.com/office/drawing/2014/main" id="{D7CA1800-22AB-496E-B5EA-929E09CE1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4821" y="267035"/>
            <a:ext cx="4096093" cy="1031354"/>
          </a:xfrm>
        </p:spPr>
        <p:txBody>
          <a:bodyPr/>
          <a:lstStyle/>
          <a:p>
            <a:r>
              <a:rPr lang="es-EC" dirty="0"/>
              <a:t>INVESTIGACIÓN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1267727" y="1586286"/>
            <a:ext cx="2794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Preparación de soluciones</a:t>
            </a: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" b="3645"/>
          <a:stretch/>
        </p:blipFill>
        <p:spPr>
          <a:xfrm>
            <a:off x="7567490" y="2553078"/>
            <a:ext cx="4035386" cy="288000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7"/>
          <a:srcRect t="8319" b="8880"/>
          <a:stretch/>
        </p:blipFill>
        <p:spPr>
          <a:xfrm>
            <a:off x="4888925" y="2553078"/>
            <a:ext cx="2312189" cy="2880000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45" y="2553078"/>
            <a:ext cx="3844004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7541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n relacionada">
            <a:extLst>
              <a:ext uri="{FF2B5EF4-FFF2-40B4-BE49-F238E27FC236}">
                <a16:creationId xmlns:a16="http://schemas.microsoft.com/office/drawing/2014/main" id="{C46F842B-8A67-4317-946A-2E584FA25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5675" y="0"/>
            <a:ext cx="1076325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7FD9C6E-EEF3-4F1A-BBBA-148F0B941D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11900"/>
            <a:ext cx="12192000" cy="52387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032DC4D-5D0A-4A80-A67D-F84F5D3F2F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67963" y="6151027"/>
            <a:ext cx="1824037" cy="68369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0ECE534-22E6-4BB7-B09D-CBF827F323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83365" y="6151027"/>
            <a:ext cx="884598" cy="706973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D7CA1800-22AB-496E-B5EA-929E09CE1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0490" y="140863"/>
            <a:ext cx="4096093" cy="985001"/>
          </a:xfrm>
        </p:spPr>
        <p:txBody>
          <a:bodyPr/>
          <a:lstStyle/>
          <a:p>
            <a:r>
              <a:rPr lang="es-EC" dirty="0"/>
              <a:t>INVESTIGACIÓN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951115" y="1168268"/>
            <a:ext cx="3580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Fabricación de fibras electrohiladas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942" y="1806242"/>
            <a:ext cx="2970000" cy="396000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15" y="1806242"/>
            <a:ext cx="2970000" cy="3960000"/>
          </a:xfrm>
          <a:prstGeom prst="rect">
            <a:avLst/>
          </a:prstGeom>
        </p:spPr>
      </p:pic>
      <p:pic>
        <p:nvPicPr>
          <p:cNvPr id="16" name="WhatsApp Video 2019-12-17 at 12.48.3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7872" r="15557"/>
          <a:stretch/>
        </p:blipFill>
        <p:spPr>
          <a:xfrm rot="5400000">
            <a:off x="4489928" y="2340911"/>
            <a:ext cx="3960000" cy="292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80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n relacionada">
            <a:extLst>
              <a:ext uri="{FF2B5EF4-FFF2-40B4-BE49-F238E27FC236}">
                <a16:creationId xmlns:a16="http://schemas.microsoft.com/office/drawing/2014/main" id="{C46F842B-8A67-4317-946A-2E584FA25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5675" y="0"/>
            <a:ext cx="1076325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7FD9C6E-EEF3-4F1A-BBBA-148F0B941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11900"/>
            <a:ext cx="12192000" cy="52387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032DC4D-5D0A-4A80-A67D-F84F5D3F2F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7963" y="6151027"/>
            <a:ext cx="1824037" cy="68369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0ECE534-22E6-4BB7-B09D-CBF827F323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3365" y="6151027"/>
            <a:ext cx="884598" cy="706973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D7CA1800-22AB-496E-B5EA-929E09CE1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5393" y="140831"/>
            <a:ext cx="4096093" cy="877406"/>
          </a:xfrm>
        </p:spPr>
        <p:txBody>
          <a:bodyPr/>
          <a:lstStyle/>
          <a:p>
            <a:r>
              <a:rPr lang="es-EC" dirty="0"/>
              <a:t>INVESTIGACIÓN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1011204" y="809778"/>
            <a:ext cx="4546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Fabricación de probetas y ensayos de tensión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774" y="1297033"/>
            <a:ext cx="4680000" cy="468000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2" y="1296382"/>
            <a:ext cx="3510000" cy="468000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0" t="15049" r="8382" b="14253"/>
          <a:stretch/>
        </p:blipFill>
        <p:spPr>
          <a:xfrm rot="5400000">
            <a:off x="3268972" y="1997538"/>
            <a:ext cx="4680000" cy="3277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4253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n relacionada">
            <a:extLst>
              <a:ext uri="{FF2B5EF4-FFF2-40B4-BE49-F238E27FC236}">
                <a16:creationId xmlns:a16="http://schemas.microsoft.com/office/drawing/2014/main" id="{C46F842B-8A67-4317-946A-2E584FA25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5675" y="0"/>
            <a:ext cx="1076325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7FD9C6E-EEF3-4F1A-BBBA-148F0B941D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11900"/>
            <a:ext cx="12192000" cy="52387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032DC4D-5D0A-4A80-A67D-F84F5D3F2F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67963" y="6151027"/>
            <a:ext cx="1824037" cy="68369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0ECE534-22E6-4BB7-B09D-CBF827F323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83365" y="6151027"/>
            <a:ext cx="884598" cy="706973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D7CA1800-22AB-496E-B5EA-929E09CE1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7953" y="151846"/>
            <a:ext cx="4096093" cy="714127"/>
          </a:xfrm>
        </p:spPr>
        <p:txBody>
          <a:bodyPr/>
          <a:lstStyle/>
          <a:p>
            <a:r>
              <a:rPr lang="es-EC" dirty="0"/>
              <a:t>INVESTIGACIÓN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3978923" y="974609"/>
            <a:ext cx="2315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Micrografía y análisis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uadroTexto 12"/>
              <p:cNvSpPr txBox="1"/>
              <p:nvPr/>
            </p:nvSpPr>
            <p:spPr>
              <a:xfrm>
                <a:off x="3775572" y="4633603"/>
                <a:ext cx="1961963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24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s-ES" sz="2400" b="0" i="1" smtClean="0">
                          <a:latin typeface="Cambria Math" panose="02040503050406030204" pitchFamily="18" charset="0"/>
                        </a:rPr>
                        <m:t>=15,3</m:t>
                      </m:r>
                      <m:r>
                        <a:rPr lang="es-ES" sz="2400" b="0" i="1" smtClean="0">
                          <a:latin typeface="Cambria Math" panose="02040503050406030204" pitchFamily="18" charset="0"/>
                        </a:rPr>
                        <m:t>𝐾𝑣</m:t>
                      </m:r>
                    </m:oMath>
                  </m:oMathPara>
                </a14:m>
                <a:endParaRPr lang="es-ES" sz="2400" dirty="0"/>
              </a:p>
              <a:p>
                <a:endParaRPr lang="es-E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s-ES" sz="2400" b="0" i="1" smtClean="0">
                          <a:latin typeface="Cambria Math" panose="02040503050406030204" pitchFamily="18" charset="0"/>
                        </a:rPr>
                        <m:t>=18</m:t>
                      </m:r>
                      <m:r>
                        <a:rPr lang="es-ES" sz="2400" b="0" i="1" smtClean="0">
                          <a:latin typeface="Cambria Math" panose="02040503050406030204" pitchFamily="18" charset="0"/>
                        </a:rPr>
                        <m:t>𝑐𝑚</m:t>
                      </m:r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13" name="CuadroTexto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5572" y="4633603"/>
                <a:ext cx="1961963" cy="1200329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uadroTexto 13"/>
              <p:cNvSpPr txBox="1"/>
              <p:nvPr/>
            </p:nvSpPr>
            <p:spPr>
              <a:xfrm>
                <a:off x="10015855" y="4633603"/>
                <a:ext cx="180092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240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s-ES" sz="2400" i="1" smtClean="0">
                          <a:latin typeface="Cambria Math" panose="02040503050406030204" pitchFamily="18" charset="0"/>
                        </a:rPr>
                        <m:t>=19,7</m:t>
                      </m:r>
                      <m:r>
                        <a:rPr lang="es-ES" sz="2400" i="1">
                          <a:latin typeface="Cambria Math" panose="02040503050406030204" pitchFamily="18" charset="0"/>
                        </a:rPr>
                        <m:t>𝐾𝑣</m:t>
                      </m:r>
                    </m:oMath>
                  </m:oMathPara>
                </a14:m>
                <a:endParaRPr lang="es-ES" sz="2400" dirty="0"/>
              </a:p>
              <a:p>
                <a:endParaRPr lang="es-E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s-ES" sz="2400" b="0" i="1" smtClean="0">
                          <a:latin typeface="Cambria Math" panose="02040503050406030204" pitchFamily="18" charset="0"/>
                        </a:rPr>
                        <m:t>=15</m:t>
                      </m:r>
                      <m:r>
                        <a:rPr lang="es-ES" sz="2400" b="0" i="1" smtClean="0">
                          <a:latin typeface="Cambria Math" panose="02040503050406030204" pitchFamily="18" charset="0"/>
                        </a:rPr>
                        <m:t>𝑐𝑚</m:t>
                      </m:r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14" name="CuadroTexto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5855" y="4633603"/>
                <a:ext cx="1800929" cy="1200329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Imagen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824" y="4176745"/>
            <a:ext cx="3195076" cy="2556062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824" y="1350404"/>
            <a:ext cx="3195076" cy="2556061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84" y="1350405"/>
            <a:ext cx="3195076" cy="2556061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84" y="4176745"/>
            <a:ext cx="3195076" cy="2556061"/>
          </a:xfrm>
          <a:prstGeom prst="rect">
            <a:avLst/>
          </a:prstGeom>
        </p:spPr>
      </p:pic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3575055"/>
              </p:ext>
            </p:extLst>
          </p:nvPr>
        </p:nvGraphicFramePr>
        <p:xfrm>
          <a:off x="5762704" y="865808"/>
          <a:ext cx="4502605" cy="34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Prism 8" r:id="rId14" imgW="3611421" imgH="2742908" progId="Prism8.Document">
                  <p:embed/>
                </p:oleObj>
              </mc:Choice>
              <mc:Fallback>
                <p:oleObj name="Prism 8" r:id="rId14" imgW="3611421" imgH="2742908" progId="Prism8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5762704" y="865808"/>
                        <a:ext cx="4502605" cy="342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6106383"/>
              </p:ext>
            </p:extLst>
          </p:nvPr>
        </p:nvGraphicFramePr>
        <p:xfrm>
          <a:off x="-89841" y="864966"/>
          <a:ext cx="4502604" cy="34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" name="Prism 8" r:id="rId16" imgW="3611421" imgH="2742908" progId="Prism8.Document">
                  <p:embed/>
                </p:oleObj>
              </mc:Choice>
              <mc:Fallback>
                <p:oleObj name="Prism 8" r:id="rId16" imgW="3611421" imgH="2742908" progId="Prism8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-89841" y="864966"/>
                        <a:ext cx="4502604" cy="342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743296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n relacionada">
            <a:extLst>
              <a:ext uri="{FF2B5EF4-FFF2-40B4-BE49-F238E27FC236}">
                <a16:creationId xmlns:a16="http://schemas.microsoft.com/office/drawing/2014/main" id="{C46F842B-8A67-4317-946A-2E584FA25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5675" y="0"/>
            <a:ext cx="1076325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7FD9C6E-EEF3-4F1A-BBBA-148F0B941D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11900"/>
            <a:ext cx="12192000" cy="52387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032DC4D-5D0A-4A80-A67D-F84F5D3F2F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67963" y="6151027"/>
            <a:ext cx="1824037" cy="68369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0ECE534-22E6-4BB7-B09D-CBF827F323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3365" y="6151027"/>
            <a:ext cx="884598" cy="706973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D7CA1800-22AB-496E-B5EA-929E09CE1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6141" y="104717"/>
            <a:ext cx="4096093" cy="866889"/>
          </a:xfrm>
        </p:spPr>
        <p:txBody>
          <a:bodyPr/>
          <a:lstStyle/>
          <a:p>
            <a:r>
              <a:rPr lang="es-EC" dirty="0"/>
              <a:t>INVESTIGACIÓN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6214187" y="1242329"/>
            <a:ext cx="3387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Micrografía y ensayos de tensión</a:t>
            </a: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075" y="3491427"/>
            <a:ext cx="5192831" cy="276719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4" y="1736237"/>
            <a:ext cx="1440000" cy="132609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10" name="Conector recto de flecha 9"/>
          <p:cNvCxnSpPr/>
          <p:nvPr/>
        </p:nvCxnSpPr>
        <p:spPr>
          <a:xfrm flipH="1" flipV="1">
            <a:off x="819674" y="3151551"/>
            <a:ext cx="230530" cy="2316744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4" name="Imagen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517" y="684171"/>
            <a:ext cx="1440000" cy="132609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26" name="Conector recto de flecha 25"/>
          <p:cNvCxnSpPr/>
          <p:nvPr/>
        </p:nvCxnSpPr>
        <p:spPr>
          <a:xfrm flipV="1">
            <a:off x="1738265" y="2090701"/>
            <a:ext cx="314442" cy="288870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8" name="Imagen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379" y="1905632"/>
            <a:ext cx="1440000" cy="132609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30" name="Conector recto de flecha 29"/>
          <p:cNvCxnSpPr/>
          <p:nvPr/>
        </p:nvCxnSpPr>
        <p:spPr>
          <a:xfrm flipV="1">
            <a:off x="2317687" y="3285004"/>
            <a:ext cx="900178" cy="169440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4" name="Imagen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141" y="1305957"/>
            <a:ext cx="1440000" cy="132609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36" name="Conector recto de flecha 35"/>
          <p:cNvCxnSpPr/>
          <p:nvPr/>
        </p:nvCxnSpPr>
        <p:spPr>
          <a:xfrm flipV="1">
            <a:off x="3668770" y="2687853"/>
            <a:ext cx="1238635" cy="1622070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12"/>
          <a:srcRect l="6018" r="6250" b="8735"/>
          <a:stretch/>
        </p:blipFill>
        <p:spPr>
          <a:xfrm>
            <a:off x="5883811" y="1772534"/>
            <a:ext cx="6184591" cy="4076321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>
          <a:xfrm>
            <a:off x="5892992" y="5560534"/>
            <a:ext cx="6187023" cy="2734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176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n relacionada">
            <a:extLst>
              <a:ext uri="{FF2B5EF4-FFF2-40B4-BE49-F238E27FC236}">
                <a16:creationId xmlns:a16="http://schemas.microsoft.com/office/drawing/2014/main" id="{C46F842B-8A67-4317-946A-2E584FA25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5675" y="0"/>
            <a:ext cx="1076325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7FD9C6E-EEF3-4F1A-BBBA-148F0B941D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11900"/>
            <a:ext cx="12192000" cy="52387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032DC4D-5D0A-4A80-A67D-F84F5D3F2F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67963" y="6151027"/>
            <a:ext cx="1824037" cy="68369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0ECE534-22E6-4BB7-B09D-CBF827F323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3365" y="6151027"/>
            <a:ext cx="884598" cy="706973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D7CA1800-22AB-496E-B5EA-929E09CE1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8145" y="178872"/>
            <a:ext cx="4096093" cy="993646"/>
          </a:xfrm>
        </p:spPr>
        <p:txBody>
          <a:bodyPr/>
          <a:lstStyle/>
          <a:p>
            <a:r>
              <a:rPr lang="es-EC" dirty="0"/>
              <a:t>INVESTIGACIÓN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2098441" y="1393736"/>
            <a:ext cx="2315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DOE señal ruido</a:t>
            </a:r>
          </a:p>
        </p:txBody>
      </p:sp>
      <p:pic>
        <p:nvPicPr>
          <p:cNvPr id="12" name="Imagen 11" descr="Gr&amp;#225;fica de efectos principales para Medias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335" y="2314971"/>
            <a:ext cx="4770120" cy="3185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78473" y="1759664"/>
            <a:ext cx="3943350" cy="4295775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6978473" y="4409618"/>
            <a:ext cx="3943350" cy="29055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4668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n relacionada">
            <a:extLst>
              <a:ext uri="{FF2B5EF4-FFF2-40B4-BE49-F238E27FC236}">
                <a16:creationId xmlns:a16="http://schemas.microsoft.com/office/drawing/2014/main" id="{C46F842B-8A67-4317-946A-2E584FA25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5675" y="0"/>
            <a:ext cx="1076325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7FD9C6E-EEF3-4F1A-BBBA-148F0B941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11900"/>
            <a:ext cx="12192000" cy="52387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032DC4D-5D0A-4A80-A67D-F84F5D3F2F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7963" y="6151027"/>
            <a:ext cx="1824037" cy="68369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0ECE534-22E6-4BB7-B09D-CBF827F323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3365" y="6151027"/>
            <a:ext cx="884598" cy="706973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D7CA1800-22AB-496E-B5EA-929E09CE1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294" y="170035"/>
            <a:ext cx="4096093" cy="906290"/>
          </a:xfrm>
        </p:spPr>
        <p:txBody>
          <a:bodyPr/>
          <a:lstStyle/>
          <a:p>
            <a:r>
              <a:rPr lang="es-EC" dirty="0"/>
              <a:t>INVESTIGACIÓN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1810386" y="1076325"/>
            <a:ext cx="2315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Adición de nanotubos 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166" y="1914131"/>
            <a:ext cx="2700001" cy="36000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017" y="1914131"/>
            <a:ext cx="2700000" cy="3600000"/>
          </a:xfrm>
          <a:prstGeom prst="rect">
            <a:avLst/>
          </a:prstGeom>
        </p:spPr>
      </p:pic>
      <p:graphicFrame>
        <p:nvGraphicFramePr>
          <p:cNvPr id="13" name="Tab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6118415"/>
              </p:ext>
            </p:extLst>
          </p:nvPr>
        </p:nvGraphicFramePr>
        <p:xfrm>
          <a:off x="976783" y="2274983"/>
          <a:ext cx="2266533" cy="2838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65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14287"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Concentraciones</a:t>
                      </a:r>
                      <a:r>
                        <a:rPr lang="es-E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nanotubos</a:t>
                      </a:r>
                      <a:endParaRPr lang="es-E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96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MWNTC 4% </a:t>
                      </a:r>
                      <a:r>
                        <a:rPr lang="es-E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wt</a:t>
                      </a:r>
                      <a:endParaRPr lang="es-E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963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MWNTC 0,2%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963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MWNTC 0,1%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963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MWNTC 0,02%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963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MWNTC 0,05%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12732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n relacionada">
            <a:extLst>
              <a:ext uri="{FF2B5EF4-FFF2-40B4-BE49-F238E27FC236}">
                <a16:creationId xmlns:a16="http://schemas.microsoft.com/office/drawing/2014/main" id="{C46F842B-8A67-4317-946A-2E584FA25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5675" y="0"/>
            <a:ext cx="1076325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9A2A747-85B6-44C4-85FE-44B62DDE8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86" y="148480"/>
            <a:ext cx="10515600" cy="1325563"/>
          </a:xfrm>
        </p:spPr>
        <p:txBody>
          <a:bodyPr/>
          <a:lstStyle/>
          <a:p>
            <a:r>
              <a:rPr lang="es-MX" b="1" dirty="0"/>
              <a:t>AGENDA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7FD9C6E-EEF3-4F1A-BBBA-148F0B941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11900"/>
            <a:ext cx="12192000" cy="52387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032DC4D-5D0A-4A80-A67D-F84F5D3F2F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7963" y="6151027"/>
            <a:ext cx="1824037" cy="68369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0ECE534-22E6-4BB7-B09D-CBF827F323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3365" y="6151027"/>
            <a:ext cx="884598" cy="706973"/>
          </a:xfrm>
          <a:prstGeom prst="rect">
            <a:avLst/>
          </a:prstGeom>
        </p:spPr>
      </p:pic>
      <p:sp>
        <p:nvSpPr>
          <p:cNvPr id="6" name="Marcador de contenido 5"/>
          <p:cNvSpPr>
            <a:spLocks noGrp="1"/>
          </p:cNvSpPr>
          <p:nvPr>
            <p:ph idx="1"/>
          </p:nvPr>
        </p:nvSpPr>
        <p:spPr>
          <a:xfrm>
            <a:off x="821309" y="2313825"/>
            <a:ext cx="4904577" cy="235276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s-EC" dirty="0"/>
              <a:t>ANTECEDENTES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C" dirty="0"/>
              <a:t>REVISIÓN DE LITERATURA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C" dirty="0"/>
              <a:t>INVESTIGACIÓN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C" dirty="0"/>
              <a:t>CONCLUSIONES</a:t>
            </a:r>
          </a:p>
          <a:p>
            <a:endParaRPr lang="es-EC" dirty="0"/>
          </a:p>
          <a:p>
            <a:endParaRPr lang="es-EC" dirty="0"/>
          </a:p>
          <a:p>
            <a:endParaRPr lang="es-EC" dirty="0"/>
          </a:p>
          <a:p>
            <a:endParaRPr lang="es-EC" dirty="0"/>
          </a:p>
        </p:txBody>
      </p:sp>
      <p:pic>
        <p:nvPicPr>
          <p:cNvPr id="9" name="Picture 2" descr="Resultado de imagen para agenda">
            <a:extLst>
              <a:ext uri="{FF2B5EF4-FFF2-40B4-BE49-F238E27FC236}">
                <a16:creationId xmlns:a16="http://schemas.microsoft.com/office/drawing/2014/main" id="{18C862B2-08FA-408C-BD99-02FAA9304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410" y="1884171"/>
            <a:ext cx="4699265" cy="312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85786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n relacionada">
            <a:extLst>
              <a:ext uri="{FF2B5EF4-FFF2-40B4-BE49-F238E27FC236}">
                <a16:creationId xmlns:a16="http://schemas.microsoft.com/office/drawing/2014/main" id="{C46F842B-8A67-4317-946A-2E584FA25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5675" y="0"/>
            <a:ext cx="1076325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7FD9C6E-EEF3-4F1A-BBBA-148F0B941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11900"/>
            <a:ext cx="12192000" cy="52387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9E4C871-73A9-4BBC-ABAE-EA4A2EDA8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7963" y="6151027"/>
            <a:ext cx="1824037" cy="68369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90F8EC2-8C58-45AF-BA30-E33B2F1138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3365" y="6151027"/>
            <a:ext cx="884598" cy="706973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D7CA1800-22AB-496E-B5EA-929E09CE1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8328" y="376080"/>
            <a:ext cx="4096093" cy="936728"/>
          </a:xfrm>
        </p:spPr>
        <p:txBody>
          <a:bodyPr/>
          <a:lstStyle/>
          <a:p>
            <a:r>
              <a:rPr lang="es-EC" dirty="0"/>
              <a:t>INVESTIGACIÓN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438786" y="1333708"/>
            <a:ext cx="2315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Adición de nanotubos 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313" y="1607746"/>
            <a:ext cx="3065603" cy="408747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644" y="1863913"/>
            <a:ext cx="3086100" cy="41148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651" y="1786646"/>
            <a:ext cx="3065603" cy="408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6449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n relacionada">
            <a:extLst>
              <a:ext uri="{FF2B5EF4-FFF2-40B4-BE49-F238E27FC236}">
                <a16:creationId xmlns:a16="http://schemas.microsoft.com/office/drawing/2014/main" id="{C46F842B-8A67-4317-946A-2E584FA25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5675" y="0"/>
            <a:ext cx="1076325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7FD9C6E-EEF3-4F1A-BBBA-148F0B941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11900"/>
            <a:ext cx="12192000" cy="52387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032DC4D-5D0A-4A80-A67D-F84F5D3F2F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7963" y="6151027"/>
            <a:ext cx="1824037" cy="68369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0ECE534-22E6-4BB7-B09D-CBF827F323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3365" y="6151027"/>
            <a:ext cx="884598" cy="706973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D7CA1800-22AB-496E-B5EA-929E09CE1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9050" y="365227"/>
            <a:ext cx="4096093" cy="956234"/>
          </a:xfrm>
        </p:spPr>
        <p:txBody>
          <a:bodyPr/>
          <a:lstStyle/>
          <a:p>
            <a:r>
              <a:rPr lang="es-EC" dirty="0"/>
              <a:t>INVESTIGACIÓN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918969" y="1383738"/>
            <a:ext cx="4435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Fabricación de fibras electrohiladas híbridas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44" y="2386908"/>
            <a:ext cx="4120055" cy="3090041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357" y="1913943"/>
            <a:ext cx="3026980" cy="4035973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692" y="1913943"/>
            <a:ext cx="3026980" cy="403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2019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n relacionada">
            <a:extLst>
              <a:ext uri="{FF2B5EF4-FFF2-40B4-BE49-F238E27FC236}">
                <a16:creationId xmlns:a16="http://schemas.microsoft.com/office/drawing/2014/main" id="{C46F842B-8A67-4317-946A-2E584FA25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5675" y="0"/>
            <a:ext cx="1076325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7FD9C6E-EEF3-4F1A-BBBA-148F0B941D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11900"/>
            <a:ext cx="12192000" cy="52387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032DC4D-5D0A-4A80-A67D-F84F5D3F2F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67963" y="6151027"/>
            <a:ext cx="1824037" cy="68369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0ECE534-22E6-4BB7-B09D-CBF827F323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83365" y="6151027"/>
            <a:ext cx="884598" cy="706973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D7CA1800-22AB-496E-B5EA-929E09CE1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1716" y="269210"/>
            <a:ext cx="4096093" cy="1016023"/>
          </a:xfrm>
        </p:spPr>
        <p:txBody>
          <a:bodyPr/>
          <a:lstStyle/>
          <a:p>
            <a:r>
              <a:rPr lang="es-EC" dirty="0"/>
              <a:t>INVESTIGACIÓN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931424" y="1446106"/>
            <a:ext cx="3529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Probetas y ensayos de tensión</a:t>
            </a:r>
          </a:p>
        </p:txBody>
      </p:sp>
      <p:pic>
        <p:nvPicPr>
          <p:cNvPr id="12" name="WhatsApp Video 2019-12-17 at 13.01.0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rot="5400000">
            <a:off x="6518535" y="1712425"/>
            <a:ext cx="5370785" cy="3040366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" t="27002" r="5631" b="26229"/>
          <a:stretch/>
        </p:blipFill>
        <p:spPr>
          <a:xfrm>
            <a:off x="778223" y="2429516"/>
            <a:ext cx="5769373" cy="220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119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n relacionada">
            <a:extLst>
              <a:ext uri="{FF2B5EF4-FFF2-40B4-BE49-F238E27FC236}">
                <a16:creationId xmlns:a16="http://schemas.microsoft.com/office/drawing/2014/main" id="{C46F842B-8A67-4317-946A-2E584FA25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5675" y="0"/>
            <a:ext cx="1076325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7FD9C6E-EEF3-4F1A-BBBA-148F0B941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11900"/>
            <a:ext cx="12192000" cy="52387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032DC4D-5D0A-4A80-A67D-F84F5D3F2F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7963" y="6151027"/>
            <a:ext cx="1824037" cy="68369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0ECE534-22E6-4BB7-B09D-CBF827F323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3365" y="6151027"/>
            <a:ext cx="884598" cy="706973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D7CA1800-22AB-496E-B5EA-929E09CE1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4724" y="255080"/>
            <a:ext cx="4096093" cy="757662"/>
          </a:xfrm>
        </p:spPr>
        <p:txBody>
          <a:bodyPr/>
          <a:lstStyle/>
          <a:p>
            <a:r>
              <a:rPr lang="es-EC" dirty="0"/>
              <a:t>INVESTIGACIÓN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473408" y="1206268"/>
            <a:ext cx="2836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Análisis de resultados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2" t="5010" r="31248" b="8093"/>
          <a:stretch/>
        </p:blipFill>
        <p:spPr>
          <a:xfrm>
            <a:off x="219141" y="1645108"/>
            <a:ext cx="2444587" cy="4597283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1569751"/>
            <a:ext cx="5914726" cy="3781760"/>
          </a:xfrm>
          <a:prstGeom prst="rect">
            <a:avLst/>
          </a:prstGeom>
        </p:spPr>
      </p:pic>
      <p:pic>
        <p:nvPicPr>
          <p:cNvPr id="15" name="Imagen 14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21"/>
          <a:stretch/>
        </p:blipFill>
        <p:spPr>
          <a:xfrm>
            <a:off x="3309017" y="3832094"/>
            <a:ext cx="2519680" cy="231893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Imagen 15" descr="C:\Users\PC\Desktop\TITULACION\Fotos Tesis\201119-Q\16\16_004.tif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017" y="1076325"/>
            <a:ext cx="2519680" cy="23209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Elipse 9"/>
          <p:cNvSpPr/>
          <p:nvPr/>
        </p:nvSpPr>
        <p:spPr>
          <a:xfrm>
            <a:off x="1720157" y="3296066"/>
            <a:ext cx="479834" cy="4348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Elipse 17"/>
          <p:cNvSpPr/>
          <p:nvPr/>
        </p:nvSpPr>
        <p:spPr>
          <a:xfrm>
            <a:off x="793357" y="4202309"/>
            <a:ext cx="479834" cy="434844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9" name="Conector recto de flecha 18"/>
          <p:cNvCxnSpPr/>
          <p:nvPr/>
        </p:nvCxnSpPr>
        <p:spPr>
          <a:xfrm flipV="1">
            <a:off x="2199991" y="2827284"/>
            <a:ext cx="1274382" cy="56450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/>
          <p:cNvCxnSpPr>
            <a:endCxn id="15" idx="2"/>
          </p:cNvCxnSpPr>
          <p:nvPr/>
        </p:nvCxnSpPr>
        <p:spPr>
          <a:xfrm>
            <a:off x="1273191" y="4419731"/>
            <a:ext cx="2035826" cy="57183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2894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n relacionada">
            <a:extLst>
              <a:ext uri="{FF2B5EF4-FFF2-40B4-BE49-F238E27FC236}">
                <a16:creationId xmlns:a16="http://schemas.microsoft.com/office/drawing/2014/main" id="{C46F842B-8A67-4317-946A-2E584FA25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5675" y="0"/>
            <a:ext cx="1076325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7FD9C6E-EEF3-4F1A-BBBA-148F0B941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11900"/>
            <a:ext cx="12192000" cy="52387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032DC4D-5D0A-4A80-A67D-F84F5D3F2F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7963" y="6151027"/>
            <a:ext cx="1824037" cy="68369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0ECE534-22E6-4BB7-B09D-CBF827F323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3365" y="6151027"/>
            <a:ext cx="884598" cy="706973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D7CA1800-22AB-496E-B5EA-929E09CE1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1716" y="269210"/>
            <a:ext cx="4096093" cy="1016023"/>
          </a:xfrm>
        </p:spPr>
        <p:txBody>
          <a:bodyPr/>
          <a:lstStyle/>
          <a:p>
            <a:r>
              <a:rPr lang="es-EC" dirty="0"/>
              <a:t>INVESTIGACIÓN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559440" y="1508336"/>
            <a:ext cx="4964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Adición de fibras electrohiladas a fibra de vidrio</a:t>
            </a:r>
          </a:p>
        </p:txBody>
      </p:sp>
      <p:pic>
        <p:nvPicPr>
          <p:cNvPr id="14" name="Imagen 13"/>
          <p:cNvPicPr/>
          <p:nvPr/>
        </p:nvPicPr>
        <p:blipFill>
          <a:blip r:embed="rId6"/>
          <a:stretch>
            <a:fillRect/>
          </a:stretch>
        </p:blipFill>
        <p:spPr>
          <a:xfrm>
            <a:off x="1018666" y="2298700"/>
            <a:ext cx="5363084" cy="3038475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184" y="1391666"/>
            <a:ext cx="3977866" cy="444402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Elipse 2"/>
          <p:cNvSpPr/>
          <p:nvPr/>
        </p:nvSpPr>
        <p:spPr>
          <a:xfrm>
            <a:off x="2286000" y="4286250"/>
            <a:ext cx="266700" cy="2476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8" name="Conector recto de flecha 7"/>
          <p:cNvCxnSpPr>
            <a:endCxn id="14" idx="3"/>
          </p:cNvCxnSpPr>
          <p:nvPr/>
        </p:nvCxnSpPr>
        <p:spPr>
          <a:xfrm flipV="1">
            <a:off x="2552700" y="3817938"/>
            <a:ext cx="3829050" cy="52546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6496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n relacionada">
            <a:extLst>
              <a:ext uri="{FF2B5EF4-FFF2-40B4-BE49-F238E27FC236}">
                <a16:creationId xmlns:a16="http://schemas.microsoft.com/office/drawing/2014/main" id="{C46F842B-8A67-4317-946A-2E584FA25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5675" y="0"/>
            <a:ext cx="1076325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7FD9C6E-EEF3-4F1A-BBBA-148F0B941D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11900"/>
            <a:ext cx="12192000" cy="52387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032DC4D-5D0A-4A80-A67D-F84F5D3F2F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67963" y="6151027"/>
            <a:ext cx="1824037" cy="68369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0ECE534-22E6-4BB7-B09D-CBF827F323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83365" y="6151027"/>
            <a:ext cx="884598" cy="706973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D7CA1800-22AB-496E-B5EA-929E09CE1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7953" y="187128"/>
            <a:ext cx="4096093" cy="807115"/>
          </a:xfrm>
        </p:spPr>
        <p:txBody>
          <a:bodyPr/>
          <a:lstStyle/>
          <a:p>
            <a:r>
              <a:rPr lang="es-EC" dirty="0"/>
              <a:t>INVESTIGACIÓN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879628" y="1214203"/>
            <a:ext cx="3529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Fabricación material compuesto</a:t>
            </a:r>
          </a:p>
        </p:txBody>
      </p:sp>
      <p:pic>
        <p:nvPicPr>
          <p:cNvPr id="16" name="Imagen 15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21" b="13007"/>
          <a:stretch/>
        </p:blipFill>
        <p:spPr bwMode="auto">
          <a:xfrm>
            <a:off x="226346" y="2063141"/>
            <a:ext cx="3911088" cy="30701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WhatsApp Video 2020-01-28 at 23.15.3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r="13771"/>
          <a:stretch/>
        </p:blipFill>
        <p:spPr>
          <a:xfrm rot="5400000">
            <a:off x="3688995" y="2231134"/>
            <a:ext cx="4192378" cy="2752293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934" y="1980223"/>
            <a:ext cx="4315578" cy="323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06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n relacionada">
            <a:extLst>
              <a:ext uri="{FF2B5EF4-FFF2-40B4-BE49-F238E27FC236}">
                <a16:creationId xmlns:a16="http://schemas.microsoft.com/office/drawing/2014/main" id="{C46F842B-8A67-4317-946A-2E584FA25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5675" y="0"/>
            <a:ext cx="1076325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7FD9C6E-EEF3-4F1A-BBBA-148F0B941D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11900"/>
            <a:ext cx="12192000" cy="52387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032DC4D-5D0A-4A80-A67D-F84F5D3F2F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67963" y="6151027"/>
            <a:ext cx="1824037" cy="68369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0ECE534-22E6-4BB7-B09D-CBF827F323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83365" y="6151027"/>
            <a:ext cx="884598" cy="706973"/>
          </a:xfrm>
          <a:prstGeom prst="rect">
            <a:avLst/>
          </a:prstGeom>
        </p:spPr>
      </p:pic>
      <p:pic>
        <p:nvPicPr>
          <p:cNvPr id="16" name="Imagen 15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847" y="1735979"/>
            <a:ext cx="4201116" cy="4030323"/>
          </a:xfrm>
          <a:prstGeom prst="rect">
            <a:avLst/>
          </a:prstGeom>
        </p:spPr>
      </p:pic>
      <p:sp>
        <p:nvSpPr>
          <p:cNvPr id="18" name="Título 1">
            <a:extLst>
              <a:ext uri="{FF2B5EF4-FFF2-40B4-BE49-F238E27FC236}">
                <a16:creationId xmlns:a16="http://schemas.microsoft.com/office/drawing/2014/main" id="{D7CA1800-22AB-496E-B5EA-929E09CE1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613" y="190382"/>
            <a:ext cx="4096093" cy="885943"/>
          </a:xfrm>
        </p:spPr>
        <p:txBody>
          <a:bodyPr/>
          <a:lstStyle/>
          <a:p>
            <a:r>
              <a:rPr lang="es-EC" dirty="0"/>
              <a:t>INVESTIGACIÓN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4849433" y="1111180"/>
            <a:ext cx="4176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Fabricación probetas y ensayos de tensión</a:t>
            </a:r>
          </a:p>
        </p:txBody>
      </p:sp>
      <p:pic>
        <p:nvPicPr>
          <p:cNvPr id="13" name="WhatsApp Video 2020-01-28 at 22.40.5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9943" y="981922"/>
            <a:ext cx="2989975" cy="528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522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n relacionada">
            <a:extLst>
              <a:ext uri="{FF2B5EF4-FFF2-40B4-BE49-F238E27FC236}">
                <a16:creationId xmlns:a16="http://schemas.microsoft.com/office/drawing/2014/main" id="{C46F842B-8A67-4317-946A-2E584FA25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5675" y="0"/>
            <a:ext cx="1076325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7FD9C6E-EEF3-4F1A-BBBA-148F0B941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11900"/>
            <a:ext cx="12192000" cy="52387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032DC4D-5D0A-4A80-A67D-F84F5D3F2F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7963" y="6151027"/>
            <a:ext cx="1824037" cy="68369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0ECE534-22E6-4BB7-B09D-CBF827F323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3365" y="6151027"/>
            <a:ext cx="884598" cy="706973"/>
          </a:xfrm>
          <a:prstGeom prst="rect">
            <a:avLst/>
          </a:prstGeom>
        </p:spPr>
      </p:pic>
      <p:graphicFrame>
        <p:nvGraphicFramePr>
          <p:cNvPr id="17" name="Gráfico 16">
            <a:extLst>
              <a:ext uri="{FF2B5EF4-FFF2-40B4-BE49-F238E27FC236}">
                <a16:creationId xmlns:a16="http://schemas.microsoft.com/office/drawing/2014/main" id="{C3CDFC2C-8788-46D4-957C-C7474D0880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51105956"/>
              </p:ext>
            </p:extLst>
          </p:nvPr>
        </p:nvGraphicFramePr>
        <p:xfrm>
          <a:off x="438912" y="1900310"/>
          <a:ext cx="6127302" cy="3622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9" name="Título 1">
            <a:extLst>
              <a:ext uri="{FF2B5EF4-FFF2-40B4-BE49-F238E27FC236}">
                <a16:creationId xmlns:a16="http://schemas.microsoft.com/office/drawing/2014/main" id="{D7CA1800-22AB-496E-B5EA-929E09CE1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613" y="190382"/>
            <a:ext cx="4096093" cy="885943"/>
          </a:xfrm>
        </p:spPr>
        <p:txBody>
          <a:bodyPr/>
          <a:lstStyle/>
          <a:p>
            <a:r>
              <a:rPr lang="es-EC" dirty="0"/>
              <a:t>INVESTIGACIÓN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1106052" y="1076325"/>
            <a:ext cx="2632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Análisis de resultados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57248" y="1743838"/>
            <a:ext cx="3105039" cy="4140053"/>
          </a:xfrm>
          <a:prstGeom prst="rect">
            <a:avLst/>
          </a:prstGeom>
        </p:spPr>
      </p:pic>
      <p:sp>
        <p:nvSpPr>
          <p:cNvPr id="2" name="Elipse 1"/>
          <p:cNvSpPr/>
          <p:nvPr/>
        </p:nvSpPr>
        <p:spPr>
          <a:xfrm>
            <a:off x="1466660" y="3850076"/>
            <a:ext cx="144000" cy="144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Elipse 12"/>
          <p:cNvSpPr/>
          <p:nvPr/>
        </p:nvSpPr>
        <p:spPr>
          <a:xfrm>
            <a:off x="6020765" y="2961327"/>
            <a:ext cx="144000" cy="144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Elipse 14"/>
          <p:cNvSpPr/>
          <p:nvPr/>
        </p:nvSpPr>
        <p:spPr>
          <a:xfrm>
            <a:off x="2767340" y="3662778"/>
            <a:ext cx="144000" cy="144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Elipse 15"/>
          <p:cNvSpPr/>
          <p:nvPr/>
        </p:nvSpPr>
        <p:spPr>
          <a:xfrm>
            <a:off x="4078584" y="3403202"/>
            <a:ext cx="144000" cy="144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Elipse 17"/>
          <p:cNvSpPr/>
          <p:nvPr/>
        </p:nvSpPr>
        <p:spPr>
          <a:xfrm>
            <a:off x="5380774" y="2685198"/>
            <a:ext cx="144000" cy="144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Elipse 20"/>
          <p:cNvSpPr/>
          <p:nvPr/>
        </p:nvSpPr>
        <p:spPr>
          <a:xfrm>
            <a:off x="3418613" y="3588055"/>
            <a:ext cx="144000" cy="144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Elipse 21"/>
          <p:cNvSpPr/>
          <p:nvPr/>
        </p:nvSpPr>
        <p:spPr>
          <a:xfrm>
            <a:off x="4713585" y="3444055"/>
            <a:ext cx="144000" cy="144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Elipse 22"/>
          <p:cNvSpPr/>
          <p:nvPr/>
        </p:nvSpPr>
        <p:spPr>
          <a:xfrm>
            <a:off x="2114196" y="3842567"/>
            <a:ext cx="144000" cy="144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/>
          <p:cNvSpPr txBox="1"/>
          <p:nvPr/>
        </p:nvSpPr>
        <p:spPr>
          <a:xfrm>
            <a:off x="3029772" y="5521569"/>
            <a:ext cx="1528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Sin reforzamiento</a:t>
            </a:r>
          </a:p>
          <a:p>
            <a:r>
              <a:rPr lang="es-ES" sz="1400" dirty="0"/>
              <a:t>Con reforzamiento</a:t>
            </a:r>
          </a:p>
        </p:txBody>
      </p:sp>
      <p:sp>
        <p:nvSpPr>
          <p:cNvPr id="24" name="Elipse 23"/>
          <p:cNvSpPr/>
          <p:nvPr/>
        </p:nvSpPr>
        <p:spPr>
          <a:xfrm>
            <a:off x="2931037" y="5818901"/>
            <a:ext cx="144000" cy="144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Elipse 24"/>
          <p:cNvSpPr/>
          <p:nvPr/>
        </p:nvSpPr>
        <p:spPr>
          <a:xfrm>
            <a:off x="2931037" y="5605036"/>
            <a:ext cx="144000" cy="144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16571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n relacionada">
            <a:extLst>
              <a:ext uri="{FF2B5EF4-FFF2-40B4-BE49-F238E27FC236}">
                <a16:creationId xmlns:a16="http://schemas.microsoft.com/office/drawing/2014/main" id="{C46F842B-8A67-4317-946A-2E584FA25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5675" y="0"/>
            <a:ext cx="1076325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7FD9C6E-EEF3-4F1A-BBBA-148F0B941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11900"/>
            <a:ext cx="12192000" cy="52387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032DC4D-5D0A-4A80-A67D-F84F5D3F2F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7963" y="6151027"/>
            <a:ext cx="1824037" cy="68369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0ECE534-22E6-4BB7-B09D-CBF827F323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3365" y="6151027"/>
            <a:ext cx="884598" cy="706973"/>
          </a:xfrm>
          <a:prstGeom prst="rect">
            <a:avLst/>
          </a:prstGeom>
        </p:spPr>
      </p:pic>
      <p:sp>
        <p:nvSpPr>
          <p:cNvPr id="18" name="Título 1">
            <a:extLst>
              <a:ext uri="{FF2B5EF4-FFF2-40B4-BE49-F238E27FC236}">
                <a16:creationId xmlns:a16="http://schemas.microsoft.com/office/drawing/2014/main" id="{D7CA1800-22AB-496E-B5EA-929E09CE1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613" y="190382"/>
            <a:ext cx="4096093" cy="885943"/>
          </a:xfrm>
        </p:spPr>
        <p:txBody>
          <a:bodyPr/>
          <a:lstStyle/>
          <a:p>
            <a:r>
              <a:rPr lang="es-EC" dirty="0"/>
              <a:t>INVESTIGACIÓN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2139989" y="1052532"/>
            <a:ext cx="2523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Medición de rugosidad</a:t>
            </a:r>
          </a:p>
        </p:txBody>
      </p:sp>
      <p:pic>
        <p:nvPicPr>
          <p:cNvPr id="22" name="Imagen 21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071" y="1839020"/>
            <a:ext cx="3628422" cy="3874176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96" y="1836131"/>
            <a:ext cx="5169420" cy="387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7880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n relacionada">
            <a:extLst>
              <a:ext uri="{FF2B5EF4-FFF2-40B4-BE49-F238E27FC236}">
                <a16:creationId xmlns:a16="http://schemas.microsoft.com/office/drawing/2014/main" id="{C46F842B-8A67-4317-946A-2E584FA25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5675" y="0"/>
            <a:ext cx="1076325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7FD9C6E-EEF3-4F1A-BBBA-148F0B941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11900"/>
            <a:ext cx="12192000" cy="52387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032DC4D-5D0A-4A80-A67D-F84F5D3F2F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7963" y="6151027"/>
            <a:ext cx="1824037" cy="68369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0ECE534-22E6-4BB7-B09D-CBF827F323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3365" y="6151027"/>
            <a:ext cx="884598" cy="706973"/>
          </a:xfrm>
          <a:prstGeom prst="rect">
            <a:avLst/>
          </a:prstGeom>
        </p:spPr>
      </p:pic>
      <p:graphicFrame>
        <p:nvGraphicFramePr>
          <p:cNvPr id="9" name="Gráfico 8"/>
          <p:cNvGraphicFramePr/>
          <p:nvPr>
            <p:extLst>
              <p:ext uri="{D42A27DB-BD31-4B8C-83A1-F6EECF244321}">
                <p14:modId xmlns:p14="http://schemas.microsoft.com/office/powerpoint/2010/main" val="2187071558"/>
              </p:ext>
            </p:extLst>
          </p:nvPr>
        </p:nvGraphicFramePr>
        <p:xfrm>
          <a:off x="5110681" y="1348686"/>
          <a:ext cx="6852351" cy="37088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1628329"/>
              </p:ext>
            </p:extLst>
          </p:nvPr>
        </p:nvGraphicFramePr>
        <p:xfrm>
          <a:off x="239348" y="4605020"/>
          <a:ext cx="6224825" cy="14632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717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12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32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12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932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73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5123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7898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7023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00968">
                <a:tc gridSpan="9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MEDIDAS DE RUGOSIDAD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0968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Fibras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600-SR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600-R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800-SR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800-R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3M-SR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EM-R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FR-SR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FR-R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0968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Medidas (um)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1,5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0,04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1,3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0,06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0,5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0,2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0,5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0,06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0968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ISO 1302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N7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N2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N7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N3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N6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N4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N6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N3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" name="Título 1">
            <a:extLst>
              <a:ext uri="{FF2B5EF4-FFF2-40B4-BE49-F238E27FC236}">
                <a16:creationId xmlns:a16="http://schemas.microsoft.com/office/drawing/2014/main" id="{D7CA1800-22AB-496E-B5EA-929E09CE1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7085" y="348037"/>
            <a:ext cx="4096093" cy="885943"/>
          </a:xfrm>
        </p:spPr>
        <p:txBody>
          <a:bodyPr/>
          <a:lstStyle/>
          <a:p>
            <a:r>
              <a:rPr lang="es-EC" dirty="0"/>
              <a:t>INVESTIGACIÓN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910439" y="1348686"/>
            <a:ext cx="2935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Análisis de rugosidad</a:t>
            </a:r>
          </a:p>
        </p:txBody>
      </p:sp>
      <p:pic>
        <p:nvPicPr>
          <p:cNvPr id="13" name="Imagen 12"/>
          <p:cNvPicPr/>
          <p:nvPr/>
        </p:nvPicPr>
        <p:blipFill>
          <a:blip r:embed="rId7"/>
          <a:stretch>
            <a:fillRect/>
          </a:stretch>
        </p:blipFill>
        <p:spPr>
          <a:xfrm>
            <a:off x="519890" y="1966667"/>
            <a:ext cx="4038685" cy="229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508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n relacionada">
            <a:extLst>
              <a:ext uri="{FF2B5EF4-FFF2-40B4-BE49-F238E27FC236}">
                <a16:creationId xmlns:a16="http://schemas.microsoft.com/office/drawing/2014/main" id="{C46F842B-8A67-4317-946A-2E584FA25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5675" y="0"/>
            <a:ext cx="1076325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7FD9C6E-EEF3-4F1A-BBBA-148F0B941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11900"/>
            <a:ext cx="12192000" cy="52387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032DC4D-5D0A-4A80-A67D-F84F5D3F2F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7963" y="6151027"/>
            <a:ext cx="1824037" cy="68369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0ECE534-22E6-4BB7-B09D-CBF827F323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3365" y="6151027"/>
            <a:ext cx="884598" cy="706973"/>
          </a:xfrm>
          <a:prstGeom prst="rect">
            <a:avLst/>
          </a:prstGeom>
        </p:spPr>
      </p:pic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04C5D474-F0D8-44C0-96F6-E50F7D33EA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440" y="877261"/>
            <a:ext cx="9378602" cy="838364"/>
          </a:xfrm>
        </p:spPr>
        <p:txBody>
          <a:bodyPr>
            <a:normAutofit fontScale="92500"/>
          </a:bodyPr>
          <a:lstStyle/>
          <a:p>
            <a:pPr marL="457200" lvl="1" indent="0" algn="just">
              <a:buNone/>
            </a:pPr>
            <a:r>
              <a:rPr lang="es-ES" dirty="0"/>
              <a:t>ANÁLISIS DEL ESTADO LÍMITE DE RESISTENCIA DE COMPONENTES DE AERONAVES DE COMBATE, REPARADOS CON MATERIALES COMPUESTOS.</a:t>
            </a:r>
            <a:endParaRPr lang="es-EC" dirty="0"/>
          </a:p>
        </p:txBody>
      </p:sp>
      <p:pic>
        <p:nvPicPr>
          <p:cNvPr id="13" name="Picture 2" descr="Resultado de imagen para da-20 esma">
            <a:extLst>
              <a:ext uri="{FF2B5EF4-FFF2-40B4-BE49-F238E27FC236}">
                <a16:creationId xmlns:a16="http://schemas.microsoft.com/office/drawing/2014/main" id="{37A699FB-179C-48CA-B42C-DF38ECF91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435" y="1782906"/>
            <a:ext cx="2953675" cy="199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Imagen relacionada">
            <a:extLst>
              <a:ext uri="{FF2B5EF4-FFF2-40B4-BE49-F238E27FC236}">
                <a16:creationId xmlns:a16="http://schemas.microsoft.com/office/drawing/2014/main" id="{9F28B75B-70E4-4B70-AD2D-C1047931B5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2"/>
          <a:stretch/>
        </p:blipFill>
        <p:spPr bwMode="auto">
          <a:xfrm>
            <a:off x="3833768" y="4259420"/>
            <a:ext cx="2953676" cy="162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A0B7C9A9-BCB5-4A8A-8D49-882AFDCBF8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7982" y="4051083"/>
            <a:ext cx="3061927" cy="2040487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>
          <a:xfrm>
            <a:off x="2696829" y="189738"/>
            <a:ext cx="61165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s-EC" sz="2400" b="1" dirty="0"/>
              <a:t>PROYECTO ENTRE FAE-UFA ”ESPE”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6897168" y="4383597"/>
            <a:ext cx="43828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es-EC" dirty="0"/>
              <a:t>Metodología racional para la reparación de daños menores en aeronaves mediante la utilización de materiales compuestos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228830CA-5898-4BF4-B2A4-D681F699E7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02251" y="1835264"/>
            <a:ext cx="2731607" cy="182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4709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n relacionada">
            <a:extLst>
              <a:ext uri="{FF2B5EF4-FFF2-40B4-BE49-F238E27FC236}">
                <a16:creationId xmlns:a16="http://schemas.microsoft.com/office/drawing/2014/main" id="{C46F842B-8A67-4317-946A-2E584FA25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5675" y="0"/>
            <a:ext cx="1076325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7FD9C6E-EEF3-4F1A-BBBA-148F0B941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11900"/>
            <a:ext cx="12192000" cy="52387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032DC4D-5D0A-4A80-A67D-F84F5D3F2F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7963" y="6151027"/>
            <a:ext cx="1824037" cy="68369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0ECE534-22E6-4BB7-B09D-CBF827F323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3365" y="6151027"/>
            <a:ext cx="884598" cy="706973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D7CA1800-22AB-496E-B5EA-929E09CE1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6122" y="262485"/>
            <a:ext cx="4779756" cy="949579"/>
          </a:xfrm>
        </p:spPr>
        <p:txBody>
          <a:bodyPr/>
          <a:lstStyle/>
          <a:p>
            <a:pPr algn="l"/>
            <a:r>
              <a:rPr lang="es-EC" dirty="0"/>
              <a:t>CONCLUSIONES</a:t>
            </a:r>
          </a:p>
        </p:txBody>
      </p:sp>
      <p:pic>
        <p:nvPicPr>
          <p:cNvPr id="15" name="Picture 4" descr="Resultado de imagen de conclusion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594" y="1969586"/>
            <a:ext cx="3109701" cy="3872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63058291"/>
              </p:ext>
            </p:extLst>
          </p:nvPr>
        </p:nvGraphicFramePr>
        <p:xfrm>
          <a:off x="357878" y="73236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41602806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n relacionada">
            <a:extLst>
              <a:ext uri="{FF2B5EF4-FFF2-40B4-BE49-F238E27FC236}">
                <a16:creationId xmlns:a16="http://schemas.microsoft.com/office/drawing/2014/main" id="{C46F842B-8A67-4317-946A-2E584FA25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5675" y="0"/>
            <a:ext cx="1076325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7FD9C6E-EEF3-4F1A-BBBA-148F0B941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11900"/>
            <a:ext cx="12192000" cy="52387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032DC4D-5D0A-4A80-A67D-F84F5D3F2F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7963" y="6151027"/>
            <a:ext cx="1824037" cy="68369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0ECE534-22E6-4BB7-B09D-CBF827F323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3365" y="6151027"/>
            <a:ext cx="884598" cy="706973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D7CA1800-22AB-496E-B5EA-929E09CE1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6122" y="262485"/>
            <a:ext cx="4779756" cy="949579"/>
          </a:xfrm>
        </p:spPr>
        <p:txBody>
          <a:bodyPr/>
          <a:lstStyle/>
          <a:p>
            <a:pPr algn="l"/>
            <a:r>
              <a:rPr lang="es-EC" dirty="0"/>
              <a:t>CONCLUSIONES</a:t>
            </a:r>
          </a:p>
        </p:txBody>
      </p:sp>
      <p:pic>
        <p:nvPicPr>
          <p:cNvPr id="15" name="Picture 4" descr="Resultado de imagen de conclusion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594" y="1969586"/>
            <a:ext cx="3109701" cy="3872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50465315"/>
              </p:ext>
            </p:extLst>
          </p:nvPr>
        </p:nvGraphicFramePr>
        <p:xfrm>
          <a:off x="357878" y="73236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533479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n relacionada">
            <a:extLst>
              <a:ext uri="{FF2B5EF4-FFF2-40B4-BE49-F238E27FC236}">
                <a16:creationId xmlns:a16="http://schemas.microsoft.com/office/drawing/2014/main" id="{C46F842B-8A67-4317-946A-2E584FA25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5675" y="0"/>
            <a:ext cx="1076325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7FD9C6E-EEF3-4F1A-BBBA-148F0B941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11900"/>
            <a:ext cx="12192000" cy="52387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032DC4D-5D0A-4A80-A67D-F84F5D3F2F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7963" y="6151027"/>
            <a:ext cx="1824037" cy="68369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0ECE534-22E6-4BB7-B09D-CBF827F323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3365" y="6151027"/>
            <a:ext cx="884598" cy="706973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D7CA1800-22AB-496E-B5EA-929E09CE1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718" y="217218"/>
            <a:ext cx="4876563" cy="949579"/>
          </a:xfrm>
        </p:spPr>
        <p:txBody>
          <a:bodyPr>
            <a:normAutofit/>
          </a:bodyPr>
          <a:lstStyle/>
          <a:p>
            <a:pPr algn="l"/>
            <a:r>
              <a:rPr lang="es-EC" dirty="0"/>
              <a:t>RECOMENDACIONES</a:t>
            </a:r>
          </a:p>
        </p:txBody>
      </p:sp>
      <p:pic>
        <p:nvPicPr>
          <p:cNvPr id="15" name="Picture 4" descr="Resultado de imagen de conclusion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594" y="1969586"/>
            <a:ext cx="3109701" cy="3872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091285513"/>
              </p:ext>
            </p:extLst>
          </p:nvPr>
        </p:nvGraphicFramePr>
        <p:xfrm>
          <a:off x="-845753" y="1085847"/>
          <a:ext cx="10325981" cy="52260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7950534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n relacionada">
            <a:extLst>
              <a:ext uri="{FF2B5EF4-FFF2-40B4-BE49-F238E27FC236}">
                <a16:creationId xmlns:a16="http://schemas.microsoft.com/office/drawing/2014/main" id="{C46F842B-8A67-4317-946A-2E584FA25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5675" y="0"/>
            <a:ext cx="1076325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7FD9C6E-EEF3-4F1A-BBBA-148F0B941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11900"/>
            <a:ext cx="12192000" cy="52387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032DC4D-5D0A-4A80-A67D-F84F5D3F2F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7963" y="6151027"/>
            <a:ext cx="1824037" cy="68369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0ECE534-22E6-4BB7-B09D-CBF827F323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3365" y="6151027"/>
            <a:ext cx="884598" cy="706973"/>
          </a:xfrm>
          <a:prstGeom prst="rect">
            <a:avLst/>
          </a:prstGeom>
        </p:spPr>
      </p:pic>
      <p:pic>
        <p:nvPicPr>
          <p:cNvPr id="16" name="Picture 2" descr="Imagen relacionada">
            <a:extLst>
              <a:ext uri="{FF2B5EF4-FFF2-40B4-BE49-F238E27FC236}">
                <a16:creationId xmlns:a16="http://schemas.microsoft.com/office/drawing/2014/main" id="{2235B3CD-DC53-4A18-9A22-D58ED0994B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503" y="1657166"/>
            <a:ext cx="7770354" cy="3510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78579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n relacionada">
            <a:extLst>
              <a:ext uri="{FF2B5EF4-FFF2-40B4-BE49-F238E27FC236}">
                <a16:creationId xmlns:a16="http://schemas.microsoft.com/office/drawing/2014/main" id="{C46F842B-8A67-4317-946A-2E584FA25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5675" y="0"/>
            <a:ext cx="1076325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7FD9C6E-EEF3-4F1A-BBBA-148F0B941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11900"/>
            <a:ext cx="12192000" cy="52387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032DC4D-5D0A-4A80-A67D-F84F5D3F2F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7963" y="6151027"/>
            <a:ext cx="1824037" cy="68369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0ECE534-22E6-4BB7-B09D-CBF827F323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3365" y="6151027"/>
            <a:ext cx="884598" cy="706973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D7CA1800-22AB-496E-B5EA-929E09CE1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52" y="288451"/>
            <a:ext cx="4199668" cy="1922804"/>
          </a:xfrm>
        </p:spPr>
        <p:txBody>
          <a:bodyPr/>
          <a:lstStyle/>
          <a:p>
            <a:pPr algn="l"/>
            <a:r>
              <a:rPr lang="es-EC" dirty="0"/>
              <a:t>AERONAVES CON MATERIAL COMPUESTO</a:t>
            </a:r>
          </a:p>
        </p:txBody>
      </p:sp>
      <p:pic>
        <p:nvPicPr>
          <p:cNvPr id="12" name="Marcador de contenido 3">
            <a:extLst>
              <a:ext uri="{FF2B5EF4-FFF2-40B4-BE49-F238E27FC236}">
                <a16:creationId xmlns:a16="http://schemas.microsoft.com/office/drawing/2014/main" id="{021D3C4C-F94F-4011-B9ED-A1743FAE0BEE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366411" y="3502"/>
            <a:ext cx="4315948" cy="293720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E2A870F-C0B2-48AE-8CE7-9A2ED57A967C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1917794" y="3163012"/>
            <a:ext cx="4483718" cy="2853275"/>
          </a:xfrm>
          <a:prstGeom prst="rect">
            <a:avLst/>
          </a:prstGeom>
        </p:spPr>
      </p:pic>
      <p:pic>
        <p:nvPicPr>
          <p:cNvPr id="14" name="Marcador de contenido 3">
            <a:extLst>
              <a:ext uri="{FF2B5EF4-FFF2-40B4-BE49-F238E27FC236}">
                <a16:creationId xmlns:a16="http://schemas.microsoft.com/office/drawing/2014/main" id="{1DA1F777-0012-4613-9C8E-EA44D402F50D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7502717" y="2443894"/>
            <a:ext cx="4316049" cy="2927570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7632071" y="5542924"/>
            <a:ext cx="43547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Imagen tomada de: </a:t>
            </a:r>
            <a:r>
              <a:rPr lang="es-ES" sz="1200" b="1" dirty="0" err="1"/>
              <a:t>Structural</a:t>
            </a:r>
            <a:r>
              <a:rPr lang="es-ES" sz="1200" b="1" dirty="0"/>
              <a:t> </a:t>
            </a:r>
            <a:r>
              <a:rPr lang="es-ES" sz="1200" b="1" dirty="0" err="1"/>
              <a:t>Repair</a:t>
            </a:r>
            <a:r>
              <a:rPr lang="es-ES" sz="1200" b="1" dirty="0"/>
              <a:t> Manual (SRM) </a:t>
            </a:r>
            <a:r>
              <a:rPr lang="es-ES" sz="1200" b="1" dirty="0" err="1"/>
              <a:t>part</a:t>
            </a:r>
            <a:r>
              <a:rPr lang="es-ES" sz="1200" b="1" dirty="0"/>
              <a:t> I of A-29 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254177" y="2871395"/>
            <a:ext cx="44281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/>
              <a:t>Imagen tomada de: </a:t>
            </a:r>
            <a:r>
              <a:rPr lang="es-ES" sz="1200" b="1" dirty="0" err="1"/>
              <a:t>Structural</a:t>
            </a:r>
            <a:r>
              <a:rPr lang="es-ES" sz="1200" b="1" dirty="0"/>
              <a:t> </a:t>
            </a:r>
            <a:r>
              <a:rPr lang="es-ES" sz="1200" b="1" dirty="0" err="1"/>
              <a:t>Repair</a:t>
            </a:r>
            <a:r>
              <a:rPr lang="es-ES" sz="1200" b="1" dirty="0"/>
              <a:t> Manual (SRM) </a:t>
            </a:r>
            <a:r>
              <a:rPr lang="es-ES" sz="1200" b="1" dirty="0" err="1"/>
              <a:t>part</a:t>
            </a:r>
            <a:r>
              <a:rPr lang="es-ES" sz="1200" b="1" dirty="0"/>
              <a:t> I of A-29 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2385174" y="6025594"/>
            <a:ext cx="44864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/>
              <a:t>Imagen tomada de: </a:t>
            </a:r>
            <a:r>
              <a:rPr lang="es-ES" sz="1200" b="1" dirty="0" err="1"/>
              <a:t>Structural</a:t>
            </a:r>
            <a:r>
              <a:rPr lang="es-ES" sz="1200" b="1" dirty="0"/>
              <a:t> </a:t>
            </a:r>
            <a:r>
              <a:rPr lang="es-ES" sz="1200" b="1" dirty="0" err="1"/>
              <a:t>Repair</a:t>
            </a:r>
            <a:r>
              <a:rPr lang="es-ES" sz="1200" b="1" dirty="0"/>
              <a:t> Manual (SRM) </a:t>
            </a:r>
            <a:r>
              <a:rPr lang="es-ES" sz="1200" b="1" dirty="0" err="1"/>
              <a:t>part</a:t>
            </a:r>
            <a:r>
              <a:rPr lang="es-ES" sz="1200" b="1" dirty="0"/>
              <a:t> II of A-29 </a:t>
            </a:r>
          </a:p>
        </p:txBody>
      </p:sp>
    </p:spTree>
    <p:extLst>
      <p:ext uri="{BB962C8B-B14F-4D97-AF65-F5344CB8AC3E}">
        <p14:creationId xmlns:p14="http://schemas.microsoft.com/office/powerpoint/2010/main" val="35902278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n relacionada">
            <a:extLst>
              <a:ext uri="{FF2B5EF4-FFF2-40B4-BE49-F238E27FC236}">
                <a16:creationId xmlns:a16="http://schemas.microsoft.com/office/drawing/2014/main" id="{C46F842B-8A67-4317-946A-2E584FA25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5675" y="0"/>
            <a:ext cx="1076325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7FD9C6E-EEF3-4F1A-BBBA-148F0B941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11900"/>
            <a:ext cx="12192000" cy="52387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032DC4D-5D0A-4A80-A67D-F84F5D3F2F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7963" y="6151027"/>
            <a:ext cx="1824037" cy="68369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0ECE534-22E6-4BB7-B09D-CBF827F323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3365" y="6151027"/>
            <a:ext cx="884598" cy="706973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D7CA1800-22AB-496E-B5EA-929E09CE1C7E}"/>
              </a:ext>
            </a:extLst>
          </p:cNvPr>
          <p:cNvSpPr txBox="1">
            <a:spLocks/>
          </p:cNvSpPr>
          <p:nvPr/>
        </p:nvSpPr>
        <p:spPr>
          <a:xfrm>
            <a:off x="2754296" y="179213"/>
            <a:ext cx="5224137" cy="100386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C"/>
              <a:t>OBJETIVO</a:t>
            </a:r>
            <a:endParaRPr lang="es-EC" dirty="0"/>
          </a:p>
        </p:txBody>
      </p:sp>
      <p:pic>
        <p:nvPicPr>
          <p:cNvPr id="12" name="Picture 4" descr="Imagen relacionada">
            <a:extLst>
              <a:ext uri="{FF2B5EF4-FFF2-40B4-BE49-F238E27FC236}">
                <a16:creationId xmlns:a16="http://schemas.microsoft.com/office/drawing/2014/main" id="{FA5AAF8E-CF16-4F6C-B829-660D484CD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60" y="3427427"/>
            <a:ext cx="3845727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Marcador de contenido 6">
            <a:extLst>
              <a:ext uri="{FF2B5EF4-FFF2-40B4-BE49-F238E27FC236}">
                <a16:creationId xmlns:a16="http://schemas.microsoft.com/office/drawing/2014/main" id="{DF9D0C7E-9561-4916-8623-C21D12CB1717}"/>
              </a:ext>
            </a:extLst>
          </p:cNvPr>
          <p:cNvSpPr txBox="1">
            <a:spLocks/>
          </p:cNvSpPr>
          <p:nvPr/>
        </p:nvSpPr>
        <p:spPr>
          <a:xfrm>
            <a:off x="517359" y="1605518"/>
            <a:ext cx="10067888" cy="1025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C" dirty="0"/>
              <a:t>Determinar las propiedades mecánicas de un material compuesto híbrido desarrollado con fibras convencionales reforzadas mediante fibras electrohiladas.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3" t="26123" r="27669" b="9293"/>
          <a:stretch/>
        </p:blipFill>
        <p:spPr>
          <a:xfrm>
            <a:off x="5289708" y="3427427"/>
            <a:ext cx="2318753" cy="2160000"/>
          </a:xfrm>
          <a:prstGeom prst="rect">
            <a:avLst/>
          </a:prstGeom>
        </p:spPr>
      </p:pic>
      <p:pic>
        <p:nvPicPr>
          <p:cNvPr id="3074" name="Picture 2" descr="Resultado de imagen para fibra de vidrio roving 80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8883" y="3427427"/>
            <a:ext cx="3043636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1333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n relacionada">
            <a:extLst>
              <a:ext uri="{FF2B5EF4-FFF2-40B4-BE49-F238E27FC236}">
                <a16:creationId xmlns:a16="http://schemas.microsoft.com/office/drawing/2014/main" id="{C46F842B-8A67-4317-946A-2E584FA25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5675" y="0"/>
            <a:ext cx="1076325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7FD9C6E-EEF3-4F1A-BBBA-148F0B941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11900"/>
            <a:ext cx="12192000" cy="52387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032DC4D-5D0A-4A80-A67D-F84F5D3F2F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7963" y="6151027"/>
            <a:ext cx="1824037" cy="68369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0ECE534-22E6-4BB7-B09D-CBF827F323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3365" y="6151027"/>
            <a:ext cx="884598" cy="706973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D7CA1800-22AB-496E-B5EA-929E09CE1C7E}"/>
              </a:ext>
            </a:extLst>
          </p:cNvPr>
          <p:cNvSpPr txBox="1">
            <a:spLocks/>
          </p:cNvSpPr>
          <p:nvPr/>
        </p:nvSpPr>
        <p:spPr>
          <a:xfrm>
            <a:off x="2990053" y="172818"/>
            <a:ext cx="5224137" cy="100386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C" dirty="0"/>
              <a:t>OBJETIVOS ESPECÍFICOS</a:t>
            </a:r>
          </a:p>
        </p:txBody>
      </p:sp>
      <p:graphicFrame>
        <p:nvGraphicFramePr>
          <p:cNvPr id="15" name="Diagrama 14"/>
          <p:cNvGraphicFramePr/>
          <p:nvPr>
            <p:extLst>
              <p:ext uri="{D42A27DB-BD31-4B8C-83A1-F6EECF244321}">
                <p14:modId xmlns:p14="http://schemas.microsoft.com/office/powerpoint/2010/main" val="3829565488"/>
              </p:ext>
            </p:extLst>
          </p:nvPr>
        </p:nvGraphicFramePr>
        <p:xfrm>
          <a:off x="345603" y="907832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9" name="Imagen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62974" y="2319337"/>
            <a:ext cx="3268499" cy="316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5588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n relacionada">
            <a:extLst>
              <a:ext uri="{FF2B5EF4-FFF2-40B4-BE49-F238E27FC236}">
                <a16:creationId xmlns:a16="http://schemas.microsoft.com/office/drawing/2014/main" id="{C46F842B-8A67-4317-946A-2E584FA25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5675" y="0"/>
            <a:ext cx="1076325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7FD9C6E-EEF3-4F1A-BBBA-148F0B941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11900"/>
            <a:ext cx="12192000" cy="52387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032DC4D-5D0A-4A80-A67D-F84F5D3F2F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7963" y="6151027"/>
            <a:ext cx="1824037" cy="68369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0ECE534-22E6-4BB7-B09D-CBF827F323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3365" y="6151027"/>
            <a:ext cx="884598" cy="706973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D7CA1800-22AB-496E-B5EA-929E09CE1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887767"/>
            <a:ext cx="7706985" cy="1019861"/>
          </a:xfrm>
        </p:spPr>
        <p:txBody>
          <a:bodyPr/>
          <a:lstStyle/>
          <a:p>
            <a:pPr algn="l"/>
            <a:r>
              <a:rPr lang="es-EC" dirty="0"/>
              <a:t>REVISIÓN DE LITERATURA</a:t>
            </a:r>
          </a:p>
        </p:txBody>
      </p:sp>
      <p:sp>
        <p:nvSpPr>
          <p:cNvPr id="13" name="Marcador de contenido 6">
            <a:extLst>
              <a:ext uri="{FF2B5EF4-FFF2-40B4-BE49-F238E27FC236}">
                <a16:creationId xmlns:a16="http://schemas.microsoft.com/office/drawing/2014/main" id="{2DFF5DBB-590C-4D6B-BD9F-2FB456A82759}"/>
              </a:ext>
            </a:extLst>
          </p:cNvPr>
          <p:cNvSpPr txBox="1">
            <a:spLocks/>
          </p:cNvSpPr>
          <p:nvPr/>
        </p:nvSpPr>
        <p:spPr>
          <a:xfrm>
            <a:off x="1569107" y="2077067"/>
            <a:ext cx="4225111" cy="37271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C" dirty="0"/>
              <a:t>En el trabajo desarrollado por </a:t>
            </a:r>
            <a:r>
              <a:rPr lang="es-EC" dirty="0" err="1"/>
              <a:t>Qi</a:t>
            </a:r>
            <a:r>
              <a:rPr lang="es-EC" dirty="0"/>
              <a:t> Chen (2012), las nanofibras de copolímero de poliacrilonitrilo [PAN] serán electrohiladas directamente en tejidos de T300 CF (fibra de carbono) convencional; las nanofibras precursoras se convertirán en ECN (nanofibras de carbono electrohiladas) a través de tratamientos térmicos.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7B45E97F-1656-4AFC-AB5C-DC4ED9879BDF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6745921" y="2077067"/>
            <a:ext cx="3611581" cy="3522044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6420715" y="5656133"/>
            <a:ext cx="4261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/>
              <a:t>Imagen tomada de: </a:t>
            </a:r>
            <a:r>
              <a:rPr lang="es-ES" sz="1200" b="1" dirty="0"/>
              <a:t>Investigación </a:t>
            </a:r>
            <a:r>
              <a:rPr lang="es-ES" sz="1200" b="1" dirty="0" err="1"/>
              <a:t>Qi</a:t>
            </a:r>
            <a:r>
              <a:rPr lang="es-ES" sz="1200" b="1" dirty="0"/>
              <a:t> </a:t>
            </a:r>
            <a:r>
              <a:rPr lang="es-ES" sz="1200" b="1" dirty="0" err="1"/>
              <a:t>Chen</a:t>
            </a:r>
            <a:r>
              <a:rPr lang="es-ES" sz="1200" b="1" dirty="0"/>
              <a:t> (2012)  </a:t>
            </a:r>
          </a:p>
        </p:txBody>
      </p:sp>
    </p:spTree>
    <p:extLst>
      <p:ext uri="{BB962C8B-B14F-4D97-AF65-F5344CB8AC3E}">
        <p14:creationId xmlns:p14="http://schemas.microsoft.com/office/powerpoint/2010/main" val="40953351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n relacionada">
            <a:extLst>
              <a:ext uri="{FF2B5EF4-FFF2-40B4-BE49-F238E27FC236}">
                <a16:creationId xmlns:a16="http://schemas.microsoft.com/office/drawing/2014/main" id="{C46F842B-8A67-4317-946A-2E584FA25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5675" y="0"/>
            <a:ext cx="1076325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7FD9C6E-EEF3-4F1A-BBBA-148F0B941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11900"/>
            <a:ext cx="12192000" cy="52387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032DC4D-5D0A-4A80-A67D-F84F5D3F2F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7963" y="6151027"/>
            <a:ext cx="1824037" cy="68369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0ECE534-22E6-4BB7-B09D-CBF827F323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3365" y="6151027"/>
            <a:ext cx="884598" cy="706973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D7CA1800-22AB-496E-B5EA-929E09CE1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713" y="1088966"/>
            <a:ext cx="6439535" cy="1249375"/>
          </a:xfrm>
        </p:spPr>
        <p:txBody>
          <a:bodyPr/>
          <a:lstStyle/>
          <a:p>
            <a:pPr algn="l"/>
            <a:r>
              <a:rPr lang="es-EC" dirty="0"/>
              <a:t>REVISIÓN DE LITERATURA</a:t>
            </a:r>
          </a:p>
        </p:txBody>
      </p:sp>
      <p:sp>
        <p:nvSpPr>
          <p:cNvPr id="11" name="Marcador de contenido 6">
            <a:extLst>
              <a:ext uri="{FF2B5EF4-FFF2-40B4-BE49-F238E27FC236}">
                <a16:creationId xmlns:a16="http://schemas.microsoft.com/office/drawing/2014/main" id="{2DFF5DBB-590C-4D6B-BD9F-2FB456A82759}"/>
              </a:ext>
            </a:extLst>
          </p:cNvPr>
          <p:cNvSpPr txBox="1">
            <a:spLocks/>
          </p:cNvSpPr>
          <p:nvPr/>
        </p:nvSpPr>
        <p:spPr>
          <a:xfrm>
            <a:off x="763325" y="2969054"/>
            <a:ext cx="6254309" cy="1548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MX" dirty="0"/>
              <a:t>Según C. </a:t>
            </a:r>
            <a:r>
              <a:rPr lang="es-MX" dirty="0" err="1"/>
              <a:t>Pirlot</a:t>
            </a:r>
            <a:r>
              <a:rPr lang="es-MX" dirty="0"/>
              <a:t> (2003) las técnicas de dispersión de nanotubos, mediante activación en ultrasonido y uso de </a:t>
            </a:r>
            <a:r>
              <a:rPr lang="es-MX" dirty="0" err="1"/>
              <a:t>sulfactantes</a:t>
            </a:r>
            <a:r>
              <a:rPr lang="es-MX" dirty="0"/>
              <a:t> en una mezcla de PAN, DMF y MWNTC.</a:t>
            </a:r>
            <a:endParaRPr lang="es-ES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362" y="365160"/>
            <a:ext cx="2913456" cy="5049421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6853683" y="5414581"/>
            <a:ext cx="4261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/>
              <a:t>Imagen tomada de: </a:t>
            </a:r>
            <a:r>
              <a:rPr lang="es-ES" sz="1200" b="1" dirty="0"/>
              <a:t>Investigación de C. </a:t>
            </a:r>
            <a:r>
              <a:rPr lang="es-ES" sz="1200" b="1" dirty="0" err="1"/>
              <a:t>Pirlot</a:t>
            </a:r>
            <a:r>
              <a:rPr lang="es-ES" sz="1200" b="1" dirty="0"/>
              <a:t> (2003)</a:t>
            </a:r>
          </a:p>
        </p:txBody>
      </p:sp>
    </p:spTree>
    <p:extLst>
      <p:ext uri="{BB962C8B-B14F-4D97-AF65-F5344CB8AC3E}">
        <p14:creationId xmlns:p14="http://schemas.microsoft.com/office/powerpoint/2010/main" val="14115334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n relacionada">
            <a:extLst>
              <a:ext uri="{FF2B5EF4-FFF2-40B4-BE49-F238E27FC236}">
                <a16:creationId xmlns:a16="http://schemas.microsoft.com/office/drawing/2014/main" id="{C46F842B-8A67-4317-946A-2E584FA25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5675" y="0"/>
            <a:ext cx="1076325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7FD9C6E-EEF3-4F1A-BBBA-148F0B941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11900"/>
            <a:ext cx="12192000" cy="52387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032DC4D-5D0A-4A80-A67D-F84F5D3F2F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7963" y="6151027"/>
            <a:ext cx="1824037" cy="68369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0ECE534-22E6-4BB7-B09D-CBF827F323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3365" y="6151027"/>
            <a:ext cx="884598" cy="706973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D7CA1800-22AB-496E-B5EA-929E09CE1C7E}"/>
              </a:ext>
            </a:extLst>
          </p:cNvPr>
          <p:cNvSpPr txBox="1">
            <a:spLocks/>
          </p:cNvSpPr>
          <p:nvPr/>
        </p:nvSpPr>
        <p:spPr>
          <a:xfrm>
            <a:off x="2125671" y="590475"/>
            <a:ext cx="7215806" cy="15506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/>
              <a:t>REVISIÓN DE LITERATURA</a:t>
            </a:r>
            <a:endParaRPr lang="es-EC" dirty="0"/>
          </a:p>
        </p:txBody>
      </p:sp>
      <p:sp>
        <p:nvSpPr>
          <p:cNvPr id="11" name="Marcador de contenido 6">
            <a:extLst>
              <a:ext uri="{FF2B5EF4-FFF2-40B4-BE49-F238E27FC236}">
                <a16:creationId xmlns:a16="http://schemas.microsoft.com/office/drawing/2014/main" id="{2DFF5DBB-590C-4D6B-BD9F-2FB456A82759}"/>
              </a:ext>
            </a:extLst>
          </p:cNvPr>
          <p:cNvSpPr txBox="1">
            <a:spLocks/>
          </p:cNvSpPr>
          <p:nvPr/>
        </p:nvSpPr>
        <p:spPr>
          <a:xfrm>
            <a:off x="897545" y="2034231"/>
            <a:ext cx="4354030" cy="3336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MX" dirty="0"/>
              <a:t>Según Huina </a:t>
            </a:r>
            <a:r>
              <a:rPr lang="es-MX" dirty="0" err="1"/>
              <a:t>Guo</a:t>
            </a:r>
            <a:r>
              <a:rPr lang="es-MX" dirty="0"/>
              <a:t> et. al (2016) Reforzamiento de diferentes tipos de nanotubos de carbono con PAN para formar films, y realizar caracterización mecánica, propiedades </a:t>
            </a:r>
            <a:r>
              <a:rPr lang="es-MX" dirty="0" err="1"/>
              <a:t>termomecánicas</a:t>
            </a:r>
            <a:r>
              <a:rPr lang="es-MX" dirty="0"/>
              <a:t>, conductividad eléctrica y análisis estructural</a:t>
            </a:r>
            <a:r>
              <a:rPr lang="es-EC" dirty="0"/>
              <a:t>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14807"/>
            <a:ext cx="4099873" cy="3390523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6105971" y="5370743"/>
            <a:ext cx="4261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/>
              <a:t>Imagen tomada de: </a:t>
            </a:r>
            <a:r>
              <a:rPr lang="es-ES" sz="1200" b="1" dirty="0"/>
              <a:t>Investigación de Huina </a:t>
            </a:r>
            <a:r>
              <a:rPr lang="es-ES" sz="1200" b="1" dirty="0" err="1"/>
              <a:t>Guo</a:t>
            </a:r>
            <a:r>
              <a:rPr lang="es-ES" sz="1200" b="1" dirty="0"/>
              <a:t> (2016</a:t>
            </a:r>
            <a:r>
              <a:rPr lang="es-ES" sz="1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9464923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3008</TotalTime>
  <Words>969</Words>
  <Application>Microsoft Office PowerPoint</Application>
  <PresentationFormat>Panorámica</PresentationFormat>
  <Paragraphs>159</Paragraphs>
  <Slides>33</Slides>
  <Notes>5</Notes>
  <HiddenSlides>0</HiddenSlides>
  <MMClips>4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33</vt:i4>
      </vt:variant>
    </vt:vector>
  </HeadingPairs>
  <TitlesOfParts>
    <vt:vector size="42" baseType="lpstr">
      <vt:lpstr>Arial</vt:lpstr>
      <vt:lpstr>Calibri</vt:lpstr>
      <vt:lpstr>Calibri Light</vt:lpstr>
      <vt:lpstr>Cambria Math</vt:lpstr>
      <vt:lpstr>Times New Roman</vt:lpstr>
      <vt:lpstr>Wingdings</vt:lpstr>
      <vt:lpstr>Tema de Office</vt:lpstr>
      <vt:lpstr>CorelDRAW</vt:lpstr>
      <vt:lpstr>Prism 8</vt:lpstr>
      <vt:lpstr>Presentación de PowerPoint</vt:lpstr>
      <vt:lpstr>AGENDA</vt:lpstr>
      <vt:lpstr>Presentación de PowerPoint</vt:lpstr>
      <vt:lpstr>AERONAVES CON MATERIAL COMPUESTO</vt:lpstr>
      <vt:lpstr>Presentación de PowerPoint</vt:lpstr>
      <vt:lpstr>Presentación de PowerPoint</vt:lpstr>
      <vt:lpstr>REVISIÓN DE LITERATURA</vt:lpstr>
      <vt:lpstr>REVISIÓN DE LITERATURA</vt:lpstr>
      <vt:lpstr>Presentación de PowerPoint</vt:lpstr>
      <vt:lpstr>EVOLUCIÓN DE MATERIALES COMPUESTOS</vt:lpstr>
      <vt:lpstr>TÉCNICA DE ELECTROSPINNING</vt:lpstr>
      <vt:lpstr>DOE</vt:lpstr>
      <vt:lpstr>INVESTIGACIÓN</vt:lpstr>
      <vt:lpstr>INVESTIGACIÓN</vt:lpstr>
      <vt:lpstr>INVESTIGACIÓN</vt:lpstr>
      <vt:lpstr>INVESTIGACIÓN</vt:lpstr>
      <vt:lpstr>INVESTIGACIÓN</vt:lpstr>
      <vt:lpstr>INVESTIGACIÓN</vt:lpstr>
      <vt:lpstr>INVESTIGACIÓN</vt:lpstr>
      <vt:lpstr>INVESTIGACIÓN</vt:lpstr>
      <vt:lpstr>INVESTIGACIÓN</vt:lpstr>
      <vt:lpstr>INVESTIGACIÓN</vt:lpstr>
      <vt:lpstr>INVESTIGACIÓN</vt:lpstr>
      <vt:lpstr>INVESTIGACIÓN</vt:lpstr>
      <vt:lpstr>INVESTIGACIÓN</vt:lpstr>
      <vt:lpstr>INVESTIGACIÓN</vt:lpstr>
      <vt:lpstr>INVESTIGACIÓN</vt:lpstr>
      <vt:lpstr>INVESTIGACIÓN</vt:lpstr>
      <vt:lpstr>INVESTIGACIÓN</vt:lpstr>
      <vt:lpstr>CONCLUSIONES</vt:lpstr>
      <vt:lpstr>CONCLUSIONES</vt:lpstr>
      <vt:lpstr>RECOMENDACIONES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cå®öl¡nä mö®äles</dc:creator>
  <cp:lastModifiedBy>Chino Mena Arciniega</cp:lastModifiedBy>
  <cp:revision>173</cp:revision>
  <dcterms:created xsi:type="dcterms:W3CDTF">2019-06-24T23:39:05Z</dcterms:created>
  <dcterms:modified xsi:type="dcterms:W3CDTF">2020-01-30T20:06:20Z</dcterms:modified>
</cp:coreProperties>
</file>