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98" autoAdjust="0"/>
  </p:normalViewPr>
  <p:slideViewPr>
    <p:cSldViewPr snapToGrid="0">
      <p:cViewPr>
        <p:scale>
          <a:sx n="90" d="100"/>
          <a:sy n="90" d="100"/>
        </p:scale>
        <p:origin x="398" y="-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avier%20Due&#241;as\Dropbox\TESIS%20XAVI\RESULTADOS%20ENCUESTA\ENCUESTA%20A%20GRADUADOS%20DE%20LA%20UNIVERSIDAD%20DE%20LAS%20FUERZAS%20ARMADAS%20-%20ESPE%20(respuestas)%200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UTILIZACIÓN MEDIOS DIGITALES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Med!$B$2</c:f>
              <c:strCache>
                <c:ptCount val="1"/>
                <c:pt idx="0">
                  <c:v>Muy 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85000"/>
                    <a:satMod val="130000"/>
                  </a:schemeClr>
                </a:gs>
                <a:gs pos="34000">
                  <a:schemeClr val="accent2">
                    <a:shade val="53000"/>
                    <a:shade val="87000"/>
                    <a:satMod val="125000"/>
                  </a:schemeClr>
                </a:gs>
                <a:gs pos="70000">
                  <a:schemeClr val="accent2">
                    <a:shade val="53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3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Med!$A$3:$A$7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</c:strCache>
            </c:strRef>
          </c:cat>
          <c:val>
            <c:numRef>
              <c:f>Med!$B$3:$B$7</c:f>
              <c:numCache>
                <c:formatCode>General</c:formatCode>
                <c:ptCount val="5"/>
                <c:pt idx="0">
                  <c:v>23</c:v>
                </c:pt>
                <c:pt idx="1">
                  <c:v>75</c:v>
                </c:pt>
                <c:pt idx="2">
                  <c:v>172</c:v>
                </c:pt>
                <c:pt idx="3">
                  <c:v>125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05-4B66-BC56-DCA706B4B5E8}"/>
            </c:ext>
          </c:extLst>
        </c:ser>
        <c:ser>
          <c:idx val="1"/>
          <c:order val="1"/>
          <c:tx>
            <c:strRef>
              <c:f>Med!$C$2</c:f>
              <c:strCache>
                <c:ptCount val="1"/>
                <c:pt idx="0">
                  <c:v>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Med!$A$3:$A$7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</c:strCache>
            </c:strRef>
          </c:cat>
          <c:val>
            <c:numRef>
              <c:f>Med!$C$3:$C$7</c:f>
              <c:numCache>
                <c:formatCode>General</c:formatCode>
                <c:ptCount val="5"/>
                <c:pt idx="0">
                  <c:v>26</c:v>
                </c:pt>
                <c:pt idx="1">
                  <c:v>31</c:v>
                </c:pt>
                <c:pt idx="2">
                  <c:v>62</c:v>
                </c:pt>
                <c:pt idx="3">
                  <c:v>45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05-4B66-BC56-DCA706B4B5E8}"/>
            </c:ext>
          </c:extLst>
        </c:ser>
        <c:ser>
          <c:idx val="2"/>
          <c:order val="2"/>
          <c:tx>
            <c:strRef>
              <c:f>Med!$D$2</c:f>
              <c:strCache>
                <c:ptCount val="1"/>
                <c:pt idx="0">
                  <c:v>Regular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Med!$A$3:$A$7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</c:strCache>
            </c:strRef>
          </c:cat>
          <c:val>
            <c:numRef>
              <c:f>Med!$D$3:$D$7</c:f>
              <c:numCache>
                <c:formatCode>General</c:formatCode>
                <c:ptCount val="5"/>
                <c:pt idx="0">
                  <c:v>75</c:v>
                </c:pt>
                <c:pt idx="1">
                  <c:v>77</c:v>
                </c:pt>
                <c:pt idx="2">
                  <c:v>64</c:v>
                </c:pt>
                <c:pt idx="3">
                  <c:v>92</c:v>
                </c:pt>
                <c:pt idx="4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05-4B66-BC56-DCA706B4B5E8}"/>
            </c:ext>
          </c:extLst>
        </c:ser>
        <c:ser>
          <c:idx val="3"/>
          <c:order val="3"/>
          <c:tx>
            <c:strRef>
              <c:f>Med!$E$2</c:f>
              <c:strCache>
                <c:ptCount val="1"/>
                <c:pt idx="0">
                  <c:v>Mucho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Med!$A$3:$A$7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</c:strCache>
            </c:strRef>
          </c:cat>
          <c:val>
            <c:numRef>
              <c:f>Med!$E$3:$E$7</c:f>
              <c:numCache>
                <c:formatCode>General</c:formatCode>
                <c:ptCount val="5"/>
                <c:pt idx="0">
                  <c:v>119</c:v>
                </c:pt>
                <c:pt idx="1">
                  <c:v>85</c:v>
                </c:pt>
                <c:pt idx="2">
                  <c:v>37</c:v>
                </c:pt>
                <c:pt idx="3">
                  <c:v>53</c:v>
                </c:pt>
                <c:pt idx="4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05-4B66-BC56-DCA706B4B5E8}"/>
            </c:ext>
          </c:extLst>
        </c:ser>
        <c:ser>
          <c:idx val="4"/>
          <c:order val="4"/>
          <c:tx>
            <c:strRef>
              <c:f>Med!$F$2</c:f>
              <c:strCache>
                <c:ptCount val="1"/>
                <c:pt idx="0">
                  <c:v>Bastante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85000"/>
                    <a:satMod val="130000"/>
                  </a:schemeClr>
                </a:gs>
                <a:gs pos="34000">
                  <a:schemeClr val="accent2">
                    <a:tint val="54000"/>
                    <a:shade val="87000"/>
                    <a:satMod val="125000"/>
                  </a:schemeClr>
                </a:gs>
                <a:gs pos="70000">
                  <a:schemeClr val="accent2">
                    <a:tint val="54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4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Med!$A$3:$A$7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Linkedin</c:v>
                </c:pt>
                <c:pt idx="4">
                  <c:v>YouTube</c:v>
                </c:pt>
              </c:strCache>
            </c:strRef>
          </c:cat>
          <c:val>
            <c:numRef>
              <c:f>Med!$F$3:$F$7</c:f>
              <c:numCache>
                <c:formatCode>General</c:formatCode>
                <c:ptCount val="5"/>
                <c:pt idx="0">
                  <c:v>113</c:v>
                </c:pt>
                <c:pt idx="1">
                  <c:v>88</c:v>
                </c:pt>
                <c:pt idx="2">
                  <c:v>21</c:v>
                </c:pt>
                <c:pt idx="3">
                  <c:v>41</c:v>
                </c:pt>
                <c:pt idx="4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05-4B66-BC56-DCA706B4B5E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1145216"/>
        <c:axId val="381145632"/>
      </c:barChart>
      <c:catAx>
        <c:axId val="3811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81145632"/>
        <c:crosses val="autoZero"/>
        <c:auto val="1"/>
        <c:lblAlgn val="ctr"/>
        <c:lblOffset val="100"/>
        <c:noMultiLvlLbl val="0"/>
      </c:catAx>
      <c:valAx>
        <c:axId val="38114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8114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HORARIO DE USO MEDIOS DIGITALES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Hora!$B$2</c:f>
              <c:strCache>
                <c:ptCount val="1"/>
                <c:pt idx="0">
                  <c:v>Muy 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85000"/>
                    <a:satMod val="130000"/>
                  </a:schemeClr>
                </a:gs>
                <a:gs pos="34000">
                  <a:schemeClr val="accent2">
                    <a:shade val="53000"/>
                    <a:shade val="87000"/>
                    <a:satMod val="125000"/>
                  </a:schemeClr>
                </a:gs>
                <a:gs pos="70000">
                  <a:schemeClr val="accent2">
                    <a:shade val="53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3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Hora!$A$3:$A$6</c:f>
              <c:strCache>
                <c:ptCount val="4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  <c:pt idx="3">
                  <c:v>Madrugada</c:v>
                </c:pt>
              </c:strCache>
            </c:strRef>
          </c:cat>
          <c:val>
            <c:numRef>
              <c:f>Hora!$B$3:$B$6</c:f>
              <c:numCache>
                <c:formatCode>General</c:formatCode>
                <c:ptCount val="4"/>
                <c:pt idx="0">
                  <c:v>77</c:v>
                </c:pt>
                <c:pt idx="1">
                  <c:v>34</c:v>
                </c:pt>
                <c:pt idx="2">
                  <c:v>12</c:v>
                </c:pt>
                <c:pt idx="3">
                  <c:v>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D-412E-BA79-1758FF738ACC}"/>
            </c:ext>
          </c:extLst>
        </c:ser>
        <c:ser>
          <c:idx val="1"/>
          <c:order val="1"/>
          <c:tx>
            <c:strRef>
              <c:f>Hora!$C$2</c:f>
              <c:strCache>
                <c:ptCount val="1"/>
                <c:pt idx="0">
                  <c:v>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Hora!$A$3:$A$6</c:f>
              <c:strCache>
                <c:ptCount val="4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  <c:pt idx="3">
                  <c:v>Madrugada</c:v>
                </c:pt>
              </c:strCache>
            </c:strRef>
          </c:cat>
          <c:val>
            <c:numRef>
              <c:f>Hora!$C$3:$C$6</c:f>
              <c:numCache>
                <c:formatCode>General</c:formatCode>
                <c:ptCount val="4"/>
                <c:pt idx="0">
                  <c:v>117</c:v>
                </c:pt>
                <c:pt idx="1">
                  <c:v>71</c:v>
                </c:pt>
                <c:pt idx="2">
                  <c:v>25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D-412E-BA79-1758FF738ACC}"/>
            </c:ext>
          </c:extLst>
        </c:ser>
        <c:ser>
          <c:idx val="2"/>
          <c:order val="2"/>
          <c:tx>
            <c:strRef>
              <c:f>Hora!$D$2</c:f>
              <c:strCache>
                <c:ptCount val="1"/>
                <c:pt idx="0">
                  <c:v>Regular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Hora!$A$3:$A$6</c:f>
              <c:strCache>
                <c:ptCount val="4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  <c:pt idx="3">
                  <c:v>Madrugada</c:v>
                </c:pt>
              </c:strCache>
            </c:strRef>
          </c:cat>
          <c:val>
            <c:numRef>
              <c:f>Hora!$D$3:$D$6</c:f>
              <c:numCache>
                <c:formatCode>General</c:formatCode>
                <c:ptCount val="4"/>
                <c:pt idx="0">
                  <c:v>95</c:v>
                </c:pt>
                <c:pt idx="1">
                  <c:v>143</c:v>
                </c:pt>
                <c:pt idx="2">
                  <c:v>79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ED-412E-BA79-1758FF738ACC}"/>
            </c:ext>
          </c:extLst>
        </c:ser>
        <c:ser>
          <c:idx val="3"/>
          <c:order val="3"/>
          <c:tx>
            <c:strRef>
              <c:f>Hora!$E$2</c:f>
              <c:strCache>
                <c:ptCount val="1"/>
                <c:pt idx="0">
                  <c:v>Mucho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Hora!$A$3:$A$6</c:f>
              <c:strCache>
                <c:ptCount val="4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  <c:pt idx="3">
                  <c:v>Madrugada</c:v>
                </c:pt>
              </c:strCache>
            </c:strRef>
          </c:cat>
          <c:val>
            <c:numRef>
              <c:f>Hora!$E$3:$E$6</c:f>
              <c:numCache>
                <c:formatCode>General</c:formatCode>
                <c:ptCount val="4"/>
                <c:pt idx="0">
                  <c:v>41</c:v>
                </c:pt>
                <c:pt idx="1">
                  <c:v>76</c:v>
                </c:pt>
                <c:pt idx="2">
                  <c:v>134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ED-412E-BA79-1758FF738ACC}"/>
            </c:ext>
          </c:extLst>
        </c:ser>
        <c:ser>
          <c:idx val="4"/>
          <c:order val="4"/>
          <c:tx>
            <c:strRef>
              <c:f>Hora!$F$2</c:f>
              <c:strCache>
                <c:ptCount val="1"/>
                <c:pt idx="0">
                  <c:v>Bastante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85000"/>
                    <a:satMod val="130000"/>
                  </a:schemeClr>
                </a:gs>
                <a:gs pos="34000">
                  <a:schemeClr val="accent2">
                    <a:tint val="54000"/>
                    <a:shade val="87000"/>
                    <a:satMod val="125000"/>
                  </a:schemeClr>
                </a:gs>
                <a:gs pos="70000">
                  <a:schemeClr val="accent2">
                    <a:tint val="54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4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Hora!$A$3:$A$6</c:f>
              <c:strCache>
                <c:ptCount val="4"/>
                <c:pt idx="0">
                  <c:v>Mañana</c:v>
                </c:pt>
                <c:pt idx="1">
                  <c:v>Tarde</c:v>
                </c:pt>
                <c:pt idx="2">
                  <c:v>Noche</c:v>
                </c:pt>
                <c:pt idx="3">
                  <c:v>Madrugada</c:v>
                </c:pt>
              </c:strCache>
            </c:strRef>
          </c:cat>
          <c:val>
            <c:numRef>
              <c:f>Hora!$F$3:$F$6</c:f>
              <c:numCache>
                <c:formatCode>General</c:formatCode>
                <c:ptCount val="4"/>
                <c:pt idx="0">
                  <c:v>26</c:v>
                </c:pt>
                <c:pt idx="1">
                  <c:v>32</c:v>
                </c:pt>
                <c:pt idx="2">
                  <c:v>106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ED-412E-BA79-1758FF738A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77339216"/>
        <c:axId val="377338384"/>
      </c:barChart>
      <c:catAx>
        <c:axId val="37733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7338384"/>
        <c:crosses val="autoZero"/>
        <c:auto val="1"/>
        <c:lblAlgn val="ctr"/>
        <c:lblOffset val="100"/>
        <c:noMultiLvlLbl val="0"/>
      </c:catAx>
      <c:valAx>
        <c:axId val="37733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37733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Cont!$B$2</c:f>
              <c:strCache>
                <c:ptCount val="1"/>
                <c:pt idx="0">
                  <c:v>Muy 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85000"/>
                    <a:satMod val="130000"/>
                  </a:schemeClr>
                </a:gs>
                <a:gs pos="34000">
                  <a:schemeClr val="accent2">
                    <a:shade val="53000"/>
                    <a:shade val="87000"/>
                    <a:satMod val="125000"/>
                  </a:schemeClr>
                </a:gs>
                <a:gs pos="70000">
                  <a:schemeClr val="accent2">
                    <a:shade val="53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3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Cont!$A$3:$A$8</c:f>
              <c:strCache>
                <c:ptCount val="6"/>
                <c:pt idx="0">
                  <c:v>Imágenes</c:v>
                </c:pt>
                <c:pt idx="1">
                  <c:v>Videos</c:v>
                </c:pt>
                <c:pt idx="2">
                  <c:v>Podcast</c:v>
                </c:pt>
                <c:pt idx="3">
                  <c:v>Infografías</c:v>
                </c:pt>
                <c:pt idx="4">
                  <c:v>Presentaciones</c:v>
                </c:pt>
                <c:pt idx="5">
                  <c:v>Blogs</c:v>
                </c:pt>
              </c:strCache>
            </c:strRef>
          </c:cat>
          <c:val>
            <c:numRef>
              <c:f>Cont!$B$3:$B$8</c:f>
              <c:numCache>
                <c:formatCode>General</c:formatCode>
                <c:ptCount val="6"/>
                <c:pt idx="0">
                  <c:v>11</c:v>
                </c:pt>
                <c:pt idx="1">
                  <c:v>11</c:v>
                </c:pt>
                <c:pt idx="2">
                  <c:v>129</c:v>
                </c:pt>
                <c:pt idx="3">
                  <c:v>116</c:v>
                </c:pt>
                <c:pt idx="4">
                  <c:v>97</c:v>
                </c:pt>
                <c:pt idx="5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C8-40AC-A1AB-7AAF55011F66}"/>
            </c:ext>
          </c:extLst>
        </c:ser>
        <c:ser>
          <c:idx val="1"/>
          <c:order val="1"/>
          <c:tx>
            <c:strRef>
              <c:f>Cont!$C$2</c:f>
              <c:strCache>
                <c:ptCount val="1"/>
                <c:pt idx="0">
                  <c:v>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Cont!$A$3:$A$8</c:f>
              <c:strCache>
                <c:ptCount val="6"/>
                <c:pt idx="0">
                  <c:v>Imágenes</c:v>
                </c:pt>
                <c:pt idx="1">
                  <c:v>Videos</c:v>
                </c:pt>
                <c:pt idx="2">
                  <c:v>Podcast</c:v>
                </c:pt>
                <c:pt idx="3">
                  <c:v>Infografías</c:v>
                </c:pt>
                <c:pt idx="4">
                  <c:v>Presentaciones</c:v>
                </c:pt>
                <c:pt idx="5">
                  <c:v>Blogs</c:v>
                </c:pt>
              </c:strCache>
            </c:strRef>
          </c:cat>
          <c:val>
            <c:numRef>
              <c:f>Cont!$C$3:$C$8</c:f>
              <c:numCache>
                <c:formatCode>General</c:formatCode>
                <c:ptCount val="6"/>
                <c:pt idx="0">
                  <c:v>26</c:v>
                </c:pt>
                <c:pt idx="1">
                  <c:v>23</c:v>
                </c:pt>
                <c:pt idx="2">
                  <c:v>88</c:v>
                </c:pt>
                <c:pt idx="3">
                  <c:v>74</c:v>
                </c:pt>
                <c:pt idx="4">
                  <c:v>81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C8-40AC-A1AB-7AAF55011F66}"/>
            </c:ext>
          </c:extLst>
        </c:ser>
        <c:ser>
          <c:idx val="2"/>
          <c:order val="2"/>
          <c:tx>
            <c:strRef>
              <c:f>Cont!$D$2</c:f>
              <c:strCache>
                <c:ptCount val="1"/>
                <c:pt idx="0">
                  <c:v>Regular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Cont!$A$3:$A$8</c:f>
              <c:strCache>
                <c:ptCount val="6"/>
                <c:pt idx="0">
                  <c:v>Imágenes</c:v>
                </c:pt>
                <c:pt idx="1">
                  <c:v>Videos</c:v>
                </c:pt>
                <c:pt idx="2">
                  <c:v>Podcast</c:v>
                </c:pt>
                <c:pt idx="3">
                  <c:v>Infografías</c:v>
                </c:pt>
                <c:pt idx="4">
                  <c:v>Presentaciones</c:v>
                </c:pt>
                <c:pt idx="5">
                  <c:v>Blogs</c:v>
                </c:pt>
              </c:strCache>
            </c:strRef>
          </c:cat>
          <c:val>
            <c:numRef>
              <c:f>Cont!$D$3:$D$8</c:f>
              <c:numCache>
                <c:formatCode>General</c:formatCode>
                <c:ptCount val="6"/>
                <c:pt idx="0">
                  <c:v>86</c:v>
                </c:pt>
                <c:pt idx="1">
                  <c:v>75</c:v>
                </c:pt>
                <c:pt idx="2">
                  <c:v>90</c:v>
                </c:pt>
                <c:pt idx="3">
                  <c:v>92</c:v>
                </c:pt>
                <c:pt idx="4">
                  <c:v>85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C8-40AC-A1AB-7AAF55011F66}"/>
            </c:ext>
          </c:extLst>
        </c:ser>
        <c:ser>
          <c:idx val="3"/>
          <c:order val="3"/>
          <c:tx>
            <c:strRef>
              <c:f>Cont!$E$2</c:f>
              <c:strCache>
                <c:ptCount val="1"/>
                <c:pt idx="0">
                  <c:v>Mucho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Cont!$A$3:$A$8</c:f>
              <c:strCache>
                <c:ptCount val="6"/>
                <c:pt idx="0">
                  <c:v>Imágenes</c:v>
                </c:pt>
                <c:pt idx="1">
                  <c:v>Videos</c:v>
                </c:pt>
                <c:pt idx="2">
                  <c:v>Podcast</c:v>
                </c:pt>
                <c:pt idx="3">
                  <c:v>Infografías</c:v>
                </c:pt>
                <c:pt idx="4">
                  <c:v>Presentaciones</c:v>
                </c:pt>
                <c:pt idx="5">
                  <c:v>Blogs</c:v>
                </c:pt>
              </c:strCache>
            </c:strRef>
          </c:cat>
          <c:val>
            <c:numRef>
              <c:f>Cont!$E$3:$E$8</c:f>
              <c:numCache>
                <c:formatCode>General</c:formatCode>
                <c:ptCount val="6"/>
                <c:pt idx="0">
                  <c:v>136</c:v>
                </c:pt>
                <c:pt idx="1">
                  <c:v>131</c:v>
                </c:pt>
                <c:pt idx="2">
                  <c:v>36</c:v>
                </c:pt>
                <c:pt idx="3">
                  <c:v>53</c:v>
                </c:pt>
                <c:pt idx="4">
                  <c:v>69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C8-40AC-A1AB-7AAF55011F66}"/>
            </c:ext>
          </c:extLst>
        </c:ser>
        <c:ser>
          <c:idx val="4"/>
          <c:order val="4"/>
          <c:tx>
            <c:strRef>
              <c:f>Cont!$F$2</c:f>
              <c:strCache>
                <c:ptCount val="1"/>
                <c:pt idx="0">
                  <c:v>Bastante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85000"/>
                    <a:satMod val="130000"/>
                  </a:schemeClr>
                </a:gs>
                <a:gs pos="34000">
                  <a:schemeClr val="accent2">
                    <a:tint val="54000"/>
                    <a:shade val="87000"/>
                    <a:satMod val="125000"/>
                  </a:schemeClr>
                </a:gs>
                <a:gs pos="70000">
                  <a:schemeClr val="accent2">
                    <a:tint val="54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4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Cont!$A$3:$A$8</c:f>
              <c:strCache>
                <c:ptCount val="6"/>
                <c:pt idx="0">
                  <c:v>Imágenes</c:v>
                </c:pt>
                <c:pt idx="1">
                  <c:v>Videos</c:v>
                </c:pt>
                <c:pt idx="2">
                  <c:v>Podcast</c:v>
                </c:pt>
                <c:pt idx="3">
                  <c:v>Infografías</c:v>
                </c:pt>
                <c:pt idx="4">
                  <c:v>Presentaciones</c:v>
                </c:pt>
                <c:pt idx="5">
                  <c:v>Blogs</c:v>
                </c:pt>
              </c:strCache>
            </c:strRef>
          </c:cat>
          <c:val>
            <c:numRef>
              <c:f>Cont!$F$3:$F$8</c:f>
              <c:numCache>
                <c:formatCode>General</c:formatCode>
                <c:ptCount val="6"/>
                <c:pt idx="0">
                  <c:v>97</c:v>
                </c:pt>
                <c:pt idx="1">
                  <c:v>116</c:v>
                </c:pt>
                <c:pt idx="2">
                  <c:v>13</c:v>
                </c:pt>
                <c:pt idx="3">
                  <c:v>21</c:v>
                </c:pt>
                <c:pt idx="4">
                  <c:v>24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8-40AC-A1AB-7AAF55011F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495200"/>
        <c:axId val="1731519136"/>
      </c:barChart>
      <c:catAx>
        <c:axId val="17314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19136"/>
        <c:crosses val="autoZero"/>
        <c:auto val="1"/>
        <c:lblAlgn val="ctr"/>
        <c:lblOffset val="100"/>
        <c:noMultiLvlLbl val="0"/>
      </c:catAx>
      <c:valAx>
        <c:axId val="17315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4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Tema!$B$2</c:f>
              <c:strCache>
                <c:ptCount val="1"/>
                <c:pt idx="0">
                  <c:v>Muy 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85000"/>
                    <a:satMod val="130000"/>
                  </a:schemeClr>
                </a:gs>
                <a:gs pos="34000">
                  <a:schemeClr val="accent2">
                    <a:shade val="53000"/>
                    <a:shade val="87000"/>
                    <a:satMod val="125000"/>
                  </a:schemeClr>
                </a:gs>
                <a:gs pos="70000">
                  <a:schemeClr val="accent2">
                    <a:shade val="53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3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Tema!$A$3:$A$9</c:f>
              <c:strCache>
                <c:ptCount val="7"/>
                <c:pt idx="0">
                  <c:v>Actualidad sobre la carrera estudiada</c:v>
                </c:pt>
                <c:pt idx="1">
                  <c:v>Promoción de cursos de actualización de conocimientos</c:v>
                </c:pt>
                <c:pt idx="2">
                  <c:v>Ofertas laborales</c:v>
                </c:pt>
                <c:pt idx="3">
                  <c:v>Información sobre convenios</c:v>
                </c:pt>
                <c:pt idx="4">
                  <c:v>Oportunidades de posgrados</c:v>
                </c:pt>
                <c:pt idx="5">
                  <c:v>Noticias sobre la Universidad de las Fuerzas Armadas - ESPE</c:v>
                </c:pt>
                <c:pt idx="6">
                  <c:v>Networking</c:v>
                </c:pt>
              </c:strCache>
            </c:strRef>
          </c:cat>
          <c:val>
            <c:numRef>
              <c:f>Tema!$B$3:$B$9</c:f>
              <c:numCache>
                <c:formatCode>General</c:formatCode>
                <c:ptCount val="7"/>
                <c:pt idx="0">
                  <c:v>10</c:v>
                </c:pt>
                <c:pt idx="1">
                  <c:v>9</c:v>
                </c:pt>
                <c:pt idx="2">
                  <c:v>12</c:v>
                </c:pt>
                <c:pt idx="3">
                  <c:v>14</c:v>
                </c:pt>
                <c:pt idx="4">
                  <c:v>19</c:v>
                </c:pt>
                <c:pt idx="5">
                  <c:v>39</c:v>
                </c:pt>
                <c:pt idx="6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D-4E57-BECD-27D6855C9D4E}"/>
            </c:ext>
          </c:extLst>
        </c:ser>
        <c:ser>
          <c:idx val="1"/>
          <c:order val="1"/>
          <c:tx>
            <c:strRef>
              <c:f>Tema!$C$2</c:f>
              <c:strCache>
                <c:ptCount val="1"/>
                <c:pt idx="0">
                  <c:v>Poco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0"/>
                  <c:y val="-1.40219677494742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D-4E57-BECD-27D6855C9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Tema!$A$3:$A$9</c:f>
              <c:strCache>
                <c:ptCount val="7"/>
                <c:pt idx="0">
                  <c:v>Actualidad sobre la carrera estudiada</c:v>
                </c:pt>
                <c:pt idx="1">
                  <c:v>Promoción de cursos de actualización de conocimientos</c:v>
                </c:pt>
                <c:pt idx="2">
                  <c:v>Ofertas laborales</c:v>
                </c:pt>
                <c:pt idx="3">
                  <c:v>Información sobre convenios</c:v>
                </c:pt>
                <c:pt idx="4">
                  <c:v>Oportunidades de posgrados</c:v>
                </c:pt>
                <c:pt idx="5">
                  <c:v>Noticias sobre la Universidad de las Fuerzas Armadas - ESPE</c:v>
                </c:pt>
                <c:pt idx="6">
                  <c:v>Networking</c:v>
                </c:pt>
              </c:strCache>
            </c:strRef>
          </c:cat>
          <c:val>
            <c:numRef>
              <c:f>Tema!$C$3:$C$9</c:f>
              <c:numCache>
                <c:formatCode>General</c:formatCode>
                <c:ptCount val="7"/>
                <c:pt idx="0">
                  <c:v>17</c:v>
                </c:pt>
                <c:pt idx="1">
                  <c:v>16</c:v>
                </c:pt>
                <c:pt idx="2">
                  <c:v>13</c:v>
                </c:pt>
                <c:pt idx="3">
                  <c:v>33</c:v>
                </c:pt>
                <c:pt idx="4">
                  <c:v>12</c:v>
                </c:pt>
                <c:pt idx="5">
                  <c:v>63</c:v>
                </c:pt>
                <c:pt idx="6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BD-4E57-BECD-27D6855C9D4E}"/>
            </c:ext>
          </c:extLst>
        </c:ser>
        <c:ser>
          <c:idx val="2"/>
          <c:order val="2"/>
          <c:tx>
            <c:strRef>
              <c:f>Tema!$D$2</c:f>
              <c:strCache>
                <c:ptCount val="1"/>
                <c:pt idx="0">
                  <c:v>Regular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Tema!$A$3:$A$9</c:f>
              <c:strCache>
                <c:ptCount val="7"/>
                <c:pt idx="0">
                  <c:v>Actualidad sobre la carrera estudiada</c:v>
                </c:pt>
                <c:pt idx="1">
                  <c:v>Promoción de cursos de actualización de conocimientos</c:v>
                </c:pt>
                <c:pt idx="2">
                  <c:v>Ofertas laborales</c:v>
                </c:pt>
                <c:pt idx="3">
                  <c:v>Información sobre convenios</c:v>
                </c:pt>
                <c:pt idx="4">
                  <c:v>Oportunidades de posgrados</c:v>
                </c:pt>
                <c:pt idx="5">
                  <c:v>Noticias sobre la Universidad de las Fuerzas Armadas - ESPE</c:v>
                </c:pt>
                <c:pt idx="6">
                  <c:v>Networking</c:v>
                </c:pt>
              </c:strCache>
            </c:strRef>
          </c:cat>
          <c:val>
            <c:numRef>
              <c:f>Tema!$D$3:$D$9</c:f>
              <c:numCache>
                <c:formatCode>General</c:formatCode>
                <c:ptCount val="7"/>
                <c:pt idx="0">
                  <c:v>59</c:v>
                </c:pt>
                <c:pt idx="1">
                  <c:v>48</c:v>
                </c:pt>
                <c:pt idx="2">
                  <c:v>47</c:v>
                </c:pt>
                <c:pt idx="3">
                  <c:v>77</c:v>
                </c:pt>
                <c:pt idx="4">
                  <c:v>49</c:v>
                </c:pt>
                <c:pt idx="5">
                  <c:v>114</c:v>
                </c:pt>
                <c:pt idx="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BD-4E57-BECD-27D6855C9D4E}"/>
            </c:ext>
          </c:extLst>
        </c:ser>
        <c:ser>
          <c:idx val="3"/>
          <c:order val="3"/>
          <c:tx>
            <c:strRef>
              <c:f>Tema!$E$2</c:f>
              <c:strCache>
                <c:ptCount val="1"/>
                <c:pt idx="0">
                  <c:v>Mucho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Tema!$A$3:$A$9</c:f>
              <c:strCache>
                <c:ptCount val="7"/>
                <c:pt idx="0">
                  <c:v>Actualidad sobre la carrera estudiada</c:v>
                </c:pt>
                <c:pt idx="1">
                  <c:v>Promoción de cursos de actualización de conocimientos</c:v>
                </c:pt>
                <c:pt idx="2">
                  <c:v>Ofertas laborales</c:v>
                </c:pt>
                <c:pt idx="3">
                  <c:v>Información sobre convenios</c:v>
                </c:pt>
                <c:pt idx="4">
                  <c:v>Oportunidades de posgrados</c:v>
                </c:pt>
                <c:pt idx="5">
                  <c:v>Noticias sobre la Universidad de las Fuerzas Armadas - ESPE</c:v>
                </c:pt>
                <c:pt idx="6">
                  <c:v>Networking</c:v>
                </c:pt>
              </c:strCache>
            </c:strRef>
          </c:cat>
          <c:val>
            <c:numRef>
              <c:f>Tema!$E$3:$E$9</c:f>
              <c:numCache>
                <c:formatCode>General</c:formatCode>
                <c:ptCount val="7"/>
                <c:pt idx="0">
                  <c:v>138</c:v>
                </c:pt>
                <c:pt idx="1">
                  <c:v>121</c:v>
                </c:pt>
                <c:pt idx="2">
                  <c:v>73</c:v>
                </c:pt>
                <c:pt idx="3">
                  <c:v>106</c:v>
                </c:pt>
                <c:pt idx="4">
                  <c:v>101</c:v>
                </c:pt>
                <c:pt idx="5">
                  <c:v>73</c:v>
                </c:pt>
                <c:pt idx="6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BD-4E57-BECD-27D6855C9D4E}"/>
            </c:ext>
          </c:extLst>
        </c:ser>
        <c:ser>
          <c:idx val="4"/>
          <c:order val="4"/>
          <c:tx>
            <c:strRef>
              <c:f>Tema!$F$2</c:f>
              <c:strCache>
                <c:ptCount val="1"/>
                <c:pt idx="0">
                  <c:v>Bastante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85000"/>
                    <a:satMod val="130000"/>
                  </a:schemeClr>
                </a:gs>
                <a:gs pos="34000">
                  <a:schemeClr val="accent2">
                    <a:tint val="54000"/>
                    <a:shade val="87000"/>
                    <a:satMod val="125000"/>
                  </a:schemeClr>
                </a:gs>
                <a:gs pos="70000">
                  <a:schemeClr val="accent2">
                    <a:tint val="54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4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0"/>
                  <c:y val="-7.01098387473708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D-4E57-BECD-27D6855C9D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Tema!$A$3:$A$9</c:f>
              <c:strCache>
                <c:ptCount val="7"/>
                <c:pt idx="0">
                  <c:v>Actualidad sobre la carrera estudiada</c:v>
                </c:pt>
                <c:pt idx="1">
                  <c:v>Promoción de cursos de actualización de conocimientos</c:v>
                </c:pt>
                <c:pt idx="2">
                  <c:v>Ofertas laborales</c:v>
                </c:pt>
                <c:pt idx="3">
                  <c:v>Información sobre convenios</c:v>
                </c:pt>
                <c:pt idx="4">
                  <c:v>Oportunidades de posgrados</c:v>
                </c:pt>
                <c:pt idx="5">
                  <c:v>Noticias sobre la Universidad de las Fuerzas Armadas - ESPE</c:v>
                </c:pt>
                <c:pt idx="6">
                  <c:v>Networking</c:v>
                </c:pt>
              </c:strCache>
            </c:strRef>
          </c:cat>
          <c:val>
            <c:numRef>
              <c:f>Tema!$F$3:$F$9</c:f>
              <c:numCache>
                <c:formatCode>General</c:formatCode>
                <c:ptCount val="7"/>
                <c:pt idx="0">
                  <c:v>132</c:v>
                </c:pt>
                <c:pt idx="1">
                  <c:v>162</c:v>
                </c:pt>
                <c:pt idx="2">
                  <c:v>211</c:v>
                </c:pt>
                <c:pt idx="3">
                  <c:v>126</c:v>
                </c:pt>
                <c:pt idx="4">
                  <c:v>175</c:v>
                </c:pt>
                <c:pt idx="5">
                  <c:v>67</c:v>
                </c:pt>
                <c:pt idx="6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5BD-4E57-BECD-27D6855C9D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05536"/>
        <c:axId val="1731513696"/>
      </c:barChart>
      <c:catAx>
        <c:axId val="17315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13696"/>
        <c:crosses val="autoZero"/>
        <c:auto val="1"/>
        <c:lblAlgn val="ctr"/>
        <c:lblOffset val="100"/>
        <c:noMultiLvlLbl val="0"/>
      </c:catAx>
      <c:valAx>
        <c:axId val="173151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Form!$B$2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Form!$A$3:$A$7</c:f>
              <c:strCache>
                <c:ptCount val="5"/>
                <c:pt idx="0">
                  <c:v>Muy informal</c:v>
                </c:pt>
                <c:pt idx="1">
                  <c:v>Informal</c:v>
                </c:pt>
                <c:pt idx="2">
                  <c:v>Ni formal, ni informal</c:v>
                </c:pt>
                <c:pt idx="3">
                  <c:v>Formal</c:v>
                </c:pt>
                <c:pt idx="4">
                  <c:v>Muy formal</c:v>
                </c:pt>
              </c:strCache>
            </c:strRef>
          </c:cat>
          <c:val>
            <c:numRef>
              <c:f>Form!$B$3:$B$7</c:f>
              <c:numCache>
                <c:formatCode>General</c:formatCode>
                <c:ptCount val="5"/>
                <c:pt idx="0">
                  <c:v>8</c:v>
                </c:pt>
                <c:pt idx="1">
                  <c:v>31</c:v>
                </c:pt>
                <c:pt idx="2">
                  <c:v>183</c:v>
                </c:pt>
                <c:pt idx="3">
                  <c:v>114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D-4E60-9698-6F1D711A58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15872"/>
        <c:axId val="1731495744"/>
      </c:barChart>
      <c:catAx>
        <c:axId val="17315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495744"/>
        <c:crosses val="autoZero"/>
        <c:auto val="1"/>
        <c:lblAlgn val="ctr"/>
        <c:lblOffset val="100"/>
        <c:noMultiLvlLbl val="0"/>
      </c:catAx>
      <c:valAx>
        <c:axId val="173149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1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Asp!$A$3</c:f>
              <c:strCache>
                <c:ptCount val="1"/>
                <c:pt idx="0">
                  <c:v>Beneficios que la Universidad de las Fuerzas Armadas - ESPE ofrece a sus graduados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8000"/>
                    <a:shade val="85000"/>
                    <a:satMod val="130000"/>
                  </a:schemeClr>
                </a:gs>
                <a:gs pos="34000">
                  <a:schemeClr val="accent2">
                    <a:shade val="58000"/>
                    <a:shade val="87000"/>
                    <a:satMod val="125000"/>
                  </a:schemeClr>
                </a:gs>
                <a:gs pos="70000">
                  <a:schemeClr val="accent2">
                    <a:shade val="58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8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Asp!$B$2:$F$2</c:f>
              <c:strCache>
                <c:ptCount val="5"/>
                <c:pt idx="0">
                  <c:v>Muy poco</c:v>
                </c:pt>
                <c:pt idx="1">
                  <c:v>Poco</c:v>
                </c:pt>
                <c:pt idx="2">
                  <c:v>Regular</c:v>
                </c:pt>
                <c:pt idx="3">
                  <c:v>Mucho</c:v>
                </c:pt>
                <c:pt idx="4">
                  <c:v>Bastante</c:v>
                </c:pt>
              </c:strCache>
            </c:strRef>
          </c:cat>
          <c:val>
            <c:numRef>
              <c:f>Asp!$B$3:$F$3</c:f>
              <c:numCache>
                <c:formatCode>General</c:formatCode>
                <c:ptCount val="5"/>
                <c:pt idx="0">
                  <c:v>150</c:v>
                </c:pt>
                <c:pt idx="1">
                  <c:v>112</c:v>
                </c:pt>
                <c:pt idx="2">
                  <c:v>70</c:v>
                </c:pt>
                <c:pt idx="3">
                  <c:v>20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5E-4B78-A602-75EB324BFF61}"/>
            </c:ext>
          </c:extLst>
        </c:ser>
        <c:ser>
          <c:idx val="1"/>
          <c:order val="1"/>
          <c:tx>
            <c:strRef>
              <c:f>Asp!$A$4</c:f>
              <c:strCache>
                <c:ptCount val="1"/>
                <c:pt idx="0">
                  <c:v>Encuestas de actualización de datos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6000"/>
                    <a:shade val="85000"/>
                    <a:satMod val="130000"/>
                  </a:schemeClr>
                </a:gs>
                <a:gs pos="34000">
                  <a:schemeClr val="accent2">
                    <a:shade val="86000"/>
                    <a:shade val="87000"/>
                    <a:satMod val="125000"/>
                  </a:schemeClr>
                </a:gs>
                <a:gs pos="70000">
                  <a:schemeClr val="accent2">
                    <a:shade val="8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8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Asp!$B$2:$F$2</c:f>
              <c:strCache>
                <c:ptCount val="5"/>
                <c:pt idx="0">
                  <c:v>Muy poco</c:v>
                </c:pt>
                <c:pt idx="1">
                  <c:v>Poco</c:v>
                </c:pt>
                <c:pt idx="2">
                  <c:v>Regular</c:v>
                </c:pt>
                <c:pt idx="3">
                  <c:v>Mucho</c:v>
                </c:pt>
                <c:pt idx="4">
                  <c:v>Bastante</c:v>
                </c:pt>
              </c:strCache>
            </c:strRef>
          </c:cat>
          <c:val>
            <c:numRef>
              <c:f>Asp!$B$4:$F$4</c:f>
              <c:numCache>
                <c:formatCode>General</c:formatCode>
                <c:ptCount val="5"/>
                <c:pt idx="0">
                  <c:v>109</c:v>
                </c:pt>
                <c:pt idx="1">
                  <c:v>122</c:v>
                </c:pt>
                <c:pt idx="2">
                  <c:v>87</c:v>
                </c:pt>
                <c:pt idx="3">
                  <c:v>27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5E-4B78-A602-75EB324BFF61}"/>
            </c:ext>
          </c:extLst>
        </c:ser>
        <c:ser>
          <c:idx val="2"/>
          <c:order val="2"/>
          <c:tx>
            <c:strRef>
              <c:f>Asp!$A$5</c:f>
              <c:strCache>
                <c:ptCount val="1"/>
                <c:pt idx="0">
                  <c:v>Ofertas laborales publicadas para graduados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6000"/>
                    <a:shade val="85000"/>
                    <a:satMod val="130000"/>
                  </a:schemeClr>
                </a:gs>
                <a:gs pos="34000">
                  <a:schemeClr val="accent2">
                    <a:tint val="86000"/>
                    <a:shade val="87000"/>
                    <a:satMod val="125000"/>
                  </a:schemeClr>
                </a:gs>
                <a:gs pos="70000">
                  <a:schemeClr val="accent2">
                    <a:tint val="8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8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Asp!$B$2:$F$2</c:f>
              <c:strCache>
                <c:ptCount val="5"/>
                <c:pt idx="0">
                  <c:v>Muy poco</c:v>
                </c:pt>
                <c:pt idx="1">
                  <c:v>Poco</c:v>
                </c:pt>
                <c:pt idx="2">
                  <c:v>Regular</c:v>
                </c:pt>
                <c:pt idx="3">
                  <c:v>Mucho</c:v>
                </c:pt>
                <c:pt idx="4">
                  <c:v>Bastante</c:v>
                </c:pt>
              </c:strCache>
            </c:strRef>
          </c:cat>
          <c:val>
            <c:numRef>
              <c:f>Asp!$B$5:$F$5</c:f>
              <c:numCache>
                <c:formatCode>General</c:formatCode>
                <c:ptCount val="5"/>
                <c:pt idx="0">
                  <c:v>150</c:v>
                </c:pt>
                <c:pt idx="1">
                  <c:v>102</c:v>
                </c:pt>
                <c:pt idx="2">
                  <c:v>68</c:v>
                </c:pt>
                <c:pt idx="3">
                  <c:v>28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5E-4B78-A602-75EB324BFF61}"/>
            </c:ext>
          </c:extLst>
        </c:ser>
        <c:ser>
          <c:idx val="3"/>
          <c:order val="3"/>
          <c:tx>
            <c:strRef>
              <c:f>Asp!$A$6</c:f>
              <c:strCache>
                <c:ptCount val="1"/>
                <c:pt idx="0">
                  <c:v>Networking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8000"/>
                    <a:shade val="85000"/>
                    <a:satMod val="130000"/>
                  </a:schemeClr>
                </a:gs>
                <a:gs pos="34000">
                  <a:schemeClr val="accent2">
                    <a:tint val="58000"/>
                    <a:shade val="87000"/>
                    <a:satMod val="125000"/>
                  </a:schemeClr>
                </a:gs>
                <a:gs pos="70000">
                  <a:schemeClr val="accent2">
                    <a:tint val="58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8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Asp!$B$2:$F$2</c:f>
              <c:strCache>
                <c:ptCount val="5"/>
                <c:pt idx="0">
                  <c:v>Muy poco</c:v>
                </c:pt>
                <c:pt idx="1">
                  <c:v>Poco</c:v>
                </c:pt>
                <c:pt idx="2">
                  <c:v>Regular</c:v>
                </c:pt>
                <c:pt idx="3">
                  <c:v>Mucho</c:v>
                </c:pt>
                <c:pt idx="4">
                  <c:v>Bastante</c:v>
                </c:pt>
              </c:strCache>
            </c:strRef>
          </c:cat>
          <c:val>
            <c:numRef>
              <c:f>Asp!$B$6:$F$6</c:f>
              <c:numCache>
                <c:formatCode>General</c:formatCode>
                <c:ptCount val="5"/>
                <c:pt idx="0">
                  <c:v>192</c:v>
                </c:pt>
                <c:pt idx="1">
                  <c:v>94</c:v>
                </c:pt>
                <c:pt idx="2">
                  <c:v>52</c:v>
                </c:pt>
                <c:pt idx="3">
                  <c:v>13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5E-4B78-A602-75EB324BFF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12064"/>
        <c:axId val="1731507712"/>
      </c:barChart>
      <c:catAx>
        <c:axId val="173151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07712"/>
        <c:crosses val="autoZero"/>
        <c:auto val="1"/>
        <c:lblAlgn val="ctr"/>
        <c:lblOffset val="100"/>
        <c:noMultiLvlLbl val="0"/>
      </c:catAx>
      <c:valAx>
        <c:axId val="17315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1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FRECUENCIA DE USO PLATAFORMA DE GRADUADOS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Uso!$B$2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Uso!$A$3:$A$7</c:f>
              <c:strCache>
                <c:ptCount val="5"/>
                <c:pt idx="0">
                  <c:v>Nunca</c:v>
                </c:pt>
                <c:pt idx="1">
                  <c:v>Casi nunca</c:v>
                </c:pt>
                <c:pt idx="2">
                  <c:v>A veces</c:v>
                </c:pt>
                <c:pt idx="3">
                  <c:v>Casi siempre</c:v>
                </c:pt>
                <c:pt idx="4">
                  <c:v>Siempre</c:v>
                </c:pt>
              </c:strCache>
            </c:strRef>
          </c:cat>
          <c:val>
            <c:numRef>
              <c:f>Uso!$B$3:$B$7</c:f>
              <c:numCache>
                <c:formatCode>General</c:formatCode>
                <c:ptCount val="5"/>
                <c:pt idx="0">
                  <c:v>122</c:v>
                </c:pt>
                <c:pt idx="1">
                  <c:v>157</c:v>
                </c:pt>
                <c:pt idx="2">
                  <c:v>63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5-4823-A99A-3EE6E8E6E7F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03360"/>
        <c:axId val="1731517504"/>
      </c:barChart>
      <c:catAx>
        <c:axId val="173150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17504"/>
        <c:crosses val="autoZero"/>
        <c:auto val="1"/>
        <c:lblAlgn val="ctr"/>
        <c:lblOffset val="100"/>
        <c:noMultiLvlLbl val="0"/>
      </c:catAx>
      <c:valAx>
        <c:axId val="17315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0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GRADO DE CONFORMIDAD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Conf!$B$2</c:f>
              <c:strCache>
                <c:ptCount val="1"/>
                <c:pt idx="0">
                  <c:v>f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Conf!$A$3:$A$7</c:f>
              <c:strCache>
                <c:ptCount val="5"/>
                <c:pt idx="0">
                  <c:v>Muy inconforme</c:v>
                </c:pt>
                <c:pt idx="1">
                  <c:v>Inconforme</c:v>
                </c:pt>
                <c:pt idx="2">
                  <c:v>Ni conforme, ni inconforme</c:v>
                </c:pt>
                <c:pt idx="3">
                  <c:v>Conforme</c:v>
                </c:pt>
                <c:pt idx="4">
                  <c:v>Muy conforme</c:v>
                </c:pt>
              </c:strCache>
            </c:strRef>
          </c:cat>
          <c:val>
            <c:numRef>
              <c:f>Conf!$B$3:$B$7</c:f>
              <c:numCache>
                <c:formatCode>General</c:formatCode>
                <c:ptCount val="5"/>
                <c:pt idx="0">
                  <c:v>64</c:v>
                </c:pt>
                <c:pt idx="1">
                  <c:v>91</c:v>
                </c:pt>
                <c:pt idx="2">
                  <c:v>157</c:v>
                </c:pt>
                <c:pt idx="3">
                  <c:v>41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E-4666-A829-9927859AA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08800"/>
        <c:axId val="1731523488"/>
      </c:barChart>
      <c:catAx>
        <c:axId val="173150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23488"/>
        <c:crosses val="autoZero"/>
        <c:auto val="1"/>
        <c:lblAlgn val="ctr"/>
        <c:lblOffset val="100"/>
        <c:noMultiLvlLbl val="0"/>
      </c:catAx>
      <c:valAx>
        <c:axId val="1731523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0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ASPECTOS DE MEJORA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Impo!$A$3</c:f>
              <c:strCache>
                <c:ptCount val="1"/>
                <c:pt idx="0">
                  <c:v>Interacción personalizada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3000"/>
                    <a:shade val="85000"/>
                    <a:satMod val="130000"/>
                  </a:schemeClr>
                </a:gs>
                <a:gs pos="34000">
                  <a:schemeClr val="accent2">
                    <a:shade val="53000"/>
                    <a:shade val="87000"/>
                    <a:satMod val="125000"/>
                  </a:schemeClr>
                </a:gs>
                <a:gs pos="70000">
                  <a:schemeClr val="accent2">
                    <a:shade val="53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53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3"/>
              <c:layout>
                <c:manualLayout>
                  <c:x val="-8.6232932961189039E-17"/>
                  <c:y val="-3.03582270795385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5D-4EB3-9C6C-40B3AF88A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Impo!$B$2:$F$2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Regular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Impo!$B$3:$F$3</c:f>
              <c:numCache>
                <c:formatCode>General</c:formatCode>
                <c:ptCount val="5"/>
                <c:pt idx="0">
                  <c:v>5</c:v>
                </c:pt>
                <c:pt idx="1">
                  <c:v>19</c:v>
                </c:pt>
                <c:pt idx="2">
                  <c:v>55</c:v>
                </c:pt>
                <c:pt idx="3">
                  <c:v>165</c:v>
                </c:pt>
                <c:pt idx="4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5D-4EB3-9C6C-40B3AF88A05D}"/>
            </c:ext>
          </c:extLst>
        </c:ser>
        <c:ser>
          <c:idx val="1"/>
          <c:order val="1"/>
          <c:tx>
            <c:strRef>
              <c:f>Impo!$A$4</c:f>
              <c:strCache>
                <c:ptCount val="1"/>
                <c:pt idx="0">
                  <c:v>Beneficios ofrecidos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85000"/>
                    <a:satMod val="130000"/>
                  </a:schemeClr>
                </a:gs>
                <a:gs pos="34000">
                  <a:schemeClr val="accent2">
                    <a:shade val="76000"/>
                    <a:shade val="87000"/>
                    <a:satMod val="125000"/>
                  </a:schemeClr>
                </a:gs>
                <a:gs pos="70000">
                  <a:schemeClr val="accent2">
                    <a:shade val="76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shade val="76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Impo!$B$2:$F$2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Regular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Impo!$B$4:$F$4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22</c:v>
                </c:pt>
                <c:pt idx="3">
                  <c:v>162</c:v>
                </c:pt>
                <c:pt idx="4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D-4EB3-9C6C-40B3AF88A05D}"/>
            </c:ext>
          </c:extLst>
        </c:ser>
        <c:ser>
          <c:idx val="2"/>
          <c:order val="2"/>
          <c:tx>
            <c:strRef>
              <c:f>Impo!$A$5</c:f>
              <c:strCache>
                <c:ptCount val="1"/>
                <c:pt idx="0">
                  <c:v>Calidad de la información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5000"/>
                    <a:satMod val="130000"/>
                  </a:schemeClr>
                </a:gs>
                <a:gs pos="34000">
                  <a:schemeClr val="accent2">
                    <a:shade val="87000"/>
                    <a:satMod val="125000"/>
                  </a:schemeClr>
                </a:gs>
                <a:gs pos="70000">
                  <a:schemeClr val="accent2"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4"/>
              <c:layout>
                <c:manualLayout>
                  <c:x val="0"/>
                  <c:y val="-4.85731633272616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5D-4EB3-9C6C-40B3AF88A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Impo!$B$2:$F$2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Regular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Impo!$B$5:$F$5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29</c:v>
                </c:pt>
                <c:pt idx="3">
                  <c:v>131</c:v>
                </c:pt>
                <c:pt idx="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5D-4EB3-9C6C-40B3AF88A05D}"/>
            </c:ext>
          </c:extLst>
        </c:ser>
        <c:ser>
          <c:idx val="3"/>
          <c:order val="3"/>
          <c:tx>
            <c:strRef>
              <c:f>Impo!$A$6</c:f>
              <c:strCache>
                <c:ptCount val="1"/>
                <c:pt idx="0">
                  <c:v>Contenido publicado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85000"/>
                    <a:satMod val="130000"/>
                  </a:schemeClr>
                </a:gs>
                <a:gs pos="34000">
                  <a:schemeClr val="accent2">
                    <a:tint val="77000"/>
                    <a:shade val="87000"/>
                    <a:satMod val="125000"/>
                  </a:schemeClr>
                </a:gs>
                <a:gs pos="70000">
                  <a:schemeClr val="accent2">
                    <a:tint val="77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77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3"/>
              <c:layout>
                <c:manualLayout>
                  <c:x val="0"/>
                  <c:y val="-2.4286581663630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5D-4EB3-9C6C-40B3AF88A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Impo!$B$2:$F$2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Regular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Impo!$B$6:$F$6</c:f>
              <c:numCache>
                <c:formatCode>General</c:formatCode>
                <c:ptCount val="5"/>
                <c:pt idx="0">
                  <c:v>5</c:v>
                </c:pt>
                <c:pt idx="1">
                  <c:v>6</c:v>
                </c:pt>
                <c:pt idx="2">
                  <c:v>29</c:v>
                </c:pt>
                <c:pt idx="3">
                  <c:v>153</c:v>
                </c:pt>
                <c:pt idx="4">
                  <c:v>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5D-4EB3-9C6C-40B3AF88A05D}"/>
            </c:ext>
          </c:extLst>
        </c:ser>
        <c:ser>
          <c:idx val="4"/>
          <c:order val="4"/>
          <c:tx>
            <c:strRef>
              <c:f>Impo!$A$7</c:f>
              <c:strCache>
                <c:ptCount val="1"/>
                <c:pt idx="0">
                  <c:v>Frecuencia de actualización del contenido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85000"/>
                    <a:satMod val="130000"/>
                  </a:schemeClr>
                </a:gs>
                <a:gs pos="34000">
                  <a:schemeClr val="accent2">
                    <a:tint val="54000"/>
                    <a:shade val="87000"/>
                    <a:satMod val="125000"/>
                  </a:schemeClr>
                </a:gs>
                <a:gs pos="70000">
                  <a:schemeClr val="accent2">
                    <a:tint val="54000"/>
                    <a:tint val="100000"/>
                    <a:shade val="90000"/>
                    <a:satMod val="130000"/>
                  </a:schemeClr>
                </a:gs>
                <a:gs pos="100000">
                  <a:schemeClr val="accent2">
                    <a:tint val="54000"/>
                    <a:tint val="100000"/>
                    <a:shade val="100000"/>
                    <a:satMod val="110000"/>
                  </a:schemeClr>
                </a:gs>
              </a:gsLst>
              <a:path path="circle">
                <a:fillToRect l="100000" t="100000" r="100000" b="100000"/>
              </a:path>
            </a:gradFill>
            <a:ln>
              <a:noFill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4"/>
              <c:layout>
                <c:manualLayout>
                  <c:x val="-1.7246586592237808E-16"/>
                  <c:y val="-4.85731633272616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5D-4EB3-9C6C-40B3AF88A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Impo!$B$2:$F$2</c:f>
              <c:strCache>
                <c:ptCount val="5"/>
                <c:pt idx="0">
                  <c:v>Nada importante</c:v>
                </c:pt>
                <c:pt idx="1">
                  <c:v>Poco importante</c:v>
                </c:pt>
                <c:pt idx="2">
                  <c:v>Regular</c:v>
                </c:pt>
                <c:pt idx="3">
                  <c:v>Importante</c:v>
                </c:pt>
                <c:pt idx="4">
                  <c:v>Muy importante</c:v>
                </c:pt>
              </c:strCache>
            </c:strRef>
          </c:cat>
          <c:val>
            <c:numRef>
              <c:f>Impo!$B$7:$F$7</c:f>
              <c:numCache>
                <c:formatCode>General</c:formatCode>
                <c:ptCount val="5"/>
                <c:pt idx="0">
                  <c:v>6</c:v>
                </c:pt>
                <c:pt idx="1">
                  <c:v>9</c:v>
                </c:pt>
                <c:pt idx="2">
                  <c:v>33</c:v>
                </c:pt>
                <c:pt idx="3">
                  <c:v>146</c:v>
                </c:pt>
                <c:pt idx="4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5D-4EB3-9C6C-40B3AF88A0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31524032"/>
        <c:axId val="1731497376"/>
      </c:barChart>
      <c:catAx>
        <c:axId val="173152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497376"/>
        <c:crosses val="autoZero"/>
        <c:auto val="1"/>
        <c:lblAlgn val="ctr"/>
        <c:lblOffset val="100"/>
        <c:noMultiLvlLbl val="0"/>
      </c:catAx>
      <c:valAx>
        <c:axId val="173149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3152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2D3778-107C-448A-9244-451219DC2098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8348A5BE-E979-44CD-A399-3D831E2717F7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El seguimiento a graduados es obligatorio para la instituciones de educación superior.</a:t>
          </a:r>
          <a:endParaRPr lang="es-419" dirty="0"/>
        </a:p>
      </dgm:t>
    </dgm:pt>
    <dgm:pt modelId="{B4CD9FB5-01A5-4D50-A136-D47B52E7F9B1}" type="parTrans" cxnId="{9E817512-7A2E-482D-8F15-10C53CEF79BF}">
      <dgm:prSet/>
      <dgm:spPr/>
      <dgm:t>
        <a:bodyPr/>
        <a:lstStyle/>
        <a:p>
          <a:endParaRPr lang="es-419"/>
        </a:p>
      </dgm:t>
    </dgm:pt>
    <dgm:pt modelId="{10B8D362-0E72-4E10-B511-573F7543BD0D}" type="sibTrans" cxnId="{9E817512-7A2E-482D-8F15-10C53CEF79BF}">
      <dgm:prSet/>
      <dgm:spPr/>
      <dgm:t>
        <a:bodyPr/>
        <a:lstStyle/>
        <a:p>
          <a:endParaRPr lang="es-419"/>
        </a:p>
      </dgm:t>
    </dgm:pt>
    <dgm:pt modelId="{EE587674-1A93-40FC-96EF-EC4FE275841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Los resultados deben ser remitidos al CACES (Consejo de Aseguramiento de la Calidad de la Educación Superior).</a:t>
          </a:r>
          <a:endParaRPr lang="es-419" dirty="0"/>
        </a:p>
      </dgm:t>
    </dgm:pt>
    <dgm:pt modelId="{D6407F37-1EBE-41C3-A6A9-E6D2EB46FCF7}" type="parTrans" cxnId="{758F281F-F1A2-4D6B-9FA6-A3A45DCCB955}">
      <dgm:prSet/>
      <dgm:spPr/>
      <dgm:t>
        <a:bodyPr/>
        <a:lstStyle/>
        <a:p>
          <a:endParaRPr lang="es-419"/>
        </a:p>
      </dgm:t>
    </dgm:pt>
    <dgm:pt modelId="{13FFA7F9-27B9-47EF-B306-6800C233C65B}" type="sibTrans" cxnId="{758F281F-F1A2-4D6B-9FA6-A3A45DCCB955}">
      <dgm:prSet/>
      <dgm:spPr/>
      <dgm:t>
        <a:bodyPr/>
        <a:lstStyle/>
        <a:p>
          <a:endParaRPr lang="es-419"/>
        </a:p>
      </dgm:t>
    </dgm:pt>
    <dgm:pt modelId="{D33EEF8A-79D7-4780-AC95-29B5ACA066F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Tiene dos beneficios principales: Aporta a la calificación de la institución y brinda información importante para el proceso de mejora continua.</a:t>
          </a:r>
          <a:endParaRPr lang="es-419" dirty="0"/>
        </a:p>
      </dgm:t>
    </dgm:pt>
    <dgm:pt modelId="{A8797D43-5B46-45BF-8AC5-5463B74DA8CE}" type="parTrans" cxnId="{39AF040B-B579-49C9-A84C-9601677C6856}">
      <dgm:prSet/>
      <dgm:spPr/>
      <dgm:t>
        <a:bodyPr/>
        <a:lstStyle/>
        <a:p>
          <a:endParaRPr lang="es-419"/>
        </a:p>
      </dgm:t>
    </dgm:pt>
    <dgm:pt modelId="{6A73DB7D-92AC-49DA-BF5A-E89656A41A8E}" type="sibTrans" cxnId="{39AF040B-B579-49C9-A84C-9601677C6856}">
      <dgm:prSet/>
      <dgm:spPr/>
      <dgm:t>
        <a:bodyPr/>
        <a:lstStyle/>
        <a:p>
          <a:endParaRPr lang="es-419"/>
        </a:p>
      </dgm:t>
    </dgm:pt>
    <dgm:pt modelId="{6A1FA652-C5FC-4046-B79A-24A3235E217F}" type="pres">
      <dgm:prSet presAssocID="{DC2D3778-107C-448A-9244-451219DC2098}" presName="outerComposite" presStyleCnt="0">
        <dgm:presLayoutVars>
          <dgm:chMax val="5"/>
          <dgm:dir/>
          <dgm:resizeHandles val="exact"/>
        </dgm:presLayoutVars>
      </dgm:prSet>
      <dgm:spPr/>
    </dgm:pt>
    <dgm:pt modelId="{0402A3C5-7037-462E-87B3-D631D5C51668}" type="pres">
      <dgm:prSet presAssocID="{DC2D3778-107C-448A-9244-451219DC2098}" presName="dummyMaxCanvas" presStyleCnt="0">
        <dgm:presLayoutVars/>
      </dgm:prSet>
      <dgm:spPr/>
    </dgm:pt>
    <dgm:pt modelId="{3F539ABF-22E5-4577-8FAA-AD1C34213241}" type="pres">
      <dgm:prSet presAssocID="{DC2D3778-107C-448A-9244-451219DC2098}" presName="ThreeNodes_1" presStyleLbl="node1" presStyleIdx="0" presStyleCnt="3">
        <dgm:presLayoutVars>
          <dgm:bulletEnabled val="1"/>
        </dgm:presLayoutVars>
      </dgm:prSet>
      <dgm:spPr/>
    </dgm:pt>
    <dgm:pt modelId="{412B11A8-1086-41BE-B94B-A9551737A3AD}" type="pres">
      <dgm:prSet presAssocID="{DC2D3778-107C-448A-9244-451219DC2098}" presName="ThreeNodes_2" presStyleLbl="node1" presStyleIdx="1" presStyleCnt="3">
        <dgm:presLayoutVars>
          <dgm:bulletEnabled val="1"/>
        </dgm:presLayoutVars>
      </dgm:prSet>
      <dgm:spPr/>
    </dgm:pt>
    <dgm:pt modelId="{F728B07C-EFFB-4E3A-B301-0335FDA438C8}" type="pres">
      <dgm:prSet presAssocID="{DC2D3778-107C-448A-9244-451219DC2098}" presName="ThreeNodes_3" presStyleLbl="node1" presStyleIdx="2" presStyleCnt="3">
        <dgm:presLayoutVars>
          <dgm:bulletEnabled val="1"/>
        </dgm:presLayoutVars>
      </dgm:prSet>
      <dgm:spPr/>
    </dgm:pt>
    <dgm:pt modelId="{2A0410A6-35AA-414C-B6CB-6DD31086844B}" type="pres">
      <dgm:prSet presAssocID="{DC2D3778-107C-448A-9244-451219DC2098}" presName="ThreeConn_1-2" presStyleLbl="fgAccFollowNode1" presStyleIdx="0" presStyleCnt="2">
        <dgm:presLayoutVars>
          <dgm:bulletEnabled val="1"/>
        </dgm:presLayoutVars>
      </dgm:prSet>
      <dgm:spPr/>
    </dgm:pt>
    <dgm:pt modelId="{B038D66D-70D3-4EBA-A715-84E104837CA6}" type="pres">
      <dgm:prSet presAssocID="{DC2D3778-107C-448A-9244-451219DC2098}" presName="ThreeConn_2-3" presStyleLbl="fgAccFollowNode1" presStyleIdx="1" presStyleCnt="2">
        <dgm:presLayoutVars>
          <dgm:bulletEnabled val="1"/>
        </dgm:presLayoutVars>
      </dgm:prSet>
      <dgm:spPr/>
    </dgm:pt>
    <dgm:pt modelId="{15D00596-4F27-4017-BD8A-D0706EC56699}" type="pres">
      <dgm:prSet presAssocID="{DC2D3778-107C-448A-9244-451219DC2098}" presName="ThreeNodes_1_text" presStyleLbl="node1" presStyleIdx="2" presStyleCnt="3">
        <dgm:presLayoutVars>
          <dgm:bulletEnabled val="1"/>
        </dgm:presLayoutVars>
      </dgm:prSet>
      <dgm:spPr/>
    </dgm:pt>
    <dgm:pt modelId="{8ABA2A24-04D5-45CE-AD2D-45340BDF501D}" type="pres">
      <dgm:prSet presAssocID="{DC2D3778-107C-448A-9244-451219DC2098}" presName="ThreeNodes_2_text" presStyleLbl="node1" presStyleIdx="2" presStyleCnt="3">
        <dgm:presLayoutVars>
          <dgm:bulletEnabled val="1"/>
        </dgm:presLayoutVars>
      </dgm:prSet>
      <dgm:spPr/>
    </dgm:pt>
    <dgm:pt modelId="{964B9FA1-6501-4FC5-A878-EB3EEF51B0F9}" type="pres">
      <dgm:prSet presAssocID="{DC2D3778-107C-448A-9244-451219DC209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05B20501-07EF-4A74-BDC7-440DC3244356}" type="presOf" srcId="{10B8D362-0E72-4E10-B511-573F7543BD0D}" destId="{2A0410A6-35AA-414C-B6CB-6DD31086844B}" srcOrd="0" destOrd="0" presId="urn:microsoft.com/office/officeart/2005/8/layout/vProcess5"/>
    <dgm:cxn modelId="{39AF040B-B579-49C9-A84C-9601677C6856}" srcId="{DC2D3778-107C-448A-9244-451219DC2098}" destId="{D33EEF8A-79D7-4780-AC95-29B5ACA066FC}" srcOrd="2" destOrd="0" parTransId="{A8797D43-5B46-45BF-8AC5-5463B74DA8CE}" sibTransId="{6A73DB7D-92AC-49DA-BF5A-E89656A41A8E}"/>
    <dgm:cxn modelId="{E2AC100E-B7AF-4AAA-B5F1-A16A097D2163}" type="presOf" srcId="{8348A5BE-E979-44CD-A399-3D831E2717F7}" destId="{3F539ABF-22E5-4577-8FAA-AD1C34213241}" srcOrd="0" destOrd="0" presId="urn:microsoft.com/office/officeart/2005/8/layout/vProcess5"/>
    <dgm:cxn modelId="{9E817512-7A2E-482D-8F15-10C53CEF79BF}" srcId="{DC2D3778-107C-448A-9244-451219DC2098}" destId="{8348A5BE-E979-44CD-A399-3D831E2717F7}" srcOrd="0" destOrd="0" parTransId="{B4CD9FB5-01A5-4D50-A136-D47B52E7F9B1}" sibTransId="{10B8D362-0E72-4E10-B511-573F7543BD0D}"/>
    <dgm:cxn modelId="{FB2D631D-CA23-4F40-B2C8-4D4C9DF59B18}" type="presOf" srcId="{D33EEF8A-79D7-4780-AC95-29B5ACA066FC}" destId="{F728B07C-EFFB-4E3A-B301-0335FDA438C8}" srcOrd="0" destOrd="0" presId="urn:microsoft.com/office/officeart/2005/8/layout/vProcess5"/>
    <dgm:cxn modelId="{758F281F-F1A2-4D6B-9FA6-A3A45DCCB955}" srcId="{DC2D3778-107C-448A-9244-451219DC2098}" destId="{EE587674-1A93-40FC-96EF-EC4FE2758412}" srcOrd="1" destOrd="0" parTransId="{D6407F37-1EBE-41C3-A6A9-E6D2EB46FCF7}" sibTransId="{13FFA7F9-27B9-47EF-B306-6800C233C65B}"/>
    <dgm:cxn modelId="{A1592F20-622A-4260-A06F-695AD9EDA52D}" type="presOf" srcId="{13FFA7F9-27B9-47EF-B306-6800C233C65B}" destId="{B038D66D-70D3-4EBA-A715-84E104837CA6}" srcOrd="0" destOrd="0" presId="urn:microsoft.com/office/officeart/2005/8/layout/vProcess5"/>
    <dgm:cxn modelId="{820A4C34-70B8-496A-9CC3-A2D410F44965}" type="presOf" srcId="{EE587674-1A93-40FC-96EF-EC4FE2758412}" destId="{412B11A8-1086-41BE-B94B-A9551737A3AD}" srcOrd="0" destOrd="0" presId="urn:microsoft.com/office/officeart/2005/8/layout/vProcess5"/>
    <dgm:cxn modelId="{EC0B1535-1D9D-4C78-BDFE-1D34C9F89FC0}" type="presOf" srcId="{DC2D3778-107C-448A-9244-451219DC2098}" destId="{6A1FA652-C5FC-4046-B79A-24A3235E217F}" srcOrd="0" destOrd="0" presId="urn:microsoft.com/office/officeart/2005/8/layout/vProcess5"/>
    <dgm:cxn modelId="{8872D160-F228-45A5-B702-D526581270AA}" type="presOf" srcId="{D33EEF8A-79D7-4780-AC95-29B5ACA066FC}" destId="{964B9FA1-6501-4FC5-A878-EB3EEF51B0F9}" srcOrd="1" destOrd="0" presId="urn:microsoft.com/office/officeart/2005/8/layout/vProcess5"/>
    <dgm:cxn modelId="{6FE198AD-FE5B-4A17-AD03-A1B351F35353}" type="presOf" srcId="{EE587674-1A93-40FC-96EF-EC4FE2758412}" destId="{8ABA2A24-04D5-45CE-AD2D-45340BDF501D}" srcOrd="1" destOrd="0" presId="urn:microsoft.com/office/officeart/2005/8/layout/vProcess5"/>
    <dgm:cxn modelId="{7A90F6FE-943C-413B-8B11-F5644368E8C4}" type="presOf" srcId="{8348A5BE-E979-44CD-A399-3D831E2717F7}" destId="{15D00596-4F27-4017-BD8A-D0706EC56699}" srcOrd="1" destOrd="0" presId="urn:microsoft.com/office/officeart/2005/8/layout/vProcess5"/>
    <dgm:cxn modelId="{77519E2E-0B8F-4F3E-88C4-50D51EFFAE11}" type="presParOf" srcId="{6A1FA652-C5FC-4046-B79A-24A3235E217F}" destId="{0402A3C5-7037-462E-87B3-D631D5C51668}" srcOrd="0" destOrd="0" presId="urn:microsoft.com/office/officeart/2005/8/layout/vProcess5"/>
    <dgm:cxn modelId="{7DE2EDBA-AE8F-4402-A3F1-C85C235F2B1A}" type="presParOf" srcId="{6A1FA652-C5FC-4046-B79A-24A3235E217F}" destId="{3F539ABF-22E5-4577-8FAA-AD1C34213241}" srcOrd="1" destOrd="0" presId="urn:microsoft.com/office/officeart/2005/8/layout/vProcess5"/>
    <dgm:cxn modelId="{87ADBBB3-2A35-423D-8E6A-C615F424F8D2}" type="presParOf" srcId="{6A1FA652-C5FC-4046-B79A-24A3235E217F}" destId="{412B11A8-1086-41BE-B94B-A9551737A3AD}" srcOrd="2" destOrd="0" presId="urn:microsoft.com/office/officeart/2005/8/layout/vProcess5"/>
    <dgm:cxn modelId="{6E1B28AC-DCE7-4787-98D0-678B9DCA4FE5}" type="presParOf" srcId="{6A1FA652-C5FC-4046-B79A-24A3235E217F}" destId="{F728B07C-EFFB-4E3A-B301-0335FDA438C8}" srcOrd="3" destOrd="0" presId="urn:microsoft.com/office/officeart/2005/8/layout/vProcess5"/>
    <dgm:cxn modelId="{B7A47490-6AA7-4632-BD69-8338BB6F02B2}" type="presParOf" srcId="{6A1FA652-C5FC-4046-B79A-24A3235E217F}" destId="{2A0410A6-35AA-414C-B6CB-6DD31086844B}" srcOrd="4" destOrd="0" presId="urn:microsoft.com/office/officeart/2005/8/layout/vProcess5"/>
    <dgm:cxn modelId="{27B06A71-E6C7-46AD-947B-8B1D79B4D86F}" type="presParOf" srcId="{6A1FA652-C5FC-4046-B79A-24A3235E217F}" destId="{B038D66D-70D3-4EBA-A715-84E104837CA6}" srcOrd="5" destOrd="0" presId="urn:microsoft.com/office/officeart/2005/8/layout/vProcess5"/>
    <dgm:cxn modelId="{D92C9D02-62DC-4ACC-B5AC-AC97B8CC9FB2}" type="presParOf" srcId="{6A1FA652-C5FC-4046-B79A-24A3235E217F}" destId="{15D00596-4F27-4017-BD8A-D0706EC56699}" srcOrd="6" destOrd="0" presId="urn:microsoft.com/office/officeart/2005/8/layout/vProcess5"/>
    <dgm:cxn modelId="{1C14A59A-9F1D-4DE1-A9BD-9A67F653B466}" type="presParOf" srcId="{6A1FA652-C5FC-4046-B79A-24A3235E217F}" destId="{8ABA2A24-04D5-45CE-AD2D-45340BDF501D}" srcOrd="7" destOrd="0" presId="urn:microsoft.com/office/officeart/2005/8/layout/vProcess5"/>
    <dgm:cxn modelId="{EF1BC2CC-8242-4791-A93E-39A1E5E1D7AD}" type="presParOf" srcId="{6A1FA652-C5FC-4046-B79A-24A3235E217F}" destId="{964B9FA1-6501-4FC5-A878-EB3EEF51B0F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562D93-83D3-4362-9C9A-5A4BC198C05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4846A993-EBD8-4E17-B890-2707CA2C4EBE}">
      <dgm:prSet phldrT="[Texto]"/>
      <dgm:spPr/>
      <dgm:t>
        <a:bodyPr/>
        <a:lstStyle/>
        <a:p>
          <a:r>
            <a:rPr lang="es-ES" dirty="0"/>
            <a:t>No existe un plan de comunicación institucional destinado a la relación de la universidad con sus graduados.</a:t>
          </a:r>
          <a:endParaRPr lang="es-419" dirty="0"/>
        </a:p>
      </dgm:t>
    </dgm:pt>
    <dgm:pt modelId="{60FD8A3F-33E0-49A3-8F4D-D8065C8B3C57}" type="parTrans" cxnId="{FDBB6899-19C8-4A2C-9D1F-F169BF3C15B6}">
      <dgm:prSet/>
      <dgm:spPr/>
      <dgm:t>
        <a:bodyPr/>
        <a:lstStyle/>
        <a:p>
          <a:endParaRPr lang="es-419"/>
        </a:p>
      </dgm:t>
    </dgm:pt>
    <dgm:pt modelId="{9926A285-B751-4372-AE16-F95A6CC763E1}" type="sibTrans" cxnId="{FDBB6899-19C8-4A2C-9D1F-F169BF3C15B6}">
      <dgm:prSet/>
      <dgm:spPr/>
      <dgm:t>
        <a:bodyPr/>
        <a:lstStyle/>
        <a:p>
          <a:endParaRPr lang="es-419"/>
        </a:p>
      </dgm:t>
    </dgm:pt>
    <dgm:pt modelId="{B62738F8-936D-4D95-B8D2-91B8AB855C69}">
      <dgm:prSet phldrT="[Texto]"/>
      <dgm:spPr/>
      <dgm:t>
        <a:bodyPr/>
        <a:lstStyle/>
        <a:p>
          <a:r>
            <a:rPr lang="es-ES" dirty="0"/>
            <a:t>Esto implica que recursos sean mal destinados y empleados.</a:t>
          </a:r>
          <a:endParaRPr lang="es-419" dirty="0"/>
        </a:p>
      </dgm:t>
    </dgm:pt>
    <dgm:pt modelId="{0DD1894F-3F53-4CBF-B1F6-38A2AD68B836}" type="parTrans" cxnId="{41E77DC3-D9FE-4C98-B19E-798EE812C278}">
      <dgm:prSet/>
      <dgm:spPr/>
      <dgm:t>
        <a:bodyPr/>
        <a:lstStyle/>
        <a:p>
          <a:endParaRPr lang="es-419"/>
        </a:p>
      </dgm:t>
    </dgm:pt>
    <dgm:pt modelId="{E7294A3E-D785-4049-945B-285618634F06}" type="sibTrans" cxnId="{41E77DC3-D9FE-4C98-B19E-798EE812C278}">
      <dgm:prSet/>
      <dgm:spPr/>
      <dgm:t>
        <a:bodyPr/>
        <a:lstStyle/>
        <a:p>
          <a:endParaRPr lang="es-419"/>
        </a:p>
      </dgm:t>
    </dgm:pt>
    <dgm:pt modelId="{E7FDDFAA-995C-416E-883E-30DB76EF972E}">
      <dgm:prSet phldrT="[Texto]"/>
      <dgm:spPr/>
      <dgm:t>
        <a:bodyPr/>
        <a:lstStyle/>
        <a:p>
          <a:r>
            <a:rPr lang="es-ES" dirty="0"/>
            <a:t>Aprovechar el auge de los medios digitales permitirá mejorar la relación que la universidad mantiene con sus graduados.</a:t>
          </a:r>
          <a:endParaRPr lang="es-419" dirty="0"/>
        </a:p>
      </dgm:t>
    </dgm:pt>
    <dgm:pt modelId="{CE201AC3-955B-4989-A879-AA183C0F73FF}" type="parTrans" cxnId="{1E16241D-7541-4187-A70E-D9FAF92123FD}">
      <dgm:prSet/>
      <dgm:spPr/>
      <dgm:t>
        <a:bodyPr/>
        <a:lstStyle/>
        <a:p>
          <a:endParaRPr lang="es-419"/>
        </a:p>
      </dgm:t>
    </dgm:pt>
    <dgm:pt modelId="{64FF3255-8B5C-4AF3-B30B-5A902C80B756}" type="sibTrans" cxnId="{1E16241D-7541-4187-A70E-D9FAF92123FD}">
      <dgm:prSet/>
      <dgm:spPr/>
      <dgm:t>
        <a:bodyPr/>
        <a:lstStyle/>
        <a:p>
          <a:endParaRPr lang="es-419"/>
        </a:p>
      </dgm:t>
    </dgm:pt>
    <dgm:pt modelId="{3B961573-2451-4ADA-82A6-FF1FA72A582B}" type="pres">
      <dgm:prSet presAssocID="{CD562D93-83D3-4362-9C9A-5A4BC198C059}" presName="Name0" presStyleCnt="0">
        <dgm:presLayoutVars>
          <dgm:chMax val="7"/>
          <dgm:chPref val="7"/>
          <dgm:dir/>
        </dgm:presLayoutVars>
      </dgm:prSet>
      <dgm:spPr/>
    </dgm:pt>
    <dgm:pt modelId="{6ABA45E5-921C-4273-89FE-ECAEDC4F5DF4}" type="pres">
      <dgm:prSet presAssocID="{CD562D93-83D3-4362-9C9A-5A4BC198C059}" presName="Name1" presStyleCnt="0"/>
      <dgm:spPr/>
    </dgm:pt>
    <dgm:pt modelId="{7780C588-47E6-4585-80CB-AE03780EF474}" type="pres">
      <dgm:prSet presAssocID="{CD562D93-83D3-4362-9C9A-5A4BC198C059}" presName="cycle" presStyleCnt="0"/>
      <dgm:spPr/>
    </dgm:pt>
    <dgm:pt modelId="{2A8619B1-B2DC-457C-80F4-DDD793CBB40C}" type="pres">
      <dgm:prSet presAssocID="{CD562D93-83D3-4362-9C9A-5A4BC198C059}" presName="srcNode" presStyleLbl="node1" presStyleIdx="0" presStyleCnt="3"/>
      <dgm:spPr/>
    </dgm:pt>
    <dgm:pt modelId="{FCFA7DFC-45F7-4189-970E-8E6F26F51418}" type="pres">
      <dgm:prSet presAssocID="{CD562D93-83D3-4362-9C9A-5A4BC198C059}" presName="conn" presStyleLbl="parChTrans1D2" presStyleIdx="0" presStyleCnt="1"/>
      <dgm:spPr/>
    </dgm:pt>
    <dgm:pt modelId="{756CCC0E-D487-4CD0-87F2-52DFCFA1AA1B}" type="pres">
      <dgm:prSet presAssocID="{CD562D93-83D3-4362-9C9A-5A4BC198C059}" presName="extraNode" presStyleLbl="node1" presStyleIdx="0" presStyleCnt="3"/>
      <dgm:spPr/>
    </dgm:pt>
    <dgm:pt modelId="{AC2643BC-477A-420C-8FE2-9EC812C11B44}" type="pres">
      <dgm:prSet presAssocID="{CD562D93-83D3-4362-9C9A-5A4BC198C059}" presName="dstNode" presStyleLbl="node1" presStyleIdx="0" presStyleCnt="3"/>
      <dgm:spPr/>
    </dgm:pt>
    <dgm:pt modelId="{5D07A238-CE5D-4FEB-B8E3-F19A32AA063B}" type="pres">
      <dgm:prSet presAssocID="{4846A993-EBD8-4E17-B890-2707CA2C4EBE}" presName="text_1" presStyleLbl="node1" presStyleIdx="0" presStyleCnt="3">
        <dgm:presLayoutVars>
          <dgm:bulletEnabled val="1"/>
        </dgm:presLayoutVars>
      </dgm:prSet>
      <dgm:spPr/>
    </dgm:pt>
    <dgm:pt modelId="{C257131F-16D8-4834-A2DF-C3E29A49705F}" type="pres">
      <dgm:prSet presAssocID="{4846A993-EBD8-4E17-B890-2707CA2C4EBE}" presName="accent_1" presStyleCnt="0"/>
      <dgm:spPr/>
    </dgm:pt>
    <dgm:pt modelId="{9D226FB0-8D4E-4B27-9A47-759828978D9D}" type="pres">
      <dgm:prSet presAssocID="{4846A993-EBD8-4E17-B890-2707CA2C4EBE}" presName="accentRepeatNode" presStyleLbl="solidFgAcc1" presStyleIdx="0" presStyleCnt="3"/>
      <dgm:spPr/>
    </dgm:pt>
    <dgm:pt modelId="{31C2EF64-5CE1-4EA7-AF16-1463C326B3DA}" type="pres">
      <dgm:prSet presAssocID="{B62738F8-936D-4D95-B8D2-91B8AB855C69}" presName="text_2" presStyleLbl="node1" presStyleIdx="1" presStyleCnt="3">
        <dgm:presLayoutVars>
          <dgm:bulletEnabled val="1"/>
        </dgm:presLayoutVars>
      </dgm:prSet>
      <dgm:spPr/>
    </dgm:pt>
    <dgm:pt modelId="{34599172-9090-4C72-A93E-26A7DF0DB7AC}" type="pres">
      <dgm:prSet presAssocID="{B62738F8-936D-4D95-B8D2-91B8AB855C69}" presName="accent_2" presStyleCnt="0"/>
      <dgm:spPr/>
    </dgm:pt>
    <dgm:pt modelId="{2892CB86-0DDD-4F55-B689-8F641A3697FC}" type="pres">
      <dgm:prSet presAssocID="{B62738F8-936D-4D95-B8D2-91B8AB855C69}" presName="accentRepeatNode" presStyleLbl="solidFgAcc1" presStyleIdx="1" presStyleCnt="3"/>
      <dgm:spPr/>
    </dgm:pt>
    <dgm:pt modelId="{DFE6AE3D-7933-4F63-BA56-EB2025AC0118}" type="pres">
      <dgm:prSet presAssocID="{E7FDDFAA-995C-416E-883E-30DB76EF972E}" presName="text_3" presStyleLbl="node1" presStyleIdx="2" presStyleCnt="3">
        <dgm:presLayoutVars>
          <dgm:bulletEnabled val="1"/>
        </dgm:presLayoutVars>
      </dgm:prSet>
      <dgm:spPr/>
    </dgm:pt>
    <dgm:pt modelId="{88DF35DD-A8CA-495D-813C-B2D36E6E8F8C}" type="pres">
      <dgm:prSet presAssocID="{E7FDDFAA-995C-416E-883E-30DB76EF972E}" presName="accent_3" presStyleCnt="0"/>
      <dgm:spPr/>
    </dgm:pt>
    <dgm:pt modelId="{12F97BEF-0B31-45A2-A42C-149FE886D363}" type="pres">
      <dgm:prSet presAssocID="{E7FDDFAA-995C-416E-883E-30DB76EF972E}" presName="accentRepeatNode" presStyleLbl="solidFgAcc1" presStyleIdx="2" presStyleCnt="3"/>
      <dgm:spPr/>
    </dgm:pt>
  </dgm:ptLst>
  <dgm:cxnLst>
    <dgm:cxn modelId="{1E16241D-7541-4187-A70E-D9FAF92123FD}" srcId="{CD562D93-83D3-4362-9C9A-5A4BC198C059}" destId="{E7FDDFAA-995C-416E-883E-30DB76EF972E}" srcOrd="2" destOrd="0" parTransId="{CE201AC3-955B-4989-A879-AA183C0F73FF}" sibTransId="{64FF3255-8B5C-4AF3-B30B-5A902C80B756}"/>
    <dgm:cxn modelId="{225C875E-05E9-41A5-9261-EE387AB0FA8D}" type="presOf" srcId="{CD562D93-83D3-4362-9C9A-5A4BC198C059}" destId="{3B961573-2451-4ADA-82A6-FF1FA72A582B}" srcOrd="0" destOrd="0" presId="urn:microsoft.com/office/officeart/2008/layout/VerticalCurvedList"/>
    <dgm:cxn modelId="{FDBB6899-19C8-4A2C-9D1F-F169BF3C15B6}" srcId="{CD562D93-83D3-4362-9C9A-5A4BC198C059}" destId="{4846A993-EBD8-4E17-B890-2707CA2C4EBE}" srcOrd="0" destOrd="0" parTransId="{60FD8A3F-33E0-49A3-8F4D-D8065C8B3C57}" sibTransId="{9926A285-B751-4372-AE16-F95A6CC763E1}"/>
    <dgm:cxn modelId="{41E77DC3-D9FE-4C98-B19E-798EE812C278}" srcId="{CD562D93-83D3-4362-9C9A-5A4BC198C059}" destId="{B62738F8-936D-4D95-B8D2-91B8AB855C69}" srcOrd="1" destOrd="0" parTransId="{0DD1894F-3F53-4CBF-B1F6-38A2AD68B836}" sibTransId="{E7294A3E-D785-4049-945B-285618634F06}"/>
    <dgm:cxn modelId="{F04CFFD8-4EB0-483D-96C5-07C8A556F13D}" type="presOf" srcId="{4846A993-EBD8-4E17-B890-2707CA2C4EBE}" destId="{5D07A238-CE5D-4FEB-B8E3-F19A32AA063B}" srcOrd="0" destOrd="0" presId="urn:microsoft.com/office/officeart/2008/layout/VerticalCurvedList"/>
    <dgm:cxn modelId="{F823D2D9-7CAF-424C-9426-B6A7509A36A3}" type="presOf" srcId="{9926A285-B751-4372-AE16-F95A6CC763E1}" destId="{FCFA7DFC-45F7-4189-970E-8E6F26F51418}" srcOrd="0" destOrd="0" presId="urn:microsoft.com/office/officeart/2008/layout/VerticalCurvedList"/>
    <dgm:cxn modelId="{318994F0-EED0-4A45-A65D-8CE3BE6921EF}" type="presOf" srcId="{E7FDDFAA-995C-416E-883E-30DB76EF972E}" destId="{DFE6AE3D-7933-4F63-BA56-EB2025AC0118}" srcOrd="0" destOrd="0" presId="urn:microsoft.com/office/officeart/2008/layout/VerticalCurvedList"/>
    <dgm:cxn modelId="{797DADFB-4406-4461-BEC3-A9EFF3060A3C}" type="presOf" srcId="{B62738F8-936D-4D95-B8D2-91B8AB855C69}" destId="{31C2EF64-5CE1-4EA7-AF16-1463C326B3DA}" srcOrd="0" destOrd="0" presId="urn:microsoft.com/office/officeart/2008/layout/VerticalCurvedList"/>
    <dgm:cxn modelId="{B835438C-195D-4C15-8ECE-F0525B01844F}" type="presParOf" srcId="{3B961573-2451-4ADA-82A6-FF1FA72A582B}" destId="{6ABA45E5-921C-4273-89FE-ECAEDC4F5DF4}" srcOrd="0" destOrd="0" presId="urn:microsoft.com/office/officeart/2008/layout/VerticalCurvedList"/>
    <dgm:cxn modelId="{62E71D24-2F0C-4F24-944D-4A45DF7DB4D7}" type="presParOf" srcId="{6ABA45E5-921C-4273-89FE-ECAEDC4F5DF4}" destId="{7780C588-47E6-4585-80CB-AE03780EF474}" srcOrd="0" destOrd="0" presId="urn:microsoft.com/office/officeart/2008/layout/VerticalCurvedList"/>
    <dgm:cxn modelId="{316E5D91-4817-40DC-AED5-1FA88219E4FE}" type="presParOf" srcId="{7780C588-47E6-4585-80CB-AE03780EF474}" destId="{2A8619B1-B2DC-457C-80F4-DDD793CBB40C}" srcOrd="0" destOrd="0" presId="urn:microsoft.com/office/officeart/2008/layout/VerticalCurvedList"/>
    <dgm:cxn modelId="{CD0BF633-A5EB-4405-ABAC-DCC40AC8ED01}" type="presParOf" srcId="{7780C588-47E6-4585-80CB-AE03780EF474}" destId="{FCFA7DFC-45F7-4189-970E-8E6F26F51418}" srcOrd="1" destOrd="0" presId="urn:microsoft.com/office/officeart/2008/layout/VerticalCurvedList"/>
    <dgm:cxn modelId="{4F99D3A0-01D1-4640-8038-BFC7472DDC7C}" type="presParOf" srcId="{7780C588-47E6-4585-80CB-AE03780EF474}" destId="{756CCC0E-D487-4CD0-87F2-52DFCFA1AA1B}" srcOrd="2" destOrd="0" presId="urn:microsoft.com/office/officeart/2008/layout/VerticalCurvedList"/>
    <dgm:cxn modelId="{0FB78826-2DA2-44EF-8F4D-9CAF903FC5A1}" type="presParOf" srcId="{7780C588-47E6-4585-80CB-AE03780EF474}" destId="{AC2643BC-477A-420C-8FE2-9EC812C11B44}" srcOrd="3" destOrd="0" presId="urn:microsoft.com/office/officeart/2008/layout/VerticalCurvedList"/>
    <dgm:cxn modelId="{50B9822B-840C-47A2-BE96-9D881DF29C75}" type="presParOf" srcId="{6ABA45E5-921C-4273-89FE-ECAEDC4F5DF4}" destId="{5D07A238-CE5D-4FEB-B8E3-F19A32AA063B}" srcOrd="1" destOrd="0" presId="urn:microsoft.com/office/officeart/2008/layout/VerticalCurvedList"/>
    <dgm:cxn modelId="{27E2CE61-1C87-4EA7-B434-2A7E8B7D46AF}" type="presParOf" srcId="{6ABA45E5-921C-4273-89FE-ECAEDC4F5DF4}" destId="{C257131F-16D8-4834-A2DF-C3E29A49705F}" srcOrd="2" destOrd="0" presId="urn:microsoft.com/office/officeart/2008/layout/VerticalCurvedList"/>
    <dgm:cxn modelId="{173860D1-E386-47FE-A629-CA0BA3D4B50C}" type="presParOf" srcId="{C257131F-16D8-4834-A2DF-C3E29A49705F}" destId="{9D226FB0-8D4E-4B27-9A47-759828978D9D}" srcOrd="0" destOrd="0" presId="urn:microsoft.com/office/officeart/2008/layout/VerticalCurvedList"/>
    <dgm:cxn modelId="{F9E83D74-6E55-4065-981C-D8E7E956EAD1}" type="presParOf" srcId="{6ABA45E5-921C-4273-89FE-ECAEDC4F5DF4}" destId="{31C2EF64-5CE1-4EA7-AF16-1463C326B3DA}" srcOrd="3" destOrd="0" presId="urn:microsoft.com/office/officeart/2008/layout/VerticalCurvedList"/>
    <dgm:cxn modelId="{FA2B1EFF-C918-4DDE-829F-899B011588ED}" type="presParOf" srcId="{6ABA45E5-921C-4273-89FE-ECAEDC4F5DF4}" destId="{34599172-9090-4C72-A93E-26A7DF0DB7AC}" srcOrd="4" destOrd="0" presId="urn:microsoft.com/office/officeart/2008/layout/VerticalCurvedList"/>
    <dgm:cxn modelId="{A53DC5FF-D10F-4FA4-8412-CAB52FE080F0}" type="presParOf" srcId="{34599172-9090-4C72-A93E-26A7DF0DB7AC}" destId="{2892CB86-0DDD-4F55-B689-8F641A3697FC}" srcOrd="0" destOrd="0" presId="urn:microsoft.com/office/officeart/2008/layout/VerticalCurvedList"/>
    <dgm:cxn modelId="{3C000056-1CB3-4522-A5D6-7FBE7CA6F3D0}" type="presParOf" srcId="{6ABA45E5-921C-4273-89FE-ECAEDC4F5DF4}" destId="{DFE6AE3D-7933-4F63-BA56-EB2025AC0118}" srcOrd="5" destOrd="0" presId="urn:microsoft.com/office/officeart/2008/layout/VerticalCurvedList"/>
    <dgm:cxn modelId="{270D7FF1-CD63-4DA5-814A-6A31CD9935D5}" type="presParOf" srcId="{6ABA45E5-921C-4273-89FE-ECAEDC4F5DF4}" destId="{88DF35DD-A8CA-495D-813C-B2D36E6E8F8C}" srcOrd="6" destOrd="0" presId="urn:microsoft.com/office/officeart/2008/layout/VerticalCurvedList"/>
    <dgm:cxn modelId="{5D8ABFBF-D354-41BF-BFEC-19F57F48B205}" type="presParOf" srcId="{88DF35DD-A8CA-495D-813C-B2D36E6E8F8C}" destId="{12F97BEF-0B31-45A2-A42C-149FE886D36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53CBAA-995A-4630-BC0A-FFF49542F64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4747F06A-FE30-4682-A862-37CD9D013393}">
      <dgm:prSet phldrT="[Texto]"/>
      <dgm:spPr/>
      <dgm:t>
        <a:bodyPr/>
        <a:lstStyle/>
        <a:p>
          <a:r>
            <a:rPr lang="es-ES" b="1" dirty="0"/>
            <a:t>Objetivo general:</a:t>
          </a:r>
        </a:p>
        <a:p>
          <a:r>
            <a:rPr lang="es-EC" dirty="0"/>
            <a:t>Realizar un plan de comunicación digital para la Universidad de las Fuerzas Armadas – ESPE, con el fin de que se logre un incremento en el número de graduados que mantienen actualizada su base de datos dentro del proceso de seguimiento realizado por la UFA – ESPE.</a:t>
          </a:r>
          <a:endParaRPr lang="es-419" dirty="0"/>
        </a:p>
      </dgm:t>
    </dgm:pt>
    <dgm:pt modelId="{5CD4631E-15C5-4447-AD7B-4032788B5026}" type="parTrans" cxnId="{8C934E62-E722-455E-A783-CFA14E007EB0}">
      <dgm:prSet/>
      <dgm:spPr/>
      <dgm:t>
        <a:bodyPr/>
        <a:lstStyle/>
        <a:p>
          <a:endParaRPr lang="es-419"/>
        </a:p>
      </dgm:t>
    </dgm:pt>
    <dgm:pt modelId="{5ECCF9C7-9C6C-4D02-A173-19410C27B71F}" type="sibTrans" cxnId="{8C934E62-E722-455E-A783-CFA14E007EB0}">
      <dgm:prSet/>
      <dgm:spPr/>
      <dgm:t>
        <a:bodyPr/>
        <a:lstStyle/>
        <a:p>
          <a:endParaRPr lang="es-419"/>
        </a:p>
      </dgm:t>
    </dgm:pt>
    <dgm:pt modelId="{4B4E0F47-BF90-401F-9D2B-8C378EF7A11A}">
      <dgm:prSet phldrT="[Texto]"/>
      <dgm:spPr/>
      <dgm:t>
        <a:bodyPr/>
        <a:lstStyle/>
        <a:p>
          <a:r>
            <a:rPr lang="es-ES" b="1" dirty="0"/>
            <a:t>Objetivo específico 1:</a:t>
          </a:r>
        </a:p>
        <a:p>
          <a:r>
            <a:rPr lang="es-EC" dirty="0"/>
            <a:t>Identificar los medios de comunicación preferidos por los graduados de la Universidad de las Fuerzas Armadas – ESPE.</a:t>
          </a:r>
          <a:endParaRPr lang="es-419" dirty="0"/>
        </a:p>
      </dgm:t>
    </dgm:pt>
    <dgm:pt modelId="{47BEEE7F-4C15-4872-9833-0AE0508A89C6}" type="parTrans" cxnId="{DFEA4E78-E8C8-495F-80D7-A63AAE691E47}">
      <dgm:prSet/>
      <dgm:spPr/>
      <dgm:t>
        <a:bodyPr/>
        <a:lstStyle/>
        <a:p>
          <a:endParaRPr lang="es-419"/>
        </a:p>
      </dgm:t>
    </dgm:pt>
    <dgm:pt modelId="{4FF2E2BD-F271-424F-8F79-F3B13FDF684F}" type="sibTrans" cxnId="{DFEA4E78-E8C8-495F-80D7-A63AAE691E47}">
      <dgm:prSet/>
      <dgm:spPr/>
      <dgm:t>
        <a:bodyPr/>
        <a:lstStyle/>
        <a:p>
          <a:endParaRPr lang="es-419"/>
        </a:p>
      </dgm:t>
    </dgm:pt>
    <dgm:pt modelId="{ED90D184-EC8C-4D7A-AC62-0AE57B2C9D64}">
      <dgm:prSet phldrT="[Texto]"/>
      <dgm:spPr/>
      <dgm:t>
        <a:bodyPr/>
        <a:lstStyle/>
        <a:p>
          <a:r>
            <a:rPr lang="es-ES" b="1" dirty="0"/>
            <a:t>Objetivo específico 2:</a:t>
          </a:r>
        </a:p>
        <a:p>
          <a:r>
            <a:rPr lang="es-EC" dirty="0"/>
            <a:t>Evaluar la percepción que tienen los graduados sobre el sistema de comunicación existente entre ellos y la UFA – ESPE.</a:t>
          </a:r>
          <a:endParaRPr lang="es-419" dirty="0"/>
        </a:p>
      </dgm:t>
    </dgm:pt>
    <dgm:pt modelId="{E0D5817A-192A-4BB3-B2BD-030FA880B4A1}" type="parTrans" cxnId="{D6355F1D-895F-4089-AED1-9C6613A85A09}">
      <dgm:prSet/>
      <dgm:spPr/>
      <dgm:t>
        <a:bodyPr/>
        <a:lstStyle/>
        <a:p>
          <a:endParaRPr lang="es-419"/>
        </a:p>
      </dgm:t>
    </dgm:pt>
    <dgm:pt modelId="{E71CB92B-57E5-46EB-9620-122E0183C29F}" type="sibTrans" cxnId="{D6355F1D-895F-4089-AED1-9C6613A85A09}">
      <dgm:prSet/>
      <dgm:spPr/>
      <dgm:t>
        <a:bodyPr/>
        <a:lstStyle/>
        <a:p>
          <a:endParaRPr lang="es-419"/>
        </a:p>
      </dgm:t>
    </dgm:pt>
    <dgm:pt modelId="{4235578D-59E6-4FA0-9B11-3D602263AF8A}">
      <dgm:prSet phldrT="[Texto]"/>
      <dgm:spPr/>
      <dgm:t>
        <a:bodyPr/>
        <a:lstStyle/>
        <a:p>
          <a:r>
            <a:rPr lang="es-ES" b="1" dirty="0"/>
            <a:t>Objetivo específico 3:</a:t>
          </a:r>
        </a:p>
        <a:p>
          <a:r>
            <a:rPr lang="es-EC" dirty="0"/>
            <a:t>Establecer las mejores estrategias que permitan una comunicación efectiva con los graduados de la UFA – ESPE. </a:t>
          </a:r>
          <a:endParaRPr lang="es-419" dirty="0"/>
        </a:p>
      </dgm:t>
    </dgm:pt>
    <dgm:pt modelId="{C8C8DC6C-2F9E-4581-A9C8-E6041A5001CF}" type="parTrans" cxnId="{0309A079-F79E-4DED-9CE1-F7E37F4E0EC6}">
      <dgm:prSet/>
      <dgm:spPr/>
      <dgm:t>
        <a:bodyPr/>
        <a:lstStyle/>
        <a:p>
          <a:endParaRPr lang="es-419"/>
        </a:p>
      </dgm:t>
    </dgm:pt>
    <dgm:pt modelId="{7F08C170-D351-44F1-AF52-2F5CC1B6B7FE}" type="sibTrans" cxnId="{0309A079-F79E-4DED-9CE1-F7E37F4E0EC6}">
      <dgm:prSet/>
      <dgm:spPr/>
      <dgm:t>
        <a:bodyPr/>
        <a:lstStyle/>
        <a:p>
          <a:endParaRPr lang="es-419"/>
        </a:p>
      </dgm:t>
    </dgm:pt>
    <dgm:pt modelId="{E5E84FDF-82ED-4BE6-93D0-FA7D7635E763}" type="pres">
      <dgm:prSet presAssocID="{B253CBAA-995A-4630-BC0A-FFF49542F64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D3F9B3-DEF0-40E2-900F-023055745F0A}" type="pres">
      <dgm:prSet presAssocID="{4747F06A-FE30-4682-A862-37CD9D013393}" presName="hierRoot1" presStyleCnt="0"/>
      <dgm:spPr/>
    </dgm:pt>
    <dgm:pt modelId="{3A9A8864-D9D1-41D3-821A-80303E79E3FC}" type="pres">
      <dgm:prSet presAssocID="{4747F06A-FE30-4682-A862-37CD9D013393}" presName="composite" presStyleCnt="0"/>
      <dgm:spPr/>
    </dgm:pt>
    <dgm:pt modelId="{AA99CCC3-2A2B-44EB-8CFD-9574971405CB}" type="pres">
      <dgm:prSet presAssocID="{4747F06A-FE30-4682-A862-37CD9D013393}" presName="background" presStyleLbl="node0" presStyleIdx="0" presStyleCnt="1"/>
      <dgm:spPr/>
    </dgm:pt>
    <dgm:pt modelId="{A3F1C87A-2755-4BC5-9B34-B51079B04866}" type="pres">
      <dgm:prSet presAssocID="{4747F06A-FE30-4682-A862-37CD9D013393}" presName="text" presStyleLbl="fgAcc0" presStyleIdx="0" presStyleCnt="1" custScaleX="294288">
        <dgm:presLayoutVars>
          <dgm:chPref val="3"/>
        </dgm:presLayoutVars>
      </dgm:prSet>
      <dgm:spPr/>
    </dgm:pt>
    <dgm:pt modelId="{3E586562-62F2-41E3-9098-F88099FEAFC4}" type="pres">
      <dgm:prSet presAssocID="{4747F06A-FE30-4682-A862-37CD9D013393}" presName="hierChild2" presStyleCnt="0"/>
      <dgm:spPr/>
    </dgm:pt>
    <dgm:pt modelId="{BACCE277-DFA6-4FB8-A68A-97D7D496E620}" type="pres">
      <dgm:prSet presAssocID="{47BEEE7F-4C15-4872-9833-0AE0508A89C6}" presName="Name10" presStyleLbl="parChTrans1D2" presStyleIdx="0" presStyleCnt="3"/>
      <dgm:spPr/>
    </dgm:pt>
    <dgm:pt modelId="{041F792B-45D9-4A4F-A06E-E12C4D2C51BA}" type="pres">
      <dgm:prSet presAssocID="{4B4E0F47-BF90-401F-9D2B-8C378EF7A11A}" presName="hierRoot2" presStyleCnt="0"/>
      <dgm:spPr/>
    </dgm:pt>
    <dgm:pt modelId="{E9AA0A60-0659-49CA-9F60-60F64B020CC4}" type="pres">
      <dgm:prSet presAssocID="{4B4E0F47-BF90-401F-9D2B-8C378EF7A11A}" presName="composite2" presStyleCnt="0"/>
      <dgm:spPr/>
    </dgm:pt>
    <dgm:pt modelId="{D781CBD6-36F3-4B59-8246-3DE38417AC00}" type="pres">
      <dgm:prSet presAssocID="{4B4E0F47-BF90-401F-9D2B-8C378EF7A11A}" presName="background2" presStyleLbl="node2" presStyleIdx="0" presStyleCnt="3"/>
      <dgm:spPr/>
    </dgm:pt>
    <dgm:pt modelId="{62ED4BF2-4553-4A74-9BBE-583FD698959F}" type="pres">
      <dgm:prSet presAssocID="{4B4E0F47-BF90-401F-9D2B-8C378EF7A11A}" presName="text2" presStyleLbl="fgAcc2" presStyleIdx="0" presStyleCnt="3">
        <dgm:presLayoutVars>
          <dgm:chPref val="3"/>
        </dgm:presLayoutVars>
      </dgm:prSet>
      <dgm:spPr/>
    </dgm:pt>
    <dgm:pt modelId="{29CE4DAA-31B9-463C-AEBF-7427A83C255F}" type="pres">
      <dgm:prSet presAssocID="{4B4E0F47-BF90-401F-9D2B-8C378EF7A11A}" presName="hierChild3" presStyleCnt="0"/>
      <dgm:spPr/>
    </dgm:pt>
    <dgm:pt modelId="{872C6A5B-9332-4744-9426-A4FAD1933DE0}" type="pres">
      <dgm:prSet presAssocID="{E0D5817A-192A-4BB3-B2BD-030FA880B4A1}" presName="Name10" presStyleLbl="parChTrans1D2" presStyleIdx="1" presStyleCnt="3"/>
      <dgm:spPr/>
    </dgm:pt>
    <dgm:pt modelId="{F9029A01-D37C-48E8-9223-540C6F053249}" type="pres">
      <dgm:prSet presAssocID="{ED90D184-EC8C-4D7A-AC62-0AE57B2C9D64}" presName="hierRoot2" presStyleCnt="0"/>
      <dgm:spPr/>
    </dgm:pt>
    <dgm:pt modelId="{E8FD82BC-13B1-4DDE-83AA-DDAC2D882CDB}" type="pres">
      <dgm:prSet presAssocID="{ED90D184-EC8C-4D7A-AC62-0AE57B2C9D64}" presName="composite2" presStyleCnt="0"/>
      <dgm:spPr/>
    </dgm:pt>
    <dgm:pt modelId="{D16492CE-308C-41FC-A5B1-547C805D621E}" type="pres">
      <dgm:prSet presAssocID="{ED90D184-EC8C-4D7A-AC62-0AE57B2C9D64}" presName="background2" presStyleLbl="node2" presStyleIdx="1" presStyleCnt="3"/>
      <dgm:spPr/>
    </dgm:pt>
    <dgm:pt modelId="{C48641EB-1DE0-430C-90B4-09CBCE4FB9E0}" type="pres">
      <dgm:prSet presAssocID="{ED90D184-EC8C-4D7A-AC62-0AE57B2C9D64}" presName="text2" presStyleLbl="fgAcc2" presStyleIdx="1" presStyleCnt="3">
        <dgm:presLayoutVars>
          <dgm:chPref val="3"/>
        </dgm:presLayoutVars>
      </dgm:prSet>
      <dgm:spPr/>
    </dgm:pt>
    <dgm:pt modelId="{50C5450D-0BFB-46B3-B24F-90548841A9DA}" type="pres">
      <dgm:prSet presAssocID="{ED90D184-EC8C-4D7A-AC62-0AE57B2C9D64}" presName="hierChild3" presStyleCnt="0"/>
      <dgm:spPr/>
    </dgm:pt>
    <dgm:pt modelId="{82A4171C-708F-40A2-AA71-C33C8C896EA8}" type="pres">
      <dgm:prSet presAssocID="{C8C8DC6C-2F9E-4581-A9C8-E6041A5001CF}" presName="Name10" presStyleLbl="parChTrans1D2" presStyleIdx="2" presStyleCnt="3"/>
      <dgm:spPr/>
    </dgm:pt>
    <dgm:pt modelId="{26CE9E36-EAF5-4254-B400-29189D882C64}" type="pres">
      <dgm:prSet presAssocID="{4235578D-59E6-4FA0-9B11-3D602263AF8A}" presName="hierRoot2" presStyleCnt="0"/>
      <dgm:spPr/>
    </dgm:pt>
    <dgm:pt modelId="{BE4C5FD1-B1FC-4DD5-AD0E-AFB3F0D96869}" type="pres">
      <dgm:prSet presAssocID="{4235578D-59E6-4FA0-9B11-3D602263AF8A}" presName="composite2" presStyleCnt="0"/>
      <dgm:spPr/>
    </dgm:pt>
    <dgm:pt modelId="{E15BC314-6522-42F4-9F51-C4908F43A61E}" type="pres">
      <dgm:prSet presAssocID="{4235578D-59E6-4FA0-9B11-3D602263AF8A}" presName="background2" presStyleLbl="node2" presStyleIdx="2" presStyleCnt="3"/>
      <dgm:spPr/>
    </dgm:pt>
    <dgm:pt modelId="{E18111E5-DC6F-4C1D-9A0A-5D2460FF4156}" type="pres">
      <dgm:prSet presAssocID="{4235578D-59E6-4FA0-9B11-3D602263AF8A}" presName="text2" presStyleLbl="fgAcc2" presStyleIdx="2" presStyleCnt="3">
        <dgm:presLayoutVars>
          <dgm:chPref val="3"/>
        </dgm:presLayoutVars>
      </dgm:prSet>
      <dgm:spPr/>
    </dgm:pt>
    <dgm:pt modelId="{6EBE9B3C-DF0C-49A7-94ED-F9D54A260E29}" type="pres">
      <dgm:prSet presAssocID="{4235578D-59E6-4FA0-9B11-3D602263AF8A}" presName="hierChild3" presStyleCnt="0"/>
      <dgm:spPr/>
    </dgm:pt>
  </dgm:ptLst>
  <dgm:cxnLst>
    <dgm:cxn modelId="{F458B00C-A512-4814-A689-D5F2CD8DFA5A}" type="presOf" srcId="{E0D5817A-192A-4BB3-B2BD-030FA880B4A1}" destId="{872C6A5B-9332-4744-9426-A4FAD1933DE0}" srcOrd="0" destOrd="0" presId="urn:microsoft.com/office/officeart/2005/8/layout/hierarchy1"/>
    <dgm:cxn modelId="{D6355F1D-895F-4089-AED1-9C6613A85A09}" srcId="{4747F06A-FE30-4682-A862-37CD9D013393}" destId="{ED90D184-EC8C-4D7A-AC62-0AE57B2C9D64}" srcOrd="1" destOrd="0" parTransId="{E0D5817A-192A-4BB3-B2BD-030FA880B4A1}" sibTransId="{E71CB92B-57E5-46EB-9620-122E0183C29F}"/>
    <dgm:cxn modelId="{8C934E62-E722-455E-A783-CFA14E007EB0}" srcId="{B253CBAA-995A-4630-BC0A-FFF49542F643}" destId="{4747F06A-FE30-4682-A862-37CD9D013393}" srcOrd="0" destOrd="0" parTransId="{5CD4631E-15C5-4447-AD7B-4032788B5026}" sibTransId="{5ECCF9C7-9C6C-4D02-A173-19410C27B71F}"/>
    <dgm:cxn modelId="{883FC977-8B9A-49AF-9062-D9B3F4B625B4}" type="presOf" srcId="{B253CBAA-995A-4630-BC0A-FFF49542F643}" destId="{E5E84FDF-82ED-4BE6-93D0-FA7D7635E763}" srcOrd="0" destOrd="0" presId="urn:microsoft.com/office/officeart/2005/8/layout/hierarchy1"/>
    <dgm:cxn modelId="{DFEA4E78-E8C8-495F-80D7-A63AAE691E47}" srcId="{4747F06A-FE30-4682-A862-37CD9D013393}" destId="{4B4E0F47-BF90-401F-9D2B-8C378EF7A11A}" srcOrd="0" destOrd="0" parTransId="{47BEEE7F-4C15-4872-9833-0AE0508A89C6}" sibTransId="{4FF2E2BD-F271-424F-8F79-F3B13FDF684F}"/>
    <dgm:cxn modelId="{0309A079-F79E-4DED-9CE1-F7E37F4E0EC6}" srcId="{4747F06A-FE30-4682-A862-37CD9D013393}" destId="{4235578D-59E6-4FA0-9B11-3D602263AF8A}" srcOrd="2" destOrd="0" parTransId="{C8C8DC6C-2F9E-4581-A9C8-E6041A5001CF}" sibTransId="{7F08C170-D351-44F1-AF52-2F5CC1B6B7FE}"/>
    <dgm:cxn modelId="{C712AA7E-147E-4A1A-B569-23D11DA36947}" type="presOf" srcId="{4747F06A-FE30-4682-A862-37CD9D013393}" destId="{A3F1C87A-2755-4BC5-9B34-B51079B04866}" srcOrd="0" destOrd="0" presId="urn:microsoft.com/office/officeart/2005/8/layout/hierarchy1"/>
    <dgm:cxn modelId="{207762A0-F789-4240-82F4-5ECE74244BEF}" type="presOf" srcId="{47BEEE7F-4C15-4872-9833-0AE0508A89C6}" destId="{BACCE277-DFA6-4FB8-A68A-97D7D496E620}" srcOrd="0" destOrd="0" presId="urn:microsoft.com/office/officeart/2005/8/layout/hierarchy1"/>
    <dgm:cxn modelId="{55FBB5A2-C91F-4AF2-91EE-D8E6E18B77DF}" type="presOf" srcId="{C8C8DC6C-2F9E-4581-A9C8-E6041A5001CF}" destId="{82A4171C-708F-40A2-AA71-C33C8C896EA8}" srcOrd="0" destOrd="0" presId="urn:microsoft.com/office/officeart/2005/8/layout/hierarchy1"/>
    <dgm:cxn modelId="{5EBC00CC-994D-40B1-A556-7A0A8D03B5A3}" type="presOf" srcId="{4B4E0F47-BF90-401F-9D2B-8C378EF7A11A}" destId="{62ED4BF2-4553-4A74-9BBE-583FD698959F}" srcOrd="0" destOrd="0" presId="urn:microsoft.com/office/officeart/2005/8/layout/hierarchy1"/>
    <dgm:cxn modelId="{6D3871CD-D0F1-4DF5-89D9-620A5687B476}" type="presOf" srcId="{4235578D-59E6-4FA0-9B11-3D602263AF8A}" destId="{E18111E5-DC6F-4C1D-9A0A-5D2460FF4156}" srcOrd="0" destOrd="0" presId="urn:microsoft.com/office/officeart/2005/8/layout/hierarchy1"/>
    <dgm:cxn modelId="{6225C0CF-86A8-4E1A-961C-2873658A39E3}" type="presOf" srcId="{ED90D184-EC8C-4D7A-AC62-0AE57B2C9D64}" destId="{C48641EB-1DE0-430C-90B4-09CBCE4FB9E0}" srcOrd="0" destOrd="0" presId="urn:microsoft.com/office/officeart/2005/8/layout/hierarchy1"/>
    <dgm:cxn modelId="{B66100CA-619F-4061-896E-8F716D11E977}" type="presParOf" srcId="{E5E84FDF-82ED-4BE6-93D0-FA7D7635E763}" destId="{08D3F9B3-DEF0-40E2-900F-023055745F0A}" srcOrd="0" destOrd="0" presId="urn:microsoft.com/office/officeart/2005/8/layout/hierarchy1"/>
    <dgm:cxn modelId="{605F7845-B487-4E99-A0B7-84E970AA73A2}" type="presParOf" srcId="{08D3F9B3-DEF0-40E2-900F-023055745F0A}" destId="{3A9A8864-D9D1-41D3-821A-80303E79E3FC}" srcOrd="0" destOrd="0" presId="urn:microsoft.com/office/officeart/2005/8/layout/hierarchy1"/>
    <dgm:cxn modelId="{83AB54EA-DF2A-4467-8417-0A44F9E0631E}" type="presParOf" srcId="{3A9A8864-D9D1-41D3-821A-80303E79E3FC}" destId="{AA99CCC3-2A2B-44EB-8CFD-9574971405CB}" srcOrd="0" destOrd="0" presId="urn:microsoft.com/office/officeart/2005/8/layout/hierarchy1"/>
    <dgm:cxn modelId="{2CCD0EC5-B888-4204-99AC-E089FED6DC80}" type="presParOf" srcId="{3A9A8864-D9D1-41D3-821A-80303E79E3FC}" destId="{A3F1C87A-2755-4BC5-9B34-B51079B04866}" srcOrd="1" destOrd="0" presId="urn:microsoft.com/office/officeart/2005/8/layout/hierarchy1"/>
    <dgm:cxn modelId="{C8495207-BC99-4447-9250-8445184908B7}" type="presParOf" srcId="{08D3F9B3-DEF0-40E2-900F-023055745F0A}" destId="{3E586562-62F2-41E3-9098-F88099FEAFC4}" srcOrd="1" destOrd="0" presId="urn:microsoft.com/office/officeart/2005/8/layout/hierarchy1"/>
    <dgm:cxn modelId="{DE0EB100-4051-4573-8A9A-6828513DF51F}" type="presParOf" srcId="{3E586562-62F2-41E3-9098-F88099FEAFC4}" destId="{BACCE277-DFA6-4FB8-A68A-97D7D496E620}" srcOrd="0" destOrd="0" presId="urn:microsoft.com/office/officeart/2005/8/layout/hierarchy1"/>
    <dgm:cxn modelId="{C8660A7E-57C6-4EBC-B594-C028B9376D0A}" type="presParOf" srcId="{3E586562-62F2-41E3-9098-F88099FEAFC4}" destId="{041F792B-45D9-4A4F-A06E-E12C4D2C51BA}" srcOrd="1" destOrd="0" presId="urn:microsoft.com/office/officeart/2005/8/layout/hierarchy1"/>
    <dgm:cxn modelId="{0F7F18B6-EA7C-490B-822D-FD526F2E4537}" type="presParOf" srcId="{041F792B-45D9-4A4F-A06E-E12C4D2C51BA}" destId="{E9AA0A60-0659-49CA-9F60-60F64B020CC4}" srcOrd="0" destOrd="0" presId="urn:microsoft.com/office/officeart/2005/8/layout/hierarchy1"/>
    <dgm:cxn modelId="{9812B8FD-B46F-4DFD-AA54-B80288358FA3}" type="presParOf" srcId="{E9AA0A60-0659-49CA-9F60-60F64B020CC4}" destId="{D781CBD6-36F3-4B59-8246-3DE38417AC00}" srcOrd="0" destOrd="0" presId="urn:microsoft.com/office/officeart/2005/8/layout/hierarchy1"/>
    <dgm:cxn modelId="{BF4358B6-68B7-4DA0-B426-A1056CA34A64}" type="presParOf" srcId="{E9AA0A60-0659-49CA-9F60-60F64B020CC4}" destId="{62ED4BF2-4553-4A74-9BBE-583FD698959F}" srcOrd="1" destOrd="0" presId="urn:microsoft.com/office/officeart/2005/8/layout/hierarchy1"/>
    <dgm:cxn modelId="{EE8A34BD-7ADB-4B4F-8A5D-98F574E77AD3}" type="presParOf" srcId="{041F792B-45D9-4A4F-A06E-E12C4D2C51BA}" destId="{29CE4DAA-31B9-463C-AEBF-7427A83C255F}" srcOrd="1" destOrd="0" presId="urn:microsoft.com/office/officeart/2005/8/layout/hierarchy1"/>
    <dgm:cxn modelId="{23054364-3290-42D0-8368-44D03BDC5D78}" type="presParOf" srcId="{3E586562-62F2-41E3-9098-F88099FEAFC4}" destId="{872C6A5B-9332-4744-9426-A4FAD1933DE0}" srcOrd="2" destOrd="0" presId="urn:microsoft.com/office/officeart/2005/8/layout/hierarchy1"/>
    <dgm:cxn modelId="{2B6ECAAB-A50D-4BBA-B0D7-2A85C7F7BFA2}" type="presParOf" srcId="{3E586562-62F2-41E3-9098-F88099FEAFC4}" destId="{F9029A01-D37C-48E8-9223-540C6F053249}" srcOrd="3" destOrd="0" presId="urn:microsoft.com/office/officeart/2005/8/layout/hierarchy1"/>
    <dgm:cxn modelId="{DDECE455-996C-4223-BAC1-81AD2241AA5B}" type="presParOf" srcId="{F9029A01-D37C-48E8-9223-540C6F053249}" destId="{E8FD82BC-13B1-4DDE-83AA-DDAC2D882CDB}" srcOrd="0" destOrd="0" presId="urn:microsoft.com/office/officeart/2005/8/layout/hierarchy1"/>
    <dgm:cxn modelId="{C66D42C0-1591-4C52-BF43-0E398BD4C792}" type="presParOf" srcId="{E8FD82BC-13B1-4DDE-83AA-DDAC2D882CDB}" destId="{D16492CE-308C-41FC-A5B1-547C805D621E}" srcOrd="0" destOrd="0" presId="urn:microsoft.com/office/officeart/2005/8/layout/hierarchy1"/>
    <dgm:cxn modelId="{3DFB5C51-4F21-4761-B6C6-5E0CBBFFFB1E}" type="presParOf" srcId="{E8FD82BC-13B1-4DDE-83AA-DDAC2D882CDB}" destId="{C48641EB-1DE0-430C-90B4-09CBCE4FB9E0}" srcOrd="1" destOrd="0" presId="urn:microsoft.com/office/officeart/2005/8/layout/hierarchy1"/>
    <dgm:cxn modelId="{D2DC3520-C784-4A03-9DEA-CA87A25F54B4}" type="presParOf" srcId="{F9029A01-D37C-48E8-9223-540C6F053249}" destId="{50C5450D-0BFB-46B3-B24F-90548841A9DA}" srcOrd="1" destOrd="0" presId="urn:microsoft.com/office/officeart/2005/8/layout/hierarchy1"/>
    <dgm:cxn modelId="{A5564A47-F6B8-474B-A860-C3E3F64BE590}" type="presParOf" srcId="{3E586562-62F2-41E3-9098-F88099FEAFC4}" destId="{82A4171C-708F-40A2-AA71-C33C8C896EA8}" srcOrd="4" destOrd="0" presId="urn:microsoft.com/office/officeart/2005/8/layout/hierarchy1"/>
    <dgm:cxn modelId="{48AAEB51-339A-4B09-BD15-375055914276}" type="presParOf" srcId="{3E586562-62F2-41E3-9098-F88099FEAFC4}" destId="{26CE9E36-EAF5-4254-B400-29189D882C64}" srcOrd="5" destOrd="0" presId="urn:microsoft.com/office/officeart/2005/8/layout/hierarchy1"/>
    <dgm:cxn modelId="{4D44E609-0EAC-42DE-BDF4-81C0B4B9D66A}" type="presParOf" srcId="{26CE9E36-EAF5-4254-B400-29189D882C64}" destId="{BE4C5FD1-B1FC-4DD5-AD0E-AFB3F0D96869}" srcOrd="0" destOrd="0" presId="urn:microsoft.com/office/officeart/2005/8/layout/hierarchy1"/>
    <dgm:cxn modelId="{667EA99C-49F4-4E80-999A-A83840514924}" type="presParOf" srcId="{BE4C5FD1-B1FC-4DD5-AD0E-AFB3F0D96869}" destId="{E15BC314-6522-42F4-9F51-C4908F43A61E}" srcOrd="0" destOrd="0" presId="urn:microsoft.com/office/officeart/2005/8/layout/hierarchy1"/>
    <dgm:cxn modelId="{A658CAD7-B0B9-4BAE-A188-B0A67509C458}" type="presParOf" srcId="{BE4C5FD1-B1FC-4DD5-AD0E-AFB3F0D96869}" destId="{E18111E5-DC6F-4C1D-9A0A-5D2460FF4156}" srcOrd="1" destOrd="0" presId="urn:microsoft.com/office/officeart/2005/8/layout/hierarchy1"/>
    <dgm:cxn modelId="{3EF2CABA-654F-4BB0-905E-B09FCBB4DBCB}" type="presParOf" srcId="{26CE9E36-EAF5-4254-B400-29189D882C64}" destId="{6EBE9B3C-DF0C-49A7-94ED-F9D54A260E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4F509F-D145-401B-B822-8CDA723B5944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0AF98E86-3AFF-48DC-92BB-B536BB7BF323}">
      <dgm:prSet phldrT="[Texto]"/>
      <dgm:spPr/>
      <dgm:t>
        <a:bodyPr/>
        <a:lstStyle/>
        <a:p>
          <a:r>
            <a:rPr lang="es-ES" dirty="0"/>
            <a:t>Plan de comunicación</a:t>
          </a:r>
          <a:endParaRPr lang="es-419" dirty="0"/>
        </a:p>
      </dgm:t>
    </dgm:pt>
    <dgm:pt modelId="{B3DE59D5-C5CB-417B-8C7D-A50A500109E0}" type="parTrans" cxnId="{6C43E07A-9DCB-4407-89C2-DBA4D8275FAA}">
      <dgm:prSet/>
      <dgm:spPr/>
      <dgm:t>
        <a:bodyPr/>
        <a:lstStyle/>
        <a:p>
          <a:endParaRPr lang="es-419"/>
        </a:p>
      </dgm:t>
    </dgm:pt>
    <dgm:pt modelId="{F6E52214-BC14-4298-8236-50910C097451}" type="sibTrans" cxnId="{6C43E07A-9DCB-4407-89C2-DBA4D8275FAA}">
      <dgm:prSet/>
      <dgm:spPr/>
      <dgm:t>
        <a:bodyPr/>
        <a:lstStyle/>
        <a:p>
          <a:endParaRPr lang="es-419"/>
        </a:p>
      </dgm:t>
    </dgm:pt>
    <dgm:pt modelId="{EC9A04DC-E0D0-4A42-9235-B6F8637B5C77}">
      <dgm:prSet phldrT="[Texto]"/>
      <dgm:spPr/>
      <dgm:t>
        <a:bodyPr/>
        <a:lstStyle/>
        <a:p>
          <a:r>
            <a:rPr lang="es-ES" dirty="0"/>
            <a:t>Marketing digital</a:t>
          </a:r>
          <a:endParaRPr lang="es-419" dirty="0"/>
        </a:p>
      </dgm:t>
    </dgm:pt>
    <dgm:pt modelId="{58A2DF79-DFE1-4A60-A31B-91915E477A85}" type="parTrans" cxnId="{B58A5E9B-6842-4A96-B766-A3C4D67662D9}">
      <dgm:prSet/>
      <dgm:spPr/>
      <dgm:t>
        <a:bodyPr/>
        <a:lstStyle/>
        <a:p>
          <a:endParaRPr lang="es-419"/>
        </a:p>
      </dgm:t>
    </dgm:pt>
    <dgm:pt modelId="{15113024-93B8-4B8F-B5AA-C83E89179BCC}" type="sibTrans" cxnId="{B58A5E9B-6842-4A96-B766-A3C4D67662D9}">
      <dgm:prSet/>
      <dgm:spPr/>
      <dgm:t>
        <a:bodyPr/>
        <a:lstStyle/>
        <a:p>
          <a:endParaRPr lang="es-419"/>
        </a:p>
      </dgm:t>
    </dgm:pt>
    <dgm:pt modelId="{A1351C32-8776-4E8E-B4A6-3E166B917796}">
      <dgm:prSet phldrT="[Texto]"/>
      <dgm:spPr/>
      <dgm:t>
        <a:bodyPr/>
        <a:lstStyle/>
        <a:p>
          <a:r>
            <a:rPr lang="es-ES" dirty="0"/>
            <a:t>Community Manager</a:t>
          </a:r>
          <a:endParaRPr lang="es-419" dirty="0"/>
        </a:p>
      </dgm:t>
    </dgm:pt>
    <dgm:pt modelId="{462F9D84-64E2-4008-9133-6CFCD360D384}" type="parTrans" cxnId="{C42E9263-691C-49C6-9A05-AEE7297B07BF}">
      <dgm:prSet/>
      <dgm:spPr/>
      <dgm:t>
        <a:bodyPr/>
        <a:lstStyle/>
        <a:p>
          <a:endParaRPr lang="es-419"/>
        </a:p>
      </dgm:t>
    </dgm:pt>
    <dgm:pt modelId="{9A64367F-EFE1-487D-9B38-6FB2067B39C3}" type="sibTrans" cxnId="{C42E9263-691C-49C6-9A05-AEE7297B07BF}">
      <dgm:prSet/>
      <dgm:spPr/>
      <dgm:t>
        <a:bodyPr/>
        <a:lstStyle/>
        <a:p>
          <a:endParaRPr lang="es-419"/>
        </a:p>
      </dgm:t>
    </dgm:pt>
    <dgm:pt modelId="{B032F9FD-1741-44BB-BB04-920DC666DA52}">
      <dgm:prSet phldrT="[Texto]"/>
      <dgm:spPr/>
      <dgm:t>
        <a:bodyPr/>
        <a:lstStyle/>
        <a:p>
          <a:r>
            <a:rPr lang="es-ES" dirty="0"/>
            <a:t>Social Media</a:t>
          </a:r>
          <a:endParaRPr lang="es-419" dirty="0"/>
        </a:p>
      </dgm:t>
    </dgm:pt>
    <dgm:pt modelId="{9B82ED7F-7BA6-416F-9916-C0ED713A5EF2}" type="parTrans" cxnId="{D26B1895-877D-48CF-BB7D-EC5B3982FF0D}">
      <dgm:prSet/>
      <dgm:spPr/>
      <dgm:t>
        <a:bodyPr/>
        <a:lstStyle/>
        <a:p>
          <a:endParaRPr lang="es-419"/>
        </a:p>
      </dgm:t>
    </dgm:pt>
    <dgm:pt modelId="{B0BD081F-85DF-4416-A2D5-4A7E0767CCE0}" type="sibTrans" cxnId="{D26B1895-877D-48CF-BB7D-EC5B3982FF0D}">
      <dgm:prSet/>
      <dgm:spPr/>
      <dgm:t>
        <a:bodyPr/>
        <a:lstStyle/>
        <a:p>
          <a:endParaRPr lang="es-419"/>
        </a:p>
      </dgm:t>
    </dgm:pt>
    <dgm:pt modelId="{07645491-930B-45D8-9810-490ACA4856AB}">
      <dgm:prSet phldrT="[Texto]"/>
      <dgm:spPr/>
      <dgm:t>
        <a:bodyPr/>
        <a:lstStyle/>
        <a:p>
          <a:r>
            <a:rPr lang="es-ES" dirty="0"/>
            <a:t>Seguimiento a graduados</a:t>
          </a:r>
          <a:endParaRPr lang="es-419" dirty="0"/>
        </a:p>
      </dgm:t>
    </dgm:pt>
    <dgm:pt modelId="{1EA15862-282D-4262-8CEA-5D1AC37016F4}" type="parTrans" cxnId="{D7F7E11E-CC6F-44E8-8D2F-962E79223214}">
      <dgm:prSet/>
      <dgm:spPr/>
      <dgm:t>
        <a:bodyPr/>
        <a:lstStyle/>
        <a:p>
          <a:endParaRPr lang="es-419"/>
        </a:p>
      </dgm:t>
    </dgm:pt>
    <dgm:pt modelId="{6EE07E35-073F-4473-B95F-150C48571DB5}" type="sibTrans" cxnId="{D7F7E11E-CC6F-44E8-8D2F-962E79223214}">
      <dgm:prSet/>
      <dgm:spPr/>
      <dgm:t>
        <a:bodyPr/>
        <a:lstStyle/>
        <a:p>
          <a:endParaRPr lang="es-419"/>
        </a:p>
      </dgm:t>
    </dgm:pt>
    <dgm:pt modelId="{C42D92E9-FA91-4DD8-BFC3-44124444C3AD}" type="pres">
      <dgm:prSet presAssocID="{A04F509F-D145-401B-B822-8CDA723B5944}" presName="linear" presStyleCnt="0">
        <dgm:presLayoutVars>
          <dgm:dir/>
          <dgm:animLvl val="lvl"/>
          <dgm:resizeHandles val="exact"/>
        </dgm:presLayoutVars>
      </dgm:prSet>
      <dgm:spPr/>
    </dgm:pt>
    <dgm:pt modelId="{651B1664-23FB-4622-9AC3-9CC5AA4E22F5}" type="pres">
      <dgm:prSet presAssocID="{0AF98E86-3AFF-48DC-92BB-B536BB7BF323}" presName="parentLin" presStyleCnt="0"/>
      <dgm:spPr/>
    </dgm:pt>
    <dgm:pt modelId="{7CBF2623-4F93-4135-ADA0-C91C18E104AC}" type="pres">
      <dgm:prSet presAssocID="{0AF98E86-3AFF-48DC-92BB-B536BB7BF323}" presName="parentLeftMargin" presStyleLbl="node1" presStyleIdx="0" presStyleCnt="5"/>
      <dgm:spPr/>
    </dgm:pt>
    <dgm:pt modelId="{D4C317BE-2ACF-4EFE-9669-436E7D666472}" type="pres">
      <dgm:prSet presAssocID="{0AF98E86-3AFF-48DC-92BB-B536BB7BF32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EF89308-47F7-4334-991E-273AE2FF01D2}" type="pres">
      <dgm:prSet presAssocID="{0AF98E86-3AFF-48DC-92BB-B536BB7BF323}" presName="negativeSpace" presStyleCnt="0"/>
      <dgm:spPr/>
    </dgm:pt>
    <dgm:pt modelId="{FF3F4D9C-21CF-4C28-A8AB-F2815F154FB0}" type="pres">
      <dgm:prSet presAssocID="{0AF98E86-3AFF-48DC-92BB-B536BB7BF323}" presName="childText" presStyleLbl="conFgAcc1" presStyleIdx="0" presStyleCnt="5">
        <dgm:presLayoutVars>
          <dgm:bulletEnabled val="1"/>
        </dgm:presLayoutVars>
      </dgm:prSet>
      <dgm:spPr/>
    </dgm:pt>
    <dgm:pt modelId="{81020F11-EE88-442E-A920-168C8F3283DB}" type="pres">
      <dgm:prSet presAssocID="{F6E52214-BC14-4298-8236-50910C097451}" presName="spaceBetweenRectangles" presStyleCnt="0"/>
      <dgm:spPr/>
    </dgm:pt>
    <dgm:pt modelId="{543DCD60-BA64-4F7B-B091-24F4C4A1E99B}" type="pres">
      <dgm:prSet presAssocID="{EC9A04DC-E0D0-4A42-9235-B6F8637B5C77}" presName="parentLin" presStyleCnt="0"/>
      <dgm:spPr/>
    </dgm:pt>
    <dgm:pt modelId="{C5FE7529-908D-41AA-8BFA-547934D2EE6C}" type="pres">
      <dgm:prSet presAssocID="{EC9A04DC-E0D0-4A42-9235-B6F8637B5C77}" presName="parentLeftMargin" presStyleLbl="node1" presStyleIdx="0" presStyleCnt="5"/>
      <dgm:spPr/>
    </dgm:pt>
    <dgm:pt modelId="{A42430E7-C3A2-4288-8EE2-48364350E119}" type="pres">
      <dgm:prSet presAssocID="{EC9A04DC-E0D0-4A42-9235-B6F8637B5C7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F781DA-1A29-4D91-95BA-3DDF14F253DD}" type="pres">
      <dgm:prSet presAssocID="{EC9A04DC-E0D0-4A42-9235-B6F8637B5C77}" presName="negativeSpace" presStyleCnt="0"/>
      <dgm:spPr/>
    </dgm:pt>
    <dgm:pt modelId="{C338F3A7-1D0C-4B26-B18B-0664677A812A}" type="pres">
      <dgm:prSet presAssocID="{EC9A04DC-E0D0-4A42-9235-B6F8637B5C77}" presName="childText" presStyleLbl="conFgAcc1" presStyleIdx="1" presStyleCnt="5">
        <dgm:presLayoutVars>
          <dgm:bulletEnabled val="1"/>
        </dgm:presLayoutVars>
      </dgm:prSet>
      <dgm:spPr/>
    </dgm:pt>
    <dgm:pt modelId="{D1E2613A-0F97-48BD-A159-87082C9AE959}" type="pres">
      <dgm:prSet presAssocID="{15113024-93B8-4B8F-B5AA-C83E89179BCC}" presName="spaceBetweenRectangles" presStyleCnt="0"/>
      <dgm:spPr/>
    </dgm:pt>
    <dgm:pt modelId="{A5FED66B-A938-4110-9B78-E5B41625E0CF}" type="pres">
      <dgm:prSet presAssocID="{B032F9FD-1741-44BB-BB04-920DC666DA52}" presName="parentLin" presStyleCnt="0"/>
      <dgm:spPr/>
    </dgm:pt>
    <dgm:pt modelId="{C9ABDAFC-18E8-4B80-9DCF-FFC6E6BE420C}" type="pres">
      <dgm:prSet presAssocID="{B032F9FD-1741-44BB-BB04-920DC666DA52}" presName="parentLeftMargin" presStyleLbl="node1" presStyleIdx="1" presStyleCnt="5"/>
      <dgm:spPr/>
    </dgm:pt>
    <dgm:pt modelId="{6695A29C-8EAE-44C6-9F92-D2E87A82D6AA}" type="pres">
      <dgm:prSet presAssocID="{B032F9FD-1741-44BB-BB04-920DC666DA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B0B936B-E60F-4B2D-A145-B47D45FB3CE5}" type="pres">
      <dgm:prSet presAssocID="{B032F9FD-1741-44BB-BB04-920DC666DA52}" presName="negativeSpace" presStyleCnt="0"/>
      <dgm:spPr/>
    </dgm:pt>
    <dgm:pt modelId="{DB177AC5-3C5C-442B-8334-CA98509E1AD1}" type="pres">
      <dgm:prSet presAssocID="{B032F9FD-1741-44BB-BB04-920DC666DA52}" presName="childText" presStyleLbl="conFgAcc1" presStyleIdx="2" presStyleCnt="5">
        <dgm:presLayoutVars>
          <dgm:bulletEnabled val="1"/>
        </dgm:presLayoutVars>
      </dgm:prSet>
      <dgm:spPr/>
    </dgm:pt>
    <dgm:pt modelId="{CC605BA5-48ED-4729-A3D8-60B0C7C1695F}" type="pres">
      <dgm:prSet presAssocID="{B0BD081F-85DF-4416-A2D5-4A7E0767CCE0}" presName="spaceBetweenRectangles" presStyleCnt="0"/>
      <dgm:spPr/>
    </dgm:pt>
    <dgm:pt modelId="{3D43943B-8D08-461C-8912-2A2CD7AC2EF9}" type="pres">
      <dgm:prSet presAssocID="{A1351C32-8776-4E8E-B4A6-3E166B917796}" presName="parentLin" presStyleCnt="0"/>
      <dgm:spPr/>
    </dgm:pt>
    <dgm:pt modelId="{9C330F9F-43C9-4F52-AAE6-98331C7A6B8E}" type="pres">
      <dgm:prSet presAssocID="{A1351C32-8776-4E8E-B4A6-3E166B917796}" presName="parentLeftMargin" presStyleLbl="node1" presStyleIdx="2" presStyleCnt="5"/>
      <dgm:spPr/>
    </dgm:pt>
    <dgm:pt modelId="{6AF64B83-3F86-4DCE-9B46-AC88D07147C4}" type="pres">
      <dgm:prSet presAssocID="{A1351C32-8776-4E8E-B4A6-3E166B91779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B4C8AA-8E63-4323-9ED8-48317B30618B}" type="pres">
      <dgm:prSet presAssocID="{A1351C32-8776-4E8E-B4A6-3E166B917796}" presName="negativeSpace" presStyleCnt="0"/>
      <dgm:spPr/>
    </dgm:pt>
    <dgm:pt modelId="{6093071A-A9C1-4517-9EDB-D35E12E5847E}" type="pres">
      <dgm:prSet presAssocID="{A1351C32-8776-4E8E-B4A6-3E166B917796}" presName="childText" presStyleLbl="conFgAcc1" presStyleIdx="3" presStyleCnt="5">
        <dgm:presLayoutVars>
          <dgm:bulletEnabled val="1"/>
        </dgm:presLayoutVars>
      </dgm:prSet>
      <dgm:spPr/>
    </dgm:pt>
    <dgm:pt modelId="{32366D53-C582-4AE2-A317-D38F54416FDD}" type="pres">
      <dgm:prSet presAssocID="{9A64367F-EFE1-487D-9B38-6FB2067B39C3}" presName="spaceBetweenRectangles" presStyleCnt="0"/>
      <dgm:spPr/>
    </dgm:pt>
    <dgm:pt modelId="{E11B1F15-AF59-47E1-990C-2491705B5393}" type="pres">
      <dgm:prSet presAssocID="{07645491-930B-45D8-9810-490ACA4856AB}" presName="parentLin" presStyleCnt="0"/>
      <dgm:spPr/>
    </dgm:pt>
    <dgm:pt modelId="{A33F8FB2-862E-4906-947A-EF8DF81F3286}" type="pres">
      <dgm:prSet presAssocID="{07645491-930B-45D8-9810-490ACA4856AB}" presName="parentLeftMargin" presStyleLbl="node1" presStyleIdx="3" presStyleCnt="5"/>
      <dgm:spPr/>
    </dgm:pt>
    <dgm:pt modelId="{F0D0DA71-C44A-4110-BDF6-4F58C599A6FB}" type="pres">
      <dgm:prSet presAssocID="{07645491-930B-45D8-9810-490ACA4856AB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C72B516-C2BF-4FDD-A527-9EC6D965BD01}" type="pres">
      <dgm:prSet presAssocID="{07645491-930B-45D8-9810-490ACA4856AB}" presName="negativeSpace" presStyleCnt="0"/>
      <dgm:spPr/>
    </dgm:pt>
    <dgm:pt modelId="{3C653E72-7A33-4705-8E3E-BD398436ED3A}" type="pres">
      <dgm:prSet presAssocID="{07645491-930B-45D8-9810-490ACA4856A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002110A-589B-498E-9EF7-7546BE250CE2}" type="presOf" srcId="{A1351C32-8776-4E8E-B4A6-3E166B917796}" destId="{6AF64B83-3F86-4DCE-9B46-AC88D07147C4}" srcOrd="1" destOrd="0" presId="urn:microsoft.com/office/officeart/2005/8/layout/list1"/>
    <dgm:cxn modelId="{D7F7E11E-CC6F-44E8-8D2F-962E79223214}" srcId="{A04F509F-D145-401B-B822-8CDA723B5944}" destId="{07645491-930B-45D8-9810-490ACA4856AB}" srcOrd="4" destOrd="0" parTransId="{1EA15862-282D-4262-8CEA-5D1AC37016F4}" sibTransId="{6EE07E35-073F-4473-B95F-150C48571DB5}"/>
    <dgm:cxn modelId="{331E6735-1359-4549-BF46-A1E13E757A2F}" type="presOf" srcId="{0AF98E86-3AFF-48DC-92BB-B536BB7BF323}" destId="{D4C317BE-2ACF-4EFE-9669-436E7D666472}" srcOrd="1" destOrd="0" presId="urn:microsoft.com/office/officeart/2005/8/layout/list1"/>
    <dgm:cxn modelId="{B0BC625E-AF50-4736-9550-1B5B19BE78E2}" type="presOf" srcId="{B032F9FD-1741-44BB-BB04-920DC666DA52}" destId="{C9ABDAFC-18E8-4B80-9DCF-FFC6E6BE420C}" srcOrd="0" destOrd="0" presId="urn:microsoft.com/office/officeart/2005/8/layout/list1"/>
    <dgm:cxn modelId="{C42E9263-691C-49C6-9A05-AEE7297B07BF}" srcId="{A04F509F-D145-401B-B822-8CDA723B5944}" destId="{A1351C32-8776-4E8E-B4A6-3E166B917796}" srcOrd="3" destOrd="0" parTransId="{462F9D84-64E2-4008-9133-6CFCD360D384}" sibTransId="{9A64367F-EFE1-487D-9B38-6FB2067B39C3}"/>
    <dgm:cxn modelId="{151B6E47-7B8E-4B16-B7D4-49D8B882197B}" type="presOf" srcId="{07645491-930B-45D8-9810-490ACA4856AB}" destId="{F0D0DA71-C44A-4110-BDF6-4F58C599A6FB}" srcOrd="1" destOrd="0" presId="urn:microsoft.com/office/officeart/2005/8/layout/list1"/>
    <dgm:cxn modelId="{55ECE46B-E5C5-4FEA-9789-B8CA5FB33A7F}" type="presOf" srcId="{B032F9FD-1741-44BB-BB04-920DC666DA52}" destId="{6695A29C-8EAE-44C6-9F92-D2E87A82D6AA}" srcOrd="1" destOrd="0" presId="urn:microsoft.com/office/officeart/2005/8/layout/list1"/>
    <dgm:cxn modelId="{4576116C-B158-4926-A1F5-86BD59923865}" type="presOf" srcId="{EC9A04DC-E0D0-4A42-9235-B6F8637B5C77}" destId="{A42430E7-C3A2-4288-8EE2-48364350E119}" srcOrd="1" destOrd="0" presId="urn:microsoft.com/office/officeart/2005/8/layout/list1"/>
    <dgm:cxn modelId="{6C43E07A-9DCB-4407-89C2-DBA4D8275FAA}" srcId="{A04F509F-D145-401B-B822-8CDA723B5944}" destId="{0AF98E86-3AFF-48DC-92BB-B536BB7BF323}" srcOrd="0" destOrd="0" parTransId="{B3DE59D5-C5CB-417B-8C7D-A50A500109E0}" sibTransId="{F6E52214-BC14-4298-8236-50910C097451}"/>
    <dgm:cxn modelId="{D26B1895-877D-48CF-BB7D-EC5B3982FF0D}" srcId="{A04F509F-D145-401B-B822-8CDA723B5944}" destId="{B032F9FD-1741-44BB-BB04-920DC666DA52}" srcOrd="2" destOrd="0" parTransId="{9B82ED7F-7BA6-416F-9916-C0ED713A5EF2}" sibTransId="{B0BD081F-85DF-4416-A2D5-4A7E0767CCE0}"/>
    <dgm:cxn modelId="{B58A5E9B-6842-4A96-B766-A3C4D67662D9}" srcId="{A04F509F-D145-401B-B822-8CDA723B5944}" destId="{EC9A04DC-E0D0-4A42-9235-B6F8637B5C77}" srcOrd="1" destOrd="0" parTransId="{58A2DF79-DFE1-4A60-A31B-91915E477A85}" sibTransId="{15113024-93B8-4B8F-B5AA-C83E89179BCC}"/>
    <dgm:cxn modelId="{636D06BE-E36A-49C3-A858-C84C7EE0462D}" type="presOf" srcId="{07645491-930B-45D8-9810-490ACA4856AB}" destId="{A33F8FB2-862E-4906-947A-EF8DF81F3286}" srcOrd="0" destOrd="0" presId="urn:microsoft.com/office/officeart/2005/8/layout/list1"/>
    <dgm:cxn modelId="{A7BAEAC0-956D-4FC1-AEC2-C86E0688B117}" type="presOf" srcId="{EC9A04DC-E0D0-4A42-9235-B6F8637B5C77}" destId="{C5FE7529-908D-41AA-8BFA-547934D2EE6C}" srcOrd="0" destOrd="0" presId="urn:microsoft.com/office/officeart/2005/8/layout/list1"/>
    <dgm:cxn modelId="{DBF006D3-A9CB-4922-8D2F-43129CFE94B0}" type="presOf" srcId="{A1351C32-8776-4E8E-B4A6-3E166B917796}" destId="{9C330F9F-43C9-4F52-AAE6-98331C7A6B8E}" srcOrd="0" destOrd="0" presId="urn:microsoft.com/office/officeart/2005/8/layout/list1"/>
    <dgm:cxn modelId="{85F3A2F5-9EF2-4990-AB31-9F524A1A531C}" type="presOf" srcId="{A04F509F-D145-401B-B822-8CDA723B5944}" destId="{C42D92E9-FA91-4DD8-BFC3-44124444C3AD}" srcOrd="0" destOrd="0" presId="urn:microsoft.com/office/officeart/2005/8/layout/list1"/>
    <dgm:cxn modelId="{C9A6A2FC-A66B-4C9C-901D-D69AC704C4B7}" type="presOf" srcId="{0AF98E86-3AFF-48DC-92BB-B536BB7BF323}" destId="{7CBF2623-4F93-4135-ADA0-C91C18E104AC}" srcOrd="0" destOrd="0" presId="urn:microsoft.com/office/officeart/2005/8/layout/list1"/>
    <dgm:cxn modelId="{5E04BB3B-285D-44F6-A9C2-2A5D530F46CD}" type="presParOf" srcId="{C42D92E9-FA91-4DD8-BFC3-44124444C3AD}" destId="{651B1664-23FB-4622-9AC3-9CC5AA4E22F5}" srcOrd="0" destOrd="0" presId="urn:microsoft.com/office/officeart/2005/8/layout/list1"/>
    <dgm:cxn modelId="{50468F81-C775-4B12-A436-14C071CBAD18}" type="presParOf" srcId="{651B1664-23FB-4622-9AC3-9CC5AA4E22F5}" destId="{7CBF2623-4F93-4135-ADA0-C91C18E104AC}" srcOrd="0" destOrd="0" presId="urn:microsoft.com/office/officeart/2005/8/layout/list1"/>
    <dgm:cxn modelId="{88E64E75-BC2C-4173-BFE8-1E4362145B04}" type="presParOf" srcId="{651B1664-23FB-4622-9AC3-9CC5AA4E22F5}" destId="{D4C317BE-2ACF-4EFE-9669-436E7D666472}" srcOrd="1" destOrd="0" presId="urn:microsoft.com/office/officeart/2005/8/layout/list1"/>
    <dgm:cxn modelId="{9A4FDE5E-AF0F-4F4F-8E1E-8497E0484ABE}" type="presParOf" srcId="{C42D92E9-FA91-4DD8-BFC3-44124444C3AD}" destId="{1EF89308-47F7-4334-991E-273AE2FF01D2}" srcOrd="1" destOrd="0" presId="urn:microsoft.com/office/officeart/2005/8/layout/list1"/>
    <dgm:cxn modelId="{372EEE14-C998-434D-B67B-26FF6711816E}" type="presParOf" srcId="{C42D92E9-FA91-4DD8-BFC3-44124444C3AD}" destId="{FF3F4D9C-21CF-4C28-A8AB-F2815F154FB0}" srcOrd="2" destOrd="0" presId="urn:microsoft.com/office/officeart/2005/8/layout/list1"/>
    <dgm:cxn modelId="{572A8381-CA10-4D27-8E67-F2950E4F5022}" type="presParOf" srcId="{C42D92E9-FA91-4DD8-BFC3-44124444C3AD}" destId="{81020F11-EE88-442E-A920-168C8F3283DB}" srcOrd="3" destOrd="0" presId="urn:microsoft.com/office/officeart/2005/8/layout/list1"/>
    <dgm:cxn modelId="{9F583408-013A-475E-8FD5-A3F6C9A4ED53}" type="presParOf" srcId="{C42D92E9-FA91-4DD8-BFC3-44124444C3AD}" destId="{543DCD60-BA64-4F7B-B091-24F4C4A1E99B}" srcOrd="4" destOrd="0" presId="urn:microsoft.com/office/officeart/2005/8/layout/list1"/>
    <dgm:cxn modelId="{C2F6A998-8AD2-40DD-8EE5-946BE98E9212}" type="presParOf" srcId="{543DCD60-BA64-4F7B-B091-24F4C4A1E99B}" destId="{C5FE7529-908D-41AA-8BFA-547934D2EE6C}" srcOrd="0" destOrd="0" presId="urn:microsoft.com/office/officeart/2005/8/layout/list1"/>
    <dgm:cxn modelId="{41CB7935-9D3C-4453-9E2B-1273B3AC0E58}" type="presParOf" srcId="{543DCD60-BA64-4F7B-B091-24F4C4A1E99B}" destId="{A42430E7-C3A2-4288-8EE2-48364350E119}" srcOrd="1" destOrd="0" presId="urn:microsoft.com/office/officeart/2005/8/layout/list1"/>
    <dgm:cxn modelId="{70E3A886-7C23-415D-A9AE-E23FCD013069}" type="presParOf" srcId="{C42D92E9-FA91-4DD8-BFC3-44124444C3AD}" destId="{2CF781DA-1A29-4D91-95BA-3DDF14F253DD}" srcOrd="5" destOrd="0" presId="urn:microsoft.com/office/officeart/2005/8/layout/list1"/>
    <dgm:cxn modelId="{9AC7A6F1-8E09-4774-8036-55183B5C88A1}" type="presParOf" srcId="{C42D92E9-FA91-4DD8-BFC3-44124444C3AD}" destId="{C338F3A7-1D0C-4B26-B18B-0664677A812A}" srcOrd="6" destOrd="0" presId="urn:microsoft.com/office/officeart/2005/8/layout/list1"/>
    <dgm:cxn modelId="{176C0410-C004-410C-B2F9-851B0F7D50C6}" type="presParOf" srcId="{C42D92E9-FA91-4DD8-BFC3-44124444C3AD}" destId="{D1E2613A-0F97-48BD-A159-87082C9AE959}" srcOrd="7" destOrd="0" presId="urn:microsoft.com/office/officeart/2005/8/layout/list1"/>
    <dgm:cxn modelId="{42093B66-A473-42D7-9ADB-F61A909FED08}" type="presParOf" srcId="{C42D92E9-FA91-4DD8-BFC3-44124444C3AD}" destId="{A5FED66B-A938-4110-9B78-E5B41625E0CF}" srcOrd="8" destOrd="0" presId="urn:microsoft.com/office/officeart/2005/8/layout/list1"/>
    <dgm:cxn modelId="{8B34CA3B-DDA1-4BDE-AE6E-8D9F8FF8FBED}" type="presParOf" srcId="{A5FED66B-A938-4110-9B78-E5B41625E0CF}" destId="{C9ABDAFC-18E8-4B80-9DCF-FFC6E6BE420C}" srcOrd="0" destOrd="0" presId="urn:microsoft.com/office/officeart/2005/8/layout/list1"/>
    <dgm:cxn modelId="{01056E90-A48B-427D-8C05-6F773E7BA9CC}" type="presParOf" srcId="{A5FED66B-A938-4110-9B78-E5B41625E0CF}" destId="{6695A29C-8EAE-44C6-9F92-D2E87A82D6AA}" srcOrd="1" destOrd="0" presId="urn:microsoft.com/office/officeart/2005/8/layout/list1"/>
    <dgm:cxn modelId="{41B0F2E3-B89E-48FD-9B0B-C4AFD307C1A8}" type="presParOf" srcId="{C42D92E9-FA91-4DD8-BFC3-44124444C3AD}" destId="{4B0B936B-E60F-4B2D-A145-B47D45FB3CE5}" srcOrd="9" destOrd="0" presId="urn:microsoft.com/office/officeart/2005/8/layout/list1"/>
    <dgm:cxn modelId="{ED29D992-2E90-4C94-9092-A90AAA1C1D0B}" type="presParOf" srcId="{C42D92E9-FA91-4DD8-BFC3-44124444C3AD}" destId="{DB177AC5-3C5C-442B-8334-CA98509E1AD1}" srcOrd="10" destOrd="0" presId="urn:microsoft.com/office/officeart/2005/8/layout/list1"/>
    <dgm:cxn modelId="{FA45D6BE-7634-4E42-BD54-327BA3338AB8}" type="presParOf" srcId="{C42D92E9-FA91-4DD8-BFC3-44124444C3AD}" destId="{CC605BA5-48ED-4729-A3D8-60B0C7C1695F}" srcOrd="11" destOrd="0" presId="urn:microsoft.com/office/officeart/2005/8/layout/list1"/>
    <dgm:cxn modelId="{81B08A67-C511-4972-8ED2-5D8FBE5E9C71}" type="presParOf" srcId="{C42D92E9-FA91-4DD8-BFC3-44124444C3AD}" destId="{3D43943B-8D08-461C-8912-2A2CD7AC2EF9}" srcOrd="12" destOrd="0" presId="urn:microsoft.com/office/officeart/2005/8/layout/list1"/>
    <dgm:cxn modelId="{EB5467E3-9CAB-4C5B-A169-F203CFF284F8}" type="presParOf" srcId="{3D43943B-8D08-461C-8912-2A2CD7AC2EF9}" destId="{9C330F9F-43C9-4F52-AAE6-98331C7A6B8E}" srcOrd="0" destOrd="0" presId="urn:microsoft.com/office/officeart/2005/8/layout/list1"/>
    <dgm:cxn modelId="{D395E90B-0A4D-41E8-BA30-15BCD49B4258}" type="presParOf" srcId="{3D43943B-8D08-461C-8912-2A2CD7AC2EF9}" destId="{6AF64B83-3F86-4DCE-9B46-AC88D07147C4}" srcOrd="1" destOrd="0" presId="urn:microsoft.com/office/officeart/2005/8/layout/list1"/>
    <dgm:cxn modelId="{B349FF28-4891-4C90-848A-7AF516243B21}" type="presParOf" srcId="{C42D92E9-FA91-4DD8-BFC3-44124444C3AD}" destId="{4BB4C8AA-8E63-4323-9ED8-48317B30618B}" srcOrd="13" destOrd="0" presId="urn:microsoft.com/office/officeart/2005/8/layout/list1"/>
    <dgm:cxn modelId="{41B28BD4-1D28-44F1-9FC1-F0C3E8743452}" type="presParOf" srcId="{C42D92E9-FA91-4DD8-BFC3-44124444C3AD}" destId="{6093071A-A9C1-4517-9EDB-D35E12E5847E}" srcOrd="14" destOrd="0" presId="urn:microsoft.com/office/officeart/2005/8/layout/list1"/>
    <dgm:cxn modelId="{6C71C64B-A6ED-4E05-A643-15C9CD95E8B0}" type="presParOf" srcId="{C42D92E9-FA91-4DD8-BFC3-44124444C3AD}" destId="{32366D53-C582-4AE2-A317-D38F54416FDD}" srcOrd="15" destOrd="0" presId="urn:microsoft.com/office/officeart/2005/8/layout/list1"/>
    <dgm:cxn modelId="{3FEEE353-C794-475F-A80E-92584DC12E6D}" type="presParOf" srcId="{C42D92E9-FA91-4DD8-BFC3-44124444C3AD}" destId="{E11B1F15-AF59-47E1-990C-2491705B5393}" srcOrd="16" destOrd="0" presId="urn:microsoft.com/office/officeart/2005/8/layout/list1"/>
    <dgm:cxn modelId="{87D03AF4-5183-4C67-ABCD-74E24E682DB9}" type="presParOf" srcId="{E11B1F15-AF59-47E1-990C-2491705B5393}" destId="{A33F8FB2-862E-4906-947A-EF8DF81F3286}" srcOrd="0" destOrd="0" presId="urn:microsoft.com/office/officeart/2005/8/layout/list1"/>
    <dgm:cxn modelId="{FC3FD5BF-B8DB-4549-9D9B-A2C3790CBFD9}" type="presParOf" srcId="{E11B1F15-AF59-47E1-990C-2491705B5393}" destId="{F0D0DA71-C44A-4110-BDF6-4F58C599A6FB}" srcOrd="1" destOrd="0" presId="urn:microsoft.com/office/officeart/2005/8/layout/list1"/>
    <dgm:cxn modelId="{8E0652EA-B813-4A7C-B025-B24D2849930B}" type="presParOf" srcId="{C42D92E9-FA91-4DD8-BFC3-44124444C3AD}" destId="{7C72B516-C2BF-4FDD-A527-9EC6D965BD01}" srcOrd="17" destOrd="0" presId="urn:microsoft.com/office/officeart/2005/8/layout/list1"/>
    <dgm:cxn modelId="{1D22B015-C4EA-4DDC-BB61-284C522E2159}" type="presParOf" srcId="{C42D92E9-FA91-4DD8-BFC3-44124444C3AD}" destId="{3C653E72-7A33-4705-8E3E-BD398436ED3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097C2-FE5C-4678-A03A-7E4B32C8AD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419"/>
        </a:p>
      </dgm:t>
    </dgm:pt>
    <dgm:pt modelId="{D825CEC7-E706-41E8-A7D9-B339D6277FE6}">
      <dgm:prSet phldrT="[Texto]"/>
      <dgm:spPr/>
      <dgm:t>
        <a:bodyPr/>
        <a:lstStyle/>
        <a:p>
          <a:r>
            <a:rPr lang="es-ES" dirty="0"/>
            <a:t>Público objetivo: Graduados de los últimos 10 años, entre los 23 y 40 años, usuarios de redes sociales.</a:t>
          </a:r>
          <a:endParaRPr lang="es-419" dirty="0"/>
        </a:p>
      </dgm:t>
    </dgm:pt>
    <dgm:pt modelId="{95FD2465-3F63-4E5C-8FD3-EF9F5A42AAB0}" type="parTrans" cxnId="{4F1A8A5E-EE04-4A2D-A895-2F241E339C09}">
      <dgm:prSet/>
      <dgm:spPr/>
      <dgm:t>
        <a:bodyPr/>
        <a:lstStyle/>
        <a:p>
          <a:endParaRPr lang="es-419"/>
        </a:p>
      </dgm:t>
    </dgm:pt>
    <dgm:pt modelId="{17C595DD-2190-4B72-878E-A144D33AD3CB}" type="sibTrans" cxnId="{4F1A8A5E-EE04-4A2D-A895-2F241E339C09}">
      <dgm:prSet/>
      <dgm:spPr/>
      <dgm:t>
        <a:bodyPr/>
        <a:lstStyle/>
        <a:p>
          <a:endParaRPr lang="es-419"/>
        </a:p>
      </dgm:t>
    </dgm:pt>
    <dgm:pt modelId="{10FFE034-8B0E-4F2F-A8CE-E11C3DC795B1}">
      <dgm:prSet phldrT="[Texto]"/>
      <dgm:spPr/>
      <dgm:t>
        <a:bodyPr/>
        <a:lstStyle/>
        <a:p>
          <a:r>
            <a:rPr lang="es-ES" dirty="0"/>
            <a:t>Mensaje: La institución se interesa en sus graduados</a:t>
          </a:r>
          <a:endParaRPr lang="es-419" dirty="0"/>
        </a:p>
      </dgm:t>
    </dgm:pt>
    <dgm:pt modelId="{AE314A19-EFB0-4D42-8621-AFDF54C2ECE5}" type="parTrans" cxnId="{B2AA40A7-2737-478B-8050-0C449CD28909}">
      <dgm:prSet/>
      <dgm:spPr/>
      <dgm:t>
        <a:bodyPr/>
        <a:lstStyle/>
        <a:p>
          <a:endParaRPr lang="es-419"/>
        </a:p>
      </dgm:t>
    </dgm:pt>
    <dgm:pt modelId="{F884B842-39E6-4492-B717-93EAB40E0444}" type="sibTrans" cxnId="{B2AA40A7-2737-478B-8050-0C449CD28909}">
      <dgm:prSet/>
      <dgm:spPr/>
      <dgm:t>
        <a:bodyPr/>
        <a:lstStyle/>
        <a:p>
          <a:endParaRPr lang="es-419"/>
        </a:p>
      </dgm:t>
    </dgm:pt>
    <dgm:pt modelId="{A023E6F9-B2B8-41B3-ABDC-A2445B892D60}">
      <dgm:prSet phldrT="[Texto]"/>
      <dgm:spPr/>
      <dgm:t>
        <a:bodyPr/>
        <a:lstStyle/>
        <a:p>
          <a:r>
            <a:rPr lang="es-ES" dirty="0"/>
            <a:t>Selección de medios: Facebook, YouTube, Instagram y Twitter</a:t>
          </a:r>
          <a:endParaRPr lang="es-419" dirty="0"/>
        </a:p>
      </dgm:t>
    </dgm:pt>
    <dgm:pt modelId="{CED91522-4603-498D-BB65-4F6953A0F5EB}" type="parTrans" cxnId="{493943E2-70C4-40FE-832D-EF5262BF15C0}">
      <dgm:prSet/>
      <dgm:spPr/>
      <dgm:t>
        <a:bodyPr/>
        <a:lstStyle/>
        <a:p>
          <a:endParaRPr lang="es-419"/>
        </a:p>
      </dgm:t>
    </dgm:pt>
    <dgm:pt modelId="{2391280A-382C-419B-B143-8C9D890C9CDB}" type="sibTrans" cxnId="{493943E2-70C4-40FE-832D-EF5262BF15C0}">
      <dgm:prSet/>
      <dgm:spPr/>
      <dgm:t>
        <a:bodyPr/>
        <a:lstStyle/>
        <a:p>
          <a:endParaRPr lang="es-419"/>
        </a:p>
      </dgm:t>
    </dgm:pt>
    <dgm:pt modelId="{FC934AB7-802D-404E-9CB6-68DBC1D449C8}" type="pres">
      <dgm:prSet presAssocID="{29D097C2-FE5C-4678-A03A-7E4B32C8AD47}" presName="linear" presStyleCnt="0">
        <dgm:presLayoutVars>
          <dgm:dir/>
          <dgm:animLvl val="lvl"/>
          <dgm:resizeHandles val="exact"/>
        </dgm:presLayoutVars>
      </dgm:prSet>
      <dgm:spPr/>
    </dgm:pt>
    <dgm:pt modelId="{43A43E74-4F1B-426F-96D1-FF3AE536ED2F}" type="pres">
      <dgm:prSet presAssocID="{D825CEC7-E706-41E8-A7D9-B339D6277FE6}" presName="parentLin" presStyleCnt="0"/>
      <dgm:spPr/>
    </dgm:pt>
    <dgm:pt modelId="{27A7B924-4447-4306-93F0-529C0A0D52A9}" type="pres">
      <dgm:prSet presAssocID="{D825CEC7-E706-41E8-A7D9-B339D6277FE6}" presName="parentLeftMargin" presStyleLbl="node1" presStyleIdx="0" presStyleCnt="3"/>
      <dgm:spPr/>
    </dgm:pt>
    <dgm:pt modelId="{6BACD012-558C-4741-868C-073B8B69ED76}" type="pres">
      <dgm:prSet presAssocID="{D825CEC7-E706-41E8-A7D9-B339D6277FE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E3843A-907A-4566-A0B3-9555500CDC3E}" type="pres">
      <dgm:prSet presAssocID="{D825CEC7-E706-41E8-A7D9-B339D6277FE6}" presName="negativeSpace" presStyleCnt="0"/>
      <dgm:spPr/>
    </dgm:pt>
    <dgm:pt modelId="{905EEF23-C115-4606-AEC6-2C472AD6DBB9}" type="pres">
      <dgm:prSet presAssocID="{D825CEC7-E706-41E8-A7D9-B339D6277FE6}" presName="childText" presStyleLbl="conFgAcc1" presStyleIdx="0" presStyleCnt="3">
        <dgm:presLayoutVars>
          <dgm:bulletEnabled val="1"/>
        </dgm:presLayoutVars>
      </dgm:prSet>
      <dgm:spPr/>
    </dgm:pt>
    <dgm:pt modelId="{9C6B9B62-62FA-45B2-ADB5-07EDB65D64A2}" type="pres">
      <dgm:prSet presAssocID="{17C595DD-2190-4B72-878E-A144D33AD3CB}" presName="spaceBetweenRectangles" presStyleCnt="0"/>
      <dgm:spPr/>
    </dgm:pt>
    <dgm:pt modelId="{99D483D5-27E4-4217-84BA-20DD79AEF411}" type="pres">
      <dgm:prSet presAssocID="{10FFE034-8B0E-4F2F-A8CE-E11C3DC795B1}" presName="parentLin" presStyleCnt="0"/>
      <dgm:spPr/>
    </dgm:pt>
    <dgm:pt modelId="{4E52F208-F04D-48C8-9307-E6A7ED20D2BD}" type="pres">
      <dgm:prSet presAssocID="{10FFE034-8B0E-4F2F-A8CE-E11C3DC795B1}" presName="parentLeftMargin" presStyleLbl="node1" presStyleIdx="0" presStyleCnt="3"/>
      <dgm:spPr/>
    </dgm:pt>
    <dgm:pt modelId="{D8C4D200-4812-41C5-94AC-A13BADF35063}" type="pres">
      <dgm:prSet presAssocID="{10FFE034-8B0E-4F2F-A8CE-E11C3DC795B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859F58-D2B8-41CF-921A-90B503DB1E7F}" type="pres">
      <dgm:prSet presAssocID="{10FFE034-8B0E-4F2F-A8CE-E11C3DC795B1}" presName="negativeSpace" presStyleCnt="0"/>
      <dgm:spPr/>
    </dgm:pt>
    <dgm:pt modelId="{024CEB77-C080-427A-A78A-443A565A4C3C}" type="pres">
      <dgm:prSet presAssocID="{10FFE034-8B0E-4F2F-A8CE-E11C3DC795B1}" presName="childText" presStyleLbl="conFgAcc1" presStyleIdx="1" presStyleCnt="3">
        <dgm:presLayoutVars>
          <dgm:bulletEnabled val="1"/>
        </dgm:presLayoutVars>
      </dgm:prSet>
      <dgm:spPr/>
    </dgm:pt>
    <dgm:pt modelId="{1A972079-A546-4B13-A44A-A62AE55D688E}" type="pres">
      <dgm:prSet presAssocID="{F884B842-39E6-4492-B717-93EAB40E0444}" presName="spaceBetweenRectangles" presStyleCnt="0"/>
      <dgm:spPr/>
    </dgm:pt>
    <dgm:pt modelId="{728FB7FC-01CF-4F48-929F-16F84A700A49}" type="pres">
      <dgm:prSet presAssocID="{A023E6F9-B2B8-41B3-ABDC-A2445B892D60}" presName="parentLin" presStyleCnt="0"/>
      <dgm:spPr/>
    </dgm:pt>
    <dgm:pt modelId="{F6714B40-6F1A-4813-80FD-9C7E4F2D08B3}" type="pres">
      <dgm:prSet presAssocID="{A023E6F9-B2B8-41B3-ABDC-A2445B892D60}" presName="parentLeftMargin" presStyleLbl="node1" presStyleIdx="1" presStyleCnt="3"/>
      <dgm:spPr/>
    </dgm:pt>
    <dgm:pt modelId="{99338B40-F7F4-43B2-8B43-27422EDD7467}" type="pres">
      <dgm:prSet presAssocID="{A023E6F9-B2B8-41B3-ABDC-A2445B892D6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03A6F14-BF78-4A6C-B5C3-24ED5CA5141E}" type="pres">
      <dgm:prSet presAssocID="{A023E6F9-B2B8-41B3-ABDC-A2445B892D60}" presName="negativeSpace" presStyleCnt="0"/>
      <dgm:spPr/>
    </dgm:pt>
    <dgm:pt modelId="{CE87F08A-CBD3-4091-9BE9-F4BE024B5830}" type="pres">
      <dgm:prSet presAssocID="{A023E6F9-B2B8-41B3-ABDC-A2445B892D6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90FD33-393D-444A-AEA9-904ACB5F1D04}" type="presOf" srcId="{D825CEC7-E706-41E8-A7D9-B339D6277FE6}" destId="{27A7B924-4447-4306-93F0-529C0A0D52A9}" srcOrd="0" destOrd="0" presId="urn:microsoft.com/office/officeart/2005/8/layout/list1"/>
    <dgm:cxn modelId="{4F1A8A5E-EE04-4A2D-A895-2F241E339C09}" srcId="{29D097C2-FE5C-4678-A03A-7E4B32C8AD47}" destId="{D825CEC7-E706-41E8-A7D9-B339D6277FE6}" srcOrd="0" destOrd="0" parTransId="{95FD2465-3F63-4E5C-8FD3-EF9F5A42AAB0}" sibTransId="{17C595DD-2190-4B72-878E-A144D33AD3CB}"/>
    <dgm:cxn modelId="{B1D9964A-7E66-4105-9A63-8CC5BFB627DB}" type="presOf" srcId="{A023E6F9-B2B8-41B3-ABDC-A2445B892D60}" destId="{99338B40-F7F4-43B2-8B43-27422EDD7467}" srcOrd="1" destOrd="0" presId="urn:microsoft.com/office/officeart/2005/8/layout/list1"/>
    <dgm:cxn modelId="{3EE05477-7B58-4578-8F5C-6F91F714D85F}" type="presOf" srcId="{10FFE034-8B0E-4F2F-A8CE-E11C3DC795B1}" destId="{4E52F208-F04D-48C8-9307-E6A7ED20D2BD}" srcOrd="0" destOrd="0" presId="urn:microsoft.com/office/officeart/2005/8/layout/list1"/>
    <dgm:cxn modelId="{0F5EC689-6251-4BCE-9206-E61D1DC5EB58}" type="presOf" srcId="{10FFE034-8B0E-4F2F-A8CE-E11C3DC795B1}" destId="{D8C4D200-4812-41C5-94AC-A13BADF35063}" srcOrd="1" destOrd="0" presId="urn:microsoft.com/office/officeart/2005/8/layout/list1"/>
    <dgm:cxn modelId="{18F54396-2615-4966-8064-96ADE4549F15}" type="presOf" srcId="{29D097C2-FE5C-4678-A03A-7E4B32C8AD47}" destId="{FC934AB7-802D-404E-9CB6-68DBC1D449C8}" srcOrd="0" destOrd="0" presId="urn:microsoft.com/office/officeart/2005/8/layout/list1"/>
    <dgm:cxn modelId="{B2AA40A7-2737-478B-8050-0C449CD28909}" srcId="{29D097C2-FE5C-4678-A03A-7E4B32C8AD47}" destId="{10FFE034-8B0E-4F2F-A8CE-E11C3DC795B1}" srcOrd="1" destOrd="0" parTransId="{AE314A19-EFB0-4D42-8621-AFDF54C2ECE5}" sibTransId="{F884B842-39E6-4492-B717-93EAB40E0444}"/>
    <dgm:cxn modelId="{6063F7AB-F7E6-4522-AFD8-61F44E1731E7}" type="presOf" srcId="{A023E6F9-B2B8-41B3-ABDC-A2445B892D60}" destId="{F6714B40-6F1A-4813-80FD-9C7E4F2D08B3}" srcOrd="0" destOrd="0" presId="urn:microsoft.com/office/officeart/2005/8/layout/list1"/>
    <dgm:cxn modelId="{6F5F4ED6-B069-4FA8-A398-72275A34B36C}" type="presOf" srcId="{D825CEC7-E706-41E8-A7D9-B339D6277FE6}" destId="{6BACD012-558C-4741-868C-073B8B69ED76}" srcOrd="1" destOrd="0" presId="urn:microsoft.com/office/officeart/2005/8/layout/list1"/>
    <dgm:cxn modelId="{493943E2-70C4-40FE-832D-EF5262BF15C0}" srcId="{29D097C2-FE5C-4678-A03A-7E4B32C8AD47}" destId="{A023E6F9-B2B8-41B3-ABDC-A2445B892D60}" srcOrd="2" destOrd="0" parTransId="{CED91522-4603-498D-BB65-4F6953A0F5EB}" sibTransId="{2391280A-382C-419B-B143-8C9D890C9CDB}"/>
    <dgm:cxn modelId="{E000B7B3-ADA2-48A9-8E2B-4E23D22B8679}" type="presParOf" srcId="{FC934AB7-802D-404E-9CB6-68DBC1D449C8}" destId="{43A43E74-4F1B-426F-96D1-FF3AE536ED2F}" srcOrd="0" destOrd="0" presId="urn:microsoft.com/office/officeart/2005/8/layout/list1"/>
    <dgm:cxn modelId="{DD2624A8-E826-4160-BE95-6BDF1D5FDFE2}" type="presParOf" srcId="{43A43E74-4F1B-426F-96D1-FF3AE536ED2F}" destId="{27A7B924-4447-4306-93F0-529C0A0D52A9}" srcOrd="0" destOrd="0" presId="urn:microsoft.com/office/officeart/2005/8/layout/list1"/>
    <dgm:cxn modelId="{F2544228-08FB-4D5E-8AC1-0181C6739E19}" type="presParOf" srcId="{43A43E74-4F1B-426F-96D1-FF3AE536ED2F}" destId="{6BACD012-558C-4741-868C-073B8B69ED76}" srcOrd="1" destOrd="0" presId="urn:microsoft.com/office/officeart/2005/8/layout/list1"/>
    <dgm:cxn modelId="{5DE94B3E-E0B2-4A2E-AD36-2CC7F9F81C9C}" type="presParOf" srcId="{FC934AB7-802D-404E-9CB6-68DBC1D449C8}" destId="{90E3843A-907A-4566-A0B3-9555500CDC3E}" srcOrd="1" destOrd="0" presId="urn:microsoft.com/office/officeart/2005/8/layout/list1"/>
    <dgm:cxn modelId="{31FDB1A7-2D13-4F74-8D33-5A3AD9215231}" type="presParOf" srcId="{FC934AB7-802D-404E-9CB6-68DBC1D449C8}" destId="{905EEF23-C115-4606-AEC6-2C472AD6DBB9}" srcOrd="2" destOrd="0" presId="urn:microsoft.com/office/officeart/2005/8/layout/list1"/>
    <dgm:cxn modelId="{551D8B5B-3DFA-42FA-BDCF-B825C21A034E}" type="presParOf" srcId="{FC934AB7-802D-404E-9CB6-68DBC1D449C8}" destId="{9C6B9B62-62FA-45B2-ADB5-07EDB65D64A2}" srcOrd="3" destOrd="0" presId="urn:microsoft.com/office/officeart/2005/8/layout/list1"/>
    <dgm:cxn modelId="{7B6225B2-1277-4D5E-8613-47D15612F929}" type="presParOf" srcId="{FC934AB7-802D-404E-9CB6-68DBC1D449C8}" destId="{99D483D5-27E4-4217-84BA-20DD79AEF411}" srcOrd="4" destOrd="0" presId="urn:microsoft.com/office/officeart/2005/8/layout/list1"/>
    <dgm:cxn modelId="{1EC5AE10-93F9-45A2-A0C5-E889A97173F7}" type="presParOf" srcId="{99D483D5-27E4-4217-84BA-20DD79AEF411}" destId="{4E52F208-F04D-48C8-9307-E6A7ED20D2BD}" srcOrd="0" destOrd="0" presId="urn:microsoft.com/office/officeart/2005/8/layout/list1"/>
    <dgm:cxn modelId="{5DF961C7-4274-40EF-BFC4-E6C42ECA10F8}" type="presParOf" srcId="{99D483D5-27E4-4217-84BA-20DD79AEF411}" destId="{D8C4D200-4812-41C5-94AC-A13BADF35063}" srcOrd="1" destOrd="0" presId="urn:microsoft.com/office/officeart/2005/8/layout/list1"/>
    <dgm:cxn modelId="{AB259370-CC59-4EF0-8633-0F1243E2FD86}" type="presParOf" srcId="{FC934AB7-802D-404E-9CB6-68DBC1D449C8}" destId="{00859F58-D2B8-41CF-921A-90B503DB1E7F}" srcOrd="5" destOrd="0" presId="urn:microsoft.com/office/officeart/2005/8/layout/list1"/>
    <dgm:cxn modelId="{739D50C0-F44C-4764-BF48-CC50AF4997C6}" type="presParOf" srcId="{FC934AB7-802D-404E-9CB6-68DBC1D449C8}" destId="{024CEB77-C080-427A-A78A-443A565A4C3C}" srcOrd="6" destOrd="0" presId="urn:microsoft.com/office/officeart/2005/8/layout/list1"/>
    <dgm:cxn modelId="{97FBA4F5-58F3-4117-AC21-9BB6F1C40EC0}" type="presParOf" srcId="{FC934AB7-802D-404E-9CB6-68DBC1D449C8}" destId="{1A972079-A546-4B13-A44A-A62AE55D688E}" srcOrd="7" destOrd="0" presId="urn:microsoft.com/office/officeart/2005/8/layout/list1"/>
    <dgm:cxn modelId="{6C1530A2-3F44-4C70-98E7-50907D6A2C26}" type="presParOf" srcId="{FC934AB7-802D-404E-9CB6-68DBC1D449C8}" destId="{728FB7FC-01CF-4F48-929F-16F84A700A49}" srcOrd="8" destOrd="0" presId="urn:microsoft.com/office/officeart/2005/8/layout/list1"/>
    <dgm:cxn modelId="{7DCE0F38-829D-4F4E-BB14-FABCE83063D2}" type="presParOf" srcId="{728FB7FC-01CF-4F48-929F-16F84A700A49}" destId="{F6714B40-6F1A-4813-80FD-9C7E4F2D08B3}" srcOrd="0" destOrd="0" presId="urn:microsoft.com/office/officeart/2005/8/layout/list1"/>
    <dgm:cxn modelId="{FDE6528A-CF5C-4ECB-87D1-026B109FB258}" type="presParOf" srcId="{728FB7FC-01CF-4F48-929F-16F84A700A49}" destId="{99338B40-F7F4-43B2-8B43-27422EDD7467}" srcOrd="1" destOrd="0" presId="urn:microsoft.com/office/officeart/2005/8/layout/list1"/>
    <dgm:cxn modelId="{E8F7E237-F12E-48E4-8084-53A24EAC45A2}" type="presParOf" srcId="{FC934AB7-802D-404E-9CB6-68DBC1D449C8}" destId="{E03A6F14-BF78-4A6C-B5C3-24ED5CA5141E}" srcOrd="9" destOrd="0" presId="urn:microsoft.com/office/officeart/2005/8/layout/list1"/>
    <dgm:cxn modelId="{B3AED32E-5108-4637-8CE2-6896ACC2FBF0}" type="presParOf" srcId="{FC934AB7-802D-404E-9CB6-68DBC1D449C8}" destId="{CE87F08A-CBD3-4091-9BE9-F4BE024B58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F363259-8489-46EB-905C-777C08400442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419"/>
        </a:p>
      </dgm:t>
    </dgm:pt>
    <dgm:pt modelId="{43AE2115-DC63-4076-AE25-65DBC5C1F2C0}">
      <dgm:prSet phldrT="[Texto]" custT="1"/>
      <dgm:spPr/>
      <dgm:t>
        <a:bodyPr/>
        <a:lstStyle/>
        <a:p>
          <a:r>
            <a:rPr lang="es-ES" sz="1600" dirty="0"/>
            <a:t>Fase 1:</a:t>
          </a:r>
          <a:br>
            <a:rPr lang="es-ES" sz="1600" dirty="0"/>
          </a:br>
          <a:r>
            <a:rPr lang="es-ES" sz="1600" b="1" dirty="0"/>
            <a:t>Marzo – Abril </a:t>
          </a:r>
          <a:br>
            <a:rPr lang="es-ES" sz="1600" b="1" dirty="0"/>
          </a:br>
          <a:r>
            <a:rPr lang="es-ES" sz="1600" b="1" dirty="0"/>
            <a:t>Septiembre – Octubre</a:t>
          </a:r>
          <a:endParaRPr lang="es-419" sz="1600" b="1" dirty="0"/>
        </a:p>
      </dgm:t>
    </dgm:pt>
    <dgm:pt modelId="{AA20CE69-0D55-4496-9B8B-13C723BD36B2}" type="parTrans" cxnId="{CFBB9B9A-9589-41D0-B6D1-228B5B1D1EE4}">
      <dgm:prSet/>
      <dgm:spPr/>
      <dgm:t>
        <a:bodyPr/>
        <a:lstStyle/>
        <a:p>
          <a:endParaRPr lang="es-419" sz="1800"/>
        </a:p>
      </dgm:t>
    </dgm:pt>
    <dgm:pt modelId="{58505715-1745-47E9-A027-5D6812A35AB2}" type="sibTrans" cxnId="{CFBB9B9A-9589-41D0-B6D1-228B5B1D1EE4}">
      <dgm:prSet/>
      <dgm:spPr/>
      <dgm:t>
        <a:bodyPr/>
        <a:lstStyle/>
        <a:p>
          <a:endParaRPr lang="es-419" sz="1800"/>
        </a:p>
      </dgm:t>
    </dgm:pt>
    <dgm:pt modelId="{D0695015-2708-403E-B6BB-639A4453477B}">
      <dgm:prSet phldrT="[Texto]" custT="1"/>
      <dgm:spPr/>
      <dgm:t>
        <a:bodyPr/>
        <a:lstStyle/>
        <a:p>
          <a:r>
            <a:rPr lang="es-ES" sz="1600" dirty="0"/>
            <a:t>Fase 2:</a:t>
          </a:r>
          <a:br>
            <a:rPr lang="es-ES" sz="1600" dirty="0"/>
          </a:br>
          <a:r>
            <a:rPr lang="es-ES" sz="1600" b="1" dirty="0"/>
            <a:t>Mayo – Junio</a:t>
          </a:r>
          <a:br>
            <a:rPr lang="es-ES" sz="1600" b="1" dirty="0"/>
          </a:br>
          <a:r>
            <a:rPr lang="es-ES" sz="1600" b="1" dirty="0"/>
            <a:t>Noviembre – Diciembre</a:t>
          </a:r>
          <a:endParaRPr lang="es-419" sz="1600" dirty="0"/>
        </a:p>
      </dgm:t>
    </dgm:pt>
    <dgm:pt modelId="{22A31588-DD58-44C7-9A4B-9EEBFD1F335B}" type="parTrans" cxnId="{74F800D8-D139-4B3F-A6F7-1822B97CCE1D}">
      <dgm:prSet/>
      <dgm:spPr/>
      <dgm:t>
        <a:bodyPr/>
        <a:lstStyle/>
        <a:p>
          <a:endParaRPr lang="es-419" sz="1800"/>
        </a:p>
      </dgm:t>
    </dgm:pt>
    <dgm:pt modelId="{4B09A259-2B64-4699-A4D0-6A933C6A20FB}" type="sibTrans" cxnId="{74F800D8-D139-4B3F-A6F7-1822B97CCE1D}">
      <dgm:prSet/>
      <dgm:spPr/>
      <dgm:t>
        <a:bodyPr/>
        <a:lstStyle/>
        <a:p>
          <a:endParaRPr lang="es-419" sz="1800"/>
        </a:p>
      </dgm:t>
    </dgm:pt>
    <dgm:pt modelId="{394ADB1F-BCEC-4B88-A9CE-4E1B911CA1D6}">
      <dgm:prSet phldrT="[Texto]" custT="1"/>
      <dgm:spPr/>
      <dgm:t>
        <a:bodyPr/>
        <a:lstStyle/>
        <a:p>
          <a:r>
            <a:rPr lang="es-ES" sz="1600" dirty="0"/>
            <a:t>Fase 3:</a:t>
          </a:r>
          <a:br>
            <a:rPr lang="es-ES" sz="1600" dirty="0"/>
          </a:br>
          <a:r>
            <a:rPr lang="es-ES" sz="1600" b="1" dirty="0"/>
            <a:t>Julio – Agosto</a:t>
          </a:r>
          <a:br>
            <a:rPr lang="es-ES" sz="1600" b="1" dirty="0"/>
          </a:br>
          <a:r>
            <a:rPr lang="es-ES" sz="1600" b="1" dirty="0"/>
            <a:t>Enero – Febrero</a:t>
          </a:r>
          <a:endParaRPr lang="es-419" sz="1600" dirty="0"/>
        </a:p>
      </dgm:t>
    </dgm:pt>
    <dgm:pt modelId="{CAE8C886-4FA9-4B8B-A013-433F477BEE54}" type="parTrans" cxnId="{3E1F74CD-07B1-4E38-B7DD-B5D96900CE24}">
      <dgm:prSet/>
      <dgm:spPr/>
      <dgm:t>
        <a:bodyPr/>
        <a:lstStyle/>
        <a:p>
          <a:endParaRPr lang="es-419" sz="1800"/>
        </a:p>
      </dgm:t>
    </dgm:pt>
    <dgm:pt modelId="{6B7A3896-117D-4A55-A695-366CEF21E0FE}" type="sibTrans" cxnId="{3E1F74CD-07B1-4E38-B7DD-B5D96900CE24}">
      <dgm:prSet/>
      <dgm:spPr/>
      <dgm:t>
        <a:bodyPr/>
        <a:lstStyle/>
        <a:p>
          <a:endParaRPr lang="es-419" sz="1800"/>
        </a:p>
      </dgm:t>
    </dgm:pt>
    <dgm:pt modelId="{5153BA52-8092-4CA8-B560-79CFBA5851C0}" type="pres">
      <dgm:prSet presAssocID="{DF363259-8489-46EB-905C-777C08400442}" presName="Name0" presStyleCnt="0">
        <dgm:presLayoutVars>
          <dgm:dir/>
          <dgm:resizeHandles val="exact"/>
        </dgm:presLayoutVars>
      </dgm:prSet>
      <dgm:spPr/>
    </dgm:pt>
    <dgm:pt modelId="{A1BE7F12-74FC-4E63-839B-DB20B0D9EF7A}" type="pres">
      <dgm:prSet presAssocID="{DF363259-8489-46EB-905C-777C08400442}" presName="cycle" presStyleCnt="0"/>
      <dgm:spPr/>
    </dgm:pt>
    <dgm:pt modelId="{1AEF3FD4-E6C7-431F-890B-11257B25A1C8}" type="pres">
      <dgm:prSet presAssocID="{43AE2115-DC63-4076-AE25-65DBC5C1F2C0}" presName="nodeFirstNode" presStyleLbl="node1" presStyleIdx="0" presStyleCnt="3">
        <dgm:presLayoutVars>
          <dgm:bulletEnabled val="1"/>
        </dgm:presLayoutVars>
      </dgm:prSet>
      <dgm:spPr/>
    </dgm:pt>
    <dgm:pt modelId="{9DD017CB-0545-4CDF-9FBB-F8D00C46E0F9}" type="pres">
      <dgm:prSet presAssocID="{58505715-1745-47E9-A027-5D6812A35AB2}" presName="sibTransFirstNode" presStyleLbl="bgShp" presStyleIdx="0" presStyleCnt="1"/>
      <dgm:spPr/>
    </dgm:pt>
    <dgm:pt modelId="{B5F816EB-A830-46F3-855C-2DFA1AC8EFF6}" type="pres">
      <dgm:prSet presAssocID="{D0695015-2708-403E-B6BB-639A4453477B}" presName="nodeFollowingNodes" presStyleLbl="node1" presStyleIdx="1" presStyleCnt="3">
        <dgm:presLayoutVars>
          <dgm:bulletEnabled val="1"/>
        </dgm:presLayoutVars>
      </dgm:prSet>
      <dgm:spPr/>
    </dgm:pt>
    <dgm:pt modelId="{D186C41A-4429-4D54-898A-51AE6554DDA5}" type="pres">
      <dgm:prSet presAssocID="{394ADB1F-BCEC-4B88-A9CE-4E1B911CA1D6}" presName="nodeFollowingNodes" presStyleLbl="node1" presStyleIdx="2" presStyleCnt="3">
        <dgm:presLayoutVars>
          <dgm:bulletEnabled val="1"/>
        </dgm:presLayoutVars>
      </dgm:prSet>
      <dgm:spPr/>
    </dgm:pt>
  </dgm:ptLst>
  <dgm:cxnLst>
    <dgm:cxn modelId="{649D123B-4789-4D65-8C51-F197AD778205}" type="presOf" srcId="{58505715-1745-47E9-A027-5D6812A35AB2}" destId="{9DD017CB-0545-4CDF-9FBB-F8D00C46E0F9}" srcOrd="0" destOrd="0" presId="urn:microsoft.com/office/officeart/2005/8/layout/cycle3"/>
    <dgm:cxn modelId="{3B51FF6F-45D7-4FC0-BD2B-13A43D7DACCE}" type="presOf" srcId="{D0695015-2708-403E-B6BB-639A4453477B}" destId="{B5F816EB-A830-46F3-855C-2DFA1AC8EFF6}" srcOrd="0" destOrd="0" presId="urn:microsoft.com/office/officeart/2005/8/layout/cycle3"/>
    <dgm:cxn modelId="{73B46C52-F00C-4EDE-B92B-0B5ECA2B4D01}" type="presOf" srcId="{43AE2115-DC63-4076-AE25-65DBC5C1F2C0}" destId="{1AEF3FD4-E6C7-431F-890B-11257B25A1C8}" srcOrd="0" destOrd="0" presId="urn:microsoft.com/office/officeart/2005/8/layout/cycle3"/>
    <dgm:cxn modelId="{4426D385-A6E4-4800-AE3A-C7640A33BA06}" type="presOf" srcId="{DF363259-8489-46EB-905C-777C08400442}" destId="{5153BA52-8092-4CA8-B560-79CFBA5851C0}" srcOrd="0" destOrd="0" presId="urn:microsoft.com/office/officeart/2005/8/layout/cycle3"/>
    <dgm:cxn modelId="{CFBB9B9A-9589-41D0-B6D1-228B5B1D1EE4}" srcId="{DF363259-8489-46EB-905C-777C08400442}" destId="{43AE2115-DC63-4076-AE25-65DBC5C1F2C0}" srcOrd="0" destOrd="0" parTransId="{AA20CE69-0D55-4496-9B8B-13C723BD36B2}" sibTransId="{58505715-1745-47E9-A027-5D6812A35AB2}"/>
    <dgm:cxn modelId="{3E1F74CD-07B1-4E38-B7DD-B5D96900CE24}" srcId="{DF363259-8489-46EB-905C-777C08400442}" destId="{394ADB1F-BCEC-4B88-A9CE-4E1B911CA1D6}" srcOrd="2" destOrd="0" parTransId="{CAE8C886-4FA9-4B8B-A013-433F477BEE54}" sibTransId="{6B7A3896-117D-4A55-A695-366CEF21E0FE}"/>
    <dgm:cxn modelId="{74F800D8-D139-4B3F-A6F7-1822B97CCE1D}" srcId="{DF363259-8489-46EB-905C-777C08400442}" destId="{D0695015-2708-403E-B6BB-639A4453477B}" srcOrd="1" destOrd="0" parTransId="{22A31588-DD58-44C7-9A4B-9EEBFD1F335B}" sibTransId="{4B09A259-2B64-4699-A4D0-6A933C6A20FB}"/>
    <dgm:cxn modelId="{B81362D8-2A6B-49A2-AA5E-5462C8CD51A5}" type="presOf" srcId="{394ADB1F-BCEC-4B88-A9CE-4E1B911CA1D6}" destId="{D186C41A-4429-4D54-898A-51AE6554DDA5}" srcOrd="0" destOrd="0" presId="urn:microsoft.com/office/officeart/2005/8/layout/cycle3"/>
    <dgm:cxn modelId="{7D394973-40B3-4F3B-856E-724B8ED96B0A}" type="presParOf" srcId="{5153BA52-8092-4CA8-B560-79CFBA5851C0}" destId="{A1BE7F12-74FC-4E63-839B-DB20B0D9EF7A}" srcOrd="0" destOrd="0" presId="urn:microsoft.com/office/officeart/2005/8/layout/cycle3"/>
    <dgm:cxn modelId="{37AA3B40-F83C-4F02-8DCE-C513E0DE8EFC}" type="presParOf" srcId="{A1BE7F12-74FC-4E63-839B-DB20B0D9EF7A}" destId="{1AEF3FD4-E6C7-431F-890B-11257B25A1C8}" srcOrd="0" destOrd="0" presId="urn:microsoft.com/office/officeart/2005/8/layout/cycle3"/>
    <dgm:cxn modelId="{F9CE200C-F58D-4EA4-8D9F-0E028798CFE5}" type="presParOf" srcId="{A1BE7F12-74FC-4E63-839B-DB20B0D9EF7A}" destId="{9DD017CB-0545-4CDF-9FBB-F8D00C46E0F9}" srcOrd="1" destOrd="0" presId="urn:microsoft.com/office/officeart/2005/8/layout/cycle3"/>
    <dgm:cxn modelId="{70C7F7F5-9427-41C2-9DF4-355D4135766E}" type="presParOf" srcId="{A1BE7F12-74FC-4E63-839B-DB20B0D9EF7A}" destId="{B5F816EB-A830-46F3-855C-2DFA1AC8EFF6}" srcOrd="2" destOrd="0" presId="urn:microsoft.com/office/officeart/2005/8/layout/cycle3"/>
    <dgm:cxn modelId="{FD1F5392-39CD-40F2-91BC-85B6AA8FB432}" type="presParOf" srcId="{A1BE7F12-74FC-4E63-839B-DB20B0D9EF7A}" destId="{D186C41A-4429-4D54-898A-51AE6554DDA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39ABF-22E5-4577-8FAA-AD1C34213241}">
      <dsp:nvSpPr>
        <dsp:cNvPr id="0" name=""/>
        <dsp:cNvSpPr/>
      </dsp:nvSpPr>
      <dsp:spPr>
        <a:xfrm>
          <a:off x="0" y="0"/>
          <a:ext cx="8549640" cy="11282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 seguimiento a graduados es obligatorio para la instituciones de educación superior.</a:t>
          </a:r>
          <a:endParaRPr lang="es-419" sz="2000" kern="1200" dirty="0"/>
        </a:p>
      </dsp:txBody>
      <dsp:txXfrm>
        <a:off x="33045" y="33045"/>
        <a:ext cx="7332184" cy="1062146"/>
      </dsp:txXfrm>
    </dsp:sp>
    <dsp:sp modelId="{412B11A8-1086-41BE-B94B-A9551737A3AD}">
      <dsp:nvSpPr>
        <dsp:cNvPr id="0" name=""/>
        <dsp:cNvSpPr/>
      </dsp:nvSpPr>
      <dsp:spPr>
        <a:xfrm>
          <a:off x="754379" y="1316275"/>
          <a:ext cx="8549640" cy="11282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Los resultados deben ser remitidos al CACES (Consejo de Aseguramiento de la Calidad de la Educación Superior).</a:t>
          </a:r>
          <a:endParaRPr lang="es-419" sz="2000" kern="1200" dirty="0"/>
        </a:p>
      </dsp:txBody>
      <dsp:txXfrm>
        <a:off x="787424" y="1349320"/>
        <a:ext cx="6995816" cy="1062146"/>
      </dsp:txXfrm>
    </dsp:sp>
    <dsp:sp modelId="{F728B07C-EFFB-4E3A-B301-0335FDA438C8}">
      <dsp:nvSpPr>
        <dsp:cNvPr id="0" name=""/>
        <dsp:cNvSpPr/>
      </dsp:nvSpPr>
      <dsp:spPr>
        <a:xfrm>
          <a:off x="1508759" y="2632551"/>
          <a:ext cx="8549640" cy="112823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Tiene dos beneficios principales: Aporta a la calificación de la institución y brinda información importante para el proceso de mejora continua.</a:t>
          </a:r>
          <a:endParaRPr lang="es-419" sz="2000" kern="1200" dirty="0"/>
        </a:p>
      </dsp:txBody>
      <dsp:txXfrm>
        <a:off x="1541804" y="2665596"/>
        <a:ext cx="6995816" cy="1062146"/>
      </dsp:txXfrm>
    </dsp:sp>
    <dsp:sp modelId="{2A0410A6-35AA-414C-B6CB-6DD31086844B}">
      <dsp:nvSpPr>
        <dsp:cNvPr id="0" name=""/>
        <dsp:cNvSpPr/>
      </dsp:nvSpPr>
      <dsp:spPr>
        <a:xfrm>
          <a:off x="7816286" y="855579"/>
          <a:ext cx="733353" cy="73335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3500" kern="1200"/>
        </a:p>
      </dsp:txBody>
      <dsp:txXfrm>
        <a:off x="7981290" y="855579"/>
        <a:ext cx="403345" cy="551848"/>
      </dsp:txXfrm>
    </dsp:sp>
    <dsp:sp modelId="{B038D66D-70D3-4EBA-A715-84E104837CA6}">
      <dsp:nvSpPr>
        <dsp:cNvPr id="0" name=""/>
        <dsp:cNvSpPr/>
      </dsp:nvSpPr>
      <dsp:spPr>
        <a:xfrm>
          <a:off x="8570666" y="2164333"/>
          <a:ext cx="733353" cy="733353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3500" kern="1200"/>
        </a:p>
      </dsp:txBody>
      <dsp:txXfrm>
        <a:off x="8735670" y="2164333"/>
        <a:ext cx="403345" cy="551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A7DFC-45F7-4189-970E-8E6F26F51418}">
      <dsp:nvSpPr>
        <dsp:cNvPr id="0" name=""/>
        <dsp:cNvSpPr/>
      </dsp:nvSpPr>
      <dsp:spPr>
        <a:xfrm>
          <a:off x="-4251287" y="-652255"/>
          <a:ext cx="5065299" cy="5065299"/>
        </a:xfrm>
        <a:prstGeom prst="blockArc">
          <a:avLst>
            <a:gd name="adj1" fmla="val 18900000"/>
            <a:gd name="adj2" fmla="val 2700000"/>
            <a:gd name="adj3" fmla="val 426"/>
          </a:avLst>
        </a:prstGeom>
        <a:noFill/>
        <a:ln w="1587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7A238-CE5D-4FEB-B8E3-F19A32AA063B}">
      <dsp:nvSpPr>
        <dsp:cNvPr id="0" name=""/>
        <dsp:cNvSpPr/>
      </dsp:nvSpPr>
      <dsp:spPr>
        <a:xfrm>
          <a:off x="523498" y="376078"/>
          <a:ext cx="9484503" cy="752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No existe un plan de comunicación institucional destinado a la relación de la universidad con sus graduados.</a:t>
          </a:r>
          <a:endParaRPr lang="es-419" sz="2400" kern="1200" dirty="0"/>
        </a:p>
      </dsp:txBody>
      <dsp:txXfrm>
        <a:off x="523498" y="376078"/>
        <a:ext cx="9484503" cy="752157"/>
      </dsp:txXfrm>
    </dsp:sp>
    <dsp:sp modelId="{9D226FB0-8D4E-4B27-9A47-759828978D9D}">
      <dsp:nvSpPr>
        <dsp:cNvPr id="0" name=""/>
        <dsp:cNvSpPr/>
      </dsp:nvSpPr>
      <dsp:spPr>
        <a:xfrm>
          <a:off x="53400" y="282059"/>
          <a:ext cx="940197" cy="94019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2EF64-5CE1-4EA7-AF16-1463C326B3DA}">
      <dsp:nvSpPr>
        <dsp:cNvPr id="0" name=""/>
        <dsp:cNvSpPr/>
      </dsp:nvSpPr>
      <dsp:spPr>
        <a:xfrm>
          <a:off x="796907" y="1504315"/>
          <a:ext cx="9211094" cy="752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Esto implica que recursos sean mal destinados y empleados.</a:t>
          </a:r>
          <a:endParaRPr lang="es-419" sz="2400" kern="1200" dirty="0"/>
        </a:p>
      </dsp:txBody>
      <dsp:txXfrm>
        <a:off x="796907" y="1504315"/>
        <a:ext cx="9211094" cy="752157"/>
      </dsp:txXfrm>
    </dsp:sp>
    <dsp:sp modelId="{2892CB86-0DDD-4F55-B689-8F641A3697FC}">
      <dsp:nvSpPr>
        <dsp:cNvPr id="0" name=""/>
        <dsp:cNvSpPr/>
      </dsp:nvSpPr>
      <dsp:spPr>
        <a:xfrm>
          <a:off x="326809" y="1410295"/>
          <a:ext cx="940197" cy="94019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6AE3D-7933-4F63-BA56-EB2025AC0118}">
      <dsp:nvSpPr>
        <dsp:cNvPr id="0" name=""/>
        <dsp:cNvSpPr/>
      </dsp:nvSpPr>
      <dsp:spPr>
        <a:xfrm>
          <a:off x="523498" y="2632551"/>
          <a:ext cx="9484503" cy="75215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02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Aprovechar el auge de los medios digitales permitirá mejorar la relación que la universidad mantiene con sus graduados.</a:t>
          </a:r>
          <a:endParaRPr lang="es-419" sz="2400" kern="1200" dirty="0"/>
        </a:p>
      </dsp:txBody>
      <dsp:txXfrm>
        <a:off x="523498" y="2632551"/>
        <a:ext cx="9484503" cy="752157"/>
      </dsp:txXfrm>
    </dsp:sp>
    <dsp:sp modelId="{12F97BEF-0B31-45A2-A42C-149FE886D363}">
      <dsp:nvSpPr>
        <dsp:cNvPr id="0" name=""/>
        <dsp:cNvSpPr/>
      </dsp:nvSpPr>
      <dsp:spPr>
        <a:xfrm>
          <a:off x="53400" y="2538531"/>
          <a:ext cx="940197" cy="94019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4171C-708F-40A2-AA71-C33C8C896EA8}">
      <dsp:nvSpPr>
        <dsp:cNvPr id="0" name=""/>
        <dsp:cNvSpPr/>
      </dsp:nvSpPr>
      <dsp:spPr>
        <a:xfrm>
          <a:off x="4903838" y="1433166"/>
          <a:ext cx="2757956" cy="65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27"/>
              </a:lnTo>
              <a:lnTo>
                <a:pt x="2757956" y="447227"/>
              </a:lnTo>
              <a:lnTo>
                <a:pt x="2757956" y="6562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C6A5B-9332-4744-9426-A4FAD1933DE0}">
      <dsp:nvSpPr>
        <dsp:cNvPr id="0" name=""/>
        <dsp:cNvSpPr/>
      </dsp:nvSpPr>
      <dsp:spPr>
        <a:xfrm>
          <a:off x="4858118" y="1433166"/>
          <a:ext cx="91440" cy="6562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2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CE277-DFA6-4FB8-A68A-97D7D496E620}">
      <dsp:nvSpPr>
        <dsp:cNvPr id="0" name=""/>
        <dsp:cNvSpPr/>
      </dsp:nvSpPr>
      <dsp:spPr>
        <a:xfrm>
          <a:off x="2145882" y="1433166"/>
          <a:ext cx="2757956" cy="656268"/>
        </a:xfrm>
        <a:custGeom>
          <a:avLst/>
          <a:gdLst/>
          <a:ahLst/>
          <a:cxnLst/>
          <a:rect l="0" t="0" r="0" b="0"/>
          <a:pathLst>
            <a:path>
              <a:moveTo>
                <a:pt x="2757956" y="0"/>
              </a:moveTo>
              <a:lnTo>
                <a:pt x="2757956" y="447227"/>
              </a:lnTo>
              <a:lnTo>
                <a:pt x="0" y="447227"/>
              </a:lnTo>
              <a:lnTo>
                <a:pt x="0" y="65626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9CCC3-2A2B-44EB-8CFD-9574971405CB}">
      <dsp:nvSpPr>
        <dsp:cNvPr id="0" name=""/>
        <dsp:cNvSpPr/>
      </dsp:nvSpPr>
      <dsp:spPr>
        <a:xfrm>
          <a:off x="1583519" y="282"/>
          <a:ext cx="6640637" cy="143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1C87A-2755-4BC5-9B34-B51079B04866}">
      <dsp:nvSpPr>
        <dsp:cNvPr id="0" name=""/>
        <dsp:cNvSpPr/>
      </dsp:nvSpPr>
      <dsp:spPr>
        <a:xfrm>
          <a:off x="1834243" y="238469"/>
          <a:ext cx="6640637" cy="143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Objetivo general: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Realizar un plan de comunicación digital para la Universidad de las Fuerzas Armadas – ESPE, con el fin de que se logre un incremento en el número de graduados que mantienen actualizada su base de datos dentro del proceso de seguimiento realizado por la UFA – ESPE.</a:t>
          </a:r>
          <a:endParaRPr lang="es-419" sz="1400" kern="1200" dirty="0"/>
        </a:p>
      </dsp:txBody>
      <dsp:txXfrm>
        <a:off x="1876211" y="280437"/>
        <a:ext cx="6556701" cy="1348947"/>
      </dsp:txXfrm>
    </dsp:sp>
    <dsp:sp modelId="{D781CBD6-36F3-4B59-8246-3DE38417AC00}">
      <dsp:nvSpPr>
        <dsp:cNvPr id="0" name=""/>
        <dsp:cNvSpPr/>
      </dsp:nvSpPr>
      <dsp:spPr>
        <a:xfrm>
          <a:off x="1017627" y="2089434"/>
          <a:ext cx="2256509" cy="143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D4BF2-4553-4A74-9BBE-583FD698959F}">
      <dsp:nvSpPr>
        <dsp:cNvPr id="0" name=""/>
        <dsp:cNvSpPr/>
      </dsp:nvSpPr>
      <dsp:spPr>
        <a:xfrm>
          <a:off x="1268350" y="2327621"/>
          <a:ext cx="2256509" cy="143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Objetivo específico 1: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Identificar los medios de comunicación preferidos por los graduados de la Universidad de las Fuerzas Armadas – ESPE.</a:t>
          </a:r>
          <a:endParaRPr lang="es-419" sz="1400" kern="1200" dirty="0"/>
        </a:p>
      </dsp:txBody>
      <dsp:txXfrm>
        <a:off x="1310318" y="2369589"/>
        <a:ext cx="2172573" cy="1348947"/>
      </dsp:txXfrm>
    </dsp:sp>
    <dsp:sp modelId="{D16492CE-308C-41FC-A5B1-547C805D621E}">
      <dsp:nvSpPr>
        <dsp:cNvPr id="0" name=""/>
        <dsp:cNvSpPr/>
      </dsp:nvSpPr>
      <dsp:spPr>
        <a:xfrm>
          <a:off x="3775583" y="2089434"/>
          <a:ext cx="2256509" cy="143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641EB-1DE0-430C-90B4-09CBCE4FB9E0}">
      <dsp:nvSpPr>
        <dsp:cNvPr id="0" name=""/>
        <dsp:cNvSpPr/>
      </dsp:nvSpPr>
      <dsp:spPr>
        <a:xfrm>
          <a:off x="4026306" y="2327621"/>
          <a:ext cx="2256509" cy="143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Objetivo específico 2: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Evaluar la percepción que tienen los graduados sobre el sistema de comunicación existente entre ellos y la UFA – ESPE.</a:t>
          </a:r>
          <a:endParaRPr lang="es-419" sz="1400" kern="1200" dirty="0"/>
        </a:p>
      </dsp:txBody>
      <dsp:txXfrm>
        <a:off x="4068274" y="2369589"/>
        <a:ext cx="2172573" cy="1348947"/>
      </dsp:txXfrm>
    </dsp:sp>
    <dsp:sp modelId="{E15BC314-6522-42F4-9F51-C4908F43A61E}">
      <dsp:nvSpPr>
        <dsp:cNvPr id="0" name=""/>
        <dsp:cNvSpPr/>
      </dsp:nvSpPr>
      <dsp:spPr>
        <a:xfrm>
          <a:off x="6533539" y="2089434"/>
          <a:ext cx="2256509" cy="1432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8111E5-DC6F-4C1D-9A0A-5D2460FF4156}">
      <dsp:nvSpPr>
        <dsp:cNvPr id="0" name=""/>
        <dsp:cNvSpPr/>
      </dsp:nvSpPr>
      <dsp:spPr>
        <a:xfrm>
          <a:off x="6784263" y="2327621"/>
          <a:ext cx="2256509" cy="14328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Objetivo específico 3: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Establecer las mejores estrategias que permitan una comunicación efectiva con los graduados de la UFA – ESPE. </a:t>
          </a:r>
          <a:endParaRPr lang="es-419" sz="1400" kern="1200" dirty="0"/>
        </a:p>
      </dsp:txBody>
      <dsp:txXfrm>
        <a:off x="6826231" y="2369589"/>
        <a:ext cx="2172573" cy="13489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F4D9C-21CF-4C28-A8AB-F2815F154FB0}">
      <dsp:nvSpPr>
        <dsp:cNvPr id="0" name=""/>
        <dsp:cNvSpPr/>
      </dsp:nvSpPr>
      <dsp:spPr>
        <a:xfrm>
          <a:off x="0" y="345354"/>
          <a:ext cx="100583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317BE-2ACF-4EFE-9669-436E7D666472}">
      <dsp:nvSpPr>
        <dsp:cNvPr id="0" name=""/>
        <dsp:cNvSpPr/>
      </dsp:nvSpPr>
      <dsp:spPr>
        <a:xfrm>
          <a:off x="502920" y="109194"/>
          <a:ext cx="704088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Plan de comunicación</a:t>
          </a:r>
          <a:endParaRPr lang="es-419" sz="1600" kern="1200" dirty="0"/>
        </a:p>
      </dsp:txBody>
      <dsp:txXfrm>
        <a:off x="525977" y="132251"/>
        <a:ext cx="6994766" cy="426206"/>
      </dsp:txXfrm>
    </dsp:sp>
    <dsp:sp modelId="{C338F3A7-1D0C-4B26-B18B-0664677A812A}">
      <dsp:nvSpPr>
        <dsp:cNvPr id="0" name=""/>
        <dsp:cNvSpPr/>
      </dsp:nvSpPr>
      <dsp:spPr>
        <a:xfrm>
          <a:off x="0" y="1071114"/>
          <a:ext cx="100583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430E7-C3A2-4288-8EE2-48364350E119}">
      <dsp:nvSpPr>
        <dsp:cNvPr id="0" name=""/>
        <dsp:cNvSpPr/>
      </dsp:nvSpPr>
      <dsp:spPr>
        <a:xfrm>
          <a:off x="502920" y="834954"/>
          <a:ext cx="704088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Marketing digital</a:t>
          </a:r>
          <a:endParaRPr lang="es-419" sz="1600" kern="1200" dirty="0"/>
        </a:p>
      </dsp:txBody>
      <dsp:txXfrm>
        <a:off x="525977" y="858011"/>
        <a:ext cx="6994766" cy="426206"/>
      </dsp:txXfrm>
    </dsp:sp>
    <dsp:sp modelId="{DB177AC5-3C5C-442B-8334-CA98509E1AD1}">
      <dsp:nvSpPr>
        <dsp:cNvPr id="0" name=""/>
        <dsp:cNvSpPr/>
      </dsp:nvSpPr>
      <dsp:spPr>
        <a:xfrm>
          <a:off x="0" y="1796874"/>
          <a:ext cx="100583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5A29C-8EAE-44C6-9F92-D2E87A82D6AA}">
      <dsp:nvSpPr>
        <dsp:cNvPr id="0" name=""/>
        <dsp:cNvSpPr/>
      </dsp:nvSpPr>
      <dsp:spPr>
        <a:xfrm>
          <a:off x="502920" y="1560714"/>
          <a:ext cx="704088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Social Media</a:t>
          </a:r>
          <a:endParaRPr lang="es-419" sz="1600" kern="1200" dirty="0"/>
        </a:p>
      </dsp:txBody>
      <dsp:txXfrm>
        <a:off x="525977" y="1583771"/>
        <a:ext cx="6994766" cy="426206"/>
      </dsp:txXfrm>
    </dsp:sp>
    <dsp:sp modelId="{6093071A-A9C1-4517-9EDB-D35E12E5847E}">
      <dsp:nvSpPr>
        <dsp:cNvPr id="0" name=""/>
        <dsp:cNvSpPr/>
      </dsp:nvSpPr>
      <dsp:spPr>
        <a:xfrm>
          <a:off x="0" y="2522633"/>
          <a:ext cx="100583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64B83-3F86-4DCE-9B46-AC88D07147C4}">
      <dsp:nvSpPr>
        <dsp:cNvPr id="0" name=""/>
        <dsp:cNvSpPr/>
      </dsp:nvSpPr>
      <dsp:spPr>
        <a:xfrm>
          <a:off x="502920" y="2286474"/>
          <a:ext cx="704088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Community Manager</a:t>
          </a:r>
          <a:endParaRPr lang="es-419" sz="1600" kern="1200" dirty="0"/>
        </a:p>
      </dsp:txBody>
      <dsp:txXfrm>
        <a:off x="525977" y="2309531"/>
        <a:ext cx="6994766" cy="426206"/>
      </dsp:txXfrm>
    </dsp:sp>
    <dsp:sp modelId="{3C653E72-7A33-4705-8E3E-BD398436ED3A}">
      <dsp:nvSpPr>
        <dsp:cNvPr id="0" name=""/>
        <dsp:cNvSpPr/>
      </dsp:nvSpPr>
      <dsp:spPr>
        <a:xfrm>
          <a:off x="0" y="3248394"/>
          <a:ext cx="10058399" cy="403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0DA71-C44A-4110-BDF6-4F58C599A6FB}">
      <dsp:nvSpPr>
        <dsp:cNvPr id="0" name=""/>
        <dsp:cNvSpPr/>
      </dsp:nvSpPr>
      <dsp:spPr>
        <a:xfrm>
          <a:off x="502920" y="3012234"/>
          <a:ext cx="7040880" cy="4723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Seguimiento a graduados</a:t>
          </a:r>
          <a:endParaRPr lang="es-419" sz="1600" kern="1200" dirty="0"/>
        </a:p>
      </dsp:txBody>
      <dsp:txXfrm>
        <a:off x="525977" y="3035291"/>
        <a:ext cx="6994766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EEF23-C115-4606-AEC6-2C472AD6DBB9}">
      <dsp:nvSpPr>
        <dsp:cNvPr id="0" name=""/>
        <dsp:cNvSpPr/>
      </dsp:nvSpPr>
      <dsp:spPr>
        <a:xfrm>
          <a:off x="0" y="717053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CD012-558C-4741-868C-073B8B69ED76}">
      <dsp:nvSpPr>
        <dsp:cNvPr id="0" name=""/>
        <dsp:cNvSpPr/>
      </dsp:nvSpPr>
      <dsp:spPr>
        <a:xfrm>
          <a:off x="502920" y="377573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Público objetivo: Graduados de los últimos 10 años, entre los 23 y 40 años, usuarios de redes sociales.</a:t>
          </a:r>
          <a:endParaRPr lang="es-419" sz="2300" kern="1200" dirty="0"/>
        </a:p>
      </dsp:txBody>
      <dsp:txXfrm>
        <a:off x="536064" y="410717"/>
        <a:ext cx="6974592" cy="612672"/>
      </dsp:txXfrm>
    </dsp:sp>
    <dsp:sp modelId="{024CEB77-C080-427A-A78A-443A565A4C3C}">
      <dsp:nvSpPr>
        <dsp:cNvPr id="0" name=""/>
        <dsp:cNvSpPr/>
      </dsp:nvSpPr>
      <dsp:spPr>
        <a:xfrm>
          <a:off x="0" y="1760334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C4D200-4812-41C5-94AC-A13BADF35063}">
      <dsp:nvSpPr>
        <dsp:cNvPr id="0" name=""/>
        <dsp:cNvSpPr/>
      </dsp:nvSpPr>
      <dsp:spPr>
        <a:xfrm>
          <a:off x="502920" y="1420853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Mensaje: La institución se interesa en sus graduados</a:t>
          </a:r>
          <a:endParaRPr lang="es-419" sz="2300" kern="1200" dirty="0"/>
        </a:p>
      </dsp:txBody>
      <dsp:txXfrm>
        <a:off x="536064" y="1453997"/>
        <a:ext cx="6974592" cy="612672"/>
      </dsp:txXfrm>
    </dsp:sp>
    <dsp:sp modelId="{CE87F08A-CBD3-4091-9BE9-F4BE024B5830}">
      <dsp:nvSpPr>
        <dsp:cNvPr id="0" name=""/>
        <dsp:cNvSpPr/>
      </dsp:nvSpPr>
      <dsp:spPr>
        <a:xfrm>
          <a:off x="0" y="2803613"/>
          <a:ext cx="10058399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38B40-F7F4-43B2-8B43-27422EDD7467}">
      <dsp:nvSpPr>
        <dsp:cNvPr id="0" name=""/>
        <dsp:cNvSpPr/>
      </dsp:nvSpPr>
      <dsp:spPr>
        <a:xfrm>
          <a:off x="502920" y="2464134"/>
          <a:ext cx="704088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300" kern="1200" dirty="0"/>
            <a:t>Selección de medios: Facebook, YouTube, Instagram y Twitter</a:t>
          </a:r>
          <a:endParaRPr lang="es-419" sz="2300" kern="1200" dirty="0"/>
        </a:p>
      </dsp:txBody>
      <dsp:txXfrm>
        <a:off x="536064" y="2497278"/>
        <a:ext cx="6974592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017CB-0545-4CDF-9FBB-F8D00C46E0F9}">
      <dsp:nvSpPr>
        <dsp:cNvPr id="0" name=""/>
        <dsp:cNvSpPr/>
      </dsp:nvSpPr>
      <dsp:spPr>
        <a:xfrm>
          <a:off x="1014174" y="-225472"/>
          <a:ext cx="4218461" cy="4218461"/>
        </a:xfrm>
        <a:prstGeom prst="circularArrow">
          <a:avLst>
            <a:gd name="adj1" fmla="val 5689"/>
            <a:gd name="adj2" fmla="val 340510"/>
            <a:gd name="adj3" fmla="val 12470707"/>
            <a:gd name="adj4" fmla="val 18234906"/>
            <a:gd name="adj5" fmla="val 5908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F3FD4-E6C7-431F-890B-11257B25A1C8}">
      <dsp:nvSpPr>
        <dsp:cNvPr id="0" name=""/>
        <dsp:cNvSpPr/>
      </dsp:nvSpPr>
      <dsp:spPr>
        <a:xfrm>
          <a:off x="1654733" y="599"/>
          <a:ext cx="2937342" cy="14686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Fase 1:</a:t>
          </a:r>
          <a:br>
            <a:rPr lang="es-ES" sz="1600" kern="1200" dirty="0"/>
          </a:br>
          <a:r>
            <a:rPr lang="es-ES" sz="1600" b="1" kern="1200" dirty="0"/>
            <a:t>Marzo – Abril </a:t>
          </a:r>
          <a:br>
            <a:rPr lang="es-ES" sz="1600" b="1" kern="1200" dirty="0"/>
          </a:br>
          <a:r>
            <a:rPr lang="es-ES" sz="1600" b="1" kern="1200" dirty="0"/>
            <a:t>Septiembre – Octubre</a:t>
          </a:r>
          <a:endParaRPr lang="es-419" sz="1600" b="1" kern="1200" dirty="0"/>
        </a:p>
      </dsp:txBody>
      <dsp:txXfrm>
        <a:off x="1726428" y="72294"/>
        <a:ext cx="2793952" cy="1325281"/>
      </dsp:txXfrm>
    </dsp:sp>
    <dsp:sp modelId="{B5F816EB-A830-46F3-855C-2DFA1AC8EFF6}">
      <dsp:nvSpPr>
        <dsp:cNvPr id="0" name=""/>
        <dsp:cNvSpPr/>
      </dsp:nvSpPr>
      <dsp:spPr>
        <a:xfrm>
          <a:off x="3253549" y="2769830"/>
          <a:ext cx="2937342" cy="14686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Fase 2:</a:t>
          </a:r>
          <a:br>
            <a:rPr lang="es-ES" sz="1600" kern="1200" dirty="0"/>
          </a:br>
          <a:r>
            <a:rPr lang="es-ES" sz="1600" b="1" kern="1200" dirty="0"/>
            <a:t>Mayo – Junio</a:t>
          </a:r>
          <a:br>
            <a:rPr lang="es-ES" sz="1600" b="1" kern="1200" dirty="0"/>
          </a:br>
          <a:r>
            <a:rPr lang="es-ES" sz="1600" b="1" kern="1200" dirty="0"/>
            <a:t>Noviembre – Diciembre</a:t>
          </a:r>
          <a:endParaRPr lang="es-419" sz="1600" kern="1200" dirty="0"/>
        </a:p>
      </dsp:txBody>
      <dsp:txXfrm>
        <a:off x="3325244" y="2841525"/>
        <a:ext cx="2793952" cy="1325281"/>
      </dsp:txXfrm>
    </dsp:sp>
    <dsp:sp modelId="{D186C41A-4429-4D54-898A-51AE6554DDA5}">
      <dsp:nvSpPr>
        <dsp:cNvPr id="0" name=""/>
        <dsp:cNvSpPr/>
      </dsp:nvSpPr>
      <dsp:spPr>
        <a:xfrm>
          <a:off x="55917" y="2769830"/>
          <a:ext cx="2937342" cy="146867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Fase 3:</a:t>
          </a:r>
          <a:br>
            <a:rPr lang="es-ES" sz="1600" kern="1200" dirty="0"/>
          </a:br>
          <a:r>
            <a:rPr lang="es-ES" sz="1600" b="1" kern="1200" dirty="0"/>
            <a:t>Julio – Agosto</a:t>
          </a:r>
          <a:br>
            <a:rPr lang="es-ES" sz="1600" b="1" kern="1200" dirty="0"/>
          </a:br>
          <a:r>
            <a:rPr lang="es-ES" sz="1600" b="1" kern="1200" dirty="0"/>
            <a:t>Enero – Febrero</a:t>
          </a:r>
          <a:endParaRPr lang="es-419" sz="1600" kern="1200" dirty="0"/>
        </a:p>
      </dsp:txBody>
      <dsp:txXfrm>
        <a:off x="127612" y="2841525"/>
        <a:ext cx="2793952" cy="132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8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3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786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44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0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6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3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80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6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9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64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88C2FB-76E2-41FC-8F43-F9D062924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577515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2E0A8D-BFEF-44EE-B09A-ABE7A5D4B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Autofit/>
          </a:bodyPr>
          <a:lstStyle/>
          <a:p>
            <a:pPr algn="r"/>
            <a:r>
              <a:rPr lang="es-EC" sz="2100" cap="small" dirty="0"/>
              <a:t>ELABORACIÓN DE UN PLAN DE COMUNICACIÓN DIGITAL PARA FORTALECER EL PROCESO DE SEGUIMIENTO A GRADUADOS DE LA UNIVERSIDAD DE LAS FUERZAS ARMADAS – ESPE</a:t>
            </a:r>
            <a:endParaRPr lang="es-419" sz="2100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B44EF2-8D7B-4C2A-BB93-2886243D4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s-ES" sz="2000" dirty="0">
                <a:solidFill>
                  <a:srgbClr val="FFFFFF"/>
                </a:solidFill>
              </a:rPr>
              <a:t>Xavier Ernesto</a:t>
            </a:r>
            <a:br>
              <a:rPr lang="es-ES" sz="2000" dirty="0">
                <a:solidFill>
                  <a:srgbClr val="FFFFFF"/>
                </a:solidFill>
              </a:rPr>
            </a:br>
            <a:r>
              <a:rPr lang="es-ES" sz="2000" dirty="0">
                <a:solidFill>
                  <a:srgbClr val="FFFFFF"/>
                </a:solidFill>
              </a:rPr>
              <a:t>dueñas Sánchez</a:t>
            </a:r>
            <a:endParaRPr lang="es-419" sz="20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Imagen que contiene cuarto&#10;&#10;Descripción generada automáticamente">
            <a:extLst>
              <a:ext uri="{FF2B5EF4-FFF2-40B4-BE49-F238E27FC236}">
                <a16:creationId xmlns:a16="http://schemas.microsoft.com/office/drawing/2014/main" id="{D8A41F2A-A20B-4486-91BD-56B639D5A05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57" y="565966"/>
            <a:ext cx="4289052" cy="38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91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D9088-5248-4645-AC0B-F38F92AF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54" y="210403"/>
            <a:ext cx="10058400" cy="702303"/>
          </a:xfrm>
        </p:spPr>
        <p:txBody>
          <a:bodyPr>
            <a:normAutofit/>
          </a:bodyPr>
          <a:lstStyle/>
          <a:p>
            <a:r>
              <a:rPr lang="es-ES" sz="4000" dirty="0"/>
              <a:t>Instrumento de recolección de datos</a:t>
            </a:r>
            <a:endParaRPr lang="es-419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E96FF0B-FDDC-4595-A979-9DFC6A0B9430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47" r="326" b="52684"/>
          <a:stretch/>
        </p:blipFill>
        <p:spPr bwMode="auto">
          <a:xfrm>
            <a:off x="220454" y="1107228"/>
            <a:ext cx="6088387" cy="5073426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7413D914-8202-4F1A-9AE1-9AA63249A5D6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47831" r="326" b="1711"/>
          <a:stretch/>
        </p:blipFill>
        <p:spPr bwMode="auto">
          <a:xfrm>
            <a:off x="6318366" y="1097704"/>
            <a:ext cx="5703730" cy="508295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39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69246-A59C-427A-9916-98FBEC79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Validación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C99DB-5D72-428D-B571-B22928D74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1"/>
            <a:ext cx="4639736" cy="15367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Revisión de expertos: </a:t>
            </a:r>
            <a:r>
              <a:rPr lang="es-ES" dirty="0"/>
              <a:t>Verni Jácome y Francisco Dueñas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b="1" dirty="0"/>
              <a:t>Prueba piloto: </a:t>
            </a:r>
            <a:r>
              <a:rPr lang="es-ES" dirty="0"/>
              <a:t>Cambio de “Año de grado” a “Año en el que se graduó”</a:t>
            </a:r>
            <a:endParaRPr lang="es-419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6CBFA4-C529-4E78-A33B-09E9C218D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2751148" cy="428869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Coeficiente de Cronbach: </a:t>
            </a:r>
          </a:p>
          <a:p>
            <a:endParaRPr lang="es-419" dirty="0"/>
          </a:p>
        </p:txBody>
      </p:sp>
      <p:graphicFrame>
        <p:nvGraphicFramePr>
          <p:cNvPr id="8" name="Tabla 8">
            <a:extLst>
              <a:ext uri="{FF2B5EF4-FFF2-40B4-BE49-F238E27FC236}">
                <a16:creationId xmlns:a16="http://schemas.microsoft.com/office/drawing/2014/main" id="{696F91B3-322A-4BBE-9E8E-3533F9EF36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822097"/>
              </p:ext>
            </p:extLst>
          </p:nvPr>
        </p:nvGraphicFramePr>
        <p:xfrm>
          <a:off x="6610524" y="2603892"/>
          <a:ext cx="2801113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9370">
                  <a:extLst>
                    <a:ext uri="{9D8B030D-6E8A-4147-A177-3AD203B41FA5}">
                      <a16:colId xmlns:a16="http://schemas.microsoft.com/office/drawing/2014/main" val="3623562227"/>
                    </a:ext>
                  </a:extLst>
                </a:gridCol>
                <a:gridCol w="1241743">
                  <a:extLst>
                    <a:ext uri="{9D8B030D-6E8A-4147-A177-3AD203B41FA5}">
                      <a16:colId xmlns:a16="http://schemas.microsoft.com/office/drawing/2014/main" val="22730733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Coeficiente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Criterio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723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&gt;,9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excelente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4175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&gt;,8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bueno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7916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&gt;,7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aceptable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779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&gt;,6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cuestionable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854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&gt;,5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pobre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2868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err="1"/>
                        <a:t>Coheficiente</a:t>
                      </a:r>
                      <a:r>
                        <a:rPr lang="es-ES" sz="1200" dirty="0"/>
                        <a:t> alfa &lt;,5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 inaceptable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68643"/>
                  </a:ext>
                </a:extLst>
              </a:tr>
            </a:tbl>
          </a:graphicData>
        </a:graphic>
      </p:graphicFrame>
      <p:graphicFrame>
        <p:nvGraphicFramePr>
          <p:cNvPr id="11" name="Tabla 11">
            <a:extLst>
              <a:ext uri="{FF2B5EF4-FFF2-40B4-BE49-F238E27FC236}">
                <a16:creationId xmlns:a16="http://schemas.microsoft.com/office/drawing/2014/main" id="{C81C165A-F739-4429-8E75-BDE071949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991291"/>
              </p:ext>
            </p:extLst>
          </p:nvPr>
        </p:nvGraphicFramePr>
        <p:xfrm>
          <a:off x="9496337" y="3506599"/>
          <a:ext cx="2355564" cy="169317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7782">
                  <a:extLst>
                    <a:ext uri="{9D8B030D-6E8A-4147-A177-3AD203B41FA5}">
                      <a16:colId xmlns:a16="http://schemas.microsoft.com/office/drawing/2014/main" val="2726298034"/>
                    </a:ext>
                  </a:extLst>
                </a:gridCol>
                <a:gridCol w="1177782">
                  <a:extLst>
                    <a:ext uri="{9D8B030D-6E8A-4147-A177-3AD203B41FA5}">
                      <a16:colId xmlns:a16="http://schemas.microsoft.com/office/drawing/2014/main" val="3500740022"/>
                    </a:ext>
                  </a:extLst>
                </a:gridCol>
              </a:tblGrid>
              <a:tr h="564391">
                <a:tc gridSpan="2"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Estadística de fiabilidad</a:t>
                      </a:r>
                      <a:endParaRPr lang="es-419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733086"/>
                  </a:ext>
                </a:extLst>
              </a:tr>
              <a:tr h="56439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Alfa de Cronbach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 de Elementos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2903874"/>
                  </a:ext>
                </a:extLst>
              </a:tr>
              <a:tr h="56439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0,868</a:t>
                      </a:r>
                      <a:endParaRPr lang="es-419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34</a:t>
                      </a:r>
                      <a:endParaRPr lang="es-419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537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30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8A692-E094-426A-BEA6-E7A9C87F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  <a:endParaRPr lang="es-419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47DA0BC1-5881-402C-A4DE-2BB66F6763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0644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997B6FE-375E-4B2B-A853-4150E03F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b="1" dirty="0"/>
              <a:t>Grado de utilización de medios digitales</a:t>
            </a:r>
            <a:endParaRPr lang="es-419" sz="3600" dirty="0"/>
          </a:p>
        </p:txBody>
      </p:sp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381485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6273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660797-7C48-48AD-A4EB-F30E1D5A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/>
              <a:t>Horarios de uso de medios digitales</a:t>
            </a:r>
            <a:endParaRPr lang="es-419" sz="4000" dirty="0"/>
          </a:p>
        </p:txBody>
      </p:sp>
      <p:graphicFrame>
        <p:nvGraphicFramePr>
          <p:cNvPr id="9" name="Marcador de contenido 8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564296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39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8F393-72C3-4E68-B579-4C5DF667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800" b="1" dirty="0"/>
              <a:t>Contenido predilecto de los graduados</a:t>
            </a:r>
            <a:endParaRPr lang="es-419" sz="38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478277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2259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E3F46-53F1-416A-8F9E-7F9E4511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/>
              <a:t>Temas de interés para los graduados</a:t>
            </a:r>
            <a:endParaRPr lang="es-419" sz="40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862559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3015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E1D5B6-05F1-4EBC-951B-E153E050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b="1" dirty="0"/>
              <a:t>Grado de formalidad preferido</a:t>
            </a:r>
            <a:endParaRPr lang="es-419" sz="36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313174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646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ABD84-CED7-42F7-9E0E-5676E63B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Conocimiento de los graduados sobre el proceso de seguimiento</a:t>
            </a:r>
            <a:endParaRPr lang="es-419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0000000-0008-0000-1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40125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431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20841-E734-4E18-A04E-5DE603A61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b="1" dirty="0"/>
              <a:t>Frecuencia de uso de la plataforma </a:t>
            </a:r>
            <a:r>
              <a:rPr lang="es-EC" sz="3200" b="1" dirty="0" err="1"/>
              <a:t>Alumni</a:t>
            </a:r>
            <a:endParaRPr lang="es-419" sz="3200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1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016082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23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8CCA23-775F-4F0B-A165-034C8825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Contenido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CA8BA-2A66-4973-AC5D-6409B3EC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9600" dirty="0"/>
              <a:t>Índice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Antecedentes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Planteamiento del problema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Marco Teórico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Metodología del Estudio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Cálculo de la muestra</a:t>
            </a:r>
          </a:p>
          <a:p>
            <a:pPr marL="457200" indent="-457200">
              <a:buFont typeface="+mj-lt"/>
              <a:buAutoNum type="arabicPeriod"/>
            </a:pPr>
            <a:endParaRPr lang="es-ES" sz="9600" dirty="0"/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Instrumento de recolección de datos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Validación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Resultados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Propuesta:</a:t>
            </a:r>
            <a:br>
              <a:rPr lang="es-ES" sz="9600" dirty="0"/>
            </a:br>
            <a:r>
              <a:rPr lang="es-ES" sz="9600" dirty="0"/>
              <a:t>Plan de Comunicación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9600" dirty="0"/>
              <a:t>Recomendaciones</a:t>
            </a:r>
          </a:p>
          <a:p>
            <a:pPr>
              <a:buFont typeface="Arial" panose="020B0604020202020204" pitchFamily="34" charset="0"/>
              <a:buChar char="•"/>
            </a:pPr>
            <a:endParaRPr lang="es-ES" sz="9600" dirty="0"/>
          </a:p>
          <a:p>
            <a:pPr>
              <a:buFont typeface="Arial" panose="020B0604020202020204" pitchFamily="34" charset="0"/>
              <a:buChar char="•"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667567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0C75C-3A16-425B-9EA6-85390095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/>
              <a:t>Conformidad de los graduados con el proceso de seguimiento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36657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0685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A7E7A-592E-4267-9DD2-4EBBBCFE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Aspectos a mejorar del proceso de seguimiento a graduados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66714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8999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E0700E-5919-4FD0-B1ED-84CF553A3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Cruce de variables:</a:t>
            </a:r>
            <a:br>
              <a:rPr lang="es-ES" dirty="0"/>
            </a:br>
            <a:r>
              <a:rPr lang="es-ES" dirty="0"/>
              <a:t>Redes Sociales vs. Contenido</a:t>
            </a:r>
            <a:endParaRPr lang="es-419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A9277F70-7691-4F51-A338-E576CA54D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527083"/>
              </p:ext>
            </p:extLst>
          </p:nvPr>
        </p:nvGraphicFramePr>
        <p:xfrm>
          <a:off x="1097280" y="2158206"/>
          <a:ext cx="5060950" cy="187007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293495">
                  <a:extLst>
                    <a:ext uri="{9D8B030D-6E8A-4147-A177-3AD203B41FA5}">
                      <a16:colId xmlns:a16="http://schemas.microsoft.com/office/drawing/2014/main" val="2826215634"/>
                    </a:ext>
                  </a:extLst>
                </a:gridCol>
                <a:gridCol w="631190">
                  <a:extLst>
                    <a:ext uri="{9D8B030D-6E8A-4147-A177-3AD203B41FA5}">
                      <a16:colId xmlns:a16="http://schemas.microsoft.com/office/drawing/2014/main" val="206549333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998797286"/>
                    </a:ext>
                  </a:extLst>
                </a:gridCol>
                <a:gridCol w="839470">
                  <a:extLst>
                    <a:ext uri="{9D8B030D-6E8A-4147-A177-3AD203B41FA5}">
                      <a16:colId xmlns:a16="http://schemas.microsoft.com/office/drawing/2014/main" val="1390654168"/>
                    </a:ext>
                  </a:extLst>
                </a:gridCol>
                <a:gridCol w="775970">
                  <a:extLst>
                    <a:ext uri="{9D8B030D-6E8A-4147-A177-3AD203B41FA5}">
                      <a16:colId xmlns:a16="http://schemas.microsoft.com/office/drawing/2014/main" val="1431765182"/>
                    </a:ext>
                  </a:extLst>
                </a:gridCol>
                <a:gridCol w="880745">
                  <a:extLst>
                    <a:ext uri="{9D8B030D-6E8A-4147-A177-3AD203B41FA5}">
                      <a16:colId xmlns:a16="http://schemas.microsoft.com/office/drawing/2014/main" val="2991906867"/>
                    </a:ext>
                  </a:extLst>
                </a:gridCol>
              </a:tblGrid>
              <a:tr h="20891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Facebook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881356"/>
                  </a:ext>
                </a:extLst>
              </a:tr>
              <a:tr h="4178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Regular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Mucho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Bastante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5381122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Imágenes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6439538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Videos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3701157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Podcast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56168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Infografías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6390341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Presentaciones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57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0631510"/>
                  </a:ext>
                </a:extLst>
              </a:tr>
              <a:tr h="208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Blogs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363750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38AB20F-88AF-441C-BDA5-3DAD6135A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272477"/>
              </p:ext>
            </p:extLst>
          </p:nvPr>
        </p:nvGraphicFramePr>
        <p:xfrm>
          <a:off x="6273287" y="2160441"/>
          <a:ext cx="5060951" cy="187518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95691">
                  <a:extLst>
                    <a:ext uri="{9D8B030D-6E8A-4147-A177-3AD203B41FA5}">
                      <a16:colId xmlns:a16="http://schemas.microsoft.com/office/drawing/2014/main" val="333792181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1951422719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2851524789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3024986447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1472530954"/>
                    </a:ext>
                  </a:extLst>
                </a:gridCol>
                <a:gridCol w="793052">
                  <a:extLst>
                    <a:ext uri="{9D8B030D-6E8A-4147-A177-3AD203B41FA5}">
                      <a16:colId xmlns:a16="http://schemas.microsoft.com/office/drawing/2014/main" val="1339814295"/>
                    </a:ext>
                  </a:extLst>
                </a:gridCol>
              </a:tblGrid>
              <a:tr h="23544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Instagram</a:t>
                      </a:r>
                      <a:endParaRPr lang="es-419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5672" marR="85672" marT="42836" marB="42836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91419"/>
                  </a:ext>
                </a:extLst>
              </a:tr>
              <a:tr h="221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Muy poco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Poco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Regular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Mucho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Bastante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1429412712"/>
                  </a:ext>
                </a:extLst>
              </a:tr>
              <a:tr h="221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Imágenes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2349279850"/>
                  </a:ext>
                </a:extLst>
              </a:tr>
              <a:tr h="221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Videos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65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1138192185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Podcast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357262062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Infografías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15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127381679"/>
                  </a:ext>
                </a:extLst>
              </a:tr>
              <a:tr h="3277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Presentaciones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37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992642260"/>
                  </a:ext>
                </a:extLst>
              </a:tr>
              <a:tr h="214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Blogs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47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</a:t>
                      </a:r>
                      <a:endParaRPr lang="es-419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821" marR="56821" marT="0" marB="0" anchor="ctr"/>
                </a:tc>
                <a:extLst>
                  <a:ext uri="{0D108BD9-81ED-4DB2-BD59-A6C34878D82A}">
                    <a16:rowId xmlns:a16="http://schemas.microsoft.com/office/drawing/2014/main" val="423897305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DB653A7B-F5A9-47D2-B06E-3252056735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14830"/>
              </p:ext>
            </p:extLst>
          </p:nvPr>
        </p:nvGraphicFramePr>
        <p:xfrm>
          <a:off x="3565524" y="4182663"/>
          <a:ext cx="5060952" cy="18759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088332">
                  <a:extLst>
                    <a:ext uri="{9D8B030D-6E8A-4147-A177-3AD203B41FA5}">
                      <a16:colId xmlns:a16="http://schemas.microsoft.com/office/drawing/2014/main" val="789811290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2353377618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2879648779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3231783800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3606905470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3227469512"/>
                    </a:ext>
                  </a:extLst>
                </a:gridCol>
              </a:tblGrid>
              <a:tr h="24245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YouTube</a:t>
                      </a:r>
                      <a:endParaRPr lang="es-419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06109" marR="106109" marT="53054" marB="53054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790601"/>
                  </a:ext>
                </a:extLst>
              </a:tr>
              <a:tr h="235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Muy poco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Poco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Regular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Mucho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Bastante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1904235659"/>
                  </a:ext>
                </a:extLst>
              </a:tr>
              <a:tr h="235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Imágenes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17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97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79</a:t>
                      </a:r>
                      <a:endParaRPr lang="es-419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743370105"/>
                  </a:ext>
                </a:extLst>
              </a:tr>
              <a:tr h="235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Videos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94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2786233812"/>
                  </a:ext>
                </a:extLst>
              </a:tr>
              <a:tr h="22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Podcast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66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2315551917"/>
                  </a:ext>
                </a:extLst>
              </a:tr>
              <a:tr h="22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Infografías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63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44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557554041"/>
                  </a:ext>
                </a:extLst>
              </a:tr>
              <a:tr h="22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Presentaciones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59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55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2100600480"/>
                  </a:ext>
                </a:extLst>
              </a:tr>
              <a:tr h="227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Blogs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72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61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68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35</a:t>
                      </a:r>
                      <a:endParaRPr lang="es-419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13</a:t>
                      </a:r>
                      <a:endParaRPr lang="es-419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78" marR="60478" marT="0" marB="0" anchor="ctr"/>
                </a:tc>
                <a:extLst>
                  <a:ext uri="{0D108BD9-81ED-4DB2-BD59-A6C34878D82A}">
                    <a16:rowId xmlns:a16="http://schemas.microsoft.com/office/drawing/2014/main" val="2219325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62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3E894-8BEC-49A9-8BAB-44B29373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Cruce de variables:</a:t>
            </a:r>
            <a:br>
              <a:rPr lang="es-ES" dirty="0"/>
            </a:br>
            <a:r>
              <a:rPr lang="es-ES" dirty="0"/>
              <a:t>Edades vs. Uso de redes sociales</a:t>
            </a:r>
            <a:endParaRPr lang="es-419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0A7AD187-F9C6-424F-9E10-9C82A43FD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700972"/>
              </p:ext>
            </p:extLst>
          </p:nvPr>
        </p:nvGraphicFramePr>
        <p:xfrm>
          <a:off x="112288" y="2155971"/>
          <a:ext cx="5893793" cy="37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674">
                  <a:extLst>
                    <a:ext uri="{9D8B030D-6E8A-4147-A177-3AD203B41FA5}">
                      <a16:colId xmlns:a16="http://schemas.microsoft.com/office/drawing/2014/main" val="3561932187"/>
                    </a:ext>
                  </a:extLst>
                </a:gridCol>
                <a:gridCol w="641985">
                  <a:extLst>
                    <a:ext uri="{9D8B030D-6E8A-4147-A177-3AD203B41FA5}">
                      <a16:colId xmlns:a16="http://schemas.microsoft.com/office/drawing/2014/main" val="1480053182"/>
                    </a:ext>
                  </a:extLst>
                </a:gridCol>
                <a:gridCol w="867410">
                  <a:extLst>
                    <a:ext uri="{9D8B030D-6E8A-4147-A177-3AD203B41FA5}">
                      <a16:colId xmlns:a16="http://schemas.microsoft.com/office/drawing/2014/main" val="1093762848"/>
                    </a:ext>
                  </a:extLst>
                </a:gridCol>
                <a:gridCol w="562039">
                  <a:extLst>
                    <a:ext uri="{9D8B030D-6E8A-4147-A177-3AD203B41FA5}">
                      <a16:colId xmlns:a16="http://schemas.microsoft.com/office/drawing/2014/main" val="1765117043"/>
                    </a:ext>
                  </a:extLst>
                </a:gridCol>
                <a:gridCol w="742569">
                  <a:extLst>
                    <a:ext uri="{9D8B030D-6E8A-4147-A177-3AD203B41FA5}">
                      <a16:colId xmlns:a16="http://schemas.microsoft.com/office/drawing/2014/main" val="673047482"/>
                    </a:ext>
                  </a:extLst>
                </a:gridCol>
                <a:gridCol w="688023">
                  <a:extLst>
                    <a:ext uri="{9D8B030D-6E8A-4147-A177-3AD203B41FA5}">
                      <a16:colId xmlns:a16="http://schemas.microsoft.com/office/drawing/2014/main" val="2257424485"/>
                    </a:ext>
                  </a:extLst>
                </a:gridCol>
                <a:gridCol w="828294">
                  <a:extLst>
                    <a:ext uri="{9D8B030D-6E8A-4147-A177-3AD203B41FA5}">
                      <a16:colId xmlns:a16="http://schemas.microsoft.com/office/drawing/2014/main" val="3578023247"/>
                    </a:ext>
                  </a:extLst>
                </a:gridCol>
                <a:gridCol w="554799">
                  <a:extLst>
                    <a:ext uri="{9D8B030D-6E8A-4147-A177-3AD203B41FA5}">
                      <a16:colId xmlns:a16="http://schemas.microsoft.com/office/drawing/2014/main" val="2686777061"/>
                    </a:ext>
                  </a:extLst>
                </a:gridCol>
              </a:tblGrid>
              <a:tr h="31249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Uso de Instagram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3344774"/>
                  </a:ext>
                </a:extLst>
              </a:tr>
              <a:tr h="312490">
                <a:tc gridSpan="2"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Regular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Mucho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Bastante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87714"/>
                  </a:ext>
                </a:extLst>
              </a:tr>
              <a:tr h="312490">
                <a:tc row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Edad del graduado (Agrupada)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19-22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8467549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23-26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45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1091499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27-30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17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2016454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31-34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2449057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35-38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23314661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39-42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9870510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43-46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7633756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47-50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2915102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51-54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5738797"/>
                  </a:ext>
                </a:extLst>
              </a:tr>
              <a:tr h="312490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85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356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414237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639F1D23-A880-4E66-961A-F8CEC5313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37349"/>
              </p:ext>
            </p:extLst>
          </p:nvPr>
        </p:nvGraphicFramePr>
        <p:xfrm>
          <a:off x="6096000" y="2155970"/>
          <a:ext cx="5893793" cy="3749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407">
                  <a:extLst>
                    <a:ext uri="{9D8B030D-6E8A-4147-A177-3AD203B41FA5}">
                      <a16:colId xmlns:a16="http://schemas.microsoft.com/office/drawing/2014/main" val="1981158617"/>
                    </a:ext>
                  </a:extLst>
                </a:gridCol>
                <a:gridCol w="649379">
                  <a:extLst>
                    <a:ext uri="{9D8B030D-6E8A-4147-A177-3AD203B41FA5}">
                      <a16:colId xmlns:a16="http://schemas.microsoft.com/office/drawing/2014/main" val="1247184246"/>
                    </a:ext>
                  </a:extLst>
                </a:gridCol>
                <a:gridCol w="877401">
                  <a:extLst>
                    <a:ext uri="{9D8B030D-6E8A-4147-A177-3AD203B41FA5}">
                      <a16:colId xmlns:a16="http://schemas.microsoft.com/office/drawing/2014/main" val="3244668395"/>
                    </a:ext>
                  </a:extLst>
                </a:gridCol>
                <a:gridCol w="568513">
                  <a:extLst>
                    <a:ext uri="{9D8B030D-6E8A-4147-A177-3AD203B41FA5}">
                      <a16:colId xmlns:a16="http://schemas.microsoft.com/office/drawing/2014/main" val="1254487770"/>
                    </a:ext>
                  </a:extLst>
                </a:gridCol>
                <a:gridCol w="751122">
                  <a:extLst>
                    <a:ext uri="{9D8B030D-6E8A-4147-A177-3AD203B41FA5}">
                      <a16:colId xmlns:a16="http://schemas.microsoft.com/office/drawing/2014/main" val="2722327611"/>
                    </a:ext>
                  </a:extLst>
                </a:gridCol>
                <a:gridCol w="695948">
                  <a:extLst>
                    <a:ext uri="{9D8B030D-6E8A-4147-A177-3AD203B41FA5}">
                      <a16:colId xmlns:a16="http://schemas.microsoft.com/office/drawing/2014/main" val="4214654825"/>
                    </a:ext>
                  </a:extLst>
                </a:gridCol>
                <a:gridCol w="837834">
                  <a:extLst>
                    <a:ext uri="{9D8B030D-6E8A-4147-A177-3AD203B41FA5}">
                      <a16:colId xmlns:a16="http://schemas.microsoft.com/office/drawing/2014/main" val="653707880"/>
                    </a:ext>
                  </a:extLst>
                </a:gridCol>
                <a:gridCol w="561189">
                  <a:extLst>
                    <a:ext uri="{9D8B030D-6E8A-4147-A177-3AD203B41FA5}">
                      <a16:colId xmlns:a16="http://schemas.microsoft.com/office/drawing/2014/main" val="373513070"/>
                    </a:ext>
                  </a:extLst>
                </a:gridCol>
              </a:tblGrid>
              <a:tr h="31249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Uso de YouTube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8795372"/>
                  </a:ext>
                </a:extLst>
              </a:tr>
              <a:tr h="312490">
                <a:tc gridSpan="2"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Muy 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Poco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Regular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Mucho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Bastante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072889"/>
                  </a:ext>
                </a:extLst>
              </a:tr>
              <a:tr h="312490">
                <a:tc rowSpan="9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Edad del graduado (Agrupada)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19-22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9749194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23-26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0804086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27-30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1989944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31-34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3725860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35-38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1935948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39-42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1775415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43-46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3071545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47-50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8354806"/>
                  </a:ext>
                </a:extLst>
              </a:tr>
              <a:tr h="31249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51-54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0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88374335"/>
                  </a:ext>
                </a:extLst>
              </a:tr>
              <a:tr h="312490"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74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121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128</a:t>
                      </a: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356</a:t>
                      </a:r>
                      <a:endParaRPr lang="es-419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524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68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C6D2B-1A09-4DF2-AC31-BD0DB0E7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Propuesta:</a:t>
            </a:r>
            <a:br>
              <a:rPr lang="es-ES" dirty="0"/>
            </a:br>
            <a:r>
              <a:rPr lang="es-ES" dirty="0"/>
              <a:t>Plan de Comunicación</a:t>
            </a:r>
            <a:endParaRPr lang="es-419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372C12-D2D3-43DA-B0FC-30F66EACE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23409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EA76733-DF11-4996-A709-969D6EDD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  <a:endParaRPr lang="es-419" dirty="0"/>
          </a:p>
        </p:txBody>
      </p:sp>
      <p:pic>
        <p:nvPicPr>
          <p:cNvPr id="9" name="Imagen 8" descr="Imagen que contiene texto, periódico, refrigerador&#10;&#10;Descripción generada automáticamente">
            <a:extLst>
              <a:ext uri="{FF2B5EF4-FFF2-40B4-BE49-F238E27FC236}">
                <a16:creationId xmlns:a16="http://schemas.microsoft.com/office/drawing/2014/main" id="{EACEA829-A9CC-4B7E-89C4-6A5B4CCF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54" y="644714"/>
            <a:ext cx="3936619" cy="5568572"/>
          </a:xfrm>
          <a:prstGeom prst="rect">
            <a:avLst/>
          </a:prstGeom>
        </p:spPr>
      </p:pic>
      <p:pic>
        <p:nvPicPr>
          <p:cNvPr id="11" name="Imagen 10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9552B311-F091-4450-BF15-7C940C237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4" y="2041336"/>
            <a:ext cx="62579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09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EA76733-DF11-4996-A709-969D6EDDD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Diagnóstico</a:t>
            </a:r>
            <a:endParaRPr lang="es-419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1FE82D-8B48-4EDC-AB37-F2130FF41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78798"/>
            <a:ext cx="4341495" cy="4341495"/>
          </a:xfrm>
          <a:prstGeom prst="rect">
            <a:avLst/>
          </a:prstGeom>
        </p:spPr>
      </p:pic>
      <p:pic>
        <p:nvPicPr>
          <p:cNvPr id="10" name="Imagen 9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0ECAD870-04D4-4409-91F1-726BBF10660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7" t="21776" r="8581"/>
          <a:stretch/>
        </p:blipFill>
        <p:spPr bwMode="auto">
          <a:xfrm>
            <a:off x="5714364" y="2682605"/>
            <a:ext cx="6222473" cy="2933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7917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395D5-25B6-4E68-A81F-F506EC71D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B5F9E-DEDB-45D1-9A92-21537F7B2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523220" cy="4130674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Objetivo general: </a:t>
            </a:r>
            <a:r>
              <a:rPr lang="es-ES" dirty="0"/>
              <a:t>Fortalecer la relación de la Universidad de las Fuerzas Armadas – ESPE con los graduados del Departamento de Ciencias Económicas, Administrativas y de Comercio de los últimos 10 años.</a:t>
            </a:r>
            <a:endParaRPr lang="es-419" dirty="0"/>
          </a:p>
          <a:p>
            <a:r>
              <a:rPr lang="es-ES" b="1" dirty="0"/>
              <a:t>Objetivos específicos:</a:t>
            </a:r>
            <a:endParaRPr lang="es-419" dirty="0"/>
          </a:p>
          <a:p>
            <a:pPr lvl="0"/>
            <a:r>
              <a:rPr lang="es-ES" dirty="0"/>
              <a:t>Fortalecer la imagen institucional con los graduados de la Universidad de las Fuerzas Armadas – ESPE (+20% para el primer año).</a:t>
            </a:r>
            <a:endParaRPr lang="es-419" dirty="0"/>
          </a:p>
          <a:p>
            <a:pPr lvl="0"/>
            <a:r>
              <a:rPr lang="es-ES" dirty="0"/>
              <a:t>Fidelizar a los graduados, incrementando su participación en los programas de educación continua. (+5% para el primer año).</a:t>
            </a:r>
            <a:endParaRPr lang="es-419" dirty="0"/>
          </a:p>
          <a:p>
            <a:pPr lvl="0"/>
            <a:r>
              <a:rPr lang="es-ES" dirty="0"/>
              <a:t>Incrementar la participación de los graduados en el proceso de actualización de datos. (+12% para el primer año)</a:t>
            </a:r>
            <a:endParaRPr lang="es-419" dirty="0"/>
          </a:p>
          <a:p>
            <a:pPr lvl="0"/>
            <a:r>
              <a:rPr lang="es-ES" dirty="0"/>
              <a:t>Incrementar el número de graduados de seguidores en los diferentes medios digitales de la Universidad de las Fuerzas Armadas – ESPE. (+30% para el primer año)</a:t>
            </a:r>
            <a:r>
              <a:rPr lang="es-419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6769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338CC-6686-4F68-8E2C-0F9B0FEA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98A974E-BA72-4766-B83C-3F67DE24BD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472268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16160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8C8F0-C136-4F4C-B25C-29625252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Estrategia de medios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D4B584-00C4-4B4B-B22E-C6A75D382C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b="1" dirty="0"/>
              <a:t>Marketing de Contenidos: </a:t>
            </a:r>
            <a:r>
              <a:rPr lang="es-ES" sz="2800" dirty="0"/>
              <a:t>Contenido que informe, entretenga, eduque e inspire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Estética uniforme de contenido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Contenido relacionado con los intereses de los graduados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Profesional encargado del desarrollo</a:t>
            </a:r>
          </a:p>
          <a:p>
            <a:pPr>
              <a:buFont typeface="Arial" panose="020B0604020202020204" pitchFamily="34" charset="0"/>
              <a:buChar char="•"/>
            </a:pPr>
            <a:endParaRPr lang="es-419" sz="2800" dirty="0"/>
          </a:p>
        </p:txBody>
      </p:sp>
      <p:pic>
        <p:nvPicPr>
          <p:cNvPr id="6" name="Marcador de contenido 5" descr="Imagen que contiene pasto, cuarto, reloj&#10;&#10;Descripción generada automáticamente">
            <a:extLst>
              <a:ext uri="{FF2B5EF4-FFF2-40B4-BE49-F238E27FC236}">
                <a16:creationId xmlns:a16="http://schemas.microsoft.com/office/drawing/2014/main" id="{666FDF9E-E2F8-41DE-A1A3-E760D81AAB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5440"/>
            <a:ext cx="5534939" cy="2705201"/>
          </a:xfrm>
        </p:spPr>
      </p:pic>
    </p:spTree>
    <p:extLst>
      <p:ext uri="{BB962C8B-B14F-4D97-AF65-F5344CB8AC3E}">
        <p14:creationId xmlns:p14="http://schemas.microsoft.com/office/powerpoint/2010/main" val="214852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34B30-03BD-4CE4-8075-053C3C56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Antecedentes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BAB64D9-A8BE-4C46-87FA-FC4E168EB5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899206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14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90A04-6AE3-4C9E-BA4E-B0DDA2436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 de acción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00180DD-2CB9-4B31-A332-F9AFB71E4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6376523"/>
              </p:ext>
            </p:extLst>
          </p:nvPr>
        </p:nvGraphicFramePr>
        <p:xfrm>
          <a:off x="2972595" y="2041524"/>
          <a:ext cx="6246810" cy="423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8313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DE2D3-DB62-4B1B-A6F2-84F1C4FF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Método de Evaluación:</a:t>
            </a:r>
            <a:br>
              <a:rPr lang="es-ES" dirty="0"/>
            </a:br>
            <a:r>
              <a:rPr lang="es-ES" dirty="0"/>
              <a:t>Modelo AMBER</a:t>
            </a:r>
            <a:endParaRPr lang="es-419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73830A0-AFBC-4A99-BBAD-42D3A1849C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31034"/>
              </p:ext>
            </p:extLst>
          </p:nvPr>
        </p:nvGraphicFramePr>
        <p:xfrm>
          <a:off x="2298984" y="2292331"/>
          <a:ext cx="7594032" cy="356861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39978">
                  <a:extLst>
                    <a:ext uri="{9D8B030D-6E8A-4147-A177-3AD203B41FA5}">
                      <a16:colId xmlns:a16="http://schemas.microsoft.com/office/drawing/2014/main" val="1678218030"/>
                    </a:ext>
                  </a:extLst>
                </a:gridCol>
                <a:gridCol w="3454054">
                  <a:extLst>
                    <a:ext uri="{9D8B030D-6E8A-4147-A177-3AD203B41FA5}">
                      <a16:colId xmlns:a16="http://schemas.microsoft.com/office/drawing/2014/main" val="4270315022"/>
                    </a:ext>
                  </a:extLst>
                </a:gridCol>
              </a:tblGrid>
              <a:tr h="6906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FASE DE PROCESAMIENTO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MODELO AMBER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extLst>
                  <a:ext uri="{0D108BD9-81ED-4DB2-BD59-A6C34878D82A}">
                    <a16:rowId xmlns:a16="http://schemas.microsoft.com/office/drawing/2014/main" val="1934359485"/>
                  </a:ext>
                </a:extLst>
              </a:tr>
              <a:tr h="6906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Cognitiva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Atención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extLst>
                  <a:ext uri="{0D108BD9-81ED-4DB2-BD59-A6C34878D82A}">
                    <a16:rowId xmlns:a16="http://schemas.microsoft.com/office/drawing/2014/main" val="941180546"/>
                  </a:ext>
                </a:extLst>
              </a:tr>
              <a:tr h="149660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Afectiva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Motivación</a:t>
                      </a:r>
                      <a:endParaRPr lang="es-419" sz="24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Branded Engagement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extLst>
                  <a:ext uri="{0D108BD9-81ED-4DB2-BD59-A6C34878D82A}">
                    <a16:rowId xmlns:a16="http://schemas.microsoft.com/office/drawing/2014/main" val="9369790"/>
                  </a:ext>
                </a:extLst>
              </a:tr>
              <a:tr h="69066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>
                          <a:effectLst/>
                        </a:rPr>
                        <a:t>Conativa</a:t>
                      </a:r>
                      <a:endParaRPr lang="es-419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2600" dirty="0">
                          <a:effectLst/>
                        </a:rPr>
                        <a:t>Respuesta</a:t>
                      </a:r>
                      <a:endParaRPr lang="es-419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814" marR="150814" marT="0" marB="0" anchor="ctr"/>
                </a:tc>
                <a:extLst>
                  <a:ext uri="{0D108BD9-81ED-4DB2-BD59-A6C34878D82A}">
                    <a16:rowId xmlns:a16="http://schemas.microsoft.com/office/drawing/2014/main" val="172063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43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74238-FFF0-416A-8EA7-67DC8B37F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Presupuesto Anual</a:t>
            </a:r>
            <a:endParaRPr lang="es-419" dirty="0"/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2DC6F2BF-21BF-4264-837E-FA3F6F1758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136572"/>
              </p:ext>
            </p:extLst>
          </p:nvPr>
        </p:nvGraphicFramePr>
        <p:xfrm>
          <a:off x="3342278" y="2083033"/>
          <a:ext cx="5507444" cy="422645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710490">
                  <a:extLst>
                    <a:ext uri="{9D8B030D-6E8A-4147-A177-3AD203B41FA5}">
                      <a16:colId xmlns:a16="http://schemas.microsoft.com/office/drawing/2014/main" val="1660444122"/>
                    </a:ext>
                  </a:extLst>
                </a:gridCol>
                <a:gridCol w="796954">
                  <a:extLst>
                    <a:ext uri="{9D8B030D-6E8A-4147-A177-3AD203B41FA5}">
                      <a16:colId xmlns:a16="http://schemas.microsoft.com/office/drawing/2014/main" val="825927716"/>
                    </a:ext>
                  </a:extLst>
                </a:gridCol>
              </a:tblGrid>
              <a:tr h="16587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Presupuesto</a:t>
                      </a:r>
                      <a:endParaRPr lang="es-419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037521"/>
                  </a:ext>
                </a:extLst>
              </a:tr>
              <a:tr h="7229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Community manager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5400.00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119160869"/>
                  </a:ext>
                </a:extLst>
              </a:tr>
              <a:tr h="537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Ordenador equipado para diseño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800.00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429111615"/>
                  </a:ext>
                </a:extLst>
              </a:tr>
              <a:tr h="537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Suscripción a base de datos de material y vectores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para diseño (Freepik)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100.00</a:t>
                      </a:r>
                      <a:endParaRPr lang="es-419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1183779591"/>
                  </a:ext>
                </a:extLst>
              </a:tr>
              <a:tr h="537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Licencia de programas profesionales de diseño (Adobe </a:t>
                      </a:r>
                      <a:r>
                        <a:rPr lang="es-ES" sz="1500" dirty="0" err="1">
                          <a:effectLst/>
                        </a:rPr>
                        <a:t>Creative</a:t>
                      </a:r>
                      <a:r>
                        <a:rPr lang="es-ES" sz="1500" dirty="0">
                          <a:effectLst/>
                        </a:rPr>
                        <a:t> Suite para Universidades) para un usuario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419.88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497474516"/>
                  </a:ext>
                </a:extLst>
              </a:tr>
              <a:tr h="53725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Presupuesto anual para publicidad online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300.00</a:t>
                      </a:r>
                      <a:endParaRPr lang="es-419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1771643918"/>
                  </a:ext>
                </a:extLst>
              </a:tr>
              <a:tr h="7229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</a:rPr>
                        <a:t>Presupuesto total del primer año</a:t>
                      </a:r>
                      <a:endParaRPr lang="es-419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effectLst/>
                        </a:rPr>
                        <a:t>7019.88</a:t>
                      </a:r>
                      <a:endParaRPr lang="es-419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423" marR="46423" marT="0" marB="0" anchor="ctr"/>
                </a:tc>
                <a:extLst>
                  <a:ext uri="{0D108BD9-81ED-4DB2-BD59-A6C34878D82A}">
                    <a16:rowId xmlns:a16="http://schemas.microsoft.com/office/drawing/2014/main" val="3638013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223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0DFCE-9B84-4611-84BF-E0D12106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62E433-2ADB-43CC-B0D7-9FED3F677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Para fortalecer la imagen que la Universidad de las Fuerzas Armadas – ESPE tiene con sus graduados, es vital que la institución demuestre su interés en mantener una comunicación bidireccional, donde los intereses de los exalumnos son tomados en cuenta y se pone a su disposición contenido que es de interés para estos.</a:t>
            </a:r>
            <a:endParaRPr lang="es-419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La fidelización de los estudiantes se logra con una atención agilizada a los requerimientos, dudas y quejas que los graduados puedan presentar, haciendo que estos se sientan escuchados y que participan de la institución de manera activa.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Aplicando adecuadamente los puntos señalados anteriormente, los graduados se mostrarán más interesados en tomar parte de las actividades y encuestas a las que la universidad les invite a participar.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24050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4C978-AF5C-4E03-BDD0-36BE51343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394B5A-D71B-48B2-9F2D-0090C5346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 recomienda establecer un área dedicada a la administración de las redes sociales de la Universidad de las Fuerzas Armadas, con profesionales especializados en el área de marketing digital, creación de contenidos y diseño digital, permitirá a la institución desarrollar de mejor manera su proceso comunicacional, además, se puede asignar estudiantes que deseen realizar sus prácticas preprofesionales en este campo.</a:t>
            </a:r>
            <a:endParaRPr lang="es-419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 recomienda direccionar una sola estrategia para todos los medios digitales de la Universidad de las Fuerzas – Armadas, con el fin de lograr una estética integral y un mejor aprovechamiento de las ventajas que estos medios ofrecen.</a:t>
            </a:r>
            <a:endParaRPr lang="es-419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Se recomienda que se investigue y profundice en el desarrollo de la imagen de la institución con sus actuales estudiantes, debido a que la falta de interés por parte de los graduados podría ser ocasionada por una mala percepción de la universidad durante su etapa de formación.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53123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87A85C1-6A3E-45AE-BB5F-B2F963F5DF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Muchas gracias</a:t>
            </a:r>
            <a:endParaRPr lang="es-419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E81DBE3-95C7-49D6-A358-2EFD04131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61610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4D23B-478E-4A6C-B7F1-3252A927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Antecedentes</a:t>
            </a:r>
            <a:endParaRPr lang="es-419" dirty="0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D111E43E-F437-4AE9-AC15-EFD786FB3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538251"/>
              </p:ext>
            </p:extLst>
          </p:nvPr>
        </p:nvGraphicFramePr>
        <p:xfrm>
          <a:off x="1096963" y="2108200"/>
          <a:ext cx="10058400" cy="3227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5801079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9402214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42584784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709411381"/>
                    </a:ext>
                  </a:extLst>
                </a:gridCol>
              </a:tblGrid>
              <a:tr h="80680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Año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Graduados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Sistema Alumni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Actualización de datos</a:t>
                      </a:r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3083580"/>
                  </a:ext>
                </a:extLst>
              </a:tr>
              <a:tr h="80680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2017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27 424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19 381 (71%)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13 834 (71%)</a:t>
                      </a:r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1835936"/>
                  </a:ext>
                </a:extLst>
              </a:tr>
              <a:tr h="80680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2018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23 352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17 447 (75%)</a:t>
                      </a:r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9925310"/>
                  </a:ext>
                </a:extLst>
              </a:tr>
              <a:tr h="80680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2019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-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24 445</a:t>
                      </a:r>
                      <a:endParaRPr lang="es-419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800" kern="1200">
                          <a:effectLst/>
                        </a:rPr>
                        <a:t>18.728 (77%)</a:t>
                      </a:r>
                      <a:endParaRPr lang="es-419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3341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94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F71512-2EA1-4206-949B-4945F3DB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Planteamiento del problema</a:t>
            </a:r>
            <a:endParaRPr lang="es-419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F735B31-450C-4D44-809B-FE3E1B634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3388904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474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B5066-2B95-443D-9AC7-1C3B9CE2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</a:t>
            </a:r>
            <a:endParaRPr lang="es-419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E38BB9B-6726-4483-B94B-64431A914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917991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5484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983F3-CEBB-4A98-9B3D-5D3C936B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  <a:endParaRPr lang="es-419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5FE0FA91-DE5D-4369-8C33-A5BF78051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35229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49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0E108-E798-402B-B5F3-B9A67E70A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 del Estudio</a:t>
            </a:r>
            <a:endParaRPr lang="es-419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D143BC-DCFD-4DB9-8FC2-8C67E9570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5320298" cy="3748193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dirty="0"/>
              <a:t>El estudio será realizado a una muestra de los graduados del Departamento de Ciencias Económicas, Administrativas y de Comercio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b="1" dirty="0"/>
              <a:t>Enfoque mixto: </a:t>
            </a:r>
            <a:r>
              <a:rPr lang="es-ES" dirty="0"/>
              <a:t>Análisis de datos cuantitativos y cualitativos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" b="1" dirty="0"/>
              <a:t>Alcance de la investigación: </a:t>
            </a:r>
            <a:r>
              <a:rPr lang="es-EC" dirty="0"/>
              <a:t>determinar el estado actual del sistema de seguimiento a graduados de la Universidad de las Fuerzas Armadas – ESPE, así como de la percepción que los graduados tienen sobre el mismo, con el fin de obtener una evaluación crítica del sistema empleado y sus posibles puntos a mejorar</a:t>
            </a:r>
            <a:endParaRPr lang="es-ES" dirty="0"/>
          </a:p>
        </p:txBody>
      </p:sp>
      <p:pic>
        <p:nvPicPr>
          <p:cNvPr id="12" name="Marcador de contenido 1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BF535927-702B-40F4-9815-5664F34A14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688" y="2412640"/>
            <a:ext cx="4638675" cy="3164607"/>
          </a:xfrm>
        </p:spPr>
      </p:pic>
    </p:spTree>
    <p:extLst>
      <p:ext uri="{BB962C8B-B14F-4D97-AF65-F5344CB8AC3E}">
        <p14:creationId xmlns:p14="http://schemas.microsoft.com/office/powerpoint/2010/main" val="91588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47C81-AA5D-4978-BC70-13233D1C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Cálculo de la muestra</a:t>
            </a:r>
            <a:endParaRPr lang="es-419" dirty="0"/>
          </a:p>
        </p:txBody>
      </p:sp>
      <p:graphicFrame>
        <p:nvGraphicFramePr>
          <p:cNvPr id="8" name="Marcador de contenido 7">
            <a:extLst>
              <a:ext uri="{FF2B5EF4-FFF2-40B4-BE49-F238E27FC236}">
                <a16:creationId xmlns:a16="http://schemas.microsoft.com/office/drawing/2014/main" id="{D925D673-2CFD-45D8-950C-33323537DB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8512681"/>
              </p:ext>
            </p:extLst>
          </p:nvPr>
        </p:nvGraphicFramePr>
        <p:xfrm>
          <a:off x="1179340" y="2120900"/>
          <a:ext cx="4639736" cy="37481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0844">
                  <a:extLst>
                    <a:ext uri="{9D8B030D-6E8A-4147-A177-3AD203B41FA5}">
                      <a16:colId xmlns:a16="http://schemas.microsoft.com/office/drawing/2014/main" val="1479343391"/>
                    </a:ext>
                  </a:extLst>
                </a:gridCol>
                <a:gridCol w="2228892">
                  <a:extLst>
                    <a:ext uri="{9D8B030D-6E8A-4147-A177-3AD203B41FA5}">
                      <a16:colId xmlns:a16="http://schemas.microsoft.com/office/drawing/2014/main" val="3667363815"/>
                    </a:ext>
                  </a:extLst>
                </a:gridCol>
              </a:tblGrid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Población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 dirty="0">
                          <a:effectLst/>
                        </a:rPr>
                        <a:t>4342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71231866"/>
                  </a:ext>
                </a:extLst>
              </a:tr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Z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>
                          <a:effectLst/>
                        </a:rPr>
                        <a:t>1,96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0358347"/>
                  </a:ext>
                </a:extLst>
              </a:tr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p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>
                          <a:effectLst/>
                        </a:rPr>
                        <a:t>0,50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74082531"/>
                  </a:ext>
                </a:extLst>
              </a:tr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q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>
                          <a:effectLst/>
                        </a:rPr>
                        <a:t>0,50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6149239"/>
                  </a:ext>
                </a:extLst>
              </a:tr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>
                          <a:effectLst/>
                        </a:rPr>
                        <a:t>0,05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29183159"/>
                  </a:ext>
                </a:extLst>
              </a:tr>
              <a:tr h="624699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u="none" strike="noStrike" dirty="0">
                          <a:effectLst/>
                        </a:rPr>
                        <a:t>352,93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110708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AA357966-CC9B-4EF9-828E-43163FB500A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515944" y="2805360"/>
                <a:ext cx="4639736" cy="2379274"/>
              </a:xfrm>
            </p:spPr>
            <p:txBody>
              <a:bodyPr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s-ES" sz="28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4342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1,96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0,50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0,50</m:t>
                        </m:r>
                      </m:num>
                      <m:den>
                        <m:sSup>
                          <m:sSup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ctrlPr>
                              <a:rPr lang="es-E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800" b="0" i="1" smtClean="0">
                                <a:latin typeface="Cambria Math" panose="02040503050406030204" pitchFamily="18" charset="0"/>
                              </a:rPr>
                              <m:t>4342</m:t>
                            </m:r>
                            <m:r>
                              <a:rPr lang="es-ES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1,96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0,50</m:t>
                        </m:r>
                        <m:r>
                          <a:rPr lang="es-ES" sz="2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s-ES" sz="2800" b="0" i="1" smtClean="0">
                            <a:latin typeface="Cambria Math" panose="02040503050406030204" pitchFamily="18" charset="0"/>
                          </a:rPr>
                          <m:t>0,50</m:t>
                        </m:r>
                      </m:den>
                    </m:f>
                  </m:oMath>
                </a14:m>
                <a:endParaRPr lang="es-ES" sz="2800" b="0" dirty="0"/>
              </a:p>
              <a:p>
                <a:pPr algn="ctr"/>
                <a14:m>
                  <m:oMath xmlns:m="http://schemas.openxmlformats.org/officeDocument/2006/math">
                    <m:r>
                      <a:rPr lang="es-E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s-ES" sz="2800" i="1">
                        <a:latin typeface="Cambria Math" panose="02040503050406030204" pitchFamily="18" charset="0"/>
                      </a:rPr>
                      <m:t>=352,93=353</m:t>
                    </m:r>
                  </m:oMath>
                </a14:m>
                <a:endParaRPr lang="es-ES" sz="2800" b="0" dirty="0"/>
              </a:p>
            </p:txBody>
          </p:sp>
        </mc:Choice>
        <mc:Fallback xmlns="">
          <p:sp>
            <p:nvSpPr>
              <p:cNvPr id="7" name="Marcador de contenido 6">
                <a:extLst>
                  <a:ext uri="{FF2B5EF4-FFF2-40B4-BE49-F238E27FC236}">
                    <a16:creationId xmlns:a16="http://schemas.microsoft.com/office/drawing/2014/main" id="{AA357966-CC9B-4EF9-828E-43163FB50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515944" y="2805360"/>
                <a:ext cx="4639736" cy="23792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419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8350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1568</Words>
  <Application>Microsoft Office PowerPoint</Application>
  <PresentationFormat>Panorámica</PresentationFormat>
  <Paragraphs>462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2" baseType="lpstr">
      <vt:lpstr>Arial</vt:lpstr>
      <vt:lpstr>Bookman Old Style</vt:lpstr>
      <vt:lpstr>Calibri</vt:lpstr>
      <vt:lpstr>Cambria Math</vt:lpstr>
      <vt:lpstr>Franklin Gothic Book</vt:lpstr>
      <vt:lpstr>Times New Roman</vt:lpstr>
      <vt:lpstr>RetrospectVTI</vt:lpstr>
      <vt:lpstr>ELABORACIÓN DE UN PLAN DE COMUNICACIÓN DIGITAL PARA FORTALECER EL PROCESO DE SEGUIMIENTO A GRADUADOS DE LA UNIVERSIDAD DE LAS FUERZAS ARMADAS – ESPE</vt:lpstr>
      <vt:lpstr>Contenido</vt:lpstr>
      <vt:lpstr>Antecedentes</vt:lpstr>
      <vt:lpstr>Antecedentes</vt:lpstr>
      <vt:lpstr>Planteamiento del problema</vt:lpstr>
      <vt:lpstr>Objetivos</vt:lpstr>
      <vt:lpstr>Marco Teórico</vt:lpstr>
      <vt:lpstr>Metodología del Estudio</vt:lpstr>
      <vt:lpstr>Cálculo de la muestra</vt:lpstr>
      <vt:lpstr>Instrumento de recolección de datos</vt:lpstr>
      <vt:lpstr>Validación</vt:lpstr>
      <vt:lpstr>Resultados</vt:lpstr>
      <vt:lpstr>Grado de utilización de medios digitales</vt:lpstr>
      <vt:lpstr>Horarios de uso de medios digitales</vt:lpstr>
      <vt:lpstr>Contenido predilecto de los graduados</vt:lpstr>
      <vt:lpstr>Temas de interés para los graduados</vt:lpstr>
      <vt:lpstr>Grado de formalidad preferido</vt:lpstr>
      <vt:lpstr>Conocimiento de los graduados sobre el proceso de seguimiento</vt:lpstr>
      <vt:lpstr>Frecuencia de uso de la plataforma Alumni</vt:lpstr>
      <vt:lpstr>Conformidad de los graduados con el proceso de seguimiento</vt:lpstr>
      <vt:lpstr>Aspectos a mejorar del proceso de seguimiento a graduados</vt:lpstr>
      <vt:lpstr>Cruce de variables: Redes Sociales vs. Contenido</vt:lpstr>
      <vt:lpstr>Cruce de variables: Edades vs. Uso de redes sociales</vt:lpstr>
      <vt:lpstr>Propuesta: Plan de Comunicación</vt:lpstr>
      <vt:lpstr>Diagnóstico</vt:lpstr>
      <vt:lpstr>Diagnóstico</vt:lpstr>
      <vt:lpstr>Objetivos</vt:lpstr>
      <vt:lpstr>Metodología</vt:lpstr>
      <vt:lpstr>Estrategia de medios</vt:lpstr>
      <vt:lpstr>Plan de acción</vt:lpstr>
      <vt:lpstr>Método de Evaluación: Modelo AMBER</vt:lpstr>
      <vt:lpstr>Presupuesto Anual</vt:lpstr>
      <vt:lpstr>Conclusiones</vt:lpstr>
      <vt:lpstr>Recomendaciones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ELABORACIÓN DE UN PLAN DE COMUNICACIÓN DIGITAL PARA FORTALECER EL PROCESO DE SEGUIMIENTO A GRADUADOS DE LA UNIVERSIDAD DE LAS FUERZAS ARMADAS – ESPE</dc:title>
  <dc:creator>Xavier Dueñas</dc:creator>
  <cp:lastModifiedBy>Xavier Dueñas</cp:lastModifiedBy>
  <cp:revision>26</cp:revision>
  <dcterms:created xsi:type="dcterms:W3CDTF">2020-01-29T07:11:28Z</dcterms:created>
  <dcterms:modified xsi:type="dcterms:W3CDTF">2020-02-11T17:47:27Z</dcterms:modified>
</cp:coreProperties>
</file>