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8" r:id="rId2"/>
    <p:sldMasterId id="2147483710" r:id="rId3"/>
    <p:sldMasterId id="2147483761" r:id="rId4"/>
    <p:sldMasterId id="2147483771" r:id="rId5"/>
    <p:sldMasterId id="2147483780" r:id="rId6"/>
    <p:sldMasterId id="2147483795" r:id="rId7"/>
  </p:sldMasterIdLst>
  <p:notesMasterIdLst>
    <p:notesMasterId r:id="rId27"/>
  </p:notesMasterIdLst>
  <p:sldIdLst>
    <p:sldId id="286" r:id="rId8"/>
    <p:sldId id="586" r:id="rId9"/>
    <p:sldId id="1088" r:id="rId10"/>
    <p:sldId id="283" r:id="rId11"/>
    <p:sldId id="591" r:id="rId12"/>
    <p:sldId id="1139" r:id="rId13"/>
    <p:sldId id="938" r:id="rId14"/>
    <p:sldId id="532" r:id="rId15"/>
    <p:sldId id="370" r:id="rId16"/>
    <p:sldId id="871" r:id="rId17"/>
    <p:sldId id="273" r:id="rId18"/>
    <p:sldId id="550" r:id="rId19"/>
    <p:sldId id="1141" r:id="rId20"/>
    <p:sldId id="603" r:id="rId21"/>
    <p:sldId id="929" r:id="rId22"/>
    <p:sldId id="594" r:id="rId23"/>
    <p:sldId id="935" r:id="rId24"/>
    <p:sldId id="350" r:id="rId25"/>
    <p:sldId id="1142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Marcelo Cabrera Cevallos" initials="BMCC" lastIdx="2" clrIdx="0">
    <p:extLst>
      <p:ext uri="{19B8F6BF-5375-455C-9EA6-DF929625EA0E}">
        <p15:presenceInfo xmlns:p15="http://schemas.microsoft.com/office/powerpoint/2012/main" userId="S-1-5-21-1794176758-2839366983-2282450402-36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939"/>
    <a:srgbClr val="C2C922"/>
    <a:srgbClr val="CB174A"/>
    <a:srgbClr val="F0F0F0"/>
    <a:srgbClr val="8BB8E1"/>
    <a:srgbClr val="FFFF71"/>
    <a:srgbClr val="FFF4E7"/>
    <a:srgbClr val="7093D2"/>
    <a:srgbClr val="E9EBF5"/>
    <a:srgbClr val="FF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YAN\Documents\TESIS%20BRYAN%20CABRERA\Tesis\Analisis%20Inferencial%2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27%</c:v>
                </c:pt>
              </c:strCache>
            </c:strRef>
          </c:tx>
          <c:spPr>
            <a:solidFill>
              <a:srgbClr val="0099FF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FF-4109-838E-1BB3032964F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FF-4109-838E-1BB3032964F1}"/>
              </c:ext>
            </c:extLst>
          </c:dPt>
          <c:cat>
            <c:strRef>
              <c:f>Sheet1!$A$2:$A$3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FF-4109-838E-1BB303296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33%</c:v>
                </c:pt>
              </c:strCache>
            </c:strRef>
          </c:tx>
          <c:spPr>
            <a:solidFill>
              <a:srgbClr val="0099FF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BE-49D5-8271-6B2BC87EEE7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BE-49D5-8271-6B2BC87EEE70}"/>
              </c:ext>
            </c:extLst>
          </c:dPt>
          <c:cat>
            <c:strRef>
              <c:f>Sheet1!$A$2:$A$3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BE-49D5-8271-6B2BC87EE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53%</c:v>
                </c:pt>
              </c:strCache>
            </c:strRef>
          </c:tx>
          <c:spPr>
            <a:solidFill>
              <a:srgbClr val="0099FF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51-4829-A5BD-E763FF5BA50E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51-4829-A5BD-E763FF5BA50E}"/>
              </c:ext>
            </c:extLst>
          </c:dPt>
          <c:cat>
            <c:strRef>
              <c:f>Sheet1!$A$2:$A$3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1-4829-A5BD-E763FF5BA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91%</c:v>
                </c:pt>
              </c:strCache>
            </c:strRef>
          </c:tx>
          <c:spPr>
            <a:solidFill>
              <a:srgbClr val="0099FF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F0-484A-ACF2-5BBF31D38637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F0-484A-ACF2-5BBF31D38637}"/>
              </c:ext>
            </c:extLst>
          </c:dPt>
          <c:cat>
            <c:strRef>
              <c:f>Sheet1!$A$2:$A$3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F0-484A-ACF2-5BBF31D38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58%</c:v>
                </c:pt>
              </c:strCache>
            </c:strRef>
          </c:tx>
          <c:spPr>
            <a:solidFill>
              <a:srgbClr val="0099FF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0-4BCD-A368-438D074B548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0-4BCD-A368-438D074B5482}"/>
              </c:ext>
            </c:extLst>
          </c:dPt>
          <c:cat>
            <c:strRef>
              <c:f>Sheet1!$A$2:$A$3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0-4BCD-A368-438D074B5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37%</c:v>
                </c:pt>
              </c:strCache>
            </c:strRef>
          </c:tx>
          <c:spPr>
            <a:solidFill>
              <a:srgbClr val="0099FF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7C-4325-8A83-BAD823EDDF8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7C-4325-8A83-BAD823EDDF81}"/>
              </c:ext>
            </c:extLst>
          </c:dPt>
          <c:cat>
            <c:strRef>
              <c:f>Sheet1!$A$2:$A$3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7C-4325-8A83-BAD823EDD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Hoja5!$I$18</c:f>
              <c:strCache>
                <c:ptCount val="1"/>
                <c:pt idx="0">
                  <c:v>Nivel de Satisfacción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Hoja5!$B$19:$B$24</c:f>
              <c:strCache>
                <c:ptCount val="6"/>
                <c:pt idx="0">
                  <c:v>16 a 24 años</c:v>
                </c:pt>
                <c:pt idx="1">
                  <c:v>25 a 34 años</c:v>
                </c:pt>
                <c:pt idx="2">
                  <c:v>35 a 44 años</c:v>
                </c:pt>
                <c:pt idx="3">
                  <c:v>45 a 54 años</c:v>
                </c:pt>
                <c:pt idx="4">
                  <c:v>55 a 64 años</c:v>
                </c:pt>
                <c:pt idx="5">
                  <c:v>65 años o más</c:v>
                </c:pt>
              </c:strCache>
            </c:strRef>
          </c:cat>
          <c:val>
            <c:numRef>
              <c:f>Hoja5!$I$19:$I$24</c:f>
              <c:numCache>
                <c:formatCode>0.00%</c:formatCode>
                <c:ptCount val="6"/>
                <c:pt idx="0">
                  <c:v>0.66744588744588762</c:v>
                </c:pt>
                <c:pt idx="1">
                  <c:v>0.66819305019305042</c:v>
                </c:pt>
                <c:pt idx="2">
                  <c:v>0.66890000000000005</c:v>
                </c:pt>
                <c:pt idx="3">
                  <c:v>0.67960655737704911</c:v>
                </c:pt>
                <c:pt idx="4">
                  <c:v>0.70260000000000011</c:v>
                </c:pt>
                <c:pt idx="5">
                  <c:v>0.74233333333333329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F-43DC-8629-D6FAC268A8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12488063"/>
        <c:axId val="1474527279"/>
      </c:barChart>
      <c:catAx>
        <c:axId val="141248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4527279"/>
        <c:crosses val="autoZero"/>
        <c:auto val="1"/>
        <c:lblAlgn val="ctr"/>
        <c:lblOffset val="100"/>
        <c:noMultiLvlLbl val="0"/>
      </c:catAx>
      <c:valAx>
        <c:axId val="147452727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1248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1T18:26:54.856" idx="1">
    <p:pos x="1728" y="2079"/>
    <p:text>Aprenderse los autores</p:text>
    <p:extLst>
      <p:ext uri="{C676402C-5697-4E1C-873F-D02D1690AC5C}">
        <p15:threadingInfo xmlns:p15="http://schemas.microsoft.com/office/powerpoint/2012/main" timeZoneBias="300"/>
      </p:ext>
    </p:extLst>
  </p:cm>
  <p:cm authorId="1" dt="2020-01-21T19:05:49.461" idx="2">
    <p:pos x="7296" y="2763"/>
    <p:text>formas de estrategia relacionados a banca en línea movil o incluir como como aperturaron banca en un inicio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3497B-9A70-483D-9592-EB72269476B4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98C8-E265-4E08-8A37-AD8F30AE15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07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2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17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92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85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94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28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19237-1053-4D81-ADFC-F30A72B3CD9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C69E-E9B7-41E8-AF80-70E70AA491B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4208E-46C9-468F-8D5E-E96592667E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741F-CF92-4B8E-B3C4-F9D363E306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444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3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3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3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3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3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3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3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9723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4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4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4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4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4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8755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2"/>
            <a:ext cx="11764609" cy="716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210820" y="2302313"/>
            <a:ext cx="11764609" cy="619125"/>
          </a:xfrm>
          <a:prstGeom prst="rect">
            <a:avLst/>
          </a:prstGeom>
        </p:spPr>
        <p:txBody>
          <a:bodyPr anchor="b"/>
          <a:lstStyle>
            <a:lvl1pPr algn="ctr"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210820" y="3064042"/>
            <a:ext cx="11764609" cy="2543242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76437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2"/>
            <a:ext cx="11764609" cy="612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932714" y="3777918"/>
            <a:ext cx="10246783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32715" y="4501590"/>
            <a:ext cx="10246782" cy="157034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7" hasCustomPrompt="1"/>
          </p:nvPr>
        </p:nvSpPr>
        <p:spPr>
          <a:xfrm>
            <a:off x="932715" y="1526507"/>
            <a:ext cx="10246783" cy="22074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6540260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5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932714" y="1692443"/>
            <a:ext cx="4922655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32715" y="2416114"/>
            <a:ext cx="4922654" cy="348113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6256019" y="1688604"/>
            <a:ext cx="4922655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6256020" y="2412275"/>
            <a:ext cx="4922654" cy="348113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53192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829224" y="1718115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829225" y="2103521"/>
            <a:ext cx="3146227" cy="411798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4535661" y="1718115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4535662" y="2103521"/>
            <a:ext cx="3146227" cy="411798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8242097" y="1713986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8242098" y="2099392"/>
            <a:ext cx="3146227" cy="411798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50004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Image -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5678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932714" y="3777918"/>
            <a:ext cx="4922655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32715" y="4501590"/>
            <a:ext cx="4922654" cy="157034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6256019" y="3774079"/>
            <a:ext cx="4922655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6256020" y="4497751"/>
            <a:ext cx="4922654" cy="157034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7" hasCustomPrompt="1"/>
          </p:nvPr>
        </p:nvSpPr>
        <p:spPr>
          <a:xfrm>
            <a:off x="932715" y="1526507"/>
            <a:ext cx="10246783" cy="22074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681790" y="3128211"/>
            <a:ext cx="3882189" cy="316965"/>
          </a:xfrm>
          <a:prstGeom prst="rect">
            <a:avLst/>
          </a:prstGeom>
          <a:solidFill>
            <a:srgbClr val="92D050"/>
          </a:solidFill>
        </p:spPr>
        <p:txBody>
          <a:bodyPr anchor="b"/>
          <a:lstStyle>
            <a:lvl1pPr algn="ctr">
              <a:defRPr sz="16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855580" y="2811246"/>
            <a:ext cx="3882189" cy="3169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b"/>
          <a:lstStyle>
            <a:lvl1pPr algn="ctr">
              <a:defRPr sz="16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467896" y="2494566"/>
            <a:ext cx="3882189" cy="316965"/>
          </a:xfrm>
          <a:prstGeom prst="rect">
            <a:avLst/>
          </a:prstGeom>
          <a:solidFill>
            <a:srgbClr val="00B050"/>
          </a:solidFill>
        </p:spPr>
        <p:txBody>
          <a:bodyPr anchor="b"/>
          <a:lstStyle>
            <a:lvl1pPr algn="ctr">
              <a:defRPr sz="16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7840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2"/>
            <a:ext cx="11764609" cy="612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932714" y="3777918"/>
            <a:ext cx="4922655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32715" y="4501590"/>
            <a:ext cx="4922654" cy="157034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6256019" y="3774079"/>
            <a:ext cx="4922655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6256020" y="4497751"/>
            <a:ext cx="4922654" cy="157034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7" hasCustomPrompt="1"/>
          </p:nvPr>
        </p:nvSpPr>
        <p:spPr>
          <a:xfrm>
            <a:off x="932715" y="1526507"/>
            <a:ext cx="10246783" cy="22074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4546924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932714" y="3777918"/>
            <a:ext cx="4922655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32715" y="4501590"/>
            <a:ext cx="4922654" cy="157034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6256019" y="3774079"/>
            <a:ext cx="4922655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6256020" y="4497751"/>
            <a:ext cx="4922654" cy="157034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7" hasCustomPrompt="1"/>
          </p:nvPr>
        </p:nvSpPr>
        <p:spPr>
          <a:xfrm>
            <a:off x="932715" y="1526507"/>
            <a:ext cx="4922655" cy="221130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2" name="図プレースホルダー 13"/>
          <p:cNvSpPr>
            <a:spLocks noGrp="1"/>
          </p:cNvSpPr>
          <p:nvPr>
            <p:ph type="pic" sz="quarter" idx="18" hasCustomPrompt="1"/>
          </p:nvPr>
        </p:nvSpPr>
        <p:spPr>
          <a:xfrm>
            <a:off x="6256019" y="1526507"/>
            <a:ext cx="4922655" cy="22074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2173506" y="1642252"/>
            <a:ext cx="3882189" cy="316965"/>
          </a:xfrm>
          <a:prstGeom prst="rect">
            <a:avLst/>
          </a:prstGeom>
          <a:solidFill>
            <a:srgbClr val="92D050"/>
          </a:solidFill>
        </p:spPr>
        <p:txBody>
          <a:bodyPr anchor="b"/>
          <a:lstStyle>
            <a:lvl1pPr algn="ctr">
              <a:defRPr sz="16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7496810" y="1636169"/>
            <a:ext cx="3882189" cy="3169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b"/>
          <a:lstStyle>
            <a:lvl1pPr algn="ctr">
              <a:defRPr sz="16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10508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932715" y="3545895"/>
            <a:ext cx="2516339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32715" y="4269566"/>
            <a:ext cx="2516339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7" hasCustomPrompt="1"/>
          </p:nvPr>
        </p:nvSpPr>
        <p:spPr>
          <a:xfrm>
            <a:off x="932715" y="1526507"/>
            <a:ext cx="1989600" cy="198966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3594367" y="3545895"/>
            <a:ext cx="2516339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3594367" y="4269566"/>
            <a:ext cx="2516339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8" name="図プレースホルダー 13"/>
          <p:cNvSpPr>
            <a:spLocks noGrp="1"/>
          </p:cNvSpPr>
          <p:nvPr>
            <p:ph type="pic" sz="quarter" idx="23" hasCustomPrompt="1"/>
          </p:nvPr>
        </p:nvSpPr>
        <p:spPr>
          <a:xfrm>
            <a:off x="3594367" y="1526507"/>
            <a:ext cx="1989600" cy="198966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6256018" y="3545895"/>
            <a:ext cx="2516339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6256018" y="4269566"/>
            <a:ext cx="2516339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1" name="図プレースホルダー 13"/>
          <p:cNvSpPr>
            <a:spLocks noGrp="1"/>
          </p:cNvSpPr>
          <p:nvPr>
            <p:ph type="pic" sz="quarter" idx="26" hasCustomPrompt="1"/>
          </p:nvPr>
        </p:nvSpPr>
        <p:spPr>
          <a:xfrm>
            <a:off x="6256018" y="1526507"/>
            <a:ext cx="1989600" cy="198966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22" name="テキスト プレースホルダー 8"/>
          <p:cNvSpPr>
            <a:spLocks noGrp="1"/>
          </p:cNvSpPr>
          <p:nvPr>
            <p:ph type="body" sz="quarter" idx="27" hasCustomPrompt="1"/>
          </p:nvPr>
        </p:nvSpPr>
        <p:spPr>
          <a:xfrm>
            <a:off x="8917669" y="3545895"/>
            <a:ext cx="2516339" cy="683564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3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8917670" y="4269566"/>
            <a:ext cx="2516339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4" name="図プレースホルダー 13"/>
          <p:cNvSpPr>
            <a:spLocks noGrp="1"/>
          </p:cNvSpPr>
          <p:nvPr>
            <p:ph type="pic" sz="quarter" idx="29" hasCustomPrompt="1"/>
          </p:nvPr>
        </p:nvSpPr>
        <p:spPr>
          <a:xfrm>
            <a:off x="8917669" y="1526507"/>
            <a:ext cx="1989600" cy="198966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8987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2ED0E-8400-49C2-9D91-B70C4754EF6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25EA6-D1B0-441F-880B-9424BBDDF5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26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829224" y="3869645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829225" y="4255051"/>
            <a:ext cx="3146227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7" hasCustomPrompt="1"/>
          </p:nvPr>
        </p:nvSpPr>
        <p:spPr>
          <a:xfrm>
            <a:off x="829224" y="1511992"/>
            <a:ext cx="3146227" cy="231754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4535661" y="3869645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4535662" y="4255051"/>
            <a:ext cx="3146227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8" name="図プレースホルダー 13"/>
          <p:cNvSpPr>
            <a:spLocks noGrp="1"/>
          </p:cNvSpPr>
          <p:nvPr>
            <p:ph type="pic" sz="quarter" idx="23" hasCustomPrompt="1"/>
          </p:nvPr>
        </p:nvSpPr>
        <p:spPr>
          <a:xfrm>
            <a:off x="4535661" y="1511992"/>
            <a:ext cx="3146227" cy="231754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8242097" y="3865516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8242098" y="4250922"/>
            <a:ext cx="3146227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1" name="図プレースホルダー 13"/>
          <p:cNvSpPr>
            <a:spLocks noGrp="1"/>
          </p:cNvSpPr>
          <p:nvPr>
            <p:ph type="pic" sz="quarter" idx="26" hasCustomPrompt="1"/>
          </p:nvPr>
        </p:nvSpPr>
        <p:spPr>
          <a:xfrm>
            <a:off x="8242097" y="1507863"/>
            <a:ext cx="3146227" cy="231754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539574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829224" y="3869645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829225" y="4255051"/>
            <a:ext cx="3146227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4535661" y="3869645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4535662" y="4255051"/>
            <a:ext cx="3146227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8242097" y="3865516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8242098" y="4250922"/>
            <a:ext cx="3146227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0" name="グラフ プレースホルダー 9"/>
          <p:cNvSpPr>
            <a:spLocks noGrp="1"/>
          </p:cNvSpPr>
          <p:nvPr>
            <p:ph type="chart" sz="quarter" idx="27" hasCustomPrompt="1"/>
          </p:nvPr>
        </p:nvSpPr>
        <p:spPr>
          <a:xfrm>
            <a:off x="829733" y="1508126"/>
            <a:ext cx="3145367" cy="231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22" name="グラフ プレースホルダー 9"/>
          <p:cNvSpPr>
            <a:spLocks noGrp="1"/>
          </p:cNvSpPr>
          <p:nvPr>
            <p:ph type="chart" sz="quarter" idx="28" hasCustomPrompt="1"/>
          </p:nvPr>
        </p:nvSpPr>
        <p:spPr>
          <a:xfrm>
            <a:off x="4536521" y="1507863"/>
            <a:ext cx="3145367" cy="231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23" name="グラフ プレースホルダー 9"/>
          <p:cNvSpPr>
            <a:spLocks noGrp="1"/>
          </p:cNvSpPr>
          <p:nvPr>
            <p:ph type="chart" sz="quarter" idx="29" hasCustomPrompt="1"/>
          </p:nvPr>
        </p:nvSpPr>
        <p:spPr>
          <a:xfrm>
            <a:off x="8242097" y="1507863"/>
            <a:ext cx="3145367" cy="2317750"/>
          </a:xfrm>
          <a:prstGeom prst="rect">
            <a:avLst/>
          </a:prstGeom>
        </p:spPr>
        <p:txBody>
          <a:bodyPr/>
          <a:lstStyle>
            <a:lvl1pPr marL="0" marR="0" indent="0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03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s - Top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2310648" y="4618209"/>
            <a:ext cx="7781365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2310648" y="4963508"/>
            <a:ext cx="7781365" cy="137592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0" name="グラフ プレースホルダー 9"/>
          <p:cNvSpPr>
            <a:spLocks noGrp="1"/>
          </p:cNvSpPr>
          <p:nvPr>
            <p:ph type="chart" sz="quarter" idx="27" hasCustomPrompt="1"/>
          </p:nvPr>
        </p:nvSpPr>
        <p:spPr>
          <a:xfrm>
            <a:off x="2310648" y="1530502"/>
            <a:ext cx="7781365" cy="2886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Graph</a:t>
            </a:r>
          </a:p>
        </p:txBody>
      </p:sp>
    </p:spTree>
    <p:extLst>
      <p:ext uri="{BB962C8B-B14F-4D97-AF65-F5344CB8AC3E}">
        <p14:creationId xmlns:p14="http://schemas.microsoft.com/office/powerpoint/2010/main" val="22136413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729498" y="4621259"/>
            <a:ext cx="5309353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729498" y="4966558"/>
            <a:ext cx="5309353" cy="137592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0" name="グラフ プレースホルダー 9"/>
          <p:cNvSpPr>
            <a:spLocks noGrp="1"/>
          </p:cNvSpPr>
          <p:nvPr>
            <p:ph type="chart" sz="quarter" idx="27" hasCustomPrompt="1"/>
          </p:nvPr>
        </p:nvSpPr>
        <p:spPr>
          <a:xfrm>
            <a:off x="2310648" y="1530502"/>
            <a:ext cx="7781365" cy="2886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6346073" y="4624309"/>
            <a:ext cx="5309353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29" hasCustomPrompt="1"/>
          </p:nvPr>
        </p:nvSpPr>
        <p:spPr>
          <a:xfrm>
            <a:off x="6346073" y="4969608"/>
            <a:ext cx="5309353" cy="137592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11176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Cente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534670" y="4137565"/>
            <a:ext cx="3409521" cy="683564"/>
          </a:xfrm>
          <a:prstGeom prst="rect">
            <a:avLst/>
          </a:prstGeom>
          <a:noFill/>
        </p:spPr>
        <p:txBody>
          <a:bodyPr anchor="b"/>
          <a:lstStyle>
            <a:lvl1pPr algn="r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534671" y="4861236"/>
            <a:ext cx="3409521" cy="1234764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534670" y="1799170"/>
            <a:ext cx="3409521" cy="683564"/>
          </a:xfrm>
          <a:prstGeom prst="rect">
            <a:avLst/>
          </a:prstGeom>
          <a:noFill/>
        </p:spPr>
        <p:txBody>
          <a:bodyPr anchor="b"/>
          <a:lstStyle>
            <a:lvl1pPr algn="r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534671" y="2522841"/>
            <a:ext cx="3409521" cy="1234764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8268715" y="4137565"/>
            <a:ext cx="3409521" cy="683564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8268716" y="4861236"/>
            <a:ext cx="3409521" cy="123476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2" name="テキスト プレースホルダー 8"/>
          <p:cNvSpPr>
            <a:spLocks noGrp="1"/>
          </p:cNvSpPr>
          <p:nvPr>
            <p:ph type="body" sz="quarter" idx="27" hasCustomPrompt="1"/>
          </p:nvPr>
        </p:nvSpPr>
        <p:spPr>
          <a:xfrm>
            <a:off x="8268714" y="1799170"/>
            <a:ext cx="3409521" cy="683564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3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8268715" y="2522841"/>
            <a:ext cx="3409521" cy="123476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0" name="グラフ プレースホルダー 9"/>
          <p:cNvSpPr>
            <a:spLocks noGrp="1"/>
          </p:cNvSpPr>
          <p:nvPr>
            <p:ph type="chart" sz="quarter" idx="29"/>
          </p:nvPr>
        </p:nvSpPr>
        <p:spPr>
          <a:xfrm>
            <a:off x="4061224" y="1897778"/>
            <a:ext cx="4090459" cy="409045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38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932715" y="3810000"/>
            <a:ext cx="2516339" cy="41945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32715" y="4269566"/>
            <a:ext cx="2516339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3594367" y="3810000"/>
            <a:ext cx="2516339" cy="41945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3594367" y="4269566"/>
            <a:ext cx="2516339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6256018" y="3810000"/>
            <a:ext cx="2516339" cy="41945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6256018" y="4269566"/>
            <a:ext cx="2516339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2" name="テキスト プレースホルダー 8"/>
          <p:cNvSpPr>
            <a:spLocks noGrp="1"/>
          </p:cNvSpPr>
          <p:nvPr>
            <p:ph type="body" sz="quarter" idx="27" hasCustomPrompt="1"/>
          </p:nvPr>
        </p:nvSpPr>
        <p:spPr>
          <a:xfrm>
            <a:off x="8917669" y="3810000"/>
            <a:ext cx="2516339" cy="41945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3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8917670" y="4269566"/>
            <a:ext cx="2516339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4748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582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1156833" y="5693634"/>
            <a:ext cx="9871643" cy="59062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7" hasCustomPrompt="1"/>
          </p:nvPr>
        </p:nvSpPr>
        <p:spPr>
          <a:xfrm>
            <a:off x="1156832" y="1543938"/>
            <a:ext cx="1989600" cy="198966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8" name="図プレースホルダー 13"/>
          <p:cNvSpPr>
            <a:spLocks noGrp="1"/>
          </p:cNvSpPr>
          <p:nvPr>
            <p:ph type="pic" sz="quarter" idx="23" hasCustomPrompt="1"/>
          </p:nvPr>
        </p:nvSpPr>
        <p:spPr>
          <a:xfrm>
            <a:off x="4097907" y="3529380"/>
            <a:ext cx="1989600" cy="20005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21" name="図プレースホルダー 13"/>
          <p:cNvSpPr>
            <a:spLocks noGrp="1"/>
          </p:cNvSpPr>
          <p:nvPr>
            <p:ph type="pic" sz="quarter" idx="26" hasCustomPrompt="1"/>
          </p:nvPr>
        </p:nvSpPr>
        <p:spPr>
          <a:xfrm>
            <a:off x="6089296" y="1543938"/>
            <a:ext cx="1989600" cy="198966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26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1156832" y="3525138"/>
            <a:ext cx="2941075" cy="20047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algn="l">
              <a:defRPr sz="16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7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3146432" y="1543938"/>
            <a:ext cx="2941075" cy="198966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algn="l">
              <a:defRPr sz="16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9" name="テキスト プレースホルダー 8"/>
          <p:cNvSpPr>
            <a:spLocks noGrp="1"/>
          </p:cNvSpPr>
          <p:nvPr>
            <p:ph type="body" sz="quarter" idx="30" hasCustomPrompt="1"/>
          </p:nvPr>
        </p:nvSpPr>
        <p:spPr>
          <a:xfrm>
            <a:off x="8078934" y="1549361"/>
            <a:ext cx="2941075" cy="198966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algn="l">
              <a:defRPr sz="16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31" name="テキスト プレースホルダー 8"/>
          <p:cNvSpPr>
            <a:spLocks noGrp="1"/>
          </p:cNvSpPr>
          <p:nvPr>
            <p:ph type="body" sz="quarter" idx="31" hasCustomPrompt="1"/>
          </p:nvPr>
        </p:nvSpPr>
        <p:spPr>
          <a:xfrm>
            <a:off x="6087507" y="3525137"/>
            <a:ext cx="2941075" cy="2004747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l">
              <a:defRPr sz="16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33" name="図プレースホルダー 13"/>
          <p:cNvSpPr>
            <a:spLocks noGrp="1"/>
          </p:cNvSpPr>
          <p:nvPr>
            <p:ph type="pic" sz="quarter" idx="32" hasCustomPrompt="1"/>
          </p:nvPr>
        </p:nvSpPr>
        <p:spPr>
          <a:xfrm>
            <a:off x="9028581" y="3529380"/>
            <a:ext cx="1989600" cy="20005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3900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30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372" y="44629"/>
            <a:ext cx="3648405" cy="7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5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19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55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65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178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3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427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43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7EA8C-A6EF-480F-BDAC-5D27ACE365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25FF9-22F5-4F15-8252-FC2F7175327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7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4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524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501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399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-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10820" y="312823"/>
            <a:ext cx="11764609" cy="513344"/>
          </a:xfrm>
          <a:prstGeom prst="rect">
            <a:avLst/>
          </a:prstGeom>
        </p:spPr>
        <p:txBody>
          <a:bodyPr anchor="b"/>
          <a:lstStyle>
            <a:lvl1pPr algn="ctr">
              <a:defRPr sz="26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0820" y="870271"/>
            <a:ext cx="11764609" cy="616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33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ja-JP" dirty="0"/>
              <a:t>A brief description here</a:t>
            </a:r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394770" y="826167"/>
            <a:ext cx="916093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829224" y="3869645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829225" y="4255051"/>
            <a:ext cx="3146227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4535661" y="3869645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4535662" y="4255051"/>
            <a:ext cx="3146227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8242097" y="3865516"/>
            <a:ext cx="3146227" cy="345299"/>
          </a:xfrm>
          <a:prstGeom prst="rect">
            <a:avLst/>
          </a:prstGeom>
        </p:spPr>
        <p:txBody>
          <a:bodyPr anchor="b"/>
          <a:lstStyle>
            <a:lvl1pPr algn="l">
              <a:defRPr sz="1867" baseline="0">
                <a:solidFill>
                  <a:srgbClr val="92D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8242098" y="4250922"/>
            <a:ext cx="3146227" cy="19066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867"/>
              </a:lnSpc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Bebas Neue Bold" panose="020B0606020202050201" pitchFamily="34" charset="0"/>
              </a:defRPr>
            </a:lvl2pPr>
            <a:lvl3pPr>
              <a:defRPr>
                <a:latin typeface="Bebas Neue Bold" panose="020B0606020202050201" pitchFamily="34" charset="0"/>
              </a:defRPr>
            </a:lvl3pPr>
            <a:lvl4pPr>
              <a:defRPr>
                <a:latin typeface="Bebas Neue Bold" panose="020B0606020202050201" pitchFamily="34" charset="0"/>
              </a:defRPr>
            </a:lvl4pPr>
            <a:lvl5pPr>
              <a:defRPr>
                <a:latin typeface="Bebas Neue Bold" panose="020B0606020202050201" pitchFamily="34" charset="0"/>
              </a:defRPr>
            </a:lvl5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  <p:sp>
        <p:nvSpPr>
          <p:cNvPr id="10" name="グラフ プレースホルダー 9"/>
          <p:cNvSpPr>
            <a:spLocks noGrp="1"/>
          </p:cNvSpPr>
          <p:nvPr>
            <p:ph type="chart" sz="quarter" idx="27" hasCustomPrompt="1"/>
          </p:nvPr>
        </p:nvSpPr>
        <p:spPr>
          <a:xfrm>
            <a:off x="829733" y="1508126"/>
            <a:ext cx="3145367" cy="231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22" name="グラフ プレースホルダー 9"/>
          <p:cNvSpPr>
            <a:spLocks noGrp="1"/>
          </p:cNvSpPr>
          <p:nvPr>
            <p:ph type="chart" sz="quarter" idx="28" hasCustomPrompt="1"/>
          </p:nvPr>
        </p:nvSpPr>
        <p:spPr>
          <a:xfrm>
            <a:off x="4536521" y="1507863"/>
            <a:ext cx="3145367" cy="231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23" name="グラフ プレースホルダー 9"/>
          <p:cNvSpPr>
            <a:spLocks noGrp="1"/>
          </p:cNvSpPr>
          <p:nvPr>
            <p:ph type="chart" sz="quarter" idx="29" hasCustomPrompt="1"/>
          </p:nvPr>
        </p:nvSpPr>
        <p:spPr>
          <a:xfrm>
            <a:off x="8242097" y="1507863"/>
            <a:ext cx="3145367" cy="2317750"/>
          </a:xfrm>
          <a:prstGeom prst="rect">
            <a:avLst/>
          </a:prstGeom>
        </p:spPr>
        <p:txBody>
          <a:bodyPr/>
          <a:lstStyle>
            <a:lvl1pPr marL="0" marR="0" indent="0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13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95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164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6979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470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C22CDFD-353B-4099-9FB5-A91A5847C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4751F5-AFED-49A1-947D-4337E26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8CA7FB-B557-4B92-AFA7-ED4C8649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065772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7960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70A674E-A734-4E27-8E0F-B4586516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DBE015-6B53-46EB-AEB3-72C861B1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164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A286960-67E9-4D13-BE78-7D3198C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3D3D0F-CC9C-4732-867E-CC5688AD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6979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793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14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FD7B72-9443-445B-A507-D1227ACF1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14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EF6119-645E-45CF-9795-25B50F3A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114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7DB2E2-A6AF-483E-98F1-1B66AF44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0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59212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CC29C-3766-4084-9E9A-18975D9803C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C89BF-F025-4CF1-A517-703CAF114F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54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365125"/>
            <a:ext cx="6048672" cy="1325563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01465"/>
            <a:ext cx="6408712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CD9CFD7-F811-6B4C-8F1B-FEB77E50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760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50A3EA-63B7-1D47-9ACA-4AD0647C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49"/>
            <a:ext cx="576064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EBFB8-A3C1-8F41-BF8B-258A2E02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58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0CB5E07-CAC2-4A22-A935-4CB2E76EB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4A2F0F-B970-4E1A-A8BD-0C8E9489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7118CA-BEB2-4402-BBA1-39944247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662992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788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25780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175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5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080" y="2060848"/>
            <a:ext cx="446449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6080" y="4799519"/>
            <a:ext cx="4464496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894786-EC4F-294F-9995-6EAA8CAE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52916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138826-3122-4848-9991-C5209A5D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3992" y="6356349"/>
            <a:ext cx="403244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4E425D-A534-B749-9D48-C25B6074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5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4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01465"/>
            <a:ext cx="6408712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807E8B2-788C-B549-8AF0-1380F12F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474F90-AFD7-4747-B0C7-BB83BE5E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1864" y="6356349"/>
            <a:ext cx="51845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4BBAB7-B68E-064F-89ED-6C8049BA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7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0F1FDD-DA9C-44D4-927A-4790806AE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E142D3-F6E9-459D-97B2-34C363BC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FC6721-6A58-4CD7-9AF9-27ED4572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037070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37920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33792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4A2912-AA29-CA47-930D-66E76D7C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F3F924-6820-F64A-A722-EB9FA564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68052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8FE234-80AA-3B4B-9FC4-9A3C0FF3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214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12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36524"/>
            <a:ext cx="4896544" cy="157561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03B0D3-6BE0-4616-9DF7-8E7853D1E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2060848"/>
            <a:ext cx="4896544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10FEDEB-9B07-4CFB-81C7-6736926F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D16A577-D524-4143-9267-5C6BAE2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415775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6004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85992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25780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631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35AE159-7164-4B50-A119-DFECE2FA2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01B0F3-7077-4D9E-83D8-7D8D91C1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4137C2-BDEC-4E48-958D-7F8D0E85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6010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059B2-F978-4F3E-A773-AE851B40EE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59F3-708D-41BC-9AC5-1B66C051A2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98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02433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796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7880" cy="1325563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97788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127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031" y="1712144"/>
            <a:ext cx="4829159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4031" y="4490585"/>
            <a:ext cx="4829159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E7FD2B-9C53-4230-AE57-238AF6A5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3763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7C8495-76EB-4FFD-A14A-5C449F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8815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716876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776" y="365125"/>
            <a:ext cx="7257206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776" y="2001465"/>
            <a:ext cx="7257206" cy="3659783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9CBB850-4B5E-A948-A17A-F3F33EA0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6E1128-50DF-AA4F-A08A-E67AD6CD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F62B7E-E205-9D45-89AC-51908969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870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9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524" y="550315"/>
            <a:ext cx="5415492" cy="194421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524" y="2843235"/>
            <a:ext cx="41148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73BB46-F0B4-46FA-8774-5D51AE82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FBEC48-90AC-482F-9266-1E873D63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280" y="6356349"/>
            <a:ext cx="338437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770751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94104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76185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538F46-F975-3D43-88A2-55EE8D5F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76B81C-8346-A043-B867-1C33C9EA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02433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0A7F9B0-4F8D-8546-9B73-30647CAD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1944" y="6356350"/>
            <a:ext cx="1008112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6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08278E-B11F-4ACC-BD20-5BF69B0CC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0F3EB-93A8-4495-9E1B-4648AD7D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7B6737-9997-4A96-AC7C-97B11032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155137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595" y="6356349"/>
            <a:ext cx="3528393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00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8080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33792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503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8672B8-99A2-4FC8-9664-C67F2D78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7082CC-B0FC-4223-9190-731B0A7B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2E3D96-E717-4E0A-999B-80F298A5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045639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39248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2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6152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049888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605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260718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912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356350"/>
            <a:ext cx="1860596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183" y="3789040"/>
            <a:ext cx="2746851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0336" y="4005064"/>
            <a:ext cx="2746851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ACA4A2-F40D-4ACA-B3CD-5CBDF121B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813" y="4005064"/>
            <a:ext cx="2743200" cy="11887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 algn="ctr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73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B4737-2324-40D3-ADCD-0170482FA54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34614-0FB4-43FD-927E-3FF80C1236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52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2593504" cy="4344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62EA77-3F92-3948-B547-A546507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260718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590A52-D737-F746-84FD-A3ED6E61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912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00E91-1C46-D149-8F16-DE4FC507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356350"/>
            <a:ext cx="1860596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74623F-5D94-A449-88B6-D700A30CC7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63000" y="1700808"/>
            <a:ext cx="2593504" cy="43447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459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A1EA60-4012-46D8-8C64-FDF33545E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600F24-6D68-4E3C-9477-9873891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3E30CB-DB01-4FCB-BE62-CA96307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672453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81936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48193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4E30BB6-959D-DF4E-BA90-1C38A222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FC8A89B-C5D2-7E4B-882F-0913280C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82453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D6616C1-D6D4-BC44-AC4B-35345634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212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1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77" y="2060848"/>
            <a:ext cx="527147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77" y="4881426"/>
            <a:ext cx="5271476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F839A6-C181-4EE7-98AE-B7DBC438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899FE9-E4ED-48AB-9432-1AA1A70E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540913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5688632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8160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84981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19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49EA5B-C115-47C7-8DA7-8614765B0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AF37E7-99DC-4435-A1B5-71917A78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D9A5E6-FD93-462A-9A5D-108C3977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584821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31236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23992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93904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193904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96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646" y="1712144"/>
            <a:ext cx="41148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646" y="4490585"/>
            <a:ext cx="41148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129D50-CD23-46F4-AE6D-A99070F8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5204" y="6356350"/>
            <a:ext cx="14550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4EAFDA-3270-4E05-B550-45AB11C3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0256" y="6356349"/>
            <a:ext cx="338437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695652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365125"/>
            <a:ext cx="6368566" cy="1325563"/>
          </a:xfrm>
        </p:spPr>
        <p:txBody>
          <a:bodyPr/>
          <a:lstStyle>
            <a:lvl1pPr algn="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2001465"/>
            <a:ext cx="636856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A0BB125-257F-DC4C-8147-AB82335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5880" y="6356350"/>
            <a:ext cx="145505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8122F1-25F7-4643-B4E7-9FB4F68F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2064" y="6356349"/>
            <a:ext cx="3555706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4936B3E-0340-3D45-8172-41E13E5E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6334" y="6356350"/>
            <a:ext cx="100811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30805"/>
            <a:ext cx="3456384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009246"/>
            <a:ext cx="3456384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CB0774-EFB8-4E55-971A-0F141FE9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E22976-B00D-4808-BE28-4190F12A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0256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6927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A805C-C5E4-4468-B7B9-15C4EFD29F0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1F370-B14D-43BB-9312-A807AEF3E4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532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365125"/>
            <a:ext cx="8566603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0EC308-A5E9-1742-846B-EDDDACE1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5880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07E41A-AA49-1A44-93EE-3B4AE977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0056" y="6356349"/>
            <a:ext cx="352384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F34B3AC-7219-3846-A257-B8754345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123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4019CE-FA44-4E44-8EAC-3279B478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2001465"/>
            <a:ext cx="5936518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102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824" y="661293"/>
            <a:ext cx="77403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096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53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4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E831-A3B9-4C4A-B5E4-FDB5CE9D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41DE-7CD9-4174-8D57-A601D0B3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856"/>
            <a:ext cx="10515600" cy="40441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CAD4A-07D3-455F-9C6A-5D8332D1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0746E-C061-4D99-AA02-B2F40BD3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FC427-481A-4056-81DC-D3D394E5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5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897A-5DCC-400B-B196-7E816796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70F4-EF07-41F2-BB11-C291CB1A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96568-E4B6-41E2-BEEB-6D9A365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0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2A30-61F8-4104-85E9-D001D06E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E5A5-270D-41E0-B338-C1DA86E54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2855"/>
            <a:ext cx="5181600" cy="404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639D8-C12C-4075-AFC9-0643483CF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2855"/>
            <a:ext cx="5181600" cy="404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1BECB-64B5-4FF3-9D67-7DD34341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FAD61-1E99-4371-B51A-6A94E8AB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4A34A-FC88-43D3-A292-04FFD549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401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DD21-EA3D-429A-8808-5F83EA2F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34F1-A2BC-44AF-B07C-7A5BF766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C6105-449E-4C42-95FD-206F66147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637EE-41A5-4696-BBA3-1C3141F6F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4F8E8-D22B-4A3E-AED9-3E1D9CD9B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80910-07E7-4195-BA8B-27178CD0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158A7-4537-428C-AE96-600F9071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F28B1-B75A-4358-BE90-409081AA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55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2938-EF95-4CB9-8B62-4A048E0B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15BB7-4595-4B5D-9730-BD9C35E7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A8F67-D004-431B-BF17-8EC7C7CC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10282-0AD5-4004-B68F-C97D8EF5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0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E755C-4715-465F-9203-C645663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5D7C4-3EFC-492C-AADE-B9EC1295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570E-8AE2-4891-896B-D277CE7F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275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F47F-AA91-4217-B185-2B5003B4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500B-CB6E-4F01-AE5A-145D2C52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5FC32-62DA-4C29-AC47-9346B010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B9FD3-4DC9-4005-8084-8D6B4100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3B07D-A6EF-413A-A0F7-B19F5B2E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B32C7-6203-4E15-BACF-B7EE4BA4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9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D5776-9AC4-40E5-AE1C-B5077024AE2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723BC-C067-44D3-A86C-91F6E326BD7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414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3D72-9D3D-4F56-86D5-B465FC3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E4490-E1AE-41C5-A3D8-A13EFDD4F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C2A24-00C6-4626-AFB1-F3E9CD4B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3B39-8771-4BA2-AE35-B9F03335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2F4E5-45FD-4114-A8C1-5E5A44B1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BBD6A-432E-4568-A31D-F656C7A7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463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829F-FAE1-46B6-913F-66F858E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C9C02-9CC9-4E3C-B0AC-6B097A97F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9608C-FD8B-468E-BFFE-E5780665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82595-38A5-4C07-9E86-395419CE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54A46-405E-40A6-90F8-759C508E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04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D9723-64D6-4009-805A-750DC0F3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8BE3B-CE03-48AC-AF26-41A298CB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3052-B266-4F14-AB3C-41AC9895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A54A7-907E-4B80-B9DB-8966D925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C758-7883-44D2-A1A7-A777D596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1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480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173850" y="862555"/>
            <a:ext cx="9408551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73850" y="304508"/>
            <a:ext cx="9408551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39350" y="237075"/>
            <a:ext cx="1914029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7062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862555"/>
            <a:ext cx="9600573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60057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112599" y="237075"/>
            <a:ext cx="1914029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355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173850" y="908720"/>
            <a:ext cx="9408551" cy="369332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73850" y="304508"/>
            <a:ext cx="9408551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39350" y="237075"/>
            <a:ext cx="1914029" cy="720080"/>
            <a:chOff x="179512" y="237075"/>
            <a:chExt cx="1435522" cy="72008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3277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908720"/>
            <a:ext cx="9408551" cy="36933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408551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12599" y="237075"/>
            <a:ext cx="1914029" cy="720080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9836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862555"/>
            <a:ext cx="9408551" cy="461665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408551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12599" y="237075"/>
            <a:ext cx="1914029" cy="720080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chemeClr val="tx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928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6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1D91E-4F4D-44FE-830A-03271977C8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5DC2-B38B-4B0F-BCDD-2A14601CC84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76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17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866" y="6216530"/>
            <a:ext cx="2170364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4937768"/>
            <a:ext cx="1460651" cy="10835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696557" y="6336793"/>
            <a:ext cx="1470980" cy="307777"/>
            <a:chOff x="8616280" y="6285754"/>
            <a:chExt cx="1103235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10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60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782026"/>
            <a:ext cx="11233248" cy="784830"/>
          </a:xfrm>
        </p:spPr>
        <p:txBody>
          <a:bodyPr wrap="square" anchor="ctr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348880"/>
            <a:ext cx="6535593" cy="40512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07534" y="2564905"/>
            <a:ext cx="5791247" cy="2449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7866" y="6216530"/>
            <a:ext cx="2170364" cy="451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4937768"/>
            <a:ext cx="1460651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66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95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732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599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4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726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58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46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4EA09-1798-4394-96CB-B53E38506F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74AA-3384-4F02-AE12-8A734119CD3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313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898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022952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3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2585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5082400" y="-259733"/>
            <a:ext cx="2027200" cy="202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6642867" y="979700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>
            <a:off x="4626599" y="1081297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4146500" y="205891"/>
            <a:ext cx="678400" cy="678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4"/>
          <p:cNvSpPr/>
          <p:nvPr/>
        </p:nvSpPr>
        <p:spPr>
          <a:xfrm>
            <a:off x="7194037" y="-11425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4"/>
          <p:cNvSpPr/>
          <p:nvPr/>
        </p:nvSpPr>
        <p:spPr>
          <a:xfrm>
            <a:off x="-187200" y="5045605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0772401" y="58883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542867" y="6268599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>
            <a:off x="11862101" y="5497761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0400729" y="62044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11295996" y="560430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704879" y="467903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4"/>
          <p:cNvSpPr/>
          <p:nvPr/>
        </p:nvSpPr>
        <p:spPr>
          <a:xfrm>
            <a:off x="11103717" y="62196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4"/>
          <p:cNvGrpSpPr/>
          <p:nvPr/>
        </p:nvGrpSpPr>
        <p:grpSpPr>
          <a:xfrm>
            <a:off x="205367" y="5458265"/>
            <a:ext cx="678468" cy="63828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6963951" y="1186297"/>
            <a:ext cx="390564" cy="619047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4000" i="1"/>
            </a:lvl1pPr>
            <a:lvl2pPr marL="1219170" lvl="1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2pPr>
            <a:lvl3pPr marL="1828754" lvl="2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3pPr>
            <a:lvl4pPr marL="2438339" lvl="3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4pPr>
            <a:lvl5pPr marL="3047924" lvl="4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5pPr>
            <a:lvl6pPr marL="3657509" lvl="5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6pPr>
            <a:lvl7pPr marL="4267093" lvl="6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7pPr>
            <a:lvl8pPr marL="4876678" lvl="7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8pPr>
            <a:lvl9pPr marL="5486263" lvl="8" indent="-558786" algn="ctr">
              <a:spcBef>
                <a:spcPts val="1333"/>
              </a:spcBef>
              <a:spcAft>
                <a:spcPts val="1333"/>
              </a:spcAft>
              <a:buSzPts val="3000"/>
              <a:buChar char="◦"/>
              <a:defRPr sz="4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4791200" y="11907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  <a:endParaRPr sz="128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0598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5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5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5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5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5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6415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352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7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7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7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7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7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7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3577333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6182819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8788304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6581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8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1410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9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5331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12192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24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B4590-1906-454F-B82B-20290754958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25/02/2020</a:t>
            </a:fld>
            <a:endParaRPr lang="es-E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2005D-0BD5-4B0B-BC5D-F89B8D5DD09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25/02/2020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28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8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B1371-D999-4596-99D3-4DF32607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8ADF3-23B9-4D2D-9652-8FD88A8F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0847"/>
            <a:ext cx="10515600" cy="411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D980-5CB4-42CE-99CF-A8114F49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06BCC-AE84-4505-A903-D9967DD94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54D9-607B-4A5A-A969-B3B81F33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3F006-1434-4427-9164-A20D11AC35E5}"/>
              </a:ext>
            </a:extLst>
          </p:cNvPr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9122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304"/>
            <a:ext cx="109728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83815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4507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134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0" r:id="rId9"/>
    <p:sldLayoutId id="2147483792" r:id="rId10"/>
    <p:sldLayoutId id="214748379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6505074"/>
            <a:ext cx="12192000" cy="3529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9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3899367" y="6547102"/>
            <a:ext cx="4114800" cy="230687"/>
          </a:xfrm>
          <a:prstGeom prst="rect">
            <a:avLst/>
          </a:prstGeom>
        </p:spPr>
        <p:txBody>
          <a:bodyPr/>
          <a:lstStyle>
            <a:lvl1pPr algn="ctr">
              <a:defRPr sz="1333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9432758" y="6553202"/>
            <a:ext cx="2743200" cy="224587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Slide </a:t>
            </a:r>
            <a:fld id="{DAEF4D36-AE85-49C9-90DE-66D02B25727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bg1">
              <a:lumMod val="95000"/>
            </a:schemeClr>
          </a:solidFill>
          <a:latin typeface="Bebas Neue Bold" panose="020B0606020202050201" pitchFamily="34" charset="0"/>
          <a:ea typeface="A-OTF Shin Go Pro L" panose="020B0300000000000000" pitchFamily="34" charset="-128"/>
          <a:cs typeface="+mj-cs"/>
        </a:defRPr>
      </a:lvl1pPr>
    </p:titleStyle>
    <p:bodyStyle>
      <a:lvl1pPr marL="0" indent="0" algn="l" defTabSz="914446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1pPr>
      <a:lvl2pPr marL="457223" indent="-228611" algn="l" defTabSz="914446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2pPr>
      <a:lvl3pPr marL="731557" indent="-228611" algn="l" defTabSz="914446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3pPr>
      <a:lvl4pPr marL="1005890" indent="-228611" algn="l" defTabSz="914446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"/>
        <a:defRPr sz="14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4pPr>
      <a:lvl5pPr marL="1280224" indent="-228611" algn="l" defTabSz="914446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"/>
        <a:defRPr sz="1400" kern="1200">
          <a:solidFill>
            <a:schemeClr val="tx1"/>
          </a:solidFill>
          <a:latin typeface="Aller Light" panose="02000503000000020004" pitchFamily="2" charset="0"/>
          <a:ea typeface="A-OTF Shin Go Pro L" panose="020B0300000000000000" pitchFamily="34" charset="-128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478741" y="847170"/>
            <a:ext cx="8167210" cy="6344471"/>
          </a:xfrm>
        </p:spPr>
        <p:txBody>
          <a:bodyPr>
            <a:noAutofit/>
          </a:bodyPr>
          <a:lstStyle/>
          <a:p>
            <a:br>
              <a:rPr lang="es-ES" sz="1800" b="1" dirty="0">
                <a:solidFill>
                  <a:srgbClr val="336600"/>
                </a:solidFill>
                <a:latin typeface="Rockwell" panose="02060603020205020403" pitchFamily="18" charset="0"/>
                <a:cs typeface="Arial" panose="020B0604020202020204" pitchFamily="34" charset="0"/>
              </a:rPr>
            </a:br>
            <a:br>
              <a:rPr lang="es-ES" sz="1800" b="1" dirty="0">
                <a:solidFill>
                  <a:srgbClr val="336600"/>
                </a:solidFill>
                <a:latin typeface="Rockwell" panose="02060603020205020403" pitchFamily="18" charset="0"/>
                <a:cs typeface="Arial" panose="020B0604020202020204" pitchFamily="34" charset="0"/>
              </a:rPr>
            </a:br>
            <a:r>
              <a:rPr lang="es-ES" sz="1800" b="1" dirty="0">
                <a:latin typeface="Rockwell" panose="02060603020205020403" pitchFamily="18" charset="0"/>
                <a:cs typeface="Arial" panose="020B0604020202020204" pitchFamily="34" charset="0"/>
              </a:rPr>
              <a:t>DEPARTAMENTO DE CIENCIAS ECONÓMICAS, </a:t>
            </a:r>
            <a:br>
              <a:rPr lang="es-ES" sz="1800" b="1" dirty="0">
                <a:latin typeface="Rockwell" panose="02060603020205020403" pitchFamily="18" charset="0"/>
                <a:cs typeface="Arial" panose="020B0604020202020204" pitchFamily="34" charset="0"/>
              </a:rPr>
            </a:br>
            <a:r>
              <a:rPr lang="es-ES" sz="1800" b="1" dirty="0">
                <a:latin typeface="Rockwell" panose="02060603020205020403" pitchFamily="18" charset="0"/>
                <a:cs typeface="Arial" panose="020B0604020202020204" pitchFamily="34" charset="0"/>
              </a:rPr>
              <a:t>ADMINISTRATIVAS Y DE COMERCIO – CEAC</a:t>
            </a:r>
            <a:br>
              <a:rPr lang="es-ES" sz="1800" b="1" dirty="0">
                <a:solidFill>
                  <a:srgbClr val="336600"/>
                </a:solidFill>
                <a:latin typeface="Rockwell" panose="02060603020205020403" pitchFamily="18" charset="0"/>
                <a:cs typeface="Arial" panose="020B0604020202020204" pitchFamily="34" charset="0"/>
              </a:rPr>
            </a:br>
            <a:br>
              <a:rPr lang="es-ES" sz="1800" b="1" dirty="0">
                <a:solidFill>
                  <a:srgbClr val="336600"/>
                </a:solidFill>
                <a:latin typeface="Rockwell" panose="02060603020205020403" pitchFamily="18" charset="0"/>
                <a:cs typeface="Arial" panose="020B0604020202020204" pitchFamily="34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CARRERA DE INGENIERÍA COMERCIAL  </a:t>
            </a:r>
            <a:br>
              <a:rPr lang="es-EC" sz="1800" b="1" dirty="0">
                <a:latin typeface="Rockwell" panose="02060603020205020403" pitchFamily="18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MODALIDAD PRESENCIAL</a:t>
            </a:r>
            <a:br>
              <a:rPr lang="es-EC" sz="1800" b="1" dirty="0">
                <a:latin typeface="Rockwell" panose="02060603020205020403" pitchFamily="18" charset="0"/>
              </a:rPr>
            </a:br>
            <a:br>
              <a:rPr lang="es-EC" sz="1800" b="1" dirty="0">
                <a:latin typeface="Rockwell" panose="02060603020205020403" pitchFamily="18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TEMA: “MEDICIÓN DE LA CALIDAD DEL SERVICIO EN LOS CANALES ELECTRÓNICOS DE LOS BANCOS EN EL DISTRTITO METROPOLITANO DE QUITO”</a:t>
            </a:r>
            <a:br>
              <a:rPr lang="es-EC" sz="1800" b="1" dirty="0">
                <a:latin typeface="Rockwell" panose="02060603020205020403" pitchFamily="18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 </a:t>
            </a:r>
            <a:br>
              <a:rPr lang="es-EC" sz="1800" b="1" dirty="0">
                <a:latin typeface="Rockwell" panose="02060603020205020403" pitchFamily="18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AUTOR: </a:t>
            </a:r>
            <a:br>
              <a:rPr lang="es-EC" sz="1800" b="1" dirty="0">
                <a:latin typeface="Rockwell" panose="02060603020205020403" pitchFamily="18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CABRERA CEVALLOS, BRYAN</a:t>
            </a:r>
            <a:br>
              <a:rPr lang="es-EC" sz="1800" b="1" dirty="0">
                <a:latin typeface="Rockwell" panose="02060603020205020403" pitchFamily="18" charset="0"/>
              </a:rPr>
            </a:br>
            <a:br>
              <a:rPr lang="es-EC" sz="1800" b="1" dirty="0">
                <a:latin typeface="Rockwell" panose="02060603020205020403" pitchFamily="18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DIRECTOR: ING. FERNÁNDEZ, SEBASTIÁN </a:t>
            </a:r>
            <a:br>
              <a:rPr lang="es-EC" sz="1800" b="1" dirty="0">
                <a:latin typeface="Rockwell" panose="02060603020205020403" pitchFamily="18" charset="0"/>
              </a:rPr>
            </a:br>
            <a:br>
              <a:rPr lang="es-EC" sz="1800" b="1" dirty="0">
                <a:latin typeface="Rockwell" panose="02060603020205020403" pitchFamily="18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SANGOLQUÍ, </a:t>
            </a:r>
            <a:r>
              <a:rPr lang="es-EC" sz="1800" b="1">
                <a:latin typeface="Rockwell" panose="02060603020205020403" pitchFamily="18" charset="0"/>
              </a:rPr>
              <a:t>ENERO 2020</a:t>
            </a:r>
            <a:br>
              <a:rPr lang="en-US" sz="1800" dirty="0">
                <a:latin typeface="Rockwell" panose="02060603020205020403" pitchFamily="18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 </a:t>
            </a:r>
            <a:br>
              <a:rPr lang="en-US" sz="1800" dirty="0">
                <a:latin typeface="Rockwell" panose="02060603020205020403" pitchFamily="18" charset="0"/>
              </a:rPr>
            </a:br>
            <a:r>
              <a:rPr lang="es-EC" sz="1800" b="1" dirty="0">
                <a:latin typeface="Rockwell" panose="02060603020205020403" pitchFamily="18" charset="0"/>
              </a:rPr>
              <a:t> </a:t>
            </a:r>
            <a:br>
              <a:rPr lang="en-US" sz="1800" dirty="0">
                <a:latin typeface="Rockwell" panose="02060603020205020403" pitchFamily="18" charset="0"/>
              </a:rPr>
            </a:br>
            <a:br>
              <a:rPr lang="en-US" sz="1800" dirty="0">
                <a:latin typeface="Rockwell" panose="02060603020205020403" pitchFamily="18" charset="0"/>
              </a:rPr>
            </a:br>
            <a:br>
              <a:rPr lang="en-US" sz="1800" dirty="0">
                <a:latin typeface="Rockwell" panose="02060603020205020403" pitchFamily="18" charset="0"/>
              </a:rPr>
            </a:br>
            <a:br>
              <a:rPr lang="es-EC" sz="1800" dirty="0">
                <a:latin typeface="Rockwell" panose="02060603020205020403" pitchFamily="18" charset="0"/>
                <a:cs typeface="Arial" panose="020B0604020202020204" pitchFamily="34" charset="0"/>
              </a:rPr>
            </a:br>
            <a:br>
              <a:rPr lang="es-ES" sz="1800" dirty="0">
                <a:latin typeface="Rockwell" panose="02060603020205020403" pitchFamily="18" charset="0"/>
                <a:cs typeface="Arial" panose="020B0604020202020204" pitchFamily="34" charset="0"/>
              </a:rPr>
            </a:br>
            <a:br>
              <a:rPr lang="es-ES" sz="1800" b="1" dirty="0">
                <a:solidFill>
                  <a:srgbClr val="336600"/>
                </a:solidFill>
                <a:latin typeface="Rockwell" panose="02060603020205020403" pitchFamily="18" charset="0"/>
                <a:cs typeface="Arial" panose="020B0604020202020204" pitchFamily="34" charset="0"/>
              </a:rPr>
            </a:br>
            <a:endParaRPr lang="es-VE" sz="1800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9035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AEC1E15-29CB-462C-BD01-DDF080BA816A}"/>
              </a:ext>
            </a:extLst>
          </p:cNvPr>
          <p:cNvSpPr/>
          <p:nvPr/>
        </p:nvSpPr>
        <p:spPr>
          <a:xfrm>
            <a:off x="4312628" y="4224343"/>
            <a:ext cx="3566745" cy="140599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87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E0CBD-0020-9B4C-9A56-326C3B22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BENEFICIOS DE CANALES ELECTRÓNICOS</a:t>
            </a:r>
            <a:endParaRPr lang="en-US" dirty="0"/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8B45EBED-7F35-594C-B670-AEA0F7031371}"/>
              </a:ext>
            </a:extLst>
          </p:cNvPr>
          <p:cNvSpPr/>
          <p:nvPr/>
        </p:nvSpPr>
        <p:spPr>
          <a:xfrm>
            <a:off x="6600627" y="4404697"/>
            <a:ext cx="1045285" cy="1045284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ircle">
            <a:extLst>
              <a:ext uri="{FF2B5EF4-FFF2-40B4-BE49-F238E27FC236}">
                <a16:creationId xmlns:a16="http://schemas.microsoft.com/office/drawing/2014/main" id="{BA373F97-0F98-6E40-BDA6-24B78C09962E}"/>
              </a:ext>
            </a:extLst>
          </p:cNvPr>
          <p:cNvSpPr/>
          <p:nvPr/>
        </p:nvSpPr>
        <p:spPr>
          <a:xfrm>
            <a:off x="4546088" y="2201926"/>
            <a:ext cx="1045288" cy="1045284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098595-BC5F-47E9-8EF9-7158EC4B5E28}"/>
              </a:ext>
            </a:extLst>
          </p:cNvPr>
          <p:cNvSpPr/>
          <p:nvPr/>
        </p:nvSpPr>
        <p:spPr>
          <a:xfrm>
            <a:off x="4312628" y="2021572"/>
            <a:ext cx="3566745" cy="1405993"/>
          </a:xfrm>
          <a:prstGeom prst="roundRect">
            <a:avLst>
              <a:gd name="adj" fmla="val 50000"/>
            </a:avLst>
          </a:prstGeom>
          <a:noFill/>
          <a:ln w="187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738C6-BBC1-4EC6-AA9D-F13C2357567D}"/>
              </a:ext>
            </a:extLst>
          </p:cNvPr>
          <p:cNvSpPr/>
          <p:nvPr/>
        </p:nvSpPr>
        <p:spPr>
          <a:xfrm>
            <a:off x="5678948" y="2124404"/>
            <a:ext cx="1656223" cy="12003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1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39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32EDEC-C4AB-4E32-81BF-8A3AA6BD88ED}"/>
              </a:ext>
            </a:extLst>
          </p:cNvPr>
          <p:cNvSpPr/>
          <p:nvPr/>
        </p:nvSpPr>
        <p:spPr>
          <a:xfrm>
            <a:off x="4856830" y="4327175"/>
            <a:ext cx="1417376" cy="12003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2F4A12B7-046D-4FF2-A409-24EEC605A516}"/>
              </a:ext>
            </a:extLst>
          </p:cNvPr>
          <p:cNvSpPr txBox="1"/>
          <p:nvPr/>
        </p:nvSpPr>
        <p:spPr>
          <a:xfrm>
            <a:off x="59370" y="3604003"/>
            <a:ext cx="4205130" cy="95410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rgbClr val="16A0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SIMPLIFICACIÓN DE OPERACIONES</a:t>
            </a: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1F7AFBA5-97BD-417A-B9E5-EE330C9A2DD1}"/>
              </a:ext>
            </a:extLst>
          </p:cNvPr>
          <p:cNvSpPr txBox="1"/>
          <p:nvPr/>
        </p:nvSpPr>
        <p:spPr>
          <a:xfrm>
            <a:off x="59369" y="4719352"/>
            <a:ext cx="4205130" cy="52322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rgbClr val="16A0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MULTICANALIDAD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C00ADC35-3D40-489E-99A5-7FBE2456E160}"/>
              </a:ext>
            </a:extLst>
          </p:cNvPr>
          <p:cNvSpPr txBox="1"/>
          <p:nvPr/>
        </p:nvSpPr>
        <p:spPr>
          <a:xfrm>
            <a:off x="59369" y="5403814"/>
            <a:ext cx="4205130" cy="95410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rgbClr val="16A0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 AGREGADO AL CLIENTE</a:t>
            </a:r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15FE68CB-CF00-4507-91C7-C5EE3006EDC8}"/>
              </a:ext>
            </a:extLst>
          </p:cNvPr>
          <p:cNvSpPr txBox="1"/>
          <p:nvPr/>
        </p:nvSpPr>
        <p:spPr>
          <a:xfrm>
            <a:off x="8453083" y="1665987"/>
            <a:ext cx="3025097" cy="52322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FILAS</a:t>
            </a: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id="{3519AD85-EF0F-4D96-A9CB-09119C9A029C}"/>
              </a:ext>
            </a:extLst>
          </p:cNvPr>
          <p:cNvSpPr txBox="1"/>
          <p:nvPr/>
        </p:nvSpPr>
        <p:spPr>
          <a:xfrm>
            <a:off x="8453082" y="2337846"/>
            <a:ext cx="3025097" cy="52322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TIEMPO DE ESPERA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1DC66361-E5EA-4E17-8A5B-CE2F55210EF8}"/>
              </a:ext>
            </a:extLst>
          </p:cNvPr>
          <p:cNvSpPr txBox="1"/>
          <p:nvPr/>
        </p:nvSpPr>
        <p:spPr>
          <a:xfrm>
            <a:off x="8475989" y="3013212"/>
            <a:ext cx="3025097" cy="52322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BUROCRACIA</a:t>
            </a:r>
          </a:p>
        </p:txBody>
      </p:sp>
    </p:spTree>
    <p:extLst>
      <p:ext uri="{BB962C8B-B14F-4D97-AF65-F5344CB8AC3E}">
        <p14:creationId xmlns:p14="http://schemas.microsoft.com/office/powerpoint/2010/main" val="75324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>
            <a:spLocks noGrp="1"/>
          </p:cNvSpPr>
          <p:nvPr>
            <p:ph type="body" idx="1"/>
          </p:nvPr>
        </p:nvSpPr>
        <p:spPr>
          <a:xfrm>
            <a:off x="3467152" y="1348622"/>
            <a:ext cx="2478400" cy="22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s-ES" sz="1600" b="1" dirty="0"/>
              <a:t>OBJETIVO</a:t>
            </a:r>
          </a:p>
          <a:p>
            <a:pPr marL="0" indent="0" algn="just">
              <a:buNone/>
            </a:pPr>
            <a:r>
              <a:rPr lang="es-EC" sz="1400" dirty="0"/>
              <a:t>La calidad del servicio busca medir la diferencia existente entre el servicio esperado vs el servicio recibido</a:t>
            </a:r>
          </a:p>
        </p:txBody>
      </p:sp>
      <p:sp>
        <p:nvSpPr>
          <p:cNvPr id="543" name="Google Shape;543;p32"/>
          <p:cNvSpPr txBox="1">
            <a:spLocks noGrp="1"/>
          </p:cNvSpPr>
          <p:nvPr>
            <p:ph type="body" idx="2"/>
          </p:nvPr>
        </p:nvSpPr>
        <p:spPr>
          <a:xfrm>
            <a:off x="6360696" y="1301394"/>
            <a:ext cx="4641162" cy="22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s-ES" sz="1600" b="1" dirty="0"/>
              <a:t>FUNCIONAMIENTO</a:t>
            </a:r>
          </a:p>
          <a:p>
            <a:pPr marL="0" lvl="0" indent="0" algn="just">
              <a:buNone/>
              <a:defRPr/>
            </a:pPr>
            <a:r>
              <a:rPr lang="es-EC" sz="1400" dirty="0"/>
              <a:t>Inicialmente se han identificado 5 variables para medir la calidad del servicio como: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Tangibilidad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Fiabilidad 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Capacidad de Respuesta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Seguridad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Empatía</a:t>
            </a:r>
          </a:p>
          <a:p>
            <a:pPr marL="0" indent="0">
              <a:buNone/>
            </a:pPr>
            <a:endParaRPr sz="1600" b="1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body" idx="3"/>
          </p:nvPr>
        </p:nvSpPr>
        <p:spPr>
          <a:xfrm>
            <a:off x="3052008" y="3576485"/>
            <a:ext cx="3308688" cy="22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s-ES" sz="1600" b="1" dirty="0"/>
              <a:t>EN BANCA ELECTRÓNICA</a:t>
            </a:r>
            <a:endParaRPr sz="1600" b="1" dirty="0"/>
          </a:p>
          <a:p>
            <a:pPr marL="0" indent="0" algn="just">
              <a:buNone/>
              <a:defRPr/>
            </a:pPr>
            <a:r>
              <a:rPr lang="es-EC" sz="1400" dirty="0"/>
              <a:t>En los servicios electrónicos o digitales las variables a medir son: 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Interfaz 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Seguridad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Fiabilidad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Capacidad de Respuesta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Empatía</a:t>
            </a: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40205" y="696022"/>
            <a:ext cx="2856000" cy="350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b="1" dirty="0"/>
              <a:t>CALIDAD DEL SERVICIO EN CANALES ELECTRÓNICOS</a:t>
            </a:r>
            <a:endParaRPr b="1" dirty="0"/>
          </a:p>
        </p:txBody>
      </p:sp>
      <p:sp>
        <p:nvSpPr>
          <p:cNvPr id="546" name="Google Shape;546;p32"/>
          <p:cNvSpPr txBox="1">
            <a:spLocks noGrp="1"/>
          </p:cNvSpPr>
          <p:nvPr>
            <p:ph type="body" idx="1"/>
          </p:nvPr>
        </p:nvSpPr>
        <p:spPr>
          <a:xfrm>
            <a:off x="6360696" y="3529469"/>
            <a:ext cx="3914274" cy="22960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s-EC" sz="1600" b="1" dirty="0"/>
              <a:t>QUE SE BUSCA</a:t>
            </a:r>
            <a:endParaRPr sz="1600" b="1" dirty="0"/>
          </a:p>
          <a:p>
            <a:pPr marL="0" lvl="0" indent="0" algn="just">
              <a:buNone/>
              <a:defRPr/>
            </a:pPr>
            <a:r>
              <a:rPr lang="es-EC" sz="1400" dirty="0"/>
              <a:t>A través de la evaluación de la calidad del servicio se busca un retroalimentación de los usuarios de plataformas digitales para: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es-EC" sz="1400" dirty="0"/>
              <a:t>Eliminar incidencias</a:t>
            </a:r>
          </a:p>
          <a:p>
            <a:pPr marL="285750" lvl="0" indent="-285750" algn="just">
              <a:spcBef>
                <a:spcPts val="0"/>
              </a:spcBef>
              <a:defRPr/>
            </a:pPr>
            <a:r>
              <a:rPr lang="es-EC" sz="1400" dirty="0"/>
              <a:t>Obtener respuestas efectivas</a:t>
            </a:r>
          </a:p>
          <a:p>
            <a:pPr marL="285750" lvl="0" indent="-285750" algn="just">
              <a:spcBef>
                <a:spcPts val="0"/>
              </a:spcBef>
              <a:defRPr/>
            </a:pPr>
            <a:r>
              <a:rPr lang="es-EC" sz="1400" dirty="0"/>
              <a:t>Transmitir confianza y seguridad a los clientes</a:t>
            </a:r>
          </a:p>
          <a:p>
            <a:pPr marL="285750" lvl="0" indent="-285750" algn="just">
              <a:spcBef>
                <a:spcPts val="0"/>
              </a:spcBef>
              <a:defRPr/>
            </a:pPr>
            <a:r>
              <a:rPr lang="es-EC" sz="1400" dirty="0"/>
              <a:t>Gestionar condiciones amigables para el uso de canales electrónico</a:t>
            </a:r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A6BCC9"/>
                </a:solidFill>
              </a:rPr>
              <a:pPr defTabSz="1219170">
                <a:buClr>
                  <a:srgbClr val="000000"/>
                </a:buClr>
              </a:pPr>
              <a:t>11</a:t>
            </a:fld>
            <a:endParaRPr kern="0">
              <a:solidFill>
                <a:srgbClr val="A6BCC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469231" y="54672"/>
            <a:ext cx="10647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MODELOS DE MEDICIÓN DE CALIDAD EN CANALES ELECTRÓNICOS</a:t>
            </a:r>
          </a:p>
        </p:txBody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id="{2D2C292F-DD4E-4142-95E0-BD2936BF1AA8}"/>
              </a:ext>
            </a:extLst>
          </p:cNvPr>
          <p:cNvSpPr>
            <a:spLocks noEditPoints="1"/>
          </p:cNvSpPr>
          <p:nvPr/>
        </p:nvSpPr>
        <p:spPr bwMode="auto">
          <a:xfrm>
            <a:off x="1359238" y="1931252"/>
            <a:ext cx="2010020" cy="2040970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97C57519-1F9A-419A-A338-2652037A2847}"/>
              </a:ext>
            </a:extLst>
          </p:cNvPr>
          <p:cNvSpPr>
            <a:spLocks noEditPoints="1"/>
          </p:cNvSpPr>
          <p:nvPr/>
        </p:nvSpPr>
        <p:spPr bwMode="auto">
          <a:xfrm rot="20237348">
            <a:off x="3259736" y="1931252"/>
            <a:ext cx="2010020" cy="2040970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C1DFA070-2123-4CE1-B6F4-3FFC83001961}"/>
              </a:ext>
            </a:extLst>
          </p:cNvPr>
          <p:cNvSpPr>
            <a:spLocks noEditPoints="1"/>
          </p:cNvSpPr>
          <p:nvPr/>
        </p:nvSpPr>
        <p:spPr bwMode="auto">
          <a:xfrm>
            <a:off x="5183565" y="1931252"/>
            <a:ext cx="2010020" cy="2040970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896C5B4B-46ED-43F9-B6FC-E0BB63FAD63B}"/>
              </a:ext>
            </a:extLst>
          </p:cNvPr>
          <p:cNvSpPr>
            <a:spLocks noEditPoints="1"/>
          </p:cNvSpPr>
          <p:nvPr/>
        </p:nvSpPr>
        <p:spPr bwMode="auto">
          <a:xfrm rot="20289857">
            <a:off x="7100760" y="1931252"/>
            <a:ext cx="2010020" cy="2040970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45FFE857-8B55-4D76-A91A-B0047BA20F6D}"/>
              </a:ext>
            </a:extLst>
          </p:cNvPr>
          <p:cNvSpPr>
            <a:spLocks noEditPoints="1"/>
          </p:cNvSpPr>
          <p:nvPr/>
        </p:nvSpPr>
        <p:spPr bwMode="auto">
          <a:xfrm>
            <a:off x="9007891" y="1931252"/>
            <a:ext cx="2010020" cy="2040970"/>
          </a:xfrm>
          <a:custGeom>
            <a:avLst/>
            <a:gdLst>
              <a:gd name="T0" fmla="*/ 548 w 567"/>
              <a:gd name="T1" fmla="*/ 239 h 571"/>
              <a:gd name="T2" fmla="*/ 495 w 567"/>
              <a:gd name="T3" fmla="*/ 210 h 571"/>
              <a:gd name="T4" fmla="*/ 485 w 567"/>
              <a:gd name="T5" fmla="*/ 162 h 571"/>
              <a:gd name="T6" fmla="*/ 506 w 567"/>
              <a:gd name="T7" fmla="*/ 119 h 571"/>
              <a:gd name="T8" fmla="*/ 465 w 567"/>
              <a:gd name="T9" fmla="*/ 66 h 571"/>
              <a:gd name="T10" fmla="*/ 409 w 567"/>
              <a:gd name="T11" fmla="*/ 79 h 571"/>
              <a:gd name="T12" fmla="*/ 355 w 567"/>
              <a:gd name="T13" fmla="*/ 71 h 571"/>
              <a:gd name="T14" fmla="*/ 330 w 567"/>
              <a:gd name="T15" fmla="*/ 19 h 571"/>
              <a:gd name="T16" fmla="*/ 258 w 567"/>
              <a:gd name="T17" fmla="*/ 1 h 571"/>
              <a:gd name="T18" fmla="*/ 227 w 567"/>
              <a:gd name="T19" fmla="*/ 53 h 571"/>
              <a:gd name="T20" fmla="*/ 186 w 567"/>
              <a:gd name="T21" fmla="*/ 83 h 571"/>
              <a:gd name="T22" fmla="*/ 128 w 567"/>
              <a:gd name="T23" fmla="*/ 64 h 571"/>
              <a:gd name="T24" fmla="*/ 66 w 567"/>
              <a:gd name="T25" fmla="*/ 104 h 571"/>
              <a:gd name="T26" fmla="*/ 81 w 567"/>
              <a:gd name="T27" fmla="*/ 159 h 571"/>
              <a:gd name="T28" fmla="*/ 71 w 567"/>
              <a:gd name="T29" fmla="*/ 214 h 571"/>
              <a:gd name="T30" fmla="*/ 20 w 567"/>
              <a:gd name="T31" fmla="*/ 239 h 571"/>
              <a:gd name="T32" fmla="*/ 2 w 567"/>
              <a:gd name="T33" fmla="*/ 312 h 571"/>
              <a:gd name="T34" fmla="*/ 50 w 567"/>
              <a:gd name="T35" fmla="*/ 341 h 571"/>
              <a:gd name="T36" fmla="*/ 82 w 567"/>
              <a:gd name="T37" fmla="*/ 387 h 571"/>
              <a:gd name="T38" fmla="*/ 82 w 567"/>
              <a:gd name="T39" fmla="*/ 408 h 571"/>
              <a:gd name="T40" fmla="*/ 68 w 567"/>
              <a:gd name="T41" fmla="*/ 470 h 571"/>
              <a:gd name="T42" fmla="*/ 103 w 567"/>
              <a:gd name="T43" fmla="*/ 505 h 571"/>
              <a:gd name="T44" fmla="*/ 153 w 567"/>
              <a:gd name="T45" fmla="*/ 494 h 571"/>
              <a:gd name="T46" fmla="*/ 210 w 567"/>
              <a:gd name="T47" fmla="*/ 500 h 571"/>
              <a:gd name="T48" fmla="*/ 238 w 567"/>
              <a:gd name="T49" fmla="*/ 551 h 571"/>
              <a:gd name="T50" fmla="*/ 273 w 567"/>
              <a:gd name="T51" fmla="*/ 571 h 571"/>
              <a:gd name="T52" fmla="*/ 330 w 567"/>
              <a:gd name="T53" fmla="*/ 551 h 571"/>
              <a:gd name="T54" fmla="*/ 356 w 567"/>
              <a:gd name="T55" fmla="*/ 501 h 571"/>
              <a:gd name="T56" fmla="*/ 405 w 567"/>
              <a:gd name="T57" fmla="*/ 489 h 571"/>
              <a:gd name="T58" fmla="*/ 452 w 567"/>
              <a:gd name="T59" fmla="*/ 509 h 571"/>
              <a:gd name="T60" fmla="*/ 501 w 567"/>
              <a:gd name="T61" fmla="*/ 468 h 571"/>
              <a:gd name="T62" fmla="*/ 490 w 567"/>
              <a:gd name="T63" fmla="*/ 417 h 571"/>
              <a:gd name="T64" fmla="*/ 495 w 567"/>
              <a:gd name="T65" fmla="*/ 364 h 571"/>
              <a:gd name="T66" fmla="*/ 548 w 567"/>
              <a:gd name="T67" fmla="*/ 331 h 571"/>
              <a:gd name="T68" fmla="*/ 567 w 567"/>
              <a:gd name="T69" fmla="*/ 275 h 571"/>
              <a:gd name="T70" fmla="*/ 285 w 567"/>
              <a:gd name="T71" fmla="*/ 355 h 571"/>
              <a:gd name="T72" fmla="*/ 285 w 567"/>
              <a:gd name="T73" fmla="*/ 215 h 571"/>
              <a:gd name="T74" fmla="*/ 285 w 567"/>
              <a:gd name="T75" fmla="*/ 35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7" h="571">
                <a:moveTo>
                  <a:pt x="565" y="260"/>
                </a:moveTo>
                <a:cubicBezTo>
                  <a:pt x="566" y="250"/>
                  <a:pt x="557" y="241"/>
                  <a:pt x="548" y="239"/>
                </a:cubicBezTo>
                <a:cubicBezTo>
                  <a:pt x="537" y="236"/>
                  <a:pt x="526" y="232"/>
                  <a:pt x="515" y="229"/>
                </a:cubicBezTo>
                <a:cubicBezTo>
                  <a:pt x="506" y="227"/>
                  <a:pt x="499" y="219"/>
                  <a:pt x="495" y="210"/>
                </a:cubicBezTo>
                <a:cubicBezTo>
                  <a:pt x="492" y="202"/>
                  <a:pt x="489" y="193"/>
                  <a:pt x="486" y="186"/>
                </a:cubicBezTo>
                <a:cubicBezTo>
                  <a:pt x="480" y="177"/>
                  <a:pt x="480" y="170"/>
                  <a:pt x="485" y="162"/>
                </a:cubicBezTo>
                <a:cubicBezTo>
                  <a:pt x="490" y="153"/>
                  <a:pt x="495" y="145"/>
                  <a:pt x="499" y="137"/>
                </a:cubicBezTo>
                <a:cubicBezTo>
                  <a:pt x="502" y="131"/>
                  <a:pt x="506" y="126"/>
                  <a:pt x="506" y="119"/>
                </a:cubicBezTo>
                <a:cubicBezTo>
                  <a:pt x="507" y="106"/>
                  <a:pt x="499" y="98"/>
                  <a:pt x="492" y="91"/>
                </a:cubicBezTo>
                <a:cubicBezTo>
                  <a:pt x="484" y="82"/>
                  <a:pt x="474" y="74"/>
                  <a:pt x="465" y="66"/>
                </a:cubicBezTo>
                <a:cubicBezTo>
                  <a:pt x="457" y="60"/>
                  <a:pt x="449" y="59"/>
                  <a:pt x="440" y="63"/>
                </a:cubicBezTo>
                <a:cubicBezTo>
                  <a:pt x="430" y="68"/>
                  <a:pt x="420" y="74"/>
                  <a:pt x="409" y="79"/>
                </a:cubicBezTo>
                <a:cubicBezTo>
                  <a:pt x="401" y="84"/>
                  <a:pt x="392" y="86"/>
                  <a:pt x="383" y="83"/>
                </a:cubicBezTo>
                <a:cubicBezTo>
                  <a:pt x="373" y="79"/>
                  <a:pt x="363" y="75"/>
                  <a:pt x="355" y="71"/>
                </a:cubicBezTo>
                <a:cubicBezTo>
                  <a:pt x="348" y="67"/>
                  <a:pt x="342" y="61"/>
                  <a:pt x="340" y="54"/>
                </a:cubicBezTo>
                <a:cubicBezTo>
                  <a:pt x="336" y="42"/>
                  <a:pt x="333" y="30"/>
                  <a:pt x="330" y="19"/>
                </a:cubicBezTo>
                <a:cubicBezTo>
                  <a:pt x="327" y="11"/>
                  <a:pt x="318" y="2"/>
                  <a:pt x="310" y="1"/>
                </a:cubicBezTo>
                <a:cubicBezTo>
                  <a:pt x="293" y="0"/>
                  <a:pt x="276" y="0"/>
                  <a:pt x="258" y="1"/>
                </a:cubicBezTo>
                <a:cubicBezTo>
                  <a:pt x="249" y="2"/>
                  <a:pt x="240" y="9"/>
                  <a:pt x="238" y="18"/>
                </a:cubicBezTo>
                <a:cubicBezTo>
                  <a:pt x="234" y="30"/>
                  <a:pt x="231" y="42"/>
                  <a:pt x="227" y="53"/>
                </a:cubicBezTo>
                <a:cubicBezTo>
                  <a:pt x="225" y="61"/>
                  <a:pt x="219" y="68"/>
                  <a:pt x="212" y="71"/>
                </a:cubicBezTo>
                <a:cubicBezTo>
                  <a:pt x="204" y="75"/>
                  <a:pt x="195" y="79"/>
                  <a:pt x="186" y="83"/>
                </a:cubicBezTo>
                <a:cubicBezTo>
                  <a:pt x="177" y="86"/>
                  <a:pt x="167" y="85"/>
                  <a:pt x="159" y="81"/>
                </a:cubicBezTo>
                <a:cubicBezTo>
                  <a:pt x="149" y="76"/>
                  <a:pt x="138" y="69"/>
                  <a:pt x="128" y="64"/>
                </a:cubicBezTo>
                <a:cubicBezTo>
                  <a:pt x="120" y="60"/>
                  <a:pt x="110" y="60"/>
                  <a:pt x="103" y="66"/>
                </a:cubicBezTo>
                <a:cubicBezTo>
                  <a:pt x="89" y="77"/>
                  <a:pt x="76" y="89"/>
                  <a:pt x="66" y="104"/>
                </a:cubicBezTo>
                <a:cubicBezTo>
                  <a:pt x="60" y="111"/>
                  <a:pt x="60" y="120"/>
                  <a:pt x="64" y="129"/>
                </a:cubicBezTo>
                <a:cubicBezTo>
                  <a:pt x="69" y="139"/>
                  <a:pt x="75" y="149"/>
                  <a:pt x="81" y="159"/>
                </a:cubicBezTo>
                <a:cubicBezTo>
                  <a:pt x="85" y="167"/>
                  <a:pt x="86" y="176"/>
                  <a:pt x="83" y="184"/>
                </a:cubicBezTo>
                <a:cubicBezTo>
                  <a:pt x="79" y="193"/>
                  <a:pt x="75" y="204"/>
                  <a:pt x="71" y="214"/>
                </a:cubicBezTo>
                <a:cubicBezTo>
                  <a:pt x="67" y="221"/>
                  <a:pt x="62" y="226"/>
                  <a:pt x="54" y="229"/>
                </a:cubicBezTo>
                <a:cubicBezTo>
                  <a:pt x="43" y="233"/>
                  <a:pt x="32" y="236"/>
                  <a:pt x="20" y="239"/>
                </a:cubicBezTo>
                <a:cubicBezTo>
                  <a:pt x="11" y="241"/>
                  <a:pt x="3" y="249"/>
                  <a:pt x="1" y="260"/>
                </a:cubicBezTo>
                <a:cubicBezTo>
                  <a:pt x="0" y="277"/>
                  <a:pt x="1" y="295"/>
                  <a:pt x="2" y="312"/>
                </a:cubicBezTo>
                <a:cubicBezTo>
                  <a:pt x="3" y="322"/>
                  <a:pt x="10" y="328"/>
                  <a:pt x="18" y="331"/>
                </a:cubicBezTo>
                <a:cubicBezTo>
                  <a:pt x="29" y="335"/>
                  <a:pt x="39" y="338"/>
                  <a:pt x="50" y="341"/>
                </a:cubicBezTo>
                <a:cubicBezTo>
                  <a:pt x="60" y="344"/>
                  <a:pt x="67" y="350"/>
                  <a:pt x="71" y="360"/>
                </a:cubicBezTo>
                <a:cubicBezTo>
                  <a:pt x="75" y="369"/>
                  <a:pt x="79" y="378"/>
                  <a:pt x="82" y="387"/>
                </a:cubicBezTo>
                <a:cubicBezTo>
                  <a:pt x="84" y="391"/>
                  <a:pt x="88" y="395"/>
                  <a:pt x="85" y="400"/>
                </a:cubicBezTo>
                <a:cubicBezTo>
                  <a:pt x="85" y="403"/>
                  <a:pt x="84" y="405"/>
                  <a:pt x="82" y="408"/>
                </a:cubicBezTo>
                <a:cubicBezTo>
                  <a:pt x="77" y="419"/>
                  <a:pt x="71" y="429"/>
                  <a:pt x="65" y="440"/>
                </a:cubicBezTo>
                <a:cubicBezTo>
                  <a:pt x="60" y="452"/>
                  <a:pt x="60" y="461"/>
                  <a:pt x="68" y="470"/>
                </a:cubicBezTo>
                <a:cubicBezTo>
                  <a:pt x="75" y="477"/>
                  <a:pt x="81" y="484"/>
                  <a:pt x="87" y="490"/>
                </a:cubicBezTo>
                <a:cubicBezTo>
                  <a:pt x="93" y="495"/>
                  <a:pt x="97" y="500"/>
                  <a:pt x="103" y="505"/>
                </a:cubicBezTo>
                <a:cubicBezTo>
                  <a:pt x="110" y="512"/>
                  <a:pt x="119" y="511"/>
                  <a:pt x="127" y="508"/>
                </a:cubicBezTo>
                <a:cubicBezTo>
                  <a:pt x="136" y="503"/>
                  <a:pt x="145" y="498"/>
                  <a:pt x="153" y="494"/>
                </a:cubicBezTo>
                <a:cubicBezTo>
                  <a:pt x="163" y="487"/>
                  <a:pt x="173" y="485"/>
                  <a:pt x="184" y="489"/>
                </a:cubicBezTo>
                <a:cubicBezTo>
                  <a:pt x="193" y="493"/>
                  <a:pt x="201" y="496"/>
                  <a:pt x="210" y="500"/>
                </a:cubicBezTo>
                <a:cubicBezTo>
                  <a:pt x="218" y="503"/>
                  <a:pt x="225" y="509"/>
                  <a:pt x="229" y="518"/>
                </a:cubicBezTo>
                <a:cubicBezTo>
                  <a:pt x="232" y="529"/>
                  <a:pt x="235" y="540"/>
                  <a:pt x="238" y="551"/>
                </a:cubicBezTo>
                <a:cubicBezTo>
                  <a:pt x="240" y="559"/>
                  <a:pt x="244" y="565"/>
                  <a:pt x="252" y="568"/>
                </a:cubicBezTo>
                <a:cubicBezTo>
                  <a:pt x="259" y="570"/>
                  <a:pt x="266" y="570"/>
                  <a:pt x="273" y="571"/>
                </a:cubicBezTo>
                <a:cubicBezTo>
                  <a:pt x="285" y="571"/>
                  <a:pt x="298" y="569"/>
                  <a:pt x="310" y="569"/>
                </a:cubicBezTo>
                <a:cubicBezTo>
                  <a:pt x="319" y="569"/>
                  <a:pt x="328" y="559"/>
                  <a:pt x="330" y="551"/>
                </a:cubicBezTo>
                <a:cubicBezTo>
                  <a:pt x="332" y="541"/>
                  <a:pt x="336" y="530"/>
                  <a:pt x="339" y="520"/>
                </a:cubicBezTo>
                <a:cubicBezTo>
                  <a:pt x="342" y="512"/>
                  <a:pt x="348" y="505"/>
                  <a:pt x="356" y="501"/>
                </a:cubicBezTo>
                <a:cubicBezTo>
                  <a:pt x="365" y="497"/>
                  <a:pt x="374" y="494"/>
                  <a:pt x="383" y="490"/>
                </a:cubicBezTo>
                <a:cubicBezTo>
                  <a:pt x="390" y="486"/>
                  <a:pt x="398" y="486"/>
                  <a:pt x="405" y="489"/>
                </a:cubicBezTo>
                <a:cubicBezTo>
                  <a:pt x="414" y="493"/>
                  <a:pt x="422" y="498"/>
                  <a:pt x="430" y="502"/>
                </a:cubicBezTo>
                <a:cubicBezTo>
                  <a:pt x="437" y="505"/>
                  <a:pt x="444" y="511"/>
                  <a:pt x="452" y="509"/>
                </a:cubicBezTo>
                <a:cubicBezTo>
                  <a:pt x="457" y="509"/>
                  <a:pt x="462" y="507"/>
                  <a:pt x="466" y="504"/>
                </a:cubicBezTo>
                <a:cubicBezTo>
                  <a:pt x="479" y="493"/>
                  <a:pt x="490" y="481"/>
                  <a:pt x="501" y="468"/>
                </a:cubicBezTo>
                <a:cubicBezTo>
                  <a:pt x="508" y="460"/>
                  <a:pt x="508" y="452"/>
                  <a:pt x="504" y="442"/>
                </a:cubicBezTo>
                <a:cubicBezTo>
                  <a:pt x="499" y="434"/>
                  <a:pt x="495" y="425"/>
                  <a:pt x="490" y="417"/>
                </a:cubicBezTo>
                <a:cubicBezTo>
                  <a:pt x="483" y="405"/>
                  <a:pt x="482" y="393"/>
                  <a:pt x="488" y="380"/>
                </a:cubicBezTo>
                <a:cubicBezTo>
                  <a:pt x="490" y="376"/>
                  <a:pt x="493" y="371"/>
                  <a:pt x="495" y="364"/>
                </a:cubicBezTo>
                <a:cubicBezTo>
                  <a:pt x="499" y="354"/>
                  <a:pt x="504" y="345"/>
                  <a:pt x="515" y="341"/>
                </a:cubicBezTo>
                <a:cubicBezTo>
                  <a:pt x="526" y="338"/>
                  <a:pt x="537" y="334"/>
                  <a:pt x="548" y="331"/>
                </a:cubicBezTo>
                <a:cubicBezTo>
                  <a:pt x="556" y="329"/>
                  <a:pt x="565" y="320"/>
                  <a:pt x="565" y="312"/>
                </a:cubicBezTo>
                <a:cubicBezTo>
                  <a:pt x="566" y="300"/>
                  <a:pt x="567" y="287"/>
                  <a:pt x="567" y="275"/>
                </a:cubicBezTo>
                <a:cubicBezTo>
                  <a:pt x="567" y="269"/>
                  <a:pt x="565" y="264"/>
                  <a:pt x="565" y="260"/>
                </a:cubicBezTo>
                <a:close/>
                <a:moveTo>
                  <a:pt x="285" y="355"/>
                </a:moveTo>
                <a:cubicBezTo>
                  <a:pt x="246" y="355"/>
                  <a:pt x="215" y="324"/>
                  <a:pt x="215" y="285"/>
                </a:cubicBezTo>
                <a:cubicBezTo>
                  <a:pt x="215" y="246"/>
                  <a:pt x="246" y="215"/>
                  <a:pt x="285" y="215"/>
                </a:cubicBezTo>
                <a:cubicBezTo>
                  <a:pt x="324" y="215"/>
                  <a:pt x="355" y="246"/>
                  <a:pt x="355" y="285"/>
                </a:cubicBezTo>
                <a:cubicBezTo>
                  <a:pt x="355" y="324"/>
                  <a:pt x="324" y="355"/>
                  <a:pt x="285" y="3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9C43FD-5D7D-4B1B-A099-DB2928B922CD}"/>
              </a:ext>
            </a:extLst>
          </p:cNvPr>
          <p:cNvSpPr/>
          <p:nvPr/>
        </p:nvSpPr>
        <p:spPr>
          <a:xfrm>
            <a:off x="3352195" y="4478172"/>
            <a:ext cx="1816100" cy="156218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CF65E2-489E-4D2C-9DAE-AB53FFDD8282}"/>
              </a:ext>
            </a:extLst>
          </p:cNvPr>
          <p:cNvSpPr/>
          <p:nvPr/>
        </p:nvSpPr>
        <p:spPr>
          <a:xfrm>
            <a:off x="5346095" y="4478172"/>
            <a:ext cx="1816100" cy="1562181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C8A36AE-4BCC-4F90-A64D-D1EC7661E0CF}"/>
              </a:ext>
            </a:extLst>
          </p:cNvPr>
          <p:cNvSpPr/>
          <p:nvPr/>
        </p:nvSpPr>
        <p:spPr>
          <a:xfrm>
            <a:off x="7318830" y="4478172"/>
            <a:ext cx="1816100" cy="156218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1D85F1A-629A-4588-93C7-508C2E82B766}"/>
              </a:ext>
            </a:extLst>
          </p:cNvPr>
          <p:cNvSpPr/>
          <p:nvPr/>
        </p:nvSpPr>
        <p:spPr>
          <a:xfrm>
            <a:off x="9283095" y="4478172"/>
            <a:ext cx="1768894" cy="1562181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74D0FE-89E8-4E4B-862A-4555CC1B6A1D}"/>
              </a:ext>
            </a:extLst>
          </p:cNvPr>
          <p:cNvSpPr/>
          <p:nvPr/>
        </p:nvSpPr>
        <p:spPr>
          <a:xfrm>
            <a:off x="1354062" y="4478172"/>
            <a:ext cx="1816100" cy="156218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5EB04C6-8E06-4B02-BE1C-447704975924}"/>
              </a:ext>
            </a:extLst>
          </p:cNvPr>
          <p:cNvSpPr txBox="1"/>
          <p:nvPr/>
        </p:nvSpPr>
        <p:spPr>
          <a:xfrm>
            <a:off x="1382416" y="4952416"/>
            <a:ext cx="17276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MODELO BANKSERV </a:t>
            </a:r>
            <a:r>
              <a:rPr lang="en-GB" sz="1200" dirty="0">
                <a:solidFill>
                  <a:srgbClr val="282F39"/>
                </a:solidFill>
                <a:latin typeface="Open Sans" panose="020B0606030504020204" pitchFamily="34" charset="0"/>
              </a:rPr>
              <a:t>(AVKIRAN, 1994)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4F5C55-553F-4E21-86A9-5CB3E121499B}"/>
              </a:ext>
            </a:extLst>
          </p:cNvPr>
          <p:cNvSpPr txBox="1"/>
          <p:nvPr/>
        </p:nvSpPr>
        <p:spPr>
          <a:xfrm>
            <a:off x="3393246" y="4715699"/>
            <a:ext cx="17276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282F39"/>
                </a:solidFill>
                <a:latin typeface="Open Sans" panose="020B0606030504020204" pitchFamily="34" charset="0"/>
              </a:rPr>
              <a:t>MODELO E-SERVQUAL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282F39"/>
                </a:solidFill>
                <a:latin typeface="Open Sans" panose="020B0606030504020204" pitchFamily="34" charset="0"/>
              </a:rPr>
              <a:t>(ZEITHALM, PARASURAMAN &amp; MALHOTRA, 2000)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90C7D0-292D-439E-A8E6-47FC22CB5E9D}"/>
              </a:ext>
            </a:extLst>
          </p:cNvPr>
          <p:cNvSpPr txBox="1"/>
          <p:nvPr/>
        </p:nvSpPr>
        <p:spPr>
          <a:xfrm>
            <a:off x="5353280" y="4880224"/>
            <a:ext cx="17276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282F39"/>
                </a:solidFill>
                <a:latin typeface="Open Sans" panose="020B0606030504020204" pitchFamily="34" charset="0"/>
              </a:rPr>
              <a:t>WEBQUAL (LOIACONO, WATSON &amp; GOODHUE, 2002)</a:t>
            </a:r>
            <a:endParaRPr lang="en-GB" sz="12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B028A27-7A05-4AC9-B7C1-8C816CE70A1E}"/>
              </a:ext>
            </a:extLst>
          </p:cNvPr>
          <p:cNvSpPr txBox="1"/>
          <p:nvPr/>
        </p:nvSpPr>
        <p:spPr>
          <a:xfrm>
            <a:off x="7334481" y="4880224"/>
            <a:ext cx="17276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GB" sz="1200" dirty="0">
                <a:solidFill>
                  <a:srgbClr val="282F39"/>
                </a:solidFill>
                <a:latin typeface="Open Sans" panose="020B0606030504020204" pitchFamily="34" charset="0"/>
              </a:rPr>
              <a:t>ETAILQ/COMQ (</a:t>
            </a:r>
            <a:r>
              <a:rPr lang="es-EC" sz="1200" dirty="0">
                <a:solidFill>
                  <a:srgbClr val="282F39"/>
                </a:solidFill>
                <a:latin typeface="Open Sans" panose="020B0606030504020204" pitchFamily="34" charset="0"/>
              </a:rPr>
              <a:t>WOLFINBARGER &amp; GILLY, 2003)</a:t>
            </a:r>
            <a:endParaRPr lang="en-GB" sz="12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816919E-468D-4BC4-90DA-46D23E4F0997}"/>
              </a:ext>
            </a:extLst>
          </p:cNvPr>
          <p:cNvSpPr txBox="1"/>
          <p:nvPr/>
        </p:nvSpPr>
        <p:spPr>
          <a:xfrm>
            <a:off x="9290280" y="4531310"/>
            <a:ext cx="172763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282F39"/>
                </a:solidFill>
                <a:latin typeface="Open Sans" panose="020B0606030504020204" pitchFamily="34" charset="0"/>
              </a:rPr>
              <a:t>SERVQUAL (MEASUREMENT OF SERVICE QUALITY IN INTERNET BANKING) (</a:t>
            </a:r>
            <a:r>
              <a:rPr lang="es-EC" sz="1200" dirty="0">
                <a:solidFill>
                  <a:srgbClr val="282F39"/>
                </a:solidFill>
                <a:latin typeface="Open Sans" panose="020B0606030504020204" pitchFamily="34" charset="0"/>
              </a:rPr>
              <a:t>CHANAKA JAYAWARDHENA, 2004)</a:t>
            </a:r>
            <a:endParaRPr lang="en-GB" sz="12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42484EA-78A8-4EAF-9C96-4D70F3DDF77F}"/>
              </a:ext>
            </a:extLst>
          </p:cNvPr>
          <p:cNvSpPr/>
          <p:nvPr/>
        </p:nvSpPr>
        <p:spPr>
          <a:xfrm>
            <a:off x="1282258" y="4478172"/>
            <a:ext cx="71803" cy="1562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411C2F-7E6E-4744-9471-62EA05CD05C8}"/>
              </a:ext>
            </a:extLst>
          </p:cNvPr>
          <p:cNvSpPr/>
          <p:nvPr/>
        </p:nvSpPr>
        <p:spPr>
          <a:xfrm>
            <a:off x="3280391" y="4478172"/>
            <a:ext cx="71803" cy="1562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612C9D-4474-493E-BF15-939461D5C9DE}"/>
              </a:ext>
            </a:extLst>
          </p:cNvPr>
          <p:cNvSpPr/>
          <p:nvPr/>
        </p:nvSpPr>
        <p:spPr>
          <a:xfrm>
            <a:off x="5274291" y="4478172"/>
            <a:ext cx="71803" cy="15621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8E9E3DD-F481-4FB1-94C4-A4922A1A3266}"/>
              </a:ext>
            </a:extLst>
          </p:cNvPr>
          <p:cNvSpPr/>
          <p:nvPr/>
        </p:nvSpPr>
        <p:spPr>
          <a:xfrm>
            <a:off x="7247026" y="4478172"/>
            <a:ext cx="71803" cy="15621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9D6159C-1156-4401-A5C6-B4CC200A5D7B}"/>
              </a:ext>
            </a:extLst>
          </p:cNvPr>
          <p:cNvSpPr/>
          <p:nvPr/>
        </p:nvSpPr>
        <p:spPr>
          <a:xfrm>
            <a:off x="9211291" y="4478172"/>
            <a:ext cx="71803" cy="1562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70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SITUACIÓN ACTUAL</a:t>
            </a: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12"/>
          </p:nvPr>
        </p:nvSpPr>
        <p:spPr>
          <a:xfrm>
            <a:off x="1389434" y="994497"/>
            <a:ext cx="3146227" cy="3452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BANCOS</a:t>
            </a:r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21"/>
          </p:nvPr>
        </p:nvSpPr>
        <p:spPr>
          <a:xfrm>
            <a:off x="4535661" y="994496"/>
            <a:ext cx="3146227" cy="345299"/>
          </a:xfrm>
        </p:spPr>
        <p:txBody>
          <a:bodyPr>
            <a:normAutofit fontScale="92500"/>
          </a:bodyPr>
          <a:lstStyle/>
          <a:p>
            <a:r>
              <a:rPr lang="en-US" dirty="0"/>
              <a:t>COMPUTADOR Y CELULAR</a:t>
            </a:r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24"/>
          </p:nvPr>
        </p:nvSpPr>
        <p:spPr>
          <a:xfrm>
            <a:off x="8518823" y="1043811"/>
            <a:ext cx="3146227" cy="3452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ACCESO A INTERNET</a:t>
            </a:r>
          </a:p>
        </p:txBody>
      </p:sp>
      <p:graphicFrame>
        <p:nvGraphicFramePr>
          <p:cNvPr id="41" name="グラフ プレースホルダー 24">
            <a:extLst>
              <a:ext uri="{FF2B5EF4-FFF2-40B4-BE49-F238E27FC236}">
                <a16:creationId xmlns:a16="http://schemas.microsoft.com/office/drawing/2014/main" id="{3C359532-94C0-4A09-8655-21FA66B5091C}"/>
              </a:ext>
            </a:extLst>
          </p:cNvPr>
          <p:cNvGraphicFramePr>
            <a:graphicFrameLocks/>
          </p:cNvGraphicFramePr>
          <p:nvPr/>
        </p:nvGraphicFramePr>
        <p:xfrm>
          <a:off x="838200" y="3092142"/>
          <a:ext cx="2427975" cy="17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テキスト ボックス 29">
            <a:extLst>
              <a:ext uri="{FF2B5EF4-FFF2-40B4-BE49-F238E27FC236}">
                <a16:creationId xmlns:a16="http://schemas.microsoft.com/office/drawing/2014/main" id="{6A447B11-EBA3-4D76-888A-5360D36B9E64}"/>
              </a:ext>
            </a:extLst>
          </p:cNvPr>
          <p:cNvSpPr txBox="1"/>
          <p:nvPr/>
        </p:nvSpPr>
        <p:spPr>
          <a:xfrm>
            <a:off x="1612158" y="3771292"/>
            <a:ext cx="87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27%</a:t>
            </a:r>
          </a:p>
        </p:txBody>
      </p:sp>
      <p:graphicFrame>
        <p:nvGraphicFramePr>
          <p:cNvPr id="43" name="グラフ プレースホルダー 24">
            <a:extLst>
              <a:ext uri="{FF2B5EF4-FFF2-40B4-BE49-F238E27FC236}">
                <a16:creationId xmlns:a16="http://schemas.microsoft.com/office/drawing/2014/main" id="{0E83566A-210A-40BA-A969-7CF9398866F6}"/>
              </a:ext>
            </a:extLst>
          </p:cNvPr>
          <p:cNvGraphicFramePr>
            <a:graphicFrameLocks/>
          </p:cNvGraphicFramePr>
          <p:nvPr/>
        </p:nvGraphicFramePr>
        <p:xfrm>
          <a:off x="838200" y="4788159"/>
          <a:ext cx="2427975" cy="17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テキスト ボックス 29">
            <a:extLst>
              <a:ext uri="{FF2B5EF4-FFF2-40B4-BE49-F238E27FC236}">
                <a16:creationId xmlns:a16="http://schemas.microsoft.com/office/drawing/2014/main" id="{068F61B1-BB63-4677-826A-5390B132EE21}"/>
              </a:ext>
            </a:extLst>
          </p:cNvPr>
          <p:cNvSpPr txBox="1"/>
          <p:nvPr/>
        </p:nvSpPr>
        <p:spPr>
          <a:xfrm>
            <a:off x="1612158" y="5467309"/>
            <a:ext cx="87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33%</a:t>
            </a:r>
          </a:p>
        </p:txBody>
      </p:sp>
      <p:graphicFrame>
        <p:nvGraphicFramePr>
          <p:cNvPr id="46" name="グラフ プレースホルダー 24">
            <a:extLst>
              <a:ext uri="{FF2B5EF4-FFF2-40B4-BE49-F238E27FC236}">
                <a16:creationId xmlns:a16="http://schemas.microsoft.com/office/drawing/2014/main" id="{E6D8BE6F-B0CF-4187-9826-BC0CDAA584EF}"/>
              </a:ext>
            </a:extLst>
          </p:cNvPr>
          <p:cNvGraphicFramePr>
            <a:graphicFrameLocks/>
          </p:cNvGraphicFramePr>
          <p:nvPr/>
        </p:nvGraphicFramePr>
        <p:xfrm>
          <a:off x="4804479" y="3092142"/>
          <a:ext cx="2427975" cy="17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テキスト ボックス 29">
            <a:extLst>
              <a:ext uri="{FF2B5EF4-FFF2-40B4-BE49-F238E27FC236}">
                <a16:creationId xmlns:a16="http://schemas.microsoft.com/office/drawing/2014/main" id="{6BE57032-93F0-4728-A495-766FE77C5A02}"/>
              </a:ext>
            </a:extLst>
          </p:cNvPr>
          <p:cNvSpPr txBox="1"/>
          <p:nvPr/>
        </p:nvSpPr>
        <p:spPr>
          <a:xfrm>
            <a:off x="5578437" y="3771292"/>
            <a:ext cx="87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53%</a:t>
            </a:r>
          </a:p>
        </p:txBody>
      </p:sp>
      <p:graphicFrame>
        <p:nvGraphicFramePr>
          <p:cNvPr id="48" name="グラフ プレースホルダー 24">
            <a:extLst>
              <a:ext uri="{FF2B5EF4-FFF2-40B4-BE49-F238E27FC236}">
                <a16:creationId xmlns:a16="http://schemas.microsoft.com/office/drawing/2014/main" id="{EB18E11C-1690-479D-B69A-E3CDB08B8E09}"/>
              </a:ext>
            </a:extLst>
          </p:cNvPr>
          <p:cNvGraphicFramePr>
            <a:graphicFrameLocks/>
          </p:cNvGraphicFramePr>
          <p:nvPr/>
        </p:nvGraphicFramePr>
        <p:xfrm>
          <a:off x="4804479" y="4788159"/>
          <a:ext cx="2427975" cy="17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テキスト ボックス 29">
            <a:extLst>
              <a:ext uri="{FF2B5EF4-FFF2-40B4-BE49-F238E27FC236}">
                <a16:creationId xmlns:a16="http://schemas.microsoft.com/office/drawing/2014/main" id="{87616EC7-0854-4B23-BC19-8D443F5A2698}"/>
              </a:ext>
            </a:extLst>
          </p:cNvPr>
          <p:cNvSpPr txBox="1"/>
          <p:nvPr/>
        </p:nvSpPr>
        <p:spPr>
          <a:xfrm>
            <a:off x="5578437" y="5467309"/>
            <a:ext cx="87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91%</a:t>
            </a:r>
          </a:p>
        </p:txBody>
      </p:sp>
      <p:graphicFrame>
        <p:nvGraphicFramePr>
          <p:cNvPr id="50" name="グラフ プレースホルダー 24">
            <a:extLst>
              <a:ext uri="{FF2B5EF4-FFF2-40B4-BE49-F238E27FC236}">
                <a16:creationId xmlns:a16="http://schemas.microsoft.com/office/drawing/2014/main" id="{7A324A1A-DF38-49BF-A720-3AE70394036D}"/>
              </a:ext>
            </a:extLst>
          </p:cNvPr>
          <p:cNvGraphicFramePr>
            <a:graphicFrameLocks/>
          </p:cNvGraphicFramePr>
          <p:nvPr/>
        </p:nvGraphicFramePr>
        <p:xfrm>
          <a:off x="8770758" y="3426401"/>
          <a:ext cx="2427975" cy="17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テキスト ボックス 29">
            <a:extLst>
              <a:ext uri="{FF2B5EF4-FFF2-40B4-BE49-F238E27FC236}">
                <a16:creationId xmlns:a16="http://schemas.microsoft.com/office/drawing/2014/main" id="{61635B6B-B9A4-4708-94B8-84470EE775B2}"/>
              </a:ext>
            </a:extLst>
          </p:cNvPr>
          <p:cNvSpPr txBox="1"/>
          <p:nvPr/>
        </p:nvSpPr>
        <p:spPr>
          <a:xfrm>
            <a:off x="9544716" y="4105551"/>
            <a:ext cx="87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58%</a:t>
            </a:r>
          </a:p>
        </p:txBody>
      </p:sp>
      <p:graphicFrame>
        <p:nvGraphicFramePr>
          <p:cNvPr id="52" name="グラフ プレースホルダー 24">
            <a:extLst>
              <a:ext uri="{FF2B5EF4-FFF2-40B4-BE49-F238E27FC236}">
                <a16:creationId xmlns:a16="http://schemas.microsoft.com/office/drawing/2014/main" id="{8760DE78-54BA-4090-B706-A574928B5F2F}"/>
              </a:ext>
            </a:extLst>
          </p:cNvPr>
          <p:cNvGraphicFramePr>
            <a:graphicFrameLocks/>
          </p:cNvGraphicFramePr>
          <p:nvPr/>
        </p:nvGraphicFramePr>
        <p:xfrm>
          <a:off x="8770758" y="1389110"/>
          <a:ext cx="2427975" cy="17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3" name="テキスト ボックス 29">
            <a:extLst>
              <a:ext uri="{FF2B5EF4-FFF2-40B4-BE49-F238E27FC236}">
                <a16:creationId xmlns:a16="http://schemas.microsoft.com/office/drawing/2014/main" id="{8FCCE5D5-670D-4DB0-91DE-3BCD6CCDEAD7}"/>
              </a:ext>
            </a:extLst>
          </p:cNvPr>
          <p:cNvSpPr txBox="1"/>
          <p:nvPr/>
        </p:nvSpPr>
        <p:spPr>
          <a:xfrm>
            <a:off x="9544716" y="2068260"/>
            <a:ext cx="87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37%</a:t>
            </a:r>
          </a:p>
        </p:txBody>
      </p:sp>
      <p:sp>
        <p:nvSpPr>
          <p:cNvPr id="54" name="Google Shape;1168;p27">
            <a:extLst>
              <a:ext uri="{FF2B5EF4-FFF2-40B4-BE49-F238E27FC236}">
                <a16:creationId xmlns:a16="http://schemas.microsoft.com/office/drawing/2014/main" id="{13CCED24-E860-4579-90D9-0ECF9C4343DE}"/>
              </a:ext>
            </a:extLst>
          </p:cNvPr>
          <p:cNvSpPr txBox="1">
            <a:spLocks/>
          </p:cNvSpPr>
          <p:nvPr/>
        </p:nvSpPr>
        <p:spPr>
          <a:xfrm>
            <a:off x="1789416" y="1927495"/>
            <a:ext cx="701071" cy="65101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>
                <a:solidFill>
                  <a:schemeClr val="lt1"/>
                </a:solidFill>
                <a:highlight>
                  <a:schemeClr val="accent1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arlow SemiBold"/>
              </a:rPr>
              <a:t>22</a:t>
            </a:r>
          </a:p>
        </p:txBody>
      </p:sp>
      <p:sp>
        <p:nvSpPr>
          <p:cNvPr id="56" name="Google Shape;1168;p27">
            <a:extLst>
              <a:ext uri="{FF2B5EF4-FFF2-40B4-BE49-F238E27FC236}">
                <a16:creationId xmlns:a16="http://schemas.microsoft.com/office/drawing/2014/main" id="{8EF096E7-78CC-4F1E-9ED2-1F7A5FA51FE3}"/>
              </a:ext>
            </a:extLst>
          </p:cNvPr>
          <p:cNvSpPr txBox="1">
            <a:spLocks/>
          </p:cNvSpPr>
          <p:nvPr/>
        </p:nvSpPr>
        <p:spPr>
          <a:xfrm>
            <a:off x="5057021" y="1894997"/>
            <a:ext cx="2061352" cy="45429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>
                <a:solidFill>
                  <a:schemeClr val="lt1"/>
                </a:solidFill>
                <a:highlight>
                  <a:schemeClr val="accent1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arlow SemiBold"/>
              </a:rPr>
              <a:t>16 </a:t>
            </a:r>
            <a:r>
              <a:rPr lang="es-ES" dirty="0">
                <a:solidFill>
                  <a:schemeClr val="lt1"/>
                </a:solidFill>
                <a:highlight>
                  <a:schemeClr val="accent1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arlow SemiBold"/>
              </a:rPr>
              <a:t>A 34</a:t>
            </a:r>
            <a:endParaRPr lang="en" dirty="0">
              <a:solidFill>
                <a:schemeClr val="lt1"/>
              </a:solidFill>
              <a:highlight>
                <a:schemeClr val="accent1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arlow SemiBold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0F6753F-FAA0-4F85-96F0-B113E8F9CAB3}"/>
              </a:ext>
            </a:extLst>
          </p:cNvPr>
          <p:cNvCxnSpPr/>
          <p:nvPr/>
        </p:nvCxnSpPr>
        <p:spPr>
          <a:xfrm>
            <a:off x="3807725" y="1339795"/>
            <a:ext cx="0" cy="4897232"/>
          </a:xfrm>
          <a:prstGeom prst="line">
            <a:avLst/>
          </a:prstGeom>
          <a:ln w="254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543B5466-CBFA-4E29-960E-63D37223DBE4}"/>
              </a:ext>
            </a:extLst>
          </p:cNvPr>
          <p:cNvCxnSpPr/>
          <p:nvPr/>
        </p:nvCxnSpPr>
        <p:spPr>
          <a:xfrm>
            <a:off x="493594" y="1389110"/>
            <a:ext cx="0" cy="4897232"/>
          </a:xfrm>
          <a:prstGeom prst="line">
            <a:avLst/>
          </a:prstGeom>
          <a:ln w="254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4C87ABA-353A-44DA-AEF9-F946B03E60A7}"/>
              </a:ext>
            </a:extLst>
          </p:cNvPr>
          <p:cNvCxnSpPr/>
          <p:nvPr/>
        </p:nvCxnSpPr>
        <p:spPr>
          <a:xfrm>
            <a:off x="8027158" y="1330301"/>
            <a:ext cx="0" cy="4897232"/>
          </a:xfrm>
          <a:prstGeom prst="line">
            <a:avLst/>
          </a:prstGeom>
          <a:ln w="254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32D74EA1-7C0E-442B-B290-18F75963D447}"/>
              </a:ext>
            </a:extLst>
          </p:cNvPr>
          <p:cNvCxnSpPr/>
          <p:nvPr/>
        </p:nvCxnSpPr>
        <p:spPr>
          <a:xfrm>
            <a:off x="11665050" y="1339795"/>
            <a:ext cx="0" cy="4897232"/>
          </a:xfrm>
          <a:prstGeom prst="line">
            <a:avLst/>
          </a:prstGeom>
          <a:ln w="254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5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DISEÑO DE LA INVESTIGACIÓN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113A9-146D-4BC1-9910-E22F3F13C558}"/>
              </a:ext>
            </a:extLst>
          </p:cNvPr>
          <p:cNvGrpSpPr/>
          <p:nvPr/>
        </p:nvGrpSpPr>
        <p:grpSpPr>
          <a:xfrm>
            <a:off x="271453" y="3222509"/>
            <a:ext cx="5476678" cy="2742349"/>
            <a:chOff x="3748345" y="3222509"/>
            <a:chExt cx="4582510" cy="2742349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A78EB945-F1EC-47F8-B4D9-886FBE3CD65B}"/>
                </a:ext>
              </a:extLst>
            </p:cNvPr>
            <p:cNvSpPr/>
            <p:nvPr/>
          </p:nvSpPr>
          <p:spPr>
            <a:xfrm>
              <a:off x="3748345" y="5415246"/>
              <a:ext cx="4582510" cy="168209"/>
            </a:xfrm>
            <a:prstGeom prst="trapezoid">
              <a:avLst>
                <a:gd name="adj" fmla="val 11147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9C9BBF-C6D4-4A29-A8B5-6C56C67259D6}"/>
                </a:ext>
              </a:extLst>
            </p:cNvPr>
            <p:cNvSpPr/>
            <p:nvPr/>
          </p:nvSpPr>
          <p:spPr>
            <a:xfrm>
              <a:off x="3748345" y="5583455"/>
              <a:ext cx="4582510" cy="381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8D1759-F620-4744-B626-402ADD081BF4}"/>
                </a:ext>
              </a:extLst>
            </p:cNvPr>
            <p:cNvSpPr/>
            <p:nvPr/>
          </p:nvSpPr>
          <p:spPr>
            <a:xfrm>
              <a:off x="4445600" y="5583455"/>
              <a:ext cx="3191875" cy="3814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7A511D2-B5CE-47DC-B2D0-3042F741A249}"/>
                </a:ext>
              </a:extLst>
            </p:cNvPr>
            <p:cNvSpPr/>
            <p:nvPr/>
          </p:nvSpPr>
          <p:spPr>
            <a:xfrm>
              <a:off x="4445600" y="5415246"/>
              <a:ext cx="3191875" cy="168209"/>
            </a:xfrm>
            <a:prstGeom prst="trapezoid">
              <a:avLst>
                <a:gd name="adj" fmla="val 11147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DB3ACD5A-92C0-4A50-B0B8-B318A7EFF147}"/>
                </a:ext>
              </a:extLst>
            </p:cNvPr>
            <p:cNvSpPr/>
            <p:nvPr/>
          </p:nvSpPr>
          <p:spPr>
            <a:xfrm>
              <a:off x="3969142" y="4865635"/>
              <a:ext cx="4140916" cy="168209"/>
            </a:xfrm>
            <a:prstGeom prst="trapezoid">
              <a:avLst>
                <a:gd name="adj" fmla="val 11147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42A2ED-EE71-4549-AAE5-44E54461FA9E}"/>
                </a:ext>
              </a:extLst>
            </p:cNvPr>
            <p:cNvSpPr/>
            <p:nvPr/>
          </p:nvSpPr>
          <p:spPr>
            <a:xfrm>
              <a:off x="3969142" y="5033844"/>
              <a:ext cx="4140916" cy="381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F522C2-90EE-4219-B6FC-C5146F77122E}"/>
                </a:ext>
              </a:extLst>
            </p:cNvPr>
            <p:cNvSpPr/>
            <p:nvPr/>
          </p:nvSpPr>
          <p:spPr>
            <a:xfrm>
              <a:off x="4666397" y="5033844"/>
              <a:ext cx="2746407" cy="3814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80F68F83-E90F-4007-AE38-F55B7C0BA4A1}"/>
                </a:ext>
              </a:extLst>
            </p:cNvPr>
            <p:cNvSpPr/>
            <p:nvPr/>
          </p:nvSpPr>
          <p:spPr>
            <a:xfrm>
              <a:off x="4666397" y="4865635"/>
              <a:ext cx="2746407" cy="168209"/>
            </a:xfrm>
            <a:prstGeom prst="trapezoid">
              <a:avLst>
                <a:gd name="adj" fmla="val 1114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AE612DE0-1A6B-48FC-8D7C-FD5A798563AC}"/>
                </a:ext>
              </a:extLst>
            </p:cNvPr>
            <p:cNvSpPr/>
            <p:nvPr/>
          </p:nvSpPr>
          <p:spPr>
            <a:xfrm>
              <a:off x="4189939" y="4316022"/>
              <a:ext cx="3693511" cy="168209"/>
            </a:xfrm>
            <a:prstGeom prst="trapezoid">
              <a:avLst>
                <a:gd name="adj" fmla="val 11147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54D7E6-AAA2-444E-B2CE-CE6520CFF57A}"/>
                </a:ext>
              </a:extLst>
            </p:cNvPr>
            <p:cNvSpPr/>
            <p:nvPr/>
          </p:nvSpPr>
          <p:spPr>
            <a:xfrm>
              <a:off x="4189939" y="4484231"/>
              <a:ext cx="3693511" cy="381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92B220-18E2-4444-BAD0-6923C6E16ADA}"/>
                </a:ext>
              </a:extLst>
            </p:cNvPr>
            <p:cNvSpPr/>
            <p:nvPr/>
          </p:nvSpPr>
          <p:spPr>
            <a:xfrm>
              <a:off x="4887194" y="4484231"/>
              <a:ext cx="2304812" cy="3814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99BD8E64-FAF6-4B82-A2C7-6FAB9F190FCF}"/>
                </a:ext>
              </a:extLst>
            </p:cNvPr>
            <p:cNvSpPr/>
            <p:nvPr/>
          </p:nvSpPr>
          <p:spPr>
            <a:xfrm>
              <a:off x="4887194" y="4316022"/>
              <a:ext cx="2304812" cy="168209"/>
            </a:xfrm>
            <a:prstGeom prst="trapezoid">
              <a:avLst>
                <a:gd name="adj" fmla="val 11147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19C35503-2EC8-4BD1-BA7A-008169E189DE}"/>
                </a:ext>
              </a:extLst>
            </p:cNvPr>
            <p:cNvSpPr/>
            <p:nvPr/>
          </p:nvSpPr>
          <p:spPr>
            <a:xfrm>
              <a:off x="4422358" y="3766410"/>
              <a:ext cx="3240296" cy="168209"/>
            </a:xfrm>
            <a:prstGeom prst="trapezoid">
              <a:avLst>
                <a:gd name="adj" fmla="val 11147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D0E274-2739-4012-8D2A-DD287FB628E3}"/>
                </a:ext>
              </a:extLst>
            </p:cNvPr>
            <p:cNvSpPr/>
            <p:nvPr/>
          </p:nvSpPr>
          <p:spPr>
            <a:xfrm>
              <a:off x="4416547" y="3934619"/>
              <a:ext cx="3240296" cy="4765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8C4B69-B5BF-4769-A2B5-BFBCD83EF05B}"/>
                </a:ext>
              </a:extLst>
            </p:cNvPr>
            <p:cNvSpPr/>
            <p:nvPr/>
          </p:nvSpPr>
          <p:spPr>
            <a:xfrm>
              <a:off x="5111864" y="3934619"/>
              <a:ext cx="1859345" cy="4765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BD3E323D-A1EE-4C19-9BD7-5943D0F77DE8}"/>
                </a:ext>
              </a:extLst>
            </p:cNvPr>
            <p:cNvSpPr/>
            <p:nvPr/>
          </p:nvSpPr>
          <p:spPr>
            <a:xfrm>
              <a:off x="5111864" y="3766410"/>
              <a:ext cx="1859345" cy="168209"/>
            </a:xfrm>
            <a:prstGeom prst="trapezoid">
              <a:avLst>
                <a:gd name="adj" fmla="val 11147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3EEB508-42ED-4411-8FB4-4FC672548A3A}"/>
                </a:ext>
              </a:extLst>
            </p:cNvPr>
            <p:cNvSpPr txBox="1"/>
            <p:nvPr/>
          </p:nvSpPr>
          <p:spPr>
            <a:xfrm>
              <a:off x="4751517" y="5575283"/>
              <a:ext cx="2570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rgbClr val="FFFFFF"/>
                  </a:solidFill>
                  <a:latin typeface="Open Sans" panose="020B0606030504020204" pitchFamily="34" charset="0"/>
                  <a:ea typeface="Noto Sans" panose="020B0502040504020204" pitchFamily="34"/>
                  <a:cs typeface="Noto Sans" panose="020B0502040504020204" pitchFamily="34"/>
                </a:rPr>
                <a:t>ENFOQUE CUALITATIVO</a:t>
              </a:r>
              <a:endPara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B0892AB-5835-4F83-9D9F-1B3EE35AB401}"/>
                </a:ext>
              </a:extLst>
            </p:cNvPr>
            <p:cNvSpPr txBox="1"/>
            <p:nvPr/>
          </p:nvSpPr>
          <p:spPr>
            <a:xfrm>
              <a:off x="4499728" y="5042016"/>
              <a:ext cx="309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DISEÑO NO EXPERIMENTAL</a:t>
              </a:r>
              <a:endPara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42A9B5-63C7-421C-AD5C-7A216C5A8980}"/>
                </a:ext>
              </a:extLst>
            </p:cNvPr>
            <p:cNvSpPr txBox="1"/>
            <p:nvPr/>
          </p:nvSpPr>
          <p:spPr>
            <a:xfrm>
              <a:off x="4751517" y="4470483"/>
              <a:ext cx="2570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TIPO TRANSACCIONAL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6BE1B96-9364-4D9D-93A2-808CB71EADB2}"/>
                </a:ext>
              </a:extLst>
            </p:cNvPr>
            <p:cNvSpPr txBox="1"/>
            <p:nvPr/>
          </p:nvSpPr>
          <p:spPr>
            <a:xfrm>
              <a:off x="4881383" y="3895558"/>
              <a:ext cx="2304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CORRELACIONAL - CAUSAL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84567B80-BDDB-4D18-B3A6-BF71D11A914A}"/>
                </a:ext>
              </a:extLst>
            </p:cNvPr>
            <p:cNvSpPr/>
            <p:nvPr/>
          </p:nvSpPr>
          <p:spPr>
            <a:xfrm>
              <a:off x="4615448" y="3222509"/>
              <a:ext cx="2856915" cy="168209"/>
            </a:xfrm>
            <a:prstGeom prst="trapezoid">
              <a:avLst>
                <a:gd name="adj" fmla="val 11147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1781837-60EC-4B52-A113-C3979F0C250D}"/>
                </a:ext>
              </a:extLst>
            </p:cNvPr>
            <p:cNvSpPr/>
            <p:nvPr/>
          </p:nvSpPr>
          <p:spPr>
            <a:xfrm>
              <a:off x="4609637" y="3390718"/>
              <a:ext cx="2862726" cy="381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D52E74F-E2A5-4A23-B0C6-A1FA1ACBCA3B}"/>
                </a:ext>
              </a:extLst>
            </p:cNvPr>
            <p:cNvSpPr/>
            <p:nvPr/>
          </p:nvSpPr>
          <p:spPr>
            <a:xfrm>
              <a:off x="5304955" y="3390718"/>
              <a:ext cx="1484403" cy="38140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rapezoid 60">
              <a:extLst>
                <a:ext uri="{FF2B5EF4-FFF2-40B4-BE49-F238E27FC236}">
                  <a16:creationId xmlns:a16="http://schemas.microsoft.com/office/drawing/2014/main" id="{402E86B1-6102-47D8-ADE7-90CFEC48C575}"/>
                </a:ext>
              </a:extLst>
            </p:cNvPr>
            <p:cNvSpPr/>
            <p:nvPr/>
          </p:nvSpPr>
          <p:spPr>
            <a:xfrm>
              <a:off x="5304954" y="3222509"/>
              <a:ext cx="1484403" cy="168209"/>
            </a:xfrm>
            <a:prstGeom prst="trapezoid">
              <a:avLst>
                <a:gd name="adj" fmla="val 11147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4A32781-1AD8-48F7-9603-20BF33DBACCF}"/>
                </a:ext>
              </a:extLst>
            </p:cNvPr>
            <p:cNvSpPr txBox="1"/>
            <p:nvPr/>
          </p:nvSpPr>
          <p:spPr>
            <a:xfrm>
              <a:off x="4751517" y="3368628"/>
              <a:ext cx="25703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INVESTIGACIÓN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25DF3A33-D7C5-4163-9405-2C5FB2FE424D}"/>
              </a:ext>
            </a:extLst>
          </p:cNvPr>
          <p:cNvSpPr/>
          <p:nvPr/>
        </p:nvSpPr>
        <p:spPr>
          <a:xfrm flipV="1">
            <a:off x="2646146" y="3260603"/>
            <a:ext cx="747996" cy="88802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2B63CBB-9A89-476C-B0F9-918AE75F1B62}"/>
              </a:ext>
            </a:extLst>
          </p:cNvPr>
          <p:cNvGrpSpPr/>
          <p:nvPr/>
        </p:nvGrpSpPr>
        <p:grpSpPr>
          <a:xfrm>
            <a:off x="2310938" y="1507360"/>
            <a:ext cx="1404653" cy="1797644"/>
            <a:chOff x="4375118" y="2717072"/>
            <a:chExt cx="1404653" cy="1797644"/>
          </a:xfrm>
          <a:solidFill>
            <a:schemeClr val="tx1"/>
          </a:solidFill>
        </p:grpSpPr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761B48F4-71CD-4E7B-AC7E-A986A1B3B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528" y="2769946"/>
              <a:ext cx="333842" cy="332783"/>
            </a:xfrm>
            <a:custGeom>
              <a:avLst/>
              <a:gdLst>
                <a:gd name="T0" fmla="*/ 38 w 120"/>
                <a:gd name="T1" fmla="*/ 116 h 120"/>
                <a:gd name="T2" fmla="*/ 63 w 120"/>
                <a:gd name="T3" fmla="*/ 120 h 120"/>
                <a:gd name="T4" fmla="*/ 85 w 120"/>
                <a:gd name="T5" fmla="*/ 115 h 120"/>
                <a:gd name="T6" fmla="*/ 105 w 120"/>
                <a:gd name="T7" fmla="*/ 100 h 120"/>
                <a:gd name="T8" fmla="*/ 120 w 120"/>
                <a:gd name="T9" fmla="*/ 60 h 120"/>
                <a:gd name="T10" fmla="*/ 109 w 120"/>
                <a:gd name="T11" fmla="*/ 26 h 120"/>
                <a:gd name="T12" fmla="*/ 57 w 120"/>
                <a:gd name="T13" fmla="*/ 1 h 120"/>
                <a:gd name="T14" fmla="*/ 30 w 120"/>
                <a:gd name="T15" fmla="*/ 8 h 120"/>
                <a:gd name="T16" fmla="*/ 6 w 120"/>
                <a:gd name="T17" fmla="*/ 34 h 120"/>
                <a:gd name="T18" fmla="*/ 0 w 120"/>
                <a:gd name="T19" fmla="*/ 61 h 120"/>
                <a:gd name="T20" fmla="*/ 6 w 120"/>
                <a:gd name="T21" fmla="*/ 87 h 120"/>
                <a:gd name="T22" fmla="*/ 38 w 120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0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5" y="100"/>
                  </a:cubicBezTo>
                  <a:cubicBezTo>
                    <a:pt x="115" y="88"/>
                    <a:pt x="120" y="75"/>
                    <a:pt x="120" y="60"/>
                  </a:cubicBezTo>
                  <a:cubicBezTo>
                    <a:pt x="120" y="47"/>
                    <a:pt x="117" y="36"/>
                    <a:pt x="109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6" y="5"/>
                    <a:pt x="30" y="8"/>
                  </a:cubicBezTo>
                  <a:cubicBezTo>
                    <a:pt x="19" y="15"/>
                    <a:pt x="11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3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44408F6D-7FEB-4EE0-B0DF-8C625AEEE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18" y="2717072"/>
              <a:ext cx="1404653" cy="1797644"/>
            </a:xfrm>
            <a:custGeom>
              <a:avLst/>
              <a:gdLst>
                <a:gd name="T0" fmla="*/ 493 w 504"/>
                <a:gd name="T1" fmla="*/ 9 h 651"/>
                <a:gd name="T2" fmla="*/ 467 w 504"/>
                <a:gd name="T3" fmla="*/ 2 h 651"/>
                <a:gd name="T4" fmla="*/ 456 w 504"/>
                <a:gd name="T5" fmla="*/ 9 h 651"/>
                <a:gd name="T6" fmla="*/ 323 w 504"/>
                <a:gd name="T7" fmla="*/ 142 h 651"/>
                <a:gd name="T8" fmla="*/ 318 w 504"/>
                <a:gd name="T9" fmla="*/ 148 h 651"/>
                <a:gd name="T10" fmla="*/ 311 w 504"/>
                <a:gd name="T11" fmla="*/ 148 h 651"/>
                <a:gd name="T12" fmla="*/ 187 w 504"/>
                <a:gd name="T13" fmla="*/ 148 h 651"/>
                <a:gd name="T14" fmla="*/ 181 w 504"/>
                <a:gd name="T15" fmla="*/ 142 h 651"/>
                <a:gd name="T16" fmla="*/ 48 w 504"/>
                <a:gd name="T17" fmla="*/ 9 h 651"/>
                <a:gd name="T18" fmla="*/ 37 w 504"/>
                <a:gd name="T19" fmla="*/ 2 h 651"/>
                <a:gd name="T20" fmla="*/ 11 w 504"/>
                <a:gd name="T21" fmla="*/ 9 h 651"/>
                <a:gd name="T22" fmla="*/ 11 w 504"/>
                <a:gd name="T23" fmla="*/ 47 h 651"/>
                <a:gd name="T24" fmla="*/ 102 w 504"/>
                <a:gd name="T25" fmla="*/ 137 h 651"/>
                <a:gd name="T26" fmla="*/ 126 w 504"/>
                <a:gd name="T27" fmla="*/ 162 h 651"/>
                <a:gd name="T28" fmla="*/ 128 w 504"/>
                <a:gd name="T29" fmla="*/ 163 h 651"/>
                <a:gd name="T30" fmla="*/ 173 w 504"/>
                <a:gd name="T31" fmla="*/ 209 h 651"/>
                <a:gd name="T32" fmla="*/ 173 w 504"/>
                <a:gd name="T33" fmla="*/ 252 h 651"/>
                <a:gd name="T34" fmla="*/ 173 w 504"/>
                <a:gd name="T35" fmla="*/ 395 h 651"/>
                <a:gd name="T36" fmla="*/ 116 w 504"/>
                <a:gd name="T37" fmla="*/ 605 h 651"/>
                <a:gd name="T38" fmla="*/ 116 w 504"/>
                <a:gd name="T39" fmla="*/ 606 h 651"/>
                <a:gd name="T40" fmla="*/ 115 w 504"/>
                <a:gd name="T41" fmla="*/ 618 h 651"/>
                <a:gd name="T42" fmla="*/ 115 w 504"/>
                <a:gd name="T43" fmla="*/ 620 h 651"/>
                <a:gd name="T44" fmla="*/ 115 w 504"/>
                <a:gd name="T45" fmla="*/ 621 h 651"/>
                <a:gd name="T46" fmla="*/ 115 w 504"/>
                <a:gd name="T47" fmla="*/ 623 h 651"/>
                <a:gd name="T48" fmla="*/ 116 w 504"/>
                <a:gd name="T49" fmla="*/ 624 h 651"/>
                <a:gd name="T50" fmla="*/ 116 w 504"/>
                <a:gd name="T51" fmla="*/ 626 h 651"/>
                <a:gd name="T52" fmla="*/ 141 w 504"/>
                <a:gd name="T53" fmla="*/ 650 h 651"/>
                <a:gd name="T54" fmla="*/ 149 w 504"/>
                <a:gd name="T55" fmla="*/ 651 h 651"/>
                <a:gd name="T56" fmla="*/ 156 w 504"/>
                <a:gd name="T57" fmla="*/ 651 h 651"/>
                <a:gd name="T58" fmla="*/ 177 w 504"/>
                <a:gd name="T59" fmla="*/ 640 h 651"/>
                <a:gd name="T60" fmla="*/ 185 w 504"/>
                <a:gd name="T61" fmla="*/ 626 h 651"/>
                <a:gd name="T62" fmla="*/ 185 w 504"/>
                <a:gd name="T63" fmla="*/ 625 h 651"/>
                <a:gd name="T64" fmla="*/ 185 w 504"/>
                <a:gd name="T65" fmla="*/ 624 h 651"/>
                <a:gd name="T66" fmla="*/ 248 w 504"/>
                <a:gd name="T67" fmla="*/ 396 h 651"/>
                <a:gd name="T68" fmla="*/ 256 w 504"/>
                <a:gd name="T69" fmla="*/ 396 h 651"/>
                <a:gd name="T70" fmla="*/ 319 w 504"/>
                <a:gd name="T71" fmla="*/ 624 h 651"/>
                <a:gd name="T72" fmla="*/ 319 w 504"/>
                <a:gd name="T73" fmla="*/ 625 h 651"/>
                <a:gd name="T74" fmla="*/ 319 w 504"/>
                <a:gd name="T75" fmla="*/ 626 h 651"/>
                <a:gd name="T76" fmla="*/ 327 w 504"/>
                <a:gd name="T77" fmla="*/ 640 h 651"/>
                <a:gd name="T78" fmla="*/ 348 w 504"/>
                <a:gd name="T79" fmla="*/ 651 h 651"/>
                <a:gd name="T80" fmla="*/ 355 w 504"/>
                <a:gd name="T81" fmla="*/ 651 h 651"/>
                <a:gd name="T82" fmla="*/ 363 w 504"/>
                <a:gd name="T83" fmla="*/ 650 h 651"/>
                <a:gd name="T84" fmla="*/ 388 w 504"/>
                <a:gd name="T85" fmla="*/ 626 h 651"/>
                <a:gd name="T86" fmla="*/ 388 w 504"/>
                <a:gd name="T87" fmla="*/ 624 h 651"/>
                <a:gd name="T88" fmla="*/ 389 w 504"/>
                <a:gd name="T89" fmla="*/ 623 h 651"/>
                <a:gd name="T90" fmla="*/ 389 w 504"/>
                <a:gd name="T91" fmla="*/ 621 h 651"/>
                <a:gd name="T92" fmla="*/ 389 w 504"/>
                <a:gd name="T93" fmla="*/ 620 h 651"/>
                <a:gd name="T94" fmla="*/ 389 w 504"/>
                <a:gd name="T95" fmla="*/ 618 h 651"/>
                <a:gd name="T96" fmla="*/ 388 w 504"/>
                <a:gd name="T97" fmla="*/ 606 h 651"/>
                <a:gd name="T98" fmla="*/ 388 w 504"/>
                <a:gd name="T99" fmla="*/ 605 h 651"/>
                <a:gd name="T100" fmla="*/ 331 w 504"/>
                <a:gd name="T101" fmla="*/ 395 h 651"/>
                <a:gd name="T102" fmla="*/ 331 w 504"/>
                <a:gd name="T103" fmla="*/ 209 h 651"/>
                <a:gd name="T104" fmla="*/ 376 w 504"/>
                <a:gd name="T105" fmla="*/ 163 h 651"/>
                <a:gd name="T106" fmla="*/ 378 w 504"/>
                <a:gd name="T107" fmla="*/ 162 h 651"/>
                <a:gd name="T108" fmla="*/ 403 w 504"/>
                <a:gd name="T109" fmla="*/ 137 h 651"/>
                <a:gd name="T110" fmla="*/ 493 w 504"/>
                <a:gd name="T111" fmla="*/ 47 h 651"/>
                <a:gd name="T112" fmla="*/ 493 w 504"/>
                <a:gd name="T113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651">
                  <a:moveTo>
                    <a:pt x="493" y="9"/>
                  </a:moveTo>
                  <a:cubicBezTo>
                    <a:pt x="486" y="2"/>
                    <a:pt x="477" y="0"/>
                    <a:pt x="467" y="2"/>
                  </a:cubicBezTo>
                  <a:cubicBezTo>
                    <a:pt x="462" y="4"/>
                    <a:pt x="459" y="6"/>
                    <a:pt x="456" y="9"/>
                  </a:cubicBezTo>
                  <a:cubicBezTo>
                    <a:pt x="411" y="54"/>
                    <a:pt x="367" y="98"/>
                    <a:pt x="323" y="142"/>
                  </a:cubicBezTo>
                  <a:cubicBezTo>
                    <a:pt x="321" y="144"/>
                    <a:pt x="319" y="146"/>
                    <a:pt x="318" y="148"/>
                  </a:cubicBezTo>
                  <a:cubicBezTo>
                    <a:pt x="315" y="148"/>
                    <a:pt x="313" y="148"/>
                    <a:pt x="311" y="148"/>
                  </a:cubicBezTo>
                  <a:cubicBezTo>
                    <a:pt x="269" y="148"/>
                    <a:pt x="228" y="148"/>
                    <a:pt x="187" y="148"/>
                  </a:cubicBezTo>
                  <a:cubicBezTo>
                    <a:pt x="185" y="146"/>
                    <a:pt x="183" y="144"/>
                    <a:pt x="181" y="142"/>
                  </a:cubicBezTo>
                  <a:cubicBezTo>
                    <a:pt x="137" y="98"/>
                    <a:pt x="93" y="54"/>
                    <a:pt x="48" y="9"/>
                  </a:cubicBezTo>
                  <a:cubicBezTo>
                    <a:pt x="45" y="6"/>
                    <a:pt x="42" y="4"/>
                    <a:pt x="37" y="2"/>
                  </a:cubicBezTo>
                  <a:cubicBezTo>
                    <a:pt x="27" y="0"/>
                    <a:pt x="19" y="2"/>
                    <a:pt x="11" y="9"/>
                  </a:cubicBezTo>
                  <a:cubicBezTo>
                    <a:pt x="1" y="19"/>
                    <a:pt x="0" y="37"/>
                    <a:pt x="11" y="47"/>
                  </a:cubicBezTo>
                  <a:cubicBezTo>
                    <a:pt x="42" y="77"/>
                    <a:pt x="72" y="107"/>
                    <a:pt x="102" y="137"/>
                  </a:cubicBezTo>
                  <a:cubicBezTo>
                    <a:pt x="110" y="145"/>
                    <a:pt x="118" y="153"/>
                    <a:pt x="126" y="162"/>
                  </a:cubicBezTo>
                  <a:cubicBezTo>
                    <a:pt x="127" y="163"/>
                    <a:pt x="128" y="163"/>
                    <a:pt x="128" y="163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73" y="230"/>
                    <a:pt x="173" y="249"/>
                    <a:pt x="173" y="252"/>
                  </a:cubicBezTo>
                  <a:cubicBezTo>
                    <a:pt x="173" y="300"/>
                    <a:pt x="173" y="348"/>
                    <a:pt x="173" y="395"/>
                  </a:cubicBezTo>
                  <a:cubicBezTo>
                    <a:pt x="154" y="465"/>
                    <a:pt x="135" y="535"/>
                    <a:pt x="116" y="605"/>
                  </a:cubicBezTo>
                  <a:cubicBezTo>
                    <a:pt x="116" y="605"/>
                    <a:pt x="116" y="606"/>
                    <a:pt x="116" y="606"/>
                  </a:cubicBezTo>
                  <a:cubicBezTo>
                    <a:pt x="115" y="610"/>
                    <a:pt x="115" y="614"/>
                    <a:pt x="115" y="618"/>
                  </a:cubicBezTo>
                  <a:cubicBezTo>
                    <a:pt x="115" y="619"/>
                    <a:pt x="115" y="619"/>
                    <a:pt x="115" y="620"/>
                  </a:cubicBezTo>
                  <a:cubicBezTo>
                    <a:pt x="115" y="620"/>
                    <a:pt x="115" y="620"/>
                    <a:pt x="115" y="621"/>
                  </a:cubicBezTo>
                  <a:cubicBezTo>
                    <a:pt x="115" y="622"/>
                    <a:pt x="115" y="622"/>
                    <a:pt x="115" y="623"/>
                  </a:cubicBezTo>
                  <a:cubicBezTo>
                    <a:pt x="116" y="624"/>
                    <a:pt x="116" y="624"/>
                    <a:pt x="116" y="624"/>
                  </a:cubicBezTo>
                  <a:cubicBezTo>
                    <a:pt x="116" y="625"/>
                    <a:pt x="116" y="625"/>
                    <a:pt x="116" y="626"/>
                  </a:cubicBezTo>
                  <a:cubicBezTo>
                    <a:pt x="120" y="638"/>
                    <a:pt x="129" y="647"/>
                    <a:pt x="141" y="650"/>
                  </a:cubicBezTo>
                  <a:cubicBezTo>
                    <a:pt x="144" y="651"/>
                    <a:pt x="146" y="651"/>
                    <a:pt x="149" y="651"/>
                  </a:cubicBezTo>
                  <a:cubicBezTo>
                    <a:pt x="149" y="651"/>
                    <a:pt x="149" y="651"/>
                    <a:pt x="156" y="651"/>
                  </a:cubicBezTo>
                  <a:cubicBezTo>
                    <a:pt x="164" y="650"/>
                    <a:pt x="171" y="646"/>
                    <a:pt x="177" y="640"/>
                  </a:cubicBezTo>
                  <a:cubicBezTo>
                    <a:pt x="180" y="635"/>
                    <a:pt x="183" y="631"/>
                    <a:pt x="185" y="626"/>
                  </a:cubicBezTo>
                  <a:cubicBezTo>
                    <a:pt x="185" y="625"/>
                    <a:pt x="185" y="625"/>
                    <a:pt x="185" y="625"/>
                  </a:cubicBezTo>
                  <a:cubicBezTo>
                    <a:pt x="185" y="624"/>
                    <a:pt x="185" y="624"/>
                    <a:pt x="185" y="624"/>
                  </a:cubicBezTo>
                  <a:cubicBezTo>
                    <a:pt x="194" y="590"/>
                    <a:pt x="220" y="496"/>
                    <a:pt x="248" y="396"/>
                  </a:cubicBezTo>
                  <a:cubicBezTo>
                    <a:pt x="251" y="396"/>
                    <a:pt x="254" y="396"/>
                    <a:pt x="256" y="396"/>
                  </a:cubicBezTo>
                  <a:cubicBezTo>
                    <a:pt x="284" y="496"/>
                    <a:pt x="310" y="590"/>
                    <a:pt x="319" y="624"/>
                  </a:cubicBezTo>
                  <a:cubicBezTo>
                    <a:pt x="319" y="625"/>
                    <a:pt x="319" y="625"/>
                    <a:pt x="319" y="625"/>
                  </a:cubicBezTo>
                  <a:cubicBezTo>
                    <a:pt x="319" y="625"/>
                    <a:pt x="319" y="625"/>
                    <a:pt x="319" y="626"/>
                  </a:cubicBezTo>
                  <a:cubicBezTo>
                    <a:pt x="321" y="631"/>
                    <a:pt x="323" y="635"/>
                    <a:pt x="327" y="640"/>
                  </a:cubicBezTo>
                  <a:cubicBezTo>
                    <a:pt x="332" y="646"/>
                    <a:pt x="340" y="650"/>
                    <a:pt x="348" y="651"/>
                  </a:cubicBezTo>
                  <a:cubicBezTo>
                    <a:pt x="355" y="651"/>
                    <a:pt x="355" y="651"/>
                    <a:pt x="355" y="651"/>
                  </a:cubicBezTo>
                  <a:cubicBezTo>
                    <a:pt x="358" y="651"/>
                    <a:pt x="360" y="651"/>
                    <a:pt x="363" y="650"/>
                  </a:cubicBezTo>
                  <a:cubicBezTo>
                    <a:pt x="375" y="647"/>
                    <a:pt x="384" y="638"/>
                    <a:pt x="388" y="626"/>
                  </a:cubicBezTo>
                  <a:cubicBezTo>
                    <a:pt x="388" y="625"/>
                    <a:pt x="388" y="625"/>
                    <a:pt x="388" y="624"/>
                  </a:cubicBezTo>
                  <a:cubicBezTo>
                    <a:pt x="388" y="624"/>
                    <a:pt x="388" y="624"/>
                    <a:pt x="389" y="623"/>
                  </a:cubicBezTo>
                  <a:cubicBezTo>
                    <a:pt x="389" y="622"/>
                    <a:pt x="389" y="622"/>
                    <a:pt x="389" y="621"/>
                  </a:cubicBezTo>
                  <a:cubicBezTo>
                    <a:pt x="389" y="620"/>
                    <a:pt x="389" y="620"/>
                    <a:pt x="389" y="620"/>
                  </a:cubicBezTo>
                  <a:cubicBezTo>
                    <a:pt x="389" y="619"/>
                    <a:pt x="389" y="619"/>
                    <a:pt x="389" y="618"/>
                  </a:cubicBezTo>
                  <a:cubicBezTo>
                    <a:pt x="389" y="614"/>
                    <a:pt x="389" y="610"/>
                    <a:pt x="388" y="606"/>
                  </a:cubicBezTo>
                  <a:cubicBezTo>
                    <a:pt x="388" y="606"/>
                    <a:pt x="388" y="605"/>
                    <a:pt x="388" y="605"/>
                  </a:cubicBezTo>
                  <a:cubicBezTo>
                    <a:pt x="369" y="535"/>
                    <a:pt x="350" y="465"/>
                    <a:pt x="331" y="395"/>
                  </a:cubicBezTo>
                  <a:cubicBezTo>
                    <a:pt x="331" y="359"/>
                    <a:pt x="331" y="270"/>
                    <a:pt x="331" y="209"/>
                  </a:cubicBezTo>
                  <a:cubicBezTo>
                    <a:pt x="376" y="163"/>
                    <a:pt x="376" y="163"/>
                    <a:pt x="376" y="163"/>
                  </a:cubicBezTo>
                  <a:cubicBezTo>
                    <a:pt x="377" y="163"/>
                    <a:pt x="377" y="163"/>
                    <a:pt x="378" y="162"/>
                  </a:cubicBezTo>
                  <a:cubicBezTo>
                    <a:pt x="386" y="153"/>
                    <a:pt x="394" y="145"/>
                    <a:pt x="403" y="137"/>
                  </a:cubicBezTo>
                  <a:cubicBezTo>
                    <a:pt x="433" y="107"/>
                    <a:pt x="463" y="77"/>
                    <a:pt x="493" y="47"/>
                  </a:cubicBezTo>
                  <a:cubicBezTo>
                    <a:pt x="504" y="37"/>
                    <a:pt x="503" y="19"/>
                    <a:pt x="49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Google Shape;280;p30">
            <a:extLst>
              <a:ext uri="{FF2B5EF4-FFF2-40B4-BE49-F238E27FC236}">
                <a16:creationId xmlns:a16="http://schemas.microsoft.com/office/drawing/2014/main" id="{1C06C500-6CFF-45FA-A206-19FBC218C9E8}"/>
              </a:ext>
            </a:extLst>
          </p:cNvPr>
          <p:cNvSpPr txBox="1">
            <a:spLocks/>
          </p:cNvSpPr>
          <p:nvPr/>
        </p:nvSpPr>
        <p:spPr>
          <a:xfrm>
            <a:off x="6581438" y="1647220"/>
            <a:ext cx="5476678" cy="11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6000" dirty="0"/>
              <a:t>1’556,762</a:t>
            </a:r>
            <a:r>
              <a:rPr lang="es-ES" sz="4000" dirty="0"/>
              <a:t> </a:t>
            </a:r>
            <a:r>
              <a:rPr lang="es-ES" sz="4000" dirty="0">
                <a:solidFill>
                  <a:srgbClr val="00BCD4"/>
                </a:solidFill>
              </a:rPr>
              <a:t>personas</a:t>
            </a:r>
          </a:p>
        </p:txBody>
      </p:sp>
      <p:sp>
        <p:nvSpPr>
          <p:cNvPr id="40" name="Google Shape;280;p30">
            <a:extLst>
              <a:ext uri="{FF2B5EF4-FFF2-40B4-BE49-F238E27FC236}">
                <a16:creationId xmlns:a16="http://schemas.microsoft.com/office/drawing/2014/main" id="{F466DFC8-CC9A-4115-9322-46BB461AC1DC}"/>
              </a:ext>
            </a:extLst>
          </p:cNvPr>
          <p:cNvSpPr txBox="1">
            <a:spLocks/>
          </p:cNvSpPr>
          <p:nvPr/>
        </p:nvSpPr>
        <p:spPr>
          <a:xfrm>
            <a:off x="6581438" y="4839815"/>
            <a:ext cx="7036929" cy="8855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5400" dirty="0"/>
              <a:t>9</a:t>
            </a:r>
            <a:r>
              <a:rPr lang="es-ES" sz="3600" dirty="0"/>
              <a:t> </a:t>
            </a:r>
            <a:r>
              <a:rPr lang="es-ES" sz="3600" dirty="0">
                <a:solidFill>
                  <a:srgbClr val="00BCD4"/>
                </a:solidFill>
              </a:rPr>
              <a:t>Administraciones zonales</a:t>
            </a:r>
          </a:p>
        </p:txBody>
      </p:sp>
      <p:sp>
        <p:nvSpPr>
          <p:cNvPr id="41" name="Google Shape;280;p30">
            <a:extLst>
              <a:ext uri="{FF2B5EF4-FFF2-40B4-BE49-F238E27FC236}">
                <a16:creationId xmlns:a16="http://schemas.microsoft.com/office/drawing/2014/main" id="{D6143B60-AAE1-47B3-A8F4-2EF8EEFF7A90}"/>
              </a:ext>
            </a:extLst>
          </p:cNvPr>
          <p:cNvSpPr txBox="1">
            <a:spLocks/>
          </p:cNvSpPr>
          <p:nvPr/>
        </p:nvSpPr>
        <p:spPr>
          <a:xfrm>
            <a:off x="6581438" y="2942291"/>
            <a:ext cx="4097001" cy="11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5400" dirty="0"/>
              <a:t>663</a:t>
            </a:r>
            <a:r>
              <a:rPr lang="es-ES" sz="3600" dirty="0"/>
              <a:t> </a:t>
            </a:r>
            <a:r>
              <a:rPr lang="es-ES" sz="3600" dirty="0">
                <a:solidFill>
                  <a:srgbClr val="00BCD4"/>
                </a:solidFill>
              </a:rPr>
              <a:t>Encuestados</a:t>
            </a:r>
          </a:p>
        </p:txBody>
      </p:sp>
    </p:spTree>
    <p:extLst>
      <p:ext uri="{BB962C8B-B14F-4D97-AF65-F5344CB8AC3E}">
        <p14:creationId xmlns:p14="http://schemas.microsoft.com/office/powerpoint/2010/main" val="214712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29388005-53FC-42B5-9168-9874CCFB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692" y="1965586"/>
            <a:ext cx="3857625" cy="6381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385704F-14C2-440C-A04B-9097FB29D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984" y="1155961"/>
            <a:ext cx="2552700" cy="80962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6B4DC8D-B1AC-4D7D-97DF-62DA5866D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854" y="2746752"/>
            <a:ext cx="1257300" cy="523875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07AAEC42-CB09-4390-8E1B-4CC847A0666E}"/>
              </a:ext>
            </a:extLst>
          </p:cNvPr>
          <p:cNvSpPr txBox="1"/>
          <p:nvPr/>
        </p:nvSpPr>
        <p:spPr>
          <a:xfrm>
            <a:off x="-248950" y="-110625"/>
            <a:ext cx="84062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CALCULO DE LA MUESTRA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12A44D8A-91DB-4ECD-934E-26C347619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25981"/>
              </p:ext>
            </p:extLst>
          </p:nvPr>
        </p:nvGraphicFramePr>
        <p:xfrm>
          <a:off x="351144" y="3587374"/>
          <a:ext cx="3603009" cy="3040723"/>
        </p:xfrm>
        <a:graphic>
          <a:graphicData uri="http://schemas.openxmlformats.org/drawingml/2006/table">
            <a:tbl>
              <a:tblPr/>
              <a:tblGrid>
                <a:gridCol w="2316220">
                  <a:extLst>
                    <a:ext uri="{9D8B030D-6E8A-4147-A177-3AD203B41FA5}">
                      <a16:colId xmlns:a16="http://schemas.microsoft.com/office/drawing/2014/main" val="1722774161"/>
                    </a:ext>
                  </a:extLst>
                </a:gridCol>
                <a:gridCol w="1286789">
                  <a:extLst>
                    <a:ext uri="{9D8B030D-6E8A-4147-A177-3AD203B41FA5}">
                      <a16:colId xmlns:a16="http://schemas.microsoft.com/office/drawing/2014/main" val="771286179"/>
                    </a:ext>
                  </a:extLst>
                </a:gridCol>
              </a:tblGrid>
              <a:tr h="45253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Administración Zonal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Muetra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011455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Manuela Saenz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520777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 Mariscal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702146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Eloy Alfaro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664762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Quitumbe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241104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Calderón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034834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Eugenio Espejo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762564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 Delicia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465075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Los Chillos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386497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Tumbaco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115881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por Administración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37155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A9CE6656-F5D6-42CC-9E6E-3C0CF047A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7120"/>
              </p:ext>
            </p:extLst>
          </p:nvPr>
        </p:nvGraphicFramePr>
        <p:xfrm>
          <a:off x="4344987" y="4873451"/>
          <a:ext cx="2257426" cy="489585"/>
        </p:xfrm>
        <a:graphic>
          <a:graphicData uri="http://schemas.openxmlformats.org/drawingml/2006/table">
            <a:tbl>
              <a:tblPr/>
              <a:tblGrid>
                <a:gridCol w="1128713">
                  <a:extLst>
                    <a:ext uri="{9D8B030D-6E8A-4147-A177-3AD203B41FA5}">
                      <a16:colId xmlns:a16="http://schemas.microsoft.com/office/drawing/2014/main" val="2637165240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33953049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Alfa de Cronbach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de elementos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1067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,953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19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56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NIVEL DE SATISFACCIÓN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24BB692A-2530-4967-B9D4-0489D726D5C7}"/>
              </a:ext>
            </a:extLst>
          </p:cNvPr>
          <p:cNvSpPr/>
          <p:nvPr/>
        </p:nvSpPr>
        <p:spPr>
          <a:xfrm rot="10800000">
            <a:off x="3096830" y="2832137"/>
            <a:ext cx="661676" cy="767733"/>
          </a:xfrm>
          <a:prstGeom prst="blockArc">
            <a:avLst>
              <a:gd name="adj1" fmla="val 10800000"/>
              <a:gd name="adj2" fmla="val 21531205"/>
              <a:gd name="adj3" fmla="val 103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CB95CA-014F-462A-B28F-DD63F102DE7A}"/>
              </a:ext>
            </a:extLst>
          </p:cNvPr>
          <p:cNvGrpSpPr/>
          <p:nvPr/>
        </p:nvGrpSpPr>
        <p:grpSpPr>
          <a:xfrm>
            <a:off x="3256219" y="4649888"/>
            <a:ext cx="433534" cy="175244"/>
            <a:chOff x="7586876" y="4468285"/>
            <a:chExt cx="351651" cy="205179"/>
          </a:xfrm>
          <a:solidFill>
            <a:srgbClr val="00B050"/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2D92D61-FDB1-46AF-B20D-424091B6FAD4}"/>
                </a:ext>
              </a:extLst>
            </p:cNvPr>
            <p:cNvSpPr/>
            <p:nvPr/>
          </p:nvSpPr>
          <p:spPr>
            <a:xfrm rot="2700000">
              <a:off x="7517384" y="4537777"/>
              <a:ext cx="205179" cy="6619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26B5129-2F2B-40BF-A285-1779817949E8}"/>
                </a:ext>
              </a:extLst>
            </p:cNvPr>
            <p:cNvSpPr/>
            <p:nvPr/>
          </p:nvSpPr>
          <p:spPr>
            <a:xfrm rot="8100000">
              <a:off x="7598900" y="4485926"/>
              <a:ext cx="339627" cy="7125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Circle: Hollow 2">
            <a:extLst>
              <a:ext uri="{FF2B5EF4-FFF2-40B4-BE49-F238E27FC236}">
                <a16:creationId xmlns:a16="http://schemas.microsoft.com/office/drawing/2014/main" id="{4E37C0BE-CCBF-454A-8262-EEC1340B5AFA}"/>
              </a:ext>
            </a:extLst>
          </p:cNvPr>
          <p:cNvSpPr/>
          <p:nvPr/>
        </p:nvSpPr>
        <p:spPr>
          <a:xfrm>
            <a:off x="194878" y="2070893"/>
            <a:ext cx="1986607" cy="1920934"/>
          </a:xfrm>
          <a:prstGeom prst="donut">
            <a:avLst>
              <a:gd name="adj" fmla="val 8916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7306390-9C1F-46A8-8720-27D6C6AC20AF}"/>
              </a:ext>
            </a:extLst>
          </p:cNvPr>
          <p:cNvSpPr/>
          <p:nvPr/>
        </p:nvSpPr>
        <p:spPr>
          <a:xfrm>
            <a:off x="1377560" y="2612655"/>
            <a:ext cx="316557" cy="3835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7884E6E2-A338-4602-9EF5-6799D7371FEB}"/>
              </a:ext>
            </a:extLst>
          </p:cNvPr>
          <p:cNvSpPr/>
          <p:nvPr/>
        </p:nvSpPr>
        <p:spPr>
          <a:xfrm>
            <a:off x="718105" y="2622806"/>
            <a:ext cx="316557" cy="3835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AD5383D8-B40E-40E1-B218-A23D1429A364}"/>
              </a:ext>
            </a:extLst>
          </p:cNvPr>
          <p:cNvSpPr/>
          <p:nvPr/>
        </p:nvSpPr>
        <p:spPr>
          <a:xfrm>
            <a:off x="866863" y="3283196"/>
            <a:ext cx="642635" cy="1255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ircle: Hollow 2">
            <a:extLst>
              <a:ext uri="{FF2B5EF4-FFF2-40B4-BE49-F238E27FC236}">
                <a16:creationId xmlns:a16="http://schemas.microsoft.com/office/drawing/2014/main" id="{814CD715-813E-41AA-8DA7-75D5C85C0DF9}"/>
              </a:ext>
            </a:extLst>
          </p:cNvPr>
          <p:cNvSpPr/>
          <p:nvPr/>
        </p:nvSpPr>
        <p:spPr>
          <a:xfrm>
            <a:off x="2416435" y="2045888"/>
            <a:ext cx="1986607" cy="1920934"/>
          </a:xfrm>
          <a:prstGeom prst="donut">
            <a:avLst>
              <a:gd name="adj" fmla="val 8916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2151EA28-6398-402A-91A6-9ED3E9EA7582}"/>
              </a:ext>
            </a:extLst>
          </p:cNvPr>
          <p:cNvSpPr/>
          <p:nvPr/>
        </p:nvSpPr>
        <p:spPr>
          <a:xfrm>
            <a:off x="3599117" y="2587650"/>
            <a:ext cx="316557" cy="3835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AC5678C5-4E40-4BDF-A9D7-70CA86A9001A}"/>
              </a:ext>
            </a:extLst>
          </p:cNvPr>
          <p:cNvSpPr/>
          <p:nvPr/>
        </p:nvSpPr>
        <p:spPr>
          <a:xfrm>
            <a:off x="2939662" y="2597801"/>
            <a:ext cx="316557" cy="38354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Block Arc 16">
            <a:extLst>
              <a:ext uri="{FF2B5EF4-FFF2-40B4-BE49-F238E27FC236}">
                <a16:creationId xmlns:a16="http://schemas.microsoft.com/office/drawing/2014/main" id="{5EDCE027-5F4A-4256-938C-7FFD0FE1B764}"/>
              </a:ext>
            </a:extLst>
          </p:cNvPr>
          <p:cNvSpPr/>
          <p:nvPr/>
        </p:nvSpPr>
        <p:spPr>
          <a:xfrm rot="10800000">
            <a:off x="5426335" y="2863581"/>
            <a:ext cx="661676" cy="767733"/>
          </a:xfrm>
          <a:prstGeom prst="blockArc">
            <a:avLst>
              <a:gd name="adj1" fmla="val 10800000"/>
              <a:gd name="adj2" fmla="val 21531205"/>
              <a:gd name="adj3" fmla="val 10338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ircle: Hollow 2">
            <a:extLst>
              <a:ext uri="{FF2B5EF4-FFF2-40B4-BE49-F238E27FC236}">
                <a16:creationId xmlns:a16="http://schemas.microsoft.com/office/drawing/2014/main" id="{93381701-43AB-4AEE-9610-8FB1034F1B0C}"/>
              </a:ext>
            </a:extLst>
          </p:cNvPr>
          <p:cNvSpPr/>
          <p:nvPr/>
        </p:nvSpPr>
        <p:spPr>
          <a:xfrm>
            <a:off x="4745940" y="2077332"/>
            <a:ext cx="1986607" cy="1920934"/>
          </a:xfrm>
          <a:prstGeom prst="donut">
            <a:avLst>
              <a:gd name="adj" fmla="val 8916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7">
            <a:extLst>
              <a:ext uri="{FF2B5EF4-FFF2-40B4-BE49-F238E27FC236}">
                <a16:creationId xmlns:a16="http://schemas.microsoft.com/office/drawing/2014/main" id="{1DE50719-C6B2-4CFE-933F-CBBD971C0923}"/>
              </a:ext>
            </a:extLst>
          </p:cNvPr>
          <p:cNvSpPr/>
          <p:nvPr/>
        </p:nvSpPr>
        <p:spPr>
          <a:xfrm>
            <a:off x="5928622" y="2619094"/>
            <a:ext cx="316557" cy="38354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E5BCD20A-9173-4924-BC68-9235E7A65E61}"/>
              </a:ext>
            </a:extLst>
          </p:cNvPr>
          <p:cNvSpPr/>
          <p:nvPr/>
        </p:nvSpPr>
        <p:spPr>
          <a:xfrm>
            <a:off x="5269167" y="2629245"/>
            <a:ext cx="316557" cy="38354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C7EF8B50-47DB-4AB2-A760-3A11AC835832}"/>
              </a:ext>
            </a:extLst>
          </p:cNvPr>
          <p:cNvSpPr/>
          <p:nvPr/>
        </p:nvSpPr>
        <p:spPr>
          <a:xfrm>
            <a:off x="5426335" y="3236978"/>
            <a:ext cx="652156" cy="6277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E2025313-0B5A-4E09-878C-6DB8357A79EA}"/>
              </a:ext>
            </a:extLst>
          </p:cNvPr>
          <p:cNvSpPr/>
          <p:nvPr/>
        </p:nvSpPr>
        <p:spPr>
          <a:xfrm>
            <a:off x="876383" y="4350103"/>
            <a:ext cx="661676" cy="6217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96ABA662-2E4A-4E18-B4A2-209388D249E2}"/>
              </a:ext>
            </a:extLst>
          </p:cNvPr>
          <p:cNvSpPr/>
          <p:nvPr/>
        </p:nvSpPr>
        <p:spPr>
          <a:xfrm>
            <a:off x="3078900" y="4340156"/>
            <a:ext cx="661676" cy="6217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8">
            <a:extLst>
              <a:ext uri="{FF2B5EF4-FFF2-40B4-BE49-F238E27FC236}">
                <a16:creationId xmlns:a16="http://schemas.microsoft.com/office/drawing/2014/main" id="{F9E08143-2EA1-4495-AC57-2D987C63150A}"/>
              </a:ext>
            </a:extLst>
          </p:cNvPr>
          <p:cNvSpPr/>
          <p:nvPr/>
        </p:nvSpPr>
        <p:spPr>
          <a:xfrm>
            <a:off x="5459015" y="4338994"/>
            <a:ext cx="661676" cy="6217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278;p30">
            <a:extLst>
              <a:ext uri="{FF2B5EF4-FFF2-40B4-BE49-F238E27FC236}">
                <a16:creationId xmlns:a16="http://schemas.microsoft.com/office/drawing/2014/main" id="{7F5B00BD-AF74-4D1D-967E-8F71CE388F04}"/>
              </a:ext>
            </a:extLst>
          </p:cNvPr>
          <p:cNvSpPr txBox="1">
            <a:spLocks/>
          </p:cNvSpPr>
          <p:nvPr/>
        </p:nvSpPr>
        <p:spPr>
          <a:xfrm>
            <a:off x="2695351" y="5082176"/>
            <a:ext cx="1384968" cy="6217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67,03%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srgbClr val="00BCD4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7D431F-92A1-4C9E-B70C-E6ACE6911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835" y="2504863"/>
            <a:ext cx="5133142" cy="22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973A317-3270-4DD9-9DBD-0ACC855B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295" y="300956"/>
            <a:ext cx="80708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NIVEL DE SATISFACCIÓN POR BANCO</a:t>
            </a:r>
            <a:endParaRPr lang="es-E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35869F-1BCB-40D2-A7EF-846FD1A799DF}"/>
              </a:ext>
            </a:extLst>
          </p:cNvPr>
          <p:cNvSpPr/>
          <p:nvPr/>
        </p:nvSpPr>
        <p:spPr>
          <a:xfrm>
            <a:off x="582394" y="1626519"/>
            <a:ext cx="6717988" cy="4437397"/>
          </a:xfrm>
          <a:prstGeom prst="roundRect">
            <a:avLst>
              <a:gd name="adj" fmla="val 3334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02D39D7C-0A2B-4DFF-96DF-B5E4901005F5}"/>
              </a:ext>
            </a:extLst>
          </p:cNvPr>
          <p:cNvSpPr/>
          <p:nvPr/>
        </p:nvSpPr>
        <p:spPr>
          <a:xfrm>
            <a:off x="1204388" y="3385597"/>
            <a:ext cx="568452" cy="21746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C03903D-8922-4970-9807-5C10E8D48397}"/>
              </a:ext>
            </a:extLst>
          </p:cNvPr>
          <p:cNvSpPr txBox="1"/>
          <p:nvPr/>
        </p:nvSpPr>
        <p:spPr>
          <a:xfrm>
            <a:off x="968282" y="2985487"/>
            <a:ext cx="104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66,37%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Rectangle: Rounded Corners 15">
            <a:extLst>
              <a:ext uri="{FF2B5EF4-FFF2-40B4-BE49-F238E27FC236}">
                <a16:creationId xmlns:a16="http://schemas.microsoft.com/office/drawing/2014/main" id="{10314C86-1D1E-4894-A1D1-5C24F86EB1BB}"/>
              </a:ext>
            </a:extLst>
          </p:cNvPr>
          <p:cNvSpPr/>
          <p:nvPr/>
        </p:nvSpPr>
        <p:spPr>
          <a:xfrm>
            <a:off x="2375765" y="2985487"/>
            <a:ext cx="568452" cy="25747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BF0DBA04-B2AA-4E0A-A05B-0E267DAFDE31}"/>
              </a:ext>
            </a:extLst>
          </p:cNvPr>
          <p:cNvSpPr txBox="1"/>
          <p:nvPr/>
        </p:nvSpPr>
        <p:spPr>
          <a:xfrm>
            <a:off x="2157239" y="2490714"/>
            <a:ext cx="104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71,69%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C830530F-F7E3-4AF3-9ABD-454EB236CBDF}"/>
              </a:ext>
            </a:extLst>
          </p:cNvPr>
          <p:cNvSpPr/>
          <p:nvPr/>
        </p:nvSpPr>
        <p:spPr>
          <a:xfrm>
            <a:off x="3554676" y="3545305"/>
            <a:ext cx="568452" cy="20148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8089918E-7DD2-4AF2-AFD1-D90AE5B27115}"/>
              </a:ext>
            </a:extLst>
          </p:cNvPr>
          <p:cNvSpPr txBox="1"/>
          <p:nvPr/>
        </p:nvSpPr>
        <p:spPr>
          <a:xfrm>
            <a:off x="3311037" y="3112640"/>
            <a:ext cx="104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65,96%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Rectangle: Rounded Corners 15">
            <a:extLst>
              <a:ext uri="{FF2B5EF4-FFF2-40B4-BE49-F238E27FC236}">
                <a16:creationId xmlns:a16="http://schemas.microsoft.com/office/drawing/2014/main" id="{82DB6111-1CE4-40D1-9B78-2ED8516A1A90}"/>
              </a:ext>
            </a:extLst>
          </p:cNvPr>
          <p:cNvSpPr/>
          <p:nvPr/>
        </p:nvSpPr>
        <p:spPr>
          <a:xfrm>
            <a:off x="4726053" y="3256547"/>
            <a:ext cx="568452" cy="230365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41478E43-60E1-45F3-9C7C-557497DD1EC0}"/>
              </a:ext>
            </a:extLst>
          </p:cNvPr>
          <p:cNvSpPr txBox="1"/>
          <p:nvPr/>
        </p:nvSpPr>
        <p:spPr>
          <a:xfrm>
            <a:off x="4489947" y="2676382"/>
            <a:ext cx="104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68,89%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Rectangle: Rounded Corners 15">
            <a:extLst>
              <a:ext uri="{FF2B5EF4-FFF2-40B4-BE49-F238E27FC236}">
                <a16:creationId xmlns:a16="http://schemas.microsoft.com/office/drawing/2014/main" id="{F5FC2F62-B513-4287-82E7-204DD60DCA5B}"/>
              </a:ext>
            </a:extLst>
          </p:cNvPr>
          <p:cNvSpPr/>
          <p:nvPr/>
        </p:nvSpPr>
        <p:spPr>
          <a:xfrm>
            <a:off x="5904964" y="3673641"/>
            <a:ext cx="568452" cy="188655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A80E58B4-EC68-4F51-9067-734819AF15D4}"/>
              </a:ext>
            </a:extLst>
          </p:cNvPr>
          <p:cNvSpPr txBox="1"/>
          <p:nvPr/>
        </p:nvSpPr>
        <p:spPr>
          <a:xfrm>
            <a:off x="5673149" y="3256547"/>
            <a:ext cx="104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64,56%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37FC315C-265A-4E24-8815-8685C010C318}"/>
              </a:ext>
            </a:extLst>
          </p:cNvPr>
          <p:cNvSpPr txBox="1"/>
          <p:nvPr/>
        </p:nvSpPr>
        <p:spPr>
          <a:xfrm>
            <a:off x="944412" y="5619081"/>
            <a:ext cx="1040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282F39"/>
                </a:solidFill>
                <a:latin typeface="Open Sans" panose="020B0606030504020204" pitchFamily="34" charset="0"/>
              </a:rPr>
              <a:t>Pacifico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AF04ED18-9F46-4E59-8908-97F5736EC122}"/>
              </a:ext>
            </a:extLst>
          </p:cNvPr>
          <p:cNvSpPr txBox="1"/>
          <p:nvPr/>
        </p:nvSpPr>
        <p:spPr>
          <a:xfrm>
            <a:off x="1892769" y="5619081"/>
            <a:ext cx="156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dirty="0">
                <a:solidFill>
                  <a:srgbClr val="282F39"/>
                </a:solidFill>
                <a:latin typeface="Open Sans" panose="020B0606030504020204" pitchFamily="34" charset="0"/>
              </a:rPr>
              <a:t>Internacional</a:t>
            </a:r>
            <a:endParaRPr kumimoji="0" lang="es-EC" sz="1200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20DFC2C9-0208-46C9-923C-412EC5716B72}"/>
              </a:ext>
            </a:extLst>
          </p:cNvPr>
          <p:cNvSpPr txBox="1"/>
          <p:nvPr/>
        </p:nvSpPr>
        <p:spPr>
          <a:xfrm>
            <a:off x="3118950" y="5629899"/>
            <a:ext cx="156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dirty="0">
                <a:solidFill>
                  <a:srgbClr val="282F39"/>
                </a:solidFill>
                <a:latin typeface="Open Sans" panose="020B0606030504020204" pitchFamily="34" charset="0"/>
              </a:rPr>
              <a:t>Pichincha</a:t>
            </a:r>
            <a:endParaRPr kumimoji="0" lang="es-EC" sz="1200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496B0490-7D1D-4615-B1A5-A053DABCD0DA}"/>
              </a:ext>
            </a:extLst>
          </p:cNvPr>
          <p:cNvSpPr txBox="1"/>
          <p:nvPr/>
        </p:nvSpPr>
        <p:spPr>
          <a:xfrm>
            <a:off x="4291446" y="5650658"/>
            <a:ext cx="1569601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dirty="0">
                <a:solidFill>
                  <a:srgbClr val="282F39"/>
                </a:solidFill>
                <a:latin typeface="Open Sans" panose="020B0606030504020204" pitchFamily="34" charset="0"/>
              </a:rPr>
              <a:t>Produbanco</a:t>
            </a:r>
            <a:endParaRPr kumimoji="0" lang="es-EC" sz="1200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111F51EA-AF36-4E56-82D7-F9C6C6DBDB0F}"/>
              </a:ext>
            </a:extLst>
          </p:cNvPr>
          <p:cNvSpPr txBox="1"/>
          <p:nvPr/>
        </p:nvSpPr>
        <p:spPr>
          <a:xfrm>
            <a:off x="5451658" y="5617717"/>
            <a:ext cx="156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dirty="0">
                <a:solidFill>
                  <a:srgbClr val="282F39"/>
                </a:solidFill>
                <a:latin typeface="Open Sans" panose="020B0606030504020204" pitchFamily="34" charset="0"/>
              </a:rPr>
              <a:t>Otro</a:t>
            </a:r>
            <a:endParaRPr kumimoji="0" lang="es-EC" sz="1200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2151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8E1A4-8EF5-4424-A738-A39DAC332C9A}"/>
              </a:ext>
            </a:extLst>
          </p:cNvPr>
          <p:cNvSpPr txBox="1"/>
          <p:nvPr/>
        </p:nvSpPr>
        <p:spPr>
          <a:xfrm>
            <a:off x="541403" y="327469"/>
            <a:ext cx="106559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NIVEL DE SATISFACCIÓN POR CANAL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D9C7E57-479F-43DA-8F71-D1ED1D859C78}"/>
              </a:ext>
            </a:extLst>
          </p:cNvPr>
          <p:cNvSpPr/>
          <p:nvPr/>
        </p:nvSpPr>
        <p:spPr>
          <a:xfrm>
            <a:off x="0" y="2336126"/>
            <a:ext cx="7090611" cy="88165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FBCAC91-22FA-42D2-8595-A59D0294F835}"/>
              </a:ext>
            </a:extLst>
          </p:cNvPr>
          <p:cNvSpPr/>
          <p:nvPr/>
        </p:nvSpPr>
        <p:spPr>
          <a:xfrm>
            <a:off x="0" y="3421976"/>
            <a:ext cx="6149959" cy="88165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CD71D03-79C9-4AFB-9E21-FC7620FB235A}"/>
              </a:ext>
            </a:extLst>
          </p:cNvPr>
          <p:cNvSpPr/>
          <p:nvPr/>
        </p:nvSpPr>
        <p:spPr>
          <a:xfrm>
            <a:off x="0" y="4507825"/>
            <a:ext cx="5245028" cy="88165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766C5-8C5C-46F9-9059-A567478299AB}"/>
              </a:ext>
            </a:extLst>
          </p:cNvPr>
          <p:cNvSpPr txBox="1"/>
          <p:nvPr/>
        </p:nvSpPr>
        <p:spPr>
          <a:xfrm>
            <a:off x="368302" y="2600806"/>
            <a:ext cx="273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BANCA EN LÍNEA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E1968-2ED2-4BC3-8C71-A73D58D3F697}"/>
              </a:ext>
            </a:extLst>
          </p:cNvPr>
          <p:cNvSpPr txBox="1"/>
          <p:nvPr/>
        </p:nvSpPr>
        <p:spPr>
          <a:xfrm>
            <a:off x="368302" y="3699711"/>
            <a:ext cx="273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BANCA MÓVIL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9CF14-F47D-421A-A92E-EC6E052DF7A8}"/>
              </a:ext>
            </a:extLst>
          </p:cNvPr>
          <p:cNvSpPr txBox="1"/>
          <p:nvPr/>
        </p:nvSpPr>
        <p:spPr>
          <a:xfrm>
            <a:off x="368302" y="4761295"/>
            <a:ext cx="3080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CAJERO AUTOMÁTICO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284B3-C04A-450B-905F-6482BCDC5FD9}"/>
              </a:ext>
            </a:extLst>
          </p:cNvPr>
          <p:cNvSpPr txBox="1"/>
          <p:nvPr/>
        </p:nvSpPr>
        <p:spPr>
          <a:xfrm>
            <a:off x="5336948" y="2523862"/>
            <a:ext cx="1311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FFFFFF"/>
                </a:solidFill>
                <a:latin typeface="Open Sans" panose="020B0606030504020204" pitchFamily="34" charset="0"/>
              </a:rPr>
              <a:t>69,30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%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125E7-AE05-4E17-8205-CCCAB92465B5}"/>
              </a:ext>
            </a:extLst>
          </p:cNvPr>
          <p:cNvSpPr txBox="1"/>
          <p:nvPr/>
        </p:nvSpPr>
        <p:spPr>
          <a:xfrm>
            <a:off x="4222085" y="3624275"/>
            <a:ext cx="15717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FFFFFF"/>
                </a:solidFill>
                <a:latin typeface="Open Sans" panose="020B0606030504020204" pitchFamily="34" charset="0"/>
              </a:rPr>
              <a:t>68,03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%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1E67C6-944D-410A-B5E2-A861DC868A0B}"/>
              </a:ext>
            </a:extLst>
          </p:cNvPr>
          <p:cNvSpPr txBox="1"/>
          <p:nvPr/>
        </p:nvSpPr>
        <p:spPr>
          <a:xfrm>
            <a:off x="3449056" y="4721660"/>
            <a:ext cx="153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FFFFFF"/>
                </a:solidFill>
                <a:latin typeface="Open Sans" panose="020B0606030504020204" pitchFamily="34" charset="0"/>
              </a:rPr>
              <a:t>64,92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%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2F0F94-543F-4C8A-91EA-1D12B603697E}"/>
              </a:ext>
            </a:extLst>
          </p:cNvPr>
          <p:cNvSpPr txBox="1"/>
          <p:nvPr/>
        </p:nvSpPr>
        <p:spPr>
          <a:xfrm>
            <a:off x="8229269" y="1992122"/>
            <a:ext cx="3469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s-EC" sz="1500" b="0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La banca en línea es el canal preferido por los usuarios del </a:t>
            </a:r>
            <a:r>
              <a:rPr kumimoji="0" lang="es-EC" sz="1500" b="1" i="0" u="none" strike="noStrike" kern="1200" cap="none" spc="0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Banco del Pacífico </a:t>
            </a: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con un 71,53%</a:t>
            </a:r>
            <a:endParaRPr kumimoji="0" lang="es-EC" sz="1500" b="1" i="0" u="none" strike="noStrike" kern="1200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23B007-B49D-40BE-8BF0-4419965B17B5}"/>
              </a:ext>
            </a:extLst>
          </p:cNvPr>
          <p:cNvSpPr/>
          <p:nvPr/>
        </p:nvSpPr>
        <p:spPr>
          <a:xfrm>
            <a:off x="7751216" y="3589206"/>
            <a:ext cx="325386" cy="32538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56416B-CD22-48DC-9061-78D2EE8C2B1D}"/>
              </a:ext>
            </a:extLst>
          </p:cNvPr>
          <p:cNvSpPr/>
          <p:nvPr/>
        </p:nvSpPr>
        <p:spPr>
          <a:xfrm>
            <a:off x="7740323" y="5092187"/>
            <a:ext cx="325386" cy="32538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88D0A98-61C7-4D48-8FA5-3682596B9D57}"/>
              </a:ext>
            </a:extLst>
          </p:cNvPr>
          <p:cNvSpPr/>
          <p:nvPr/>
        </p:nvSpPr>
        <p:spPr>
          <a:xfrm>
            <a:off x="7751216" y="2269104"/>
            <a:ext cx="325386" cy="3253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E54E71-FAB3-4200-8359-F6AE92CA629A}"/>
              </a:ext>
            </a:extLst>
          </p:cNvPr>
          <p:cNvSpPr txBox="1"/>
          <p:nvPr/>
        </p:nvSpPr>
        <p:spPr>
          <a:xfrm>
            <a:off x="8229269" y="3359484"/>
            <a:ext cx="3469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Para los clientes del </a:t>
            </a:r>
            <a:r>
              <a:rPr kumimoji="0" lang="es-EC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Banco Pichincha </a:t>
            </a:r>
            <a:r>
              <a:rPr kumimoji="0" lang="es-EC" sz="15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la Banca Móvil genera la mayor satisfacción</a:t>
            </a: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 con un 68,15%</a:t>
            </a:r>
            <a:endParaRPr kumimoji="0" lang="es-EC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77D1D6-EFB3-4CDC-8B23-6E329DA954F2}"/>
              </a:ext>
            </a:extLst>
          </p:cNvPr>
          <p:cNvSpPr txBox="1"/>
          <p:nvPr/>
        </p:nvSpPr>
        <p:spPr>
          <a:xfrm>
            <a:off x="8229269" y="4721660"/>
            <a:ext cx="3469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Para los clientes del </a:t>
            </a:r>
            <a:r>
              <a:rPr lang="es-EC" sz="1500" b="1" dirty="0">
                <a:solidFill>
                  <a:srgbClr val="FFC000"/>
                </a:solidFill>
                <a:latin typeface="Open Sans" panose="020B0606030504020204" pitchFamily="34" charset="0"/>
              </a:rPr>
              <a:t>Banco Internacional </a:t>
            </a: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el cajero automático brinda una mayor satisfacción con un  73%</a:t>
            </a:r>
            <a:endParaRPr kumimoji="0" lang="es-EC" sz="1500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7A551D9-4DCA-425C-8BC9-15560E2F1542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689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8E1A4-8EF5-4424-A738-A39DAC332C9A}"/>
              </a:ext>
            </a:extLst>
          </p:cNvPr>
          <p:cNvSpPr txBox="1"/>
          <p:nvPr/>
        </p:nvSpPr>
        <p:spPr>
          <a:xfrm>
            <a:off x="641686" y="-46311"/>
            <a:ext cx="10908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NIVEL DE SATISFACCIÓN POR EDAD Y GENERO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7A551D9-4DCA-425C-8BC9-15560E2F1542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B22962D3-4A7D-4EB3-94D9-0E62EDDAB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073087"/>
              </p:ext>
            </p:extLst>
          </p:nvPr>
        </p:nvGraphicFramePr>
        <p:xfrm>
          <a:off x="-154538" y="2224535"/>
          <a:ext cx="6683955" cy="361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46">
            <a:extLst>
              <a:ext uri="{FF2B5EF4-FFF2-40B4-BE49-F238E27FC236}">
                <a16:creationId xmlns:a16="http://schemas.microsoft.com/office/drawing/2014/main" id="{89180BD1-A628-4C5D-93F6-7A6B9BAC8EDA}"/>
              </a:ext>
            </a:extLst>
          </p:cNvPr>
          <p:cNvSpPr/>
          <p:nvPr/>
        </p:nvSpPr>
        <p:spPr>
          <a:xfrm>
            <a:off x="7966247" y="3277100"/>
            <a:ext cx="3697001" cy="86177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45">
            <a:extLst>
              <a:ext uri="{FF2B5EF4-FFF2-40B4-BE49-F238E27FC236}">
                <a16:creationId xmlns:a16="http://schemas.microsoft.com/office/drawing/2014/main" id="{37D95B1E-829A-4CD9-A6C8-500FB83DC393}"/>
              </a:ext>
            </a:extLst>
          </p:cNvPr>
          <p:cNvSpPr/>
          <p:nvPr/>
        </p:nvSpPr>
        <p:spPr>
          <a:xfrm>
            <a:off x="7966247" y="1936053"/>
            <a:ext cx="3697001" cy="86177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EF97D5E4-7832-49D8-85D1-4F9716A8F9E0}"/>
              </a:ext>
            </a:extLst>
          </p:cNvPr>
          <p:cNvGrpSpPr/>
          <p:nvPr/>
        </p:nvGrpSpPr>
        <p:grpSpPr>
          <a:xfrm>
            <a:off x="7106657" y="3104525"/>
            <a:ext cx="667990" cy="1180413"/>
            <a:chOff x="6269038" y="1778000"/>
            <a:chExt cx="2230437" cy="4565651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450B2F4-ABB8-4DDF-BB68-B27F8B6E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1778000"/>
              <a:ext cx="792162" cy="773113"/>
            </a:xfrm>
            <a:custGeom>
              <a:avLst/>
              <a:gdLst>
                <a:gd name="T0" fmla="*/ 35 w 249"/>
                <a:gd name="T1" fmla="*/ 204 h 243"/>
                <a:gd name="T2" fmla="*/ 93 w 249"/>
                <a:gd name="T3" fmla="*/ 236 h 243"/>
                <a:gd name="T4" fmla="*/ 177 w 249"/>
                <a:gd name="T5" fmla="*/ 229 h 243"/>
                <a:gd name="T6" fmla="*/ 219 w 249"/>
                <a:gd name="T7" fmla="*/ 198 h 243"/>
                <a:gd name="T8" fmla="*/ 245 w 249"/>
                <a:gd name="T9" fmla="*/ 146 h 243"/>
                <a:gd name="T10" fmla="*/ 246 w 249"/>
                <a:gd name="T11" fmla="*/ 105 h 243"/>
                <a:gd name="T12" fmla="*/ 228 w 249"/>
                <a:gd name="T13" fmla="*/ 58 h 243"/>
                <a:gd name="T14" fmla="*/ 161 w 249"/>
                <a:gd name="T15" fmla="*/ 10 h 243"/>
                <a:gd name="T16" fmla="*/ 60 w 249"/>
                <a:gd name="T17" fmla="*/ 22 h 243"/>
                <a:gd name="T18" fmla="*/ 1 w 249"/>
                <a:gd name="T19" fmla="*/ 122 h 243"/>
                <a:gd name="T20" fmla="*/ 6 w 249"/>
                <a:gd name="T21" fmla="*/ 158 h 243"/>
                <a:gd name="T22" fmla="*/ 35 w 249"/>
                <a:gd name="T23" fmla="*/ 20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43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85296FE7-10AB-4C9E-96A4-818A7123A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2595563"/>
              <a:ext cx="2230437" cy="3748088"/>
            </a:xfrm>
            <a:custGeom>
              <a:avLst/>
              <a:gdLst>
                <a:gd name="T0" fmla="*/ 279 w 701"/>
                <a:gd name="T1" fmla="*/ 1178 h 1178"/>
                <a:gd name="T2" fmla="*/ 339 w 701"/>
                <a:gd name="T3" fmla="*/ 1125 h 1178"/>
                <a:gd name="T4" fmla="*/ 339 w 701"/>
                <a:gd name="T5" fmla="*/ 724 h 1178"/>
                <a:gd name="T6" fmla="*/ 342 w 701"/>
                <a:gd name="T7" fmla="*/ 716 h 1178"/>
                <a:gd name="T8" fmla="*/ 365 w 701"/>
                <a:gd name="T9" fmla="*/ 720 h 1178"/>
                <a:gd name="T10" fmla="*/ 365 w 701"/>
                <a:gd name="T11" fmla="*/ 1114 h 1178"/>
                <a:gd name="T12" fmla="*/ 426 w 701"/>
                <a:gd name="T13" fmla="*/ 1178 h 1178"/>
                <a:gd name="T14" fmla="*/ 481 w 701"/>
                <a:gd name="T15" fmla="*/ 1142 h 1178"/>
                <a:gd name="T16" fmla="*/ 482 w 701"/>
                <a:gd name="T17" fmla="*/ 1139 h 1178"/>
                <a:gd name="T18" fmla="*/ 486 w 701"/>
                <a:gd name="T19" fmla="*/ 1110 h 1178"/>
                <a:gd name="T20" fmla="*/ 493 w 701"/>
                <a:gd name="T21" fmla="*/ 716 h 1178"/>
                <a:gd name="T22" fmla="*/ 640 w 701"/>
                <a:gd name="T23" fmla="*/ 715 h 1178"/>
                <a:gd name="T24" fmla="*/ 630 w 701"/>
                <a:gd name="T25" fmla="*/ 680 h 1178"/>
                <a:gd name="T26" fmla="*/ 604 w 701"/>
                <a:gd name="T27" fmla="*/ 594 h 1178"/>
                <a:gd name="T28" fmla="*/ 581 w 701"/>
                <a:gd name="T29" fmla="*/ 515 h 1178"/>
                <a:gd name="T30" fmla="*/ 548 w 701"/>
                <a:gd name="T31" fmla="*/ 406 h 1178"/>
                <a:gd name="T32" fmla="*/ 520 w 701"/>
                <a:gd name="T33" fmla="*/ 308 h 1178"/>
                <a:gd name="T34" fmla="*/ 494 w 701"/>
                <a:gd name="T35" fmla="*/ 223 h 1178"/>
                <a:gd name="T36" fmla="*/ 482 w 701"/>
                <a:gd name="T37" fmla="*/ 166 h 1178"/>
                <a:gd name="T38" fmla="*/ 505 w 701"/>
                <a:gd name="T39" fmla="*/ 173 h 1178"/>
                <a:gd name="T40" fmla="*/ 543 w 701"/>
                <a:gd name="T41" fmla="*/ 299 h 1178"/>
                <a:gd name="T42" fmla="*/ 571 w 701"/>
                <a:gd name="T43" fmla="*/ 395 h 1178"/>
                <a:gd name="T44" fmla="*/ 599 w 701"/>
                <a:gd name="T45" fmla="*/ 487 h 1178"/>
                <a:gd name="T46" fmla="*/ 688 w 701"/>
                <a:gd name="T47" fmla="*/ 497 h 1178"/>
                <a:gd name="T48" fmla="*/ 688 w 701"/>
                <a:gd name="T49" fmla="*/ 429 h 1178"/>
                <a:gd name="T50" fmla="*/ 662 w 701"/>
                <a:gd name="T51" fmla="*/ 337 h 1178"/>
                <a:gd name="T52" fmla="*/ 633 w 701"/>
                <a:gd name="T53" fmla="*/ 240 h 1178"/>
                <a:gd name="T54" fmla="*/ 608 w 701"/>
                <a:gd name="T55" fmla="*/ 157 h 1178"/>
                <a:gd name="T56" fmla="*/ 525 w 701"/>
                <a:gd name="T57" fmla="*/ 24 h 1178"/>
                <a:gd name="T58" fmla="*/ 437 w 701"/>
                <a:gd name="T59" fmla="*/ 0 h 1178"/>
                <a:gd name="T60" fmla="*/ 215 w 701"/>
                <a:gd name="T61" fmla="*/ 8 h 1178"/>
                <a:gd name="T62" fmla="*/ 120 w 701"/>
                <a:gd name="T63" fmla="*/ 89 h 1178"/>
                <a:gd name="T64" fmla="*/ 91 w 701"/>
                <a:gd name="T65" fmla="*/ 172 h 1178"/>
                <a:gd name="T66" fmla="*/ 66 w 701"/>
                <a:gd name="T67" fmla="*/ 257 h 1178"/>
                <a:gd name="T68" fmla="*/ 37 w 701"/>
                <a:gd name="T69" fmla="*/ 355 h 1178"/>
                <a:gd name="T70" fmla="*/ 8 w 701"/>
                <a:gd name="T71" fmla="*/ 450 h 1178"/>
                <a:gd name="T72" fmla="*/ 95 w 701"/>
                <a:gd name="T73" fmla="*/ 503 h 1178"/>
                <a:gd name="T74" fmla="*/ 119 w 701"/>
                <a:gd name="T75" fmla="*/ 443 h 1178"/>
                <a:gd name="T76" fmla="*/ 145 w 701"/>
                <a:gd name="T77" fmla="*/ 356 h 1178"/>
                <a:gd name="T78" fmla="*/ 171 w 701"/>
                <a:gd name="T79" fmla="*/ 269 h 1178"/>
                <a:gd name="T80" fmla="*/ 201 w 701"/>
                <a:gd name="T81" fmla="*/ 169 h 1178"/>
                <a:gd name="T82" fmla="*/ 224 w 701"/>
                <a:gd name="T83" fmla="*/ 166 h 1178"/>
                <a:gd name="T84" fmla="*/ 222 w 701"/>
                <a:gd name="T85" fmla="*/ 187 h 1178"/>
                <a:gd name="T86" fmla="*/ 192 w 701"/>
                <a:gd name="T87" fmla="*/ 285 h 1178"/>
                <a:gd name="T88" fmla="*/ 163 w 701"/>
                <a:gd name="T89" fmla="*/ 381 h 1178"/>
                <a:gd name="T90" fmla="*/ 135 w 701"/>
                <a:gd name="T91" fmla="*/ 477 h 1178"/>
                <a:gd name="T92" fmla="*/ 109 w 701"/>
                <a:gd name="T93" fmla="*/ 563 h 1178"/>
                <a:gd name="T94" fmla="*/ 77 w 701"/>
                <a:gd name="T95" fmla="*/ 669 h 1178"/>
                <a:gd name="T96" fmla="*/ 70 w 701"/>
                <a:gd name="T97" fmla="*/ 716 h 1178"/>
                <a:gd name="T98" fmla="*/ 218 w 701"/>
                <a:gd name="T99" fmla="*/ 722 h 1178"/>
                <a:gd name="T100" fmla="*/ 218 w 701"/>
                <a:gd name="T101" fmla="*/ 1123 h 1178"/>
                <a:gd name="T102" fmla="*/ 228 w 701"/>
                <a:gd name="T103" fmla="*/ 115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1" h="1178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21">
            <a:extLst>
              <a:ext uri="{FF2B5EF4-FFF2-40B4-BE49-F238E27FC236}">
                <a16:creationId xmlns:a16="http://schemas.microsoft.com/office/drawing/2014/main" id="{AC6E8812-E817-455C-BB24-67CDFFED24ED}"/>
              </a:ext>
            </a:extLst>
          </p:cNvPr>
          <p:cNvGrpSpPr/>
          <p:nvPr/>
        </p:nvGrpSpPr>
        <p:grpSpPr>
          <a:xfrm>
            <a:off x="7171739" y="1849523"/>
            <a:ext cx="500349" cy="1118689"/>
            <a:chOff x="3046413" y="2012950"/>
            <a:chExt cx="1851025" cy="4549776"/>
          </a:xfrm>
          <a:solidFill>
            <a:schemeClr val="accent2"/>
          </a:solidFill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53C7A0B-323D-4B1C-81DF-9DE54F17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E36324D-0D4C-4A56-AEB6-AE1A48CFD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9BEDD465-3AD8-4212-B7E0-284EF4513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10">
              <a:extLst>
                <a:ext uri="{FF2B5EF4-FFF2-40B4-BE49-F238E27FC236}">
                  <a16:creationId xmlns:a16="http://schemas.microsoft.com/office/drawing/2014/main" id="{B8F0D5B5-E94E-4678-A510-6B6C60D85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4BB605F5-451B-41AE-8C31-8823C363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ectangle 1">
            <a:extLst>
              <a:ext uri="{FF2B5EF4-FFF2-40B4-BE49-F238E27FC236}">
                <a16:creationId xmlns:a16="http://schemas.microsoft.com/office/drawing/2014/main" id="{451209CF-0096-4AFC-8858-347FFEC28A7F}"/>
              </a:ext>
            </a:extLst>
          </p:cNvPr>
          <p:cNvSpPr/>
          <p:nvPr/>
        </p:nvSpPr>
        <p:spPr>
          <a:xfrm>
            <a:off x="7966249" y="1936053"/>
            <a:ext cx="2669670" cy="861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CF01F278-164F-422F-8F78-A0B18521BD0D}"/>
              </a:ext>
            </a:extLst>
          </p:cNvPr>
          <p:cNvSpPr/>
          <p:nvPr/>
        </p:nvSpPr>
        <p:spPr>
          <a:xfrm>
            <a:off x="7966247" y="3277100"/>
            <a:ext cx="2669671" cy="8617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42">
            <a:extLst>
              <a:ext uri="{FF2B5EF4-FFF2-40B4-BE49-F238E27FC236}">
                <a16:creationId xmlns:a16="http://schemas.microsoft.com/office/drawing/2014/main" id="{414EAA6C-A6C3-4563-91E3-485205F2DD89}"/>
              </a:ext>
            </a:extLst>
          </p:cNvPr>
          <p:cNvSpPr txBox="1"/>
          <p:nvPr/>
        </p:nvSpPr>
        <p:spPr>
          <a:xfrm>
            <a:off x="8277815" y="2027731"/>
            <a:ext cx="17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67,06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</p:txBody>
      </p:sp>
      <p:sp>
        <p:nvSpPr>
          <p:cNvPr id="41" name="TextBox 44">
            <a:extLst>
              <a:ext uri="{FF2B5EF4-FFF2-40B4-BE49-F238E27FC236}">
                <a16:creationId xmlns:a16="http://schemas.microsoft.com/office/drawing/2014/main" id="{4E834716-2CF0-4FC4-B12C-9E34E958E218}"/>
              </a:ext>
            </a:extLst>
          </p:cNvPr>
          <p:cNvSpPr txBox="1"/>
          <p:nvPr/>
        </p:nvSpPr>
        <p:spPr>
          <a:xfrm>
            <a:off x="8154035" y="3384821"/>
            <a:ext cx="186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67,01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9CF9B180-CE29-4DCB-8BC5-5A5CA51156C0}"/>
              </a:ext>
            </a:extLst>
          </p:cNvPr>
          <p:cNvSpPr/>
          <p:nvPr/>
        </p:nvSpPr>
        <p:spPr>
          <a:xfrm>
            <a:off x="7966247" y="4677528"/>
            <a:ext cx="3697001" cy="86177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18">
            <a:extLst>
              <a:ext uri="{FF2B5EF4-FFF2-40B4-BE49-F238E27FC236}">
                <a16:creationId xmlns:a16="http://schemas.microsoft.com/office/drawing/2014/main" id="{1470F422-3930-46CE-A72F-69D7F02C485E}"/>
              </a:ext>
            </a:extLst>
          </p:cNvPr>
          <p:cNvGrpSpPr/>
          <p:nvPr/>
        </p:nvGrpSpPr>
        <p:grpSpPr>
          <a:xfrm>
            <a:off x="7106657" y="4504953"/>
            <a:ext cx="667990" cy="1180413"/>
            <a:chOff x="6269038" y="1778000"/>
            <a:chExt cx="2230437" cy="4565651"/>
          </a:xfrm>
          <a:solidFill>
            <a:schemeClr val="accent1">
              <a:lumMod val="75000"/>
            </a:schemeClr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BCC3FC67-D17C-41BD-B06E-ABE571F9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1778000"/>
              <a:ext cx="792162" cy="773113"/>
            </a:xfrm>
            <a:custGeom>
              <a:avLst/>
              <a:gdLst>
                <a:gd name="T0" fmla="*/ 35 w 249"/>
                <a:gd name="T1" fmla="*/ 204 h 243"/>
                <a:gd name="T2" fmla="*/ 93 w 249"/>
                <a:gd name="T3" fmla="*/ 236 h 243"/>
                <a:gd name="T4" fmla="*/ 177 w 249"/>
                <a:gd name="T5" fmla="*/ 229 h 243"/>
                <a:gd name="T6" fmla="*/ 219 w 249"/>
                <a:gd name="T7" fmla="*/ 198 h 243"/>
                <a:gd name="T8" fmla="*/ 245 w 249"/>
                <a:gd name="T9" fmla="*/ 146 h 243"/>
                <a:gd name="T10" fmla="*/ 246 w 249"/>
                <a:gd name="T11" fmla="*/ 105 h 243"/>
                <a:gd name="T12" fmla="*/ 228 w 249"/>
                <a:gd name="T13" fmla="*/ 58 h 243"/>
                <a:gd name="T14" fmla="*/ 161 w 249"/>
                <a:gd name="T15" fmla="*/ 10 h 243"/>
                <a:gd name="T16" fmla="*/ 60 w 249"/>
                <a:gd name="T17" fmla="*/ 22 h 243"/>
                <a:gd name="T18" fmla="*/ 1 w 249"/>
                <a:gd name="T19" fmla="*/ 122 h 243"/>
                <a:gd name="T20" fmla="*/ 6 w 249"/>
                <a:gd name="T21" fmla="*/ 158 h 243"/>
                <a:gd name="T22" fmla="*/ 35 w 249"/>
                <a:gd name="T23" fmla="*/ 20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43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5E96D076-3DC8-4929-8416-AEE7CA184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2595563"/>
              <a:ext cx="2230437" cy="3748088"/>
            </a:xfrm>
            <a:custGeom>
              <a:avLst/>
              <a:gdLst>
                <a:gd name="T0" fmla="*/ 279 w 701"/>
                <a:gd name="T1" fmla="*/ 1178 h 1178"/>
                <a:gd name="T2" fmla="*/ 339 w 701"/>
                <a:gd name="T3" fmla="*/ 1125 h 1178"/>
                <a:gd name="T4" fmla="*/ 339 w 701"/>
                <a:gd name="T5" fmla="*/ 724 h 1178"/>
                <a:gd name="T6" fmla="*/ 342 w 701"/>
                <a:gd name="T7" fmla="*/ 716 h 1178"/>
                <a:gd name="T8" fmla="*/ 365 w 701"/>
                <a:gd name="T9" fmla="*/ 720 h 1178"/>
                <a:gd name="T10" fmla="*/ 365 w 701"/>
                <a:gd name="T11" fmla="*/ 1114 h 1178"/>
                <a:gd name="T12" fmla="*/ 426 w 701"/>
                <a:gd name="T13" fmla="*/ 1178 h 1178"/>
                <a:gd name="T14" fmla="*/ 481 w 701"/>
                <a:gd name="T15" fmla="*/ 1142 h 1178"/>
                <a:gd name="T16" fmla="*/ 482 w 701"/>
                <a:gd name="T17" fmla="*/ 1139 h 1178"/>
                <a:gd name="T18" fmla="*/ 486 w 701"/>
                <a:gd name="T19" fmla="*/ 1110 h 1178"/>
                <a:gd name="T20" fmla="*/ 493 w 701"/>
                <a:gd name="T21" fmla="*/ 716 h 1178"/>
                <a:gd name="T22" fmla="*/ 640 w 701"/>
                <a:gd name="T23" fmla="*/ 715 h 1178"/>
                <a:gd name="T24" fmla="*/ 630 w 701"/>
                <a:gd name="T25" fmla="*/ 680 h 1178"/>
                <a:gd name="T26" fmla="*/ 604 w 701"/>
                <a:gd name="T27" fmla="*/ 594 h 1178"/>
                <a:gd name="T28" fmla="*/ 581 w 701"/>
                <a:gd name="T29" fmla="*/ 515 h 1178"/>
                <a:gd name="T30" fmla="*/ 548 w 701"/>
                <a:gd name="T31" fmla="*/ 406 h 1178"/>
                <a:gd name="T32" fmla="*/ 520 w 701"/>
                <a:gd name="T33" fmla="*/ 308 h 1178"/>
                <a:gd name="T34" fmla="*/ 494 w 701"/>
                <a:gd name="T35" fmla="*/ 223 h 1178"/>
                <a:gd name="T36" fmla="*/ 482 w 701"/>
                <a:gd name="T37" fmla="*/ 166 h 1178"/>
                <a:gd name="T38" fmla="*/ 505 w 701"/>
                <a:gd name="T39" fmla="*/ 173 h 1178"/>
                <a:gd name="T40" fmla="*/ 543 w 701"/>
                <a:gd name="T41" fmla="*/ 299 h 1178"/>
                <a:gd name="T42" fmla="*/ 571 w 701"/>
                <a:gd name="T43" fmla="*/ 395 h 1178"/>
                <a:gd name="T44" fmla="*/ 599 w 701"/>
                <a:gd name="T45" fmla="*/ 487 h 1178"/>
                <a:gd name="T46" fmla="*/ 688 w 701"/>
                <a:gd name="T47" fmla="*/ 497 h 1178"/>
                <a:gd name="T48" fmla="*/ 688 w 701"/>
                <a:gd name="T49" fmla="*/ 429 h 1178"/>
                <a:gd name="T50" fmla="*/ 662 w 701"/>
                <a:gd name="T51" fmla="*/ 337 h 1178"/>
                <a:gd name="T52" fmla="*/ 633 w 701"/>
                <a:gd name="T53" fmla="*/ 240 h 1178"/>
                <a:gd name="T54" fmla="*/ 608 w 701"/>
                <a:gd name="T55" fmla="*/ 157 h 1178"/>
                <a:gd name="T56" fmla="*/ 525 w 701"/>
                <a:gd name="T57" fmla="*/ 24 h 1178"/>
                <a:gd name="T58" fmla="*/ 437 w 701"/>
                <a:gd name="T59" fmla="*/ 0 h 1178"/>
                <a:gd name="T60" fmla="*/ 215 w 701"/>
                <a:gd name="T61" fmla="*/ 8 h 1178"/>
                <a:gd name="T62" fmla="*/ 120 w 701"/>
                <a:gd name="T63" fmla="*/ 89 h 1178"/>
                <a:gd name="T64" fmla="*/ 91 w 701"/>
                <a:gd name="T65" fmla="*/ 172 h 1178"/>
                <a:gd name="T66" fmla="*/ 66 w 701"/>
                <a:gd name="T67" fmla="*/ 257 h 1178"/>
                <a:gd name="T68" fmla="*/ 37 w 701"/>
                <a:gd name="T69" fmla="*/ 355 h 1178"/>
                <a:gd name="T70" fmla="*/ 8 w 701"/>
                <a:gd name="T71" fmla="*/ 450 h 1178"/>
                <a:gd name="T72" fmla="*/ 95 w 701"/>
                <a:gd name="T73" fmla="*/ 503 h 1178"/>
                <a:gd name="T74" fmla="*/ 119 w 701"/>
                <a:gd name="T75" fmla="*/ 443 h 1178"/>
                <a:gd name="T76" fmla="*/ 145 w 701"/>
                <a:gd name="T77" fmla="*/ 356 h 1178"/>
                <a:gd name="T78" fmla="*/ 171 w 701"/>
                <a:gd name="T79" fmla="*/ 269 h 1178"/>
                <a:gd name="T80" fmla="*/ 201 w 701"/>
                <a:gd name="T81" fmla="*/ 169 h 1178"/>
                <a:gd name="T82" fmla="*/ 224 w 701"/>
                <a:gd name="T83" fmla="*/ 166 h 1178"/>
                <a:gd name="T84" fmla="*/ 222 w 701"/>
                <a:gd name="T85" fmla="*/ 187 h 1178"/>
                <a:gd name="T86" fmla="*/ 192 w 701"/>
                <a:gd name="T87" fmla="*/ 285 h 1178"/>
                <a:gd name="T88" fmla="*/ 163 w 701"/>
                <a:gd name="T89" fmla="*/ 381 h 1178"/>
                <a:gd name="T90" fmla="*/ 135 w 701"/>
                <a:gd name="T91" fmla="*/ 477 h 1178"/>
                <a:gd name="T92" fmla="*/ 109 w 701"/>
                <a:gd name="T93" fmla="*/ 563 h 1178"/>
                <a:gd name="T94" fmla="*/ 77 w 701"/>
                <a:gd name="T95" fmla="*/ 669 h 1178"/>
                <a:gd name="T96" fmla="*/ 70 w 701"/>
                <a:gd name="T97" fmla="*/ 716 h 1178"/>
                <a:gd name="T98" fmla="*/ 218 w 701"/>
                <a:gd name="T99" fmla="*/ 722 h 1178"/>
                <a:gd name="T100" fmla="*/ 218 w 701"/>
                <a:gd name="T101" fmla="*/ 1123 h 1178"/>
                <a:gd name="T102" fmla="*/ 228 w 701"/>
                <a:gd name="T103" fmla="*/ 115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1" h="1178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Rectangle 40">
            <a:extLst>
              <a:ext uri="{FF2B5EF4-FFF2-40B4-BE49-F238E27FC236}">
                <a16:creationId xmlns:a16="http://schemas.microsoft.com/office/drawing/2014/main" id="{F98496ED-CEE2-412A-91DF-861955669DAB}"/>
              </a:ext>
            </a:extLst>
          </p:cNvPr>
          <p:cNvSpPr/>
          <p:nvPr/>
        </p:nvSpPr>
        <p:spPr>
          <a:xfrm>
            <a:off x="7966247" y="4677528"/>
            <a:ext cx="2669671" cy="8617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44">
            <a:extLst>
              <a:ext uri="{FF2B5EF4-FFF2-40B4-BE49-F238E27FC236}">
                <a16:creationId xmlns:a16="http://schemas.microsoft.com/office/drawing/2014/main" id="{4EC13C20-C652-4A14-A3EC-4B081411E24C}"/>
              </a:ext>
            </a:extLst>
          </p:cNvPr>
          <p:cNvSpPr txBox="1"/>
          <p:nvPr/>
        </p:nvSpPr>
        <p:spPr>
          <a:xfrm>
            <a:off x="8154035" y="4785249"/>
            <a:ext cx="186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66</a:t>
            </a:r>
            <a:r>
              <a:rPr lang="en-US" sz="36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,98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BD352D9F-E02D-4F92-AE65-AFEFDAF79DC1}"/>
              </a:ext>
            </a:extLst>
          </p:cNvPr>
          <p:cNvCxnSpPr/>
          <p:nvPr/>
        </p:nvCxnSpPr>
        <p:spPr>
          <a:xfrm>
            <a:off x="6743789" y="1582535"/>
            <a:ext cx="0" cy="4897232"/>
          </a:xfrm>
          <a:prstGeom prst="line">
            <a:avLst/>
          </a:prstGeom>
          <a:ln w="254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7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077324" y="-65669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5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INTRODUCCIÓN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2C3E80-4A3E-48A8-B202-967F66B70F06}"/>
              </a:ext>
            </a:extLst>
          </p:cNvPr>
          <p:cNvGrpSpPr/>
          <p:nvPr/>
        </p:nvGrpSpPr>
        <p:grpSpPr>
          <a:xfrm>
            <a:off x="6705796" y="880084"/>
            <a:ext cx="2939774" cy="4017819"/>
            <a:chOff x="3992563" y="8795874"/>
            <a:chExt cx="3981450" cy="5593226"/>
          </a:xfrm>
          <a:solidFill>
            <a:schemeClr val="tx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79F9A5C-D64D-4C0B-9FF3-2FD1B887C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63" y="9158288"/>
              <a:ext cx="2085975" cy="3246438"/>
            </a:xfrm>
            <a:custGeom>
              <a:avLst/>
              <a:gdLst>
                <a:gd name="T0" fmla="*/ 462 w 891"/>
                <a:gd name="T1" fmla="*/ 914 h 1376"/>
                <a:gd name="T2" fmla="*/ 445 w 891"/>
                <a:gd name="T3" fmla="*/ 998 h 1376"/>
                <a:gd name="T4" fmla="*/ 411 w 891"/>
                <a:gd name="T5" fmla="*/ 1281 h 1376"/>
                <a:gd name="T6" fmla="*/ 304 w 891"/>
                <a:gd name="T7" fmla="*/ 1368 h 1376"/>
                <a:gd name="T8" fmla="*/ 229 w 891"/>
                <a:gd name="T9" fmla="*/ 1258 h 1376"/>
                <a:gd name="T10" fmla="*/ 278 w 891"/>
                <a:gd name="T11" fmla="*/ 869 h 1376"/>
                <a:gd name="T12" fmla="*/ 329 w 891"/>
                <a:gd name="T13" fmla="*/ 781 h 1376"/>
                <a:gd name="T14" fmla="*/ 501 w 891"/>
                <a:gd name="T15" fmla="*/ 636 h 1376"/>
                <a:gd name="T16" fmla="*/ 375 w 891"/>
                <a:gd name="T17" fmla="*/ 450 h 1376"/>
                <a:gd name="T18" fmla="*/ 369 w 891"/>
                <a:gd name="T19" fmla="*/ 481 h 1376"/>
                <a:gd name="T20" fmla="*/ 300 w 891"/>
                <a:gd name="T21" fmla="*/ 626 h 1376"/>
                <a:gd name="T22" fmla="*/ 119 w 891"/>
                <a:gd name="T23" fmla="*/ 770 h 1376"/>
                <a:gd name="T24" fmla="*/ 29 w 891"/>
                <a:gd name="T25" fmla="*/ 768 h 1376"/>
                <a:gd name="T26" fmla="*/ 43 w 891"/>
                <a:gd name="T27" fmla="*/ 680 h 1376"/>
                <a:gd name="T28" fmla="*/ 220 w 891"/>
                <a:gd name="T29" fmla="*/ 540 h 1376"/>
                <a:gd name="T30" fmla="*/ 252 w 891"/>
                <a:gd name="T31" fmla="*/ 470 h 1376"/>
                <a:gd name="T32" fmla="*/ 243 w 891"/>
                <a:gd name="T33" fmla="*/ 267 h 1376"/>
                <a:gd name="T34" fmla="*/ 282 w 891"/>
                <a:gd name="T35" fmla="*/ 187 h 1376"/>
                <a:gd name="T36" fmla="*/ 505 w 891"/>
                <a:gd name="T37" fmla="*/ 37 h 1376"/>
                <a:gd name="T38" fmla="*/ 687 w 891"/>
                <a:gd name="T39" fmla="*/ 61 h 1376"/>
                <a:gd name="T40" fmla="*/ 731 w 891"/>
                <a:gd name="T41" fmla="*/ 91 h 1376"/>
                <a:gd name="T42" fmla="*/ 770 w 891"/>
                <a:gd name="T43" fmla="*/ 300 h 1376"/>
                <a:gd name="T44" fmla="*/ 680 w 891"/>
                <a:gd name="T45" fmla="*/ 171 h 1376"/>
                <a:gd name="T46" fmla="*/ 672 w 891"/>
                <a:gd name="T47" fmla="*/ 176 h 1376"/>
                <a:gd name="T48" fmla="*/ 687 w 891"/>
                <a:gd name="T49" fmla="*/ 206 h 1376"/>
                <a:gd name="T50" fmla="*/ 854 w 891"/>
                <a:gd name="T51" fmla="*/ 459 h 1376"/>
                <a:gd name="T52" fmla="*/ 834 w 891"/>
                <a:gd name="T53" fmla="*/ 598 h 1376"/>
                <a:gd name="T54" fmla="*/ 462 w 891"/>
                <a:gd name="T55" fmla="*/ 914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1" h="1376">
                  <a:moveTo>
                    <a:pt x="462" y="914"/>
                  </a:moveTo>
                  <a:cubicBezTo>
                    <a:pt x="445" y="930"/>
                    <a:pt x="448" y="969"/>
                    <a:pt x="445" y="998"/>
                  </a:cubicBezTo>
                  <a:cubicBezTo>
                    <a:pt x="433" y="1092"/>
                    <a:pt x="423" y="1187"/>
                    <a:pt x="411" y="1281"/>
                  </a:cubicBezTo>
                  <a:cubicBezTo>
                    <a:pt x="403" y="1340"/>
                    <a:pt x="358" y="1376"/>
                    <a:pt x="304" y="1368"/>
                  </a:cubicBezTo>
                  <a:cubicBezTo>
                    <a:pt x="251" y="1360"/>
                    <a:pt x="222" y="1316"/>
                    <a:pt x="229" y="1258"/>
                  </a:cubicBezTo>
                  <a:cubicBezTo>
                    <a:pt x="245" y="1128"/>
                    <a:pt x="258" y="998"/>
                    <a:pt x="278" y="869"/>
                  </a:cubicBezTo>
                  <a:cubicBezTo>
                    <a:pt x="283" y="838"/>
                    <a:pt x="305" y="804"/>
                    <a:pt x="329" y="781"/>
                  </a:cubicBezTo>
                  <a:cubicBezTo>
                    <a:pt x="382" y="730"/>
                    <a:pt x="441" y="686"/>
                    <a:pt x="501" y="636"/>
                  </a:cubicBezTo>
                  <a:cubicBezTo>
                    <a:pt x="460" y="575"/>
                    <a:pt x="420" y="516"/>
                    <a:pt x="375" y="450"/>
                  </a:cubicBezTo>
                  <a:cubicBezTo>
                    <a:pt x="372" y="466"/>
                    <a:pt x="368" y="474"/>
                    <a:pt x="369" y="481"/>
                  </a:cubicBezTo>
                  <a:cubicBezTo>
                    <a:pt x="384" y="548"/>
                    <a:pt x="352" y="589"/>
                    <a:pt x="300" y="626"/>
                  </a:cubicBezTo>
                  <a:cubicBezTo>
                    <a:pt x="237" y="671"/>
                    <a:pt x="180" y="723"/>
                    <a:pt x="119" y="770"/>
                  </a:cubicBezTo>
                  <a:cubicBezTo>
                    <a:pt x="90" y="793"/>
                    <a:pt x="57" y="800"/>
                    <a:pt x="29" y="768"/>
                  </a:cubicBezTo>
                  <a:cubicBezTo>
                    <a:pt x="0" y="736"/>
                    <a:pt x="14" y="705"/>
                    <a:pt x="43" y="680"/>
                  </a:cubicBezTo>
                  <a:cubicBezTo>
                    <a:pt x="101" y="633"/>
                    <a:pt x="160" y="586"/>
                    <a:pt x="220" y="540"/>
                  </a:cubicBezTo>
                  <a:cubicBezTo>
                    <a:pt x="244" y="521"/>
                    <a:pt x="255" y="501"/>
                    <a:pt x="252" y="470"/>
                  </a:cubicBezTo>
                  <a:cubicBezTo>
                    <a:pt x="247" y="403"/>
                    <a:pt x="241" y="335"/>
                    <a:pt x="243" y="267"/>
                  </a:cubicBezTo>
                  <a:cubicBezTo>
                    <a:pt x="244" y="239"/>
                    <a:pt x="261" y="204"/>
                    <a:pt x="282" y="187"/>
                  </a:cubicBezTo>
                  <a:cubicBezTo>
                    <a:pt x="353" y="133"/>
                    <a:pt x="428" y="82"/>
                    <a:pt x="505" y="37"/>
                  </a:cubicBezTo>
                  <a:cubicBezTo>
                    <a:pt x="568" y="0"/>
                    <a:pt x="630" y="27"/>
                    <a:pt x="687" y="61"/>
                  </a:cubicBezTo>
                  <a:cubicBezTo>
                    <a:pt x="702" y="70"/>
                    <a:pt x="717" y="80"/>
                    <a:pt x="731" y="91"/>
                  </a:cubicBezTo>
                  <a:cubicBezTo>
                    <a:pt x="797" y="144"/>
                    <a:pt x="811" y="212"/>
                    <a:pt x="770" y="300"/>
                  </a:cubicBezTo>
                  <a:cubicBezTo>
                    <a:pt x="739" y="255"/>
                    <a:pt x="710" y="213"/>
                    <a:pt x="680" y="171"/>
                  </a:cubicBezTo>
                  <a:cubicBezTo>
                    <a:pt x="677" y="173"/>
                    <a:pt x="674" y="175"/>
                    <a:pt x="672" y="176"/>
                  </a:cubicBezTo>
                  <a:cubicBezTo>
                    <a:pt x="677" y="186"/>
                    <a:pt x="681" y="197"/>
                    <a:pt x="687" y="206"/>
                  </a:cubicBezTo>
                  <a:cubicBezTo>
                    <a:pt x="743" y="291"/>
                    <a:pt x="799" y="374"/>
                    <a:pt x="854" y="459"/>
                  </a:cubicBezTo>
                  <a:cubicBezTo>
                    <a:pt x="891" y="516"/>
                    <a:pt x="885" y="554"/>
                    <a:pt x="834" y="598"/>
                  </a:cubicBezTo>
                  <a:cubicBezTo>
                    <a:pt x="806" y="622"/>
                    <a:pt x="550" y="837"/>
                    <a:pt x="462" y="9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8E29A00-A386-4221-B303-83C8FB4B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12760325"/>
              <a:ext cx="608013" cy="1628775"/>
            </a:xfrm>
            <a:custGeom>
              <a:avLst/>
              <a:gdLst>
                <a:gd name="T0" fmla="*/ 81 w 260"/>
                <a:gd name="T1" fmla="*/ 0 h 690"/>
                <a:gd name="T2" fmla="*/ 260 w 260"/>
                <a:gd name="T3" fmla="*/ 8 h 690"/>
                <a:gd name="T4" fmla="*/ 222 w 260"/>
                <a:gd name="T5" fmla="*/ 308 h 690"/>
                <a:gd name="T6" fmla="*/ 184 w 260"/>
                <a:gd name="T7" fmla="*/ 595 h 690"/>
                <a:gd name="T8" fmla="*/ 88 w 260"/>
                <a:gd name="T9" fmla="*/ 686 h 690"/>
                <a:gd name="T10" fmla="*/ 6 w 260"/>
                <a:gd name="T11" fmla="*/ 583 h 690"/>
                <a:gd name="T12" fmla="*/ 81 w 260"/>
                <a:gd name="T1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690">
                  <a:moveTo>
                    <a:pt x="81" y="0"/>
                  </a:moveTo>
                  <a:cubicBezTo>
                    <a:pt x="144" y="3"/>
                    <a:pt x="199" y="6"/>
                    <a:pt x="260" y="8"/>
                  </a:cubicBezTo>
                  <a:cubicBezTo>
                    <a:pt x="247" y="111"/>
                    <a:pt x="235" y="209"/>
                    <a:pt x="222" y="308"/>
                  </a:cubicBezTo>
                  <a:cubicBezTo>
                    <a:pt x="210" y="403"/>
                    <a:pt x="196" y="499"/>
                    <a:pt x="184" y="595"/>
                  </a:cubicBezTo>
                  <a:cubicBezTo>
                    <a:pt x="177" y="653"/>
                    <a:pt x="140" y="690"/>
                    <a:pt x="88" y="686"/>
                  </a:cubicBezTo>
                  <a:cubicBezTo>
                    <a:pt x="33" y="682"/>
                    <a:pt x="0" y="645"/>
                    <a:pt x="6" y="583"/>
                  </a:cubicBezTo>
                  <a:cubicBezTo>
                    <a:pt x="22" y="442"/>
                    <a:pt x="77" y="20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26358C3-9397-4B62-825A-39C09B589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10658475"/>
              <a:ext cx="942975" cy="1184275"/>
            </a:xfrm>
            <a:custGeom>
              <a:avLst/>
              <a:gdLst>
                <a:gd name="T0" fmla="*/ 254 w 403"/>
                <a:gd name="T1" fmla="*/ 476 h 502"/>
                <a:gd name="T2" fmla="*/ 371 w 403"/>
                <a:gd name="T3" fmla="*/ 465 h 502"/>
                <a:gd name="T4" fmla="*/ 336 w 403"/>
                <a:gd name="T5" fmla="*/ 316 h 502"/>
                <a:gd name="T6" fmla="*/ 270 w 403"/>
                <a:gd name="T7" fmla="*/ 259 h 502"/>
                <a:gd name="T8" fmla="*/ 236 w 403"/>
                <a:gd name="T9" fmla="*/ 110 h 502"/>
                <a:gd name="T10" fmla="*/ 286 w 403"/>
                <a:gd name="T11" fmla="*/ 0 h 502"/>
                <a:gd name="T12" fmla="*/ 42 w 403"/>
                <a:gd name="T13" fmla="*/ 214 h 502"/>
                <a:gd name="T14" fmla="*/ 42 w 403"/>
                <a:gd name="T15" fmla="*/ 295 h 502"/>
                <a:gd name="T16" fmla="*/ 64 w 403"/>
                <a:gd name="T17" fmla="*/ 314 h 502"/>
                <a:gd name="T18" fmla="*/ 254 w 403"/>
                <a:gd name="T19" fmla="*/ 47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3" h="502">
                  <a:moveTo>
                    <a:pt x="254" y="476"/>
                  </a:moveTo>
                  <a:cubicBezTo>
                    <a:pt x="288" y="496"/>
                    <a:pt x="331" y="502"/>
                    <a:pt x="371" y="465"/>
                  </a:cubicBezTo>
                  <a:cubicBezTo>
                    <a:pt x="403" y="436"/>
                    <a:pt x="398" y="369"/>
                    <a:pt x="336" y="316"/>
                  </a:cubicBezTo>
                  <a:cubicBezTo>
                    <a:pt x="314" y="297"/>
                    <a:pt x="292" y="277"/>
                    <a:pt x="270" y="259"/>
                  </a:cubicBezTo>
                  <a:cubicBezTo>
                    <a:pt x="196" y="196"/>
                    <a:pt x="193" y="194"/>
                    <a:pt x="236" y="110"/>
                  </a:cubicBezTo>
                  <a:cubicBezTo>
                    <a:pt x="250" y="82"/>
                    <a:pt x="286" y="0"/>
                    <a:pt x="286" y="0"/>
                  </a:cubicBezTo>
                  <a:cubicBezTo>
                    <a:pt x="286" y="0"/>
                    <a:pt x="105" y="160"/>
                    <a:pt x="42" y="214"/>
                  </a:cubicBezTo>
                  <a:cubicBezTo>
                    <a:pt x="0" y="251"/>
                    <a:pt x="0" y="256"/>
                    <a:pt x="42" y="295"/>
                  </a:cubicBezTo>
                  <a:cubicBezTo>
                    <a:pt x="49" y="301"/>
                    <a:pt x="57" y="308"/>
                    <a:pt x="64" y="314"/>
                  </a:cubicBezTo>
                  <a:cubicBezTo>
                    <a:pt x="133" y="373"/>
                    <a:pt x="221" y="456"/>
                    <a:pt x="254" y="4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EC64BBE-5AB3-495F-969C-9B853ACFE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10809288"/>
              <a:ext cx="1939925" cy="2909888"/>
            </a:xfrm>
            <a:custGeom>
              <a:avLst/>
              <a:gdLst>
                <a:gd name="T0" fmla="*/ 581 w 829"/>
                <a:gd name="T1" fmla="*/ 253 h 1233"/>
                <a:gd name="T2" fmla="*/ 691 w 829"/>
                <a:gd name="T3" fmla="*/ 196 h 1233"/>
                <a:gd name="T4" fmla="*/ 797 w 829"/>
                <a:gd name="T5" fmla="*/ 64 h 1233"/>
                <a:gd name="T6" fmla="*/ 678 w 829"/>
                <a:gd name="T7" fmla="*/ 67 h 1233"/>
                <a:gd name="T8" fmla="*/ 382 w 829"/>
                <a:gd name="T9" fmla="*/ 186 h 1233"/>
                <a:gd name="T10" fmla="*/ 282 w 829"/>
                <a:gd name="T11" fmla="*/ 203 h 1233"/>
                <a:gd name="T12" fmla="*/ 210 w 829"/>
                <a:gd name="T13" fmla="*/ 150 h 1233"/>
                <a:gd name="T14" fmla="*/ 133 w 829"/>
                <a:gd name="T15" fmla="*/ 164 h 1233"/>
                <a:gd name="T16" fmla="*/ 41 w 829"/>
                <a:gd name="T17" fmla="*/ 272 h 1233"/>
                <a:gd name="T18" fmla="*/ 22 w 829"/>
                <a:gd name="T19" fmla="*/ 349 h 1233"/>
                <a:gd name="T20" fmla="*/ 21 w 829"/>
                <a:gd name="T21" fmla="*/ 350 h 1233"/>
                <a:gd name="T22" fmla="*/ 21 w 829"/>
                <a:gd name="T23" fmla="*/ 352 h 1233"/>
                <a:gd name="T24" fmla="*/ 21 w 829"/>
                <a:gd name="T25" fmla="*/ 664 h 1233"/>
                <a:gd name="T26" fmla="*/ 202 w 829"/>
                <a:gd name="T27" fmla="*/ 811 h 1233"/>
                <a:gd name="T28" fmla="*/ 384 w 829"/>
                <a:gd name="T29" fmla="*/ 810 h 1233"/>
                <a:gd name="T30" fmla="*/ 380 w 829"/>
                <a:gd name="T31" fmla="*/ 859 h 1233"/>
                <a:gd name="T32" fmla="*/ 351 w 829"/>
                <a:gd name="T33" fmla="*/ 1128 h 1233"/>
                <a:gd name="T34" fmla="*/ 432 w 829"/>
                <a:gd name="T35" fmla="*/ 1229 h 1233"/>
                <a:gd name="T36" fmla="*/ 530 w 829"/>
                <a:gd name="T37" fmla="*/ 1150 h 1233"/>
                <a:gd name="T38" fmla="*/ 575 w 829"/>
                <a:gd name="T39" fmla="*/ 736 h 1233"/>
                <a:gd name="T40" fmla="*/ 476 w 829"/>
                <a:gd name="T41" fmla="*/ 629 h 1233"/>
                <a:gd name="T42" fmla="*/ 316 w 829"/>
                <a:gd name="T43" fmla="*/ 630 h 1233"/>
                <a:gd name="T44" fmla="*/ 280 w 829"/>
                <a:gd name="T45" fmla="*/ 617 h 1233"/>
                <a:gd name="T46" fmla="*/ 284 w 829"/>
                <a:gd name="T47" fmla="*/ 494 h 1233"/>
                <a:gd name="T48" fmla="*/ 408 w 829"/>
                <a:gd name="T49" fmla="*/ 536 h 1233"/>
                <a:gd name="T50" fmla="*/ 589 w 829"/>
                <a:gd name="T51" fmla="*/ 485 h 1233"/>
                <a:gd name="T52" fmla="*/ 681 w 829"/>
                <a:gd name="T53" fmla="*/ 394 h 1233"/>
                <a:gd name="T54" fmla="*/ 600 w 829"/>
                <a:gd name="T55" fmla="*/ 363 h 1233"/>
                <a:gd name="T56" fmla="*/ 442 w 829"/>
                <a:gd name="T57" fmla="*/ 405 h 1233"/>
                <a:gd name="T58" fmla="*/ 359 w 829"/>
                <a:gd name="T59" fmla="*/ 367 h 1233"/>
                <a:gd name="T60" fmla="*/ 338 w 829"/>
                <a:gd name="T61" fmla="*/ 323 h 1233"/>
                <a:gd name="T62" fmla="*/ 344 w 829"/>
                <a:gd name="T63" fmla="*/ 321 h 1233"/>
                <a:gd name="T64" fmla="*/ 581 w 829"/>
                <a:gd name="T65" fmla="*/ 25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9" h="1233">
                  <a:moveTo>
                    <a:pt x="581" y="253"/>
                  </a:moveTo>
                  <a:cubicBezTo>
                    <a:pt x="638" y="226"/>
                    <a:pt x="672" y="207"/>
                    <a:pt x="691" y="196"/>
                  </a:cubicBezTo>
                  <a:cubicBezTo>
                    <a:pt x="738" y="170"/>
                    <a:pt x="829" y="131"/>
                    <a:pt x="797" y="64"/>
                  </a:cubicBezTo>
                  <a:cubicBezTo>
                    <a:pt x="766" y="0"/>
                    <a:pt x="709" y="51"/>
                    <a:pt x="678" y="67"/>
                  </a:cubicBezTo>
                  <a:cubicBezTo>
                    <a:pt x="584" y="118"/>
                    <a:pt x="492" y="174"/>
                    <a:pt x="382" y="186"/>
                  </a:cubicBezTo>
                  <a:cubicBezTo>
                    <a:pt x="349" y="189"/>
                    <a:pt x="315" y="195"/>
                    <a:pt x="282" y="203"/>
                  </a:cubicBezTo>
                  <a:cubicBezTo>
                    <a:pt x="264" y="173"/>
                    <a:pt x="230" y="154"/>
                    <a:pt x="210" y="150"/>
                  </a:cubicBezTo>
                  <a:cubicBezTo>
                    <a:pt x="190" y="147"/>
                    <a:pt x="162" y="150"/>
                    <a:pt x="133" y="164"/>
                  </a:cubicBezTo>
                  <a:cubicBezTo>
                    <a:pt x="103" y="179"/>
                    <a:pt x="56" y="223"/>
                    <a:pt x="41" y="272"/>
                  </a:cubicBezTo>
                  <a:cubicBezTo>
                    <a:pt x="33" y="298"/>
                    <a:pt x="27" y="323"/>
                    <a:pt x="22" y="349"/>
                  </a:cubicBezTo>
                  <a:cubicBezTo>
                    <a:pt x="21" y="350"/>
                    <a:pt x="21" y="350"/>
                    <a:pt x="21" y="350"/>
                  </a:cubicBezTo>
                  <a:cubicBezTo>
                    <a:pt x="21" y="351"/>
                    <a:pt x="21" y="352"/>
                    <a:pt x="21" y="352"/>
                  </a:cubicBezTo>
                  <a:cubicBezTo>
                    <a:pt x="1" y="455"/>
                    <a:pt x="0" y="559"/>
                    <a:pt x="21" y="664"/>
                  </a:cubicBezTo>
                  <a:cubicBezTo>
                    <a:pt x="41" y="769"/>
                    <a:pt x="83" y="818"/>
                    <a:pt x="202" y="811"/>
                  </a:cubicBezTo>
                  <a:cubicBezTo>
                    <a:pt x="261" y="807"/>
                    <a:pt x="320" y="810"/>
                    <a:pt x="384" y="810"/>
                  </a:cubicBezTo>
                  <a:cubicBezTo>
                    <a:pt x="382" y="831"/>
                    <a:pt x="382" y="845"/>
                    <a:pt x="380" y="859"/>
                  </a:cubicBezTo>
                  <a:cubicBezTo>
                    <a:pt x="370" y="949"/>
                    <a:pt x="360" y="1038"/>
                    <a:pt x="351" y="1128"/>
                  </a:cubicBezTo>
                  <a:cubicBezTo>
                    <a:pt x="346" y="1184"/>
                    <a:pt x="380" y="1225"/>
                    <a:pt x="432" y="1229"/>
                  </a:cubicBezTo>
                  <a:cubicBezTo>
                    <a:pt x="479" y="1233"/>
                    <a:pt x="525" y="1198"/>
                    <a:pt x="530" y="1150"/>
                  </a:cubicBezTo>
                  <a:cubicBezTo>
                    <a:pt x="546" y="1012"/>
                    <a:pt x="561" y="874"/>
                    <a:pt x="575" y="736"/>
                  </a:cubicBezTo>
                  <a:cubicBezTo>
                    <a:pt x="581" y="670"/>
                    <a:pt x="541" y="628"/>
                    <a:pt x="476" y="629"/>
                  </a:cubicBezTo>
                  <a:cubicBezTo>
                    <a:pt x="423" y="630"/>
                    <a:pt x="369" y="631"/>
                    <a:pt x="316" y="630"/>
                  </a:cubicBezTo>
                  <a:cubicBezTo>
                    <a:pt x="304" y="630"/>
                    <a:pt x="282" y="624"/>
                    <a:pt x="280" y="617"/>
                  </a:cubicBezTo>
                  <a:cubicBezTo>
                    <a:pt x="271" y="578"/>
                    <a:pt x="267" y="538"/>
                    <a:pt x="284" y="494"/>
                  </a:cubicBezTo>
                  <a:cubicBezTo>
                    <a:pt x="328" y="551"/>
                    <a:pt x="344" y="556"/>
                    <a:pt x="408" y="536"/>
                  </a:cubicBezTo>
                  <a:cubicBezTo>
                    <a:pt x="468" y="518"/>
                    <a:pt x="529" y="503"/>
                    <a:pt x="589" y="485"/>
                  </a:cubicBezTo>
                  <a:cubicBezTo>
                    <a:pt x="606" y="480"/>
                    <a:pt x="694" y="451"/>
                    <a:pt x="681" y="394"/>
                  </a:cubicBezTo>
                  <a:cubicBezTo>
                    <a:pt x="671" y="353"/>
                    <a:pt x="632" y="356"/>
                    <a:pt x="600" y="363"/>
                  </a:cubicBezTo>
                  <a:cubicBezTo>
                    <a:pt x="547" y="375"/>
                    <a:pt x="515" y="386"/>
                    <a:pt x="442" y="405"/>
                  </a:cubicBezTo>
                  <a:cubicBezTo>
                    <a:pt x="393" y="418"/>
                    <a:pt x="372" y="409"/>
                    <a:pt x="359" y="367"/>
                  </a:cubicBezTo>
                  <a:cubicBezTo>
                    <a:pt x="354" y="352"/>
                    <a:pt x="347" y="339"/>
                    <a:pt x="338" y="323"/>
                  </a:cubicBezTo>
                  <a:cubicBezTo>
                    <a:pt x="340" y="322"/>
                    <a:pt x="342" y="322"/>
                    <a:pt x="344" y="321"/>
                  </a:cubicBezTo>
                  <a:cubicBezTo>
                    <a:pt x="442" y="299"/>
                    <a:pt x="510" y="287"/>
                    <a:pt x="581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B40C31-E73F-4E08-87F5-A6D9AFAA0E33}"/>
                </a:ext>
              </a:extLst>
            </p:cNvPr>
            <p:cNvSpPr/>
            <p:nvPr/>
          </p:nvSpPr>
          <p:spPr>
            <a:xfrm>
              <a:off x="4224339" y="10410406"/>
              <a:ext cx="716801" cy="7168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065BEC-80FC-4835-88B6-0B25027C26A5}"/>
                </a:ext>
              </a:extLst>
            </p:cNvPr>
            <p:cNvSpPr/>
            <p:nvPr/>
          </p:nvSpPr>
          <p:spPr>
            <a:xfrm>
              <a:off x="6054305" y="8795874"/>
              <a:ext cx="716801" cy="7168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71B2E7-4F18-47B7-B692-8137B90AB61C}"/>
              </a:ext>
            </a:extLst>
          </p:cNvPr>
          <p:cNvGrpSpPr/>
          <p:nvPr/>
        </p:nvGrpSpPr>
        <p:grpSpPr>
          <a:xfrm>
            <a:off x="5887880" y="2042503"/>
            <a:ext cx="5197417" cy="3931284"/>
            <a:chOff x="1531558" y="2552226"/>
            <a:chExt cx="4552481" cy="3647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E1AB43-F1EB-47F2-BCE7-74A433F307FC}"/>
                </a:ext>
              </a:extLst>
            </p:cNvPr>
            <p:cNvSpPr/>
            <p:nvPr/>
          </p:nvSpPr>
          <p:spPr>
            <a:xfrm>
              <a:off x="3246502" y="4365508"/>
              <a:ext cx="571648" cy="1834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68C9DC-1F4F-4D81-A85C-0210F064F877}"/>
                </a:ext>
              </a:extLst>
            </p:cNvPr>
            <p:cNvSpPr/>
            <p:nvPr/>
          </p:nvSpPr>
          <p:spPr>
            <a:xfrm>
              <a:off x="2674854" y="4813667"/>
              <a:ext cx="571648" cy="13863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8D8BA-EE91-4F0D-AD07-87A2F49AA682}"/>
                </a:ext>
              </a:extLst>
            </p:cNvPr>
            <p:cNvSpPr/>
            <p:nvPr/>
          </p:nvSpPr>
          <p:spPr>
            <a:xfrm>
              <a:off x="2103206" y="5261827"/>
              <a:ext cx="571648" cy="9381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AB273C-4254-4D93-8B7D-1203D5EEF102}"/>
                </a:ext>
              </a:extLst>
            </p:cNvPr>
            <p:cNvSpPr/>
            <p:nvPr/>
          </p:nvSpPr>
          <p:spPr>
            <a:xfrm>
              <a:off x="1531558" y="5709986"/>
              <a:ext cx="571648" cy="4899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045C3B-EE4A-40FF-8F95-89D5D2739B02}"/>
                </a:ext>
              </a:extLst>
            </p:cNvPr>
            <p:cNvSpPr/>
            <p:nvPr/>
          </p:nvSpPr>
          <p:spPr>
            <a:xfrm>
              <a:off x="3818150" y="3911600"/>
              <a:ext cx="571648" cy="22883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C7DB42C-9F7F-4143-935F-C23C90343DC6}"/>
                </a:ext>
              </a:extLst>
            </p:cNvPr>
            <p:cNvSpPr/>
            <p:nvPr/>
          </p:nvSpPr>
          <p:spPr>
            <a:xfrm>
              <a:off x="4386125" y="3458162"/>
              <a:ext cx="571648" cy="27418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5C09294-B6C9-4544-AC93-89070DD0A31D}"/>
                </a:ext>
              </a:extLst>
            </p:cNvPr>
            <p:cNvSpPr/>
            <p:nvPr/>
          </p:nvSpPr>
          <p:spPr>
            <a:xfrm>
              <a:off x="4949766" y="3005194"/>
              <a:ext cx="571648" cy="3194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7BE40-780E-482D-B111-22CF4DDA2564}"/>
                </a:ext>
              </a:extLst>
            </p:cNvPr>
            <p:cNvSpPr/>
            <p:nvPr/>
          </p:nvSpPr>
          <p:spPr>
            <a:xfrm>
              <a:off x="5512391" y="2552226"/>
              <a:ext cx="571648" cy="36477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07C8338-CC7F-4AFA-A2FC-1A3D72718BBD}"/>
              </a:ext>
            </a:extLst>
          </p:cNvPr>
          <p:cNvSpPr txBox="1"/>
          <p:nvPr/>
        </p:nvSpPr>
        <p:spPr>
          <a:xfrm>
            <a:off x="805565" y="1629189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500" b="1" i="0" u="none" strike="noStrike" kern="1200" cap="none" spc="0" normalizeH="0" baseline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kumimoji="0" lang="es-EC" sz="6500" b="1" i="0" u="none" strike="noStrike" kern="1200" cap="none" spc="0" normalizeH="0" baseline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862C27-D510-41BB-BC3A-607CECB082BA}"/>
              </a:ext>
            </a:extLst>
          </p:cNvPr>
          <p:cNvSpPr txBox="1"/>
          <p:nvPr/>
        </p:nvSpPr>
        <p:spPr>
          <a:xfrm>
            <a:off x="706261" y="3103472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s-EC" sz="65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BED326-E964-47C9-8CD5-3FCE68BEBC57}"/>
              </a:ext>
            </a:extLst>
          </p:cNvPr>
          <p:cNvSpPr txBox="1"/>
          <p:nvPr/>
        </p:nvSpPr>
        <p:spPr>
          <a:xfrm>
            <a:off x="2009378" y="1523128"/>
            <a:ext cx="3304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500" b="1" dirty="0">
                <a:solidFill>
                  <a:srgbClr val="282F39"/>
                </a:solidFill>
                <a:latin typeface="Open Sans" panose="020B0606030504020204" pitchFamily="34" charset="0"/>
              </a:rPr>
              <a:t>Nuevas necesidades</a:t>
            </a: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 de los clientes los cuales buscan: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500" dirty="0">
              <a:solidFill>
                <a:srgbClr val="282F39"/>
              </a:solidFill>
              <a:latin typeface="Open Sans" panose="020B0606030504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Menos filas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Menos burocracia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C" sz="1500" b="0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Mas tiempo libre</a:t>
            </a:r>
            <a:endParaRPr kumimoji="0" lang="es-EC" sz="1500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DE957E-2FD4-4C87-98EB-602A8373DC87}"/>
              </a:ext>
            </a:extLst>
          </p:cNvPr>
          <p:cNvSpPr txBox="1"/>
          <p:nvPr/>
        </p:nvSpPr>
        <p:spPr>
          <a:xfrm>
            <a:off x="2009379" y="3244933"/>
            <a:ext cx="33046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Las empresas están </a:t>
            </a:r>
            <a:r>
              <a:rPr lang="es-EC" sz="1500" b="1" dirty="0">
                <a:solidFill>
                  <a:srgbClr val="282F39"/>
                </a:solidFill>
                <a:latin typeface="Open Sans" panose="020B0606030504020204" pitchFamily="34" charset="0"/>
              </a:rPr>
              <a:t>innovando tecnológicamente </a:t>
            </a: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con la finalidad de acercarse mas al cliente.</a:t>
            </a:r>
            <a:endParaRPr kumimoji="0" lang="es-EC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710E59-3112-4D36-AE77-5CEDBBA0A304}"/>
              </a:ext>
            </a:extLst>
          </p:cNvPr>
          <p:cNvSpPr txBox="1"/>
          <p:nvPr/>
        </p:nvSpPr>
        <p:spPr>
          <a:xfrm>
            <a:off x="2081977" y="4336562"/>
            <a:ext cx="33023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La implementación de canales electrónicos en Bancos afecta la </a:t>
            </a:r>
            <a:r>
              <a:rPr kumimoji="0" lang="es-EC" sz="15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percepción del servicio</a:t>
            </a:r>
            <a:r>
              <a:rPr kumimoji="0" lang="es-EC" sz="15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en general de manera positiva o negativa.</a:t>
            </a:r>
            <a:endParaRPr kumimoji="0" lang="es-EC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9B4E82-88A8-46B5-B805-B870C09839D8}"/>
              </a:ext>
            </a:extLst>
          </p:cNvPr>
          <p:cNvSpPr txBox="1"/>
          <p:nvPr/>
        </p:nvSpPr>
        <p:spPr>
          <a:xfrm>
            <a:off x="706261" y="4460772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5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s-EC" sz="65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7633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21">
            <a:extLst>
              <a:ext uri="{FF2B5EF4-FFF2-40B4-BE49-F238E27FC236}">
                <a16:creationId xmlns:a16="http://schemas.microsoft.com/office/drawing/2014/main" id="{515C586F-A843-4D40-A117-0F195A19525F}"/>
              </a:ext>
            </a:extLst>
          </p:cNvPr>
          <p:cNvSpPr/>
          <p:nvPr/>
        </p:nvSpPr>
        <p:spPr>
          <a:xfrm>
            <a:off x="8868044" y="4060458"/>
            <a:ext cx="774299" cy="774299"/>
          </a:xfrm>
          <a:prstGeom prst="ellipse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76">
            <a:extLst>
              <a:ext uri="{FF2B5EF4-FFF2-40B4-BE49-F238E27FC236}">
                <a16:creationId xmlns:a16="http://schemas.microsoft.com/office/drawing/2014/main" id="{3CBBED6F-3C72-4F56-8BEA-25591995668F}"/>
              </a:ext>
            </a:extLst>
          </p:cNvPr>
          <p:cNvGrpSpPr/>
          <p:nvPr/>
        </p:nvGrpSpPr>
        <p:grpSpPr>
          <a:xfrm>
            <a:off x="9024923" y="4208253"/>
            <a:ext cx="466340" cy="410955"/>
            <a:chOff x="2341563" y="119063"/>
            <a:chExt cx="7512050" cy="6619875"/>
          </a:xfrm>
        </p:grpSpPr>
        <p:sp>
          <p:nvSpPr>
            <p:cNvPr id="124" name="Freeform 5">
              <a:extLst>
                <a:ext uri="{FF2B5EF4-FFF2-40B4-BE49-F238E27FC236}">
                  <a16:creationId xmlns:a16="http://schemas.microsoft.com/office/drawing/2014/main" id="{936D06FA-2E54-4E88-A910-DB224316F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1563" y="119063"/>
              <a:ext cx="7512050" cy="6619875"/>
            </a:xfrm>
            <a:custGeom>
              <a:avLst/>
              <a:gdLst>
                <a:gd name="T0" fmla="*/ 2422 w 2440"/>
                <a:gd name="T1" fmla="*/ 1985 h 2132"/>
                <a:gd name="T2" fmla="*/ 2422 w 2440"/>
                <a:gd name="T3" fmla="*/ 1985 h 2132"/>
                <a:gd name="T4" fmla="*/ 1305 w 2440"/>
                <a:gd name="T5" fmla="*/ 49 h 2132"/>
                <a:gd name="T6" fmla="*/ 1220 w 2440"/>
                <a:gd name="T7" fmla="*/ 0 h 2132"/>
                <a:gd name="T8" fmla="*/ 1135 w 2440"/>
                <a:gd name="T9" fmla="*/ 49 h 2132"/>
                <a:gd name="T10" fmla="*/ 17 w 2440"/>
                <a:gd name="T11" fmla="*/ 1985 h 2132"/>
                <a:gd name="T12" fmla="*/ 17 w 2440"/>
                <a:gd name="T13" fmla="*/ 2083 h 2132"/>
                <a:gd name="T14" fmla="*/ 102 w 2440"/>
                <a:gd name="T15" fmla="*/ 2132 h 2132"/>
                <a:gd name="T16" fmla="*/ 2337 w 2440"/>
                <a:gd name="T17" fmla="*/ 2132 h 2132"/>
                <a:gd name="T18" fmla="*/ 2422 w 2440"/>
                <a:gd name="T19" fmla="*/ 2083 h 2132"/>
                <a:gd name="T20" fmla="*/ 2422 w 2440"/>
                <a:gd name="T21" fmla="*/ 1985 h 2132"/>
                <a:gd name="T22" fmla="*/ 340 w 2440"/>
                <a:gd name="T23" fmla="*/ 1897 h 2132"/>
                <a:gd name="T24" fmla="*/ 1220 w 2440"/>
                <a:gd name="T25" fmla="*/ 373 h 2132"/>
                <a:gd name="T26" fmla="*/ 2100 w 2440"/>
                <a:gd name="T27" fmla="*/ 1897 h 2132"/>
                <a:gd name="T28" fmla="*/ 340 w 2440"/>
                <a:gd name="T29" fmla="*/ 1897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40" h="2132">
                  <a:moveTo>
                    <a:pt x="2422" y="1985"/>
                  </a:moveTo>
                  <a:cubicBezTo>
                    <a:pt x="2422" y="1985"/>
                    <a:pt x="2422" y="1985"/>
                    <a:pt x="2422" y="1985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287" y="19"/>
                    <a:pt x="1255" y="0"/>
                    <a:pt x="1220" y="0"/>
                  </a:cubicBezTo>
                  <a:cubicBezTo>
                    <a:pt x="1185" y="0"/>
                    <a:pt x="1152" y="19"/>
                    <a:pt x="1135" y="49"/>
                  </a:cubicBezTo>
                  <a:cubicBezTo>
                    <a:pt x="17" y="1985"/>
                    <a:pt x="17" y="1985"/>
                    <a:pt x="17" y="1985"/>
                  </a:cubicBezTo>
                  <a:cubicBezTo>
                    <a:pt x="0" y="2015"/>
                    <a:pt x="0" y="2053"/>
                    <a:pt x="17" y="2083"/>
                  </a:cubicBezTo>
                  <a:cubicBezTo>
                    <a:pt x="35" y="2113"/>
                    <a:pt x="67" y="2132"/>
                    <a:pt x="102" y="2132"/>
                  </a:cubicBezTo>
                  <a:cubicBezTo>
                    <a:pt x="2337" y="2132"/>
                    <a:pt x="2337" y="2132"/>
                    <a:pt x="2337" y="2132"/>
                  </a:cubicBezTo>
                  <a:cubicBezTo>
                    <a:pt x="2372" y="2132"/>
                    <a:pt x="2405" y="2113"/>
                    <a:pt x="2422" y="2083"/>
                  </a:cubicBezTo>
                  <a:cubicBezTo>
                    <a:pt x="2440" y="2053"/>
                    <a:pt x="2440" y="2015"/>
                    <a:pt x="2422" y="1985"/>
                  </a:cubicBezTo>
                  <a:close/>
                  <a:moveTo>
                    <a:pt x="340" y="1897"/>
                  </a:moveTo>
                  <a:cubicBezTo>
                    <a:pt x="1220" y="373"/>
                    <a:pt x="1220" y="373"/>
                    <a:pt x="1220" y="373"/>
                  </a:cubicBezTo>
                  <a:cubicBezTo>
                    <a:pt x="2100" y="1897"/>
                    <a:pt x="2100" y="1897"/>
                    <a:pt x="2100" y="1897"/>
                  </a:cubicBezTo>
                  <a:lnTo>
                    <a:pt x="340" y="18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id="{E7E0ED97-1C85-43A6-A53B-DE8C6CA39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2305051"/>
              <a:ext cx="746125" cy="2393950"/>
            </a:xfrm>
            <a:custGeom>
              <a:avLst/>
              <a:gdLst>
                <a:gd name="T0" fmla="*/ 32 w 242"/>
                <a:gd name="T1" fmla="*/ 635 h 771"/>
                <a:gd name="T2" fmla="*/ 57 w 242"/>
                <a:gd name="T3" fmla="*/ 737 h 771"/>
                <a:gd name="T4" fmla="*/ 117 w 242"/>
                <a:gd name="T5" fmla="*/ 771 h 771"/>
                <a:gd name="T6" fmla="*/ 125 w 242"/>
                <a:gd name="T7" fmla="*/ 771 h 771"/>
                <a:gd name="T8" fmla="*/ 185 w 242"/>
                <a:gd name="T9" fmla="*/ 737 h 771"/>
                <a:gd name="T10" fmla="*/ 209 w 242"/>
                <a:gd name="T11" fmla="*/ 635 h 771"/>
                <a:gd name="T12" fmla="*/ 235 w 242"/>
                <a:gd name="T13" fmla="*/ 280 h 771"/>
                <a:gd name="T14" fmla="*/ 242 w 242"/>
                <a:gd name="T15" fmla="*/ 131 h 771"/>
                <a:gd name="T16" fmla="*/ 207 w 242"/>
                <a:gd name="T17" fmla="*/ 35 h 771"/>
                <a:gd name="T18" fmla="*/ 121 w 242"/>
                <a:gd name="T19" fmla="*/ 0 h 771"/>
                <a:gd name="T20" fmla="*/ 34 w 242"/>
                <a:gd name="T21" fmla="*/ 35 h 771"/>
                <a:gd name="T22" fmla="*/ 0 w 242"/>
                <a:gd name="T23" fmla="*/ 131 h 771"/>
                <a:gd name="T24" fmla="*/ 7 w 242"/>
                <a:gd name="T25" fmla="*/ 280 h 771"/>
                <a:gd name="T26" fmla="*/ 32 w 242"/>
                <a:gd name="T27" fmla="*/ 63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771">
                  <a:moveTo>
                    <a:pt x="32" y="635"/>
                  </a:moveTo>
                  <a:cubicBezTo>
                    <a:pt x="37" y="681"/>
                    <a:pt x="45" y="715"/>
                    <a:pt x="57" y="737"/>
                  </a:cubicBezTo>
                  <a:cubicBezTo>
                    <a:pt x="68" y="760"/>
                    <a:pt x="88" y="771"/>
                    <a:pt x="117" y="771"/>
                  </a:cubicBezTo>
                  <a:cubicBezTo>
                    <a:pt x="125" y="771"/>
                    <a:pt x="125" y="771"/>
                    <a:pt x="125" y="771"/>
                  </a:cubicBezTo>
                  <a:cubicBezTo>
                    <a:pt x="154" y="771"/>
                    <a:pt x="174" y="760"/>
                    <a:pt x="185" y="737"/>
                  </a:cubicBezTo>
                  <a:cubicBezTo>
                    <a:pt x="196" y="715"/>
                    <a:pt x="204" y="681"/>
                    <a:pt x="209" y="635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40" y="210"/>
                    <a:pt x="242" y="161"/>
                    <a:pt x="242" y="131"/>
                  </a:cubicBezTo>
                  <a:cubicBezTo>
                    <a:pt x="242" y="90"/>
                    <a:pt x="230" y="58"/>
                    <a:pt x="207" y="35"/>
                  </a:cubicBezTo>
                  <a:cubicBezTo>
                    <a:pt x="185" y="13"/>
                    <a:pt x="153" y="0"/>
                    <a:pt x="121" y="0"/>
                  </a:cubicBezTo>
                  <a:cubicBezTo>
                    <a:pt x="88" y="0"/>
                    <a:pt x="57" y="13"/>
                    <a:pt x="34" y="35"/>
                  </a:cubicBezTo>
                  <a:cubicBezTo>
                    <a:pt x="11" y="58"/>
                    <a:pt x="0" y="90"/>
                    <a:pt x="0" y="131"/>
                  </a:cubicBezTo>
                  <a:cubicBezTo>
                    <a:pt x="0" y="161"/>
                    <a:pt x="2" y="210"/>
                    <a:pt x="7" y="280"/>
                  </a:cubicBezTo>
                  <a:lnTo>
                    <a:pt x="32" y="6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Oval 7">
              <a:extLst>
                <a:ext uri="{FF2B5EF4-FFF2-40B4-BE49-F238E27FC236}">
                  <a16:creationId xmlns:a16="http://schemas.microsoft.com/office/drawing/2014/main" id="{0129BFB8-DCBB-4FF1-87A7-FFA675B97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3" y="4978401"/>
              <a:ext cx="757238" cy="763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7" name="Circle">
            <a:extLst>
              <a:ext uri="{FF2B5EF4-FFF2-40B4-BE49-F238E27FC236}">
                <a16:creationId xmlns:a16="http://schemas.microsoft.com/office/drawing/2014/main" id="{1083FB0C-6E8A-4B7D-9489-826AE676F5E4}"/>
              </a:ext>
            </a:extLst>
          </p:cNvPr>
          <p:cNvSpPr/>
          <p:nvPr/>
        </p:nvSpPr>
        <p:spPr>
          <a:xfrm>
            <a:off x="8868044" y="5791152"/>
            <a:ext cx="774299" cy="774299"/>
          </a:xfrm>
          <a:prstGeom prst="ellipse">
            <a:avLst/>
          </a:prstGeom>
          <a:solidFill>
            <a:srgbClr val="C0392B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8575" tIns="28575" rIns="28575" bIns="2857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28" name="Graphic 4" descr="Raised hand">
            <a:extLst>
              <a:ext uri="{FF2B5EF4-FFF2-40B4-BE49-F238E27FC236}">
                <a16:creationId xmlns:a16="http://schemas.microsoft.com/office/drawing/2014/main" id="{D887060E-6302-4BEA-AC2E-E8E65643F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4058" y="5955550"/>
            <a:ext cx="394739" cy="434105"/>
          </a:xfrm>
          <a:prstGeom prst="rect">
            <a:avLst/>
          </a:prstGeom>
        </p:spPr>
      </p:pic>
      <p:sp>
        <p:nvSpPr>
          <p:cNvPr id="129" name="Oval 19">
            <a:extLst>
              <a:ext uri="{FF2B5EF4-FFF2-40B4-BE49-F238E27FC236}">
                <a16:creationId xmlns:a16="http://schemas.microsoft.com/office/drawing/2014/main" id="{CAD61270-3AE1-42A7-8E0C-67DAD9571881}"/>
              </a:ext>
            </a:extLst>
          </p:cNvPr>
          <p:cNvSpPr/>
          <p:nvPr/>
        </p:nvSpPr>
        <p:spPr>
          <a:xfrm>
            <a:off x="8868044" y="4919180"/>
            <a:ext cx="774299" cy="774299"/>
          </a:xfrm>
          <a:prstGeom prst="ellipse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0" name="Group 59">
            <a:extLst>
              <a:ext uri="{FF2B5EF4-FFF2-40B4-BE49-F238E27FC236}">
                <a16:creationId xmlns:a16="http://schemas.microsoft.com/office/drawing/2014/main" id="{1A6E8E08-EFC0-4AAF-A2FA-AA41C00A2157}"/>
              </a:ext>
            </a:extLst>
          </p:cNvPr>
          <p:cNvGrpSpPr/>
          <p:nvPr/>
        </p:nvGrpSpPr>
        <p:grpSpPr>
          <a:xfrm>
            <a:off x="9025586" y="5084862"/>
            <a:ext cx="465677" cy="470919"/>
            <a:chOff x="2010880" y="2246539"/>
            <a:chExt cx="3384551" cy="3422650"/>
          </a:xfrm>
          <a:solidFill>
            <a:srgbClr val="FFFFFF"/>
          </a:solidFill>
        </p:grpSpPr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id="{E0B89856-50E5-4CDC-BC5A-FCFC4B6AA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0880" y="2246539"/>
              <a:ext cx="3384550" cy="3422650"/>
            </a:xfrm>
            <a:custGeom>
              <a:avLst/>
              <a:gdLst>
                <a:gd name="T0" fmla="*/ 802 w 1098"/>
                <a:gd name="T1" fmla="*/ 525 h 1101"/>
                <a:gd name="T2" fmla="*/ 1063 w 1098"/>
                <a:gd name="T3" fmla="*/ 294 h 1101"/>
                <a:gd name="T4" fmla="*/ 1065 w 1098"/>
                <a:gd name="T5" fmla="*/ 111 h 1101"/>
                <a:gd name="T6" fmla="*/ 883 w 1098"/>
                <a:gd name="T7" fmla="*/ 0 h 1101"/>
                <a:gd name="T8" fmla="*/ 606 w 1098"/>
                <a:gd name="T9" fmla="*/ 229 h 1101"/>
                <a:gd name="T10" fmla="*/ 587 w 1098"/>
                <a:gd name="T11" fmla="*/ 393 h 1101"/>
                <a:gd name="T12" fmla="*/ 660 w 1098"/>
                <a:gd name="T13" fmla="*/ 316 h 1101"/>
                <a:gd name="T14" fmla="*/ 887 w 1098"/>
                <a:gd name="T15" fmla="*/ 91 h 1101"/>
                <a:gd name="T16" fmla="*/ 1005 w 1098"/>
                <a:gd name="T17" fmla="*/ 216 h 1101"/>
                <a:gd name="T18" fmla="*/ 780 w 1098"/>
                <a:gd name="T19" fmla="*/ 436 h 1101"/>
                <a:gd name="T20" fmla="*/ 704 w 1098"/>
                <a:gd name="T21" fmla="*/ 507 h 1101"/>
                <a:gd name="T22" fmla="*/ 439 w 1098"/>
                <a:gd name="T23" fmla="*/ 773 h 1101"/>
                <a:gd name="T24" fmla="*/ 231 w 1098"/>
                <a:gd name="T25" fmla="*/ 997 h 1101"/>
                <a:gd name="T26" fmla="*/ 97 w 1098"/>
                <a:gd name="T27" fmla="*/ 914 h 1101"/>
                <a:gd name="T28" fmla="*/ 296 w 1098"/>
                <a:gd name="T29" fmla="*/ 668 h 1101"/>
                <a:gd name="T30" fmla="*/ 374 w 1098"/>
                <a:gd name="T31" fmla="*/ 606 h 1101"/>
                <a:gd name="T32" fmla="*/ 388 w 1098"/>
                <a:gd name="T33" fmla="*/ 586 h 1101"/>
                <a:gd name="T34" fmla="*/ 142 w 1098"/>
                <a:gd name="T35" fmla="*/ 693 h 1101"/>
                <a:gd name="T36" fmla="*/ 27 w 1098"/>
                <a:gd name="T37" fmla="*/ 979 h 1101"/>
                <a:gd name="T38" fmla="*/ 289 w 1098"/>
                <a:gd name="T39" fmla="*/ 1068 h 1101"/>
                <a:gd name="T40" fmla="*/ 487 w 1098"/>
                <a:gd name="T41" fmla="*/ 871 h 1101"/>
                <a:gd name="T42" fmla="*/ 509 w 1098"/>
                <a:gd name="T43" fmla="*/ 704 h 1101"/>
                <a:gd name="T44" fmla="*/ 472 w 1098"/>
                <a:gd name="T45" fmla="*/ 548 h 1101"/>
                <a:gd name="T46" fmla="*/ 318 w 1098"/>
                <a:gd name="T47" fmla="*/ 686 h 1101"/>
                <a:gd name="T48" fmla="*/ 349 w 1098"/>
                <a:gd name="T49" fmla="*/ 803 h 1101"/>
                <a:gd name="T50" fmla="*/ 547 w 1098"/>
                <a:gd name="T51" fmla="*/ 631 h 1101"/>
                <a:gd name="T52" fmla="*/ 534 w 1098"/>
                <a:gd name="T53" fmla="*/ 599 h 1101"/>
                <a:gd name="T54" fmla="*/ 493 w 1098"/>
                <a:gd name="T55" fmla="*/ 577 h 1101"/>
                <a:gd name="T56" fmla="*/ 648 w 1098"/>
                <a:gd name="T57" fmla="*/ 540 h 1101"/>
                <a:gd name="T58" fmla="*/ 804 w 1098"/>
                <a:gd name="T59" fmla="*/ 374 h 1101"/>
                <a:gd name="T60" fmla="*/ 701 w 1098"/>
                <a:gd name="T61" fmla="*/ 303 h 1101"/>
                <a:gd name="T62" fmla="*/ 558 w 1098"/>
                <a:gd name="T63" fmla="*/ 447 h 1101"/>
                <a:gd name="T64" fmla="*/ 598 w 1098"/>
                <a:gd name="T65" fmla="*/ 454 h 1101"/>
                <a:gd name="T66" fmla="*/ 625 w 1098"/>
                <a:gd name="T67" fmla="*/ 495 h 1101"/>
                <a:gd name="T68" fmla="*/ 633 w 1098"/>
                <a:gd name="T69" fmla="*/ 516 h 1101"/>
                <a:gd name="T70" fmla="*/ 645 w 1098"/>
                <a:gd name="T71" fmla="*/ 543 h 1101"/>
                <a:gd name="T72" fmla="*/ 652 w 1098"/>
                <a:gd name="T73" fmla="*/ 661 h 1101"/>
                <a:gd name="T74" fmla="*/ 764 w 1098"/>
                <a:gd name="T75" fmla="*/ 789 h 1101"/>
                <a:gd name="T76" fmla="*/ 789 w 1098"/>
                <a:gd name="T77" fmla="*/ 765 h 1101"/>
                <a:gd name="T78" fmla="*/ 216 w 1098"/>
                <a:gd name="T79" fmla="*/ 432 h 1101"/>
                <a:gd name="T80" fmla="*/ 322 w 1098"/>
                <a:gd name="T81" fmla="*/ 474 h 1101"/>
                <a:gd name="T82" fmla="*/ 389 w 1098"/>
                <a:gd name="T83" fmla="*/ 456 h 1101"/>
                <a:gd name="T84" fmla="*/ 216 w 1098"/>
                <a:gd name="T85" fmla="*/ 432 h 1101"/>
                <a:gd name="T86" fmla="*/ 672 w 1098"/>
                <a:gd name="T87" fmla="*/ 828 h 1101"/>
                <a:gd name="T88" fmla="*/ 620 w 1098"/>
                <a:gd name="T89" fmla="*/ 695 h 1101"/>
                <a:gd name="T90" fmla="*/ 630 w 1098"/>
                <a:gd name="T91" fmla="*/ 802 h 1101"/>
                <a:gd name="T92" fmla="*/ 668 w 1098"/>
                <a:gd name="T93" fmla="*/ 879 h 1101"/>
                <a:gd name="T94" fmla="*/ 870 w 1098"/>
                <a:gd name="T95" fmla="*/ 679 h 1101"/>
                <a:gd name="T96" fmla="*/ 830 w 1098"/>
                <a:gd name="T97" fmla="*/ 637 h 1101"/>
                <a:gd name="T98" fmla="*/ 695 w 1098"/>
                <a:gd name="T99" fmla="*/ 620 h 1101"/>
                <a:gd name="T100" fmla="*/ 845 w 1098"/>
                <a:gd name="T101" fmla="*/ 677 h 1101"/>
                <a:gd name="T102" fmla="*/ 416 w 1098"/>
                <a:gd name="T103" fmla="*/ 242 h 1101"/>
                <a:gd name="T104" fmla="*/ 455 w 1098"/>
                <a:gd name="T105" fmla="*/ 387 h 1101"/>
                <a:gd name="T106" fmla="*/ 476 w 1098"/>
                <a:gd name="T107" fmla="*/ 333 h 1101"/>
                <a:gd name="T108" fmla="*/ 428 w 1098"/>
                <a:gd name="T109" fmla="*/ 217 h 1101"/>
                <a:gd name="T110" fmla="*/ 318 w 1098"/>
                <a:gd name="T111" fmla="*/ 301 h 1101"/>
                <a:gd name="T112" fmla="*/ 410 w 1098"/>
                <a:gd name="T113" fmla="*/ 435 h 1101"/>
                <a:gd name="T114" fmla="*/ 439 w 1098"/>
                <a:gd name="T115" fmla="*/ 41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8" h="1101">
                  <a:moveTo>
                    <a:pt x="704" y="507"/>
                  </a:moveTo>
                  <a:cubicBezTo>
                    <a:pt x="706" y="509"/>
                    <a:pt x="706" y="510"/>
                    <a:pt x="707" y="510"/>
                  </a:cubicBezTo>
                  <a:cubicBezTo>
                    <a:pt x="737" y="523"/>
                    <a:pt x="769" y="530"/>
                    <a:pt x="802" y="525"/>
                  </a:cubicBezTo>
                  <a:cubicBezTo>
                    <a:pt x="824" y="522"/>
                    <a:pt x="843" y="514"/>
                    <a:pt x="858" y="499"/>
                  </a:cubicBezTo>
                  <a:cubicBezTo>
                    <a:pt x="875" y="483"/>
                    <a:pt x="892" y="466"/>
                    <a:pt x="908" y="449"/>
                  </a:cubicBezTo>
                  <a:cubicBezTo>
                    <a:pt x="960" y="397"/>
                    <a:pt x="1011" y="346"/>
                    <a:pt x="1063" y="294"/>
                  </a:cubicBezTo>
                  <a:cubicBezTo>
                    <a:pt x="1075" y="283"/>
                    <a:pt x="1084" y="269"/>
                    <a:pt x="1089" y="254"/>
                  </a:cubicBezTo>
                  <a:cubicBezTo>
                    <a:pt x="1098" y="228"/>
                    <a:pt x="1098" y="202"/>
                    <a:pt x="1092" y="175"/>
                  </a:cubicBezTo>
                  <a:cubicBezTo>
                    <a:pt x="1087" y="152"/>
                    <a:pt x="1077" y="131"/>
                    <a:pt x="1065" y="111"/>
                  </a:cubicBezTo>
                  <a:cubicBezTo>
                    <a:pt x="1046" y="81"/>
                    <a:pt x="1022" y="57"/>
                    <a:pt x="993" y="37"/>
                  </a:cubicBezTo>
                  <a:cubicBezTo>
                    <a:pt x="977" y="25"/>
                    <a:pt x="959" y="16"/>
                    <a:pt x="940" y="10"/>
                  </a:cubicBezTo>
                  <a:cubicBezTo>
                    <a:pt x="921" y="3"/>
                    <a:pt x="903" y="0"/>
                    <a:pt x="883" y="0"/>
                  </a:cubicBezTo>
                  <a:cubicBezTo>
                    <a:pt x="852" y="0"/>
                    <a:pt x="826" y="9"/>
                    <a:pt x="804" y="31"/>
                  </a:cubicBezTo>
                  <a:cubicBezTo>
                    <a:pt x="770" y="64"/>
                    <a:pt x="736" y="98"/>
                    <a:pt x="702" y="132"/>
                  </a:cubicBezTo>
                  <a:cubicBezTo>
                    <a:pt x="670" y="165"/>
                    <a:pt x="638" y="197"/>
                    <a:pt x="606" y="229"/>
                  </a:cubicBezTo>
                  <a:cubicBezTo>
                    <a:pt x="582" y="252"/>
                    <a:pt x="570" y="279"/>
                    <a:pt x="569" y="311"/>
                  </a:cubicBezTo>
                  <a:cubicBezTo>
                    <a:pt x="569" y="330"/>
                    <a:pt x="572" y="348"/>
                    <a:pt x="577" y="366"/>
                  </a:cubicBezTo>
                  <a:cubicBezTo>
                    <a:pt x="580" y="375"/>
                    <a:pt x="584" y="383"/>
                    <a:pt x="587" y="393"/>
                  </a:cubicBezTo>
                  <a:cubicBezTo>
                    <a:pt x="589" y="392"/>
                    <a:pt x="589" y="391"/>
                    <a:pt x="590" y="391"/>
                  </a:cubicBezTo>
                  <a:cubicBezTo>
                    <a:pt x="612" y="368"/>
                    <a:pt x="635" y="345"/>
                    <a:pt x="658" y="322"/>
                  </a:cubicBezTo>
                  <a:cubicBezTo>
                    <a:pt x="659" y="321"/>
                    <a:pt x="660" y="318"/>
                    <a:pt x="660" y="316"/>
                  </a:cubicBezTo>
                  <a:cubicBezTo>
                    <a:pt x="660" y="309"/>
                    <a:pt x="661" y="303"/>
                    <a:pt x="666" y="297"/>
                  </a:cubicBezTo>
                  <a:cubicBezTo>
                    <a:pt x="732" y="232"/>
                    <a:pt x="798" y="166"/>
                    <a:pt x="863" y="100"/>
                  </a:cubicBezTo>
                  <a:cubicBezTo>
                    <a:pt x="870" y="93"/>
                    <a:pt x="878" y="90"/>
                    <a:pt x="887" y="91"/>
                  </a:cubicBezTo>
                  <a:cubicBezTo>
                    <a:pt x="903" y="92"/>
                    <a:pt x="918" y="98"/>
                    <a:pt x="932" y="106"/>
                  </a:cubicBezTo>
                  <a:cubicBezTo>
                    <a:pt x="960" y="122"/>
                    <a:pt x="982" y="145"/>
                    <a:pt x="996" y="175"/>
                  </a:cubicBezTo>
                  <a:cubicBezTo>
                    <a:pt x="1002" y="188"/>
                    <a:pt x="1005" y="202"/>
                    <a:pt x="1005" y="216"/>
                  </a:cubicBezTo>
                  <a:cubicBezTo>
                    <a:pt x="1004" y="221"/>
                    <a:pt x="1002" y="225"/>
                    <a:pt x="998" y="229"/>
                  </a:cubicBezTo>
                  <a:cubicBezTo>
                    <a:pt x="933" y="295"/>
                    <a:pt x="867" y="361"/>
                    <a:pt x="802" y="427"/>
                  </a:cubicBezTo>
                  <a:cubicBezTo>
                    <a:pt x="796" y="433"/>
                    <a:pt x="789" y="436"/>
                    <a:pt x="780" y="436"/>
                  </a:cubicBezTo>
                  <a:cubicBezTo>
                    <a:pt x="778" y="436"/>
                    <a:pt x="776" y="437"/>
                    <a:pt x="775" y="438"/>
                  </a:cubicBezTo>
                  <a:cubicBezTo>
                    <a:pt x="760" y="452"/>
                    <a:pt x="747" y="466"/>
                    <a:pt x="732" y="480"/>
                  </a:cubicBezTo>
                  <a:cubicBezTo>
                    <a:pt x="723" y="489"/>
                    <a:pt x="714" y="498"/>
                    <a:pt x="704" y="507"/>
                  </a:cubicBezTo>
                  <a:close/>
                  <a:moveTo>
                    <a:pt x="509" y="704"/>
                  </a:moveTo>
                  <a:cubicBezTo>
                    <a:pt x="507" y="706"/>
                    <a:pt x="506" y="706"/>
                    <a:pt x="505" y="707"/>
                  </a:cubicBezTo>
                  <a:cubicBezTo>
                    <a:pt x="483" y="729"/>
                    <a:pt x="461" y="751"/>
                    <a:pt x="439" y="773"/>
                  </a:cubicBezTo>
                  <a:cubicBezTo>
                    <a:pt x="436" y="776"/>
                    <a:pt x="435" y="778"/>
                    <a:pt x="435" y="782"/>
                  </a:cubicBezTo>
                  <a:cubicBezTo>
                    <a:pt x="436" y="789"/>
                    <a:pt x="434" y="795"/>
                    <a:pt x="428" y="801"/>
                  </a:cubicBezTo>
                  <a:cubicBezTo>
                    <a:pt x="362" y="866"/>
                    <a:pt x="297" y="932"/>
                    <a:pt x="231" y="997"/>
                  </a:cubicBezTo>
                  <a:cubicBezTo>
                    <a:pt x="224" y="1004"/>
                    <a:pt x="217" y="1006"/>
                    <a:pt x="208" y="1005"/>
                  </a:cubicBezTo>
                  <a:cubicBezTo>
                    <a:pt x="194" y="1004"/>
                    <a:pt x="181" y="1000"/>
                    <a:pt x="169" y="993"/>
                  </a:cubicBezTo>
                  <a:cubicBezTo>
                    <a:pt x="136" y="975"/>
                    <a:pt x="111" y="949"/>
                    <a:pt x="97" y="914"/>
                  </a:cubicBezTo>
                  <a:cubicBezTo>
                    <a:pt x="93" y="903"/>
                    <a:pt x="90" y="891"/>
                    <a:pt x="91" y="880"/>
                  </a:cubicBezTo>
                  <a:cubicBezTo>
                    <a:pt x="92" y="875"/>
                    <a:pt x="94" y="871"/>
                    <a:pt x="97" y="868"/>
                  </a:cubicBezTo>
                  <a:cubicBezTo>
                    <a:pt x="163" y="801"/>
                    <a:pt x="230" y="735"/>
                    <a:pt x="296" y="668"/>
                  </a:cubicBezTo>
                  <a:cubicBezTo>
                    <a:pt x="301" y="663"/>
                    <a:pt x="307" y="660"/>
                    <a:pt x="315" y="661"/>
                  </a:cubicBezTo>
                  <a:cubicBezTo>
                    <a:pt x="318" y="661"/>
                    <a:pt x="321" y="659"/>
                    <a:pt x="323" y="657"/>
                  </a:cubicBezTo>
                  <a:cubicBezTo>
                    <a:pt x="340" y="640"/>
                    <a:pt x="357" y="623"/>
                    <a:pt x="374" y="606"/>
                  </a:cubicBezTo>
                  <a:cubicBezTo>
                    <a:pt x="380" y="600"/>
                    <a:pt x="386" y="594"/>
                    <a:pt x="391" y="589"/>
                  </a:cubicBezTo>
                  <a:cubicBezTo>
                    <a:pt x="391" y="588"/>
                    <a:pt x="390" y="587"/>
                    <a:pt x="390" y="587"/>
                  </a:cubicBezTo>
                  <a:cubicBezTo>
                    <a:pt x="389" y="587"/>
                    <a:pt x="388" y="586"/>
                    <a:pt x="388" y="586"/>
                  </a:cubicBezTo>
                  <a:cubicBezTo>
                    <a:pt x="359" y="574"/>
                    <a:pt x="329" y="567"/>
                    <a:pt x="298" y="571"/>
                  </a:cubicBezTo>
                  <a:cubicBezTo>
                    <a:pt x="274" y="574"/>
                    <a:pt x="253" y="582"/>
                    <a:pt x="237" y="599"/>
                  </a:cubicBezTo>
                  <a:cubicBezTo>
                    <a:pt x="205" y="630"/>
                    <a:pt x="173" y="661"/>
                    <a:pt x="142" y="693"/>
                  </a:cubicBezTo>
                  <a:cubicBezTo>
                    <a:pt x="107" y="728"/>
                    <a:pt x="72" y="764"/>
                    <a:pt x="36" y="799"/>
                  </a:cubicBezTo>
                  <a:cubicBezTo>
                    <a:pt x="11" y="823"/>
                    <a:pt x="0" y="852"/>
                    <a:pt x="0" y="886"/>
                  </a:cubicBezTo>
                  <a:cubicBezTo>
                    <a:pt x="0" y="920"/>
                    <a:pt x="11" y="951"/>
                    <a:pt x="27" y="979"/>
                  </a:cubicBezTo>
                  <a:cubicBezTo>
                    <a:pt x="49" y="1016"/>
                    <a:pt x="78" y="1046"/>
                    <a:pt x="115" y="1067"/>
                  </a:cubicBezTo>
                  <a:cubicBezTo>
                    <a:pt x="150" y="1088"/>
                    <a:pt x="188" y="1101"/>
                    <a:pt x="231" y="1095"/>
                  </a:cubicBezTo>
                  <a:cubicBezTo>
                    <a:pt x="253" y="1092"/>
                    <a:pt x="273" y="1084"/>
                    <a:pt x="289" y="1068"/>
                  </a:cubicBezTo>
                  <a:cubicBezTo>
                    <a:pt x="300" y="1058"/>
                    <a:pt x="310" y="1047"/>
                    <a:pt x="321" y="1037"/>
                  </a:cubicBezTo>
                  <a:cubicBezTo>
                    <a:pt x="344" y="1013"/>
                    <a:pt x="368" y="990"/>
                    <a:pt x="392" y="966"/>
                  </a:cubicBezTo>
                  <a:cubicBezTo>
                    <a:pt x="423" y="934"/>
                    <a:pt x="454" y="902"/>
                    <a:pt x="487" y="871"/>
                  </a:cubicBezTo>
                  <a:cubicBezTo>
                    <a:pt x="517" y="843"/>
                    <a:pt x="530" y="809"/>
                    <a:pt x="526" y="769"/>
                  </a:cubicBezTo>
                  <a:cubicBezTo>
                    <a:pt x="525" y="756"/>
                    <a:pt x="522" y="743"/>
                    <a:pt x="518" y="730"/>
                  </a:cubicBezTo>
                  <a:cubicBezTo>
                    <a:pt x="516" y="722"/>
                    <a:pt x="512" y="713"/>
                    <a:pt x="509" y="704"/>
                  </a:cubicBezTo>
                  <a:close/>
                  <a:moveTo>
                    <a:pt x="503" y="549"/>
                  </a:moveTo>
                  <a:cubicBezTo>
                    <a:pt x="498" y="550"/>
                    <a:pt x="494" y="551"/>
                    <a:pt x="490" y="552"/>
                  </a:cubicBezTo>
                  <a:cubicBezTo>
                    <a:pt x="483" y="555"/>
                    <a:pt x="477" y="555"/>
                    <a:pt x="472" y="548"/>
                  </a:cubicBezTo>
                  <a:cubicBezTo>
                    <a:pt x="472" y="547"/>
                    <a:pt x="470" y="547"/>
                    <a:pt x="470" y="546"/>
                  </a:cubicBezTo>
                  <a:cubicBezTo>
                    <a:pt x="464" y="543"/>
                    <a:pt x="462" y="543"/>
                    <a:pt x="458" y="547"/>
                  </a:cubicBezTo>
                  <a:cubicBezTo>
                    <a:pt x="411" y="593"/>
                    <a:pt x="365" y="640"/>
                    <a:pt x="318" y="686"/>
                  </a:cubicBezTo>
                  <a:cubicBezTo>
                    <a:pt x="311" y="693"/>
                    <a:pt x="303" y="700"/>
                    <a:pt x="298" y="708"/>
                  </a:cubicBezTo>
                  <a:cubicBezTo>
                    <a:pt x="288" y="723"/>
                    <a:pt x="289" y="739"/>
                    <a:pt x="296" y="755"/>
                  </a:cubicBezTo>
                  <a:cubicBezTo>
                    <a:pt x="306" y="779"/>
                    <a:pt x="324" y="796"/>
                    <a:pt x="349" y="803"/>
                  </a:cubicBezTo>
                  <a:cubicBezTo>
                    <a:pt x="367" y="808"/>
                    <a:pt x="383" y="805"/>
                    <a:pt x="397" y="791"/>
                  </a:cubicBezTo>
                  <a:cubicBezTo>
                    <a:pt x="446" y="741"/>
                    <a:pt x="496" y="692"/>
                    <a:pt x="546" y="642"/>
                  </a:cubicBezTo>
                  <a:cubicBezTo>
                    <a:pt x="549" y="638"/>
                    <a:pt x="550" y="635"/>
                    <a:pt x="547" y="631"/>
                  </a:cubicBezTo>
                  <a:cubicBezTo>
                    <a:pt x="541" y="632"/>
                    <a:pt x="535" y="632"/>
                    <a:pt x="528" y="633"/>
                  </a:cubicBezTo>
                  <a:cubicBezTo>
                    <a:pt x="532" y="624"/>
                    <a:pt x="535" y="617"/>
                    <a:pt x="538" y="609"/>
                  </a:cubicBezTo>
                  <a:cubicBezTo>
                    <a:pt x="540" y="603"/>
                    <a:pt x="541" y="603"/>
                    <a:pt x="534" y="599"/>
                  </a:cubicBezTo>
                  <a:cubicBezTo>
                    <a:pt x="530" y="597"/>
                    <a:pt x="528" y="595"/>
                    <a:pt x="529" y="590"/>
                  </a:cubicBezTo>
                  <a:cubicBezTo>
                    <a:pt x="530" y="586"/>
                    <a:pt x="530" y="581"/>
                    <a:pt x="531" y="577"/>
                  </a:cubicBezTo>
                  <a:cubicBezTo>
                    <a:pt x="518" y="577"/>
                    <a:pt x="506" y="577"/>
                    <a:pt x="493" y="577"/>
                  </a:cubicBezTo>
                  <a:cubicBezTo>
                    <a:pt x="497" y="567"/>
                    <a:pt x="500" y="559"/>
                    <a:pt x="503" y="549"/>
                  </a:cubicBezTo>
                  <a:close/>
                  <a:moveTo>
                    <a:pt x="645" y="543"/>
                  </a:moveTo>
                  <a:cubicBezTo>
                    <a:pt x="647" y="542"/>
                    <a:pt x="648" y="541"/>
                    <a:pt x="648" y="540"/>
                  </a:cubicBezTo>
                  <a:cubicBezTo>
                    <a:pt x="665" y="523"/>
                    <a:pt x="682" y="507"/>
                    <a:pt x="698" y="490"/>
                  </a:cubicBezTo>
                  <a:cubicBezTo>
                    <a:pt x="730" y="458"/>
                    <a:pt x="761" y="427"/>
                    <a:pt x="793" y="395"/>
                  </a:cubicBezTo>
                  <a:cubicBezTo>
                    <a:pt x="799" y="389"/>
                    <a:pt x="803" y="382"/>
                    <a:pt x="804" y="374"/>
                  </a:cubicBezTo>
                  <a:cubicBezTo>
                    <a:pt x="807" y="353"/>
                    <a:pt x="800" y="335"/>
                    <a:pt x="786" y="319"/>
                  </a:cubicBezTo>
                  <a:cubicBezTo>
                    <a:pt x="776" y="307"/>
                    <a:pt x="762" y="298"/>
                    <a:pt x="746" y="293"/>
                  </a:cubicBezTo>
                  <a:cubicBezTo>
                    <a:pt x="730" y="289"/>
                    <a:pt x="714" y="291"/>
                    <a:pt x="701" y="303"/>
                  </a:cubicBezTo>
                  <a:cubicBezTo>
                    <a:pt x="692" y="312"/>
                    <a:pt x="683" y="321"/>
                    <a:pt x="674" y="330"/>
                  </a:cubicBezTo>
                  <a:cubicBezTo>
                    <a:pt x="641" y="364"/>
                    <a:pt x="607" y="398"/>
                    <a:pt x="573" y="433"/>
                  </a:cubicBezTo>
                  <a:cubicBezTo>
                    <a:pt x="568" y="438"/>
                    <a:pt x="563" y="442"/>
                    <a:pt x="558" y="447"/>
                  </a:cubicBezTo>
                  <a:cubicBezTo>
                    <a:pt x="562" y="450"/>
                    <a:pt x="566" y="452"/>
                    <a:pt x="570" y="455"/>
                  </a:cubicBezTo>
                  <a:cubicBezTo>
                    <a:pt x="574" y="459"/>
                    <a:pt x="578" y="459"/>
                    <a:pt x="583" y="458"/>
                  </a:cubicBezTo>
                  <a:cubicBezTo>
                    <a:pt x="588" y="456"/>
                    <a:pt x="593" y="456"/>
                    <a:pt x="598" y="454"/>
                  </a:cubicBezTo>
                  <a:cubicBezTo>
                    <a:pt x="595" y="464"/>
                    <a:pt x="592" y="472"/>
                    <a:pt x="589" y="482"/>
                  </a:cubicBezTo>
                  <a:cubicBezTo>
                    <a:pt x="602" y="482"/>
                    <a:pt x="614" y="482"/>
                    <a:pt x="626" y="482"/>
                  </a:cubicBezTo>
                  <a:cubicBezTo>
                    <a:pt x="626" y="486"/>
                    <a:pt x="626" y="491"/>
                    <a:pt x="625" y="495"/>
                  </a:cubicBezTo>
                  <a:cubicBezTo>
                    <a:pt x="624" y="500"/>
                    <a:pt x="625" y="502"/>
                    <a:pt x="629" y="504"/>
                  </a:cubicBezTo>
                  <a:cubicBezTo>
                    <a:pt x="636" y="508"/>
                    <a:pt x="636" y="508"/>
                    <a:pt x="633" y="515"/>
                  </a:cubicBezTo>
                  <a:cubicBezTo>
                    <a:pt x="633" y="516"/>
                    <a:pt x="633" y="516"/>
                    <a:pt x="633" y="516"/>
                  </a:cubicBezTo>
                  <a:cubicBezTo>
                    <a:pt x="630" y="523"/>
                    <a:pt x="627" y="530"/>
                    <a:pt x="624" y="538"/>
                  </a:cubicBezTo>
                  <a:cubicBezTo>
                    <a:pt x="631" y="537"/>
                    <a:pt x="638" y="537"/>
                    <a:pt x="644" y="536"/>
                  </a:cubicBezTo>
                  <a:cubicBezTo>
                    <a:pt x="644" y="538"/>
                    <a:pt x="645" y="540"/>
                    <a:pt x="645" y="543"/>
                  </a:cubicBezTo>
                  <a:close/>
                  <a:moveTo>
                    <a:pt x="668" y="650"/>
                  </a:moveTo>
                  <a:cubicBezTo>
                    <a:pt x="668" y="650"/>
                    <a:pt x="668" y="651"/>
                    <a:pt x="668" y="651"/>
                  </a:cubicBezTo>
                  <a:cubicBezTo>
                    <a:pt x="660" y="651"/>
                    <a:pt x="655" y="654"/>
                    <a:pt x="652" y="661"/>
                  </a:cubicBezTo>
                  <a:cubicBezTo>
                    <a:pt x="649" y="668"/>
                    <a:pt x="650" y="674"/>
                    <a:pt x="655" y="680"/>
                  </a:cubicBezTo>
                  <a:cubicBezTo>
                    <a:pt x="659" y="684"/>
                    <a:pt x="663" y="688"/>
                    <a:pt x="667" y="692"/>
                  </a:cubicBezTo>
                  <a:cubicBezTo>
                    <a:pt x="700" y="724"/>
                    <a:pt x="732" y="757"/>
                    <a:pt x="764" y="789"/>
                  </a:cubicBezTo>
                  <a:cubicBezTo>
                    <a:pt x="769" y="793"/>
                    <a:pt x="774" y="796"/>
                    <a:pt x="781" y="795"/>
                  </a:cubicBezTo>
                  <a:cubicBezTo>
                    <a:pt x="787" y="793"/>
                    <a:pt x="792" y="789"/>
                    <a:pt x="794" y="783"/>
                  </a:cubicBezTo>
                  <a:cubicBezTo>
                    <a:pt x="796" y="776"/>
                    <a:pt x="794" y="770"/>
                    <a:pt x="789" y="765"/>
                  </a:cubicBezTo>
                  <a:cubicBezTo>
                    <a:pt x="753" y="729"/>
                    <a:pt x="716" y="692"/>
                    <a:pt x="680" y="656"/>
                  </a:cubicBezTo>
                  <a:cubicBezTo>
                    <a:pt x="677" y="653"/>
                    <a:pt x="672" y="652"/>
                    <a:pt x="668" y="650"/>
                  </a:cubicBezTo>
                  <a:close/>
                  <a:moveTo>
                    <a:pt x="216" y="432"/>
                  </a:moveTo>
                  <a:cubicBezTo>
                    <a:pt x="217" y="435"/>
                    <a:pt x="217" y="438"/>
                    <a:pt x="219" y="440"/>
                  </a:cubicBezTo>
                  <a:cubicBezTo>
                    <a:pt x="222" y="447"/>
                    <a:pt x="228" y="449"/>
                    <a:pt x="235" y="450"/>
                  </a:cubicBezTo>
                  <a:cubicBezTo>
                    <a:pt x="264" y="458"/>
                    <a:pt x="293" y="466"/>
                    <a:pt x="322" y="474"/>
                  </a:cubicBezTo>
                  <a:cubicBezTo>
                    <a:pt x="341" y="479"/>
                    <a:pt x="361" y="484"/>
                    <a:pt x="380" y="489"/>
                  </a:cubicBezTo>
                  <a:cubicBezTo>
                    <a:pt x="389" y="492"/>
                    <a:pt x="398" y="486"/>
                    <a:pt x="401" y="476"/>
                  </a:cubicBezTo>
                  <a:cubicBezTo>
                    <a:pt x="403" y="468"/>
                    <a:pt x="397" y="458"/>
                    <a:pt x="389" y="456"/>
                  </a:cubicBezTo>
                  <a:cubicBezTo>
                    <a:pt x="367" y="450"/>
                    <a:pt x="346" y="445"/>
                    <a:pt x="324" y="439"/>
                  </a:cubicBezTo>
                  <a:cubicBezTo>
                    <a:pt x="296" y="431"/>
                    <a:pt x="268" y="424"/>
                    <a:pt x="239" y="416"/>
                  </a:cubicBezTo>
                  <a:cubicBezTo>
                    <a:pt x="228" y="413"/>
                    <a:pt x="217" y="421"/>
                    <a:pt x="216" y="432"/>
                  </a:cubicBezTo>
                  <a:close/>
                  <a:moveTo>
                    <a:pt x="681" y="863"/>
                  </a:moveTo>
                  <a:cubicBezTo>
                    <a:pt x="680" y="860"/>
                    <a:pt x="680" y="858"/>
                    <a:pt x="679" y="855"/>
                  </a:cubicBezTo>
                  <a:cubicBezTo>
                    <a:pt x="677" y="846"/>
                    <a:pt x="674" y="837"/>
                    <a:pt x="672" y="828"/>
                  </a:cubicBezTo>
                  <a:cubicBezTo>
                    <a:pt x="666" y="805"/>
                    <a:pt x="660" y="782"/>
                    <a:pt x="654" y="759"/>
                  </a:cubicBezTo>
                  <a:cubicBezTo>
                    <a:pt x="649" y="743"/>
                    <a:pt x="644" y="726"/>
                    <a:pt x="640" y="710"/>
                  </a:cubicBezTo>
                  <a:cubicBezTo>
                    <a:pt x="638" y="699"/>
                    <a:pt x="627" y="693"/>
                    <a:pt x="620" y="695"/>
                  </a:cubicBezTo>
                  <a:cubicBezTo>
                    <a:pt x="609" y="698"/>
                    <a:pt x="604" y="708"/>
                    <a:pt x="607" y="719"/>
                  </a:cubicBezTo>
                  <a:cubicBezTo>
                    <a:pt x="609" y="723"/>
                    <a:pt x="610" y="727"/>
                    <a:pt x="611" y="732"/>
                  </a:cubicBezTo>
                  <a:cubicBezTo>
                    <a:pt x="617" y="755"/>
                    <a:pt x="624" y="779"/>
                    <a:pt x="630" y="802"/>
                  </a:cubicBezTo>
                  <a:cubicBezTo>
                    <a:pt x="633" y="816"/>
                    <a:pt x="637" y="829"/>
                    <a:pt x="640" y="842"/>
                  </a:cubicBezTo>
                  <a:cubicBezTo>
                    <a:pt x="643" y="851"/>
                    <a:pt x="645" y="860"/>
                    <a:pt x="648" y="869"/>
                  </a:cubicBezTo>
                  <a:cubicBezTo>
                    <a:pt x="651" y="877"/>
                    <a:pt x="660" y="881"/>
                    <a:pt x="668" y="879"/>
                  </a:cubicBezTo>
                  <a:cubicBezTo>
                    <a:pt x="675" y="878"/>
                    <a:pt x="680" y="870"/>
                    <a:pt x="681" y="863"/>
                  </a:cubicBezTo>
                  <a:close/>
                  <a:moveTo>
                    <a:pt x="862" y="681"/>
                  </a:moveTo>
                  <a:cubicBezTo>
                    <a:pt x="864" y="681"/>
                    <a:pt x="867" y="680"/>
                    <a:pt x="870" y="679"/>
                  </a:cubicBezTo>
                  <a:cubicBezTo>
                    <a:pt x="877" y="675"/>
                    <a:pt x="880" y="669"/>
                    <a:pt x="879" y="661"/>
                  </a:cubicBezTo>
                  <a:cubicBezTo>
                    <a:pt x="878" y="654"/>
                    <a:pt x="874" y="650"/>
                    <a:pt x="867" y="648"/>
                  </a:cubicBezTo>
                  <a:cubicBezTo>
                    <a:pt x="855" y="644"/>
                    <a:pt x="842" y="641"/>
                    <a:pt x="830" y="637"/>
                  </a:cubicBezTo>
                  <a:cubicBezTo>
                    <a:pt x="807" y="631"/>
                    <a:pt x="784" y="625"/>
                    <a:pt x="761" y="619"/>
                  </a:cubicBezTo>
                  <a:cubicBezTo>
                    <a:pt x="746" y="615"/>
                    <a:pt x="731" y="611"/>
                    <a:pt x="716" y="607"/>
                  </a:cubicBezTo>
                  <a:cubicBezTo>
                    <a:pt x="707" y="605"/>
                    <a:pt x="697" y="611"/>
                    <a:pt x="695" y="620"/>
                  </a:cubicBezTo>
                  <a:cubicBezTo>
                    <a:pt x="693" y="628"/>
                    <a:pt x="699" y="638"/>
                    <a:pt x="707" y="640"/>
                  </a:cubicBezTo>
                  <a:cubicBezTo>
                    <a:pt x="733" y="647"/>
                    <a:pt x="759" y="654"/>
                    <a:pt x="785" y="661"/>
                  </a:cubicBezTo>
                  <a:cubicBezTo>
                    <a:pt x="805" y="666"/>
                    <a:pt x="825" y="672"/>
                    <a:pt x="845" y="677"/>
                  </a:cubicBezTo>
                  <a:cubicBezTo>
                    <a:pt x="851" y="679"/>
                    <a:pt x="856" y="680"/>
                    <a:pt x="862" y="681"/>
                  </a:cubicBezTo>
                  <a:close/>
                  <a:moveTo>
                    <a:pt x="415" y="234"/>
                  </a:moveTo>
                  <a:cubicBezTo>
                    <a:pt x="415" y="236"/>
                    <a:pt x="416" y="239"/>
                    <a:pt x="416" y="242"/>
                  </a:cubicBezTo>
                  <a:cubicBezTo>
                    <a:pt x="420" y="254"/>
                    <a:pt x="423" y="267"/>
                    <a:pt x="427" y="279"/>
                  </a:cubicBezTo>
                  <a:cubicBezTo>
                    <a:pt x="432" y="299"/>
                    <a:pt x="437" y="318"/>
                    <a:pt x="442" y="338"/>
                  </a:cubicBezTo>
                  <a:cubicBezTo>
                    <a:pt x="446" y="354"/>
                    <a:pt x="451" y="370"/>
                    <a:pt x="455" y="387"/>
                  </a:cubicBezTo>
                  <a:cubicBezTo>
                    <a:pt x="458" y="397"/>
                    <a:pt x="467" y="403"/>
                    <a:pt x="477" y="401"/>
                  </a:cubicBezTo>
                  <a:cubicBezTo>
                    <a:pt x="486" y="398"/>
                    <a:pt x="491" y="388"/>
                    <a:pt x="488" y="378"/>
                  </a:cubicBezTo>
                  <a:cubicBezTo>
                    <a:pt x="484" y="363"/>
                    <a:pt x="480" y="348"/>
                    <a:pt x="476" y="333"/>
                  </a:cubicBezTo>
                  <a:cubicBezTo>
                    <a:pt x="470" y="308"/>
                    <a:pt x="463" y="284"/>
                    <a:pt x="457" y="260"/>
                  </a:cubicBezTo>
                  <a:cubicBezTo>
                    <a:pt x="454" y="249"/>
                    <a:pt x="451" y="238"/>
                    <a:pt x="447" y="227"/>
                  </a:cubicBezTo>
                  <a:cubicBezTo>
                    <a:pt x="445" y="219"/>
                    <a:pt x="436" y="215"/>
                    <a:pt x="428" y="217"/>
                  </a:cubicBezTo>
                  <a:cubicBezTo>
                    <a:pt x="421" y="219"/>
                    <a:pt x="415" y="226"/>
                    <a:pt x="415" y="234"/>
                  </a:cubicBezTo>
                  <a:close/>
                  <a:moveTo>
                    <a:pt x="319" y="300"/>
                  </a:moveTo>
                  <a:cubicBezTo>
                    <a:pt x="318" y="300"/>
                    <a:pt x="318" y="301"/>
                    <a:pt x="318" y="301"/>
                  </a:cubicBezTo>
                  <a:cubicBezTo>
                    <a:pt x="311" y="301"/>
                    <a:pt x="305" y="306"/>
                    <a:pt x="302" y="312"/>
                  </a:cubicBezTo>
                  <a:cubicBezTo>
                    <a:pt x="299" y="320"/>
                    <a:pt x="302" y="326"/>
                    <a:pt x="307" y="332"/>
                  </a:cubicBezTo>
                  <a:cubicBezTo>
                    <a:pt x="341" y="366"/>
                    <a:pt x="376" y="400"/>
                    <a:pt x="410" y="435"/>
                  </a:cubicBezTo>
                  <a:cubicBezTo>
                    <a:pt x="414" y="438"/>
                    <a:pt x="417" y="442"/>
                    <a:pt x="422" y="444"/>
                  </a:cubicBezTo>
                  <a:cubicBezTo>
                    <a:pt x="430" y="448"/>
                    <a:pt x="438" y="444"/>
                    <a:pt x="443" y="437"/>
                  </a:cubicBezTo>
                  <a:cubicBezTo>
                    <a:pt x="446" y="432"/>
                    <a:pt x="446" y="422"/>
                    <a:pt x="439" y="416"/>
                  </a:cubicBezTo>
                  <a:cubicBezTo>
                    <a:pt x="403" y="379"/>
                    <a:pt x="367" y="343"/>
                    <a:pt x="331" y="307"/>
                  </a:cubicBezTo>
                  <a:cubicBezTo>
                    <a:pt x="328" y="304"/>
                    <a:pt x="323" y="302"/>
                    <a:pt x="319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156B776F-44E2-42E4-9253-A9994829E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068" y="2246539"/>
              <a:ext cx="1630363" cy="1647825"/>
            </a:xfrm>
            <a:custGeom>
              <a:avLst/>
              <a:gdLst>
                <a:gd name="T0" fmla="*/ 135 w 529"/>
                <a:gd name="T1" fmla="*/ 507 h 530"/>
                <a:gd name="T2" fmla="*/ 163 w 529"/>
                <a:gd name="T3" fmla="*/ 480 h 530"/>
                <a:gd name="T4" fmla="*/ 206 w 529"/>
                <a:gd name="T5" fmla="*/ 438 h 530"/>
                <a:gd name="T6" fmla="*/ 211 w 529"/>
                <a:gd name="T7" fmla="*/ 436 h 530"/>
                <a:gd name="T8" fmla="*/ 233 w 529"/>
                <a:gd name="T9" fmla="*/ 427 h 530"/>
                <a:gd name="T10" fmla="*/ 429 w 529"/>
                <a:gd name="T11" fmla="*/ 229 h 530"/>
                <a:gd name="T12" fmla="*/ 436 w 529"/>
                <a:gd name="T13" fmla="*/ 216 h 530"/>
                <a:gd name="T14" fmla="*/ 427 w 529"/>
                <a:gd name="T15" fmla="*/ 175 h 530"/>
                <a:gd name="T16" fmla="*/ 363 w 529"/>
                <a:gd name="T17" fmla="*/ 106 h 530"/>
                <a:gd name="T18" fmla="*/ 318 w 529"/>
                <a:gd name="T19" fmla="*/ 91 h 530"/>
                <a:gd name="T20" fmla="*/ 294 w 529"/>
                <a:gd name="T21" fmla="*/ 100 h 530"/>
                <a:gd name="T22" fmla="*/ 97 w 529"/>
                <a:gd name="T23" fmla="*/ 297 h 530"/>
                <a:gd name="T24" fmla="*/ 91 w 529"/>
                <a:gd name="T25" fmla="*/ 316 h 530"/>
                <a:gd name="T26" fmla="*/ 89 w 529"/>
                <a:gd name="T27" fmla="*/ 322 h 530"/>
                <a:gd name="T28" fmla="*/ 21 w 529"/>
                <a:gd name="T29" fmla="*/ 391 h 530"/>
                <a:gd name="T30" fmla="*/ 18 w 529"/>
                <a:gd name="T31" fmla="*/ 393 h 530"/>
                <a:gd name="T32" fmla="*/ 8 w 529"/>
                <a:gd name="T33" fmla="*/ 366 h 530"/>
                <a:gd name="T34" fmla="*/ 0 w 529"/>
                <a:gd name="T35" fmla="*/ 311 h 530"/>
                <a:gd name="T36" fmla="*/ 37 w 529"/>
                <a:gd name="T37" fmla="*/ 229 h 530"/>
                <a:gd name="T38" fmla="*/ 133 w 529"/>
                <a:gd name="T39" fmla="*/ 132 h 530"/>
                <a:gd name="T40" fmla="*/ 235 w 529"/>
                <a:gd name="T41" fmla="*/ 31 h 530"/>
                <a:gd name="T42" fmla="*/ 314 w 529"/>
                <a:gd name="T43" fmla="*/ 0 h 530"/>
                <a:gd name="T44" fmla="*/ 371 w 529"/>
                <a:gd name="T45" fmla="*/ 10 h 530"/>
                <a:gd name="T46" fmla="*/ 424 w 529"/>
                <a:gd name="T47" fmla="*/ 37 h 530"/>
                <a:gd name="T48" fmla="*/ 496 w 529"/>
                <a:gd name="T49" fmla="*/ 111 h 530"/>
                <a:gd name="T50" fmla="*/ 523 w 529"/>
                <a:gd name="T51" fmla="*/ 175 h 530"/>
                <a:gd name="T52" fmla="*/ 520 w 529"/>
                <a:gd name="T53" fmla="*/ 254 h 530"/>
                <a:gd name="T54" fmla="*/ 494 w 529"/>
                <a:gd name="T55" fmla="*/ 294 h 530"/>
                <a:gd name="T56" fmla="*/ 339 w 529"/>
                <a:gd name="T57" fmla="*/ 449 h 530"/>
                <a:gd name="T58" fmla="*/ 289 w 529"/>
                <a:gd name="T59" fmla="*/ 499 h 530"/>
                <a:gd name="T60" fmla="*/ 233 w 529"/>
                <a:gd name="T61" fmla="*/ 525 h 530"/>
                <a:gd name="T62" fmla="*/ 138 w 529"/>
                <a:gd name="T63" fmla="*/ 510 h 530"/>
                <a:gd name="T64" fmla="*/ 135 w 529"/>
                <a:gd name="T65" fmla="*/ 50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9" h="530">
                  <a:moveTo>
                    <a:pt x="135" y="507"/>
                  </a:moveTo>
                  <a:cubicBezTo>
                    <a:pt x="145" y="498"/>
                    <a:pt x="154" y="489"/>
                    <a:pt x="163" y="480"/>
                  </a:cubicBezTo>
                  <a:cubicBezTo>
                    <a:pt x="178" y="466"/>
                    <a:pt x="191" y="452"/>
                    <a:pt x="206" y="438"/>
                  </a:cubicBezTo>
                  <a:cubicBezTo>
                    <a:pt x="207" y="437"/>
                    <a:pt x="209" y="436"/>
                    <a:pt x="211" y="436"/>
                  </a:cubicBezTo>
                  <a:cubicBezTo>
                    <a:pt x="220" y="436"/>
                    <a:pt x="227" y="433"/>
                    <a:pt x="233" y="427"/>
                  </a:cubicBezTo>
                  <a:cubicBezTo>
                    <a:pt x="298" y="361"/>
                    <a:pt x="364" y="295"/>
                    <a:pt x="429" y="229"/>
                  </a:cubicBezTo>
                  <a:cubicBezTo>
                    <a:pt x="433" y="225"/>
                    <a:pt x="435" y="221"/>
                    <a:pt x="436" y="216"/>
                  </a:cubicBezTo>
                  <a:cubicBezTo>
                    <a:pt x="436" y="202"/>
                    <a:pt x="433" y="188"/>
                    <a:pt x="427" y="175"/>
                  </a:cubicBezTo>
                  <a:cubicBezTo>
                    <a:pt x="413" y="145"/>
                    <a:pt x="391" y="122"/>
                    <a:pt x="363" y="106"/>
                  </a:cubicBezTo>
                  <a:cubicBezTo>
                    <a:pt x="349" y="98"/>
                    <a:pt x="334" y="92"/>
                    <a:pt x="318" y="91"/>
                  </a:cubicBezTo>
                  <a:cubicBezTo>
                    <a:pt x="309" y="90"/>
                    <a:pt x="301" y="93"/>
                    <a:pt x="294" y="100"/>
                  </a:cubicBezTo>
                  <a:cubicBezTo>
                    <a:pt x="229" y="166"/>
                    <a:pt x="163" y="232"/>
                    <a:pt x="97" y="297"/>
                  </a:cubicBezTo>
                  <a:cubicBezTo>
                    <a:pt x="92" y="303"/>
                    <a:pt x="91" y="309"/>
                    <a:pt x="91" y="316"/>
                  </a:cubicBezTo>
                  <a:cubicBezTo>
                    <a:pt x="91" y="318"/>
                    <a:pt x="90" y="321"/>
                    <a:pt x="89" y="322"/>
                  </a:cubicBezTo>
                  <a:cubicBezTo>
                    <a:pt x="66" y="345"/>
                    <a:pt x="43" y="368"/>
                    <a:pt x="21" y="391"/>
                  </a:cubicBezTo>
                  <a:cubicBezTo>
                    <a:pt x="20" y="391"/>
                    <a:pt x="20" y="392"/>
                    <a:pt x="18" y="393"/>
                  </a:cubicBezTo>
                  <a:cubicBezTo>
                    <a:pt x="15" y="383"/>
                    <a:pt x="11" y="375"/>
                    <a:pt x="8" y="366"/>
                  </a:cubicBezTo>
                  <a:cubicBezTo>
                    <a:pt x="3" y="348"/>
                    <a:pt x="0" y="330"/>
                    <a:pt x="0" y="311"/>
                  </a:cubicBezTo>
                  <a:cubicBezTo>
                    <a:pt x="1" y="279"/>
                    <a:pt x="13" y="252"/>
                    <a:pt x="37" y="229"/>
                  </a:cubicBezTo>
                  <a:cubicBezTo>
                    <a:pt x="69" y="197"/>
                    <a:pt x="101" y="165"/>
                    <a:pt x="133" y="132"/>
                  </a:cubicBezTo>
                  <a:cubicBezTo>
                    <a:pt x="167" y="98"/>
                    <a:pt x="201" y="64"/>
                    <a:pt x="235" y="31"/>
                  </a:cubicBezTo>
                  <a:cubicBezTo>
                    <a:pt x="257" y="9"/>
                    <a:pt x="283" y="0"/>
                    <a:pt x="314" y="0"/>
                  </a:cubicBezTo>
                  <a:cubicBezTo>
                    <a:pt x="334" y="0"/>
                    <a:pt x="352" y="3"/>
                    <a:pt x="371" y="10"/>
                  </a:cubicBezTo>
                  <a:cubicBezTo>
                    <a:pt x="390" y="16"/>
                    <a:pt x="408" y="25"/>
                    <a:pt x="424" y="37"/>
                  </a:cubicBezTo>
                  <a:cubicBezTo>
                    <a:pt x="453" y="57"/>
                    <a:pt x="477" y="81"/>
                    <a:pt x="496" y="111"/>
                  </a:cubicBezTo>
                  <a:cubicBezTo>
                    <a:pt x="508" y="131"/>
                    <a:pt x="518" y="152"/>
                    <a:pt x="523" y="175"/>
                  </a:cubicBezTo>
                  <a:cubicBezTo>
                    <a:pt x="529" y="202"/>
                    <a:pt x="529" y="228"/>
                    <a:pt x="520" y="254"/>
                  </a:cubicBezTo>
                  <a:cubicBezTo>
                    <a:pt x="515" y="269"/>
                    <a:pt x="506" y="283"/>
                    <a:pt x="494" y="294"/>
                  </a:cubicBezTo>
                  <a:cubicBezTo>
                    <a:pt x="442" y="346"/>
                    <a:pt x="391" y="397"/>
                    <a:pt x="339" y="449"/>
                  </a:cubicBezTo>
                  <a:cubicBezTo>
                    <a:pt x="323" y="466"/>
                    <a:pt x="306" y="483"/>
                    <a:pt x="289" y="499"/>
                  </a:cubicBezTo>
                  <a:cubicBezTo>
                    <a:pt x="274" y="514"/>
                    <a:pt x="255" y="522"/>
                    <a:pt x="233" y="525"/>
                  </a:cubicBezTo>
                  <a:cubicBezTo>
                    <a:pt x="200" y="530"/>
                    <a:pt x="168" y="523"/>
                    <a:pt x="138" y="510"/>
                  </a:cubicBezTo>
                  <a:cubicBezTo>
                    <a:pt x="137" y="510"/>
                    <a:pt x="137" y="509"/>
                    <a:pt x="135" y="5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53C4E922-4518-4D68-BFEF-9C2C4B5AD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880" y="4008664"/>
              <a:ext cx="1633538" cy="1660525"/>
            </a:xfrm>
            <a:custGeom>
              <a:avLst/>
              <a:gdLst>
                <a:gd name="T0" fmla="*/ 509 w 530"/>
                <a:gd name="T1" fmla="*/ 137 h 534"/>
                <a:gd name="T2" fmla="*/ 518 w 530"/>
                <a:gd name="T3" fmla="*/ 163 h 534"/>
                <a:gd name="T4" fmla="*/ 526 w 530"/>
                <a:gd name="T5" fmla="*/ 202 h 534"/>
                <a:gd name="T6" fmla="*/ 487 w 530"/>
                <a:gd name="T7" fmla="*/ 304 h 534"/>
                <a:gd name="T8" fmla="*/ 392 w 530"/>
                <a:gd name="T9" fmla="*/ 399 h 534"/>
                <a:gd name="T10" fmla="*/ 321 w 530"/>
                <a:gd name="T11" fmla="*/ 470 h 534"/>
                <a:gd name="T12" fmla="*/ 289 w 530"/>
                <a:gd name="T13" fmla="*/ 501 h 534"/>
                <a:gd name="T14" fmla="*/ 231 w 530"/>
                <a:gd name="T15" fmla="*/ 528 h 534"/>
                <a:gd name="T16" fmla="*/ 115 w 530"/>
                <a:gd name="T17" fmla="*/ 500 h 534"/>
                <a:gd name="T18" fmla="*/ 27 w 530"/>
                <a:gd name="T19" fmla="*/ 412 h 534"/>
                <a:gd name="T20" fmla="*/ 0 w 530"/>
                <a:gd name="T21" fmla="*/ 319 h 534"/>
                <a:gd name="T22" fmla="*/ 36 w 530"/>
                <a:gd name="T23" fmla="*/ 232 h 534"/>
                <a:gd name="T24" fmla="*/ 142 w 530"/>
                <a:gd name="T25" fmla="*/ 126 h 534"/>
                <a:gd name="T26" fmla="*/ 237 w 530"/>
                <a:gd name="T27" fmla="*/ 32 h 534"/>
                <a:gd name="T28" fmla="*/ 298 w 530"/>
                <a:gd name="T29" fmla="*/ 4 h 534"/>
                <a:gd name="T30" fmla="*/ 388 w 530"/>
                <a:gd name="T31" fmla="*/ 19 h 534"/>
                <a:gd name="T32" fmla="*/ 390 w 530"/>
                <a:gd name="T33" fmla="*/ 20 h 534"/>
                <a:gd name="T34" fmla="*/ 391 w 530"/>
                <a:gd name="T35" fmla="*/ 22 h 534"/>
                <a:gd name="T36" fmla="*/ 374 w 530"/>
                <a:gd name="T37" fmla="*/ 39 h 534"/>
                <a:gd name="T38" fmla="*/ 323 w 530"/>
                <a:gd name="T39" fmla="*/ 90 h 534"/>
                <a:gd name="T40" fmla="*/ 315 w 530"/>
                <a:gd name="T41" fmla="*/ 94 h 534"/>
                <a:gd name="T42" fmla="*/ 296 w 530"/>
                <a:gd name="T43" fmla="*/ 101 h 534"/>
                <a:gd name="T44" fmla="*/ 97 w 530"/>
                <a:gd name="T45" fmla="*/ 301 h 534"/>
                <a:gd name="T46" fmla="*/ 91 w 530"/>
                <a:gd name="T47" fmla="*/ 313 h 534"/>
                <a:gd name="T48" fmla="*/ 97 w 530"/>
                <a:gd name="T49" fmla="*/ 347 h 534"/>
                <a:gd name="T50" fmla="*/ 169 w 530"/>
                <a:gd name="T51" fmla="*/ 426 h 534"/>
                <a:gd name="T52" fmla="*/ 208 w 530"/>
                <a:gd name="T53" fmla="*/ 438 h 534"/>
                <a:gd name="T54" fmla="*/ 231 w 530"/>
                <a:gd name="T55" fmla="*/ 430 h 534"/>
                <a:gd name="T56" fmla="*/ 428 w 530"/>
                <a:gd name="T57" fmla="*/ 234 h 534"/>
                <a:gd name="T58" fmla="*/ 435 w 530"/>
                <a:gd name="T59" fmla="*/ 215 h 534"/>
                <a:gd name="T60" fmla="*/ 439 w 530"/>
                <a:gd name="T61" fmla="*/ 206 h 534"/>
                <a:gd name="T62" fmla="*/ 505 w 530"/>
                <a:gd name="T63" fmla="*/ 140 h 534"/>
                <a:gd name="T64" fmla="*/ 509 w 530"/>
                <a:gd name="T65" fmla="*/ 13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0" h="534">
                  <a:moveTo>
                    <a:pt x="509" y="137"/>
                  </a:moveTo>
                  <a:cubicBezTo>
                    <a:pt x="512" y="146"/>
                    <a:pt x="516" y="155"/>
                    <a:pt x="518" y="163"/>
                  </a:cubicBezTo>
                  <a:cubicBezTo>
                    <a:pt x="522" y="176"/>
                    <a:pt x="525" y="189"/>
                    <a:pt x="526" y="202"/>
                  </a:cubicBezTo>
                  <a:cubicBezTo>
                    <a:pt x="530" y="242"/>
                    <a:pt x="517" y="276"/>
                    <a:pt x="487" y="304"/>
                  </a:cubicBezTo>
                  <a:cubicBezTo>
                    <a:pt x="454" y="335"/>
                    <a:pt x="423" y="367"/>
                    <a:pt x="392" y="399"/>
                  </a:cubicBezTo>
                  <a:cubicBezTo>
                    <a:pt x="368" y="423"/>
                    <a:pt x="344" y="446"/>
                    <a:pt x="321" y="470"/>
                  </a:cubicBezTo>
                  <a:cubicBezTo>
                    <a:pt x="310" y="480"/>
                    <a:pt x="300" y="491"/>
                    <a:pt x="289" y="501"/>
                  </a:cubicBezTo>
                  <a:cubicBezTo>
                    <a:pt x="273" y="517"/>
                    <a:pt x="253" y="525"/>
                    <a:pt x="231" y="528"/>
                  </a:cubicBezTo>
                  <a:cubicBezTo>
                    <a:pt x="188" y="534"/>
                    <a:pt x="150" y="521"/>
                    <a:pt x="115" y="500"/>
                  </a:cubicBezTo>
                  <a:cubicBezTo>
                    <a:pt x="78" y="479"/>
                    <a:pt x="49" y="449"/>
                    <a:pt x="27" y="412"/>
                  </a:cubicBezTo>
                  <a:cubicBezTo>
                    <a:pt x="11" y="384"/>
                    <a:pt x="0" y="353"/>
                    <a:pt x="0" y="319"/>
                  </a:cubicBezTo>
                  <a:cubicBezTo>
                    <a:pt x="0" y="285"/>
                    <a:pt x="11" y="256"/>
                    <a:pt x="36" y="232"/>
                  </a:cubicBezTo>
                  <a:cubicBezTo>
                    <a:pt x="72" y="197"/>
                    <a:pt x="107" y="161"/>
                    <a:pt x="142" y="126"/>
                  </a:cubicBezTo>
                  <a:cubicBezTo>
                    <a:pt x="173" y="94"/>
                    <a:pt x="205" y="63"/>
                    <a:pt x="237" y="32"/>
                  </a:cubicBezTo>
                  <a:cubicBezTo>
                    <a:pt x="253" y="15"/>
                    <a:pt x="274" y="7"/>
                    <a:pt x="298" y="4"/>
                  </a:cubicBezTo>
                  <a:cubicBezTo>
                    <a:pt x="329" y="0"/>
                    <a:pt x="359" y="7"/>
                    <a:pt x="388" y="19"/>
                  </a:cubicBezTo>
                  <a:cubicBezTo>
                    <a:pt x="388" y="19"/>
                    <a:pt x="389" y="20"/>
                    <a:pt x="390" y="20"/>
                  </a:cubicBezTo>
                  <a:cubicBezTo>
                    <a:pt x="390" y="20"/>
                    <a:pt x="391" y="21"/>
                    <a:pt x="391" y="22"/>
                  </a:cubicBezTo>
                  <a:cubicBezTo>
                    <a:pt x="386" y="27"/>
                    <a:pt x="380" y="33"/>
                    <a:pt x="374" y="39"/>
                  </a:cubicBezTo>
                  <a:cubicBezTo>
                    <a:pt x="357" y="56"/>
                    <a:pt x="340" y="73"/>
                    <a:pt x="323" y="90"/>
                  </a:cubicBezTo>
                  <a:cubicBezTo>
                    <a:pt x="321" y="92"/>
                    <a:pt x="318" y="94"/>
                    <a:pt x="315" y="94"/>
                  </a:cubicBezTo>
                  <a:cubicBezTo>
                    <a:pt x="307" y="93"/>
                    <a:pt x="301" y="96"/>
                    <a:pt x="296" y="101"/>
                  </a:cubicBezTo>
                  <a:cubicBezTo>
                    <a:pt x="230" y="168"/>
                    <a:pt x="163" y="234"/>
                    <a:pt x="97" y="301"/>
                  </a:cubicBezTo>
                  <a:cubicBezTo>
                    <a:pt x="94" y="304"/>
                    <a:pt x="92" y="308"/>
                    <a:pt x="91" y="313"/>
                  </a:cubicBezTo>
                  <a:cubicBezTo>
                    <a:pt x="90" y="324"/>
                    <a:pt x="93" y="336"/>
                    <a:pt x="97" y="347"/>
                  </a:cubicBezTo>
                  <a:cubicBezTo>
                    <a:pt x="111" y="382"/>
                    <a:pt x="136" y="408"/>
                    <a:pt x="169" y="426"/>
                  </a:cubicBezTo>
                  <a:cubicBezTo>
                    <a:pt x="181" y="433"/>
                    <a:pt x="194" y="437"/>
                    <a:pt x="208" y="438"/>
                  </a:cubicBezTo>
                  <a:cubicBezTo>
                    <a:pt x="217" y="439"/>
                    <a:pt x="224" y="437"/>
                    <a:pt x="231" y="430"/>
                  </a:cubicBezTo>
                  <a:cubicBezTo>
                    <a:pt x="297" y="365"/>
                    <a:pt x="362" y="299"/>
                    <a:pt x="428" y="234"/>
                  </a:cubicBezTo>
                  <a:cubicBezTo>
                    <a:pt x="434" y="228"/>
                    <a:pt x="436" y="222"/>
                    <a:pt x="435" y="215"/>
                  </a:cubicBezTo>
                  <a:cubicBezTo>
                    <a:pt x="435" y="211"/>
                    <a:pt x="436" y="209"/>
                    <a:pt x="439" y="206"/>
                  </a:cubicBezTo>
                  <a:cubicBezTo>
                    <a:pt x="461" y="184"/>
                    <a:pt x="483" y="162"/>
                    <a:pt x="505" y="140"/>
                  </a:cubicBezTo>
                  <a:cubicBezTo>
                    <a:pt x="506" y="139"/>
                    <a:pt x="507" y="139"/>
                    <a:pt x="50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EF60BA1B-CE66-4467-9659-C6A664E3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293" y="3934052"/>
              <a:ext cx="808038" cy="823913"/>
            </a:xfrm>
            <a:custGeom>
              <a:avLst/>
              <a:gdLst>
                <a:gd name="T0" fmla="*/ 215 w 262"/>
                <a:gd name="T1" fmla="*/ 6 h 265"/>
                <a:gd name="T2" fmla="*/ 205 w 262"/>
                <a:gd name="T3" fmla="*/ 34 h 265"/>
                <a:gd name="T4" fmla="*/ 243 w 262"/>
                <a:gd name="T5" fmla="*/ 34 h 265"/>
                <a:gd name="T6" fmla="*/ 241 w 262"/>
                <a:gd name="T7" fmla="*/ 47 h 265"/>
                <a:gd name="T8" fmla="*/ 246 w 262"/>
                <a:gd name="T9" fmla="*/ 56 h 265"/>
                <a:gd name="T10" fmla="*/ 250 w 262"/>
                <a:gd name="T11" fmla="*/ 66 h 265"/>
                <a:gd name="T12" fmla="*/ 240 w 262"/>
                <a:gd name="T13" fmla="*/ 90 h 265"/>
                <a:gd name="T14" fmla="*/ 259 w 262"/>
                <a:gd name="T15" fmla="*/ 88 h 265"/>
                <a:gd name="T16" fmla="*/ 258 w 262"/>
                <a:gd name="T17" fmla="*/ 99 h 265"/>
                <a:gd name="T18" fmla="*/ 109 w 262"/>
                <a:gd name="T19" fmla="*/ 248 h 265"/>
                <a:gd name="T20" fmla="*/ 61 w 262"/>
                <a:gd name="T21" fmla="*/ 260 h 265"/>
                <a:gd name="T22" fmla="*/ 8 w 262"/>
                <a:gd name="T23" fmla="*/ 212 h 265"/>
                <a:gd name="T24" fmla="*/ 10 w 262"/>
                <a:gd name="T25" fmla="*/ 165 h 265"/>
                <a:gd name="T26" fmla="*/ 30 w 262"/>
                <a:gd name="T27" fmla="*/ 143 h 265"/>
                <a:gd name="T28" fmla="*/ 170 w 262"/>
                <a:gd name="T29" fmla="*/ 4 h 265"/>
                <a:gd name="T30" fmla="*/ 182 w 262"/>
                <a:gd name="T31" fmla="*/ 3 h 265"/>
                <a:gd name="T32" fmla="*/ 184 w 262"/>
                <a:gd name="T33" fmla="*/ 5 h 265"/>
                <a:gd name="T34" fmla="*/ 202 w 262"/>
                <a:gd name="T35" fmla="*/ 9 h 265"/>
                <a:gd name="T36" fmla="*/ 215 w 262"/>
                <a:gd name="T37" fmla="*/ 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265">
                  <a:moveTo>
                    <a:pt x="215" y="6"/>
                  </a:moveTo>
                  <a:cubicBezTo>
                    <a:pt x="212" y="16"/>
                    <a:pt x="209" y="24"/>
                    <a:pt x="205" y="34"/>
                  </a:cubicBezTo>
                  <a:cubicBezTo>
                    <a:pt x="218" y="34"/>
                    <a:pt x="230" y="34"/>
                    <a:pt x="243" y="34"/>
                  </a:cubicBezTo>
                  <a:cubicBezTo>
                    <a:pt x="242" y="38"/>
                    <a:pt x="242" y="43"/>
                    <a:pt x="241" y="47"/>
                  </a:cubicBezTo>
                  <a:cubicBezTo>
                    <a:pt x="240" y="52"/>
                    <a:pt x="242" y="54"/>
                    <a:pt x="246" y="56"/>
                  </a:cubicBezTo>
                  <a:cubicBezTo>
                    <a:pt x="253" y="60"/>
                    <a:pt x="252" y="60"/>
                    <a:pt x="250" y="66"/>
                  </a:cubicBezTo>
                  <a:cubicBezTo>
                    <a:pt x="247" y="74"/>
                    <a:pt x="244" y="81"/>
                    <a:pt x="240" y="90"/>
                  </a:cubicBezTo>
                  <a:cubicBezTo>
                    <a:pt x="247" y="89"/>
                    <a:pt x="253" y="89"/>
                    <a:pt x="259" y="88"/>
                  </a:cubicBezTo>
                  <a:cubicBezTo>
                    <a:pt x="262" y="92"/>
                    <a:pt x="261" y="95"/>
                    <a:pt x="258" y="99"/>
                  </a:cubicBezTo>
                  <a:cubicBezTo>
                    <a:pt x="208" y="149"/>
                    <a:pt x="158" y="198"/>
                    <a:pt x="109" y="248"/>
                  </a:cubicBezTo>
                  <a:cubicBezTo>
                    <a:pt x="95" y="262"/>
                    <a:pt x="79" y="265"/>
                    <a:pt x="61" y="260"/>
                  </a:cubicBezTo>
                  <a:cubicBezTo>
                    <a:pt x="36" y="253"/>
                    <a:pt x="18" y="236"/>
                    <a:pt x="8" y="212"/>
                  </a:cubicBezTo>
                  <a:cubicBezTo>
                    <a:pt x="1" y="196"/>
                    <a:pt x="0" y="180"/>
                    <a:pt x="10" y="165"/>
                  </a:cubicBezTo>
                  <a:cubicBezTo>
                    <a:pt x="15" y="157"/>
                    <a:pt x="23" y="150"/>
                    <a:pt x="30" y="143"/>
                  </a:cubicBezTo>
                  <a:cubicBezTo>
                    <a:pt x="77" y="97"/>
                    <a:pt x="123" y="50"/>
                    <a:pt x="170" y="4"/>
                  </a:cubicBezTo>
                  <a:cubicBezTo>
                    <a:pt x="174" y="0"/>
                    <a:pt x="176" y="0"/>
                    <a:pt x="182" y="3"/>
                  </a:cubicBezTo>
                  <a:cubicBezTo>
                    <a:pt x="182" y="4"/>
                    <a:pt x="184" y="4"/>
                    <a:pt x="184" y="5"/>
                  </a:cubicBezTo>
                  <a:cubicBezTo>
                    <a:pt x="189" y="12"/>
                    <a:pt x="195" y="12"/>
                    <a:pt x="202" y="9"/>
                  </a:cubicBezTo>
                  <a:cubicBezTo>
                    <a:pt x="206" y="8"/>
                    <a:pt x="210" y="7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9">
              <a:extLst>
                <a:ext uri="{FF2B5EF4-FFF2-40B4-BE49-F238E27FC236}">
                  <a16:creationId xmlns:a16="http://schemas.microsoft.com/office/drawing/2014/main" id="{28B54509-5993-42BC-B4F9-1D84B58F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143" y="3145064"/>
              <a:ext cx="768350" cy="788988"/>
            </a:xfrm>
            <a:custGeom>
              <a:avLst/>
              <a:gdLst>
                <a:gd name="T0" fmla="*/ 87 w 249"/>
                <a:gd name="T1" fmla="*/ 254 h 254"/>
                <a:gd name="T2" fmla="*/ 86 w 249"/>
                <a:gd name="T3" fmla="*/ 247 h 254"/>
                <a:gd name="T4" fmla="*/ 66 w 249"/>
                <a:gd name="T5" fmla="*/ 249 h 254"/>
                <a:gd name="T6" fmla="*/ 75 w 249"/>
                <a:gd name="T7" fmla="*/ 227 h 254"/>
                <a:gd name="T8" fmla="*/ 75 w 249"/>
                <a:gd name="T9" fmla="*/ 226 h 254"/>
                <a:gd name="T10" fmla="*/ 71 w 249"/>
                <a:gd name="T11" fmla="*/ 215 h 254"/>
                <a:gd name="T12" fmla="*/ 67 w 249"/>
                <a:gd name="T13" fmla="*/ 206 h 254"/>
                <a:gd name="T14" fmla="*/ 68 w 249"/>
                <a:gd name="T15" fmla="*/ 193 h 254"/>
                <a:gd name="T16" fmla="*/ 31 w 249"/>
                <a:gd name="T17" fmla="*/ 193 h 254"/>
                <a:gd name="T18" fmla="*/ 40 w 249"/>
                <a:gd name="T19" fmla="*/ 165 h 254"/>
                <a:gd name="T20" fmla="*/ 25 w 249"/>
                <a:gd name="T21" fmla="*/ 169 h 254"/>
                <a:gd name="T22" fmla="*/ 12 w 249"/>
                <a:gd name="T23" fmla="*/ 166 h 254"/>
                <a:gd name="T24" fmla="*/ 0 w 249"/>
                <a:gd name="T25" fmla="*/ 158 h 254"/>
                <a:gd name="T26" fmla="*/ 15 w 249"/>
                <a:gd name="T27" fmla="*/ 144 h 254"/>
                <a:gd name="T28" fmla="*/ 116 w 249"/>
                <a:gd name="T29" fmla="*/ 41 h 254"/>
                <a:gd name="T30" fmla="*/ 143 w 249"/>
                <a:gd name="T31" fmla="*/ 14 h 254"/>
                <a:gd name="T32" fmla="*/ 188 w 249"/>
                <a:gd name="T33" fmla="*/ 4 h 254"/>
                <a:gd name="T34" fmla="*/ 228 w 249"/>
                <a:gd name="T35" fmla="*/ 30 h 254"/>
                <a:gd name="T36" fmla="*/ 246 w 249"/>
                <a:gd name="T37" fmla="*/ 85 h 254"/>
                <a:gd name="T38" fmla="*/ 235 w 249"/>
                <a:gd name="T39" fmla="*/ 106 h 254"/>
                <a:gd name="T40" fmla="*/ 140 w 249"/>
                <a:gd name="T41" fmla="*/ 201 h 254"/>
                <a:gd name="T42" fmla="*/ 90 w 249"/>
                <a:gd name="T43" fmla="*/ 251 h 254"/>
                <a:gd name="T44" fmla="*/ 87 w 249"/>
                <a:gd name="T4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254">
                  <a:moveTo>
                    <a:pt x="87" y="254"/>
                  </a:moveTo>
                  <a:cubicBezTo>
                    <a:pt x="87" y="251"/>
                    <a:pt x="86" y="249"/>
                    <a:pt x="86" y="247"/>
                  </a:cubicBezTo>
                  <a:cubicBezTo>
                    <a:pt x="80" y="248"/>
                    <a:pt x="73" y="248"/>
                    <a:pt x="66" y="249"/>
                  </a:cubicBezTo>
                  <a:cubicBezTo>
                    <a:pt x="69" y="241"/>
                    <a:pt x="72" y="234"/>
                    <a:pt x="75" y="227"/>
                  </a:cubicBezTo>
                  <a:cubicBezTo>
                    <a:pt x="75" y="227"/>
                    <a:pt x="75" y="227"/>
                    <a:pt x="75" y="226"/>
                  </a:cubicBezTo>
                  <a:cubicBezTo>
                    <a:pt x="78" y="219"/>
                    <a:pt x="78" y="219"/>
                    <a:pt x="71" y="215"/>
                  </a:cubicBezTo>
                  <a:cubicBezTo>
                    <a:pt x="67" y="213"/>
                    <a:pt x="66" y="211"/>
                    <a:pt x="67" y="206"/>
                  </a:cubicBezTo>
                  <a:cubicBezTo>
                    <a:pt x="68" y="202"/>
                    <a:pt x="68" y="197"/>
                    <a:pt x="68" y="193"/>
                  </a:cubicBezTo>
                  <a:cubicBezTo>
                    <a:pt x="56" y="193"/>
                    <a:pt x="44" y="193"/>
                    <a:pt x="31" y="193"/>
                  </a:cubicBezTo>
                  <a:cubicBezTo>
                    <a:pt x="34" y="183"/>
                    <a:pt x="37" y="175"/>
                    <a:pt x="40" y="165"/>
                  </a:cubicBezTo>
                  <a:cubicBezTo>
                    <a:pt x="35" y="167"/>
                    <a:pt x="30" y="167"/>
                    <a:pt x="25" y="169"/>
                  </a:cubicBezTo>
                  <a:cubicBezTo>
                    <a:pt x="20" y="170"/>
                    <a:pt x="16" y="170"/>
                    <a:pt x="12" y="166"/>
                  </a:cubicBezTo>
                  <a:cubicBezTo>
                    <a:pt x="8" y="163"/>
                    <a:pt x="4" y="161"/>
                    <a:pt x="0" y="158"/>
                  </a:cubicBezTo>
                  <a:cubicBezTo>
                    <a:pt x="5" y="153"/>
                    <a:pt x="10" y="149"/>
                    <a:pt x="15" y="144"/>
                  </a:cubicBezTo>
                  <a:cubicBezTo>
                    <a:pt x="49" y="109"/>
                    <a:pt x="83" y="75"/>
                    <a:pt x="116" y="41"/>
                  </a:cubicBezTo>
                  <a:cubicBezTo>
                    <a:pt x="125" y="32"/>
                    <a:pt x="134" y="23"/>
                    <a:pt x="143" y="14"/>
                  </a:cubicBezTo>
                  <a:cubicBezTo>
                    <a:pt x="156" y="2"/>
                    <a:pt x="172" y="0"/>
                    <a:pt x="188" y="4"/>
                  </a:cubicBezTo>
                  <a:cubicBezTo>
                    <a:pt x="204" y="9"/>
                    <a:pt x="218" y="18"/>
                    <a:pt x="228" y="30"/>
                  </a:cubicBezTo>
                  <a:cubicBezTo>
                    <a:pt x="242" y="46"/>
                    <a:pt x="249" y="64"/>
                    <a:pt x="246" y="85"/>
                  </a:cubicBezTo>
                  <a:cubicBezTo>
                    <a:pt x="245" y="93"/>
                    <a:pt x="241" y="100"/>
                    <a:pt x="235" y="106"/>
                  </a:cubicBezTo>
                  <a:cubicBezTo>
                    <a:pt x="203" y="138"/>
                    <a:pt x="172" y="169"/>
                    <a:pt x="140" y="201"/>
                  </a:cubicBezTo>
                  <a:cubicBezTo>
                    <a:pt x="124" y="218"/>
                    <a:pt x="107" y="234"/>
                    <a:pt x="90" y="251"/>
                  </a:cubicBezTo>
                  <a:cubicBezTo>
                    <a:pt x="90" y="252"/>
                    <a:pt x="89" y="253"/>
                    <a:pt x="87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5AC1B83E-7772-4235-A36E-731BBB58A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30" y="4267427"/>
              <a:ext cx="454025" cy="454025"/>
            </a:xfrm>
            <a:custGeom>
              <a:avLst/>
              <a:gdLst>
                <a:gd name="T0" fmla="*/ 19 w 147"/>
                <a:gd name="T1" fmla="*/ 0 h 146"/>
                <a:gd name="T2" fmla="*/ 31 w 147"/>
                <a:gd name="T3" fmla="*/ 6 h 146"/>
                <a:gd name="T4" fmla="*/ 140 w 147"/>
                <a:gd name="T5" fmla="*/ 115 h 146"/>
                <a:gd name="T6" fmla="*/ 145 w 147"/>
                <a:gd name="T7" fmla="*/ 133 h 146"/>
                <a:gd name="T8" fmla="*/ 132 w 147"/>
                <a:gd name="T9" fmla="*/ 145 h 146"/>
                <a:gd name="T10" fmla="*/ 115 w 147"/>
                <a:gd name="T11" fmla="*/ 139 h 146"/>
                <a:gd name="T12" fmla="*/ 18 w 147"/>
                <a:gd name="T13" fmla="*/ 42 h 146"/>
                <a:gd name="T14" fmla="*/ 6 w 147"/>
                <a:gd name="T15" fmla="*/ 30 h 146"/>
                <a:gd name="T16" fmla="*/ 3 w 147"/>
                <a:gd name="T17" fmla="*/ 11 h 146"/>
                <a:gd name="T18" fmla="*/ 19 w 147"/>
                <a:gd name="T19" fmla="*/ 1 h 146"/>
                <a:gd name="T20" fmla="*/ 19 w 147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9" y="0"/>
                  </a:moveTo>
                  <a:cubicBezTo>
                    <a:pt x="23" y="2"/>
                    <a:pt x="28" y="3"/>
                    <a:pt x="31" y="6"/>
                  </a:cubicBezTo>
                  <a:cubicBezTo>
                    <a:pt x="67" y="42"/>
                    <a:pt x="104" y="79"/>
                    <a:pt x="140" y="115"/>
                  </a:cubicBezTo>
                  <a:cubicBezTo>
                    <a:pt x="145" y="120"/>
                    <a:pt x="147" y="126"/>
                    <a:pt x="145" y="133"/>
                  </a:cubicBezTo>
                  <a:cubicBezTo>
                    <a:pt x="143" y="139"/>
                    <a:pt x="138" y="143"/>
                    <a:pt x="132" y="145"/>
                  </a:cubicBezTo>
                  <a:cubicBezTo>
                    <a:pt x="125" y="146"/>
                    <a:pt x="120" y="143"/>
                    <a:pt x="115" y="139"/>
                  </a:cubicBezTo>
                  <a:cubicBezTo>
                    <a:pt x="83" y="107"/>
                    <a:pt x="51" y="74"/>
                    <a:pt x="18" y="42"/>
                  </a:cubicBezTo>
                  <a:cubicBezTo>
                    <a:pt x="14" y="38"/>
                    <a:pt x="10" y="34"/>
                    <a:pt x="6" y="30"/>
                  </a:cubicBezTo>
                  <a:cubicBezTo>
                    <a:pt x="1" y="24"/>
                    <a:pt x="0" y="18"/>
                    <a:pt x="3" y="11"/>
                  </a:cubicBezTo>
                  <a:cubicBezTo>
                    <a:pt x="6" y="4"/>
                    <a:pt x="11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719ABFBB-1B6F-42E1-BEB4-08AF3D509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043" y="3530827"/>
              <a:ext cx="576263" cy="244475"/>
            </a:xfrm>
            <a:custGeom>
              <a:avLst/>
              <a:gdLst>
                <a:gd name="T0" fmla="*/ 0 w 187"/>
                <a:gd name="T1" fmla="*/ 19 h 79"/>
                <a:gd name="T2" fmla="*/ 23 w 187"/>
                <a:gd name="T3" fmla="*/ 3 h 79"/>
                <a:gd name="T4" fmla="*/ 108 w 187"/>
                <a:gd name="T5" fmla="*/ 26 h 79"/>
                <a:gd name="T6" fmla="*/ 173 w 187"/>
                <a:gd name="T7" fmla="*/ 43 h 79"/>
                <a:gd name="T8" fmla="*/ 185 w 187"/>
                <a:gd name="T9" fmla="*/ 63 h 79"/>
                <a:gd name="T10" fmla="*/ 164 w 187"/>
                <a:gd name="T11" fmla="*/ 76 h 79"/>
                <a:gd name="T12" fmla="*/ 106 w 187"/>
                <a:gd name="T13" fmla="*/ 61 h 79"/>
                <a:gd name="T14" fmla="*/ 19 w 187"/>
                <a:gd name="T15" fmla="*/ 37 h 79"/>
                <a:gd name="T16" fmla="*/ 3 w 187"/>
                <a:gd name="T17" fmla="*/ 27 h 79"/>
                <a:gd name="T18" fmla="*/ 0 w 187"/>
                <a:gd name="T1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79">
                  <a:moveTo>
                    <a:pt x="0" y="19"/>
                  </a:moveTo>
                  <a:cubicBezTo>
                    <a:pt x="1" y="8"/>
                    <a:pt x="12" y="0"/>
                    <a:pt x="23" y="3"/>
                  </a:cubicBezTo>
                  <a:cubicBezTo>
                    <a:pt x="52" y="11"/>
                    <a:pt x="80" y="18"/>
                    <a:pt x="108" y="26"/>
                  </a:cubicBezTo>
                  <a:cubicBezTo>
                    <a:pt x="130" y="32"/>
                    <a:pt x="151" y="37"/>
                    <a:pt x="173" y="43"/>
                  </a:cubicBezTo>
                  <a:cubicBezTo>
                    <a:pt x="181" y="45"/>
                    <a:pt x="187" y="55"/>
                    <a:pt x="185" y="63"/>
                  </a:cubicBezTo>
                  <a:cubicBezTo>
                    <a:pt x="182" y="73"/>
                    <a:pt x="173" y="79"/>
                    <a:pt x="164" y="76"/>
                  </a:cubicBezTo>
                  <a:cubicBezTo>
                    <a:pt x="145" y="71"/>
                    <a:pt x="125" y="66"/>
                    <a:pt x="106" y="61"/>
                  </a:cubicBezTo>
                  <a:cubicBezTo>
                    <a:pt x="77" y="53"/>
                    <a:pt x="48" y="45"/>
                    <a:pt x="19" y="37"/>
                  </a:cubicBezTo>
                  <a:cubicBezTo>
                    <a:pt x="12" y="36"/>
                    <a:pt x="6" y="34"/>
                    <a:pt x="3" y="27"/>
                  </a:cubicBezTo>
                  <a:cubicBezTo>
                    <a:pt x="1" y="25"/>
                    <a:pt x="1" y="2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C0E3FA4C-C9AC-4A33-AFD7-34E6DD79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018" y="4400777"/>
              <a:ext cx="236538" cy="584200"/>
            </a:xfrm>
            <a:custGeom>
              <a:avLst/>
              <a:gdLst>
                <a:gd name="T0" fmla="*/ 77 w 77"/>
                <a:gd name="T1" fmla="*/ 170 h 188"/>
                <a:gd name="T2" fmla="*/ 64 w 77"/>
                <a:gd name="T3" fmla="*/ 186 h 188"/>
                <a:gd name="T4" fmla="*/ 44 w 77"/>
                <a:gd name="T5" fmla="*/ 176 h 188"/>
                <a:gd name="T6" fmla="*/ 36 w 77"/>
                <a:gd name="T7" fmla="*/ 149 h 188"/>
                <a:gd name="T8" fmla="*/ 26 w 77"/>
                <a:gd name="T9" fmla="*/ 109 h 188"/>
                <a:gd name="T10" fmla="*/ 7 w 77"/>
                <a:gd name="T11" fmla="*/ 39 h 188"/>
                <a:gd name="T12" fmla="*/ 3 w 77"/>
                <a:gd name="T13" fmla="*/ 26 h 188"/>
                <a:gd name="T14" fmla="*/ 16 w 77"/>
                <a:gd name="T15" fmla="*/ 2 h 188"/>
                <a:gd name="T16" fmla="*/ 36 w 77"/>
                <a:gd name="T17" fmla="*/ 17 h 188"/>
                <a:gd name="T18" fmla="*/ 50 w 77"/>
                <a:gd name="T19" fmla="*/ 66 h 188"/>
                <a:gd name="T20" fmla="*/ 68 w 77"/>
                <a:gd name="T21" fmla="*/ 135 h 188"/>
                <a:gd name="T22" fmla="*/ 75 w 77"/>
                <a:gd name="T23" fmla="*/ 162 h 188"/>
                <a:gd name="T24" fmla="*/ 77 w 77"/>
                <a:gd name="T25" fmla="*/ 17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88">
                  <a:moveTo>
                    <a:pt x="77" y="170"/>
                  </a:moveTo>
                  <a:cubicBezTo>
                    <a:pt x="76" y="177"/>
                    <a:pt x="71" y="185"/>
                    <a:pt x="64" y="186"/>
                  </a:cubicBezTo>
                  <a:cubicBezTo>
                    <a:pt x="56" y="188"/>
                    <a:pt x="47" y="184"/>
                    <a:pt x="44" y="176"/>
                  </a:cubicBezTo>
                  <a:cubicBezTo>
                    <a:pt x="41" y="167"/>
                    <a:pt x="39" y="158"/>
                    <a:pt x="36" y="149"/>
                  </a:cubicBezTo>
                  <a:cubicBezTo>
                    <a:pt x="33" y="136"/>
                    <a:pt x="29" y="123"/>
                    <a:pt x="26" y="109"/>
                  </a:cubicBezTo>
                  <a:cubicBezTo>
                    <a:pt x="20" y="86"/>
                    <a:pt x="13" y="62"/>
                    <a:pt x="7" y="39"/>
                  </a:cubicBezTo>
                  <a:cubicBezTo>
                    <a:pt x="6" y="34"/>
                    <a:pt x="5" y="30"/>
                    <a:pt x="3" y="26"/>
                  </a:cubicBezTo>
                  <a:cubicBezTo>
                    <a:pt x="0" y="15"/>
                    <a:pt x="5" y="5"/>
                    <a:pt x="16" y="2"/>
                  </a:cubicBezTo>
                  <a:cubicBezTo>
                    <a:pt x="23" y="0"/>
                    <a:pt x="34" y="6"/>
                    <a:pt x="36" y="17"/>
                  </a:cubicBezTo>
                  <a:cubicBezTo>
                    <a:pt x="40" y="33"/>
                    <a:pt x="45" y="50"/>
                    <a:pt x="50" y="66"/>
                  </a:cubicBezTo>
                  <a:cubicBezTo>
                    <a:pt x="56" y="89"/>
                    <a:pt x="62" y="112"/>
                    <a:pt x="68" y="135"/>
                  </a:cubicBezTo>
                  <a:cubicBezTo>
                    <a:pt x="70" y="144"/>
                    <a:pt x="73" y="153"/>
                    <a:pt x="75" y="162"/>
                  </a:cubicBezTo>
                  <a:cubicBezTo>
                    <a:pt x="76" y="165"/>
                    <a:pt x="76" y="167"/>
                    <a:pt x="7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44D47EFC-E3A9-41D2-BAB3-BF979C81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655" y="4127727"/>
              <a:ext cx="576263" cy="234950"/>
            </a:xfrm>
            <a:custGeom>
              <a:avLst/>
              <a:gdLst>
                <a:gd name="T0" fmla="*/ 169 w 187"/>
                <a:gd name="T1" fmla="*/ 76 h 76"/>
                <a:gd name="T2" fmla="*/ 152 w 187"/>
                <a:gd name="T3" fmla="*/ 72 h 76"/>
                <a:gd name="T4" fmla="*/ 92 w 187"/>
                <a:gd name="T5" fmla="*/ 56 h 76"/>
                <a:gd name="T6" fmla="*/ 14 w 187"/>
                <a:gd name="T7" fmla="*/ 35 h 76"/>
                <a:gd name="T8" fmla="*/ 2 w 187"/>
                <a:gd name="T9" fmla="*/ 15 h 76"/>
                <a:gd name="T10" fmla="*/ 23 w 187"/>
                <a:gd name="T11" fmla="*/ 2 h 76"/>
                <a:gd name="T12" fmla="*/ 68 w 187"/>
                <a:gd name="T13" fmla="*/ 14 h 76"/>
                <a:gd name="T14" fmla="*/ 137 w 187"/>
                <a:gd name="T15" fmla="*/ 32 h 76"/>
                <a:gd name="T16" fmla="*/ 174 w 187"/>
                <a:gd name="T17" fmla="*/ 43 h 76"/>
                <a:gd name="T18" fmla="*/ 186 w 187"/>
                <a:gd name="T19" fmla="*/ 56 h 76"/>
                <a:gd name="T20" fmla="*/ 177 w 187"/>
                <a:gd name="T21" fmla="*/ 74 h 76"/>
                <a:gd name="T22" fmla="*/ 169 w 187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76">
                  <a:moveTo>
                    <a:pt x="169" y="76"/>
                  </a:moveTo>
                  <a:cubicBezTo>
                    <a:pt x="163" y="75"/>
                    <a:pt x="158" y="74"/>
                    <a:pt x="152" y="72"/>
                  </a:cubicBezTo>
                  <a:cubicBezTo>
                    <a:pt x="132" y="67"/>
                    <a:pt x="112" y="61"/>
                    <a:pt x="92" y="56"/>
                  </a:cubicBezTo>
                  <a:cubicBezTo>
                    <a:pt x="66" y="49"/>
                    <a:pt x="40" y="42"/>
                    <a:pt x="14" y="35"/>
                  </a:cubicBezTo>
                  <a:cubicBezTo>
                    <a:pt x="6" y="33"/>
                    <a:pt x="0" y="23"/>
                    <a:pt x="2" y="15"/>
                  </a:cubicBezTo>
                  <a:cubicBezTo>
                    <a:pt x="4" y="6"/>
                    <a:pt x="14" y="0"/>
                    <a:pt x="23" y="2"/>
                  </a:cubicBezTo>
                  <a:cubicBezTo>
                    <a:pt x="38" y="6"/>
                    <a:pt x="53" y="10"/>
                    <a:pt x="68" y="14"/>
                  </a:cubicBezTo>
                  <a:cubicBezTo>
                    <a:pt x="91" y="20"/>
                    <a:pt x="114" y="26"/>
                    <a:pt x="137" y="32"/>
                  </a:cubicBezTo>
                  <a:cubicBezTo>
                    <a:pt x="149" y="36"/>
                    <a:pt x="162" y="39"/>
                    <a:pt x="174" y="43"/>
                  </a:cubicBezTo>
                  <a:cubicBezTo>
                    <a:pt x="181" y="45"/>
                    <a:pt x="185" y="49"/>
                    <a:pt x="186" y="56"/>
                  </a:cubicBezTo>
                  <a:cubicBezTo>
                    <a:pt x="187" y="64"/>
                    <a:pt x="184" y="70"/>
                    <a:pt x="177" y="74"/>
                  </a:cubicBezTo>
                  <a:cubicBezTo>
                    <a:pt x="174" y="75"/>
                    <a:pt x="171" y="76"/>
                    <a:pt x="1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6EBCBBBD-F8A5-4D8C-BBFC-9B870C45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405" y="2914877"/>
              <a:ext cx="233363" cy="584200"/>
            </a:xfrm>
            <a:custGeom>
              <a:avLst/>
              <a:gdLst>
                <a:gd name="T0" fmla="*/ 0 w 76"/>
                <a:gd name="T1" fmla="*/ 19 h 188"/>
                <a:gd name="T2" fmla="*/ 13 w 76"/>
                <a:gd name="T3" fmla="*/ 2 h 188"/>
                <a:gd name="T4" fmla="*/ 32 w 76"/>
                <a:gd name="T5" fmla="*/ 12 h 188"/>
                <a:gd name="T6" fmla="*/ 42 w 76"/>
                <a:gd name="T7" fmla="*/ 45 h 188"/>
                <a:gd name="T8" fmla="*/ 61 w 76"/>
                <a:gd name="T9" fmla="*/ 118 h 188"/>
                <a:gd name="T10" fmla="*/ 73 w 76"/>
                <a:gd name="T11" fmla="*/ 163 h 188"/>
                <a:gd name="T12" fmla="*/ 62 w 76"/>
                <a:gd name="T13" fmla="*/ 186 h 188"/>
                <a:gd name="T14" fmla="*/ 40 w 76"/>
                <a:gd name="T15" fmla="*/ 172 h 188"/>
                <a:gd name="T16" fmla="*/ 27 w 76"/>
                <a:gd name="T17" fmla="*/ 123 h 188"/>
                <a:gd name="T18" fmla="*/ 12 w 76"/>
                <a:gd name="T19" fmla="*/ 64 h 188"/>
                <a:gd name="T20" fmla="*/ 1 w 76"/>
                <a:gd name="T21" fmla="*/ 27 h 188"/>
                <a:gd name="T22" fmla="*/ 0 w 76"/>
                <a:gd name="T23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88">
                  <a:moveTo>
                    <a:pt x="0" y="19"/>
                  </a:moveTo>
                  <a:cubicBezTo>
                    <a:pt x="0" y="11"/>
                    <a:pt x="6" y="4"/>
                    <a:pt x="13" y="2"/>
                  </a:cubicBezTo>
                  <a:cubicBezTo>
                    <a:pt x="21" y="0"/>
                    <a:pt x="30" y="4"/>
                    <a:pt x="32" y="12"/>
                  </a:cubicBezTo>
                  <a:cubicBezTo>
                    <a:pt x="36" y="23"/>
                    <a:pt x="39" y="34"/>
                    <a:pt x="42" y="45"/>
                  </a:cubicBezTo>
                  <a:cubicBezTo>
                    <a:pt x="48" y="69"/>
                    <a:pt x="55" y="93"/>
                    <a:pt x="61" y="118"/>
                  </a:cubicBezTo>
                  <a:cubicBezTo>
                    <a:pt x="65" y="133"/>
                    <a:pt x="69" y="148"/>
                    <a:pt x="73" y="163"/>
                  </a:cubicBezTo>
                  <a:cubicBezTo>
                    <a:pt x="76" y="173"/>
                    <a:pt x="71" y="183"/>
                    <a:pt x="62" y="186"/>
                  </a:cubicBezTo>
                  <a:cubicBezTo>
                    <a:pt x="52" y="188"/>
                    <a:pt x="43" y="182"/>
                    <a:pt x="40" y="172"/>
                  </a:cubicBezTo>
                  <a:cubicBezTo>
                    <a:pt x="36" y="155"/>
                    <a:pt x="31" y="139"/>
                    <a:pt x="27" y="123"/>
                  </a:cubicBezTo>
                  <a:cubicBezTo>
                    <a:pt x="22" y="103"/>
                    <a:pt x="17" y="84"/>
                    <a:pt x="12" y="64"/>
                  </a:cubicBezTo>
                  <a:cubicBezTo>
                    <a:pt x="8" y="52"/>
                    <a:pt x="5" y="39"/>
                    <a:pt x="1" y="27"/>
                  </a:cubicBezTo>
                  <a:cubicBezTo>
                    <a:pt x="1" y="24"/>
                    <a:pt x="0" y="2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939845F0-31A7-4614-BB09-FE21436F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218" y="3179989"/>
              <a:ext cx="452438" cy="458788"/>
            </a:xfrm>
            <a:custGeom>
              <a:avLst/>
              <a:gdLst>
                <a:gd name="T0" fmla="*/ 20 w 147"/>
                <a:gd name="T1" fmla="*/ 0 h 148"/>
                <a:gd name="T2" fmla="*/ 32 w 147"/>
                <a:gd name="T3" fmla="*/ 7 h 148"/>
                <a:gd name="T4" fmla="*/ 140 w 147"/>
                <a:gd name="T5" fmla="*/ 116 h 148"/>
                <a:gd name="T6" fmla="*/ 144 w 147"/>
                <a:gd name="T7" fmla="*/ 137 h 148"/>
                <a:gd name="T8" fmla="*/ 123 w 147"/>
                <a:gd name="T9" fmla="*/ 144 h 148"/>
                <a:gd name="T10" fmla="*/ 111 w 147"/>
                <a:gd name="T11" fmla="*/ 135 h 148"/>
                <a:gd name="T12" fmla="*/ 8 w 147"/>
                <a:gd name="T13" fmla="*/ 32 h 148"/>
                <a:gd name="T14" fmla="*/ 3 w 147"/>
                <a:gd name="T15" fmla="*/ 12 h 148"/>
                <a:gd name="T16" fmla="*/ 19 w 147"/>
                <a:gd name="T17" fmla="*/ 1 h 148"/>
                <a:gd name="T18" fmla="*/ 20 w 147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8">
                  <a:moveTo>
                    <a:pt x="20" y="0"/>
                  </a:moveTo>
                  <a:cubicBezTo>
                    <a:pt x="24" y="2"/>
                    <a:pt x="29" y="4"/>
                    <a:pt x="32" y="7"/>
                  </a:cubicBezTo>
                  <a:cubicBezTo>
                    <a:pt x="68" y="43"/>
                    <a:pt x="104" y="79"/>
                    <a:pt x="140" y="116"/>
                  </a:cubicBezTo>
                  <a:cubicBezTo>
                    <a:pt x="147" y="122"/>
                    <a:pt x="147" y="132"/>
                    <a:pt x="144" y="137"/>
                  </a:cubicBezTo>
                  <a:cubicBezTo>
                    <a:pt x="139" y="144"/>
                    <a:pt x="131" y="148"/>
                    <a:pt x="123" y="144"/>
                  </a:cubicBezTo>
                  <a:cubicBezTo>
                    <a:pt x="118" y="142"/>
                    <a:pt x="115" y="138"/>
                    <a:pt x="111" y="135"/>
                  </a:cubicBezTo>
                  <a:cubicBezTo>
                    <a:pt x="77" y="100"/>
                    <a:pt x="42" y="66"/>
                    <a:pt x="8" y="32"/>
                  </a:cubicBezTo>
                  <a:cubicBezTo>
                    <a:pt x="3" y="26"/>
                    <a:pt x="0" y="20"/>
                    <a:pt x="3" y="12"/>
                  </a:cubicBezTo>
                  <a:cubicBezTo>
                    <a:pt x="6" y="6"/>
                    <a:pt x="12" y="1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4ACA3BB0-AE2D-442F-96F8-B27A109DA655}"/>
              </a:ext>
            </a:extLst>
          </p:cNvPr>
          <p:cNvSpPr/>
          <p:nvPr/>
        </p:nvSpPr>
        <p:spPr>
          <a:xfrm>
            <a:off x="9677728" y="5723684"/>
            <a:ext cx="2149076" cy="9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rgbClr val="282F39"/>
                </a:solidFill>
                <a:latin typeface="Open Sans" panose="020B0606030504020204" pitchFamily="34" charset="0"/>
              </a:rPr>
              <a:t>Creación de productos que no satisfacen necesidades</a:t>
            </a:r>
            <a:endParaRPr lang="es-ES" sz="12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4A4997AF-8178-4394-8760-30120C5C331E}"/>
              </a:ext>
            </a:extLst>
          </p:cNvPr>
          <p:cNvSpPr/>
          <p:nvPr/>
        </p:nvSpPr>
        <p:spPr>
          <a:xfrm>
            <a:off x="9677728" y="4874671"/>
            <a:ext cx="2129223" cy="9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rgbClr val="282F39"/>
                </a:solidFill>
                <a:latin typeface="Open Sans" panose="020B0606030504020204" pitchFamily="34" charset="0"/>
              </a:rPr>
              <a:t>Desconfianza del cliente para realizar transacciones</a:t>
            </a:r>
            <a:endParaRPr lang="es-ES" sz="12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AD009184-3FA8-46C6-B5CA-55BF178C423F}"/>
              </a:ext>
            </a:extLst>
          </p:cNvPr>
          <p:cNvSpPr/>
          <p:nvPr/>
        </p:nvSpPr>
        <p:spPr>
          <a:xfrm>
            <a:off x="9677728" y="3938308"/>
            <a:ext cx="2207614" cy="95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rgbClr val="282F39"/>
                </a:solidFill>
                <a:latin typeface="Open Sans" panose="020B0606030504020204" pitchFamily="34" charset="0"/>
              </a:rPr>
              <a:t>Clientes siguen utilizando la banca tradicional</a:t>
            </a:r>
            <a:endParaRPr lang="es-ES" sz="12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99" name="Oval 21">
            <a:extLst>
              <a:ext uri="{FF2B5EF4-FFF2-40B4-BE49-F238E27FC236}">
                <a16:creationId xmlns:a16="http://schemas.microsoft.com/office/drawing/2014/main" id="{858A237C-02A8-48E1-A2F2-63CC550E52FD}"/>
              </a:ext>
            </a:extLst>
          </p:cNvPr>
          <p:cNvSpPr/>
          <p:nvPr/>
        </p:nvSpPr>
        <p:spPr>
          <a:xfrm>
            <a:off x="600781" y="2575229"/>
            <a:ext cx="774299" cy="774299"/>
          </a:xfrm>
          <a:prstGeom prst="ellipse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roup 76">
            <a:extLst>
              <a:ext uri="{FF2B5EF4-FFF2-40B4-BE49-F238E27FC236}">
                <a16:creationId xmlns:a16="http://schemas.microsoft.com/office/drawing/2014/main" id="{6498D72C-9B50-4642-AE5D-5914B42AE89F}"/>
              </a:ext>
            </a:extLst>
          </p:cNvPr>
          <p:cNvGrpSpPr/>
          <p:nvPr/>
        </p:nvGrpSpPr>
        <p:grpSpPr>
          <a:xfrm>
            <a:off x="757660" y="2723024"/>
            <a:ext cx="466340" cy="410955"/>
            <a:chOff x="2341563" y="119063"/>
            <a:chExt cx="7512050" cy="6619875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CB977FAD-66F0-4B21-AB6D-4C0F322F2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1563" y="119063"/>
              <a:ext cx="7512050" cy="6619875"/>
            </a:xfrm>
            <a:custGeom>
              <a:avLst/>
              <a:gdLst>
                <a:gd name="T0" fmla="*/ 2422 w 2440"/>
                <a:gd name="T1" fmla="*/ 1985 h 2132"/>
                <a:gd name="T2" fmla="*/ 2422 w 2440"/>
                <a:gd name="T3" fmla="*/ 1985 h 2132"/>
                <a:gd name="T4" fmla="*/ 1305 w 2440"/>
                <a:gd name="T5" fmla="*/ 49 h 2132"/>
                <a:gd name="T6" fmla="*/ 1220 w 2440"/>
                <a:gd name="T7" fmla="*/ 0 h 2132"/>
                <a:gd name="T8" fmla="*/ 1135 w 2440"/>
                <a:gd name="T9" fmla="*/ 49 h 2132"/>
                <a:gd name="T10" fmla="*/ 17 w 2440"/>
                <a:gd name="T11" fmla="*/ 1985 h 2132"/>
                <a:gd name="T12" fmla="*/ 17 w 2440"/>
                <a:gd name="T13" fmla="*/ 2083 h 2132"/>
                <a:gd name="T14" fmla="*/ 102 w 2440"/>
                <a:gd name="T15" fmla="*/ 2132 h 2132"/>
                <a:gd name="T16" fmla="*/ 2337 w 2440"/>
                <a:gd name="T17" fmla="*/ 2132 h 2132"/>
                <a:gd name="T18" fmla="*/ 2422 w 2440"/>
                <a:gd name="T19" fmla="*/ 2083 h 2132"/>
                <a:gd name="T20" fmla="*/ 2422 w 2440"/>
                <a:gd name="T21" fmla="*/ 1985 h 2132"/>
                <a:gd name="T22" fmla="*/ 340 w 2440"/>
                <a:gd name="T23" fmla="*/ 1897 h 2132"/>
                <a:gd name="T24" fmla="*/ 1220 w 2440"/>
                <a:gd name="T25" fmla="*/ 373 h 2132"/>
                <a:gd name="T26" fmla="*/ 2100 w 2440"/>
                <a:gd name="T27" fmla="*/ 1897 h 2132"/>
                <a:gd name="T28" fmla="*/ 340 w 2440"/>
                <a:gd name="T29" fmla="*/ 1897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40" h="2132">
                  <a:moveTo>
                    <a:pt x="2422" y="1985"/>
                  </a:moveTo>
                  <a:cubicBezTo>
                    <a:pt x="2422" y="1985"/>
                    <a:pt x="2422" y="1985"/>
                    <a:pt x="2422" y="1985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287" y="19"/>
                    <a:pt x="1255" y="0"/>
                    <a:pt x="1220" y="0"/>
                  </a:cubicBezTo>
                  <a:cubicBezTo>
                    <a:pt x="1185" y="0"/>
                    <a:pt x="1152" y="19"/>
                    <a:pt x="1135" y="49"/>
                  </a:cubicBezTo>
                  <a:cubicBezTo>
                    <a:pt x="17" y="1985"/>
                    <a:pt x="17" y="1985"/>
                    <a:pt x="17" y="1985"/>
                  </a:cubicBezTo>
                  <a:cubicBezTo>
                    <a:pt x="0" y="2015"/>
                    <a:pt x="0" y="2053"/>
                    <a:pt x="17" y="2083"/>
                  </a:cubicBezTo>
                  <a:cubicBezTo>
                    <a:pt x="35" y="2113"/>
                    <a:pt x="67" y="2132"/>
                    <a:pt x="102" y="2132"/>
                  </a:cubicBezTo>
                  <a:cubicBezTo>
                    <a:pt x="2337" y="2132"/>
                    <a:pt x="2337" y="2132"/>
                    <a:pt x="2337" y="2132"/>
                  </a:cubicBezTo>
                  <a:cubicBezTo>
                    <a:pt x="2372" y="2132"/>
                    <a:pt x="2405" y="2113"/>
                    <a:pt x="2422" y="2083"/>
                  </a:cubicBezTo>
                  <a:cubicBezTo>
                    <a:pt x="2440" y="2053"/>
                    <a:pt x="2440" y="2015"/>
                    <a:pt x="2422" y="1985"/>
                  </a:cubicBezTo>
                  <a:close/>
                  <a:moveTo>
                    <a:pt x="340" y="1897"/>
                  </a:moveTo>
                  <a:cubicBezTo>
                    <a:pt x="1220" y="373"/>
                    <a:pt x="1220" y="373"/>
                    <a:pt x="1220" y="373"/>
                  </a:cubicBezTo>
                  <a:cubicBezTo>
                    <a:pt x="2100" y="1897"/>
                    <a:pt x="2100" y="1897"/>
                    <a:pt x="2100" y="1897"/>
                  </a:cubicBezTo>
                  <a:lnTo>
                    <a:pt x="340" y="18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13AB649B-6B5D-4173-AFA9-2D23959F7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2305051"/>
              <a:ext cx="746125" cy="2393950"/>
            </a:xfrm>
            <a:custGeom>
              <a:avLst/>
              <a:gdLst>
                <a:gd name="T0" fmla="*/ 32 w 242"/>
                <a:gd name="T1" fmla="*/ 635 h 771"/>
                <a:gd name="T2" fmla="*/ 57 w 242"/>
                <a:gd name="T3" fmla="*/ 737 h 771"/>
                <a:gd name="T4" fmla="*/ 117 w 242"/>
                <a:gd name="T5" fmla="*/ 771 h 771"/>
                <a:gd name="T6" fmla="*/ 125 w 242"/>
                <a:gd name="T7" fmla="*/ 771 h 771"/>
                <a:gd name="T8" fmla="*/ 185 w 242"/>
                <a:gd name="T9" fmla="*/ 737 h 771"/>
                <a:gd name="T10" fmla="*/ 209 w 242"/>
                <a:gd name="T11" fmla="*/ 635 h 771"/>
                <a:gd name="T12" fmla="*/ 235 w 242"/>
                <a:gd name="T13" fmla="*/ 280 h 771"/>
                <a:gd name="T14" fmla="*/ 242 w 242"/>
                <a:gd name="T15" fmla="*/ 131 h 771"/>
                <a:gd name="T16" fmla="*/ 207 w 242"/>
                <a:gd name="T17" fmla="*/ 35 h 771"/>
                <a:gd name="T18" fmla="*/ 121 w 242"/>
                <a:gd name="T19" fmla="*/ 0 h 771"/>
                <a:gd name="T20" fmla="*/ 34 w 242"/>
                <a:gd name="T21" fmla="*/ 35 h 771"/>
                <a:gd name="T22" fmla="*/ 0 w 242"/>
                <a:gd name="T23" fmla="*/ 131 h 771"/>
                <a:gd name="T24" fmla="*/ 7 w 242"/>
                <a:gd name="T25" fmla="*/ 280 h 771"/>
                <a:gd name="T26" fmla="*/ 32 w 242"/>
                <a:gd name="T27" fmla="*/ 63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771">
                  <a:moveTo>
                    <a:pt x="32" y="635"/>
                  </a:moveTo>
                  <a:cubicBezTo>
                    <a:pt x="37" y="681"/>
                    <a:pt x="45" y="715"/>
                    <a:pt x="57" y="737"/>
                  </a:cubicBezTo>
                  <a:cubicBezTo>
                    <a:pt x="68" y="760"/>
                    <a:pt x="88" y="771"/>
                    <a:pt x="117" y="771"/>
                  </a:cubicBezTo>
                  <a:cubicBezTo>
                    <a:pt x="125" y="771"/>
                    <a:pt x="125" y="771"/>
                    <a:pt x="125" y="771"/>
                  </a:cubicBezTo>
                  <a:cubicBezTo>
                    <a:pt x="154" y="771"/>
                    <a:pt x="174" y="760"/>
                    <a:pt x="185" y="737"/>
                  </a:cubicBezTo>
                  <a:cubicBezTo>
                    <a:pt x="196" y="715"/>
                    <a:pt x="204" y="681"/>
                    <a:pt x="209" y="635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40" y="210"/>
                    <a:pt x="242" y="161"/>
                    <a:pt x="242" y="131"/>
                  </a:cubicBezTo>
                  <a:cubicBezTo>
                    <a:pt x="242" y="90"/>
                    <a:pt x="230" y="58"/>
                    <a:pt x="207" y="35"/>
                  </a:cubicBezTo>
                  <a:cubicBezTo>
                    <a:pt x="185" y="13"/>
                    <a:pt x="153" y="0"/>
                    <a:pt x="121" y="0"/>
                  </a:cubicBezTo>
                  <a:cubicBezTo>
                    <a:pt x="88" y="0"/>
                    <a:pt x="57" y="13"/>
                    <a:pt x="34" y="35"/>
                  </a:cubicBezTo>
                  <a:cubicBezTo>
                    <a:pt x="11" y="58"/>
                    <a:pt x="0" y="90"/>
                    <a:pt x="0" y="131"/>
                  </a:cubicBezTo>
                  <a:cubicBezTo>
                    <a:pt x="0" y="161"/>
                    <a:pt x="2" y="210"/>
                    <a:pt x="7" y="280"/>
                  </a:cubicBezTo>
                  <a:lnTo>
                    <a:pt x="32" y="6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val 7">
              <a:extLst>
                <a:ext uri="{FF2B5EF4-FFF2-40B4-BE49-F238E27FC236}">
                  <a16:creationId xmlns:a16="http://schemas.microsoft.com/office/drawing/2014/main" id="{80BA8328-AE4D-4C7E-8477-8205AA673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3" y="4978401"/>
              <a:ext cx="757238" cy="763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4" name="Circle">
            <a:extLst>
              <a:ext uri="{FF2B5EF4-FFF2-40B4-BE49-F238E27FC236}">
                <a16:creationId xmlns:a16="http://schemas.microsoft.com/office/drawing/2014/main" id="{E5E85372-0782-476E-8661-D14D3F021F64}"/>
              </a:ext>
            </a:extLst>
          </p:cNvPr>
          <p:cNvSpPr/>
          <p:nvPr/>
        </p:nvSpPr>
        <p:spPr>
          <a:xfrm>
            <a:off x="600781" y="4332425"/>
            <a:ext cx="774299" cy="774299"/>
          </a:xfrm>
          <a:prstGeom prst="ellipse">
            <a:avLst/>
          </a:prstGeom>
          <a:solidFill>
            <a:srgbClr val="C0392B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8575" tIns="28575" rIns="28575" bIns="2857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5" name="Graphic 4" descr="Raised hand">
            <a:extLst>
              <a:ext uri="{FF2B5EF4-FFF2-40B4-BE49-F238E27FC236}">
                <a16:creationId xmlns:a16="http://schemas.microsoft.com/office/drawing/2014/main" id="{A64A79BA-7020-40A3-ABBC-216E4EF0C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795" y="4496823"/>
            <a:ext cx="394739" cy="434105"/>
          </a:xfrm>
          <a:prstGeom prst="rect">
            <a:avLst/>
          </a:prstGeom>
        </p:spPr>
      </p:pic>
      <p:sp>
        <p:nvSpPr>
          <p:cNvPr id="106" name="Oval 19">
            <a:extLst>
              <a:ext uri="{FF2B5EF4-FFF2-40B4-BE49-F238E27FC236}">
                <a16:creationId xmlns:a16="http://schemas.microsoft.com/office/drawing/2014/main" id="{10F1A2AA-6E4F-4278-A63A-80FADD853E30}"/>
              </a:ext>
            </a:extLst>
          </p:cNvPr>
          <p:cNvSpPr/>
          <p:nvPr/>
        </p:nvSpPr>
        <p:spPr>
          <a:xfrm>
            <a:off x="600781" y="3473710"/>
            <a:ext cx="774299" cy="774299"/>
          </a:xfrm>
          <a:prstGeom prst="ellipse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Group 59">
            <a:extLst>
              <a:ext uri="{FF2B5EF4-FFF2-40B4-BE49-F238E27FC236}">
                <a16:creationId xmlns:a16="http://schemas.microsoft.com/office/drawing/2014/main" id="{9407A1D0-F8BA-4010-BC61-7A1A7C520280}"/>
              </a:ext>
            </a:extLst>
          </p:cNvPr>
          <p:cNvGrpSpPr/>
          <p:nvPr/>
        </p:nvGrpSpPr>
        <p:grpSpPr>
          <a:xfrm>
            <a:off x="758323" y="3639392"/>
            <a:ext cx="465677" cy="470919"/>
            <a:chOff x="2010880" y="2246539"/>
            <a:chExt cx="3384551" cy="3422650"/>
          </a:xfrm>
          <a:solidFill>
            <a:srgbClr val="FFFFFF"/>
          </a:solidFill>
        </p:grpSpPr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4FE2A160-6D8D-42B9-ADA5-C7F68AB2B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0880" y="2246539"/>
              <a:ext cx="3384550" cy="3422650"/>
            </a:xfrm>
            <a:custGeom>
              <a:avLst/>
              <a:gdLst>
                <a:gd name="T0" fmla="*/ 802 w 1098"/>
                <a:gd name="T1" fmla="*/ 525 h 1101"/>
                <a:gd name="T2" fmla="*/ 1063 w 1098"/>
                <a:gd name="T3" fmla="*/ 294 h 1101"/>
                <a:gd name="T4" fmla="*/ 1065 w 1098"/>
                <a:gd name="T5" fmla="*/ 111 h 1101"/>
                <a:gd name="T6" fmla="*/ 883 w 1098"/>
                <a:gd name="T7" fmla="*/ 0 h 1101"/>
                <a:gd name="T8" fmla="*/ 606 w 1098"/>
                <a:gd name="T9" fmla="*/ 229 h 1101"/>
                <a:gd name="T10" fmla="*/ 587 w 1098"/>
                <a:gd name="T11" fmla="*/ 393 h 1101"/>
                <a:gd name="T12" fmla="*/ 660 w 1098"/>
                <a:gd name="T13" fmla="*/ 316 h 1101"/>
                <a:gd name="T14" fmla="*/ 887 w 1098"/>
                <a:gd name="T15" fmla="*/ 91 h 1101"/>
                <a:gd name="T16" fmla="*/ 1005 w 1098"/>
                <a:gd name="T17" fmla="*/ 216 h 1101"/>
                <a:gd name="T18" fmla="*/ 780 w 1098"/>
                <a:gd name="T19" fmla="*/ 436 h 1101"/>
                <a:gd name="T20" fmla="*/ 704 w 1098"/>
                <a:gd name="T21" fmla="*/ 507 h 1101"/>
                <a:gd name="T22" fmla="*/ 439 w 1098"/>
                <a:gd name="T23" fmla="*/ 773 h 1101"/>
                <a:gd name="T24" fmla="*/ 231 w 1098"/>
                <a:gd name="T25" fmla="*/ 997 h 1101"/>
                <a:gd name="T26" fmla="*/ 97 w 1098"/>
                <a:gd name="T27" fmla="*/ 914 h 1101"/>
                <a:gd name="T28" fmla="*/ 296 w 1098"/>
                <a:gd name="T29" fmla="*/ 668 h 1101"/>
                <a:gd name="T30" fmla="*/ 374 w 1098"/>
                <a:gd name="T31" fmla="*/ 606 h 1101"/>
                <a:gd name="T32" fmla="*/ 388 w 1098"/>
                <a:gd name="T33" fmla="*/ 586 h 1101"/>
                <a:gd name="T34" fmla="*/ 142 w 1098"/>
                <a:gd name="T35" fmla="*/ 693 h 1101"/>
                <a:gd name="T36" fmla="*/ 27 w 1098"/>
                <a:gd name="T37" fmla="*/ 979 h 1101"/>
                <a:gd name="T38" fmla="*/ 289 w 1098"/>
                <a:gd name="T39" fmla="*/ 1068 h 1101"/>
                <a:gd name="T40" fmla="*/ 487 w 1098"/>
                <a:gd name="T41" fmla="*/ 871 h 1101"/>
                <a:gd name="T42" fmla="*/ 509 w 1098"/>
                <a:gd name="T43" fmla="*/ 704 h 1101"/>
                <a:gd name="T44" fmla="*/ 472 w 1098"/>
                <a:gd name="T45" fmla="*/ 548 h 1101"/>
                <a:gd name="T46" fmla="*/ 318 w 1098"/>
                <a:gd name="T47" fmla="*/ 686 h 1101"/>
                <a:gd name="T48" fmla="*/ 349 w 1098"/>
                <a:gd name="T49" fmla="*/ 803 h 1101"/>
                <a:gd name="T50" fmla="*/ 547 w 1098"/>
                <a:gd name="T51" fmla="*/ 631 h 1101"/>
                <a:gd name="T52" fmla="*/ 534 w 1098"/>
                <a:gd name="T53" fmla="*/ 599 h 1101"/>
                <a:gd name="T54" fmla="*/ 493 w 1098"/>
                <a:gd name="T55" fmla="*/ 577 h 1101"/>
                <a:gd name="T56" fmla="*/ 648 w 1098"/>
                <a:gd name="T57" fmla="*/ 540 h 1101"/>
                <a:gd name="T58" fmla="*/ 804 w 1098"/>
                <a:gd name="T59" fmla="*/ 374 h 1101"/>
                <a:gd name="T60" fmla="*/ 701 w 1098"/>
                <a:gd name="T61" fmla="*/ 303 h 1101"/>
                <a:gd name="T62" fmla="*/ 558 w 1098"/>
                <a:gd name="T63" fmla="*/ 447 h 1101"/>
                <a:gd name="T64" fmla="*/ 598 w 1098"/>
                <a:gd name="T65" fmla="*/ 454 h 1101"/>
                <a:gd name="T66" fmla="*/ 625 w 1098"/>
                <a:gd name="T67" fmla="*/ 495 h 1101"/>
                <a:gd name="T68" fmla="*/ 633 w 1098"/>
                <a:gd name="T69" fmla="*/ 516 h 1101"/>
                <a:gd name="T70" fmla="*/ 645 w 1098"/>
                <a:gd name="T71" fmla="*/ 543 h 1101"/>
                <a:gd name="T72" fmla="*/ 652 w 1098"/>
                <a:gd name="T73" fmla="*/ 661 h 1101"/>
                <a:gd name="T74" fmla="*/ 764 w 1098"/>
                <a:gd name="T75" fmla="*/ 789 h 1101"/>
                <a:gd name="T76" fmla="*/ 789 w 1098"/>
                <a:gd name="T77" fmla="*/ 765 h 1101"/>
                <a:gd name="T78" fmla="*/ 216 w 1098"/>
                <a:gd name="T79" fmla="*/ 432 h 1101"/>
                <a:gd name="T80" fmla="*/ 322 w 1098"/>
                <a:gd name="T81" fmla="*/ 474 h 1101"/>
                <a:gd name="T82" fmla="*/ 389 w 1098"/>
                <a:gd name="T83" fmla="*/ 456 h 1101"/>
                <a:gd name="T84" fmla="*/ 216 w 1098"/>
                <a:gd name="T85" fmla="*/ 432 h 1101"/>
                <a:gd name="T86" fmla="*/ 672 w 1098"/>
                <a:gd name="T87" fmla="*/ 828 h 1101"/>
                <a:gd name="T88" fmla="*/ 620 w 1098"/>
                <a:gd name="T89" fmla="*/ 695 h 1101"/>
                <a:gd name="T90" fmla="*/ 630 w 1098"/>
                <a:gd name="T91" fmla="*/ 802 h 1101"/>
                <a:gd name="T92" fmla="*/ 668 w 1098"/>
                <a:gd name="T93" fmla="*/ 879 h 1101"/>
                <a:gd name="T94" fmla="*/ 870 w 1098"/>
                <a:gd name="T95" fmla="*/ 679 h 1101"/>
                <a:gd name="T96" fmla="*/ 830 w 1098"/>
                <a:gd name="T97" fmla="*/ 637 h 1101"/>
                <a:gd name="T98" fmla="*/ 695 w 1098"/>
                <a:gd name="T99" fmla="*/ 620 h 1101"/>
                <a:gd name="T100" fmla="*/ 845 w 1098"/>
                <a:gd name="T101" fmla="*/ 677 h 1101"/>
                <a:gd name="T102" fmla="*/ 416 w 1098"/>
                <a:gd name="T103" fmla="*/ 242 h 1101"/>
                <a:gd name="T104" fmla="*/ 455 w 1098"/>
                <a:gd name="T105" fmla="*/ 387 h 1101"/>
                <a:gd name="T106" fmla="*/ 476 w 1098"/>
                <a:gd name="T107" fmla="*/ 333 h 1101"/>
                <a:gd name="T108" fmla="*/ 428 w 1098"/>
                <a:gd name="T109" fmla="*/ 217 h 1101"/>
                <a:gd name="T110" fmla="*/ 318 w 1098"/>
                <a:gd name="T111" fmla="*/ 301 h 1101"/>
                <a:gd name="T112" fmla="*/ 410 w 1098"/>
                <a:gd name="T113" fmla="*/ 435 h 1101"/>
                <a:gd name="T114" fmla="*/ 439 w 1098"/>
                <a:gd name="T115" fmla="*/ 41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8" h="1101">
                  <a:moveTo>
                    <a:pt x="704" y="507"/>
                  </a:moveTo>
                  <a:cubicBezTo>
                    <a:pt x="706" y="509"/>
                    <a:pt x="706" y="510"/>
                    <a:pt x="707" y="510"/>
                  </a:cubicBezTo>
                  <a:cubicBezTo>
                    <a:pt x="737" y="523"/>
                    <a:pt x="769" y="530"/>
                    <a:pt x="802" y="525"/>
                  </a:cubicBezTo>
                  <a:cubicBezTo>
                    <a:pt x="824" y="522"/>
                    <a:pt x="843" y="514"/>
                    <a:pt x="858" y="499"/>
                  </a:cubicBezTo>
                  <a:cubicBezTo>
                    <a:pt x="875" y="483"/>
                    <a:pt x="892" y="466"/>
                    <a:pt x="908" y="449"/>
                  </a:cubicBezTo>
                  <a:cubicBezTo>
                    <a:pt x="960" y="397"/>
                    <a:pt x="1011" y="346"/>
                    <a:pt x="1063" y="294"/>
                  </a:cubicBezTo>
                  <a:cubicBezTo>
                    <a:pt x="1075" y="283"/>
                    <a:pt x="1084" y="269"/>
                    <a:pt x="1089" y="254"/>
                  </a:cubicBezTo>
                  <a:cubicBezTo>
                    <a:pt x="1098" y="228"/>
                    <a:pt x="1098" y="202"/>
                    <a:pt x="1092" y="175"/>
                  </a:cubicBezTo>
                  <a:cubicBezTo>
                    <a:pt x="1087" y="152"/>
                    <a:pt x="1077" y="131"/>
                    <a:pt x="1065" y="111"/>
                  </a:cubicBezTo>
                  <a:cubicBezTo>
                    <a:pt x="1046" y="81"/>
                    <a:pt x="1022" y="57"/>
                    <a:pt x="993" y="37"/>
                  </a:cubicBezTo>
                  <a:cubicBezTo>
                    <a:pt x="977" y="25"/>
                    <a:pt x="959" y="16"/>
                    <a:pt x="940" y="10"/>
                  </a:cubicBezTo>
                  <a:cubicBezTo>
                    <a:pt x="921" y="3"/>
                    <a:pt x="903" y="0"/>
                    <a:pt x="883" y="0"/>
                  </a:cubicBezTo>
                  <a:cubicBezTo>
                    <a:pt x="852" y="0"/>
                    <a:pt x="826" y="9"/>
                    <a:pt x="804" y="31"/>
                  </a:cubicBezTo>
                  <a:cubicBezTo>
                    <a:pt x="770" y="64"/>
                    <a:pt x="736" y="98"/>
                    <a:pt x="702" y="132"/>
                  </a:cubicBezTo>
                  <a:cubicBezTo>
                    <a:pt x="670" y="165"/>
                    <a:pt x="638" y="197"/>
                    <a:pt x="606" y="229"/>
                  </a:cubicBezTo>
                  <a:cubicBezTo>
                    <a:pt x="582" y="252"/>
                    <a:pt x="570" y="279"/>
                    <a:pt x="569" y="311"/>
                  </a:cubicBezTo>
                  <a:cubicBezTo>
                    <a:pt x="569" y="330"/>
                    <a:pt x="572" y="348"/>
                    <a:pt x="577" y="366"/>
                  </a:cubicBezTo>
                  <a:cubicBezTo>
                    <a:pt x="580" y="375"/>
                    <a:pt x="584" y="383"/>
                    <a:pt x="587" y="393"/>
                  </a:cubicBezTo>
                  <a:cubicBezTo>
                    <a:pt x="589" y="392"/>
                    <a:pt x="589" y="391"/>
                    <a:pt x="590" y="391"/>
                  </a:cubicBezTo>
                  <a:cubicBezTo>
                    <a:pt x="612" y="368"/>
                    <a:pt x="635" y="345"/>
                    <a:pt x="658" y="322"/>
                  </a:cubicBezTo>
                  <a:cubicBezTo>
                    <a:pt x="659" y="321"/>
                    <a:pt x="660" y="318"/>
                    <a:pt x="660" y="316"/>
                  </a:cubicBezTo>
                  <a:cubicBezTo>
                    <a:pt x="660" y="309"/>
                    <a:pt x="661" y="303"/>
                    <a:pt x="666" y="297"/>
                  </a:cubicBezTo>
                  <a:cubicBezTo>
                    <a:pt x="732" y="232"/>
                    <a:pt x="798" y="166"/>
                    <a:pt x="863" y="100"/>
                  </a:cubicBezTo>
                  <a:cubicBezTo>
                    <a:pt x="870" y="93"/>
                    <a:pt x="878" y="90"/>
                    <a:pt x="887" y="91"/>
                  </a:cubicBezTo>
                  <a:cubicBezTo>
                    <a:pt x="903" y="92"/>
                    <a:pt x="918" y="98"/>
                    <a:pt x="932" y="106"/>
                  </a:cubicBezTo>
                  <a:cubicBezTo>
                    <a:pt x="960" y="122"/>
                    <a:pt x="982" y="145"/>
                    <a:pt x="996" y="175"/>
                  </a:cubicBezTo>
                  <a:cubicBezTo>
                    <a:pt x="1002" y="188"/>
                    <a:pt x="1005" y="202"/>
                    <a:pt x="1005" y="216"/>
                  </a:cubicBezTo>
                  <a:cubicBezTo>
                    <a:pt x="1004" y="221"/>
                    <a:pt x="1002" y="225"/>
                    <a:pt x="998" y="229"/>
                  </a:cubicBezTo>
                  <a:cubicBezTo>
                    <a:pt x="933" y="295"/>
                    <a:pt x="867" y="361"/>
                    <a:pt x="802" y="427"/>
                  </a:cubicBezTo>
                  <a:cubicBezTo>
                    <a:pt x="796" y="433"/>
                    <a:pt x="789" y="436"/>
                    <a:pt x="780" y="436"/>
                  </a:cubicBezTo>
                  <a:cubicBezTo>
                    <a:pt x="778" y="436"/>
                    <a:pt x="776" y="437"/>
                    <a:pt x="775" y="438"/>
                  </a:cubicBezTo>
                  <a:cubicBezTo>
                    <a:pt x="760" y="452"/>
                    <a:pt x="747" y="466"/>
                    <a:pt x="732" y="480"/>
                  </a:cubicBezTo>
                  <a:cubicBezTo>
                    <a:pt x="723" y="489"/>
                    <a:pt x="714" y="498"/>
                    <a:pt x="704" y="507"/>
                  </a:cubicBezTo>
                  <a:close/>
                  <a:moveTo>
                    <a:pt x="509" y="704"/>
                  </a:moveTo>
                  <a:cubicBezTo>
                    <a:pt x="507" y="706"/>
                    <a:pt x="506" y="706"/>
                    <a:pt x="505" y="707"/>
                  </a:cubicBezTo>
                  <a:cubicBezTo>
                    <a:pt x="483" y="729"/>
                    <a:pt x="461" y="751"/>
                    <a:pt x="439" y="773"/>
                  </a:cubicBezTo>
                  <a:cubicBezTo>
                    <a:pt x="436" y="776"/>
                    <a:pt x="435" y="778"/>
                    <a:pt x="435" y="782"/>
                  </a:cubicBezTo>
                  <a:cubicBezTo>
                    <a:pt x="436" y="789"/>
                    <a:pt x="434" y="795"/>
                    <a:pt x="428" y="801"/>
                  </a:cubicBezTo>
                  <a:cubicBezTo>
                    <a:pt x="362" y="866"/>
                    <a:pt x="297" y="932"/>
                    <a:pt x="231" y="997"/>
                  </a:cubicBezTo>
                  <a:cubicBezTo>
                    <a:pt x="224" y="1004"/>
                    <a:pt x="217" y="1006"/>
                    <a:pt x="208" y="1005"/>
                  </a:cubicBezTo>
                  <a:cubicBezTo>
                    <a:pt x="194" y="1004"/>
                    <a:pt x="181" y="1000"/>
                    <a:pt x="169" y="993"/>
                  </a:cubicBezTo>
                  <a:cubicBezTo>
                    <a:pt x="136" y="975"/>
                    <a:pt x="111" y="949"/>
                    <a:pt x="97" y="914"/>
                  </a:cubicBezTo>
                  <a:cubicBezTo>
                    <a:pt x="93" y="903"/>
                    <a:pt x="90" y="891"/>
                    <a:pt x="91" y="880"/>
                  </a:cubicBezTo>
                  <a:cubicBezTo>
                    <a:pt x="92" y="875"/>
                    <a:pt x="94" y="871"/>
                    <a:pt x="97" y="868"/>
                  </a:cubicBezTo>
                  <a:cubicBezTo>
                    <a:pt x="163" y="801"/>
                    <a:pt x="230" y="735"/>
                    <a:pt x="296" y="668"/>
                  </a:cubicBezTo>
                  <a:cubicBezTo>
                    <a:pt x="301" y="663"/>
                    <a:pt x="307" y="660"/>
                    <a:pt x="315" y="661"/>
                  </a:cubicBezTo>
                  <a:cubicBezTo>
                    <a:pt x="318" y="661"/>
                    <a:pt x="321" y="659"/>
                    <a:pt x="323" y="657"/>
                  </a:cubicBezTo>
                  <a:cubicBezTo>
                    <a:pt x="340" y="640"/>
                    <a:pt x="357" y="623"/>
                    <a:pt x="374" y="606"/>
                  </a:cubicBezTo>
                  <a:cubicBezTo>
                    <a:pt x="380" y="600"/>
                    <a:pt x="386" y="594"/>
                    <a:pt x="391" y="589"/>
                  </a:cubicBezTo>
                  <a:cubicBezTo>
                    <a:pt x="391" y="588"/>
                    <a:pt x="390" y="587"/>
                    <a:pt x="390" y="587"/>
                  </a:cubicBezTo>
                  <a:cubicBezTo>
                    <a:pt x="389" y="587"/>
                    <a:pt x="388" y="586"/>
                    <a:pt x="388" y="586"/>
                  </a:cubicBezTo>
                  <a:cubicBezTo>
                    <a:pt x="359" y="574"/>
                    <a:pt x="329" y="567"/>
                    <a:pt x="298" y="571"/>
                  </a:cubicBezTo>
                  <a:cubicBezTo>
                    <a:pt x="274" y="574"/>
                    <a:pt x="253" y="582"/>
                    <a:pt x="237" y="599"/>
                  </a:cubicBezTo>
                  <a:cubicBezTo>
                    <a:pt x="205" y="630"/>
                    <a:pt x="173" y="661"/>
                    <a:pt x="142" y="693"/>
                  </a:cubicBezTo>
                  <a:cubicBezTo>
                    <a:pt x="107" y="728"/>
                    <a:pt x="72" y="764"/>
                    <a:pt x="36" y="799"/>
                  </a:cubicBezTo>
                  <a:cubicBezTo>
                    <a:pt x="11" y="823"/>
                    <a:pt x="0" y="852"/>
                    <a:pt x="0" y="886"/>
                  </a:cubicBezTo>
                  <a:cubicBezTo>
                    <a:pt x="0" y="920"/>
                    <a:pt x="11" y="951"/>
                    <a:pt x="27" y="979"/>
                  </a:cubicBezTo>
                  <a:cubicBezTo>
                    <a:pt x="49" y="1016"/>
                    <a:pt x="78" y="1046"/>
                    <a:pt x="115" y="1067"/>
                  </a:cubicBezTo>
                  <a:cubicBezTo>
                    <a:pt x="150" y="1088"/>
                    <a:pt x="188" y="1101"/>
                    <a:pt x="231" y="1095"/>
                  </a:cubicBezTo>
                  <a:cubicBezTo>
                    <a:pt x="253" y="1092"/>
                    <a:pt x="273" y="1084"/>
                    <a:pt x="289" y="1068"/>
                  </a:cubicBezTo>
                  <a:cubicBezTo>
                    <a:pt x="300" y="1058"/>
                    <a:pt x="310" y="1047"/>
                    <a:pt x="321" y="1037"/>
                  </a:cubicBezTo>
                  <a:cubicBezTo>
                    <a:pt x="344" y="1013"/>
                    <a:pt x="368" y="990"/>
                    <a:pt x="392" y="966"/>
                  </a:cubicBezTo>
                  <a:cubicBezTo>
                    <a:pt x="423" y="934"/>
                    <a:pt x="454" y="902"/>
                    <a:pt x="487" y="871"/>
                  </a:cubicBezTo>
                  <a:cubicBezTo>
                    <a:pt x="517" y="843"/>
                    <a:pt x="530" y="809"/>
                    <a:pt x="526" y="769"/>
                  </a:cubicBezTo>
                  <a:cubicBezTo>
                    <a:pt x="525" y="756"/>
                    <a:pt x="522" y="743"/>
                    <a:pt x="518" y="730"/>
                  </a:cubicBezTo>
                  <a:cubicBezTo>
                    <a:pt x="516" y="722"/>
                    <a:pt x="512" y="713"/>
                    <a:pt x="509" y="704"/>
                  </a:cubicBezTo>
                  <a:close/>
                  <a:moveTo>
                    <a:pt x="503" y="549"/>
                  </a:moveTo>
                  <a:cubicBezTo>
                    <a:pt x="498" y="550"/>
                    <a:pt x="494" y="551"/>
                    <a:pt x="490" y="552"/>
                  </a:cubicBezTo>
                  <a:cubicBezTo>
                    <a:pt x="483" y="555"/>
                    <a:pt x="477" y="555"/>
                    <a:pt x="472" y="548"/>
                  </a:cubicBezTo>
                  <a:cubicBezTo>
                    <a:pt x="472" y="547"/>
                    <a:pt x="470" y="547"/>
                    <a:pt x="470" y="546"/>
                  </a:cubicBezTo>
                  <a:cubicBezTo>
                    <a:pt x="464" y="543"/>
                    <a:pt x="462" y="543"/>
                    <a:pt x="458" y="547"/>
                  </a:cubicBezTo>
                  <a:cubicBezTo>
                    <a:pt x="411" y="593"/>
                    <a:pt x="365" y="640"/>
                    <a:pt x="318" y="686"/>
                  </a:cubicBezTo>
                  <a:cubicBezTo>
                    <a:pt x="311" y="693"/>
                    <a:pt x="303" y="700"/>
                    <a:pt x="298" y="708"/>
                  </a:cubicBezTo>
                  <a:cubicBezTo>
                    <a:pt x="288" y="723"/>
                    <a:pt x="289" y="739"/>
                    <a:pt x="296" y="755"/>
                  </a:cubicBezTo>
                  <a:cubicBezTo>
                    <a:pt x="306" y="779"/>
                    <a:pt x="324" y="796"/>
                    <a:pt x="349" y="803"/>
                  </a:cubicBezTo>
                  <a:cubicBezTo>
                    <a:pt x="367" y="808"/>
                    <a:pt x="383" y="805"/>
                    <a:pt x="397" y="791"/>
                  </a:cubicBezTo>
                  <a:cubicBezTo>
                    <a:pt x="446" y="741"/>
                    <a:pt x="496" y="692"/>
                    <a:pt x="546" y="642"/>
                  </a:cubicBezTo>
                  <a:cubicBezTo>
                    <a:pt x="549" y="638"/>
                    <a:pt x="550" y="635"/>
                    <a:pt x="547" y="631"/>
                  </a:cubicBezTo>
                  <a:cubicBezTo>
                    <a:pt x="541" y="632"/>
                    <a:pt x="535" y="632"/>
                    <a:pt x="528" y="633"/>
                  </a:cubicBezTo>
                  <a:cubicBezTo>
                    <a:pt x="532" y="624"/>
                    <a:pt x="535" y="617"/>
                    <a:pt x="538" y="609"/>
                  </a:cubicBezTo>
                  <a:cubicBezTo>
                    <a:pt x="540" y="603"/>
                    <a:pt x="541" y="603"/>
                    <a:pt x="534" y="599"/>
                  </a:cubicBezTo>
                  <a:cubicBezTo>
                    <a:pt x="530" y="597"/>
                    <a:pt x="528" y="595"/>
                    <a:pt x="529" y="590"/>
                  </a:cubicBezTo>
                  <a:cubicBezTo>
                    <a:pt x="530" y="586"/>
                    <a:pt x="530" y="581"/>
                    <a:pt x="531" y="577"/>
                  </a:cubicBezTo>
                  <a:cubicBezTo>
                    <a:pt x="518" y="577"/>
                    <a:pt x="506" y="577"/>
                    <a:pt x="493" y="577"/>
                  </a:cubicBezTo>
                  <a:cubicBezTo>
                    <a:pt x="497" y="567"/>
                    <a:pt x="500" y="559"/>
                    <a:pt x="503" y="549"/>
                  </a:cubicBezTo>
                  <a:close/>
                  <a:moveTo>
                    <a:pt x="645" y="543"/>
                  </a:moveTo>
                  <a:cubicBezTo>
                    <a:pt x="647" y="542"/>
                    <a:pt x="648" y="541"/>
                    <a:pt x="648" y="540"/>
                  </a:cubicBezTo>
                  <a:cubicBezTo>
                    <a:pt x="665" y="523"/>
                    <a:pt x="682" y="507"/>
                    <a:pt x="698" y="490"/>
                  </a:cubicBezTo>
                  <a:cubicBezTo>
                    <a:pt x="730" y="458"/>
                    <a:pt x="761" y="427"/>
                    <a:pt x="793" y="395"/>
                  </a:cubicBezTo>
                  <a:cubicBezTo>
                    <a:pt x="799" y="389"/>
                    <a:pt x="803" y="382"/>
                    <a:pt x="804" y="374"/>
                  </a:cubicBezTo>
                  <a:cubicBezTo>
                    <a:pt x="807" y="353"/>
                    <a:pt x="800" y="335"/>
                    <a:pt x="786" y="319"/>
                  </a:cubicBezTo>
                  <a:cubicBezTo>
                    <a:pt x="776" y="307"/>
                    <a:pt x="762" y="298"/>
                    <a:pt x="746" y="293"/>
                  </a:cubicBezTo>
                  <a:cubicBezTo>
                    <a:pt x="730" y="289"/>
                    <a:pt x="714" y="291"/>
                    <a:pt x="701" y="303"/>
                  </a:cubicBezTo>
                  <a:cubicBezTo>
                    <a:pt x="692" y="312"/>
                    <a:pt x="683" y="321"/>
                    <a:pt x="674" y="330"/>
                  </a:cubicBezTo>
                  <a:cubicBezTo>
                    <a:pt x="641" y="364"/>
                    <a:pt x="607" y="398"/>
                    <a:pt x="573" y="433"/>
                  </a:cubicBezTo>
                  <a:cubicBezTo>
                    <a:pt x="568" y="438"/>
                    <a:pt x="563" y="442"/>
                    <a:pt x="558" y="447"/>
                  </a:cubicBezTo>
                  <a:cubicBezTo>
                    <a:pt x="562" y="450"/>
                    <a:pt x="566" y="452"/>
                    <a:pt x="570" y="455"/>
                  </a:cubicBezTo>
                  <a:cubicBezTo>
                    <a:pt x="574" y="459"/>
                    <a:pt x="578" y="459"/>
                    <a:pt x="583" y="458"/>
                  </a:cubicBezTo>
                  <a:cubicBezTo>
                    <a:pt x="588" y="456"/>
                    <a:pt x="593" y="456"/>
                    <a:pt x="598" y="454"/>
                  </a:cubicBezTo>
                  <a:cubicBezTo>
                    <a:pt x="595" y="464"/>
                    <a:pt x="592" y="472"/>
                    <a:pt x="589" y="482"/>
                  </a:cubicBezTo>
                  <a:cubicBezTo>
                    <a:pt x="602" y="482"/>
                    <a:pt x="614" y="482"/>
                    <a:pt x="626" y="482"/>
                  </a:cubicBezTo>
                  <a:cubicBezTo>
                    <a:pt x="626" y="486"/>
                    <a:pt x="626" y="491"/>
                    <a:pt x="625" y="495"/>
                  </a:cubicBezTo>
                  <a:cubicBezTo>
                    <a:pt x="624" y="500"/>
                    <a:pt x="625" y="502"/>
                    <a:pt x="629" y="504"/>
                  </a:cubicBezTo>
                  <a:cubicBezTo>
                    <a:pt x="636" y="508"/>
                    <a:pt x="636" y="508"/>
                    <a:pt x="633" y="515"/>
                  </a:cubicBezTo>
                  <a:cubicBezTo>
                    <a:pt x="633" y="516"/>
                    <a:pt x="633" y="516"/>
                    <a:pt x="633" y="516"/>
                  </a:cubicBezTo>
                  <a:cubicBezTo>
                    <a:pt x="630" y="523"/>
                    <a:pt x="627" y="530"/>
                    <a:pt x="624" y="538"/>
                  </a:cubicBezTo>
                  <a:cubicBezTo>
                    <a:pt x="631" y="537"/>
                    <a:pt x="638" y="537"/>
                    <a:pt x="644" y="536"/>
                  </a:cubicBezTo>
                  <a:cubicBezTo>
                    <a:pt x="644" y="538"/>
                    <a:pt x="645" y="540"/>
                    <a:pt x="645" y="543"/>
                  </a:cubicBezTo>
                  <a:close/>
                  <a:moveTo>
                    <a:pt x="668" y="650"/>
                  </a:moveTo>
                  <a:cubicBezTo>
                    <a:pt x="668" y="650"/>
                    <a:pt x="668" y="651"/>
                    <a:pt x="668" y="651"/>
                  </a:cubicBezTo>
                  <a:cubicBezTo>
                    <a:pt x="660" y="651"/>
                    <a:pt x="655" y="654"/>
                    <a:pt x="652" y="661"/>
                  </a:cubicBezTo>
                  <a:cubicBezTo>
                    <a:pt x="649" y="668"/>
                    <a:pt x="650" y="674"/>
                    <a:pt x="655" y="680"/>
                  </a:cubicBezTo>
                  <a:cubicBezTo>
                    <a:pt x="659" y="684"/>
                    <a:pt x="663" y="688"/>
                    <a:pt x="667" y="692"/>
                  </a:cubicBezTo>
                  <a:cubicBezTo>
                    <a:pt x="700" y="724"/>
                    <a:pt x="732" y="757"/>
                    <a:pt x="764" y="789"/>
                  </a:cubicBezTo>
                  <a:cubicBezTo>
                    <a:pt x="769" y="793"/>
                    <a:pt x="774" y="796"/>
                    <a:pt x="781" y="795"/>
                  </a:cubicBezTo>
                  <a:cubicBezTo>
                    <a:pt x="787" y="793"/>
                    <a:pt x="792" y="789"/>
                    <a:pt x="794" y="783"/>
                  </a:cubicBezTo>
                  <a:cubicBezTo>
                    <a:pt x="796" y="776"/>
                    <a:pt x="794" y="770"/>
                    <a:pt x="789" y="765"/>
                  </a:cubicBezTo>
                  <a:cubicBezTo>
                    <a:pt x="753" y="729"/>
                    <a:pt x="716" y="692"/>
                    <a:pt x="680" y="656"/>
                  </a:cubicBezTo>
                  <a:cubicBezTo>
                    <a:pt x="677" y="653"/>
                    <a:pt x="672" y="652"/>
                    <a:pt x="668" y="650"/>
                  </a:cubicBezTo>
                  <a:close/>
                  <a:moveTo>
                    <a:pt x="216" y="432"/>
                  </a:moveTo>
                  <a:cubicBezTo>
                    <a:pt x="217" y="435"/>
                    <a:pt x="217" y="438"/>
                    <a:pt x="219" y="440"/>
                  </a:cubicBezTo>
                  <a:cubicBezTo>
                    <a:pt x="222" y="447"/>
                    <a:pt x="228" y="449"/>
                    <a:pt x="235" y="450"/>
                  </a:cubicBezTo>
                  <a:cubicBezTo>
                    <a:pt x="264" y="458"/>
                    <a:pt x="293" y="466"/>
                    <a:pt x="322" y="474"/>
                  </a:cubicBezTo>
                  <a:cubicBezTo>
                    <a:pt x="341" y="479"/>
                    <a:pt x="361" y="484"/>
                    <a:pt x="380" y="489"/>
                  </a:cubicBezTo>
                  <a:cubicBezTo>
                    <a:pt x="389" y="492"/>
                    <a:pt x="398" y="486"/>
                    <a:pt x="401" y="476"/>
                  </a:cubicBezTo>
                  <a:cubicBezTo>
                    <a:pt x="403" y="468"/>
                    <a:pt x="397" y="458"/>
                    <a:pt x="389" y="456"/>
                  </a:cubicBezTo>
                  <a:cubicBezTo>
                    <a:pt x="367" y="450"/>
                    <a:pt x="346" y="445"/>
                    <a:pt x="324" y="439"/>
                  </a:cubicBezTo>
                  <a:cubicBezTo>
                    <a:pt x="296" y="431"/>
                    <a:pt x="268" y="424"/>
                    <a:pt x="239" y="416"/>
                  </a:cubicBezTo>
                  <a:cubicBezTo>
                    <a:pt x="228" y="413"/>
                    <a:pt x="217" y="421"/>
                    <a:pt x="216" y="432"/>
                  </a:cubicBezTo>
                  <a:close/>
                  <a:moveTo>
                    <a:pt x="681" y="863"/>
                  </a:moveTo>
                  <a:cubicBezTo>
                    <a:pt x="680" y="860"/>
                    <a:pt x="680" y="858"/>
                    <a:pt x="679" y="855"/>
                  </a:cubicBezTo>
                  <a:cubicBezTo>
                    <a:pt x="677" y="846"/>
                    <a:pt x="674" y="837"/>
                    <a:pt x="672" y="828"/>
                  </a:cubicBezTo>
                  <a:cubicBezTo>
                    <a:pt x="666" y="805"/>
                    <a:pt x="660" y="782"/>
                    <a:pt x="654" y="759"/>
                  </a:cubicBezTo>
                  <a:cubicBezTo>
                    <a:pt x="649" y="743"/>
                    <a:pt x="644" y="726"/>
                    <a:pt x="640" y="710"/>
                  </a:cubicBezTo>
                  <a:cubicBezTo>
                    <a:pt x="638" y="699"/>
                    <a:pt x="627" y="693"/>
                    <a:pt x="620" y="695"/>
                  </a:cubicBezTo>
                  <a:cubicBezTo>
                    <a:pt x="609" y="698"/>
                    <a:pt x="604" y="708"/>
                    <a:pt x="607" y="719"/>
                  </a:cubicBezTo>
                  <a:cubicBezTo>
                    <a:pt x="609" y="723"/>
                    <a:pt x="610" y="727"/>
                    <a:pt x="611" y="732"/>
                  </a:cubicBezTo>
                  <a:cubicBezTo>
                    <a:pt x="617" y="755"/>
                    <a:pt x="624" y="779"/>
                    <a:pt x="630" y="802"/>
                  </a:cubicBezTo>
                  <a:cubicBezTo>
                    <a:pt x="633" y="816"/>
                    <a:pt x="637" y="829"/>
                    <a:pt x="640" y="842"/>
                  </a:cubicBezTo>
                  <a:cubicBezTo>
                    <a:pt x="643" y="851"/>
                    <a:pt x="645" y="860"/>
                    <a:pt x="648" y="869"/>
                  </a:cubicBezTo>
                  <a:cubicBezTo>
                    <a:pt x="651" y="877"/>
                    <a:pt x="660" y="881"/>
                    <a:pt x="668" y="879"/>
                  </a:cubicBezTo>
                  <a:cubicBezTo>
                    <a:pt x="675" y="878"/>
                    <a:pt x="680" y="870"/>
                    <a:pt x="681" y="863"/>
                  </a:cubicBezTo>
                  <a:close/>
                  <a:moveTo>
                    <a:pt x="862" y="681"/>
                  </a:moveTo>
                  <a:cubicBezTo>
                    <a:pt x="864" y="681"/>
                    <a:pt x="867" y="680"/>
                    <a:pt x="870" y="679"/>
                  </a:cubicBezTo>
                  <a:cubicBezTo>
                    <a:pt x="877" y="675"/>
                    <a:pt x="880" y="669"/>
                    <a:pt x="879" y="661"/>
                  </a:cubicBezTo>
                  <a:cubicBezTo>
                    <a:pt x="878" y="654"/>
                    <a:pt x="874" y="650"/>
                    <a:pt x="867" y="648"/>
                  </a:cubicBezTo>
                  <a:cubicBezTo>
                    <a:pt x="855" y="644"/>
                    <a:pt x="842" y="641"/>
                    <a:pt x="830" y="637"/>
                  </a:cubicBezTo>
                  <a:cubicBezTo>
                    <a:pt x="807" y="631"/>
                    <a:pt x="784" y="625"/>
                    <a:pt x="761" y="619"/>
                  </a:cubicBezTo>
                  <a:cubicBezTo>
                    <a:pt x="746" y="615"/>
                    <a:pt x="731" y="611"/>
                    <a:pt x="716" y="607"/>
                  </a:cubicBezTo>
                  <a:cubicBezTo>
                    <a:pt x="707" y="605"/>
                    <a:pt x="697" y="611"/>
                    <a:pt x="695" y="620"/>
                  </a:cubicBezTo>
                  <a:cubicBezTo>
                    <a:pt x="693" y="628"/>
                    <a:pt x="699" y="638"/>
                    <a:pt x="707" y="640"/>
                  </a:cubicBezTo>
                  <a:cubicBezTo>
                    <a:pt x="733" y="647"/>
                    <a:pt x="759" y="654"/>
                    <a:pt x="785" y="661"/>
                  </a:cubicBezTo>
                  <a:cubicBezTo>
                    <a:pt x="805" y="666"/>
                    <a:pt x="825" y="672"/>
                    <a:pt x="845" y="677"/>
                  </a:cubicBezTo>
                  <a:cubicBezTo>
                    <a:pt x="851" y="679"/>
                    <a:pt x="856" y="680"/>
                    <a:pt x="862" y="681"/>
                  </a:cubicBezTo>
                  <a:close/>
                  <a:moveTo>
                    <a:pt x="415" y="234"/>
                  </a:moveTo>
                  <a:cubicBezTo>
                    <a:pt x="415" y="236"/>
                    <a:pt x="416" y="239"/>
                    <a:pt x="416" y="242"/>
                  </a:cubicBezTo>
                  <a:cubicBezTo>
                    <a:pt x="420" y="254"/>
                    <a:pt x="423" y="267"/>
                    <a:pt x="427" y="279"/>
                  </a:cubicBezTo>
                  <a:cubicBezTo>
                    <a:pt x="432" y="299"/>
                    <a:pt x="437" y="318"/>
                    <a:pt x="442" y="338"/>
                  </a:cubicBezTo>
                  <a:cubicBezTo>
                    <a:pt x="446" y="354"/>
                    <a:pt x="451" y="370"/>
                    <a:pt x="455" y="387"/>
                  </a:cubicBezTo>
                  <a:cubicBezTo>
                    <a:pt x="458" y="397"/>
                    <a:pt x="467" y="403"/>
                    <a:pt x="477" y="401"/>
                  </a:cubicBezTo>
                  <a:cubicBezTo>
                    <a:pt x="486" y="398"/>
                    <a:pt x="491" y="388"/>
                    <a:pt x="488" y="378"/>
                  </a:cubicBezTo>
                  <a:cubicBezTo>
                    <a:pt x="484" y="363"/>
                    <a:pt x="480" y="348"/>
                    <a:pt x="476" y="333"/>
                  </a:cubicBezTo>
                  <a:cubicBezTo>
                    <a:pt x="470" y="308"/>
                    <a:pt x="463" y="284"/>
                    <a:pt x="457" y="260"/>
                  </a:cubicBezTo>
                  <a:cubicBezTo>
                    <a:pt x="454" y="249"/>
                    <a:pt x="451" y="238"/>
                    <a:pt x="447" y="227"/>
                  </a:cubicBezTo>
                  <a:cubicBezTo>
                    <a:pt x="445" y="219"/>
                    <a:pt x="436" y="215"/>
                    <a:pt x="428" y="217"/>
                  </a:cubicBezTo>
                  <a:cubicBezTo>
                    <a:pt x="421" y="219"/>
                    <a:pt x="415" y="226"/>
                    <a:pt x="415" y="234"/>
                  </a:cubicBezTo>
                  <a:close/>
                  <a:moveTo>
                    <a:pt x="319" y="300"/>
                  </a:moveTo>
                  <a:cubicBezTo>
                    <a:pt x="318" y="300"/>
                    <a:pt x="318" y="301"/>
                    <a:pt x="318" y="301"/>
                  </a:cubicBezTo>
                  <a:cubicBezTo>
                    <a:pt x="311" y="301"/>
                    <a:pt x="305" y="306"/>
                    <a:pt x="302" y="312"/>
                  </a:cubicBezTo>
                  <a:cubicBezTo>
                    <a:pt x="299" y="320"/>
                    <a:pt x="302" y="326"/>
                    <a:pt x="307" y="332"/>
                  </a:cubicBezTo>
                  <a:cubicBezTo>
                    <a:pt x="341" y="366"/>
                    <a:pt x="376" y="400"/>
                    <a:pt x="410" y="435"/>
                  </a:cubicBezTo>
                  <a:cubicBezTo>
                    <a:pt x="414" y="438"/>
                    <a:pt x="417" y="442"/>
                    <a:pt x="422" y="444"/>
                  </a:cubicBezTo>
                  <a:cubicBezTo>
                    <a:pt x="430" y="448"/>
                    <a:pt x="438" y="444"/>
                    <a:pt x="443" y="437"/>
                  </a:cubicBezTo>
                  <a:cubicBezTo>
                    <a:pt x="446" y="432"/>
                    <a:pt x="446" y="422"/>
                    <a:pt x="439" y="416"/>
                  </a:cubicBezTo>
                  <a:cubicBezTo>
                    <a:pt x="403" y="379"/>
                    <a:pt x="367" y="343"/>
                    <a:pt x="331" y="307"/>
                  </a:cubicBezTo>
                  <a:cubicBezTo>
                    <a:pt x="328" y="304"/>
                    <a:pt x="323" y="302"/>
                    <a:pt x="319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BA2247E3-C22B-4480-AF4B-E3F223AA1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068" y="2246539"/>
              <a:ext cx="1630363" cy="1647825"/>
            </a:xfrm>
            <a:custGeom>
              <a:avLst/>
              <a:gdLst>
                <a:gd name="T0" fmla="*/ 135 w 529"/>
                <a:gd name="T1" fmla="*/ 507 h 530"/>
                <a:gd name="T2" fmla="*/ 163 w 529"/>
                <a:gd name="T3" fmla="*/ 480 h 530"/>
                <a:gd name="T4" fmla="*/ 206 w 529"/>
                <a:gd name="T5" fmla="*/ 438 h 530"/>
                <a:gd name="T6" fmla="*/ 211 w 529"/>
                <a:gd name="T7" fmla="*/ 436 h 530"/>
                <a:gd name="T8" fmla="*/ 233 w 529"/>
                <a:gd name="T9" fmla="*/ 427 h 530"/>
                <a:gd name="T10" fmla="*/ 429 w 529"/>
                <a:gd name="T11" fmla="*/ 229 h 530"/>
                <a:gd name="T12" fmla="*/ 436 w 529"/>
                <a:gd name="T13" fmla="*/ 216 h 530"/>
                <a:gd name="T14" fmla="*/ 427 w 529"/>
                <a:gd name="T15" fmla="*/ 175 h 530"/>
                <a:gd name="T16" fmla="*/ 363 w 529"/>
                <a:gd name="T17" fmla="*/ 106 h 530"/>
                <a:gd name="T18" fmla="*/ 318 w 529"/>
                <a:gd name="T19" fmla="*/ 91 h 530"/>
                <a:gd name="T20" fmla="*/ 294 w 529"/>
                <a:gd name="T21" fmla="*/ 100 h 530"/>
                <a:gd name="T22" fmla="*/ 97 w 529"/>
                <a:gd name="T23" fmla="*/ 297 h 530"/>
                <a:gd name="T24" fmla="*/ 91 w 529"/>
                <a:gd name="T25" fmla="*/ 316 h 530"/>
                <a:gd name="T26" fmla="*/ 89 w 529"/>
                <a:gd name="T27" fmla="*/ 322 h 530"/>
                <a:gd name="T28" fmla="*/ 21 w 529"/>
                <a:gd name="T29" fmla="*/ 391 h 530"/>
                <a:gd name="T30" fmla="*/ 18 w 529"/>
                <a:gd name="T31" fmla="*/ 393 h 530"/>
                <a:gd name="T32" fmla="*/ 8 w 529"/>
                <a:gd name="T33" fmla="*/ 366 h 530"/>
                <a:gd name="T34" fmla="*/ 0 w 529"/>
                <a:gd name="T35" fmla="*/ 311 h 530"/>
                <a:gd name="T36" fmla="*/ 37 w 529"/>
                <a:gd name="T37" fmla="*/ 229 h 530"/>
                <a:gd name="T38" fmla="*/ 133 w 529"/>
                <a:gd name="T39" fmla="*/ 132 h 530"/>
                <a:gd name="T40" fmla="*/ 235 w 529"/>
                <a:gd name="T41" fmla="*/ 31 h 530"/>
                <a:gd name="T42" fmla="*/ 314 w 529"/>
                <a:gd name="T43" fmla="*/ 0 h 530"/>
                <a:gd name="T44" fmla="*/ 371 w 529"/>
                <a:gd name="T45" fmla="*/ 10 h 530"/>
                <a:gd name="T46" fmla="*/ 424 w 529"/>
                <a:gd name="T47" fmla="*/ 37 h 530"/>
                <a:gd name="T48" fmla="*/ 496 w 529"/>
                <a:gd name="T49" fmla="*/ 111 h 530"/>
                <a:gd name="T50" fmla="*/ 523 w 529"/>
                <a:gd name="T51" fmla="*/ 175 h 530"/>
                <a:gd name="T52" fmla="*/ 520 w 529"/>
                <a:gd name="T53" fmla="*/ 254 h 530"/>
                <a:gd name="T54" fmla="*/ 494 w 529"/>
                <a:gd name="T55" fmla="*/ 294 h 530"/>
                <a:gd name="T56" fmla="*/ 339 w 529"/>
                <a:gd name="T57" fmla="*/ 449 h 530"/>
                <a:gd name="T58" fmla="*/ 289 w 529"/>
                <a:gd name="T59" fmla="*/ 499 h 530"/>
                <a:gd name="T60" fmla="*/ 233 w 529"/>
                <a:gd name="T61" fmla="*/ 525 h 530"/>
                <a:gd name="T62" fmla="*/ 138 w 529"/>
                <a:gd name="T63" fmla="*/ 510 h 530"/>
                <a:gd name="T64" fmla="*/ 135 w 529"/>
                <a:gd name="T65" fmla="*/ 50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9" h="530">
                  <a:moveTo>
                    <a:pt x="135" y="507"/>
                  </a:moveTo>
                  <a:cubicBezTo>
                    <a:pt x="145" y="498"/>
                    <a:pt x="154" y="489"/>
                    <a:pt x="163" y="480"/>
                  </a:cubicBezTo>
                  <a:cubicBezTo>
                    <a:pt x="178" y="466"/>
                    <a:pt x="191" y="452"/>
                    <a:pt x="206" y="438"/>
                  </a:cubicBezTo>
                  <a:cubicBezTo>
                    <a:pt x="207" y="437"/>
                    <a:pt x="209" y="436"/>
                    <a:pt x="211" y="436"/>
                  </a:cubicBezTo>
                  <a:cubicBezTo>
                    <a:pt x="220" y="436"/>
                    <a:pt x="227" y="433"/>
                    <a:pt x="233" y="427"/>
                  </a:cubicBezTo>
                  <a:cubicBezTo>
                    <a:pt x="298" y="361"/>
                    <a:pt x="364" y="295"/>
                    <a:pt x="429" y="229"/>
                  </a:cubicBezTo>
                  <a:cubicBezTo>
                    <a:pt x="433" y="225"/>
                    <a:pt x="435" y="221"/>
                    <a:pt x="436" y="216"/>
                  </a:cubicBezTo>
                  <a:cubicBezTo>
                    <a:pt x="436" y="202"/>
                    <a:pt x="433" y="188"/>
                    <a:pt x="427" y="175"/>
                  </a:cubicBezTo>
                  <a:cubicBezTo>
                    <a:pt x="413" y="145"/>
                    <a:pt x="391" y="122"/>
                    <a:pt x="363" y="106"/>
                  </a:cubicBezTo>
                  <a:cubicBezTo>
                    <a:pt x="349" y="98"/>
                    <a:pt x="334" y="92"/>
                    <a:pt x="318" y="91"/>
                  </a:cubicBezTo>
                  <a:cubicBezTo>
                    <a:pt x="309" y="90"/>
                    <a:pt x="301" y="93"/>
                    <a:pt x="294" y="100"/>
                  </a:cubicBezTo>
                  <a:cubicBezTo>
                    <a:pt x="229" y="166"/>
                    <a:pt x="163" y="232"/>
                    <a:pt x="97" y="297"/>
                  </a:cubicBezTo>
                  <a:cubicBezTo>
                    <a:pt x="92" y="303"/>
                    <a:pt x="91" y="309"/>
                    <a:pt x="91" y="316"/>
                  </a:cubicBezTo>
                  <a:cubicBezTo>
                    <a:pt x="91" y="318"/>
                    <a:pt x="90" y="321"/>
                    <a:pt x="89" y="322"/>
                  </a:cubicBezTo>
                  <a:cubicBezTo>
                    <a:pt x="66" y="345"/>
                    <a:pt x="43" y="368"/>
                    <a:pt x="21" y="391"/>
                  </a:cubicBezTo>
                  <a:cubicBezTo>
                    <a:pt x="20" y="391"/>
                    <a:pt x="20" y="392"/>
                    <a:pt x="18" y="393"/>
                  </a:cubicBezTo>
                  <a:cubicBezTo>
                    <a:pt x="15" y="383"/>
                    <a:pt x="11" y="375"/>
                    <a:pt x="8" y="366"/>
                  </a:cubicBezTo>
                  <a:cubicBezTo>
                    <a:pt x="3" y="348"/>
                    <a:pt x="0" y="330"/>
                    <a:pt x="0" y="311"/>
                  </a:cubicBezTo>
                  <a:cubicBezTo>
                    <a:pt x="1" y="279"/>
                    <a:pt x="13" y="252"/>
                    <a:pt x="37" y="229"/>
                  </a:cubicBezTo>
                  <a:cubicBezTo>
                    <a:pt x="69" y="197"/>
                    <a:pt x="101" y="165"/>
                    <a:pt x="133" y="132"/>
                  </a:cubicBezTo>
                  <a:cubicBezTo>
                    <a:pt x="167" y="98"/>
                    <a:pt x="201" y="64"/>
                    <a:pt x="235" y="31"/>
                  </a:cubicBezTo>
                  <a:cubicBezTo>
                    <a:pt x="257" y="9"/>
                    <a:pt x="283" y="0"/>
                    <a:pt x="314" y="0"/>
                  </a:cubicBezTo>
                  <a:cubicBezTo>
                    <a:pt x="334" y="0"/>
                    <a:pt x="352" y="3"/>
                    <a:pt x="371" y="10"/>
                  </a:cubicBezTo>
                  <a:cubicBezTo>
                    <a:pt x="390" y="16"/>
                    <a:pt x="408" y="25"/>
                    <a:pt x="424" y="37"/>
                  </a:cubicBezTo>
                  <a:cubicBezTo>
                    <a:pt x="453" y="57"/>
                    <a:pt x="477" y="81"/>
                    <a:pt x="496" y="111"/>
                  </a:cubicBezTo>
                  <a:cubicBezTo>
                    <a:pt x="508" y="131"/>
                    <a:pt x="518" y="152"/>
                    <a:pt x="523" y="175"/>
                  </a:cubicBezTo>
                  <a:cubicBezTo>
                    <a:pt x="529" y="202"/>
                    <a:pt x="529" y="228"/>
                    <a:pt x="520" y="254"/>
                  </a:cubicBezTo>
                  <a:cubicBezTo>
                    <a:pt x="515" y="269"/>
                    <a:pt x="506" y="283"/>
                    <a:pt x="494" y="294"/>
                  </a:cubicBezTo>
                  <a:cubicBezTo>
                    <a:pt x="442" y="346"/>
                    <a:pt x="391" y="397"/>
                    <a:pt x="339" y="449"/>
                  </a:cubicBezTo>
                  <a:cubicBezTo>
                    <a:pt x="323" y="466"/>
                    <a:pt x="306" y="483"/>
                    <a:pt x="289" y="499"/>
                  </a:cubicBezTo>
                  <a:cubicBezTo>
                    <a:pt x="274" y="514"/>
                    <a:pt x="255" y="522"/>
                    <a:pt x="233" y="525"/>
                  </a:cubicBezTo>
                  <a:cubicBezTo>
                    <a:pt x="200" y="530"/>
                    <a:pt x="168" y="523"/>
                    <a:pt x="138" y="510"/>
                  </a:cubicBezTo>
                  <a:cubicBezTo>
                    <a:pt x="137" y="510"/>
                    <a:pt x="137" y="509"/>
                    <a:pt x="135" y="5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8153E6C4-5CD8-4FD7-B538-CCF04ECF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880" y="4008664"/>
              <a:ext cx="1633538" cy="1660525"/>
            </a:xfrm>
            <a:custGeom>
              <a:avLst/>
              <a:gdLst>
                <a:gd name="T0" fmla="*/ 509 w 530"/>
                <a:gd name="T1" fmla="*/ 137 h 534"/>
                <a:gd name="T2" fmla="*/ 518 w 530"/>
                <a:gd name="T3" fmla="*/ 163 h 534"/>
                <a:gd name="T4" fmla="*/ 526 w 530"/>
                <a:gd name="T5" fmla="*/ 202 h 534"/>
                <a:gd name="T6" fmla="*/ 487 w 530"/>
                <a:gd name="T7" fmla="*/ 304 h 534"/>
                <a:gd name="T8" fmla="*/ 392 w 530"/>
                <a:gd name="T9" fmla="*/ 399 h 534"/>
                <a:gd name="T10" fmla="*/ 321 w 530"/>
                <a:gd name="T11" fmla="*/ 470 h 534"/>
                <a:gd name="T12" fmla="*/ 289 w 530"/>
                <a:gd name="T13" fmla="*/ 501 h 534"/>
                <a:gd name="T14" fmla="*/ 231 w 530"/>
                <a:gd name="T15" fmla="*/ 528 h 534"/>
                <a:gd name="T16" fmla="*/ 115 w 530"/>
                <a:gd name="T17" fmla="*/ 500 h 534"/>
                <a:gd name="T18" fmla="*/ 27 w 530"/>
                <a:gd name="T19" fmla="*/ 412 h 534"/>
                <a:gd name="T20" fmla="*/ 0 w 530"/>
                <a:gd name="T21" fmla="*/ 319 h 534"/>
                <a:gd name="T22" fmla="*/ 36 w 530"/>
                <a:gd name="T23" fmla="*/ 232 h 534"/>
                <a:gd name="T24" fmla="*/ 142 w 530"/>
                <a:gd name="T25" fmla="*/ 126 h 534"/>
                <a:gd name="T26" fmla="*/ 237 w 530"/>
                <a:gd name="T27" fmla="*/ 32 h 534"/>
                <a:gd name="T28" fmla="*/ 298 w 530"/>
                <a:gd name="T29" fmla="*/ 4 h 534"/>
                <a:gd name="T30" fmla="*/ 388 w 530"/>
                <a:gd name="T31" fmla="*/ 19 h 534"/>
                <a:gd name="T32" fmla="*/ 390 w 530"/>
                <a:gd name="T33" fmla="*/ 20 h 534"/>
                <a:gd name="T34" fmla="*/ 391 w 530"/>
                <a:gd name="T35" fmla="*/ 22 h 534"/>
                <a:gd name="T36" fmla="*/ 374 w 530"/>
                <a:gd name="T37" fmla="*/ 39 h 534"/>
                <a:gd name="T38" fmla="*/ 323 w 530"/>
                <a:gd name="T39" fmla="*/ 90 h 534"/>
                <a:gd name="T40" fmla="*/ 315 w 530"/>
                <a:gd name="T41" fmla="*/ 94 h 534"/>
                <a:gd name="T42" fmla="*/ 296 w 530"/>
                <a:gd name="T43" fmla="*/ 101 h 534"/>
                <a:gd name="T44" fmla="*/ 97 w 530"/>
                <a:gd name="T45" fmla="*/ 301 h 534"/>
                <a:gd name="T46" fmla="*/ 91 w 530"/>
                <a:gd name="T47" fmla="*/ 313 h 534"/>
                <a:gd name="T48" fmla="*/ 97 w 530"/>
                <a:gd name="T49" fmla="*/ 347 h 534"/>
                <a:gd name="T50" fmla="*/ 169 w 530"/>
                <a:gd name="T51" fmla="*/ 426 h 534"/>
                <a:gd name="T52" fmla="*/ 208 w 530"/>
                <a:gd name="T53" fmla="*/ 438 h 534"/>
                <a:gd name="T54" fmla="*/ 231 w 530"/>
                <a:gd name="T55" fmla="*/ 430 h 534"/>
                <a:gd name="T56" fmla="*/ 428 w 530"/>
                <a:gd name="T57" fmla="*/ 234 h 534"/>
                <a:gd name="T58" fmla="*/ 435 w 530"/>
                <a:gd name="T59" fmla="*/ 215 h 534"/>
                <a:gd name="T60" fmla="*/ 439 w 530"/>
                <a:gd name="T61" fmla="*/ 206 h 534"/>
                <a:gd name="T62" fmla="*/ 505 w 530"/>
                <a:gd name="T63" fmla="*/ 140 h 534"/>
                <a:gd name="T64" fmla="*/ 509 w 530"/>
                <a:gd name="T65" fmla="*/ 13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0" h="534">
                  <a:moveTo>
                    <a:pt x="509" y="137"/>
                  </a:moveTo>
                  <a:cubicBezTo>
                    <a:pt x="512" y="146"/>
                    <a:pt x="516" y="155"/>
                    <a:pt x="518" y="163"/>
                  </a:cubicBezTo>
                  <a:cubicBezTo>
                    <a:pt x="522" y="176"/>
                    <a:pt x="525" y="189"/>
                    <a:pt x="526" y="202"/>
                  </a:cubicBezTo>
                  <a:cubicBezTo>
                    <a:pt x="530" y="242"/>
                    <a:pt x="517" y="276"/>
                    <a:pt x="487" y="304"/>
                  </a:cubicBezTo>
                  <a:cubicBezTo>
                    <a:pt x="454" y="335"/>
                    <a:pt x="423" y="367"/>
                    <a:pt x="392" y="399"/>
                  </a:cubicBezTo>
                  <a:cubicBezTo>
                    <a:pt x="368" y="423"/>
                    <a:pt x="344" y="446"/>
                    <a:pt x="321" y="470"/>
                  </a:cubicBezTo>
                  <a:cubicBezTo>
                    <a:pt x="310" y="480"/>
                    <a:pt x="300" y="491"/>
                    <a:pt x="289" y="501"/>
                  </a:cubicBezTo>
                  <a:cubicBezTo>
                    <a:pt x="273" y="517"/>
                    <a:pt x="253" y="525"/>
                    <a:pt x="231" y="528"/>
                  </a:cubicBezTo>
                  <a:cubicBezTo>
                    <a:pt x="188" y="534"/>
                    <a:pt x="150" y="521"/>
                    <a:pt x="115" y="500"/>
                  </a:cubicBezTo>
                  <a:cubicBezTo>
                    <a:pt x="78" y="479"/>
                    <a:pt x="49" y="449"/>
                    <a:pt x="27" y="412"/>
                  </a:cubicBezTo>
                  <a:cubicBezTo>
                    <a:pt x="11" y="384"/>
                    <a:pt x="0" y="353"/>
                    <a:pt x="0" y="319"/>
                  </a:cubicBezTo>
                  <a:cubicBezTo>
                    <a:pt x="0" y="285"/>
                    <a:pt x="11" y="256"/>
                    <a:pt x="36" y="232"/>
                  </a:cubicBezTo>
                  <a:cubicBezTo>
                    <a:pt x="72" y="197"/>
                    <a:pt x="107" y="161"/>
                    <a:pt x="142" y="126"/>
                  </a:cubicBezTo>
                  <a:cubicBezTo>
                    <a:pt x="173" y="94"/>
                    <a:pt x="205" y="63"/>
                    <a:pt x="237" y="32"/>
                  </a:cubicBezTo>
                  <a:cubicBezTo>
                    <a:pt x="253" y="15"/>
                    <a:pt x="274" y="7"/>
                    <a:pt x="298" y="4"/>
                  </a:cubicBezTo>
                  <a:cubicBezTo>
                    <a:pt x="329" y="0"/>
                    <a:pt x="359" y="7"/>
                    <a:pt x="388" y="19"/>
                  </a:cubicBezTo>
                  <a:cubicBezTo>
                    <a:pt x="388" y="19"/>
                    <a:pt x="389" y="20"/>
                    <a:pt x="390" y="20"/>
                  </a:cubicBezTo>
                  <a:cubicBezTo>
                    <a:pt x="390" y="20"/>
                    <a:pt x="391" y="21"/>
                    <a:pt x="391" y="22"/>
                  </a:cubicBezTo>
                  <a:cubicBezTo>
                    <a:pt x="386" y="27"/>
                    <a:pt x="380" y="33"/>
                    <a:pt x="374" y="39"/>
                  </a:cubicBezTo>
                  <a:cubicBezTo>
                    <a:pt x="357" y="56"/>
                    <a:pt x="340" y="73"/>
                    <a:pt x="323" y="90"/>
                  </a:cubicBezTo>
                  <a:cubicBezTo>
                    <a:pt x="321" y="92"/>
                    <a:pt x="318" y="94"/>
                    <a:pt x="315" y="94"/>
                  </a:cubicBezTo>
                  <a:cubicBezTo>
                    <a:pt x="307" y="93"/>
                    <a:pt x="301" y="96"/>
                    <a:pt x="296" y="101"/>
                  </a:cubicBezTo>
                  <a:cubicBezTo>
                    <a:pt x="230" y="168"/>
                    <a:pt x="163" y="234"/>
                    <a:pt x="97" y="301"/>
                  </a:cubicBezTo>
                  <a:cubicBezTo>
                    <a:pt x="94" y="304"/>
                    <a:pt x="92" y="308"/>
                    <a:pt x="91" y="313"/>
                  </a:cubicBezTo>
                  <a:cubicBezTo>
                    <a:pt x="90" y="324"/>
                    <a:pt x="93" y="336"/>
                    <a:pt x="97" y="347"/>
                  </a:cubicBezTo>
                  <a:cubicBezTo>
                    <a:pt x="111" y="382"/>
                    <a:pt x="136" y="408"/>
                    <a:pt x="169" y="426"/>
                  </a:cubicBezTo>
                  <a:cubicBezTo>
                    <a:pt x="181" y="433"/>
                    <a:pt x="194" y="437"/>
                    <a:pt x="208" y="438"/>
                  </a:cubicBezTo>
                  <a:cubicBezTo>
                    <a:pt x="217" y="439"/>
                    <a:pt x="224" y="437"/>
                    <a:pt x="231" y="430"/>
                  </a:cubicBezTo>
                  <a:cubicBezTo>
                    <a:pt x="297" y="365"/>
                    <a:pt x="362" y="299"/>
                    <a:pt x="428" y="234"/>
                  </a:cubicBezTo>
                  <a:cubicBezTo>
                    <a:pt x="434" y="228"/>
                    <a:pt x="436" y="222"/>
                    <a:pt x="435" y="215"/>
                  </a:cubicBezTo>
                  <a:cubicBezTo>
                    <a:pt x="435" y="211"/>
                    <a:pt x="436" y="209"/>
                    <a:pt x="439" y="206"/>
                  </a:cubicBezTo>
                  <a:cubicBezTo>
                    <a:pt x="461" y="184"/>
                    <a:pt x="483" y="162"/>
                    <a:pt x="505" y="140"/>
                  </a:cubicBezTo>
                  <a:cubicBezTo>
                    <a:pt x="506" y="139"/>
                    <a:pt x="507" y="139"/>
                    <a:pt x="50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8">
              <a:extLst>
                <a:ext uri="{FF2B5EF4-FFF2-40B4-BE49-F238E27FC236}">
                  <a16:creationId xmlns:a16="http://schemas.microsoft.com/office/drawing/2014/main" id="{66F6CB5F-2284-423D-84B3-71772DA31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293" y="3934052"/>
              <a:ext cx="808038" cy="823913"/>
            </a:xfrm>
            <a:custGeom>
              <a:avLst/>
              <a:gdLst>
                <a:gd name="T0" fmla="*/ 215 w 262"/>
                <a:gd name="T1" fmla="*/ 6 h 265"/>
                <a:gd name="T2" fmla="*/ 205 w 262"/>
                <a:gd name="T3" fmla="*/ 34 h 265"/>
                <a:gd name="T4" fmla="*/ 243 w 262"/>
                <a:gd name="T5" fmla="*/ 34 h 265"/>
                <a:gd name="T6" fmla="*/ 241 w 262"/>
                <a:gd name="T7" fmla="*/ 47 h 265"/>
                <a:gd name="T8" fmla="*/ 246 w 262"/>
                <a:gd name="T9" fmla="*/ 56 h 265"/>
                <a:gd name="T10" fmla="*/ 250 w 262"/>
                <a:gd name="T11" fmla="*/ 66 h 265"/>
                <a:gd name="T12" fmla="*/ 240 w 262"/>
                <a:gd name="T13" fmla="*/ 90 h 265"/>
                <a:gd name="T14" fmla="*/ 259 w 262"/>
                <a:gd name="T15" fmla="*/ 88 h 265"/>
                <a:gd name="T16" fmla="*/ 258 w 262"/>
                <a:gd name="T17" fmla="*/ 99 h 265"/>
                <a:gd name="T18" fmla="*/ 109 w 262"/>
                <a:gd name="T19" fmla="*/ 248 h 265"/>
                <a:gd name="T20" fmla="*/ 61 w 262"/>
                <a:gd name="T21" fmla="*/ 260 h 265"/>
                <a:gd name="T22" fmla="*/ 8 w 262"/>
                <a:gd name="T23" fmla="*/ 212 h 265"/>
                <a:gd name="T24" fmla="*/ 10 w 262"/>
                <a:gd name="T25" fmla="*/ 165 h 265"/>
                <a:gd name="T26" fmla="*/ 30 w 262"/>
                <a:gd name="T27" fmla="*/ 143 h 265"/>
                <a:gd name="T28" fmla="*/ 170 w 262"/>
                <a:gd name="T29" fmla="*/ 4 h 265"/>
                <a:gd name="T30" fmla="*/ 182 w 262"/>
                <a:gd name="T31" fmla="*/ 3 h 265"/>
                <a:gd name="T32" fmla="*/ 184 w 262"/>
                <a:gd name="T33" fmla="*/ 5 h 265"/>
                <a:gd name="T34" fmla="*/ 202 w 262"/>
                <a:gd name="T35" fmla="*/ 9 h 265"/>
                <a:gd name="T36" fmla="*/ 215 w 262"/>
                <a:gd name="T37" fmla="*/ 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265">
                  <a:moveTo>
                    <a:pt x="215" y="6"/>
                  </a:moveTo>
                  <a:cubicBezTo>
                    <a:pt x="212" y="16"/>
                    <a:pt x="209" y="24"/>
                    <a:pt x="205" y="34"/>
                  </a:cubicBezTo>
                  <a:cubicBezTo>
                    <a:pt x="218" y="34"/>
                    <a:pt x="230" y="34"/>
                    <a:pt x="243" y="34"/>
                  </a:cubicBezTo>
                  <a:cubicBezTo>
                    <a:pt x="242" y="38"/>
                    <a:pt x="242" y="43"/>
                    <a:pt x="241" y="47"/>
                  </a:cubicBezTo>
                  <a:cubicBezTo>
                    <a:pt x="240" y="52"/>
                    <a:pt x="242" y="54"/>
                    <a:pt x="246" y="56"/>
                  </a:cubicBezTo>
                  <a:cubicBezTo>
                    <a:pt x="253" y="60"/>
                    <a:pt x="252" y="60"/>
                    <a:pt x="250" y="66"/>
                  </a:cubicBezTo>
                  <a:cubicBezTo>
                    <a:pt x="247" y="74"/>
                    <a:pt x="244" y="81"/>
                    <a:pt x="240" y="90"/>
                  </a:cubicBezTo>
                  <a:cubicBezTo>
                    <a:pt x="247" y="89"/>
                    <a:pt x="253" y="89"/>
                    <a:pt x="259" y="88"/>
                  </a:cubicBezTo>
                  <a:cubicBezTo>
                    <a:pt x="262" y="92"/>
                    <a:pt x="261" y="95"/>
                    <a:pt x="258" y="99"/>
                  </a:cubicBezTo>
                  <a:cubicBezTo>
                    <a:pt x="208" y="149"/>
                    <a:pt x="158" y="198"/>
                    <a:pt x="109" y="248"/>
                  </a:cubicBezTo>
                  <a:cubicBezTo>
                    <a:pt x="95" y="262"/>
                    <a:pt x="79" y="265"/>
                    <a:pt x="61" y="260"/>
                  </a:cubicBezTo>
                  <a:cubicBezTo>
                    <a:pt x="36" y="253"/>
                    <a:pt x="18" y="236"/>
                    <a:pt x="8" y="212"/>
                  </a:cubicBezTo>
                  <a:cubicBezTo>
                    <a:pt x="1" y="196"/>
                    <a:pt x="0" y="180"/>
                    <a:pt x="10" y="165"/>
                  </a:cubicBezTo>
                  <a:cubicBezTo>
                    <a:pt x="15" y="157"/>
                    <a:pt x="23" y="150"/>
                    <a:pt x="30" y="143"/>
                  </a:cubicBezTo>
                  <a:cubicBezTo>
                    <a:pt x="77" y="97"/>
                    <a:pt x="123" y="50"/>
                    <a:pt x="170" y="4"/>
                  </a:cubicBezTo>
                  <a:cubicBezTo>
                    <a:pt x="174" y="0"/>
                    <a:pt x="176" y="0"/>
                    <a:pt x="182" y="3"/>
                  </a:cubicBezTo>
                  <a:cubicBezTo>
                    <a:pt x="182" y="4"/>
                    <a:pt x="184" y="4"/>
                    <a:pt x="184" y="5"/>
                  </a:cubicBezTo>
                  <a:cubicBezTo>
                    <a:pt x="189" y="12"/>
                    <a:pt x="195" y="12"/>
                    <a:pt x="202" y="9"/>
                  </a:cubicBezTo>
                  <a:cubicBezTo>
                    <a:pt x="206" y="8"/>
                    <a:pt x="210" y="7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9">
              <a:extLst>
                <a:ext uri="{FF2B5EF4-FFF2-40B4-BE49-F238E27FC236}">
                  <a16:creationId xmlns:a16="http://schemas.microsoft.com/office/drawing/2014/main" id="{C0CAB84F-B708-422A-9837-C400BD1BB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143" y="3145064"/>
              <a:ext cx="768350" cy="788988"/>
            </a:xfrm>
            <a:custGeom>
              <a:avLst/>
              <a:gdLst>
                <a:gd name="T0" fmla="*/ 87 w 249"/>
                <a:gd name="T1" fmla="*/ 254 h 254"/>
                <a:gd name="T2" fmla="*/ 86 w 249"/>
                <a:gd name="T3" fmla="*/ 247 h 254"/>
                <a:gd name="T4" fmla="*/ 66 w 249"/>
                <a:gd name="T5" fmla="*/ 249 h 254"/>
                <a:gd name="T6" fmla="*/ 75 w 249"/>
                <a:gd name="T7" fmla="*/ 227 h 254"/>
                <a:gd name="T8" fmla="*/ 75 w 249"/>
                <a:gd name="T9" fmla="*/ 226 h 254"/>
                <a:gd name="T10" fmla="*/ 71 w 249"/>
                <a:gd name="T11" fmla="*/ 215 h 254"/>
                <a:gd name="T12" fmla="*/ 67 w 249"/>
                <a:gd name="T13" fmla="*/ 206 h 254"/>
                <a:gd name="T14" fmla="*/ 68 w 249"/>
                <a:gd name="T15" fmla="*/ 193 h 254"/>
                <a:gd name="T16" fmla="*/ 31 w 249"/>
                <a:gd name="T17" fmla="*/ 193 h 254"/>
                <a:gd name="T18" fmla="*/ 40 w 249"/>
                <a:gd name="T19" fmla="*/ 165 h 254"/>
                <a:gd name="T20" fmla="*/ 25 w 249"/>
                <a:gd name="T21" fmla="*/ 169 h 254"/>
                <a:gd name="T22" fmla="*/ 12 w 249"/>
                <a:gd name="T23" fmla="*/ 166 h 254"/>
                <a:gd name="T24" fmla="*/ 0 w 249"/>
                <a:gd name="T25" fmla="*/ 158 h 254"/>
                <a:gd name="T26" fmla="*/ 15 w 249"/>
                <a:gd name="T27" fmla="*/ 144 h 254"/>
                <a:gd name="T28" fmla="*/ 116 w 249"/>
                <a:gd name="T29" fmla="*/ 41 h 254"/>
                <a:gd name="T30" fmla="*/ 143 w 249"/>
                <a:gd name="T31" fmla="*/ 14 h 254"/>
                <a:gd name="T32" fmla="*/ 188 w 249"/>
                <a:gd name="T33" fmla="*/ 4 h 254"/>
                <a:gd name="T34" fmla="*/ 228 w 249"/>
                <a:gd name="T35" fmla="*/ 30 h 254"/>
                <a:gd name="T36" fmla="*/ 246 w 249"/>
                <a:gd name="T37" fmla="*/ 85 h 254"/>
                <a:gd name="T38" fmla="*/ 235 w 249"/>
                <a:gd name="T39" fmla="*/ 106 h 254"/>
                <a:gd name="T40" fmla="*/ 140 w 249"/>
                <a:gd name="T41" fmla="*/ 201 h 254"/>
                <a:gd name="T42" fmla="*/ 90 w 249"/>
                <a:gd name="T43" fmla="*/ 251 h 254"/>
                <a:gd name="T44" fmla="*/ 87 w 249"/>
                <a:gd name="T4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254">
                  <a:moveTo>
                    <a:pt x="87" y="254"/>
                  </a:moveTo>
                  <a:cubicBezTo>
                    <a:pt x="87" y="251"/>
                    <a:pt x="86" y="249"/>
                    <a:pt x="86" y="247"/>
                  </a:cubicBezTo>
                  <a:cubicBezTo>
                    <a:pt x="80" y="248"/>
                    <a:pt x="73" y="248"/>
                    <a:pt x="66" y="249"/>
                  </a:cubicBezTo>
                  <a:cubicBezTo>
                    <a:pt x="69" y="241"/>
                    <a:pt x="72" y="234"/>
                    <a:pt x="75" y="227"/>
                  </a:cubicBezTo>
                  <a:cubicBezTo>
                    <a:pt x="75" y="227"/>
                    <a:pt x="75" y="227"/>
                    <a:pt x="75" y="226"/>
                  </a:cubicBezTo>
                  <a:cubicBezTo>
                    <a:pt x="78" y="219"/>
                    <a:pt x="78" y="219"/>
                    <a:pt x="71" y="215"/>
                  </a:cubicBezTo>
                  <a:cubicBezTo>
                    <a:pt x="67" y="213"/>
                    <a:pt x="66" y="211"/>
                    <a:pt x="67" y="206"/>
                  </a:cubicBezTo>
                  <a:cubicBezTo>
                    <a:pt x="68" y="202"/>
                    <a:pt x="68" y="197"/>
                    <a:pt x="68" y="193"/>
                  </a:cubicBezTo>
                  <a:cubicBezTo>
                    <a:pt x="56" y="193"/>
                    <a:pt x="44" y="193"/>
                    <a:pt x="31" y="193"/>
                  </a:cubicBezTo>
                  <a:cubicBezTo>
                    <a:pt x="34" y="183"/>
                    <a:pt x="37" y="175"/>
                    <a:pt x="40" y="165"/>
                  </a:cubicBezTo>
                  <a:cubicBezTo>
                    <a:pt x="35" y="167"/>
                    <a:pt x="30" y="167"/>
                    <a:pt x="25" y="169"/>
                  </a:cubicBezTo>
                  <a:cubicBezTo>
                    <a:pt x="20" y="170"/>
                    <a:pt x="16" y="170"/>
                    <a:pt x="12" y="166"/>
                  </a:cubicBezTo>
                  <a:cubicBezTo>
                    <a:pt x="8" y="163"/>
                    <a:pt x="4" y="161"/>
                    <a:pt x="0" y="158"/>
                  </a:cubicBezTo>
                  <a:cubicBezTo>
                    <a:pt x="5" y="153"/>
                    <a:pt x="10" y="149"/>
                    <a:pt x="15" y="144"/>
                  </a:cubicBezTo>
                  <a:cubicBezTo>
                    <a:pt x="49" y="109"/>
                    <a:pt x="83" y="75"/>
                    <a:pt x="116" y="41"/>
                  </a:cubicBezTo>
                  <a:cubicBezTo>
                    <a:pt x="125" y="32"/>
                    <a:pt x="134" y="23"/>
                    <a:pt x="143" y="14"/>
                  </a:cubicBezTo>
                  <a:cubicBezTo>
                    <a:pt x="156" y="2"/>
                    <a:pt x="172" y="0"/>
                    <a:pt x="188" y="4"/>
                  </a:cubicBezTo>
                  <a:cubicBezTo>
                    <a:pt x="204" y="9"/>
                    <a:pt x="218" y="18"/>
                    <a:pt x="228" y="30"/>
                  </a:cubicBezTo>
                  <a:cubicBezTo>
                    <a:pt x="242" y="46"/>
                    <a:pt x="249" y="64"/>
                    <a:pt x="246" y="85"/>
                  </a:cubicBezTo>
                  <a:cubicBezTo>
                    <a:pt x="245" y="93"/>
                    <a:pt x="241" y="100"/>
                    <a:pt x="235" y="106"/>
                  </a:cubicBezTo>
                  <a:cubicBezTo>
                    <a:pt x="203" y="138"/>
                    <a:pt x="172" y="169"/>
                    <a:pt x="140" y="201"/>
                  </a:cubicBezTo>
                  <a:cubicBezTo>
                    <a:pt x="124" y="218"/>
                    <a:pt x="107" y="234"/>
                    <a:pt x="90" y="251"/>
                  </a:cubicBezTo>
                  <a:cubicBezTo>
                    <a:pt x="90" y="252"/>
                    <a:pt x="89" y="253"/>
                    <a:pt x="87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0">
              <a:extLst>
                <a:ext uri="{FF2B5EF4-FFF2-40B4-BE49-F238E27FC236}">
                  <a16:creationId xmlns:a16="http://schemas.microsoft.com/office/drawing/2014/main" id="{300ECF9E-9A38-4E05-97F3-050EBD741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30" y="4267427"/>
              <a:ext cx="454025" cy="454025"/>
            </a:xfrm>
            <a:custGeom>
              <a:avLst/>
              <a:gdLst>
                <a:gd name="T0" fmla="*/ 19 w 147"/>
                <a:gd name="T1" fmla="*/ 0 h 146"/>
                <a:gd name="T2" fmla="*/ 31 w 147"/>
                <a:gd name="T3" fmla="*/ 6 h 146"/>
                <a:gd name="T4" fmla="*/ 140 w 147"/>
                <a:gd name="T5" fmla="*/ 115 h 146"/>
                <a:gd name="T6" fmla="*/ 145 w 147"/>
                <a:gd name="T7" fmla="*/ 133 h 146"/>
                <a:gd name="T8" fmla="*/ 132 w 147"/>
                <a:gd name="T9" fmla="*/ 145 h 146"/>
                <a:gd name="T10" fmla="*/ 115 w 147"/>
                <a:gd name="T11" fmla="*/ 139 h 146"/>
                <a:gd name="T12" fmla="*/ 18 w 147"/>
                <a:gd name="T13" fmla="*/ 42 h 146"/>
                <a:gd name="T14" fmla="*/ 6 w 147"/>
                <a:gd name="T15" fmla="*/ 30 h 146"/>
                <a:gd name="T16" fmla="*/ 3 w 147"/>
                <a:gd name="T17" fmla="*/ 11 h 146"/>
                <a:gd name="T18" fmla="*/ 19 w 147"/>
                <a:gd name="T19" fmla="*/ 1 h 146"/>
                <a:gd name="T20" fmla="*/ 19 w 147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9" y="0"/>
                  </a:moveTo>
                  <a:cubicBezTo>
                    <a:pt x="23" y="2"/>
                    <a:pt x="28" y="3"/>
                    <a:pt x="31" y="6"/>
                  </a:cubicBezTo>
                  <a:cubicBezTo>
                    <a:pt x="67" y="42"/>
                    <a:pt x="104" y="79"/>
                    <a:pt x="140" y="115"/>
                  </a:cubicBezTo>
                  <a:cubicBezTo>
                    <a:pt x="145" y="120"/>
                    <a:pt x="147" y="126"/>
                    <a:pt x="145" y="133"/>
                  </a:cubicBezTo>
                  <a:cubicBezTo>
                    <a:pt x="143" y="139"/>
                    <a:pt x="138" y="143"/>
                    <a:pt x="132" y="145"/>
                  </a:cubicBezTo>
                  <a:cubicBezTo>
                    <a:pt x="125" y="146"/>
                    <a:pt x="120" y="143"/>
                    <a:pt x="115" y="139"/>
                  </a:cubicBezTo>
                  <a:cubicBezTo>
                    <a:pt x="83" y="107"/>
                    <a:pt x="51" y="74"/>
                    <a:pt x="18" y="42"/>
                  </a:cubicBezTo>
                  <a:cubicBezTo>
                    <a:pt x="14" y="38"/>
                    <a:pt x="10" y="34"/>
                    <a:pt x="6" y="30"/>
                  </a:cubicBezTo>
                  <a:cubicBezTo>
                    <a:pt x="1" y="24"/>
                    <a:pt x="0" y="18"/>
                    <a:pt x="3" y="11"/>
                  </a:cubicBezTo>
                  <a:cubicBezTo>
                    <a:pt x="6" y="4"/>
                    <a:pt x="11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7D2ACAA8-F15E-4692-9811-3621758C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043" y="3530827"/>
              <a:ext cx="576263" cy="244475"/>
            </a:xfrm>
            <a:custGeom>
              <a:avLst/>
              <a:gdLst>
                <a:gd name="T0" fmla="*/ 0 w 187"/>
                <a:gd name="T1" fmla="*/ 19 h 79"/>
                <a:gd name="T2" fmla="*/ 23 w 187"/>
                <a:gd name="T3" fmla="*/ 3 h 79"/>
                <a:gd name="T4" fmla="*/ 108 w 187"/>
                <a:gd name="T5" fmla="*/ 26 h 79"/>
                <a:gd name="T6" fmla="*/ 173 w 187"/>
                <a:gd name="T7" fmla="*/ 43 h 79"/>
                <a:gd name="T8" fmla="*/ 185 w 187"/>
                <a:gd name="T9" fmla="*/ 63 h 79"/>
                <a:gd name="T10" fmla="*/ 164 w 187"/>
                <a:gd name="T11" fmla="*/ 76 h 79"/>
                <a:gd name="T12" fmla="*/ 106 w 187"/>
                <a:gd name="T13" fmla="*/ 61 h 79"/>
                <a:gd name="T14" fmla="*/ 19 w 187"/>
                <a:gd name="T15" fmla="*/ 37 h 79"/>
                <a:gd name="T16" fmla="*/ 3 w 187"/>
                <a:gd name="T17" fmla="*/ 27 h 79"/>
                <a:gd name="T18" fmla="*/ 0 w 187"/>
                <a:gd name="T1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79">
                  <a:moveTo>
                    <a:pt x="0" y="19"/>
                  </a:moveTo>
                  <a:cubicBezTo>
                    <a:pt x="1" y="8"/>
                    <a:pt x="12" y="0"/>
                    <a:pt x="23" y="3"/>
                  </a:cubicBezTo>
                  <a:cubicBezTo>
                    <a:pt x="52" y="11"/>
                    <a:pt x="80" y="18"/>
                    <a:pt x="108" y="26"/>
                  </a:cubicBezTo>
                  <a:cubicBezTo>
                    <a:pt x="130" y="32"/>
                    <a:pt x="151" y="37"/>
                    <a:pt x="173" y="43"/>
                  </a:cubicBezTo>
                  <a:cubicBezTo>
                    <a:pt x="181" y="45"/>
                    <a:pt x="187" y="55"/>
                    <a:pt x="185" y="63"/>
                  </a:cubicBezTo>
                  <a:cubicBezTo>
                    <a:pt x="182" y="73"/>
                    <a:pt x="173" y="79"/>
                    <a:pt x="164" y="76"/>
                  </a:cubicBezTo>
                  <a:cubicBezTo>
                    <a:pt x="145" y="71"/>
                    <a:pt x="125" y="66"/>
                    <a:pt x="106" y="61"/>
                  </a:cubicBezTo>
                  <a:cubicBezTo>
                    <a:pt x="77" y="53"/>
                    <a:pt x="48" y="45"/>
                    <a:pt x="19" y="37"/>
                  </a:cubicBezTo>
                  <a:cubicBezTo>
                    <a:pt x="12" y="36"/>
                    <a:pt x="6" y="34"/>
                    <a:pt x="3" y="27"/>
                  </a:cubicBezTo>
                  <a:cubicBezTo>
                    <a:pt x="1" y="25"/>
                    <a:pt x="1" y="2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2">
              <a:extLst>
                <a:ext uri="{FF2B5EF4-FFF2-40B4-BE49-F238E27FC236}">
                  <a16:creationId xmlns:a16="http://schemas.microsoft.com/office/drawing/2014/main" id="{3501D9EA-1CD3-40B5-ABDF-4A7FC5BE9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018" y="4400777"/>
              <a:ext cx="236538" cy="584200"/>
            </a:xfrm>
            <a:custGeom>
              <a:avLst/>
              <a:gdLst>
                <a:gd name="T0" fmla="*/ 77 w 77"/>
                <a:gd name="T1" fmla="*/ 170 h 188"/>
                <a:gd name="T2" fmla="*/ 64 w 77"/>
                <a:gd name="T3" fmla="*/ 186 h 188"/>
                <a:gd name="T4" fmla="*/ 44 w 77"/>
                <a:gd name="T5" fmla="*/ 176 h 188"/>
                <a:gd name="T6" fmla="*/ 36 w 77"/>
                <a:gd name="T7" fmla="*/ 149 h 188"/>
                <a:gd name="T8" fmla="*/ 26 w 77"/>
                <a:gd name="T9" fmla="*/ 109 h 188"/>
                <a:gd name="T10" fmla="*/ 7 w 77"/>
                <a:gd name="T11" fmla="*/ 39 h 188"/>
                <a:gd name="T12" fmla="*/ 3 w 77"/>
                <a:gd name="T13" fmla="*/ 26 h 188"/>
                <a:gd name="T14" fmla="*/ 16 w 77"/>
                <a:gd name="T15" fmla="*/ 2 h 188"/>
                <a:gd name="T16" fmla="*/ 36 w 77"/>
                <a:gd name="T17" fmla="*/ 17 h 188"/>
                <a:gd name="T18" fmla="*/ 50 w 77"/>
                <a:gd name="T19" fmla="*/ 66 h 188"/>
                <a:gd name="T20" fmla="*/ 68 w 77"/>
                <a:gd name="T21" fmla="*/ 135 h 188"/>
                <a:gd name="T22" fmla="*/ 75 w 77"/>
                <a:gd name="T23" fmla="*/ 162 h 188"/>
                <a:gd name="T24" fmla="*/ 77 w 77"/>
                <a:gd name="T25" fmla="*/ 17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88">
                  <a:moveTo>
                    <a:pt x="77" y="170"/>
                  </a:moveTo>
                  <a:cubicBezTo>
                    <a:pt x="76" y="177"/>
                    <a:pt x="71" y="185"/>
                    <a:pt x="64" y="186"/>
                  </a:cubicBezTo>
                  <a:cubicBezTo>
                    <a:pt x="56" y="188"/>
                    <a:pt x="47" y="184"/>
                    <a:pt x="44" y="176"/>
                  </a:cubicBezTo>
                  <a:cubicBezTo>
                    <a:pt x="41" y="167"/>
                    <a:pt x="39" y="158"/>
                    <a:pt x="36" y="149"/>
                  </a:cubicBezTo>
                  <a:cubicBezTo>
                    <a:pt x="33" y="136"/>
                    <a:pt x="29" y="123"/>
                    <a:pt x="26" y="109"/>
                  </a:cubicBezTo>
                  <a:cubicBezTo>
                    <a:pt x="20" y="86"/>
                    <a:pt x="13" y="62"/>
                    <a:pt x="7" y="39"/>
                  </a:cubicBezTo>
                  <a:cubicBezTo>
                    <a:pt x="6" y="34"/>
                    <a:pt x="5" y="30"/>
                    <a:pt x="3" y="26"/>
                  </a:cubicBezTo>
                  <a:cubicBezTo>
                    <a:pt x="0" y="15"/>
                    <a:pt x="5" y="5"/>
                    <a:pt x="16" y="2"/>
                  </a:cubicBezTo>
                  <a:cubicBezTo>
                    <a:pt x="23" y="0"/>
                    <a:pt x="34" y="6"/>
                    <a:pt x="36" y="17"/>
                  </a:cubicBezTo>
                  <a:cubicBezTo>
                    <a:pt x="40" y="33"/>
                    <a:pt x="45" y="50"/>
                    <a:pt x="50" y="66"/>
                  </a:cubicBezTo>
                  <a:cubicBezTo>
                    <a:pt x="56" y="89"/>
                    <a:pt x="62" y="112"/>
                    <a:pt x="68" y="135"/>
                  </a:cubicBezTo>
                  <a:cubicBezTo>
                    <a:pt x="70" y="144"/>
                    <a:pt x="73" y="153"/>
                    <a:pt x="75" y="162"/>
                  </a:cubicBezTo>
                  <a:cubicBezTo>
                    <a:pt x="76" y="165"/>
                    <a:pt x="76" y="167"/>
                    <a:pt x="7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9FB38AD6-98A0-46A7-BBC6-BD02DF258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655" y="4127727"/>
              <a:ext cx="576263" cy="234950"/>
            </a:xfrm>
            <a:custGeom>
              <a:avLst/>
              <a:gdLst>
                <a:gd name="T0" fmla="*/ 169 w 187"/>
                <a:gd name="T1" fmla="*/ 76 h 76"/>
                <a:gd name="T2" fmla="*/ 152 w 187"/>
                <a:gd name="T3" fmla="*/ 72 h 76"/>
                <a:gd name="T4" fmla="*/ 92 w 187"/>
                <a:gd name="T5" fmla="*/ 56 h 76"/>
                <a:gd name="T6" fmla="*/ 14 w 187"/>
                <a:gd name="T7" fmla="*/ 35 h 76"/>
                <a:gd name="T8" fmla="*/ 2 w 187"/>
                <a:gd name="T9" fmla="*/ 15 h 76"/>
                <a:gd name="T10" fmla="*/ 23 w 187"/>
                <a:gd name="T11" fmla="*/ 2 h 76"/>
                <a:gd name="T12" fmla="*/ 68 w 187"/>
                <a:gd name="T13" fmla="*/ 14 h 76"/>
                <a:gd name="T14" fmla="*/ 137 w 187"/>
                <a:gd name="T15" fmla="*/ 32 h 76"/>
                <a:gd name="T16" fmla="*/ 174 w 187"/>
                <a:gd name="T17" fmla="*/ 43 h 76"/>
                <a:gd name="T18" fmla="*/ 186 w 187"/>
                <a:gd name="T19" fmla="*/ 56 h 76"/>
                <a:gd name="T20" fmla="*/ 177 w 187"/>
                <a:gd name="T21" fmla="*/ 74 h 76"/>
                <a:gd name="T22" fmla="*/ 169 w 187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76">
                  <a:moveTo>
                    <a:pt x="169" y="76"/>
                  </a:moveTo>
                  <a:cubicBezTo>
                    <a:pt x="163" y="75"/>
                    <a:pt x="158" y="74"/>
                    <a:pt x="152" y="72"/>
                  </a:cubicBezTo>
                  <a:cubicBezTo>
                    <a:pt x="132" y="67"/>
                    <a:pt x="112" y="61"/>
                    <a:pt x="92" y="56"/>
                  </a:cubicBezTo>
                  <a:cubicBezTo>
                    <a:pt x="66" y="49"/>
                    <a:pt x="40" y="42"/>
                    <a:pt x="14" y="35"/>
                  </a:cubicBezTo>
                  <a:cubicBezTo>
                    <a:pt x="6" y="33"/>
                    <a:pt x="0" y="23"/>
                    <a:pt x="2" y="15"/>
                  </a:cubicBezTo>
                  <a:cubicBezTo>
                    <a:pt x="4" y="6"/>
                    <a:pt x="14" y="0"/>
                    <a:pt x="23" y="2"/>
                  </a:cubicBezTo>
                  <a:cubicBezTo>
                    <a:pt x="38" y="6"/>
                    <a:pt x="53" y="10"/>
                    <a:pt x="68" y="14"/>
                  </a:cubicBezTo>
                  <a:cubicBezTo>
                    <a:pt x="91" y="20"/>
                    <a:pt x="114" y="26"/>
                    <a:pt x="137" y="32"/>
                  </a:cubicBezTo>
                  <a:cubicBezTo>
                    <a:pt x="149" y="36"/>
                    <a:pt x="162" y="39"/>
                    <a:pt x="174" y="43"/>
                  </a:cubicBezTo>
                  <a:cubicBezTo>
                    <a:pt x="181" y="45"/>
                    <a:pt x="185" y="49"/>
                    <a:pt x="186" y="56"/>
                  </a:cubicBezTo>
                  <a:cubicBezTo>
                    <a:pt x="187" y="64"/>
                    <a:pt x="184" y="70"/>
                    <a:pt x="177" y="74"/>
                  </a:cubicBezTo>
                  <a:cubicBezTo>
                    <a:pt x="174" y="75"/>
                    <a:pt x="171" y="76"/>
                    <a:pt x="1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A613B7D2-FAF9-4711-9EF6-D62258AFF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405" y="2914877"/>
              <a:ext cx="233363" cy="584200"/>
            </a:xfrm>
            <a:custGeom>
              <a:avLst/>
              <a:gdLst>
                <a:gd name="T0" fmla="*/ 0 w 76"/>
                <a:gd name="T1" fmla="*/ 19 h 188"/>
                <a:gd name="T2" fmla="*/ 13 w 76"/>
                <a:gd name="T3" fmla="*/ 2 h 188"/>
                <a:gd name="T4" fmla="*/ 32 w 76"/>
                <a:gd name="T5" fmla="*/ 12 h 188"/>
                <a:gd name="T6" fmla="*/ 42 w 76"/>
                <a:gd name="T7" fmla="*/ 45 h 188"/>
                <a:gd name="T8" fmla="*/ 61 w 76"/>
                <a:gd name="T9" fmla="*/ 118 h 188"/>
                <a:gd name="T10" fmla="*/ 73 w 76"/>
                <a:gd name="T11" fmla="*/ 163 h 188"/>
                <a:gd name="T12" fmla="*/ 62 w 76"/>
                <a:gd name="T13" fmla="*/ 186 h 188"/>
                <a:gd name="T14" fmla="*/ 40 w 76"/>
                <a:gd name="T15" fmla="*/ 172 h 188"/>
                <a:gd name="T16" fmla="*/ 27 w 76"/>
                <a:gd name="T17" fmla="*/ 123 h 188"/>
                <a:gd name="T18" fmla="*/ 12 w 76"/>
                <a:gd name="T19" fmla="*/ 64 h 188"/>
                <a:gd name="T20" fmla="*/ 1 w 76"/>
                <a:gd name="T21" fmla="*/ 27 h 188"/>
                <a:gd name="T22" fmla="*/ 0 w 76"/>
                <a:gd name="T23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88">
                  <a:moveTo>
                    <a:pt x="0" y="19"/>
                  </a:moveTo>
                  <a:cubicBezTo>
                    <a:pt x="0" y="11"/>
                    <a:pt x="6" y="4"/>
                    <a:pt x="13" y="2"/>
                  </a:cubicBezTo>
                  <a:cubicBezTo>
                    <a:pt x="21" y="0"/>
                    <a:pt x="30" y="4"/>
                    <a:pt x="32" y="12"/>
                  </a:cubicBezTo>
                  <a:cubicBezTo>
                    <a:pt x="36" y="23"/>
                    <a:pt x="39" y="34"/>
                    <a:pt x="42" y="45"/>
                  </a:cubicBezTo>
                  <a:cubicBezTo>
                    <a:pt x="48" y="69"/>
                    <a:pt x="55" y="93"/>
                    <a:pt x="61" y="118"/>
                  </a:cubicBezTo>
                  <a:cubicBezTo>
                    <a:pt x="65" y="133"/>
                    <a:pt x="69" y="148"/>
                    <a:pt x="73" y="163"/>
                  </a:cubicBezTo>
                  <a:cubicBezTo>
                    <a:pt x="76" y="173"/>
                    <a:pt x="71" y="183"/>
                    <a:pt x="62" y="186"/>
                  </a:cubicBezTo>
                  <a:cubicBezTo>
                    <a:pt x="52" y="188"/>
                    <a:pt x="43" y="182"/>
                    <a:pt x="40" y="172"/>
                  </a:cubicBezTo>
                  <a:cubicBezTo>
                    <a:pt x="36" y="155"/>
                    <a:pt x="31" y="139"/>
                    <a:pt x="27" y="123"/>
                  </a:cubicBezTo>
                  <a:cubicBezTo>
                    <a:pt x="22" y="103"/>
                    <a:pt x="17" y="84"/>
                    <a:pt x="12" y="64"/>
                  </a:cubicBezTo>
                  <a:cubicBezTo>
                    <a:pt x="8" y="52"/>
                    <a:pt x="5" y="39"/>
                    <a:pt x="1" y="27"/>
                  </a:cubicBezTo>
                  <a:cubicBezTo>
                    <a:pt x="1" y="24"/>
                    <a:pt x="0" y="2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0CFC8282-4306-46B7-9BEB-B6265BD2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218" y="3179989"/>
              <a:ext cx="452438" cy="458788"/>
            </a:xfrm>
            <a:custGeom>
              <a:avLst/>
              <a:gdLst>
                <a:gd name="T0" fmla="*/ 20 w 147"/>
                <a:gd name="T1" fmla="*/ 0 h 148"/>
                <a:gd name="T2" fmla="*/ 32 w 147"/>
                <a:gd name="T3" fmla="*/ 7 h 148"/>
                <a:gd name="T4" fmla="*/ 140 w 147"/>
                <a:gd name="T5" fmla="*/ 116 h 148"/>
                <a:gd name="T6" fmla="*/ 144 w 147"/>
                <a:gd name="T7" fmla="*/ 137 h 148"/>
                <a:gd name="T8" fmla="*/ 123 w 147"/>
                <a:gd name="T9" fmla="*/ 144 h 148"/>
                <a:gd name="T10" fmla="*/ 111 w 147"/>
                <a:gd name="T11" fmla="*/ 135 h 148"/>
                <a:gd name="T12" fmla="*/ 8 w 147"/>
                <a:gd name="T13" fmla="*/ 32 h 148"/>
                <a:gd name="T14" fmla="*/ 3 w 147"/>
                <a:gd name="T15" fmla="*/ 12 h 148"/>
                <a:gd name="T16" fmla="*/ 19 w 147"/>
                <a:gd name="T17" fmla="*/ 1 h 148"/>
                <a:gd name="T18" fmla="*/ 20 w 147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8">
                  <a:moveTo>
                    <a:pt x="20" y="0"/>
                  </a:moveTo>
                  <a:cubicBezTo>
                    <a:pt x="24" y="2"/>
                    <a:pt x="29" y="4"/>
                    <a:pt x="32" y="7"/>
                  </a:cubicBezTo>
                  <a:cubicBezTo>
                    <a:pt x="68" y="43"/>
                    <a:pt x="104" y="79"/>
                    <a:pt x="140" y="116"/>
                  </a:cubicBezTo>
                  <a:cubicBezTo>
                    <a:pt x="147" y="122"/>
                    <a:pt x="147" y="132"/>
                    <a:pt x="144" y="137"/>
                  </a:cubicBezTo>
                  <a:cubicBezTo>
                    <a:pt x="139" y="144"/>
                    <a:pt x="131" y="148"/>
                    <a:pt x="123" y="144"/>
                  </a:cubicBezTo>
                  <a:cubicBezTo>
                    <a:pt x="118" y="142"/>
                    <a:pt x="115" y="138"/>
                    <a:pt x="111" y="135"/>
                  </a:cubicBezTo>
                  <a:cubicBezTo>
                    <a:pt x="77" y="100"/>
                    <a:pt x="42" y="66"/>
                    <a:pt x="8" y="32"/>
                  </a:cubicBezTo>
                  <a:cubicBezTo>
                    <a:pt x="3" y="26"/>
                    <a:pt x="0" y="20"/>
                    <a:pt x="3" y="12"/>
                  </a:cubicBezTo>
                  <a:cubicBezTo>
                    <a:pt x="6" y="6"/>
                    <a:pt x="12" y="1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88FA939B-BD32-40C8-B30D-7A0D420ED861}"/>
              </a:ext>
            </a:extLst>
          </p:cNvPr>
          <p:cNvSpPr/>
          <p:nvPr/>
        </p:nvSpPr>
        <p:spPr>
          <a:xfrm>
            <a:off x="1410465" y="4264957"/>
            <a:ext cx="2149076" cy="9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rgbClr val="282F39"/>
                </a:solidFill>
                <a:latin typeface="Open Sans" panose="020B0606030504020204" pitchFamily="34" charset="0"/>
              </a:rPr>
              <a:t>Dificultades en el servicio bancario</a:t>
            </a:r>
            <a:endParaRPr lang="es-ES" sz="12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031E8E1D-E112-42FF-9908-0C1BAD4B9A4E}"/>
              </a:ext>
            </a:extLst>
          </p:cNvPr>
          <p:cNvSpPr/>
          <p:nvPr/>
        </p:nvSpPr>
        <p:spPr>
          <a:xfrm>
            <a:off x="1410465" y="3429201"/>
            <a:ext cx="2129223" cy="9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rgbClr val="282F39"/>
                </a:solidFill>
                <a:latin typeface="Open Sans" panose="020B0606030504020204" pitchFamily="34" charset="0"/>
              </a:rPr>
              <a:t>Pocas investigaciones realizadas</a:t>
            </a:r>
            <a:endParaRPr lang="es-ES" sz="12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89E696DE-23BA-4073-8A55-74BF9C1156AD}"/>
              </a:ext>
            </a:extLst>
          </p:cNvPr>
          <p:cNvSpPr/>
          <p:nvPr/>
        </p:nvSpPr>
        <p:spPr>
          <a:xfrm>
            <a:off x="1410465" y="2453079"/>
            <a:ext cx="2207614" cy="95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rgbClr val="282F39"/>
                </a:solidFill>
                <a:latin typeface="Open Sans" panose="020B0606030504020204" pitchFamily="34" charset="0"/>
              </a:rPr>
              <a:t>Temor a realizar transacciones en canales electrónicos</a:t>
            </a:r>
            <a:endParaRPr lang="es-ES" sz="12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35606B-4D33-4B0C-9D01-451D3AAA5CF4}"/>
              </a:ext>
            </a:extLst>
          </p:cNvPr>
          <p:cNvSpPr txBox="1"/>
          <p:nvPr/>
        </p:nvSpPr>
        <p:spPr>
          <a:xfrm>
            <a:off x="8472264" y="3478206"/>
            <a:ext cx="3354540" cy="523220"/>
          </a:xfrm>
          <a:prstGeom prst="rect">
            <a:avLst/>
          </a:prstGeom>
          <a:solidFill>
            <a:srgbClr val="C2C922"/>
          </a:solidFill>
        </p:spPr>
        <p:txBody>
          <a:bodyPr wrap="square" lIns="0" rtlCol="0" anchor="b">
            <a:spAutoFit/>
          </a:bodyPr>
          <a:lstStyle/>
          <a:p>
            <a:pPr algn="r"/>
            <a:r>
              <a:rPr lang="en-US" sz="2800" b="1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Efectos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FEFA3E-2141-4972-BE8E-BE235D56AA90}"/>
              </a:ext>
            </a:extLst>
          </p:cNvPr>
          <p:cNvSpPr/>
          <p:nvPr/>
        </p:nvSpPr>
        <p:spPr>
          <a:xfrm rot="10800000">
            <a:off x="7886720" y="3428999"/>
            <a:ext cx="901293" cy="641384"/>
          </a:xfrm>
          <a:custGeom>
            <a:avLst/>
            <a:gdLst>
              <a:gd name="connsiteX0" fmla="*/ 544491 w 901293"/>
              <a:gd name="connsiteY0" fmla="*/ 641384 h 641384"/>
              <a:gd name="connsiteX1" fmla="*/ 217673 w 901293"/>
              <a:gd name="connsiteY1" fmla="*/ 641384 h 641384"/>
              <a:gd name="connsiteX2" fmla="*/ 151554 w 901293"/>
              <a:gd name="connsiteY2" fmla="*/ 518199 h 641384"/>
              <a:gd name="connsiteX3" fmla="*/ 1069 w 901293"/>
              <a:gd name="connsiteY3" fmla="*/ 16701 h 641384"/>
              <a:gd name="connsiteX4" fmla="*/ 0 w 901293"/>
              <a:gd name="connsiteY4" fmla="*/ 0 h 641384"/>
              <a:gd name="connsiteX5" fmla="*/ 275586 w 901293"/>
              <a:gd name="connsiteY5" fmla="*/ 0 h 641384"/>
              <a:gd name="connsiteX6" fmla="*/ 315460 w 901293"/>
              <a:gd name="connsiteY6" fmla="*/ 184153 h 641384"/>
              <a:gd name="connsiteX7" fmla="*/ 484237 w 901293"/>
              <a:gd name="connsiteY7" fmla="*/ 555409 h 641384"/>
              <a:gd name="connsiteX8" fmla="*/ 901293 w 901293"/>
              <a:gd name="connsiteY8" fmla="*/ 641384 h 641384"/>
              <a:gd name="connsiteX9" fmla="*/ 629980 w 901293"/>
              <a:gd name="connsiteY9" fmla="*/ 641384 h 641384"/>
              <a:gd name="connsiteX10" fmla="*/ 629981 w 901293"/>
              <a:gd name="connsiteY10" fmla="*/ 158023 h 641384"/>
              <a:gd name="connsiteX11" fmla="*/ 765637 w 901293"/>
              <a:gd name="connsiteY11" fmla="*/ 22367 h 641384"/>
              <a:gd name="connsiteX12" fmla="*/ 901293 w 901293"/>
              <a:gd name="connsiteY12" fmla="*/ 158023 h 64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293" h="641384">
                <a:moveTo>
                  <a:pt x="544491" y="641384"/>
                </a:moveTo>
                <a:lnTo>
                  <a:pt x="217673" y="641384"/>
                </a:lnTo>
                <a:lnTo>
                  <a:pt x="151554" y="518199"/>
                </a:lnTo>
                <a:cubicBezTo>
                  <a:pt x="75275" y="358066"/>
                  <a:pt x="25150" y="188770"/>
                  <a:pt x="1069" y="16701"/>
                </a:cubicBezTo>
                <a:lnTo>
                  <a:pt x="0" y="0"/>
                </a:lnTo>
                <a:lnTo>
                  <a:pt x="275586" y="0"/>
                </a:lnTo>
                <a:lnTo>
                  <a:pt x="315460" y="184153"/>
                </a:lnTo>
                <a:cubicBezTo>
                  <a:pt x="353259" y="313813"/>
                  <a:pt x="409620" y="438929"/>
                  <a:pt x="484237" y="555409"/>
                </a:cubicBezTo>
                <a:close/>
                <a:moveTo>
                  <a:pt x="901293" y="641384"/>
                </a:moveTo>
                <a:lnTo>
                  <a:pt x="629980" y="641384"/>
                </a:lnTo>
                <a:lnTo>
                  <a:pt x="629981" y="158023"/>
                </a:lnTo>
                <a:cubicBezTo>
                  <a:pt x="626751" y="83735"/>
                  <a:pt x="688119" y="22366"/>
                  <a:pt x="765637" y="22367"/>
                </a:cubicBezTo>
                <a:cubicBezTo>
                  <a:pt x="839924" y="19137"/>
                  <a:pt x="901293" y="80505"/>
                  <a:pt x="901293" y="1580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D538CA-B68C-4A2F-AAC9-CEB2CFEC6028}"/>
              </a:ext>
            </a:extLst>
          </p:cNvPr>
          <p:cNvSpPr txBox="1"/>
          <p:nvPr/>
        </p:nvSpPr>
        <p:spPr>
          <a:xfrm>
            <a:off x="604980" y="1980149"/>
            <a:ext cx="4213905" cy="523220"/>
          </a:xfrm>
          <a:custGeom>
            <a:avLst/>
            <a:gdLst>
              <a:gd name="connsiteX0" fmla="*/ 0 w 4018224"/>
              <a:gd name="connsiteY0" fmla="*/ 0 h 523220"/>
              <a:gd name="connsiteX1" fmla="*/ 4018224 w 4018224"/>
              <a:gd name="connsiteY1" fmla="*/ 0 h 523220"/>
              <a:gd name="connsiteX2" fmla="*/ 3999534 w 4018224"/>
              <a:gd name="connsiteY2" fmla="*/ 4806 h 523220"/>
              <a:gd name="connsiteX3" fmla="*/ 3320461 w 4018224"/>
              <a:gd name="connsiteY3" fmla="*/ 415718 h 523220"/>
              <a:gd name="connsiteX4" fmla="*/ 3222756 w 4018224"/>
              <a:gd name="connsiteY4" fmla="*/ 523220 h 523220"/>
              <a:gd name="connsiteX5" fmla="*/ 0 w 4018224"/>
              <a:gd name="connsiteY5" fmla="*/ 52322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8224" h="523220">
                <a:moveTo>
                  <a:pt x="0" y="0"/>
                </a:moveTo>
                <a:lnTo>
                  <a:pt x="4018224" y="0"/>
                </a:lnTo>
                <a:lnTo>
                  <a:pt x="3999534" y="4806"/>
                </a:lnTo>
                <a:cubicBezTo>
                  <a:pt x="3740054" y="85513"/>
                  <a:pt x="3507911" y="228269"/>
                  <a:pt x="3320461" y="415718"/>
                </a:cubicBezTo>
                <a:lnTo>
                  <a:pt x="3222756" y="523220"/>
                </a:lnTo>
                <a:lnTo>
                  <a:pt x="0" y="523220"/>
                </a:lnTo>
                <a:close/>
              </a:path>
            </a:pathLst>
          </a:custGeom>
          <a:solidFill>
            <a:srgbClr val="CB174A"/>
          </a:solidFill>
        </p:spPr>
        <p:txBody>
          <a:bodyPr wrap="square" lIns="91440" rtlCol="0" anchor="b">
            <a:noAutofit/>
          </a:bodyPr>
          <a:lstStyle/>
          <a:p>
            <a:r>
              <a:rPr lang="en-US" sz="2800" b="1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Causas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71995FC-70D2-4B2B-9D0B-8BED6D7BCC36}"/>
              </a:ext>
            </a:extLst>
          </p:cNvPr>
          <p:cNvSpPr/>
          <p:nvPr/>
        </p:nvSpPr>
        <p:spPr>
          <a:xfrm>
            <a:off x="3681746" y="1864262"/>
            <a:ext cx="1190118" cy="761093"/>
          </a:xfrm>
          <a:custGeom>
            <a:avLst/>
            <a:gdLst>
              <a:gd name="connsiteX0" fmla="*/ 1190118 w 1190118"/>
              <a:gd name="connsiteY0" fmla="*/ 0 h 761093"/>
              <a:gd name="connsiteX1" fmla="*/ 1190118 w 1190118"/>
              <a:gd name="connsiteY1" fmla="*/ 277975 h 761093"/>
              <a:gd name="connsiteX2" fmla="*/ 1165275 w 1190118"/>
              <a:gd name="connsiteY2" fmla="*/ 281720 h 761093"/>
              <a:gd name="connsiteX3" fmla="*/ 409928 w 1190118"/>
              <a:gd name="connsiteY3" fmla="*/ 687711 h 761093"/>
              <a:gd name="connsiteX4" fmla="*/ 345302 w 1190118"/>
              <a:gd name="connsiteY4" fmla="*/ 761093 h 761093"/>
              <a:gd name="connsiteX5" fmla="*/ 0 w 1190118"/>
              <a:gd name="connsiteY5" fmla="*/ 761093 h 761093"/>
              <a:gd name="connsiteX6" fmla="*/ 11189 w 1190118"/>
              <a:gd name="connsiteY6" fmla="*/ 742449 h 761093"/>
              <a:gd name="connsiteX7" fmla="*/ 224186 w 1190118"/>
              <a:gd name="connsiteY7" fmla="*/ 483072 h 761093"/>
              <a:gd name="connsiteX8" fmla="*/ 1147540 w 1190118"/>
              <a:gd name="connsiteY8" fmla="*/ 5079 h 7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0118" h="761093">
                <a:moveTo>
                  <a:pt x="1190118" y="0"/>
                </a:moveTo>
                <a:lnTo>
                  <a:pt x="1190118" y="277975"/>
                </a:lnTo>
                <a:lnTo>
                  <a:pt x="1165275" y="281720"/>
                </a:lnTo>
                <a:cubicBezTo>
                  <a:pt x="881113" y="336367"/>
                  <a:pt x="616467" y="476355"/>
                  <a:pt x="409928" y="687711"/>
                </a:cubicBezTo>
                <a:lnTo>
                  <a:pt x="345302" y="761093"/>
                </a:lnTo>
                <a:lnTo>
                  <a:pt x="0" y="761093"/>
                </a:lnTo>
                <a:lnTo>
                  <a:pt x="11189" y="742449"/>
                </a:lnTo>
                <a:cubicBezTo>
                  <a:pt x="72431" y="650775"/>
                  <a:pt x="143438" y="563820"/>
                  <a:pt x="224186" y="483072"/>
                </a:cubicBezTo>
                <a:cubicBezTo>
                  <a:pt x="480661" y="226597"/>
                  <a:pt x="804977" y="63724"/>
                  <a:pt x="1147540" y="50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F1657-C9AF-44FF-81FE-996B96D1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El problema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24D82E-7445-4853-A4F7-93EDC14C27A6}"/>
              </a:ext>
            </a:extLst>
          </p:cNvPr>
          <p:cNvSpPr/>
          <p:nvPr/>
        </p:nvSpPr>
        <p:spPr>
          <a:xfrm>
            <a:off x="3323957" y="1904305"/>
            <a:ext cx="3577646" cy="3147803"/>
          </a:xfrm>
          <a:custGeom>
            <a:avLst/>
            <a:gdLst>
              <a:gd name="connsiteX0" fmla="*/ 2032422 w 3689717"/>
              <a:gd name="connsiteY0" fmla="*/ 1008 h 3147803"/>
              <a:gd name="connsiteX1" fmla="*/ 2658216 w 3689717"/>
              <a:gd name="connsiteY1" fmla="*/ 143988 h 3147803"/>
              <a:gd name="connsiteX2" fmla="*/ 3688555 w 3689717"/>
              <a:gd name="connsiteY2" fmla="*/ 1775091 h 3147803"/>
              <a:gd name="connsiteX3" fmla="*/ 3546440 w 3689717"/>
              <a:gd name="connsiteY3" fmla="*/ 1904287 h 3147803"/>
              <a:gd name="connsiteX4" fmla="*/ 3414013 w 3689717"/>
              <a:gd name="connsiteY4" fmla="*/ 1765401 h 3147803"/>
              <a:gd name="connsiteX5" fmla="*/ 2403053 w 3689717"/>
              <a:gd name="connsiteY5" fmla="*/ 341013 h 3147803"/>
              <a:gd name="connsiteX6" fmla="*/ 762260 w 3689717"/>
              <a:gd name="connsiteY6" fmla="*/ 941776 h 3147803"/>
              <a:gd name="connsiteX7" fmla="*/ 907604 w 3689717"/>
              <a:gd name="connsiteY7" fmla="*/ 2682696 h 3147803"/>
              <a:gd name="connsiteX8" fmla="*/ 907605 w 3689717"/>
              <a:gd name="connsiteY8" fmla="*/ 2094853 h 3147803"/>
              <a:gd name="connsiteX9" fmla="*/ 1043261 w 3689717"/>
              <a:gd name="connsiteY9" fmla="*/ 1959197 h 3147803"/>
              <a:gd name="connsiteX10" fmla="*/ 1178917 w 3689717"/>
              <a:gd name="connsiteY10" fmla="*/ 2094853 h 3147803"/>
              <a:gd name="connsiteX11" fmla="*/ 1178917 w 3689717"/>
              <a:gd name="connsiteY11" fmla="*/ 3005687 h 3147803"/>
              <a:gd name="connsiteX12" fmla="*/ 1146618 w 3689717"/>
              <a:gd name="connsiteY12" fmla="*/ 3096124 h 3147803"/>
              <a:gd name="connsiteX13" fmla="*/ 1140157 w 3689717"/>
              <a:gd name="connsiteY13" fmla="*/ 3102584 h 3147803"/>
              <a:gd name="connsiteX14" fmla="*/ 1130468 w 3689717"/>
              <a:gd name="connsiteY14" fmla="*/ 3112274 h 3147803"/>
              <a:gd name="connsiteX15" fmla="*/ 1120778 w 3689717"/>
              <a:gd name="connsiteY15" fmla="*/ 3121963 h 3147803"/>
              <a:gd name="connsiteX16" fmla="*/ 1111088 w 3689717"/>
              <a:gd name="connsiteY16" fmla="*/ 3125194 h 3147803"/>
              <a:gd name="connsiteX17" fmla="*/ 1094939 w 3689717"/>
              <a:gd name="connsiteY17" fmla="*/ 3134883 h 3147803"/>
              <a:gd name="connsiteX18" fmla="*/ 1043260 w 3689717"/>
              <a:gd name="connsiteY18" fmla="*/ 3147803 h 3147803"/>
              <a:gd name="connsiteX19" fmla="*/ 132426 w 3689717"/>
              <a:gd name="connsiteY19" fmla="*/ 3147803 h 3147803"/>
              <a:gd name="connsiteX20" fmla="*/ 1 w 3689717"/>
              <a:gd name="connsiteY20" fmla="*/ 3008918 h 3147803"/>
              <a:gd name="connsiteX21" fmla="*/ 132427 w 3689717"/>
              <a:gd name="connsiteY21" fmla="*/ 2870031 h 3147803"/>
              <a:gd name="connsiteX22" fmla="*/ 707350 w 3689717"/>
              <a:gd name="connsiteY22" fmla="*/ 2870031 h 3147803"/>
              <a:gd name="connsiteX23" fmla="*/ 762260 w 3689717"/>
              <a:gd name="connsiteY23" fmla="*/ 502509 h 3147803"/>
              <a:gd name="connsiteX24" fmla="*/ 2032422 w 3689717"/>
              <a:gd name="connsiteY24" fmla="*/ 1008 h 314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89717" h="3147803">
                <a:moveTo>
                  <a:pt x="2032422" y="1008"/>
                </a:moveTo>
                <a:cubicBezTo>
                  <a:pt x="2244069" y="8294"/>
                  <a:pt x="2456347" y="55166"/>
                  <a:pt x="2658216" y="143988"/>
                </a:cubicBezTo>
                <a:cubicBezTo>
                  <a:pt x="3307427" y="424989"/>
                  <a:pt x="3714395" y="1070970"/>
                  <a:pt x="3688555" y="1775091"/>
                </a:cubicBezTo>
                <a:cubicBezTo>
                  <a:pt x="3685325" y="1849378"/>
                  <a:pt x="3620727" y="1907517"/>
                  <a:pt x="3546440" y="1904287"/>
                </a:cubicBezTo>
                <a:cubicBezTo>
                  <a:pt x="3468922" y="1904288"/>
                  <a:pt x="3410783" y="1839689"/>
                  <a:pt x="3414013" y="1765401"/>
                </a:cubicBezTo>
                <a:cubicBezTo>
                  <a:pt x="3436623" y="1116189"/>
                  <a:pt x="3023195" y="534806"/>
                  <a:pt x="2403053" y="341013"/>
                </a:cubicBezTo>
                <a:cubicBezTo>
                  <a:pt x="1782911" y="147218"/>
                  <a:pt x="1111090" y="392692"/>
                  <a:pt x="762260" y="941776"/>
                </a:cubicBezTo>
                <a:cubicBezTo>
                  <a:pt x="413429" y="1490861"/>
                  <a:pt x="471567" y="2201440"/>
                  <a:pt x="907604" y="2682696"/>
                </a:cubicBezTo>
                <a:lnTo>
                  <a:pt x="907605" y="2094853"/>
                </a:lnTo>
                <a:cubicBezTo>
                  <a:pt x="904375" y="2020565"/>
                  <a:pt x="965743" y="1959196"/>
                  <a:pt x="1043261" y="1959197"/>
                </a:cubicBezTo>
                <a:cubicBezTo>
                  <a:pt x="1117548" y="1955967"/>
                  <a:pt x="1178917" y="2017335"/>
                  <a:pt x="1178917" y="2094853"/>
                </a:cubicBezTo>
                <a:lnTo>
                  <a:pt x="1178917" y="3005687"/>
                </a:lnTo>
                <a:cubicBezTo>
                  <a:pt x="1178917" y="3037986"/>
                  <a:pt x="1169227" y="3073515"/>
                  <a:pt x="1146618" y="3096124"/>
                </a:cubicBezTo>
                <a:lnTo>
                  <a:pt x="1140157" y="3102584"/>
                </a:lnTo>
                <a:lnTo>
                  <a:pt x="1130468" y="3112274"/>
                </a:lnTo>
                <a:lnTo>
                  <a:pt x="1120778" y="3121963"/>
                </a:lnTo>
                <a:lnTo>
                  <a:pt x="1111088" y="3125194"/>
                </a:lnTo>
                <a:cubicBezTo>
                  <a:pt x="1104629" y="3131653"/>
                  <a:pt x="1098169" y="3131653"/>
                  <a:pt x="1094939" y="3134883"/>
                </a:cubicBezTo>
                <a:cubicBezTo>
                  <a:pt x="1078790" y="3144573"/>
                  <a:pt x="1062640" y="3147803"/>
                  <a:pt x="1043260" y="3147803"/>
                </a:cubicBezTo>
                <a:lnTo>
                  <a:pt x="132426" y="3147803"/>
                </a:lnTo>
                <a:cubicBezTo>
                  <a:pt x="58139" y="3144574"/>
                  <a:pt x="0" y="3079975"/>
                  <a:pt x="1" y="3008918"/>
                </a:cubicBezTo>
                <a:cubicBezTo>
                  <a:pt x="0" y="2931400"/>
                  <a:pt x="58139" y="2873261"/>
                  <a:pt x="132427" y="2870031"/>
                </a:cubicBezTo>
                <a:lnTo>
                  <a:pt x="707350" y="2870031"/>
                </a:lnTo>
                <a:cubicBezTo>
                  <a:pt x="93669" y="2191751"/>
                  <a:pt x="116278" y="1148491"/>
                  <a:pt x="762260" y="502509"/>
                </a:cubicBezTo>
                <a:cubicBezTo>
                  <a:pt x="1104227" y="160542"/>
                  <a:pt x="1566798" y="-15021"/>
                  <a:pt x="2032422" y="1008"/>
                </a:cubicBezTo>
                <a:close/>
              </a:path>
            </a:pathLst>
          </a:custGeom>
          <a:solidFill>
            <a:srgbClr val="CB1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03F705A-711E-441C-B46D-221261AF8BF6}"/>
              </a:ext>
            </a:extLst>
          </p:cNvPr>
          <p:cNvSpPr/>
          <p:nvPr/>
        </p:nvSpPr>
        <p:spPr>
          <a:xfrm rot="10800000">
            <a:off x="5290397" y="2859410"/>
            <a:ext cx="3642796" cy="3147803"/>
          </a:xfrm>
          <a:custGeom>
            <a:avLst/>
            <a:gdLst>
              <a:gd name="connsiteX0" fmla="*/ 2032422 w 3689717"/>
              <a:gd name="connsiteY0" fmla="*/ 1008 h 3147803"/>
              <a:gd name="connsiteX1" fmla="*/ 2658216 w 3689717"/>
              <a:gd name="connsiteY1" fmla="*/ 143988 h 3147803"/>
              <a:gd name="connsiteX2" fmla="*/ 3688555 w 3689717"/>
              <a:gd name="connsiteY2" fmla="*/ 1775091 h 3147803"/>
              <a:gd name="connsiteX3" fmla="*/ 3546440 w 3689717"/>
              <a:gd name="connsiteY3" fmla="*/ 1904287 h 3147803"/>
              <a:gd name="connsiteX4" fmla="*/ 3414013 w 3689717"/>
              <a:gd name="connsiteY4" fmla="*/ 1765401 h 3147803"/>
              <a:gd name="connsiteX5" fmla="*/ 2403053 w 3689717"/>
              <a:gd name="connsiteY5" fmla="*/ 341013 h 3147803"/>
              <a:gd name="connsiteX6" fmla="*/ 762260 w 3689717"/>
              <a:gd name="connsiteY6" fmla="*/ 941776 h 3147803"/>
              <a:gd name="connsiteX7" fmla="*/ 907604 w 3689717"/>
              <a:gd name="connsiteY7" fmla="*/ 2682696 h 3147803"/>
              <a:gd name="connsiteX8" fmla="*/ 907605 w 3689717"/>
              <a:gd name="connsiteY8" fmla="*/ 2094853 h 3147803"/>
              <a:gd name="connsiteX9" fmla="*/ 1043261 w 3689717"/>
              <a:gd name="connsiteY9" fmla="*/ 1959197 h 3147803"/>
              <a:gd name="connsiteX10" fmla="*/ 1178917 w 3689717"/>
              <a:gd name="connsiteY10" fmla="*/ 2094853 h 3147803"/>
              <a:gd name="connsiteX11" fmla="*/ 1178917 w 3689717"/>
              <a:gd name="connsiteY11" fmla="*/ 3005687 h 3147803"/>
              <a:gd name="connsiteX12" fmla="*/ 1146618 w 3689717"/>
              <a:gd name="connsiteY12" fmla="*/ 3096124 h 3147803"/>
              <a:gd name="connsiteX13" fmla="*/ 1140157 w 3689717"/>
              <a:gd name="connsiteY13" fmla="*/ 3102584 h 3147803"/>
              <a:gd name="connsiteX14" fmla="*/ 1130468 w 3689717"/>
              <a:gd name="connsiteY14" fmla="*/ 3112274 h 3147803"/>
              <a:gd name="connsiteX15" fmla="*/ 1120778 w 3689717"/>
              <a:gd name="connsiteY15" fmla="*/ 3121963 h 3147803"/>
              <a:gd name="connsiteX16" fmla="*/ 1111088 w 3689717"/>
              <a:gd name="connsiteY16" fmla="*/ 3125194 h 3147803"/>
              <a:gd name="connsiteX17" fmla="*/ 1094939 w 3689717"/>
              <a:gd name="connsiteY17" fmla="*/ 3134883 h 3147803"/>
              <a:gd name="connsiteX18" fmla="*/ 1043260 w 3689717"/>
              <a:gd name="connsiteY18" fmla="*/ 3147803 h 3147803"/>
              <a:gd name="connsiteX19" fmla="*/ 132426 w 3689717"/>
              <a:gd name="connsiteY19" fmla="*/ 3147803 h 3147803"/>
              <a:gd name="connsiteX20" fmla="*/ 1 w 3689717"/>
              <a:gd name="connsiteY20" fmla="*/ 3008918 h 3147803"/>
              <a:gd name="connsiteX21" fmla="*/ 132427 w 3689717"/>
              <a:gd name="connsiteY21" fmla="*/ 2870031 h 3147803"/>
              <a:gd name="connsiteX22" fmla="*/ 707350 w 3689717"/>
              <a:gd name="connsiteY22" fmla="*/ 2870031 h 3147803"/>
              <a:gd name="connsiteX23" fmla="*/ 762260 w 3689717"/>
              <a:gd name="connsiteY23" fmla="*/ 502509 h 3147803"/>
              <a:gd name="connsiteX24" fmla="*/ 2032422 w 3689717"/>
              <a:gd name="connsiteY24" fmla="*/ 1008 h 314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89717" h="3147803">
                <a:moveTo>
                  <a:pt x="2032422" y="1008"/>
                </a:moveTo>
                <a:cubicBezTo>
                  <a:pt x="2244069" y="8294"/>
                  <a:pt x="2456347" y="55166"/>
                  <a:pt x="2658216" y="143988"/>
                </a:cubicBezTo>
                <a:cubicBezTo>
                  <a:pt x="3307427" y="424989"/>
                  <a:pt x="3714395" y="1070970"/>
                  <a:pt x="3688555" y="1775091"/>
                </a:cubicBezTo>
                <a:cubicBezTo>
                  <a:pt x="3685325" y="1849378"/>
                  <a:pt x="3620727" y="1907517"/>
                  <a:pt x="3546440" y="1904287"/>
                </a:cubicBezTo>
                <a:cubicBezTo>
                  <a:pt x="3468922" y="1904288"/>
                  <a:pt x="3410783" y="1839689"/>
                  <a:pt x="3414013" y="1765401"/>
                </a:cubicBezTo>
                <a:cubicBezTo>
                  <a:pt x="3436623" y="1116189"/>
                  <a:pt x="3023195" y="534806"/>
                  <a:pt x="2403053" y="341013"/>
                </a:cubicBezTo>
                <a:cubicBezTo>
                  <a:pt x="1782911" y="147218"/>
                  <a:pt x="1111090" y="392692"/>
                  <a:pt x="762260" y="941776"/>
                </a:cubicBezTo>
                <a:cubicBezTo>
                  <a:pt x="413429" y="1490861"/>
                  <a:pt x="471567" y="2201440"/>
                  <a:pt x="907604" y="2682696"/>
                </a:cubicBezTo>
                <a:lnTo>
                  <a:pt x="907605" y="2094853"/>
                </a:lnTo>
                <a:cubicBezTo>
                  <a:pt x="904375" y="2020565"/>
                  <a:pt x="965743" y="1959196"/>
                  <a:pt x="1043261" y="1959197"/>
                </a:cubicBezTo>
                <a:cubicBezTo>
                  <a:pt x="1117548" y="1955967"/>
                  <a:pt x="1178917" y="2017335"/>
                  <a:pt x="1178917" y="2094853"/>
                </a:cubicBezTo>
                <a:lnTo>
                  <a:pt x="1178917" y="3005687"/>
                </a:lnTo>
                <a:cubicBezTo>
                  <a:pt x="1178917" y="3037986"/>
                  <a:pt x="1169227" y="3073515"/>
                  <a:pt x="1146618" y="3096124"/>
                </a:cubicBezTo>
                <a:lnTo>
                  <a:pt x="1140157" y="3102584"/>
                </a:lnTo>
                <a:lnTo>
                  <a:pt x="1130468" y="3112274"/>
                </a:lnTo>
                <a:lnTo>
                  <a:pt x="1120778" y="3121963"/>
                </a:lnTo>
                <a:lnTo>
                  <a:pt x="1111088" y="3125194"/>
                </a:lnTo>
                <a:cubicBezTo>
                  <a:pt x="1104629" y="3131653"/>
                  <a:pt x="1098169" y="3131653"/>
                  <a:pt x="1094939" y="3134883"/>
                </a:cubicBezTo>
                <a:cubicBezTo>
                  <a:pt x="1078790" y="3144573"/>
                  <a:pt x="1062640" y="3147803"/>
                  <a:pt x="1043260" y="3147803"/>
                </a:cubicBezTo>
                <a:lnTo>
                  <a:pt x="132426" y="3147803"/>
                </a:lnTo>
                <a:cubicBezTo>
                  <a:pt x="58139" y="3144574"/>
                  <a:pt x="0" y="3079975"/>
                  <a:pt x="1" y="3008918"/>
                </a:cubicBezTo>
                <a:cubicBezTo>
                  <a:pt x="0" y="2931400"/>
                  <a:pt x="58139" y="2873261"/>
                  <a:pt x="132427" y="2870031"/>
                </a:cubicBezTo>
                <a:lnTo>
                  <a:pt x="707350" y="2870031"/>
                </a:lnTo>
                <a:cubicBezTo>
                  <a:pt x="93669" y="2191751"/>
                  <a:pt x="116278" y="1148491"/>
                  <a:pt x="762260" y="502509"/>
                </a:cubicBezTo>
                <a:cubicBezTo>
                  <a:pt x="1104227" y="160542"/>
                  <a:pt x="1566798" y="-15021"/>
                  <a:pt x="2032422" y="1008"/>
                </a:cubicBezTo>
                <a:close/>
              </a:path>
            </a:pathLst>
          </a:custGeom>
          <a:solidFill>
            <a:srgbClr val="C2C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2D6DBF6E-F8BE-472E-8DCB-0F436B36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937810"/>
            <a:ext cx="10401922" cy="707886"/>
          </a:xfrm>
        </p:spPr>
        <p:txBody>
          <a:bodyPr/>
          <a:lstStyle/>
          <a:p>
            <a:pPr algn="ctr"/>
            <a:r>
              <a:rPr lang="es-EC" sz="2000" dirty="0">
                <a:solidFill>
                  <a:schemeClr val="bg2">
                    <a:lumMod val="25000"/>
                  </a:schemeClr>
                </a:solidFill>
              </a:rPr>
              <a:t>Desconocimiento del nivel de satisfacción de los clientes en el uso de los canales electrónicos bancarios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6" name="Oval 36">
            <a:extLst>
              <a:ext uri="{FF2B5EF4-FFF2-40B4-BE49-F238E27FC236}">
                <a16:creationId xmlns:a16="http://schemas.microsoft.com/office/drawing/2014/main" id="{F5EE0B7B-A9EE-4BFB-9994-945FC5FA0979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7306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97C239D8-6A01-4146-901E-2F237B77237B}"/>
              </a:ext>
            </a:extLst>
          </p:cNvPr>
          <p:cNvSpPr/>
          <p:nvPr/>
        </p:nvSpPr>
        <p:spPr>
          <a:xfrm>
            <a:off x="1614924" y="5493654"/>
            <a:ext cx="3766861" cy="38005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6197948" y="694156"/>
            <a:ext cx="55093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OBJETIVO GENERAL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0438" y="912109"/>
            <a:ext cx="4786312" cy="5039851"/>
            <a:chOff x="5995988" y="2712903"/>
            <a:chExt cx="2457450" cy="258762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6963556" y="2379270"/>
            <a:ext cx="3978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Medir la calidad del servicio en los canales electrónicos de los bancos del Distrito Metropolitano de Quito a través de la aplicación del modelo SEVQUAL, con la finalidad de conocer el nivel de satisfacción de los clientes en este tipo de canales.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E0CFB8-DF7A-456D-8CA4-211FFC3BE777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7376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OBJETIVOS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-29704" y="2572253"/>
            <a:ext cx="2669089" cy="3644342"/>
            <a:chOff x="1202749" y="2546246"/>
            <a:chExt cx="2669089" cy="36443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6"/>
              <a:ext cx="2339748" cy="3605089"/>
              <a:chOff x="795338" y="-196850"/>
              <a:chExt cx="4591050" cy="7073900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95E7C24-2322-4F44-8B99-AC7FC24A882A}"/>
              </a:ext>
            </a:extLst>
          </p:cNvPr>
          <p:cNvSpPr/>
          <p:nvPr/>
        </p:nvSpPr>
        <p:spPr>
          <a:xfrm>
            <a:off x="9879960" y="5626737"/>
            <a:ext cx="2103836" cy="223225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8C8AC32-D721-4AFC-8305-6185AB0F5572}"/>
              </a:ext>
            </a:extLst>
          </p:cNvPr>
          <p:cNvSpPr/>
          <p:nvPr/>
        </p:nvSpPr>
        <p:spPr>
          <a:xfrm rot="20234284">
            <a:off x="11176068" y="4762967"/>
            <a:ext cx="181229" cy="10100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7A74C2-6782-4E75-8D14-465B26B3DFE6}"/>
              </a:ext>
            </a:extLst>
          </p:cNvPr>
          <p:cNvSpPr/>
          <p:nvPr/>
        </p:nvSpPr>
        <p:spPr>
          <a:xfrm rot="1307746">
            <a:off x="10420842" y="5111407"/>
            <a:ext cx="152559" cy="6173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85C64D-1454-4CFA-A636-C7B1EA7412FB}"/>
              </a:ext>
            </a:extLst>
          </p:cNvPr>
          <p:cNvGrpSpPr/>
          <p:nvPr/>
        </p:nvGrpSpPr>
        <p:grpSpPr>
          <a:xfrm rot="535395">
            <a:off x="9856446" y="2063697"/>
            <a:ext cx="1800896" cy="3121056"/>
            <a:chOff x="6176100" y="2992625"/>
            <a:chExt cx="2086518" cy="2086518"/>
          </a:xfrm>
        </p:grpSpPr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767342FA-AA98-4942-A45C-8CA0969FC55D}"/>
                </a:ext>
              </a:extLst>
            </p:cNvPr>
            <p:cNvSpPr/>
            <p:nvPr/>
          </p:nvSpPr>
          <p:spPr>
            <a:xfrm>
              <a:off x="6176100" y="2992625"/>
              <a:ext cx="2086518" cy="2086518"/>
            </a:xfrm>
            <a:prstGeom prst="donut">
              <a:avLst>
                <a:gd name="adj" fmla="val 89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A2237916-13D9-4B60-A937-1883CA55BDEB}"/>
                </a:ext>
              </a:extLst>
            </p:cNvPr>
            <p:cNvSpPr/>
            <p:nvPr/>
          </p:nvSpPr>
          <p:spPr>
            <a:xfrm>
              <a:off x="6513918" y="3330443"/>
              <a:ext cx="1410882" cy="1410882"/>
            </a:xfrm>
            <a:prstGeom prst="donut">
              <a:avLst>
                <a:gd name="adj" fmla="val 1127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9523CADD-081F-4343-AEA0-140719C25B98}"/>
                </a:ext>
              </a:extLst>
            </p:cNvPr>
            <p:cNvSpPr/>
            <p:nvPr/>
          </p:nvSpPr>
          <p:spPr>
            <a:xfrm>
              <a:off x="6840366" y="3646067"/>
              <a:ext cx="779634" cy="779634"/>
            </a:xfrm>
            <a:prstGeom prst="donut">
              <a:avLst>
                <a:gd name="adj" fmla="val 1751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BE0B85-B1BB-495C-B267-6D2E9AB7C85B}"/>
                </a:ext>
              </a:extLst>
            </p:cNvPr>
            <p:cNvSpPr/>
            <p:nvPr/>
          </p:nvSpPr>
          <p:spPr>
            <a:xfrm>
              <a:off x="7087293" y="3891549"/>
              <a:ext cx="285780" cy="2857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2D679A4-8ECE-4AD8-B664-274027612B45}"/>
              </a:ext>
            </a:extLst>
          </p:cNvPr>
          <p:cNvSpPr txBox="1"/>
          <p:nvPr/>
        </p:nvSpPr>
        <p:spPr>
          <a:xfrm>
            <a:off x="2987238" y="3869448"/>
            <a:ext cx="117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BDCBA7-68AA-4184-A0A3-AB1DAEFC05FE}"/>
              </a:ext>
            </a:extLst>
          </p:cNvPr>
          <p:cNvSpPr txBox="1"/>
          <p:nvPr/>
        </p:nvSpPr>
        <p:spPr>
          <a:xfrm>
            <a:off x="2894765" y="1651887"/>
            <a:ext cx="137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ED2368-84F8-4611-9A4F-80AFF5994C13}"/>
              </a:ext>
            </a:extLst>
          </p:cNvPr>
          <p:cNvSpPr txBox="1"/>
          <p:nvPr/>
        </p:nvSpPr>
        <p:spPr>
          <a:xfrm>
            <a:off x="4086411" y="1690637"/>
            <a:ext cx="435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Establecer los conceptos de las variables que afectan la satisfacción de los usuarios en los canales electrónicos bancarios con base en las teorías sobre calidad en los servicios.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FD4B25-8082-4F3F-A9F1-3B69FEAC881C}"/>
              </a:ext>
            </a:extLst>
          </p:cNvPr>
          <p:cNvSpPr txBox="1"/>
          <p:nvPr/>
        </p:nvSpPr>
        <p:spPr>
          <a:xfrm>
            <a:off x="4078304" y="2859799"/>
            <a:ext cx="426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Aplicar la adaptación del modelo SERQUAL (Propuesto por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Chanaka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Jawardhena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para identificar el nivel de satisfacción respecto a la calidad del servicio brindada en los canales electrónicos bancarios del DMQ.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845710-984C-44F3-A568-E66BC54B5681}"/>
              </a:ext>
            </a:extLst>
          </p:cNvPr>
          <p:cNvSpPr txBox="1"/>
          <p:nvPr/>
        </p:nvSpPr>
        <p:spPr>
          <a:xfrm>
            <a:off x="4083019" y="4019722"/>
            <a:ext cx="434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1200" dirty="0">
                <a:solidFill>
                  <a:srgbClr val="282F39"/>
                </a:solidFill>
                <a:latin typeface="Open Sans" panose="020B0606030504020204" pitchFamily="34" charset="0"/>
              </a:rPr>
              <a:t>Analizar si los atributos correspondientes a la calidad del servicio tienen una influencia positiva en el nivel de satisfacción de los usuarios de canales electrónicos.</a:t>
            </a:r>
            <a:endParaRPr kumimoji="0" lang="es-EC" sz="1200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EA83E9-B192-48F1-946D-5530F67ED05F}"/>
              </a:ext>
            </a:extLst>
          </p:cNvPr>
          <p:cNvSpPr txBox="1"/>
          <p:nvPr/>
        </p:nvSpPr>
        <p:spPr>
          <a:xfrm>
            <a:off x="2887934" y="2763779"/>
            <a:ext cx="137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4DD652-31EF-4346-885E-CA6FC289CE42}"/>
              </a:ext>
            </a:extLst>
          </p:cNvPr>
          <p:cNvGrpSpPr/>
          <p:nvPr/>
        </p:nvGrpSpPr>
        <p:grpSpPr>
          <a:xfrm rot="1434524">
            <a:off x="8801553" y="3176948"/>
            <a:ext cx="1929887" cy="841333"/>
            <a:chOff x="8419743" y="1081666"/>
            <a:chExt cx="1929887" cy="84133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7A10D6D-D6B2-4F5E-8D33-3EB1AFAE5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9CD2969-38A5-4DB8-A5DD-682C5224F103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702F32-78B0-4D21-84C5-57A24BF207F7}"/>
              </a:ext>
            </a:extLst>
          </p:cNvPr>
          <p:cNvGrpSpPr/>
          <p:nvPr/>
        </p:nvGrpSpPr>
        <p:grpSpPr>
          <a:xfrm rot="487849">
            <a:off x="8853410" y="4170072"/>
            <a:ext cx="1929887" cy="841333"/>
            <a:chOff x="8419743" y="1081666"/>
            <a:chExt cx="1929887" cy="841333"/>
          </a:xfrm>
          <a:solidFill>
            <a:schemeClr val="accent2"/>
          </a:solidFill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09F03DA-325C-4B83-8C74-DA7152BD7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19BC7E4C-A848-4290-AD30-EB52911138ED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A696CBD-4D63-40E9-B28D-042A0DFFB175}"/>
              </a:ext>
            </a:extLst>
          </p:cNvPr>
          <p:cNvGrpSpPr/>
          <p:nvPr/>
        </p:nvGrpSpPr>
        <p:grpSpPr>
          <a:xfrm rot="2094843">
            <a:off x="8915017" y="1694777"/>
            <a:ext cx="1929887" cy="841333"/>
            <a:chOff x="8419743" y="1081666"/>
            <a:chExt cx="1929887" cy="841333"/>
          </a:xfrm>
          <a:solidFill>
            <a:schemeClr val="accent5"/>
          </a:solidFill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8C4A398-BA84-4941-A956-B61C5A915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AE6EB2DD-44E8-4868-8359-3EA293024AF0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6">
            <a:extLst>
              <a:ext uri="{FF2B5EF4-FFF2-40B4-BE49-F238E27FC236}">
                <a16:creationId xmlns:a16="http://schemas.microsoft.com/office/drawing/2014/main" id="{C65A7CB9-E2C6-4714-8D47-4401CA993A6C}"/>
              </a:ext>
            </a:extLst>
          </p:cNvPr>
          <p:cNvGrpSpPr/>
          <p:nvPr/>
        </p:nvGrpSpPr>
        <p:grpSpPr>
          <a:xfrm rot="1693924">
            <a:off x="8817432" y="2392759"/>
            <a:ext cx="1929887" cy="841333"/>
            <a:chOff x="8419743" y="1081666"/>
            <a:chExt cx="1929887" cy="841333"/>
          </a:xfrm>
          <a:solidFill>
            <a:srgbClr val="C2C922"/>
          </a:solidFill>
        </p:grpSpPr>
        <p:cxnSp>
          <p:nvCxnSpPr>
            <p:cNvPr id="52" name="Straight Connector 57">
              <a:extLst>
                <a:ext uri="{FF2B5EF4-FFF2-40B4-BE49-F238E27FC236}">
                  <a16:creationId xmlns:a16="http://schemas.microsoft.com/office/drawing/2014/main" id="{A642DC25-7327-4186-9965-EA07B4899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8">
              <a:extLst>
                <a:ext uri="{FF2B5EF4-FFF2-40B4-BE49-F238E27FC236}">
                  <a16:creationId xmlns:a16="http://schemas.microsoft.com/office/drawing/2014/main" id="{AEFB2B37-A7EF-4C34-BA43-9FBA40223E9C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TextBox 41">
            <a:extLst>
              <a:ext uri="{FF2B5EF4-FFF2-40B4-BE49-F238E27FC236}">
                <a16:creationId xmlns:a16="http://schemas.microsoft.com/office/drawing/2014/main" id="{FDE2D9FF-DF56-4C77-AF00-567EB8255B98}"/>
              </a:ext>
            </a:extLst>
          </p:cNvPr>
          <p:cNvSpPr txBox="1"/>
          <p:nvPr/>
        </p:nvSpPr>
        <p:spPr>
          <a:xfrm>
            <a:off x="2980613" y="4856736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500" b="1" dirty="0">
                <a:solidFill>
                  <a:srgbClr val="C2C923"/>
                </a:solidFill>
                <a:latin typeface="Open Sans" panose="020B0606030504020204" pitchFamily="34" charset="0"/>
              </a:rPr>
              <a:t>4</a:t>
            </a:r>
            <a:endParaRPr lang="en-GB" sz="6500" b="1" dirty="0">
              <a:solidFill>
                <a:srgbClr val="C2C923"/>
              </a:solidFill>
              <a:latin typeface="Open Sans" panose="020B0606030504020204" pitchFamily="34" charset="0"/>
            </a:endParaRPr>
          </a:p>
        </p:txBody>
      </p:sp>
      <p:sp>
        <p:nvSpPr>
          <p:cNvPr id="61" name="TextBox 45">
            <a:extLst>
              <a:ext uri="{FF2B5EF4-FFF2-40B4-BE49-F238E27FC236}">
                <a16:creationId xmlns:a16="http://schemas.microsoft.com/office/drawing/2014/main" id="{ADAD3C84-2E51-4DB8-8BBA-03A9926C8005}"/>
              </a:ext>
            </a:extLst>
          </p:cNvPr>
          <p:cNvSpPr txBox="1"/>
          <p:nvPr/>
        </p:nvSpPr>
        <p:spPr>
          <a:xfrm>
            <a:off x="4076394" y="4967254"/>
            <a:ext cx="434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1200" dirty="0">
                <a:solidFill>
                  <a:srgbClr val="282F39"/>
                </a:solidFill>
                <a:latin typeface="Open Sans" panose="020B0606030504020204" pitchFamily="34" charset="0"/>
              </a:rPr>
              <a:t>Establecer una propuesta que les permita a las instituciones financieras crear planes de acción respecto al nivel de satisfacción en el uso de los canales electrónicos de sus clientes.</a:t>
            </a:r>
            <a:endParaRPr kumimoji="0" lang="es-EC" sz="1200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7156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5E80-AF7C-A943-B0E9-B0BCA1A2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HIPOTESÍS</a:t>
            </a: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1B2CAB7D-7743-49D5-B9BB-F95603C08C7B}"/>
              </a:ext>
            </a:extLst>
          </p:cNvPr>
          <p:cNvSpPr/>
          <p:nvPr/>
        </p:nvSpPr>
        <p:spPr>
          <a:xfrm>
            <a:off x="4117623" y="2154990"/>
            <a:ext cx="3673674" cy="3563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7" h="21327" extrusionOk="0">
                <a:moveTo>
                  <a:pt x="8052" y="820"/>
                </a:moveTo>
                <a:lnTo>
                  <a:pt x="1683" y="5686"/>
                </a:lnTo>
                <a:cubicBezTo>
                  <a:pt x="252" y="6780"/>
                  <a:pt x="-347" y="8718"/>
                  <a:pt x="200" y="10487"/>
                </a:cubicBezTo>
                <a:lnTo>
                  <a:pt x="2633" y="18360"/>
                </a:lnTo>
                <a:cubicBezTo>
                  <a:pt x="3180" y="20130"/>
                  <a:pt x="4748" y="21327"/>
                  <a:pt x="6517" y="21327"/>
                </a:cubicBezTo>
                <a:lnTo>
                  <a:pt x="14389" y="21327"/>
                </a:lnTo>
                <a:cubicBezTo>
                  <a:pt x="16158" y="21327"/>
                  <a:pt x="17726" y="20129"/>
                  <a:pt x="18273" y="18360"/>
                </a:cubicBezTo>
                <a:lnTo>
                  <a:pt x="20706" y="10487"/>
                </a:lnTo>
                <a:cubicBezTo>
                  <a:pt x="21253" y="8718"/>
                  <a:pt x="20654" y="6780"/>
                  <a:pt x="19223" y="5686"/>
                </a:cubicBezTo>
                <a:lnTo>
                  <a:pt x="12854" y="820"/>
                </a:lnTo>
                <a:cubicBezTo>
                  <a:pt x="11421" y="-273"/>
                  <a:pt x="9483" y="-273"/>
                  <a:pt x="8052" y="820"/>
                </a:cubicBezTo>
                <a:close/>
              </a:path>
            </a:pathLst>
          </a:custGeom>
          <a:noFill/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5025B7CD-DAFD-46D2-B047-32D16DD23F00}"/>
              </a:ext>
            </a:extLst>
          </p:cNvPr>
          <p:cNvSpPr/>
          <p:nvPr/>
        </p:nvSpPr>
        <p:spPr>
          <a:xfrm>
            <a:off x="6026326" y="3337040"/>
            <a:ext cx="1818835" cy="2665887"/>
          </a:xfrm>
          <a:custGeom>
            <a:avLst/>
            <a:gdLst>
              <a:gd name="connsiteX0" fmla="*/ 12259 w 21600"/>
              <a:gd name="connsiteY0" fmla="*/ 0 h 21592"/>
              <a:gd name="connsiteX1" fmla="*/ 6551 w 21600"/>
              <a:gd name="connsiteY1" fmla="*/ 13409 h 21592"/>
              <a:gd name="connsiteX2" fmla="*/ 4636 w 21600"/>
              <a:gd name="connsiteY2" fmla="*/ 17908 h 21592"/>
              <a:gd name="connsiteX3" fmla="*/ 123 w 21600"/>
              <a:gd name="connsiteY3" fmla="*/ 21534 h 21592"/>
              <a:gd name="connsiteX4" fmla="*/ 0 w 21600"/>
              <a:gd name="connsiteY4" fmla="*/ 21571 h 21592"/>
              <a:gd name="connsiteX5" fmla="*/ 8570 w 21600"/>
              <a:gd name="connsiteY5" fmla="*/ 21592 h 21592"/>
              <a:gd name="connsiteX6" fmla="*/ 15749 w 21600"/>
              <a:gd name="connsiteY6" fmla="*/ 17593 h 21592"/>
              <a:gd name="connsiteX7" fmla="*/ 19088 w 21600"/>
              <a:gd name="connsiteY7" fmla="*/ 9840 h 21592"/>
              <a:gd name="connsiteX8" fmla="*/ 21600 w 21600"/>
              <a:gd name="connsiteY8" fmla="*/ 3838 h 21592"/>
              <a:gd name="connsiteX9" fmla="*/ 12259 w 21600"/>
              <a:gd name="connsiteY9" fmla="*/ 0 h 21592"/>
              <a:gd name="connsiteX0" fmla="*/ 12259 w 19088"/>
              <a:gd name="connsiteY0" fmla="*/ 0 h 21592"/>
              <a:gd name="connsiteX1" fmla="*/ 6551 w 19088"/>
              <a:gd name="connsiteY1" fmla="*/ 13409 h 21592"/>
              <a:gd name="connsiteX2" fmla="*/ 4636 w 19088"/>
              <a:gd name="connsiteY2" fmla="*/ 17908 h 21592"/>
              <a:gd name="connsiteX3" fmla="*/ 123 w 19088"/>
              <a:gd name="connsiteY3" fmla="*/ 21534 h 21592"/>
              <a:gd name="connsiteX4" fmla="*/ 0 w 19088"/>
              <a:gd name="connsiteY4" fmla="*/ 21571 h 21592"/>
              <a:gd name="connsiteX5" fmla="*/ 8570 w 19088"/>
              <a:gd name="connsiteY5" fmla="*/ 21592 h 21592"/>
              <a:gd name="connsiteX6" fmla="*/ 15749 w 19088"/>
              <a:gd name="connsiteY6" fmla="*/ 17593 h 21592"/>
              <a:gd name="connsiteX7" fmla="*/ 19088 w 19088"/>
              <a:gd name="connsiteY7" fmla="*/ 9840 h 21592"/>
              <a:gd name="connsiteX8" fmla="*/ 12259 w 19088"/>
              <a:gd name="connsiteY8" fmla="*/ 0 h 21592"/>
              <a:gd name="connsiteX0" fmla="*/ 12259 w 19088"/>
              <a:gd name="connsiteY0" fmla="*/ 0 h 21592"/>
              <a:gd name="connsiteX1" fmla="*/ 6551 w 19088"/>
              <a:gd name="connsiteY1" fmla="*/ 13409 h 21592"/>
              <a:gd name="connsiteX2" fmla="*/ 4636 w 19088"/>
              <a:gd name="connsiteY2" fmla="*/ 17908 h 21592"/>
              <a:gd name="connsiteX3" fmla="*/ 123 w 19088"/>
              <a:gd name="connsiteY3" fmla="*/ 21534 h 21592"/>
              <a:gd name="connsiteX4" fmla="*/ 0 w 19088"/>
              <a:gd name="connsiteY4" fmla="*/ 21571 h 21592"/>
              <a:gd name="connsiteX5" fmla="*/ 8570 w 19088"/>
              <a:gd name="connsiteY5" fmla="*/ 21592 h 21592"/>
              <a:gd name="connsiteX6" fmla="*/ 15749 w 19088"/>
              <a:gd name="connsiteY6" fmla="*/ 17593 h 21592"/>
              <a:gd name="connsiteX7" fmla="*/ 19088 w 19088"/>
              <a:gd name="connsiteY7" fmla="*/ 9840 h 21592"/>
              <a:gd name="connsiteX8" fmla="*/ 15949 w 19088"/>
              <a:gd name="connsiteY8" fmla="*/ 5298 h 21592"/>
              <a:gd name="connsiteX9" fmla="*/ 12259 w 19088"/>
              <a:gd name="connsiteY9" fmla="*/ 0 h 21592"/>
              <a:gd name="connsiteX0" fmla="*/ 12259 w 19088"/>
              <a:gd name="connsiteY0" fmla="*/ 0 h 21592"/>
              <a:gd name="connsiteX1" fmla="*/ 6551 w 19088"/>
              <a:gd name="connsiteY1" fmla="*/ 13409 h 21592"/>
              <a:gd name="connsiteX2" fmla="*/ 4636 w 19088"/>
              <a:gd name="connsiteY2" fmla="*/ 17908 h 21592"/>
              <a:gd name="connsiteX3" fmla="*/ 123 w 19088"/>
              <a:gd name="connsiteY3" fmla="*/ 21534 h 21592"/>
              <a:gd name="connsiteX4" fmla="*/ 0 w 19088"/>
              <a:gd name="connsiteY4" fmla="*/ 21571 h 21592"/>
              <a:gd name="connsiteX5" fmla="*/ 8570 w 19088"/>
              <a:gd name="connsiteY5" fmla="*/ 21592 h 21592"/>
              <a:gd name="connsiteX6" fmla="*/ 15749 w 19088"/>
              <a:gd name="connsiteY6" fmla="*/ 17593 h 21592"/>
              <a:gd name="connsiteX7" fmla="*/ 19088 w 19088"/>
              <a:gd name="connsiteY7" fmla="*/ 9840 h 21592"/>
              <a:gd name="connsiteX8" fmla="*/ 18247 w 19088"/>
              <a:gd name="connsiteY8" fmla="*/ 4779 h 21592"/>
              <a:gd name="connsiteX9" fmla="*/ 12259 w 19088"/>
              <a:gd name="connsiteY9" fmla="*/ 0 h 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88" h="21592" extrusionOk="0">
                <a:moveTo>
                  <a:pt x="12259" y="0"/>
                </a:moveTo>
                <a:lnTo>
                  <a:pt x="6551" y="13409"/>
                </a:lnTo>
                <a:lnTo>
                  <a:pt x="4636" y="17908"/>
                </a:lnTo>
                <a:cubicBezTo>
                  <a:pt x="3908" y="19618"/>
                  <a:pt x="2218" y="20928"/>
                  <a:pt x="123" y="21534"/>
                </a:cubicBezTo>
                <a:cubicBezTo>
                  <a:pt x="82" y="21546"/>
                  <a:pt x="42" y="21560"/>
                  <a:pt x="0" y="21571"/>
                </a:cubicBezTo>
                <a:lnTo>
                  <a:pt x="8570" y="21592"/>
                </a:lnTo>
                <a:cubicBezTo>
                  <a:pt x="11833" y="21600"/>
                  <a:pt x="14731" y="19985"/>
                  <a:pt x="15749" y="17593"/>
                </a:cubicBezTo>
                <a:lnTo>
                  <a:pt x="19088" y="9840"/>
                </a:lnTo>
                <a:lnTo>
                  <a:pt x="18247" y="4779"/>
                </a:lnTo>
                <a:lnTo>
                  <a:pt x="1225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9397D18C-7484-49AE-BB41-318CCC99E73C}"/>
              </a:ext>
            </a:extLst>
          </p:cNvPr>
          <p:cNvSpPr/>
          <p:nvPr/>
        </p:nvSpPr>
        <p:spPr>
          <a:xfrm>
            <a:off x="5741161" y="2096716"/>
            <a:ext cx="2370729" cy="2502255"/>
          </a:xfrm>
          <a:custGeom>
            <a:avLst/>
            <a:gdLst>
              <a:gd name="connsiteX0" fmla="*/ 20761 w 21062"/>
              <a:gd name="connsiteY0" fmla="*/ 15189 h 21600"/>
              <a:gd name="connsiteX1" fmla="*/ 18405 w 21062"/>
              <a:gd name="connsiteY1" fmla="*/ 8590 h 21600"/>
              <a:gd name="connsiteX2" fmla="*/ 11462 w 21062"/>
              <a:gd name="connsiteY2" fmla="*/ 3914 h 21600"/>
              <a:gd name="connsiteX3" fmla="*/ 5505 w 21062"/>
              <a:gd name="connsiteY3" fmla="*/ 0 h 21600"/>
              <a:gd name="connsiteX4" fmla="*/ 0 w 21062"/>
              <a:gd name="connsiteY4" fmla="*/ 6503 h 21600"/>
              <a:gd name="connsiteX5" fmla="*/ 15906 w 21062"/>
              <a:gd name="connsiteY5" fmla="*/ 17008 h 21600"/>
              <a:gd name="connsiteX6" fmla="*/ 18558 w 21062"/>
              <a:gd name="connsiteY6" fmla="*/ 21600 h 21600"/>
              <a:gd name="connsiteX7" fmla="*/ 20761 w 21062"/>
              <a:gd name="connsiteY7" fmla="*/ 15189 h 21600"/>
              <a:gd name="connsiteX0" fmla="*/ 20761 w 21062"/>
              <a:gd name="connsiteY0" fmla="*/ 14208 h 20619"/>
              <a:gd name="connsiteX1" fmla="*/ 18405 w 21062"/>
              <a:gd name="connsiteY1" fmla="*/ 7609 h 20619"/>
              <a:gd name="connsiteX2" fmla="*/ 11462 w 21062"/>
              <a:gd name="connsiteY2" fmla="*/ 2933 h 20619"/>
              <a:gd name="connsiteX3" fmla="*/ 4997 w 21062"/>
              <a:gd name="connsiteY3" fmla="*/ 0 h 20619"/>
              <a:gd name="connsiteX4" fmla="*/ 0 w 21062"/>
              <a:gd name="connsiteY4" fmla="*/ 5522 h 20619"/>
              <a:gd name="connsiteX5" fmla="*/ 15906 w 21062"/>
              <a:gd name="connsiteY5" fmla="*/ 16027 h 20619"/>
              <a:gd name="connsiteX6" fmla="*/ 18558 w 21062"/>
              <a:gd name="connsiteY6" fmla="*/ 20619 h 20619"/>
              <a:gd name="connsiteX7" fmla="*/ 20761 w 21062"/>
              <a:gd name="connsiteY7" fmla="*/ 14208 h 2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62" h="20619" extrusionOk="0">
                <a:moveTo>
                  <a:pt x="20761" y="14208"/>
                </a:moveTo>
                <a:cubicBezTo>
                  <a:pt x="21600" y="11767"/>
                  <a:pt x="20649" y="9103"/>
                  <a:pt x="18405" y="7609"/>
                </a:cubicBezTo>
                <a:lnTo>
                  <a:pt x="11462" y="2933"/>
                </a:lnTo>
                <a:lnTo>
                  <a:pt x="4997" y="0"/>
                </a:lnTo>
                <a:lnTo>
                  <a:pt x="0" y="5522"/>
                </a:lnTo>
                <a:lnTo>
                  <a:pt x="15906" y="16027"/>
                </a:lnTo>
                <a:cubicBezTo>
                  <a:pt x="17541" y="17116"/>
                  <a:pt x="18489" y="18826"/>
                  <a:pt x="18558" y="20619"/>
                </a:cubicBezTo>
                <a:lnTo>
                  <a:pt x="20761" y="14208"/>
                </a:lnTo>
                <a:close/>
              </a:path>
            </a:pathLst>
          </a:custGeom>
          <a:solidFill>
            <a:srgbClr val="C2C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9" name="Shape">
            <a:extLst>
              <a:ext uri="{FF2B5EF4-FFF2-40B4-BE49-F238E27FC236}">
                <a16:creationId xmlns:a16="http://schemas.microsoft.com/office/drawing/2014/main" id="{D05D06C4-7986-4326-A390-CDA46B9A1E05}"/>
              </a:ext>
            </a:extLst>
          </p:cNvPr>
          <p:cNvSpPr/>
          <p:nvPr/>
        </p:nvSpPr>
        <p:spPr>
          <a:xfrm>
            <a:off x="4113008" y="1834722"/>
            <a:ext cx="2912319" cy="2092979"/>
          </a:xfrm>
          <a:custGeom>
            <a:avLst/>
            <a:gdLst>
              <a:gd name="connsiteX0" fmla="*/ 16762 w 21600"/>
              <a:gd name="connsiteY0" fmla="*/ 1384 h 21139"/>
              <a:gd name="connsiteX1" fmla="*/ 10587 w 21600"/>
              <a:gd name="connsiteY1" fmla="*/ 1384 h 21139"/>
              <a:gd name="connsiteX2" fmla="*/ 4873 w 21600"/>
              <a:gd name="connsiteY2" fmla="*/ 7059 h 21139"/>
              <a:gd name="connsiteX3" fmla="*/ 0 w 21600"/>
              <a:gd name="connsiteY3" fmla="*/ 11997 h 21139"/>
              <a:gd name="connsiteX4" fmla="*/ 3255 w 21600"/>
              <a:gd name="connsiteY4" fmla="*/ 21139 h 21139"/>
              <a:gd name="connsiteX5" fmla="*/ 17040 w 21600"/>
              <a:gd name="connsiteY5" fmla="*/ 7326 h 21139"/>
              <a:gd name="connsiteX6" fmla="*/ 21600 w 21600"/>
              <a:gd name="connsiteY6" fmla="*/ 6233 h 21139"/>
              <a:gd name="connsiteX7" fmla="*/ 16762 w 21600"/>
              <a:gd name="connsiteY7" fmla="*/ 1384 h 21139"/>
              <a:gd name="connsiteX0" fmla="*/ 16483 w 21321"/>
              <a:gd name="connsiteY0" fmla="*/ 1384 h 21139"/>
              <a:gd name="connsiteX1" fmla="*/ 10308 w 21321"/>
              <a:gd name="connsiteY1" fmla="*/ 1384 h 21139"/>
              <a:gd name="connsiteX2" fmla="*/ 4594 w 21321"/>
              <a:gd name="connsiteY2" fmla="*/ 7059 h 21139"/>
              <a:gd name="connsiteX3" fmla="*/ 0 w 21321"/>
              <a:gd name="connsiteY3" fmla="*/ 12430 h 21139"/>
              <a:gd name="connsiteX4" fmla="*/ 2976 w 21321"/>
              <a:gd name="connsiteY4" fmla="*/ 21139 h 21139"/>
              <a:gd name="connsiteX5" fmla="*/ 16761 w 21321"/>
              <a:gd name="connsiteY5" fmla="*/ 7326 h 21139"/>
              <a:gd name="connsiteX6" fmla="*/ 21321 w 21321"/>
              <a:gd name="connsiteY6" fmla="*/ 6233 h 21139"/>
              <a:gd name="connsiteX7" fmla="*/ 16483 w 21321"/>
              <a:gd name="connsiteY7" fmla="*/ 1384 h 2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21" h="21139" extrusionOk="0">
                <a:moveTo>
                  <a:pt x="16483" y="1384"/>
                </a:moveTo>
                <a:cubicBezTo>
                  <a:pt x="14642" y="-461"/>
                  <a:pt x="12149" y="-461"/>
                  <a:pt x="10308" y="1384"/>
                </a:cubicBezTo>
                <a:lnTo>
                  <a:pt x="4594" y="7059"/>
                </a:lnTo>
                <a:lnTo>
                  <a:pt x="0" y="12430"/>
                </a:lnTo>
                <a:lnTo>
                  <a:pt x="2976" y="21139"/>
                </a:lnTo>
                <a:lnTo>
                  <a:pt x="16761" y="7326"/>
                </a:lnTo>
                <a:cubicBezTo>
                  <a:pt x="18102" y="5981"/>
                  <a:pt x="19790" y="5618"/>
                  <a:pt x="21321" y="6233"/>
                </a:cubicBezTo>
                <a:lnTo>
                  <a:pt x="16483" y="1384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D8095CB3-9B2C-40B4-ABA5-96F47AF43BCD}"/>
              </a:ext>
            </a:extLst>
          </p:cNvPr>
          <p:cNvSpPr/>
          <p:nvPr/>
        </p:nvSpPr>
        <p:spPr>
          <a:xfrm>
            <a:off x="3788452" y="2539513"/>
            <a:ext cx="1590222" cy="2954596"/>
          </a:xfrm>
          <a:custGeom>
            <a:avLst/>
            <a:gdLst>
              <a:gd name="connsiteX0" fmla="*/ 3851 w 20801"/>
              <a:gd name="connsiteY0" fmla="*/ 3487 h 21600"/>
              <a:gd name="connsiteX1" fmla="*/ 468 w 20801"/>
              <a:gd name="connsiteY1" fmla="*/ 9301 h 21600"/>
              <a:gd name="connsiteX2" fmla="*/ 4293 w 20801"/>
              <a:gd name="connsiteY2" fmla="*/ 15854 h 21600"/>
              <a:gd name="connsiteX3" fmla="*/ 7748 w 20801"/>
              <a:gd name="connsiteY3" fmla="*/ 21600 h 21600"/>
              <a:gd name="connsiteX4" fmla="*/ 20801 w 20801"/>
              <a:gd name="connsiteY4" fmla="*/ 20546 h 21600"/>
              <a:gd name="connsiteX5" fmla="*/ 11325 w 20801"/>
              <a:gd name="connsiteY5" fmla="*/ 4533 h 21600"/>
              <a:gd name="connsiteX6" fmla="*/ 12476 w 20801"/>
              <a:gd name="connsiteY6" fmla="*/ 0 h 21600"/>
              <a:gd name="connsiteX7" fmla="*/ 3851 w 20801"/>
              <a:gd name="connsiteY7" fmla="*/ 3487 h 21600"/>
              <a:gd name="connsiteX0" fmla="*/ 3851 w 20801"/>
              <a:gd name="connsiteY0" fmla="*/ 3487 h 21393"/>
              <a:gd name="connsiteX1" fmla="*/ 468 w 20801"/>
              <a:gd name="connsiteY1" fmla="*/ 9301 h 21393"/>
              <a:gd name="connsiteX2" fmla="*/ 4293 w 20801"/>
              <a:gd name="connsiteY2" fmla="*/ 15854 h 21393"/>
              <a:gd name="connsiteX3" fmla="*/ 8433 w 20801"/>
              <a:gd name="connsiteY3" fmla="*/ 21393 h 21393"/>
              <a:gd name="connsiteX4" fmla="*/ 20801 w 20801"/>
              <a:gd name="connsiteY4" fmla="*/ 20546 h 21393"/>
              <a:gd name="connsiteX5" fmla="*/ 11325 w 20801"/>
              <a:gd name="connsiteY5" fmla="*/ 4533 h 21393"/>
              <a:gd name="connsiteX6" fmla="*/ 12476 w 20801"/>
              <a:gd name="connsiteY6" fmla="*/ 0 h 21393"/>
              <a:gd name="connsiteX7" fmla="*/ 3851 w 20801"/>
              <a:gd name="connsiteY7" fmla="*/ 3487 h 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1" h="21393" extrusionOk="0">
                <a:moveTo>
                  <a:pt x="3851" y="3487"/>
                </a:moveTo>
                <a:cubicBezTo>
                  <a:pt x="566" y="4815"/>
                  <a:pt x="-799" y="7161"/>
                  <a:pt x="468" y="9301"/>
                </a:cubicBezTo>
                <a:lnTo>
                  <a:pt x="4293" y="15854"/>
                </a:lnTo>
                <a:lnTo>
                  <a:pt x="8433" y="21393"/>
                </a:lnTo>
                <a:lnTo>
                  <a:pt x="20801" y="20546"/>
                </a:lnTo>
                <a:lnTo>
                  <a:pt x="11325" y="4533"/>
                </a:lnTo>
                <a:cubicBezTo>
                  <a:pt x="10402" y="2974"/>
                  <a:pt x="10877" y="1305"/>
                  <a:pt x="12476" y="0"/>
                </a:cubicBezTo>
                <a:lnTo>
                  <a:pt x="3851" y="3487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D4CE757F-29A6-4E81-A929-4C6AFA2C84E3}"/>
              </a:ext>
            </a:extLst>
          </p:cNvPr>
          <p:cNvSpPr/>
          <p:nvPr/>
        </p:nvSpPr>
        <p:spPr>
          <a:xfrm>
            <a:off x="4121709" y="4732716"/>
            <a:ext cx="2528308" cy="127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6" extrusionOk="0">
                <a:moveTo>
                  <a:pt x="20041" y="13934"/>
                </a:moveTo>
                <a:lnTo>
                  <a:pt x="21600" y="4495"/>
                </a:lnTo>
                <a:lnTo>
                  <a:pt x="4855" y="4710"/>
                </a:lnTo>
                <a:cubicBezTo>
                  <a:pt x="2919" y="4720"/>
                  <a:pt x="1142" y="2921"/>
                  <a:pt x="0" y="0"/>
                </a:cubicBezTo>
                <a:lnTo>
                  <a:pt x="2173" y="13189"/>
                </a:lnTo>
                <a:cubicBezTo>
                  <a:pt x="3000" y="18209"/>
                  <a:pt x="5358" y="21600"/>
                  <a:pt x="8014" y="21585"/>
                </a:cubicBezTo>
                <a:lnTo>
                  <a:pt x="16367" y="21542"/>
                </a:lnTo>
                <a:cubicBezTo>
                  <a:pt x="18073" y="20271"/>
                  <a:pt x="19449" y="17522"/>
                  <a:pt x="20041" y="13934"/>
                </a:cubicBezTo>
                <a:close/>
              </a:path>
            </a:pathLst>
          </a:custGeom>
          <a:solidFill>
            <a:srgbClr val="CB1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8A25B8-5FCD-49EB-9C3D-52D663B7F565}"/>
              </a:ext>
            </a:extLst>
          </p:cNvPr>
          <p:cNvSpPr txBox="1"/>
          <p:nvPr/>
        </p:nvSpPr>
        <p:spPr>
          <a:xfrm>
            <a:off x="8438949" y="2710181"/>
            <a:ext cx="2854037" cy="83099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lang="es-ES" sz="1200" noProof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</a:rPr>
              <a:t>La seguridad del canal electrónico tiene una influencia positiva sobre la calidad percibida en el uso del canal electrónico.</a:t>
            </a:r>
            <a:endParaRPr lang="en-US" sz="1200" noProof="1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5D8D75-0D1E-4FD9-B001-2B4D4D1CBB7D}"/>
              </a:ext>
            </a:extLst>
          </p:cNvPr>
          <p:cNvSpPr txBox="1"/>
          <p:nvPr/>
        </p:nvSpPr>
        <p:spPr>
          <a:xfrm>
            <a:off x="1308257" y="5077252"/>
            <a:ext cx="2854037" cy="1015663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lang="es-ES" sz="1200" noProof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empatía producida por la personalización y amplia oferta del servicio influyen positivamente en la percepción de la calidad del canal utilizado.</a:t>
            </a:r>
            <a:endParaRPr kumimoji="0" lang="en-US" sz="120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D41C94F-BAB6-4556-8A12-376B2E05A129}"/>
              </a:ext>
            </a:extLst>
          </p:cNvPr>
          <p:cNvSpPr txBox="1"/>
          <p:nvPr/>
        </p:nvSpPr>
        <p:spPr>
          <a:xfrm>
            <a:off x="8130326" y="4728476"/>
            <a:ext cx="2854037" cy="1015663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lang="es-ES" sz="1200" noProof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capacidad de respuesta que tiene la institución financiera respecto a los requerimientos del afectan positivamente la percepción de la calidad del cliente.</a:t>
            </a:r>
            <a:endParaRPr kumimoji="0" lang="en-US" sz="120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F726EE7-D7A3-4D64-9F78-753C2D3A8550}"/>
              </a:ext>
            </a:extLst>
          </p:cNvPr>
          <p:cNvSpPr txBox="1"/>
          <p:nvPr/>
        </p:nvSpPr>
        <p:spPr>
          <a:xfrm>
            <a:off x="3788452" y="1113861"/>
            <a:ext cx="4449739" cy="64633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lang="es-ES" sz="1200" noProof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interfaz del canal electrónico afecta positivamente a la percepción de la calidad y nivel de satisfacción del cliente hacia su servicio bancario</a:t>
            </a:r>
            <a:endParaRPr kumimoji="0" lang="en-US" sz="120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73">
            <a:extLst>
              <a:ext uri="{FF2B5EF4-FFF2-40B4-BE49-F238E27FC236}">
                <a16:creationId xmlns:a16="http://schemas.microsoft.com/office/drawing/2014/main" id="{C8A1D101-86C9-4AB9-B39C-500A6F43A9E7}"/>
              </a:ext>
            </a:extLst>
          </p:cNvPr>
          <p:cNvSpPr txBox="1"/>
          <p:nvPr/>
        </p:nvSpPr>
        <p:spPr>
          <a:xfrm>
            <a:off x="5499139" y="1995622"/>
            <a:ext cx="797852" cy="70788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kumimoji="0" lang="en-US" sz="4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8" name="TextBox 73">
            <a:extLst>
              <a:ext uri="{FF2B5EF4-FFF2-40B4-BE49-F238E27FC236}">
                <a16:creationId xmlns:a16="http://schemas.microsoft.com/office/drawing/2014/main" id="{E681F6FD-B756-4CD3-BB12-C267C005632E}"/>
              </a:ext>
            </a:extLst>
          </p:cNvPr>
          <p:cNvSpPr txBox="1"/>
          <p:nvPr/>
        </p:nvSpPr>
        <p:spPr>
          <a:xfrm>
            <a:off x="6891781" y="2771736"/>
            <a:ext cx="797852" cy="70788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lang="en-US" sz="4000" b="1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kumimoji="0" lang="en-US" sz="4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73">
            <a:extLst>
              <a:ext uri="{FF2B5EF4-FFF2-40B4-BE49-F238E27FC236}">
                <a16:creationId xmlns:a16="http://schemas.microsoft.com/office/drawing/2014/main" id="{8FE8ABAD-EB1B-4BE7-81B5-D75DC330FFF9}"/>
              </a:ext>
            </a:extLst>
          </p:cNvPr>
          <p:cNvSpPr txBox="1"/>
          <p:nvPr/>
        </p:nvSpPr>
        <p:spPr>
          <a:xfrm>
            <a:off x="6754816" y="4877910"/>
            <a:ext cx="797852" cy="70788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kumimoji="0" lang="en-US" sz="4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6" name="TextBox 73">
            <a:extLst>
              <a:ext uri="{FF2B5EF4-FFF2-40B4-BE49-F238E27FC236}">
                <a16:creationId xmlns:a16="http://schemas.microsoft.com/office/drawing/2014/main" id="{CD53B5BF-1DEA-46DB-80E9-35963C9A4850}"/>
              </a:ext>
            </a:extLst>
          </p:cNvPr>
          <p:cNvSpPr txBox="1"/>
          <p:nvPr/>
        </p:nvSpPr>
        <p:spPr>
          <a:xfrm>
            <a:off x="4831182" y="5140166"/>
            <a:ext cx="797852" cy="70788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kumimoji="0" lang="en-US" sz="4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47" name="TextBox 73">
            <a:extLst>
              <a:ext uri="{FF2B5EF4-FFF2-40B4-BE49-F238E27FC236}">
                <a16:creationId xmlns:a16="http://schemas.microsoft.com/office/drawing/2014/main" id="{D5C8894D-49E9-40DB-9AA2-9DDDEE10A068}"/>
              </a:ext>
            </a:extLst>
          </p:cNvPr>
          <p:cNvSpPr txBox="1"/>
          <p:nvPr/>
        </p:nvSpPr>
        <p:spPr>
          <a:xfrm>
            <a:off x="3901841" y="3116551"/>
            <a:ext cx="797852" cy="70788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lang="en-US" sz="4000" b="1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kumimoji="0" lang="en-US" sz="4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4">
            <a:extLst>
              <a:ext uri="{FF2B5EF4-FFF2-40B4-BE49-F238E27FC236}">
                <a16:creationId xmlns:a16="http://schemas.microsoft.com/office/drawing/2014/main" id="{C898D14D-D106-434C-847B-F1B98FD10C1E}"/>
              </a:ext>
            </a:extLst>
          </p:cNvPr>
          <p:cNvSpPr txBox="1"/>
          <p:nvPr/>
        </p:nvSpPr>
        <p:spPr>
          <a:xfrm>
            <a:off x="978493" y="3054995"/>
            <a:ext cx="2854037" cy="83099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 algn="ctr" defTabSz="914354">
              <a:defRPr/>
            </a:pPr>
            <a:r>
              <a:rPr lang="es-ES" sz="1200" noProof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fiabilidad que brindan los canales electrónicos tiene una influencia positiva sobre la percepción de la calidad del cliente. </a:t>
            </a:r>
            <a:endParaRPr kumimoji="0" lang="en-US" sz="120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6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4637" y="4292699"/>
            <a:ext cx="2803494" cy="1449445"/>
          </a:xfrm>
        </p:spPr>
        <p:txBody>
          <a:bodyPr>
            <a:noAutofit/>
          </a:bodyPr>
          <a:lstStyle/>
          <a:p>
            <a:r>
              <a:rPr lang="es-EC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¿QUÉ ES EL SERVICIO BANCARIO?</a:t>
            </a:r>
          </a:p>
        </p:txBody>
      </p:sp>
      <p:sp>
        <p:nvSpPr>
          <p:cNvPr id="12" name="Oval 36">
            <a:extLst>
              <a:ext uri="{FF2B5EF4-FFF2-40B4-BE49-F238E27FC236}">
                <a16:creationId xmlns:a16="http://schemas.microsoft.com/office/drawing/2014/main" id="{578C7940-39A5-4D62-AE5A-CC273D78E8BC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489E9EC-25A7-45DE-94C7-3C4B6118FFAA}"/>
              </a:ext>
            </a:extLst>
          </p:cNvPr>
          <p:cNvSpPr/>
          <p:nvPr/>
        </p:nvSpPr>
        <p:spPr>
          <a:xfrm>
            <a:off x="1311842" y="2599020"/>
            <a:ext cx="2027583" cy="9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0B69FD0-3610-4DF8-A4E1-BABFD5BD7FE9}"/>
              </a:ext>
            </a:extLst>
          </p:cNvPr>
          <p:cNvSpPr/>
          <p:nvPr/>
        </p:nvSpPr>
        <p:spPr>
          <a:xfrm>
            <a:off x="901148" y="5158901"/>
            <a:ext cx="2438276" cy="9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b="1" dirty="0">
                <a:solidFill>
                  <a:srgbClr val="282F39"/>
                </a:solidFill>
                <a:latin typeface="Open Sans" panose="020B0606030504020204" pitchFamily="34" charset="0"/>
              </a:rPr>
              <a:t>La fidelización</a:t>
            </a: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 se basa en acercarse al cliente a través de 7 estrategias</a:t>
            </a:r>
            <a:endParaRPr lang="es-ES" sz="15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C5CCC602-F8C8-4269-81BB-F904E515889C}"/>
              </a:ext>
            </a:extLst>
          </p:cNvPr>
          <p:cNvSpPr/>
          <p:nvPr/>
        </p:nvSpPr>
        <p:spPr>
          <a:xfrm>
            <a:off x="901148" y="4031590"/>
            <a:ext cx="2418423" cy="9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Para generar </a:t>
            </a:r>
            <a:r>
              <a:rPr lang="es-EC" sz="1500" b="1" dirty="0">
                <a:solidFill>
                  <a:srgbClr val="282F39"/>
                </a:solidFill>
                <a:latin typeface="Open Sans" panose="020B0606030504020204" pitchFamily="34" charset="0"/>
              </a:rPr>
              <a:t>captación </a:t>
            </a:r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de recursos se busca la fidelización del cliente</a:t>
            </a:r>
            <a:endParaRPr lang="es-ES" sz="15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8BFB5A1-B082-4356-BE4E-653505CB77F9}"/>
              </a:ext>
            </a:extLst>
          </p:cNvPr>
          <p:cNvSpPr/>
          <p:nvPr/>
        </p:nvSpPr>
        <p:spPr>
          <a:xfrm>
            <a:off x="940905" y="2830184"/>
            <a:ext cx="2457058" cy="95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Captación y colocación de Productos</a:t>
            </a:r>
            <a:endParaRPr lang="es-ES" sz="15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40D07DD-A804-4AAE-8AF8-F6860229711D}"/>
              </a:ext>
            </a:extLst>
          </p:cNvPr>
          <p:cNvSpPr txBox="1">
            <a:spLocks/>
          </p:cNvSpPr>
          <p:nvPr/>
        </p:nvSpPr>
        <p:spPr>
          <a:xfrm>
            <a:off x="10207631" y="1987506"/>
            <a:ext cx="1560299" cy="451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C" sz="2000" b="1" noProof="1">
                <a:solidFill>
                  <a:srgbClr val="282F39"/>
                </a:solidFill>
                <a:latin typeface="Open Sans" panose="020B0606030504020204" pitchFamily="34" charset="0"/>
              </a:rPr>
              <a:t>7 Estrategias</a:t>
            </a:r>
          </a:p>
        </p:txBody>
      </p:sp>
      <p:grpSp>
        <p:nvGrpSpPr>
          <p:cNvPr id="55" name="Group 59">
            <a:extLst>
              <a:ext uri="{FF2B5EF4-FFF2-40B4-BE49-F238E27FC236}">
                <a16:creationId xmlns:a16="http://schemas.microsoft.com/office/drawing/2014/main" id="{53DF92DA-6F8C-4A48-9F3E-8990CFB537AC}"/>
              </a:ext>
            </a:extLst>
          </p:cNvPr>
          <p:cNvGrpSpPr/>
          <p:nvPr/>
        </p:nvGrpSpPr>
        <p:grpSpPr>
          <a:xfrm>
            <a:off x="9433996" y="4132705"/>
            <a:ext cx="465677" cy="470919"/>
            <a:chOff x="2010880" y="2246539"/>
            <a:chExt cx="3384551" cy="3422650"/>
          </a:xfrm>
          <a:solidFill>
            <a:srgbClr val="FFFFFF"/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1526EE18-7D05-4EDF-8906-750794398A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0880" y="2246539"/>
              <a:ext cx="3384550" cy="3422650"/>
            </a:xfrm>
            <a:custGeom>
              <a:avLst/>
              <a:gdLst>
                <a:gd name="T0" fmla="*/ 802 w 1098"/>
                <a:gd name="T1" fmla="*/ 525 h 1101"/>
                <a:gd name="T2" fmla="*/ 1063 w 1098"/>
                <a:gd name="T3" fmla="*/ 294 h 1101"/>
                <a:gd name="T4" fmla="*/ 1065 w 1098"/>
                <a:gd name="T5" fmla="*/ 111 h 1101"/>
                <a:gd name="T6" fmla="*/ 883 w 1098"/>
                <a:gd name="T7" fmla="*/ 0 h 1101"/>
                <a:gd name="T8" fmla="*/ 606 w 1098"/>
                <a:gd name="T9" fmla="*/ 229 h 1101"/>
                <a:gd name="T10" fmla="*/ 587 w 1098"/>
                <a:gd name="T11" fmla="*/ 393 h 1101"/>
                <a:gd name="T12" fmla="*/ 660 w 1098"/>
                <a:gd name="T13" fmla="*/ 316 h 1101"/>
                <a:gd name="T14" fmla="*/ 887 w 1098"/>
                <a:gd name="T15" fmla="*/ 91 h 1101"/>
                <a:gd name="T16" fmla="*/ 1005 w 1098"/>
                <a:gd name="T17" fmla="*/ 216 h 1101"/>
                <a:gd name="T18" fmla="*/ 780 w 1098"/>
                <a:gd name="T19" fmla="*/ 436 h 1101"/>
                <a:gd name="T20" fmla="*/ 704 w 1098"/>
                <a:gd name="T21" fmla="*/ 507 h 1101"/>
                <a:gd name="T22" fmla="*/ 439 w 1098"/>
                <a:gd name="T23" fmla="*/ 773 h 1101"/>
                <a:gd name="T24" fmla="*/ 231 w 1098"/>
                <a:gd name="T25" fmla="*/ 997 h 1101"/>
                <a:gd name="T26" fmla="*/ 97 w 1098"/>
                <a:gd name="T27" fmla="*/ 914 h 1101"/>
                <a:gd name="T28" fmla="*/ 296 w 1098"/>
                <a:gd name="T29" fmla="*/ 668 h 1101"/>
                <a:gd name="T30" fmla="*/ 374 w 1098"/>
                <a:gd name="T31" fmla="*/ 606 h 1101"/>
                <a:gd name="T32" fmla="*/ 388 w 1098"/>
                <a:gd name="T33" fmla="*/ 586 h 1101"/>
                <a:gd name="T34" fmla="*/ 142 w 1098"/>
                <a:gd name="T35" fmla="*/ 693 h 1101"/>
                <a:gd name="T36" fmla="*/ 27 w 1098"/>
                <a:gd name="T37" fmla="*/ 979 h 1101"/>
                <a:gd name="T38" fmla="*/ 289 w 1098"/>
                <a:gd name="T39" fmla="*/ 1068 h 1101"/>
                <a:gd name="T40" fmla="*/ 487 w 1098"/>
                <a:gd name="T41" fmla="*/ 871 h 1101"/>
                <a:gd name="T42" fmla="*/ 509 w 1098"/>
                <a:gd name="T43" fmla="*/ 704 h 1101"/>
                <a:gd name="T44" fmla="*/ 472 w 1098"/>
                <a:gd name="T45" fmla="*/ 548 h 1101"/>
                <a:gd name="T46" fmla="*/ 318 w 1098"/>
                <a:gd name="T47" fmla="*/ 686 h 1101"/>
                <a:gd name="T48" fmla="*/ 349 w 1098"/>
                <a:gd name="T49" fmla="*/ 803 h 1101"/>
                <a:gd name="T50" fmla="*/ 547 w 1098"/>
                <a:gd name="T51" fmla="*/ 631 h 1101"/>
                <a:gd name="T52" fmla="*/ 534 w 1098"/>
                <a:gd name="T53" fmla="*/ 599 h 1101"/>
                <a:gd name="T54" fmla="*/ 493 w 1098"/>
                <a:gd name="T55" fmla="*/ 577 h 1101"/>
                <a:gd name="T56" fmla="*/ 648 w 1098"/>
                <a:gd name="T57" fmla="*/ 540 h 1101"/>
                <a:gd name="T58" fmla="*/ 804 w 1098"/>
                <a:gd name="T59" fmla="*/ 374 h 1101"/>
                <a:gd name="T60" fmla="*/ 701 w 1098"/>
                <a:gd name="T61" fmla="*/ 303 h 1101"/>
                <a:gd name="T62" fmla="*/ 558 w 1098"/>
                <a:gd name="T63" fmla="*/ 447 h 1101"/>
                <a:gd name="T64" fmla="*/ 598 w 1098"/>
                <a:gd name="T65" fmla="*/ 454 h 1101"/>
                <a:gd name="T66" fmla="*/ 625 w 1098"/>
                <a:gd name="T67" fmla="*/ 495 h 1101"/>
                <a:gd name="T68" fmla="*/ 633 w 1098"/>
                <a:gd name="T69" fmla="*/ 516 h 1101"/>
                <a:gd name="T70" fmla="*/ 645 w 1098"/>
                <a:gd name="T71" fmla="*/ 543 h 1101"/>
                <a:gd name="T72" fmla="*/ 652 w 1098"/>
                <a:gd name="T73" fmla="*/ 661 h 1101"/>
                <a:gd name="T74" fmla="*/ 764 w 1098"/>
                <a:gd name="T75" fmla="*/ 789 h 1101"/>
                <a:gd name="T76" fmla="*/ 789 w 1098"/>
                <a:gd name="T77" fmla="*/ 765 h 1101"/>
                <a:gd name="T78" fmla="*/ 216 w 1098"/>
                <a:gd name="T79" fmla="*/ 432 h 1101"/>
                <a:gd name="T80" fmla="*/ 322 w 1098"/>
                <a:gd name="T81" fmla="*/ 474 h 1101"/>
                <a:gd name="T82" fmla="*/ 389 w 1098"/>
                <a:gd name="T83" fmla="*/ 456 h 1101"/>
                <a:gd name="T84" fmla="*/ 216 w 1098"/>
                <a:gd name="T85" fmla="*/ 432 h 1101"/>
                <a:gd name="T86" fmla="*/ 672 w 1098"/>
                <a:gd name="T87" fmla="*/ 828 h 1101"/>
                <a:gd name="T88" fmla="*/ 620 w 1098"/>
                <a:gd name="T89" fmla="*/ 695 h 1101"/>
                <a:gd name="T90" fmla="*/ 630 w 1098"/>
                <a:gd name="T91" fmla="*/ 802 h 1101"/>
                <a:gd name="T92" fmla="*/ 668 w 1098"/>
                <a:gd name="T93" fmla="*/ 879 h 1101"/>
                <a:gd name="T94" fmla="*/ 870 w 1098"/>
                <a:gd name="T95" fmla="*/ 679 h 1101"/>
                <a:gd name="T96" fmla="*/ 830 w 1098"/>
                <a:gd name="T97" fmla="*/ 637 h 1101"/>
                <a:gd name="T98" fmla="*/ 695 w 1098"/>
                <a:gd name="T99" fmla="*/ 620 h 1101"/>
                <a:gd name="T100" fmla="*/ 845 w 1098"/>
                <a:gd name="T101" fmla="*/ 677 h 1101"/>
                <a:gd name="T102" fmla="*/ 416 w 1098"/>
                <a:gd name="T103" fmla="*/ 242 h 1101"/>
                <a:gd name="T104" fmla="*/ 455 w 1098"/>
                <a:gd name="T105" fmla="*/ 387 h 1101"/>
                <a:gd name="T106" fmla="*/ 476 w 1098"/>
                <a:gd name="T107" fmla="*/ 333 h 1101"/>
                <a:gd name="T108" fmla="*/ 428 w 1098"/>
                <a:gd name="T109" fmla="*/ 217 h 1101"/>
                <a:gd name="T110" fmla="*/ 318 w 1098"/>
                <a:gd name="T111" fmla="*/ 301 h 1101"/>
                <a:gd name="T112" fmla="*/ 410 w 1098"/>
                <a:gd name="T113" fmla="*/ 435 h 1101"/>
                <a:gd name="T114" fmla="*/ 439 w 1098"/>
                <a:gd name="T115" fmla="*/ 41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8" h="1101">
                  <a:moveTo>
                    <a:pt x="704" y="507"/>
                  </a:moveTo>
                  <a:cubicBezTo>
                    <a:pt x="706" y="509"/>
                    <a:pt x="706" y="510"/>
                    <a:pt x="707" y="510"/>
                  </a:cubicBezTo>
                  <a:cubicBezTo>
                    <a:pt x="737" y="523"/>
                    <a:pt x="769" y="530"/>
                    <a:pt x="802" y="525"/>
                  </a:cubicBezTo>
                  <a:cubicBezTo>
                    <a:pt x="824" y="522"/>
                    <a:pt x="843" y="514"/>
                    <a:pt x="858" y="499"/>
                  </a:cubicBezTo>
                  <a:cubicBezTo>
                    <a:pt x="875" y="483"/>
                    <a:pt x="892" y="466"/>
                    <a:pt x="908" y="449"/>
                  </a:cubicBezTo>
                  <a:cubicBezTo>
                    <a:pt x="960" y="397"/>
                    <a:pt x="1011" y="346"/>
                    <a:pt x="1063" y="294"/>
                  </a:cubicBezTo>
                  <a:cubicBezTo>
                    <a:pt x="1075" y="283"/>
                    <a:pt x="1084" y="269"/>
                    <a:pt x="1089" y="254"/>
                  </a:cubicBezTo>
                  <a:cubicBezTo>
                    <a:pt x="1098" y="228"/>
                    <a:pt x="1098" y="202"/>
                    <a:pt x="1092" y="175"/>
                  </a:cubicBezTo>
                  <a:cubicBezTo>
                    <a:pt x="1087" y="152"/>
                    <a:pt x="1077" y="131"/>
                    <a:pt x="1065" y="111"/>
                  </a:cubicBezTo>
                  <a:cubicBezTo>
                    <a:pt x="1046" y="81"/>
                    <a:pt x="1022" y="57"/>
                    <a:pt x="993" y="37"/>
                  </a:cubicBezTo>
                  <a:cubicBezTo>
                    <a:pt x="977" y="25"/>
                    <a:pt x="959" y="16"/>
                    <a:pt x="940" y="10"/>
                  </a:cubicBezTo>
                  <a:cubicBezTo>
                    <a:pt x="921" y="3"/>
                    <a:pt x="903" y="0"/>
                    <a:pt x="883" y="0"/>
                  </a:cubicBezTo>
                  <a:cubicBezTo>
                    <a:pt x="852" y="0"/>
                    <a:pt x="826" y="9"/>
                    <a:pt x="804" y="31"/>
                  </a:cubicBezTo>
                  <a:cubicBezTo>
                    <a:pt x="770" y="64"/>
                    <a:pt x="736" y="98"/>
                    <a:pt x="702" y="132"/>
                  </a:cubicBezTo>
                  <a:cubicBezTo>
                    <a:pt x="670" y="165"/>
                    <a:pt x="638" y="197"/>
                    <a:pt x="606" y="229"/>
                  </a:cubicBezTo>
                  <a:cubicBezTo>
                    <a:pt x="582" y="252"/>
                    <a:pt x="570" y="279"/>
                    <a:pt x="569" y="311"/>
                  </a:cubicBezTo>
                  <a:cubicBezTo>
                    <a:pt x="569" y="330"/>
                    <a:pt x="572" y="348"/>
                    <a:pt x="577" y="366"/>
                  </a:cubicBezTo>
                  <a:cubicBezTo>
                    <a:pt x="580" y="375"/>
                    <a:pt x="584" y="383"/>
                    <a:pt x="587" y="393"/>
                  </a:cubicBezTo>
                  <a:cubicBezTo>
                    <a:pt x="589" y="392"/>
                    <a:pt x="589" y="391"/>
                    <a:pt x="590" y="391"/>
                  </a:cubicBezTo>
                  <a:cubicBezTo>
                    <a:pt x="612" y="368"/>
                    <a:pt x="635" y="345"/>
                    <a:pt x="658" y="322"/>
                  </a:cubicBezTo>
                  <a:cubicBezTo>
                    <a:pt x="659" y="321"/>
                    <a:pt x="660" y="318"/>
                    <a:pt x="660" y="316"/>
                  </a:cubicBezTo>
                  <a:cubicBezTo>
                    <a:pt x="660" y="309"/>
                    <a:pt x="661" y="303"/>
                    <a:pt x="666" y="297"/>
                  </a:cubicBezTo>
                  <a:cubicBezTo>
                    <a:pt x="732" y="232"/>
                    <a:pt x="798" y="166"/>
                    <a:pt x="863" y="100"/>
                  </a:cubicBezTo>
                  <a:cubicBezTo>
                    <a:pt x="870" y="93"/>
                    <a:pt x="878" y="90"/>
                    <a:pt x="887" y="91"/>
                  </a:cubicBezTo>
                  <a:cubicBezTo>
                    <a:pt x="903" y="92"/>
                    <a:pt x="918" y="98"/>
                    <a:pt x="932" y="106"/>
                  </a:cubicBezTo>
                  <a:cubicBezTo>
                    <a:pt x="960" y="122"/>
                    <a:pt x="982" y="145"/>
                    <a:pt x="996" y="175"/>
                  </a:cubicBezTo>
                  <a:cubicBezTo>
                    <a:pt x="1002" y="188"/>
                    <a:pt x="1005" y="202"/>
                    <a:pt x="1005" y="216"/>
                  </a:cubicBezTo>
                  <a:cubicBezTo>
                    <a:pt x="1004" y="221"/>
                    <a:pt x="1002" y="225"/>
                    <a:pt x="998" y="229"/>
                  </a:cubicBezTo>
                  <a:cubicBezTo>
                    <a:pt x="933" y="295"/>
                    <a:pt x="867" y="361"/>
                    <a:pt x="802" y="427"/>
                  </a:cubicBezTo>
                  <a:cubicBezTo>
                    <a:pt x="796" y="433"/>
                    <a:pt x="789" y="436"/>
                    <a:pt x="780" y="436"/>
                  </a:cubicBezTo>
                  <a:cubicBezTo>
                    <a:pt x="778" y="436"/>
                    <a:pt x="776" y="437"/>
                    <a:pt x="775" y="438"/>
                  </a:cubicBezTo>
                  <a:cubicBezTo>
                    <a:pt x="760" y="452"/>
                    <a:pt x="747" y="466"/>
                    <a:pt x="732" y="480"/>
                  </a:cubicBezTo>
                  <a:cubicBezTo>
                    <a:pt x="723" y="489"/>
                    <a:pt x="714" y="498"/>
                    <a:pt x="704" y="507"/>
                  </a:cubicBezTo>
                  <a:close/>
                  <a:moveTo>
                    <a:pt x="509" y="704"/>
                  </a:moveTo>
                  <a:cubicBezTo>
                    <a:pt x="507" y="706"/>
                    <a:pt x="506" y="706"/>
                    <a:pt x="505" y="707"/>
                  </a:cubicBezTo>
                  <a:cubicBezTo>
                    <a:pt x="483" y="729"/>
                    <a:pt x="461" y="751"/>
                    <a:pt x="439" y="773"/>
                  </a:cubicBezTo>
                  <a:cubicBezTo>
                    <a:pt x="436" y="776"/>
                    <a:pt x="435" y="778"/>
                    <a:pt x="435" y="782"/>
                  </a:cubicBezTo>
                  <a:cubicBezTo>
                    <a:pt x="436" y="789"/>
                    <a:pt x="434" y="795"/>
                    <a:pt x="428" y="801"/>
                  </a:cubicBezTo>
                  <a:cubicBezTo>
                    <a:pt x="362" y="866"/>
                    <a:pt x="297" y="932"/>
                    <a:pt x="231" y="997"/>
                  </a:cubicBezTo>
                  <a:cubicBezTo>
                    <a:pt x="224" y="1004"/>
                    <a:pt x="217" y="1006"/>
                    <a:pt x="208" y="1005"/>
                  </a:cubicBezTo>
                  <a:cubicBezTo>
                    <a:pt x="194" y="1004"/>
                    <a:pt x="181" y="1000"/>
                    <a:pt x="169" y="993"/>
                  </a:cubicBezTo>
                  <a:cubicBezTo>
                    <a:pt x="136" y="975"/>
                    <a:pt x="111" y="949"/>
                    <a:pt x="97" y="914"/>
                  </a:cubicBezTo>
                  <a:cubicBezTo>
                    <a:pt x="93" y="903"/>
                    <a:pt x="90" y="891"/>
                    <a:pt x="91" y="880"/>
                  </a:cubicBezTo>
                  <a:cubicBezTo>
                    <a:pt x="92" y="875"/>
                    <a:pt x="94" y="871"/>
                    <a:pt x="97" y="868"/>
                  </a:cubicBezTo>
                  <a:cubicBezTo>
                    <a:pt x="163" y="801"/>
                    <a:pt x="230" y="735"/>
                    <a:pt x="296" y="668"/>
                  </a:cubicBezTo>
                  <a:cubicBezTo>
                    <a:pt x="301" y="663"/>
                    <a:pt x="307" y="660"/>
                    <a:pt x="315" y="661"/>
                  </a:cubicBezTo>
                  <a:cubicBezTo>
                    <a:pt x="318" y="661"/>
                    <a:pt x="321" y="659"/>
                    <a:pt x="323" y="657"/>
                  </a:cubicBezTo>
                  <a:cubicBezTo>
                    <a:pt x="340" y="640"/>
                    <a:pt x="357" y="623"/>
                    <a:pt x="374" y="606"/>
                  </a:cubicBezTo>
                  <a:cubicBezTo>
                    <a:pt x="380" y="600"/>
                    <a:pt x="386" y="594"/>
                    <a:pt x="391" y="589"/>
                  </a:cubicBezTo>
                  <a:cubicBezTo>
                    <a:pt x="391" y="588"/>
                    <a:pt x="390" y="587"/>
                    <a:pt x="390" y="587"/>
                  </a:cubicBezTo>
                  <a:cubicBezTo>
                    <a:pt x="389" y="587"/>
                    <a:pt x="388" y="586"/>
                    <a:pt x="388" y="586"/>
                  </a:cubicBezTo>
                  <a:cubicBezTo>
                    <a:pt x="359" y="574"/>
                    <a:pt x="329" y="567"/>
                    <a:pt x="298" y="571"/>
                  </a:cubicBezTo>
                  <a:cubicBezTo>
                    <a:pt x="274" y="574"/>
                    <a:pt x="253" y="582"/>
                    <a:pt x="237" y="599"/>
                  </a:cubicBezTo>
                  <a:cubicBezTo>
                    <a:pt x="205" y="630"/>
                    <a:pt x="173" y="661"/>
                    <a:pt x="142" y="693"/>
                  </a:cubicBezTo>
                  <a:cubicBezTo>
                    <a:pt x="107" y="728"/>
                    <a:pt x="72" y="764"/>
                    <a:pt x="36" y="799"/>
                  </a:cubicBezTo>
                  <a:cubicBezTo>
                    <a:pt x="11" y="823"/>
                    <a:pt x="0" y="852"/>
                    <a:pt x="0" y="886"/>
                  </a:cubicBezTo>
                  <a:cubicBezTo>
                    <a:pt x="0" y="920"/>
                    <a:pt x="11" y="951"/>
                    <a:pt x="27" y="979"/>
                  </a:cubicBezTo>
                  <a:cubicBezTo>
                    <a:pt x="49" y="1016"/>
                    <a:pt x="78" y="1046"/>
                    <a:pt x="115" y="1067"/>
                  </a:cubicBezTo>
                  <a:cubicBezTo>
                    <a:pt x="150" y="1088"/>
                    <a:pt x="188" y="1101"/>
                    <a:pt x="231" y="1095"/>
                  </a:cubicBezTo>
                  <a:cubicBezTo>
                    <a:pt x="253" y="1092"/>
                    <a:pt x="273" y="1084"/>
                    <a:pt x="289" y="1068"/>
                  </a:cubicBezTo>
                  <a:cubicBezTo>
                    <a:pt x="300" y="1058"/>
                    <a:pt x="310" y="1047"/>
                    <a:pt x="321" y="1037"/>
                  </a:cubicBezTo>
                  <a:cubicBezTo>
                    <a:pt x="344" y="1013"/>
                    <a:pt x="368" y="990"/>
                    <a:pt x="392" y="966"/>
                  </a:cubicBezTo>
                  <a:cubicBezTo>
                    <a:pt x="423" y="934"/>
                    <a:pt x="454" y="902"/>
                    <a:pt x="487" y="871"/>
                  </a:cubicBezTo>
                  <a:cubicBezTo>
                    <a:pt x="517" y="843"/>
                    <a:pt x="530" y="809"/>
                    <a:pt x="526" y="769"/>
                  </a:cubicBezTo>
                  <a:cubicBezTo>
                    <a:pt x="525" y="756"/>
                    <a:pt x="522" y="743"/>
                    <a:pt x="518" y="730"/>
                  </a:cubicBezTo>
                  <a:cubicBezTo>
                    <a:pt x="516" y="722"/>
                    <a:pt x="512" y="713"/>
                    <a:pt x="509" y="704"/>
                  </a:cubicBezTo>
                  <a:close/>
                  <a:moveTo>
                    <a:pt x="503" y="549"/>
                  </a:moveTo>
                  <a:cubicBezTo>
                    <a:pt x="498" y="550"/>
                    <a:pt x="494" y="551"/>
                    <a:pt x="490" y="552"/>
                  </a:cubicBezTo>
                  <a:cubicBezTo>
                    <a:pt x="483" y="555"/>
                    <a:pt x="477" y="555"/>
                    <a:pt x="472" y="548"/>
                  </a:cubicBezTo>
                  <a:cubicBezTo>
                    <a:pt x="472" y="547"/>
                    <a:pt x="470" y="547"/>
                    <a:pt x="470" y="546"/>
                  </a:cubicBezTo>
                  <a:cubicBezTo>
                    <a:pt x="464" y="543"/>
                    <a:pt x="462" y="543"/>
                    <a:pt x="458" y="547"/>
                  </a:cubicBezTo>
                  <a:cubicBezTo>
                    <a:pt x="411" y="593"/>
                    <a:pt x="365" y="640"/>
                    <a:pt x="318" y="686"/>
                  </a:cubicBezTo>
                  <a:cubicBezTo>
                    <a:pt x="311" y="693"/>
                    <a:pt x="303" y="700"/>
                    <a:pt x="298" y="708"/>
                  </a:cubicBezTo>
                  <a:cubicBezTo>
                    <a:pt x="288" y="723"/>
                    <a:pt x="289" y="739"/>
                    <a:pt x="296" y="755"/>
                  </a:cubicBezTo>
                  <a:cubicBezTo>
                    <a:pt x="306" y="779"/>
                    <a:pt x="324" y="796"/>
                    <a:pt x="349" y="803"/>
                  </a:cubicBezTo>
                  <a:cubicBezTo>
                    <a:pt x="367" y="808"/>
                    <a:pt x="383" y="805"/>
                    <a:pt x="397" y="791"/>
                  </a:cubicBezTo>
                  <a:cubicBezTo>
                    <a:pt x="446" y="741"/>
                    <a:pt x="496" y="692"/>
                    <a:pt x="546" y="642"/>
                  </a:cubicBezTo>
                  <a:cubicBezTo>
                    <a:pt x="549" y="638"/>
                    <a:pt x="550" y="635"/>
                    <a:pt x="547" y="631"/>
                  </a:cubicBezTo>
                  <a:cubicBezTo>
                    <a:pt x="541" y="632"/>
                    <a:pt x="535" y="632"/>
                    <a:pt x="528" y="633"/>
                  </a:cubicBezTo>
                  <a:cubicBezTo>
                    <a:pt x="532" y="624"/>
                    <a:pt x="535" y="617"/>
                    <a:pt x="538" y="609"/>
                  </a:cubicBezTo>
                  <a:cubicBezTo>
                    <a:pt x="540" y="603"/>
                    <a:pt x="541" y="603"/>
                    <a:pt x="534" y="599"/>
                  </a:cubicBezTo>
                  <a:cubicBezTo>
                    <a:pt x="530" y="597"/>
                    <a:pt x="528" y="595"/>
                    <a:pt x="529" y="590"/>
                  </a:cubicBezTo>
                  <a:cubicBezTo>
                    <a:pt x="530" y="586"/>
                    <a:pt x="530" y="581"/>
                    <a:pt x="531" y="577"/>
                  </a:cubicBezTo>
                  <a:cubicBezTo>
                    <a:pt x="518" y="577"/>
                    <a:pt x="506" y="577"/>
                    <a:pt x="493" y="577"/>
                  </a:cubicBezTo>
                  <a:cubicBezTo>
                    <a:pt x="497" y="567"/>
                    <a:pt x="500" y="559"/>
                    <a:pt x="503" y="549"/>
                  </a:cubicBezTo>
                  <a:close/>
                  <a:moveTo>
                    <a:pt x="645" y="543"/>
                  </a:moveTo>
                  <a:cubicBezTo>
                    <a:pt x="647" y="542"/>
                    <a:pt x="648" y="541"/>
                    <a:pt x="648" y="540"/>
                  </a:cubicBezTo>
                  <a:cubicBezTo>
                    <a:pt x="665" y="523"/>
                    <a:pt x="682" y="507"/>
                    <a:pt x="698" y="490"/>
                  </a:cubicBezTo>
                  <a:cubicBezTo>
                    <a:pt x="730" y="458"/>
                    <a:pt x="761" y="427"/>
                    <a:pt x="793" y="395"/>
                  </a:cubicBezTo>
                  <a:cubicBezTo>
                    <a:pt x="799" y="389"/>
                    <a:pt x="803" y="382"/>
                    <a:pt x="804" y="374"/>
                  </a:cubicBezTo>
                  <a:cubicBezTo>
                    <a:pt x="807" y="353"/>
                    <a:pt x="800" y="335"/>
                    <a:pt x="786" y="319"/>
                  </a:cubicBezTo>
                  <a:cubicBezTo>
                    <a:pt x="776" y="307"/>
                    <a:pt x="762" y="298"/>
                    <a:pt x="746" y="293"/>
                  </a:cubicBezTo>
                  <a:cubicBezTo>
                    <a:pt x="730" y="289"/>
                    <a:pt x="714" y="291"/>
                    <a:pt x="701" y="303"/>
                  </a:cubicBezTo>
                  <a:cubicBezTo>
                    <a:pt x="692" y="312"/>
                    <a:pt x="683" y="321"/>
                    <a:pt x="674" y="330"/>
                  </a:cubicBezTo>
                  <a:cubicBezTo>
                    <a:pt x="641" y="364"/>
                    <a:pt x="607" y="398"/>
                    <a:pt x="573" y="433"/>
                  </a:cubicBezTo>
                  <a:cubicBezTo>
                    <a:pt x="568" y="438"/>
                    <a:pt x="563" y="442"/>
                    <a:pt x="558" y="447"/>
                  </a:cubicBezTo>
                  <a:cubicBezTo>
                    <a:pt x="562" y="450"/>
                    <a:pt x="566" y="452"/>
                    <a:pt x="570" y="455"/>
                  </a:cubicBezTo>
                  <a:cubicBezTo>
                    <a:pt x="574" y="459"/>
                    <a:pt x="578" y="459"/>
                    <a:pt x="583" y="458"/>
                  </a:cubicBezTo>
                  <a:cubicBezTo>
                    <a:pt x="588" y="456"/>
                    <a:pt x="593" y="456"/>
                    <a:pt x="598" y="454"/>
                  </a:cubicBezTo>
                  <a:cubicBezTo>
                    <a:pt x="595" y="464"/>
                    <a:pt x="592" y="472"/>
                    <a:pt x="589" y="482"/>
                  </a:cubicBezTo>
                  <a:cubicBezTo>
                    <a:pt x="602" y="482"/>
                    <a:pt x="614" y="482"/>
                    <a:pt x="626" y="482"/>
                  </a:cubicBezTo>
                  <a:cubicBezTo>
                    <a:pt x="626" y="486"/>
                    <a:pt x="626" y="491"/>
                    <a:pt x="625" y="495"/>
                  </a:cubicBezTo>
                  <a:cubicBezTo>
                    <a:pt x="624" y="500"/>
                    <a:pt x="625" y="502"/>
                    <a:pt x="629" y="504"/>
                  </a:cubicBezTo>
                  <a:cubicBezTo>
                    <a:pt x="636" y="508"/>
                    <a:pt x="636" y="508"/>
                    <a:pt x="633" y="515"/>
                  </a:cubicBezTo>
                  <a:cubicBezTo>
                    <a:pt x="633" y="516"/>
                    <a:pt x="633" y="516"/>
                    <a:pt x="633" y="516"/>
                  </a:cubicBezTo>
                  <a:cubicBezTo>
                    <a:pt x="630" y="523"/>
                    <a:pt x="627" y="530"/>
                    <a:pt x="624" y="538"/>
                  </a:cubicBezTo>
                  <a:cubicBezTo>
                    <a:pt x="631" y="537"/>
                    <a:pt x="638" y="537"/>
                    <a:pt x="644" y="536"/>
                  </a:cubicBezTo>
                  <a:cubicBezTo>
                    <a:pt x="644" y="538"/>
                    <a:pt x="645" y="540"/>
                    <a:pt x="645" y="543"/>
                  </a:cubicBezTo>
                  <a:close/>
                  <a:moveTo>
                    <a:pt x="668" y="650"/>
                  </a:moveTo>
                  <a:cubicBezTo>
                    <a:pt x="668" y="650"/>
                    <a:pt x="668" y="651"/>
                    <a:pt x="668" y="651"/>
                  </a:cubicBezTo>
                  <a:cubicBezTo>
                    <a:pt x="660" y="651"/>
                    <a:pt x="655" y="654"/>
                    <a:pt x="652" y="661"/>
                  </a:cubicBezTo>
                  <a:cubicBezTo>
                    <a:pt x="649" y="668"/>
                    <a:pt x="650" y="674"/>
                    <a:pt x="655" y="680"/>
                  </a:cubicBezTo>
                  <a:cubicBezTo>
                    <a:pt x="659" y="684"/>
                    <a:pt x="663" y="688"/>
                    <a:pt x="667" y="692"/>
                  </a:cubicBezTo>
                  <a:cubicBezTo>
                    <a:pt x="700" y="724"/>
                    <a:pt x="732" y="757"/>
                    <a:pt x="764" y="789"/>
                  </a:cubicBezTo>
                  <a:cubicBezTo>
                    <a:pt x="769" y="793"/>
                    <a:pt x="774" y="796"/>
                    <a:pt x="781" y="795"/>
                  </a:cubicBezTo>
                  <a:cubicBezTo>
                    <a:pt x="787" y="793"/>
                    <a:pt x="792" y="789"/>
                    <a:pt x="794" y="783"/>
                  </a:cubicBezTo>
                  <a:cubicBezTo>
                    <a:pt x="796" y="776"/>
                    <a:pt x="794" y="770"/>
                    <a:pt x="789" y="765"/>
                  </a:cubicBezTo>
                  <a:cubicBezTo>
                    <a:pt x="753" y="729"/>
                    <a:pt x="716" y="692"/>
                    <a:pt x="680" y="656"/>
                  </a:cubicBezTo>
                  <a:cubicBezTo>
                    <a:pt x="677" y="653"/>
                    <a:pt x="672" y="652"/>
                    <a:pt x="668" y="650"/>
                  </a:cubicBezTo>
                  <a:close/>
                  <a:moveTo>
                    <a:pt x="216" y="432"/>
                  </a:moveTo>
                  <a:cubicBezTo>
                    <a:pt x="217" y="435"/>
                    <a:pt x="217" y="438"/>
                    <a:pt x="219" y="440"/>
                  </a:cubicBezTo>
                  <a:cubicBezTo>
                    <a:pt x="222" y="447"/>
                    <a:pt x="228" y="449"/>
                    <a:pt x="235" y="450"/>
                  </a:cubicBezTo>
                  <a:cubicBezTo>
                    <a:pt x="264" y="458"/>
                    <a:pt x="293" y="466"/>
                    <a:pt x="322" y="474"/>
                  </a:cubicBezTo>
                  <a:cubicBezTo>
                    <a:pt x="341" y="479"/>
                    <a:pt x="361" y="484"/>
                    <a:pt x="380" y="489"/>
                  </a:cubicBezTo>
                  <a:cubicBezTo>
                    <a:pt x="389" y="492"/>
                    <a:pt x="398" y="486"/>
                    <a:pt x="401" y="476"/>
                  </a:cubicBezTo>
                  <a:cubicBezTo>
                    <a:pt x="403" y="468"/>
                    <a:pt x="397" y="458"/>
                    <a:pt x="389" y="456"/>
                  </a:cubicBezTo>
                  <a:cubicBezTo>
                    <a:pt x="367" y="450"/>
                    <a:pt x="346" y="445"/>
                    <a:pt x="324" y="439"/>
                  </a:cubicBezTo>
                  <a:cubicBezTo>
                    <a:pt x="296" y="431"/>
                    <a:pt x="268" y="424"/>
                    <a:pt x="239" y="416"/>
                  </a:cubicBezTo>
                  <a:cubicBezTo>
                    <a:pt x="228" y="413"/>
                    <a:pt x="217" y="421"/>
                    <a:pt x="216" y="432"/>
                  </a:cubicBezTo>
                  <a:close/>
                  <a:moveTo>
                    <a:pt x="681" y="863"/>
                  </a:moveTo>
                  <a:cubicBezTo>
                    <a:pt x="680" y="860"/>
                    <a:pt x="680" y="858"/>
                    <a:pt x="679" y="855"/>
                  </a:cubicBezTo>
                  <a:cubicBezTo>
                    <a:pt x="677" y="846"/>
                    <a:pt x="674" y="837"/>
                    <a:pt x="672" y="828"/>
                  </a:cubicBezTo>
                  <a:cubicBezTo>
                    <a:pt x="666" y="805"/>
                    <a:pt x="660" y="782"/>
                    <a:pt x="654" y="759"/>
                  </a:cubicBezTo>
                  <a:cubicBezTo>
                    <a:pt x="649" y="743"/>
                    <a:pt x="644" y="726"/>
                    <a:pt x="640" y="710"/>
                  </a:cubicBezTo>
                  <a:cubicBezTo>
                    <a:pt x="638" y="699"/>
                    <a:pt x="627" y="693"/>
                    <a:pt x="620" y="695"/>
                  </a:cubicBezTo>
                  <a:cubicBezTo>
                    <a:pt x="609" y="698"/>
                    <a:pt x="604" y="708"/>
                    <a:pt x="607" y="719"/>
                  </a:cubicBezTo>
                  <a:cubicBezTo>
                    <a:pt x="609" y="723"/>
                    <a:pt x="610" y="727"/>
                    <a:pt x="611" y="732"/>
                  </a:cubicBezTo>
                  <a:cubicBezTo>
                    <a:pt x="617" y="755"/>
                    <a:pt x="624" y="779"/>
                    <a:pt x="630" y="802"/>
                  </a:cubicBezTo>
                  <a:cubicBezTo>
                    <a:pt x="633" y="816"/>
                    <a:pt x="637" y="829"/>
                    <a:pt x="640" y="842"/>
                  </a:cubicBezTo>
                  <a:cubicBezTo>
                    <a:pt x="643" y="851"/>
                    <a:pt x="645" y="860"/>
                    <a:pt x="648" y="869"/>
                  </a:cubicBezTo>
                  <a:cubicBezTo>
                    <a:pt x="651" y="877"/>
                    <a:pt x="660" y="881"/>
                    <a:pt x="668" y="879"/>
                  </a:cubicBezTo>
                  <a:cubicBezTo>
                    <a:pt x="675" y="878"/>
                    <a:pt x="680" y="870"/>
                    <a:pt x="681" y="863"/>
                  </a:cubicBezTo>
                  <a:close/>
                  <a:moveTo>
                    <a:pt x="862" y="681"/>
                  </a:moveTo>
                  <a:cubicBezTo>
                    <a:pt x="864" y="681"/>
                    <a:pt x="867" y="680"/>
                    <a:pt x="870" y="679"/>
                  </a:cubicBezTo>
                  <a:cubicBezTo>
                    <a:pt x="877" y="675"/>
                    <a:pt x="880" y="669"/>
                    <a:pt x="879" y="661"/>
                  </a:cubicBezTo>
                  <a:cubicBezTo>
                    <a:pt x="878" y="654"/>
                    <a:pt x="874" y="650"/>
                    <a:pt x="867" y="648"/>
                  </a:cubicBezTo>
                  <a:cubicBezTo>
                    <a:pt x="855" y="644"/>
                    <a:pt x="842" y="641"/>
                    <a:pt x="830" y="637"/>
                  </a:cubicBezTo>
                  <a:cubicBezTo>
                    <a:pt x="807" y="631"/>
                    <a:pt x="784" y="625"/>
                    <a:pt x="761" y="619"/>
                  </a:cubicBezTo>
                  <a:cubicBezTo>
                    <a:pt x="746" y="615"/>
                    <a:pt x="731" y="611"/>
                    <a:pt x="716" y="607"/>
                  </a:cubicBezTo>
                  <a:cubicBezTo>
                    <a:pt x="707" y="605"/>
                    <a:pt x="697" y="611"/>
                    <a:pt x="695" y="620"/>
                  </a:cubicBezTo>
                  <a:cubicBezTo>
                    <a:pt x="693" y="628"/>
                    <a:pt x="699" y="638"/>
                    <a:pt x="707" y="640"/>
                  </a:cubicBezTo>
                  <a:cubicBezTo>
                    <a:pt x="733" y="647"/>
                    <a:pt x="759" y="654"/>
                    <a:pt x="785" y="661"/>
                  </a:cubicBezTo>
                  <a:cubicBezTo>
                    <a:pt x="805" y="666"/>
                    <a:pt x="825" y="672"/>
                    <a:pt x="845" y="677"/>
                  </a:cubicBezTo>
                  <a:cubicBezTo>
                    <a:pt x="851" y="679"/>
                    <a:pt x="856" y="680"/>
                    <a:pt x="862" y="681"/>
                  </a:cubicBezTo>
                  <a:close/>
                  <a:moveTo>
                    <a:pt x="415" y="234"/>
                  </a:moveTo>
                  <a:cubicBezTo>
                    <a:pt x="415" y="236"/>
                    <a:pt x="416" y="239"/>
                    <a:pt x="416" y="242"/>
                  </a:cubicBezTo>
                  <a:cubicBezTo>
                    <a:pt x="420" y="254"/>
                    <a:pt x="423" y="267"/>
                    <a:pt x="427" y="279"/>
                  </a:cubicBezTo>
                  <a:cubicBezTo>
                    <a:pt x="432" y="299"/>
                    <a:pt x="437" y="318"/>
                    <a:pt x="442" y="338"/>
                  </a:cubicBezTo>
                  <a:cubicBezTo>
                    <a:pt x="446" y="354"/>
                    <a:pt x="451" y="370"/>
                    <a:pt x="455" y="387"/>
                  </a:cubicBezTo>
                  <a:cubicBezTo>
                    <a:pt x="458" y="397"/>
                    <a:pt x="467" y="403"/>
                    <a:pt x="477" y="401"/>
                  </a:cubicBezTo>
                  <a:cubicBezTo>
                    <a:pt x="486" y="398"/>
                    <a:pt x="491" y="388"/>
                    <a:pt x="488" y="378"/>
                  </a:cubicBezTo>
                  <a:cubicBezTo>
                    <a:pt x="484" y="363"/>
                    <a:pt x="480" y="348"/>
                    <a:pt x="476" y="333"/>
                  </a:cubicBezTo>
                  <a:cubicBezTo>
                    <a:pt x="470" y="308"/>
                    <a:pt x="463" y="284"/>
                    <a:pt x="457" y="260"/>
                  </a:cubicBezTo>
                  <a:cubicBezTo>
                    <a:pt x="454" y="249"/>
                    <a:pt x="451" y="238"/>
                    <a:pt x="447" y="227"/>
                  </a:cubicBezTo>
                  <a:cubicBezTo>
                    <a:pt x="445" y="219"/>
                    <a:pt x="436" y="215"/>
                    <a:pt x="428" y="217"/>
                  </a:cubicBezTo>
                  <a:cubicBezTo>
                    <a:pt x="421" y="219"/>
                    <a:pt x="415" y="226"/>
                    <a:pt x="415" y="234"/>
                  </a:cubicBezTo>
                  <a:close/>
                  <a:moveTo>
                    <a:pt x="319" y="300"/>
                  </a:moveTo>
                  <a:cubicBezTo>
                    <a:pt x="318" y="300"/>
                    <a:pt x="318" y="301"/>
                    <a:pt x="318" y="301"/>
                  </a:cubicBezTo>
                  <a:cubicBezTo>
                    <a:pt x="311" y="301"/>
                    <a:pt x="305" y="306"/>
                    <a:pt x="302" y="312"/>
                  </a:cubicBezTo>
                  <a:cubicBezTo>
                    <a:pt x="299" y="320"/>
                    <a:pt x="302" y="326"/>
                    <a:pt x="307" y="332"/>
                  </a:cubicBezTo>
                  <a:cubicBezTo>
                    <a:pt x="341" y="366"/>
                    <a:pt x="376" y="400"/>
                    <a:pt x="410" y="435"/>
                  </a:cubicBezTo>
                  <a:cubicBezTo>
                    <a:pt x="414" y="438"/>
                    <a:pt x="417" y="442"/>
                    <a:pt x="422" y="444"/>
                  </a:cubicBezTo>
                  <a:cubicBezTo>
                    <a:pt x="430" y="448"/>
                    <a:pt x="438" y="444"/>
                    <a:pt x="443" y="437"/>
                  </a:cubicBezTo>
                  <a:cubicBezTo>
                    <a:pt x="446" y="432"/>
                    <a:pt x="446" y="422"/>
                    <a:pt x="439" y="416"/>
                  </a:cubicBezTo>
                  <a:cubicBezTo>
                    <a:pt x="403" y="379"/>
                    <a:pt x="367" y="343"/>
                    <a:pt x="331" y="307"/>
                  </a:cubicBezTo>
                  <a:cubicBezTo>
                    <a:pt x="328" y="304"/>
                    <a:pt x="323" y="302"/>
                    <a:pt x="319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4F6A9E4A-89D0-4C4F-8E10-F85E52030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068" y="2246539"/>
              <a:ext cx="1630363" cy="1647825"/>
            </a:xfrm>
            <a:custGeom>
              <a:avLst/>
              <a:gdLst>
                <a:gd name="T0" fmla="*/ 135 w 529"/>
                <a:gd name="T1" fmla="*/ 507 h 530"/>
                <a:gd name="T2" fmla="*/ 163 w 529"/>
                <a:gd name="T3" fmla="*/ 480 h 530"/>
                <a:gd name="T4" fmla="*/ 206 w 529"/>
                <a:gd name="T5" fmla="*/ 438 h 530"/>
                <a:gd name="T6" fmla="*/ 211 w 529"/>
                <a:gd name="T7" fmla="*/ 436 h 530"/>
                <a:gd name="T8" fmla="*/ 233 w 529"/>
                <a:gd name="T9" fmla="*/ 427 h 530"/>
                <a:gd name="T10" fmla="*/ 429 w 529"/>
                <a:gd name="T11" fmla="*/ 229 h 530"/>
                <a:gd name="T12" fmla="*/ 436 w 529"/>
                <a:gd name="T13" fmla="*/ 216 h 530"/>
                <a:gd name="T14" fmla="*/ 427 w 529"/>
                <a:gd name="T15" fmla="*/ 175 h 530"/>
                <a:gd name="T16" fmla="*/ 363 w 529"/>
                <a:gd name="T17" fmla="*/ 106 h 530"/>
                <a:gd name="T18" fmla="*/ 318 w 529"/>
                <a:gd name="T19" fmla="*/ 91 h 530"/>
                <a:gd name="T20" fmla="*/ 294 w 529"/>
                <a:gd name="T21" fmla="*/ 100 h 530"/>
                <a:gd name="T22" fmla="*/ 97 w 529"/>
                <a:gd name="T23" fmla="*/ 297 h 530"/>
                <a:gd name="T24" fmla="*/ 91 w 529"/>
                <a:gd name="T25" fmla="*/ 316 h 530"/>
                <a:gd name="T26" fmla="*/ 89 w 529"/>
                <a:gd name="T27" fmla="*/ 322 h 530"/>
                <a:gd name="T28" fmla="*/ 21 w 529"/>
                <a:gd name="T29" fmla="*/ 391 h 530"/>
                <a:gd name="T30" fmla="*/ 18 w 529"/>
                <a:gd name="T31" fmla="*/ 393 h 530"/>
                <a:gd name="T32" fmla="*/ 8 w 529"/>
                <a:gd name="T33" fmla="*/ 366 h 530"/>
                <a:gd name="T34" fmla="*/ 0 w 529"/>
                <a:gd name="T35" fmla="*/ 311 h 530"/>
                <a:gd name="T36" fmla="*/ 37 w 529"/>
                <a:gd name="T37" fmla="*/ 229 h 530"/>
                <a:gd name="T38" fmla="*/ 133 w 529"/>
                <a:gd name="T39" fmla="*/ 132 h 530"/>
                <a:gd name="T40" fmla="*/ 235 w 529"/>
                <a:gd name="T41" fmla="*/ 31 h 530"/>
                <a:gd name="T42" fmla="*/ 314 w 529"/>
                <a:gd name="T43" fmla="*/ 0 h 530"/>
                <a:gd name="T44" fmla="*/ 371 w 529"/>
                <a:gd name="T45" fmla="*/ 10 h 530"/>
                <a:gd name="T46" fmla="*/ 424 w 529"/>
                <a:gd name="T47" fmla="*/ 37 h 530"/>
                <a:gd name="T48" fmla="*/ 496 w 529"/>
                <a:gd name="T49" fmla="*/ 111 h 530"/>
                <a:gd name="T50" fmla="*/ 523 w 529"/>
                <a:gd name="T51" fmla="*/ 175 h 530"/>
                <a:gd name="T52" fmla="*/ 520 w 529"/>
                <a:gd name="T53" fmla="*/ 254 h 530"/>
                <a:gd name="T54" fmla="*/ 494 w 529"/>
                <a:gd name="T55" fmla="*/ 294 h 530"/>
                <a:gd name="T56" fmla="*/ 339 w 529"/>
                <a:gd name="T57" fmla="*/ 449 h 530"/>
                <a:gd name="T58" fmla="*/ 289 w 529"/>
                <a:gd name="T59" fmla="*/ 499 h 530"/>
                <a:gd name="T60" fmla="*/ 233 w 529"/>
                <a:gd name="T61" fmla="*/ 525 h 530"/>
                <a:gd name="T62" fmla="*/ 138 w 529"/>
                <a:gd name="T63" fmla="*/ 510 h 530"/>
                <a:gd name="T64" fmla="*/ 135 w 529"/>
                <a:gd name="T65" fmla="*/ 50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9" h="530">
                  <a:moveTo>
                    <a:pt x="135" y="507"/>
                  </a:moveTo>
                  <a:cubicBezTo>
                    <a:pt x="145" y="498"/>
                    <a:pt x="154" y="489"/>
                    <a:pt x="163" y="480"/>
                  </a:cubicBezTo>
                  <a:cubicBezTo>
                    <a:pt x="178" y="466"/>
                    <a:pt x="191" y="452"/>
                    <a:pt x="206" y="438"/>
                  </a:cubicBezTo>
                  <a:cubicBezTo>
                    <a:pt x="207" y="437"/>
                    <a:pt x="209" y="436"/>
                    <a:pt x="211" y="436"/>
                  </a:cubicBezTo>
                  <a:cubicBezTo>
                    <a:pt x="220" y="436"/>
                    <a:pt x="227" y="433"/>
                    <a:pt x="233" y="427"/>
                  </a:cubicBezTo>
                  <a:cubicBezTo>
                    <a:pt x="298" y="361"/>
                    <a:pt x="364" y="295"/>
                    <a:pt x="429" y="229"/>
                  </a:cubicBezTo>
                  <a:cubicBezTo>
                    <a:pt x="433" y="225"/>
                    <a:pt x="435" y="221"/>
                    <a:pt x="436" y="216"/>
                  </a:cubicBezTo>
                  <a:cubicBezTo>
                    <a:pt x="436" y="202"/>
                    <a:pt x="433" y="188"/>
                    <a:pt x="427" y="175"/>
                  </a:cubicBezTo>
                  <a:cubicBezTo>
                    <a:pt x="413" y="145"/>
                    <a:pt x="391" y="122"/>
                    <a:pt x="363" y="106"/>
                  </a:cubicBezTo>
                  <a:cubicBezTo>
                    <a:pt x="349" y="98"/>
                    <a:pt x="334" y="92"/>
                    <a:pt x="318" y="91"/>
                  </a:cubicBezTo>
                  <a:cubicBezTo>
                    <a:pt x="309" y="90"/>
                    <a:pt x="301" y="93"/>
                    <a:pt x="294" y="100"/>
                  </a:cubicBezTo>
                  <a:cubicBezTo>
                    <a:pt x="229" y="166"/>
                    <a:pt x="163" y="232"/>
                    <a:pt x="97" y="297"/>
                  </a:cubicBezTo>
                  <a:cubicBezTo>
                    <a:pt x="92" y="303"/>
                    <a:pt x="91" y="309"/>
                    <a:pt x="91" y="316"/>
                  </a:cubicBezTo>
                  <a:cubicBezTo>
                    <a:pt x="91" y="318"/>
                    <a:pt x="90" y="321"/>
                    <a:pt x="89" y="322"/>
                  </a:cubicBezTo>
                  <a:cubicBezTo>
                    <a:pt x="66" y="345"/>
                    <a:pt x="43" y="368"/>
                    <a:pt x="21" y="391"/>
                  </a:cubicBezTo>
                  <a:cubicBezTo>
                    <a:pt x="20" y="391"/>
                    <a:pt x="20" y="392"/>
                    <a:pt x="18" y="393"/>
                  </a:cubicBezTo>
                  <a:cubicBezTo>
                    <a:pt x="15" y="383"/>
                    <a:pt x="11" y="375"/>
                    <a:pt x="8" y="366"/>
                  </a:cubicBezTo>
                  <a:cubicBezTo>
                    <a:pt x="3" y="348"/>
                    <a:pt x="0" y="330"/>
                    <a:pt x="0" y="311"/>
                  </a:cubicBezTo>
                  <a:cubicBezTo>
                    <a:pt x="1" y="279"/>
                    <a:pt x="13" y="252"/>
                    <a:pt x="37" y="229"/>
                  </a:cubicBezTo>
                  <a:cubicBezTo>
                    <a:pt x="69" y="197"/>
                    <a:pt x="101" y="165"/>
                    <a:pt x="133" y="132"/>
                  </a:cubicBezTo>
                  <a:cubicBezTo>
                    <a:pt x="167" y="98"/>
                    <a:pt x="201" y="64"/>
                    <a:pt x="235" y="31"/>
                  </a:cubicBezTo>
                  <a:cubicBezTo>
                    <a:pt x="257" y="9"/>
                    <a:pt x="283" y="0"/>
                    <a:pt x="314" y="0"/>
                  </a:cubicBezTo>
                  <a:cubicBezTo>
                    <a:pt x="334" y="0"/>
                    <a:pt x="352" y="3"/>
                    <a:pt x="371" y="10"/>
                  </a:cubicBezTo>
                  <a:cubicBezTo>
                    <a:pt x="390" y="16"/>
                    <a:pt x="408" y="25"/>
                    <a:pt x="424" y="37"/>
                  </a:cubicBezTo>
                  <a:cubicBezTo>
                    <a:pt x="453" y="57"/>
                    <a:pt x="477" y="81"/>
                    <a:pt x="496" y="111"/>
                  </a:cubicBezTo>
                  <a:cubicBezTo>
                    <a:pt x="508" y="131"/>
                    <a:pt x="518" y="152"/>
                    <a:pt x="523" y="175"/>
                  </a:cubicBezTo>
                  <a:cubicBezTo>
                    <a:pt x="529" y="202"/>
                    <a:pt x="529" y="228"/>
                    <a:pt x="520" y="254"/>
                  </a:cubicBezTo>
                  <a:cubicBezTo>
                    <a:pt x="515" y="269"/>
                    <a:pt x="506" y="283"/>
                    <a:pt x="494" y="294"/>
                  </a:cubicBezTo>
                  <a:cubicBezTo>
                    <a:pt x="442" y="346"/>
                    <a:pt x="391" y="397"/>
                    <a:pt x="339" y="449"/>
                  </a:cubicBezTo>
                  <a:cubicBezTo>
                    <a:pt x="323" y="466"/>
                    <a:pt x="306" y="483"/>
                    <a:pt x="289" y="499"/>
                  </a:cubicBezTo>
                  <a:cubicBezTo>
                    <a:pt x="274" y="514"/>
                    <a:pt x="255" y="522"/>
                    <a:pt x="233" y="525"/>
                  </a:cubicBezTo>
                  <a:cubicBezTo>
                    <a:pt x="200" y="530"/>
                    <a:pt x="168" y="523"/>
                    <a:pt x="138" y="510"/>
                  </a:cubicBezTo>
                  <a:cubicBezTo>
                    <a:pt x="137" y="510"/>
                    <a:pt x="137" y="509"/>
                    <a:pt x="135" y="5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2E0A401C-DD7D-4AE5-AD13-5C899240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880" y="4008664"/>
              <a:ext cx="1633538" cy="1660525"/>
            </a:xfrm>
            <a:custGeom>
              <a:avLst/>
              <a:gdLst>
                <a:gd name="T0" fmla="*/ 509 w 530"/>
                <a:gd name="T1" fmla="*/ 137 h 534"/>
                <a:gd name="T2" fmla="*/ 518 w 530"/>
                <a:gd name="T3" fmla="*/ 163 h 534"/>
                <a:gd name="T4" fmla="*/ 526 w 530"/>
                <a:gd name="T5" fmla="*/ 202 h 534"/>
                <a:gd name="T6" fmla="*/ 487 w 530"/>
                <a:gd name="T7" fmla="*/ 304 h 534"/>
                <a:gd name="T8" fmla="*/ 392 w 530"/>
                <a:gd name="T9" fmla="*/ 399 h 534"/>
                <a:gd name="T10" fmla="*/ 321 w 530"/>
                <a:gd name="T11" fmla="*/ 470 h 534"/>
                <a:gd name="T12" fmla="*/ 289 w 530"/>
                <a:gd name="T13" fmla="*/ 501 h 534"/>
                <a:gd name="T14" fmla="*/ 231 w 530"/>
                <a:gd name="T15" fmla="*/ 528 h 534"/>
                <a:gd name="T16" fmla="*/ 115 w 530"/>
                <a:gd name="T17" fmla="*/ 500 h 534"/>
                <a:gd name="T18" fmla="*/ 27 w 530"/>
                <a:gd name="T19" fmla="*/ 412 h 534"/>
                <a:gd name="T20" fmla="*/ 0 w 530"/>
                <a:gd name="T21" fmla="*/ 319 h 534"/>
                <a:gd name="T22" fmla="*/ 36 w 530"/>
                <a:gd name="T23" fmla="*/ 232 h 534"/>
                <a:gd name="T24" fmla="*/ 142 w 530"/>
                <a:gd name="T25" fmla="*/ 126 h 534"/>
                <a:gd name="T26" fmla="*/ 237 w 530"/>
                <a:gd name="T27" fmla="*/ 32 h 534"/>
                <a:gd name="T28" fmla="*/ 298 w 530"/>
                <a:gd name="T29" fmla="*/ 4 h 534"/>
                <a:gd name="T30" fmla="*/ 388 w 530"/>
                <a:gd name="T31" fmla="*/ 19 h 534"/>
                <a:gd name="T32" fmla="*/ 390 w 530"/>
                <a:gd name="T33" fmla="*/ 20 h 534"/>
                <a:gd name="T34" fmla="*/ 391 w 530"/>
                <a:gd name="T35" fmla="*/ 22 h 534"/>
                <a:gd name="T36" fmla="*/ 374 w 530"/>
                <a:gd name="T37" fmla="*/ 39 h 534"/>
                <a:gd name="T38" fmla="*/ 323 w 530"/>
                <a:gd name="T39" fmla="*/ 90 h 534"/>
                <a:gd name="T40" fmla="*/ 315 w 530"/>
                <a:gd name="T41" fmla="*/ 94 h 534"/>
                <a:gd name="T42" fmla="*/ 296 w 530"/>
                <a:gd name="T43" fmla="*/ 101 h 534"/>
                <a:gd name="T44" fmla="*/ 97 w 530"/>
                <a:gd name="T45" fmla="*/ 301 h 534"/>
                <a:gd name="T46" fmla="*/ 91 w 530"/>
                <a:gd name="T47" fmla="*/ 313 h 534"/>
                <a:gd name="T48" fmla="*/ 97 w 530"/>
                <a:gd name="T49" fmla="*/ 347 h 534"/>
                <a:gd name="T50" fmla="*/ 169 w 530"/>
                <a:gd name="T51" fmla="*/ 426 h 534"/>
                <a:gd name="T52" fmla="*/ 208 w 530"/>
                <a:gd name="T53" fmla="*/ 438 h 534"/>
                <a:gd name="T54" fmla="*/ 231 w 530"/>
                <a:gd name="T55" fmla="*/ 430 h 534"/>
                <a:gd name="T56" fmla="*/ 428 w 530"/>
                <a:gd name="T57" fmla="*/ 234 h 534"/>
                <a:gd name="T58" fmla="*/ 435 w 530"/>
                <a:gd name="T59" fmla="*/ 215 h 534"/>
                <a:gd name="T60" fmla="*/ 439 w 530"/>
                <a:gd name="T61" fmla="*/ 206 h 534"/>
                <a:gd name="T62" fmla="*/ 505 w 530"/>
                <a:gd name="T63" fmla="*/ 140 h 534"/>
                <a:gd name="T64" fmla="*/ 509 w 530"/>
                <a:gd name="T65" fmla="*/ 13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0" h="534">
                  <a:moveTo>
                    <a:pt x="509" y="137"/>
                  </a:moveTo>
                  <a:cubicBezTo>
                    <a:pt x="512" y="146"/>
                    <a:pt x="516" y="155"/>
                    <a:pt x="518" y="163"/>
                  </a:cubicBezTo>
                  <a:cubicBezTo>
                    <a:pt x="522" y="176"/>
                    <a:pt x="525" y="189"/>
                    <a:pt x="526" y="202"/>
                  </a:cubicBezTo>
                  <a:cubicBezTo>
                    <a:pt x="530" y="242"/>
                    <a:pt x="517" y="276"/>
                    <a:pt x="487" y="304"/>
                  </a:cubicBezTo>
                  <a:cubicBezTo>
                    <a:pt x="454" y="335"/>
                    <a:pt x="423" y="367"/>
                    <a:pt x="392" y="399"/>
                  </a:cubicBezTo>
                  <a:cubicBezTo>
                    <a:pt x="368" y="423"/>
                    <a:pt x="344" y="446"/>
                    <a:pt x="321" y="470"/>
                  </a:cubicBezTo>
                  <a:cubicBezTo>
                    <a:pt x="310" y="480"/>
                    <a:pt x="300" y="491"/>
                    <a:pt x="289" y="501"/>
                  </a:cubicBezTo>
                  <a:cubicBezTo>
                    <a:pt x="273" y="517"/>
                    <a:pt x="253" y="525"/>
                    <a:pt x="231" y="528"/>
                  </a:cubicBezTo>
                  <a:cubicBezTo>
                    <a:pt x="188" y="534"/>
                    <a:pt x="150" y="521"/>
                    <a:pt x="115" y="500"/>
                  </a:cubicBezTo>
                  <a:cubicBezTo>
                    <a:pt x="78" y="479"/>
                    <a:pt x="49" y="449"/>
                    <a:pt x="27" y="412"/>
                  </a:cubicBezTo>
                  <a:cubicBezTo>
                    <a:pt x="11" y="384"/>
                    <a:pt x="0" y="353"/>
                    <a:pt x="0" y="319"/>
                  </a:cubicBezTo>
                  <a:cubicBezTo>
                    <a:pt x="0" y="285"/>
                    <a:pt x="11" y="256"/>
                    <a:pt x="36" y="232"/>
                  </a:cubicBezTo>
                  <a:cubicBezTo>
                    <a:pt x="72" y="197"/>
                    <a:pt x="107" y="161"/>
                    <a:pt x="142" y="126"/>
                  </a:cubicBezTo>
                  <a:cubicBezTo>
                    <a:pt x="173" y="94"/>
                    <a:pt x="205" y="63"/>
                    <a:pt x="237" y="32"/>
                  </a:cubicBezTo>
                  <a:cubicBezTo>
                    <a:pt x="253" y="15"/>
                    <a:pt x="274" y="7"/>
                    <a:pt x="298" y="4"/>
                  </a:cubicBezTo>
                  <a:cubicBezTo>
                    <a:pt x="329" y="0"/>
                    <a:pt x="359" y="7"/>
                    <a:pt x="388" y="19"/>
                  </a:cubicBezTo>
                  <a:cubicBezTo>
                    <a:pt x="388" y="19"/>
                    <a:pt x="389" y="20"/>
                    <a:pt x="390" y="20"/>
                  </a:cubicBezTo>
                  <a:cubicBezTo>
                    <a:pt x="390" y="20"/>
                    <a:pt x="391" y="21"/>
                    <a:pt x="391" y="22"/>
                  </a:cubicBezTo>
                  <a:cubicBezTo>
                    <a:pt x="386" y="27"/>
                    <a:pt x="380" y="33"/>
                    <a:pt x="374" y="39"/>
                  </a:cubicBezTo>
                  <a:cubicBezTo>
                    <a:pt x="357" y="56"/>
                    <a:pt x="340" y="73"/>
                    <a:pt x="323" y="90"/>
                  </a:cubicBezTo>
                  <a:cubicBezTo>
                    <a:pt x="321" y="92"/>
                    <a:pt x="318" y="94"/>
                    <a:pt x="315" y="94"/>
                  </a:cubicBezTo>
                  <a:cubicBezTo>
                    <a:pt x="307" y="93"/>
                    <a:pt x="301" y="96"/>
                    <a:pt x="296" y="101"/>
                  </a:cubicBezTo>
                  <a:cubicBezTo>
                    <a:pt x="230" y="168"/>
                    <a:pt x="163" y="234"/>
                    <a:pt x="97" y="301"/>
                  </a:cubicBezTo>
                  <a:cubicBezTo>
                    <a:pt x="94" y="304"/>
                    <a:pt x="92" y="308"/>
                    <a:pt x="91" y="313"/>
                  </a:cubicBezTo>
                  <a:cubicBezTo>
                    <a:pt x="90" y="324"/>
                    <a:pt x="93" y="336"/>
                    <a:pt x="97" y="347"/>
                  </a:cubicBezTo>
                  <a:cubicBezTo>
                    <a:pt x="111" y="382"/>
                    <a:pt x="136" y="408"/>
                    <a:pt x="169" y="426"/>
                  </a:cubicBezTo>
                  <a:cubicBezTo>
                    <a:pt x="181" y="433"/>
                    <a:pt x="194" y="437"/>
                    <a:pt x="208" y="438"/>
                  </a:cubicBezTo>
                  <a:cubicBezTo>
                    <a:pt x="217" y="439"/>
                    <a:pt x="224" y="437"/>
                    <a:pt x="231" y="430"/>
                  </a:cubicBezTo>
                  <a:cubicBezTo>
                    <a:pt x="297" y="365"/>
                    <a:pt x="362" y="299"/>
                    <a:pt x="428" y="234"/>
                  </a:cubicBezTo>
                  <a:cubicBezTo>
                    <a:pt x="434" y="228"/>
                    <a:pt x="436" y="222"/>
                    <a:pt x="435" y="215"/>
                  </a:cubicBezTo>
                  <a:cubicBezTo>
                    <a:pt x="435" y="211"/>
                    <a:pt x="436" y="209"/>
                    <a:pt x="439" y="206"/>
                  </a:cubicBezTo>
                  <a:cubicBezTo>
                    <a:pt x="461" y="184"/>
                    <a:pt x="483" y="162"/>
                    <a:pt x="505" y="140"/>
                  </a:cubicBezTo>
                  <a:cubicBezTo>
                    <a:pt x="506" y="139"/>
                    <a:pt x="507" y="139"/>
                    <a:pt x="50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6797BD38-F039-45C0-BB22-D83F20D8B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293" y="3934052"/>
              <a:ext cx="808038" cy="823913"/>
            </a:xfrm>
            <a:custGeom>
              <a:avLst/>
              <a:gdLst>
                <a:gd name="T0" fmla="*/ 215 w 262"/>
                <a:gd name="T1" fmla="*/ 6 h 265"/>
                <a:gd name="T2" fmla="*/ 205 w 262"/>
                <a:gd name="T3" fmla="*/ 34 h 265"/>
                <a:gd name="T4" fmla="*/ 243 w 262"/>
                <a:gd name="T5" fmla="*/ 34 h 265"/>
                <a:gd name="T6" fmla="*/ 241 w 262"/>
                <a:gd name="T7" fmla="*/ 47 h 265"/>
                <a:gd name="T8" fmla="*/ 246 w 262"/>
                <a:gd name="T9" fmla="*/ 56 h 265"/>
                <a:gd name="T10" fmla="*/ 250 w 262"/>
                <a:gd name="T11" fmla="*/ 66 h 265"/>
                <a:gd name="T12" fmla="*/ 240 w 262"/>
                <a:gd name="T13" fmla="*/ 90 h 265"/>
                <a:gd name="T14" fmla="*/ 259 w 262"/>
                <a:gd name="T15" fmla="*/ 88 h 265"/>
                <a:gd name="T16" fmla="*/ 258 w 262"/>
                <a:gd name="T17" fmla="*/ 99 h 265"/>
                <a:gd name="T18" fmla="*/ 109 w 262"/>
                <a:gd name="T19" fmla="*/ 248 h 265"/>
                <a:gd name="T20" fmla="*/ 61 w 262"/>
                <a:gd name="T21" fmla="*/ 260 h 265"/>
                <a:gd name="T22" fmla="*/ 8 w 262"/>
                <a:gd name="T23" fmla="*/ 212 h 265"/>
                <a:gd name="T24" fmla="*/ 10 w 262"/>
                <a:gd name="T25" fmla="*/ 165 h 265"/>
                <a:gd name="T26" fmla="*/ 30 w 262"/>
                <a:gd name="T27" fmla="*/ 143 h 265"/>
                <a:gd name="T28" fmla="*/ 170 w 262"/>
                <a:gd name="T29" fmla="*/ 4 h 265"/>
                <a:gd name="T30" fmla="*/ 182 w 262"/>
                <a:gd name="T31" fmla="*/ 3 h 265"/>
                <a:gd name="T32" fmla="*/ 184 w 262"/>
                <a:gd name="T33" fmla="*/ 5 h 265"/>
                <a:gd name="T34" fmla="*/ 202 w 262"/>
                <a:gd name="T35" fmla="*/ 9 h 265"/>
                <a:gd name="T36" fmla="*/ 215 w 262"/>
                <a:gd name="T37" fmla="*/ 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265">
                  <a:moveTo>
                    <a:pt x="215" y="6"/>
                  </a:moveTo>
                  <a:cubicBezTo>
                    <a:pt x="212" y="16"/>
                    <a:pt x="209" y="24"/>
                    <a:pt x="205" y="34"/>
                  </a:cubicBezTo>
                  <a:cubicBezTo>
                    <a:pt x="218" y="34"/>
                    <a:pt x="230" y="34"/>
                    <a:pt x="243" y="34"/>
                  </a:cubicBezTo>
                  <a:cubicBezTo>
                    <a:pt x="242" y="38"/>
                    <a:pt x="242" y="43"/>
                    <a:pt x="241" y="47"/>
                  </a:cubicBezTo>
                  <a:cubicBezTo>
                    <a:pt x="240" y="52"/>
                    <a:pt x="242" y="54"/>
                    <a:pt x="246" y="56"/>
                  </a:cubicBezTo>
                  <a:cubicBezTo>
                    <a:pt x="253" y="60"/>
                    <a:pt x="252" y="60"/>
                    <a:pt x="250" y="66"/>
                  </a:cubicBezTo>
                  <a:cubicBezTo>
                    <a:pt x="247" y="74"/>
                    <a:pt x="244" y="81"/>
                    <a:pt x="240" y="90"/>
                  </a:cubicBezTo>
                  <a:cubicBezTo>
                    <a:pt x="247" y="89"/>
                    <a:pt x="253" y="89"/>
                    <a:pt x="259" y="88"/>
                  </a:cubicBezTo>
                  <a:cubicBezTo>
                    <a:pt x="262" y="92"/>
                    <a:pt x="261" y="95"/>
                    <a:pt x="258" y="99"/>
                  </a:cubicBezTo>
                  <a:cubicBezTo>
                    <a:pt x="208" y="149"/>
                    <a:pt x="158" y="198"/>
                    <a:pt x="109" y="248"/>
                  </a:cubicBezTo>
                  <a:cubicBezTo>
                    <a:pt x="95" y="262"/>
                    <a:pt x="79" y="265"/>
                    <a:pt x="61" y="260"/>
                  </a:cubicBezTo>
                  <a:cubicBezTo>
                    <a:pt x="36" y="253"/>
                    <a:pt x="18" y="236"/>
                    <a:pt x="8" y="212"/>
                  </a:cubicBezTo>
                  <a:cubicBezTo>
                    <a:pt x="1" y="196"/>
                    <a:pt x="0" y="180"/>
                    <a:pt x="10" y="165"/>
                  </a:cubicBezTo>
                  <a:cubicBezTo>
                    <a:pt x="15" y="157"/>
                    <a:pt x="23" y="150"/>
                    <a:pt x="30" y="143"/>
                  </a:cubicBezTo>
                  <a:cubicBezTo>
                    <a:pt x="77" y="97"/>
                    <a:pt x="123" y="50"/>
                    <a:pt x="170" y="4"/>
                  </a:cubicBezTo>
                  <a:cubicBezTo>
                    <a:pt x="174" y="0"/>
                    <a:pt x="176" y="0"/>
                    <a:pt x="182" y="3"/>
                  </a:cubicBezTo>
                  <a:cubicBezTo>
                    <a:pt x="182" y="4"/>
                    <a:pt x="184" y="4"/>
                    <a:pt x="184" y="5"/>
                  </a:cubicBezTo>
                  <a:cubicBezTo>
                    <a:pt x="189" y="12"/>
                    <a:pt x="195" y="12"/>
                    <a:pt x="202" y="9"/>
                  </a:cubicBezTo>
                  <a:cubicBezTo>
                    <a:pt x="206" y="8"/>
                    <a:pt x="210" y="7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1E7C48D9-B58F-4E16-85E6-930E06C57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143" y="3145064"/>
              <a:ext cx="768350" cy="788988"/>
            </a:xfrm>
            <a:custGeom>
              <a:avLst/>
              <a:gdLst>
                <a:gd name="T0" fmla="*/ 87 w 249"/>
                <a:gd name="T1" fmla="*/ 254 h 254"/>
                <a:gd name="T2" fmla="*/ 86 w 249"/>
                <a:gd name="T3" fmla="*/ 247 h 254"/>
                <a:gd name="T4" fmla="*/ 66 w 249"/>
                <a:gd name="T5" fmla="*/ 249 h 254"/>
                <a:gd name="T6" fmla="*/ 75 w 249"/>
                <a:gd name="T7" fmla="*/ 227 h 254"/>
                <a:gd name="T8" fmla="*/ 75 w 249"/>
                <a:gd name="T9" fmla="*/ 226 h 254"/>
                <a:gd name="T10" fmla="*/ 71 w 249"/>
                <a:gd name="T11" fmla="*/ 215 h 254"/>
                <a:gd name="T12" fmla="*/ 67 w 249"/>
                <a:gd name="T13" fmla="*/ 206 h 254"/>
                <a:gd name="T14" fmla="*/ 68 w 249"/>
                <a:gd name="T15" fmla="*/ 193 h 254"/>
                <a:gd name="T16" fmla="*/ 31 w 249"/>
                <a:gd name="T17" fmla="*/ 193 h 254"/>
                <a:gd name="T18" fmla="*/ 40 w 249"/>
                <a:gd name="T19" fmla="*/ 165 h 254"/>
                <a:gd name="T20" fmla="*/ 25 w 249"/>
                <a:gd name="T21" fmla="*/ 169 h 254"/>
                <a:gd name="T22" fmla="*/ 12 w 249"/>
                <a:gd name="T23" fmla="*/ 166 h 254"/>
                <a:gd name="T24" fmla="*/ 0 w 249"/>
                <a:gd name="T25" fmla="*/ 158 h 254"/>
                <a:gd name="T26" fmla="*/ 15 w 249"/>
                <a:gd name="T27" fmla="*/ 144 h 254"/>
                <a:gd name="T28" fmla="*/ 116 w 249"/>
                <a:gd name="T29" fmla="*/ 41 h 254"/>
                <a:gd name="T30" fmla="*/ 143 w 249"/>
                <a:gd name="T31" fmla="*/ 14 h 254"/>
                <a:gd name="T32" fmla="*/ 188 w 249"/>
                <a:gd name="T33" fmla="*/ 4 h 254"/>
                <a:gd name="T34" fmla="*/ 228 w 249"/>
                <a:gd name="T35" fmla="*/ 30 h 254"/>
                <a:gd name="T36" fmla="*/ 246 w 249"/>
                <a:gd name="T37" fmla="*/ 85 h 254"/>
                <a:gd name="T38" fmla="*/ 235 w 249"/>
                <a:gd name="T39" fmla="*/ 106 h 254"/>
                <a:gd name="T40" fmla="*/ 140 w 249"/>
                <a:gd name="T41" fmla="*/ 201 h 254"/>
                <a:gd name="T42" fmla="*/ 90 w 249"/>
                <a:gd name="T43" fmla="*/ 251 h 254"/>
                <a:gd name="T44" fmla="*/ 87 w 249"/>
                <a:gd name="T4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254">
                  <a:moveTo>
                    <a:pt x="87" y="254"/>
                  </a:moveTo>
                  <a:cubicBezTo>
                    <a:pt x="87" y="251"/>
                    <a:pt x="86" y="249"/>
                    <a:pt x="86" y="247"/>
                  </a:cubicBezTo>
                  <a:cubicBezTo>
                    <a:pt x="80" y="248"/>
                    <a:pt x="73" y="248"/>
                    <a:pt x="66" y="249"/>
                  </a:cubicBezTo>
                  <a:cubicBezTo>
                    <a:pt x="69" y="241"/>
                    <a:pt x="72" y="234"/>
                    <a:pt x="75" y="227"/>
                  </a:cubicBezTo>
                  <a:cubicBezTo>
                    <a:pt x="75" y="227"/>
                    <a:pt x="75" y="227"/>
                    <a:pt x="75" y="226"/>
                  </a:cubicBezTo>
                  <a:cubicBezTo>
                    <a:pt x="78" y="219"/>
                    <a:pt x="78" y="219"/>
                    <a:pt x="71" y="215"/>
                  </a:cubicBezTo>
                  <a:cubicBezTo>
                    <a:pt x="67" y="213"/>
                    <a:pt x="66" y="211"/>
                    <a:pt x="67" y="206"/>
                  </a:cubicBezTo>
                  <a:cubicBezTo>
                    <a:pt x="68" y="202"/>
                    <a:pt x="68" y="197"/>
                    <a:pt x="68" y="193"/>
                  </a:cubicBezTo>
                  <a:cubicBezTo>
                    <a:pt x="56" y="193"/>
                    <a:pt x="44" y="193"/>
                    <a:pt x="31" y="193"/>
                  </a:cubicBezTo>
                  <a:cubicBezTo>
                    <a:pt x="34" y="183"/>
                    <a:pt x="37" y="175"/>
                    <a:pt x="40" y="165"/>
                  </a:cubicBezTo>
                  <a:cubicBezTo>
                    <a:pt x="35" y="167"/>
                    <a:pt x="30" y="167"/>
                    <a:pt x="25" y="169"/>
                  </a:cubicBezTo>
                  <a:cubicBezTo>
                    <a:pt x="20" y="170"/>
                    <a:pt x="16" y="170"/>
                    <a:pt x="12" y="166"/>
                  </a:cubicBezTo>
                  <a:cubicBezTo>
                    <a:pt x="8" y="163"/>
                    <a:pt x="4" y="161"/>
                    <a:pt x="0" y="158"/>
                  </a:cubicBezTo>
                  <a:cubicBezTo>
                    <a:pt x="5" y="153"/>
                    <a:pt x="10" y="149"/>
                    <a:pt x="15" y="144"/>
                  </a:cubicBezTo>
                  <a:cubicBezTo>
                    <a:pt x="49" y="109"/>
                    <a:pt x="83" y="75"/>
                    <a:pt x="116" y="41"/>
                  </a:cubicBezTo>
                  <a:cubicBezTo>
                    <a:pt x="125" y="32"/>
                    <a:pt x="134" y="23"/>
                    <a:pt x="143" y="14"/>
                  </a:cubicBezTo>
                  <a:cubicBezTo>
                    <a:pt x="156" y="2"/>
                    <a:pt x="172" y="0"/>
                    <a:pt x="188" y="4"/>
                  </a:cubicBezTo>
                  <a:cubicBezTo>
                    <a:pt x="204" y="9"/>
                    <a:pt x="218" y="18"/>
                    <a:pt x="228" y="30"/>
                  </a:cubicBezTo>
                  <a:cubicBezTo>
                    <a:pt x="242" y="46"/>
                    <a:pt x="249" y="64"/>
                    <a:pt x="246" y="85"/>
                  </a:cubicBezTo>
                  <a:cubicBezTo>
                    <a:pt x="245" y="93"/>
                    <a:pt x="241" y="100"/>
                    <a:pt x="235" y="106"/>
                  </a:cubicBezTo>
                  <a:cubicBezTo>
                    <a:pt x="203" y="138"/>
                    <a:pt x="172" y="169"/>
                    <a:pt x="140" y="201"/>
                  </a:cubicBezTo>
                  <a:cubicBezTo>
                    <a:pt x="124" y="218"/>
                    <a:pt x="107" y="234"/>
                    <a:pt x="90" y="251"/>
                  </a:cubicBezTo>
                  <a:cubicBezTo>
                    <a:pt x="90" y="252"/>
                    <a:pt x="89" y="253"/>
                    <a:pt x="87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9C03A79C-182B-4FC5-B934-E494D04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30" y="4267427"/>
              <a:ext cx="454025" cy="454025"/>
            </a:xfrm>
            <a:custGeom>
              <a:avLst/>
              <a:gdLst>
                <a:gd name="T0" fmla="*/ 19 w 147"/>
                <a:gd name="T1" fmla="*/ 0 h 146"/>
                <a:gd name="T2" fmla="*/ 31 w 147"/>
                <a:gd name="T3" fmla="*/ 6 h 146"/>
                <a:gd name="T4" fmla="*/ 140 w 147"/>
                <a:gd name="T5" fmla="*/ 115 h 146"/>
                <a:gd name="T6" fmla="*/ 145 w 147"/>
                <a:gd name="T7" fmla="*/ 133 h 146"/>
                <a:gd name="T8" fmla="*/ 132 w 147"/>
                <a:gd name="T9" fmla="*/ 145 h 146"/>
                <a:gd name="T10" fmla="*/ 115 w 147"/>
                <a:gd name="T11" fmla="*/ 139 h 146"/>
                <a:gd name="T12" fmla="*/ 18 w 147"/>
                <a:gd name="T13" fmla="*/ 42 h 146"/>
                <a:gd name="T14" fmla="*/ 6 w 147"/>
                <a:gd name="T15" fmla="*/ 30 h 146"/>
                <a:gd name="T16" fmla="*/ 3 w 147"/>
                <a:gd name="T17" fmla="*/ 11 h 146"/>
                <a:gd name="T18" fmla="*/ 19 w 147"/>
                <a:gd name="T19" fmla="*/ 1 h 146"/>
                <a:gd name="T20" fmla="*/ 19 w 147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9" y="0"/>
                  </a:moveTo>
                  <a:cubicBezTo>
                    <a:pt x="23" y="2"/>
                    <a:pt x="28" y="3"/>
                    <a:pt x="31" y="6"/>
                  </a:cubicBezTo>
                  <a:cubicBezTo>
                    <a:pt x="67" y="42"/>
                    <a:pt x="104" y="79"/>
                    <a:pt x="140" y="115"/>
                  </a:cubicBezTo>
                  <a:cubicBezTo>
                    <a:pt x="145" y="120"/>
                    <a:pt x="147" y="126"/>
                    <a:pt x="145" y="133"/>
                  </a:cubicBezTo>
                  <a:cubicBezTo>
                    <a:pt x="143" y="139"/>
                    <a:pt x="138" y="143"/>
                    <a:pt x="132" y="145"/>
                  </a:cubicBezTo>
                  <a:cubicBezTo>
                    <a:pt x="125" y="146"/>
                    <a:pt x="120" y="143"/>
                    <a:pt x="115" y="139"/>
                  </a:cubicBezTo>
                  <a:cubicBezTo>
                    <a:pt x="83" y="107"/>
                    <a:pt x="51" y="74"/>
                    <a:pt x="18" y="42"/>
                  </a:cubicBezTo>
                  <a:cubicBezTo>
                    <a:pt x="14" y="38"/>
                    <a:pt x="10" y="34"/>
                    <a:pt x="6" y="30"/>
                  </a:cubicBezTo>
                  <a:cubicBezTo>
                    <a:pt x="1" y="24"/>
                    <a:pt x="0" y="18"/>
                    <a:pt x="3" y="11"/>
                  </a:cubicBezTo>
                  <a:cubicBezTo>
                    <a:pt x="6" y="4"/>
                    <a:pt x="11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D66A0A33-09C5-4A83-BCE2-CFD59CCC8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043" y="3530827"/>
              <a:ext cx="576263" cy="244475"/>
            </a:xfrm>
            <a:custGeom>
              <a:avLst/>
              <a:gdLst>
                <a:gd name="T0" fmla="*/ 0 w 187"/>
                <a:gd name="T1" fmla="*/ 19 h 79"/>
                <a:gd name="T2" fmla="*/ 23 w 187"/>
                <a:gd name="T3" fmla="*/ 3 h 79"/>
                <a:gd name="T4" fmla="*/ 108 w 187"/>
                <a:gd name="T5" fmla="*/ 26 h 79"/>
                <a:gd name="T6" fmla="*/ 173 w 187"/>
                <a:gd name="T7" fmla="*/ 43 h 79"/>
                <a:gd name="T8" fmla="*/ 185 w 187"/>
                <a:gd name="T9" fmla="*/ 63 h 79"/>
                <a:gd name="T10" fmla="*/ 164 w 187"/>
                <a:gd name="T11" fmla="*/ 76 h 79"/>
                <a:gd name="T12" fmla="*/ 106 w 187"/>
                <a:gd name="T13" fmla="*/ 61 h 79"/>
                <a:gd name="T14" fmla="*/ 19 w 187"/>
                <a:gd name="T15" fmla="*/ 37 h 79"/>
                <a:gd name="T16" fmla="*/ 3 w 187"/>
                <a:gd name="T17" fmla="*/ 27 h 79"/>
                <a:gd name="T18" fmla="*/ 0 w 187"/>
                <a:gd name="T1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79">
                  <a:moveTo>
                    <a:pt x="0" y="19"/>
                  </a:moveTo>
                  <a:cubicBezTo>
                    <a:pt x="1" y="8"/>
                    <a:pt x="12" y="0"/>
                    <a:pt x="23" y="3"/>
                  </a:cubicBezTo>
                  <a:cubicBezTo>
                    <a:pt x="52" y="11"/>
                    <a:pt x="80" y="18"/>
                    <a:pt x="108" y="26"/>
                  </a:cubicBezTo>
                  <a:cubicBezTo>
                    <a:pt x="130" y="32"/>
                    <a:pt x="151" y="37"/>
                    <a:pt x="173" y="43"/>
                  </a:cubicBezTo>
                  <a:cubicBezTo>
                    <a:pt x="181" y="45"/>
                    <a:pt x="187" y="55"/>
                    <a:pt x="185" y="63"/>
                  </a:cubicBezTo>
                  <a:cubicBezTo>
                    <a:pt x="182" y="73"/>
                    <a:pt x="173" y="79"/>
                    <a:pt x="164" y="76"/>
                  </a:cubicBezTo>
                  <a:cubicBezTo>
                    <a:pt x="145" y="71"/>
                    <a:pt x="125" y="66"/>
                    <a:pt x="106" y="61"/>
                  </a:cubicBezTo>
                  <a:cubicBezTo>
                    <a:pt x="77" y="53"/>
                    <a:pt x="48" y="45"/>
                    <a:pt x="19" y="37"/>
                  </a:cubicBezTo>
                  <a:cubicBezTo>
                    <a:pt x="12" y="36"/>
                    <a:pt x="6" y="34"/>
                    <a:pt x="3" y="27"/>
                  </a:cubicBezTo>
                  <a:cubicBezTo>
                    <a:pt x="1" y="25"/>
                    <a:pt x="1" y="2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AC7489CA-92CE-4EDB-BE5C-C6A1F4BF4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018" y="4400777"/>
              <a:ext cx="236538" cy="584200"/>
            </a:xfrm>
            <a:custGeom>
              <a:avLst/>
              <a:gdLst>
                <a:gd name="T0" fmla="*/ 77 w 77"/>
                <a:gd name="T1" fmla="*/ 170 h 188"/>
                <a:gd name="T2" fmla="*/ 64 w 77"/>
                <a:gd name="T3" fmla="*/ 186 h 188"/>
                <a:gd name="T4" fmla="*/ 44 w 77"/>
                <a:gd name="T5" fmla="*/ 176 h 188"/>
                <a:gd name="T6" fmla="*/ 36 w 77"/>
                <a:gd name="T7" fmla="*/ 149 h 188"/>
                <a:gd name="T8" fmla="*/ 26 w 77"/>
                <a:gd name="T9" fmla="*/ 109 h 188"/>
                <a:gd name="T10" fmla="*/ 7 w 77"/>
                <a:gd name="T11" fmla="*/ 39 h 188"/>
                <a:gd name="T12" fmla="*/ 3 w 77"/>
                <a:gd name="T13" fmla="*/ 26 h 188"/>
                <a:gd name="T14" fmla="*/ 16 w 77"/>
                <a:gd name="T15" fmla="*/ 2 h 188"/>
                <a:gd name="T16" fmla="*/ 36 w 77"/>
                <a:gd name="T17" fmla="*/ 17 h 188"/>
                <a:gd name="T18" fmla="*/ 50 w 77"/>
                <a:gd name="T19" fmla="*/ 66 h 188"/>
                <a:gd name="T20" fmla="*/ 68 w 77"/>
                <a:gd name="T21" fmla="*/ 135 h 188"/>
                <a:gd name="T22" fmla="*/ 75 w 77"/>
                <a:gd name="T23" fmla="*/ 162 h 188"/>
                <a:gd name="T24" fmla="*/ 77 w 77"/>
                <a:gd name="T25" fmla="*/ 17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88">
                  <a:moveTo>
                    <a:pt x="77" y="170"/>
                  </a:moveTo>
                  <a:cubicBezTo>
                    <a:pt x="76" y="177"/>
                    <a:pt x="71" y="185"/>
                    <a:pt x="64" y="186"/>
                  </a:cubicBezTo>
                  <a:cubicBezTo>
                    <a:pt x="56" y="188"/>
                    <a:pt x="47" y="184"/>
                    <a:pt x="44" y="176"/>
                  </a:cubicBezTo>
                  <a:cubicBezTo>
                    <a:pt x="41" y="167"/>
                    <a:pt x="39" y="158"/>
                    <a:pt x="36" y="149"/>
                  </a:cubicBezTo>
                  <a:cubicBezTo>
                    <a:pt x="33" y="136"/>
                    <a:pt x="29" y="123"/>
                    <a:pt x="26" y="109"/>
                  </a:cubicBezTo>
                  <a:cubicBezTo>
                    <a:pt x="20" y="86"/>
                    <a:pt x="13" y="62"/>
                    <a:pt x="7" y="39"/>
                  </a:cubicBezTo>
                  <a:cubicBezTo>
                    <a:pt x="6" y="34"/>
                    <a:pt x="5" y="30"/>
                    <a:pt x="3" y="26"/>
                  </a:cubicBezTo>
                  <a:cubicBezTo>
                    <a:pt x="0" y="15"/>
                    <a:pt x="5" y="5"/>
                    <a:pt x="16" y="2"/>
                  </a:cubicBezTo>
                  <a:cubicBezTo>
                    <a:pt x="23" y="0"/>
                    <a:pt x="34" y="6"/>
                    <a:pt x="36" y="17"/>
                  </a:cubicBezTo>
                  <a:cubicBezTo>
                    <a:pt x="40" y="33"/>
                    <a:pt x="45" y="50"/>
                    <a:pt x="50" y="66"/>
                  </a:cubicBezTo>
                  <a:cubicBezTo>
                    <a:pt x="56" y="89"/>
                    <a:pt x="62" y="112"/>
                    <a:pt x="68" y="135"/>
                  </a:cubicBezTo>
                  <a:cubicBezTo>
                    <a:pt x="70" y="144"/>
                    <a:pt x="73" y="153"/>
                    <a:pt x="75" y="162"/>
                  </a:cubicBezTo>
                  <a:cubicBezTo>
                    <a:pt x="76" y="165"/>
                    <a:pt x="76" y="167"/>
                    <a:pt x="7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810E5648-9D85-43DD-9473-75727F8D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655" y="4127727"/>
              <a:ext cx="576263" cy="234950"/>
            </a:xfrm>
            <a:custGeom>
              <a:avLst/>
              <a:gdLst>
                <a:gd name="T0" fmla="*/ 169 w 187"/>
                <a:gd name="T1" fmla="*/ 76 h 76"/>
                <a:gd name="T2" fmla="*/ 152 w 187"/>
                <a:gd name="T3" fmla="*/ 72 h 76"/>
                <a:gd name="T4" fmla="*/ 92 w 187"/>
                <a:gd name="T5" fmla="*/ 56 h 76"/>
                <a:gd name="T6" fmla="*/ 14 w 187"/>
                <a:gd name="T7" fmla="*/ 35 h 76"/>
                <a:gd name="T8" fmla="*/ 2 w 187"/>
                <a:gd name="T9" fmla="*/ 15 h 76"/>
                <a:gd name="T10" fmla="*/ 23 w 187"/>
                <a:gd name="T11" fmla="*/ 2 h 76"/>
                <a:gd name="T12" fmla="*/ 68 w 187"/>
                <a:gd name="T13" fmla="*/ 14 h 76"/>
                <a:gd name="T14" fmla="*/ 137 w 187"/>
                <a:gd name="T15" fmla="*/ 32 h 76"/>
                <a:gd name="T16" fmla="*/ 174 w 187"/>
                <a:gd name="T17" fmla="*/ 43 h 76"/>
                <a:gd name="T18" fmla="*/ 186 w 187"/>
                <a:gd name="T19" fmla="*/ 56 h 76"/>
                <a:gd name="T20" fmla="*/ 177 w 187"/>
                <a:gd name="T21" fmla="*/ 74 h 76"/>
                <a:gd name="T22" fmla="*/ 169 w 187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76">
                  <a:moveTo>
                    <a:pt x="169" y="76"/>
                  </a:moveTo>
                  <a:cubicBezTo>
                    <a:pt x="163" y="75"/>
                    <a:pt x="158" y="74"/>
                    <a:pt x="152" y="72"/>
                  </a:cubicBezTo>
                  <a:cubicBezTo>
                    <a:pt x="132" y="67"/>
                    <a:pt x="112" y="61"/>
                    <a:pt x="92" y="56"/>
                  </a:cubicBezTo>
                  <a:cubicBezTo>
                    <a:pt x="66" y="49"/>
                    <a:pt x="40" y="42"/>
                    <a:pt x="14" y="35"/>
                  </a:cubicBezTo>
                  <a:cubicBezTo>
                    <a:pt x="6" y="33"/>
                    <a:pt x="0" y="23"/>
                    <a:pt x="2" y="15"/>
                  </a:cubicBezTo>
                  <a:cubicBezTo>
                    <a:pt x="4" y="6"/>
                    <a:pt x="14" y="0"/>
                    <a:pt x="23" y="2"/>
                  </a:cubicBezTo>
                  <a:cubicBezTo>
                    <a:pt x="38" y="6"/>
                    <a:pt x="53" y="10"/>
                    <a:pt x="68" y="14"/>
                  </a:cubicBezTo>
                  <a:cubicBezTo>
                    <a:pt x="91" y="20"/>
                    <a:pt x="114" y="26"/>
                    <a:pt x="137" y="32"/>
                  </a:cubicBezTo>
                  <a:cubicBezTo>
                    <a:pt x="149" y="36"/>
                    <a:pt x="162" y="39"/>
                    <a:pt x="174" y="43"/>
                  </a:cubicBezTo>
                  <a:cubicBezTo>
                    <a:pt x="181" y="45"/>
                    <a:pt x="185" y="49"/>
                    <a:pt x="186" y="56"/>
                  </a:cubicBezTo>
                  <a:cubicBezTo>
                    <a:pt x="187" y="64"/>
                    <a:pt x="184" y="70"/>
                    <a:pt x="177" y="74"/>
                  </a:cubicBezTo>
                  <a:cubicBezTo>
                    <a:pt x="174" y="75"/>
                    <a:pt x="171" y="76"/>
                    <a:pt x="1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BDBA43B-3F50-41A5-A831-0E346B1E9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405" y="2914877"/>
              <a:ext cx="233363" cy="584200"/>
            </a:xfrm>
            <a:custGeom>
              <a:avLst/>
              <a:gdLst>
                <a:gd name="T0" fmla="*/ 0 w 76"/>
                <a:gd name="T1" fmla="*/ 19 h 188"/>
                <a:gd name="T2" fmla="*/ 13 w 76"/>
                <a:gd name="T3" fmla="*/ 2 h 188"/>
                <a:gd name="T4" fmla="*/ 32 w 76"/>
                <a:gd name="T5" fmla="*/ 12 h 188"/>
                <a:gd name="T6" fmla="*/ 42 w 76"/>
                <a:gd name="T7" fmla="*/ 45 h 188"/>
                <a:gd name="T8" fmla="*/ 61 w 76"/>
                <a:gd name="T9" fmla="*/ 118 h 188"/>
                <a:gd name="T10" fmla="*/ 73 w 76"/>
                <a:gd name="T11" fmla="*/ 163 h 188"/>
                <a:gd name="T12" fmla="*/ 62 w 76"/>
                <a:gd name="T13" fmla="*/ 186 h 188"/>
                <a:gd name="T14" fmla="*/ 40 w 76"/>
                <a:gd name="T15" fmla="*/ 172 h 188"/>
                <a:gd name="T16" fmla="*/ 27 w 76"/>
                <a:gd name="T17" fmla="*/ 123 h 188"/>
                <a:gd name="T18" fmla="*/ 12 w 76"/>
                <a:gd name="T19" fmla="*/ 64 h 188"/>
                <a:gd name="T20" fmla="*/ 1 w 76"/>
                <a:gd name="T21" fmla="*/ 27 h 188"/>
                <a:gd name="T22" fmla="*/ 0 w 76"/>
                <a:gd name="T23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88">
                  <a:moveTo>
                    <a:pt x="0" y="19"/>
                  </a:moveTo>
                  <a:cubicBezTo>
                    <a:pt x="0" y="11"/>
                    <a:pt x="6" y="4"/>
                    <a:pt x="13" y="2"/>
                  </a:cubicBezTo>
                  <a:cubicBezTo>
                    <a:pt x="21" y="0"/>
                    <a:pt x="30" y="4"/>
                    <a:pt x="32" y="12"/>
                  </a:cubicBezTo>
                  <a:cubicBezTo>
                    <a:pt x="36" y="23"/>
                    <a:pt x="39" y="34"/>
                    <a:pt x="42" y="45"/>
                  </a:cubicBezTo>
                  <a:cubicBezTo>
                    <a:pt x="48" y="69"/>
                    <a:pt x="55" y="93"/>
                    <a:pt x="61" y="118"/>
                  </a:cubicBezTo>
                  <a:cubicBezTo>
                    <a:pt x="65" y="133"/>
                    <a:pt x="69" y="148"/>
                    <a:pt x="73" y="163"/>
                  </a:cubicBezTo>
                  <a:cubicBezTo>
                    <a:pt x="76" y="173"/>
                    <a:pt x="71" y="183"/>
                    <a:pt x="62" y="186"/>
                  </a:cubicBezTo>
                  <a:cubicBezTo>
                    <a:pt x="52" y="188"/>
                    <a:pt x="43" y="182"/>
                    <a:pt x="40" y="172"/>
                  </a:cubicBezTo>
                  <a:cubicBezTo>
                    <a:pt x="36" y="155"/>
                    <a:pt x="31" y="139"/>
                    <a:pt x="27" y="123"/>
                  </a:cubicBezTo>
                  <a:cubicBezTo>
                    <a:pt x="22" y="103"/>
                    <a:pt x="17" y="84"/>
                    <a:pt x="12" y="64"/>
                  </a:cubicBezTo>
                  <a:cubicBezTo>
                    <a:pt x="8" y="52"/>
                    <a:pt x="5" y="39"/>
                    <a:pt x="1" y="27"/>
                  </a:cubicBezTo>
                  <a:cubicBezTo>
                    <a:pt x="1" y="24"/>
                    <a:pt x="0" y="2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B8C46B6E-353D-4F40-AAAB-0EA61C65B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218" y="3179989"/>
              <a:ext cx="452438" cy="458788"/>
            </a:xfrm>
            <a:custGeom>
              <a:avLst/>
              <a:gdLst>
                <a:gd name="T0" fmla="*/ 20 w 147"/>
                <a:gd name="T1" fmla="*/ 0 h 148"/>
                <a:gd name="T2" fmla="*/ 32 w 147"/>
                <a:gd name="T3" fmla="*/ 7 h 148"/>
                <a:gd name="T4" fmla="*/ 140 w 147"/>
                <a:gd name="T5" fmla="*/ 116 h 148"/>
                <a:gd name="T6" fmla="*/ 144 w 147"/>
                <a:gd name="T7" fmla="*/ 137 h 148"/>
                <a:gd name="T8" fmla="*/ 123 w 147"/>
                <a:gd name="T9" fmla="*/ 144 h 148"/>
                <a:gd name="T10" fmla="*/ 111 w 147"/>
                <a:gd name="T11" fmla="*/ 135 h 148"/>
                <a:gd name="T12" fmla="*/ 8 w 147"/>
                <a:gd name="T13" fmla="*/ 32 h 148"/>
                <a:gd name="T14" fmla="*/ 3 w 147"/>
                <a:gd name="T15" fmla="*/ 12 h 148"/>
                <a:gd name="T16" fmla="*/ 19 w 147"/>
                <a:gd name="T17" fmla="*/ 1 h 148"/>
                <a:gd name="T18" fmla="*/ 20 w 147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8">
                  <a:moveTo>
                    <a:pt x="20" y="0"/>
                  </a:moveTo>
                  <a:cubicBezTo>
                    <a:pt x="24" y="2"/>
                    <a:pt x="29" y="4"/>
                    <a:pt x="32" y="7"/>
                  </a:cubicBezTo>
                  <a:cubicBezTo>
                    <a:pt x="68" y="43"/>
                    <a:pt x="104" y="79"/>
                    <a:pt x="140" y="116"/>
                  </a:cubicBezTo>
                  <a:cubicBezTo>
                    <a:pt x="147" y="122"/>
                    <a:pt x="147" y="132"/>
                    <a:pt x="144" y="137"/>
                  </a:cubicBezTo>
                  <a:cubicBezTo>
                    <a:pt x="139" y="144"/>
                    <a:pt x="131" y="148"/>
                    <a:pt x="123" y="144"/>
                  </a:cubicBezTo>
                  <a:cubicBezTo>
                    <a:pt x="118" y="142"/>
                    <a:pt x="115" y="138"/>
                    <a:pt x="111" y="135"/>
                  </a:cubicBezTo>
                  <a:cubicBezTo>
                    <a:pt x="77" y="100"/>
                    <a:pt x="42" y="66"/>
                    <a:pt x="8" y="32"/>
                  </a:cubicBezTo>
                  <a:cubicBezTo>
                    <a:pt x="3" y="26"/>
                    <a:pt x="0" y="20"/>
                    <a:pt x="3" y="12"/>
                  </a:cubicBezTo>
                  <a:cubicBezTo>
                    <a:pt x="6" y="6"/>
                    <a:pt x="12" y="1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8156EBF-0FA1-46C9-B97C-E766E12081AB}"/>
              </a:ext>
            </a:extLst>
          </p:cNvPr>
          <p:cNvSpPr/>
          <p:nvPr/>
        </p:nvSpPr>
        <p:spPr>
          <a:xfrm>
            <a:off x="10086138" y="5049825"/>
            <a:ext cx="2149076" cy="9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Dificultades en el servicio bancario</a:t>
            </a:r>
            <a:endParaRPr lang="es-ES" sz="15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EDDE1643-A5A8-454B-8D37-E9356279AADA}"/>
              </a:ext>
            </a:extLst>
          </p:cNvPr>
          <p:cNvSpPr/>
          <p:nvPr/>
        </p:nvSpPr>
        <p:spPr>
          <a:xfrm>
            <a:off x="10086138" y="3922514"/>
            <a:ext cx="2129223" cy="95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>
                <a:solidFill>
                  <a:srgbClr val="282F39"/>
                </a:solidFill>
                <a:latin typeface="Open Sans" panose="020B0606030504020204" pitchFamily="34" charset="0"/>
              </a:rPr>
              <a:t>Pocas investigaciones realizadas</a:t>
            </a:r>
            <a:endParaRPr lang="es-ES" sz="15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041ACDB-494D-4773-B7CA-64C9AA724A13}"/>
              </a:ext>
            </a:extLst>
          </p:cNvPr>
          <p:cNvSpPr/>
          <p:nvPr/>
        </p:nvSpPr>
        <p:spPr>
          <a:xfrm>
            <a:off x="10086138" y="2721108"/>
            <a:ext cx="2027583" cy="95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5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706191" y="223187"/>
            <a:ext cx="10213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NUEVAS TENDENCIAS TECNOLOGÍCA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CAC6D0-4B2E-4D28-89C1-2FD3607CB28E}"/>
              </a:ext>
            </a:extLst>
          </p:cNvPr>
          <p:cNvGrpSpPr/>
          <p:nvPr/>
        </p:nvGrpSpPr>
        <p:grpSpPr>
          <a:xfrm>
            <a:off x="812025" y="1441321"/>
            <a:ext cx="3706131" cy="4352482"/>
            <a:chOff x="4301450" y="1345460"/>
            <a:chExt cx="3706131" cy="4352482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5D20CA0-A5CF-4B38-926C-853822594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576" y="2150644"/>
              <a:ext cx="1805748" cy="3547298"/>
            </a:xfrm>
            <a:custGeom>
              <a:avLst/>
              <a:gdLst>
                <a:gd name="T0" fmla="*/ 503 w 2130"/>
                <a:gd name="T1" fmla="*/ 2507 h 4055"/>
                <a:gd name="T2" fmla="*/ 387 w 2130"/>
                <a:gd name="T3" fmla="*/ 2072 h 4055"/>
                <a:gd name="T4" fmla="*/ 172 w 2130"/>
                <a:gd name="T5" fmla="*/ 1655 h 4055"/>
                <a:gd name="T6" fmla="*/ 35 w 2130"/>
                <a:gd name="T7" fmla="*/ 1291 h 4055"/>
                <a:gd name="T8" fmla="*/ 24 w 2130"/>
                <a:gd name="T9" fmla="*/ 824 h 4055"/>
                <a:gd name="T10" fmla="*/ 81 w 2130"/>
                <a:gd name="T11" fmla="*/ 647 h 4055"/>
                <a:gd name="T12" fmla="*/ 341 w 2130"/>
                <a:gd name="T13" fmla="*/ 262 h 4055"/>
                <a:gd name="T14" fmla="*/ 640 w 2130"/>
                <a:gd name="T15" fmla="*/ 80 h 4055"/>
                <a:gd name="T16" fmla="*/ 1219 w 2130"/>
                <a:gd name="T17" fmla="*/ 12 h 4055"/>
                <a:gd name="T18" fmla="*/ 1728 w 2130"/>
                <a:gd name="T19" fmla="*/ 189 h 4055"/>
                <a:gd name="T20" fmla="*/ 2056 w 2130"/>
                <a:gd name="T21" fmla="*/ 625 h 4055"/>
                <a:gd name="T22" fmla="*/ 2104 w 2130"/>
                <a:gd name="T23" fmla="*/ 1201 h 4055"/>
                <a:gd name="T24" fmla="*/ 1946 w 2130"/>
                <a:gd name="T25" fmla="*/ 1616 h 4055"/>
                <a:gd name="T26" fmla="*/ 1702 w 2130"/>
                <a:gd name="T27" fmla="*/ 2039 h 4055"/>
                <a:gd name="T28" fmla="*/ 1582 w 2130"/>
                <a:gd name="T29" fmla="*/ 2376 h 4055"/>
                <a:gd name="T30" fmla="*/ 1567 w 2130"/>
                <a:gd name="T31" fmla="*/ 3175 h 4055"/>
                <a:gd name="T32" fmla="*/ 1436 w 2130"/>
                <a:gd name="T33" fmla="*/ 3442 h 4055"/>
                <a:gd name="T34" fmla="*/ 1179 w 2130"/>
                <a:gd name="T35" fmla="*/ 3859 h 4055"/>
                <a:gd name="T36" fmla="*/ 979 w 2130"/>
                <a:gd name="T37" fmla="*/ 4016 h 4055"/>
                <a:gd name="T38" fmla="*/ 694 w 2130"/>
                <a:gd name="T39" fmla="*/ 3546 h 4055"/>
                <a:gd name="T40" fmla="*/ 519 w 2130"/>
                <a:gd name="T41" fmla="*/ 3253 h 4055"/>
                <a:gd name="T42" fmla="*/ 505 w 2130"/>
                <a:gd name="T43" fmla="*/ 2850 h 4055"/>
                <a:gd name="T44" fmla="*/ 1035 w 2130"/>
                <a:gd name="T45" fmla="*/ 2418 h 4055"/>
                <a:gd name="T46" fmla="*/ 1434 w 2130"/>
                <a:gd name="T47" fmla="*/ 2385 h 4055"/>
                <a:gd name="T48" fmla="*/ 1571 w 2130"/>
                <a:gd name="T49" fmla="*/ 1968 h 4055"/>
                <a:gd name="T50" fmla="*/ 1843 w 2130"/>
                <a:gd name="T51" fmla="*/ 1492 h 4055"/>
                <a:gd name="T52" fmla="*/ 1969 w 2130"/>
                <a:gd name="T53" fmla="*/ 1118 h 4055"/>
                <a:gd name="T54" fmla="*/ 1788 w 2130"/>
                <a:gd name="T55" fmla="*/ 444 h 4055"/>
                <a:gd name="T56" fmla="*/ 1302 w 2130"/>
                <a:gd name="T57" fmla="*/ 172 h 4055"/>
                <a:gd name="T58" fmla="*/ 719 w 2130"/>
                <a:gd name="T59" fmla="*/ 208 h 4055"/>
                <a:gd name="T60" fmla="*/ 244 w 2130"/>
                <a:gd name="T61" fmla="*/ 633 h 4055"/>
                <a:gd name="T62" fmla="*/ 152 w 2130"/>
                <a:gd name="T63" fmla="*/ 1033 h 4055"/>
                <a:gd name="T64" fmla="*/ 247 w 2130"/>
                <a:gd name="T65" fmla="*/ 1466 h 4055"/>
                <a:gd name="T66" fmla="*/ 480 w 2130"/>
                <a:gd name="T67" fmla="*/ 1917 h 4055"/>
                <a:gd name="T68" fmla="*/ 638 w 2130"/>
                <a:gd name="T69" fmla="*/ 2389 h 4055"/>
                <a:gd name="T70" fmla="*/ 1035 w 2130"/>
                <a:gd name="T71" fmla="*/ 2418 h 4055"/>
                <a:gd name="T72" fmla="*/ 1036 w 2130"/>
                <a:gd name="T73" fmla="*/ 3269 h 4055"/>
                <a:gd name="T74" fmla="*/ 671 w 2130"/>
                <a:gd name="T75" fmla="*/ 3276 h 4055"/>
                <a:gd name="T76" fmla="*/ 714 w 2130"/>
                <a:gd name="T77" fmla="*/ 3355 h 4055"/>
                <a:gd name="T78" fmla="*/ 900 w 2130"/>
                <a:gd name="T79" fmla="*/ 3629 h 4055"/>
                <a:gd name="T80" fmla="*/ 1195 w 2130"/>
                <a:gd name="T81" fmla="*/ 3612 h 4055"/>
                <a:gd name="T82" fmla="*/ 1390 w 2130"/>
                <a:gd name="T83" fmla="*/ 3297 h 4055"/>
                <a:gd name="T84" fmla="*/ 1376 w 2130"/>
                <a:gd name="T85" fmla="*/ 3269 h 4055"/>
                <a:gd name="T86" fmla="*/ 1433 w 2130"/>
                <a:gd name="T87" fmla="*/ 2860 h 4055"/>
                <a:gd name="T88" fmla="*/ 1408 w 2130"/>
                <a:gd name="T89" fmla="*/ 2565 h 4055"/>
                <a:gd name="T90" fmla="*/ 1245 w 2130"/>
                <a:gd name="T91" fmla="*/ 2589 h 4055"/>
                <a:gd name="T92" fmla="*/ 1271 w 2130"/>
                <a:gd name="T93" fmla="*/ 3157 h 4055"/>
                <a:gd name="T94" fmla="*/ 1433 w 2130"/>
                <a:gd name="T95" fmla="*/ 3126 h 4055"/>
                <a:gd name="T96" fmla="*/ 810 w 2130"/>
                <a:gd name="T97" fmla="*/ 2861 h 4055"/>
                <a:gd name="T98" fmla="*/ 788 w 2130"/>
                <a:gd name="T99" fmla="*/ 2566 h 4055"/>
                <a:gd name="T100" fmla="*/ 638 w 2130"/>
                <a:gd name="T101" fmla="*/ 2589 h 4055"/>
                <a:gd name="T102" fmla="*/ 663 w 2130"/>
                <a:gd name="T103" fmla="*/ 3157 h 4055"/>
                <a:gd name="T104" fmla="*/ 810 w 2130"/>
                <a:gd name="T105" fmla="*/ 3125 h 4055"/>
                <a:gd name="T106" fmla="*/ 945 w 2130"/>
                <a:gd name="T107" fmla="*/ 2861 h 4055"/>
                <a:gd name="T108" fmla="*/ 972 w 2130"/>
                <a:gd name="T109" fmla="*/ 3157 h 4055"/>
                <a:gd name="T110" fmla="*/ 1110 w 2130"/>
                <a:gd name="T111" fmla="*/ 3126 h 4055"/>
                <a:gd name="T112" fmla="*/ 1111 w 2130"/>
                <a:gd name="T113" fmla="*/ 2596 h 4055"/>
                <a:gd name="T114" fmla="*/ 970 w 2130"/>
                <a:gd name="T115" fmla="*/ 2565 h 4055"/>
                <a:gd name="T116" fmla="*/ 945 w 2130"/>
                <a:gd name="T117" fmla="*/ 2861 h 4055"/>
                <a:gd name="T118" fmla="*/ 970 w 2130"/>
                <a:gd name="T119" fmla="*/ 3741 h 4055"/>
                <a:gd name="T120" fmla="*/ 1020 w 2130"/>
                <a:gd name="T121" fmla="*/ 3861 h 4055"/>
                <a:gd name="T122" fmla="*/ 1101 w 2130"/>
                <a:gd name="T123" fmla="*/ 3764 h 4055"/>
                <a:gd name="T124" fmla="*/ 1031 w 2130"/>
                <a:gd name="T125" fmla="*/ 3741 h 4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0" h="4055">
                  <a:moveTo>
                    <a:pt x="504" y="2850"/>
                  </a:moveTo>
                  <a:cubicBezTo>
                    <a:pt x="504" y="2736"/>
                    <a:pt x="507" y="2621"/>
                    <a:pt x="503" y="2507"/>
                  </a:cubicBezTo>
                  <a:cubicBezTo>
                    <a:pt x="500" y="2424"/>
                    <a:pt x="485" y="2343"/>
                    <a:pt x="457" y="2264"/>
                  </a:cubicBezTo>
                  <a:cubicBezTo>
                    <a:pt x="434" y="2200"/>
                    <a:pt x="414" y="2134"/>
                    <a:pt x="387" y="2072"/>
                  </a:cubicBezTo>
                  <a:cubicBezTo>
                    <a:pt x="355" y="2000"/>
                    <a:pt x="316" y="1930"/>
                    <a:pt x="280" y="1860"/>
                  </a:cubicBezTo>
                  <a:cubicBezTo>
                    <a:pt x="244" y="1791"/>
                    <a:pt x="206" y="1724"/>
                    <a:pt x="172" y="1655"/>
                  </a:cubicBezTo>
                  <a:cubicBezTo>
                    <a:pt x="140" y="1590"/>
                    <a:pt x="110" y="1524"/>
                    <a:pt x="84" y="1457"/>
                  </a:cubicBezTo>
                  <a:cubicBezTo>
                    <a:pt x="63" y="1403"/>
                    <a:pt x="49" y="1347"/>
                    <a:pt x="35" y="1291"/>
                  </a:cubicBezTo>
                  <a:cubicBezTo>
                    <a:pt x="13" y="1200"/>
                    <a:pt x="0" y="1107"/>
                    <a:pt x="4" y="1012"/>
                  </a:cubicBezTo>
                  <a:cubicBezTo>
                    <a:pt x="7" y="949"/>
                    <a:pt x="14" y="886"/>
                    <a:pt x="24" y="824"/>
                  </a:cubicBezTo>
                  <a:cubicBezTo>
                    <a:pt x="33" y="775"/>
                    <a:pt x="49" y="728"/>
                    <a:pt x="63" y="680"/>
                  </a:cubicBezTo>
                  <a:cubicBezTo>
                    <a:pt x="67" y="668"/>
                    <a:pt x="78" y="659"/>
                    <a:pt x="81" y="647"/>
                  </a:cubicBezTo>
                  <a:cubicBezTo>
                    <a:pt x="103" y="575"/>
                    <a:pt x="138" y="509"/>
                    <a:pt x="179" y="447"/>
                  </a:cubicBezTo>
                  <a:cubicBezTo>
                    <a:pt x="225" y="378"/>
                    <a:pt x="277" y="314"/>
                    <a:pt x="341" y="262"/>
                  </a:cubicBezTo>
                  <a:cubicBezTo>
                    <a:pt x="389" y="222"/>
                    <a:pt x="439" y="184"/>
                    <a:pt x="492" y="152"/>
                  </a:cubicBezTo>
                  <a:cubicBezTo>
                    <a:pt x="538" y="123"/>
                    <a:pt x="589" y="101"/>
                    <a:pt x="640" y="80"/>
                  </a:cubicBezTo>
                  <a:cubicBezTo>
                    <a:pt x="720" y="48"/>
                    <a:pt x="803" y="29"/>
                    <a:pt x="888" y="17"/>
                  </a:cubicBezTo>
                  <a:cubicBezTo>
                    <a:pt x="998" y="0"/>
                    <a:pt x="1109" y="4"/>
                    <a:pt x="1219" y="12"/>
                  </a:cubicBezTo>
                  <a:cubicBezTo>
                    <a:pt x="1290" y="17"/>
                    <a:pt x="1361" y="32"/>
                    <a:pt x="1430" y="51"/>
                  </a:cubicBezTo>
                  <a:cubicBezTo>
                    <a:pt x="1537" y="80"/>
                    <a:pt x="1637" y="125"/>
                    <a:pt x="1728" y="189"/>
                  </a:cubicBezTo>
                  <a:cubicBezTo>
                    <a:pt x="1814" y="249"/>
                    <a:pt x="1886" y="322"/>
                    <a:pt x="1945" y="408"/>
                  </a:cubicBezTo>
                  <a:cubicBezTo>
                    <a:pt x="1991" y="475"/>
                    <a:pt x="2028" y="548"/>
                    <a:pt x="2056" y="625"/>
                  </a:cubicBezTo>
                  <a:cubicBezTo>
                    <a:pt x="2088" y="715"/>
                    <a:pt x="2105" y="807"/>
                    <a:pt x="2117" y="901"/>
                  </a:cubicBezTo>
                  <a:cubicBezTo>
                    <a:pt x="2130" y="1002"/>
                    <a:pt x="2121" y="1102"/>
                    <a:pt x="2104" y="1201"/>
                  </a:cubicBezTo>
                  <a:cubicBezTo>
                    <a:pt x="2093" y="1262"/>
                    <a:pt x="2075" y="1322"/>
                    <a:pt x="2053" y="1379"/>
                  </a:cubicBezTo>
                  <a:cubicBezTo>
                    <a:pt x="2021" y="1459"/>
                    <a:pt x="1986" y="1539"/>
                    <a:pt x="1946" y="1616"/>
                  </a:cubicBezTo>
                  <a:cubicBezTo>
                    <a:pt x="1907" y="1691"/>
                    <a:pt x="1860" y="1762"/>
                    <a:pt x="1818" y="1835"/>
                  </a:cubicBezTo>
                  <a:cubicBezTo>
                    <a:pt x="1779" y="1903"/>
                    <a:pt x="1738" y="1969"/>
                    <a:pt x="1702" y="2039"/>
                  </a:cubicBezTo>
                  <a:cubicBezTo>
                    <a:pt x="1675" y="2091"/>
                    <a:pt x="1653" y="2146"/>
                    <a:pt x="1633" y="2201"/>
                  </a:cubicBezTo>
                  <a:cubicBezTo>
                    <a:pt x="1613" y="2258"/>
                    <a:pt x="1595" y="2317"/>
                    <a:pt x="1582" y="2376"/>
                  </a:cubicBezTo>
                  <a:cubicBezTo>
                    <a:pt x="1572" y="2424"/>
                    <a:pt x="1567" y="2473"/>
                    <a:pt x="1567" y="2521"/>
                  </a:cubicBezTo>
                  <a:cubicBezTo>
                    <a:pt x="1566" y="2739"/>
                    <a:pt x="1565" y="2957"/>
                    <a:pt x="1567" y="3175"/>
                  </a:cubicBezTo>
                  <a:cubicBezTo>
                    <a:pt x="1568" y="3220"/>
                    <a:pt x="1552" y="3256"/>
                    <a:pt x="1529" y="3292"/>
                  </a:cubicBezTo>
                  <a:cubicBezTo>
                    <a:pt x="1498" y="3341"/>
                    <a:pt x="1467" y="3392"/>
                    <a:pt x="1436" y="3442"/>
                  </a:cubicBezTo>
                  <a:cubicBezTo>
                    <a:pt x="1407" y="3490"/>
                    <a:pt x="1377" y="3537"/>
                    <a:pt x="1347" y="3585"/>
                  </a:cubicBezTo>
                  <a:cubicBezTo>
                    <a:pt x="1291" y="3676"/>
                    <a:pt x="1235" y="3768"/>
                    <a:pt x="1179" y="3859"/>
                  </a:cubicBezTo>
                  <a:cubicBezTo>
                    <a:pt x="1146" y="3911"/>
                    <a:pt x="1113" y="3963"/>
                    <a:pt x="1081" y="4015"/>
                  </a:cubicBezTo>
                  <a:cubicBezTo>
                    <a:pt x="1057" y="4054"/>
                    <a:pt x="1003" y="4055"/>
                    <a:pt x="979" y="4016"/>
                  </a:cubicBezTo>
                  <a:cubicBezTo>
                    <a:pt x="927" y="3930"/>
                    <a:pt x="876" y="3844"/>
                    <a:pt x="823" y="3758"/>
                  </a:cubicBezTo>
                  <a:cubicBezTo>
                    <a:pt x="781" y="3687"/>
                    <a:pt x="737" y="3617"/>
                    <a:pt x="694" y="3546"/>
                  </a:cubicBezTo>
                  <a:cubicBezTo>
                    <a:pt x="658" y="3486"/>
                    <a:pt x="623" y="3425"/>
                    <a:pt x="586" y="3365"/>
                  </a:cubicBezTo>
                  <a:cubicBezTo>
                    <a:pt x="564" y="3328"/>
                    <a:pt x="539" y="3292"/>
                    <a:pt x="519" y="3253"/>
                  </a:cubicBezTo>
                  <a:cubicBezTo>
                    <a:pt x="510" y="3237"/>
                    <a:pt x="506" y="3217"/>
                    <a:pt x="505" y="3198"/>
                  </a:cubicBezTo>
                  <a:cubicBezTo>
                    <a:pt x="504" y="3082"/>
                    <a:pt x="505" y="2966"/>
                    <a:pt x="505" y="2850"/>
                  </a:cubicBezTo>
                  <a:cubicBezTo>
                    <a:pt x="505" y="2850"/>
                    <a:pt x="504" y="2850"/>
                    <a:pt x="504" y="2850"/>
                  </a:cubicBezTo>
                  <a:close/>
                  <a:moveTo>
                    <a:pt x="1035" y="2418"/>
                  </a:moveTo>
                  <a:cubicBezTo>
                    <a:pt x="1156" y="2418"/>
                    <a:pt x="1278" y="2418"/>
                    <a:pt x="1399" y="2418"/>
                  </a:cubicBezTo>
                  <a:cubicBezTo>
                    <a:pt x="1432" y="2418"/>
                    <a:pt x="1433" y="2417"/>
                    <a:pt x="1434" y="2385"/>
                  </a:cubicBezTo>
                  <a:cubicBezTo>
                    <a:pt x="1435" y="2305"/>
                    <a:pt x="1453" y="2228"/>
                    <a:pt x="1482" y="2155"/>
                  </a:cubicBezTo>
                  <a:cubicBezTo>
                    <a:pt x="1507" y="2091"/>
                    <a:pt x="1537" y="2028"/>
                    <a:pt x="1571" y="1968"/>
                  </a:cubicBezTo>
                  <a:cubicBezTo>
                    <a:pt x="1624" y="1871"/>
                    <a:pt x="1682" y="1778"/>
                    <a:pt x="1737" y="1682"/>
                  </a:cubicBezTo>
                  <a:cubicBezTo>
                    <a:pt x="1773" y="1619"/>
                    <a:pt x="1811" y="1557"/>
                    <a:pt x="1843" y="1492"/>
                  </a:cubicBezTo>
                  <a:cubicBezTo>
                    <a:pt x="1870" y="1439"/>
                    <a:pt x="1892" y="1383"/>
                    <a:pt x="1915" y="1328"/>
                  </a:cubicBezTo>
                  <a:cubicBezTo>
                    <a:pt x="1943" y="1261"/>
                    <a:pt x="1961" y="1190"/>
                    <a:pt x="1969" y="1118"/>
                  </a:cubicBezTo>
                  <a:cubicBezTo>
                    <a:pt x="1984" y="962"/>
                    <a:pt x="1972" y="809"/>
                    <a:pt x="1914" y="661"/>
                  </a:cubicBezTo>
                  <a:cubicBezTo>
                    <a:pt x="1883" y="582"/>
                    <a:pt x="1842" y="509"/>
                    <a:pt x="1788" y="444"/>
                  </a:cubicBezTo>
                  <a:cubicBezTo>
                    <a:pt x="1725" y="367"/>
                    <a:pt x="1648" y="306"/>
                    <a:pt x="1559" y="260"/>
                  </a:cubicBezTo>
                  <a:cubicBezTo>
                    <a:pt x="1478" y="217"/>
                    <a:pt x="1392" y="189"/>
                    <a:pt x="1302" y="172"/>
                  </a:cubicBezTo>
                  <a:cubicBezTo>
                    <a:pt x="1215" y="156"/>
                    <a:pt x="1127" y="150"/>
                    <a:pt x="1038" y="151"/>
                  </a:cubicBezTo>
                  <a:cubicBezTo>
                    <a:pt x="928" y="154"/>
                    <a:pt x="821" y="171"/>
                    <a:pt x="719" y="208"/>
                  </a:cubicBezTo>
                  <a:cubicBezTo>
                    <a:pt x="633" y="239"/>
                    <a:pt x="554" y="282"/>
                    <a:pt x="482" y="339"/>
                  </a:cubicBezTo>
                  <a:cubicBezTo>
                    <a:pt x="379" y="418"/>
                    <a:pt x="301" y="517"/>
                    <a:pt x="244" y="633"/>
                  </a:cubicBezTo>
                  <a:cubicBezTo>
                    <a:pt x="213" y="696"/>
                    <a:pt x="191" y="762"/>
                    <a:pt x="175" y="831"/>
                  </a:cubicBezTo>
                  <a:cubicBezTo>
                    <a:pt x="158" y="898"/>
                    <a:pt x="152" y="966"/>
                    <a:pt x="152" y="1033"/>
                  </a:cubicBezTo>
                  <a:cubicBezTo>
                    <a:pt x="152" y="1130"/>
                    <a:pt x="163" y="1226"/>
                    <a:pt x="195" y="1318"/>
                  </a:cubicBezTo>
                  <a:cubicBezTo>
                    <a:pt x="212" y="1367"/>
                    <a:pt x="225" y="1419"/>
                    <a:pt x="247" y="1466"/>
                  </a:cubicBezTo>
                  <a:cubicBezTo>
                    <a:pt x="281" y="1545"/>
                    <a:pt x="320" y="1622"/>
                    <a:pt x="359" y="1698"/>
                  </a:cubicBezTo>
                  <a:cubicBezTo>
                    <a:pt x="398" y="1772"/>
                    <a:pt x="440" y="1844"/>
                    <a:pt x="480" y="1917"/>
                  </a:cubicBezTo>
                  <a:cubicBezTo>
                    <a:pt x="525" y="1998"/>
                    <a:pt x="564" y="2082"/>
                    <a:pt x="594" y="2171"/>
                  </a:cubicBezTo>
                  <a:cubicBezTo>
                    <a:pt x="619" y="2242"/>
                    <a:pt x="634" y="2314"/>
                    <a:pt x="638" y="2389"/>
                  </a:cubicBezTo>
                  <a:cubicBezTo>
                    <a:pt x="639" y="2415"/>
                    <a:pt x="642" y="2418"/>
                    <a:pt x="669" y="2418"/>
                  </a:cubicBezTo>
                  <a:cubicBezTo>
                    <a:pt x="791" y="2418"/>
                    <a:pt x="913" y="2418"/>
                    <a:pt x="1035" y="2418"/>
                  </a:cubicBezTo>
                  <a:close/>
                  <a:moveTo>
                    <a:pt x="1036" y="3269"/>
                  </a:moveTo>
                  <a:cubicBezTo>
                    <a:pt x="1036" y="3269"/>
                    <a:pt x="1036" y="3269"/>
                    <a:pt x="1036" y="3269"/>
                  </a:cubicBezTo>
                  <a:cubicBezTo>
                    <a:pt x="921" y="3269"/>
                    <a:pt x="805" y="3269"/>
                    <a:pt x="690" y="3270"/>
                  </a:cubicBezTo>
                  <a:cubicBezTo>
                    <a:pt x="684" y="3270"/>
                    <a:pt x="677" y="3274"/>
                    <a:pt x="671" y="3276"/>
                  </a:cubicBezTo>
                  <a:cubicBezTo>
                    <a:pt x="673" y="3282"/>
                    <a:pt x="674" y="3288"/>
                    <a:pt x="677" y="3294"/>
                  </a:cubicBezTo>
                  <a:cubicBezTo>
                    <a:pt x="689" y="3314"/>
                    <a:pt x="702" y="3335"/>
                    <a:pt x="714" y="3355"/>
                  </a:cubicBezTo>
                  <a:cubicBezTo>
                    <a:pt x="765" y="3441"/>
                    <a:pt x="817" y="3526"/>
                    <a:pt x="869" y="3612"/>
                  </a:cubicBezTo>
                  <a:cubicBezTo>
                    <a:pt x="876" y="3624"/>
                    <a:pt x="885" y="3629"/>
                    <a:pt x="900" y="3629"/>
                  </a:cubicBezTo>
                  <a:cubicBezTo>
                    <a:pt x="988" y="3629"/>
                    <a:pt x="1076" y="3629"/>
                    <a:pt x="1164" y="3629"/>
                  </a:cubicBezTo>
                  <a:cubicBezTo>
                    <a:pt x="1178" y="3629"/>
                    <a:pt x="1187" y="3625"/>
                    <a:pt x="1195" y="3612"/>
                  </a:cubicBezTo>
                  <a:cubicBezTo>
                    <a:pt x="1223" y="3567"/>
                    <a:pt x="1251" y="3521"/>
                    <a:pt x="1280" y="3476"/>
                  </a:cubicBezTo>
                  <a:cubicBezTo>
                    <a:pt x="1317" y="3416"/>
                    <a:pt x="1354" y="3357"/>
                    <a:pt x="1390" y="3297"/>
                  </a:cubicBezTo>
                  <a:cubicBezTo>
                    <a:pt x="1394" y="3290"/>
                    <a:pt x="1396" y="3282"/>
                    <a:pt x="1398" y="3274"/>
                  </a:cubicBezTo>
                  <a:cubicBezTo>
                    <a:pt x="1391" y="3272"/>
                    <a:pt x="1383" y="3269"/>
                    <a:pt x="1376" y="3269"/>
                  </a:cubicBezTo>
                  <a:cubicBezTo>
                    <a:pt x="1263" y="3269"/>
                    <a:pt x="1149" y="3269"/>
                    <a:pt x="1036" y="3269"/>
                  </a:cubicBezTo>
                  <a:close/>
                  <a:moveTo>
                    <a:pt x="1433" y="2860"/>
                  </a:moveTo>
                  <a:cubicBezTo>
                    <a:pt x="1433" y="2771"/>
                    <a:pt x="1433" y="2682"/>
                    <a:pt x="1434" y="2592"/>
                  </a:cubicBezTo>
                  <a:cubicBezTo>
                    <a:pt x="1434" y="2573"/>
                    <a:pt x="1429" y="2565"/>
                    <a:pt x="1408" y="2565"/>
                  </a:cubicBezTo>
                  <a:cubicBezTo>
                    <a:pt x="1362" y="2567"/>
                    <a:pt x="1316" y="2566"/>
                    <a:pt x="1270" y="2566"/>
                  </a:cubicBezTo>
                  <a:cubicBezTo>
                    <a:pt x="1252" y="2565"/>
                    <a:pt x="1245" y="2571"/>
                    <a:pt x="1245" y="2589"/>
                  </a:cubicBezTo>
                  <a:cubicBezTo>
                    <a:pt x="1245" y="2770"/>
                    <a:pt x="1245" y="2950"/>
                    <a:pt x="1245" y="3131"/>
                  </a:cubicBezTo>
                  <a:cubicBezTo>
                    <a:pt x="1245" y="3149"/>
                    <a:pt x="1252" y="3157"/>
                    <a:pt x="1271" y="3157"/>
                  </a:cubicBezTo>
                  <a:cubicBezTo>
                    <a:pt x="1315" y="3156"/>
                    <a:pt x="1359" y="3157"/>
                    <a:pt x="1403" y="3157"/>
                  </a:cubicBezTo>
                  <a:cubicBezTo>
                    <a:pt x="1431" y="3157"/>
                    <a:pt x="1433" y="3154"/>
                    <a:pt x="1433" y="3126"/>
                  </a:cubicBezTo>
                  <a:cubicBezTo>
                    <a:pt x="1434" y="3037"/>
                    <a:pt x="1433" y="2949"/>
                    <a:pt x="1433" y="2860"/>
                  </a:cubicBezTo>
                  <a:close/>
                  <a:moveTo>
                    <a:pt x="810" y="2861"/>
                  </a:moveTo>
                  <a:cubicBezTo>
                    <a:pt x="810" y="2770"/>
                    <a:pt x="810" y="2680"/>
                    <a:pt x="810" y="2589"/>
                  </a:cubicBezTo>
                  <a:cubicBezTo>
                    <a:pt x="810" y="2572"/>
                    <a:pt x="806" y="2565"/>
                    <a:pt x="788" y="2566"/>
                  </a:cubicBezTo>
                  <a:cubicBezTo>
                    <a:pt x="746" y="2567"/>
                    <a:pt x="704" y="2566"/>
                    <a:pt x="662" y="2566"/>
                  </a:cubicBezTo>
                  <a:cubicBezTo>
                    <a:pt x="645" y="2565"/>
                    <a:pt x="638" y="2571"/>
                    <a:pt x="638" y="2589"/>
                  </a:cubicBezTo>
                  <a:cubicBezTo>
                    <a:pt x="638" y="2770"/>
                    <a:pt x="638" y="2951"/>
                    <a:pt x="638" y="3133"/>
                  </a:cubicBezTo>
                  <a:cubicBezTo>
                    <a:pt x="638" y="3151"/>
                    <a:pt x="646" y="3157"/>
                    <a:pt x="663" y="3157"/>
                  </a:cubicBezTo>
                  <a:cubicBezTo>
                    <a:pt x="701" y="3156"/>
                    <a:pt x="739" y="3157"/>
                    <a:pt x="777" y="3157"/>
                  </a:cubicBezTo>
                  <a:cubicBezTo>
                    <a:pt x="810" y="3157"/>
                    <a:pt x="810" y="3157"/>
                    <a:pt x="810" y="3125"/>
                  </a:cubicBezTo>
                  <a:cubicBezTo>
                    <a:pt x="810" y="3037"/>
                    <a:pt x="810" y="2949"/>
                    <a:pt x="810" y="2861"/>
                  </a:cubicBezTo>
                  <a:close/>
                  <a:moveTo>
                    <a:pt x="945" y="2861"/>
                  </a:moveTo>
                  <a:cubicBezTo>
                    <a:pt x="945" y="2951"/>
                    <a:pt x="945" y="3041"/>
                    <a:pt x="946" y="3131"/>
                  </a:cubicBezTo>
                  <a:cubicBezTo>
                    <a:pt x="946" y="3155"/>
                    <a:pt x="947" y="3156"/>
                    <a:pt x="972" y="3157"/>
                  </a:cubicBezTo>
                  <a:cubicBezTo>
                    <a:pt x="1008" y="3157"/>
                    <a:pt x="1044" y="3157"/>
                    <a:pt x="1080" y="3157"/>
                  </a:cubicBezTo>
                  <a:cubicBezTo>
                    <a:pt x="1107" y="3157"/>
                    <a:pt x="1110" y="3154"/>
                    <a:pt x="1110" y="3126"/>
                  </a:cubicBezTo>
                  <a:cubicBezTo>
                    <a:pt x="1111" y="3063"/>
                    <a:pt x="1111" y="3000"/>
                    <a:pt x="1111" y="2938"/>
                  </a:cubicBezTo>
                  <a:cubicBezTo>
                    <a:pt x="1111" y="2824"/>
                    <a:pt x="1111" y="2710"/>
                    <a:pt x="1111" y="2596"/>
                  </a:cubicBezTo>
                  <a:cubicBezTo>
                    <a:pt x="1110" y="2567"/>
                    <a:pt x="1109" y="2566"/>
                    <a:pt x="1080" y="2566"/>
                  </a:cubicBezTo>
                  <a:cubicBezTo>
                    <a:pt x="1043" y="2566"/>
                    <a:pt x="1007" y="2567"/>
                    <a:pt x="970" y="2565"/>
                  </a:cubicBezTo>
                  <a:cubicBezTo>
                    <a:pt x="950" y="2565"/>
                    <a:pt x="945" y="2572"/>
                    <a:pt x="945" y="2591"/>
                  </a:cubicBezTo>
                  <a:cubicBezTo>
                    <a:pt x="946" y="2681"/>
                    <a:pt x="945" y="2771"/>
                    <a:pt x="945" y="2861"/>
                  </a:cubicBezTo>
                  <a:close/>
                  <a:moveTo>
                    <a:pt x="1031" y="3741"/>
                  </a:moveTo>
                  <a:cubicBezTo>
                    <a:pt x="1011" y="3741"/>
                    <a:pt x="990" y="3741"/>
                    <a:pt x="970" y="3741"/>
                  </a:cubicBezTo>
                  <a:cubicBezTo>
                    <a:pt x="960" y="3742"/>
                    <a:pt x="950" y="3745"/>
                    <a:pt x="956" y="3757"/>
                  </a:cubicBezTo>
                  <a:cubicBezTo>
                    <a:pt x="977" y="3792"/>
                    <a:pt x="999" y="3827"/>
                    <a:pt x="1020" y="3861"/>
                  </a:cubicBezTo>
                  <a:cubicBezTo>
                    <a:pt x="1028" y="3873"/>
                    <a:pt x="1036" y="3870"/>
                    <a:pt x="1042" y="3860"/>
                  </a:cubicBezTo>
                  <a:cubicBezTo>
                    <a:pt x="1062" y="3829"/>
                    <a:pt x="1082" y="3797"/>
                    <a:pt x="1101" y="3764"/>
                  </a:cubicBezTo>
                  <a:cubicBezTo>
                    <a:pt x="1110" y="3750"/>
                    <a:pt x="1106" y="3742"/>
                    <a:pt x="1089" y="3741"/>
                  </a:cubicBezTo>
                  <a:cubicBezTo>
                    <a:pt x="1070" y="3741"/>
                    <a:pt x="1051" y="3741"/>
                    <a:pt x="1031" y="37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AB9D946-5AA1-4354-B33E-5DD44832E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973" y="3858847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01D5C10-AA1D-4389-A5D2-802608A3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416" y="1345460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5B308AE-556B-4362-A5E9-8C09F14A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747" y="1378514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B74DAA6-E969-49FE-970A-35824B70F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940" y="3801994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7FE553E-5115-4116-8AA7-9A6BCF6AC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845" y="2630579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2FC5CCE-E15D-4C65-A51B-39F2A1F9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450" y="2692720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65BB47C-24B7-4135-87C4-643A28ED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559" y="2597526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705689" y="1618377"/>
            <a:ext cx="5600335" cy="952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5705689" y="2661284"/>
            <a:ext cx="5600335" cy="952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5705689" y="3704191"/>
            <a:ext cx="5600335" cy="9525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5705689" y="4755199"/>
            <a:ext cx="5600335" cy="952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5813112" y="1702253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F1FA9-DFA5-44DD-ACE2-E0B67BEBD639}"/>
              </a:ext>
            </a:extLst>
          </p:cNvPr>
          <p:cNvSpPr txBox="1"/>
          <p:nvPr/>
        </p:nvSpPr>
        <p:spPr>
          <a:xfrm>
            <a:off x="5813112" y="2722531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02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972E19-7853-4F29-A477-B3FC2B9801F4}"/>
              </a:ext>
            </a:extLst>
          </p:cNvPr>
          <p:cNvSpPr txBox="1"/>
          <p:nvPr/>
        </p:nvSpPr>
        <p:spPr>
          <a:xfrm>
            <a:off x="5813112" y="3781310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03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2DEC08-2D9E-4E4E-9381-354A4120B26C}"/>
              </a:ext>
            </a:extLst>
          </p:cNvPr>
          <p:cNvSpPr txBox="1"/>
          <p:nvPr/>
        </p:nvSpPr>
        <p:spPr>
          <a:xfrm>
            <a:off x="5813112" y="4820838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04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6849565" y="1905591"/>
            <a:ext cx="4215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Herramientas de transmisión de información</a:t>
            </a:r>
            <a:endParaRPr kumimoji="0" lang="es-EC" sz="15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6849566" y="2753593"/>
            <a:ext cx="40268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500" dirty="0">
                <a:solidFill>
                  <a:srgbClr val="FFFFFF"/>
                </a:solidFill>
                <a:latin typeface="Open Sans" panose="020B0606030504020204" pitchFamily="34" charset="0"/>
              </a:rPr>
              <a:t>Disrupción de modelo de negocios a través de la interacción masiva con diversos canales de servicio.</a:t>
            </a:r>
            <a:endParaRPr kumimoji="0" lang="es-EC" sz="15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6849566" y="3928014"/>
            <a:ext cx="4026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Cambio de un modelo tradicional a un modelo virtual</a:t>
            </a:r>
            <a:endParaRPr kumimoji="0" lang="es-EC" sz="15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6849566" y="4957917"/>
            <a:ext cx="4026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Puede desarrollar o no una ventaja competitiva</a:t>
            </a:r>
            <a:endParaRPr kumimoji="0" lang="es-EC" sz="15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8254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8763520" y="3244724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2C64199-8920-4B40-9E97-B69DDABC62D8}"/>
              </a:ext>
            </a:extLst>
          </p:cNvPr>
          <p:cNvSpPr/>
          <p:nvPr/>
        </p:nvSpPr>
        <p:spPr>
          <a:xfrm>
            <a:off x="6416959" y="3244724"/>
            <a:ext cx="1464730" cy="1464728"/>
          </a:xfrm>
          <a:prstGeom prst="ellipse">
            <a:avLst/>
          </a:prstGeom>
          <a:solidFill>
            <a:schemeClr val="accent4">
              <a:alpha val="1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6A14E4-708D-4699-8C46-DC1A8D7B5CD2}"/>
              </a:ext>
            </a:extLst>
          </p:cNvPr>
          <p:cNvSpPr/>
          <p:nvPr/>
        </p:nvSpPr>
        <p:spPr>
          <a:xfrm>
            <a:off x="3950542" y="3244724"/>
            <a:ext cx="1464730" cy="1464728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7B8CD3-367D-407A-B6EF-6847832763FB}"/>
              </a:ext>
            </a:extLst>
          </p:cNvPr>
          <p:cNvSpPr/>
          <p:nvPr/>
        </p:nvSpPr>
        <p:spPr>
          <a:xfrm>
            <a:off x="1497542" y="3244724"/>
            <a:ext cx="1464730" cy="1464728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76D77BB-46F8-4A0E-8125-C7171B9A620F}"/>
              </a:ext>
            </a:extLst>
          </p:cNvPr>
          <p:cNvGrpSpPr/>
          <p:nvPr/>
        </p:nvGrpSpPr>
        <p:grpSpPr>
          <a:xfrm>
            <a:off x="6693754" y="3517738"/>
            <a:ext cx="906777" cy="906777"/>
            <a:chOff x="5757333" y="2943779"/>
            <a:chExt cx="795498" cy="79549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3263B5C-140D-48C8-BFE4-CBB17CA90069}"/>
                </a:ext>
              </a:extLst>
            </p:cNvPr>
            <p:cNvGrpSpPr/>
            <p:nvPr/>
          </p:nvGrpSpPr>
          <p:grpSpPr>
            <a:xfrm>
              <a:off x="5995780" y="3294766"/>
              <a:ext cx="449164" cy="265293"/>
              <a:chOff x="7175537" y="4438243"/>
              <a:chExt cx="347386" cy="205179"/>
            </a:xfrm>
            <a:solidFill>
              <a:srgbClr val="00B050"/>
            </a:solidFill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38DAF15-C288-4FD5-945E-B1A65D46DD90}"/>
                  </a:ext>
                </a:extLst>
              </p:cNvPr>
              <p:cNvSpPr/>
              <p:nvPr/>
            </p:nvSpPr>
            <p:spPr>
              <a:xfrm rot="2700000">
                <a:off x="7120649" y="4493131"/>
                <a:ext cx="205179" cy="95403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9F592AA7-4FE8-46B5-8D00-76DD5E2BEEB7}"/>
                  </a:ext>
                </a:extLst>
              </p:cNvPr>
              <p:cNvSpPr/>
              <p:nvPr/>
            </p:nvSpPr>
            <p:spPr>
              <a:xfrm rot="8100000">
                <a:off x="7183296" y="4445599"/>
                <a:ext cx="339627" cy="9540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09008DF-833E-4872-BD2C-6CB93A801CC6}"/>
                </a:ext>
              </a:extLst>
            </p:cNvPr>
            <p:cNvSpPr/>
            <p:nvPr/>
          </p:nvSpPr>
          <p:spPr>
            <a:xfrm>
              <a:off x="5757333" y="2943779"/>
              <a:ext cx="795498" cy="795498"/>
            </a:xfrm>
            <a:prstGeom prst="ellipse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1E03A10B-40C2-429B-A1A2-7E760590AD8F}"/>
              </a:ext>
            </a:extLst>
          </p:cNvPr>
          <p:cNvSpPr/>
          <p:nvPr/>
        </p:nvSpPr>
        <p:spPr>
          <a:xfrm>
            <a:off x="1461557" y="2223613"/>
            <a:ext cx="1727200" cy="3810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7F2E402E-66F1-4FCA-9452-07D806ACA563}"/>
              </a:ext>
            </a:extLst>
          </p:cNvPr>
          <p:cNvSpPr/>
          <p:nvPr/>
        </p:nvSpPr>
        <p:spPr>
          <a:xfrm>
            <a:off x="3899739" y="2223613"/>
            <a:ext cx="1727200" cy="381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8DB0CA2-0AD8-40CF-9EAE-24636F6BE1A6}"/>
              </a:ext>
            </a:extLst>
          </p:cNvPr>
          <p:cNvSpPr/>
          <p:nvPr/>
        </p:nvSpPr>
        <p:spPr>
          <a:xfrm>
            <a:off x="6377432" y="2223613"/>
            <a:ext cx="1727200" cy="3810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7E6ADA69-2377-458F-8AA1-32DD93A340BE}"/>
              </a:ext>
            </a:extLst>
          </p:cNvPr>
          <p:cNvSpPr/>
          <p:nvPr/>
        </p:nvSpPr>
        <p:spPr>
          <a:xfrm>
            <a:off x="8715528" y="2223613"/>
            <a:ext cx="1727200" cy="38100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D8022-7C49-470B-9483-21E5F63480D9}"/>
              </a:ext>
            </a:extLst>
          </p:cNvPr>
          <p:cNvSpPr txBox="1"/>
          <p:nvPr/>
        </p:nvSpPr>
        <p:spPr>
          <a:xfrm>
            <a:off x="228600" y="149084"/>
            <a:ext cx="11103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EVOLUCIÓN DE CANALES ELECTRÓNICOS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12895-E141-47F9-9D4E-FD2BB7AFAAD7}"/>
              </a:ext>
            </a:extLst>
          </p:cNvPr>
          <p:cNvSpPr txBox="1"/>
          <p:nvPr/>
        </p:nvSpPr>
        <p:spPr>
          <a:xfrm>
            <a:off x="8887710" y="1515725"/>
            <a:ext cx="125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2007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3B7D2-607F-47BC-9C37-403E42B65FA4}"/>
              </a:ext>
            </a:extLst>
          </p:cNvPr>
          <p:cNvSpPr txBox="1"/>
          <p:nvPr/>
        </p:nvSpPr>
        <p:spPr>
          <a:xfrm>
            <a:off x="6549615" y="1515725"/>
            <a:ext cx="125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1994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95B2C-770E-492F-A954-71B35404786A}"/>
              </a:ext>
            </a:extLst>
          </p:cNvPr>
          <p:cNvSpPr txBox="1"/>
          <p:nvPr/>
        </p:nvSpPr>
        <p:spPr>
          <a:xfrm>
            <a:off x="4080388" y="1515725"/>
            <a:ext cx="125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1983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B0070-3CE1-4C59-BE93-F567DBECF5B6}"/>
              </a:ext>
            </a:extLst>
          </p:cNvPr>
          <p:cNvSpPr txBox="1"/>
          <p:nvPr/>
        </p:nvSpPr>
        <p:spPr>
          <a:xfrm>
            <a:off x="1668711" y="1515725"/>
            <a:ext cx="125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1970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1C13F8-8C78-4F88-AB23-F329C1824EF1}"/>
              </a:ext>
            </a:extLst>
          </p:cNvPr>
          <p:cNvCxnSpPr>
            <a:cxnSpLocks/>
            <a:stCxn id="2" idx="2"/>
            <a:endCxn id="17" idx="0"/>
          </p:cNvCxnSpPr>
          <p:nvPr/>
        </p:nvCxnSpPr>
        <p:spPr>
          <a:xfrm>
            <a:off x="2229907" y="2604613"/>
            <a:ext cx="0" cy="6401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281380-0B8F-4478-AA4B-78F14E648688}"/>
              </a:ext>
            </a:extLst>
          </p:cNvPr>
          <p:cNvCxnSpPr>
            <a:cxnSpLocks/>
            <a:stCxn id="3" idx="2"/>
            <a:endCxn id="24" idx="0"/>
          </p:cNvCxnSpPr>
          <p:nvPr/>
        </p:nvCxnSpPr>
        <p:spPr>
          <a:xfrm>
            <a:off x="4668089" y="2604613"/>
            <a:ext cx="14818" cy="6401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AF125C-6B80-417C-B6FD-A5DBF0D04202}"/>
              </a:ext>
            </a:extLst>
          </p:cNvPr>
          <p:cNvCxnSpPr>
            <a:cxnSpLocks/>
            <a:stCxn id="5" idx="2"/>
            <a:endCxn id="32" idx="0"/>
          </p:cNvCxnSpPr>
          <p:nvPr/>
        </p:nvCxnSpPr>
        <p:spPr>
          <a:xfrm>
            <a:off x="7145782" y="2604613"/>
            <a:ext cx="3542" cy="64011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464EDA-95F9-4BE9-8724-ED55660785EB}"/>
              </a:ext>
            </a:extLst>
          </p:cNvPr>
          <p:cNvCxnSpPr>
            <a:cxnSpLocks/>
            <a:stCxn id="6" idx="2"/>
            <a:endCxn id="39" idx="0"/>
          </p:cNvCxnSpPr>
          <p:nvPr/>
        </p:nvCxnSpPr>
        <p:spPr>
          <a:xfrm>
            <a:off x="9483878" y="2604613"/>
            <a:ext cx="12007" cy="64011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450525-F18B-445F-875C-0B03102F8B0B}"/>
              </a:ext>
            </a:extLst>
          </p:cNvPr>
          <p:cNvGrpSpPr/>
          <p:nvPr/>
        </p:nvGrpSpPr>
        <p:grpSpPr>
          <a:xfrm>
            <a:off x="1842603" y="3482581"/>
            <a:ext cx="783073" cy="955149"/>
            <a:chOff x="7931851" y="2464731"/>
            <a:chExt cx="1002842" cy="1223210"/>
          </a:xfrm>
          <a:solidFill>
            <a:schemeClr val="tx1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9995895-1847-4C0E-9F81-993F681B5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A1F4D50F-482B-420C-A2C1-E498EB23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ACBC37C6-6E77-488B-9DFE-72B2AC54B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D3A6035D-76D2-4F03-9254-E66D302FF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A87D33A6-238B-418D-AAD9-A172DF9F5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8B10EBDF-4104-4461-8020-FAE692BEF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5FF8AC1-F832-436D-ABAA-666A6EC07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1500C415-B335-4062-9E92-C8DC4A09E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2EBFA7F6-F8C4-4673-9A7E-8BABF1EDD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A4B621A-F767-4F38-B62C-BD46A32DA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87671456-4A3B-4E30-AC99-193D321FC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B3D79B3F-2E86-43C5-A9CD-692659128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6B0837FD-BCC3-449B-AF32-FC517E964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6677223A-2AE1-4A8F-8204-15AB7F85A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6B5AA69-4FFB-45B3-8DC6-0C1B70F009A1}"/>
              </a:ext>
            </a:extLst>
          </p:cNvPr>
          <p:cNvGrpSpPr/>
          <p:nvPr/>
        </p:nvGrpSpPr>
        <p:grpSpPr>
          <a:xfrm>
            <a:off x="4244027" y="3538314"/>
            <a:ext cx="877760" cy="877548"/>
            <a:chOff x="2700338" y="8651875"/>
            <a:chExt cx="6545262" cy="6543675"/>
          </a:xfrm>
          <a:solidFill>
            <a:schemeClr val="tx1"/>
          </a:solidFill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30FFEE61-CA56-4811-B5E2-5BFBB65D7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8B05F57D-4766-4906-8968-7916F9030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1BD0B2AB-7AC0-4541-8172-74A671766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7D6E5A42-7827-46BC-8E06-B1C6ADC14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8961483" y="3417687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CCA0B48-8F06-426C-B056-AAAE9B66B34D}"/>
              </a:ext>
            </a:extLst>
          </p:cNvPr>
          <p:cNvSpPr txBox="1"/>
          <p:nvPr/>
        </p:nvSpPr>
        <p:spPr>
          <a:xfrm>
            <a:off x="1139684" y="4975567"/>
            <a:ext cx="2332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C" sz="1600" dirty="0">
                <a:solidFill>
                  <a:srgbClr val="282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Cajeros automáticos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Sistemas de respuesta de voz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Tarjetas de crédito y </a:t>
            </a:r>
            <a:r>
              <a:rPr lang="es-EC" sz="1600" dirty="0">
                <a:solidFill>
                  <a:srgbClr val="282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debito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9EDD08E-9ECE-482B-BACD-CA47316459C3}"/>
              </a:ext>
            </a:extLst>
          </p:cNvPr>
          <p:cNvSpPr txBox="1"/>
          <p:nvPr/>
        </p:nvSpPr>
        <p:spPr>
          <a:xfrm>
            <a:off x="3904369" y="4925755"/>
            <a:ext cx="161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0" i="0" u="none" strike="noStrike" kern="1200" cap="none" spc="0" normalizeH="0" baseline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Homelink</a:t>
            </a:r>
            <a:endParaRPr kumimoji="0" lang="es-EC" b="0" i="0" u="none" strike="noStrike" kern="1200" cap="none" spc="0" normalizeH="0" baseline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3FE5EF8-4EAA-466F-B7F2-12EF765EAF4C}"/>
              </a:ext>
            </a:extLst>
          </p:cNvPr>
          <p:cNvSpPr txBox="1"/>
          <p:nvPr/>
        </p:nvSpPr>
        <p:spPr>
          <a:xfrm>
            <a:off x="6339460" y="4925755"/>
            <a:ext cx="161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1600" b="0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Banca en línea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968B231-2E26-409A-82D8-729D18EAAEF7}"/>
              </a:ext>
            </a:extLst>
          </p:cNvPr>
          <p:cNvSpPr txBox="1"/>
          <p:nvPr/>
        </p:nvSpPr>
        <p:spPr>
          <a:xfrm>
            <a:off x="8707538" y="4925755"/>
            <a:ext cx="161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Banca Móvil</a:t>
            </a:r>
            <a:endParaRPr kumimoji="0" lang="es-EC" sz="1600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1D7486F-7BFC-45C3-8DDA-78477F1F3A14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2774164"/>
      </p:ext>
    </p:extLst>
  </p:cSld>
  <p:clrMapOvr>
    <a:masterClrMapping/>
  </p:clrMapOvr>
</p:sld>
</file>

<file path=ppt/theme/theme1.xml><?xml version="1.0" encoding="utf-8"?>
<a:theme xmlns:a="http://schemas.openxmlformats.org/drawingml/2006/main" name="forma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emplate by SHOWEET">
  <a:themeElements>
    <a:clrScheme name="SHO-DARK PRO">
      <a:dk1>
        <a:srgbClr val="25252B"/>
      </a:dk1>
      <a:lt1>
        <a:sysClr val="window" lastClr="FFFFFF"/>
      </a:lt1>
      <a:dk2>
        <a:srgbClr val="404152"/>
      </a:dk2>
      <a:lt2>
        <a:srgbClr val="E7E6E6"/>
      </a:lt2>
      <a:accent1>
        <a:srgbClr val="08CF96"/>
      </a:accent1>
      <a:accent2>
        <a:srgbClr val="FDEF54"/>
      </a:accent2>
      <a:accent3>
        <a:srgbClr val="3598FE"/>
      </a:accent3>
      <a:accent4>
        <a:srgbClr val="EF3C77"/>
      </a:accent4>
      <a:accent5>
        <a:srgbClr val="FF9933"/>
      </a:accent5>
      <a:accent6>
        <a:srgbClr val="08CF96"/>
      </a:accent6>
      <a:hlink>
        <a:srgbClr val="08CF96"/>
      </a:hlink>
      <a:folHlink>
        <a:srgbClr val="08CF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</a:spPr>
      <a:bodyPr rtlCol="0" anchor="ctr"/>
      <a:lstStyle>
        <a:defPPr algn="ctr">
          <a:defRPr sz="40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>
                <a:lumMod val="50000"/>
                <a:lumOff val="50000"/>
              </a:schemeClr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14630</TotalTime>
  <Words>1072</Words>
  <Application>Microsoft Office PowerPoint</Application>
  <PresentationFormat>Panorámica</PresentationFormat>
  <Paragraphs>209</Paragraphs>
  <Slides>19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41" baseType="lpstr">
      <vt:lpstr>Aller Light</vt:lpstr>
      <vt:lpstr>Arial</vt:lpstr>
      <vt:lpstr>Bebas Neue Bold</vt:lpstr>
      <vt:lpstr>Calibri</vt:lpstr>
      <vt:lpstr>Calibri Light</vt:lpstr>
      <vt:lpstr>GeosansLight</vt:lpstr>
      <vt:lpstr>Lato Light</vt:lpstr>
      <vt:lpstr>Noto Sans</vt:lpstr>
      <vt:lpstr>Open Sans</vt:lpstr>
      <vt:lpstr>Open Sans Light</vt:lpstr>
      <vt:lpstr>Roboto Slab Regular</vt:lpstr>
      <vt:lpstr>Rockwell</vt:lpstr>
      <vt:lpstr>Times New Roman</vt:lpstr>
      <vt:lpstr>Wingdings</vt:lpstr>
      <vt:lpstr>formato</vt:lpstr>
      <vt:lpstr>Office Theme</vt:lpstr>
      <vt:lpstr>Custom Template by SHOWEET</vt:lpstr>
      <vt:lpstr>Showeet theme</vt:lpstr>
      <vt:lpstr>1_Showeet theme</vt:lpstr>
      <vt:lpstr>Kent template</vt:lpstr>
      <vt:lpstr>Header</vt:lpstr>
      <vt:lpstr>CorelDRAW</vt:lpstr>
      <vt:lpstr>  DEPARTAMENTO DE CIENCIAS ECONÓMICAS,  ADMINISTRATIVAS Y DE COMERCIO – CEAC  CARRERA DE INGENIERÍA COMERCIAL   MODALIDAD PRESENCIAL  TEMA: “MEDICIÓN DE LA CALIDAD DEL SERVICIO EN LOS CANALES ELECTRÓNICOS DE LOS BANCOS EN EL DISTRTITO METROPOLITANO DE QUITO”   AUTOR:  CABRERA CEVALLOS, BRYAN  DIRECTOR: ING. FERNÁNDEZ, SEBASTIÁN   SANGOLQUÍ, ENERO 2020          </vt:lpstr>
      <vt:lpstr>Presentación de PowerPoint</vt:lpstr>
      <vt:lpstr>El problema</vt:lpstr>
      <vt:lpstr>Presentación de PowerPoint</vt:lpstr>
      <vt:lpstr>Presentación de PowerPoint</vt:lpstr>
      <vt:lpstr>HIPOTESÍS</vt:lpstr>
      <vt:lpstr>¿QUÉ ES EL SERVICIO BANCARIO?</vt:lpstr>
      <vt:lpstr>Presentación de PowerPoint</vt:lpstr>
      <vt:lpstr>Presentación de PowerPoint</vt:lpstr>
      <vt:lpstr>BENEFICIOS DE CANALES ELECTRÓNICOS</vt:lpstr>
      <vt:lpstr>CALIDAD DEL SERVICIO EN CANALES ELECTRÓNICOS</vt:lpstr>
      <vt:lpstr>Presentación de PowerPoint</vt:lpstr>
      <vt:lpstr>SITUACIÓN ACTUAL</vt:lpstr>
      <vt:lpstr>Presentación de PowerPoint</vt:lpstr>
      <vt:lpstr>Presentación de PowerPoint</vt:lpstr>
      <vt:lpstr>Presentación de PowerPoint</vt:lpstr>
      <vt:lpstr>NIVEL DE SATISFACCIÓN POR BANCO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 ADMINISTRATIVAS Y DE COMERCIO  CARRERA DE INGENIERÍA COMERCIAL – MODALIDAD PRESENCIAL   AUTORAS:  CUÑAS USIÑA PAOLA MARLENE ROSERO JÁCOME STEPHANIE PATRICIA  DIRECTOR: ING. IVÁN MARCELO VEGA DÁVILA, MBA.   SANGOLQUÍ, 2017</dc:title>
  <dc:creator>Pait0 Nenita</dc:creator>
  <cp:lastModifiedBy>Familia</cp:lastModifiedBy>
  <cp:revision>217</cp:revision>
  <dcterms:created xsi:type="dcterms:W3CDTF">2017-09-16T17:28:12Z</dcterms:created>
  <dcterms:modified xsi:type="dcterms:W3CDTF">2020-02-26T02:41:22Z</dcterms:modified>
</cp:coreProperties>
</file>