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6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9" d="100"/>
          <a:sy n="59" d="100"/>
        </p:scale>
        <p:origin x="4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../TESIS/Firewall%20ESPE.ja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5454900"/>
          </a:xfrm>
        </p:spPr>
        <p:txBody>
          <a:bodyPr anchor="ctr">
            <a:normAutofit/>
          </a:bodyPr>
          <a:lstStyle/>
          <a:p>
            <a:pPr algn="ctr"/>
            <a:r>
              <a:rPr lang="es-EC" sz="2400" dirty="0" smtClean="0">
                <a:solidFill>
                  <a:schemeClr val="bg1"/>
                </a:solidFill>
              </a:rPr>
              <a:t>DEPARTAMENTO DE ELÉCTRICA, ELECTRÓNICA Y TELECOMUNICACIONES</a:t>
            </a:r>
            <a:br>
              <a:rPr lang="es-EC" sz="2400" dirty="0" smtClean="0">
                <a:solidFill>
                  <a:schemeClr val="bg1"/>
                </a:solidFill>
              </a:rPr>
            </a:br>
            <a:r>
              <a:rPr lang="es-EC" sz="2400" dirty="0">
                <a:solidFill>
                  <a:schemeClr val="bg1"/>
                </a:solidFill>
              </a:rPr>
              <a:t/>
            </a:r>
            <a:br>
              <a:rPr lang="es-EC" sz="2400" dirty="0">
                <a:solidFill>
                  <a:schemeClr val="bg1"/>
                </a:solidFill>
              </a:rPr>
            </a:br>
            <a:r>
              <a:rPr lang="es-EC" sz="2400" dirty="0" smtClean="0">
                <a:solidFill>
                  <a:schemeClr val="bg1"/>
                </a:solidFill>
              </a:rPr>
              <a:t>CARRERA DE INGENIERÍA ELECTRÓNICA, REDES Y COMUNICACIÓN DE DATOS</a:t>
            </a:r>
            <a:br>
              <a:rPr lang="es-EC" sz="2400" dirty="0" smtClean="0">
                <a:solidFill>
                  <a:schemeClr val="bg1"/>
                </a:solidFill>
              </a:rPr>
            </a:br>
            <a:r>
              <a:rPr lang="es-EC" sz="2400" dirty="0">
                <a:solidFill>
                  <a:schemeClr val="bg1"/>
                </a:solidFill>
              </a:rPr>
              <a:t/>
            </a:r>
            <a:br>
              <a:rPr lang="es-EC" sz="2400" dirty="0">
                <a:solidFill>
                  <a:schemeClr val="bg1"/>
                </a:solidFill>
              </a:rPr>
            </a:br>
            <a:r>
              <a:rPr lang="es-EC" sz="2400" dirty="0" smtClean="0">
                <a:solidFill>
                  <a:schemeClr val="bg1"/>
                </a:solidFill>
              </a:rPr>
              <a:t>TRABAJO DE TITULACIÓN, PREVIO A LA OBTENCIÓN DEL TÍTULO DE INGENIERO ELECTRÓNICO EN REDES Y COMUNICACIÓN DE DATOS</a:t>
            </a:r>
            <a:br>
              <a:rPr lang="es-EC" sz="2400" dirty="0" smtClean="0">
                <a:solidFill>
                  <a:schemeClr val="bg1"/>
                </a:solidFill>
              </a:rPr>
            </a:br>
            <a:r>
              <a:rPr lang="es-EC" sz="2400" dirty="0">
                <a:solidFill>
                  <a:schemeClr val="bg1"/>
                </a:solidFill>
              </a:rPr>
              <a:t/>
            </a:r>
            <a:br>
              <a:rPr lang="es-EC" sz="2400" dirty="0">
                <a:solidFill>
                  <a:schemeClr val="bg1"/>
                </a:solidFill>
              </a:rPr>
            </a:br>
            <a:r>
              <a:rPr lang="es-EC" sz="2400" dirty="0" smtClean="0">
                <a:solidFill>
                  <a:schemeClr val="bg1"/>
                </a:solidFill>
              </a:rPr>
              <a:t>TEMA: “IMPLEMENTACIÓN DE UN SISTEMA DE SEGURIDAD INTEGRAL  DE SOFTWARE Y </a:t>
            </a:r>
            <a:r>
              <a:rPr lang="es-EC" sz="2400" dirty="0" smtClean="0">
                <a:solidFill>
                  <a:schemeClr val="bg1"/>
                </a:solidFill>
              </a:rPr>
              <a:t>HARDWARE </a:t>
            </a:r>
            <a:r>
              <a:rPr lang="es-EC" sz="2400" dirty="0" smtClean="0">
                <a:solidFill>
                  <a:schemeClr val="bg1"/>
                </a:solidFill>
              </a:rPr>
              <a:t>PARA LA UNIVERSIDAD DE LAS FUERZAS ARMADAS ESPE SEDE MATRIZ”</a:t>
            </a:r>
            <a:endParaRPr lang="es-EC" sz="2400" dirty="0">
              <a:solidFill>
                <a:schemeClr val="bg1"/>
              </a:solidFill>
            </a:endParaRPr>
          </a:p>
        </p:txBody>
      </p:sp>
      <p:pic>
        <p:nvPicPr>
          <p:cNvPr id="4" name="Imagen 3" descr="Resultado de imagen para espe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147" y="160421"/>
            <a:ext cx="5531853" cy="1375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760" y="160421"/>
            <a:ext cx="2524477" cy="1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9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</a:rPr>
              <a:t>SEGURIDAD INFORMÁTICA VS SEGURIDAD DE LA INFORMACIÓN</a:t>
            </a:r>
            <a:endParaRPr lang="es-EC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Resultado de imagen para seguridad informatica y seguridad de la informac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3367" r="11934" b="23710"/>
          <a:stretch/>
        </p:blipFill>
        <p:spPr bwMode="auto">
          <a:xfrm>
            <a:off x="1141413" y="2576023"/>
            <a:ext cx="5697512" cy="2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421" y="2322978"/>
            <a:ext cx="3266990" cy="32187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150" y="2322979"/>
            <a:ext cx="6111557" cy="41680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660" y="-38076"/>
            <a:ext cx="1368340" cy="826168"/>
          </a:xfrm>
          <a:prstGeom prst="rect">
            <a:avLst/>
          </a:prstGeom>
        </p:spPr>
      </p:pic>
      <p:pic>
        <p:nvPicPr>
          <p:cNvPr id="7" name="Imagen 6" descr="Resultado de imagen para espe logo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13"/>
          <a:stretch/>
        </p:blipFill>
        <p:spPr bwMode="auto">
          <a:xfrm>
            <a:off x="-3176" y="-38075"/>
            <a:ext cx="837365" cy="826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392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>
                <a:solidFill>
                  <a:schemeClr val="bg1"/>
                </a:solidFill>
              </a:rPr>
              <a:t>SEGURIDAD de la Información</a:t>
            </a:r>
            <a:endParaRPr lang="es-EC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660" y="-38076"/>
            <a:ext cx="1368340" cy="826168"/>
          </a:xfrm>
          <a:prstGeom prst="rect">
            <a:avLst/>
          </a:prstGeom>
        </p:spPr>
      </p:pic>
      <p:pic>
        <p:nvPicPr>
          <p:cNvPr id="5" name="Imagen 4" descr="Resultado de imagen para espe logo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13"/>
          <a:stretch/>
        </p:blipFill>
        <p:spPr bwMode="auto">
          <a:xfrm>
            <a:off x="-3176" y="-38075"/>
            <a:ext cx="837365" cy="82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9015" t="5885" r="8988" b="10201"/>
          <a:stretch/>
        </p:blipFill>
        <p:spPr>
          <a:xfrm>
            <a:off x="1780673" y="2117558"/>
            <a:ext cx="3064043" cy="3352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1837" t="8383" r="4931" b="20350"/>
          <a:stretch/>
        </p:blipFill>
        <p:spPr>
          <a:xfrm>
            <a:off x="5767609" y="2117559"/>
            <a:ext cx="410224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8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>
                <a:solidFill>
                  <a:schemeClr val="bg1"/>
                </a:solidFill>
              </a:rPr>
              <a:t>SEGURIDAD Informática</a:t>
            </a:r>
            <a:endParaRPr lang="es-EC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057" y="2939737"/>
            <a:ext cx="3349238" cy="20364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6842" t="33509" r="64211" b="30312"/>
          <a:stretch/>
        </p:blipFill>
        <p:spPr>
          <a:xfrm>
            <a:off x="2814987" y="2097088"/>
            <a:ext cx="1636295" cy="37217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660" y="-38076"/>
            <a:ext cx="1368340" cy="826168"/>
          </a:xfrm>
          <a:prstGeom prst="rect">
            <a:avLst/>
          </a:prstGeom>
        </p:spPr>
      </p:pic>
      <p:pic>
        <p:nvPicPr>
          <p:cNvPr id="6" name="Imagen 5" descr="Resultado de imagen para espe logo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13"/>
          <a:stretch/>
        </p:blipFill>
        <p:spPr bwMode="auto">
          <a:xfrm>
            <a:off x="-3176" y="-38075"/>
            <a:ext cx="837365" cy="82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media.geeksforgeeks.org/wp-content/uploads/1111-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0" y="1574132"/>
            <a:ext cx="109728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90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>
                <a:solidFill>
                  <a:schemeClr val="bg1"/>
                </a:solidFill>
              </a:rPr>
              <a:t>FORTINET</a:t>
            </a:r>
            <a:endParaRPr lang="es-EC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660" y="-38076"/>
            <a:ext cx="1368340" cy="826168"/>
          </a:xfrm>
          <a:prstGeom prst="rect">
            <a:avLst/>
          </a:prstGeom>
        </p:spPr>
      </p:pic>
      <p:pic>
        <p:nvPicPr>
          <p:cNvPr id="4" name="Imagen 3" descr="Resultado de imagen para espe logo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13"/>
          <a:stretch/>
        </p:blipFill>
        <p:spPr bwMode="auto">
          <a:xfrm>
            <a:off x="-3176" y="-38075"/>
            <a:ext cx="837365" cy="82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Gartner Enterprise Network Firewall MQ Imag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7349" r="8000" b="6390"/>
          <a:stretch/>
        </p:blipFill>
        <p:spPr bwMode="auto">
          <a:xfrm>
            <a:off x="3821989" y="1728120"/>
            <a:ext cx="4544846" cy="47609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5"/>
          <a:srcRect l="50883" t="26371" r="4934" b="7845"/>
          <a:stretch/>
        </p:blipFill>
        <p:spPr bwMode="auto">
          <a:xfrm>
            <a:off x="3486775" y="1845808"/>
            <a:ext cx="5215273" cy="4525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765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>
                <a:solidFill>
                  <a:schemeClr val="bg1"/>
                </a:solidFill>
              </a:rPr>
              <a:t>FORTIGATE</a:t>
            </a:r>
            <a:endParaRPr lang="es-EC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660" y="-38076"/>
            <a:ext cx="1368340" cy="826168"/>
          </a:xfrm>
          <a:prstGeom prst="rect">
            <a:avLst/>
          </a:prstGeom>
        </p:spPr>
      </p:pic>
      <p:pic>
        <p:nvPicPr>
          <p:cNvPr id="4" name="Imagen 3" descr="Resultado de imagen para espe logo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13"/>
          <a:stretch/>
        </p:blipFill>
        <p:spPr bwMode="auto">
          <a:xfrm>
            <a:off x="-3176" y="-38075"/>
            <a:ext cx="837365" cy="82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https://www.fortinet.com/lat/products/next-generation-firewall/use-case/_jcr_content/par/c05_container/par/c911_vertical_tabs/par_0/c07_image_callout_bo/image.img.jpg/156537208809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" t="18466" r="1705" b="19368"/>
          <a:stretch/>
        </p:blipFill>
        <p:spPr bwMode="auto">
          <a:xfrm>
            <a:off x="834189" y="1933163"/>
            <a:ext cx="9989471" cy="4534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https://www.fortinet.com/lat/products/next-generation-firewall/use-case/_jcr_content/par/c05_container/par/c911_vertical_tabs/par_1/c07_image_callout_bo/image.img.jpg/1565372088106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2" b="22505"/>
          <a:stretch/>
        </p:blipFill>
        <p:spPr bwMode="auto">
          <a:xfrm>
            <a:off x="887030" y="1933163"/>
            <a:ext cx="9936630" cy="4534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https://www.fortinet.com/lat/products/next-generation-firewall/use-case/_jcr_content/par/c05_container/par/c911_vertical_tabs/par_2/c07_image_callout_bo/image.img.jpg/1565372088120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 r="5119"/>
          <a:stretch/>
        </p:blipFill>
        <p:spPr bwMode="auto">
          <a:xfrm>
            <a:off x="3488054" y="1828842"/>
            <a:ext cx="5212715" cy="4886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https://www.fortinet.com/lat/products/next-generation-firewall/use-case/_jcr_content/par/c05_container/par/c911_vertical_tabs_1329444040/par_0/c07_image_callout_bo/image.img.jpg/1565372088150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" t="12408" r="1075" b="12358"/>
          <a:stretch/>
        </p:blipFill>
        <p:spPr bwMode="auto">
          <a:xfrm>
            <a:off x="1962776" y="1907231"/>
            <a:ext cx="7732295" cy="45609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https://www.fortinet.com/lat/products/next-generation-firewall/use-case/_jcr_content/par/c05_container/par/c911_vertical_tabs_1329444040/par_1/c07_image_callout_bo/image.img.jpg/156537208816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12796" r="1872" b="11776"/>
          <a:stretch/>
        </p:blipFill>
        <p:spPr bwMode="auto">
          <a:xfrm>
            <a:off x="1962775" y="1933162"/>
            <a:ext cx="7732295" cy="4534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 descr="https://www.fortinet.com/lat/products/next-generation-firewall/use-case/_jcr_content/par/c05_container/par/c911_vertical_tabs_1329444040/par_2/c07_image_callout_bo/image.img.jpg/1565372088177.jp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" t="13571" r="2202" b="12942"/>
          <a:stretch/>
        </p:blipFill>
        <p:spPr bwMode="auto">
          <a:xfrm>
            <a:off x="1962774" y="1907229"/>
            <a:ext cx="7732296" cy="45609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800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>
                <a:solidFill>
                  <a:schemeClr val="bg1"/>
                </a:solidFill>
              </a:rPr>
              <a:t>HERRAMIENTA DE SOFTWARE</a:t>
            </a:r>
            <a:endParaRPr lang="es-EC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660" y="-38076"/>
            <a:ext cx="1368340" cy="826168"/>
          </a:xfrm>
          <a:prstGeom prst="rect">
            <a:avLst/>
          </a:prstGeom>
        </p:spPr>
      </p:pic>
      <p:pic>
        <p:nvPicPr>
          <p:cNvPr id="4" name="Imagen 3" descr="Resultado de imagen para espe logo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13"/>
          <a:stretch/>
        </p:blipFill>
        <p:spPr bwMode="auto">
          <a:xfrm>
            <a:off x="-3176" y="-38075"/>
            <a:ext cx="837365" cy="82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 rotWithShape="1">
          <a:blip r:embed="rId4"/>
          <a:srcRect l="23695" t="14485" r="29910" b="55381"/>
          <a:stretch/>
        </p:blipFill>
        <p:spPr bwMode="auto">
          <a:xfrm>
            <a:off x="980993" y="2213811"/>
            <a:ext cx="10213222" cy="39303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8879806" y="3882190"/>
            <a:ext cx="1435267" cy="74219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Redes Internas</a:t>
            </a:r>
          </a:p>
        </p:txBody>
      </p:sp>
    </p:spTree>
    <p:extLst>
      <p:ext uri="{BB962C8B-B14F-4D97-AF65-F5344CB8AC3E}">
        <p14:creationId xmlns:p14="http://schemas.microsoft.com/office/powerpoint/2010/main" val="27796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>
                <a:solidFill>
                  <a:schemeClr val="bg1"/>
                </a:solidFill>
              </a:rPr>
              <a:t>HERRAMIENTA DE SOFTWARE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660" y="-38076"/>
            <a:ext cx="1368340" cy="826168"/>
          </a:xfrm>
          <a:prstGeom prst="rect">
            <a:avLst/>
          </a:prstGeom>
        </p:spPr>
      </p:pic>
      <p:pic>
        <p:nvPicPr>
          <p:cNvPr id="4" name="Imagen 3" descr="Resultado de imagen para espe logo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13"/>
          <a:stretch/>
        </p:blipFill>
        <p:spPr bwMode="auto">
          <a:xfrm>
            <a:off x="-3176" y="-38075"/>
            <a:ext cx="837365" cy="8261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190736"/>
              </p:ext>
            </p:extLst>
          </p:nvPr>
        </p:nvGraphicFramePr>
        <p:xfrm>
          <a:off x="2646947" y="1876929"/>
          <a:ext cx="7283116" cy="4347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2472">
                  <a:extLst>
                    <a:ext uri="{9D8B030D-6E8A-4147-A177-3AD203B41FA5}">
                      <a16:colId xmlns:a16="http://schemas.microsoft.com/office/drawing/2014/main" val="2778706979"/>
                    </a:ext>
                  </a:extLst>
                </a:gridCol>
                <a:gridCol w="1014527">
                  <a:extLst>
                    <a:ext uri="{9D8B030D-6E8A-4147-A177-3AD203B41FA5}">
                      <a16:colId xmlns:a16="http://schemas.microsoft.com/office/drawing/2014/main" val="2615822351"/>
                    </a:ext>
                  </a:extLst>
                </a:gridCol>
                <a:gridCol w="2369222">
                  <a:extLst>
                    <a:ext uri="{9D8B030D-6E8A-4147-A177-3AD203B41FA5}">
                      <a16:colId xmlns:a16="http://schemas.microsoft.com/office/drawing/2014/main" val="1136879119"/>
                    </a:ext>
                  </a:extLst>
                </a:gridCol>
                <a:gridCol w="1360660">
                  <a:extLst>
                    <a:ext uri="{9D8B030D-6E8A-4147-A177-3AD203B41FA5}">
                      <a16:colId xmlns:a16="http://schemas.microsoft.com/office/drawing/2014/main" val="3727720015"/>
                    </a:ext>
                  </a:extLst>
                </a:gridCol>
                <a:gridCol w="846235">
                  <a:extLst>
                    <a:ext uri="{9D8B030D-6E8A-4147-A177-3AD203B41FA5}">
                      <a16:colId xmlns:a16="http://schemas.microsoft.com/office/drawing/2014/main" val="724695247"/>
                    </a:ext>
                  </a:extLst>
                </a:gridCol>
              </a:tblGrid>
              <a:tr h="628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NAME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TYPE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DETAILS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VISIBILITY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REF.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18770388"/>
                  </a:ext>
                </a:extLst>
              </a:tr>
              <a:tr h="31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001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Subnet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2.3.69.209/32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Visible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88156473"/>
                  </a:ext>
                </a:extLst>
              </a:tr>
              <a:tr h="31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002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Subnet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10.0.0.0/8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Visible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35539182"/>
                  </a:ext>
                </a:extLst>
              </a:tr>
              <a:tr h="31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003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Subnet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10.1.0.0/16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Visible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66278229"/>
                  </a:ext>
                </a:extLst>
              </a:tr>
              <a:tr h="31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004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Subnet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10.1.0.25/32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Visible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25602952"/>
                  </a:ext>
                </a:extLst>
              </a:tr>
              <a:tr h="31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005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Subnet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10.1.0.41/32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Visible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41630270"/>
                  </a:ext>
                </a:extLst>
              </a:tr>
              <a:tr h="31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006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Subnet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10.1.0.83/32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Visible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90142649"/>
                  </a:ext>
                </a:extLst>
              </a:tr>
              <a:tr h="31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007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Subnet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10.1.0.25/32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Visible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42161921"/>
                  </a:ext>
                </a:extLst>
              </a:tr>
              <a:tr h="575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008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Subnet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188.112.147.234/32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Visible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2505028"/>
                  </a:ext>
                </a:extLst>
              </a:tr>
              <a:tr h="31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009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Subnet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10.9.24.11/32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Visible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89684092"/>
                  </a:ext>
                </a:extLst>
              </a:tr>
              <a:tr h="31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010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Subnet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10.1.0.41/32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Visible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674365"/>
                  </a:ext>
                </a:extLst>
              </a:tr>
              <a:tr h="31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011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Subnet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10.1.0.112/32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Visible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14380391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32049"/>
              </p:ext>
            </p:extLst>
          </p:nvPr>
        </p:nvGraphicFramePr>
        <p:xfrm>
          <a:off x="2646947" y="1876936"/>
          <a:ext cx="7283117" cy="4347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4078">
                  <a:extLst>
                    <a:ext uri="{9D8B030D-6E8A-4147-A177-3AD203B41FA5}">
                      <a16:colId xmlns:a16="http://schemas.microsoft.com/office/drawing/2014/main" val="2567128125"/>
                    </a:ext>
                  </a:extLst>
                </a:gridCol>
                <a:gridCol w="1164018">
                  <a:extLst>
                    <a:ext uri="{9D8B030D-6E8A-4147-A177-3AD203B41FA5}">
                      <a16:colId xmlns:a16="http://schemas.microsoft.com/office/drawing/2014/main" val="3472452659"/>
                    </a:ext>
                  </a:extLst>
                </a:gridCol>
                <a:gridCol w="699085">
                  <a:extLst>
                    <a:ext uri="{9D8B030D-6E8A-4147-A177-3AD203B41FA5}">
                      <a16:colId xmlns:a16="http://schemas.microsoft.com/office/drawing/2014/main" val="3289952319"/>
                    </a:ext>
                  </a:extLst>
                </a:gridCol>
                <a:gridCol w="1662525">
                  <a:extLst>
                    <a:ext uri="{9D8B030D-6E8A-4147-A177-3AD203B41FA5}">
                      <a16:colId xmlns:a16="http://schemas.microsoft.com/office/drawing/2014/main" val="2485811436"/>
                    </a:ext>
                  </a:extLst>
                </a:gridCol>
                <a:gridCol w="897137">
                  <a:extLst>
                    <a:ext uri="{9D8B030D-6E8A-4147-A177-3AD203B41FA5}">
                      <a16:colId xmlns:a16="http://schemas.microsoft.com/office/drawing/2014/main" val="2476265074"/>
                    </a:ext>
                  </a:extLst>
                </a:gridCol>
                <a:gridCol w="583694">
                  <a:extLst>
                    <a:ext uri="{9D8B030D-6E8A-4147-A177-3AD203B41FA5}">
                      <a16:colId xmlns:a16="http://schemas.microsoft.com/office/drawing/2014/main" val="534049973"/>
                    </a:ext>
                  </a:extLst>
                </a:gridCol>
                <a:gridCol w="1342580">
                  <a:extLst>
                    <a:ext uri="{9D8B030D-6E8A-4147-A177-3AD203B41FA5}">
                      <a16:colId xmlns:a16="http://schemas.microsoft.com/office/drawing/2014/main" val="2753641105"/>
                    </a:ext>
                  </a:extLst>
                </a:gridCol>
              </a:tblGrid>
              <a:tr h="6284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REGISTRO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NAME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TYPE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DETAILS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VISIBILITY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REF.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OBSERVACION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99198019"/>
                  </a:ext>
                </a:extLst>
              </a:tr>
              <a:tr h="314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001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Subnet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2.3.69.209/32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Visible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0005749"/>
                  </a:ext>
                </a:extLst>
              </a:tr>
              <a:tr h="314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002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Subnet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10.0.0.0/8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Visible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29669981"/>
                  </a:ext>
                </a:extLst>
              </a:tr>
              <a:tr h="314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003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Subnet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10.1.0.0/16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Visible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70883614"/>
                  </a:ext>
                </a:extLst>
              </a:tr>
              <a:tr h="314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004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Subnet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10.1.0.25/32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Visible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02378412"/>
                  </a:ext>
                </a:extLst>
              </a:tr>
              <a:tr h="314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005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Subnet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10.1.0.41/32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Visible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25601136"/>
                  </a:ext>
                </a:extLst>
              </a:tr>
              <a:tr h="314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006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Subnet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10.1.0.83/32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Visible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66512791"/>
                  </a:ext>
                </a:extLst>
              </a:tr>
              <a:tr h="314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007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Subnet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10.1.0.25/32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Visible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15457865"/>
                  </a:ext>
                </a:extLst>
              </a:tr>
              <a:tr h="575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8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008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Subnet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188.112.147.234/32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Visible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86979951"/>
                  </a:ext>
                </a:extLst>
              </a:tr>
              <a:tr h="314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009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Subnet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10.9.24.11/32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Visible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80789347"/>
                  </a:ext>
                </a:extLst>
              </a:tr>
              <a:tr h="314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010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Subnet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10.1.0.41/32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Visible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01977642"/>
                  </a:ext>
                </a:extLst>
              </a:tr>
              <a:tr h="314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011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Subnet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10.1.0.112/32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Visible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21473591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512328"/>
              </p:ext>
            </p:extLst>
          </p:nvPr>
        </p:nvGraphicFramePr>
        <p:xfrm>
          <a:off x="2646945" y="1860890"/>
          <a:ext cx="7283117" cy="4347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6598">
                  <a:extLst>
                    <a:ext uri="{9D8B030D-6E8A-4147-A177-3AD203B41FA5}">
                      <a16:colId xmlns:a16="http://schemas.microsoft.com/office/drawing/2014/main" val="3653703511"/>
                    </a:ext>
                  </a:extLst>
                </a:gridCol>
                <a:gridCol w="1092389">
                  <a:extLst>
                    <a:ext uri="{9D8B030D-6E8A-4147-A177-3AD203B41FA5}">
                      <a16:colId xmlns:a16="http://schemas.microsoft.com/office/drawing/2014/main" val="3413754341"/>
                    </a:ext>
                  </a:extLst>
                </a:gridCol>
                <a:gridCol w="656065">
                  <a:extLst>
                    <a:ext uri="{9D8B030D-6E8A-4147-A177-3AD203B41FA5}">
                      <a16:colId xmlns:a16="http://schemas.microsoft.com/office/drawing/2014/main" val="1257006661"/>
                    </a:ext>
                  </a:extLst>
                </a:gridCol>
                <a:gridCol w="1527921">
                  <a:extLst>
                    <a:ext uri="{9D8B030D-6E8A-4147-A177-3AD203B41FA5}">
                      <a16:colId xmlns:a16="http://schemas.microsoft.com/office/drawing/2014/main" val="177751145"/>
                    </a:ext>
                  </a:extLst>
                </a:gridCol>
                <a:gridCol w="874227">
                  <a:extLst>
                    <a:ext uri="{9D8B030D-6E8A-4147-A177-3AD203B41FA5}">
                      <a16:colId xmlns:a16="http://schemas.microsoft.com/office/drawing/2014/main" val="3616048083"/>
                    </a:ext>
                  </a:extLst>
                </a:gridCol>
                <a:gridCol w="547775">
                  <a:extLst>
                    <a:ext uri="{9D8B030D-6E8A-4147-A177-3AD203B41FA5}">
                      <a16:colId xmlns:a16="http://schemas.microsoft.com/office/drawing/2014/main" val="1809346689"/>
                    </a:ext>
                  </a:extLst>
                </a:gridCol>
                <a:gridCol w="1708142">
                  <a:extLst>
                    <a:ext uri="{9D8B030D-6E8A-4147-A177-3AD203B41FA5}">
                      <a16:colId xmlns:a16="http://schemas.microsoft.com/office/drawing/2014/main" val="129191250"/>
                    </a:ext>
                  </a:extLst>
                </a:gridCol>
              </a:tblGrid>
              <a:tr h="6284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REGISTRO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NAME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TYPE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DETAILS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VISIBILITY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REF.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OBSERVACION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94088947"/>
                  </a:ext>
                </a:extLst>
              </a:tr>
              <a:tr h="314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001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Subnet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2.3.69.209/32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Visible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Ok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47065386"/>
                  </a:ext>
                </a:extLst>
              </a:tr>
              <a:tr h="314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002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Subnet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10.0.0.0/8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Visible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Ok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87268336"/>
                  </a:ext>
                </a:extLst>
              </a:tr>
              <a:tr h="314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003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Subnet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10.1.0.0/16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Visible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Ok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46273483"/>
                  </a:ext>
                </a:extLst>
              </a:tr>
              <a:tr h="314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004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Subnet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10.1.0.25/32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Visible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Duplicado01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16001903"/>
                  </a:ext>
                </a:extLst>
              </a:tr>
              <a:tr h="314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005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Subnet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10.1.0.41/32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Visible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Duplicado02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08340626"/>
                  </a:ext>
                </a:extLst>
              </a:tr>
              <a:tr h="314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006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Subnet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10.1.0.83/32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Visible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Ok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3591848"/>
                  </a:ext>
                </a:extLst>
              </a:tr>
              <a:tr h="314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007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Subnet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10.1.0.25/32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Visible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Duplicado01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63276781"/>
                  </a:ext>
                </a:extLst>
              </a:tr>
              <a:tr h="575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008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Subnet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188.112.147.234/32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Visible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Ok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25973067"/>
                  </a:ext>
                </a:extLst>
              </a:tr>
              <a:tr h="314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009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Subnet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10.9.24.11/32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Visible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Ok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27954517"/>
                  </a:ext>
                </a:extLst>
              </a:tr>
              <a:tr h="314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010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Subnet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10.1.0.41/32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Visible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Duplicado02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96395251"/>
                  </a:ext>
                </a:extLst>
              </a:tr>
              <a:tr h="314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011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Subnet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10.1.0.112/32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Visible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Ok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37846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94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>
                <a:solidFill>
                  <a:schemeClr val="bg1"/>
                </a:solidFill>
              </a:rPr>
              <a:t>HERRAMIENTA DE SOFTWARE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660" y="-38076"/>
            <a:ext cx="1368340" cy="826168"/>
          </a:xfrm>
          <a:prstGeom prst="rect">
            <a:avLst/>
          </a:prstGeom>
        </p:spPr>
      </p:pic>
      <p:pic>
        <p:nvPicPr>
          <p:cNvPr id="4" name="Imagen 3" descr="Resultado de imagen para espe logo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13"/>
          <a:stretch/>
        </p:blipFill>
        <p:spPr bwMode="auto">
          <a:xfrm>
            <a:off x="-3176" y="-38075"/>
            <a:ext cx="837365" cy="8261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redondeado 4">
            <a:hlinkClick r:id="rId4" action="ppaction://hlinkfile"/>
          </p:cNvPr>
          <p:cNvSpPr/>
          <p:nvPr/>
        </p:nvSpPr>
        <p:spPr>
          <a:xfrm>
            <a:off x="4954385" y="2701636"/>
            <a:ext cx="1712422" cy="93933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Ejecución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1782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4901</TotalTime>
  <Words>369</Words>
  <Application>Microsoft Office PowerPoint</Application>
  <PresentationFormat>Panorámica</PresentationFormat>
  <Paragraphs>239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Tw Cen MT</vt:lpstr>
      <vt:lpstr>Circuito</vt:lpstr>
      <vt:lpstr>DEPARTAMENTO DE ELÉCTRICA, ELECTRÓNICA Y TELECOMUNICACIONES  CARRERA DE INGENIERÍA ELECTRÓNICA, REDES Y COMUNICACIÓN DE DATOS  TRABAJO DE TITULACIÓN, PREVIO A LA OBTENCIÓN DEL TÍTULO DE INGENIERO ELECTRÓNICO EN REDES Y COMUNICACIÓN DE DATOS  TEMA: “IMPLEMENTACIÓN DE UN SISTEMA DE SEGURIDAD INTEGRAL  DE SOFTWARE Y HARDWARE PARA LA UNIVERSIDAD DE LAS FUERZAS ARMADAS ESPE SEDE MATRIZ”</vt:lpstr>
      <vt:lpstr>SEGURIDAD INFORMÁTICA VS SEGURIDAD DE LA INFORMACIÓN</vt:lpstr>
      <vt:lpstr>SEGURIDAD de la Información</vt:lpstr>
      <vt:lpstr>SEGURIDAD Informática</vt:lpstr>
      <vt:lpstr>FORTINET</vt:lpstr>
      <vt:lpstr>FORTIGATE</vt:lpstr>
      <vt:lpstr>HERRAMIENTA DE SOFTWARE</vt:lpstr>
      <vt:lpstr>HERRAMIENTA DE SOFTWARE</vt:lpstr>
      <vt:lpstr>HERRAMIENTA DE SOFTWARE</vt:lpstr>
    </vt:vector>
  </TitlesOfParts>
  <Company>AGUITEC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ELÉCTRICA, ELECTRÓNICA Y TELECOMUNICACIONES  CARRERA DE INGENIERÍA ELECTRÓNICA, REDES Y COMUNICACIÓN DE DATOS  TRABAJO DE TITULACIÓN, PREVIO A LA OBTENCIÓN DEL TÍTULO DE INGENIERO ELECTRÓNICO EN REDES Y COMUNICACIÓN DE DATOS  TEMA: “IMPLEMENTACIÓN DE UN SISTEMA DE SEGURIDAD INTEGRAL  DE SOFTWARE Y HARDWATE PARA LA UNIVERSIDAD DE LAS FUERZAS ARMADAS ESPE SEDE MATRI”</dc:title>
  <dc:creator>Jonathan A. Aguilar F.</dc:creator>
  <cp:lastModifiedBy>Usuario</cp:lastModifiedBy>
  <cp:revision>17</cp:revision>
  <dcterms:created xsi:type="dcterms:W3CDTF">2020-01-23T19:38:41Z</dcterms:created>
  <dcterms:modified xsi:type="dcterms:W3CDTF">2020-04-16T21:28:19Z</dcterms:modified>
</cp:coreProperties>
</file>