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2" r:id="rId1"/>
  </p:sldMasterIdLst>
  <p:notesMasterIdLst>
    <p:notesMasterId r:id="rId23"/>
  </p:notesMasterIdLst>
  <p:sldIdLst>
    <p:sldId id="256" r:id="rId2"/>
    <p:sldId id="257" r:id="rId3"/>
    <p:sldId id="279" r:id="rId4"/>
    <p:sldId id="258" r:id="rId5"/>
    <p:sldId id="259" r:id="rId6"/>
    <p:sldId id="260" r:id="rId7"/>
    <p:sldId id="261" r:id="rId8"/>
    <p:sldId id="262" r:id="rId9"/>
    <p:sldId id="263" r:id="rId10"/>
    <p:sldId id="267" r:id="rId11"/>
    <p:sldId id="268" r:id="rId12"/>
    <p:sldId id="272" r:id="rId13"/>
    <p:sldId id="269" r:id="rId14"/>
    <p:sldId id="271" r:id="rId15"/>
    <p:sldId id="270" r:id="rId16"/>
    <p:sldId id="273" r:id="rId17"/>
    <p:sldId id="274" r:id="rId18"/>
    <p:sldId id="275" r:id="rId19"/>
    <p:sldId id="264" r:id="rId20"/>
    <p:sldId id="265"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ty Lopez" initials="KL" lastIdx="4" clrIdx="0">
    <p:extLst>
      <p:ext uri="{19B8F6BF-5375-455C-9EA6-DF929625EA0E}">
        <p15:presenceInfo xmlns:p15="http://schemas.microsoft.com/office/powerpoint/2012/main" userId="S-1-5-21-1828855972-829503199-1256796775-115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37B"/>
    <a:srgbClr val="669900"/>
    <a:srgbClr val="BAA92E"/>
    <a:srgbClr val="4A57D4"/>
    <a:srgbClr val="93D050"/>
    <a:srgbClr val="D945D9"/>
    <a:srgbClr val="6D41C5"/>
    <a:srgbClr val="44C1A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291" autoAdjust="0"/>
  </p:normalViewPr>
  <p:slideViewPr>
    <p:cSldViewPr snapToGrid="0">
      <p:cViewPr varScale="1">
        <p:scale>
          <a:sx n="70" d="100"/>
          <a:sy n="70"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5455420878415E-2"/>
          <c:y val="2.8166071099168931E-2"/>
          <c:w val="0.89529531015629416"/>
          <c:h val="0.95162544490714984"/>
        </c:manualLayout>
      </c:layout>
      <c:doughnutChart>
        <c:varyColors val="1"/>
        <c:ser>
          <c:idx val="0"/>
          <c:order val="0"/>
          <c:tx>
            <c:strRef>
              <c:f>Sheet1!$B$1</c:f>
              <c:strCache>
                <c:ptCount val="1"/>
                <c:pt idx="0">
                  <c:v>Text</c:v>
                </c:pt>
              </c:strCache>
            </c:strRef>
          </c:tx>
          <c:dPt>
            <c:idx val="0"/>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E26C-4A12-BF1D-516581F81131}"/>
              </c:ext>
            </c:extLst>
          </c:dPt>
          <c:dPt>
            <c:idx val="1"/>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3-E26C-4A12-BF1D-516581F81131}"/>
              </c:ext>
            </c:extLst>
          </c:dPt>
          <c:dPt>
            <c:idx val="2"/>
            <c:bubble3D val="0"/>
            <c:spPr>
              <a:solidFill>
                <a:schemeClr val="accent5"/>
              </a:solidFill>
              <a:ln w="19050">
                <a:noFill/>
              </a:ln>
              <a:effectLst/>
            </c:spPr>
            <c:extLst xmlns:c16r2="http://schemas.microsoft.com/office/drawing/2015/06/chart">
              <c:ext xmlns:c16="http://schemas.microsoft.com/office/drawing/2014/chart" uri="{C3380CC4-5D6E-409C-BE32-E72D297353CC}">
                <c16:uniqueId val="{00000006-E26C-4A12-BF1D-516581F81131}"/>
              </c:ext>
            </c:extLst>
          </c:dPt>
          <c:dPt>
            <c:idx val="3"/>
            <c:bubble3D val="0"/>
            <c:spPr>
              <a:noFill/>
              <a:ln w="19050">
                <a:noFill/>
              </a:ln>
              <a:effectLst/>
            </c:spPr>
            <c:extLst xmlns:c16r2="http://schemas.microsoft.com/office/drawing/2015/06/chart">
              <c:ext xmlns:c16="http://schemas.microsoft.com/office/drawing/2014/chart" uri="{C3380CC4-5D6E-409C-BE32-E72D297353CC}">
                <c16:uniqueId val="{00000005-E26C-4A12-BF1D-516581F81131}"/>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25</c:v>
                </c:pt>
                <c:pt idx="2">
                  <c:v>25</c:v>
                </c:pt>
                <c:pt idx="3">
                  <c:v>25</c:v>
                </c:pt>
              </c:numCache>
            </c:numRef>
          </c:val>
          <c:extLst xmlns:c16r2="http://schemas.microsoft.com/office/drawing/2015/06/chart">
            <c:ext xmlns:c16="http://schemas.microsoft.com/office/drawing/2014/chart" uri="{C3380CC4-5D6E-409C-BE32-E72D297353CC}">
              <c16:uniqueId val="{00000004-E26C-4A12-BF1D-516581F81131}"/>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1-01T17:13:28.921" idx="2">
    <p:pos x="10" y="10"/>
    <p:text>a.	Cambios sustanciales en la ejecución de procesos comerciales y financieros</p:text>
    <p:extLst>
      <p:ext uri="{C676402C-5697-4E1C-873F-D02D1690AC5C}">
        <p15:threadingInfo xmlns:p15="http://schemas.microsoft.com/office/powerpoint/2012/main" timeZoneBias="300"/>
      </p:ext>
    </p:extLst>
  </p:cm>
  <p:cm authorId="1" dt="2020-01-01T17:13:45.672" idx="3">
    <p:pos x="10" y="146"/>
    <p:text>b.	Modificaciones o mejoras en la parametrización y/o desarrollo (si fuera el caso) para que los documentos electrónicos sean enviados a la plataforma del SRI y aprobados por el ente regulador.</p:text>
    <p:extLst>
      <p:ext uri="{C676402C-5697-4E1C-873F-D02D1690AC5C}">
        <p15:threadingInfo xmlns:p15="http://schemas.microsoft.com/office/powerpoint/2012/main" timeZoneBias="300">
          <p15:parentCm authorId="1" idx="2"/>
        </p15:threadingInfo>
      </p:ext>
    </p:extLst>
  </p:cm>
  <p:cm authorId="1" dt="2020-01-01T17:14:03.869" idx="4">
    <p:pos x="10" y="282"/>
    <p:text>c.	Disponibilidad de tiempo y recursos del proveedor de software e infraestructura para ajustar los programas de emisión de documentos electrónicos en el tiempo requerido.
d.	Posibilidad de encontrar herramientas alternativas que constituyan una inversión menor que facilite la emisión de documentos electrónicos cumpliendo con lo estipulado por el SRI.
e.	Asignación de personal propio de las compañías, que lidere los cambios a realizar, sea dentro de su propia plataforma o en el software (proveedor adicional) que generará los documentos electrónicos.
f.	 Establecer planes de capacitación para el personal involucrado en nuevos procesos resultado de los cambios que la facturación electrónica implica, de igual manera en clientes y proveedores receptores estos documentos.
g.	Adaptabilidad al cambio por parte del personal involucrado en la ejecución de estos procesos.
h.	Actualización de la data maestra, que los contribuyentes poseen en relación a clientes y proveedores y los costos que esta actividad involucra.</p:text>
    <p:extLst>
      <p:ext uri="{C676402C-5697-4E1C-873F-D02D1690AC5C}">
        <p15:threadingInfo xmlns:p15="http://schemas.microsoft.com/office/powerpoint/2012/main" timeZoneBias="300">
          <p15:parentCm authorId="1" idx="2"/>
        </p15:threadingInfo>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9DE86-FD85-42D3-84EC-FE8A60DF3D82}"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s-ES"/>
        </a:p>
      </dgm:t>
    </dgm:pt>
    <dgm:pt modelId="{00589764-E7E9-4444-B575-E8A7D1774655}">
      <dgm:prSet phldrT="[Texto]" custT="1"/>
      <dgm:spPr>
        <a:gradFill rotWithShape="0">
          <a:gsLst>
            <a:gs pos="0">
              <a:schemeClr val="accent1">
                <a:lumMod val="60000"/>
                <a:lumOff val="4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dgm:spPr>
      <dgm:t>
        <a:bodyPr/>
        <a:lstStyle/>
        <a:p>
          <a:r>
            <a:rPr lang="es-ES" sz="2400" b="1" kern="1200" dirty="0">
              <a:ln w="0"/>
              <a:solidFill>
                <a:schemeClr val="lt1"/>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rPr>
            <a:t>General</a:t>
          </a:r>
        </a:p>
      </dgm:t>
    </dgm:pt>
    <dgm:pt modelId="{F9C694E6-73ED-4D73-ADB5-DBABC028580C}" type="parTrans" cxnId="{37C0B7D4-EB8F-4A94-8361-97F273343793}">
      <dgm:prSet/>
      <dgm:spPr/>
      <dgm:t>
        <a:bodyPr/>
        <a:lstStyle/>
        <a:p>
          <a:endParaRPr lang="es-ES"/>
        </a:p>
      </dgm:t>
    </dgm:pt>
    <dgm:pt modelId="{E2C954A7-366C-4045-B3C7-709706D7DF93}" type="sibTrans" cxnId="{37C0B7D4-EB8F-4A94-8361-97F273343793}">
      <dgm:prSet/>
      <dgm:spPr/>
      <dgm:t>
        <a:bodyPr/>
        <a:lstStyle/>
        <a:p>
          <a:endParaRPr lang="es-ES"/>
        </a:p>
      </dgm:t>
    </dgm:pt>
    <dgm:pt modelId="{0132AFED-F71A-467E-BA34-2292FBA7AED0}">
      <dgm:prSet phldrT="[Texto]" custT="1"/>
      <dgm:spPr/>
      <dgm:t>
        <a:bodyPr/>
        <a:lstStyle/>
        <a:p>
          <a:r>
            <a:rPr lang="es-ES" sz="1600" dirty="0">
              <a:latin typeface="+mn-lt"/>
            </a:rPr>
            <a:t>Describir el impacto que ha generado en los laboratorios farmacéuticos antes, durante y posterior a la implementación de F.E.</a:t>
          </a:r>
        </a:p>
      </dgm:t>
    </dgm:pt>
    <dgm:pt modelId="{6A3A6DDD-B0B9-449A-8C6E-27BD1CF7EE99}" type="parTrans" cxnId="{CBFAACB9-252A-4F86-8EFA-6F567F55ABF3}">
      <dgm:prSet/>
      <dgm:spPr/>
      <dgm:t>
        <a:bodyPr/>
        <a:lstStyle/>
        <a:p>
          <a:endParaRPr lang="es-ES"/>
        </a:p>
      </dgm:t>
    </dgm:pt>
    <dgm:pt modelId="{6703EB05-6970-44AE-B8E4-E220C4C5EF64}" type="sibTrans" cxnId="{CBFAACB9-252A-4F86-8EFA-6F567F55ABF3}">
      <dgm:prSet/>
      <dgm:spPr/>
      <dgm:t>
        <a:bodyPr/>
        <a:lstStyle/>
        <a:p>
          <a:endParaRPr lang="es-ES"/>
        </a:p>
      </dgm:t>
    </dgm:pt>
    <dgm:pt modelId="{7457D91F-4072-4504-A05E-788BC1A0D50F}" type="pres">
      <dgm:prSet presAssocID="{9C49DE86-FD85-42D3-84EC-FE8A60DF3D82}" presName="linear" presStyleCnt="0">
        <dgm:presLayoutVars>
          <dgm:dir/>
          <dgm:animLvl val="lvl"/>
          <dgm:resizeHandles val="exact"/>
        </dgm:presLayoutVars>
      </dgm:prSet>
      <dgm:spPr/>
      <dgm:t>
        <a:bodyPr/>
        <a:lstStyle/>
        <a:p>
          <a:endParaRPr lang="es-EC"/>
        </a:p>
      </dgm:t>
    </dgm:pt>
    <dgm:pt modelId="{60CC6B1A-1B34-4F0C-8FBF-604EAF8ECA29}" type="pres">
      <dgm:prSet presAssocID="{00589764-E7E9-4444-B575-E8A7D1774655}" presName="parentLin" presStyleCnt="0"/>
      <dgm:spPr/>
    </dgm:pt>
    <dgm:pt modelId="{CBAF209B-597A-46A8-A904-ABEBD33A79AA}" type="pres">
      <dgm:prSet presAssocID="{00589764-E7E9-4444-B575-E8A7D1774655}" presName="parentLeftMargin" presStyleLbl="node1" presStyleIdx="0" presStyleCnt="1"/>
      <dgm:spPr/>
      <dgm:t>
        <a:bodyPr/>
        <a:lstStyle/>
        <a:p>
          <a:endParaRPr lang="es-EC"/>
        </a:p>
      </dgm:t>
    </dgm:pt>
    <dgm:pt modelId="{8A93AA41-0F02-4AFE-AB95-04EE837FCB22}" type="pres">
      <dgm:prSet presAssocID="{00589764-E7E9-4444-B575-E8A7D1774655}" presName="parentText" presStyleLbl="node1" presStyleIdx="0" presStyleCnt="1">
        <dgm:presLayoutVars>
          <dgm:chMax val="0"/>
          <dgm:bulletEnabled val="1"/>
        </dgm:presLayoutVars>
      </dgm:prSet>
      <dgm:spPr/>
      <dgm:t>
        <a:bodyPr/>
        <a:lstStyle/>
        <a:p>
          <a:endParaRPr lang="es-EC"/>
        </a:p>
      </dgm:t>
    </dgm:pt>
    <dgm:pt modelId="{F154227C-7A4A-4A82-98C2-D3B11B7838C4}" type="pres">
      <dgm:prSet presAssocID="{00589764-E7E9-4444-B575-E8A7D1774655}" presName="negativeSpace" presStyleCnt="0"/>
      <dgm:spPr/>
    </dgm:pt>
    <dgm:pt modelId="{FF70F555-7A3A-42A8-91FC-023A61308C6C}" type="pres">
      <dgm:prSet presAssocID="{00589764-E7E9-4444-B575-E8A7D1774655}" presName="childText" presStyleLbl="conFgAcc1" presStyleIdx="0" presStyleCnt="1">
        <dgm:presLayoutVars>
          <dgm:bulletEnabled val="1"/>
        </dgm:presLayoutVars>
      </dgm:prSet>
      <dgm:spPr/>
      <dgm:t>
        <a:bodyPr/>
        <a:lstStyle/>
        <a:p>
          <a:endParaRPr lang="es-EC"/>
        </a:p>
      </dgm:t>
    </dgm:pt>
  </dgm:ptLst>
  <dgm:cxnLst>
    <dgm:cxn modelId="{04A21355-E055-45A0-A649-552CBB7D873B}" type="presOf" srcId="{00589764-E7E9-4444-B575-E8A7D1774655}" destId="{8A93AA41-0F02-4AFE-AB95-04EE837FCB22}" srcOrd="1" destOrd="0" presId="urn:microsoft.com/office/officeart/2005/8/layout/list1"/>
    <dgm:cxn modelId="{37C0B7D4-EB8F-4A94-8361-97F273343793}" srcId="{9C49DE86-FD85-42D3-84EC-FE8A60DF3D82}" destId="{00589764-E7E9-4444-B575-E8A7D1774655}" srcOrd="0" destOrd="0" parTransId="{F9C694E6-73ED-4D73-ADB5-DBABC028580C}" sibTransId="{E2C954A7-366C-4045-B3C7-709706D7DF93}"/>
    <dgm:cxn modelId="{CBFAACB9-252A-4F86-8EFA-6F567F55ABF3}" srcId="{00589764-E7E9-4444-B575-E8A7D1774655}" destId="{0132AFED-F71A-467E-BA34-2292FBA7AED0}" srcOrd="0" destOrd="0" parTransId="{6A3A6DDD-B0B9-449A-8C6E-27BD1CF7EE99}" sibTransId="{6703EB05-6970-44AE-B8E4-E220C4C5EF64}"/>
    <dgm:cxn modelId="{68027989-9E6A-43AC-B0C5-2FFFFB88ACA0}" type="presOf" srcId="{9C49DE86-FD85-42D3-84EC-FE8A60DF3D82}" destId="{7457D91F-4072-4504-A05E-788BC1A0D50F}" srcOrd="0" destOrd="0" presId="urn:microsoft.com/office/officeart/2005/8/layout/list1"/>
    <dgm:cxn modelId="{57EDFEC7-4D02-4BB1-B489-8B5F9D41794B}" type="presOf" srcId="{00589764-E7E9-4444-B575-E8A7D1774655}" destId="{CBAF209B-597A-46A8-A904-ABEBD33A79AA}" srcOrd="0" destOrd="0" presId="urn:microsoft.com/office/officeart/2005/8/layout/list1"/>
    <dgm:cxn modelId="{E2C78352-5CB4-423F-BBA7-2D20D6094627}" type="presOf" srcId="{0132AFED-F71A-467E-BA34-2292FBA7AED0}" destId="{FF70F555-7A3A-42A8-91FC-023A61308C6C}" srcOrd="0" destOrd="0" presId="urn:microsoft.com/office/officeart/2005/8/layout/list1"/>
    <dgm:cxn modelId="{7E0D52BE-80FD-4939-A554-1EF47F98EEDB}" type="presParOf" srcId="{7457D91F-4072-4504-A05E-788BC1A0D50F}" destId="{60CC6B1A-1B34-4F0C-8FBF-604EAF8ECA29}" srcOrd="0" destOrd="0" presId="urn:microsoft.com/office/officeart/2005/8/layout/list1"/>
    <dgm:cxn modelId="{84AB062D-8E41-40F3-80B2-A780B6AA33B9}" type="presParOf" srcId="{60CC6B1A-1B34-4F0C-8FBF-604EAF8ECA29}" destId="{CBAF209B-597A-46A8-A904-ABEBD33A79AA}" srcOrd="0" destOrd="0" presId="urn:microsoft.com/office/officeart/2005/8/layout/list1"/>
    <dgm:cxn modelId="{1A70E517-D10A-48E7-AE69-7F8FDC0B77C2}" type="presParOf" srcId="{60CC6B1A-1B34-4F0C-8FBF-604EAF8ECA29}" destId="{8A93AA41-0F02-4AFE-AB95-04EE837FCB22}" srcOrd="1" destOrd="0" presId="urn:microsoft.com/office/officeart/2005/8/layout/list1"/>
    <dgm:cxn modelId="{FE6E3A68-2468-40AB-88C0-6293A049B3DA}" type="presParOf" srcId="{7457D91F-4072-4504-A05E-788BC1A0D50F}" destId="{F154227C-7A4A-4A82-98C2-D3B11B7838C4}" srcOrd="1" destOrd="0" presId="urn:microsoft.com/office/officeart/2005/8/layout/list1"/>
    <dgm:cxn modelId="{383EC0E3-1B31-4C6E-851D-DECE195FFBD7}" type="presParOf" srcId="{7457D91F-4072-4504-A05E-788BC1A0D50F}" destId="{FF70F555-7A3A-42A8-91FC-023A61308C6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7F930E-0969-4625-9AC8-E56FDF6B63C2}" type="doc">
      <dgm:prSet loTypeId="urn:microsoft.com/office/officeart/2005/8/layout/radial6" loCatId="cycle" qsTypeId="urn:microsoft.com/office/officeart/2005/8/quickstyle/3d5" qsCatId="3D" csTypeId="urn:microsoft.com/office/officeart/2005/8/colors/accent1_2" csCatId="accent1" phldr="1"/>
      <dgm:spPr/>
      <dgm:t>
        <a:bodyPr/>
        <a:lstStyle/>
        <a:p>
          <a:endParaRPr lang="es-EC"/>
        </a:p>
      </dgm:t>
    </dgm:pt>
    <dgm:pt modelId="{D5C93790-5EC0-4DE7-8B3C-C5E4CE71A2F4}">
      <dgm:prSet phldrT="[Texto]" custT="1"/>
      <dgm:spPr/>
      <dgm:t>
        <a:bodyPr/>
        <a:lstStyle/>
        <a:p>
          <a:r>
            <a:rPr lang="es-EC" sz="2400" dirty="0">
              <a:latin typeface="Times New Roman" panose="02020603050405020304" pitchFamily="18" charset="0"/>
              <a:cs typeface="Times New Roman" panose="02020603050405020304" pitchFamily="18" charset="0"/>
            </a:rPr>
            <a:t>Teorías de Soporte</a:t>
          </a:r>
        </a:p>
      </dgm:t>
    </dgm:pt>
    <dgm:pt modelId="{C86A8720-3E7B-4E06-AA8D-9C4CF5D08B0D}" type="parTrans" cxnId="{93C4B80F-595F-4AFA-9803-F667E888FD97}">
      <dgm:prSet/>
      <dgm:spPr/>
      <dgm:t>
        <a:bodyPr/>
        <a:lstStyle/>
        <a:p>
          <a:endParaRPr lang="es-EC"/>
        </a:p>
      </dgm:t>
    </dgm:pt>
    <dgm:pt modelId="{1F6B127A-0675-4DC7-87DD-18F19139F000}" type="sibTrans" cxnId="{93C4B80F-595F-4AFA-9803-F667E888FD97}">
      <dgm:prSet/>
      <dgm:spPr/>
      <dgm:t>
        <a:bodyPr/>
        <a:lstStyle/>
        <a:p>
          <a:endParaRPr lang="es-EC"/>
        </a:p>
      </dgm:t>
    </dgm:pt>
    <dgm:pt modelId="{54ED5C15-E290-42DF-B958-D3BECA067454}">
      <dgm:prSet phldrT="[Texto]" custT="1"/>
      <dgm:spPr>
        <a:blipFill rotWithShape="0">
          <a:blip xmlns:r="http://schemas.openxmlformats.org/officeDocument/2006/relationships" r:embed="rId1"/>
          <a:stretch>
            <a:fillRect/>
          </a:stretch>
        </a:blipFill>
      </dgm:spPr>
      <dgm:t>
        <a:bodyPr/>
        <a:lstStyle/>
        <a:p>
          <a:r>
            <a:rPr lang="es-EC" sz="800"/>
            <a:t>.</a:t>
          </a:r>
          <a:endParaRPr lang="es-EC" sz="800" dirty="0"/>
        </a:p>
      </dgm:t>
    </dgm:pt>
    <dgm:pt modelId="{89CA9E8D-E145-47A9-8659-AE67E81524E9}" type="parTrans" cxnId="{3B217F89-C2D3-4DA0-983F-CBCCC299D48A}">
      <dgm:prSet/>
      <dgm:spPr/>
      <dgm:t>
        <a:bodyPr/>
        <a:lstStyle/>
        <a:p>
          <a:endParaRPr lang="es-EC"/>
        </a:p>
      </dgm:t>
    </dgm:pt>
    <dgm:pt modelId="{A5BDE42E-701B-4B13-B860-D600F2B0AC1B}" type="sibTrans" cxnId="{3B217F89-C2D3-4DA0-983F-CBCCC299D48A}">
      <dgm:prSet/>
      <dgm:spPr/>
      <dgm:t>
        <a:bodyPr/>
        <a:lstStyle/>
        <a:p>
          <a:endParaRPr lang="es-EC"/>
        </a:p>
      </dgm:t>
    </dgm:pt>
    <dgm:pt modelId="{6554F810-38BB-4E75-B944-8222BF7969A6}">
      <dgm:prSet phldrT="[Texto]" custT="1"/>
      <dgm:spPr>
        <a:blipFill rotWithShape="0">
          <a:blip xmlns:r="http://schemas.openxmlformats.org/officeDocument/2006/relationships" r:embed="rId2"/>
          <a:stretch>
            <a:fillRect/>
          </a:stretch>
        </a:blipFill>
      </dgm:spPr>
      <dgm:t>
        <a:bodyPr/>
        <a:lstStyle/>
        <a:p>
          <a:r>
            <a:rPr lang="es-EC" sz="800" dirty="0"/>
            <a:t>.</a:t>
          </a:r>
        </a:p>
      </dgm:t>
    </dgm:pt>
    <dgm:pt modelId="{B4418964-978A-41B9-BD81-54C44EA2E70A}" type="parTrans" cxnId="{D486A72B-DAE0-4086-978E-C714B90148BA}">
      <dgm:prSet/>
      <dgm:spPr/>
      <dgm:t>
        <a:bodyPr/>
        <a:lstStyle/>
        <a:p>
          <a:endParaRPr lang="es-EC"/>
        </a:p>
      </dgm:t>
    </dgm:pt>
    <dgm:pt modelId="{76DFB510-66D0-45BB-A55E-62A05BC397DB}" type="sibTrans" cxnId="{D486A72B-DAE0-4086-978E-C714B90148BA}">
      <dgm:prSet/>
      <dgm:spPr/>
      <dgm:t>
        <a:bodyPr/>
        <a:lstStyle/>
        <a:p>
          <a:endParaRPr lang="es-EC"/>
        </a:p>
      </dgm:t>
    </dgm:pt>
    <dgm:pt modelId="{28553E99-C89F-4109-B7E1-03425044ADF6}">
      <dgm:prSet phldrT="[Texto]" custT="1"/>
      <dgm:spPr>
        <a:blipFill rotWithShape="0">
          <a:blip xmlns:r="http://schemas.openxmlformats.org/officeDocument/2006/relationships" r:embed="rId3"/>
          <a:stretch>
            <a:fillRect/>
          </a:stretch>
        </a:blipFill>
      </dgm:spPr>
      <dgm:t>
        <a:bodyPr/>
        <a:lstStyle/>
        <a:p>
          <a:r>
            <a:rPr lang="es-EC" sz="800"/>
            <a:t>.</a:t>
          </a:r>
          <a:endParaRPr lang="es-EC" sz="800" dirty="0"/>
        </a:p>
      </dgm:t>
    </dgm:pt>
    <dgm:pt modelId="{4E4AC35F-1E89-4DDB-AF84-8B38197D1A63}" type="sibTrans" cxnId="{7434017E-312A-4F81-B635-6CDF7230626A}">
      <dgm:prSet/>
      <dgm:spPr/>
      <dgm:t>
        <a:bodyPr/>
        <a:lstStyle/>
        <a:p>
          <a:endParaRPr lang="es-EC"/>
        </a:p>
      </dgm:t>
    </dgm:pt>
    <dgm:pt modelId="{C414D5FB-FD76-4317-82F8-B6E1661C46FB}" type="parTrans" cxnId="{7434017E-312A-4F81-B635-6CDF7230626A}">
      <dgm:prSet/>
      <dgm:spPr/>
      <dgm:t>
        <a:bodyPr/>
        <a:lstStyle/>
        <a:p>
          <a:endParaRPr lang="es-EC"/>
        </a:p>
      </dgm:t>
    </dgm:pt>
    <dgm:pt modelId="{6F413080-4FE5-4DB6-9D9D-3893FC93E9F6}" type="pres">
      <dgm:prSet presAssocID="{8A7F930E-0969-4625-9AC8-E56FDF6B63C2}" presName="Name0" presStyleCnt="0">
        <dgm:presLayoutVars>
          <dgm:chMax val="1"/>
          <dgm:dir/>
          <dgm:animLvl val="ctr"/>
          <dgm:resizeHandles val="exact"/>
        </dgm:presLayoutVars>
      </dgm:prSet>
      <dgm:spPr/>
      <dgm:t>
        <a:bodyPr/>
        <a:lstStyle/>
        <a:p>
          <a:endParaRPr lang="es-EC"/>
        </a:p>
      </dgm:t>
    </dgm:pt>
    <dgm:pt modelId="{6FF009A3-B1BC-4D2A-9390-956EE75A3D9E}" type="pres">
      <dgm:prSet presAssocID="{D5C93790-5EC0-4DE7-8B3C-C5E4CE71A2F4}" presName="centerShape" presStyleLbl="node0" presStyleIdx="0" presStyleCnt="1"/>
      <dgm:spPr/>
      <dgm:t>
        <a:bodyPr/>
        <a:lstStyle/>
        <a:p>
          <a:endParaRPr lang="es-EC"/>
        </a:p>
      </dgm:t>
    </dgm:pt>
    <dgm:pt modelId="{1435FF45-2773-4DC3-B49D-C6C4C0F0ABDD}" type="pres">
      <dgm:prSet presAssocID="{28553E99-C89F-4109-B7E1-03425044ADF6}" presName="node" presStyleLbl="node1" presStyleIdx="0" presStyleCnt="3">
        <dgm:presLayoutVars>
          <dgm:bulletEnabled val="1"/>
        </dgm:presLayoutVars>
      </dgm:prSet>
      <dgm:spPr/>
      <dgm:t>
        <a:bodyPr/>
        <a:lstStyle/>
        <a:p>
          <a:endParaRPr lang="es-EC"/>
        </a:p>
      </dgm:t>
    </dgm:pt>
    <dgm:pt modelId="{285C298B-6E3E-4D42-8406-B67C811DB71D}" type="pres">
      <dgm:prSet presAssocID="{28553E99-C89F-4109-B7E1-03425044ADF6}" presName="dummy" presStyleCnt="0"/>
      <dgm:spPr/>
    </dgm:pt>
    <dgm:pt modelId="{A85CB39A-B6B1-4CA8-BCBE-88A832A29DBB}" type="pres">
      <dgm:prSet presAssocID="{4E4AC35F-1E89-4DDB-AF84-8B38197D1A63}" presName="sibTrans" presStyleLbl="sibTrans2D1" presStyleIdx="0" presStyleCnt="3"/>
      <dgm:spPr/>
      <dgm:t>
        <a:bodyPr/>
        <a:lstStyle/>
        <a:p>
          <a:endParaRPr lang="es-EC"/>
        </a:p>
      </dgm:t>
    </dgm:pt>
    <dgm:pt modelId="{266AC44E-4E44-4E9A-A290-D5B6FD6CCFDA}" type="pres">
      <dgm:prSet presAssocID="{54ED5C15-E290-42DF-B958-D3BECA067454}" presName="node" presStyleLbl="node1" presStyleIdx="1" presStyleCnt="3">
        <dgm:presLayoutVars>
          <dgm:bulletEnabled val="1"/>
        </dgm:presLayoutVars>
      </dgm:prSet>
      <dgm:spPr/>
      <dgm:t>
        <a:bodyPr/>
        <a:lstStyle/>
        <a:p>
          <a:endParaRPr lang="es-EC"/>
        </a:p>
      </dgm:t>
    </dgm:pt>
    <dgm:pt modelId="{8AC2268A-15ED-4BC7-8018-B8E327E38CC8}" type="pres">
      <dgm:prSet presAssocID="{54ED5C15-E290-42DF-B958-D3BECA067454}" presName="dummy" presStyleCnt="0"/>
      <dgm:spPr/>
    </dgm:pt>
    <dgm:pt modelId="{757AE567-EA04-40C3-AF00-A82F1F615B6B}" type="pres">
      <dgm:prSet presAssocID="{A5BDE42E-701B-4B13-B860-D600F2B0AC1B}" presName="sibTrans" presStyleLbl="sibTrans2D1" presStyleIdx="1" presStyleCnt="3"/>
      <dgm:spPr/>
      <dgm:t>
        <a:bodyPr/>
        <a:lstStyle/>
        <a:p>
          <a:endParaRPr lang="es-EC"/>
        </a:p>
      </dgm:t>
    </dgm:pt>
    <dgm:pt modelId="{8F08863F-608D-4620-9C08-85C8381A806D}" type="pres">
      <dgm:prSet presAssocID="{6554F810-38BB-4E75-B944-8222BF7969A6}" presName="node" presStyleLbl="node1" presStyleIdx="2" presStyleCnt="3">
        <dgm:presLayoutVars>
          <dgm:bulletEnabled val="1"/>
        </dgm:presLayoutVars>
      </dgm:prSet>
      <dgm:spPr/>
      <dgm:t>
        <a:bodyPr/>
        <a:lstStyle/>
        <a:p>
          <a:endParaRPr lang="es-EC"/>
        </a:p>
      </dgm:t>
    </dgm:pt>
    <dgm:pt modelId="{026F8307-1656-4E65-AD35-E10B59CD1A44}" type="pres">
      <dgm:prSet presAssocID="{6554F810-38BB-4E75-B944-8222BF7969A6}" presName="dummy" presStyleCnt="0"/>
      <dgm:spPr/>
    </dgm:pt>
    <dgm:pt modelId="{97CF666F-82E9-456D-BDF8-9D2132AC2F0F}" type="pres">
      <dgm:prSet presAssocID="{76DFB510-66D0-45BB-A55E-62A05BC397DB}" presName="sibTrans" presStyleLbl="sibTrans2D1" presStyleIdx="2" presStyleCnt="3"/>
      <dgm:spPr/>
      <dgm:t>
        <a:bodyPr/>
        <a:lstStyle/>
        <a:p>
          <a:endParaRPr lang="es-EC"/>
        </a:p>
      </dgm:t>
    </dgm:pt>
  </dgm:ptLst>
  <dgm:cxnLst>
    <dgm:cxn modelId="{A20B7166-F0FC-42E1-BA4F-EB4BB601D7E2}" type="presOf" srcId="{54ED5C15-E290-42DF-B958-D3BECA067454}" destId="{266AC44E-4E44-4E9A-A290-D5B6FD6CCFDA}" srcOrd="0" destOrd="0" presId="urn:microsoft.com/office/officeart/2005/8/layout/radial6"/>
    <dgm:cxn modelId="{367ADF87-83D9-4F97-A8A8-AE988CC0CB4A}" type="presOf" srcId="{8A7F930E-0969-4625-9AC8-E56FDF6B63C2}" destId="{6F413080-4FE5-4DB6-9D9D-3893FC93E9F6}" srcOrd="0" destOrd="0" presId="urn:microsoft.com/office/officeart/2005/8/layout/radial6"/>
    <dgm:cxn modelId="{7434017E-312A-4F81-B635-6CDF7230626A}" srcId="{D5C93790-5EC0-4DE7-8B3C-C5E4CE71A2F4}" destId="{28553E99-C89F-4109-B7E1-03425044ADF6}" srcOrd="0" destOrd="0" parTransId="{C414D5FB-FD76-4317-82F8-B6E1661C46FB}" sibTransId="{4E4AC35F-1E89-4DDB-AF84-8B38197D1A63}"/>
    <dgm:cxn modelId="{8FF81724-732E-4878-8FB7-EB771D518E8F}" type="presOf" srcId="{A5BDE42E-701B-4B13-B860-D600F2B0AC1B}" destId="{757AE567-EA04-40C3-AF00-A82F1F615B6B}" srcOrd="0" destOrd="0" presId="urn:microsoft.com/office/officeart/2005/8/layout/radial6"/>
    <dgm:cxn modelId="{D486A72B-DAE0-4086-978E-C714B90148BA}" srcId="{D5C93790-5EC0-4DE7-8B3C-C5E4CE71A2F4}" destId="{6554F810-38BB-4E75-B944-8222BF7969A6}" srcOrd="2" destOrd="0" parTransId="{B4418964-978A-41B9-BD81-54C44EA2E70A}" sibTransId="{76DFB510-66D0-45BB-A55E-62A05BC397DB}"/>
    <dgm:cxn modelId="{3B217F89-C2D3-4DA0-983F-CBCCC299D48A}" srcId="{D5C93790-5EC0-4DE7-8B3C-C5E4CE71A2F4}" destId="{54ED5C15-E290-42DF-B958-D3BECA067454}" srcOrd="1" destOrd="0" parTransId="{89CA9E8D-E145-47A9-8659-AE67E81524E9}" sibTransId="{A5BDE42E-701B-4B13-B860-D600F2B0AC1B}"/>
    <dgm:cxn modelId="{9CAC7837-BDE4-450C-9559-3C044988DC12}" type="presOf" srcId="{76DFB510-66D0-45BB-A55E-62A05BC397DB}" destId="{97CF666F-82E9-456D-BDF8-9D2132AC2F0F}" srcOrd="0" destOrd="0" presId="urn:microsoft.com/office/officeart/2005/8/layout/radial6"/>
    <dgm:cxn modelId="{93C4B80F-595F-4AFA-9803-F667E888FD97}" srcId="{8A7F930E-0969-4625-9AC8-E56FDF6B63C2}" destId="{D5C93790-5EC0-4DE7-8B3C-C5E4CE71A2F4}" srcOrd="0" destOrd="0" parTransId="{C86A8720-3E7B-4E06-AA8D-9C4CF5D08B0D}" sibTransId="{1F6B127A-0675-4DC7-87DD-18F19139F000}"/>
    <dgm:cxn modelId="{7E5C5398-1A0D-47C7-BF89-8CED801C68C8}" type="presOf" srcId="{28553E99-C89F-4109-B7E1-03425044ADF6}" destId="{1435FF45-2773-4DC3-B49D-C6C4C0F0ABDD}" srcOrd="0" destOrd="0" presId="urn:microsoft.com/office/officeart/2005/8/layout/radial6"/>
    <dgm:cxn modelId="{D4BB8960-67A6-458A-89C6-F43FA067CBA9}" type="presOf" srcId="{4E4AC35F-1E89-4DDB-AF84-8B38197D1A63}" destId="{A85CB39A-B6B1-4CA8-BCBE-88A832A29DBB}" srcOrd="0" destOrd="0" presId="urn:microsoft.com/office/officeart/2005/8/layout/radial6"/>
    <dgm:cxn modelId="{0C79C9B4-AD71-482D-B5F8-A96B488C173D}" type="presOf" srcId="{6554F810-38BB-4E75-B944-8222BF7969A6}" destId="{8F08863F-608D-4620-9C08-85C8381A806D}" srcOrd="0" destOrd="0" presId="urn:microsoft.com/office/officeart/2005/8/layout/radial6"/>
    <dgm:cxn modelId="{9E26BD9A-E959-48B6-B5D1-F7E584EC519F}" type="presOf" srcId="{D5C93790-5EC0-4DE7-8B3C-C5E4CE71A2F4}" destId="{6FF009A3-B1BC-4D2A-9390-956EE75A3D9E}" srcOrd="0" destOrd="0" presId="urn:microsoft.com/office/officeart/2005/8/layout/radial6"/>
    <dgm:cxn modelId="{10779BD9-DFCA-4B9C-8443-DEBA486369F3}" type="presParOf" srcId="{6F413080-4FE5-4DB6-9D9D-3893FC93E9F6}" destId="{6FF009A3-B1BC-4D2A-9390-956EE75A3D9E}" srcOrd="0" destOrd="0" presId="urn:microsoft.com/office/officeart/2005/8/layout/radial6"/>
    <dgm:cxn modelId="{504D7C3C-87A3-455A-A8BB-7D60ADC2F536}" type="presParOf" srcId="{6F413080-4FE5-4DB6-9D9D-3893FC93E9F6}" destId="{1435FF45-2773-4DC3-B49D-C6C4C0F0ABDD}" srcOrd="1" destOrd="0" presId="urn:microsoft.com/office/officeart/2005/8/layout/radial6"/>
    <dgm:cxn modelId="{AC950374-381E-4634-8AE8-C465C4D792A5}" type="presParOf" srcId="{6F413080-4FE5-4DB6-9D9D-3893FC93E9F6}" destId="{285C298B-6E3E-4D42-8406-B67C811DB71D}" srcOrd="2" destOrd="0" presId="urn:microsoft.com/office/officeart/2005/8/layout/radial6"/>
    <dgm:cxn modelId="{4EC0CE27-0F06-45DF-8199-E0915A7C7E75}" type="presParOf" srcId="{6F413080-4FE5-4DB6-9D9D-3893FC93E9F6}" destId="{A85CB39A-B6B1-4CA8-BCBE-88A832A29DBB}" srcOrd="3" destOrd="0" presId="urn:microsoft.com/office/officeart/2005/8/layout/radial6"/>
    <dgm:cxn modelId="{BC98CD62-AA97-4C92-BBCE-55DB163F57AB}" type="presParOf" srcId="{6F413080-4FE5-4DB6-9D9D-3893FC93E9F6}" destId="{266AC44E-4E44-4E9A-A290-D5B6FD6CCFDA}" srcOrd="4" destOrd="0" presId="urn:microsoft.com/office/officeart/2005/8/layout/radial6"/>
    <dgm:cxn modelId="{B52514BA-1CEE-4FC3-B034-D4AB760B2CB6}" type="presParOf" srcId="{6F413080-4FE5-4DB6-9D9D-3893FC93E9F6}" destId="{8AC2268A-15ED-4BC7-8018-B8E327E38CC8}" srcOrd="5" destOrd="0" presId="urn:microsoft.com/office/officeart/2005/8/layout/radial6"/>
    <dgm:cxn modelId="{6FCDD5B7-AA1F-4395-BDFC-E4274E1817B0}" type="presParOf" srcId="{6F413080-4FE5-4DB6-9D9D-3893FC93E9F6}" destId="{757AE567-EA04-40C3-AF00-A82F1F615B6B}" srcOrd="6" destOrd="0" presId="urn:microsoft.com/office/officeart/2005/8/layout/radial6"/>
    <dgm:cxn modelId="{E08806A5-656B-484D-B28D-662B9E59F737}" type="presParOf" srcId="{6F413080-4FE5-4DB6-9D9D-3893FC93E9F6}" destId="{8F08863F-608D-4620-9C08-85C8381A806D}" srcOrd="7" destOrd="0" presId="urn:microsoft.com/office/officeart/2005/8/layout/radial6"/>
    <dgm:cxn modelId="{DC33DB07-7EF1-43FB-A97A-43B96DF2B3CC}" type="presParOf" srcId="{6F413080-4FE5-4DB6-9D9D-3893FC93E9F6}" destId="{026F8307-1656-4E65-AD35-E10B59CD1A44}" srcOrd="8" destOrd="0" presId="urn:microsoft.com/office/officeart/2005/8/layout/radial6"/>
    <dgm:cxn modelId="{DC39621A-433A-4B58-978E-93DD1275FDC4}" type="presParOf" srcId="{6F413080-4FE5-4DB6-9D9D-3893FC93E9F6}" destId="{97CF666F-82E9-456D-BDF8-9D2132AC2F0F}"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D464AD-3D2E-482C-AE67-9E8A35ABEC4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BD860AC7-2D49-430A-9E79-C5D30A0CE9F5}">
      <dgm:prSet phldrT="[Texto]" custT="1"/>
      <dgm:spPr/>
      <dgm:t>
        <a:bodyPr/>
        <a:lstStyle/>
        <a:p>
          <a:r>
            <a:rPr lang="es-EC" sz="1600" dirty="0"/>
            <a:t>2002</a:t>
          </a:r>
        </a:p>
      </dgm:t>
    </dgm:pt>
    <dgm:pt modelId="{25F63472-6970-4634-A74F-B1EA435D1DFB}" type="parTrans" cxnId="{D20F7AFB-0F2F-40EA-8DFB-C6E0D22938F6}">
      <dgm:prSet/>
      <dgm:spPr/>
      <dgm:t>
        <a:bodyPr/>
        <a:lstStyle/>
        <a:p>
          <a:endParaRPr lang="es-EC" sz="1600"/>
        </a:p>
      </dgm:t>
    </dgm:pt>
    <dgm:pt modelId="{BF1B2EF6-75C1-4C40-8B4B-3A164F0E83B9}" type="sibTrans" cxnId="{D20F7AFB-0F2F-40EA-8DFB-C6E0D22938F6}">
      <dgm:prSet/>
      <dgm:spPr/>
      <dgm:t>
        <a:bodyPr/>
        <a:lstStyle/>
        <a:p>
          <a:endParaRPr lang="es-EC" sz="1600"/>
        </a:p>
      </dgm:t>
    </dgm:pt>
    <dgm:pt modelId="{CD36F8D6-36F4-483D-A80E-332CE6D498A7}">
      <dgm:prSet phldrT="[Texto]" custT="1"/>
      <dgm:spPr/>
      <dgm:t>
        <a:bodyPr/>
        <a:lstStyle/>
        <a:p>
          <a:r>
            <a:rPr lang="es-EC" sz="1600" dirty="0"/>
            <a:t>Ley de Comercio Electrónico, firma electrónica y mensaje de datos</a:t>
          </a:r>
        </a:p>
      </dgm:t>
    </dgm:pt>
    <dgm:pt modelId="{4B9D2867-D3A4-4E7A-8B07-78C6DAB94301}" type="parTrans" cxnId="{BDED8F73-5D02-48CB-8CBC-5194EFB1B88F}">
      <dgm:prSet/>
      <dgm:spPr/>
      <dgm:t>
        <a:bodyPr/>
        <a:lstStyle/>
        <a:p>
          <a:endParaRPr lang="es-EC" sz="1600"/>
        </a:p>
      </dgm:t>
    </dgm:pt>
    <dgm:pt modelId="{C2858C57-3A19-4579-BB8A-3D14C193A59D}" type="sibTrans" cxnId="{BDED8F73-5D02-48CB-8CBC-5194EFB1B88F}">
      <dgm:prSet/>
      <dgm:spPr/>
      <dgm:t>
        <a:bodyPr/>
        <a:lstStyle/>
        <a:p>
          <a:endParaRPr lang="es-EC" sz="1600"/>
        </a:p>
      </dgm:t>
    </dgm:pt>
    <dgm:pt modelId="{B2895184-089D-4D57-AD5E-F0FC912CDE2B}">
      <dgm:prSet phldrT="[Texto]" custT="1"/>
      <dgm:spPr/>
      <dgm:t>
        <a:bodyPr/>
        <a:lstStyle/>
        <a:p>
          <a:r>
            <a:rPr lang="es-EC" sz="1600" dirty="0"/>
            <a:t>2004</a:t>
          </a:r>
        </a:p>
      </dgm:t>
    </dgm:pt>
    <dgm:pt modelId="{D1E13131-0DB1-4512-B8AF-1CE79AB4CD4D}" type="parTrans" cxnId="{8C2632D2-8404-411D-8047-D2EF74B8C614}">
      <dgm:prSet/>
      <dgm:spPr/>
      <dgm:t>
        <a:bodyPr/>
        <a:lstStyle/>
        <a:p>
          <a:endParaRPr lang="es-EC" sz="1600"/>
        </a:p>
      </dgm:t>
    </dgm:pt>
    <dgm:pt modelId="{2E008048-8339-4376-9781-43124AC21F52}" type="sibTrans" cxnId="{8C2632D2-8404-411D-8047-D2EF74B8C614}">
      <dgm:prSet/>
      <dgm:spPr/>
      <dgm:t>
        <a:bodyPr/>
        <a:lstStyle/>
        <a:p>
          <a:endParaRPr lang="es-EC" sz="1600"/>
        </a:p>
      </dgm:t>
    </dgm:pt>
    <dgm:pt modelId="{6F680F94-9096-4A4B-93D8-F72EBA5294B3}">
      <dgm:prSet phldrT="[Texto]" custT="1"/>
      <dgm:spPr/>
      <dgm:t>
        <a:bodyPr/>
        <a:lstStyle/>
        <a:p>
          <a:r>
            <a:rPr lang="es-EC" sz="1600" dirty="0"/>
            <a:t>LORTI, Ley orgánica de régimen tributario interno</a:t>
          </a:r>
        </a:p>
      </dgm:t>
    </dgm:pt>
    <dgm:pt modelId="{39445DAE-5AE8-4740-8280-486CDD8B56A3}" type="parTrans" cxnId="{94ADCF4A-BD89-4C61-9688-7F1F84B8EB12}">
      <dgm:prSet/>
      <dgm:spPr/>
      <dgm:t>
        <a:bodyPr/>
        <a:lstStyle/>
        <a:p>
          <a:endParaRPr lang="es-EC" sz="1600"/>
        </a:p>
      </dgm:t>
    </dgm:pt>
    <dgm:pt modelId="{0CE4DC36-808A-46C7-863B-BAA866775715}" type="sibTrans" cxnId="{94ADCF4A-BD89-4C61-9688-7F1F84B8EB12}">
      <dgm:prSet/>
      <dgm:spPr/>
      <dgm:t>
        <a:bodyPr/>
        <a:lstStyle/>
        <a:p>
          <a:endParaRPr lang="es-EC" sz="1600"/>
        </a:p>
      </dgm:t>
    </dgm:pt>
    <dgm:pt modelId="{A7A18884-F5DF-4711-BD42-78607D1B8E07}">
      <dgm:prSet phldrT="[Texto]" custT="1"/>
      <dgm:spPr/>
      <dgm:t>
        <a:bodyPr/>
        <a:lstStyle/>
        <a:p>
          <a:r>
            <a:rPr lang="es-EC" sz="1600" dirty="0"/>
            <a:t>2019</a:t>
          </a:r>
        </a:p>
      </dgm:t>
    </dgm:pt>
    <dgm:pt modelId="{26E83208-9068-406E-878B-45C4BD6A09C1}" type="parTrans" cxnId="{24820402-6B81-4376-9FFE-5EB8C4E7EFE1}">
      <dgm:prSet/>
      <dgm:spPr/>
      <dgm:t>
        <a:bodyPr/>
        <a:lstStyle/>
        <a:p>
          <a:endParaRPr lang="es-EC" sz="1600"/>
        </a:p>
      </dgm:t>
    </dgm:pt>
    <dgm:pt modelId="{E2DA2FB6-DCDC-49A5-B40C-E9BE4D1238F8}" type="sibTrans" cxnId="{24820402-6B81-4376-9FFE-5EB8C4E7EFE1}">
      <dgm:prSet/>
      <dgm:spPr/>
      <dgm:t>
        <a:bodyPr/>
        <a:lstStyle/>
        <a:p>
          <a:endParaRPr lang="es-EC" sz="1600"/>
        </a:p>
      </dgm:t>
    </dgm:pt>
    <dgm:pt modelId="{35C9447B-1ED2-4832-967B-849DF971A10B}">
      <dgm:prSet phldrT="[Texto]" custT="1"/>
      <dgm:spPr/>
      <dgm:t>
        <a:bodyPr/>
        <a:lstStyle/>
        <a:p>
          <a:r>
            <a:rPr lang="es-EC" sz="1600" dirty="0"/>
            <a:t>Reglamento General a la Ley de Comercio electrónico, firma electrónica y mensaje de datos.</a:t>
          </a:r>
        </a:p>
      </dgm:t>
    </dgm:pt>
    <dgm:pt modelId="{217DC3A8-D5DB-4F7D-81AC-E75C6B8F7C09}" type="parTrans" cxnId="{3DEB2F4C-3AE9-47C9-AF9E-43D641BECDDA}">
      <dgm:prSet/>
      <dgm:spPr/>
      <dgm:t>
        <a:bodyPr/>
        <a:lstStyle/>
        <a:p>
          <a:endParaRPr lang="es-EC" sz="1600"/>
        </a:p>
      </dgm:t>
    </dgm:pt>
    <dgm:pt modelId="{01B88073-FBDA-403B-BE92-A92D1628F191}" type="sibTrans" cxnId="{3DEB2F4C-3AE9-47C9-AF9E-43D641BECDDA}">
      <dgm:prSet/>
      <dgm:spPr/>
      <dgm:t>
        <a:bodyPr/>
        <a:lstStyle/>
        <a:p>
          <a:endParaRPr lang="es-EC" sz="1600"/>
        </a:p>
      </dgm:t>
    </dgm:pt>
    <dgm:pt modelId="{1DA316DA-85F6-4727-BA33-F5FB918E734A}">
      <dgm:prSet custT="1"/>
      <dgm:spPr/>
      <dgm:t>
        <a:bodyPr/>
        <a:lstStyle/>
        <a:p>
          <a:pPr algn="just"/>
          <a:r>
            <a:rPr lang="es-EC" sz="1600" dirty="0"/>
            <a:t>Resoluciones y circulares relacionadas a: normas generales, uso, obligatoriedad de emisión de comprobantes electrónicos (sujetos pasivos), transmisión de datos, plazos para implementación, entre otros.</a:t>
          </a:r>
        </a:p>
      </dgm:t>
    </dgm:pt>
    <dgm:pt modelId="{C7F01016-D6C5-4A24-9793-0668637CCC4F}" type="parTrans" cxnId="{14D87BDA-F155-4949-8847-5CD80968325D}">
      <dgm:prSet/>
      <dgm:spPr/>
      <dgm:t>
        <a:bodyPr/>
        <a:lstStyle/>
        <a:p>
          <a:endParaRPr lang="es-EC" sz="1600"/>
        </a:p>
      </dgm:t>
    </dgm:pt>
    <dgm:pt modelId="{13CA4574-3012-4C67-ADCB-F9881B03C32E}" type="sibTrans" cxnId="{14D87BDA-F155-4949-8847-5CD80968325D}">
      <dgm:prSet/>
      <dgm:spPr/>
      <dgm:t>
        <a:bodyPr/>
        <a:lstStyle/>
        <a:p>
          <a:endParaRPr lang="es-EC" sz="1600"/>
        </a:p>
      </dgm:t>
    </dgm:pt>
    <dgm:pt modelId="{81F83BA0-D920-42ED-B8BF-12A1F73CCFDF}">
      <dgm:prSet custT="1"/>
      <dgm:spPr/>
      <dgm:t>
        <a:bodyPr/>
        <a:lstStyle/>
        <a:p>
          <a:pPr algn="just"/>
          <a:r>
            <a:rPr lang="es-EC" sz="1600" dirty="0"/>
            <a:t>Actualizaciones, reformas, complementos y aclaraciones de las resoluciones emitidas mediante registro oficial </a:t>
          </a:r>
        </a:p>
      </dgm:t>
    </dgm:pt>
    <dgm:pt modelId="{E4F7AB7C-6498-44BC-8D55-F50B712F1583}" type="parTrans" cxnId="{74C400BD-B88A-467E-B031-592F23CCDD01}">
      <dgm:prSet/>
      <dgm:spPr/>
      <dgm:t>
        <a:bodyPr/>
        <a:lstStyle/>
        <a:p>
          <a:endParaRPr lang="es-EC" sz="1600"/>
        </a:p>
      </dgm:t>
    </dgm:pt>
    <dgm:pt modelId="{DF17D8F3-0B3F-4EF8-9FDC-196DC4AC2943}" type="sibTrans" cxnId="{74C400BD-B88A-467E-B031-592F23CCDD01}">
      <dgm:prSet/>
      <dgm:spPr/>
      <dgm:t>
        <a:bodyPr/>
        <a:lstStyle/>
        <a:p>
          <a:endParaRPr lang="es-EC" sz="1600"/>
        </a:p>
      </dgm:t>
    </dgm:pt>
    <dgm:pt modelId="{B08EAE86-193B-45D8-A794-CD74539814CC}">
      <dgm:prSet phldrT="[Texto]" custT="1"/>
      <dgm:spPr/>
      <dgm:t>
        <a:bodyPr/>
        <a:lstStyle/>
        <a:p>
          <a:r>
            <a:rPr lang="es-EC" sz="1600" dirty="0"/>
            <a:t>Reglamento de aplicación de la Ley de Régimen Tributario Interno</a:t>
          </a:r>
        </a:p>
      </dgm:t>
    </dgm:pt>
    <dgm:pt modelId="{E991F661-CBB6-4FA6-BE20-23C1488EEAB6}" type="parTrans" cxnId="{1E53ED7F-6501-4401-B823-D35CC74FA06F}">
      <dgm:prSet/>
      <dgm:spPr/>
      <dgm:t>
        <a:bodyPr/>
        <a:lstStyle/>
        <a:p>
          <a:endParaRPr lang="es-EC" sz="1600"/>
        </a:p>
      </dgm:t>
    </dgm:pt>
    <dgm:pt modelId="{1309CFC2-C948-4BAA-9F11-DD427FB6BD20}" type="sibTrans" cxnId="{1E53ED7F-6501-4401-B823-D35CC74FA06F}">
      <dgm:prSet/>
      <dgm:spPr/>
      <dgm:t>
        <a:bodyPr/>
        <a:lstStyle/>
        <a:p>
          <a:endParaRPr lang="es-EC" sz="1600"/>
        </a:p>
      </dgm:t>
    </dgm:pt>
    <dgm:pt modelId="{D8E0BB8A-3D93-4C41-B18C-171CAFFE6FCE}" type="pres">
      <dgm:prSet presAssocID="{EAD464AD-3D2E-482C-AE67-9E8A35ABEC44}" presName="linearFlow" presStyleCnt="0">
        <dgm:presLayoutVars>
          <dgm:dir/>
          <dgm:animLvl val="lvl"/>
          <dgm:resizeHandles val="exact"/>
        </dgm:presLayoutVars>
      </dgm:prSet>
      <dgm:spPr/>
      <dgm:t>
        <a:bodyPr/>
        <a:lstStyle/>
        <a:p>
          <a:endParaRPr lang="es-EC"/>
        </a:p>
      </dgm:t>
    </dgm:pt>
    <dgm:pt modelId="{14589325-A91B-4152-96B5-8173B7223276}" type="pres">
      <dgm:prSet presAssocID="{BD860AC7-2D49-430A-9E79-C5D30A0CE9F5}" presName="composite" presStyleCnt="0"/>
      <dgm:spPr/>
    </dgm:pt>
    <dgm:pt modelId="{A5EFC262-599E-45BE-BD7B-41AF3DE827AE}" type="pres">
      <dgm:prSet presAssocID="{BD860AC7-2D49-430A-9E79-C5D30A0CE9F5}" presName="parentText" presStyleLbl="alignNode1" presStyleIdx="0" presStyleCnt="3">
        <dgm:presLayoutVars>
          <dgm:chMax val="1"/>
          <dgm:bulletEnabled val="1"/>
        </dgm:presLayoutVars>
      </dgm:prSet>
      <dgm:spPr/>
      <dgm:t>
        <a:bodyPr/>
        <a:lstStyle/>
        <a:p>
          <a:endParaRPr lang="es-EC"/>
        </a:p>
      </dgm:t>
    </dgm:pt>
    <dgm:pt modelId="{79CDEEF8-97CA-4268-8BB2-42116EDAF1BB}" type="pres">
      <dgm:prSet presAssocID="{BD860AC7-2D49-430A-9E79-C5D30A0CE9F5}" presName="descendantText" presStyleLbl="alignAcc1" presStyleIdx="0" presStyleCnt="3" custScaleY="85923">
        <dgm:presLayoutVars>
          <dgm:bulletEnabled val="1"/>
        </dgm:presLayoutVars>
      </dgm:prSet>
      <dgm:spPr/>
      <dgm:t>
        <a:bodyPr/>
        <a:lstStyle/>
        <a:p>
          <a:endParaRPr lang="es-EC"/>
        </a:p>
      </dgm:t>
    </dgm:pt>
    <dgm:pt modelId="{05020FEF-7666-4206-86E2-6856E399D4EC}" type="pres">
      <dgm:prSet presAssocID="{BF1B2EF6-75C1-4C40-8B4B-3A164F0E83B9}" presName="sp" presStyleCnt="0"/>
      <dgm:spPr/>
    </dgm:pt>
    <dgm:pt modelId="{65A07990-FB1F-42D8-BE32-FD916794B919}" type="pres">
      <dgm:prSet presAssocID="{B2895184-089D-4D57-AD5E-F0FC912CDE2B}" presName="composite" presStyleCnt="0"/>
      <dgm:spPr/>
    </dgm:pt>
    <dgm:pt modelId="{1B486E7D-9E51-42F0-B805-95C6780D059E}" type="pres">
      <dgm:prSet presAssocID="{B2895184-089D-4D57-AD5E-F0FC912CDE2B}" presName="parentText" presStyleLbl="alignNode1" presStyleIdx="1" presStyleCnt="3">
        <dgm:presLayoutVars>
          <dgm:chMax val="1"/>
          <dgm:bulletEnabled val="1"/>
        </dgm:presLayoutVars>
      </dgm:prSet>
      <dgm:spPr/>
      <dgm:t>
        <a:bodyPr/>
        <a:lstStyle/>
        <a:p>
          <a:endParaRPr lang="es-EC"/>
        </a:p>
      </dgm:t>
    </dgm:pt>
    <dgm:pt modelId="{E467DE64-40CA-4D4A-9E33-92F14D24C4B6}" type="pres">
      <dgm:prSet presAssocID="{B2895184-089D-4D57-AD5E-F0FC912CDE2B}" presName="descendantText" presStyleLbl="alignAcc1" presStyleIdx="1" presStyleCnt="3">
        <dgm:presLayoutVars>
          <dgm:bulletEnabled val="1"/>
        </dgm:presLayoutVars>
      </dgm:prSet>
      <dgm:spPr/>
      <dgm:t>
        <a:bodyPr/>
        <a:lstStyle/>
        <a:p>
          <a:endParaRPr lang="es-EC"/>
        </a:p>
      </dgm:t>
    </dgm:pt>
    <dgm:pt modelId="{FAE8541C-3DBA-44D2-A7E8-3FA4CBDD6A4B}" type="pres">
      <dgm:prSet presAssocID="{2E008048-8339-4376-9781-43124AC21F52}" presName="sp" presStyleCnt="0"/>
      <dgm:spPr/>
    </dgm:pt>
    <dgm:pt modelId="{DCA6948C-24DA-466F-ADFB-63C1E21AFB6D}" type="pres">
      <dgm:prSet presAssocID="{A7A18884-F5DF-4711-BD42-78607D1B8E07}" presName="composite" presStyleCnt="0"/>
      <dgm:spPr/>
    </dgm:pt>
    <dgm:pt modelId="{535ED85F-5F94-45E7-9918-60EE79823C07}" type="pres">
      <dgm:prSet presAssocID="{A7A18884-F5DF-4711-BD42-78607D1B8E07}" presName="parentText" presStyleLbl="alignNode1" presStyleIdx="2" presStyleCnt="3">
        <dgm:presLayoutVars>
          <dgm:chMax val="1"/>
          <dgm:bulletEnabled val="1"/>
        </dgm:presLayoutVars>
      </dgm:prSet>
      <dgm:spPr/>
      <dgm:t>
        <a:bodyPr/>
        <a:lstStyle/>
        <a:p>
          <a:endParaRPr lang="es-EC"/>
        </a:p>
      </dgm:t>
    </dgm:pt>
    <dgm:pt modelId="{333363DB-4F62-4824-9BFB-48FEA2EE0BEE}" type="pres">
      <dgm:prSet presAssocID="{A7A18884-F5DF-4711-BD42-78607D1B8E07}" presName="descendantText" presStyleLbl="alignAcc1" presStyleIdx="2" presStyleCnt="3">
        <dgm:presLayoutVars>
          <dgm:bulletEnabled val="1"/>
        </dgm:presLayoutVars>
      </dgm:prSet>
      <dgm:spPr/>
      <dgm:t>
        <a:bodyPr/>
        <a:lstStyle/>
        <a:p>
          <a:endParaRPr lang="es-EC"/>
        </a:p>
      </dgm:t>
    </dgm:pt>
  </dgm:ptLst>
  <dgm:cxnLst>
    <dgm:cxn modelId="{2D207901-AB0E-4193-A5DA-A9EA1661077C}" type="presOf" srcId="{B08EAE86-193B-45D8-A794-CD74539814CC}" destId="{E467DE64-40CA-4D4A-9E33-92F14D24C4B6}" srcOrd="0" destOrd="1" presId="urn:microsoft.com/office/officeart/2005/8/layout/chevron2"/>
    <dgm:cxn modelId="{23853FB0-145A-49FB-AB28-0FFACF931CB9}" type="presOf" srcId="{A7A18884-F5DF-4711-BD42-78607D1B8E07}" destId="{535ED85F-5F94-45E7-9918-60EE79823C07}" srcOrd="0" destOrd="0" presId="urn:microsoft.com/office/officeart/2005/8/layout/chevron2"/>
    <dgm:cxn modelId="{74C400BD-B88A-467E-B031-592F23CCDD01}" srcId="{A7A18884-F5DF-4711-BD42-78607D1B8E07}" destId="{81F83BA0-D920-42ED-B8BF-12A1F73CCFDF}" srcOrd="1" destOrd="0" parTransId="{E4F7AB7C-6498-44BC-8D55-F50B712F1583}" sibTransId="{DF17D8F3-0B3F-4EF8-9FDC-196DC4AC2943}"/>
    <dgm:cxn modelId="{8C2632D2-8404-411D-8047-D2EF74B8C614}" srcId="{EAD464AD-3D2E-482C-AE67-9E8A35ABEC44}" destId="{B2895184-089D-4D57-AD5E-F0FC912CDE2B}" srcOrd="1" destOrd="0" parTransId="{D1E13131-0DB1-4512-B8AF-1CE79AB4CD4D}" sibTransId="{2E008048-8339-4376-9781-43124AC21F52}"/>
    <dgm:cxn modelId="{1E53ED7F-6501-4401-B823-D35CC74FA06F}" srcId="{B2895184-089D-4D57-AD5E-F0FC912CDE2B}" destId="{B08EAE86-193B-45D8-A794-CD74539814CC}" srcOrd="1" destOrd="0" parTransId="{E991F661-CBB6-4FA6-BE20-23C1488EEAB6}" sibTransId="{1309CFC2-C948-4BAA-9F11-DD427FB6BD20}"/>
    <dgm:cxn modelId="{3DEB2F4C-3AE9-47C9-AF9E-43D641BECDDA}" srcId="{BD860AC7-2D49-430A-9E79-C5D30A0CE9F5}" destId="{35C9447B-1ED2-4832-967B-849DF971A10B}" srcOrd="1" destOrd="0" parTransId="{217DC3A8-D5DB-4F7D-81AC-E75C6B8F7C09}" sibTransId="{01B88073-FBDA-403B-BE92-A92D1628F191}"/>
    <dgm:cxn modelId="{F3ADDB96-63DA-4219-9480-18306B0EF643}" type="presOf" srcId="{81F83BA0-D920-42ED-B8BF-12A1F73CCFDF}" destId="{333363DB-4F62-4824-9BFB-48FEA2EE0BEE}" srcOrd="0" destOrd="1" presId="urn:microsoft.com/office/officeart/2005/8/layout/chevron2"/>
    <dgm:cxn modelId="{24820402-6B81-4376-9FFE-5EB8C4E7EFE1}" srcId="{EAD464AD-3D2E-482C-AE67-9E8A35ABEC44}" destId="{A7A18884-F5DF-4711-BD42-78607D1B8E07}" srcOrd="2" destOrd="0" parTransId="{26E83208-9068-406E-878B-45C4BD6A09C1}" sibTransId="{E2DA2FB6-DCDC-49A5-B40C-E9BE4D1238F8}"/>
    <dgm:cxn modelId="{E3BEB0DF-05C6-4A86-B48B-A5F167682E0E}" type="presOf" srcId="{B2895184-089D-4D57-AD5E-F0FC912CDE2B}" destId="{1B486E7D-9E51-42F0-B805-95C6780D059E}" srcOrd="0" destOrd="0" presId="urn:microsoft.com/office/officeart/2005/8/layout/chevron2"/>
    <dgm:cxn modelId="{D20F7AFB-0F2F-40EA-8DFB-C6E0D22938F6}" srcId="{EAD464AD-3D2E-482C-AE67-9E8A35ABEC44}" destId="{BD860AC7-2D49-430A-9E79-C5D30A0CE9F5}" srcOrd="0" destOrd="0" parTransId="{25F63472-6970-4634-A74F-B1EA435D1DFB}" sibTransId="{BF1B2EF6-75C1-4C40-8B4B-3A164F0E83B9}"/>
    <dgm:cxn modelId="{4A91B7E7-4924-448A-B87F-D207791447DB}" type="presOf" srcId="{EAD464AD-3D2E-482C-AE67-9E8A35ABEC44}" destId="{D8E0BB8A-3D93-4C41-B18C-171CAFFE6FCE}" srcOrd="0" destOrd="0" presId="urn:microsoft.com/office/officeart/2005/8/layout/chevron2"/>
    <dgm:cxn modelId="{B2FA1A49-ABD6-4884-A8DC-B8A2364C9940}" type="presOf" srcId="{6F680F94-9096-4A4B-93D8-F72EBA5294B3}" destId="{E467DE64-40CA-4D4A-9E33-92F14D24C4B6}" srcOrd="0" destOrd="0" presId="urn:microsoft.com/office/officeart/2005/8/layout/chevron2"/>
    <dgm:cxn modelId="{94ADCF4A-BD89-4C61-9688-7F1F84B8EB12}" srcId="{B2895184-089D-4D57-AD5E-F0FC912CDE2B}" destId="{6F680F94-9096-4A4B-93D8-F72EBA5294B3}" srcOrd="0" destOrd="0" parTransId="{39445DAE-5AE8-4740-8280-486CDD8B56A3}" sibTransId="{0CE4DC36-808A-46C7-863B-BAA866775715}"/>
    <dgm:cxn modelId="{14D87BDA-F155-4949-8847-5CD80968325D}" srcId="{A7A18884-F5DF-4711-BD42-78607D1B8E07}" destId="{1DA316DA-85F6-4727-BA33-F5FB918E734A}" srcOrd="0" destOrd="0" parTransId="{C7F01016-D6C5-4A24-9793-0668637CCC4F}" sibTransId="{13CA4574-3012-4C67-ADCB-F9881B03C32E}"/>
    <dgm:cxn modelId="{5CB17BB3-558F-4AA8-8ADD-8BC7A15C61FF}" type="presOf" srcId="{1DA316DA-85F6-4727-BA33-F5FB918E734A}" destId="{333363DB-4F62-4824-9BFB-48FEA2EE0BEE}" srcOrd="0" destOrd="0" presId="urn:microsoft.com/office/officeart/2005/8/layout/chevron2"/>
    <dgm:cxn modelId="{E54FFF28-884C-4AED-92ED-3B608E4C97FE}" type="presOf" srcId="{35C9447B-1ED2-4832-967B-849DF971A10B}" destId="{79CDEEF8-97CA-4268-8BB2-42116EDAF1BB}" srcOrd="0" destOrd="1" presId="urn:microsoft.com/office/officeart/2005/8/layout/chevron2"/>
    <dgm:cxn modelId="{61D52F0A-2886-41C5-91A7-D10F59B554BF}" type="presOf" srcId="{CD36F8D6-36F4-483D-A80E-332CE6D498A7}" destId="{79CDEEF8-97CA-4268-8BB2-42116EDAF1BB}" srcOrd="0" destOrd="0" presId="urn:microsoft.com/office/officeart/2005/8/layout/chevron2"/>
    <dgm:cxn modelId="{353C575F-515F-4C14-9F42-85E4C12173A4}" type="presOf" srcId="{BD860AC7-2D49-430A-9E79-C5D30A0CE9F5}" destId="{A5EFC262-599E-45BE-BD7B-41AF3DE827AE}" srcOrd="0" destOrd="0" presId="urn:microsoft.com/office/officeart/2005/8/layout/chevron2"/>
    <dgm:cxn modelId="{BDED8F73-5D02-48CB-8CBC-5194EFB1B88F}" srcId="{BD860AC7-2D49-430A-9E79-C5D30A0CE9F5}" destId="{CD36F8D6-36F4-483D-A80E-332CE6D498A7}" srcOrd="0" destOrd="0" parTransId="{4B9D2867-D3A4-4E7A-8B07-78C6DAB94301}" sibTransId="{C2858C57-3A19-4579-BB8A-3D14C193A59D}"/>
    <dgm:cxn modelId="{48A55BF7-182E-4806-A399-69D82ACB2664}" type="presParOf" srcId="{D8E0BB8A-3D93-4C41-B18C-171CAFFE6FCE}" destId="{14589325-A91B-4152-96B5-8173B7223276}" srcOrd="0" destOrd="0" presId="urn:microsoft.com/office/officeart/2005/8/layout/chevron2"/>
    <dgm:cxn modelId="{01163FDD-0839-4444-962E-D5148A976959}" type="presParOf" srcId="{14589325-A91B-4152-96B5-8173B7223276}" destId="{A5EFC262-599E-45BE-BD7B-41AF3DE827AE}" srcOrd="0" destOrd="0" presId="urn:microsoft.com/office/officeart/2005/8/layout/chevron2"/>
    <dgm:cxn modelId="{3AB2D79F-45E5-4A6D-84BF-288A31D36740}" type="presParOf" srcId="{14589325-A91B-4152-96B5-8173B7223276}" destId="{79CDEEF8-97CA-4268-8BB2-42116EDAF1BB}" srcOrd="1" destOrd="0" presId="urn:microsoft.com/office/officeart/2005/8/layout/chevron2"/>
    <dgm:cxn modelId="{F9EEA9CB-BF5C-4A37-849F-C34A78189C1F}" type="presParOf" srcId="{D8E0BB8A-3D93-4C41-B18C-171CAFFE6FCE}" destId="{05020FEF-7666-4206-86E2-6856E399D4EC}" srcOrd="1" destOrd="0" presId="urn:microsoft.com/office/officeart/2005/8/layout/chevron2"/>
    <dgm:cxn modelId="{CD60794A-5745-49F1-9753-388D99C35ED4}" type="presParOf" srcId="{D8E0BB8A-3D93-4C41-B18C-171CAFFE6FCE}" destId="{65A07990-FB1F-42D8-BE32-FD916794B919}" srcOrd="2" destOrd="0" presId="urn:microsoft.com/office/officeart/2005/8/layout/chevron2"/>
    <dgm:cxn modelId="{617DA544-5FA1-4397-A894-7C638A6B984C}" type="presParOf" srcId="{65A07990-FB1F-42D8-BE32-FD916794B919}" destId="{1B486E7D-9E51-42F0-B805-95C6780D059E}" srcOrd="0" destOrd="0" presId="urn:microsoft.com/office/officeart/2005/8/layout/chevron2"/>
    <dgm:cxn modelId="{0608321C-E837-4B1C-8E77-2A02B7501C8A}" type="presParOf" srcId="{65A07990-FB1F-42D8-BE32-FD916794B919}" destId="{E467DE64-40CA-4D4A-9E33-92F14D24C4B6}" srcOrd="1" destOrd="0" presId="urn:microsoft.com/office/officeart/2005/8/layout/chevron2"/>
    <dgm:cxn modelId="{23A161AD-84C8-45BD-98B8-FDB785CDFF4A}" type="presParOf" srcId="{D8E0BB8A-3D93-4C41-B18C-171CAFFE6FCE}" destId="{FAE8541C-3DBA-44D2-A7E8-3FA4CBDD6A4B}" srcOrd="3" destOrd="0" presId="urn:microsoft.com/office/officeart/2005/8/layout/chevron2"/>
    <dgm:cxn modelId="{5E45AB61-21BB-401A-B498-444EDAF729CB}" type="presParOf" srcId="{D8E0BB8A-3D93-4C41-B18C-171CAFFE6FCE}" destId="{DCA6948C-24DA-466F-ADFB-63C1E21AFB6D}" srcOrd="4" destOrd="0" presId="urn:microsoft.com/office/officeart/2005/8/layout/chevron2"/>
    <dgm:cxn modelId="{042160FF-32D5-4C80-8EA1-86B2E5588332}" type="presParOf" srcId="{DCA6948C-24DA-466F-ADFB-63C1E21AFB6D}" destId="{535ED85F-5F94-45E7-9918-60EE79823C07}" srcOrd="0" destOrd="0" presId="urn:microsoft.com/office/officeart/2005/8/layout/chevron2"/>
    <dgm:cxn modelId="{D7D8BC77-DF38-4E20-A36A-606ED027E808}" type="presParOf" srcId="{DCA6948C-24DA-466F-ADFB-63C1E21AFB6D}" destId="{333363DB-4F62-4824-9BFB-48FEA2EE0BE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AECDFB-9ADE-46C6-92DF-731B26F73997}"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EC"/>
        </a:p>
      </dgm:t>
    </dgm:pt>
    <dgm:pt modelId="{46D908D3-0583-4AE8-8CAB-344B7A556DE3}">
      <dgm:prSet phldrT="[Texto]" custT="1">
        <dgm:style>
          <a:lnRef idx="3">
            <a:schemeClr val="lt1"/>
          </a:lnRef>
          <a:fillRef idx="1">
            <a:schemeClr val="accent5"/>
          </a:fillRef>
          <a:effectRef idx="1">
            <a:schemeClr val="accent5"/>
          </a:effectRef>
          <a:fontRef idx="minor">
            <a:schemeClr val="lt1"/>
          </a:fontRef>
        </dgm:style>
      </dgm:prSet>
      <dgm:spPr/>
      <dgm:t>
        <a:bodyPr/>
        <a:lstStyle/>
        <a:p>
          <a:pPr algn="just"/>
          <a:r>
            <a:rPr lang="es-EC" sz="1400" dirty="0"/>
            <a:t>Toman mucho mas tiempo en completarse y se realizan con poca frecuencia</a:t>
          </a:r>
        </a:p>
      </dgm:t>
    </dgm:pt>
    <dgm:pt modelId="{1A07CB06-2713-4080-B576-8EE45188F441}" type="parTrans" cxnId="{408C2B7F-83D5-404E-AB5A-4784CB916F9A}">
      <dgm:prSet/>
      <dgm:spPr/>
      <dgm:t>
        <a:bodyPr/>
        <a:lstStyle/>
        <a:p>
          <a:endParaRPr lang="es-EC"/>
        </a:p>
      </dgm:t>
    </dgm:pt>
    <dgm:pt modelId="{D7C27BE0-DF11-4949-9967-7E94DEE5D5BB}" type="sibTrans" cxnId="{408C2B7F-83D5-404E-AB5A-4784CB916F9A}">
      <dgm:prSet/>
      <dgm:spPr/>
      <dgm:t>
        <a:bodyPr/>
        <a:lstStyle/>
        <a:p>
          <a:endParaRPr lang="es-EC"/>
        </a:p>
      </dgm:t>
    </dgm:pt>
    <dgm:pt modelId="{B99154E4-95B8-4C31-8D0E-5D8D7130B87C}">
      <dgm:prSet phldrT="[Texto]"/>
      <dgm:spPr/>
      <dgm:t>
        <a:bodyPr/>
        <a:lstStyle/>
        <a:p>
          <a:r>
            <a:rPr lang="es-EC" b="1" dirty="0">
              <a:effectLst>
                <a:outerShdw blurRad="38100" dist="38100" dir="2700000" algn="tl">
                  <a:srgbClr val="000000">
                    <a:alpha val="43137"/>
                  </a:srgbClr>
                </a:outerShdw>
              </a:effectLst>
            </a:rPr>
            <a:t>ENCUESTA</a:t>
          </a:r>
        </a:p>
      </dgm:t>
    </dgm:pt>
    <dgm:pt modelId="{4F08898A-B319-45BA-9E13-572B6445E867}" type="parTrans" cxnId="{BC1E5AA1-48A9-4C7A-A128-D89C742EB846}">
      <dgm:prSet/>
      <dgm:spPr/>
      <dgm:t>
        <a:bodyPr/>
        <a:lstStyle/>
        <a:p>
          <a:endParaRPr lang="es-EC"/>
        </a:p>
      </dgm:t>
    </dgm:pt>
    <dgm:pt modelId="{92EC273F-F729-49BD-ADA4-A7FC19721D83}" type="sibTrans" cxnId="{BC1E5AA1-48A9-4C7A-A128-D89C742EB846}">
      <dgm:prSet/>
      <dgm:spPr/>
      <dgm:t>
        <a:bodyPr/>
        <a:lstStyle/>
        <a:p>
          <a:endParaRPr lang="es-EC"/>
        </a:p>
      </dgm:t>
    </dgm:pt>
    <dgm:pt modelId="{237DF6C0-1D2B-40A2-A767-9AC3298735F3}">
      <dgm:prSet phldrT="[Texto]"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EC" sz="1400" dirty="0"/>
            <a:t>Pueden ser realizados por todas los investigadores o personas</a:t>
          </a:r>
        </a:p>
      </dgm:t>
    </dgm:pt>
    <dgm:pt modelId="{BCFE0508-8B09-466D-94EF-722DCFCABDE5}" type="parTrans" cxnId="{3558E8C3-E86C-402A-92EE-D28B72A66D03}">
      <dgm:prSet/>
      <dgm:spPr/>
      <dgm:t>
        <a:bodyPr/>
        <a:lstStyle/>
        <a:p>
          <a:endParaRPr lang="es-EC"/>
        </a:p>
      </dgm:t>
    </dgm:pt>
    <dgm:pt modelId="{C3C1B6BA-474F-402E-81F6-B0C4AA442835}" type="sibTrans" cxnId="{3558E8C3-E86C-402A-92EE-D28B72A66D03}">
      <dgm:prSet/>
      <dgm:spPr/>
      <dgm:t>
        <a:bodyPr/>
        <a:lstStyle/>
        <a:p>
          <a:endParaRPr lang="es-EC"/>
        </a:p>
      </dgm:t>
    </dgm:pt>
    <dgm:pt modelId="{27DBFCCE-E9CF-4F4E-B96E-32D36C294531}">
      <dgm:prSet custT="1">
        <dgm:style>
          <a:lnRef idx="1">
            <a:schemeClr val="accent3"/>
          </a:lnRef>
          <a:fillRef idx="2">
            <a:schemeClr val="accent3"/>
          </a:fillRef>
          <a:effectRef idx="1">
            <a:schemeClr val="accent3"/>
          </a:effectRef>
          <a:fontRef idx="minor">
            <a:schemeClr val="dk1"/>
          </a:fontRef>
        </dgm:style>
      </dgm:prSet>
      <dgm:spPr/>
      <dgm:t>
        <a:bodyPr/>
        <a:lstStyle/>
        <a:p>
          <a:pPr algn="just"/>
          <a:r>
            <a:rPr lang="es-EC" sz="1400" dirty="0"/>
            <a:t>Recolectan información tomando como objeto de estudio poblaciones completas</a:t>
          </a:r>
        </a:p>
      </dgm:t>
    </dgm:pt>
    <dgm:pt modelId="{F06AD319-EAD2-4BDF-8077-40A7896E0ED7}" type="parTrans" cxnId="{C90B60A2-D4C4-4521-9F8E-880121155E82}">
      <dgm:prSet/>
      <dgm:spPr/>
      <dgm:t>
        <a:bodyPr/>
        <a:lstStyle/>
        <a:p>
          <a:endParaRPr lang="es-EC"/>
        </a:p>
      </dgm:t>
    </dgm:pt>
    <dgm:pt modelId="{64461CAF-7C7C-4EDB-80EC-55550D33A84C}" type="sibTrans" cxnId="{C90B60A2-D4C4-4521-9F8E-880121155E82}">
      <dgm:prSet/>
      <dgm:spPr/>
      <dgm:t>
        <a:bodyPr/>
        <a:lstStyle/>
        <a:p>
          <a:endParaRPr lang="es-EC"/>
        </a:p>
      </dgm:t>
    </dgm:pt>
    <dgm:pt modelId="{AA1BAE70-E0AE-4E0C-8FC6-C9C538B9FD24}">
      <dgm:prSet custT="1">
        <dgm:style>
          <a:lnRef idx="1">
            <a:schemeClr val="accent4"/>
          </a:lnRef>
          <a:fillRef idx="2">
            <a:schemeClr val="accent4"/>
          </a:fillRef>
          <a:effectRef idx="1">
            <a:schemeClr val="accent4"/>
          </a:effectRef>
          <a:fontRef idx="minor">
            <a:schemeClr val="dk1"/>
          </a:fontRef>
        </dgm:style>
      </dgm:prSet>
      <dgm:spPr/>
      <dgm:t>
        <a:bodyPr/>
        <a:lstStyle/>
        <a:p>
          <a:pPr algn="just"/>
          <a:r>
            <a:rPr lang="es-EC" sz="1400" dirty="0"/>
            <a:t>No es tan costosa ni especifica como el Censo</a:t>
          </a:r>
        </a:p>
      </dgm:t>
    </dgm:pt>
    <dgm:pt modelId="{908B5C85-0C9B-4FDF-A65D-96FE79ECA570}" type="parTrans" cxnId="{DBCAA33A-B8C3-48E7-8645-5C149CF4246C}">
      <dgm:prSet/>
      <dgm:spPr/>
      <dgm:t>
        <a:bodyPr/>
        <a:lstStyle/>
        <a:p>
          <a:endParaRPr lang="es-EC"/>
        </a:p>
      </dgm:t>
    </dgm:pt>
    <dgm:pt modelId="{5FB726F4-98E5-4022-B6F8-8208AE3F9334}" type="sibTrans" cxnId="{DBCAA33A-B8C3-48E7-8645-5C149CF4246C}">
      <dgm:prSet/>
      <dgm:spPr/>
      <dgm:t>
        <a:bodyPr/>
        <a:lstStyle/>
        <a:p>
          <a:endParaRPr lang="es-EC"/>
        </a:p>
      </dgm:t>
    </dgm:pt>
    <dgm:pt modelId="{0D11C9F4-0CB9-43CD-93E1-80305ED3001D}">
      <dgm:prSet phldrT="[Texto]"/>
      <dgm:spPr/>
      <dgm:t>
        <a:bodyPr/>
        <a:lstStyle/>
        <a:p>
          <a:r>
            <a:rPr lang="es-EC" b="1" dirty="0">
              <a:effectLst>
                <a:outerShdw blurRad="38100" dist="38100" dir="2700000" algn="tl">
                  <a:srgbClr val="000000">
                    <a:alpha val="43137"/>
                  </a:srgbClr>
                </a:outerShdw>
              </a:effectLst>
            </a:rPr>
            <a:t>CENSO</a:t>
          </a:r>
        </a:p>
      </dgm:t>
    </dgm:pt>
    <dgm:pt modelId="{47464F32-6548-473D-AE8E-4D0EED3384D2}" type="sibTrans" cxnId="{F1DE9363-ED4C-4CB4-9D44-034A654ABE42}">
      <dgm:prSet/>
      <dgm:spPr/>
      <dgm:t>
        <a:bodyPr/>
        <a:lstStyle/>
        <a:p>
          <a:endParaRPr lang="es-EC"/>
        </a:p>
      </dgm:t>
    </dgm:pt>
    <dgm:pt modelId="{611A32F8-A33D-4976-A972-CF9872002009}" type="parTrans" cxnId="{F1DE9363-ED4C-4CB4-9D44-034A654ABE42}">
      <dgm:prSet/>
      <dgm:spPr/>
      <dgm:t>
        <a:bodyPr/>
        <a:lstStyle/>
        <a:p>
          <a:endParaRPr lang="es-EC"/>
        </a:p>
      </dgm:t>
    </dgm:pt>
    <dgm:pt modelId="{ACB92B7E-1194-47C2-BE72-820B7FB3F63D}">
      <dgm:prSet phldrT="[Texto]" custT="1">
        <dgm:style>
          <a:lnRef idx="3">
            <a:schemeClr val="lt1"/>
          </a:lnRef>
          <a:fillRef idx="1">
            <a:schemeClr val="accent5"/>
          </a:fillRef>
          <a:effectRef idx="1">
            <a:schemeClr val="accent5"/>
          </a:effectRef>
          <a:fontRef idx="minor">
            <a:schemeClr val="lt1"/>
          </a:fontRef>
        </dgm:style>
      </dgm:prSet>
      <dgm:spPr/>
      <dgm:t>
        <a:bodyPr/>
        <a:lstStyle/>
        <a:p>
          <a:pPr algn="just"/>
          <a:r>
            <a:rPr lang="es-EC" sz="1400" dirty="0"/>
            <a:t>Pueden ser realizadas en pequeños lapsos de tiempo y se realizan con más frecuencia</a:t>
          </a:r>
        </a:p>
      </dgm:t>
    </dgm:pt>
    <dgm:pt modelId="{233689AE-7BA6-46C6-A640-B668656287C2}" type="sibTrans" cxnId="{19C28430-6ECF-4273-AFFC-EF4CD58E5669}">
      <dgm:prSet/>
      <dgm:spPr/>
      <dgm:t>
        <a:bodyPr/>
        <a:lstStyle/>
        <a:p>
          <a:endParaRPr lang="es-EC"/>
        </a:p>
      </dgm:t>
    </dgm:pt>
    <dgm:pt modelId="{B80A91B1-394E-4728-BE22-2DE48FE61E8C}" type="parTrans" cxnId="{19C28430-6ECF-4273-AFFC-EF4CD58E5669}">
      <dgm:prSet/>
      <dgm:spPr/>
      <dgm:t>
        <a:bodyPr/>
        <a:lstStyle/>
        <a:p>
          <a:endParaRPr lang="es-EC"/>
        </a:p>
      </dgm:t>
    </dgm:pt>
    <dgm:pt modelId="{BF749049-FE43-4BE7-8FBC-E13056D2888F}">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gn="just"/>
          <a:r>
            <a:rPr lang="es-EC" sz="1400" dirty="0"/>
            <a:t>Son realizados por gobiernos o grandes instituciones</a:t>
          </a:r>
        </a:p>
      </dgm:t>
    </dgm:pt>
    <dgm:pt modelId="{350DD904-1B67-4B6E-8E6C-7ACB0063A426}" type="sibTrans" cxnId="{4778CED1-B4F0-4C80-A650-4DCEE856B641}">
      <dgm:prSet/>
      <dgm:spPr/>
      <dgm:t>
        <a:bodyPr/>
        <a:lstStyle/>
        <a:p>
          <a:endParaRPr lang="es-EC"/>
        </a:p>
      </dgm:t>
    </dgm:pt>
    <dgm:pt modelId="{04FC930E-1C1A-4D7F-9428-6F012BD69469}" type="parTrans" cxnId="{4778CED1-B4F0-4C80-A650-4DCEE856B641}">
      <dgm:prSet/>
      <dgm:spPr/>
      <dgm:t>
        <a:bodyPr/>
        <a:lstStyle/>
        <a:p>
          <a:endParaRPr lang="es-EC"/>
        </a:p>
      </dgm:t>
    </dgm:pt>
    <dgm:pt modelId="{C49F2E15-7439-4F8E-826F-E1C25E7845D3}">
      <dgm:prSet phldrT="[Texto]" custT="1">
        <dgm:style>
          <a:lnRef idx="1">
            <a:schemeClr val="accent4"/>
          </a:lnRef>
          <a:fillRef idx="2">
            <a:schemeClr val="accent4"/>
          </a:fillRef>
          <a:effectRef idx="1">
            <a:schemeClr val="accent4"/>
          </a:effectRef>
          <a:fontRef idx="minor">
            <a:schemeClr val="dk1"/>
          </a:fontRef>
        </dgm:style>
      </dgm:prSet>
      <dgm:spPr/>
      <dgm:t>
        <a:bodyPr/>
        <a:lstStyle/>
        <a:p>
          <a:pPr algn="just"/>
          <a:r>
            <a:rPr lang="es-EC" sz="1400" dirty="0"/>
            <a:t>Es más detallado y especifico</a:t>
          </a:r>
        </a:p>
      </dgm:t>
    </dgm:pt>
    <dgm:pt modelId="{D86FC7F8-8D9D-4609-9B0A-F9F645C84F38}" type="sibTrans" cxnId="{5E50785F-0F88-4C5A-8E9E-BFF7B3D74496}">
      <dgm:prSet/>
      <dgm:spPr/>
      <dgm:t>
        <a:bodyPr/>
        <a:lstStyle/>
        <a:p>
          <a:endParaRPr lang="es-EC"/>
        </a:p>
      </dgm:t>
    </dgm:pt>
    <dgm:pt modelId="{FC933772-E643-4AB2-A3E9-05F7B6E94869}" type="parTrans" cxnId="{5E50785F-0F88-4C5A-8E9E-BFF7B3D74496}">
      <dgm:prSet/>
      <dgm:spPr/>
      <dgm:t>
        <a:bodyPr/>
        <a:lstStyle/>
        <a:p>
          <a:endParaRPr lang="es-EC"/>
        </a:p>
      </dgm:t>
    </dgm:pt>
    <dgm:pt modelId="{67A6B6CC-A5AD-4DA7-9CD8-376475184B07}">
      <dgm:prSet phldrT="[Texto]" custT="1">
        <dgm:style>
          <a:lnRef idx="1">
            <a:schemeClr val="accent3"/>
          </a:lnRef>
          <a:fillRef idx="2">
            <a:schemeClr val="accent3"/>
          </a:fillRef>
          <a:effectRef idx="1">
            <a:schemeClr val="accent3"/>
          </a:effectRef>
          <a:fontRef idx="minor">
            <a:schemeClr val="dk1"/>
          </a:fontRef>
        </dgm:style>
      </dgm:prSet>
      <dgm:spPr/>
      <dgm:t>
        <a:bodyPr/>
        <a:lstStyle/>
        <a:p>
          <a:pPr algn="just"/>
          <a:r>
            <a:rPr lang="es-EC" sz="1400" dirty="0"/>
            <a:t>Obtienen información utilizando solo una muestra de la población</a:t>
          </a:r>
        </a:p>
      </dgm:t>
    </dgm:pt>
    <dgm:pt modelId="{BF4E8631-4C71-4F05-8871-A0E3994F7273}" type="sibTrans" cxnId="{FE776E76-10C0-4883-A1D1-AAACC1FADE45}">
      <dgm:prSet/>
      <dgm:spPr/>
      <dgm:t>
        <a:bodyPr/>
        <a:lstStyle/>
        <a:p>
          <a:endParaRPr lang="es-EC"/>
        </a:p>
      </dgm:t>
    </dgm:pt>
    <dgm:pt modelId="{73A4DC73-8813-43AA-B3CF-B63451E9CA3F}" type="parTrans" cxnId="{FE776E76-10C0-4883-A1D1-AAACC1FADE45}">
      <dgm:prSet/>
      <dgm:spPr/>
      <dgm:t>
        <a:bodyPr/>
        <a:lstStyle/>
        <a:p>
          <a:endParaRPr lang="es-EC"/>
        </a:p>
      </dgm:t>
    </dgm:pt>
    <dgm:pt modelId="{A2EF9AFB-E049-4F8D-B819-6E5E9BCBF12C}" type="pres">
      <dgm:prSet presAssocID="{82AECDFB-9ADE-46C6-92DF-731B26F73997}" presName="outerComposite" presStyleCnt="0">
        <dgm:presLayoutVars>
          <dgm:chMax val="2"/>
          <dgm:animLvl val="lvl"/>
          <dgm:resizeHandles val="exact"/>
        </dgm:presLayoutVars>
      </dgm:prSet>
      <dgm:spPr/>
      <dgm:t>
        <a:bodyPr/>
        <a:lstStyle/>
        <a:p>
          <a:endParaRPr lang="es-EC"/>
        </a:p>
      </dgm:t>
    </dgm:pt>
    <dgm:pt modelId="{5C71E47A-7448-4C2D-AF46-C945EBA209B3}" type="pres">
      <dgm:prSet presAssocID="{82AECDFB-9ADE-46C6-92DF-731B26F73997}" presName="dummyMaxCanvas" presStyleCnt="0"/>
      <dgm:spPr/>
    </dgm:pt>
    <dgm:pt modelId="{65EE63D0-DAC6-47EA-9310-EFC5C81303BC}" type="pres">
      <dgm:prSet presAssocID="{82AECDFB-9ADE-46C6-92DF-731B26F73997}" presName="parentComposite" presStyleCnt="0"/>
      <dgm:spPr/>
    </dgm:pt>
    <dgm:pt modelId="{7C19986E-90EF-4822-8190-FE7CE4CCBF75}" type="pres">
      <dgm:prSet presAssocID="{82AECDFB-9ADE-46C6-92DF-731B26F73997}" presName="parent1" presStyleLbl="alignAccFollowNode1" presStyleIdx="0" presStyleCnt="4" custScaleY="33635" custLinFactNeighborY="26994">
        <dgm:presLayoutVars>
          <dgm:chMax val="4"/>
        </dgm:presLayoutVars>
      </dgm:prSet>
      <dgm:spPr/>
      <dgm:t>
        <a:bodyPr/>
        <a:lstStyle/>
        <a:p>
          <a:endParaRPr lang="es-EC"/>
        </a:p>
      </dgm:t>
    </dgm:pt>
    <dgm:pt modelId="{B1E51775-F378-4827-B6BF-E5FFF8CE8A71}" type="pres">
      <dgm:prSet presAssocID="{82AECDFB-9ADE-46C6-92DF-731B26F73997}" presName="parent2" presStyleLbl="alignAccFollowNode1" presStyleIdx="1" presStyleCnt="4" custScaleY="30675" custLinFactNeighborY="26994">
        <dgm:presLayoutVars>
          <dgm:chMax val="4"/>
        </dgm:presLayoutVars>
      </dgm:prSet>
      <dgm:spPr/>
      <dgm:t>
        <a:bodyPr/>
        <a:lstStyle/>
        <a:p>
          <a:endParaRPr lang="es-EC"/>
        </a:p>
      </dgm:t>
    </dgm:pt>
    <dgm:pt modelId="{2F55FAC7-F543-492D-A17C-6C0D10D420E2}" type="pres">
      <dgm:prSet presAssocID="{82AECDFB-9ADE-46C6-92DF-731B26F73997}" presName="childrenComposite" presStyleCnt="0"/>
      <dgm:spPr/>
    </dgm:pt>
    <dgm:pt modelId="{C0F173A6-C137-4200-A4BB-14AF98EE3A70}" type="pres">
      <dgm:prSet presAssocID="{82AECDFB-9ADE-46C6-92DF-731B26F73997}" presName="dummyMaxCanvas_ChildArea" presStyleCnt="0"/>
      <dgm:spPr/>
    </dgm:pt>
    <dgm:pt modelId="{FAFA7936-0706-4CEC-BE7D-816FCA5700B9}" type="pres">
      <dgm:prSet presAssocID="{82AECDFB-9ADE-46C6-92DF-731B26F73997}" presName="fulcrum" presStyleLbl="alignAccFollowNode1" presStyleIdx="2" presStyleCnt="4"/>
      <dgm:spPr/>
    </dgm:pt>
    <dgm:pt modelId="{D973A8AD-D582-416D-BB4B-98B8F892425C}" type="pres">
      <dgm:prSet presAssocID="{82AECDFB-9ADE-46C6-92DF-731B26F73997}" presName="balance_44" presStyleLbl="alignAccFollowNode1" presStyleIdx="3" presStyleCnt="4">
        <dgm:presLayoutVars>
          <dgm:bulletEnabled val="1"/>
        </dgm:presLayoutVars>
      </dgm:prSet>
      <dgm:spPr/>
    </dgm:pt>
    <dgm:pt modelId="{FBC57840-6690-4DCC-BEE5-56CE7C6CC32A}" type="pres">
      <dgm:prSet presAssocID="{82AECDFB-9ADE-46C6-92DF-731B26F73997}" presName="right_44_1" presStyleLbl="node1" presStyleIdx="0" presStyleCnt="8" custScaleY="114654" custLinFactNeighborY="-15762">
        <dgm:presLayoutVars>
          <dgm:bulletEnabled val="1"/>
        </dgm:presLayoutVars>
      </dgm:prSet>
      <dgm:spPr/>
      <dgm:t>
        <a:bodyPr/>
        <a:lstStyle/>
        <a:p>
          <a:endParaRPr lang="es-EC"/>
        </a:p>
      </dgm:t>
    </dgm:pt>
    <dgm:pt modelId="{E7E34E04-D475-4488-92EF-F2F41CF99E36}" type="pres">
      <dgm:prSet presAssocID="{82AECDFB-9ADE-46C6-92DF-731B26F73997}" presName="right_44_2" presStyleLbl="node1" presStyleIdx="1" presStyleCnt="8" custLinFactNeighborY="-26817">
        <dgm:presLayoutVars>
          <dgm:bulletEnabled val="1"/>
        </dgm:presLayoutVars>
      </dgm:prSet>
      <dgm:spPr/>
      <dgm:t>
        <a:bodyPr/>
        <a:lstStyle/>
        <a:p>
          <a:endParaRPr lang="es-EC"/>
        </a:p>
      </dgm:t>
    </dgm:pt>
    <dgm:pt modelId="{E9815D0C-579B-4E8C-A9EA-5C1CD1ADA94E}" type="pres">
      <dgm:prSet presAssocID="{82AECDFB-9ADE-46C6-92DF-731B26F73997}" presName="right_44_3" presStyleLbl="node1" presStyleIdx="2" presStyleCnt="8" custLinFactNeighborY="-31239">
        <dgm:presLayoutVars>
          <dgm:bulletEnabled val="1"/>
        </dgm:presLayoutVars>
      </dgm:prSet>
      <dgm:spPr/>
      <dgm:t>
        <a:bodyPr/>
        <a:lstStyle/>
        <a:p>
          <a:endParaRPr lang="es-EC"/>
        </a:p>
      </dgm:t>
    </dgm:pt>
    <dgm:pt modelId="{7B1E4EB4-1194-4C28-A0E0-A8BA570CEF2A}" type="pres">
      <dgm:prSet presAssocID="{82AECDFB-9ADE-46C6-92DF-731B26F73997}" presName="right_44_4" presStyleLbl="node1" presStyleIdx="3" presStyleCnt="8" custScaleY="119036" custLinFactNeighborY="-40083">
        <dgm:presLayoutVars>
          <dgm:bulletEnabled val="1"/>
        </dgm:presLayoutVars>
      </dgm:prSet>
      <dgm:spPr/>
      <dgm:t>
        <a:bodyPr/>
        <a:lstStyle/>
        <a:p>
          <a:endParaRPr lang="es-EC"/>
        </a:p>
      </dgm:t>
    </dgm:pt>
    <dgm:pt modelId="{0A8C6716-373A-43FC-A9A9-9E6CA13C4F82}" type="pres">
      <dgm:prSet presAssocID="{82AECDFB-9ADE-46C6-92DF-731B26F73997}" presName="left_44_1" presStyleLbl="node1" presStyleIdx="4" presStyleCnt="8" custScaleY="114654" custLinFactNeighborX="250" custLinFactNeighborY="-13360">
        <dgm:presLayoutVars>
          <dgm:bulletEnabled val="1"/>
        </dgm:presLayoutVars>
      </dgm:prSet>
      <dgm:spPr/>
      <dgm:t>
        <a:bodyPr/>
        <a:lstStyle/>
        <a:p>
          <a:endParaRPr lang="es-EC"/>
        </a:p>
      </dgm:t>
    </dgm:pt>
    <dgm:pt modelId="{8FCC5795-415D-4F37-9507-8E3071BD85CD}" type="pres">
      <dgm:prSet presAssocID="{82AECDFB-9ADE-46C6-92DF-731B26F73997}" presName="left_44_2" presStyleLbl="node1" presStyleIdx="5" presStyleCnt="8" custLinFactNeighborX="250" custLinFactNeighborY="-22012">
        <dgm:presLayoutVars>
          <dgm:bulletEnabled val="1"/>
        </dgm:presLayoutVars>
      </dgm:prSet>
      <dgm:spPr/>
      <dgm:t>
        <a:bodyPr/>
        <a:lstStyle/>
        <a:p>
          <a:endParaRPr lang="es-EC"/>
        </a:p>
      </dgm:t>
    </dgm:pt>
    <dgm:pt modelId="{6A0019FA-FAB1-48B5-BD9C-2CF02A3E7111}" type="pres">
      <dgm:prSet presAssocID="{82AECDFB-9ADE-46C6-92DF-731B26F73997}" presName="left_44_3" presStyleLbl="node1" presStyleIdx="6" presStyleCnt="8" custLinFactNeighborX="250" custLinFactNeighborY="-28837">
        <dgm:presLayoutVars>
          <dgm:bulletEnabled val="1"/>
        </dgm:presLayoutVars>
      </dgm:prSet>
      <dgm:spPr/>
      <dgm:t>
        <a:bodyPr/>
        <a:lstStyle/>
        <a:p>
          <a:endParaRPr lang="es-EC"/>
        </a:p>
      </dgm:t>
    </dgm:pt>
    <dgm:pt modelId="{F991A7A4-F691-4902-9620-1F60783FD750}" type="pres">
      <dgm:prSet presAssocID="{82AECDFB-9ADE-46C6-92DF-731B26F73997}" presName="left_44_4" presStyleLbl="node1" presStyleIdx="7" presStyleCnt="8" custScaleY="119036" custLinFactNeighborX="250" custLinFactNeighborY="-37681">
        <dgm:presLayoutVars>
          <dgm:bulletEnabled val="1"/>
        </dgm:presLayoutVars>
      </dgm:prSet>
      <dgm:spPr/>
      <dgm:t>
        <a:bodyPr/>
        <a:lstStyle/>
        <a:p>
          <a:endParaRPr lang="es-EC"/>
        </a:p>
      </dgm:t>
    </dgm:pt>
  </dgm:ptLst>
  <dgm:cxnLst>
    <dgm:cxn modelId="{3558E8C3-E86C-402A-92EE-D28B72A66D03}" srcId="{B99154E4-95B8-4C31-8D0E-5D8D7130B87C}" destId="{237DF6C0-1D2B-40A2-A767-9AC3298735F3}" srcOrd="1" destOrd="0" parTransId="{BCFE0508-8B09-466D-94EF-722DCFCABDE5}" sibTransId="{C3C1B6BA-474F-402E-81F6-B0C4AA442835}"/>
    <dgm:cxn modelId="{408C2B7F-83D5-404E-AB5A-4784CB916F9A}" srcId="{0D11C9F4-0CB9-43CD-93E1-80305ED3001D}" destId="{46D908D3-0583-4AE8-8CAB-344B7A556DE3}" srcOrd="0" destOrd="0" parTransId="{1A07CB06-2713-4080-B576-8EE45188F441}" sibTransId="{D7C27BE0-DF11-4949-9967-7E94DEE5D5BB}"/>
    <dgm:cxn modelId="{610E6AA2-2E64-4B7D-874B-BE7295606E86}" type="presOf" srcId="{67A6B6CC-A5AD-4DA7-9CD8-376475184B07}" destId="{7B1E4EB4-1194-4C28-A0E0-A8BA570CEF2A}" srcOrd="0" destOrd="0" presId="urn:microsoft.com/office/officeart/2005/8/layout/balance1"/>
    <dgm:cxn modelId="{43794875-07D5-4C3E-AA5E-3365CFA8E6AB}" type="presOf" srcId="{27DBFCCE-E9CF-4F4E-B96E-32D36C294531}" destId="{F991A7A4-F691-4902-9620-1F60783FD750}" srcOrd="0" destOrd="0" presId="urn:microsoft.com/office/officeart/2005/8/layout/balance1"/>
    <dgm:cxn modelId="{4778CED1-B4F0-4C80-A650-4DCEE856B641}" srcId="{0D11C9F4-0CB9-43CD-93E1-80305ED3001D}" destId="{BF749049-FE43-4BE7-8FBC-E13056D2888F}" srcOrd="1" destOrd="0" parTransId="{04FC930E-1C1A-4D7F-9428-6F012BD69469}" sibTransId="{350DD904-1B67-4B6E-8E6C-7ACB0063A426}"/>
    <dgm:cxn modelId="{F1DE9363-ED4C-4CB4-9D44-034A654ABE42}" srcId="{82AECDFB-9ADE-46C6-92DF-731B26F73997}" destId="{0D11C9F4-0CB9-43CD-93E1-80305ED3001D}" srcOrd="0" destOrd="0" parTransId="{611A32F8-A33D-4976-A972-CF9872002009}" sibTransId="{47464F32-6548-473D-AE8E-4D0EED3384D2}"/>
    <dgm:cxn modelId="{A4BF7ACA-6567-4E7F-9521-CE762D6ED5FA}" type="presOf" srcId="{82AECDFB-9ADE-46C6-92DF-731B26F73997}" destId="{A2EF9AFB-E049-4F8D-B819-6E5E9BCBF12C}" srcOrd="0" destOrd="0" presId="urn:microsoft.com/office/officeart/2005/8/layout/balance1"/>
    <dgm:cxn modelId="{19C28430-6ECF-4273-AFFC-EF4CD58E5669}" srcId="{B99154E4-95B8-4C31-8D0E-5D8D7130B87C}" destId="{ACB92B7E-1194-47C2-BE72-820B7FB3F63D}" srcOrd="0" destOrd="0" parTransId="{B80A91B1-394E-4728-BE22-2DE48FE61E8C}" sibTransId="{233689AE-7BA6-46C6-A640-B668656287C2}"/>
    <dgm:cxn modelId="{BC1E5AA1-48A9-4C7A-A128-D89C742EB846}" srcId="{82AECDFB-9ADE-46C6-92DF-731B26F73997}" destId="{B99154E4-95B8-4C31-8D0E-5D8D7130B87C}" srcOrd="1" destOrd="0" parTransId="{4F08898A-B319-45BA-9E13-572B6445E867}" sibTransId="{92EC273F-F729-49BD-ADA4-A7FC19721D83}"/>
    <dgm:cxn modelId="{FE776E76-10C0-4883-A1D1-AAACC1FADE45}" srcId="{B99154E4-95B8-4C31-8D0E-5D8D7130B87C}" destId="{67A6B6CC-A5AD-4DA7-9CD8-376475184B07}" srcOrd="3" destOrd="0" parTransId="{73A4DC73-8813-43AA-B3CF-B63451E9CA3F}" sibTransId="{BF4E8631-4C71-4F05-8871-A0E3994F7273}"/>
    <dgm:cxn modelId="{E7FCDD8D-AFBA-4F70-BA7B-0D6C3DC3E018}" type="presOf" srcId="{ACB92B7E-1194-47C2-BE72-820B7FB3F63D}" destId="{FBC57840-6690-4DCC-BEE5-56CE7C6CC32A}" srcOrd="0" destOrd="0" presId="urn:microsoft.com/office/officeart/2005/8/layout/balance1"/>
    <dgm:cxn modelId="{420ED9C7-01DF-4B20-8FA4-375531BA0CD7}" type="presOf" srcId="{B99154E4-95B8-4C31-8D0E-5D8D7130B87C}" destId="{B1E51775-F378-4827-B6BF-E5FFF8CE8A71}" srcOrd="0" destOrd="0" presId="urn:microsoft.com/office/officeart/2005/8/layout/balance1"/>
    <dgm:cxn modelId="{5E50785F-0F88-4C5A-8E9E-BFF7B3D74496}" srcId="{0D11C9F4-0CB9-43CD-93E1-80305ED3001D}" destId="{C49F2E15-7439-4F8E-826F-E1C25E7845D3}" srcOrd="2" destOrd="0" parTransId="{FC933772-E643-4AB2-A3E9-05F7B6E94869}" sibTransId="{D86FC7F8-8D9D-4609-9B0A-F9F645C84F38}"/>
    <dgm:cxn modelId="{F566AE23-B8F4-4A30-A6E5-358169929CB5}" type="presOf" srcId="{C49F2E15-7439-4F8E-826F-E1C25E7845D3}" destId="{6A0019FA-FAB1-48B5-BD9C-2CF02A3E7111}" srcOrd="0" destOrd="0" presId="urn:microsoft.com/office/officeart/2005/8/layout/balance1"/>
    <dgm:cxn modelId="{386D911C-1FD5-4CB7-900C-B0918E2B1B9E}" type="presOf" srcId="{0D11C9F4-0CB9-43CD-93E1-80305ED3001D}" destId="{7C19986E-90EF-4822-8190-FE7CE4CCBF75}" srcOrd="0" destOrd="0" presId="urn:microsoft.com/office/officeart/2005/8/layout/balance1"/>
    <dgm:cxn modelId="{B0916878-FEF3-445F-841C-8283EE636030}" type="presOf" srcId="{237DF6C0-1D2B-40A2-A767-9AC3298735F3}" destId="{E7E34E04-D475-4488-92EF-F2F41CF99E36}" srcOrd="0" destOrd="0" presId="urn:microsoft.com/office/officeart/2005/8/layout/balance1"/>
    <dgm:cxn modelId="{A46A86F2-1F2F-4285-81AC-E81D36640930}" type="presOf" srcId="{46D908D3-0583-4AE8-8CAB-344B7A556DE3}" destId="{0A8C6716-373A-43FC-A9A9-9E6CA13C4F82}" srcOrd="0" destOrd="0" presId="urn:microsoft.com/office/officeart/2005/8/layout/balance1"/>
    <dgm:cxn modelId="{DBCAA33A-B8C3-48E7-8645-5C149CF4246C}" srcId="{B99154E4-95B8-4C31-8D0E-5D8D7130B87C}" destId="{AA1BAE70-E0AE-4E0C-8FC6-C9C538B9FD24}" srcOrd="2" destOrd="0" parTransId="{908B5C85-0C9B-4FDF-A65D-96FE79ECA570}" sibTransId="{5FB726F4-98E5-4022-B6F8-8208AE3F9334}"/>
    <dgm:cxn modelId="{C307A607-331C-4FD7-B713-9CDF8F175ED0}" type="presOf" srcId="{BF749049-FE43-4BE7-8FBC-E13056D2888F}" destId="{8FCC5795-415D-4F37-9507-8E3071BD85CD}" srcOrd="0" destOrd="0" presId="urn:microsoft.com/office/officeart/2005/8/layout/balance1"/>
    <dgm:cxn modelId="{F160A411-F7FB-4391-80DB-A4EA3E41B209}" type="presOf" srcId="{AA1BAE70-E0AE-4E0C-8FC6-C9C538B9FD24}" destId="{E9815D0C-579B-4E8C-A9EA-5C1CD1ADA94E}" srcOrd="0" destOrd="0" presId="urn:microsoft.com/office/officeart/2005/8/layout/balance1"/>
    <dgm:cxn modelId="{C90B60A2-D4C4-4521-9F8E-880121155E82}" srcId="{0D11C9F4-0CB9-43CD-93E1-80305ED3001D}" destId="{27DBFCCE-E9CF-4F4E-B96E-32D36C294531}" srcOrd="3" destOrd="0" parTransId="{F06AD319-EAD2-4BDF-8077-40A7896E0ED7}" sibTransId="{64461CAF-7C7C-4EDB-80EC-55550D33A84C}"/>
    <dgm:cxn modelId="{10B54F85-32B8-4461-B602-9685BAA5CAFD}" type="presParOf" srcId="{A2EF9AFB-E049-4F8D-B819-6E5E9BCBF12C}" destId="{5C71E47A-7448-4C2D-AF46-C945EBA209B3}" srcOrd="0" destOrd="0" presId="urn:microsoft.com/office/officeart/2005/8/layout/balance1"/>
    <dgm:cxn modelId="{D5424E6A-CB04-46B3-B8CE-092C15F78D10}" type="presParOf" srcId="{A2EF9AFB-E049-4F8D-B819-6E5E9BCBF12C}" destId="{65EE63D0-DAC6-47EA-9310-EFC5C81303BC}" srcOrd="1" destOrd="0" presId="urn:microsoft.com/office/officeart/2005/8/layout/balance1"/>
    <dgm:cxn modelId="{9BEFABA1-8CB9-41DF-BC31-56C2585569C3}" type="presParOf" srcId="{65EE63D0-DAC6-47EA-9310-EFC5C81303BC}" destId="{7C19986E-90EF-4822-8190-FE7CE4CCBF75}" srcOrd="0" destOrd="0" presId="urn:microsoft.com/office/officeart/2005/8/layout/balance1"/>
    <dgm:cxn modelId="{53F3706F-5CAB-4BA7-A775-AED8FD616BB2}" type="presParOf" srcId="{65EE63D0-DAC6-47EA-9310-EFC5C81303BC}" destId="{B1E51775-F378-4827-B6BF-E5FFF8CE8A71}" srcOrd="1" destOrd="0" presId="urn:microsoft.com/office/officeart/2005/8/layout/balance1"/>
    <dgm:cxn modelId="{25E548E3-3267-463E-B4EC-1AA0E148A6FC}" type="presParOf" srcId="{A2EF9AFB-E049-4F8D-B819-6E5E9BCBF12C}" destId="{2F55FAC7-F543-492D-A17C-6C0D10D420E2}" srcOrd="2" destOrd="0" presId="urn:microsoft.com/office/officeart/2005/8/layout/balance1"/>
    <dgm:cxn modelId="{64F6EFF5-5EBA-47FB-A8B4-C672E0540446}" type="presParOf" srcId="{2F55FAC7-F543-492D-A17C-6C0D10D420E2}" destId="{C0F173A6-C137-4200-A4BB-14AF98EE3A70}" srcOrd="0" destOrd="0" presId="urn:microsoft.com/office/officeart/2005/8/layout/balance1"/>
    <dgm:cxn modelId="{AAD7A4C2-F870-422D-A675-6020F5A79FFB}" type="presParOf" srcId="{2F55FAC7-F543-492D-A17C-6C0D10D420E2}" destId="{FAFA7936-0706-4CEC-BE7D-816FCA5700B9}" srcOrd="1" destOrd="0" presId="urn:microsoft.com/office/officeart/2005/8/layout/balance1"/>
    <dgm:cxn modelId="{2900A643-9076-4498-9BF1-DDA7ADBDB4A1}" type="presParOf" srcId="{2F55FAC7-F543-492D-A17C-6C0D10D420E2}" destId="{D973A8AD-D582-416D-BB4B-98B8F892425C}" srcOrd="2" destOrd="0" presId="urn:microsoft.com/office/officeart/2005/8/layout/balance1"/>
    <dgm:cxn modelId="{9470FD6B-8B73-4BE1-8A9C-CCA0088F2FD7}" type="presParOf" srcId="{2F55FAC7-F543-492D-A17C-6C0D10D420E2}" destId="{FBC57840-6690-4DCC-BEE5-56CE7C6CC32A}" srcOrd="3" destOrd="0" presId="urn:microsoft.com/office/officeart/2005/8/layout/balance1"/>
    <dgm:cxn modelId="{97CA6DC3-0719-4A4F-994A-642BCCA2D1E1}" type="presParOf" srcId="{2F55FAC7-F543-492D-A17C-6C0D10D420E2}" destId="{E7E34E04-D475-4488-92EF-F2F41CF99E36}" srcOrd="4" destOrd="0" presId="urn:microsoft.com/office/officeart/2005/8/layout/balance1"/>
    <dgm:cxn modelId="{5D7584B4-EC53-4366-A262-766B068A0DE2}" type="presParOf" srcId="{2F55FAC7-F543-492D-A17C-6C0D10D420E2}" destId="{E9815D0C-579B-4E8C-A9EA-5C1CD1ADA94E}" srcOrd="5" destOrd="0" presId="urn:microsoft.com/office/officeart/2005/8/layout/balance1"/>
    <dgm:cxn modelId="{5811D934-AB48-45C1-9418-8A5EE17D7F96}" type="presParOf" srcId="{2F55FAC7-F543-492D-A17C-6C0D10D420E2}" destId="{7B1E4EB4-1194-4C28-A0E0-A8BA570CEF2A}" srcOrd="6" destOrd="0" presId="urn:microsoft.com/office/officeart/2005/8/layout/balance1"/>
    <dgm:cxn modelId="{ED425EB1-222D-44CF-9330-DDC47518957F}" type="presParOf" srcId="{2F55FAC7-F543-492D-A17C-6C0D10D420E2}" destId="{0A8C6716-373A-43FC-A9A9-9E6CA13C4F82}" srcOrd="7" destOrd="0" presId="urn:microsoft.com/office/officeart/2005/8/layout/balance1"/>
    <dgm:cxn modelId="{B865DB2B-505D-45E0-BC44-01D49E981539}" type="presParOf" srcId="{2F55FAC7-F543-492D-A17C-6C0D10D420E2}" destId="{8FCC5795-415D-4F37-9507-8E3071BD85CD}" srcOrd="8" destOrd="0" presId="urn:microsoft.com/office/officeart/2005/8/layout/balance1"/>
    <dgm:cxn modelId="{FBDF7DB0-A0AB-4C6C-A13C-5DE7E933AB0A}" type="presParOf" srcId="{2F55FAC7-F543-492D-A17C-6C0D10D420E2}" destId="{6A0019FA-FAB1-48B5-BD9C-2CF02A3E7111}" srcOrd="9" destOrd="0" presId="urn:microsoft.com/office/officeart/2005/8/layout/balance1"/>
    <dgm:cxn modelId="{3968951B-8D30-498E-A521-4909FE6CE32D}" type="presParOf" srcId="{2F55FAC7-F543-492D-A17C-6C0D10D420E2}" destId="{F991A7A4-F691-4902-9620-1F60783FD750}" srcOrd="10" destOrd="0" presId="urn:microsoft.com/office/officeart/2005/8/layout/balanc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1A640C-672E-4AC1-9305-9947D854DA0C}"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s-EC"/>
        </a:p>
      </dgm:t>
    </dgm:pt>
    <dgm:pt modelId="{ADFB9026-D7BF-4C94-A791-69CB4F118BCA}">
      <dgm:prSet custT="1"/>
      <dgm:spPr/>
      <dgm:t>
        <a:bodyPr/>
        <a:lstStyle/>
        <a:p>
          <a:pPr algn="just"/>
          <a:r>
            <a:rPr lang="es-EC" sz="1200" dirty="0"/>
            <a:t>Viabilizar y optimizar los cambios que se requieran a nivel de procedimiento y tecnológico, para que las tareas de los empleados sean aprovechadas al máximo con eficiencia y efectividad, capacitando al personal contable, comercial y logístico, en lo relacionado a D.E., nuevos procesos y aspectos legales, permitiendo así agilizar la obtención de información comercial y tributaria en forma ágil, en línea y fidedigna.</a:t>
          </a:r>
        </a:p>
      </dgm:t>
    </dgm:pt>
    <dgm:pt modelId="{C785EC09-71E9-4D71-A89A-F2DDBEFE9A3F}" type="parTrans" cxnId="{87A4BD50-B95B-4952-9785-DA6A12288CCB}">
      <dgm:prSet/>
      <dgm:spPr/>
      <dgm:t>
        <a:bodyPr/>
        <a:lstStyle/>
        <a:p>
          <a:endParaRPr lang="es-EC" sz="1300"/>
        </a:p>
      </dgm:t>
    </dgm:pt>
    <dgm:pt modelId="{B0A572BD-D790-4D61-855F-49F26429C35E}" type="sibTrans" cxnId="{87A4BD50-B95B-4952-9785-DA6A12288CCB}">
      <dgm:prSet/>
      <dgm:spPr/>
      <dgm:t>
        <a:bodyPr/>
        <a:lstStyle/>
        <a:p>
          <a:endParaRPr lang="es-EC" sz="1300"/>
        </a:p>
      </dgm:t>
    </dgm:pt>
    <dgm:pt modelId="{8BB6E96C-C988-4098-8ED8-897DF6D84AEB}" type="pres">
      <dgm:prSet presAssocID="{731A640C-672E-4AC1-9305-9947D854DA0C}" presName="Name0" presStyleCnt="0">
        <dgm:presLayoutVars>
          <dgm:dir/>
          <dgm:animLvl val="lvl"/>
          <dgm:resizeHandles val="exact"/>
        </dgm:presLayoutVars>
      </dgm:prSet>
      <dgm:spPr/>
      <dgm:t>
        <a:bodyPr/>
        <a:lstStyle/>
        <a:p>
          <a:endParaRPr lang="es-EC"/>
        </a:p>
      </dgm:t>
    </dgm:pt>
    <dgm:pt modelId="{CD5D03E6-6EC7-4187-A1F3-53B4CFCBA93F}" type="pres">
      <dgm:prSet presAssocID="{731A640C-672E-4AC1-9305-9947D854DA0C}" presName="dummy" presStyleCnt="0"/>
      <dgm:spPr/>
    </dgm:pt>
    <dgm:pt modelId="{6B4086C7-D00E-4EAB-BD16-4C140BD731D8}" type="pres">
      <dgm:prSet presAssocID="{731A640C-672E-4AC1-9305-9947D854DA0C}" presName="linH" presStyleCnt="0"/>
      <dgm:spPr/>
    </dgm:pt>
    <dgm:pt modelId="{D07974CF-22F6-46C7-B5A0-3701831A8F1E}" type="pres">
      <dgm:prSet presAssocID="{731A640C-672E-4AC1-9305-9947D854DA0C}" presName="padding1" presStyleCnt="0"/>
      <dgm:spPr/>
    </dgm:pt>
    <dgm:pt modelId="{95BCA382-CE2A-41E8-8996-420854FD83AC}" type="pres">
      <dgm:prSet presAssocID="{ADFB9026-D7BF-4C94-A791-69CB4F118BCA}" presName="linV" presStyleCnt="0"/>
      <dgm:spPr/>
    </dgm:pt>
    <dgm:pt modelId="{1B3FAB99-4F9D-4541-B61D-95CE34DAF66B}" type="pres">
      <dgm:prSet presAssocID="{ADFB9026-D7BF-4C94-A791-69CB4F118BCA}" presName="spVertical1" presStyleCnt="0"/>
      <dgm:spPr/>
    </dgm:pt>
    <dgm:pt modelId="{A192929E-98E1-4938-9176-3A46348372E4}" type="pres">
      <dgm:prSet presAssocID="{ADFB9026-D7BF-4C94-A791-69CB4F118BCA}" presName="parTx" presStyleLbl="revTx" presStyleIdx="0" presStyleCnt="1" custScaleY="79244" custLinFactNeighborX="-7545" custLinFactNeighborY="18628">
        <dgm:presLayoutVars>
          <dgm:chMax val="0"/>
          <dgm:chPref val="0"/>
          <dgm:bulletEnabled val="1"/>
        </dgm:presLayoutVars>
      </dgm:prSet>
      <dgm:spPr/>
      <dgm:t>
        <a:bodyPr/>
        <a:lstStyle/>
        <a:p>
          <a:endParaRPr lang="es-EC"/>
        </a:p>
      </dgm:t>
    </dgm:pt>
    <dgm:pt modelId="{DEAC1AC3-1D5F-47F5-8880-C24635F7DCE3}" type="pres">
      <dgm:prSet presAssocID="{ADFB9026-D7BF-4C94-A791-69CB4F118BCA}" presName="spVertical2" presStyleCnt="0"/>
      <dgm:spPr/>
    </dgm:pt>
    <dgm:pt modelId="{A2F26326-3BEA-47A1-B24C-53EFD8F37820}" type="pres">
      <dgm:prSet presAssocID="{ADFB9026-D7BF-4C94-A791-69CB4F118BCA}" presName="spVertical3" presStyleCnt="0"/>
      <dgm:spPr/>
    </dgm:pt>
    <dgm:pt modelId="{EAE1B023-DFDC-44E8-A6C1-82EA7748CD7A}" type="pres">
      <dgm:prSet presAssocID="{731A640C-672E-4AC1-9305-9947D854DA0C}" presName="padding2" presStyleCnt="0"/>
      <dgm:spPr/>
    </dgm:pt>
    <dgm:pt modelId="{CBAB8337-6D24-4B59-B079-20BDC3821667}" type="pres">
      <dgm:prSet presAssocID="{731A640C-672E-4AC1-9305-9947D854DA0C}" presName="negArrow" presStyleCnt="0"/>
      <dgm:spPr/>
    </dgm:pt>
    <dgm:pt modelId="{25DE50FC-E090-4BE2-AAE0-B20A90C36F73}" type="pres">
      <dgm:prSet presAssocID="{731A640C-672E-4AC1-9305-9947D854DA0C}" presName="backgroundArrow" presStyleLbl="node1" presStyleIdx="0" presStyleCnt="1" custLinFactNeighborY="-1261"/>
      <dgm:spPr>
        <a:solidFill>
          <a:schemeClr val="accent3">
            <a:lumMod val="40000"/>
            <a:lumOff val="60000"/>
          </a:schemeClr>
        </a:solidFill>
        <a:ln w="38100">
          <a:solidFill>
            <a:schemeClr val="accent2">
              <a:lumMod val="75000"/>
            </a:schemeClr>
          </a:solidFill>
        </a:ln>
      </dgm:spPr>
    </dgm:pt>
  </dgm:ptLst>
  <dgm:cxnLst>
    <dgm:cxn modelId="{79B1A01C-5384-4D84-AF1D-8A066B24B047}" type="presOf" srcId="{731A640C-672E-4AC1-9305-9947D854DA0C}" destId="{8BB6E96C-C988-4098-8ED8-897DF6D84AEB}" srcOrd="0" destOrd="0" presId="urn:microsoft.com/office/officeart/2005/8/layout/hProcess3"/>
    <dgm:cxn modelId="{87A4BD50-B95B-4952-9785-DA6A12288CCB}" srcId="{731A640C-672E-4AC1-9305-9947D854DA0C}" destId="{ADFB9026-D7BF-4C94-A791-69CB4F118BCA}" srcOrd="0" destOrd="0" parTransId="{C785EC09-71E9-4D71-A89A-F2DDBEFE9A3F}" sibTransId="{B0A572BD-D790-4D61-855F-49F26429C35E}"/>
    <dgm:cxn modelId="{E731BD52-5033-41D0-A4AE-DE10A3681205}" type="presOf" srcId="{ADFB9026-D7BF-4C94-A791-69CB4F118BCA}" destId="{A192929E-98E1-4938-9176-3A46348372E4}" srcOrd="0" destOrd="0" presId="urn:microsoft.com/office/officeart/2005/8/layout/hProcess3"/>
    <dgm:cxn modelId="{BC1AB48C-8D88-4331-B09F-36CD1E0BDB59}" type="presParOf" srcId="{8BB6E96C-C988-4098-8ED8-897DF6D84AEB}" destId="{CD5D03E6-6EC7-4187-A1F3-53B4CFCBA93F}" srcOrd="0" destOrd="0" presId="urn:microsoft.com/office/officeart/2005/8/layout/hProcess3"/>
    <dgm:cxn modelId="{5EDEB5B8-43F9-46C2-BD60-180F573085E6}" type="presParOf" srcId="{8BB6E96C-C988-4098-8ED8-897DF6D84AEB}" destId="{6B4086C7-D00E-4EAB-BD16-4C140BD731D8}" srcOrd="1" destOrd="0" presId="urn:microsoft.com/office/officeart/2005/8/layout/hProcess3"/>
    <dgm:cxn modelId="{B2AEFFA4-26D3-4EB8-A0C2-D35E192C00E7}" type="presParOf" srcId="{6B4086C7-D00E-4EAB-BD16-4C140BD731D8}" destId="{D07974CF-22F6-46C7-B5A0-3701831A8F1E}" srcOrd="0" destOrd="0" presId="urn:microsoft.com/office/officeart/2005/8/layout/hProcess3"/>
    <dgm:cxn modelId="{6FC23F93-EDA0-4968-B020-3E27EEF2D83A}" type="presParOf" srcId="{6B4086C7-D00E-4EAB-BD16-4C140BD731D8}" destId="{95BCA382-CE2A-41E8-8996-420854FD83AC}" srcOrd="1" destOrd="0" presId="urn:microsoft.com/office/officeart/2005/8/layout/hProcess3"/>
    <dgm:cxn modelId="{64FAA293-4242-4F32-9496-59C7CF89E810}" type="presParOf" srcId="{95BCA382-CE2A-41E8-8996-420854FD83AC}" destId="{1B3FAB99-4F9D-4541-B61D-95CE34DAF66B}" srcOrd="0" destOrd="0" presId="urn:microsoft.com/office/officeart/2005/8/layout/hProcess3"/>
    <dgm:cxn modelId="{D1F6DB74-24F2-47B2-9C42-C87D3B1A8130}" type="presParOf" srcId="{95BCA382-CE2A-41E8-8996-420854FD83AC}" destId="{A192929E-98E1-4938-9176-3A46348372E4}" srcOrd="1" destOrd="0" presId="urn:microsoft.com/office/officeart/2005/8/layout/hProcess3"/>
    <dgm:cxn modelId="{6BE84DB6-1F05-4697-9E46-9CAA77DC8092}" type="presParOf" srcId="{95BCA382-CE2A-41E8-8996-420854FD83AC}" destId="{DEAC1AC3-1D5F-47F5-8880-C24635F7DCE3}" srcOrd="2" destOrd="0" presId="urn:microsoft.com/office/officeart/2005/8/layout/hProcess3"/>
    <dgm:cxn modelId="{1CDCFC0F-24B6-4DC1-A965-1EBECA00AFC5}" type="presParOf" srcId="{95BCA382-CE2A-41E8-8996-420854FD83AC}" destId="{A2F26326-3BEA-47A1-B24C-53EFD8F37820}" srcOrd="3" destOrd="0" presId="urn:microsoft.com/office/officeart/2005/8/layout/hProcess3"/>
    <dgm:cxn modelId="{3AB590CF-0CB6-4675-B814-5D5D918D220D}" type="presParOf" srcId="{6B4086C7-D00E-4EAB-BD16-4C140BD731D8}" destId="{EAE1B023-DFDC-44E8-A6C1-82EA7748CD7A}" srcOrd="2" destOrd="0" presId="urn:microsoft.com/office/officeart/2005/8/layout/hProcess3"/>
    <dgm:cxn modelId="{68BFBE94-522F-4E5B-852F-028D88349D73}" type="presParOf" srcId="{6B4086C7-D00E-4EAB-BD16-4C140BD731D8}" destId="{CBAB8337-6D24-4B59-B079-20BDC3821667}" srcOrd="3" destOrd="0" presId="urn:microsoft.com/office/officeart/2005/8/layout/hProcess3"/>
    <dgm:cxn modelId="{7693761D-9E97-4552-9F3C-5B9DB350F839}" type="presParOf" srcId="{6B4086C7-D00E-4EAB-BD16-4C140BD731D8}" destId="{25DE50FC-E090-4BE2-AAE0-B20A90C36F73}"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1A640C-672E-4AC1-9305-9947D854DA0C}"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s-EC"/>
        </a:p>
      </dgm:t>
    </dgm:pt>
    <dgm:pt modelId="{ADFB9026-D7BF-4C94-A791-69CB4F118BCA}">
      <dgm:prSet/>
      <dgm:spPr/>
      <dgm:t>
        <a:bodyPr/>
        <a:lstStyle/>
        <a:p>
          <a:pPr algn="just"/>
          <a:r>
            <a:rPr lang="es-EC" dirty="0"/>
            <a:t>Automatizar los procesos particulares, para lo cual el personal involucrado debe tener conocimiento y sea capacitado para definir y sugerir cambios, modificar los procesos existente y proponer nuevas formas de ejecutar sus actividades, facilitando la emisión de documentos electrónicos ágilmente, si es necesario consultando al SRI y asesores contables en relación a aspectos técnicos y/o legales que se encuentren confusos.</a:t>
          </a:r>
        </a:p>
      </dgm:t>
    </dgm:pt>
    <dgm:pt modelId="{C785EC09-71E9-4D71-A89A-F2DDBEFE9A3F}" type="parTrans" cxnId="{87A4BD50-B95B-4952-9785-DA6A12288CCB}">
      <dgm:prSet/>
      <dgm:spPr/>
      <dgm:t>
        <a:bodyPr/>
        <a:lstStyle/>
        <a:p>
          <a:endParaRPr lang="es-EC"/>
        </a:p>
      </dgm:t>
    </dgm:pt>
    <dgm:pt modelId="{B0A572BD-D790-4D61-855F-49F26429C35E}" type="sibTrans" cxnId="{87A4BD50-B95B-4952-9785-DA6A12288CCB}">
      <dgm:prSet/>
      <dgm:spPr/>
      <dgm:t>
        <a:bodyPr/>
        <a:lstStyle/>
        <a:p>
          <a:endParaRPr lang="es-EC"/>
        </a:p>
      </dgm:t>
    </dgm:pt>
    <dgm:pt modelId="{8BB6E96C-C988-4098-8ED8-897DF6D84AEB}" type="pres">
      <dgm:prSet presAssocID="{731A640C-672E-4AC1-9305-9947D854DA0C}" presName="Name0" presStyleCnt="0">
        <dgm:presLayoutVars>
          <dgm:dir/>
          <dgm:animLvl val="lvl"/>
          <dgm:resizeHandles val="exact"/>
        </dgm:presLayoutVars>
      </dgm:prSet>
      <dgm:spPr/>
      <dgm:t>
        <a:bodyPr/>
        <a:lstStyle/>
        <a:p>
          <a:endParaRPr lang="es-EC"/>
        </a:p>
      </dgm:t>
    </dgm:pt>
    <dgm:pt modelId="{CD5D03E6-6EC7-4187-A1F3-53B4CFCBA93F}" type="pres">
      <dgm:prSet presAssocID="{731A640C-672E-4AC1-9305-9947D854DA0C}" presName="dummy" presStyleCnt="0"/>
      <dgm:spPr/>
    </dgm:pt>
    <dgm:pt modelId="{6B4086C7-D00E-4EAB-BD16-4C140BD731D8}" type="pres">
      <dgm:prSet presAssocID="{731A640C-672E-4AC1-9305-9947D854DA0C}" presName="linH" presStyleCnt="0"/>
      <dgm:spPr/>
    </dgm:pt>
    <dgm:pt modelId="{D07974CF-22F6-46C7-B5A0-3701831A8F1E}" type="pres">
      <dgm:prSet presAssocID="{731A640C-672E-4AC1-9305-9947D854DA0C}" presName="padding1" presStyleCnt="0"/>
      <dgm:spPr/>
    </dgm:pt>
    <dgm:pt modelId="{95BCA382-CE2A-41E8-8996-420854FD83AC}" type="pres">
      <dgm:prSet presAssocID="{ADFB9026-D7BF-4C94-A791-69CB4F118BCA}" presName="linV" presStyleCnt="0"/>
      <dgm:spPr/>
    </dgm:pt>
    <dgm:pt modelId="{1B3FAB99-4F9D-4541-B61D-95CE34DAF66B}" type="pres">
      <dgm:prSet presAssocID="{ADFB9026-D7BF-4C94-A791-69CB4F118BCA}" presName="spVertical1" presStyleCnt="0"/>
      <dgm:spPr/>
    </dgm:pt>
    <dgm:pt modelId="{A192929E-98E1-4938-9176-3A46348372E4}" type="pres">
      <dgm:prSet presAssocID="{ADFB9026-D7BF-4C94-A791-69CB4F118BCA}" presName="parTx" presStyleLbl="revTx" presStyleIdx="0" presStyleCnt="1" custScaleX="254094" custLinFactNeighborX="-19245" custLinFactNeighborY="-43563">
        <dgm:presLayoutVars>
          <dgm:chMax val="0"/>
          <dgm:chPref val="0"/>
          <dgm:bulletEnabled val="1"/>
        </dgm:presLayoutVars>
      </dgm:prSet>
      <dgm:spPr/>
      <dgm:t>
        <a:bodyPr/>
        <a:lstStyle/>
        <a:p>
          <a:endParaRPr lang="es-EC"/>
        </a:p>
      </dgm:t>
    </dgm:pt>
    <dgm:pt modelId="{DEAC1AC3-1D5F-47F5-8880-C24635F7DCE3}" type="pres">
      <dgm:prSet presAssocID="{ADFB9026-D7BF-4C94-A791-69CB4F118BCA}" presName="spVertical2" presStyleCnt="0"/>
      <dgm:spPr/>
    </dgm:pt>
    <dgm:pt modelId="{A2F26326-3BEA-47A1-B24C-53EFD8F37820}" type="pres">
      <dgm:prSet presAssocID="{ADFB9026-D7BF-4C94-A791-69CB4F118BCA}" presName="spVertical3" presStyleCnt="0"/>
      <dgm:spPr/>
    </dgm:pt>
    <dgm:pt modelId="{EAE1B023-DFDC-44E8-A6C1-82EA7748CD7A}" type="pres">
      <dgm:prSet presAssocID="{731A640C-672E-4AC1-9305-9947D854DA0C}" presName="padding2" presStyleCnt="0"/>
      <dgm:spPr/>
    </dgm:pt>
    <dgm:pt modelId="{CBAB8337-6D24-4B59-B079-20BDC3821667}" type="pres">
      <dgm:prSet presAssocID="{731A640C-672E-4AC1-9305-9947D854DA0C}" presName="negArrow" presStyleCnt="0"/>
      <dgm:spPr/>
    </dgm:pt>
    <dgm:pt modelId="{25DE50FC-E090-4BE2-AAE0-B20A90C36F73}" type="pres">
      <dgm:prSet presAssocID="{731A640C-672E-4AC1-9305-9947D854DA0C}" presName="backgroundArrow" presStyleLbl="node1" presStyleIdx="0" presStyleCnt="1" custLinFactNeighborX="7860" custLinFactNeighborY="-10405"/>
      <dgm:spPr>
        <a:solidFill>
          <a:schemeClr val="accent2">
            <a:lumMod val="40000"/>
            <a:lumOff val="60000"/>
          </a:schemeClr>
        </a:solidFill>
        <a:ln w="38100">
          <a:solidFill>
            <a:schemeClr val="accent2">
              <a:lumMod val="75000"/>
            </a:schemeClr>
          </a:solidFill>
        </a:ln>
      </dgm:spPr>
    </dgm:pt>
  </dgm:ptLst>
  <dgm:cxnLst>
    <dgm:cxn modelId="{87A4BD50-B95B-4952-9785-DA6A12288CCB}" srcId="{731A640C-672E-4AC1-9305-9947D854DA0C}" destId="{ADFB9026-D7BF-4C94-A791-69CB4F118BCA}" srcOrd="0" destOrd="0" parTransId="{C785EC09-71E9-4D71-A89A-F2DDBEFE9A3F}" sibTransId="{B0A572BD-D790-4D61-855F-49F26429C35E}"/>
    <dgm:cxn modelId="{6084A57F-BB11-4FDA-B7B7-6972B362C85A}" type="presOf" srcId="{731A640C-672E-4AC1-9305-9947D854DA0C}" destId="{8BB6E96C-C988-4098-8ED8-897DF6D84AEB}" srcOrd="0" destOrd="0" presId="urn:microsoft.com/office/officeart/2005/8/layout/hProcess3"/>
    <dgm:cxn modelId="{2EA88DA6-BDBC-445D-8C20-794A73D06725}" type="presOf" srcId="{ADFB9026-D7BF-4C94-A791-69CB4F118BCA}" destId="{A192929E-98E1-4938-9176-3A46348372E4}" srcOrd="0" destOrd="0" presId="urn:microsoft.com/office/officeart/2005/8/layout/hProcess3"/>
    <dgm:cxn modelId="{4138CF47-4CE8-42EA-A752-D079E7B88334}" type="presParOf" srcId="{8BB6E96C-C988-4098-8ED8-897DF6D84AEB}" destId="{CD5D03E6-6EC7-4187-A1F3-53B4CFCBA93F}" srcOrd="0" destOrd="0" presId="urn:microsoft.com/office/officeart/2005/8/layout/hProcess3"/>
    <dgm:cxn modelId="{643715B2-14B8-44AA-960A-945BCFE6562D}" type="presParOf" srcId="{8BB6E96C-C988-4098-8ED8-897DF6D84AEB}" destId="{6B4086C7-D00E-4EAB-BD16-4C140BD731D8}" srcOrd="1" destOrd="0" presId="urn:microsoft.com/office/officeart/2005/8/layout/hProcess3"/>
    <dgm:cxn modelId="{FC05E04C-60BF-4A38-B862-79B3BE1003CE}" type="presParOf" srcId="{6B4086C7-D00E-4EAB-BD16-4C140BD731D8}" destId="{D07974CF-22F6-46C7-B5A0-3701831A8F1E}" srcOrd="0" destOrd="0" presId="urn:microsoft.com/office/officeart/2005/8/layout/hProcess3"/>
    <dgm:cxn modelId="{732D4F00-12F1-465A-A5E2-7A5D1642B259}" type="presParOf" srcId="{6B4086C7-D00E-4EAB-BD16-4C140BD731D8}" destId="{95BCA382-CE2A-41E8-8996-420854FD83AC}" srcOrd="1" destOrd="0" presId="urn:microsoft.com/office/officeart/2005/8/layout/hProcess3"/>
    <dgm:cxn modelId="{B46A97F2-55E7-447F-90BB-E46EB834F983}" type="presParOf" srcId="{95BCA382-CE2A-41E8-8996-420854FD83AC}" destId="{1B3FAB99-4F9D-4541-B61D-95CE34DAF66B}" srcOrd="0" destOrd="0" presId="urn:microsoft.com/office/officeart/2005/8/layout/hProcess3"/>
    <dgm:cxn modelId="{99B4079B-CAFA-42E3-BE68-653AF39C9F18}" type="presParOf" srcId="{95BCA382-CE2A-41E8-8996-420854FD83AC}" destId="{A192929E-98E1-4938-9176-3A46348372E4}" srcOrd="1" destOrd="0" presId="urn:microsoft.com/office/officeart/2005/8/layout/hProcess3"/>
    <dgm:cxn modelId="{07E3C4E0-7580-46D5-A901-A8BCE56735DF}" type="presParOf" srcId="{95BCA382-CE2A-41E8-8996-420854FD83AC}" destId="{DEAC1AC3-1D5F-47F5-8880-C24635F7DCE3}" srcOrd="2" destOrd="0" presId="urn:microsoft.com/office/officeart/2005/8/layout/hProcess3"/>
    <dgm:cxn modelId="{CD4617B7-A461-4AEA-AE77-6B559CE96425}" type="presParOf" srcId="{95BCA382-CE2A-41E8-8996-420854FD83AC}" destId="{A2F26326-3BEA-47A1-B24C-53EFD8F37820}" srcOrd="3" destOrd="0" presId="urn:microsoft.com/office/officeart/2005/8/layout/hProcess3"/>
    <dgm:cxn modelId="{6EA80BDA-2C58-4AA9-90F6-CA08980D541B}" type="presParOf" srcId="{6B4086C7-D00E-4EAB-BD16-4C140BD731D8}" destId="{EAE1B023-DFDC-44E8-A6C1-82EA7748CD7A}" srcOrd="2" destOrd="0" presId="urn:microsoft.com/office/officeart/2005/8/layout/hProcess3"/>
    <dgm:cxn modelId="{2608EFCE-D904-4BF5-92A8-1049253D808D}" type="presParOf" srcId="{6B4086C7-D00E-4EAB-BD16-4C140BD731D8}" destId="{CBAB8337-6D24-4B59-B079-20BDC3821667}" srcOrd="3" destOrd="0" presId="urn:microsoft.com/office/officeart/2005/8/layout/hProcess3"/>
    <dgm:cxn modelId="{C3CFE788-CAAE-4CAC-AF29-A16E6F301A52}" type="presParOf" srcId="{6B4086C7-D00E-4EAB-BD16-4C140BD731D8}" destId="{25DE50FC-E090-4BE2-AAE0-B20A90C36F73}" srcOrd="4" destOrd="0" presId="urn:microsoft.com/office/officeart/2005/8/layout/h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1A640C-672E-4AC1-9305-9947D854DA0C}"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s-EC"/>
        </a:p>
      </dgm:t>
    </dgm:pt>
    <dgm:pt modelId="{ADFB9026-D7BF-4C94-A791-69CB4F118BCA}">
      <dgm:prSet custT="1"/>
      <dgm:spPr/>
      <dgm:t>
        <a:bodyPr/>
        <a:lstStyle/>
        <a:p>
          <a:pPr algn="just"/>
          <a:r>
            <a:rPr lang="es-EC" sz="1200" dirty="0"/>
            <a:t>Realizada la implementación, es necesario contratar servicios de proveedores externos  mediante paquetes de soporte para hacer frente a los cambios que el S.R.I. solicita y posibles fallas en la emisión de D.E., evitando pagos excesivos.  Además, se debe elaborar manuales de usuario final, los mismos servirán de consulta y de capacitación para nuevos usuarios</a:t>
          </a:r>
        </a:p>
      </dgm:t>
    </dgm:pt>
    <dgm:pt modelId="{C785EC09-71E9-4D71-A89A-F2DDBEFE9A3F}" type="parTrans" cxnId="{87A4BD50-B95B-4952-9785-DA6A12288CCB}">
      <dgm:prSet/>
      <dgm:spPr/>
      <dgm:t>
        <a:bodyPr/>
        <a:lstStyle/>
        <a:p>
          <a:endParaRPr lang="es-EC" sz="1200"/>
        </a:p>
      </dgm:t>
    </dgm:pt>
    <dgm:pt modelId="{B0A572BD-D790-4D61-855F-49F26429C35E}" type="sibTrans" cxnId="{87A4BD50-B95B-4952-9785-DA6A12288CCB}">
      <dgm:prSet/>
      <dgm:spPr/>
      <dgm:t>
        <a:bodyPr/>
        <a:lstStyle/>
        <a:p>
          <a:endParaRPr lang="es-EC" sz="1200"/>
        </a:p>
      </dgm:t>
    </dgm:pt>
    <dgm:pt modelId="{8BB6E96C-C988-4098-8ED8-897DF6D84AEB}" type="pres">
      <dgm:prSet presAssocID="{731A640C-672E-4AC1-9305-9947D854DA0C}" presName="Name0" presStyleCnt="0">
        <dgm:presLayoutVars>
          <dgm:dir/>
          <dgm:animLvl val="lvl"/>
          <dgm:resizeHandles val="exact"/>
        </dgm:presLayoutVars>
      </dgm:prSet>
      <dgm:spPr/>
      <dgm:t>
        <a:bodyPr/>
        <a:lstStyle/>
        <a:p>
          <a:endParaRPr lang="es-EC"/>
        </a:p>
      </dgm:t>
    </dgm:pt>
    <dgm:pt modelId="{CD5D03E6-6EC7-4187-A1F3-53B4CFCBA93F}" type="pres">
      <dgm:prSet presAssocID="{731A640C-672E-4AC1-9305-9947D854DA0C}" presName="dummy" presStyleCnt="0"/>
      <dgm:spPr/>
    </dgm:pt>
    <dgm:pt modelId="{6B4086C7-D00E-4EAB-BD16-4C140BD731D8}" type="pres">
      <dgm:prSet presAssocID="{731A640C-672E-4AC1-9305-9947D854DA0C}" presName="linH" presStyleCnt="0"/>
      <dgm:spPr/>
    </dgm:pt>
    <dgm:pt modelId="{D07974CF-22F6-46C7-B5A0-3701831A8F1E}" type="pres">
      <dgm:prSet presAssocID="{731A640C-672E-4AC1-9305-9947D854DA0C}" presName="padding1" presStyleCnt="0"/>
      <dgm:spPr/>
    </dgm:pt>
    <dgm:pt modelId="{95BCA382-CE2A-41E8-8996-420854FD83AC}" type="pres">
      <dgm:prSet presAssocID="{ADFB9026-D7BF-4C94-A791-69CB4F118BCA}" presName="linV" presStyleCnt="0"/>
      <dgm:spPr/>
    </dgm:pt>
    <dgm:pt modelId="{1B3FAB99-4F9D-4541-B61D-95CE34DAF66B}" type="pres">
      <dgm:prSet presAssocID="{ADFB9026-D7BF-4C94-A791-69CB4F118BCA}" presName="spVertical1" presStyleCnt="0"/>
      <dgm:spPr/>
    </dgm:pt>
    <dgm:pt modelId="{A192929E-98E1-4938-9176-3A46348372E4}" type="pres">
      <dgm:prSet presAssocID="{ADFB9026-D7BF-4C94-A791-69CB4F118BCA}" presName="parTx" presStyleLbl="revTx" presStyleIdx="0" presStyleCnt="1" custScaleX="113066" custScaleY="228617" custLinFactNeighborX="-5641" custLinFactNeighborY="4821">
        <dgm:presLayoutVars>
          <dgm:chMax val="0"/>
          <dgm:chPref val="0"/>
          <dgm:bulletEnabled val="1"/>
        </dgm:presLayoutVars>
      </dgm:prSet>
      <dgm:spPr/>
      <dgm:t>
        <a:bodyPr/>
        <a:lstStyle/>
        <a:p>
          <a:endParaRPr lang="es-EC"/>
        </a:p>
      </dgm:t>
    </dgm:pt>
    <dgm:pt modelId="{DEAC1AC3-1D5F-47F5-8880-C24635F7DCE3}" type="pres">
      <dgm:prSet presAssocID="{ADFB9026-D7BF-4C94-A791-69CB4F118BCA}" presName="spVertical2" presStyleCnt="0"/>
      <dgm:spPr/>
    </dgm:pt>
    <dgm:pt modelId="{A2F26326-3BEA-47A1-B24C-53EFD8F37820}" type="pres">
      <dgm:prSet presAssocID="{ADFB9026-D7BF-4C94-A791-69CB4F118BCA}" presName="spVertical3" presStyleCnt="0"/>
      <dgm:spPr/>
    </dgm:pt>
    <dgm:pt modelId="{EAE1B023-DFDC-44E8-A6C1-82EA7748CD7A}" type="pres">
      <dgm:prSet presAssocID="{731A640C-672E-4AC1-9305-9947D854DA0C}" presName="padding2" presStyleCnt="0"/>
      <dgm:spPr/>
    </dgm:pt>
    <dgm:pt modelId="{CBAB8337-6D24-4B59-B079-20BDC3821667}" type="pres">
      <dgm:prSet presAssocID="{731A640C-672E-4AC1-9305-9947D854DA0C}" presName="negArrow" presStyleCnt="0"/>
      <dgm:spPr/>
    </dgm:pt>
    <dgm:pt modelId="{25DE50FC-E090-4BE2-AAE0-B20A90C36F73}" type="pres">
      <dgm:prSet presAssocID="{731A640C-672E-4AC1-9305-9947D854DA0C}" presName="backgroundArrow" presStyleLbl="node1" presStyleIdx="0" presStyleCnt="1" custScaleY="243296" custLinFactNeighborY="1516"/>
      <dgm:spPr>
        <a:solidFill>
          <a:srgbClr val="FFC000"/>
        </a:solidFill>
        <a:ln w="38100">
          <a:solidFill>
            <a:schemeClr val="accent2">
              <a:lumMod val="75000"/>
            </a:schemeClr>
          </a:solidFill>
        </a:ln>
      </dgm:spPr>
    </dgm:pt>
  </dgm:ptLst>
  <dgm:cxnLst>
    <dgm:cxn modelId="{B03EB827-F6A6-4F96-AE61-DF24AA213A80}" type="presOf" srcId="{ADFB9026-D7BF-4C94-A791-69CB4F118BCA}" destId="{A192929E-98E1-4938-9176-3A46348372E4}" srcOrd="0" destOrd="0" presId="urn:microsoft.com/office/officeart/2005/8/layout/hProcess3"/>
    <dgm:cxn modelId="{87A4BD50-B95B-4952-9785-DA6A12288CCB}" srcId="{731A640C-672E-4AC1-9305-9947D854DA0C}" destId="{ADFB9026-D7BF-4C94-A791-69CB4F118BCA}" srcOrd="0" destOrd="0" parTransId="{C785EC09-71E9-4D71-A89A-F2DDBEFE9A3F}" sibTransId="{B0A572BD-D790-4D61-855F-49F26429C35E}"/>
    <dgm:cxn modelId="{FF566992-603D-4B91-BBF4-F952877BBB0C}" type="presOf" srcId="{731A640C-672E-4AC1-9305-9947D854DA0C}" destId="{8BB6E96C-C988-4098-8ED8-897DF6D84AEB}" srcOrd="0" destOrd="0" presId="urn:microsoft.com/office/officeart/2005/8/layout/hProcess3"/>
    <dgm:cxn modelId="{AA907C9C-4D3E-41AD-836F-01B9E93A222F}" type="presParOf" srcId="{8BB6E96C-C988-4098-8ED8-897DF6D84AEB}" destId="{CD5D03E6-6EC7-4187-A1F3-53B4CFCBA93F}" srcOrd="0" destOrd="0" presId="urn:microsoft.com/office/officeart/2005/8/layout/hProcess3"/>
    <dgm:cxn modelId="{D85E506C-B1C4-47AF-8A2E-9E42DD6D4583}" type="presParOf" srcId="{8BB6E96C-C988-4098-8ED8-897DF6D84AEB}" destId="{6B4086C7-D00E-4EAB-BD16-4C140BD731D8}" srcOrd="1" destOrd="0" presId="urn:microsoft.com/office/officeart/2005/8/layout/hProcess3"/>
    <dgm:cxn modelId="{74907A29-FBB8-43D6-894F-4A1E3F12B686}" type="presParOf" srcId="{6B4086C7-D00E-4EAB-BD16-4C140BD731D8}" destId="{D07974CF-22F6-46C7-B5A0-3701831A8F1E}" srcOrd="0" destOrd="0" presId="urn:microsoft.com/office/officeart/2005/8/layout/hProcess3"/>
    <dgm:cxn modelId="{B44631BC-9F31-41CD-9E32-32F610FDD4B6}" type="presParOf" srcId="{6B4086C7-D00E-4EAB-BD16-4C140BD731D8}" destId="{95BCA382-CE2A-41E8-8996-420854FD83AC}" srcOrd="1" destOrd="0" presId="urn:microsoft.com/office/officeart/2005/8/layout/hProcess3"/>
    <dgm:cxn modelId="{6113EBFE-A92E-41A1-9133-C9C48B166244}" type="presParOf" srcId="{95BCA382-CE2A-41E8-8996-420854FD83AC}" destId="{1B3FAB99-4F9D-4541-B61D-95CE34DAF66B}" srcOrd="0" destOrd="0" presId="urn:microsoft.com/office/officeart/2005/8/layout/hProcess3"/>
    <dgm:cxn modelId="{6D7AB72D-CFD1-40EA-B3E5-F7B77520EA33}" type="presParOf" srcId="{95BCA382-CE2A-41E8-8996-420854FD83AC}" destId="{A192929E-98E1-4938-9176-3A46348372E4}" srcOrd="1" destOrd="0" presId="urn:microsoft.com/office/officeart/2005/8/layout/hProcess3"/>
    <dgm:cxn modelId="{860D0E37-4563-4A32-86CF-902C0ED07C2E}" type="presParOf" srcId="{95BCA382-CE2A-41E8-8996-420854FD83AC}" destId="{DEAC1AC3-1D5F-47F5-8880-C24635F7DCE3}" srcOrd="2" destOrd="0" presId="urn:microsoft.com/office/officeart/2005/8/layout/hProcess3"/>
    <dgm:cxn modelId="{3428E2FF-C5F0-43FB-8D1D-D3168060C9F8}" type="presParOf" srcId="{95BCA382-CE2A-41E8-8996-420854FD83AC}" destId="{A2F26326-3BEA-47A1-B24C-53EFD8F37820}" srcOrd="3" destOrd="0" presId="urn:microsoft.com/office/officeart/2005/8/layout/hProcess3"/>
    <dgm:cxn modelId="{D5769E6F-844E-4543-9304-D650347AC671}" type="presParOf" srcId="{6B4086C7-D00E-4EAB-BD16-4C140BD731D8}" destId="{EAE1B023-DFDC-44E8-A6C1-82EA7748CD7A}" srcOrd="2" destOrd="0" presId="urn:microsoft.com/office/officeart/2005/8/layout/hProcess3"/>
    <dgm:cxn modelId="{143C8767-0D39-4348-814A-9192E60611A9}" type="presParOf" srcId="{6B4086C7-D00E-4EAB-BD16-4C140BD731D8}" destId="{CBAB8337-6D24-4B59-B079-20BDC3821667}" srcOrd="3" destOrd="0" presId="urn:microsoft.com/office/officeart/2005/8/layout/hProcess3"/>
    <dgm:cxn modelId="{55EC4D2A-F3C8-49FF-B4BE-9EAFB0B31920}" type="presParOf" srcId="{6B4086C7-D00E-4EAB-BD16-4C140BD731D8}" destId="{25DE50FC-E090-4BE2-AAE0-B20A90C36F73}" srcOrd="4" destOrd="0" presId="urn:microsoft.com/office/officeart/2005/8/layout/hProcess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1A640C-672E-4AC1-9305-9947D854DA0C}"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s-EC"/>
        </a:p>
      </dgm:t>
    </dgm:pt>
    <dgm:pt modelId="{ADFB9026-D7BF-4C94-A791-69CB4F118BCA}">
      <dgm:prSet custT="1"/>
      <dgm:spPr/>
      <dgm:t>
        <a:bodyPr/>
        <a:lstStyle/>
        <a:p>
          <a:pPr algn="just"/>
          <a:r>
            <a:rPr lang="es-EC" sz="1200" dirty="0"/>
            <a:t>Es importante que se diseñen campañas de sociabilización y concientización del uso de papel, informando al cliente y personal interno acerca de la nueva modalidad de emisión de documentos legales, para lograr la aceptación de los mismos y evitar la impresión y uso innecesario de papel. </a:t>
          </a:r>
        </a:p>
      </dgm:t>
    </dgm:pt>
    <dgm:pt modelId="{C785EC09-71E9-4D71-A89A-F2DDBEFE9A3F}" type="parTrans" cxnId="{87A4BD50-B95B-4952-9785-DA6A12288CCB}">
      <dgm:prSet/>
      <dgm:spPr/>
      <dgm:t>
        <a:bodyPr/>
        <a:lstStyle/>
        <a:p>
          <a:endParaRPr lang="es-EC"/>
        </a:p>
      </dgm:t>
    </dgm:pt>
    <dgm:pt modelId="{B0A572BD-D790-4D61-855F-49F26429C35E}" type="sibTrans" cxnId="{87A4BD50-B95B-4952-9785-DA6A12288CCB}">
      <dgm:prSet/>
      <dgm:spPr/>
      <dgm:t>
        <a:bodyPr/>
        <a:lstStyle/>
        <a:p>
          <a:endParaRPr lang="es-EC"/>
        </a:p>
      </dgm:t>
    </dgm:pt>
    <dgm:pt modelId="{8BB6E96C-C988-4098-8ED8-897DF6D84AEB}" type="pres">
      <dgm:prSet presAssocID="{731A640C-672E-4AC1-9305-9947D854DA0C}" presName="Name0" presStyleCnt="0">
        <dgm:presLayoutVars>
          <dgm:dir/>
          <dgm:animLvl val="lvl"/>
          <dgm:resizeHandles val="exact"/>
        </dgm:presLayoutVars>
      </dgm:prSet>
      <dgm:spPr/>
      <dgm:t>
        <a:bodyPr/>
        <a:lstStyle/>
        <a:p>
          <a:endParaRPr lang="es-EC"/>
        </a:p>
      </dgm:t>
    </dgm:pt>
    <dgm:pt modelId="{CD5D03E6-6EC7-4187-A1F3-53B4CFCBA93F}" type="pres">
      <dgm:prSet presAssocID="{731A640C-672E-4AC1-9305-9947D854DA0C}" presName="dummy" presStyleCnt="0"/>
      <dgm:spPr/>
    </dgm:pt>
    <dgm:pt modelId="{6B4086C7-D00E-4EAB-BD16-4C140BD731D8}" type="pres">
      <dgm:prSet presAssocID="{731A640C-672E-4AC1-9305-9947D854DA0C}" presName="linH" presStyleCnt="0"/>
      <dgm:spPr/>
    </dgm:pt>
    <dgm:pt modelId="{D07974CF-22F6-46C7-B5A0-3701831A8F1E}" type="pres">
      <dgm:prSet presAssocID="{731A640C-672E-4AC1-9305-9947D854DA0C}" presName="padding1" presStyleCnt="0"/>
      <dgm:spPr/>
    </dgm:pt>
    <dgm:pt modelId="{95BCA382-CE2A-41E8-8996-420854FD83AC}" type="pres">
      <dgm:prSet presAssocID="{ADFB9026-D7BF-4C94-A791-69CB4F118BCA}" presName="linV" presStyleCnt="0"/>
      <dgm:spPr/>
    </dgm:pt>
    <dgm:pt modelId="{1B3FAB99-4F9D-4541-B61D-95CE34DAF66B}" type="pres">
      <dgm:prSet presAssocID="{ADFB9026-D7BF-4C94-A791-69CB4F118BCA}" presName="spVertical1" presStyleCnt="0"/>
      <dgm:spPr/>
    </dgm:pt>
    <dgm:pt modelId="{A192929E-98E1-4938-9176-3A46348372E4}" type="pres">
      <dgm:prSet presAssocID="{ADFB9026-D7BF-4C94-A791-69CB4F118BCA}" presName="parTx" presStyleLbl="revTx" presStyleIdx="0" presStyleCnt="1" custLinFactNeighborX="-4685" custLinFactNeighborY="36038">
        <dgm:presLayoutVars>
          <dgm:chMax val="0"/>
          <dgm:chPref val="0"/>
          <dgm:bulletEnabled val="1"/>
        </dgm:presLayoutVars>
      </dgm:prSet>
      <dgm:spPr/>
      <dgm:t>
        <a:bodyPr/>
        <a:lstStyle/>
        <a:p>
          <a:endParaRPr lang="es-EC"/>
        </a:p>
      </dgm:t>
    </dgm:pt>
    <dgm:pt modelId="{DEAC1AC3-1D5F-47F5-8880-C24635F7DCE3}" type="pres">
      <dgm:prSet presAssocID="{ADFB9026-D7BF-4C94-A791-69CB4F118BCA}" presName="spVertical2" presStyleCnt="0"/>
      <dgm:spPr/>
    </dgm:pt>
    <dgm:pt modelId="{A2F26326-3BEA-47A1-B24C-53EFD8F37820}" type="pres">
      <dgm:prSet presAssocID="{ADFB9026-D7BF-4C94-A791-69CB4F118BCA}" presName="spVertical3" presStyleCnt="0"/>
      <dgm:spPr/>
    </dgm:pt>
    <dgm:pt modelId="{EAE1B023-DFDC-44E8-A6C1-82EA7748CD7A}" type="pres">
      <dgm:prSet presAssocID="{731A640C-672E-4AC1-9305-9947D854DA0C}" presName="padding2" presStyleCnt="0"/>
      <dgm:spPr/>
    </dgm:pt>
    <dgm:pt modelId="{CBAB8337-6D24-4B59-B079-20BDC3821667}" type="pres">
      <dgm:prSet presAssocID="{731A640C-672E-4AC1-9305-9947D854DA0C}" presName="negArrow" presStyleCnt="0"/>
      <dgm:spPr/>
    </dgm:pt>
    <dgm:pt modelId="{25DE50FC-E090-4BE2-AAE0-B20A90C36F73}" type="pres">
      <dgm:prSet presAssocID="{731A640C-672E-4AC1-9305-9947D854DA0C}" presName="backgroundArrow" presStyleLbl="node1" presStyleIdx="0" presStyleCnt="1" custScaleY="215278" custLinFactNeighborX="-1167" custLinFactNeighborY="6572"/>
      <dgm:spPr>
        <a:solidFill>
          <a:schemeClr val="accent5">
            <a:lumMod val="40000"/>
            <a:lumOff val="60000"/>
          </a:schemeClr>
        </a:solidFill>
        <a:ln w="38100">
          <a:solidFill>
            <a:schemeClr val="accent2">
              <a:lumMod val="75000"/>
            </a:schemeClr>
          </a:solidFill>
        </a:ln>
      </dgm:spPr>
    </dgm:pt>
  </dgm:ptLst>
  <dgm:cxnLst>
    <dgm:cxn modelId="{B03EB827-F6A6-4F96-AE61-DF24AA213A80}" type="presOf" srcId="{ADFB9026-D7BF-4C94-A791-69CB4F118BCA}" destId="{A192929E-98E1-4938-9176-3A46348372E4}" srcOrd="0" destOrd="0" presId="urn:microsoft.com/office/officeart/2005/8/layout/hProcess3"/>
    <dgm:cxn modelId="{87A4BD50-B95B-4952-9785-DA6A12288CCB}" srcId="{731A640C-672E-4AC1-9305-9947D854DA0C}" destId="{ADFB9026-D7BF-4C94-A791-69CB4F118BCA}" srcOrd="0" destOrd="0" parTransId="{C785EC09-71E9-4D71-A89A-F2DDBEFE9A3F}" sibTransId="{B0A572BD-D790-4D61-855F-49F26429C35E}"/>
    <dgm:cxn modelId="{FF566992-603D-4B91-BBF4-F952877BBB0C}" type="presOf" srcId="{731A640C-672E-4AC1-9305-9947D854DA0C}" destId="{8BB6E96C-C988-4098-8ED8-897DF6D84AEB}" srcOrd="0" destOrd="0" presId="urn:microsoft.com/office/officeart/2005/8/layout/hProcess3"/>
    <dgm:cxn modelId="{AA907C9C-4D3E-41AD-836F-01B9E93A222F}" type="presParOf" srcId="{8BB6E96C-C988-4098-8ED8-897DF6D84AEB}" destId="{CD5D03E6-6EC7-4187-A1F3-53B4CFCBA93F}" srcOrd="0" destOrd="0" presId="urn:microsoft.com/office/officeart/2005/8/layout/hProcess3"/>
    <dgm:cxn modelId="{D85E506C-B1C4-47AF-8A2E-9E42DD6D4583}" type="presParOf" srcId="{8BB6E96C-C988-4098-8ED8-897DF6D84AEB}" destId="{6B4086C7-D00E-4EAB-BD16-4C140BD731D8}" srcOrd="1" destOrd="0" presId="urn:microsoft.com/office/officeart/2005/8/layout/hProcess3"/>
    <dgm:cxn modelId="{74907A29-FBB8-43D6-894F-4A1E3F12B686}" type="presParOf" srcId="{6B4086C7-D00E-4EAB-BD16-4C140BD731D8}" destId="{D07974CF-22F6-46C7-B5A0-3701831A8F1E}" srcOrd="0" destOrd="0" presId="urn:microsoft.com/office/officeart/2005/8/layout/hProcess3"/>
    <dgm:cxn modelId="{B44631BC-9F31-41CD-9E32-32F610FDD4B6}" type="presParOf" srcId="{6B4086C7-D00E-4EAB-BD16-4C140BD731D8}" destId="{95BCA382-CE2A-41E8-8996-420854FD83AC}" srcOrd="1" destOrd="0" presId="urn:microsoft.com/office/officeart/2005/8/layout/hProcess3"/>
    <dgm:cxn modelId="{6113EBFE-A92E-41A1-9133-C9C48B166244}" type="presParOf" srcId="{95BCA382-CE2A-41E8-8996-420854FD83AC}" destId="{1B3FAB99-4F9D-4541-B61D-95CE34DAF66B}" srcOrd="0" destOrd="0" presId="urn:microsoft.com/office/officeart/2005/8/layout/hProcess3"/>
    <dgm:cxn modelId="{6D7AB72D-CFD1-40EA-B3E5-F7B77520EA33}" type="presParOf" srcId="{95BCA382-CE2A-41E8-8996-420854FD83AC}" destId="{A192929E-98E1-4938-9176-3A46348372E4}" srcOrd="1" destOrd="0" presId="urn:microsoft.com/office/officeart/2005/8/layout/hProcess3"/>
    <dgm:cxn modelId="{860D0E37-4563-4A32-86CF-902C0ED07C2E}" type="presParOf" srcId="{95BCA382-CE2A-41E8-8996-420854FD83AC}" destId="{DEAC1AC3-1D5F-47F5-8880-C24635F7DCE3}" srcOrd="2" destOrd="0" presId="urn:microsoft.com/office/officeart/2005/8/layout/hProcess3"/>
    <dgm:cxn modelId="{3428E2FF-C5F0-43FB-8D1D-D3168060C9F8}" type="presParOf" srcId="{95BCA382-CE2A-41E8-8996-420854FD83AC}" destId="{A2F26326-3BEA-47A1-B24C-53EFD8F37820}" srcOrd="3" destOrd="0" presId="urn:microsoft.com/office/officeart/2005/8/layout/hProcess3"/>
    <dgm:cxn modelId="{D5769E6F-844E-4543-9304-D650347AC671}" type="presParOf" srcId="{6B4086C7-D00E-4EAB-BD16-4C140BD731D8}" destId="{EAE1B023-DFDC-44E8-A6C1-82EA7748CD7A}" srcOrd="2" destOrd="0" presId="urn:microsoft.com/office/officeart/2005/8/layout/hProcess3"/>
    <dgm:cxn modelId="{143C8767-0D39-4348-814A-9192E60611A9}" type="presParOf" srcId="{6B4086C7-D00E-4EAB-BD16-4C140BD731D8}" destId="{CBAB8337-6D24-4B59-B079-20BDC3821667}" srcOrd="3" destOrd="0" presId="urn:microsoft.com/office/officeart/2005/8/layout/hProcess3"/>
    <dgm:cxn modelId="{55EC4D2A-F3C8-49FF-B4BE-9EAFB0B31920}" type="presParOf" srcId="{6B4086C7-D00E-4EAB-BD16-4C140BD731D8}" destId="{25DE50FC-E090-4BE2-AAE0-B20A90C36F73}" srcOrd="4" destOrd="0" presId="urn:microsoft.com/office/officeart/2005/8/layout/hProcess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1CE0C-277B-448E-85D7-DA2CE32EB76C}" type="datetimeFigureOut">
              <a:rPr lang="es-EC" smtClean="0"/>
              <a:t>17/2/2020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0EA5C-4A79-4891-9409-106ACC077E5D}" type="slidenum">
              <a:rPr lang="es-EC" smtClean="0"/>
              <a:t>‹Nº›</a:t>
            </a:fld>
            <a:endParaRPr lang="es-EC"/>
          </a:p>
        </p:txBody>
      </p:sp>
    </p:spTree>
    <p:extLst>
      <p:ext uri="{BB962C8B-B14F-4D97-AF65-F5344CB8AC3E}">
        <p14:creationId xmlns:p14="http://schemas.microsoft.com/office/powerpoint/2010/main" val="88121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1A0EA5C-4A79-4891-9409-106ACC077E5D}" type="slidenum">
              <a:rPr lang="es-EC" smtClean="0"/>
              <a:t>2</a:t>
            </a:fld>
            <a:endParaRPr lang="es-EC"/>
          </a:p>
        </p:txBody>
      </p:sp>
    </p:spTree>
    <p:extLst>
      <p:ext uri="{BB962C8B-B14F-4D97-AF65-F5344CB8AC3E}">
        <p14:creationId xmlns:p14="http://schemas.microsoft.com/office/powerpoint/2010/main" val="169113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1A0EA5C-4A79-4891-9409-106ACC077E5D}" type="slidenum">
              <a:rPr lang="es-EC" smtClean="0"/>
              <a:t>3</a:t>
            </a:fld>
            <a:endParaRPr lang="es-EC"/>
          </a:p>
        </p:txBody>
      </p:sp>
    </p:spTree>
    <p:extLst>
      <p:ext uri="{BB962C8B-B14F-4D97-AF65-F5344CB8AC3E}">
        <p14:creationId xmlns:p14="http://schemas.microsoft.com/office/powerpoint/2010/main" val="258826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1A0EA5C-4A79-4891-9409-106ACC077E5D}" type="slidenum">
              <a:rPr lang="es-EC" smtClean="0"/>
              <a:t>12</a:t>
            </a:fld>
            <a:endParaRPr lang="es-EC"/>
          </a:p>
        </p:txBody>
      </p:sp>
    </p:spTree>
    <p:extLst>
      <p:ext uri="{BB962C8B-B14F-4D97-AF65-F5344CB8AC3E}">
        <p14:creationId xmlns:p14="http://schemas.microsoft.com/office/powerpoint/2010/main" val="245231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4901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92522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027019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9302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20386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72371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5492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4374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2153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2622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3978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1913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8249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0995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0757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35471574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1.pn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2.pn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comments" Target="../comments/comment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1.png"/><Relationship Id="rId21" Type="http://schemas.openxmlformats.org/officeDocument/2006/relationships/diagramQuickStyle" Target="../diagrams/quickStyle8.xm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image" Target="../media/image51.png"/><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23" Type="http://schemas.microsoft.com/office/2007/relationships/diagramDrawing" Target="../diagrams/drawing8.xml"/><Relationship Id="rId10" Type="http://schemas.openxmlformats.org/officeDocument/2006/relationships/diagramLayout" Target="../diagrams/layout6.xml"/><Relationship Id="rId19" Type="http://schemas.openxmlformats.org/officeDocument/2006/relationships/diagramData" Target="../diagrams/data8.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10894" y="1494398"/>
            <a:ext cx="8791575" cy="679542"/>
          </a:xfrm>
        </p:spPr>
        <p:txBody>
          <a:bodyPr>
            <a:normAutofit fontScale="90000"/>
          </a:bodyPr>
          <a:lstStyle/>
          <a:p>
            <a:pPr algn="ctr"/>
            <a:r>
              <a:rPr lang="es-EC" sz="2000" b="1" dirty="0">
                <a:solidFill>
                  <a:schemeClr val="tx1"/>
                </a:solidFill>
                <a:latin typeface="Times New Roman" panose="02020603050405020304" pitchFamily="18" charset="0"/>
                <a:cs typeface="Times New Roman" panose="02020603050405020304" pitchFamily="18" charset="0"/>
              </a:rPr>
              <a:t>DEPARTAMENTO DE CIENCIAS ECONÓMICAS, </a:t>
            </a:r>
            <a:br>
              <a:rPr lang="es-EC" sz="2000" b="1"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ADMINISTRATIVAS Y DE COMERCIO</a:t>
            </a:r>
            <a:endParaRPr lang="es-EC" sz="2000" dirty="0">
              <a:solidFill>
                <a:schemeClr val="tx1"/>
              </a:solidFill>
              <a:latin typeface="Times New Roman" panose="02020603050405020304" pitchFamily="18" charset="0"/>
              <a:cs typeface="Times New Roman" panose="02020603050405020304" pitchFamily="18" charset="0"/>
            </a:endParaRPr>
          </a:p>
        </p:txBody>
      </p:sp>
      <p:pic>
        <p:nvPicPr>
          <p:cNvPr id="4"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520" y="125687"/>
            <a:ext cx="4167718" cy="115029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1689908" y="3474043"/>
            <a:ext cx="8791575" cy="92077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just"/>
            <a:endParaRPr lang="es-EC" sz="1600" b="1" dirty="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algn="just"/>
            <a:endParaRPr lang="es-EC" sz="1600" b="1" dirty="0">
              <a:latin typeface="Times New Roman" panose="02020603050405020304" pitchFamily="18" charset="0"/>
              <a:cs typeface="Times New Roman" panose="02020603050405020304" pitchFamily="18" charset="0"/>
            </a:endParaRPr>
          </a:p>
          <a:p>
            <a:pPr algn="just"/>
            <a:r>
              <a:rPr lang="es-EC" sz="1600" b="1" dirty="0" smtClean="0">
                <a:latin typeface="Times New Roman" panose="02020603050405020304" pitchFamily="18" charset="0"/>
                <a:cs typeface="Times New Roman" panose="02020603050405020304" pitchFamily="18" charset="0"/>
              </a:rPr>
              <a:t>TEMA: “</a:t>
            </a:r>
            <a:r>
              <a:rPr lang="es-EC" sz="1600" b="1" dirty="0" smtClean="0">
                <a:latin typeface="Times New Roman" panose="02020603050405020304" pitchFamily="18" charset="0"/>
                <a:cs typeface="Times New Roman" panose="02020603050405020304" pitchFamily="18" charset="0"/>
              </a:rPr>
              <a:t>IMPACTO DE LA IMPLEMENTACIÓN DE LA FACTURACIÓN ELECTRÓNICA EN LOS LABORATORIOS FARMACÉUTICOS MULTINACIONALES DEL D.M.Q”</a:t>
            </a:r>
          </a:p>
          <a:p>
            <a:pPr algn="just"/>
            <a:endParaRPr lang="es-EC" sz="1600"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864534" y="4801892"/>
            <a:ext cx="4937530" cy="323165"/>
          </a:xfrm>
          <a:prstGeom prst="rect">
            <a:avLst/>
          </a:prstGeom>
          <a:noFill/>
        </p:spPr>
        <p:txBody>
          <a:bodyPr wrap="square" rtlCol="0">
            <a:spAutoFit/>
          </a:bodyPr>
          <a:lstStyle/>
          <a:p>
            <a:r>
              <a:rPr lang="es-EC" sz="1500" b="1" dirty="0" smtClean="0"/>
              <a:t>AUTORA: LÓPEZ VINUEZA, KATY GUISELLE</a:t>
            </a:r>
            <a:endParaRPr lang="es-EC" sz="1500" b="1" dirty="0"/>
          </a:p>
        </p:txBody>
      </p:sp>
      <p:sp>
        <p:nvSpPr>
          <p:cNvPr id="8" name="Título 1"/>
          <p:cNvSpPr txBox="1">
            <a:spLocks/>
          </p:cNvSpPr>
          <p:nvPr/>
        </p:nvSpPr>
        <p:spPr>
          <a:xfrm>
            <a:off x="2010894" y="2091420"/>
            <a:ext cx="8791575" cy="83661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s-EC" sz="1800" b="1" dirty="0">
              <a:latin typeface="Times New Roman" panose="02020603050405020304" pitchFamily="18" charset="0"/>
              <a:cs typeface="Times New Roman" panose="02020603050405020304" pitchFamily="18" charset="0"/>
            </a:endParaRPr>
          </a:p>
          <a:p>
            <a:pPr algn="ctr"/>
            <a:endParaRPr lang="es-EC" sz="1800" b="1" dirty="0">
              <a:latin typeface="Times New Roman" panose="02020603050405020304" pitchFamily="18" charset="0"/>
              <a:cs typeface="Times New Roman" panose="02020603050405020304" pitchFamily="18" charset="0"/>
            </a:endParaRPr>
          </a:p>
          <a:p>
            <a:pPr algn="ctr"/>
            <a:endParaRPr lang="es-EC" sz="1800" dirty="0">
              <a:latin typeface="Times New Roman" panose="02020603050405020304" pitchFamily="18" charset="0"/>
              <a:cs typeface="Times New Roman" panose="02020603050405020304" pitchFamily="18" charset="0"/>
            </a:endParaRPr>
          </a:p>
          <a:p>
            <a:pPr algn="ctr"/>
            <a:r>
              <a:rPr lang="es-EC" sz="1800" b="1" dirty="0">
                <a:latin typeface="Times New Roman" panose="02020603050405020304" pitchFamily="18" charset="0"/>
                <a:cs typeface="Times New Roman" panose="02020603050405020304" pitchFamily="18" charset="0"/>
              </a:rPr>
              <a:t>CARRERA DE INGENIERÍA COMERCIAL</a:t>
            </a:r>
          </a:p>
          <a:p>
            <a:pPr algn="ctr"/>
            <a:endParaRPr lang="es-EC" sz="1800"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6182434" y="4799771"/>
            <a:ext cx="5377218" cy="323165"/>
          </a:xfrm>
          <a:prstGeom prst="rect">
            <a:avLst/>
          </a:prstGeom>
          <a:noFill/>
        </p:spPr>
        <p:txBody>
          <a:bodyPr wrap="square" rtlCol="0">
            <a:spAutoFit/>
          </a:bodyPr>
          <a:lstStyle/>
          <a:p>
            <a:r>
              <a:rPr lang="es-EC" sz="1500" b="1" dirty="0" smtClean="0"/>
              <a:t>DIRECTORA: ING. TANDAZO REGALADO, ENA LETICIA</a:t>
            </a:r>
            <a:endParaRPr lang="es-EC" sz="1500" b="1" dirty="0"/>
          </a:p>
        </p:txBody>
      </p:sp>
      <p:sp>
        <p:nvSpPr>
          <p:cNvPr id="3" name="CuadroTexto 2"/>
          <p:cNvSpPr txBox="1"/>
          <p:nvPr/>
        </p:nvSpPr>
        <p:spPr>
          <a:xfrm>
            <a:off x="5022375" y="5415092"/>
            <a:ext cx="2060811" cy="923330"/>
          </a:xfrm>
          <a:prstGeom prst="rect">
            <a:avLst/>
          </a:prstGeom>
          <a:noFill/>
        </p:spPr>
        <p:txBody>
          <a:bodyPr wrap="square" rtlCol="0">
            <a:spAutoFit/>
          </a:bodyPr>
          <a:lstStyle/>
          <a:p>
            <a:pPr algn="ctr"/>
            <a:r>
              <a:rPr lang="es-MX" b="1" dirty="0" smtClean="0"/>
              <a:t>SANGOLQUÍ</a:t>
            </a:r>
          </a:p>
          <a:p>
            <a:pPr algn="ctr"/>
            <a:endParaRPr lang="es-MX" b="1" dirty="0"/>
          </a:p>
          <a:p>
            <a:pPr algn="ctr"/>
            <a:r>
              <a:rPr lang="es-MX" b="1" dirty="0" smtClean="0"/>
              <a:t>2020</a:t>
            </a:r>
            <a:endParaRPr lang="es-EC" b="1" dirty="0"/>
          </a:p>
        </p:txBody>
      </p:sp>
      <p:sp>
        <p:nvSpPr>
          <p:cNvPr id="5" name="CuadroTexto 4"/>
          <p:cNvSpPr txBox="1"/>
          <p:nvPr/>
        </p:nvSpPr>
        <p:spPr>
          <a:xfrm>
            <a:off x="1733266" y="2770496"/>
            <a:ext cx="8639033" cy="646331"/>
          </a:xfrm>
          <a:prstGeom prst="rect">
            <a:avLst/>
          </a:prstGeom>
          <a:noFill/>
        </p:spPr>
        <p:txBody>
          <a:bodyPr wrap="square" rtlCol="0">
            <a:spAutoFit/>
          </a:bodyPr>
          <a:lstStyle/>
          <a:p>
            <a:pPr algn="ctr"/>
            <a:r>
              <a:rPr lang="es-MX" b="1" dirty="0" smtClean="0"/>
              <a:t>TRABAJO DE TITULACIÓN PREVIO LA OBTENCIÓN DEL TÍTULO DE INGENIERA COMERCIAL</a:t>
            </a:r>
            <a:endParaRPr lang="es-EC" b="1" dirty="0"/>
          </a:p>
        </p:txBody>
      </p:sp>
    </p:spTree>
    <p:extLst>
      <p:ext uri="{BB962C8B-B14F-4D97-AF65-F5344CB8AC3E}">
        <p14:creationId xmlns:p14="http://schemas.microsoft.com/office/powerpoint/2010/main" val="2903987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CAPÍTULO II: Marco Metodológico</a:t>
            </a:r>
          </a:p>
        </p:txBody>
      </p:sp>
      <p:graphicFrame>
        <p:nvGraphicFramePr>
          <p:cNvPr id="5" name="차트 19">
            <a:extLst>
              <a:ext uri="{FF2B5EF4-FFF2-40B4-BE49-F238E27FC236}">
                <a16:creationId xmlns="" xmlns:a16="http://schemas.microsoft.com/office/drawing/2014/main" id="{90CFAD60-9899-428A-BF07-D2F0F3CCF73E}"/>
              </a:ext>
            </a:extLst>
          </p:cNvPr>
          <p:cNvGraphicFramePr/>
          <p:nvPr>
            <p:extLst>
              <p:ext uri="{D42A27DB-BD31-4B8C-83A1-F6EECF244321}">
                <p14:modId xmlns:p14="http://schemas.microsoft.com/office/powerpoint/2010/main" val="2199117093"/>
              </p:ext>
            </p:extLst>
          </p:nvPr>
        </p:nvGraphicFramePr>
        <p:xfrm>
          <a:off x="6451545" y="1670179"/>
          <a:ext cx="4341920" cy="427592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6413605" y="2205744"/>
            <a:ext cx="3361818" cy="769441"/>
          </a:xfrm>
          <a:prstGeom prst="rect">
            <a:avLst/>
          </a:prstGeom>
          <a:noFill/>
        </p:spPr>
        <p:txBody>
          <a:bodyPr wrap="none" rtlCol="0">
            <a:spAutoFit/>
          </a:bodyPr>
          <a:lstStyle/>
          <a:p>
            <a:r>
              <a:rPr lang="es-ES" sz="4400" dirty="0"/>
              <a:t>Metodología</a:t>
            </a:r>
          </a:p>
        </p:txBody>
      </p:sp>
      <p:sp>
        <p:nvSpPr>
          <p:cNvPr id="7" name="CuadroTexto 6"/>
          <p:cNvSpPr txBox="1"/>
          <p:nvPr/>
        </p:nvSpPr>
        <p:spPr>
          <a:xfrm flipH="1">
            <a:off x="9129814" y="4375455"/>
            <a:ext cx="1895423" cy="830997"/>
          </a:xfrm>
          <a:prstGeom prst="rect">
            <a:avLst/>
          </a:prstGeom>
          <a:noFill/>
        </p:spPr>
        <p:txBody>
          <a:bodyPr wrap="square" rtlCol="0">
            <a:spAutoFit/>
          </a:bodyPr>
          <a:lstStyle/>
          <a:p>
            <a:pPr algn="ctr"/>
            <a:r>
              <a:rPr lang="es-ES" sz="2400" dirty="0"/>
              <a:t>Objeto de estudio</a:t>
            </a:r>
          </a:p>
        </p:txBody>
      </p:sp>
      <p:sp>
        <p:nvSpPr>
          <p:cNvPr id="8" name="CuadroTexto 7"/>
          <p:cNvSpPr txBox="1"/>
          <p:nvPr/>
        </p:nvSpPr>
        <p:spPr>
          <a:xfrm>
            <a:off x="5942254" y="4346659"/>
            <a:ext cx="2470445" cy="830997"/>
          </a:xfrm>
          <a:prstGeom prst="rect">
            <a:avLst/>
          </a:prstGeom>
          <a:noFill/>
        </p:spPr>
        <p:txBody>
          <a:bodyPr wrap="square" rtlCol="0">
            <a:spAutoFit/>
          </a:bodyPr>
          <a:lstStyle/>
          <a:p>
            <a:pPr algn="ctr"/>
            <a:r>
              <a:rPr lang="es-ES" sz="2400" dirty="0"/>
              <a:t>Instrumentos de investigación</a:t>
            </a:r>
          </a:p>
        </p:txBody>
      </p:sp>
      <p:pic>
        <p:nvPicPr>
          <p:cNvPr id="9" name="Picture 2" descr="Resultado de imagen para meto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3425" y="3068629"/>
            <a:ext cx="1478160" cy="14781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p:nvPr/>
        </p:nvSpPr>
        <p:spPr>
          <a:xfrm>
            <a:off x="752726" y="2022076"/>
            <a:ext cx="914400" cy="9144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Rectangle 7"/>
          <p:cNvSpPr/>
          <p:nvPr/>
        </p:nvSpPr>
        <p:spPr>
          <a:xfrm>
            <a:off x="549500" y="2811649"/>
            <a:ext cx="914400" cy="9144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Rectangle 8"/>
          <p:cNvSpPr/>
          <p:nvPr/>
        </p:nvSpPr>
        <p:spPr>
          <a:xfrm>
            <a:off x="1050753" y="3592892"/>
            <a:ext cx="914400" cy="9144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Rectangle 9"/>
          <p:cNvSpPr/>
          <p:nvPr/>
        </p:nvSpPr>
        <p:spPr>
          <a:xfrm>
            <a:off x="717754" y="4382465"/>
            <a:ext cx="914400" cy="9144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ectangle 10"/>
          <p:cNvSpPr/>
          <p:nvPr/>
        </p:nvSpPr>
        <p:spPr>
          <a:xfrm>
            <a:off x="897302" y="5163708"/>
            <a:ext cx="914400" cy="9144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CuadroTexto 14"/>
          <p:cNvSpPr txBox="1"/>
          <p:nvPr/>
        </p:nvSpPr>
        <p:spPr>
          <a:xfrm>
            <a:off x="549500" y="1220566"/>
            <a:ext cx="4343048" cy="523220"/>
          </a:xfrm>
          <a:prstGeom prst="rect">
            <a:avLst/>
          </a:prstGeom>
          <a:noFill/>
        </p:spPr>
        <p:txBody>
          <a:bodyPr wrap="none" rtlCol="0">
            <a:spAutoFit/>
          </a:bodyPr>
          <a:lstStyle/>
          <a:p>
            <a:r>
              <a:rPr lang="es-ES" sz="2800" dirty="0"/>
              <a:t>Tipología de la Investigación</a:t>
            </a:r>
          </a:p>
        </p:txBody>
      </p:sp>
      <p:sp>
        <p:nvSpPr>
          <p:cNvPr id="16" name="CuadroTexto 15"/>
          <p:cNvSpPr txBox="1"/>
          <p:nvPr/>
        </p:nvSpPr>
        <p:spPr>
          <a:xfrm>
            <a:off x="1667126" y="2147715"/>
            <a:ext cx="2530305" cy="646331"/>
          </a:xfrm>
          <a:prstGeom prst="rect">
            <a:avLst/>
          </a:prstGeom>
          <a:noFill/>
        </p:spPr>
        <p:txBody>
          <a:bodyPr wrap="square" rtlCol="0">
            <a:spAutoFit/>
          </a:bodyPr>
          <a:lstStyle/>
          <a:p>
            <a:r>
              <a:rPr lang="es-ES" b="1" dirty="0"/>
              <a:t>Por su finalidad</a:t>
            </a:r>
          </a:p>
          <a:p>
            <a:pPr marL="285750" indent="-285750">
              <a:buFont typeface="Wingdings" panose="05000000000000000000" pitchFamily="2" charset="2"/>
              <a:buChar char="§"/>
            </a:pPr>
            <a:r>
              <a:rPr lang="es-ES" dirty="0"/>
              <a:t>Aplicada</a:t>
            </a:r>
          </a:p>
        </p:txBody>
      </p:sp>
      <p:sp>
        <p:nvSpPr>
          <p:cNvPr id="17" name="CuadroTexto 16"/>
          <p:cNvSpPr txBox="1"/>
          <p:nvPr/>
        </p:nvSpPr>
        <p:spPr>
          <a:xfrm>
            <a:off x="1490395" y="2975185"/>
            <a:ext cx="4153130" cy="646331"/>
          </a:xfrm>
          <a:prstGeom prst="rect">
            <a:avLst/>
          </a:prstGeom>
          <a:noFill/>
        </p:spPr>
        <p:txBody>
          <a:bodyPr wrap="square" rtlCol="0">
            <a:spAutoFit/>
          </a:bodyPr>
          <a:lstStyle/>
          <a:p>
            <a:r>
              <a:rPr lang="es-ES" b="1" dirty="0"/>
              <a:t>Por las fuentes de información</a:t>
            </a:r>
          </a:p>
          <a:p>
            <a:pPr marL="285750" indent="-285750">
              <a:buFont typeface="Wingdings" panose="05000000000000000000" pitchFamily="2" charset="2"/>
              <a:buChar char="§"/>
            </a:pPr>
            <a:r>
              <a:rPr lang="es-ES" dirty="0"/>
              <a:t>Documental</a:t>
            </a:r>
          </a:p>
        </p:txBody>
      </p:sp>
      <p:sp>
        <p:nvSpPr>
          <p:cNvPr id="18" name="CuadroTexto 17"/>
          <p:cNvSpPr txBox="1"/>
          <p:nvPr/>
        </p:nvSpPr>
        <p:spPr>
          <a:xfrm>
            <a:off x="1981170" y="3758002"/>
            <a:ext cx="3684909" cy="646331"/>
          </a:xfrm>
          <a:prstGeom prst="rect">
            <a:avLst/>
          </a:prstGeom>
          <a:noFill/>
        </p:spPr>
        <p:txBody>
          <a:bodyPr wrap="square" rtlCol="0">
            <a:spAutoFit/>
          </a:bodyPr>
          <a:lstStyle/>
          <a:p>
            <a:r>
              <a:rPr lang="es-ES" b="1" dirty="0"/>
              <a:t>Por las unidades de análisis</a:t>
            </a:r>
          </a:p>
          <a:p>
            <a:pPr marL="285750" indent="-285750">
              <a:buFont typeface="Wingdings" panose="05000000000000000000" pitchFamily="2" charset="2"/>
              <a:buChar char="§"/>
            </a:pPr>
            <a:r>
              <a:rPr lang="es-ES" dirty="0" err="1"/>
              <a:t>Insitu</a:t>
            </a:r>
            <a:endParaRPr lang="es-ES" dirty="0"/>
          </a:p>
        </p:txBody>
      </p:sp>
      <p:sp>
        <p:nvSpPr>
          <p:cNvPr id="19" name="CuadroTexto 18"/>
          <p:cNvSpPr txBox="1"/>
          <p:nvPr/>
        </p:nvSpPr>
        <p:spPr>
          <a:xfrm>
            <a:off x="1630677" y="4589042"/>
            <a:ext cx="3771265" cy="646331"/>
          </a:xfrm>
          <a:prstGeom prst="rect">
            <a:avLst/>
          </a:prstGeom>
          <a:noFill/>
        </p:spPr>
        <p:txBody>
          <a:bodyPr wrap="square" rtlCol="0">
            <a:spAutoFit/>
          </a:bodyPr>
          <a:lstStyle/>
          <a:p>
            <a:r>
              <a:rPr lang="es-ES" b="1" dirty="0"/>
              <a:t>Por el control de las variables</a:t>
            </a:r>
          </a:p>
          <a:p>
            <a:pPr marL="285750" indent="-285750">
              <a:buFont typeface="Wingdings" panose="05000000000000000000" pitchFamily="2" charset="2"/>
              <a:buChar char="§"/>
            </a:pPr>
            <a:r>
              <a:rPr lang="es-ES" dirty="0"/>
              <a:t>No experimental</a:t>
            </a:r>
          </a:p>
        </p:txBody>
      </p:sp>
      <p:sp>
        <p:nvSpPr>
          <p:cNvPr id="20" name="CuadroTexto 19"/>
          <p:cNvSpPr txBox="1"/>
          <p:nvPr/>
        </p:nvSpPr>
        <p:spPr>
          <a:xfrm>
            <a:off x="1811702" y="5370285"/>
            <a:ext cx="2530305" cy="646331"/>
          </a:xfrm>
          <a:prstGeom prst="rect">
            <a:avLst/>
          </a:prstGeom>
          <a:noFill/>
        </p:spPr>
        <p:txBody>
          <a:bodyPr wrap="square" rtlCol="0">
            <a:spAutoFit/>
          </a:bodyPr>
          <a:lstStyle/>
          <a:p>
            <a:r>
              <a:rPr lang="es-ES" b="1" dirty="0"/>
              <a:t>Por el alcance</a:t>
            </a:r>
          </a:p>
          <a:p>
            <a:pPr marL="285750" indent="-285750">
              <a:buFont typeface="Wingdings" panose="05000000000000000000" pitchFamily="2" charset="2"/>
              <a:buChar char="§"/>
            </a:pPr>
            <a:r>
              <a:rPr lang="es-ES" dirty="0"/>
              <a:t>Descriptivo</a:t>
            </a:r>
          </a:p>
        </p:txBody>
      </p:sp>
      <p:pic>
        <p:nvPicPr>
          <p:cNvPr id="21"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anim calcmode="lin" valueType="num">
                                      <p:cBhvr>
                                        <p:cTn id="97" dur="1000" fill="hold"/>
                                        <p:tgtEl>
                                          <p:spTgt spid="20"/>
                                        </p:tgtEl>
                                        <p:attrNameLst>
                                          <p:attrName>ppt_x</p:attrName>
                                        </p:attrNameLst>
                                      </p:cBhvr>
                                      <p:tavLst>
                                        <p:tav tm="0">
                                          <p:val>
                                            <p:strVal val="#ppt_x"/>
                                          </p:val>
                                        </p:tav>
                                        <p:tav tm="100000">
                                          <p:val>
                                            <p:strVal val="#ppt_x"/>
                                          </p:val>
                                        </p:tav>
                                      </p:tavLst>
                                    </p:anim>
                                    <p:anim calcmode="lin" valueType="num">
                                      <p:cBhvr>
                                        <p:cTn id="9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animBg="1"/>
      <p:bldP spid="11" grpId="0" animBg="1"/>
      <p:bldP spid="12" grpId="0" animBg="1"/>
      <p:bldP spid="13" grpId="0" animBg="1"/>
      <p:bldP spid="14" grpId="0" animBg="1"/>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71518" y="2172290"/>
            <a:ext cx="4671989" cy="4106438"/>
          </a:xfrm>
          <a:prstGeom prst="rect">
            <a:avLst/>
          </a:prstGeom>
          <a:solidFill>
            <a:schemeClr val="accent5">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Pentagon 48"/>
          <p:cNvSpPr/>
          <p:nvPr/>
        </p:nvSpPr>
        <p:spPr>
          <a:xfrm>
            <a:off x="6275491" y="2337956"/>
            <a:ext cx="917661" cy="469091"/>
          </a:xfrm>
          <a:prstGeom prst="homePlate">
            <a:avLst>
              <a:gd name="adj" fmla="val 54918"/>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Rectangle 2"/>
          <p:cNvSpPr/>
          <p:nvPr/>
        </p:nvSpPr>
        <p:spPr>
          <a:xfrm>
            <a:off x="7201378" y="2347416"/>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INVERSIÓN Y GASTOS REALIZADA</a:t>
            </a:r>
            <a:endParaRPr lang="ko-KR" altLang="en-US" sz="1600" dirty="0">
              <a:solidFill>
                <a:srgbClr val="000000"/>
              </a:solidFill>
            </a:endParaRPr>
          </a:p>
        </p:txBody>
      </p:sp>
      <p:sp>
        <p:nvSpPr>
          <p:cNvPr id="7" name="Pentagon 107"/>
          <p:cNvSpPr/>
          <p:nvPr/>
        </p:nvSpPr>
        <p:spPr>
          <a:xfrm>
            <a:off x="6305964" y="3045292"/>
            <a:ext cx="870149" cy="441936"/>
          </a:xfrm>
          <a:prstGeom prst="homePlate">
            <a:avLst>
              <a:gd name="adj" fmla="val 54918"/>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Rectangle 2"/>
          <p:cNvSpPr/>
          <p:nvPr/>
        </p:nvSpPr>
        <p:spPr>
          <a:xfrm>
            <a:off x="7201378" y="3045292"/>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tLang="ko-KR" sz="1600" dirty="0">
                <a:solidFill>
                  <a:srgbClr val="000000"/>
                </a:solidFill>
              </a:rPr>
              <a:t>CALIFICACIÓN DE PROVEEDORES</a:t>
            </a:r>
            <a:endParaRPr lang="ko-KR" altLang="en-US" sz="1600" dirty="0">
              <a:solidFill>
                <a:srgbClr val="000000"/>
              </a:solidFill>
            </a:endParaRPr>
          </a:p>
        </p:txBody>
      </p:sp>
      <p:sp>
        <p:nvSpPr>
          <p:cNvPr id="9" name="Pentagon 114"/>
          <p:cNvSpPr/>
          <p:nvPr/>
        </p:nvSpPr>
        <p:spPr>
          <a:xfrm>
            <a:off x="6305964" y="3743168"/>
            <a:ext cx="870149" cy="441936"/>
          </a:xfrm>
          <a:prstGeom prst="homePlate">
            <a:avLst>
              <a:gd name="adj" fmla="val 54918"/>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Rectangle 2"/>
          <p:cNvSpPr/>
          <p:nvPr/>
        </p:nvSpPr>
        <p:spPr>
          <a:xfrm>
            <a:off x="7201378" y="3743168"/>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EXPERIENCIA DE PROVEEDORES</a:t>
            </a:r>
            <a:endParaRPr lang="ko-KR" altLang="en-US" sz="1600" dirty="0">
              <a:solidFill>
                <a:srgbClr val="000000"/>
              </a:solidFill>
            </a:endParaRPr>
          </a:p>
        </p:txBody>
      </p:sp>
      <p:sp>
        <p:nvSpPr>
          <p:cNvPr id="11" name="Pentagon 121"/>
          <p:cNvSpPr/>
          <p:nvPr/>
        </p:nvSpPr>
        <p:spPr>
          <a:xfrm>
            <a:off x="6305964" y="4441044"/>
            <a:ext cx="870149" cy="441936"/>
          </a:xfrm>
          <a:prstGeom prst="homePlate">
            <a:avLst>
              <a:gd name="adj" fmla="val 54918"/>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Rectangle 2"/>
          <p:cNvSpPr/>
          <p:nvPr/>
        </p:nvSpPr>
        <p:spPr>
          <a:xfrm>
            <a:off x="7201378" y="4441044"/>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CALIFICACIÓN PERSONAL INTERNO</a:t>
            </a:r>
            <a:endParaRPr lang="ko-KR" altLang="en-US" sz="1600" dirty="0">
              <a:solidFill>
                <a:srgbClr val="000000"/>
              </a:solidFill>
            </a:endParaRPr>
          </a:p>
        </p:txBody>
      </p:sp>
      <p:sp>
        <p:nvSpPr>
          <p:cNvPr id="13" name="Pentagon 128"/>
          <p:cNvSpPr/>
          <p:nvPr/>
        </p:nvSpPr>
        <p:spPr>
          <a:xfrm>
            <a:off x="6305964" y="5138918"/>
            <a:ext cx="870149" cy="441936"/>
          </a:xfrm>
          <a:prstGeom prst="homePlate">
            <a:avLst>
              <a:gd name="adj" fmla="val 54918"/>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ectangle 2"/>
          <p:cNvSpPr/>
          <p:nvPr/>
        </p:nvSpPr>
        <p:spPr>
          <a:xfrm>
            <a:off x="7201378" y="5078957"/>
            <a:ext cx="4388349" cy="587325"/>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ACTUALIZACIÓN Y AUTOMATIZACIÓN DE PROCEDIMIENTOS</a:t>
            </a:r>
            <a:endParaRPr lang="ko-KR" altLang="en-US" sz="1600" dirty="0">
              <a:solidFill>
                <a:srgbClr val="000000"/>
              </a:solidFill>
            </a:endParaRPr>
          </a:p>
        </p:txBody>
      </p:sp>
      <p:sp>
        <p:nvSpPr>
          <p:cNvPr id="15" name="Pentagon 128"/>
          <p:cNvSpPr/>
          <p:nvPr/>
        </p:nvSpPr>
        <p:spPr>
          <a:xfrm>
            <a:off x="6305964" y="5836792"/>
            <a:ext cx="870149" cy="441936"/>
          </a:xfrm>
          <a:prstGeom prst="homePlate">
            <a:avLst>
              <a:gd name="adj" fmla="val 54918"/>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Rectangle 2"/>
          <p:cNvSpPr/>
          <p:nvPr/>
        </p:nvSpPr>
        <p:spPr>
          <a:xfrm>
            <a:off x="7201378" y="5836792"/>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INFORMACIÓN DE CLIENTES</a:t>
            </a:r>
            <a:endParaRPr lang="ko-KR" altLang="en-US" sz="1600" dirty="0">
              <a:solidFill>
                <a:srgbClr val="000000"/>
              </a:solidFill>
            </a:endParaRPr>
          </a:p>
        </p:txBody>
      </p:sp>
      <p:sp>
        <p:nvSpPr>
          <p:cNvPr id="17" name="Rectángulo 16"/>
          <p:cNvSpPr/>
          <p:nvPr/>
        </p:nvSpPr>
        <p:spPr>
          <a:xfrm>
            <a:off x="7362646" y="1587515"/>
            <a:ext cx="3212739" cy="584775"/>
          </a:xfrm>
          <a:prstGeom prst="rect">
            <a:avLst/>
          </a:prstGeom>
          <a:noFill/>
        </p:spPr>
        <p:txBody>
          <a:bodyPr wrap="none" lIns="91440" tIns="45720" rIns="91440" bIns="45720">
            <a:spAutoFit/>
          </a:bodyPr>
          <a:lstStyle/>
          <a:p>
            <a:pPr algn="ctr"/>
            <a:r>
              <a:rPr lang="es-ES" sz="3200" dirty="0">
                <a:ln w="0"/>
                <a:effectLst>
                  <a:outerShdw blurRad="38100" dist="19050" dir="2700000" algn="tl" rotWithShape="0">
                    <a:schemeClr val="dk1">
                      <a:alpha val="40000"/>
                    </a:schemeClr>
                  </a:outerShdw>
                </a:effectLst>
                <a:latin typeface="+mj-lt"/>
              </a:rPr>
              <a:t>DEPENDIENTES</a:t>
            </a:r>
            <a:endParaRPr lang="es-ES" sz="32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18" name="Rectángulo 17"/>
          <p:cNvSpPr/>
          <p:nvPr/>
        </p:nvSpPr>
        <p:spPr>
          <a:xfrm>
            <a:off x="1143628" y="1493154"/>
            <a:ext cx="3417923" cy="584775"/>
          </a:xfrm>
          <a:prstGeom prst="rect">
            <a:avLst/>
          </a:prstGeom>
        </p:spPr>
        <p:txBody>
          <a:bodyPr wrap="none">
            <a:spAutoFit/>
          </a:bodyPr>
          <a:lstStyle/>
          <a:p>
            <a:pPr algn="ctr"/>
            <a:r>
              <a:rPr lang="es-ES" sz="3200" dirty="0">
                <a:ln w="0"/>
                <a:effectLst>
                  <a:outerShdw blurRad="38100" dist="19050" dir="2700000" algn="tl" rotWithShape="0">
                    <a:schemeClr val="dk1">
                      <a:alpha val="40000"/>
                    </a:schemeClr>
                  </a:outerShdw>
                </a:effectLst>
                <a:latin typeface="+mj-lt"/>
              </a:rPr>
              <a:t>INDEPENDIENTE</a:t>
            </a:r>
          </a:p>
        </p:txBody>
      </p:sp>
      <p:grpSp>
        <p:nvGrpSpPr>
          <p:cNvPr id="20" name="Grupo 19"/>
          <p:cNvGrpSpPr/>
          <p:nvPr/>
        </p:nvGrpSpPr>
        <p:grpSpPr>
          <a:xfrm>
            <a:off x="2364577" y="2379779"/>
            <a:ext cx="2598591" cy="1175301"/>
            <a:chOff x="1279903" y="737088"/>
            <a:chExt cx="2598591" cy="1175301"/>
          </a:xfrm>
        </p:grpSpPr>
        <p:sp>
          <p:nvSpPr>
            <p:cNvPr id="21" name="Rectángulo 20"/>
            <p:cNvSpPr/>
            <p:nvPr/>
          </p:nvSpPr>
          <p:spPr>
            <a:xfrm>
              <a:off x="1279903" y="737088"/>
              <a:ext cx="2598591" cy="1175301"/>
            </a:xfrm>
            <a:prstGeom prst="rect">
              <a:avLst/>
            </a:prstGeom>
          </p:spPr>
          <p:style>
            <a:lnRef idx="1">
              <a:schemeClr val="accent1"/>
            </a:lnRef>
            <a:fillRef idx="3">
              <a:schemeClr val="accent1"/>
            </a:fillRef>
            <a:effectRef idx="2">
              <a:schemeClr val="accent1"/>
            </a:effectRef>
            <a:fontRef idx="minor">
              <a:schemeClr val="lt1"/>
            </a:fontRef>
          </p:style>
        </p:sp>
        <p:sp>
          <p:nvSpPr>
            <p:cNvPr id="22" name="Rectángulo 21"/>
            <p:cNvSpPr/>
            <p:nvPr/>
          </p:nvSpPr>
          <p:spPr>
            <a:xfrm>
              <a:off x="1279903" y="737088"/>
              <a:ext cx="2598591" cy="1175301"/>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2000" dirty="0"/>
                <a:t>LEYES Y REGLAMENTOS</a:t>
              </a:r>
              <a:endParaRPr lang="es-ES" sz="2000" kern="1200" dirty="0"/>
            </a:p>
          </p:txBody>
        </p:sp>
      </p:grpSp>
      <p:pic>
        <p:nvPicPr>
          <p:cNvPr id="29" name="Imagen 28"/>
          <p:cNvPicPr>
            <a:picLocks noChangeAspect="1"/>
          </p:cNvPicPr>
          <p:nvPr/>
        </p:nvPicPr>
        <p:blipFill>
          <a:blip r:embed="rId2"/>
          <a:stretch>
            <a:fillRect/>
          </a:stretch>
        </p:blipFill>
        <p:spPr>
          <a:xfrm>
            <a:off x="906006" y="2369982"/>
            <a:ext cx="1155771" cy="1183496"/>
          </a:xfrm>
          <a:prstGeom prst="rect">
            <a:avLst/>
          </a:prstGeom>
        </p:spPr>
      </p:pic>
      <p:pic>
        <p:nvPicPr>
          <p:cNvPr id="30" name="Imagen 29"/>
          <p:cNvPicPr>
            <a:picLocks noChangeAspect="1"/>
          </p:cNvPicPr>
          <p:nvPr/>
        </p:nvPicPr>
        <p:blipFill>
          <a:blip r:embed="rId3"/>
          <a:stretch>
            <a:fillRect/>
          </a:stretch>
        </p:blipFill>
        <p:spPr>
          <a:xfrm>
            <a:off x="789830" y="4342919"/>
            <a:ext cx="1287193" cy="923704"/>
          </a:xfrm>
          <a:prstGeom prst="rect">
            <a:avLst/>
          </a:prstGeom>
        </p:spPr>
      </p:pic>
      <p:grpSp>
        <p:nvGrpSpPr>
          <p:cNvPr id="32" name="Grupo 31"/>
          <p:cNvGrpSpPr/>
          <p:nvPr/>
        </p:nvGrpSpPr>
        <p:grpSpPr>
          <a:xfrm>
            <a:off x="2364576" y="4182017"/>
            <a:ext cx="2598591" cy="1175301"/>
            <a:chOff x="1279903" y="737088"/>
            <a:chExt cx="2598591" cy="1175301"/>
          </a:xfrm>
        </p:grpSpPr>
        <p:sp>
          <p:nvSpPr>
            <p:cNvPr id="33" name="Rectángulo 32"/>
            <p:cNvSpPr/>
            <p:nvPr/>
          </p:nvSpPr>
          <p:spPr>
            <a:xfrm>
              <a:off x="1279903" y="737088"/>
              <a:ext cx="2598591" cy="1175301"/>
            </a:xfrm>
            <a:prstGeom prst="rect">
              <a:avLst/>
            </a:prstGeom>
          </p:spPr>
          <p:style>
            <a:lnRef idx="1">
              <a:schemeClr val="accent1"/>
            </a:lnRef>
            <a:fillRef idx="3">
              <a:schemeClr val="accent1"/>
            </a:fillRef>
            <a:effectRef idx="2">
              <a:schemeClr val="accent1"/>
            </a:effectRef>
            <a:fontRef idx="minor">
              <a:schemeClr val="lt1"/>
            </a:fontRef>
          </p:style>
        </p:sp>
        <p:sp>
          <p:nvSpPr>
            <p:cNvPr id="34" name="Rectángulo 33"/>
            <p:cNvSpPr/>
            <p:nvPr/>
          </p:nvSpPr>
          <p:spPr>
            <a:xfrm>
              <a:off x="1279903" y="737088"/>
              <a:ext cx="2598591" cy="1175301"/>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2000" dirty="0"/>
                <a:t>POLÍTICAS INTERNAS</a:t>
              </a:r>
              <a:endParaRPr lang="es-ES" sz="2000" kern="1200" dirty="0"/>
            </a:p>
          </p:txBody>
        </p:sp>
      </p:grpSp>
      <p:sp>
        <p:nvSpPr>
          <p:cNvPr id="35" name="Flecha derecha 34"/>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CAPÍTULO II: Marco Metodológico</a:t>
            </a:r>
          </a:p>
        </p:txBody>
      </p:sp>
      <p:pic>
        <p:nvPicPr>
          <p:cNvPr id="36"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12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9167221" y="2639426"/>
            <a:ext cx="2297188" cy="2092994"/>
          </a:xfrm>
          <a:prstGeom prst="rect">
            <a:avLst/>
          </a:prstGeom>
        </p:spPr>
      </p:pic>
      <p:pic>
        <p:nvPicPr>
          <p:cNvPr id="8" name="Imagen 7"/>
          <p:cNvPicPr>
            <a:picLocks noChangeAspect="1"/>
          </p:cNvPicPr>
          <p:nvPr/>
        </p:nvPicPr>
        <p:blipFill>
          <a:blip r:embed="rId4"/>
          <a:stretch>
            <a:fillRect/>
          </a:stretch>
        </p:blipFill>
        <p:spPr>
          <a:xfrm>
            <a:off x="642937" y="2639426"/>
            <a:ext cx="2081741" cy="2092994"/>
          </a:xfrm>
          <a:prstGeom prst="rect">
            <a:avLst/>
          </a:prstGeom>
        </p:spPr>
      </p:pic>
      <p:sp>
        <p:nvSpPr>
          <p:cNvPr id="4" name="Flecha derecha 3"/>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CAPÍTULO II: Marco Metodológico</a:t>
            </a:r>
          </a:p>
        </p:txBody>
      </p:sp>
      <p:graphicFrame>
        <p:nvGraphicFramePr>
          <p:cNvPr id="6" name="Diagrama 5"/>
          <p:cNvGraphicFramePr/>
          <p:nvPr>
            <p:extLst>
              <p:ext uri="{D42A27DB-BD31-4B8C-83A1-F6EECF244321}">
                <p14:modId xmlns:p14="http://schemas.microsoft.com/office/powerpoint/2010/main" val="2219374537"/>
              </p:ext>
            </p:extLst>
          </p:nvPr>
        </p:nvGraphicFramePr>
        <p:xfrm>
          <a:off x="1598862" y="968319"/>
          <a:ext cx="8844547" cy="58896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p:cNvSpPr txBox="1"/>
          <p:nvPr/>
        </p:nvSpPr>
        <p:spPr>
          <a:xfrm>
            <a:off x="5771213" y="1475874"/>
            <a:ext cx="689548" cy="461665"/>
          </a:xfrm>
          <a:prstGeom prst="rect">
            <a:avLst/>
          </a:prstGeom>
          <a:noFill/>
        </p:spPr>
        <p:txBody>
          <a:bodyPr wrap="square" rtlCol="0">
            <a:spAutoFit/>
          </a:bodyPr>
          <a:lstStyle/>
          <a:p>
            <a:pPr algn="ctr"/>
            <a:r>
              <a:rPr lang="es-EC" sz="2400" b="1" dirty="0">
                <a:effectLst>
                  <a:outerShdw blurRad="38100" dist="38100" dir="2700000" algn="tl">
                    <a:srgbClr val="000000">
                      <a:alpha val="43137"/>
                    </a:srgbClr>
                  </a:outerShdw>
                </a:effectLst>
              </a:rPr>
              <a:t>VS</a:t>
            </a:r>
          </a:p>
        </p:txBody>
      </p:sp>
      <p:sp>
        <p:nvSpPr>
          <p:cNvPr id="10" name="Rectángulo redondeado 9"/>
          <p:cNvSpPr/>
          <p:nvPr/>
        </p:nvSpPr>
        <p:spPr>
          <a:xfrm>
            <a:off x="962526" y="2069432"/>
            <a:ext cx="1251285" cy="368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CENSO</a:t>
            </a:r>
          </a:p>
        </p:txBody>
      </p:sp>
      <p:sp>
        <p:nvSpPr>
          <p:cNvPr id="11" name="Rectángulo redondeado 10"/>
          <p:cNvSpPr/>
          <p:nvPr/>
        </p:nvSpPr>
        <p:spPr>
          <a:xfrm>
            <a:off x="9499056" y="2069432"/>
            <a:ext cx="1580689" cy="368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ENCUESTA</a:t>
            </a:r>
          </a:p>
        </p:txBody>
      </p:sp>
    </p:spTree>
    <p:extLst>
      <p:ext uri="{BB962C8B-B14F-4D97-AF65-F5344CB8AC3E}">
        <p14:creationId xmlns:p14="http://schemas.microsoft.com/office/powerpoint/2010/main" val="23559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CAPÍTULO III: Análisis de Datos</a:t>
            </a:r>
          </a:p>
        </p:txBody>
      </p:sp>
      <p:sp>
        <p:nvSpPr>
          <p:cNvPr id="2" name="Rectángulo 1"/>
          <p:cNvSpPr/>
          <p:nvPr/>
        </p:nvSpPr>
        <p:spPr>
          <a:xfrm>
            <a:off x="576262" y="1320790"/>
            <a:ext cx="3609976" cy="369332"/>
          </a:xfrm>
          <a:prstGeom prst="rect">
            <a:avLst/>
          </a:prstGeom>
        </p:spPr>
        <p:txBody>
          <a:bodyPr wrap="squar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Datos técnicos</a:t>
            </a:r>
          </a:p>
        </p:txBody>
      </p:sp>
      <p:sp>
        <p:nvSpPr>
          <p:cNvPr id="3" name="Rectángulo 2"/>
          <p:cNvSpPr/>
          <p:nvPr/>
        </p:nvSpPr>
        <p:spPr>
          <a:xfrm>
            <a:off x="576262" y="1843220"/>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Recursos</a:t>
            </a:r>
          </a:p>
        </p:txBody>
      </p:sp>
      <p:sp>
        <p:nvSpPr>
          <p:cNvPr id="6" name="Rectángulo 5"/>
          <p:cNvSpPr/>
          <p:nvPr/>
        </p:nvSpPr>
        <p:spPr>
          <a:xfrm>
            <a:off x="576262" y="3315937"/>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Equipo de implementación</a:t>
            </a:r>
          </a:p>
        </p:txBody>
      </p:sp>
      <p:sp>
        <p:nvSpPr>
          <p:cNvPr id="7" name="Rectángulo 6"/>
          <p:cNvSpPr/>
          <p:nvPr/>
        </p:nvSpPr>
        <p:spPr>
          <a:xfrm>
            <a:off x="576262" y="2353367"/>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Procesos</a:t>
            </a:r>
          </a:p>
        </p:txBody>
      </p:sp>
      <p:sp>
        <p:nvSpPr>
          <p:cNvPr id="8" name="Rectángulo 7"/>
          <p:cNvSpPr/>
          <p:nvPr/>
        </p:nvSpPr>
        <p:spPr>
          <a:xfrm>
            <a:off x="576262" y="2811508"/>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Cliente</a:t>
            </a:r>
          </a:p>
        </p:txBody>
      </p:sp>
      <p:sp>
        <p:nvSpPr>
          <p:cNvPr id="9" name="Rectángulo 8"/>
          <p:cNvSpPr/>
          <p:nvPr/>
        </p:nvSpPr>
        <p:spPr>
          <a:xfrm>
            <a:off x="576262" y="3863230"/>
            <a:ext cx="2127505" cy="369332"/>
          </a:xfrm>
          <a:prstGeom prst="rect">
            <a:avLst/>
          </a:prstGeom>
        </p:spPr>
        <p:txBody>
          <a:bodyPr wrap="non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Medio ambiente</a:t>
            </a:r>
          </a:p>
        </p:txBody>
      </p:sp>
      <p:sp>
        <p:nvSpPr>
          <p:cNvPr id="10" name="Rectángulo 9"/>
          <p:cNvSpPr/>
          <p:nvPr/>
        </p:nvSpPr>
        <p:spPr>
          <a:xfrm>
            <a:off x="5162550" y="1167692"/>
            <a:ext cx="6096000" cy="923330"/>
          </a:xfrm>
          <a:prstGeom prst="rect">
            <a:avLst/>
          </a:prstGeom>
        </p:spPr>
        <p:txBody>
          <a:bodyPr>
            <a:spAutoFit/>
          </a:bodyPr>
          <a:lstStyle/>
          <a:p>
            <a:pPr algn="just">
              <a:spcAft>
                <a:spcPts val="0"/>
              </a:spcAft>
            </a:pPr>
            <a:r>
              <a:rPr lang="es-EC" dirty="0">
                <a:solidFill>
                  <a:srgbClr val="000000"/>
                </a:solidFill>
                <a:latin typeface="Times New Roman" panose="02020603050405020304" pitchFamily="18" charset="0"/>
                <a:ea typeface="Times New Roman" panose="02020603050405020304" pitchFamily="18" charset="0"/>
              </a:rPr>
              <a:t>Conocer si cuentan con sistemas de gestión ERP, donde puedan desarrollar sus procesos, percatándonos de la existencia de una problemática antes, durante y posterior a la F.E</a:t>
            </a:r>
            <a:endParaRPr lang="es-EC" dirty="0">
              <a:effectLst/>
              <a:latin typeface="Times New Roman" panose="02020603050405020304" pitchFamily="18" charset="0"/>
              <a:ea typeface="Times New Roman" panose="02020603050405020304" pitchFamily="18" charset="0"/>
            </a:endParaRPr>
          </a:p>
        </p:txBody>
      </p:sp>
      <p:sp>
        <p:nvSpPr>
          <p:cNvPr id="11" name="Flecha derecha 10"/>
          <p:cNvSpPr/>
          <p:nvPr/>
        </p:nvSpPr>
        <p:spPr>
          <a:xfrm>
            <a:off x="2957513" y="1212673"/>
            <a:ext cx="2014538" cy="585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p:nvPr/>
        </p:nvPicPr>
        <p:blipFill>
          <a:blip r:embed="rId3"/>
          <a:stretch>
            <a:fillRect/>
          </a:stretch>
        </p:blipFill>
        <p:spPr>
          <a:xfrm>
            <a:off x="576262" y="1937157"/>
            <a:ext cx="3897312" cy="294311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3" name="Pentagon 48"/>
          <p:cNvSpPr/>
          <p:nvPr/>
        </p:nvSpPr>
        <p:spPr>
          <a:xfrm>
            <a:off x="5162550" y="2081562"/>
            <a:ext cx="917661" cy="469091"/>
          </a:xfrm>
          <a:prstGeom prst="homePlate">
            <a:avLst>
              <a:gd name="adj" fmla="val 54918"/>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ectangle 2"/>
          <p:cNvSpPr/>
          <p:nvPr/>
        </p:nvSpPr>
        <p:spPr>
          <a:xfrm>
            <a:off x="6063172" y="2103934"/>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 100% cuentan con un ERP</a:t>
            </a:r>
            <a:endParaRPr lang="ko-KR" altLang="en-US" sz="1600" dirty="0">
              <a:solidFill>
                <a:srgbClr val="000000"/>
              </a:solidFill>
            </a:endParaRPr>
          </a:p>
        </p:txBody>
      </p:sp>
      <p:sp>
        <p:nvSpPr>
          <p:cNvPr id="15" name="Pentagon 107"/>
          <p:cNvSpPr/>
          <p:nvPr/>
        </p:nvSpPr>
        <p:spPr>
          <a:xfrm>
            <a:off x="5193023" y="2788898"/>
            <a:ext cx="870149" cy="441936"/>
          </a:xfrm>
          <a:prstGeom prst="homePlate">
            <a:avLst>
              <a:gd name="adj" fmla="val 54918"/>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Rectangle 2"/>
          <p:cNvSpPr/>
          <p:nvPr/>
        </p:nvSpPr>
        <p:spPr>
          <a:xfrm>
            <a:off x="6088437" y="2788898"/>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tLang="ko-KR" sz="1600" dirty="0">
                <a:solidFill>
                  <a:srgbClr val="000000"/>
                </a:solidFill>
              </a:rPr>
              <a:t>94,12% SAP  y 5,88%de ERP</a:t>
            </a:r>
            <a:endParaRPr lang="ko-KR" altLang="en-US" sz="1600" dirty="0">
              <a:solidFill>
                <a:srgbClr val="000000"/>
              </a:solidFill>
            </a:endParaRPr>
          </a:p>
        </p:txBody>
      </p:sp>
      <p:sp>
        <p:nvSpPr>
          <p:cNvPr id="17" name="Pentagon 114"/>
          <p:cNvSpPr/>
          <p:nvPr/>
        </p:nvSpPr>
        <p:spPr>
          <a:xfrm>
            <a:off x="5193023" y="3486774"/>
            <a:ext cx="870149" cy="441936"/>
          </a:xfrm>
          <a:prstGeom prst="homePlate">
            <a:avLst>
              <a:gd name="adj" fmla="val 54918"/>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Rectangle 2"/>
          <p:cNvSpPr/>
          <p:nvPr/>
        </p:nvSpPr>
        <p:spPr>
          <a:xfrm>
            <a:off x="6088437" y="3486774"/>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99% han incursionado en F.E</a:t>
            </a:r>
            <a:endParaRPr lang="ko-KR" altLang="en-US" sz="1600" dirty="0">
              <a:solidFill>
                <a:srgbClr val="000000"/>
              </a:solidFill>
            </a:endParaRPr>
          </a:p>
        </p:txBody>
      </p:sp>
      <p:sp>
        <p:nvSpPr>
          <p:cNvPr id="19" name="Pentagon 121"/>
          <p:cNvSpPr/>
          <p:nvPr/>
        </p:nvSpPr>
        <p:spPr>
          <a:xfrm>
            <a:off x="5193023" y="4184650"/>
            <a:ext cx="870149" cy="441936"/>
          </a:xfrm>
          <a:prstGeom prst="homePlate">
            <a:avLst>
              <a:gd name="adj" fmla="val 54918"/>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Rectangle 2"/>
          <p:cNvSpPr/>
          <p:nvPr/>
        </p:nvSpPr>
        <p:spPr>
          <a:xfrm>
            <a:off x="6088437" y="4184650"/>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72,92% externo,  27,08% IN HOUSE</a:t>
            </a:r>
            <a:endParaRPr lang="ko-KR" altLang="en-US" sz="1600" dirty="0">
              <a:solidFill>
                <a:srgbClr val="000000"/>
              </a:solidFill>
            </a:endParaRPr>
          </a:p>
        </p:txBody>
      </p:sp>
      <p:sp>
        <p:nvSpPr>
          <p:cNvPr id="23" name="Pentagon 128"/>
          <p:cNvSpPr/>
          <p:nvPr/>
        </p:nvSpPr>
        <p:spPr>
          <a:xfrm>
            <a:off x="5200586" y="5022318"/>
            <a:ext cx="870149" cy="441936"/>
          </a:xfrm>
          <a:prstGeom prst="homePlate">
            <a:avLst>
              <a:gd name="adj" fmla="val 54918"/>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4" name="Rectangle 2"/>
          <p:cNvSpPr/>
          <p:nvPr/>
        </p:nvSpPr>
        <p:spPr>
          <a:xfrm>
            <a:off x="6096000" y="5022318"/>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58,33 % mas de 3 meses de implementación</a:t>
            </a:r>
            <a:endParaRPr lang="ko-KR" altLang="en-US" sz="1600" dirty="0">
              <a:solidFill>
                <a:srgbClr val="000000"/>
              </a:solidFill>
            </a:endParaRPr>
          </a:p>
        </p:txBody>
      </p:sp>
      <p:pic>
        <p:nvPicPr>
          <p:cNvPr id="39" name="Imagen 38"/>
          <p:cNvPicPr/>
          <p:nvPr/>
        </p:nvPicPr>
        <p:blipFill>
          <a:blip r:embed="rId4"/>
          <a:stretch>
            <a:fillRect/>
          </a:stretch>
        </p:blipFill>
        <p:spPr>
          <a:xfrm>
            <a:off x="642937" y="2081562"/>
            <a:ext cx="3906839" cy="308203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0" name="Imagen 39"/>
          <p:cNvPicPr/>
          <p:nvPr/>
        </p:nvPicPr>
        <p:blipFill>
          <a:blip r:embed="rId5"/>
          <a:stretch>
            <a:fillRect/>
          </a:stretch>
        </p:blipFill>
        <p:spPr>
          <a:xfrm>
            <a:off x="688594" y="2212552"/>
            <a:ext cx="4030346" cy="319909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1" name="Imagen 40"/>
          <p:cNvPicPr/>
          <p:nvPr/>
        </p:nvPicPr>
        <p:blipFill>
          <a:blip r:embed="rId6"/>
          <a:stretch>
            <a:fillRect/>
          </a:stretch>
        </p:blipFill>
        <p:spPr>
          <a:xfrm>
            <a:off x="743064" y="2293294"/>
            <a:ext cx="4026536" cy="333287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5" name="Imagen 44"/>
          <p:cNvPicPr/>
          <p:nvPr/>
        </p:nvPicPr>
        <p:blipFill>
          <a:blip r:embed="rId7"/>
          <a:stretch>
            <a:fillRect/>
          </a:stretch>
        </p:blipFill>
        <p:spPr>
          <a:xfrm>
            <a:off x="826111" y="2369772"/>
            <a:ext cx="3968754" cy="321420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152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2"/>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40"/>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7"/>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1000"/>
                                        <p:tgtEl>
                                          <p:spTgt spid="19"/>
                                        </p:tgtEl>
                                      </p:cBhvr>
                                    </p:animEffect>
                                    <p:anim calcmode="lin" valueType="num">
                                      <p:cBhvr>
                                        <p:cTn id="112" dur="1000" fill="hold"/>
                                        <p:tgtEl>
                                          <p:spTgt spid="19"/>
                                        </p:tgtEl>
                                        <p:attrNameLst>
                                          <p:attrName>ppt_x</p:attrName>
                                        </p:attrNameLst>
                                      </p:cBhvr>
                                      <p:tavLst>
                                        <p:tav tm="0">
                                          <p:val>
                                            <p:strVal val="#ppt_x"/>
                                          </p:val>
                                        </p:tav>
                                        <p:tav tm="100000">
                                          <p:val>
                                            <p:strVal val="#ppt_x"/>
                                          </p:val>
                                        </p:tav>
                                      </p:tavLst>
                                    </p:anim>
                                    <p:anim calcmode="lin" valueType="num">
                                      <p:cBhvr>
                                        <p:cTn id="113" dur="1000" fill="hold"/>
                                        <p:tgtEl>
                                          <p:spTgt spid="1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1000"/>
                                        <p:tgtEl>
                                          <p:spTgt spid="20"/>
                                        </p:tgtEl>
                                      </p:cBhvr>
                                    </p:animEffect>
                                    <p:anim calcmode="lin" valueType="num">
                                      <p:cBhvr>
                                        <p:cTn id="117" dur="1000" fill="hold"/>
                                        <p:tgtEl>
                                          <p:spTgt spid="20"/>
                                        </p:tgtEl>
                                        <p:attrNameLst>
                                          <p:attrName>ppt_x</p:attrName>
                                        </p:attrNameLst>
                                      </p:cBhvr>
                                      <p:tavLst>
                                        <p:tav tm="0">
                                          <p:val>
                                            <p:strVal val="#ppt_x"/>
                                          </p:val>
                                        </p:tav>
                                        <p:tav tm="100000">
                                          <p:val>
                                            <p:strVal val="#ppt_x"/>
                                          </p:val>
                                        </p:tav>
                                      </p:tavLst>
                                    </p:anim>
                                    <p:anim calcmode="lin" valueType="num">
                                      <p:cBhvr>
                                        <p:cTn id="1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41"/>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9"/>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1000"/>
                                        <p:tgtEl>
                                          <p:spTgt spid="23"/>
                                        </p:tgtEl>
                                      </p:cBhvr>
                                    </p:animEffect>
                                    <p:anim calcmode="lin" valueType="num">
                                      <p:cBhvr>
                                        <p:cTn id="137" dur="1000" fill="hold"/>
                                        <p:tgtEl>
                                          <p:spTgt spid="23"/>
                                        </p:tgtEl>
                                        <p:attrNameLst>
                                          <p:attrName>ppt_x</p:attrName>
                                        </p:attrNameLst>
                                      </p:cBhvr>
                                      <p:tavLst>
                                        <p:tav tm="0">
                                          <p:val>
                                            <p:strVal val="#ppt_x"/>
                                          </p:val>
                                        </p:tav>
                                        <p:tav tm="100000">
                                          <p:val>
                                            <p:strVal val="#ppt_x"/>
                                          </p:val>
                                        </p:tav>
                                      </p:tavLst>
                                    </p:anim>
                                    <p:anim calcmode="lin" valueType="num">
                                      <p:cBhvr>
                                        <p:cTn id="138" dur="1000" fill="hold"/>
                                        <p:tgtEl>
                                          <p:spTgt spid="23"/>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fade">
                                      <p:cBhvr>
                                        <p:cTn id="141" dur="1000"/>
                                        <p:tgtEl>
                                          <p:spTgt spid="24"/>
                                        </p:tgtEl>
                                      </p:cBhvr>
                                    </p:animEffect>
                                    <p:anim calcmode="lin" valueType="num">
                                      <p:cBhvr>
                                        <p:cTn id="142" dur="1000" fill="hold"/>
                                        <p:tgtEl>
                                          <p:spTgt spid="24"/>
                                        </p:tgtEl>
                                        <p:attrNameLst>
                                          <p:attrName>ppt_x</p:attrName>
                                        </p:attrNameLst>
                                      </p:cBhvr>
                                      <p:tavLst>
                                        <p:tav tm="0">
                                          <p:val>
                                            <p:strVal val="#ppt_x"/>
                                          </p:val>
                                        </p:tav>
                                        <p:tav tm="100000">
                                          <p:val>
                                            <p:strVal val="#ppt_x"/>
                                          </p:val>
                                        </p:tav>
                                      </p:tavLst>
                                    </p:anim>
                                    <p:anim calcmode="lin" valueType="num">
                                      <p:cBhvr>
                                        <p:cTn id="1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nodeType="clickEffect">
                                  <p:stCondLst>
                                    <p:cond delay="0"/>
                                  </p:stCondLst>
                                  <p:childTnLst>
                                    <p:set>
                                      <p:cBhvr>
                                        <p:cTn id="147" dur="1" fill="hold">
                                          <p:stCondLst>
                                            <p:cond delay="0"/>
                                          </p:stCondLst>
                                        </p:cTn>
                                        <p:tgtEl>
                                          <p:spTgt spid="45"/>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23"/>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0" grpId="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3" grpId="0" animBg="1"/>
      <p:bldP spid="23" grpId="1" animBg="1"/>
      <p:bldP spid="24" grpId="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CAPÍTULO III: Análisis de Datos</a:t>
            </a:r>
          </a:p>
        </p:txBody>
      </p:sp>
      <p:sp>
        <p:nvSpPr>
          <p:cNvPr id="5" name="Rectángulo 4"/>
          <p:cNvSpPr/>
          <p:nvPr/>
        </p:nvSpPr>
        <p:spPr>
          <a:xfrm>
            <a:off x="576262" y="1320790"/>
            <a:ext cx="3609976" cy="369332"/>
          </a:xfrm>
          <a:prstGeom prst="rect">
            <a:avLst/>
          </a:prstGeom>
        </p:spPr>
        <p:txBody>
          <a:bodyPr wrap="squar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Datos técnicos</a:t>
            </a:r>
          </a:p>
        </p:txBody>
      </p:sp>
      <p:sp>
        <p:nvSpPr>
          <p:cNvPr id="6" name="Rectángulo 5"/>
          <p:cNvSpPr/>
          <p:nvPr/>
        </p:nvSpPr>
        <p:spPr>
          <a:xfrm>
            <a:off x="576262" y="1843220"/>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Recursos</a:t>
            </a:r>
          </a:p>
        </p:txBody>
      </p:sp>
      <p:sp>
        <p:nvSpPr>
          <p:cNvPr id="7" name="Rectángulo 6"/>
          <p:cNvSpPr/>
          <p:nvPr/>
        </p:nvSpPr>
        <p:spPr>
          <a:xfrm>
            <a:off x="609599" y="3334797"/>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Equipo de implementación</a:t>
            </a:r>
          </a:p>
        </p:txBody>
      </p:sp>
      <p:sp>
        <p:nvSpPr>
          <p:cNvPr id="8" name="Rectángulo 7"/>
          <p:cNvSpPr/>
          <p:nvPr/>
        </p:nvSpPr>
        <p:spPr>
          <a:xfrm>
            <a:off x="609599" y="2361870"/>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Procesos</a:t>
            </a:r>
          </a:p>
        </p:txBody>
      </p:sp>
      <p:sp>
        <p:nvSpPr>
          <p:cNvPr id="9" name="Rectángulo 8"/>
          <p:cNvSpPr/>
          <p:nvPr/>
        </p:nvSpPr>
        <p:spPr>
          <a:xfrm>
            <a:off x="609599" y="2866681"/>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Cliente</a:t>
            </a:r>
          </a:p>
        </p:txBody>
      </p:sp>
      <p:sp>
        <p:nvSpPr>
          <p:cNvPr id="10" name="Rectángulo 9"/>
          <p:cNvSpPr/>
          <p:nvPr/>
        </p:nvSpPr>
        <p:spPr>
          <a:xfrm>
            <a:off x="609599" y="3844891"/>
            <a:ext cx="2127505" cy="369332"/>
          </a:xfrm>
          <a:prstGeom prst="rect">
            <a:avLst/>
          </a:prstGeom>
        </p:spPr>
        <p:txBody>
          <a:bodyPr wrap="non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Medio ambiente</a:t>
            </a:r>
          </a:p>
        </p:txBody>
      </p:sp>
      <p:sp>
        <p:nvSpPr>
          <p:cNvPr id="11" name="Rectángulo 10"/>
          <p:cNvSpPr/>
          <p:nvPr/>
        </p:nvSpPr>
        <p:spPr>
          <a:xfrm>
            <a:off x="5133975" y="1585303"/>
            <a:ext cx="6096000" cy="1200329"/>
          </a:xfrm>
          <a:prstGeom prst="rect">
            <a:avLst/>
          </a:prstGeom>
        </p:spPr>
        <p:txBody>
          <a:bodyPr>
            <a:spAutoFit/>
          </a:bodyPr>
          <a:lstStyle/>
          <a:p>
            <a:pPr algn="just"/>
            <a:r>
              <a:rPr lang="es-EC" dirty="0"/>
              <a:t>Estimar la inversión realizado en la implementación de la facturación electrónica además de la inversión o gastos suplementarios relacionados con procesos, útiles de oficina o infraestructura ,etc.</a:t>
            </a:r>
          </a:p>
        </p:txBody>
      </p:sp>
      <p:sp>
        <p:nvSpPr>
          <p:cNvPr id="12" name="Flecha derecha 11"/>
          <p:cNvSpPr/>
          <p:nvPr/>
        </p:nvSpPr>
        <p:spPr>
          <a:xfrm>
            <a:off x="2971801" y="1780084"/>
            <a:ext cx="2014538" cy="585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Pentagon 48"/>
          <p:cNvSpPr/>
          <p:nvPr/>
        </p:nvSpPr>
        <p:spPr>
          <a:xfrm>
            <a:off x="6275491" y="2337956"/>
            <a:ext cx="917661" cy="469091"/>
          </a:xfrm>
          <a:prstGeom prst="homePlate">
            <a:avLst>
              <a:gd name="adj" fmla="val 54918"/>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ectangle 2"/>
          <p:cNvSpPr/>
          <p:nvPr/>
        </p:nvSpPr>
        <p:spPr>
          <a:xfrm>
            <a:off x="7201378" y="2347416"/>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95,83%  inversión importante</a:t>
            </a:r>
            <a:endParaRPr lang="ko-KR" altLang="en-US" sz="1600" dirty="0">
              <a:solidFill>
                <a:srgbClr val="000000"/>
              </a:solidFill>
            </a:endParaRPr>
          </a:p>
        </p:txBody>
      </p:sp>
      <p:sp>
        <p:nvSpPr>
          <p:cNvPr id="15" name="Pentagon 107"/>
          <p:cNvSpPr/>
          <p:nvPr/>
        </p:nvSpPr>
        <p:spPr>
          <a:xfrm>
            <a:off x="6305964" y="3045292"/>
            <a:ext cx="870149" cy="441936"/>
          </a:xfrm>
          <a:prstGeom prst="homePlate">
            <a:avLst>
              <a:gd name="adj" fmla="val 54918"/>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Rectangle 2"/>
          <p:cNvSpPr/>
          <p:nvPr/>
        </p:nvSpPr>
        <p:spPr>
          <a:xfrm>
            <a:off x="7201378" y="3045292"/>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tLang="ko-KR" sz="1400" dirty="0">
                <a:solidFill>
                  <a:srgbClr val="000000"/>
                </a:solidFill>
              </a:rPr>
              <a:t>54,16% menos de 15.000 y 45,84% cifras superiores</a:t>
            </a:r>
            <a:endParaRPr lang="ko-KR" altLang="en-US" sz="1400" dirty="0">
              <a:solidFill>
                <a:srgbClr val="000000"/>
              </a:solidFill>
            </a:endParaRPr>
          </a:p>
        </p:txBody>
      </p:sp>
      <p:sp>
        <p:nvSpPr>
          <p:cNvPr id="17" name="Pentagon 114"/>
          <p:cNvSpPr/>
          <p:nvPr/>
        </p:nvSpPr>
        <p:spPr>
          <a:xfrm>
            <a:off x="6305964" y="3743168"/>
            <a:ext cx="870149" cy="441936"/>
          </a:xfrm>
          <a:prstGeom prst="homePlate">
            <a:avLst>
              <a:gd name="adj" fmla="val 54918"/>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Rectangle 2"/>
          <p:cNvSpPr/>
          <p:nvPr/>
        </p:nvSpPr>
        <p:spPr>
          <a:xfrm>
            <a:off x="7201378" y="3743168"/>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100% gastos adicionales a la implementación</a:t>
            </a:r>
            <a:endParaRPr lang="ko-KR" altLang="en-US" sz="1600" dirty="0">
              <a:solidFill>
                <a:srgbClr val="000000"/>
              </a:solidFill>
            </a:endParaRPr>
          </a:p>
        </p:txBody>
      </p:sp>
      <p:sp>
        <p:nvSpPr>
          <p:cNvPr id="19" name="Pentagon 121"/>
          <p:cNvSpPr/>
          <p:nvPr/>
        </p:nvSpPr>
        <p:spPr>
          <a:xfrm>
            <a:off x="6305964" y="4441044"/>
            <a:ext cx="870149" cy="441936"/>
          </a:xfrm>
          <a:prstGeom prst="homePlate">
            <a:avLst>
              <a:gd name="adj" fmla="val 54918"/>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Rectangle 2"/>
          <p:cNvSpPr/>
          <p:nvPr/>
        </p:nvSpPr>
        <p:spPr>
          <a:xfrm>
            <a:off x="7201378" y="4441044"/>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24,18% Mejoras y soporte</a:t>
            </a:r>
            <a:endParaRPr lang="ko-KR" altLang="en-US" sz="1600" dirty="0">
              <a:solidFill>
                <a:srgbClr val="000000"/>
              </a:solidFill>
            </a:endParaRPr>
          </a:p>
        </p:txBody>
      </p:sp>
      <p:sp>
        <p:nvSpPr>
          <p:cNvPr id="21" name="Pentagon 128"/>
          <p:cNvSpPr/>
          <p:nvPr/>
        </p:nvSpPr>
        <p:spPr>
          <a:xfrm>
            <a:off x="6305964" y="5138918"/>
            <a:ext cx="870149" cy="441936"/>
          </a:xfrm>
          <a:prstGeom prst="homePlate">
            <a:avLst>
              <a:gd name="adj" fmla="val 54918"/>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Rectangle 2"/>
          <p:cNvSpPr/>
          <p:nvPr/>
        </p:nvSpPr>
        <p:spPr>
          <a:xfrm>
            <a:off x="7201378" y="5138918"/>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78,13% inversión en capacitación</a:t>
            </a:r>
            <a:endParaRPr lang="ko-KR" altLang="en-US" sz="1600" dirty="0">
              <a:solidFill>
                <a:srgbClr val="000000"/>
              </a:solidFill>
            </a:endParaRPr>
          </a:p>
        </p:txBody>
      </p:sp>
      <p:sp>
        <p:nvSpPr>
          <p:cNvPr id="23" name="Pentagon 128"/>
          <p:cNvSpPr/>
          <p:nvPr/>
        </p:nvSpPr>
        <p:spPr>
          <a:xfrm>
            <a:off x="6305964" y="5836792"/>
            <a:ext cx="870149" cy="441936"/>
          </a:xfrm>
          <a:prstGeom prst="homePlate">
            <a:avLst>
              <a:gd name="adj" fmla="val 54918"/>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4" name="Rectangle 2"/>
          <p:cNvSpPr/>
          <p:nvPr/>
        </p:nvSpPr>
        <p:spPr>
          <a:xfrm>
            <a:off x="7201378" y="5836792"/>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65,63% no reducción gastos de papel</a:t>
            </a:r>
            <a:endParaRPr lang="ko-KR" altLang="en-US" sz="1600" dirty="0">
              <a:solidFill>
                <a:srgbClr val="000000"/>
              </a:solidFill>
            </a:endParaRPr>
          </a:p>
        </p:txBody>
      </p:sp>
      <p:pic>
        <p:nvPicPr>
          <p:cNvPr id="26" name="Imagen 25"/>
          <p:cNvPicPr/>
          <p:nvPr/>
        </p:nvPicPr>
        <p:blipFill>
          <a:blip r:embed="rId2"/>
          <a:stretch>
            <a:fillRect/>
          </a:stretch>
        </p:blipFill>
        <p:spPr>
          <a:xfrm>
            <a:off x="546100" y="2428786"/>
            <a:ext cx="4651375" cy="37274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7" name="Imagen 26"/>
          <p:cNvPicPr/>
          <p:nvPr/>
        </p:nvPicPr>
        <p:blipFill>
          <a:blip r:embed="rId3"/>
          <a:stretch>
            <a:fillRect/>
          </a:stretch>
        </p:blipFill>
        <p:spPr>
          <a:xfrm>
            <a:off x="682624" y="2487841"/>
            <a:ext cx="4578350" cy="366839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8" name="Imagen 27"/>
          <p:cNvPicPr/>
          <p:nvPr/>
        </p:nvPicPr>
        <p:blipFill>
          <a:blip r:embed="rId4"/>
          <a:stretch>
            <a:fillRect/>
          </a:stretch>
        </p:blipFill>
        <p:spPr>
          <a:xfrm>
            <a:off x="786445" y="2589384"/>
            <a:ext cx="4622165" cy="370332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9" name="Imagen 28"/>
          <p:cNvPicPr/>
          <p:nvPr/>
        </p:nvPicPr>
        <p:blipFill>
          <a:blip r:embed="rId5"/>
          <a:stretch>
            <a:fillRect/>
          </a:stretch>
        </p:blipFill>
        <p:spPr>
          <a:xfrm>
            <a:off x="881572" y="2659177"/>
            <a:ext cx="4661535" cy="373507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0" name="Imagen 29"/>
          <p:cNvPicPr/>
          <p:nvPr/>
        </p:nvPicPr>
        <p:blipFill>
          <a:blip r:embed="rId6"/>
          <a:stretch>
            <a:fillRect/>
          </a:stretch>
        </p:blipFill>
        <p:spPr>
          <a:xfrm>
            <a:off x="1040638" y="2742804"/>
            <a:ext cx="4276090" cy="342646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1" name="Imagen 30"/>
          <p:cNvPicPr/>
          <p:nvPr/>
        </p:nvPicPr>
        <p:blipFill>
          <a:blip r:embed="rId7"/>
          <a:stretch>
            <a:fillRect/>
          </a:stretch>
        </p:blipFill>
        <p:spPr>
          <a:xfrm>
            <a:off x="1146067" y="2809546"/>
            <a:ext cx="4622165" cy="370332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877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2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28"/>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7"/>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1000"/>
                                        <p:tgtEl>
                                          <p:spTgt spid="29"/>
                                        </p:tgtEl>
                                      </p:cBhvr>
                                    </p:animEffect>
                                    <p:anim calcmode="lin" valueType="num">
                                      <p:cBhvr>
                                        <p:cTn id="107" dur="1000" fill="hold"/>
                                        <p:tgtEl>
                                          <p:spTgt spid="29"/>
                                        </p:tgtEl>
                                        <p:attrNameLst>
                                          <p:attrName>ppt_x</p:attrName>
                                        </p:attrNameLst>
                                      </p:cBhvr>
                                      <p:tavLst>
                                        <p:tav tm="0">
                                          <p:val>
                                            <p:strVal val="#ppt_x"/>
                                          </p:val>
                                        </p:tav>
                                        <p:tav tm="100000">
                                          <p:val>
                                            <p:strVal val="#ppt_x"/>
                                          </p:val>
                                        </p:tav>
                                      </p:tavLst>
                                    </p:anim>
                                    <p:anim calcmode="lin" valueType="num">
                                      <p:cBhvr>
                                        <p:cTn id="108" dur="1000" fill="hold"/>
                                        <p:tgtEl>
                                          <p:spTgt spid="29"/>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1000"/>
                                        <p:tgtEl>
                                          <p:spTgt spid="19"/>
                                        </p:tgtEl>
                                      </p:cBhvr>
                                    </p:animEffect>
                                    <p:anim calcmode="lin" valueType="num">
                                      <p:cBhvr>
                                        <p:cTn id="112" dur="1000" fill="hold"/>
                                        <p:tgtEl>
                                          <p:spTgt spid="19"/>
                                        </p:tgtEl>
                                        <p:attrNameLst>
                                          <p:attrName>ppt_x</p:attrName>
                                        </p:attrNameLst>
                                      </p:cBhvr>
                                      <p:tavLst>
                                        <p:tav tm="0">
                                          <p:val>
                                            <p:strVal val="#ppt_x"/>
                                          </p:val>
                                        </p:tav>
                                        <p:tav tm="100000">
                                          <p:val>
                                            <p:strVal val="#ppt_x"/>
                                          </p:val>
                                        </p:tav>
                                      </p:tavLst>
                                    </p:anim>
                                    <p:anim calcmode="lin" valueType="num">
                                      <p:cBhvr>
                                        <p:cTn id="113" dur="1000" fill="hold"/>
                                        <p:tgtEl>
                                          <p:spTgt spid="1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1000"/>
                                        <p:tgtEl>
                                          <p:spTgt spid="20"/>
                                        </p:tgtEl>
                                      </p:cBhvr>
                                    </p:animEffect>
                                    <p:anim calcmode="lin" valueType="num">
                                      <p:cBhvr>
                                        <p:cTn id="117" dur="1000" fill="hold"/>
                                        <p:tgtEl>
                                          <p:spTgt spid="20"/>
                                        </p:tgtEl>
                                        <p:attrNameLst>
                                          <p:attrName>ppt_x</p:attrName>
                                        </p:attrNameLst>
                                      </p:cBhvr>
                                      <p:tavLst>
                                        <p:tav tm="0">
                                          <p:val>
                                            <p:strVal val="#ppt_x"/>
                                          </p:val>
                                        </p:tav>
                                        <p:tav tm="100000">
                                          <p:val>
                                            <p:strVal val="#ppt_x"/>
                                          </p:val>
                                        </p:tav>
                                      </p:tavLst>
                                    </p:anim>
                                    <p:anim calcmode="lin" valueType="num">
                                      <p:cBhvr>
                                        <p:cTn id="1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29"/>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9"/>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1000"/>
                                        <p:tgtEl>
                                          <p:spTgt spid="30"/>
                                        </p:tgtEl>
                                      </p:cBhvr>
                                    </p:animEffect>
                                    <p:anim calcmode="lin" valueType="num">
                                      <p:cBhvr>
                                        <p:cTn id="132" dur="1000" fill="hold"/>
                                        <p:tgtEl>
                                          <p:spTgt spid="30"/>
                                        </p:tgtEl>
                                        <p:attrNameLst>
                                          <p:attrName>ppt_x</p:attrName>
                                        </p:attrNameLst>
                                      </p:cBhvr>
                                      <p:tavLst>
                                        <p:tav tm="0">
                                          <p:val>
                                            <p:strVal val="#ppt_x"/>
                                          </p:val>
                                        </p:tav>
                                        <p:tav tm="100000">
                                          <p:val>
                                            <p:strVal val="#ppt_x"/>
                                          </p:val>
                                        </p:tav>
                                      </p:tavLst>
                                    </p:anim>
                                    <p:anim calcmode="lin" valueType="num">
                                      <p:cBhvr>
                                        <p:cTn id="133" dur="1000" fill="hold"/>
                                        <p:tgtEl>
                                          <p:spTgt spid="30"/>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fade">
                                      <p:cBhvr>
                                        <p:cTn id="136" dur="1000"/>
                                        <p:tgtEl>
                                          <p:spTgt spid="21"/>
                                        </p:tgtEl>
                                      </p:cBhvr>
                                    </p:animEffect>
                                    <p:anim calcmode="lin" valueType="num">
                                      <p:cBhvr>
                                        <p:cTn id="137" dur="1000" fill="hold"/>
                                        <p:tgtEl>
                                          <p:spTgt spid="21"/>
                                        </p:tgtEl>
                                        <p:attrNameLst>
                                          <p:attrName>ppt_x</p:attrName>
                                        </p:attrNameLst>
                                      </p:cBhvr>
                                      <p:tavLst>
                                        <p:tav tm="0">
                                          <p:val>
                                            <p:strVal val="#ppt_x"/>
                                          </p:val>
                                        </p:tav>
                                        <p:tav tm="100000">
                                          <p:val>
                                            <p:strVal val="#ppt_x"/>
                                          </p:val>
                                        </p:tav>
                                      </p:tavLst>
                                    </p:anim>
                                    <p:anim calcmode="lin" valueType="num">
                                      <p:cBhvr>
                                        <p:cTn id="138" dur="1000" fill="hold"/>
                                        <p:tgtEl>
                                          <p:spTgt spid="21"/>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fade">
                                      <p:cBhvr>
                                        <p:cTn id="141" dur="1000"/>
                                        <p:tgtEl>
                                          <p:spTgt spid="22"/>
                                        </p:tgtEl>
                                      </p:cBhvr>
                                    </p:animEffect>
                                    <p:anim calcmode="lin" valueType="num">
                                      <p:cBhvr>
                                        <p:cTn id="142" dur="1000" fill="hold"/>
                                        <p:tgtEl>
                                          <p:spTgt spid="22"/>
                                        </p:tgtEl>
                                        <p:attrNameLst>
                                          <p:attrName>ppt_x</p:attrName>
                                        </p:attrNameLst>
                                      </p:cBhvr>
                                      <p:tavLst>
                                        <p:tav tm="0">
                                          <p:val>
                                            <p:strVal val="#ppt_x"/>
                                          </p:val>
                                        </p:tav>
                                        <p:tav tm="100000">
                                          <p:val>
                                            <p:strVal val="#ppt_x"/>
                                          </p:val>
                                        </p:tav>
                                      </p:tavLst>
                                    </p:anim>
                                    <p:anim calcmode="lin" valueType="num">
                                      <p:cBhvr>
                                        <p:cTn id="1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nodeType="clickEffect">
                                  <p:stCondLst>
                                    <p:cond delay="0"/>
                                  </p:stCondLst>
                                  <p:childTnLst>
                                    <p:set>
                                      <p:cBhvr>
                                        <p:cTn id="147" dur="1" fill="hold">
                                          <p:stCondLst>
                                            <p:cond delay="0"/>
                                          </p:stCondLst>
                                        </p:cTn>
                                        <p:tgtEl>
                                          <p:spTgt spid="30"/>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21"/>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2"/>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nodeType="clickEffect">
                                  <p:stCondLst>
                                    <p:cond delay="0"/>
                                  </p:stCondLst>
                                  <p:childTnLst>
                                    <p:set>
                                      <p:cBhvr>
                                        <p:cTn id="155" dur="1" fill="hold">
                                          <p:stCondLst>
                                            <p:cond delay="0"/>
                                          </p:stCondLst>
                                        </p:cTn>
                                        <p:tgtEl>
                                          <p:spTgt spid="31"/>
                                        </p:tgtEl>
                                        <p:attrNameLst>
                                          <p:attrName>style.visibility</p:attrName>
                                        </p:attrNameLst>
                                      </p:cBhvr>
                                      <p:to>
                                        <p:strVal val="visible"/>
                                      </p:to>
                                    </p:set>
                                    <p:animEffect transition="in" filter="fade">
                                      <p:cBhvr>
                                        <p:cTn id="156" dur="1000"/>
                                        <p:tgtEl>
                                          <p:spTgt spid="31"/>
                                        </p:tgtEl>
                                      </p:cBhvr>
                                    </p:animEffect>
                                    <p:anim calcmode="lin" valueType="num">
                                      <p:cBhvr>
                                        <p:cTn id="157" dur="1000" fill="hold"/>
                                        <p:tgtEl>
                                          <p:spTgt spid="31"/>
                                        </p:tgtEl>
                                        <p:attrNameLst>
                                          <p:attrName>ppt_x</p:attrName>
                                        </p:attrNameLst>
                                      </p:cBhvr>
                                      <p:tavLst>
                                        <p:tav tm="0">
                                          <p:val>
                                            <p:strVal val="#ppt_x"/>
                                          </p:val>
                                        </p:tav>
                                        <p:tav tm="100000">
                                          <p:val>
                                            <p:strVal val="#ppt_x"/>
                                          </p:val>
                                        </p:tav>
                                      </p:tavLst>
                                    </p:anim>
                                    <p:anim calcmode="lin" valueType="num">
                                      <p:cBhvr>
                                        <p:cTn id="158" dur="1000" fill="hold"/>
                                        <p:tgtEl>
                                          <p:spTgt spid="31"/>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3"/>
                                        </p:tgtEl>
                                        <p:attrNameLst>
                                          <p:attrName>style.visibility</p:attrName>
                                        </p:attrNameLst>
                                      </p:cBhvr>
                                      <p:to>
                                        <p:strVal val="visible"/>
                                      </p:to>
                                    </p:set>
                                    <p:animEffect transition="in" filter="fade">
                                      <p:cBhvr>
                                        <p:cTn id="161" dur="1000"/>
                                        <p:tgtEl>
                                          <p:spTgt spid="23"/>
                                        </p:tgtEl>
                                      </p:cBhvr>
                                    </p:animEffect>
                                    <p:anim calcmode="lin" valueType="num">
                                      <p:cBhvr>
                                        <p:cTn id="162" dur="1000" fill="hold"/>
                                        <p:tgtEl>
                                          <p:spTgt spid="23"/>
                                        </p:tgtEl>
                                        <p:attrNameLst>
                                          <p:attrName>ppt_x</p:attrName>
                                        </p:attrNameLst>
                                      </p:cBhvr>
                                      <p:tavLst>
                                        <p:tav tm="0">
                                          <p:val>
                                            <p:strVal val="#ppt_x"/>
                                          </p:val>
                                        </p:tav>
                                        <p:tav tm="100000">
                                          <p:val>
                                            <p:strVal val="#ppt_x"/>
                                          </p:val>
                                        </p:tav>
                                      </p:tavLst>
                                    </p:anim>
                                    <p:anim calcmode="lin" valueType="num">
                                      <p:cBhvr>
                                        <p:cTn id="163" dur="1000" fill="hold"/>
                                        <p:tgtEl>
                                          <p:spTgt spid="23"/>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24"/>
                                        </p:tgtEl>
                                        <p:attrNameLst>
                                          <p:attrName>style.visibility</p:attrName>
                                        </p:attrNameLst>
                                      </p:cBhvr>
                                      <p:to>
                                        <p:strVal val="visible"/>
                                      </p:to>
                                    </p:set>
                                    <p:animEffect transition="in" filter="fade">
                                      <p:cBhvr>
                                        <p:cTn id="166" dur="1000"/>
                                        <p:tgtEl>
                                          <p:spTgt spid="24"/>
                                        </p:tgtEl>
                                      </p:cBhvr>
                                    </p:animEffect>
                                    <p:anim calcmode="lin" valueType="num">
                                      <p:cBhvr>
                                        <p:cTn id="167" dur="1000" fill="hold"/>
                                        <p:tgtEl>
                                          <p:spTgt spid="24"/>
                                        </p:tgtEl>
                                        <p:attrNameLst>
                                          <p:attrName>ppt_x</p:attrName>
                                        </p:attrNameLst>
                                      </p:cBhvr>
                                      <p:tavLst>
                                        <p:tav tm="0">
                                          <p:val>
                                            <p:strVal val="#ppt_x"/>
                                          </p:val>
                                        </p:tav>
                                        <p:tav tm="100000">
                                          <p:val>
                                            <p:strVal val="#ppt_x"/>
                                          </p:val>
                                        </p:tav>
                                      </p:tavLst>
                                    </p:anim>
                                    <p:anim calcmode="lin" valueType="num">
                                      <p:cBhvr>
                                        <p:cTn id="1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nodeType="clickEffect">
                                  <p:stCondLst>
                                    <p:cond delay="0"/>
                                  </p:stCondLst>
                                  <p:childTnLst>
                                    <p:set>
                                      <p:cBhvr>
                                        <p:cTn id="172" dur="1" fill="hold">
                                          <p:stCondLst>
                                            <p:cond delay="0"/>
                                          </p:stCondLst>
                                        </p:cTn>
                                        <p:tgtEl>
                                          <p:spTgt spid="31"/>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23"/>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1" grpId="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derecha 4"/>
          <p:cNvSpPr/>
          <p:nvPr/>
        </p:nvSpPr>
        <p:spPr>
          <a:xfrm>
            <a:off x="642937" y="239796"/>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CAPÍTULO III: Análisis de Datos</a:t>
            </a:r>
          </a:p>
        </p:txBody>
      </p:sp>
      <p:sp>
        <p:nvSpPr>
          <p:cNvPr id="6" name="Rectángulo 5"/>
          <p:cNvSpPr/>
          <p:nvPr/>
        </p:nvSpPr>
        <p:spPr>
          <a:xfrm>
            <a:off x="576262" y="1320790"/>
            <a:ext cx="3609976" cy="369332"/>
          </a:xfrm>
          <a:prstGeom prst="rect">
            <a:avLst/>
          </a:prstGeom>
        </p:spPr>
        <p:txBody>
          <a:bodyPr wrap="squar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Datos técnicos</a:t>
            </a:r>
          </a:p>
        </p:txBody>
      </p:sp>
      <p:sp>
        <p:nvSpPr>
          <p:cNvPr id="7" name="Rectángulo 6"/>
          <p:cNvSpPr/>
          <p:nvPr/>
        </p:nvSpPr>
        <p:spPr>
          <a:xfrm>
            <a:off x="576262" y="1843220"/>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Recursos</a:t>
            </a:r>
          </a:p>
        </p:txBody>
      </p:sp>
      <p:sp>
        <p:nvSpPr>
          <p:cNvPr id="8" name="Rectángulo 7"/>
          <p:cNvSpPr/>
          <p:nvPr/>
        </p:nvSpPr>
        <p:spPr>
          <a:xfrm>
            <a:off x="576262" y="2274256"/>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Equipo de implementación</a:t>
            </a:r>
          </a:p>
        </p:txBody>
      </p:sp>
      <p:sp>
        <p:nvSpPr>
          <p:cNvPr id="9" name="Rectángulo 8"/>
          <p:cNvSpPr/>
          <p:nvPr/>
        </p:nvSpPr>
        <p:spPr>
          <a:xfrm>
            <a:off x="576262" y="2736584"/>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Procesos</a:t>
            </a:r>
          </a:p>
        </p:txBody>
      </p:sp>
      <p:sp>
        <p:nvSpPr>
          <p:cNvPr id="10" name="Rectángulo 9"/>
          <p:cNvSpPr/>
          <p:nvPr/>
        </p:nvSpPr>
        <p:spPr>
          <a:xfrm>
            <a:off x="576262" y="3202797"/>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Cliente</a:t>
            </a:r>
          </a:p>
        </p:txBody>
      </p:sp>
      <p:sp>
        <p:nvSpPr>
          <p:cNvPr id="11" name="Rectángulo 10"/>
          <p:cNvSpPr/>
          <p:nvPr/>
        </p:nvSpPr>
        <p:spPr>
          <a:xfrm>
            <a:off x="576262" y="3620334"/>
            <a:ext cx="2127505" cy="369332"/>
          </a:xfrm>
          <a:prstGeom prst="rect">
            <a:avLst/>
          </a:prstGeom>
        </p:spPr>
        <p:txBody>
          <a:bodyPr wrap="non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Medio ambiente</a:t>
            </a:r>
          </a:p>
        </p:txBody>
      </p:sp>
      <p:sp>
        <p:nvSpPr>
          <p:cNvPr id="12" name="Rectángulo 11"/>
          <p:cNvSpPr/>
          <p:nvPr/>
        </p:nvSpPr>
        <p:spPr>
          <a:xfrm>
            <a:off x="5286377" y="1964750"/>
            <a:ext cx="4171948" cy="923330"/>
          </a:xfrm>
          <a:prstGeom prst="rect">
            <a:avLst/>
          </a:prstGeom>
        </p:spPr>
        <p:txBody>
          <a:bodyPr wrap="square">
            <a:spAutoFit/>
          </a:bodyPr>
          <a:lstStyle/>
          <a:p>
            <a:pPr algn="just"/>
            <a:r>
              <a:rPr lang="es-EC" dirty="0"/>
              <a:t>Demostrar la necesidad de establecer equipos de implementación compuestos tanto por recursos internos como externos.</a:t>
            </a:r>
          </a:p>
        </p:txBody>
      </p:sp>
      <p:sp>
        <p:nvSpPr>
          <p:cNvPr id="13" name="Flecha derecha 12"/>
          <p:cNvSpPr/>
          <p:nvPr/>
        </p:nvSpPr>
        <p:spPr>
          <a:xfrm>
            <a:off x="3810001" y="2211120"/>
            <a:ext cx="1290637" cy="585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p:cNvPicPr/>
          <p:nvPr/>
        </p:nvPicPr>
        <p:blipFill>
          <a:blip r:embed="rId2"/>
          <a:stretch>
            <a:fillRect/>
          </a:stretch>
        </p:blipFill>
        <p:spPr>
          <a:xfrm>
            <a:off x="545987" y="1877672"/>
            <a:ext cx="4601845" cy="368744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5" name="Pentagon 48"/>
          <p:cNvSpPr/>
          <p:nvPr/>
        </p:nvSpPr>
        <p:spPr>
          <a:xfrm>
            <a:off x="5393888" y="2593661"/>
            <a:ext cx="917661" cy="469091"/>
          </a:xfrm>
          <a:prstGeom prst="homePlate">
            <a:avLst>
              <a:gd name="adj" fmla="val 54918"/>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Rectangle 2"/>
          <p:cNvSpPr/>
          <p:nvPr/>
        </p:nvSpPr>
        <p:spPr>
          <a:xfrm>
            <a:off x="6319775" y="2603121"/>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400" dirty="0">
                <a:solidFill>
                  <a:srgbClr val="000000"/>
                </a:solidFill>
              </a:rPr>
              <a:t>61,46% no han sido removidos de sus cargos</a:t>
            </a:r>
          </a:p>
          <a:p>
            <a:pPr algn="ctr"/>
            <a:r>
              <a:rPr lang="es-ES" altLang="ko-KR" sz="1400" dirty="0">
                <a:solidFill>
                  <a:srgbClr val="000000"/>
                </a:solidFill>
              </a:rPr>
              <a:t>38,54% han sido removidos</a:t>
            </a:r>
            <a:endParaRPr lang="ko-KR" altLang="en-US" sz="1400" dirty="0">
              <a:solidFill>
                <a:srgbClr val="000000"/>
              </a:solidFill>
            </a:endParaRPr>
          </a:p>
        </p:txBody>
      </p:sp>
      <p:sp>
        <p:nvSpPr>
          <p:cNvPr id="17" name="Pentagon 107"/>
          <p:cNvSpPr/>
          <p:nvPr/>
        </p:nvSpPr>
        <p:spPr>
          <a:xfrm>
            <a:off x="5424361" y="3300997"/>
            <a:ext cx="870149" cy="441936"/>
          </a:xfrm>
          <a:prstGeom prst="homePlate">
            <a:avLst>
              <a:gd name="adj" fmla="val 54918"/>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Rectangle 2"/>
          <p:cNvSpPr/>
          <p:nvPr/>
        </p:nvSpPr>
        <p:spPr>
          <a:xfrm>
            <a:off x="6319775" y="3300997"/>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tLang="ko-KR" sz="1400" dirty="0">
                <a:solidFill>
                  <a:srgbClr val="000000"/>
                </a:solidFill>
              </a:rPr>
              <a:t>50% técnicos, 5,21% funcionales, 44,79 ambos</a:t>
            </a:r>
            <a:endParaRPr lang="ko-KR" altLang="en-US" sz="1400" dirty="0">
              <a:solidFill>
                <a:srgbClr val="000000"/>
              </a:solidFill>
            </a:endParaRPr>
          </a:p>
        </p:txBody>
      </p:sp>
      <p:sp>
        <p:nvSpPr>
          <p:cNvPr id="19" name="Pentagon 114"/>
          <p:cNvSpPr/>
          <p:nvPr/>
        </p:nvSpPr>
        <p:spPr>
          <a:xfrm>
            <a:off x="5424361" y="3998873"/>
            <a:ext cx="870149" cy="441936"/>
          </a:xfrm>
          <a:prstGeom prst="homePlate">
            <a:avLst>
              <a:gd name="adj" fmla="val 54918"/>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Rectangle 2"/>
          <p:cNvSpPr/>
          <p:nvPr/>
        </p:nvSpPr>
        <p:spPr>
          <a:xfrm>
            <a:off x="6319775" y="3998873"/>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94,79% si tenían experiencia</a:t>
            </a:r>
            <a:endParaRPr lang="ko-KR" altLang="en-US" sz="1600" dirty="0">
              <a:solidFill>
                <a:srgbClr val="000000"/>
              </a:solidFill>
            </a:endParaRPr>
          </a:p>
        </p:txBody>
      </p:sp>
      <p:sp>
        <p:nvSpPr>
          <p:cNvPr id="21" name="Pentagon 121"/>
          <p:cNvSpPr/>
          <p:nvPr/>
        </p:nvSpPr>
        <p:spPr>
          <a:xfrm>
            <a:off x="5424361" y="4696749"/>
            <a:ext cx="870149" cy="441936"/>
          </a:xfrm>
          <a:prstGeom prst="homePlate">
            <a:avLst>
              <a:gd name="adj" fmla="val 54918"/>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Rectangle 2"/>
          <p:cNvSpPr/>
          <p:nvPr/>
        </p:nvSpPr>
        <p:spPr>
          <a:xfrm>
            <a:off x="6319775" y="4696749"/>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500" dirty="0">
                <a:solidFill>
                  <a:srgbClr val="000000"/>
                </a:solidFill>
              </a:rPr>
              <a:t>47,37% si y 52,63 no han desarrollado planes de capacitación</a:t>
            </a:r>
            <a:endParaRPr lang="ko-KR" altLang="en-US" sz="1500" dirty="0">
              <a:solidFill>
                <a:srgbClr val="000000"/>
              </a:solidFill>
            </a:endParaRPr>
          </a:p>
        </p:txBody>
      </p:sp>
      <p:pic>
        <p:nvPicPr>
          <p:cNvPr id="28" name="Imagen 27"/>
          <p:cNvPicPr/>
          <p:nvPr/>
        </p:nvPicPr>
        <p:blipFill>
          <a:blip r:embed="rId3"/>
          <a:stretch>
            <a:fillRect/>
          </a:stretch>
        </p:blipFill>
        <p:spPr>
          <a:xfrm>
            <a:off x="616422" y="2016858"/>
            <a:ext cx="4631690" cy="37115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9" name="Imagen 28"/>
          <p:cNvPicPr/>
          <p:nvPr/>
        </p:nvPicPr>
        <p:blipFill>
          <a:blip r:embed="rId4"/>
          <a:stretch>
            <a:fillRect/>
          </a:stretch>
        </p:blipFill>
        <p:spPr>
          <a:xfrm>
            <a:off x="654348" y="2154774"/>
            <a:ext cx="4633595" cy="371284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0" name="Imagen 29"/>
          <p:cNvPicPr/>
          <p:nvPr/>
        </p:nvPicPr>
        <p:blipFill>
          <a:blip r:embed="rId5"/>
          <a:stretch>
            <a:fillRect/>
          </a:stretch>
        </p:blipFill>
        <p:spPr>
          <a:xfrm>
            <a:off x="693553" y="2287164"/>
            <a:ext cx="4661535" cy="373507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125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3" presetClass="path" presetSubtype="0" accel="50000" decel="50000" fill="hold" grpId="0" nodeType="clickEffect">
                                  <p:stCondLst>
                                    <p:cond delay="0"/>
                                  </p:stCondLst>
                                  <p:childTnLst>
                                    <p:animMotion origin="layout" path="M 4.375E-6 0.06968 L 0.125 0.06968 C 0.18099 0.06968 0.25 0.0007 0.25 -0.05532 L 0.25 -0.18032 " pathEditMode="relative" rAng="0" ptsTypes="AAAA">
                                      <p:cBhvr>
                                        <p:cTn id="30" dur="2000" fill="hold"/>
                                        <p:tgtEl>
                                          <p:spTgt spid="8"/>
                                        </p:tgtEl>
                                        <p:attrNameLst>
                                          <p:attrName>ppt_x</p:attrName>
                                          <p:attrName>ppt_y</p:attrName>
                                        </p:attrNameLst>
                                      </p:cBhvr>
                                      <p:rCtr x="12500" y="-12500"/>
                                    </p:animMotion>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5"/>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7"/>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0"/>
                                        <p:tgtEl>
                                          <p:spTgt spid="19"/>
                                        </p:tgtEl>
                                      </p:cBhvr>
                                    </p:animEffect>
                                    <p:anim calcmode="lin" valueType="num">
                                      <p:cBhvr>
                                        <p:cTn id="91" dur="1000" fill="hold"/>
                                        <p:tgtEl>
                                          <p:spTgt spid="19"/>
                                        </p:tgtEl>
                                        <p:attrNameLst>
                                          <p:attrName>ppt_x</p:attrName>
                                        </p:attrNameLst>
                                      </p:cBhvr>
                                      <p:tavLst>
                                        <p:tav tm="0">
                                          <p:val>
                                            <p:strVal val="#ppt_x"/>
                                          </p:val>
                                        </p:tav>
                                        <p:tav tm="100000">
                                          <p:val>
                                            <p:strVal val="#ppt_x"/>
                                          </p:val>
                                        </p:tav>
                                      </p:tavLst>
                                    </p:anim>
                                    <p:anim calcmode="lin" valueType="num">
                                      <p:cBhvr>
                                        <p:cTn id="92" dur="1000" fill="hold"/>
                                        <p:tgtEl>
                                          <p:spTgt spid="1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1000"/>
                                        <p:tgtEl>
                                          <p:spTgt spid="20"/>
                                        </p:tgtEl>
                                      </p:cBhvr>
                                    </p:animEffect>
                                    <p:anim calcmode="lin" valueType="num">
                                      <p:cBhvr>
                                        <p:cTn id="96" dur="1000" fill="hold"/>
                                        <p:tgtEl>
                                          <p:spTgt spid="20"/>
                                        </p:tgtEl>
                                        <p:attrNameLst>
                                          <p:attrName>ppt_x</p:attrName>
                                        </p:attrNameLst>
                                      </p:cBhvr>
                                      <p:tavLst>
                                        <p:tav tm="0">
                                          <p:val>
                                            <p:strVal val="#ppt_x"/>
                                          </p:val>
                                        </p:tav>
                                        <p:tav tm="100000">
                                          <p:val>
                                            <p:strVal val="#ppt_x"/>
                                          </p:val>
                                        </p:tav>
                                      </p:tavLst>
                                    </p:anim>
                                    <p:anim calcmode="lin" valueType="num">
                                      <p:cBhvr>
                                        <p:cTn id="9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19"/>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20"/>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anim calcmode="lin" valueType="num">
                                      <p:cBhvr>
                                        <p:cTn id="111" dur="1000" fill="hold"/>
                                        <p:tgtEl>
                                          <p:spTgt spid="22"/>
                                        </p:tgtEl>
                                        <p:attrNameLst>
                                          <p:attrName>ppt_x</p:attrName>
                                        </p:attrNameLst>
                                      </p:cBhvr>
                                      <p:tavLst>
                                        <p:tav tm="0">
                                          <p:val>
                                            <p:strVal val="#ppt_x"/>
                                          </p:val>
                                        </p:tav>
                                        <p:tav tm="100000">
                                          <p:val>
                                            <p:strVal val="#ppt_x"/>
                                          </p:val>
                                        </p:tav>
                                      </p:tavLst>
                                    </p:anim>
                                    <p:anim calcmode="lin" valueType="num">
                                      <p:cBhvr>
                                        <p:cTn id="112" dur="1000" fill="hold"/>
                                        <p:tgtEl>
                                          <p:spTgt spid="2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1000"/>
                                        <p:tgtEl>
                                          <p:spTgt spid="30"/>
                                        </p:tgtEl>
                                      </p:cBhvr>
                                    </p:animEffect>
                                    <p:anim calcmode="lin" valueType="num">
                                      <p:cBhvr>
                                        <p:cTn id="121" dur="1000" fill="hold"/>
                                        <p:tgtEl>
                                          <p:spTgt spid="30"/>
                                        </p:tgtEl>
                                        <p:attrNameLst>
                                          <p:attrName>ppt_x</p:attrName>
                                        </p:attrNameLst>
                                      </p:cBhvr>
                                      <p:tavLst>
                                        <p:tav tm="0">
                                          <p:val>
                                            <p:strVal val="#ppt_x"/>
                                          </p:val>
                                        </p:tav>
                                        <p:tav tm="100000">
                                          <p:val>
                                            <p:strVal val="#ppt_x"/>
                                          </p:val>
                                        </p:tav>
                                      </p:tavLst>
                                    </p:anim>
                                    <p:anim calcmode="lin" valueType="num">
                                      <p:cBhvr>
                                        <p:cTn id="1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22"/>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1"/>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2" grpId="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CAPITULO III: Análisis de Datos</a:t>
            </a:r>
          </a:p>
        </p:txBody>
      </p:sp>
      <p:sp>
        <p:nvSpPr>
          <p:cNvPr id="5" name="Rectángulo 4"/>
          <p:cNvSpPr/>
          <p:nvPr/>
        </p:nvSpPr>
        <p:spPr>
          <a:xfrm>
            <a:off x="576262" y="1320790"/>
            <a:ext cx="3609976" cy="369332"/>
          </a:xfrm>
          <a:prstGeom prst="rect">
            <a:avLst/>
          </a:prstGeom>
        </p:spPr>
        <p:txBody>
          <a:bodyPr wrap="squar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Datos técnicos</a:t>
            </a:r>
          </a:p>
        </p:txBody>
      </p:sp>
      <p:sp>
        <p:nvSpPr>
          <p:cNvPr id="6" name="Rectángulo 5"/>
          <p:cNvSpPr/>
          <p:nvPr/>
        </p:nvSpPr>
        <p:spPr>
          <a:xfrm>
            <a:off x="576262" y="1843220"/>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Recursos</a:t>
            </a:r>
          </a:p>
        </p:txBody>
      </p:sp>
      <p:sp>
        <p:nvSpPr>
          <p:cNvPr id="7" name="Rectángulo 6"/>
          <p:cNvSpPr/>
          <p:nvPr/>
        </p:nvSpPr>
        <p:spPr>
          <a:xfrm>
            <a:off x="576262" y="2281515"/>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Equipo de implementación</a:t>
            </a:r>
          </a:p>
        </p:txBody>
      </p:sp>
      <p:sp>
        <p:nvSpPr>
          <p:cNvPr id="8" name="Rectángulo 7"/>
          <p:cNvSpPr/>
          <p:nvPr/>
        </p:nvSpPr>
        <p:spPr>
          <a:xfrm>
            <a:off x="576262" y="2759447"/>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Procesos</a:t>
            </a:r>
          </a:p>
        </p:txBody>
      </p:sp>
      <p:sp>
        <p:nvSpPr>
          <p:cNvPr id="9" name="Rectángulo 8"/>
          <p:cNvSpPr/>
          <p:nvPr/>
        </p:nvSpPr>
        <p:spPr>
          <a:xfrm>
            <a:off x="576262" y="3280203"/>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Cliente</a:t>
            </a:r>
          </a:p>
        </p:txBody>
      </p:sp>
      <p:sp>
        <p:nvSpPr>
          <p:cNvPr id="10" name="Rectángulo 9"/>
          <p:cNvSpPr/>
          <p:nvPr/>
        </p:nvSpPr>
        <p:spPr>
          <a:xfrm>
            <a:off x="576262" y="3717891"/>
            <a:ext cx="2127505" cy="369332"/>
          </a:xfrm>
          <a:prstGeom prst="rect">
            <a:avLst/>
          </a:prstGeom>
        </p:spPr>
        <p:txBody>
          <a:bodyPr wrap="non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Medio ambiente</a:t>
            </a:r>
          </a:p>
        </p:txBody>
      </p:sp>
      <p:sp>
        <p:nvSpPr>
          <p:cNvPr id="11" name="Rectángulo 10"/>
          <p:cNvSpPr/>
          <p:nvPr/>
        </p:nvSpPr>
        <p:spPr>
          <a:xfrm>
            <a:off x="5614990" y="1985226"/>
            <a:ext cx="6000748" cy="1477328"/>
          </a:xfrm>
          <a:prstGeom prst="rect">
            <a:avLst/>
          </a:prstGeom>
        </p:spPr>
        <p:txBody>
          <a:bodyPr wrap="square">
            <a:spAutoFit/>
          </a:bodyPr>
          <a:lstStyle/>
          <a:p>
            <a:pPr algn="just"/>
            <a:r>
              <a:rPr lang="es-EC" dirty="0"/>
              <a:t>Identificar los tipos de documento electrónicos que han incursionado y la clase de inconveniente que han experimentado al igual que los posibles cambios que deben desarrollarse a nivel comercial y legal</a:t>
            </a:r>
          </a:p>
          <a:p>
            <a:r>
              <a:rPr lang="es-EC" dirty="0"/>
              <a:t> </a:t>
            </a:r>
          </a:p>
        </p:txBody>
      </p:sp>
      <p:sp>
        <p:nvSpPr>
          <p:cNvPr id="12" name="Flecha derecha 11"/>
          <p:cNvSpPr/>
          <p:nvPr/>
        </p:nvSpPr>
        <p:spPr>
          <a:xfrm>
            <a:off x="2500314" y="2669627"/>
            <a:ext cx="1290637" cy="585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p:cNvPicPr/>
          <p:nvPr/>
        </p:nvPicPr>
        <p:blipFill>
          <a:blip r:embed="rId2"/>
          <a:stretch>
            <a:fillRect/>
          </a:stretch>
        </p:blipFill>
        <p:spPr>
          <a:xfrm>
            <a:off x="874700" y="1505456"/>
            <a:ext cx="5194300" cy="41624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4" name="Pentagon 48"/>
          <p:cNvSpPr/>
          <p:nvPr/>
        </p:nvSpPr>
        <p:spPr>
          <a:xfrm>
            <a:off x="6458414" y="1778843"/>
            <a:ext cx="917661" cy="469091"/>
          </a:xfrm>
          <a:prstGeom prst="homePlate">
            <a:avLst>
              <a:gd name="adj" fmla="val 54918"/>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Rectangle 2"/>
          <p:cNvSpPr/>
          <p:nvPr/>
        </p:nvSpPr>
        <p:spPr>
          <a:xfrm>
            <a:off x="7384301" y="1788303"/>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87,50% Si han modificado sus procesos</a:t>
            </a:r>
            <a:endParaRPr lang="ko-KR" altLang="en-US" sz="1600" dirty="0">
              <a:solidFill>
                <a:srgbClr val="000000"/>
              </a:solidFill>
            </a:endParaRPr>
          </a:p>
        </p:txBody>
      </p:sp>
      <p:sp>
        <p:nvSpPr>
          <p:cNvPr id="16" name="Pentagon 107"/>
          <p:cNvSpPr/>
          <p:nvPr/>
        </p:nvSpPr>
        <p:spPr>
          <a:xfrm>
            <a:off x="6488887" y="2486179"/>
            <a:ext cx="870149" cy="441936"/>
          </a:xfrm>
          <a:prstGeom prst="homePlate">
            <a:avLst>
              <a:gd name="adj" fmla="val 54918"/>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Rectangle 2"/>
          <p:cNvSpPr/>
          <p:nvPr/>
        </p:nvSpPr>
        <p:spPr>
          <a:xfrm>
            <a:off x="7384301" y="2486179"/>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tLang="ko-KR" dirty="0">
                <a:solidFill>
                  <a:srgbClr val="000000"/>
                </a:solidFill>
              </a:rPr>
              <a:t>42,11% FC,NC,ND,GR,CR</a:t>
            </a:r>
            <a:endParaRPr lang="ko-KR" altLang="en-US" sz="1600" dirty="0">
              <a:solidFill>
                <a:srgbClr val="000000"/>
              </a:solidFill>
            </a:endParaRPr>
          </a:p>
        </p:txBody>
      </p:sp>
      <p:sp>
        <p:nvSpPr>
          <p:cNvPr id="18" name="Pentagon 114"/>
          <p:cNvSpPr/>
          <p:nvPr/>
        </p:nvSpPr>
        <p:spPr>
          <a:xfrm>
            <a:off x="6526186" y="3267137"/>
            <a:ext cx="870149" cy="980134"/>
          </a:xfrm>
          <a:prstGeom prst="homePlate">
            <a:avLst>
              <a:gd name="adj" fmla="val 54918"/>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 name="Rectangle 2"/>
          <p:cNvSpPr/>
          <p:nvPr/>
        </p:nvSpPr>
        <p:spPr>
          <a:xfrm>
            <a:off x="7442933" y="3253041"/>
            <a:ext cx="4329717" cy="99423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solidFill>
                <a:srgbClr val="000000"/>
              </a:solidFill>
            </a:endParaRPr>
          </a:p>
        </p:txBody>
      </p:sp>
      <p:pic>
        <p:nvPicPr>
          <p:cNvPr id="27" name="Imagen 26"/>
          <p:cNvPicPr/>
          <p:nvPr/>
        </p:nvPicPr>
        <p:blipFill>
          <a:blip r:embed="rId3"/>
          <a:stretch>
            <a:fillRect/>
          </a:stretch>
        </p:blipFill>
        <p:spPr>
          <a:xfrm>
            <a:off x="946138" y="1576387"/>
            <a:ext cx="5148127" cy="394077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1" name="Imagen 30"/>
          <p:cNvPicPr/>
          <p:nvPr/>
        </p:nvPicPr>
        <p:blipFill>
          <a:blip r:embed="rId4"/>
          <a:stretch>
            <a:fillRect/>
          </a:stretch>
        </p:blipFill>
        <p:spPr>
          <a:xfrm>
            <a:off x="1029794" y="1628660"/>
            <a:ext cx="4980814" cy="391601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 xmlns:a16="http://schemas.microsoft.com/office/drawing/2014/main" id="{8F14379F-5BF8-4981-810B-C3C017CF6AE4}"/>
              </a:ext>
            </a:extLst>
          </p:cNvPr>
          <p:cNvSpPr txBox="1"/>
          <p:nvPr/>
        </p:nvSpPr>
        <p:spPr>
          <a:xfrm>
            <a:off x="7741806" y="3306454"/>
            <a:ext cx="4030844" cy="830997"/>
          </a:xfrm>
          <a:prstGeom prst="rect">
            <a:avLst/>
          </a:prstGeom>
          <a:noFill/>
        </p:spPr>
        <p:txBody>
          <a:bodyPr wrap="square" rtlCol="0">
            <a:spAutoFit/>
          </a:bodyPr>
          <a:lstStyle/>
          <a:p>
            <a:pPr algn="ctr"/>
            <a:r>
              <a:rPr lang="es-ES" altLang="ko-KR" sz="1600" dirty="0">
                <a:solidFill>
                  <a:srgbClr val="000000"/>
                </a:solidFill>
              </a:rPr>
              <a:t>Anulación de Documentos, Cambio de Fecha de Facturas, Refacturación, Recepción de Doc. Electrónicos Muestras-Don-Autoconsumos</a:t>
            </a:r>
            <a:endParaRPr lang="ko-KR" altLang="en-US" sz="1600" dirty="0">
              <a:solidFill>
                <a:srgbClr val="000000"/>
              </a:solidFill>
            </a:endParaRPr>
          </a:p>
        </p:txBody>
      </p:sp>
    </p:spTree>
    <p:extLst>
      <p:ext uri="{BB962C8B-B14F-4D97-AF65-F5344CB8AC3E}">
        <p14:creationId xmlns:p14="http://schemas.microsoft.com/office/powerpoint/2010/main" val="368593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3" presetClass="path" presetSubtype="0" accel="50000" decel="50000" fill="hold" grpId="0" nodeType="clickEffect">
                                  <p:stCondLst>
                                    <p:cond delay="0"/>
                                  </p:stCondLst>
                                  <p:childTnLst>
                                    <p:animMotion origin="layout" path="M 4.375E-6 0.02291 L 0.125 0.02291 C 0.18099 0.02291 0.25 -0.04607 0.25 -0.10209 L 0.25 -0.22709 " pathEditMode="relative" rAng="0" ptsTypes="AAAA">
                                      <p:cBhvr>
                                        <p:cTn id="30" dur="2000" fill="hold"/>
                                        <p:tgtEl>
                                          <p:spTgt spid="8"/>
                                        </p:tgtEl>
                                        <p:attrNameLst>
                                          <p:attrName>ppt_x</p:attrName>
                                          <p:attrName>ppt_y</p:attrName>
                                        </p:attrNameLst>
                                      </p:cBhvr>
                                      <p:rCtr x="12500" y="-12500"/>
                                    </p:animMotion>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3"/>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7"/>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anim calcmode="lin" valueType="num">
                                      <p:cBhvr>
                                        <p:cTn id="91" dur="1000" fill="hold"/>
                                        <p:tgtEl>
                                          <p:spTgt spid="18"/>
                                        </p:tgtEl>
                                        <p:attrNameLst>
                                          <p:attrName>ppt_x</p:attrName>
                                        </p:attrNameLst>
                                      </p:cBhvr>
                                      <p:tavLst>
                                        <p:tav tm="0">
                                          <p:val>
                                            <p:strVal val="#ppt_x"/>
                                          </p:val>
                                        </p:tav>
                                        <p:tav tm="100000">
                                          <p:val>
                                            <p:strVal val="#ppt_x"/>
                                          </p:val>
                                        </p:tav>
                                      </p:tavLst>
                                    </p:anim>
                                    <p:anim calcmode="lin" valueType="num">
                                      <p:cBhvr>
                                        <p:cTn id="92" dur="1000" fill="hold"/>
                                        <p:tgtEl>
                                          <p:spTgt spid="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1000"/>
                                        <p:tgtEl>
                                          <p:spTgt spid="19"/>
                                        </p:tgtEl>
                                      </p:cBhvr>
                                    </p:animEffect>
                                    <p:anim calcmode="lin" valueType="num">
                                      <p:cBhvr>
                                        <p:cTn id="96" dur="1000" fill="hold"/>
                                        <p:tgtEl>
                                          <p:spTgt spid="19"/>
                                        </p:tgtEl>
                                        <p:attrNameLst>
                                          <p:attrName>ppt_x</p:attrName>
                                        </p:attrNameLst>
                                      </p:cBhvr>
                                      <p:tavLst>
                                        <p:tav tm="0">
                                          <p:val>
                                            <p:strVal val="#ppt_x"/>
                                          </p:val>
                                        </p:tav>
                                        <p:tav tm="100000">
                                          <p:val>
                                            <p:strVal val="#ppt_x"/>
                                          </p:val>
                                        </p:tav>
                                      </p:tavLst>
                                    </p:anim>
                                    <p:anim calcmode="lin" valueType="num">
                                      <p:cBhvr>
                                        <p:cTn id="97" dur="1000" fill="hold"/>
                                        <p:tgtEl>
                                          <p:spTgt spid="1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1000"/>
                                        <p:tgtEl>
                                          <p:spTgt spid="2"/>
                                        </p:tgtEl>
                                      </p:cBhvr>
                                    </p:animEffect>
                                    <p:anim calcmode="lin" valueType="num">
                                      <p:cBhvr>
                                        <p:cTn id="101" dur="1000" fill="hold"/>
                                        <p:tgtEl>
                                          <p:spTgt spid="2"/>
                                        </p:tgtEl>
                                        <p:attrNameLst>
                                          <p:attrName>ppt_x</p:attrName>
                                        </p:attrNameLst>
                                      </p:cBhvr>
                                      <p:tavLst>
                                        <p:tav tm="0">
                                          <p:val>
                                            <p:strVal val="#ppt_x"/>
                                          </p:val>
                                        </p:tav>
                                        <p:tav tm="100000">
                                          <p:val>
                                            <p:strVal val="#ppt_x"/>
                                          </p:val>
                                        </p:tav>
                                      </p:tavLst>
                                    </p:anim>
                                    <p:anim calcmode="lin" valueType="num">
                                      <p:cBhvr>
                                        <p:cTn id="10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3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9"/>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1" grpId="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derecha 4"/>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CAPÍTULO III: Análisis de Datos</a:t>
            </a:r>
          </a:p>
        </p:txBody>
      </p:sp>
      <p:sp>
        <p:nvSpPr>
          <p:cNvPr id="6" name="Rectángulo 5"/>
          <p:cNvSpPr/>
          <p:nvPr/>
        </p:nvSpPr>
        <p:spPr>
          <a:xfrm>
            <a:off x="576262" y="1320790"/>
            <a:ext cx="3609976" cy="369332"/>
          </a:xfrm>
          <a:prstGeom prst="rect">
            <a:avLst/>
          </a:prstGeom>
        </p:spPr>
        <p:txBody>
          <a:bodyPr wrap="squar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Datos técnicos</a:t>
            </a:r>
          </a:p>
        </p:txBody>
      </p:sp>
      <p:sp>
        <p:nvSpPr>
          <p:cNvPr id="7" name="Rectángulo 6"/>
          <p:cNvSpPr/>
          <p:nvPr/>
        </p:nvSpPr>
        <p:spPr>
          <a:xfrm>
            <a:off x="576262" y="1753882"/>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Recursos</a:t>
            </a:r>
          </a:p>
        </p:txBody>
      </p:sp>
      <p:sp>
        <p:nvSpPr>
          <p:cNvPr id="8" name="Rectángulo 7"/>
          <p:cNvSpPr/>
          <p:nvPr/>
        </p:nvSpPr>
        <p:spPr>
          <a:xfrm>
            <a:off x="576262" y="2186345"/>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Equipo de implementación</a:t>
            </a:r>
          </a:p>
        </p:txBody>
      </p:sp>
      <p:sp>
        <p:nvSpPr>
          <p:cNvPr id="9" name="Rectángulo 8"/>
          <p:cNvSpPr/>
          <p:nvPr/>
        </p:nvSpPr>
        <p:spPr>
          <a:xfrm>
            <a:off x="576262" y="2559456"/>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Procesos</a:t>
            </a:r>
          </a:p>
        </p:txBody>
      </p:sp>
      <p:sp>
        <p:nvSpPr>
          <p:cNvPr id="10" name="Rectángulo 9"/>
          <p:cNvSpPr/>
          <p:nvPr/>
        </p:nvSpPr>
        <p:spPr>
          <a:xfrm>
            <a:off x="576262" y="3025669"/>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Cliente</a:t>
            </a:r>
          </a:p>
        </p:txBody>
      </p:sp>
      <p:sp>
        <p:nvSpPr>
          <p:cNvPr id="11" name="Rectángulo 10"/>
          <p:cNvSpPr/>
          <p:nvPr/>
        </p:nvSpPr>
        <p:spPr>
          <a:xfrm>
            <a:off x="580643" y="3458132"/>
            <a:ext cx="2127505" cy="369332"/>
          </a:xfrm>
          <a:prstGeom prst="rect">
            <a:avLst/>
          </a:prstGeom>
        </p:spPr>
        <p:txBody>
          <a:bodyPr wrap="non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Medio ambiente</a:t>
            </a:r>
          </a:p>
        </p:txBody>
      </p:sp>
      <p:sp>
        <p:nvSpPr>
          <p:cNvPr id="12" name="Rectángulo 11"/>
          <p:cNvSpPr/>
          <p:nvPr/>
        </p:nvSpPr>
        <p:spPr>
          <a:xfrm>
            <a:off x="3871914" y="2523734"/>
            <a:ext cx="6000748" cy="1477328"/>
          </a:xfrm>
          <a:prstGeom prst="rect">
            <a:avLst/>
          </a:prstGeom>
        </p:spPr>
        <p:txBody>
          <a:bodyPr wrap="square">
            <a:spAutoFit/>
          </a:bodyPr>
          <a:lstStyle/>
          <a:p>
            <a:pPr algn="just"/>
            <a:r>
              <a:rPr lang="es-EC" dirty="0"/>
              <a:t>Analizar la problemática generada para los clientes en lo relacionado a consulta y reimpresión de documentos, seguridad de los mismos y soporte que la empresa emisora pueda proporcionar al cliente.</a:t>
            </a:r>
          </a:p>
          <a:p>
            <a:pPr algn="just"/>
            <a:r>
              <a:rPr lang="es-EC" dirty="0"/>
              <a:t> </a:t>
            </a:r>
          </a:p>
        </p:txBody>
      </p:sp>
      <p:sp>
        <p:nvSpPr>
          <p:cNvPr id="13" name="Flecha derecha 12"/>
          <p:cNvSpPr/>
          <p:nvPr/>
        </p:nvSpPr>
        <p:spPr>
          <a:xfrm>
            <a:off x="2381250" y="2879238"/>
            <a:ext cx="1290637" cy="585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p:cNvPicPr/>
          <p:nvPr/>
        </p:nvPicPr>
        <p:blipFill>
          <a:blip r:embed="rId2"/>
          <a:stretch>
            <a:fillRect/>
          </a:stretch>
        </p:blipFill>
        <p:spPr>
          <a:xfrm>
            <a:off x="725359" y="1547942"/>
            <a:ext cx="4631690" cy="37115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5" name="Pentagon 48"/>
          <p:cNvSpPr/>
          <p:nvPr/>
        </p:nvSpPr>
        <p:spPr>
          <a:xfrm>
            <a:off x="5746375" y="1777550"/>
            <a:ext cx="917661" cy="469091"/>
          </a:xfrm>
          <a:prstGeom prst="homePlate">
            <a:avLst>
              <a:gd name="adj" fmla="val 54918"/>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Rectangle 2"/>
          <p:cNvSpPr/>
          <p:nvPr/>
        </p:nvSpPr>
        <p:spPr>
          <a:xfrm>
            <a:off x="6672262" y="1787010"/>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50% aún no reciben mercadería sin documentos</a:t>
            </a:r>
            <a:endParaRPr lang="ko-KR" altLang="en-US" sz="1600" dirty="0">
              <a:solidFill>
                <a:srgbClr val="000000"/>
              </a:solidFill>
            </a:endParaRPr>
          </a:p>
        </p:txBody>
      </p:sp>
      <p:sp>
        <p:nvSpPr>
          <p:cNvPr id="17" name="Pentagon 107"/>
          <p:cNvSpPr/>
          <p:nvPr/>
        </p:nvSpPr>
        <p:spPr>
          <a:xfrm>
            <a:off x="5776848" y="2484886"/>
            <a:ext cx="870149" cy="441936"/>
          </a:xfrm>
          <a:prstGeom prst="homePlate">
            <a:avLst>
              <a:gd name="adj" fmla="val 54918"/>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Rectangle 2"/>
          <p:cNvSpPr/>
          <p:nvPr/>
        </p:nvSpPr>
        <p:spPr>
          <a:xfrm>
            <a:off x="6672262" y="2484886"/>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tLang="ko-KR" dirty="0">
                <a:solidFill>
                  <a:srgbClr val="000000"/>
                </a:solidFill>
              </a:rPr>
              <a:t>89,58% fallas en envío de información</a:t>
            </a:r>
            <a:endParaRPr lang="ko-KR" altLang="en-US" sz="1600" dirty="0">
              <a:solidFill>
                <a:srgbClr val="000000"/>
              </a:solidFill>
            </a:endParaRPr>
          </a:p>
        </p:txBody>
      </p:sp>
      <p:sp>
        <p:nvSpPr>
          <p:cNvPr id="21" name="Pentagon 121"/>
          <p:cNvSpPr/>
          <p:nvPr/>
        </p:nvSpPr>
        <p:spPr>
          <a:xfrm>
            <a:off x="5776848" y="3880638"/>
            <a:ext cx="870149" cy="441936"/>
          </a:xfrm>
          <a:prstGeom prst="homePlate">
            <a:avLst>
              <a:gd name="adj" fmla="val 54918"/>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Rectangle 2"/>
          <p:cNvSpPr/>
          <p:nvPr/>
        </p:nvSpPr>
        <p:spPr>
          <a:xfrm>
            <a:off x="6672262" y="3880638"/>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51,06% web, 38,30% call center</a:t>
            </a:r>
            <a:endParaRPr lang="ko-KR" altLang="en-US" sz="1600" dirty="0">
              <a:solidFill>
                <a:srgbClr val="000000"/>
              </a:solidFill>
            </a:endParaRPr>
          </a:p>
        </p:txBody>
      </p:sp>
      <p:sp>
        <p:nvSpPr>
          <p:cNvPr id="23" name="Pentagon 128"/>
          <p:cNvSpPr/>
          <p:nvPr/>
        </p:nvSpPr>
        <p:spPr>
          <a:xfrm>
            <a:off x="5776848" y="4578512"/>
            <a:ext cx="870149" cy="441936"/>
          </a:xfrm>
          <a:prstGeom prst="homePlate">
            <a:avLst>
              <a:gd name="adj" fmla="val 54918"/>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4" name="Rectangle 2"/>
          <p:cNvSpPr/>
          <p:nvPr/>
        </p:nvSpPr>
        <p:spPr>
          <a:xfrm>
            <a:off x="6672262" y="4578512"/>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89,58% estrategias de contingencia</a:t>
            </a:r>
            <a:endParaRPr lang="ko-KR" altLang="en-US" sz="1600" dirty="0">
              <a:solidFill>
                <a:srgbClr val="000000"/>
              </a:solidFill>
            </a:endParaRPr>
          </a:p>
        </p:txBody>
      </p:sp>
      <p:pic>
        <p:nvPicPr>
          <p:cNvPr id="28" name="Imagen 27"/>
          <p:cNvPicPr/>
          <p:nvPr/>
        </p:nvPicPr>
        <p:blipFill>
          <a:blip r:embed="rId3"/>
          <a:stretch>
            <a:fillRect/>
          </a:stretch>
        </p:blipFill>
        <p:spPr>
          <a:xfrm>
            <a:off x="848549" y="1581278"/>
            <a:ext cx="4612005" cy="36957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0" name="Imagen 29"/>
          <p:cNvPicPr/>
          <p:nvPr/>
        </p:nvPicPr>
        <p:blipFill>
          <a:blip r:embed="rId4"/>
          <a:stretch>
            <a:fillRect/>
          </a:stretch>
        </p:blipFill>
        <p:spPr>
          <a:xfrm>
            <a:off x="828864" y="1723458"/>
            <a:ext cx="4631690" cy="37115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1" name="Imagen 30"/>
          <p:cNvPicPr/>
          <p:nvPr/>
        </p:nvPicPr>
        <p:blipFill>
          <a:blip r:embed="rId5"/>
          <a:stretch>
            <a:fillRect/>
          </a:stretch>
        </p:blipFill>
        <p:spPr>
          <a:xfrm>
            <a:off x="856775" y="1852445"/>
            <a:ext cx="4612005" cy="36957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01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3" presetClass="path" presetSubtype="0" accel="50000" decel="50000" fill="hold" grpId="0" nodeType="clickEffect">
                                  <p:stCondLst>
                                    <p:cond delay="0"/>
                                  </p:stCondLst>
                                  <p:childTnLst>
                                    <p:animMotion origin="layout" path="M 4.375E-6 -0.02917 L 0.125 -0.02917 C 0.18099 -0.02917 0.25 -0.09815 0.25 -0.15417 L 0.25 -0.27917 " pathEditMode="relative" rAng="0" ptsTypes="AAAA">
                                      <p:cBhvr>
                                        <p:cTn id="30" dur="2000" fill="hold"/>
                                        <p:tgtEl>
                                          <p:spTgt spid="10"/>
                                        </p:tgtEl>
                                        <p:attrNameLst>
                                          <p:attrName>ppt_x</p:attrName>
                                          <p:attrName>ppt_y</p:attrName>
                                        </p:attrNameLst>
                                      </p:cBhvr>
                                      <p:rCtr x="12500" y="-12500"/>
                                    </p:animMotion>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5"/>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7"/>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anim calcmode="lin" valueType="num">
                                      <p:cBhvr>
                                        <p:cTn id="86" dur="1000" fill="hold"/>
                                        <p:tgtEl>
                                          <p:spTgt spid="30"/>
                                        </p:tgtEl>
                                        <p:attrNameLst>
                                          <p:attrName>ppt_x</p:attrName>
                                        </p:attrNameLst>
                                      </p:cBhvr>
                                      <p:tavLst>
                                        <p:tav tm="0">
                                          <p:val>
                                            <p:strVal val="#ppt_x"/>
                                          </p:val>
                                        </p:tav>
                                        <p:tav tm="100000">
                                          <p:val>
                                            <p:strVal val="#ppt_x"/>
                                          </p:val>
                                        </p:tav>
                                      </p:tavLst>
                                    </p:anim>
                                    <p:anim calcmode="lin" valueType="num">
                                      <p:cBhvr>
                                        <p:cTn id="87" dur="1000" fill="hold"/>
                                        <p:tgtEl>
                                          <p:spTgt spid="3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1000"/>
                                        <p:tgtEl>
                                          <p:spTgt spid="21"/>
                                        </p:tgtEl>
                                      </p:cBhvr>
                                    </p:animEffect>
                                    <p:anim calcmode="lin" valueType="num">
                                      <p:cBhvr>
                                        <p:cTn id="91" dur="1000" fill="hold"/>
                                        <p:tgtEl>
                                          <p:spTgt spid="21"/>
                                        </p:tgtEl>
                                        <p:attrNameLst>
                                          <p:attrName>ppt_x</p:attrName>
                                        </p:attrNameLst>
                                      </p:cBhvr>
                                      <p:tavLst>
                                        <p:tav tm="0">
                                          <p:val>
                                            <p:strVal val="#ppt_x"/>
                                          </p:val>
                                        </p:tav>
                                        <p:tav tm="100000">
                                          <p:val>
                                            <p:strVal val="#ppt_x"/>
                                          </p:val>
                                        </p:tav>
                                      </p:tavLst>
                                    </p:anim>
                                    <p:anim calcmode="lin" valueType="num">
                                      <p:cBhvr>
                                        <p:cTn id="92" dur="1000" fill="hold"/>
                                        <p:tgtEl>
                                          <p:spTgt spid="2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1000"/>
                                        <p:tgtEl>
                                          <p:spTgt spid="22"/>
                                        </p:tgtEl>
                                      </p:cBhvr>
                                    </p:animEffect>
                                    <p:anim calcmode="lin" valueType="num">
                                      <p:cBhvr>
                                        <p:cTn id="96" dur="1000" fill="hold"/>
                                        <p:tgtEl>
                                          <p:spTgt spid="22"/>
                                        </p:tgtEl>
                                        <p:attrNameLst>
                                          <p:attrName>ppt_x</p:attrName>
                                        </p:attrNameLst>
                                      </p:cBhvr>
                                      <p:tavLst>
                                        <p:tav tm="0">
                                          <p:val>
                                            <p:strVal val="#ppt_x"/>
                                          </p:val>
                                        </p:tav>
                                        <p:tav tm="100000">
                                          <p:val>
                                            <p:strVal val="#ppt_x"/>
                                          </p:val>
                                        </p:tav>
                                      </p:tavLst>
                                    </p:anim>
                                    <p:anim calcmode="lin" valueType="num">
                                      <p:cBhvr>
                                        <p:cTn id="9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30"/>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21"/>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2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1000"/>
                                        <p:tgtEl>
                                          <p:spTgt spid="31"/>
                                        </p:tgtEl>
                                      </p:cBhvr>
                                    </p:animEffect>
                                    <p:anim calcmode="lin" valueType="num">
                                      <p:cBhvr>
                                        <p:cTn id="111" dur="1000" fill="hold"/>
                                        <p:tgtEl>
                                          <p:spTgt spid="31"/>
                                        </p:tgtEl>
                                        <p:attrNameLst>
                                          <p:attrName>ppt_x</p:attrName>
                                        </p:attrNameLst>
                                      </p:cBhvr>
                                      <p:tavLst>
                                        <p:tav tm="0">
                                          <p:val>
                                            <p:strVal val="#ppt_x"/>
                                          </p:val>
                                        </p:tav>
                                        <p:tav tm="100000">
                                          <p:val>
                                            <p:strVal val="#ppt_x"/>
                                          </p:val>
                                        </p:tav>
                                      </p:tavLst>
                                    </p:anim>
                                    <p:anim calcmode="lin" valueType="num">
                                      <p:cBhvr>
                                        <p:cTn id="112" dur="1000" fill="hold"/>
                                        <p:tgtEl>
                                          <p:spTgt spid="3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1000"/>
                                        <p:tgtEl>
                                          <p:spTgt spid="24"/>
                                        </p:tgtEl>
                                      </p:cBhvr>
                                    </p:animEffect>
                                    <p:anim calcmode="lin" valueType="num">
                                      <p:cBhvr>
                                        <p:cTn id="121" dur="1000" fill="hold"/>
                                        <p:tgtEl>
                                          <p:spTgt spid="24"/>
                                        </p:tgtEl>
                                        <p:attrNameLst>
                                          <p:attrName>ppt_x</p:attrName>
                                        </p:attrNameLst>
                                      </p:cBhvr>
                                      <p:tavLst>
                                        <p:tav tm="0">
                                          <p:val>
                                            <p:strVal val="#ppt_x"/>
                                          </p:val>
                                        </p:tav>
                                        <p:tav tm="100000">
                                          <p:val>
                                            <p:strVal val="#ppt_x"/>
                                          </p:val>
                                        </p:tav>
                                      </p:tavLst>
                                    </p:anim>
                                    <p:anim calcmode="lin" valueType="num">
                                      <p:cBhvr>
                                        <p:cTn id="1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31"/>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3"/>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2" grpId="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CAPÍTULO III: Análisis de Datos</a:t>
            </a:r>
          </a:p>
        </p:txBody>
      </p:sp>
      <p:sp>
        <p:nvSpPr>
          <p:cNvPr id="5" name="Rectángulo 4"/>
          <p:cNvSpPr/>
          <p:nvPr/>
        </p:nvSpPr>
        <p:spPr>
          <a:xfrm>
            <a:off x="576262" y="1320790"/>
            <a:ext cx="3609976" cy="369332"/>
          </a:xfrm>
          <a:prstGeom prst="rect">
            <a:avLst/>
          </a:prstGeom>
        </p:spPr>
        <p:txBody>
          <a:bodyPr wrap="squar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Datos técnicos</a:t>
            </a:r>
          </a:p>
        </p:txBody>
      </p:sp>
      <p:sp>
        <p:nvSpPr>
          <p:cNvPr id="6" name="Rectángulo 5"/>
          <p:cNvSpPr/>
          <p:nvPr/>
        </p:nvSpPr>
        <p:spPr>
          <a:xfrm>
            <a:off x="576262" y="1843220"/>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Recursos</a:t>
            </a:r>
          </a:p>
        </p:txBody>
      </p:sp>
      <p:sp>
        <p:nvSpPr>
          <p:cNvPr id="7" name="Rectángulo 6"/>
          <p:cNvSpPr/>
          <p:nvPr/>
        </p:nvSpPr>
        <p:spPr>
          <a:xfrm>
            <a:off x="576262" y="2365026"/>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Equipo de implementación</a:t>
            </a:r>
          </a:p>
        </p:txBody>
      </p:sp>
      <p:sp>
        <p:nvSpPr>
          <p:cNvPr id="8" name="Rectángulo 7"/>
          <p:cNvSpPr/>
          <p:nvPr/>
        </p:nvSpPr>
        <p:spPr>
          <a:xfrm>
            <a:off x="576262" y="2865174"/>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Procesos</a:t>
            </a:r>
          </a:p>
        </p:txBody>
      </p:sp>
      <p:sp>
        <p:nvSpPr>
          <p:cNvPr id="9" name="Rectángulo 8"/>
          <p:cNvSpPr/>
          <p:nvPr/>
        </p:nvSpPr>
        <p:spPr>
          <a:xfrm>
            <a:off x="576262" y="3331387"/>
            <a:ext cx="6096000" cy="369332"/>
          </a:xfrm>
          <a:prstGeom prst="rect">
            <a:avLst/>
          </a:prstGeom>
        </p:spPr>
        <p:txBody>
          <a:bodyPr>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Cliente</a:t>
            </a:r>
          </a:p>
        </p:txBody>
      </p:sp>
      <p:sp>
        <p:nvSpPr>
          <p:cNvPr id="10" name="Rectángulo 9"/>
          <p:cNvSpPr/>
          <p:nvPr/>
        </p:nvSpPr>
        <p:spPr>
          <a:xfrm>
            <a:off x="576262" y="3763214"/>
            <a:ext cx="2127505" cy="369332"/>
          </a:xfrm>
          <a:prstGeom prst="rect">
            <a:avLst/>
          </a:prstGeom>
        </p:spPr>
        <p:txBody>
          <a:bodyPr wrap="none">
            <a:spAutoFit/>
          </a:bodyPr>
          <a:lstStyle/>
          <a:p>
            <a:pPr marL="342900" indent="-342900" algn="just">
              <a:buFont typeface="Wingdings" panose="05000000000000000000" pitchFamily="2" charset="2"/>
              <a:buChar char="v"/>
            </a:pPr>
            <a:r>
              <a:rPr lang="es-EC" b="1" dirty="0">
                <a:solidFill>
                  <a:srgbClr val="000000"/>
                </a:solidFill>
                <a:latin typeface="Times New Roman" panose="02020603050405020304" pitchFamily="18" charset="0"/>
                <a:ea typeface="Times New Roman" panose="02020603050405020304" pitchFamily="18" charset="0"/>
              </a:rPr>
              <a:t>Medio ambiente</a:t>
            </a:r>
          </a:p>
        </p:txBody>
      </p:sp>
      <p:sp>
        <p:nvSpPr>
          <p:cNvPr id="11" name="Rectángulo 10"/>
          <p:cNvSpPr/>
          <p:nvPr/>
        </p:nvSpPr>
        <p:spPr>
          <a:xfrm>
            <a:off x="5172077" y="3454250"/>
            <a:ext cx="4171948" cy="1200329"/>
          </a:xfrm>
          <a:prstGeom prst="rect">
            <a:avLst/>
          </a:prstGeom>
        </p:spPr>
        <p:txBody>
          <a:bodyPr wrap="square">
            <a:spAutoFit/>
          </a:bodyPr>
          <a:lstStyle/>
          <a:p>
            <a:pPr algn="just"/>
            <a:r>
              <a:rPr lang="es-EC" dirty="0"/>
              <a:t>Conocer si han desarrollado campañas para fomentar la reducción del uso de papel y su contribución con la política ecológica del SRI.</a:t>
            </a:r>
          </a:p>
        </p:txBody>
      </p:sp>
      <p:sp>
        <p:nvSpPr>
          <p:cNvPr id="12" name="Flecha derecha 11"/>
          <p:cNvSpPr/>
          <p:nvPr/>
        </p:nvSpPr>
        <p:spPr>
          <a:xfrm>
            <a:off x="3695701" y="3700620"/>
            <a:ext cx="1290637" cy="585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p:cNvPicPr/>
          <p:nvPr/>
        </p:nvPicPr>
        <p:blipFill>
          <a:blip r:embed="rId2"/>
          <a:stretch>
            <a:fillRect/>
          </a:stretch>
        </p:blipFill>
        <p:spPr>
          <a:xfrm>
            <a:off x="437358" y="1690122"/>
            <a:ext cx="4641850" cy="371919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4" name="Pentagon 48"/>
          <p:cNvSpPr/>
          <p:nvPr/>
        </p:nvSpPr>
        <p:spPr>
          <a:xfrm>
            <a:off x="5823206" y="1625745"/>
            <a:ext cx="917661" cy="469091"/>
          </a:xfrm>
          <a:prstGeom prst="homePlate">
            <a:avLst>
              <a:gd name="adj" fmla="val 54918"/>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Rectangle 2"/>
          <p:cNvSpPr/>
          <p:nvPr/>
        </p:nvSpPr>
        <p:spPr>
          <a:xfrm>
            <a:off x="6749093" y="1635205"/>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600" dirty="0">
                <a:solidFill>
                  <a:srgbClr val="000000"/>
                </a:solidFill>
              </a:rPr>
              <a:t>94,79% no han disminuido papel</a:t>
            </a:r>
            <a:endParaRPr lang="ko-KR" altLang="en-US" sz="1600" dirty="0">
              <a:solidFill>
                <a:srgbClr val="000000"/>
              </a:solidFill>
            </a:endParaRPr>
          </a:p>
        </p:txBody>
      </p:sp>
      <p:sp>
        <p:nvSpPr>
          <p:cNvPr id="16" name="Pentagon 107"/>
          <p:cNvSpPr/>
          <p:nvPr/>
        </p:nvSpPr>
        <p:spPr>
          <a:xfrm>
            <a:off x="5853679" y="2333081"/>
            <a:ext cx="870149" cy="441936"/>
          </a:xfrm>
          <a:prstGeom prst="homePlate">
            <a:avLst>
              <a:gd name="adj" fmla="val 54918"/>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Rectangle 2"/>
          <p:cNvSpPr/>
          <p:nvPr/>
        </p:nvSpPr>
        <p:spPr>
          <a:xfrm>
            <a:off x="6749093" y="2333081"/>
            <a:ext cx="4388349" cy="441936"/>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tLang="ko-KR" dirty="0">
                <a:solidFill>
                  <a:srgbClr val="000000"/>
                </a:solidFill>
              </a:rPr>
              <a:t>71,92% no contribuyeron con ecología</a:t>
            </a:r>
            <a:endParaRPr lang="ko-KR" altLang="en-US" sz="1600" dirty="0">
              <a:solidFill>
                <a:srgbClr val="000000"/>
              </a:solidFill>
            </a:endParaRPr>
          </a:p>
        </p:txBody>
      </p:sp>
      <p:pic>
        <p:nvPicPr>
          <p:cNvPr id="27" name="Imagen 26"/>
          <p:cNvPicPr/>
          <p:nvPr/>
        </p:nvPicPr>
        <p:blipFill>
          <a:blip r:embed="rId3"/>
          <a:stretch>
            <a:fillRect/>
          </a:stretch>
        </p:blipFill>
        <p:spPr>
          <a:xfrm>
            <a:off x="597101" y="1850866"/>
            <a:ext cx="4661535" cy="373507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6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3" presetClass="path" presetSubtype="0" accel="50000" decel="50000" fill="hold" grpId="0" nodeType="clickEffect">
                                  <p:stCondLst>
                                    <p:cond delay="0"/>
                                  </p:stCondLst>
                                  <p:childTnLst>
                                    <p:animMotion origin="layout" path="M 4.79167E-6 -0.11041 L 0.125 -0.11041 C 0.18098 -0.11041 0.25 -0.17939 0.25 -0.23541 L 0.25 -0.36041 " pathEditMode="relative" rAng="0" ptsTypes="AAAA">
                                      <p:cBhvr>
                                        <p:cTn id="30" dur="2000" fill="hold"/>
                                        <p:tgtEl>
                                          <p:spTgt spid="10"/>
                                        </p:tgtEl>
                                        <p:attrNameLst>
                                          <p:attrName>ppt_x</p:attrName>
                                          <p:attrName>ppt_y</p:attrName>
                                        </p:attrNameLst>
                                      </p:cBhvr>
                                      <p:rCtr x="12500" y="-12500"/>
                                    </p:animMotion>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3"/>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7"/>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1" grpId="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 xmlns:a16="http://schemas.microsoft.com/office/drawing/2014/main" id="{614D7533-D752-4FC6-9C8B-AEC39B4B576C}"/>
              </a:ext>
            </a:extLst>
          </p:cNvPr>
          <p:cNvPicPr>
            <a:picLocks noChangeAspect="1"/>
          </p:cNvPicPr>
          <p:nvPr/>
        </p:nvPicPr>
        <p:blipFill>
          <a:blip r:embed="rId2"/>
          <a:stretch>
            <a:fillRect/>
          </a:stretch>
        </p:blipFill>
        <p:spPr>
          <a:xfrm>
            <a:off x="4423454" y="2195151"/>
            <a:ext cx="3253450" cy="2952745"/>
          </a:xfrm>
          <a:prstGeom prst="rect">
            <a:avLst/>
          </a:prstGeom>
        </p:spPr>
      </p:pic>
      <p:pic>
        <p:nvPicPr>
          <p:cNvPr id="22" name="Imagen 21">
            <a:extLst>
              <a:ext uri="{FF2B5EF4-FFF2-40B4-BE49-F238E27FC236}">
                <a16:creationId xmlns="" xmlns:a16="http://schemas.microsoft.com/office/drawing/2014/main" id="{BCF64252-614B-44AF-8287-EA8687234CF8}"/>
              </a:ext>
            </a:extLst>
          </p:cNvPr>
          <p:cNvPicPr>
            <a:picLocks noChangeAspect="1"/>
          </p:cNvPicPr>
          <p:nvPr/>
        </p:nvPicPr>
        <p:blipFill>
          <a:blip r:embed="rId3"/>
          <a:stretch>
            <a:fillRect/>
          </a:stretch>
        </p:blipFill>
        <p:spPr>
          <a:xfrm>
            <a:off x="3205331" y="1359464"/>
            <a:ext cx="4753199" cy="4468768"/>
          </a:xfrm>
          <a:prstGeom prst="rect">
            <a:avLst/>
          </a:prstGeom>
        </p:spPr>
      </p:pic>
      <p:pic>
        <p:nvPicPr>
          <p:cNvPr id="4"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p:cNvSpPr/>
          <p:nvPr/>
        </p:nvSpPr>
        <p:spPr>
          <a:xfrm>
            <a:off x="159608" y="40135"/>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Times New Roman" panose="02020603050405020304" pitchFamily="18" charset="0"/>
                <a:cs typeface="Times New Roman" panose="02020603050405020304" pitchFamily="18" charset="0"/>
              </a:rPr>
              <a:t>CONCLUSIONES</a:t>
            </a:r>
          </a:p>
        </p:txBody>
      </p:sp>
      <p:sp>
        <p:nvSpPr>
          <p:cNvPr id="13" name="CuadroTexto 12"/>
          <p:cNvSpPr txBox="1"/>
          <p:nvPr/>
        </p:nvSpPr>
        <p:spPr>
          <a:xfrm>
            <a:off x="3393188" y="2403957"/>
            <a:ext cx="4476191" cy="2292935"/>
          </a:xfrm>
          <a:prstGeom prst="rect">
            <a:avLst/>
          </a:prstGeom>
          <a:noFill/>
          <a:ln w="31750">
            <a:noFill/>
            <a:prstDash val="sysDot"/>
          </a:ln>
        </p:spPr>
        <p:txBody>
          <a:bodyPr wrap="square" rtlCol="0">
            <a:spAutoFit/>
          </a:bodyPr>
          <a:lstStyle/>
          <a:p>
            <a:pPr lvl="0" algn="just"/>
            <a:r>
              <a:rPr lang="es-EC" sz="1300" b="1" dirty="0"/>
              <a:t>Han tenido inconvenientes: al modificar sus procedimientos, invertir recursos y realizar gastos adicionales para cumplir con el requerimiento del S.R.I., pudiéndose observar que: </a:t>
            </a:r>
          </a:p>
          <a:p>
            <a:pPr marL="285750" lvl="0" indent="-285750">
              <a:buFont typeface="Arial" panose="020B0604020202020204" pitchFamily="34" charset="0"/>
              <a:buChar char="•"/>
            </a:pPr>
            <a:r>
              <a:rPr lang="es-EC" sz="1300" b="1" dirty="0"/>
              <a:t>Valoración de los productos, </a:t>
            </a:r>
          </a:p>
          <a:p>
            <a:pPr marL="285750" lvl="0" indent="-285750">
              <a:buFont typeface="Arial" panose="020B0604020202020204" pitchFamily="34" charset="0"/>
              <a:buChar char="•"/>
            </a:pPr>
            <a:r>
              <a:rPr lang="es-EC" sz="1300" b="1" dirty="0"/>
              <a:t>Cambios de fechas de facturas,</a:t>
            </a:r>
          </a:p>
          <a:p>
            <a:pPr marL="285750" lvl="0" indent="-285750">
              <a:buFont typeface="Arial" panose="020B0604020202020204" pitchFamily="34" charset="0"/>
              <a:buChar char="•"/>
            </a:pPr>
            <a:r>
              <a:rPr lang="es-EC" sz="1300" b="1" dirty="0"/>
              <a:t>Valoración de bonificaciones o muestras.</a:t>
            </a:r>
          </a:p>
          <a:p>
            <a:pPr lvl="0"/>
            <a:r>
              <a:rPr lang="es-EC" sz="1300" b="1" dirty="0"/>
              <a:t>Han generado un malestar al momento de generar los documentos electrónicos. </a:t>
            </a:r>
          </a:p>
          <a:p>
            <a:pPr lvl="0" algn="just"/>
            <a:r>
              <a:rPr lang="es-EC" sz="1300" b="1" dirty="0"/>
              <a:t>Se han visto en la obligación de realizar gastos adicionales para dar soporte, pagos por emisión de documentos y correcciones o ajustes por daños en sus sistemas.</a:t>
            </a:r>
          </a:p>
        </p:txBody>
      </p:sp>
      <p:sp>
        <p:nvSpPr>
          <p:cNvPr id="43" name="CuadroTexto 42">
            <a:extLst>
              <a:ext uri="{FF2B5EF4-FFF2-40B4-BE49-F238E27FC236}">
                <a16:creationId xmlns="" xmlns:a16="http://schemas.microsoft.com/office/drawing/2014/main" id="{D37B0B38-B6F3-41E4-90C3-BC0A10D2A2BF}"/>
              </a:ext>
            </a:extLst>
          </p:cNvPr>
          <p:cNvSpPr txBox="1"/>
          <p:nvPr/>
        </p:nvSpPr>
        <p:spPr>
          <a:xfrm>
            <a:off x="4151987" y="2724270"/>
            <a:ext cx="3374023" cy="1815882"/>
          </a:xfrm>
          <a:prstGeom prst="rect">
            <a:avLst/>
          </a:prstGeom>
          <a:noFill/>
          <a:ln w="31750">
            <a:noFill/>
            <a:prstDash val="sysDot"/>
          </a:ln>
        </p:spPr>
        <p:txBody>
          <a:bodyPr wrap="square" rtlCol="0">
            <a:spAutoFit/>
          </a:bodyPr>
          <a:lstStyle/>
          <a:p>
            <a:pPr lvl="0" algn="just"/>
            <a:r>
              <a:rPr lang="es-EC" sz="1400" dirty="0"/>
              <a:t>El gasto destinado en papel no ha disminuido, se mantiene o ha incrementado debido a que, por costumbre, los clientes de exigen se entregue el documento físico adicional al documento electrónico, lo cual constituye un soporte “real” de recepción de la mercadería para posterior cumplimiento de pago del valor del documento.</a:t>
            </a:r>
          </a:p>
        </p:txBody>
      </p:sp>
      <p:pic>
        <p:nvPicPr>
          <p:cNvPr id="49" name="Imagen 48">
            <a:extLst>
              <a:ext uri="{FF2B5EF4-FFF2-40B4-BE49-F238E27FC236}">
                <a16:creationId xmlns="" xmlns:a16="http://schemas.microsoft.com/office/drawing/2014/main" id="{FF76C439-52F7-4C23-AE08-A38EA66F8CA4}"/>
              </a:ext>
            </a:extLst>
          </p:cNvPr>
          <p:cNvPicPr>
            <a:picLocks noChangeAspect="1"/>
          </p:cNvPicPr>
          <p:nvPr/>
        </p:nvPicPr>
        <p:blipFill>
          <a:blip r:embed="rId5"/>
          <a:stretch>
            <a:fillRect/>
          </a:stretch>
        </p:blipFill>
        <p:spPr>
          <a:xfrm>
            <a:off x="3425804" y="1577838"/>
            <a:ext cx="5009072" cy="3702324"/>
          </a:xfrm>
          <a:prstGeom prst="rect">
            <a:avLst/>
          </a:prstGeom>
        </p:spPr>
      </p:pic>
      <p:sp>
        <p:nvSpPr>
          <p:cNvPr id="50" name="CuadroTexto 49">
            <a:extLst>
              <a:ext uri="{FF2B5EF4-FFF2-40B4-BE49-F238E27FC236}">
                <a16:creationId xmlns="" xmlns:a16="http://schemas.microsoft.com/office/drawing/2014/main" id="{7AE4AD70-40B2-47BD-A158-9D5978D67519}"/>
              </a:ext>
            </a:extLst>
          </p:cNvPr>
          <p:cNvSpPr txBox="1"/>
          <p:nvPr/>
        </p:nvSpPr>
        <p:spPr>
          <a:xfrm>
            <a:off x="3752143" y="2847382"/>
            <a:ext cx="4540533" cy="1384995"/>
          </a:xfrm>
          <a:prstGeom prst="rect">
            <a:avLst/>
          </a:prstGeom>
          <a:noFill/>
          <a:ln w="31750">
            <a:noFill/>
            <a:prstDash val="sysDot"/>
          </a:ln>
        </p:spPr>
        <p:txBody>
          <a:bodyPr wrap="square" rtlCol="0">
            <a:spAutoFit/>
          </a:bodyPr>
          <a:lstStyle/>
          <a:p>
            <a:pPr lvl="0" algn="just"/>
            <a:r>
              <a:rPr lang="es-EC" sz="1400" b="1" dirty="0"/>
              <a:t>Estas organizaciones no solo han invertido dinero, además han realizado modificaciones en sus sistemas ERP para facilitar el manejo adecuado de sus procesos; lo que implica desembolsar regularmente valores importantes debido a las modificaciones técnicas que periódicamente publica el SRI.  </a:t>
            </a:r>
          </a:p>
        </p:txBody>
      </p:sp>
      <p:pic>
        <p:nvPicPr>
          <p:cNvPr id="53" name="Imagen 52">
            <a:extLst>
              <a:ext uri="{FF2B5EF4-FFF2-40B4-BE49-F238E27FC236}">
                <a16:creationId xmlns="" xmlns:a16="http://schemas.microsoft.com/office/drawing/2014/main" id="{410BA2F5-9151-4388-913D-BB8CF8E7B088}"/>
              </a:ext>
            </a:extLst>
          </p:cNvPr>
          <p:cNvPicPr>
            <a:picLocks noChangeAspect="1"/>
          </p:cNvPicPr>
          <p:nvPr/>
        </p:nvPicPr>
        <p:blipFill>
          <a:blip r:embed="rId6"/>
          <a:stretch>
            <a:fillRect/>
          </a:stretch>
        </p:blipFill>
        <p:spPr>
          <a:xfrm>
            <a:off x="3056824" y="964531"/>
            <a:ext cx="5679016" cy="3460136"/>
          </a:xfrm>
          <a:prstGeom prst="rect">
            <a:avLst/>
          </a:prstGeom>
        </p:spPr>
      </p:pic>
      <p:sp>
        <p:nvSpPr>
          <p:cNvPr id="54" name="CuadroTexto 53">
            <a:extLst>
              <a:ext uri="{FF2B5EF4-FFF2-40B4-BE49-F238E27FC236}">
                <a16:creationId xmlns="" xmlns:a16="http://schemas.microsoft.com/office/drawing/2014/main" id="{81434663-7C91-46C7-B33C-3DEE4C09A722}"/>
              </a:ext>
            </a:extLst>
          </p:cNvPr>
          <p:cNvSpPr txBox="1"/>
          <p:nvPr/>
        </p:nvSpPr>
        <p:spPr>
          <a:xfrm>
            <a:off x="3477022" y="1710104"/>
            <a:ext cx="4295243" cy="1600438"/>
          </a:xfrm>
          <a:prstGeom prst="rect">
            <a:avLst/>
          </a:prstGeom>
          <a:noFill/>
          <a:ln w="31750">
            <a:noFill/>
            <a:prstDash val="sysDot"/>
          </a:ln>
        </p:spPr>
        <p:txBody>
          <a:bodyPr wrap="square" rtlCol="0">
            <a:spAutoFit/>
          </a:bodyPr>
          <a:lstStyle/>
          <a:p>
            <a:pPr lvl="0" algn="just"/>
            <a:r>
              <a:rPr lang="es-EC" sz="1400" b="1" dirty="0"/>
              <a:t>La generación de nuevos procesos resultado de la facturación electrónica en las empresas pertenecientes a la I.F. ha surgido como un complemento necesario para cubrir sus necesidades, tal el caso de la “recepción de documentos electrónicos”, debido que al igual que se emiten documentos, de la misma manera se reciben los mismos</a:t>
            </a:r>
          </a:p>
        </p:txBody>
      </p:sp>
    </p:spTree>
    <p:extLst>
      <p:ext uri="{BB962C8B-B14F-4D97-AF65-F5344CB8AC3E}">
        <p14:creationId xmlns:p14="http://schemas.microsoft.com/office/powerpoint/2010/main" val="402599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circle(in)">
                                      <p:cBhvr>
                                        <p:cTn id="10" dur="20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circle(in)">
                                      <p:cBhvr>
                                        <p:cTn id="35" dur="2000"/>
                                        <p:tgtEl>
                                          <p:spTgt spid="49"/>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circle(in)">
                                      <p:cBhvr>
                                        <p:cTn id="38" dur="20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circle(in)">
                                      <p:cBhvr>
                                        <p:cTn id="49" dur="2000"/>
                                        <p:tgtEl>
                                          <p:spTgt spid="43"/>
                                        </p:tgtEl>
                                      </p:cBhvr>
                                    </p:animEffect>
                                  </p:childTnLst>
                                </p:cTn>
                              </p:par>
                              <p:par>
                                <p:cTn id="50" presetID="6"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4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43" grpId="0"/>
      <p:bldP spid="43" grpId="1"/>
      <p:bldP spid="50" grpId="0"/>
      <p:bldP spid="50" grpId="1"/>
      <p:bldP spid="54" grpId="0"/>
      <p:bldP spid="5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a:xfrm>
            <a:off x="201707" y="184898"/>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ANTECEDENTES</a:t>
            </a:r>
          </a:p>
        </p:txBody>
      </p:sp>
      <p:graphicFrame>
        <p:nvGraphicFramePr>
          <p:cNvPr id="6" name="Diagrama 5"/>
          <p:cNvGraphicFramePr/>
          <p:nvPr>
            <p:extLst>
              <p:ext uri="{D42A27DB-BD31-4B8C-83A1-F6EECF244321}">
                <p14:modId xmlns:p14="http://schemas.microsoft.com/office/powerpoint/2010/main" val="155088465"/>
              </p:ext>
            </p:extLst>
          </p:nvPr>
        </p:nvGraphicFramePr>
        <p:xfrm>
          <a:off x="6602542" y="678714"/>
          <a:ext cx="4613932" cy="1342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5"/>
          <p:cNvGrpSpPr/>
          <p:nvPr/>
        </p:nvGrpSpPr>
        <p:grpSpPr>
          <a:xfrm>
            <a:off x="6236787" y="2883087"/>
            <a:ext cx="5256584" cy="595041"/>
            <a:chOff x="3131840" y="1491630"/>
            <a:chExt cx="5256584" cy="576064"/>
          </a:xfrm>
          <a:solidFill>
            <a:schemeClr val="bg1"/>
          </a:solidFill>
        </p:grpSpPr>
        <p:sp>
          <p:nvSpPr>
            <p:cNvPr id="8" name="Rectangle 1"/>
            <p:cNvSpPr/>
            <p:nvPr/>
          </p:nvSpPr>
          <p:spPr>
            <a:xfrm>
              <a:off x="3131840" y="1491630"/>
              <a:ext cx="5256584" cy="576064"/>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ight Triangle 4"/>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0" name="Group 16"/>
          <p:cNvGrpSpPr/>
          <p:nvPr/>
        </p:nvGrpSpPr>
        <p:grpSpPr>
          <a:xfrm>
            <a:off x="6242542" y="3622402"/>
            <a:ext cx="5256584" cy="1860701"/>
            <a:chOff x="3131840" y="1491630"/>
            <a:chExt cx="5256584" cy="576064"/>
          </a:xfrm>
          <a:solidFill>
            <a:schemeClr val="bg1"/>
          </a:solidFill>
        </p:grpSpPr>
        <p:sp>
          <p:nvSpPr>
            <p:cNvPr id="11" name="Rectangle 17"/>
            <p:cNvSpPr/>
            <p:nvPr/>
          </p:nvSpPr>
          <p:spPr>
            <a:xfrm>
              <a:off x="3131840" y="1491630"/>
              <a:ext cx="5256584" cy="576064"/>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ight Triangle 18"/>
            <p:cNvSpPr/>
            <p:nvPr/>
          </p:nvSpPr>
          <p:spPr>
            <a:xfrm rot="5400000">
              <a:off x="3203840" y="1419630"/>
              <a:ext cx="576000" cy="720000"/>
            </a:xfrm>
            <a:prstGeom prst="rtTriangle">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 name="Group 19"/>
          <p:cNvGrpSpPr/>
          <p:nvPr/>
        </p:nvGrpSpPr>
        <p:grpSpPr>
          <a:xfrm>
            <a:off x="6236787" y="5664640"/>
            <a:ext cx="5256584" cy="988709"/>
            <a:chOff x="3131840" y="1491630"/>
            <a:chExt cx="5256584" cy="576064"/>
          </a:xfrm>
          <a:solidFill>
            <a:schemeClr val="bg1"/>
          </a:solidFill>
        </p:grpSpPr>
        <p:sp>
          <p:nvSpPr>
            <p:cNvPr id="14" name="Rectangle 20"/>
            <p:cNvSpPr/>
            <p:nvPr/>
          </p:nvSpPr>
          <p:spPr>
            <a:xfrm>
              <a:off x="3131840" y="1491630"/>
              <a:ext cx="5256584" cy="576064"/>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ight Triangle 21"/>
            <p:cNvSpPr/>
            <p:nvPr/>
          </p:nvSpPr>
          <p:spPr>
            <a:xfrm rot="5400000">
              <a:off x="3203840" y="1419630"/>
              <a:ext cx="576000" cy="720000"/>
            </a:xfrm>
            <a:prstGeom prst="rtTriangle">
              <a:avLst/>
            </a:pr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9" name="TextBox 25"/>
          <p:cNvSpPr txBox="1"/>
          <p:nvPr/>
        </p:nvSpPr>
        <p:spPr>
          <a:xfrm>
            <a:off x="6243604" y="2829683"/>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1</a:t>
            </a:r>
            <a:endParaRPr lang="ko-KR" altLang="en-US" sz="2000" b="1" dirty="0">
              <a:solidFill>
                <a:schemeClr val="bg1"/>
              </a:solidFill>
              <a:cs typeface="Arial" pitchFamily="34" charset="0"/>
            </a:endParaRPr>
          </a:p>
        </p:txBody>
      </p:sp>
      <p:sp>
        <p:nvSpPr>
          <p:cNvPr id="20" name="TextBox 26"/>
          <p:cNvSpPr txBox="1"/>
          <p:nvPr/>
        </p:nvSpPr>
        <p:spPr>
          <a:xfrm>
            <a:off x="6236786" y="3603466"/>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2</a:t>
            </a:r>
            <a:endParaRPr lang="ko-KR" altLang="en-US" sz="2000" b="1" dirty="0">
              <a:solidFill>
                <a:schemeClr val="bg1"/>
              </a:solidFill>
              <a:cs typeface="Arial" pitchFamily="34" charset="0"/>
            </a:endParaRPr>
          </a:p>
        </p:txBody>
      </p:sp>
      <p:sp>
        <p:nvSpPr>
          <p:cNvPr id="21" name="TextBox 27"/>
          <p:cNvSpPr txBox="1"/>
          <p:nvPr/>
        </p:nvSpPr>
        <p:spPr>
          <a:xfrm>
            <a:off x="6223167" y="5662802"/>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3</a:t>
            </a:r>
            <a:endParaRPr lang="ko-KR" altLang="en-US" sz="2000" b="1" dirty="0">
              <a:solidFill>
                <a:schemeClr val="bg1"/>
              </a:solidFill>
              <a:cs typeface="Arial" pitchFamily="34" charset="0"/>
            </a:endParaRPr>
          </a:p>
        </p:txBody>
      </p:sp>
      <p:sp>
        <p:nvSpPr>
          <p:cNvPr id="23" name="TextBox 30"/>
          <p:cNvSpPr txBox="1"/>
          <p:nvPr/>
        </p:nvSpPr>
        <p:spPr>
          <a:xfrm>
            <a:off x="7040927" y="2949099"/>
            <a:ext cx="4392568" cy="338554"/>
          </a:xfrm>
          <a:prstGeom prst="rect">
            <a:avLst/>
          </a:prstGeom>
          <a:noFill/>
        </p:spPr>
        <p:txBody>
          <a:bodyPr wrap="square" rtlCol="0">
            <a:spAutoFit/>
          </a:bodyPr>
          <a:lstStyle/>
          <a:p>
            <a:pPr lvl="0"/>
            <a:r>
              <a:rPr lang="es-ES" sz="1600" dirty="0">
                <a:cs typeface="Calibri Light" panose="020F0302020204030204" pitchFamily="34" charset="0"/>
              </a:rPr>
              <a:t>Examinar el marco normativo</a:t>
            </a:r>
          </a:p>
        </p:txBody>
      </p:sp>
      <p:grpSp>
        <p:nvGrpSpPr>
          <p:cNvPr id="24" name="Group 35"/>
          <p:cNvGrpSpPr/>
          <p:nvPr/>
        </p:nvGrpSpPr>
        <p:grpSpPr>
          <a:xfrm>
            <a:off x="6968297" y="3730408"/>
            <a:ext cx="4458821" cy="1754326"/>
            <a:chOff x="3851840" y="1108155"/>
            <a:chExt cx="4458821" cy="1754326"/>
          </a:xfrm>
        </p:grpSpPr>
        <p:sp>
          <p:nvSpPr>
            <p:cNvPr id="25" name="TextBox 36"/>
            <p:cNvSpPr txBox="1"/>
            <p:nvPr/>
          </p:nvSpPr>
          <p:spPr>
            <a:xfrm>
              <a:off x="3851840" y="1356248"/>
              <a:ext cx="4392567" cy="307777"/>
            </a:xfrm>
            <a:prstGeom prst="rect">
              <a:avLst/>
            </a:prstGeom>
            <a:noFill/>
          </p:spPr>
          <p:txBody>
            <a:bodyPr wrap="square" rtlCol="0">
              <a:spAutoFit/>
            </a:bodyPr>
            <a:lstStyle/>
            <a:p>
              <a:endParaRPr lang="ko-KR" altLang="en-US" sz="1400" b="1" dirty="0">
                <a:solidFill>
                  <a:schemeClr val="tx1">
                    <a:lumMod val="75000"/>
                    <a:lumOff val="25000"/>
                  </a:schemeClr>
                </a:solidFill>
                <a:cs typeface="Arial" pitchFamily="34" charset="0"/>
              </a:endParaRPr>
            </a:p>
          </p:txBody>
        </p:sp>
        <p:sp>
          <p:nvSpPr>
            <p:cNvPr id="26" name="TextBox 37"/>
            <p:cNvSpPr txBox="1"/>
            <p:nvPr/>
          </p:nvSpPr>
          <p:spPr>
            <a:xfrm>
              <a:off x="3918093" y="1108155"/>
              <a:ext cx="4392568" cy="1754326"/>
            </a:xfrm>
            <a:prstGeom prst="rect">
              <a:avLst/>
            </a:prstGeom>
            <a:noFill/>
          </p:spPr>
          <p:txBody>
            <a:bodyPr wrap="square" rtlCol="0">
              <a:spAutoFit/>
            </a:bodyPr>
            <a:lstStyle/>
            <a:p>
              <a:pPr lvl="0"/>
              <a:r>
                <a:rPr lang="es-EC" dirty="0"/>
                <a:t>Corroborar que los recursos utilizados para poner en marcha la F.E están acorde con las políticas internas de los laboratorios farmacéuticos; y, las leyes y reglamentos estipulados para incursionar en la facturación electrónica.</a:t>
              </a:r>
            </a:p>
          </p:txBody>
        </p:sp>
      </p:grpSp>
      <p:sp>
        <p:nvSpPr>
          <p:cNvPr id="27" name="TextBox 40"/>
          <p:cNvSpPr txBox="1"/>
          <p:nvPr/>
        </p:nvSpPr>
        <p:spPr>
          <a:xfrm>
            <a:off x="7040927" y="5715764"/>
            <a:ext cx="4392568" cy="830997"/>
          </a:xfrm>
          <a:prstGeom prst="rect">
            <a:avLst/>
          </a:prstGeom>
          <a:noFill/>
        </p:spPr>
        <p:txBody>
          <a:bodyPr wrap="square" rtlCol="0">
            <a:spAutoFit/>
          </a:bodyPr>
          <a:lstStyle/>
          <a:p>
            <a:pPr lvl="0" algn="just"/>
            <a:r>
              <a:rPr lang="es-ES" sz="1600" dirty="0"/>
              <a:t>Identificar las circunstancias y efectos de la F.E. y los cambios en los procedimientos para cumplir con la normativa del S.R.I.</a:t>
            </a:r>
          </a:p>
        </p:txBody>
      </p:sp>
      <p:sp>
        <p:nvSpPr>
          <p:cNvPr id="29" name="Rectángulo 28"/>
          <p:cNvSpPr/>
          <p:nvPr/>
        </p:nvSpPr>
        <p:spPr>
          <a:xfrm>
            <a:off x="7766717" y="-8126"/>
            <a:ext cx="2185214" cy="646331"/>
          </a:xfrm>
          <a:prstGeom prst="rect">
            <a:avLst/>
          </a:prstGeom>
          <a:noFill/>
        </p:spPr>
        <p:txBody>
          <a:bodyPr wrap="none" lIns="91440" tIns="45720" rIns="91440" bIns="45720">
            <a:spAutoFit/>
          </a:bodyPr>
          <a:lstStyle/>
          <a:p>
            <a:pPr algn="ctr"/>
            <a:r>
              <a:rPr lang="es-ES" sz="3600" dirty="0">
                <a:ln w="0"/>
                <a:solidFill>
                  <a:schemeClr val="accent1"/>
                </a:solidFill>
                <a:effectLst>
                  <a:outerShdw blurRad="38100" dist="25400" dir="5400000" algn="ctr" rotWithShape="0">
                    <a:srgbClr val="6E747A">
                      <a:alpha val="43000"/>
                    </a:srgbClr>
                  </a:outerShdw>
                </a:effectLst>
              </a:rPr>
              <a:t>Objetivos</a:t>
            </a:r>
            <a:endParaRPr lang="es-ES" sz="3600" b="0" cap="none" spc="0" dirty="0">
              <a:ln w="0"/>
              <a:solidFill>
                <a:schemeClr val="accent1"/>
              </a:solidFill>
              <a:effectLst>
                <a:outerShdw blurRad="38100" dist="25400" dir="5400000" algn="ctr" rotWithShape="0">
                  <a:srgbClr val="6E747A">
                    <a:alpha val="43000"/>
                  </a:srgbClr>
                </a:outerShdw>
              </a:effectLst>
            </a:endParaRPr>
          </a:p>
        </p:txBody>
      </p:sp>
      <p:grpSp>
        <p:nvGrpSpPr>
          <p:cNvPr id="30" name="Grupo 29"/>
          <p:cNvGrpSpPr/>
          <p:nvPr/>
        </p:nvGrpSpPr>
        <p:grpSpPr>
          <a:xfrm>
            <a:off x="6267468" y="2221288"/>
            <a:ext cx="2000503" cy="465451"/>
            <a:chOff x="7572122" y="2425101"/>
            <a:chExt cx="2000503" cy="465451"/>
          </a:xfrm>
        </p:grpSpPr>
        <p:sp>
          <p:nvSpPr>
            <p:cNvPr id="31" name="Rectángulo 30"/>
            <p:cNvSpPr/>
            <p:nvPr/>
          </p:nvSpPr>
          <p:spPr>
            <a:xfrm>
              <a:off x="7572122" y="2425802"/>
              <a:ext cx="1636987"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s-ES" sz="2400" b="1"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Específicos</a:t>
              </a:r>
              <a:endParaRPr lang="es-ES"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2" name="Flecha derecha 31"/>
            <p:cNvSpPr/>
            <p:nvPr/>
          </p:nvSpPr>
          <p:spPr>
            <a:xfrm>
              <a:off x="9237321" y="2425101"/>
              <a:ext cx="335304" cy="465451"/>
            </a:xfrm>
            <a:prstGeom prst="rightArrow">
              <a:avLst>
                <a:gd name="adj1" fmla="val 100000"/>
                <a:gd name="adj2" fmla="val 50000"/>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grpSp>
      <p:pic>
        <p:nvPicPr>
          <p:cNvPr id="33" name="Picture 2" descr="Resultado de imagen para interrogaciÃ³n ico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5818" y="1971116"/>
            <a:ext cx="2877177" cy="3528527"/>
          </a:xfrm>
          <a:prstGeom prst="rect">
            <a:avLst/>
          </a:prstGeom>
          <a:noFill/>
          <a:effectLst>
            <a:glow rad="127000">
              <a:srgbClr val="92D050"/>
            </a:glow>
            <a:outerShdw blurRad="50800" dist="50800" dir="5400000" algn="ctr" rotWithShape="0">
              <a:schemeClr val="accent1"/>
            </a:outerShdw>
          </a:effectLst>
          <a:extLst>
            <a:ext uri="{909E8E84-426E-40DD-AFC4-6F175D3DCCD1}">
              <a14:hiddenFill xmlns:a14="http://schemas.microsoft.com/office/drawing/2010/main">
                <a:solidFill>
                  <a:srgbClr val="FFFFFF"/>
                </a:solidFill>
              </a14:hiddenFill>
            </a:ext>
          </a:extLst>
        </p:spPr>
      </p:pic>
      <p:sp>
        <p:nvSpPr>
          <p:cNvPr id="34" name="Rectángulo 33"/>
          <p:cNvSpPr/>
          <p:nvPr/>
        </p:nvSpPr>
        <p:spPr>
          <a:xfrm>
            <a:off x="453061" y="984998"/>
            <a:ext cx="4545868" cy="523220"/>
          </a:xfrm>
          <a:prstGeom prst="rect">
            <a:avLst/>
          </a:prstGeom>
          <a:noFill/>
        </p:spPr>
        <p:txBody>
          <a:bodyPr wrap="square" lIns="91440" tIns="45720" rIns="91440" bIns="45720">
            <a:spAutoFit/>
          </a:bodyPr>
          <a:lstStyle/>
          <a:p>
            <a:pPr algn="ctr"/>
            <a:r>
              <a:rPr lang="es-ES" sz="2800" b="1" dirty="0">
                <a:ln w="0"/>
                <a:effectLst>
                  <a:outerShdw blurRad="38100" dist="19050" dir="2700000" algn="tl" rotWithShape="0">
                    <a:schemeClr val="dk1">
                      <a:alpha val="40000"/>
                    </a:schemeClr>
                  </a:outerShdw>
                </a:effectLst>
              </a:rPr>
              <a:t>Problema de Investigación</a:t>
            </a:r>
            <a:endParaRPr lang="es-ES" sz="2800" b="1" cap="none" spc="0" dirty="0">
              <a:ln w="0"/>
              <a:solidFill>
                <a:schemeClr val="tx1"/>
              </a:solidFill>
              <a:effectLst>
                <a:outerShdw blurRad="38100" dist="19050" dir="2700000" algn="tl" rotWithShape="0">
                  <a:schemeClr val="dk1">
                    <a:alpha val="40000"/>
                  </a:schemeClr>
                </a:outerShdw>
              </a:effectLst>
            </a:endParaRPr>
          </a:p>
        </p:txBody>
      </p:sp>
      <p:pic>
        <p:nvPicPr>
          <p:cNvPr id="36" name="Picture 2" descr="Resultado de imagen para ESP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 xmlns:a16="http://schemas.microsoft.com/office/drawing/2014/main" id="{4392310A-0958-4178-A560-4D046B1F9BBD}"/>
              </a:ext>
            </a:extLst>
          </p:cNvPr>
          <p:cNvSpPr txBox="1"/>
          <p:nvPr/>
        </p:nvSpPr>
        <p:spPr>
          <a:xfrm>
            <a:off x="453061" y="1495660"/>
            <a:ext cx="4847359" cy="369332"/>
          </a:xfrm>
          <a:prstGeom prst="rect">
            <a:avLst/>
          </a:prstGeom>
          <a:noFill/>
        </p:spPr>
        <p:txBody>
          <a:bodyPr wrap="square" rtlCol="0">
            <a:spAutoFit/>
          </a:bodyPr>
          <a:lstStyle/>
          <a:p>
            <a:pPr marL="285750" indent="-285750">
              <a:buFont typeface="Arial" panose="020B0604020202020204" pitchFamily="34" charset="0"/>
              <a:buChar char="•"/>
            </a:pPr>
            <a:r>
              <a:rPr lang="es-ES" dirty="0"/>
              <a:t>Cambios en los procesos que originan la F.E.</a:t>
            </a:r>
            <a:endParaRPr lang="es-EC" dirty="0"/>
          </a:p>
        </p:txBody>
      </p:sp>
      <p:sp>
        <p:nvSpPr>
          <p:cNvPr id="35" name="CuadroTexto 34">
            <a:extLst>
              <a:ext uri="{FF2B5EF4-FFF2-40B4-BE49-F238E27FC236}">
                <a16:creationId xmlns="" xmlns:a16="http://schemas.microsoft.com/office/drawing/2014/main" id="{D4FA96E5-F920-4A19-9E6B-500633D34859}"/>
              </a:ext>
            </a:extLst>
          </p:cNvPr>
          <p:cNvSpPr txBox="1"/>
          <p:nvPr/>
        </p:nvSpPr>
        <p:spPr>
          <a:xfrm>
            <a:off x="453061" y="2037845"/>
            <a:ext cx="4847359" cy="646331"/>
          </a:xfrm>
          <a:prstGeom prst="rect">
            <a:avLst/>
          </a:prstGeom>
          <a:noFill/>
        </p:spPr>
        <p:txBody>
          <a:bodyPr wrap="square" rtlCol="0">
            <a:spAutoFit/>
          </a:bodyPr>
          <a:lstStyle/>
          <a:p>
            <a:pPr marL="285750" indent="-285750" algn="just">
              <a:buFont typeface="Arial" panose="020B0604020202020204" pitchFamily="34" charset="0"/>
              <a:buChar char="•"/>
            </a:pPr>
            <a:r>
              <a:rPr lang="es-ES" dirty="0"/>
              <a:t>Modificación o mejoras en parametrización y/o desarrollos para envío al SRI</a:t>
            </a:r>
            <a:endParaRPr lang="es-EC" dirty="0"/>
          </a:p>
        </p:txBody>
      </p:sp>
      <p:sp>
        <p:nvSpPr>
          <p:cNvPr id="37" name="CuadroTexto 36">
            <a:extLst>
              <a:ext uri="{FF2B5EF4-FFF2-40B4-BE49-F238E27FC236}">
                <a16:creationId xmlns="" xmlns:a16="http://schemas.microsoft.com/office/drawing/2014/main" id="{399BA83F-ECDF-4C62-BD87-F59A25D0C6E3}"/>
              </a:ext>
            </a:extLst>
          </p:cNvPr>
          <p:cNvSpPr txBox="1"/>
          <p:nvPr/>
        </p:nvSpPr>
        <p:spPr>
          <a:xfrm>
            <a:off x="453060" y="2742152"/>
            <a:ext cx="4847359" cy="923330"/>
          </a:xfrm>
          <a:prstGeom prst="rect">
            <a:avLst/>
          </a:prstGeom>
          <a:noFill/>
        </p:spPr>
        <p:txBody>
          <a:bodyPr wrap="square" rtlCol="0">
            <a:spAutoFit/>
          </a:bodyPr>
          <a:lstStyle/>
          <a:p>
            <a:pPr marL="285750" indent="-285750" algn="just">
              <a:buFont typeface="Arial" panose="020B0604020202020204" pitchFamily="34" charset="0"/>
              <a:buChar char="•"/>
            </a:pPr>
            <a:r>
              <a:rPr lang="es-ES" dirty="0"/>
              <a:t>Disponibilidad de tiempo y recursos de proveedores para realizar ajustes en los programas</a:t>
            </a:r>
            <a:endParaRPr lang="es-EC" dirty="0"/>
          </a:p>
        </p:txBody>
      </p:sp>
      <p:sp>
        <p:nvSpPr>
          <p:cNvPr id="39" name="CuadroTexto 38">
            <a:extLst>
              <a:ext uri="{FF2B5EF4-FFF2-40B4-BE49-F238E27FC236}">
                <a16:creationId xmlns="" xmlns:a16="http://schemas.microsoft.com/office/drawing/2014/main" id="{6730A362-B72C-4898-B860-476996A0F79F}"/>
              </a:ext>
            </a:extLst>
          </p:cNvPr>
          <p:cNvSpPr txBox="1"/>
          <p:nvPr/>
        </p:nvSpPr>
        <p:spPr>
          <a:xfrm>
            <a:off x="453059" y="3647717"/>
            <a:ext cx="4847359" cy="369332"/>
          </a:xfrm>
          <a:prstGeom prst="rect">
            <a:avLst/>
          </a:prstGeom>
          <a:noFill/>
        </p:spPr>
        <p:txBody>
          <a:bodyPr wrap="square" rtlCol="0">
            <a:spAutoFit/>
          </a:bodyPr>
          <a:lstStyle/>
          <a:p>
            <a:pPr marL="285750" indent="-285750" algn="just">
              <a:buFont typeface="Arial" panose="020B0604020202020204" pitchFamily="34" charset="0"/>
              <a:buChar char="•"/>
            </a:pPr>
            <a:r>
              <a:rPr lang="es-ES" dirty="0"/>
              <a:t>Asignación de recursos internos y externos </a:t>
            </a:r>
            <a:endParaRPr lang="es-EC" dirty="0"/>
          </a:p>
        </p:txBody>
      </p:sp>
      <p:sp>
        <p:nvSpPr>
          <p:cNvPr id="40" name="CuadroTexto 39">
            <a:extLst>
              <a:ext uri="{FF2B5EF4-FFF2-40B4-BE49-F238E27FC236}">
                <a16:creationId xmlns="" xmlns:a16="http://schemas.microsoft.com/office/drawing/2014/main" id="{FFB7A99C-9382-4484-980B-296B1283B9D5}"/>
              </a:ext>
            </a:extLst>
          </p:cNvPr>
          <p:cNvSpPr txBox="1"/>
          <p:nvPr/>
        </p:nvSpPr>
        <p:spPr>
          <a:xfrm>
            <a:off x="453059" y="4033378"/>
            <a:ext cx="4847359" cy="369332"/>
          </a:xfrm>
          <a:prstGeom prst="rect">
            <a:avLst/>
          </a:prstGeom>
          <a:noFill/>
        </p:spPr>
        <p:txBody>
          <a:bodyPr wrap="square" rtlCol="0">
            <a:spAutoFit/>
          </a:bodyPr>
          <a:lstStyle/>
          <a:p>
            <a:pPr marL="285750" indent="-285750" algn="just">
              <a:buFont typeface="Arial" panose="020B0604020202020204" pitchFamily="34" charset="0"/>
              <a:buChar char="•"/>
            </a:pPr>
            <a:r>
              <a:rPr lang="es-ES" dirty="0"/>
              <a:t>Capacitación al personal para emisión de D.E.</a:t>
            </a:r>
            <a:endParaRPr lang="es-EC" dirty="0"/>
          </a:p>
        </p:txBody>
      </p:sp>
      <p:sp>
        <p:nvSpPr>
          <p:cNvPr id="41" name="CuadroTexto 40">
            <a:extLst>
              <a:ext uri="{FF2B5EF4-FFF2-40B4-BE49-F238E27FC236}">
                <a16:creationId xmlns="" xmlns:a16="http://schemas.microsoft.com/office/drawing/2014/main" id="{7697D990-C1EA-4E47-9FE0-0E24EE625870}"/>
              </a:ext>
            </a:extLst>
          </p:cNvPr>
          <p:cNvSpPr txBox="1"/>
          <p:nvPr/>
        </p:nvSpPr>
        <p:spPr>
          <a:xfrm>
            <a:off x="453058" y="4398720"/>
            <a:ext cx="4847359" cy="369332"/>
          </a:xfrm>
          <a:prstGeom prst="rect">
            <a:avLst/>
          </a:prstGeom>
          <a:noFill/>
        </p:spPr>
        <p:txBody>
          <a:bodyPr wrap="square" rtlCol="0">
            <a:spAutoFit/>
          </a:bodyPr>
          <a:lstStyle/>
          <a:p>
            <a:pPr marL="285750" indent="-285750" algn="just">
              <a:buFont typeface="Arial" panose="020B0604020202020204" pitchFamily="34" charset="0"/>
              <a:buChar char="•"/>
            </a:pPr>
            <a:r>
              <a:rPr lang="es-ES" dirty="0"/>
              <a:t>Adaptabilidad al cambio</a:t>
            </a:r>
            <a:endParaRPr lang="es-EC" dirty="0"/>
          </a:p>
        </p:txBody>
      </p:sp>
      <p:sp>
        <p:nvSpPr>
          <p:cNvPr id="42" name="CuadroTexto 41">
            <a:extLst>
              <a:ext uri="{FF2B5EF4-FFF2-40B4-BE49-F238E27FC236}">
                <a16:creationId xmlns="" xmlns:a16="http://schemas.microsoft.com/office/drawing/2014/main" id="{27453F51-C84A-4D66-8F89-160F14A56846}"/>
              </a:ext>
            </a:extLst>
          </p:cNvPr>
          <p:cNvSpPr txBox="1"/>
          <p:nvPr/>
        </p:nvSpPr>
        <p:spPr>
          <a:xfrm>
            <a:off x="453057" y="4798584"/>
            <a:ext cx="4847359" cy="369332"/>
          </a:xfrm>
          <a:prstGeom prst="rect">
            <a:avLst/>
          </a:prstGeom>
          <a:noFill/>
        </p:spPr>
        <p:txBody>
          <a:bodyPr wrap="square" rtlCol="0">
            <a:spAutoFit/>
          </a:bodyPr>
          <a:lstStyle/>
          <a:p>
            <a:pPr marL="285750" indent="-285750" algn="just">
              <a:buFont typeface="Arial" panose="020B0604020202020204" pitchFamily="34" charset="0"/>
              <a:buChar char="•"/>
            </a:pPr>
            <a:r>
              <a:rPr lang="es-ES" dirty="0"/>
              <a:t>Actualización de Data Maestra</a:t>
            </a:r>
            <a:endParaRPr lang="es-EC" dirty="0"/>
          </a:p>
        </p:txBody>
      </p:sp>
      <p:sp>
        <p:nvSpPr>
          <p:cNvPr id="43" name="CuadroTexto 42">
            <a:extLst>
              <a:ext uri="{FF2B5EF4-FFF2-40B4-BE49-F238E27FC236}">
                <a16:creationId xmlns="" xmlns:a16="http://schemas.microsoft.com/office/drawing/2014/main" id="{24F88C24-AF85-439D-AF06-63B50A24842F}"/>
              </a:ext>
            </a:extLst>
          </p:cNvPr>
          <p:cNvSpPr txBox="1"/>
          <p:nvPr/>
        </p:nvSpPr>
        <p:spPr>
          <a:xfrm>
            <a:off x="453057" y="5249081"/>
            <a:ext cx="4847359" cy="369332"/>
          </a:xfrm>
          <a:prstGeom prst="rect">
            <a:avLst/>
          </a:prstGeom>
          <a:noFill/>
        </p:spPr>
        <p:txBody>
          <a:bodyPr wrap="square" rtlCol="0">
            <a:spAutoFit/>
          </a:bodyPr>
          <a:lstStyle/>
          <a:p>
            <a:pPr marL="285750" indent="-285750" algn="just">
              <a:buFont typeface="Arial" panose="020B0604020202020204" pitchFamily="34" charset="0"/>
              <a:buChar char="•"/>
            </a:pPr>
            <a:r>
              <a:rPr lang="es-ES" dirty="0"/>
              <a:t>Aparecimiento de nuevas necesidades</a:t>
            </a:r>
            <a:endParaRPr lang="es-EC" dirty="0"/>
          </a:p>
        </p:txBody>
      </p:sp>
    </p:spTree>
    <p:extLst>
      <p:ext uri="{BB962C8B-B14F-4D97-AF65-F5344CB8AC3E}">
        <p14:creationId xmlns:p14="http://schemas.microsoft.com/office/powerpoint/2010/main" val="204317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33"/>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1000"/>
                                        <p:tgtEl>
                                          <p:spTgt spid="30"/>
                                        </p:tgtEl>
                                      </p:cBhvr>
                                    </p:animEffect>
                                    <p:anim calcmode="lin" valueType="num">
                                      <p:cBhvr>
                                        <p:cTn id="65" dur="1000" fill="hold"/>
                                        <p:tgtEl>
                                          <p:spTgt spid="30"/>
                                        </p:tgtEl>
                                        <p:attrNameLst>
                                          <p:attrName>ppt_x</p:attrName>
                                        </p:attrNameLst>
                                      </p:cBhvr>
                                      <p:tavLst>
                                        <p:tav tm="0">
                                          <p:val>
                                            <p:strVal val="#ppt_x"/>
                                          </p:val>
                                        </p:tav>
                                        <p:tav tm="100000">
                                          <p:val>
                                            <p:strVal val="#ppt_x"/>
                                          </p:val>
                                        </p:tav>
                                      </p:tavLst>
                                    </p:anim>
                                    <p:anim calcmode="lin" valueType="num">
                                      <p:cBhvr>
                                        <p:cTn id="6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right)">
                                      <p:cBhvr>
                                        <p:cTn id="71" dur="500"/>
                                        <p:tgtEl>
                                          <p:spTgt spid="7"/>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right)">
                                      <p:cBhvr>
                                        <p:cTn id="74" dur="500"/>
                                        <p:tgtEl>
                                          <p:spTgt spid="1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righ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right)">
                                      <p:cBhvr>
                                        <p:cTn id="82" dur="500"/>
                                        <p:tgtEl>
                                          <p:spTgt spid="10"/>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par>
                                <p:cTn id="86" presetID="22" presetClass="entr" presetSubtype="2"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right)">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right)">
                                      <p:cBhvr>
                                        <p:cTn id="96" dur="500"/>
                                        <p:tgtEl>
                                          <p:spTgt spid="2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right)">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9" grpId="0"/>
      <p:bldP spid="20" grpId="0"/>
      <p:bldP spid="21" grpId="0"/>
      <p:bldP spid="23" grpId="0"/>
      <p:bldP spid="27" grpId="0"/>
      <p:bldP spid="29" grpId="0"/>
      <p:bldP spid="34" grpId="0"/>
      <p:bldP spid="3" grpId="0"/>
      <p:bldP spid="35" grpId="0"/>
      <p:bldP spid="37" grpId="0"/>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E11E6705-A111-40E4-8E2D-7589BB24C6B1}"/>
              </a:ext>
            </a:extLst>
          </p:cNvPr>
          <p:cNvPicPr>
            <a:picLocks noChangeAspect="1"/>
          </p:cNvPicPr>
          <p:nvPr/>
        </p:nvPicPr>
        <p:blipFill>
          <a:blip r:embed="rId2"/>
          <a:stretch>
            <a:fillRect/>
          </a:stretch>
        </p:blipFill>
        <p:spPr>
          <a:xfrm>
            <a:off x="56568" y="840147"/>
            <a:ext cx="12135432" cy="6017853"/>
          </a:xfrm>
          <a:prstGeom prst="rect">
            <a:avLst/>
          </a:prstGeom>
        </p:spPr>
      </p:pic>
      <p:pic>
        <p:nvPicPr>
          <p:cNvPr id="4"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p:cNvSpPr/>
          <p:nvPr/>
        </p:nvSpPr>
        <p:spPr>
          <a:xfrm>
            <a:off x="56567" y="40047"/>
            <a:ext cx="4129672"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Times New Roman" panose="02020603050405020304" pitchFamily="18" charset="0"/>
                <a:cs typeface="Times New Roman" panose="02020603050405020304" pitchFamily="18" charset="0"/>
              </a:rPr>
              <a:t>RECOMENDACIONES</a:t>
            </a:r>
          </a:p>
        </p:txBody>
      </p:sp>
      <p:graphicFrame>
        <p:nvGraphicFramePr>
          <p:cNvPr id="11" name="Diagrama 10"/>
          <p:cNvGraphicFramePr/>
          <p:nvPr>
            <p:extLst>
              <p:ext uri="{D42A27DB-BD31-4B8C-83A1-F6EECF244321}">
                <p14:modId xmlns:p14="http://schemas.microsoft.com/office/powerpoint/2010/main" val="1745566299"/>
              </p:ext>
            </p:extLst>
          </p:nvPr>
        </p:nvGraphicFramePr>
        <p:xfrm>
          <a:off x="205556" y="311286"/>
          <a:ext cx="5721349" cy="2490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a 11"/>
          <p:cNvGraphicFramePr/>
          <p:nvPr>
            <p:extLst>
              <p:ext uri="{D42A27DB-BD31-4B8C-83A1-F6EECF244321}">
                <p14:modId xmlns:p14="http://schemas.microsoft.com/office/powerpoint/2010/main" val="3374391612"/>
              </p:ext>
            </p:extLst>
          </p:nvPr>
        </p:nvGraphicFramePr>
        <p:xfrm>
          <a:off x="1835228" y="1630192"/>
          <a:ext cx="5721349" cy="29825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Diagrama 12"/>
          <p:cNvGraphicFramePr/>
          <p:nvPr>
            <p:extLst>
              <p:ext uri="{D42A27DB-BD31-4B8C-83A1-F6EECF244321}">
                <p14:modId xmlns:p14="http://schemas.microsoft.com/office/powerpoint/2010/main" val="790534167"/>
              </p:ext>
            </p:extLst>
          </p:nvPr>
        </p:nvGraphicFramePr>
        <p:xfrm>
          <a:off x="3464896" y="3107298"/>
          <a:ext cx="5721349" cy="219550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2" name="Diagrama 21">
            <a:extLst>
              <a:ext uri="{FF2B5EF4-FFF2-40B4-BE49-F238E27FC236}">
                <a16:creationId xmlns="" xmlns:a16="http://schemas.microsoft.com/office/drawing/2014/main" id="{891C72D2-C980-4DD6-9C82-9C5B692E9DE6}"/>
              </a:ext>
            </a:extLst>
          </p:cNvPr>
          <p:cNvGraphicFramePr/>
          <p:nvPr>
            <p:extLst>
              <p:ext uri="{D42A27DB-BD31-4B8C-83A1-F6EECF244321}">
                <p14:modId xmlns:p14="http://schemas.microsoft.com/office/powerpoint/2010/main" val="3706617697"/>
              </p:ext>
            </p:extLst>
          </p:nvPr>
        </p:nvGraphicFramePr>
        <p:xfrm>
          <a:off x="5169530" y="4414096"/>
          <a:ext cx="5721349" cy="219550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84472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Graphic spid="2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420504" y="2428875"/>
            <a:ext cx="7237721" cy="1569660"/>
          </a:xfrm>
          <a:prstGeom prst="rect">
            <a:avLst/>
          </a:prstGeom>
          <a:noFill/>
        </p:spPr>
        <p:txBody>
          <a:bodyPr wrap="square" lIns="91440" tIns="45720" rIns="91440" bIns="45720">
            <a:spAutoFit/>
          </a:bodyPr>
          <a:lstStyle/>
          <a:p>
            <a:pPr algn="ctr"/>
            <a:r>
              <a:rPr lang="es-ES" sz="96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Lucida Handwriting" panose="03010101010101010101" pitchFamily="66" charset="0"/>
              </a:rPr>
              <a:t>Gracias!!..</a:t>
            </a:r>
            <a:endParaRPr lang="es-ES" sz="9600" b="1" i="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Lucida Handwriting" panose="03010101010101010101" pitchFamily="66" charset="0"/>
            </a:endParaRPr>
          </a:p>
        </p:txBody>
      </p:sp>
      <p:pic>
        <p:nvPicPr>
          <p:cNvPr id="8"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74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BFEBAB75-77B0-414B-9421-7AC605C5762F}"/>
              </a:ext>
            </a:extLst>
          </p:cNvPr>
          <p:cNvPicPr>
            <a:picLocks noChangeAspect="1"/>
          </p:cNvPicPr>
          <p:nvPr/>
        </p:nvPicPr>
        <p:blipFill>
          <a:blip r:embed="rId3"/>
          <a:stretch>
            <a:fillRect/>
          </a:stretch>
        </p:blipFill>
        <p:spPr>
          <a:xfrm>
            <a:off x="493164" y="972066"/>
            <a:ext cx="8674283" cy="5547863"/>
          </a:xfrm>
          <a:prstGeom prst="rect">
            <a:avLst/>
          </a:prstGeom>
        </p:spPr>
      </p:pic>
      <p:sp>
        <p:nvSpPr>
          <p:cNvPr id="5" name="Flecha derecha 3">
            <a:extLst>
              <a:ext uri="{FF2B5EF4-FFF2-40B4-BE49-F238E27FC236}">
                <a16:creationId xmlns="" xmlns:a16="http://schemas.microsoft.com/office/drawing/2014/main" id="{C82B9D37-DBAA-4CFC-9027-8FB9BB3A1CFF}"/>
              </a:ext>
            </a:extLst>
          </p:cNvPr>
          <p:cNvSpPr/>
          <p:nvPr/>
        </p:nvSpPr>
        <p:spPr>
          <a:xfrm>
            <a:off x="201707" y="184898"/>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FACTURACIÓN ELECTRÓNICA</a:t>
            </a:r>
          </a:p>
        </p:txBody>
      </p:sp>
      <p:sp>
        <p:nvSpPr>
          <p:cNvPr id="6" name="CuadroTexto 5">
            <a:extLst>
              <a:ext uri="{FF2B5EF4-FFF2-40B4-BE49-F238E27FC236}">
                <a16:creationId xmlns="" xmlns:a16="http://schemas.microsoft.com/office/drawing/2014/main" id="{710A9CEC-82E2-40E6-9A3C-E759AD2309B6}"/>
              </a:ext>
            </a:extLst>
          </p:cNvPr>
          <p:cNvSpPr txBox="1"/>
          <p:nvPr/>
        </p:nvSpPr>
        <p:spPr>
          <a:xfrm>
            <a:off x="519543" y="2076998"/>
            <a:ext cx="5393651" cy="2308324"/>
          </a:xfrm>
          <a:prstGeom prst="rect">
            <a:avLst/>
          </a:prstGeom>
          <a:noFill/>
        </p:spPr>
        <p:txBody>
          <a:bodyPr wrap="square" rtlCol="0">
            <a:spAutoFit/>
          </a:bodyPr>
          <a:lstStyle/>
          <a:p>
            <a:pPr algn="just"/>
            <a:r>
              <a:rPr lang="es-EC" b="1" dirty="0">
                <a:latin typeface="+mj-lt"/>
              </a:rPr>
              <a:t>La facturación electrónica (F.E.) nace y se desarrolla en función de una figura ecologista, con el objeto de prescindir del uso del papel, además de obtener información en línea de las actividades comerciales de los contribuyentes y la información fidedigna de su actividad tributaria.</a:t>
            </a:r>
          </a:p>
          <a:p>
            <a:pPr algn="just"/>
            <a:r>
              <a:rPr lang="es-EC" b="1" dirty="0">
                <a:latin typeface="+mj-lt"/>
              </a:rPr>
              <a:t>Esta actividad ha generado algunos inconvenientes tales como:</a:t>
            </a:r>
          </a:p>
        </p:txBody>
      </p:sp>
      <p:sp>
        <p:nvSpPr>
          <p:cNvPr id="7" name="CuadroTexto 6">
            <a:extLst>
              <a:ext uri="{FF2B5EF4-FFF2-40B4-BE49-F238E27FC236}">
                <a16:creationId xmlns="" xmlns:a16="http://schemas.microsoft.com/office/drawing/2014/main" id="{631B6B68-68B2-4354-8A0D-1C74D3A200F0}"/>
              </a:ext>
            </a:extLst>
          </p:cNvPr>
          <p:cNvSpPr txBox="1"/>
          <p:nvPr/>
        </p:nvSpPr>
        <p:spPr>
          <a:xfrm>
            <a:off x="7361695" y="1844304"/>
            <a:ext cx="4463512" cy="369332"/>
          </a:xfrm>
          <a:prstGeom prst="rect">
            <a:avLst/>
          </a:prstGeom>
          <a:noFill/>
        </p:spPr>
        <p:txBody>
          <a:bodyPr wrap="square" rtlCol="0">
            <a:spAutoFit/>
          </a:bodyPr>
          <a:lstStyle/>
          <a:p>
            <a:pPr marL="285750" indent="-285750">
              <a:buFont typeface="Arial" panose="020B0604020202020204" pitchFamily="34" charset="0"/>
              <a:buChar char="•"/>
            </a:pPr>
            <a:r>
              <a:rPr lang="es-EC" dirty="0"/>
              <a:t>Fallas en el enlace de internet</a:t>
            </a:r>
          </a:p>
        </p:txBody>
      </p:sp>
      <p:sp>
        <p:nvSpPr>
          <p:cNvPr id="8" name="CuadroTexto 7">
            <a:extLst>
              <a:ext uri="{FF2B5EF4-FFF2-40B4-BE49-F238E27FC236}">
                <a16:creationId xmlns="" xmlns:a16="http://schemas.microsoft.com/office/drawing/2014/main" id="{0FE985EE-17F1-4AEB-9C7D-C2FEF8DA357F}"/>
              </a:ext>
            </a:extLst>
          </p:cNvPr>
          <p:cNvSpPr txBox="1"/>
          <p:nvPr/>
        </p:nvSpPr>
        <p:spPr>
          <a:xfrm>
            <a:off x="7361694" y="2291126"/>
            <a:ext cx="4633993" cy="369332"/>
          </a:xfrm>
          <a:prstGeom prst="rect">
            <a:avLst/>
          </a:prstGeom>
          <a:noFill/>
        </p:spPr>
        <p:txBody>
          <a:bodyPr wrap="square" rtlCol="0">
            <a:spAutoFit/>
          </a:bodyPr>
          <a:lstStyle/>
          <a:p>
            <a:pPr marL="285750" indent="-285750">
              <a:buFont typeface="Arial" panose="020B0604020202020204" pitchFamily="34" charset="0"/>
              <a:buChar char="•"/>
            </a:pPr>
            <a:r>
              <a:rPr lang="es-EC" dirty="0"/>
              <a:t>Inversión en nuevas soluciones informáticas</a:t>
            </a:r>
          </a:p>
        </p:txBody>
      </p:sp>
      <p:sp>
        <p:nvSpPr>
          <p:cNvPr id="9" name="CuadroTexto 8">
            <a:extLst>
              <a:ext uri="{FF2B5EF4-FFF2-40B4-BE49-F238E27FC236}">
                <a16:creationId xmlns="" xmlns:a16="http://schemas.microsoft.com/office/drawing/2014/main" id="{83DD70DF-DD3C-48E5-9161-4ED56B922809}"/>
              </a:ext>
            </a:extLst>
          </p:cNvPr>
          <p:cNvSpPr txBox="1"/>
          <p:nvPr/>
        </p:nvSpPr>
        <p:spPr>
          <a:xfrm>
            <a:off x="7361695" y="2737948"/>
            <a:ext cx="4463512" cy="369332"/>
          </a:xfrm>
          <a:prstGeom prst="rect">
            <a:avLst/>
          </a:prstGeom>
          <a:noFill/>
        </p:spPr>
        <p:txBody>
          <a:bodyPr wrap="square" rtlCol="0">
            <a:spAutoFit/>
          </a:bodyPr>
          <a:lstStyle/>
          <a:p>
            <a:pPr marL="285750" indent="-285750">
              <a:buFont typeface="Arial" panose="020B0604020202020204" pitchFamily="34" charset="0"/>
              <a:buChar char="•"/>
            </a:pPr>
            <a:r>
              <a:rPr lang="es-EC" dirty="0"/>
              <a:t>Gastos en soporte </a:t>
            </a:r>
          </a:p>
        </p:txBody>
      </p:sp>
      <p:sp>
        <p:nvSpPr>
          <p:cNvPr id="10" name="CuadroTexto 9">
            <a:extLst>
              <a:ext uri="{FF2B5EF4-FFF2-40B4-BE49-F238E27FC236}">
                <a16:creationId xmlns="" xmlns:a16="http://schemas.microsoft.com/office/drawing/2014/main" id="{5E3F840F-1560-4D1F-A71C-E2FCE319FACA}"/>
              </a:ext>
            </a:extLst>
          </p:cNvPr>
          <p:cNvSpPr txBox="1"/>
          <p:nvPr/>
        </p:nvSpPr>
        <p:spPr>
          <a:xfrm>
            <a:off x="7361695" y="3184774"/>
            <a:ext cx="4463512" cy="369332"/>
          </a:xfrm>
          <a:prstGeom prst="rect">
            <a:avLst/>
          </a:prstGeom>
          <a:noFill/>
        </p:spPr>
        <p:txBody>
          <a:bodyPr wrap="square" rtlCol="0">
            <a:spAutoFit/>
          </a:bodyPr>
          <a:lstStyle/>
          <a:p>
            <a:pPr marL="285750" indent="-285750">
              <a:buFont typeface="Arial" panose="020B0604020202020204" pitchFamily="34" charset="0"/>
              <a:buChar char="•"/>
            </a:pPr>
            <a:r>
              <a:rPr lang="es-EC" dirty="0"/>
              <a:t>Problemas en comunicación con el SRI</a:t>
            </a:r>
          </a:p>
        </p:txBody>
      </p:sp>
      <p:sp>
        <p:nvSpPr>
          <p:cNvPr id="11" name="CuadroTexto 10">
            <a:extLst>
              <a:ext uri="{FF2B5EF4-FFF2-40B4-BE49-F238E27FC236}">
                <a16:creationId xmlns="" xmlns:a16="http://schemas.microsoft.com/office/drawing/2014/main" id="{2B00E064-63E1-4862-8A28-B9588688B68B}"/>
              </a:ext>
            </a:extLst>
          </p:cNvPr>
          <p:cNvSpPr txBox="1"/>
          <p:nvPr/>
        </p:nvSpPr>
        <p:spPr>
          <a:xfrm>
            <a:off x="7361695" y="3745998"/>
            <a:ext cx="4463512" cy="369332"/>
          </a:xfrm>
          <a:prstGeom prst="rect">
            <a:avLst/>
          </a:prstGeom>
          <a:noFill/>
        </p:spPr>
        <p:txBody>
          <a:bodyPr wrap="square" rtlCol="0">
            <a:spAutoFit/>
          </a:bodyPr>
          <a:lstStyle/>
          <a:p>
            <a:pPr marL="285750" indent="-285750">
              <a:buFont typeface="Arial" panose="020B0604020202020204" pitchFamily="34" charset="0"/>
              <a:buChar char="•"/>
            </a:pPr>
            <a:r>
              <a:rPr lang="es-EC" dirty="0"/>
              <a:t>Gastos en útiles de oficina (papel)</a:t>
            </a:r>
          </a:p>
        </p:txBody>
      </p:sp>
      <p:sp>
        <p:nvSpPr>
          <p:cNvPr id="13" name="Rectángulo 12">
            <a:extLst>
              <a:ext uri="{FF2B5EF4-FFF2-40B4-BE49-F238E27FC236}">
                <a16:creationId xmlns="" xmlns:a16="http://schemas.microsoft.com/office/drawing/2014/main" id="{174E55F0-C760-4131-A6B3-E1F4657E550C}"/>
              </a:ext>
            </a:extLst>
          </p:cNvPr>
          <p:cNvSpPr/>
          <p:nvPr/>
        </p:nvSpPr>
        <p:spPr>
          <a:xfrm>
            <a:off x="7371313" y="1055861"/>
            <a:ext cx="2718084"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2400" b="1"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Inconvenientes</a:t>
            </a:r>
            <a:endParaRPr lang="es-ES"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11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1097280" y="1909762"/>
            <a:ext cx="4360545" cy="2536235"/>
          </a:xfrm>
          <a:prstGeom prst="rect">
            <a:avLst/>
          </a:prstGeom>
        </p:spPr>
      </p:pic>
      <p:sp>
        <p:nvSpPr>
          <p:cNvPr id="11" name="CuadroTexto 10"/>
          <p:cNvSpPr txBox="1"/>
          <p:nvPr/>
        </p:nvSpPr>
        <p:spPr>
          <a:xfrm>
            <a:off x="1097280" y="1354061"/>
            <a:ext cx="4229100" cy="369332"/>
          </a:xfrm>
          <a:prstGeom prst="rect">
            <a:avLst/>
          </a:prstGeom>
          <a:noFill/>
        </p:spPr>
        <p:txBody>
          <a:bodyPr wrap="square" rtlCol="0">
            <a:spAutoFit/>
          </a:bodyPr>
          <a:lstStyle/>
          <a:p>
            <a:r>
              <a:rPr lang="es-EC" b="1" dirty="0">
                <a:solidFill>
                  <a:srgbClr val="92D050"/>
                </a:solidFill>
                <a:latin typeface="Times New Roman" panose="02020603050405020304" pitchFamily="18" charset="0"/>
                <a:cs typeface="Times New Roman" panose="02020603050405020304" pitchFamily="18" charset="0"/>
              </a:rPr>
              <a:t>Industria Farmacéutica a nivel Mundial</a:t>
            </a:r>
          </a:p>
        </p:txBody>
      </p:sp>
      <p:sp>
        <p:nvSpPr>
          <p:cNvPr id="12" name="CuadroTexto 11"/>
          <p:cNvSpPr txBox="1"/>
          <p:nvPr/>
        </p:nvSpPr>
        <p:spPr>
          <a:xfrm>
            <a:off x="7345589" y="1326322"/>
            <a:ext cx="4229100" cy="369332"/>
          </a:xfrm>
          <a:prstGeom prst="rect">
            <a:avLst/>
          </a:prstGeom>
          <a:noFill/>
        </p:spPr>
        <p:txBody>
          <a:bodyPr wrap="square" rtlCol="0">
            <a:spAutoFit/>
          </a:bodyPr>
          <a:lstStyle/>
          <a:p>
            <a:r>
              <a:rPr lang="es-EC" b="1" dirty="0">
                <a:solidFill>
                  <a:srgbClr val="92D050"/>
                </a:solidFill>
                <a:latin typeface="Times New Roman" panose="02020603050405020304" pitchFamily="18" charset="0"/>
                <a:cs typeface="Times New Roman" panose="02020603050405020304" pitchFamily="18" charset="0"/>
              </a:rPr>
              <a:t>Industria Farmacéutica en Ecuador</a:t>
            </a:r>
          </a:p>
        </p:txBody>
      </p:sp>
      <p:pic>
        <p:nvPicPr>
          <p:cNvPr id="13" name="Imagen 12"/>
          <p:cNvPicPr>
            <a:picLocks noChangeAspect="1"/>
          </p:cNvPicPr>
          <p:nvPr/>
        </p:nvPicPr>
        <p:blipFill>
          <a:blip r:embed="rId4"/>
          <a:stretch>
            <a:fillRect/>
          </a:stretch>
        </p:blipFill>
        <p:spPr>
          <a:xfrm>
            <a:off x="4030980" y="4565061"/>
            <a:ext cx="3590925" cy="1771650"/>
          </a:xfrm>
          <a:prstGeom prst="rect">
            <a:avLst/>
          </a:prstGeom>
        </p:spPr>
      </p:pic>
      <p:sp>
        <p:nvSpPr>
          <p:cNvPr id="14" name="Flecha derecha 13"/>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LA INDUSTRIA FARMACÉUTICA</a:t>
            </a:r>
          </a:p>
        </p:txBody>
      </p:sp>
      <p:sp>
        <p:nvSpPr>
          <p:cNvPr id="16" name="CuadroTexto 15"/>
          <p:cNvSpPr txBox="1"/>
          <p:nvPr/>
        </p:nvSpPr>
        <p:spPr>
          <a:xfrm>
            <a:off x="368527" y="5120762"/>
            <a:ext cx="3360511" cy="646331"/>
          </a:xfrm>
          <a:prstGeom prst="rect">
            <a:avLst/>
          </a:prstGeom>
          <a:noFill/>
        </p:spPr>
        <p:txBody>
          <a:bodyPr wrap="square" rtlCol="0">
            <a:spAutoFit/>
          </a:bodyPr>
          <a:lstStyle/>
          <a:p>
            <a:r>
              <a:rPr lang="es-EC" b="1" dirty="0">
                <a:solidFill>
                  <a:srgbClr val="92D050"/>
                </a:solidFill>
                <a:latin typeface="Times New Roman" panose="02020603050405020304" pitchFamily="18" charset="0"/>
                <a:cs typeface="Times New Roman" panose="02020603050405020304" pitchFamily="18" charset="0"/>
              </a:rPr>
              <a:t>Laboratorios Farmacéuticos en Ecuador</a:t>
            </a:r>
          </a:p>
        </p:txBody>
      </p:sp>
      <p:pic>
        <p:nvPicPr>
          <p:cNvPr id="15" name="Imagen 14"/>
          <p:cNvPicPr/>
          <p:nvPr/>
        </p:nvPicPr>
        <p:blipFill>
          <a:blip r:embed="rId5"/>
          <a:stretch>
            <a:fillRect/>
          </a:stretch>
        </p:blipFill>
        <p:spPr>
          <a:xfrm>
            <a:off x="6889200" y="1667063"/>
            <a:ext cx="4619625" cy="2857500"/>
          </a:xfrm>
          <a:prstGeom prst="rect">
            <a:avLst/>
          </a:prstGeom>
        </p:spPr>
      </p:pic>
    </p:spTree>
    <p:extLst>
      <p:ext uri="{BB962C8B-B14F-4D97-AF65-F5344CB8AC3E}">
        <p14:creationId xmlns:p14="http://schemas.microsoft.com/office/powerpoint/2010/main" val="318015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CAPÍTULO I: Marco Teórico</a:t>
            </a:r>
          </a:p>
        </p:txBody>
      </p:sp>
      <p:graphicFrame>
        <p:nvGraphicFramePr>
          <p:cNvPr id="34" name="Diagrama 33"/>
          <p:cNvGraphicFramePr/>
          <p:nvPr>
            <p:extLst>
              <p:ext uri="{D42A27DB-BD31-4B8C-83A1-F6EECF244321}">
                <p14:modId xmlns:p14="http://schemas.microsoft.com/office/powerpoint/2010/main" val="1890443246"/>
              </p:ext>
            </p:extLst>
          </p:nvPr>
        </p:nvGraphicFramePr>
        <p:xfrm>
          <a:off x="1973943" y="1727200"/>
          <a:ext cx="7649028" cy="4859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CuadroTexto 34"/>
          <p:cNvSpPr txBox="1"/>
          <p:nvPr/>
        </p:nvSpPr>
        <p:spPr>
          <a:xfrm>
            <a:off x="4810124" y="3018971"/>
            <a:ext cx="2019302" cy="276999"/>
          </a:xfrm>
          <a:prstGeom prst="rect">
            <a:avLst/>
          </a:prstGeom>
          <a:noFill/>
        </p:spPr>
        <p:txBody>
          <a:bodyPr wrap="square" rtlCol="0">
            <a:spAutoFit/>
          </a:bodyPr>
          <a:lstStyle/>
          <a:p>
            <a:r>
              <a:rPr lang="es-EC" sz="12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Frederick Winston Taylor</a:t>
            </a:r>
          </a:p>
        </p:txBody>
      </p:sp>
      <p:sp>
        <p:nvSpPr>
          <p:cNvPr id="36" name="CuadroTexto 35"/>
          <p:cNvSpPr txBox="1"/>
          <p:nvPr/>
        </p:nvSpPr>
        <p:spPr>
          <a:xfrm>
            <a:off x="6500811" y="6015948"/>
            <a:ext cx="1672091" cy="276999"/>
          </a:xfrm>
          <a:prstGeom prst="rect">
            <a:avLst/>
          </a:prstGeom>
          <a:noFill/>
        </p:spPr>
        <p:txBody>
          <a:bodyPr wrap="square" rtlCol="0">
            <a:spAutoFit/>
          </a:bodyPr>
          <a:lstStyle/>
          <a:p>
            <a:pPr algn="ctr"/>
            <a:r>
              <a:rPr lang="es-EC" sz="12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Henry Fayol</a:t>
            </a:r>
          </a:p>
        </p:txBody>
      </p:sp>
      <p:sp>
        <p:nvSpPr>
          <p:cNvPr id="37" name="CuadroTexto 36"/>
          <p:cNvSpPr txBox="1"/>
          <p:nvPr/>
        </p:nvSpPr>
        <p:spPr>
          <a:xfrm>
            <a:off x="3138033" y="5552552"/>
            <a:ext cx="1672091" cy="276999"/>
          </a:xfrm>
          <a:prstGeom prst="rect">
            <a:avLst/>
          </a:prstGeom>
          <a:noFill/>
        </p:spPr>
        <p:txBody>
          <a:bodyPr wrap="square" rtlCol="0">
            <a:spAutoFit/>
          </a:bodyPr>
          <a:lstStyle/>
          <a:p>
            <a:pPr algn="ctr"/>
            <a:r>
              <a:rPr lang="es-EC" sz="12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Harold Koontz</a:t>
            </a:r>
          </a:p>
        </p:txBody>
      </p:sp>
      <p:sp>
        <p:nvSpPr>
          <p:cNvPr id="39" name="CuadroTexto 38"/>
          <p:cNvSpPr txBox="1"/>
          <p:nvPr/>
        </p:nvSpPr>
        <p:spPr>
          <a:xfrm>
            <a:off x="7836805" y="999321"/>
            <a:ext cx="3343275" cy="2292935"/>
          </a:xfrm>
          <a:prstGeom prst="rect">
            <a:avLst/>
          </a:prstGeom>
          <a:noFill/>
        </p:spPr>
        <p:txBody>
          <a:bodyPr wrap="square" rtlCol="0">
            <a:spAutoFit/>
          </a:bodyPr>
          <a:lstStyle/>
          <a:p>
            <a:pPr lvl="0" algn="just"/>
            <a:r>
              <a:rPr lang="es-EC" sz="1300" dirty="0">
                <a:latin typeface="Times New Roman" panose="02020603050405020304" pitchFamily="18" charset="0"/>
                <a:cs typeface="Times New Roman" panose="02020603050405020304" pitchFamily="18" charset="0"/>
              </a:rPr>
              <a:t>En  1911 desarrolla su teoría basada en la gestión  del trabajo y los trabajadores. Sustentó su teoría en estudios sobre el movimiento y tiempo que incrementa la eficiencia de un proceso.</a:t>
            </a:r>
          </a:p>
          <a:p>
            <a:pPr lvl="0" algn="just"/>
            <a:r>
              <a:rPr lang="es-EC" sz="1300" dirty="0">
                <a:latin typeface="Times New Roman" panose="02020603050405020304" pitchFamily="18" charset="0"/>
                <a:cs typeface="Times New Roman" panose="02020603050405020304" pitchFamily="18" charset="0"/>
              </a:rPr>
              <a:t>Esta teoría desarrolla 4 principios: Planeación, preparación, control y ejecución, los cuales permitían organizar las tareas reduciendo los tiempos muertos y establecer un salario  a destajo  </a:t>
            </a:r>
          </a:p>
          <a:p>
            <a:endParaRPr lang="es-EC" sz="1300" dirty="0">
              <a:latin typeface="Times New Roman" panose="02020603050405020304" pitchFamily="18" charset="0"/>
              <a:cs typeface="Times New Roman" panose="02020603050405020304" pitchFamily="18" charset="0"/>
            </a:endParaRPr>
          </a:p>
        </p:txBody>
      </p:sp>
      <p:sp>
        <p:nvSpPr>
          <p:cNvPr id="40" name="CuadroTexto 39"/>
          <p:cNvSpPr txBox="1"/>
          <p:nvPr/>
        </p:nvSpPr>
        <p:spPr>
          <a:xfrm>
            <a:off x="8328932" y="3664575"/>
            <a:ext cx="3700462" cy="2893100"/>
          </a:xfrm>
          <a:prstGeom prst="rect">
            <a:avLst/>
          </a:prstGeom>
          <a:noFill/>
        </p:spPr>
        <p:txBody>
          <a:bodyPr wrap="square" rtlCol="0">
            <a:spAutoFit/>
          </a:bodyPr>
          <a:lstStyle/>
          <a:p>
            <a:pPr lvl="0" algn="just"/>
            <a:r>
              <a:rPr lang="es-EC" sz="1300" dirty="0">
                <a:latin typeface="Times New Roman" panose="02020603050405020304" pitchFamily="18" charset="0"/>
                <a:cs typeface="Times New Roman" panose="02020603050405020304" pitchFamily="18" charset="0"/>
              </a:rPr>
              <a:t>Pionero en identificar la administración como un proceso continuo de evaluación poniendo énfasis en la estructura y funciones que la organización debe poseer para lograr eficiencia (1916).</a:t>
            </a:r>
          </a:p>
          <a:p>
            <a:pPr lvl="0" algn="just"/>
            <a:r>
              <a:rPr lang="es-EC" sz="1300" dirty="0">
                <a:latin typeface="Times New Roman" panose="02020603050405020304" pitchFamily="18" charset="0"/>
                <a:cs typeface="Times New Roman" panose="02020603050405020304" pitchFamily="18" charset="0"/>
              </a:rPr>
              <a:t>Propone un enfoque simplificado, ausencia de trabajos experimentales, ultra racionalismo en la concepción de la administración, teoría de la maquina, enfoque incompleto de la organización. enfoque de la organización como un sistema cerrado. </a:t>
            </a:r>
          </a:p>
          <a:p>
            <a:pPr lvl="0" algn="just"/>
            <a:r>
              <a:rPr lang="es-EC" sz="1300" b="1" dirty="0">
                <a:latin typeface="Times New Roman" panose="02020603050405020304" pitchFamily="18" charset="0"/>
                <a:cs typeface="Times New Roman" panose="02020603050405020304" pitchFamily="18" charset="0"/>
              </a:rPr>
              <a:t>Define además que es necesario: planificar, organizar, dirigir coordinar y controlar</a:t>
            </a:r>
            <a:r>
              <a:rPr lang="es-EC" sz="1300" dirty="0">
                <a:latin typeface="Times New Roman" panose="02020603050405020304" pitchFamily="18" charset="0"/>
                <a:cs typeface="Times New Roman" panose="02020603050405020304" pitchFamily="18" charset="0"/>
              </a:rPr>
              <a:t>.</a:t>
            </a:r>
          </a:p>
          <a:p>
            <a:pPr lvl="0" algn="just"/>
            <a:r>
              <a:rPr lang="es-EC" sz="1300" dirty="0">
                <a:latin typeface="Times New Roman" panose="02020603050405020304" pitchFamily="18" charset="0"/>
                <a:cs typeface="Times New Roman" panose="02020603050405020304" pitchFamily="18" charset="0"/>
              </a:rPr>
              <a:t>Desarrolla 14 principios aplicados actualmente en las empresas.</a:t>
            </a:r>
          </a:p>
          <a:p>
            <a:pPr lvl="0" algn="just"/>
            <a:endParaRPr lang="es-EC" sz="1300" dirty="0">
              <a:latin typeface="Times New Roman" panose="02020603050405020304" pitchFamily="18" charset="0"/>
              <a:cs typeface="Times New Roman" panose="02020603050405020304" pitchFamily="18" charset="0"/>
            </a:endParaRPr>
          </a:p>
        </p:txBody>
      </p:sp>
      <p:sp>
        <p:nvSpPr>
          <p:cNvPr id="41" name="CuadroTexto 40"/>
          <p:cNvSpPr txBox="1"/>
          <p:nvPr/>
        </p:nvSpPr>
        <p:spPr>
          <a:xfrm>
            <a:off x="505958" y="3022468"/>
            <a:ext cx="2886075" cy="2693045"/>
          </a:xfrm>
          <a:prstGeom prst="rect">
            <a:avLst/>
          </a:prstGeom>
          <a:noFill/>
        </p:spPr>
        <p:txBody>
          <a:bodyPr wrap="square" rtlCol="0">
            <a:spAutoFit/>
          </a:bodyPr>
          <a:lstStyle/>
          <a:p>
            <a:pPr lvl="0" algn="just"/>
            <a:r>
              <a:rPr lang="es-EC" sz="1300" dirty="0">
                <a:latin typeface="Times New Roman" panose="02020603050405020304" pitchFamily="18" charset="0"/>
                <a:cs typeface="Times New Roman" panose="02020603050405020304" pitchFamily="18" charset="0"/>
              </a:rPr>
              <a:t>Se basa en que la organización es un organismo empresarial y social cuyo diseño, estructura y conducción se logre los objetivos en forma sencilla y eficiente.</a:t>
            </a:r>
          </a:p>
          <a:p>
            <a:pPr lvl="0" algn="just"/>
            <a:r>
              <a:rPr lang="es-EC" sz="1300" dirty="0">
                <a:latin typeface="Times New Roman" panose="02020603050405020304" pitchFamily="18" charset="0"/>
                <a:cs typeface="Times New Roman" panose="02020603050405020304" pitchFamily="18" charset="0"/>
              </a:rPr>
              <a:t>Puso de manifiesto que las personas que forman parte de un proceso deben tener conocimiento e infraestructura que permita lograr los objetivos organizacionales.</a:t>
            </a:r>
          </a:p>
          <a:p>
            <a:pPr lvl="0" algn="just"/>
            <a:r>
              <a:rPr lang="es-EC" sz="1300" dirty="0">
                <a:latin typeface="Times New Roman" panose="02020603050405020304" pitchFamily="18" charset="0"/>
                <a:cs typeface="Times New Roman" panose="02020603050405020304" pitchFamily="18" charset="0"/>
              </a:rPr>
              <a:t>Estableció como preceptos: planificar, organizar, dirigir y supervisar.</a:t>
            </a:r>
          </a:p>
          <a:p>
            <a:endParaRPr lang="es-EC" sz="1300" dirty="0"/>
          </a:p>
        </p:txBody>
      </p:sp>
      <p:pic>
        <p:nvPicPr>
          <p:cNvPr id="10" name="Picture 2"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2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P spid="35" grpId="0"/>
      <p:bldP spid="36" grpId="0"/>
      <p:bldP spid="37" grpId="0"/>
      <p:bldP spid="39" grpId="0"/>
      <p:bldP spid="39" grpId="1"/>
      <p:bldP spid="40" grpId="0"/>
      <p:bldP spid="40" grpId="1"/>
      <p:bldP spid="41" grpId="0"/>
      <p:bldP spid="41" grpId="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lecha derecha 3"/>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BASE LEGAL</a:t>
            </a:r>
          </a:p>
        </p:txBody>
      </p:sp>
      <p:graphicFrame>
        <p:nvGraphicFramePr>
          <p:cNvPr id="5" name="Diagrama 4"/>
          <p:cNvGraphicFramePr/>
          <p:nvPr>
            <p:extLst>
              <p:ext uri="{D42A27DB-BD31-4B8C-83A1-F6EECF244321}">
                <p14:modId xmlns:p14="http://schemas.microsoft.com/office/powerpoint/2010/main" val="1449221261"/>
              </p:ext>
            </p:extLst>
          </p:nvPr>
        </p:nvGraphicFramePr>
        <p:xfrm>
          <a:off x="900114" y="1167692"/>
          <a:ext cx="8828502" cy="5147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26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a:xfrm>
            <a:off x="642937" y="367592"/>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Times New Roman" panose="02020603050405020304" pitchFamily="18" charset="0"/>
                <a:cs typeface="Times New Roman" panose="02020603050405020304" pitchFamily="18" charset="0"/>
              </a:rPr>
              <a:t>CRONOGRAMA DE APLICACIÓN DE FACTURACIÓN ELECTRÓNICA</a:t>
            </a:r>
          </a:p>
        </p:txBody>
      </p:sp>
      <p:sp>
        <p:nvSpPr>
          <p:cNvPr id="5" name="Pentagon 48"/>
          <p:cNvSpPr/>
          <p:nvPr/>
        </p:nvSpPr>
        <p:spPr>
          <a:xfrm>
            <a:off x="642937" y="1789326"/>
            <a:ext cx="1028701" cy="1025149"/>
          </a:xfrm>
          <a:prstGeom prst="homePlate">
            <a:avLst>
              <a:gd name="adj" fmla="val 54918"/>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tLang="ko-KR" sz="2000" b="1" dirty="0">
                <a:latin typeface="Times New Roman" panose="02020603050405020304" pitchFamily="18" charset="0"/>
                <a:cs typeface="Times New Roman" panose="02020603050405020304" pitchFamily="18" charset="0"/>
              </a:rPr>
              <a:t>2014</a:t>
            </a:r>
            <a:endParaRPr lang="ko-KR" altLang="en-US" sz="2000" b="1" dirty="0">
              <a:latin typeface="Times New Roman" panose="02020603050405020304" pitchFamily="18" charset="0"/>
              <a:cs typeface="Times New Roman" panose="02020603050405020304" pitchFamily="18" charset="0"/>
            </a:endParaRPr>
          </a:p>
        </p:txBody>
      </p:sp>
      <p:sp>
        <p:nvSpPr>
          <p:cNvPr id="6" name="Rectangle 2"/>
          <p:cNvSpPr/>
          <p:nvPr/>
        </p:nvSpPr>
        <p:spPr>
          <a:xfrm>
            <a:off x="1560598" y="1789326"/>
            <a:ext cx="4725902" cy="1025149"/>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1" indent="-171450"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Emisores de tarjetas de crédito</a:t>
            </a:r>
          </a:p>
          <a:p>
            <a:pPr lvl="1" indent="-171450"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Financieras</a:t>
            </a:r>
          </a:p>
          <a:p>
            <a:pPr lvl="1" indent="-171450"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Contribuyentes especiales, telecomunicación y televisión pagada</a:t>
            </a:r>
          </a:p>
          <a:p>
            <a:pPr lvl="1" indent="-171450"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Exportadores especiales</a:t>
            </a:r>
            <a:endParaRPr lang="ko-KR" altLang="en-US" sz="1200" dirty="0">
              <a:solidFill>
                <a:srgbClr val="000000"/>
              </a:solidFill>
              <a:latin typeface="Times New Roman" panose="02020603050405020304" pitchFamily="18" charset="0"/>
              <a:cs typeface="Times New Roman" panose="02020603050405020304" pitchFamily="18" charset="0"/>
            </a:endParaRPr>
          </a:p>
        </p:txBody>
      </p:sp>
      <p:sp>
        <p:nvSpPr>
          <p:cNvPr id="7" name="Pentagon 107"/>
          <p:cNvSpPr/>
          <p:nvPr/>
        </p:nvSpPr>
        <p:spPr>
          <a:xfrm>
            <a:off x="642937" y="2992744"/>
            <a:ext cx="1028701" cy="1540680"/>
          </a:xfrm>
          <a:prstGeom prst="homePlate">
            <a:avLst>
              <a:gd name="adj" fmla="val 54918"/>
            </a:avLst>
          </a:prstGeom>
          <a:solidFill>
            <a:srgbClr val="669900"/>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tLang="ko-KR" sz="2000" b="1" dirty="0">
                <a:latin typeface="Times New Roman" panose="02020603050405020304" pitchFamily="18" charset="0"/>
                <a:cs typeface="Times New Roman" panose="02020603050405020304" pitchFamily="18" charset="0"/>
              </a:rPr>
              <a:t>2015</a:t>
            </a:r>
            <a:endParaRPr lang="ko-KR" altLang="en-US" sz="2000" b="1" dirty="0">
              <a:latin typeface="Times New Roman" panose="02020603050405020304" pitchFamily="18" charset="0"/>
              <a:cs typeface="Times New Roman" panose="02020603050405020304" pitchFamily="18" charset="0"/>
            </a:endParaRPr>
          </a:p>
        </p:txBody>
      </p:sp>
      <p:sp>
        <p:nvSpPr>
          <p:cNvPr id="8" name="Rectangle 2"/>
          <p:cNvSpPr/>
          <p:nvPr/>
        </p:nvSpPr>
        <p:spPr>
          <a:xfrm>
            <a:off x="1560599" y="2992744"/>
            <a:ext cx="4725902" cy="154068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rgbClr val="669900"/>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1" indent="-171450" algn="just">
              <a:buFont typeface="Arial" panose="020B0604020202020204" pitchFamily="34" charset="0"/>
              <a:buChar char="•"/>
            </a:pPr>
            <a:r>
              <a:rPr lang="es-EC" altLang="ko-KR" sz="1200" b="1" dirty="0">
                <a:solidFill>
                  <a:schemeClr val="bg1"/>
                </a:solidFill>
                <a:latin typeface="Times New Roman" panose="02020603050405020304" pitchFamily="18" charset="0"/>
                <a:cs typeface="Times New Roman" panose="02020603050405020304" pitchFamily="18" charset="0"/>
              </a:rPr>
              <a:t>Demás contribuyentes especiales</a:t>
            </a:r>
          </a:p>
          <a:p>
            <a:pPr marL="457200" lvl="2" indent="-171450" algn="just">
              <a:buFont typeface="Arial" panose="020B0604020202020204" pitchFamily="34" charset="0"/>
              <a:buChar char="•"/>
            </a:pPr>
            <a:r>
              <a:rPr lang="es-EC" altLang="ko-KR" sz="1200" b="1" dirty="0">
                <a:solidFill>
                  <a:schemeClr val="bg1"/>
                </a:solidFill>
                <a:latin typeface="Times New Roman" panose="02020603050405020304" pitchFamily="18" charset="0"/>
                <a:cs typeface="Times New Roman" panose="02020603050405020304" pitchFamily="18" charset="0"/>
              </a:rPr>
              <a:t>Autorizados para auto impresores</a:t>
            </a:r>
          </a:p>
          <a:p>
            <a:pPr marL="457200" lvl="2" indent="-171450" algn="just">
              <a:buFont typeface="Arial" panose="020B0604020202020204" pitchFamily="34" charset="0"/>
              <a:buChar char="•"/>
            </a:pPr>
            <a:r>
              <a:rPr lang="es-EC" altLang="ko-KR" sz="1200" b="1" dirty="0">
                <a:solidFill>
                  <a:schemeClr val="bg1"/>
                </a:solidFill>
                <a:latin typeface="Times New Roman" panose="02020603050405020304" pitchFamily="18" charset="0"/>
                <a:cs typeface="Times New Roman" panose="02020603050405020304" pitchFamily="18" charset="0"/>
              </a:rPr>
              <a:t>Exportadores</a:t>
            </a:r>
          </a:p>
          <a:p>
            <a:pPr marL="457200" lvl="2" indent="-171450" algn="just">
              <a:buFont typeface="Arial" panose="020B0604020202020204" pitchFamily="34" charset="0"/>
              <a:buChar char="•"/>
            </a:pPr>
            <a:r>
              <a:rPr lang="es-EC" altLang="ko-KR" sz="1200" b="1" dirty="0">
                <a:solidFill>
                  <a:schemeClr val="bg1"/>
                </a:solidFill>
                <a:latin typeface="Times New Roman" panose="02020603050405020304" pitchFamily="18" charset="0"/>
                <a:cs typeface="Times New Roman" panose="02020603050405020304" pitchFamily="18" charset="0"/>
              </a:rPr>
              <a:t>Ventas por internet</a:t>
            </a:r>
          </a:p>
          <a:p>
            <a:pPr marL="457200" lvl="2" indent="-171450" algn="just">
              <a:buFont typeface="Arial" panose="020B0604020202020204" pitchFamily="34" charset="0"/>
              <a:buChar char="•"/>
            </a:pPr>
            <a:r>
              <a:rPr lang="es-EC" altLang="ko-KR" sz="1200" b="1" dirty="0">
                <a:solidFill>
                  <a:schemeClr val="bg1"/>
                </a:solidFill>
                <a:latin typeface="Times New Roman" panose="02020603050405020304" pitchFamily="18" charset="0"/>
                <a:cs typeface="Times New Roman" panose="02020603050405020304" pitchFamily="18" charset="0"/>
              </a:rPr>
              <a:t>Empresas públicas: servicios, financieras </a:t>
            </a:r>
          </a:p>
          <a:p>
            <a:pPr marL="457200" lvl="2" indent="-171450" algn="just">
              <a:buFont typeface="Arial" panose="020B0604020202020204" pitchFamily="34" charset="0"/>
              <a:buChar char="•"/>
            </a:pPr>
            <a:r>
              <a:rPr lang="es-EC" altLang="ko-KR" sz="1200" b="1" dirty="0">
                <a:solidFill>
                  <a:schemeClr val="bg1"/>
                </a:solidFill>
                <a:latin typeface="Times New Roman" panose="02020603050405020304" pitchFamily="18" charset="0"/>
                <a:cs typeface="Times New Roman" panose="02020603050405020304" pitchFamily="18" charset="0"/>
              </a:rPr>
              <a:t>Empresas de economía mixta, notarios</a:t>
            </a:r>
          </a:p>
          <a:p>
            <a:pPr marL="457200" lvl="2" indent="-171450" algn="just">
              <a:buFont typeface="Arial" panose="020B0604020202020204" pitchFamily="34" charset="0"/>
              <a:buChar char="•"/>
            </a:pPr>
            <a:r>
              <a:rPr lang="es-EC" altLang="ko-KR" sz="1200" b="1" dirty="0">
                <a:solidFill>
                  <a:schemeClr val="bg1"/>
                </a:solidFill>
                <a:latin typeface="Times New Roman" panose="02020603050405020304" pitchFamily="18" charset="0"/>
                <a:cs typeface="Times New Roman" panose="02020603050405020304" pitchFamily="18" charset="0"/>
              </a:rPr>
              <a:t>Organismos y entidades de función judicial, Universidades, GAD</a:t>
            </a:r>
          </a:p>
          <a:p>
            <a:pPr marL="457200" lvl="2" indent="-171450" algn="just">
              <a:buFont typeface="Arial" panose="020B0604020202020204" pitchFamily="34" charset="0"/>
              <a:buChar char="•"/>
            </a:pPr>
            <a:r>
              <a:rPr lang="es-EC" altLang="ko-KR" sz="1200" b="1" dirty="0">
                <a:solidFill>
                  <a:schemeClr val="bg1"/>
                </a:solidFill>
                <a:latin typeface="Times New Roman" panose="02020603050405020304" pitchFamily="18" charset="0"/>
                <a:cs typeface="Times New Roman" panose="02020603050405020304" pitchFamily="18" charset="0"/>
              </a:rPr>
              <a:t>Demás organismos públicos </a:t>
            </a:r>
            <a:endParaRPr lang="ko-KR" altLang="en-US" sz="1200" b="1" dirty="0">
              <a:solidFill>
                <a:schemeClr val="bg1"/>
              </a:solidFill>
              <a:latin typeface="Times New Roman" panose="02020603050405020304" pitchFamily="18" charset="0"/>
              <a:cs typeface="Times New Roman" panose="02020603050405020304" pitchFamily="18" charset="0"/>
            </a:endParaRPr>
          </a:p>
        </p:txBody>
      </p:sp>
      <p:sp>
        <p:nvSpPr>
          <p:cNvPr id="9" name="Pentagon 114"/>
          <p:cNvSpPr/>
          <p:nvPr/>
        </p:nvSpPr>
        <p:spPr>
          <a:xfrm>
            <a:off x="666692" y="4711693"/>
            <a:ext cx="1004946" cy="1360495"/>
          </a:xfrm>
          <a:prstGeom prst="homePlate">
            <a:avLst>
              <a:gd name="adj" fmla="val 54918"/>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tLang="ko-KR" sz="2000" b="1" dirty="0">
                <a:latin typeface="Times New Roman" panose="02020603050405020304" pitchFamily="18" charset="0"/>
                <a:cs typeface="Times New Roman" panose="02020603050405020304" pitchFamily="18" charset="0"/>
              </a:rPr>
              <a:t>2018</a:t>
            </a:r>
            <a:endParaRPr lang="ko-KR" altLang="en-US" sz="2000" b="1" dirty="0">
              <a:latin typeface="Times New Roman" panose="02020603050405020304" pitchFamily="18" charset="0"/>
              <a:cs typeface="Times New Roman" panose="02020603050405020304" pitchFamily="18" charset="0"/>
            </a:endParaRPr>
          </a:p>
        </p:txBody>
      </p:sp>
      <p:sp>
        <p:nvSpPr>
          <p:cNvPr id="10" name="Rectangle 2"/>
          <p:cNvSpPr/>
          <p:nvPr/>
        </p:nvSpPr>
        <p:spPr>
          <a:xfrm>
            <a:off x="1560598" y="4711693"/>
            <a:ext cx="4725902" cy="1360495"/>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57188" lvl="1" indent="-85725"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Proveedores del estado</a:t>
            </a:r>
          </a:p>
          <a:p>
            <a:pPr marL="357188" lvl="1" indent="-85725"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Contribuyentes obligados a llevar contabilidad </a:t>
            </a:r>
          </a:p>
          <a:p>
            <a:pPr marL="357188" lvl="1" indent="-85725"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Sujetos pasivos del ICE, IBPNR, </a:t>
            </a:r>
          </a:p>
          <a:p>
            <a:pPr marL="357188" lvl="1" indent="-85725"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Productores y comercializadores de alcohol.</a:t>
            </a:r>
          </a:p>
          <a:p>
            <a:pPr marL="357188" lvl="1" indent="-85725"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Empresas mineras, refinados de azúcar.</a:t>
            </a:r>
          </a:p>
          <a:p>
            <a:pPr marL="357188" lvl="1" indent="-85725"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Importadores de bienes, agentes de aduanas, transporte de valores, venta o transferencia de cartera</a:t>
            </a:r>
          </a:p>
          <a:p>
            <a:pPr marL="357188" lvl="1" indent="-85725" algn="just">
              <a:buFont typeface="Arial" panose="020B0604020202020204" pitchFamily="34" charset="0"/>
              <a:buChar char="•"/>
            </a:pPr>
            <a:endParaRPr lang="ko-KR" altLang="en-US" sz="1200" dirty="0">
              <a:solidFill>
                <a:srgbClr val="000000"/>
              </a:solidFill>
              <a:latin typeface="Times New Roman" panose="02020603050405020304" pitchFamily="18" charset="0"/>
              <a:cs typeface="Times New Roman" panose="02020603050405020304" pitchFamily="18" charset="0"/>
            </a:endParaRPr>
          </a:p>
        </p:txBody>
      </p:sp>
      <p:sp>
        <p:nvSpPr>
          <p:cNvPr id="11" name="Pentagon 121"/>
          <p:cNvSpPr/>
          <p:nvPr/>
        </p:nvSpPr>
        <p:spPr>
          <a:xfrm>
            <a:off x="6583346" y="1213090"/>
            <a:ext cx="974738" cy="1093829"/>
          </a:xfrm>
          <a:prstGeom prst="homePlate">
            <a:avLst>
              <a:gd name="adj" fmla="val 54918"/>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2000" b="1" dirty="0">
                <a:latin typeface="Times New Roman" panose="02020603050405020304" pitchFamily="18" charset="0"/>
                <a:cs typeface="Times New Roman" panose="02020603050405020304" pitchFamily="18" charset="0"/>
              </a:rPr>
              <a:t>2019</a:t>
            </a:r>
            <a:endParaRPr lang="ko-KR" altLang="en-US" sz="2000" b="1" dirty="0">
              <a:latin typeface="Times New Roman" panose="02020603050405020304" pitchFamily="18" charset="0"/>
              <a:cs typeface="Times New Roman" panose="02020603050405020304" pitchFamily="18" charset="0"/>
            </a:endParaRPr>
          </a:p>
        </p:txBody>
      </p:sp>
      <p:sp>
        <p:nvSpPr>
          <p:cNvPr id="12" name="Rectangle 2"/>
          <p:cNvSpPr/>
          <p:nvPr/>
        </p:nvSpPr>
        <p:spPr>
          <a:xfrm>
            <a:off x="7402321" y="1186928"/>
            <a:ext cx="4388349" cy="1070474"/>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42913" lvl="1" indent="-171450"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Importadores</a:t>
            </a:r>
          </a:p>
          <a:p>
            <a:pPr marL="442913" lvl="1" indent="-171450"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Contribuyentes cuyos ingresos por venta al estado supera los 100.000 usd</a:t>
            </a:r>
          </a:p>
          <a:p>
            <a:pPr marL="442913" lvl="1" indent="-171450" algn="just">
              <a:buFont typeface="Arial" panose="020B0604020202020204" pitchFamily="34" charset="0"/>
              <a:buChar char="•"/>
            </a:pPr>
            <a:r>
              <a:rPr lang="es-ES" altLang="ko-KR" sz="1200" dirty="0">
                <a:solidFill>
                  <a:srgbClr val="000000"/>
                </a:solidFill>
                <a:latin typeface="Times New Roman" panose="02020603050405020304" pitchFamily="18" charset="0"/>
                <a:cs typeface="Times New Roman" panose="02020603050405020304" pitchFamily="18" charset="0"/>
              </a:rPr>
              <a:t>Sociedades con fines de lucro, exceptuando los acogidos por el régimen simplificado</a:t>
            </a:r>
            <a:endParaRPr lang="ko-KR" altLang="en-US" sz="1200" dirty="0">
              <a:solidFill>
                <a:srgbClr val="000000"/>
              </a:solidFill>
              <a:latin typeface="Times New Roman" panose="02020603050405020304" pitchFamily="18" charset="0"/>
              <a:cs typeface="Times New Roman" panose="02020603050405020304" pitchFamily="18" charset="0"/>
            </a:endParaRPr>
          </a:p>
        </p:txBody>
      </p:sp>
      <p:sp>
        <p:nvSpPr>
          <p:cNvPr id="13" name="Pentagon 128"/>
          <p:cNvSpPr/>
          <p:nvPr/>
        </p:nvSpPr>
        <p:spPr>
          <a:xfrm>
            <a:off x="6583347" y="2358554"/>
            <a:ext cx="974737" cy="584638"/>
          </a:xfrm>
          <a:prstGeom prst="homePlate">
            <a:avLst>
              <a:gd name="adj" fmla="val 54918"/>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2000" b="1" dirty="0">
                <a:latin typeface="Times New Roman" panose="02020603050405020304" pitchFamily="18" charset="0"/>
                <a:cs typeface="Times New Roman" panose="02020603050405020304" pitchFamily="18" charset="0"/>
              </a:rPr>
              <a:t>2020</a:t>
            </a:r>
            <a:endParaRPr lang="ko-KR" altLang="en-US" sz="2000" b="1" dirty="0">
              <a:latin typeface="Times New Roman" panose="02020603050405020304" pitchFamily="18" charset="0"/>
              <a:cs typeface="Times New Roman" panose="02020603050405020304" pitchFamily="18" charset="0"/>
            </a:endParaRPr>
          </a:p>
        </p:txBody>
      </p:sp>
      <p:sp>
        <p:nvSpPr>
          <p:cNvPr id="14" name="Rectangle 2"/>
          <p:cNvSpPr/>
          <p:nvPr/>
        </p:nvSpPr>
        <p:spPr>
          <a:xfrm>
            <a:off x="7453497" y="2358553"/>
            <a:ext cx="4337174" cy="584639"/>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57188" lvl="1" indent="-171450">
              <a:buFont typeface="Arial" panose="020B0604020202020204" pitchFamily="34" charset="0"/>
              <a:buChar char="•"/>
            </a:pPr>
            <a:r>
              <a:rPr lang="es-ES" altLang="ko-KR" sz="1200" dirty="0">
                <a:solidFill>
                  <a:schemeClr val="tx1"/>
                </a:solidFill>
                <a:latin typeface="Times New Roman" panose="02020603050405020304" pitchFamily="18" charset="0"/>
                <a:cs typeface="Times New Roman" panose="02020603050405020304" pitchFamily="18" charset="0"/>
              </a:rPr>
              <a:t>Comercializadoras de maquinaria pesada y agrícola</a:t>
            </a:r>
          </a:p>
          <a:p>
            <a:pPr marL="357188" lvl="1" indent="-171450">
              <a:buFont typeface="Arial" panose="020B0604020202020204" pitchFamily="34" charset="0"/>
              <a:buChar char="•"/>
            </a:pPr>
            <a:r>
              <a:rPr lang="es-ES" altLang="ko-KR" sz="1200" dirty="0">
                <a:solidFill>
                  <a:schemeClr val="tx1"/>
                </a:solidFill>
                <a:latin typeface="Times New Roman" panose="02020603050405020304" pitchFamily="18" charset="0"/>
                <a:cs typeface="Times New Roman" panose="02020603050405020304" pitchFamily="18" charset="0"/>
              </a:rPr>
              <a:t>Venta al por mayor y menor de gas licuado de petróleo</a:t>
            </a:r>
          </a:p>
          <a:p>
            <a:pPr marL="357188" lvl="1" indent="-171450">
              <a:buFont typeface="Arial" panose="020B0604020202020204" pitchFamily="34" charset="0"/>
              <a:buChar char="•"/>
            </a:pP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18" name="Pentagon 128"/>
          <p:cNvSpPr/>
          <p:nvPr/>
        </p:nvSpPr>
        <p:spPr>
          <a:xfrm>
            <a:off x="6583346" y="3043123"/>
            <a:ext cx="974738" cy="584638"/>
          </a:xfrm>
          <a:prstGeom prst="homePlate">
            <a:avLst>
              <a:gd name="adj" fmla="val 54918"/>
            </a:avLst>
          </a:prstGeom>
          <a:solidFill>
            <a:srgbClr val="66FFFF"/>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2000" b="1" dirty="0">
                <a:latin typeface="Times New Roman" panose="02020603050405020304" pitchFamily="18" charset="0"/>
                <a:cs typeface="Times New Roman" panose="02020603050405020304" pitchFamily="18" charset="0"/>
              </a:rPr>
              <a:t>2021</a:t>
            </a:r>
            <a:endParaRPr lang="ko-KR" altLang="en-US" sz="2000" b="1" dirty="0">
              <a:latin typeface="Times New Roman" panose="02020603050405020304" pitchFamily="18" charset="0"/>
              <a:cs typeface="Times New Roman" panose="02020603050405020304" pitchFamily="18" charset="0"/>
            </a:endParaRPr>
          </a:p>
        </p:txBody>
      </p:sp>
      <p:sp>
        <p:nvSpPr>
          <p:cNvPr id="19" name="Rectangle 2"/>
          <p:cNvSpPr/>
          <p:nvPr/>
        </p:nvSpPr>
        <p:spPr>
          <a:xfrm>
            <a:off x="7453496" y="3043122"/>
            <a:ext cx="4337174" cy="584639"/>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66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57188" lvl="1" indent="-171450">
              <a:buFont typeface="Arial" panose="020B0604020202020204" pitchFamily="34" charset="0"/>
              <a:buChar char="•"/>
            </a:pPr>
            <a:r>
              <a:rPr lang="es-ES" altLang="ko-KR" sz="1200" dirty="0">
                <a:solidFill>
                  <a:schemeClr val="tx1"/>
                </a:solidFill>
                <a:latin typeface="Times New Roman" panose="02020603050405020304" pitchFamily="18" charset="0"/>
                <a:cs typeface="Times New Roman" panose="02020603050405020304" pitchFamily="18" charset="0"/>
              </a:rPr>
              <a:t>Contribuyentes no contemplados en los grupos anteriores en transacciones con el Estado por montos iguales o superiores a 1.000 usd </a:t>
            </a:r>
          </a:p>
          <a:p>
            <a:pPr marL="357188" lvl="1" indent="-171450">
              <a:buFont typeface="Arial" panose="020B0604020202020204" pitchFamily="34" charset="0"/>
              <a:buChar char="•"/>
            </a:pP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20" name="Pentagon 128"/>
          <p:cNvSpPr/>
          <p:nvPr/>
        </p:nvSpPr>
        <p:spPr>
          <a:xfrm>
            <a:off x="6583346" y="3722640"/>
            <a:ext cx="974738" cy="584638"/>
          </a:xfrm>
          <a:prstGeom prst="homePlate">
            <a:avLst>
              <a:gd name="adj" fmla="val 54918"/>
            </a:avLst>
          </a:prstGeom>
          <a:solidFill>
            <a:srgbClr val="4A57D4"/>
          </a:solidFill>
          <a:ln>
            <a:solidFill>
              <a:srgbClr val="44C1A3"/>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2000" b="1" dirty="0">
                <a:latin typeface="Times New Roman" panose="02020603050405020304" pitchFamily="18" charset="0"/>
                <a:cs typeface="Times New Roman" panose="02020603050405020304" pitchFamily="18" charset="0"/>
              </a:rPr>
              <a:t>2022</a:t>
            </a:r>
            <a:endParaRPr lang="ko-KR" altLang="en-US" sz="2000" b="1" dirty="0">
              <a:latin typeface="Times New Roman" panose="02020603050405020304" pitchFamily="18" charset="0"/>
              <a:cs typeface="Times New Roman" panose="02020603050405020304" pitchFamily="18" charset="0"/>
            </a:endParaRPr>
          </a:p>
        </p:txBody>
      </p:sp>
      <p:sp>
        <p:nvSpPr>
          <p:cNvPr id="21" name="Rectangle 2"/>
          <p:cNvSpPr/>
          <p:nvPr/>
        </p:nvSpPr>
        <p:spPr>
          <a:xfrm>
            <a:off x="7453496" y="3722639"/>
            <a:ext cx="4337174" cy="73667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4A57D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57188" lvl="1" indent="-171450">
              <a:buFont typeface="Arial" panose="020B0604020202020204" pitchFamily="34" charset="0"/>
              <a:buChar char="•"/>
            </a:pPr>
            <a:r>
              <a:rPr lang="es-ES" altLang="ko-KR" sz="1200" dirty="0">
                <a:solidFill>
                  <a:schemeClr val="tx1"/>
                </a:solidFill>
                <a:latin typeface="Times New Roman" panose="02020603050405020304" pitchFamily="18" charset="0"/>
                <a:cs typeface="Times New Roman" panose="02020603050405020304" pitchFamily="18" charset="0"/>
              </a:rPr>
              <a:t>Contribuyentes a excepción del régimen simplificado y de los domiciliados en Galápagos sin establecimiento en Ecuador continental y cuyos ingresos superen 200.000 y 300.000.</a:t>
            </a:r>
          </a:p>
          <a:p>
            <a:pPr marL="185738" lvl="1"/>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22" name="Pentagon 128"/>
          <p:cNvSpPr/>
          <p:nvPr/>
        </p:nvSpPr>
        <p:spPr>
          <a:xfrm>
            <a:off x="6583346" y="4554188"/>
            <a:ext cx="974738" cy="584638"/>
          </a:xfrm>
          <a:prstGeom prst="homePlate">
            <a:avLst>
              <a:gd name="adj" fmla="val 54918"/>
            </a:avLst>
          </a:prstGeom>
          <a:solidFill>
            <a:srgbClr val="6D41C5"/>
          </a:solidFill>
          <a:ln>
            <a:solidFill>
              <a:srgbClr val="6D41C5"/>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2000" b="1" dirty="0">
                <a:latin typeface="Times New Roman" panose="02020603050405020304" pitchFamily="18" charset="0"/>
                <a:cs typeface="Times New Roman" panose="02020603050405020304" pitchFamily="18" charset="0"/>
              </a:rPr>
              <a:t>2023</a:t>
            </a:r>
            <a:endParaRPr lang="ko-KR" altLang="en-US" sz="2000" b="1" dirty="0">
              <a:latin typeface="Times New Roman" panose="02020603050405020304" pitchFamily="18" charset="0"/>
              <a:cs typeface="Times New Roman" panose="02020603050405020304" pitchFamily="18" charset="0"/>
            </a:endParaRPr>
          </a:p>
        </p:txBody>
      </p:sp>
      <p:sp>
        <p:nvSpPr>
          <p:cNvPr id="23" name="Rectangle 2"/>
          <p:cNvSpPr/>
          <p:nvPr/>
        </p:nvSpPr>
        <p:spPr>
          <a:xfrm>
            <a:off x="7453496" y="4554187"/>
            <a:ext cx="4337174" cy="73667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6D41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57188" lvl="1" indent="-171450">
              <a:buFont typeface="Arial" panose="020B0604020202020204" pitchFamily="34" charset="0"/>
              <a:buChar char="•"/>
            </a:pPr>
            <a:r>
              <a:rPr lang="es-ES" altLang="ko-KR" sz="1200" dirty="0">
                <a:solidFill>
                  <a:schemeClr val="tx1"/>
                </a:solidFill>
                <a:latin typeface="Times New Roman" panose="02020603050405020304" pitchFamily="18" charset="0"/>
                <a:cs typeface="Times New Roman" panose="02020603050405020304" pitchFamily="18" charset="0"/>
              </a:rPr>
              <a:t>Contribuyentes a excepción del régimen simplificado y de los domiciliados en Galápagos sin establecimiento en ecuador continental y cuyos ingresos superen 100.000,01 y 200.000.</a:t>
            </a:r>
          </a:p>
          <a:p>
            <a:pPr marL="357188" lvl="1" indent="-171450">
              <a:buFont typeface="Arial" panose="020B0604020202020204" pitchFamily="34" charset="0"/>
              <a:buChar char="•"/>
            </a:pP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24" name="Pentagon 128"/>
          <p:cNvSpPr/>
          <p:nvPr/>
        </p:nvSpPr>
        <p:spPr>
          <a:xfrm>
            <a:off x="6583346" y="5385736"/>
            <a:ext cx="974738" cy="584638"/>
          </a:xfrm>
          <a:prstGeom prst="homePlate">
            <a:avLst>
              <a:gd name="adj" fmla="val 54918"/>
            </a:avLst>
          </a:prstGeom>
          <a:solidFill>
            <a:srgbClr val="D945D9"/>
          </a:solidFill>
          <a:ln>
            <a:solidFill>
              <a:srgbClr val="44C1A3"/>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2000" b="1" dirty="0">
                <a:latin typeface="Times New Roman" panose="02020603050405020304" pitchFamily="18" charset="0"/>
                <a:cs typeface="Times New Roman" panose="02020603050405020304" pitchFamily="18" charset="0"/>
              </a:rPr>
              <a:t>2024</a:t>
            </a:r>
            <a:endParaRPr lang="ko-KR" altLang="en-US" sz="2000" b="1" dirty="0">
              <a:latin typeface="Times New Roman" panose="02020603050405020304" pitchFamily="18" charset="0"/>
              <a:cs typeface="Times New Roman" panose="02020603050405020304" pitchFamily="18" charset="0"/>
            </a:endParaRPr>
          </a:p>
        </p:txBody>
      </p:sp>
      <p:sp>
        <p:nvSpPr>
          <p:cNvPr id="25" name="Rectangle 2"/>
          <p:cNvSpPr/>
          <p:nvPr/>
        </p:nvSpPr>
        <p:spPr>
          <a:xfrm>
            <a:off x="7453496" y="5385734"/>
            <a:ext cx="4337174" cy="831549"/>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D945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57188" lvl="1" indent="-171450" algn="just">
              <a:buFont typeface="Arial" panose="020B0604020202020204" pitchFamily="34" charset="0"/>
              <a:buChar char="•"/>
            </a:pPr>
            <a:r>
              <a:rPr lang="es-ES" altLang="ko-KR" sz="1200" dirty="0">
                <a:solidFill>
                  <a:schemeClr val="tx1"/>
                </a:solidFill>
                <a:latin typeface="Times New Roman" panose="02020603050405020304" pitchFamily="18" charset="0"/>
                <a:cs typeface="Times New Roman" panose="02020603050405020304" pitchFamily="18" charset="0"/>
              </a:rPr>
              <a:t>Pequeñas empresas domiciliados en Galápagos sin establecimiento en Ecuador continental. </a:t>
            </a:r>
          </a:p>
          <a:p>
            <a:pPr marL="357188" lvl="1" indent="-171450" algn="just">
              <a:buFont typeface="Arial" panose="020B0604020202020204" pitchFamily="34" charset="0"/>
              <a:buChar char="•"/>
            </a:pPr>
            <a:r>
              <a:rPr lang="es-ES" altLang="ko-KR" sz="1200" dirty="0">
                <a:solidFill>
                  <a:schemeClr val="tx1"/>
                </a:solidFill>
                <a:latin typeface="Times New Roman" panose="02020603050405020304" pitchFamily="18" charset="0"/>
                <a:cs typeface="Times New Roman" panose="02020603050405020304" pitchFamily="18" charset="0"/>
              </a:rPr>
              <a:t>Microempresas domiciliados en Galápagos sin establecimiento en Ecuador continental. </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pic>
        <p:nvPicPr>
          <p:cNvPr id="26"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0"/>
                            </p:stCondLst>
                            <p:childTnLst>
                              <p:par>
                                <p:cTn id="38" presetID="53" presetClass="entr" presetSubtype="16" fill="hold" grpId="1"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500"/>
                            </p:stCondLst>
                            <p:childTnLst>
                              <p:par>
                                <p:cTn id="44" presetID="53" presetClass="entr" presetSubtype="16" fill="hold" grpId="1"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1" presetClass="exit"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9" grpId="0" animBg="1"/>
      <p:bldP spid="10" grpId="0" animBg="1"/>
      <p:bldP spid="11" grpId="0" animBg="1"/>
      <p:bldP spid="12"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60788" y="2615376"/>
            <a:ext cx="1721563" cy="1758618"/>
          </a:xfrm>
          <a:prstGeom prst="rect">
            <a:avLst/>
          </a:prstGeom>
        </p:spPr>
      </p:pic>
      <p:sp>
        <p:nvSpPr>
          <p:cNvPr id="5" name="CuadroTexto 4"/>
          <p:cNvSpPr txBox="1"/>
          <p:nvPr/>
        </p:nvSpPr>
        <p:spPr>
          <a:xfrm>
            <a:off x="1860788" y="4474619"/>
            <a:ext cx="1544603" cy="430887"/>
          </a:xfrm>
          <a:prstGeom prst="rect">
            <a:avLst/>
          </a:prstGeom>
          <a:noFill/>
        </p:spPr>
        <p:txBody>
          <a:bodyPr wrap="square" rtlCol="0">
            <a:spAutoFit/>
          </a:bodyPr>
          <a:lstStyle/>
          <a:p>
            <a:pPr algn="ctr"/>
            <a:r>
              <a:rPr lang="es-EC" sz="1100" b="1" dirty="0">
                <a:latin typeface="+mj-lt"/>
              </a:rPr>
              <a:t>Genera el documento electrónico</a:t>
            </a:r>
          </a:p>
        </p:txBody>
      </p:sp>
      <p:pic>
        <p:nvPicPr>
          <p:cNvPr id="6" name="Imagen 5"/>
          <p:cNvPicPr>
            <a:picLocks noChangeAspect="1"/>
          </p:cNvPicPr>
          <p:nvPr/>
        </p:nvPicPr>
        <p:blipFill>
          <a:blip r:embed="rId3"/>
          <a:stretch>
            <a:fillRect/>
          </a:stretch>
        </p:blipFill>
        <p:spPr>
          <a:xfrm>
            <a:off x="6034420" y="889856"/>
            <a:ext cx="2028779" cy="1918493"/>
          </a:xfrm>
          <a:prstGeom prst="rect">
            <a:avLst/>
          </a:prstGeom>
          <a:solidFill>
            <a:schemeClr val="accent1">
              <a:lumMod val="60000"/>
              <a:lumOff val="40000"/>
            </a:schemeClr>
          </a:solidFill>
        </p:spPr>
      </p:pic>
      <p:pic>
        <p:nvPicPr>
          <p:cNvPr id="7" name="Imagen 6"/>
          <p:cNvPicPr>
            <a:picLocks noChangeAspect="1"/>
          </p:cNvPicPr>
          <p:nvPr/>
        </p:nvPicPr>
        <p:blipFill>
          <a:blip r:embed="rId4"/>
          <a:stretch>
            <a:fillRect/>
          </a:stretch>
        </p:blipFill>
        <p:spPr>
          <a:xfrm>
            <a:off x="1966965" y="4913609"/>
            <a:ext cx="494334" cy="533484"/>
          </a:xfrm>
          <a:prstGeom prst="rect">
            <a:avLst/>
          </a:prstGeom>
        </p:spPr>
      </p:pic>
      <p:pic>
        <p:nvPicPr>
          <p:cNvPr id="8" name="Imagen 7"/>
          <p:cNvPicPr>
            <a:picLocks noChangeAspect="1"/>
          </p:cNvPicPr>
          <p:nvPr/>
        </p:nvPicPr>
        <p:blipFill>
          <a:blip r:embed="rId5"/>
          <a:stretch>
            <a:fillRect/>
          </a:stretch>
        </p:blipFill>
        <p:spPr>
          <a:xfrm>
            <a:off x="2877290" y="4913608"/>
            <a:ext cx="499925" cy="533484"/>
          </a:xfrm>
          <a:prstGeom prst="rect">
            <a:avLst/>
          </a:prstGeom>
        </p:spPr>
      </p:pic>
      <p:sp>
        <p:nvSpPr>
          <p:cNvPr id="9" name="Flecha doblada 8"/>
          <p:cNvSpPr/>
          <p:nvPr/>
        </p:nvSpPr>
        <p:spPr>
          <a:xfrm>
            <a:off x="2637077" y="1232968"/>
            <a:ext cx="3055745" cy="956284"/>
          </a:xfrm>
          <a:prstGeom prst="ben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00">
              <a:solidFill>
                <a:schemeClr val="tx1"/>
              </a:solidFill>
              <a:latin typeface="+mj-lt"/>
            </a:endParaRPr>
          </a:p>
        </p:txBody>
      </p:sp>
      <p:sp>
        <p:nvSpPr>
          <p:cNvPr id="10" name="Rectángulo 9"/>
          <p:cNvSpPr/>
          <p:nvPr/>
        </p:nvSpPr>
        <p:spPr>
          <a:xfrm>
            <a:off x="3436195" y="1651820"/>
            <a:ext cx="1591795" cy="551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a:solidFill>
                  <a:schemeClr val="tx1"/>
                </a:solidFill>
                <a:latin typeface="+mj-lt"/>
              </a:rPr>
              <a:t>Envía información  del documento electrónico al SRI</a:t>
            </a:r>
          </a:p>
        </p:txBody>
      </p:sp>
      <p:sp>
        <p:nvSpPr>
          <p:cNvPr id="12" name="Flecha doblada 11"/>
          <p:cNvSpPr/>
          <p:nvPr/>
        </p:nvSpPr>
        <p:spPr>
          <a:xfrm rot="10800000">
            <a:off x="4038654" y="3113994"/>
            <a:ext cx="7459392" cy="1162548"/>
          </a:xfrm>
          <a:prstGeom prst="bentArrow">
            <a:avLst>
              <a:gd name="adj1" fmla="val 25000"/>
              <a:gd name="adj2" fmla="val 25612"/>
              <a:gd name="adj3" fmla="val 25000"/>
              <a:gd name="adj4" fmla="val 4375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00">
              <a:solidFill>
                <a:schemeClr val="tx1"/>
              </a:solidFill>
              <a:latin typeface="+mj-lt"/>
            </a:endParaRPr>
          </a:p>
        </p:txBody>
      </p:sp>
      <p:pic>
        <p:nvPicPr>
          <p:cNvPr id="13" name="Imagen 12"/>
          <p:cNvPicPr>
            <a:picLocks noChangeAspect="1"/>
          </p:cNvPicPr>
          <p:nvPr/>
        </p:nvPicPr>
        <p:blipFill>
          <a:blip r:embed="rId6"/>
          <a:stretch>
            <a:fillRect/>
          </a:stretch>
        </p:blipFill>
        <p:spPr>
          <a:xfrm>
            <a:off x="4651599" y="5296110"/>
            <a:ext cx="457291" cy="619368"/>
          </a:xfrm>
          <a:prstGeom prst="rect">
            <a:avLst/>
          </a:prstGeom>
        </p:spPr>
      </p:pic>
      <p:pic>
        <p:nvPicPr>
          <p:cNvPr id="14" name="Imagen 13"/>
          <p:cNvPicPr>
            <a:picLocks noChangeAspect="1"/>
          </p:cNvPicPr>
          <p:nvPr/>
        </p:nvPicPr>
        <p:blipFill>
          <a:blip r:embed="rId7"/>
          <a:stretch>
            <a:fillRect/>
          </a:stretch>
        </p:blipFill>
        <p:spPr>
          <a:xfrm>
            <a:off x="3259841" y="769240"/>
            <a:ext cx="537156" cy="458019"/>
          </a:xfrm>
          <a:prstGeom prst="rect">
            <a:avLst/>
          </a:prstGeom>
        </p:spPr>
      </p:pic>
      <p:sp>
        <p:nvSpPr>
          <p:cNvPr id="15" name="Flecha doblada 14"/>
          <p:cNvSpPr/>
          <p:nvPr/>
        </p:nvSpPr>
        <p:spPr>
          <a:xfrm flipV="1">
            <a:off x="3063851" y="5559502"/>
            <a:ext cx="2828444" cy="1114061"/>
          </a:xfrm>
          <a:prstGeom prst="bentArrow">
            <a:avLst>
              <a:gd name="adj1" fmla="val 25000"/>
              <a:gd name="adj2" fmla="val 24327"/>
              <a:gd name="adj3" fmla="val 25000"/>
              <a:gd name="adj4" fmla="val 4375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00">
              <a:solidFill>
                <a:schemeClr val="tx1"/>
              </a:solidFill>
              <a:latin typeface="+mj-lt"/>
            </a:endParaRPr>
          </a:p>
        </p:txBody>
      </p:sp>
      <p:sp>
        <p:nvSpPr>
          <p:cNvPr id="16" name="Rectángulo 15"/>
          <p:cNvSpPr/>
          <p:nvPr/>
        </p:nvSpPr>
        <p:spPr>
          <a:xfrm>
            <a:off x="5240425" y="3262161"/>
            <a:ext cx="2935177" cy="551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a:solidFill>
                  <a:schemeClr val="tx1"/>
                </a:solidFill>
                <a:latin typeface="+mj-lt"/>
              </a:rPr>
              <a:t>Retroalimenta a la empresa con autorización o rechazo del documento</a:t>
            </a:r>
          </a:p>
        </p:txBody>
      </p:sp>
      <p:sp>
        <p:nvSpPr>
          <p:cNvPr id="17" name="Rectángulo 16"/>
          <p:cNvSpPr/>
          <p:nvPr/>
        </p:nvSpPr>
        <p:spPr>
          <a:xfrm>
            <a:off x="3679383" y="833110"/>
            <a:ext cx="1924709" cy="551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a:solidFill>
                  <a:schemeClr val="tx1"/>
                </a:solidFill>
                <a:latin typeface="+mj-lt"/>
              </a:rPr>
              <a:t>Reenvía información al SRI documento corregido</a:t>
            </a:r>
          </a:p>
        </p:txBody>
      </p:sp>
      <p:sp>
        <p:nvSpPr>
          <p:cNvPr id="18" name="Rectángulo 17"/>
          <p:cNvSpPr/>
          <p:nvPr/>
        </p:nvSpPr>
        <p:spPr>
          <a:xfrm>
            <a:off x="3405392" y="5765862"/>
            <a:ext cx="2018014" cy="551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a:solidFill>
                  <a:schemeClr val="tx1"/>
                </a:solidFill>
                <a:latin typeface="+mj-lt"/>
              </a:rPr>
              <a:t>Informa al cliente la emisión del documento electrónico</a:t>
            </a:r>
          </a:p>
        </p:txBody>
      </p:sp>
      <p:sp>
        <p:nvSpPr>
          <p:cNvPr id="19" name="Rectángulo 18"/>
          <p:cNvSpPr/>
          <p:nvPr/>
        </p:nvSpPr>
        <p:spPr>
          <a:xfrm>
            <a:off x="2059292" y="2052968"/>
            <a:ext cx="870461" cy="551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a:solidFill>
                  <a:schemeClr val="accent1"/>
                </a:solidFill>
                <a:latin typeface="+mj-lt"/>
              </a:rPr>
              <a:t>EMPRESA</a:t>
            </a:r>
          </a:p>
        </p:txBody>
      </p:sp>
      <p:sp>
        <p:nvSpPr>
          <p:cNvPr id="20" name="Rectángulo 19"/>
          <p:cNvSpPr/>
          <p:nvPr/>
        </p:nvSpPr>
        <p:spPr>
          <a:xfrm>
            <a:off x="6838006" y="5020248"/>
            <a:ext cx="870461" cy="551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a:solidFill>
                  <a:schemeClr val="accent1"/>
                </a:solidFill>
                <a:latin typeface="+mj-lt"/>
              </a:rPr>
              <a:t>CLIENTE</a:t>
            </a:r>
          </a:p>
        </p:txBody>
      </p:sp>
      <p:sp>
        <p:nvSpPr>
          <p:cNvPr id="21" name="Flecha derecha 20"/>
          <p:cNvSpPr/>
          <p:nvPr/>
        </p:nvSpPr>
        <p:spPr>
          <a:xfrm>
            <a:off x="8056161" y="1227259"/>
            <a:ext cx="2287889" cy="519538"/>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00">
              <a:solidFill>
                <a:schemeClr val="tx1"/>
              </a:solidFill>
              <a:latin typeface="+mj-lt"/>
            </a:endParaRPr>
          </a:p>
        </p:txBody>
      </p:sp>
      <p:pic>
        <p:nvPicPr>
          <p:cNvPr id="22" name="Imagen 21"/>
          <p:cNvPicPr>
            <a:picLocks noChangeAspect="1"/>
          </p:cNvPicPr>
          <p:nvPr/>
        </p:nvPicPr>
        <p:blipFill>
          <a:blip r:embed="rId8"/>
          <a:stretch>
            <a:fillRect/>
          </a:stretch>
        </p:blipFill>
        <p:spPr>
          <a:xfrm>
            <a:off x="10575203" y="1286072"/>
            <a:ext cx="1307435" cy="1518807"/>
          </a:xfrm>
          <a:prstGeom prst="rect">
            <a:avLst/>
          </a:prstGeom>
        </p:spPr>
      </p:pic>
      <p:sp>
        <p:nvSpPr>
          <p:cNvPr id="23" name="Rectángulo 22"/>
          <p:cNvSpPr/>
          <p:nvPr/>
        </p:nvSpPr>
        <p:spPr>
          <a:xfrm>
            <a:off x="10344050" y="769240"/>
            <a:ext cx="1924709" cy="551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a:solidFill>
                  <a:schemeClr val="tx1"/>
                </a:solidFill>
                <a:latin typeface="+mj-lt"/>
              </a:rPr>
              <a:t>Procesa el documento para autorización o rechazo</a:t>
            </a:r>
          </a:p>
        </p:txBody>
      </p:sp>
      <p:pic>
        <p:nvPicPr>
          <p:cNvPr id="24" name="Picture 2" descr="Resultado de imagen para ESP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43072" y="6530200"/>
            <a:ext cx="1505210" cy="415438"/>
          </a:xfrm>
          <a:prstGeom prst="rect">
            <a:avLst/>
          </a:prstGeom>
          <a:noFill/>
          <a:extLst>
            <a:ext uri="{909E8E84-426E-40DD-AFC4-6F175D3DCCD1}">
              <a14:hiddenFill xmlns:a14="http://schemas.microsoft.com/office/drawing/2010/main">
                <a:solidFill>
                  <a:srgbClr val="FFFFFF"/>
                </a:solidFill>
              </a14:hiddenFill>
            </a:ext>
          </a:extLst>
        </p:spPr>
      </p:pic>
      <p:sp>
        <p:nvSpPr>
          <p:cNvPr id="26" name="Flecha derecha 25"/>
          <p:cNvSpPr/>
          <p:nvPr/>
        </p:nvSpPr>
        <p:spPr>
          <a:xfrm>
            <a:off x="56566" y="40047"/>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Times New Roman" panose="02020603050405020304" pitchFamily="18" charset="0"/>
                <a:cs typeface="Times New Roman" panose="02020603050405020304" pitchFamily="18" charset="0"/>
              </a:rPr>
              <a:t>PROCESO DE COMUNICACIÓN CON EL SRI PARA AUTORIZACIÓN</a:t>
            </a:r>
          </a:p>
        </p:txBody>
      </p:sp>
      <p:pic>
        <p:nvPicPr>
          <p:cNvPr id="28" name="Imagen 27"/>
          <p:cNvPicPr>
            <a:picLocks noChangeAspect="1"/>
          </p:cNvPicPr>
          <p:nvPr/>
        </p:nvPicPr>
        <p:blipFill>
          <a:blip r:embed="rId10"/>
          <a:stretch>
            <a:fillRect/>
          </a:stretch>
        </p:blipFill>
        <p:spPr>
          <a:xfrm>
            <a:off x="6758257" y="5665456"/>
            <a:ext cx="1182970" cy="1127518"/>
          </a:xfrm>
          <a:prstGeom prst="rect">
            <a:avLst/>
          </a:prstGeom>
        </p:spPr>
      </p:pic>
    </p:spTree>
    <p:extLst>
      <p:ext uri="{BB962C8B-B14F-4D97-AF65-F5344CB8AC3E}">
        <p14:creationId xmlns:p14="http://schemas.microsoft.com/office/powerpoint/2010/main" val="16211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1000"/>
                                        <p:tgtEl>
                                          <p:spTgt spid="15"/>
                                        </p:tgtEl>
                                      </p:cBhvr>
                                    </p:animEffect>
                                    <p:anim calcmode="lin" valueType="num">
                                      <p:cBhvr>
                                        <p:cTn id="81" dur="1000" fill="hold"/>
                                        <p:tgtEl>
                                          <p:spTgt spid="15"/>
                                        </p:tgtEl>
                                        <p:attrNameLst>
                                          <p:attrName>ppt_x</p:attrName>
                                        </p:attrNameLst>
                                      </p:cBhvr>
                                      <p:tavLst>
                                        <p:tav tm="0">
                                          <p:val>
                                            <p:strVal val="#ppt_x"/>
                                          </p:val>
                                        </p:tav>
                                        <p:tav tm="100000">
                                          <p:val>
                                            <p:strVal val="#ppt_x"/>
                                          </p:val>
                                        </p:tav>
                                      </p:tavLst>
                                    </p:anim>
                                    <p:anim calcmode="lin" valueType="num">
                                      <p:cBhvr>
                                        <p:cTn id="82" dur="1000" fill="hold"/>
                                        <p:tgtEl>
                                          <p:spTgt spid="1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1000"/>
                                        <p:tgtEl>
                                          <p:spTgt spid="13"/>
                                        </p:tgtEl>
                                      </p:cBhvr>
                                    </p:animEffect>
                                    <p:anim calcmode="lin" valueType="num">
                                      <p:cBhvr>
                                        <p:cTn id="91" dur="1000" fill="hold"/>
                                        <p:tgtEl>
                                          <p:spTgt spid="13"/>
                                        </p:tgtEl>
                                        <p:attrNameLst>
                                          <p:attrName>ppt_x</p:attrName>
                                        </p:attrNameLst>
                                      </p:cBhvr>
                                      <p:tavLst>
                                        <p:tav tm="0">
                                          <p:val>
                                            <p:strVal val="#ppt_x"/>
                                          </p:val>
                                        </p:tav>
                                        <p:tav tm="100000">
                                          <p:val>
                                            <p:strVal val="#ppt_x"/>
                                          </p:val>
                                        </p:tav>
                                      </p:tavLst>
                                    </p:anim>
                                    <p:anim calcmode="lin" valueType="num">
                                      <p:cBhvr>
                                        <p:cTn id="9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1000"/>
                                        <p:tgtEl>
                                          <p:spTgt spid="28"/>
                                        </p:tgtEl>
                                      </p:cBhvr>
                                    </p:animEffect>
                                    <p:anim calcmode="lin" valueType="num">
                                      <p:cBhvr>
                                        <p:cTn id="103" dur="1000" fill="hold"/>
                                        <p:tgtEl>
                                          <p:spTgt spid="28"/>
                                        </p:tgtEl>
                                        <p:attrNameLst>
                                          <p:attrName>ppt_x</p:attrName>
                                        </p:attrNameLst>
                                      </p:cBhvr>
                                      <p:tavLst>
                                        <p:tav tm="0">
                                          <p:val>
                                            <p:strVal val="#ppt_x"/>
                                          </p:val>
                                        </p:tav>
                                        <p:tav tm="100000">
                                          <p:val>
                                            <p:strVal val="#ppt_x"/>
                                          </p:val>
                                        </p:tav>
                                      </p:tavLst>
                                    </p:anim>
                                    <p:anim calcmode="lin" valueType="num">
                                      <p:cBhvr>
                                        <p:cTn id="10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1000"/>
                                        <p:tgtEl>
                                          <p:spTgt spid="14"/>
                                        </p:tgtEl>
                                      </p:cBhvr>
                                    </p:animEffect>
                                    <p:anim calcmode="lin" valueType="num">
                                      <p:cBhvr>
                                        <p:cTn id="110" dur="1000" fill="hold"/>
                                        <p:tgtEl>
                                          <p:spTgt spid="14"/>
                                        </p:tgtEl>
                                        <p:attrNameLst>
                                          <p:attrName>ppt_x</p:attrName>
                                        </p:attrNameLst>
                                      </p:cBhvr>
                                      <p:tavLst>
                                        <p:tav tm="0">
                                          <p:val>
                                            <p:strVal val="#ppt_x"/>
                                          </p:val>
                                        </p:tav>
                                        <p:tav tm="100000">
                                          <p:val>
                                            <p:strVal val="#ppt_x"/>
                                          </p:val>
                                        </p:tav>
                                      </p:tavLst>
                                    </p:anim>
                                    <p:anim calcmode="lin" valueType="num">
                                      <p:cBhvr>
                                        <p:cTn id="111" dur="1000" fill="hold"/>
                                        <p:tgtEl>
                                          <p:spTgt spid="1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fade">
                                      <p:cBhvr>
                                        <p:cTn id="114" dur="1000"/>
                                        <p:tgtEl>
                                          <p:spTgt spid="17"/>
                                        </p:tgtEl>
                                      </p:cBhvr>
                                    </p:animEffect>
                                    <p:anim calcmode="lin" valueType="num">
                                      <p:cBhvr>
                                        <p:cTn id="115" dur="1000" fill="hold"/>
                                        <p:tgtEl>
                                          <p:spTgt spid="17"/>
                                        </p:tgtEl>
                                        <p:attrNameLst>
                                          <p:attrName>ppt_x</p:attrName>
                                        </p:attrNameLst>
                                      </p:cBhvr>
                                      <p:tavLst>
                                        <p:tav tm="0">
                                          <p:val>
                                            <p:strVal val="#ppt_x"/>
                                          </p:val>
                                        </p:tav>
                                        <p:tav tm="100000">
                                          <p:val>
                                            <p:strVal val="#ppt_x"/>
                                          </p:val>
                                        </p:tav>
                                      </p:tavLst>
                                    </p:anim>
                                    <p:anim calcmode="lin" valueType="num">
                                      <p:cBhvr>
                                        <p:cTn id="1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2" grpId="0" animBg="1"/>
      <p:bldP spid="15" grpId="0" animBg="1"/>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4396" y="162418"/>
            <a:ext cx="1505210" cy="41543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1649860" y="1079013"/>
            <a:ext cx="7291070" cy="5693025"/>
            <a:chOff x="2724468" y="323726"/>
            <a:chExt cx="7483832" cy="6432057"/>
          </a:xfrm>
        </p:grpSpPr>
        <p:sp>
          <p:nvSpPr>
            <p:cNvPr id="8" name="Rectángulo 7"/>
            <p:cNvSpPr/>
            <p:nvPr/>
          </p:nvSpPr>
          <p:spPr>
            <a:xfrm>
              <a:off x="5265296" y="325004"/>
              <a:ext cx="2469628" cy="617152"/>
            </a:xfrm>
            <a:prstGeom prst="rect">
              <a:avLst/>
            </a:prstGeom>
            <a:gradFill>
              <a:gsLst>
                <a:gs pos="0">
                  <a:schemeClr val="accent1">
                    <a:lumMod val="5000"/>
                    <a:lumOff val="95000"/>
                  </a:schemeClr>
                </a:gs>
                <a:gs pos="74000">
                  <a:schemeClr val="accent2">
                    <a:lumMod val="75000"/>
                  </a:schemeClr>
                </a:gs>
                <a:gs pos="99000">
                  <a:schemeClr val="accent2">
                    <a:lumMod val="50000"/>
                  </a:schemeClr>
                </a:gs>
              </a:gsLst>
              <a:lin ang="5400000" scaled="1"/>
            </a:gradFill>
            <a:ln w="38100" cmpd="tri">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bg1"/>
                  </a:solidFill>
                </a:rPr>
                <a:t>LABORATORIO FARMACÉUTICO</a:t>
              </a:r>
            </a:p>
          </p:txBody>
        </p:sp>
        <p:sp>
          <p:nvSpPr>
            <p:cNvPr id="9" name="Rectángulo 8"/>
            <p:cNvSpPr/>
            <p:nvPr/>
          </p:nvSpPr>
          <p:spPr>
            <a:xfrm>
              <a:off x="2728213" y="323726"/>
              <a:ext cx="2485867" cy="617152"/>
            </a:xfrm>
            <a:prstGeom prst="rect">
              <a:avLst/>
            </a:prstGeom>
            <a:gradFill>
              <a:gsLst>
                <a:gs pos="0">
                  <a:schemeClr val="accent1">
                    <a:lumMod val="5000"/>
                    <a:lumOff val="95000"/>
                  </a:schemeClr>
                </a:gs>
                <a:gs pos="74000">
                  <a:schemeClr val="accent2">
                    <a:lumMod val="75000"/>
                  </a:schemeClr>
                </a:gs>
                <a:gs pos="99000">
                  <a:schemeClr val="accent2">
                    <a:lumMod val="50000"/>
                  </a:schemeClr>
                </a:gs>
              </a:gsLst>
              <a:lin ang="5400000" scaled="1"/>
            </a:gradFill>
            <a:ln w="38100" cmpd="tri">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bg1"/>
                  </a:solidFill>
                </a:rPr>
                <a:t>CLIENTE</a:t>
              </a:r>
            </a:p>
          </p:txBody>
        </p:sp>
        <p:sp>
          <p:nvSpPr>
            <p:cNvPr id="10" name="Rectángulo 9"/>
            <p:cNvSpPr/>
            <p:nvPr/>
          </p:nvSpPr>
          <p:spPr>
            <a:xfrm>
              <a:off x="7779893" y="325004"/>
              <a:ext cx="2428407" cy="617152"/>
            </a:xfrm>
            <a:prstGeom prst="rect">
              <a:avLst/>
            </a:prstGeom>
            <a:gradFill>
              <a:gsLst>
                <a:gs pos="0">
                  <a:schemeClr val="accent1">
                    <a:lumMod val="5000"/>
                    <a:lumOff val="95000"/>
                  </a:schemeClr>
                </a:gs>
                <a:gs pos="74000">
                  <a:schemeClr val="accent2">
                    <a:lumMod val="75000"/>
                  </a:schemeClr>
                </a:gs>
                <a:gs pos="99000">
                  <a:schemeClr val="accent2">
                    <a:lumMod val="50000"/>
                  </a:schemeClr>
                </a:gs>
              </a:gsLst>
              <a:lin ang="5400000" scaled="1"/>
            </a:gradFill>
            <a:ln w="38100" cmpd="tri">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bg1"/>
                  </a:solidFill>
                </a:rPr>
                <a:t>S.R.I</a:t>
              </a:r>
            </a:p>
          </p:txBody>
        </p:sp>
        <p:sp>
          <p:nvSpPr>
            <p:cNvPr id="11" name="Rectángulo 10"/>
            <p:cNvSpPr/>
            <p:nvPr/>
          </p:nvSpPr>
          <p:spPr>
            <a:xfrm>
              <a:off x="5269041" y="939600"/>
              <a:ext cx="2465883" cy="5816183"/>
            </a:xfrm>
            <a:prstGeom prst="rect">
              <a:avLst/>
            </a:prstGeom>
            <a:noFill/>
            <a:ln w="38100" cmpd="tri">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44</a:t>
              </a:r>
            </a:p>
          </p:txBody>
        </p:sp>
        <p:sp>
          <p:nvSpPr>
            <p:cNvPr id="12" name="Rectángulo 11"/>
            <p:cNvSpPr/>
            <p:nvPr/>
          </p:nvSpPr>
          <p:spPr>
            <a:xfrm>
              <a:off x="7781142" y="939599"/>
              <a:ext cx="2412167" cy="5816183"/>
            </a:xfrm>
            <a:prstGeom prst="rect">
              <a:avLst/>
            </a:prstGeom>
            <a:noFill/>
            <a:ln w="38100" cmpd="tri">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900" b="1" dirty="0">
                <a:solidFill>
                  <a:schemeClr val="bg1"/>
                </a:solidFill>
              </a:endParaRPr>
            </a:p>
          </p:txBody>
        </p:sp>
        <p:sp>
          <p:nvSpPr>
            <p:cNvPr id="13" name="Rectángulo 12"/>
            <p:cNvSpPr/>
            <p:nvPr/>
          </p:nvSpPr>
          <p:spPr>
            <a:xfrm>
              <a:off x="2724468" y="939599"/>
              <a:ext cx="2485866" cy="5816183"/>
            </a:xfrm>
            <a:prstGeom prst="rect">
              <a:avLst/>
            </a:prstGeom>
            <a:noFill/>
            <a:ln w="38100" cmpd="tri">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44</a:t>
              </a:r>
            </a:p>
          </p:txBody>
        </p:sp>
        <p:sp>
          <p:nvSpPr>
            <p:cNvPr id="14" name="Rectángulo redondeado 13"/>
            <p:cNvSpPr/>
            <p:nvPr/>
          </p:nvSpPr>
          <p:spPr>
            <a:xfrm>
              <a:off x="6030675" y="1160703"/>
              <a:ext cx="1058350" cy="341305"/>
            </a:xfrm>
            <a:prstGeom prst="roundRect">
              <a:avLst/>
            </a:prstGeom>
            <a:gradFill>
              <a:gsLst>
                <a:gs pos="0">
                  <a:schemeClr val="accent1">
                    <a:lumMod val="5000"/>
                    <a:lumOff val="95000"/>
                  </a:schemeClr>
                </a:gs>
                <a:gs pos="74000">
                  <a:schemeClr val="accent2">
                    <a:lumMod val="75000"/>
                  </a:schemeClr>
                </a:gs>
                <a:gs pos="99000">
                  <a:schemeClr val="accent2">
                    <a:lumMod val="50000"/>
                  </a:schemeClr>
                </a:gs>
              </a:gsLst>
              <a:lin ang="5400000" scaled="1"/>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INICIO</a:t>
              </a:r>
            </a:p>
          </p:txBody>
        </p:sp>
        <p:sp>
          <p:nvSpPr>
            <p:cNvPr id="15" name="Rectángulo 14"/>
            <p:cNvSpPr/>
            <p:nvPr/>
          </p:nvSpPr>
          <p:spPr>
            <a:xfrm>
              <a:off x="5616321" y="1685362"/>
              <a:ext cx="1898904" cy="549790"/>
            </a:xfrm>
            <a:prstGeom prst="rect">
              <a:avLst/>
            </a:prstGeom>
            <a:gradFill>
              <a:gsLst>
                <a:gs pos="0">
                  <a:schemeClr val="accent1">
                    <a:lumMod val="5000"/>
                    <a:lumOff val="95000"/>
                  </a:schemeClr>
                </a:gs>
                <a:gs pos="74000">
                  <a:schemeClr val="accent2">
                    <a:lumMod val="75000"/>
                  </a:schemeClr>
                </a:gs>
                <a:gs pos="99000">
                  <a:schemeClr val="accent2">
                    <a:lumMod val="50000"/>
                  </a:schemeClr>
                </a:gs>
              </a:gsLst>
              <a:lin ang="5400000" scaled="1"/>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EMISION Y ENVIO DEL DOCUMENTO ELECTRONICO</a:t>
              </a:r>
            </a:p>
          </p:txBody>
        </p:sp>
        <p:sp>
          <p:nvSpPr>
            <p:cNvPr id="16" name="Rectángulo 15"/>
            <p:cNvSpPr/>
            <p:nvPr/>
          </p:nvSpPr>
          <p:spPr>
            <a:xfrm>
              <a:off x="8187128" y="1685362"/>
              <a:ext cx="1543987" cy="558259"/>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RECIBE EL DOCUMENTO ELECTRONICO</a:t>
              </a:r>
            </a:p>
          </p:txBody>
        </p:sp>
        <p:sp>
          <p:nvSpPr>
            <p:cNvPr id="17" name="Rombo 16"/>
            <p:cNvSpPr/>
            <p:nvPr/>
          </p:nvSpPr>
          <p:spPr>
            <a:xfrm>
              <a:off x="5957783" y="4168650"/>
              <a:ext cx="1135900" cy="933491"/>
            </a:xfrm>
            <a:prstGeom prst="diamond">
              <a:avLst/>
            </a:prstGeom>
            <a:gradFill>
              <a:gsLst>
                <a:gs pos="0">
                  <a:schemeClr val="accent1">
                    <a:lumMod val="5000"/>
                    <a:lumOff val="95000"/>
                  </a:schemeClr>
                </a:gs>
                <a:gs pos="74000">
                  <a:schemeClr val="accent2">
                    <a:lumMod val="75000"/>
                  </a:schemeClr>
                </a:gs>
                <a:gs pos="99000">
                  <a:schemeClr val="accent2">
                    <a:lumMod val="50000"/>
                  </a:schemeClr>
                </a:gs>
              </a:gsLst>
              <a:lin ang="5400000" scaled="1"/>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900" b="1" dirty="0">
                <a:solidFill>
                  <a:schemeClr val="bg1"/>
                </a:solidFill>
              </a:endParaRPr>
            </a:p>
          </p:txBody>
        </p:sp>
        <p:sp>
          <p:nvSpPr>
            <p:cNvPr id="18" name="CuadroTexto 17"/>
            <p:cNvSpPr txBox="1"/>
            <p:nvPr/>
          </p:nvSpPr>
          <p:spPr>
            <a:xfrm>
              <a:off x="5963443" y="4509528"/>
              <a:ext cx="1135900" cy="260797"/>
            </a:xfrm>
            <a:prstGeom prst="rect">
              <a:avLst/>
            </a:prstGeom>
            <a:noFill/>
            <a:ln>
              <a:noFill/>
            </a:ln>
          </p:spPr>
          <p:txBody>
            <a:bodyPr wrap="square" rtlCol="0">
              <a:spAutoFit/>
            </a:bodyPr>
            <a:lstStyle/>
            <a:p>
              <a:r>
                <a:rPr lang="es-EC" sz="900" b="1" dirty="0">
                  <a:solidFill>
                    <a:schemeClr val="bg1"/>
                  </a:solidFill>
                </a:rPr>
                <a:t>AUTORIZACION</a:t>
              </a:r>
            </a:p>
          </p:txBody>
        </p:sp>
        <p:cxnSp>
          <p:nvCxnSpPr>
            <p:cNvPr id="19" name="Conector recto de flecha 18"/>
            <p:cNvCxnSpPr>
              <a:stCxn id="14" idx="2"/>
              <a:endCxn id="15" idx="0"/>
            </p:cNvCxnSpPr>
            <p:nvPr/>
          </p:nvCxnSpPr>
          <p:spPr>
            <a:xfrm>
              <a:off x="6559850" y="1502008"/>
              <a:ext cx="5923" cy="183354"/>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15" idx="3"/>
              <a:endCxn id="16" idx="1"/>
            </p:cNvCxnSpPr>
            <p:nvPr/>
          </p:nvCxnSpPr>
          <p:spPr>
            <a:xfrm>
              <a:off x="7515225" y="1960257"/>
              <a:ext cx="671903" cy="4235"/>
            </a:xfrm>
            <a:prstGeom prst="bentConnector3">
              <a:avLst>
                <a:gd name="adj1" fmla="val 50000"/>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5766248" y="3381604"/>
              <a:ext cx="1543987" cy="541196"/>
            </a:xfrm>
            <a:prstGeom prst="rect">
              <a:avLst/>
            </a:prstGeom>
            <a:gradFill>
              <a:gsLst>
                <a:gs pos="0">
                  <a:schemeClr val="accent1">
                    <a:lumMod val="5000"/>
                    <a:lumOff val="95000"/>
                  </a:schemeClr>
                </a:gs>
                <a:gs pos="74000">
                  <a:schemeClr val="accent2">
                    <a:lumMod val="75000"/>
                  </a:schemeClr>
                </a:gs>
                <a:gs pos="99000">
                  <a:schemeClr val="accent2">
                    <a:lumMod val="50000"/>
                  </a:schemeClr>
                </a:gs>
              </a:gsLst>
              <a:lin ang="5400000" scaled="1"/>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RECIBE RESULTADO DEL SRI</a:t>
              </a:r>
            </a:p>
          </p:txBody>
        </p:sp>
        <p:cxnSp>
          <p:nvCxnSpPr>
            <p:cNvPr id="22" name="Conector recto de flecha 21"/>
            <p:cNvCxnSpPr/>
            <p:nvPr/>
          </p:nvCxnSpPr>
          <p:spPr>
            <a:xfrm flipH="1">
              <a:off x="6538242" y="5086579"/>
              <a:ext cx="2481" cy="313251"/>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7927537" y="2514482"/>
              <a:ext cx="1948689" cy="747239"/>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VALIDACION DE INTEGRIDAD DEL DOCUMENTO ELCTRONICO</a:t>
              </a:r>
            </a:p>
          </p:txBody>
        </p:sp>
        <p:cxnSp>
          <p:nvCxnSpPr>
            <p:cNvPr id="24" name="Conector recto de flecha 23"/>
            <p:cNvCxnSpPr/>
            <p:nvPr/>
          </p:nvCxnSpPr>
          <p:spPr>
            <a:xfrm flipH="1">
              <a:off x="8921657" y="2243622"/>
              <a:ext cx="2481" cy="313251"/>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5616321" y="5386624"/>
              <a:ext cx="1898904" cy="605321"/>
            </a:xfrm>
            <a:prstGeom prst="rect">
              <a:avLst/>
            </a:prstGeom>
            <a:gradFill>
              <a:gsLst>
                <a:gs pos="0">
                  <a:schemeClr val="accent1">
                    <a:lumMod val="5000"/>
                    <a:lumOff val="95000"/>
                  </a:schemeClr>
                </a:gs>
                <a:gs pos="74000">
                  <a:schemeClr val="accent2">
                    <a:lumMod val="75000"/>
                  </a:schemeClr>
                </a:gs>
                <a:gs pos="99000">
                  <a:schemeClr val="accent2">
                    <a:lumMod val="50000"/>
                  </a:schemeClr>
                </a:gs>
              </a:gsLst>
              <a:lin ang="5400000" scaled="1"/>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CORRECCION DEL DOCUMENTO ELECTRONICO</a:t>
              </a:r>
            </a:p>
          </p:txBody>
        </p:sp>
        <p:cxnSp>
          <p:nvCxnSpPr>
            <p:cNvPr id="26" name="Conector recto de flecha 25"/>
            <p:cNvCxnSpPr>
              <a:stCxn id="21" idx="2"/>
            </p:cNvCxnSpPr>
            <p:nvPr/>
          </p:nvCxnSpPr>
          <p:spPr>
            <a:xfrm flipH="1">
              <a:off x="6535760" y="3922800"/>
              <a:ext cx="2482" cy="271578"/>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2957511" y="2623429"/>
              <a:ext cx="1979591" cy="89197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RECIBE INFORMACION DE LA EMISION DEL DOCUMENTO ELECTRONCO</a:t>
              </a:r>
            </a:p>
          </p:txBody>
        </p:sp>
        <p:cxnSp>
          <p:nvCxnSpPr>
            <p:cNvPr id="28" name="Conector angular 27"/>
            <p:cNvCxnSpPr>
              <a:stCxn id="23" idx="2"/>
              <a:endCxn id="21" idx="3"/>
            </p:cNvCxnSpPr>
            <p:nvPr/>
          </p:nvCxnSpPr>
          <p:spPr>
            <a:xfrm rot="5400000">
              <a:off x="7910819" y="2661138"/>
              <a:ext cx="390481" cy="1591647"/>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Multidocumento 28"/>
            <p:cNvSpPr/>
            <p:nvPr/>
          </p:nvSpPr>
          <p:spPr>
            <a:xfrm>
              <a:off x="3306410" y="3799883"/>
              <a:ext cx="1131309" cy="541196"/>
            </a:xfrm>
            <a:prstGeom prst="flowChartMultidocumen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XML Y RIDE</a:t>
              </a:r>
            </a:p>
          </p:txBody>
        </p:sp>
        <p:cxnSp>
          <p:nvCxnSpPr>
            <p:cNvPr id="30" name="Conector angular 29"/>
            <p:cNvCxnSpPr>
              <a:stCxn id="25" idx="3"/>
              <a:endCxn id="16" idx="3"/>
            </p:cNvCxnSpPr>
            <p:nvPr/>
          </p:nvCxnSpPr>
          <p:spPr>
            <a:xfrm flipV="1">
              <a:off x="7515225" y="1964492"/>
              <a:ext cx="2215890" cy="3724793"/>
            </a:xfrm>
            <a:prstGeom prst="bentConnector3">
              <a:avLst>
                <a:gd name="adj1" fmla="val 110316"/>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ángulo redondeado 30"/>
            <p:cNvSpPr/>
            <p:nvPr/>
          </p:nvSpPr>
          <p:spPr>
            <a:xfrm>
              <a:off x="3369783" y="5422218"/>
              <a:ext cx="1058350" cy="341305"/>
            </a:xfrm>
            <a:prstGeom prst="round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FIN</a:t>
              </a:r>
            </a:p>
          </p:txBody>
        </p:sp>
        <p:cxnSp>
          <p:nvCxnSpPr>
            <p:cNvPr id="32" name="Conector recto de flecha 31"/>
            <p:cNvCxnSpPr>
              <a:stCxn id="27" idx="2"/>
              <a:endCxn id="29" idx="0"/>
            </p:cNvCxnSpPr>
            <p:nvPr/>
          </p:nvCxnSpPr>
          <p:spPr>
            <a:xfrm>
              <a:off x="3947307" y="3515399"/>
              <a:ext cx="2587" cy="28448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a:off x="3896024" y="4298263"/>
              <a:ext cx="6852" cy="28448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5456420" y="4317167"/>
              <a:ext cx="472636" cy="260797"/>
            </a:xfrm>
            <a:prstGeom prst="rect">
              <a:avLst/>
            </a:prstGeom>
            <a:noFill/>
            <a:ln>
              <a:noFill/>
            </a:ln>
          </p:spPr>
          <p:txBody>
            <a:bodyPr wrap="square" rtlCol="0">
              <a:spAutoFit/>
            </a:bodyPr>
            <a:lstStyle/>
            <a:p>
              <a:pPr algn="ctr"/>
              <a:r>
                <a:rPr lang="es-EC" sz="900" b="1" dirty="0">
                  <a:solidFill>
                    <a:schemeClr val="bg1"/>
                  </a:solidFill>
                  <a:effectLst>
                    <a:outerShdw blurRad="38100" dist="38100" dir="2700000" algn="tl">
                      <a:srgbClr val="000000">
                        <a:alpha val="43137"/>
                      </a:srgbClr>
                    </a:outerShdw>
                  </a:effectLst>
                </a:rPr>
                <a:t>SI</a:t>
              </a:r>
            </a:p>
          </p:txBody>
        </p:sp>
        <p:sp>
          <p:nvSpPr>
            <p:cNvPr id="35" name="CuadroTexto 34"/>
            <p:cNvSpPr txBox="1"/>
            <p:nvPr/>
          </p:nvSpPr>
          <p:spPr>
            <a:xfrm>
              <a:off x="6600656" y="5040214"/>
              <a:ext cx="472636" cy="260797"/>
            </a:xfrm>
            <a:prstGeom prst="rect">
              <a:avLst/>
            </a:prstGeom>
            <a:noFill/>
            <a:ln>
              <a:noFill/>
            </a:ln>
          </p:spPr>
          <p:txBody>
            <a:bodyPr wrap="square" rtlCol="0">
              <a:spAutoFit/>
            </a:bodyPr>
            <a:lstStyle>
              <a:defPPr>
                <a:defRPr lang="es-EC"/>
              </a:defPPr>
              <a:lvl1pPr algn="ctr">
                <a:defRPr sz="1400" b="1">
                  <a:solidFill>
                    <a:schemeClr val="accent2"/>
                  </a:solidFill>
                </a:defRPr>
              </a:lvl1pPr>
            </a:lstStyle>
            <a:p>
              <a:r>
                <a:rPr lang="es-EC" sz="900" dirty="0">
                  <a:solidFill>
                    <a:schemeClr val="bg1"/>
                  </a:solidFill>
                  <a:effectLst>
                    <a:outerShdw blurRad="38100" dist="38100" dir="2700000" algn="tl">
                      <a:srgbClr val="000000">
                        <a:alpha val="43137"/>
                      </a:srgbClr>
                    </a:outerShdw>
                  </a:effectLst>
                </a:rPr>
                <a:t>NO</a:t>
              </a:r>
            </a:p>
          </p:txBody>
        </p:sp>
        <p:sp>
          <p:nvSpPr>
            <p:cNvPr id="36" name="Rectángulo 35"/>
            <p:cNvSpPr/>
            <p:nvPr/>
          </p:nvSpPr>
          <p:spPr>
            <a:xfrm>
              <a:off x="2957511" y="4594394"/>
              <a:ext cx="1950864" cy="541196"/>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bg1"/>
                  </a:solidFill>
                </a:rPr>
                <a:t>EJECUTA PROCESO DE RECEPCION Y ARCHIVO</a:t>
              </a:r>
            </a:p>
          </p:txBody>
        </p:sp>
        <p:cxnSp>
          <p:nvCxnSpPr>
            <p:cNvPr id="37" name="Conector recto de flecha 36"/>
            <p:cNvCxnSpPr/>
            <p:nvPr/>
          </p:nvCxnSpPr>
          <p:spPr>
            <a:xfrm>
              <a:off x="3899450" y="5135590"/>
              <a:ext cx="6852" cy="28448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p:cNvCxnSpPr>
              <a:stCxn id="17" idx="1"/>
              <a:endCxn id="27" idx="3"/>
            </p:cNvCxnSpPr>
            <p:nvPr/>
          </p:nvCxnSpPr>
          <p:spPr>
            <a:xfrm rot="10800000">
              <a:off x="4937103" y="3069414"/>
              <a:ext cx="1020681" cy="1565982"/>
            </a:xfrm>
            <a:prstGeom prst="bentConnector3">
              <a:avLst>
                <a:gd name="adj1" fmla="val 50000"/>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Flecha derecha 55"/>
          <p:cNvSpPr/>
          <p:nvPr/>
        </p:nvSpPr>
        <p:spPr>
          <a:xfrm>
            <a:off x="56566" y="40047"/>
            <a:ext cx="6029325" cy="800100"/>
          </a:xfrm>
          <a:prstGeom prst="rightArrow">
            <a:avLst>
              <a:gd name="adj1" fmla="val 100000"/>
              <a:gd name="adj2" fmla="val 426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Times New Roman" panose="02020603050405020304" pitchFamily="18" charset="0"/>
                <a:cs typeface="Times New Roman" panose="02020603050405020304" pitchFamily="18" charset="0"/>
              </a:rPr>
              <a:t>PROCESO DE F.E. PARA LABOTORIOS FARMACÉUTICOS</a:t>
            </a:r>
          </a:p>
        </p:txBody>
      </p:sp>
    </p:spTree>
    <p:extLst>
      <p:ext uri="{BB962C8B-B14F-4D97-AF65-F5344CB8AC3E}">
        <p14:creationId xmlns:p14="http://schemas.microsoft.com/office/powerpoint/2010/main" val="17450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Personalizado 1">
      <a:majorFont>
        <a:latin typeface="Times New Roman"/>
        <a:ea typeface=""/>
        <a:cs typeface=""/>
      </a:majorFont>
      <a:minorFont>
        <a:latin typeface="Times New Roman"/>
        <a:ea typeface=""/>
        <a:cs typeface=""/>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3422</TotalTime>
  <Words>2097</Words>
  <Application>Microsoft Office PowerPoint</Application>
  <PresentationFormat>Panorámica</PresentationFormat>
  <Paragraphs>276</Paragraphs>
  <Slides>21</Slides>
  <Notes>3</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Calibri</vt:lpstr>
      <vt:lpstr>Calibri Light</vt:lpstr>
      <vt:lpstr>Lucida Handwriting</vt:lpstr>
      <vt:lpstr>Times New Roman</vt:lpstr>
      <vt:lpstr>Wingdings</vt:lpstr>
      <vt:lpstr>Wingdings 3</vt:lpstr>
      <vt:lpstr>Faceta</vt:lpstr>
      <vt:lpstr>DEPARTAMENTO DE CIENCIAS ECONÓMICAS,  ADMINISTRATIVAS Y DE COMERCIO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Katty Lopez</dc:creator>
  <cp:lastModifiedBy>Lopez Vinueza, Katty</cp:lastModifiedBy>
  <cp:revision>178</cp:revision>
  <dcterms:created xsi:type="dcterms:W3CDTF">2020-01-01T21:52:33Z</dcterms:created>
  <dcterms:modified xsi:type="dcterms:W3CDTF">2020-02-18T02:55:31Z</dcterms:modified>
</cp:coreProperties>
</file>