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6"/>
  </p:notesMasterIdLst>
  <p:sldIdLst>
    <p:sldId id="288" r:id="rId2"/>
    <p:sldId id="326" r:id="rId3"/>
    <p:sldId id="324" r:id="rId4"/>
    <p:sldId id="327" r:id="rId5"/>
    <p:sldId id="359" r:id="rId6"/>
    <p:sldId id="328" r:id="rId7"/>
    <p:sldId id="365" r:id="rId8"/>
    <p:sldId id="330" r:id="rId9"/>
    <p:sldId id="332" r:id="rId10"/>
    <p:sldId id="333" r:id="rId11"/>
    <p:sldId id="334" r:id="rId12"/>
    <p:sldId id="337" r:id="rId13"/>
    <p:sldId id="339" r:id="rId14"/>
    <p:sldId id="340" r:id="rId15"/>
    <p:sldId id="361" r:id="rId16"/>
    <p:sldId id="362" r:id="rId17"/>
    <p:sldId id="363" r:id="rId18"/>
    <p:sldId id="341" r:id="rId19"/>
    <p:sldId id="366" r:id="rId20"/>
    <p:sldId id="367" r:id="rId21"/>
    <p:sldId id="368" r:id="rId22"/>
    <p:sldId id="353" r:id="rId23"/>
    <p:sldId id="355" r:id="rId24"/>
    <p:sldId id="356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Adolfo Naranjo Meneses" initials="GAN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79"/>
  </p:normalViewPr>
  <p:slideViewPr>
    <p:cSldViewPr snapToGrid="0" snapToObjects="1">
      <p:cViewPr varScale="1">
        <p:scale>
          <a:sx n="92" d="100"/>
          <a:sy n="92" d="100"/>
        </p:scale>
        <p:origin x="-1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5E147-6484-2247-8D0D-DF331DA55F1A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4DC33-4033-564A-A6F0-740E66252B1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083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4DC33-4033-564A-A6F0-740E66252B1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738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Que permiten mantener de forma prolongada la biodiversidad de la zona. Sin embargo las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4DC33-4033-564A-A6F0-740E66252B15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997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En este entorno el presente estudio da a conocer caracteres funcionales de especies arboreas que permiten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4DC33-4033-564A-A6F0-740E66252B15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041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456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198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3920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2938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334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554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08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38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762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798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004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022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7467-5AB8-4EC5-A520-67DF423DD2B8}" type="datetimeFigureOut">
              <a:rPr lang="es-EC" smtClean="0"/>
              <a:t>28/01/2020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4"/>
          <a:srcRect l="19612" t="21181" r="3409" b="8987"/>
          <a:stretch/>
        </p:blipFill>
        <p:spPr>
          <a:xfrm>
            <a:off x="0" y="-10886"/>
            <a:ext cx="12192000" cy="69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4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5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3789" y="1252851"/>
            <a:ext cx="99140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DEPARTAMENTO DE CIENCIAS DE LA VIDA Y DE LA  AGRICULTURA</a:t>
            </a:r>
            <a: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b="1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CARRERA DE INGENIERÍA AGROPECUARIA</a:t>
            </a:r>
            <a: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b="1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 </a:t>
            </a:r>
            <a: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dirty="0" smtClean="0"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TRABAJO DE TITULACIÓN, PREVIO A LA OBTENCIÓN DEL TÍTULO DE INGENIERO AGROPECUARIO</a:t>
            </a:r>
            <a:r>
              <a:rPr lang="es-MX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MX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TEMA: “</a:t>
            </a:r>
            <a:r>
              <a:rPr lang="es-ES" b="1" dirty="0" smtClean="0">
                <a:latin typeface="Times" panose="02020603050405020304" pitchFamily="18" charset="0"/>
                <a:cs typeface="Times" panose="02020603050405020304" pitchFamily="18" charset="0"/>
              </a:rPr>
              <a:t>EFECTO DE TRES DOSIS DE HUMUS DE LOMBRIZ EN MEZCLA CON CELULOSA DE PAPEL SOBRE LA PRODUCCIÓN DE HORTALIZAS</a:t>
            </a: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”</a:t>
            </a:r>
            <a: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AUTOR: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ERAZO BRACERO, FRIDSON MOISÉS</a:t>
            </a: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DIRECTOR: ING. </a:t>
            </a:r>
            <a:r>
              <a:rPr lang="es-ES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RACINES </a:t>
            </a:r>
            <a:r>
              <a:rPr lang="es-ES" b="1" spc="-10" dirty="0">
                <a:latin typeface="Times" panose="02020603050405020304" pitchFamily="18" charset="0"/>
                <a:cs typeface="Times" panose="02020603050405020304" pitchFamily="18" charset="0"/>
              </a:rPr>
              <a:t>CUESTA</a:t>
            </a:r>
            <a:r>
              <a:rPr lang="es-ES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s-ES" b="1" spc="-10" dirty="0">
                <a:latin typeface="Times" panose="02020603050405020304" pitchFamily="18" charset="0"/>
                <a:cs typeface="Times" panose="02020603050405020304" pitchFamily="18" charset="0"/>
              </a:rPr>
              <a:t>ADRIANA VERÓNICA DEL </a:t>
            </a:r>
            <a:r>
              <a:rPr lang="es-ES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ROCÍO</a:t>
            </a:r>
            <a:endParaRPr lang="es-ES" b="1" spc="-1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CO" b="1" spc="-1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Mgs</a:t>
            </a:r>
            <a: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br>
              <a:rPr lang="es-CO" b="1" spc="-10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  <a:t>SANGOLQUÍ</a:t>
            </a:r>
          </a:p>
          <a:p>
            <a:pPr algn="ctr"/>
            <a: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CO" b="1" dirty="0" smtClean="0">
                <a:latin typeface="Times" panose="02020603050405020304" pitchFamily="18" charset="0"/>
                <a:cs typeface="Times" panose="02020603050405020304" pitchFamily="18" charset="0"/>
              </a:rPr>
              <a:t>2020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1438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409433" y="1030044"/>
            <a:ext cx="2470245" cy="6687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PREPARACIÓN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408793" y="2853307"/>
            <a:ext cx="2606722" cy="846161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INSTALACIÓN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409433" y="4653880"/>
            <a:ext cx="2606722" cy="79157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MANEJO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978793" y="-85841"/>
            <a:ext cx="10156065" cy="1005742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 descr="C:\Users\USER\Desktop\aa\Fotots tesis\Establecimiento del Experimento\IMG-20190625-WA000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0"/>
          <a:stretch/>
        </p:blipFill>
        <p:spPr bwMode="auto">
          <a:xfrm>
            <a:off x="3823854" y="810780"/>
            <a:ext cx="2610196" cy="151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24" y="797142"/>
            <a:ext cx="2444113" cy="13792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3" y="2626822"/>
            <a:ext cx="2526805" cy="14139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25" y="1016240"/>
            <a:ext cx="2233076" cy="44187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81" y="2581637"/>
            <a:ext cx="2461456" cy="13895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9601" r="43776" b="45363"/>
          <a:stretch/>
        </p:blipFill>
        <p:spPr>
          <a:xfrm>
            <a:off x="3906982" y="4320968"/>
            <a:ext cx="2252749" cy="182213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2131" y="3883617"/>
            <a:ext cx="1750217" cy="26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939" y="-2840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81005"/>
            <a:ext cx="10803339" cy="42203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experimento fue realizado bajo el Diseño de Bloques completamente al azar (DBCA), estableciéndose cuatro tratamientos con cinco repeticiones. </a:t>
            </a: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Cada unidad experimental constituyó cada parcela, dando un total de 40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unidades experimentales de 4.7m2 en un área total de 209.7 m2.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echa abajo 5"/>
          <p:cNvSpPr/>
          <p:nvPr/>
        </p:nvSpPr>
        <p:spPr>
          <a:xfrm rot="5400000">
            <a:off x="10032122" y="4079663"/>
            <a:ext cx="1590202" cy="105315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209,7ha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1800" t="24168" r="6643" b="12922"/>
          <a:stretch/>
        </p:blipFill>
        <p:spPr bwMode="auto">
          <a:xfrm>
            <a:off x="1456690" y="3438998"/>
            <a:ext cx="6955790" cy="210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45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262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de planta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844123" y="1671143"/>
            <a:ext cx="4842457" cy="1812076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Altura de planta: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Tanto para la remolacha como para la acelga se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tomó la altura de 3 plantas por parcela y las mediciones desde la base del cuello de la raíz hasta el ápice más alto de las hojas de la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planta, se evaluó la altura para el primer mes y al momento de la cosecha.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9866" y="-220113"/>
            <a:ext cx="10515600" cy="1325563"/>
          </a:xfrm>
        </p:spPr>
        <p:txBody>
          <a:bodyPr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222" y="2207122"/>
            <a:ext cx="2461456" cy="1389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50" y="3782291"/>
            <a:ext cx="2526805" cy="14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8658" y="807980"/>
            <a:ext cx="10515600" cy="4554225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 verde y materia seca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8127680" y="1713829"/>
            <a:ext cx="3000777" cy="1578266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Producción primaria: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pesó el material vegetal y se calculó el resultado empleando una regla de tres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181878" y="3515933"/>
            <a:ext cx="2892380" cy="1957589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 seca: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colocó en una estufa a 100°C durante 24 horas con el fin de eliminar la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humedad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979866" y="-22011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2" y="1713829"/>
            <a:ext cx="3142318" cy="2329855"/>
          </a:xfrm>
          <a:prstGeom prst="rect">
            <a:avLst/>
          </a:prstGeom>
        </p:spPr>
      </p:pic>
      <p:pic>
        <p:nvPicPr>
          <p:cNvPr id="7170" name="Picture 2" descr="Resultado de imagen para acelga produc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42" y="1756109"/>
            <a:ext cx="3659967" cy="24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9866" y="611512"/>
            <a:ext cx="10515600" cy="5014119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Fibra</a:t>
            </a:r>
          </a:p>
          <a:p>
            <a:endParaRPr lang="es-EC" dirty="0" smtClean="0"/>
          </a:p>
        </p:txBody>
      </p:sp>
      <p:sp>
        <p:nvSpPr>
          <p:cNvPr id="4" name="Rectángulo redondeado 3"/>
          <p:cNvSpPr/>
          <p:nvPr/>
        </p:nvSpPr>
        <p:spPr>
          <a:xfrm>
            <a:off x="665845" y="1160975"/>
            <a:ext cx="2742127" cy="2089935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pesaron 3g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muestra para cada uno de los tratamientos  y se adicionó 100 ml de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ácido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clorhídrico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N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819124" y="1160974"/>
            <a:ext cx="2691685" cy="2089935"/>
          </a:xfrm>
          <a:prstGeom prst="round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colocó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matraz con la muestra en una placa de calentamiento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hasta la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ebullición durante 2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horas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616779" y="1263878"/>
            <a:ext cx="2146493" cy="2305317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instaló el embudo de vidrio con papel filtro para filtrar y lavar con agua destilada ( 200 ml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9209581" y="4085425"/>
            <a:ext cx="2518892" cy="148107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lavó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papel filtro que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contenía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muestra con 100 ml de hidróxido de sodio 1 N en el mismo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matraz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30" y="3438159"/>
            <a:ext cx="2018242" cy="269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7" y="3438160"/>
            <a:ext cx="2412213" cy="269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ector recto de flecha 10"/>
          <p:cNvCxnSpPr>
            <a:stCxn id="4" idx="3"/>
            <a:endCxn id="5" idx="1"/>
          </p:cNvCxnSpPr>
          <p:nvPr/>
        </p:nvCxnSpPr>
        <p:spPr>
          <a:xfrm flipV="1">
            <a:off x="3407972" y="2205942"/>
            <a:ext cx="41115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6593983" y="2205943"/>
            <a:ext cx="9401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9852338" y="3438159"/>
            <a:ext cx="399245" cy="47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>
          <a:xfrm>
            <a:off x="979866" y="-220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9866" y="629761"/>
            <a:ext cx="10515600" cy="5378473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Grasa</a:t>
            </a:r>
          </a:p>
          <a:p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838737" y="1130122"/>
            <a:ext cx="2292440" cy="1983346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pesaron 3g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muestra para cada uno de los tratamientos  y el balón de destilación seco con 8 esferas de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vidrio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448368" y="928207"/>
            <a:ext cx="2446938" cy="2502650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introdujo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muestra en un dedal de papel filtro y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colocó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dentro del sifón </a:t>
            </a:r>
            <a:r>
              <a:rPr lang="es-MX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oxhlet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 se agregó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solvente hasta que caiga al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balón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060315" y="868259"/>
            <a:ext cx="2764129" cy="2562598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dejó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fluir el agua por el refrigerante y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encendió la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placa de calentamiento a 250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989455" y="832842"/>
            <a:ext cx="2802228" cy="3636127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Luego de la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última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sifonada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retiró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dedal con la muestra y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procedió 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extracción de la mayor cantidad de solvente hasta que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quedó únicamente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grasa  para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llevarla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la estufa 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80°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por 24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horas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9" y="3525639"/>
            <a:ext cx="2904623" cy="278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ector recto de flecha 10"/>
          <p:cNvCxnSpPr>
            <a:endCxn id="5" idx="1"/>
          </p:cNvCxnSpPr>
          <p:nvPr/>
        </p:nvCxnSpPr>
        <p:spPr>
          <a:xfrm>
            <a:off x="3131177" y="2179532"/>
            <a:ext cx="3171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5" idx="3"/>
          </p:cNvCxnSpPr>
          <p:nvPr/>
        </p:nvCxnSpPr>
        <p:spPr>
          <a:xfrm>
            <a:off x="5895306" y="2179532"/>
            <a:ext cx="165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6" idx="3"/>
          </p:cNvCxnSpPr>
          <p:nvPr/>
        </p:nvCxnSpPr>
        <p:spPr>
          <a:xfrm>
            <a:off x="8824444" y="2149558"/>
            <a:ext cx="165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979866" y="-22011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9866" y="700765"/>
            <a:ext cx="10515600" cy="5533019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Proteína</a:t>
            </a:r>
          </a:p>
          <a:p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838200" y="1262130"/>
            <a:ext cx="2458792" cy="2253802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pesaron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muestra para cada uno de los tratamientos 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se colocaron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tubos con media tableta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Kjeldahl,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agregando  15 ml de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ácido sulfúrico 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760631" y="1262130"/>
            <a:ext cx="1803042" cy="2253802"/>
          </a:xfrm>
          <a:prstGeom prst="round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colocaron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los tubos en una manta calefactora por 15 minutos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100 °C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15 minutos mas a 200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078828" y="1519707"/>
            <a:ext cx="2498502" cy="1442434"/>
          </a:xfrm>
          <a:prstGeom prst="round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dejaron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enfriar los tubos y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colocaron  75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 de agua destilada para llevar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unidad de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destilación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886422" y="978794"/>
            <a:ext cx="2202287" cy="1983347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tituló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ácido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clorhídrico a 0.1 N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hasta que se  observó un </a:t>
            </a:r>
            <a:r>
              <a:rPr lang="es-MX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viraje de color de verde a </a:t>
            </a:r>
            <a:r>
              <a:rPr lang="es-MX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rosado</a:t>
            </a:r>
            <a:endParaRPr lang="es-MX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" y="3859336"/>
            <a:ext cx="3242793" cy="243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76" y="3153837"/>
            <a:ext cx="2350797" cy="313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92" y="3057164"/>
            <a:ext cx="2225341" cy="297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echa derecha 1"/>
          <p:cNvSpPr/>
          <p:nvPr/>
        </p:nvSpPr>
        <p:spPr>
          <a:xfrm>
            <a:off x="3296992" y="2369713"/>
            <a:ext cx="46363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5549998" y="2350395"/>
            <a:ext cx="515155" cy="90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derecha 11"/>
          <p:cNvSpPr/>
          <p:nvPr/>
        </p:nvSpPr>
        <p:spPr>
          <a:xfrm>
            <a:off x="8604511" y="2318197"/>
            <a:ext cx="254730" cy="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979866" y="-22011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1093" y="12665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Ceniza 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731949" y="2026624"/>
            <a:ext cx="5151549" cy="1957589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Las muestras se quemaron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dentro de la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cámara extractora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gases sobre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la placa de calentamiento hasta que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cesó el humo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Posteriormente se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colocaron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la mufla  a 500 °C por 4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horas 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203" y="2026623"/>
            <a:ext cx="2422881" cy="323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93" y="2026624"/>
            <a:ext cx="2422881" cy="323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9866" y="-22011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494" y="-21763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279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primer mes en acelga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6825803" y="1812555"/>
            <a:ext cx="4159876" cy="2836718"/>
          </a:xfrm>
          <a:prstGeom prst="round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Presentaron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diferencias significativas para el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crecimiento, en concordancia con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(Bollo, 2001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disponibilidad de los mismos para el desarrollo de los cultivos. 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741448"/>
              </p:ext>
            </p:extLst>
          </p:nvPr>
        </p:nvGraphicFramePr>
        <p:xfrm>
          <a:off x="729906" y="2274856"/>
          <a:ext cx="5678805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169670">
                  <a:extLst>
                    <a:ext uri="{9D8B030D-6E8A-4147-A177-3AD203B41FA5}">
                      <a16:colId xmlns:a16="http://schemas.microsoft.com/office/drawing/2014/main" xmlns="" val="365542939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5730768"/>
                    </a:ext>
                  </a:extLst>
                </a:gridCol>
                <a:gridCol w="393065">
                  <a:extLst>
                    <a:ext uri="{9D8B030D-6E8A-4147-A177-3AD203B41FA5}">
                      <a16:colId xmlns:a16="http://schemas.microsoft.com/office/drawing/2014/main" xmlns="" val="4054896521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274881057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786166562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1777719746"/>
                    </a:ext>
                  </a:extLst>
                </a:gridCol>
              </a:tblGrid>
              <a:tr h="2578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2847764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39,4726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12,9272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2317868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577,45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3.17221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5906673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616.922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77011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9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494" y="-21763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279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primer mes en acelga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6825803" y="1812555"/>
            <a:ext cx="4159876" cy="2836718"/>
          </a:xfrm>
          <a:prstGeom prst="round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Ambos cultivos presentaron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diferencias significativas para el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crecimiento, en concordancia con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(Bollo, 2001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disponibilidad de los mismos para el desarrollo de los cultivos. 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30812"/>
              </p:ext>
            </p:extLst>
          </p:nvPr>
        </p:nvGraphicFramePr>
        <p:xfrm>
          <a:off x="729906" y="1619509"/>
          <a:ext cx="5678805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169670">
                  <a:extLst>
                    <a:ext uri="{9D8B030D-6E8A-4147-A177-3AD203B41FA5}">
                      <a16:colId xmlns:a16="http://schemas.microsoft.com/office/drawing/2014/main" xmlns="" val="365542939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5730768"/>
                    </a:ext>
                  </a:extLst>
                </a:gridCol>
                <a:gridCol w="393065">
                  <a:extLst>
                    <a:ext uri="{9D8B030D-6E8A-4147-A177-3AD203B41FA5}">
                      <a16:colId xmlns:a16="http://schemas.microsoft.com/office/drawing/2014/main" xmlns="" val="4054896521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274881057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786166562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1777719746"/>
                    </a:ext>
                  </a:extLst>
                </a:gridCol>
              </a:tblGrid>
              <a:tr h="54312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2847764"/>
                  </a:ext>
                </a:extLst>
              </a:tr>
              <a:tr h="27156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39,4726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12,9272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2317868"/>
                  </a:ext>
                </a:extLst>
              </a:tr>
              <a:tr h="27156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577,45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3.17221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5906673"/>
                  </a:ext>
                </a:extLst>
              </a:tr>
              <a:tr h="27156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616.922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77011147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89045" y="3353048"/>
            <a:ext cx="5819665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al primer mes en </a:t>
            </a:r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remolacha</a:t>
            </a:r>
            <a:endParaRPr lang="es-EC" sz="24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866335"/>
              </p:ext>
            </p:extLst>
          </p:nvPr>
        </p:nvGraphicFramePr>
        <p:xfrm>
          <a:off x="729905" y="3864633"/>
          <a:ext cx="5678805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169670">
                  <a:extLst>
                    <a:ext uri="{9D8B030D-6E8A-4147-A177-3AD203B41FA5}">
                      <a16:colId xmlns:a16="http://schemas.microsoft.com/office/drawing/2014/main" xmlns="" val="85427931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1390973249"/>
                    </a:ext>
                  </a:extLst>
                </a:gridCol>
                <a:gridCol w="393065">
                  <a:extLst>
                    <a:ext uri="{9D8B030D-6E8A-4147-A177-3AD203B41FA5}">
                      <a16:colId xmlns:a16="http://schemas.microsoft.com/office/drawing/2014/main" xmlns="" val="2222616626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1428125379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3767652147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1944806181"/>
                    </a:ext>
                  </a:extLst>
                </a:gridCol>
              </a:tblGrid>
              <a:tr h="2578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4726387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14,3712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4,7904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3638909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247,51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2,0620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3458044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261,88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6875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1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144E04DB-640E-E042-92EB-0DC78B66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739"/>
            <a:ext cx="10515600" cy="4351338"/>
          </a:xfrm>
        </p:spPr>
        <p:txBody>
          <a:bodyPr>
            <a:normAutofit/>
          </a:bodyPr>
          <a:lstStyle/>
          <a:p>
            <a:pPr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xmlns="" id="{1E19C1D6-3DB8-BC4B-BBCB-8D456A5AE1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7817" y="0"/>
            <a:ext cx="4816366" cy="78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78174" y="1214651"/>
            <a:ext cx="1392072" cy="6164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Hortalizas</a:t>
            </a:r>
            <a:endParaRPr lang="es-EC" b="1" dirty="0"/>
          </a:p>
        </p:txBody>
      </p:sp>
      <p:sp>
        <p:nvSpPr>
          <p:cNvPr id="8" name="Flecha derecha 7"/>
          <p:cNvSpPr/>
          <p:nvPr/>
        </p:nvSpPr>
        <p:spPr>
          <a:xfrm>
            <a:off x="5049672" y="1473958"/>
            <a:ext cx="1569492" cy="300251"/>
          </a:xfrm>
          <a:prstGeom prst="rightArrow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5049672" y="1981148"/>
            <a:ext cx="1569492" cy="300251"/>
          </a:xfrm>
          <a:prstGeom prst="rightArrow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5049672" y="2591073"/>
            <a:ext cx="1569492" cy="300251"/>
          </a:xfrm>
          <a:prstGeom prst="rightArrow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6771564" y="1530822"/>
            <a:ext cx="2593075" cy="3002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Biológicos</a:t>
            </a:r>
            <a:endParaRPr lang="es-EC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771564" y="2103028"/>
            <a:ext cx="2593075" cy="3002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r>
              <a:rPr lang="es-EC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cológicos</a:t>
            </a:r>
            <a:endParaRPr lang="es-EC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771564" y="2620643"/>
            <a:ext cx="2593075" cy="3002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r>
              <a:rPr lang="es-EC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conómicos</a:t>
            </a:r>
            <a:endParaRPr lang="es-EC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1501255" y="1970827"/>
            <a:ext cx="545910" cy="1714069"/>
          </a:xfrm>
          <a:prstGeom prst="downArrow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642298" y="4022803"/>
            <a:ext cx="3510885" cy="12146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recimiento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 demanda de productos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orgánicos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Desgaste de suelos.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4153183" y="4189862"/>
            <a:ext cx="2027535" cy="104759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Restitución de </a:t>
            </a:r>
            <a:r>
              <a:rPr lang="es-EC" dirty="0" err="1" smtClean="0"/>
              <a:t>M.o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6376620" y="4514332"/>
            <a:ext cx="1187355" cy="28660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1.5 a 2.5%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409" y="1430161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640" y="813787"/>
            <a:ext cx="687552" cy="103320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640" y="1843629"/>
            <a:ext cx="1726696" cy="71041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640" y="2556368"/>
            <a:ext cx="1726696" cy="778726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>
            <a:off x="8134066" y="3184331"/>
            <a:ext cx="3546246" cy="2593281"/>
          </a:xfrm>
          <a:prstGeom prst="rightArrow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-Incremento del 2% anual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4042012" y="5345077"/>
            <a:ext cx="4026089" cy="7964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11.903.878 ha = Uso de suelo</a:t>
            </a:r>
          </a:p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7.585.567 ha = Cultivos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49568" y="6462988"/>
            <a:ext cx="3332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Fuente: (Salinas, Sepúlveda, &amp; Sepúlveda, 2014). 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1458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494" y="-21763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279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momento de la cosecha en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acelga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7193924" y="1812555"/>
            <a:ext cx="4159876" cy="2836718"/>
          </a:xfrm>
          <a:prstGeom prst="round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altura al momento de la cosecha para ambos cultivos presentó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diferencias significativas para el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crecimiento en los tratamientos T2 y T3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concuerda con </a:t>
            </a:r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Seipasa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(2016) en donde habla de la influencia que tiene el </a:t>
            </a:r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9045" y="3353048"/>
            <a:ext cx="5819665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Altura al momento de la cosecha  </a:t>
            </a:r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remolacha</a:t>
            </a:r>
            <a:endParaRPr lang="es-EC" sz="24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560656"/>
              </p:ext>
            </p:extLst>
          </p:nvPr>
        </p:nvGraphicFramePr>
        <p:xfrm>
          <a:off x="538340" y="1617784"/>
          <a:ext cx="5665954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238885">
                  <a:extLst>
                    <a:ext uri="{9D8B030D-6E8A-4147-A177-3AD203B41FA5}">
                      <a16:colId xmlns:a16="http://schemas.microsoft.com/office/drawing/2014/main" xmlns="" val="3508825170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xmlns="" val="1208804223"/>
                    </a:ext>
                  </a:extLst>
                </a:gridCol>
                <a:gridCol w="638810">
                  <a:extLst>
                    <a:ext uri="{9D8B030D-6E8A-4147-A177-3AD203B41FA5}">
                      <a16:colId xmlns:a16="http://schemas.microsoft.com/office/drawing/2014/main" xmlns="" val="793003842"/>
                    </a:ext>
                  </a:extLst>
                </a:gridCol>
                <a:gridCol w="989965">
                  <a:extLst>
                    <a:ext uri="{9D8B030D-6E8A-4147-A177-3AD203B41FA5}">
                      <a16:colId xmlns:a16="http://schemas.microsoft.com/office/drawing/2014/main" xmlns="" val="502369811"/>
                    </a:ext>
                  </a:extLst>
                </a:gridCol>
                <a:gridCol w="862330">
                  <a:extLst>
                    <a:ext uri="{9D8B030D-6E8A-4147-A177-3AD203B41FA5}">
                      <a16:colId xmlns:a16="http://schemas.microsoft.com/office/drawing/2014/main" xmlns="" val="2901440571"/>
                    </a:ext>
                  </a:extLst>
                </a:gridCol>
                <a:gridCol w="177014">
                  <a:extLst>
                    <a:ext uri="{9D8B030D-6E8A-4147-A177-3AD203B41FA5}">
                      <a16:colId xmlns:a16="http://schemas.microsoft.com/office/drawing/2014/main" xmlns="" val="1155852839"/>
                    </a:ext>
                  </a:extLst>
                </a:gridCol>
                <a:gridCol w="867410">
                  <a:extLst>
                    <a:ext uri="{9D8B030D-6E8A-4147-A177-3AD203B41FA5}">
                      <a16:colId xmlns:a16="http://schemas.microsoft.com/office/drawing/2014/main" xmlns="" val="812876763"/>
                    </a:ext>
                  </a:extLst>
                </a:gridCol>
              </a:tblGrid>
              <a:tr h="21653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6762866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6838,82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2279.60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108.7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422551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2466,65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20,556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475318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9305,47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7577259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81913"/>
              </p:ext>
            </p:extLst>
          </p:nvPr>
        </p:nvGraphicFramePr>
        <p:xfrm>
          <a:off x="706464" y="4017920"/>
          <a:ext cx="5497830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059180">
                  <a:extLst>
                    <a:ext uri="{9D8B030D-6E8A-4147-A177-3AD203B41FA5}">
                      <a16:colId xmlns:a16="http://schemas.microsoft.com/office/drawing/2014/main" xmlns="" val="3002195986"/>
                    </a:ext>
                  </a:extLst>
                </a:gridCol>
                <a:gridCol w="1059815">
                  <a:extLst>
                    <a:ext uri="{9D8B030D-6E8A-4147-A177-3AD203B41FA5}">
                      <a16:colId xmlns:a16="http://schemas.microsoft.com/office/drawing/2014/main" xmlns="" val="128537919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xmlns="" val="1740928278"/>
                    </a:ext>
                  </a:extLst>
                </a:gridCol>
                <a:gridCol w="1004570">
                  <a:extLst>
                    <a:ext uri="{9D8B030D-6E8A-4147-A177-3AD203B41FA5}">
                      <a16:colId xmlns:a16="http://schemas.microsoft.com/office/drawing/2014/main" xmlns="" val="670985089"/>
                    </a:ext>
                  </a:extLst>
                </a:gridCol>
                <a:gridCol w="1003935">
                  <a:extLst>
                    <a:ext uri="{9D8B030D-6E8A-4147-A177-3AD203B41FA5}">
                      <a16:colId xmlns:a16="http://schemas.microsoft.com/office/drawing/2014/main" xmlns="" val="1821060070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xmlns="" val="3933584258"/>
                    </a:ext>
                  </a:extLst>
                </a:gridCol>
              </a:tblGrid>
              <a:tr h="1758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0072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17453,2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5817,73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170,234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647893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28762,9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34,175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305605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46216,1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5803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6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494" y="-217638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279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Rendimiento en 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acelga</a:t>
            </a:r>
            <a:endParaRPr lang="es-EC" dirty="0"/>
          </a:p>
        </p:txBody>
      </p:sp>
      <p:sp>
        <p:nvSpPr>
          <p:cNvPr id="5" name="Rectángulo redondeado 4"/>
          <p:cNvSpPr/>
          <p:nvPr/>
        </p:nvSpPr>
        <p:spPr>
          <a:xfrm>
            <a:off x="7193924" y="1812555"/>
            <a:ext cx="4159876" cy="2836718"/>
          </a:xfrm>
          <a:prstGeom prst="round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rendimiento al momento de la cosecha para ambos cultivos presentó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diferencias significativas para el 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crecimiento en los tratamientos T2 y T0,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concuerda con </a:t>
            </a:r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Seipasa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(2016) en donde habla de la influencia que tiene el </a:t>
            </a:r>
            <a:r>
              <a:rPr lang="es-E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9045" y="3353048"/>
            <a:ext cx="5819665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Rendimiento en remolacha</a:t>
            </a:r>
            <a:endParaRPr lang="es-EC" sz="24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299655"/>
              </p:ext>
            </p:extLst>
          </p:nvPr>
        </p:nvGraphicFramePr>
        <p:xfrm>
          <a:off x="589045" y="4081910"/>
          <a:ext cx="5533390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057275">
                  <a:extLst>
                    <a:ext uri="{9D8B030D-6E8A-4147-A177-3AD203B41FA5}">
                      <a16:colId xmlns:a16="http://schemas.microsoft.com/office/drawing/2014/main" xmlns="" val="1382147409"/>
                    </a:ext>
                  </a:extLst>
                </a:gridCol>
                <a:gridCol w="1130935">
                  <a:extLst>
                    <a:ext uri="{9D8B030D-6E8A-4147-A177-3AD203B41FA5}">
                      <a16:colId xmlns:a16="http://schemas.microsoft.com/office/drawing/2014/main" xmlns="" val="1328501966"/>
                    </a:ext>
                  </a:extLst>
                </a:gridCol>
                <a:gridCol w="316865">
                  <a:extLst>
                    <a:ext uri="{9D8B030D-6E8A-4147-A177-3AD203B41FA5}">
                      <a16:colId xmlns:a16="http://schemas.microsoft.com/office/drawing/2014/main" xmlns="" val="1927148052"/>
                    </a:ext>
                  </a:extLst>
                </a:gridCol>
                <a:gridCol w="1134110">
                  <a:extLst>
                    <a:ext uri="{9D8B030D-6E8A-4147-A177-3AD203B41FA5}">
                      <a16:colId xmlns:a16="http://schemas.microsoft.com/office/drawing/2014/main" xmlns="" val="62742655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xmlns="" val="1199684352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xmlns="" val="96912473"/>
                    </a:ext>
                  </a:extLst>
                </a:gridCol>
              </a:tblGrid>
              <a:tr h="9715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31519107"/>
                  </a:ext>
                </a:extLst>
              </a:tr>
              <a:tr h="996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3,99408E7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1,33136E7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1,1085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0,0001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7717282"/>
                  </a:ext>
                </a:extLst>
              </a:tr>
              <a:tr h="996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7,81293E7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1,47587E6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133339"/>
                  </a:ext>
                </a:extLst>
              </a:tr>
              <a:tr h="996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11,80701E7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6065931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34835"/>
              </p:ext>
            </p:extLst>
          </p:nvPr>
        </p:nvGraphicFramePr>
        <p:xfrm>
          <a:off x="541540" y="1683125"/>
          <a:ext cx="5600065" cy="1828800"/>
        </p:xfrm>
        <a:graphic>
          <a:graphicData uri="http://schemas.openxmlformats.org/drawingml/2006/table">
            <a:tbl>
              <a:tblPr firstRow="1" lastRow="1" bandRow="1">
                <a:tableStyleId>{9D7B26C5-4107-4FEC-AEDC-1716B250A1EF}</a:tableStyleId>
              </a:tblPr>
              <a:tblGrid>
                <a:gridCol w="1274445">
                  <a:extLst>
                    <a:ext uri="{9D8B030D-6E8A-4147-A177-3AD203B41FA5}">
                      <a16:colId xmlns:a16="http://schemas.microsoft.com/office/drawing/2014/main" xmlns="" val="376886965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295828465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xmlns="" val="3129745133"/>
                    </a:ext>
                  </a:extLst>
                </a:gridCol>
                <a:gridCol w="1147445">
                  <a:extLst>
                    <a:ext uri="{9D8B030D-6E8A-4147-A177-3AD203B41FA5}">
                      <a16:colId xmlns:a16="http://schemas.microsoft.com/office/drawing/2014/main" xmlns="" val="362996642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xmlns="" val="141893874"/>
                    </a:ext>
                  </a:extLst>
                </a:gridCol>
                <a:gridCol w="941070">
                  <a:extLst>
                    <a:ext uri="{9D8B030D-6E8A-4147-A177-3AD203B41FA5}">
                      <a16:colId xmlns:a16="http://schemas.microsoft.com/office/drawing/2014/main" xmlns="" val="841893946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Suma de Cuadrados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Cuadrado Medio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Razón-F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Valor-P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59905374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Entre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4,73917E8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1,57970E8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5,22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0,0182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061632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Intra grupos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2,15117E8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2,29675E7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6914280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 (Corr.)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6,89027E8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13028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9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C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EC" smtClean="0"/>
              <a:t/>
            </a:r>
            <a:br>
              <a:rPr lang="es-EC" smtClean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0501" y="1119116"/>
            <a:ext cx="10753299" cy="5057847"/>
          </a:xfrm>
        </p:spPr>
        <p:txBody>
          <a:bodyPr>
            <a:normAutofit fontScale="62500" lnSpcReduction="20000"/>
          </a:bodyPr>
          <a:lstStyle/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ambos cultivos, los tratamientos en los que se agregó el residuo de celulosa presentaron un mayor desarrollo vegetativo en comparación al testigo.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celulosa en el suelo en dosis de 40tn/ha y 80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/ha más 5tn/ha y 7tn/ha de humus, en mezcla, contribuyeron para incrementar la altura para ambos cultivos.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los dos cultivos (acelga y remolacha) existieron diferencias significativas en el largo de la raíz, siendo los tratamientos con celulosa los que presentaron raíces más largas y desarrolladas frente al testigo químico.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cultivo de acelga el tratamiento 2 (40tn/ha de celulosa y 5tn/ha de humus) presentó el mayor rendimiento (42602 kg/ha), continuando con la parte económica, el análisis económico ,  presentó que al aplicar residuo de celulosa se obtienen mayores  beneficios brutos, siendo el más alto el tratamiento 2 con el que se obtiene 1,31 para remolacha y para acelga en el Tratamiento 3 ( 0.86) de retorno por cada dólar invertidos.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análisis nutricional se obtuvieron los mayores porcentajes de proteína cruda (1,3) para remolacha y (2) para acelga, gracias a la incorporación de celulosa, ya que por la cantidad de nitrógeno aportado al suelo, favoreció en el desarrollo de los dos cultivos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ambos cultivos existieron diferencias significativas en la altura y peso de las hojas siendo el tratamiento 2 (40tn/ha de celulosa y 5tn/ha de humus) el que presentó el mayor rendimiento 42602 Kg/ha en acelga y 29774,33 kg/ha en remolacha respectivamente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adición de celulosa contribuyó al mejoramiento en las características del suelo, adición de nutrientes y retención de agua, por otra parte la cantidad de calcio en las dosis de celulosa contribuyeron con crecimientos y desarrollos normales de los productos finales.</a:t>
            </a:r>
          </a:p>
        </p:txBody>
      </p:sp>
    </p:spTree>
    <p:extLst>
      <p:ext uri="{BB962C8B-B14F-4D97-AF65-F5344CB8AC3E}">
        <p14:creationId xmlns:p14="http://schemas.microsoft.com/office/powerpoint/2010/main" val="4037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656" y="33833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3319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ensayos similares de adición de mezcla de celulosa en otros cultivos, teniendo en cuenta los requerimientos de estos para incrementar la producción a largo plazo.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factibilidad de reutilizar los desechos de industria de papel en otros tipos de experimentos para continuar con el ciclo de reciclaje de elementos.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presencia de Calcio en los residuos de industria puede contribuir con el incremento de pH en los suelos ácidos, los cuales se encuentran en la región Costa y Oriente ecuatoriano.</a:t>
            </a:r>
          </a:p>
          <a:p>
            <a:pPr lvl="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Estudios que muestren la resistencia y desarrollo de remolacha en suelos con niveles de calcio superiores a las recomendaciones técnicas convencionales de fertilización para este cultivo, ya que se pudo apreciar de manera significativa el crecimiento tanto vegetativo como radicular. 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16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929292"/>
              </a:clrFrom>
              <a:clrTo>
                <a:srgbClr val="92929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486" y="614966"/>
            <a:ext cx="11462199" cy="535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1378038" y="2590677"/>
            <a:ext cx="95046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“Para producir, es necesario abandonar las oficinas, internarse en el campo  ensuciarse las manos y sudar; ese el único lenguaje que entienden la tierra y las plantas”</a:t>
            </a:r>
          </a:p>
          <a:p>
            <a:pPr algn="ctr"/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C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Norman </a:t>
            </a:r>
            <a:r>
              <a:rPr lang="es-EC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Borlaug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CACF3-4DDE-423C-B2B4-BA14D44B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43" y="-95197"/>
            <a:ext cx="10515600" cy="1066108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55343" y="3933357"/>
            <a:ext cx="3152633" cy="126924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Producción Hortícola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1400016" y="2472743"/>
            <a:ext cx="0" cy="965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redondeado 6"/>
          <p:cNvSpPr/>
          <p:nvPr/>
        </p:nvSpPr>
        <p:spPr>
          <a:xfrm>
            <a:off x="1166882" y="1462608"/>
            <a:ext cx="2729553" cy="8109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Producción se mide por unidad de área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776717" y="4855982"/>
            <a:ext cx="2238233" cy="9035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ausas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733504" y="3801980"/>
            <a:ext cx="2238232" cy="7807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fectos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Conector recto de flecha 12"/>
          <p:cNvCxnSpPr>
            <a:endCxn id="11" idx="1"/>
          </p:cNvCxnSpPr>
          <p:nvPr/>
        </p:nvCxnSpPr>
        <p:spPr>
          <a:xfrm flipV="1">
            <a:off x="4248150" y="4192342"/>
            <a:ext cx="485354" cy="39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4173946" y="5021156"/>
            <a:ext cx="559558" cy="181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echa derecha 18"/>
          <p:cNvSpPr/>
          <p:nvPr/>
        </p:nvSpPr>
        <p:spPr>
          <a:xfrm>
            <a:off x="4107976" y="1383146"/>
            <a:ext cx="1903864" cy="812237"/>
          </a:xfrm>
          <a:prstGeom prst="rightArrow">
            <a:avLst>
              <a:gd name="adj1" fmla="val 50000"/>
              <a:gd name="adj2" fmla="val 3487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Manejo pobre</a:t>
            </a:r>
            <a:endParaRPr lang="es-EC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6278707" y="1364311"/>
            <a:ext cx="4830171" cy="705858"/>
          </a:xfrm>
          <a:prstGeom prst="roundRect">
            <a:avLst>
              <a:gd name="adj" fmla="val 50000"/>
            </a:avLst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- Fertilización</a:t>
            </a:r>
          </a:p>
          <a:p>
            <a:pPr algn="just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- Monocultivos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371507" y="3787254"/>
            <a:ext cx="3562065" cy="78072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Pérdida de suelo, nutrientes y materiales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7403342" y="4917397"/>
            <a:ext cx="3555810" cy="78072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Materiales pobres o no aprovechados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66" y="2273571"/>
            <a:ext cx="2614685" cy="162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707" y="2244878"/>
            <a:ext cx="2185599" cy="145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93" y="2273570"/>
            <a:ext cx="1814585" cy="135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19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de flecha 7"/>
          <p:cNvCxnSpPr/>
          <p:nvPr/>
        </p:nvCxnSpPr>
        <p:spPr>
          <a:xfrm>
            <a:off x="5331854" y="1295964"/>
            <a:ext cx="3696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8871045" y="1493614"/>
            <a:ext cx="2292824" cy="8871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 cada vez más productivos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512791" y="2630753"/>
            <a:ext cx="3323230" cy="13552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Entregar al productor materiales mejorados e información sobre su manejo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775509" y="4220525"/>
            <a:ext cx="2811439" cy="8052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Bajos costos por cuidado y regeneración de los suelos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1939459" y="3260182"/>
            <a:ext cx="382138" cy="245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514547" y="3271845"/>
            <a:ext cx="327546" cy="245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491319" y="4135272"/>
            <a:ext cx="2142699" cy="12282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Acelga </a:t>
            </a:r>
          </a:p>
          <a:p>
            <a:pPr algn="ctr"/>
            <a:r>
              <a:rPr lang="es-EC" i="1" dirty="0" smtClean="0"/>
              <a:t>Beta </a:t>
            </a:r>
            <a:r>
              <a:rPr lang="es-EC" i="1" dirty="0" err="1"/>
              <a:t>vulgaris</a:t>
            </a:r>
            <a:r>
              <a:rPr lang="es-EC" i="1" dirty="0"/>
              <a:t> </a:t>
            </a:r>
            <a:r>
              <a:rPr lang="es-EC" i="1" dirty="0" err="1"/>
              <a:t>var</a:t>
            </a:r>
            <a:r>
              <a:rPr lang="es-EC" i="1" dirty="0"/>
              <a:t>. cicla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3142078" y="4145722"/>
            <a:ext cx="1883393" cy="12282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Remolacha</a:t>
            </a:r>
          </a:p>
          <a:p>
            <a:pPr algn="ctr"/>
            <a:r>
              <a:rPr lang="es-EC" i="1" dirty="0"/>
              <a:t>Beta </a:t>
            </a:r>
            <a:r>
              <a:rPr lang="es-EC" i="1" dirty="0" err="1"/>
              <a:t>vulgaris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1709381" y="1865661"/>
            <a:ext cx="2470245" cy="7650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Hortalizas evaluadas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19BCACF3-4DDE-423C-B2B4-BA14D44B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48" y="-124942"/>
            <a:ext cx="10515600" cy="1066108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LITERATURA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echa abajo 1"/>
          <p:cNvSpPr/>
          <p:nvPr/>
        </p:nvSpPr>
        <p:spPr>
          <a:xfrm>
            <a:off x="10017457" y="2380718"/>
            <a:ext cx="156949" cy="25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Flecha abajo 2"/>
          <p:cNvSpPr/>
          <p:nvPr/>
        </p:nvSpPr>
        <p:spPr>
          <a:xfrm>
            <a:off x="10095931" y="3986014"/>
            <a:ext cx="85297" cy="234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4" name="Imagen 23" descr="Resultado de imagen para acelg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5" y="1402818"/>
            <a:ext cx="2095999" cy="163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 descr="Imagen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6" y="3142102"/>
            <a:ext cx="2095998" cy="128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 descr="Resultado de imagen para desgaste de suelo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46" y="4623134"/>
            <a:ext cx="2128088" cy="11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51391" y="6403170"/>
            <a:ext cx="2047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Garg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Gupta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&amp; Satya, 2014).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03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41699" y="846493"/>
            <a:ext cx="2961564" cy="8358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Hortalizas</a:t>
            </a:r>
            <a:endParaRPr lang="es-EC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9181" y="-1679859"/>
            <a:ext cx="214244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es-EC" altLang="es-EC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INIAP Instituto Nacional Autónomo de Investigaciones Agropecuarias Estación                                 Experimental El Austro, 2010.</a:t>
            </a: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2264391" y="1709530"/>
            <a:ext cx="0" cy="288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79879" y="2202436"/>
            <a:ext cx="2369024" cy="1318686"/>
          </a:xfrm>
          <a:prstGeom prst="roundRect">
            <a:avLst>
              <a:gd name="adj" fmla="val 25712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-En acelga:15 y 20 toneladas/ha.</a:t>
            </a:r>
          </a:p>
          <a:p>
            <a:pPr algn="ctr"/>
            <a:r>
              <a:rPr lang="es-EC" b="1" dirty="0"/>
              <a:t>-</a:t>
            </a:r>
            <a:r>
              <a:rPr lang="es-EC" b="1" dirty="0" smtClean="0"/>
              <a:t>En remolacha: 19 </a:t>
            </a:r>
            <a:r>
              <a:rPr lang="es-EC" b="1" dirty="0"/>
              <a:t>toneladas</a:t>
            </a:r>
            <a:r>
              <a:rPr lang="es-EC" b="1" dirty="0" smtClean="0"/>
              <a:t>/ha</a:t>
            </a:r>
            <a:endParaRPr lang="es-EC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931377" y="851736"/>
            <a:ext cx="489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Entregar la mejor opción para la reutilización de residuos industriales.</a:t>
            </a:r>
            <a:endParaRPr lang="es-EC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18982" y="29181"/>
            <a:ext cx="7761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LITERATURA</a:t>
            </a:r>
            <a:endParaRPr lang="es-EC" sz="4400" dirty="0"/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377" y="1551181"/>
            <a:ext cx="5540956" cy="36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produccion de remola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60" y="3843009"/>
            <a:ext cx="2497461" cy="18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518" y="184824"/>
            <a:ext cx="10515600" cy="600788"/>
          </a:xfrm>
        </p:spPr>
        <p:txBody>
          <a:bodyPr>
            <a:noAutofit/>
          </a:bodyPr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PRINCIPAL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3491" y="1031986"/>
            <a:ext cx="10717616" cy="1311969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efecto de tres dosis de humus de lombriz en mezcla con celulosa de papel sobre la producción de hortalizas.</a:t>
            </a:r>
            <a:endParaRPr lang="es-EC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38518" y="224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639649" y="3227517"/>
            <a:ext cx="106164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mejor nivel de aplicación de la mezcla de humus de lombriz con celulosa de papel sobre la producción de acelga (Beta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cicla) y remolacha (Beta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valor nutritivo de acelga y remolacha mediante análisis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proximal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proteínas, carbohidratos, grasa, cenizas.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tratamiento de mayor beneficio económico por presupuestos parciales.</a:t>
            </a:r>
          </a:p>
        </p:txBody>
      </p:sp>
    </p:spTree>
    <p:extLst>
      <p:ext uri="{BB962C8B-B14F-4D97-AF65-F5344CB8AC3E}">
        <p14:creationId xmlns:p14="http://schemas.microsoft.com/office/powerpoint/2010/main" val="22233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es-EC" sz="4000" b="1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r>
              <a:rPr lang="es-EC" sz="4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4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277070"/>
          </a:xfrm>
        </p:spPr>
        <p:txBody>
          <a:bodyPr/>
          <a:lstStyle/>
          <a:p>
            <a:endParaRPr lang="es-EC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humus de lombriz en mezcla con celulosa de papel no presenta diferencias significativas sobre la producción en dos tipos de hortalizas.</a:t>
            </a: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 alterna: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humus de lombriz en mezcla con celulosa de papel presenta diferencias significativas sobre la producción en dos tipos de hortalizas.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956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0664" y="69017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3636" y="1016863"/>
            <a:ext cx="4954138" cy="247696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Parroquia: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Fernando</a:t>
            </a:r>
          </a:p>
          <a:p>
            <a:pPr algn="just">
              <a:lnSpc>
                <a:spcPct val="150000"/>
              </a:lnSpc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Pichincha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°, 05', 08.18" N </a:t>
            </a:r>
          </a:p>
          <a:p>
            <a:pPr lvl="0">
              <a:lnSpc>
                <a:spcPct val="150000"/>
              </a:lnSpc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Longitud: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78º24’44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 W</a:t>
            </a:r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Altitud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2748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msnm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791734" y="815506"/>
            <a:ext cx="3425589" cy="444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hda</a:t>
            </a:r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El Prado está en el piso altitudinal montano bajo, región latitudinal templada, zonificación de vida en bosque húmedo, clasificación bioclimática húmedo- temperado. La temperatura promedio anual es de 13.89 </a:t>
            </a:r>
            <a:r>
              <a:rPr lang="es-E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ºC</a:t>
            </a:r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la precipitación anual es de 1285 mm/año, y la humedad relativa promedio anual 69.03 %. </a:t>
            </a:r>
            <a:endParaRPr lang="es-EC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18339" t="8794" r="10376" b="18589"/>
          <a:stretch/>
        </p:blipFill>
        <p:spPr bwMode="auto">
          <a:xfrm>
            <a:off x="391193" y="1051156"/>
            <a:ext cx="3833077" cy="4473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485897" y="5471999"/>
            <a:ext cx="3833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Google </a:t>
            </a:r>
            <a:r>
              <a:rPr lang="es-EC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es-EC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s-EC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7789" y="833860"/>
            <a:ext cx="3909043" cy="1118921"/>
          </a:xfrm>
        </p:spPr>
        <p:txBody>
          <a:bodyPr>
            <a:normAutofit fontScale="90000"/>
          </a:bodyPr>
          <a:lstStyle/>
          <a:p>
            <a:pPr lvl="3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EQUIPOS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-Sistema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riego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-Cámara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3654" y="1123900"/>
            <a:ext cx="38910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90170" algn="l"/>
              </a:tabLst>
            </a:pPr>
            <a:r>
              <a:rPr lang="es-EC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•Celulosa </a:t>
            </a:r>
            <a:endParaRPr lang="es-EC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Maquinaria agrícola (riego)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Remolacha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Acelga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Regla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Libreta de campo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Balanza electrónica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</a:t>
            </a: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	Piola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Estacas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Rastrillos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Calibradores (pie de rey)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Letreros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Marcadores </a:t>
            </a:r>
          </a:p>
          <a:p>
            <a:pPr lvl="0" algn="just">
              <a:tabLst>
                <a:tab pos="90170" algn="l"/>
              </a:tabLst>
            </a:pPr>
            <a:r>
              <a:rPr lang="es-EC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•	Cintas de identificación</a:t>
            </a:r>
          </a:p>
          <a:p>
            <a:pPr lvl="0" algn="just">
              <a:tabLst>
                <a:tab pos="90170" algn="l"/>
              </a:tabLst>
            </a:pPr>
            <a:endParaRPr lang="es-EC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tabLst>
                <a:tab pos="90170" algn="l"/>
              </a:tabLst>
            </a:pPr>
            <a:endParaRPr lang="es-EC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83654" y="-28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72" y="1851627"/>
            <a:ext cx="3296189" cy="2443942"/>
          </a:xfrm>
          <a:prstGeom prst="rect">
            <a:avLst/>
          </a:prstGeom>
        </p:spPr>
      </p:pic>
      <p:pic>
        <p:nvPicPr>
          <p:cNvPr id="6146" name="Picture 2" descr="Resultado de imagen para herramientas para labrar el sue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462" y="1932412"/>
            <a:ext cx="2146532" cy="12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balan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018" y="3217026"/>
            <a:ext cx="2346556" cy="23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5521</TotalTime>
  <Words>1807</Words>
  <Application>Microsoft Office PowerPoint</Application>
  <PresentationFormat>Personalizado</PresentationFormat>
  <Paragraphs>317</Paragraphs>
  <Slides>24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1_Tema de Office</vt:lpstr>
      <vt:lpstr>CorelDRAW</vt:lpstr>
      <vt:lpstr>Presentación de PowerPoint</vt:lpstr>
      <vt:lpstr>ANTECEDENTES</vt:lpstr>
      <vt:lpstr>PROBLEMA</vt:lpstr>
      <vt:lpstr>REVISIÓN DE LITERATURA</vt:lpstr>
      <vt:lpstr>Presentación de PowerPoint</vt:lpstr>
      <vt:lpstr>OBJETIVO PRINCIPAL</vt:lpstr>
      <vt:lpstr>HIPÓTESIS </vt:lpstr>
      <vt:lpstr>METODOLOGÍA </vt:lpstr>
      <vt:lpstr>  EQUIPOS -Sistema de riego -Cámara </vt:lpstr>
      <vt:lpstr>PROCEDIMIENTO</vt:lpstr>
      <vt:lpstr>DISEÑO EXPERIMENTAL</vt:lpstr>
      <vt:lpstr>VARIABLES EVALUADAS</vt:lpstr>
      <vt:lpstr>VARIABLES EVALUADAS</vt:lpstr>
      <vt:lpstr>  </vt:lpstr>
      <vt:lpstr>VARIABLES EVALUADAS</vt:lpstr>
      <vt:lpstr>VARIABLES EVALUADAS</vt:lpstr>
      <vt:lpstr>VARIABLES EVALUADAS</vt:lpstr>
      <vt:lpstr>RESULTADOS Y DISCUSIÓN</vt:lpstr>
      <vt:lpstr>RESULTADOS Y DISCUSIÓN</vt:lpstr>
      <vt:lpstr>RESULTADOS Y DISCUSIÓN</vt:lpstr>
      <vt:lpstr>RESULTADOS Y DISCUSIÓN</vt:lpstr>
      <vt:lpstr>CONCLUSIONES </vt:lpstr>
      <vt:lpstr>RECOMENDACIONES 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 Adolfo Naranjo Meneses</dc:creator>
  <cp:lastModifiedBy>User</cp:lastModifiedBy>
  <cp:revision>216</cp:revision>
  <dcterms:created xsi:type="dcterms:W3CDTF">2019-01-07T02:01:02Z</dcterms:created>
  <dcterms:modified xsi:type="dcterms:W3CDTF">2020-01-28T15:11:49Z</dcterms:modified>
</cp:coreProperties>
</file>