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81" r:id="rId3"/>
    <p:sldId id="382" r:id="rId4"/>
    <p:sldId id="383" r:id="rId5"/>
    <p:sldId id="384" r:id="rId6"/>
    <p:sldId id="385" r:id="rId7"/>
    <p:sldId id="386" r:id="rId8"/>
    <p:sldId id="362" r:id="rId9"/>
    <p:sldId id="388" r:id="rId10"/>
    <p:sldId id="361" r:id="rId11"/>
    <p:sldId id="364" r:id="rId12"/>
    <p:sldId id="349" r:id="rId13"/>
    <p:sldId id="270" r:id="rId14"/>
    <p:sldId id="366" r:id="rId15"/>
    <p:sldId id="352" r:id="rId16"/>
    <p:sldId id="369" r:id="rId17"/>
    <p:sldId id="367" r:id="rId18"/>
    <p:sldId id="370" r:id="rId19"/>
    <p:sldId id="371" r:id="rId20"/>
    <p:sldId id="373" r:id="rId21"/>
    <p:sldId id="374" r:id="rId22"/>
    <p:sldId id="375" r:id="rId23"/>
    <p:sldId id="378" r:id="rId24"/>
    <p:sldId id="376" r:id="rId25"/>
    <p:sldId id="380" r:id="rId26"/>
    <p:sldId id="387" r:id="rId27"/>
    <p:sldId id="347" r:id="rId28"/>
    <p:sldId id="359" r:id="rId29"/>
    <p:sldId id="266" r:id="rId30"/>
    <p:sldId id="358" r:id="rId3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86477" autoAdjust="0"/>
  </p:normalViewPr>
  <p:slideViewPr>
    <p:cSldViewPr snapToGrid="0">
      <p:cViewPr varScale="1">
        <p:scale>
          <a:sx n="78" d="100"/>
          <a:sy n="78" d="100"/>
        </p:scale>
        <p:origin x="82" y="264"/>
      </p:cViewPr>
      <p:guideLst>
        <p:guide orient="horz" pos="2160"/>
        <p:guide pos="3840"/>
      </p:guideLst>
    </p:cSldViewPr>
  </p:slideViewPr>
  <p:outlineViewPr>
    <p:cViewPr>
      <p:scale>
        <a:sx n="33" d="100"/>
        <a:sy n="33" d="100"/>
      </p:scale>
      <p:origin x="0" y="29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E:\tesis\datos%20catacio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S"/>
              <a:t>Aceptabilidad</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Hoja2!$B$131:$B$138</c:f>
              <c:strCache>
                <c:ptCount val="8"/>
                <c:pt idx="0">
                  <c:v>Mora/F2/Pasteurización</c:v>
                </c:pt>
                <c:pt idx="1">
                  <c:v>Mora/F1/Químico     </c:v>
                </c:pt>
                <c:pt idx="2">
                  <c:v>Maracuyá/F1/ Químico</c:v>
                </c:pt>
                <c:pt idx="3">
                  <c:v>Maracuyá/F2/Pasteurización</c:v>
                </c:pt>
                <c:pt idx="4">
                  <c:v>Maracuyá/F1/Pasteurización</c:v>
                </c:pt>
                <c:pt idx="5">
                  <c:v>Maracuyá/F2/ Químico</c:v>
                </c:pt>
                <c:pt idx="6">
                  <c:v>Mora/F1/ Pasteurizado  </c:v>
                </c:pt>
                <c:pt idx="7">
                  <c:v>Mora/F2/Químico</c:v>
                </c:pt>
              </c:strCache>
            </c:strRef>
          </c:cat>
          <c:val>
            <c:numRef>
              <c:f>Hoja2!$C$131:$C$138</c:f>
              <c:numCache>
                <c:formatCode>General</c:formatCode>
                <c:ptCount val="8"/>
                <c:pt idx="0">
                  <c:v>7.2</c:v>
                </c:pt>
                <c:pt idx="1">
                  <c:v>6.3</c:v>
                </c:pt>
                <c:pt idx="2">
                  <c:v>5.9</c:v>
                </c:pt>
                <c:pt idx="3">
                  <c:v>5.7</c:v>
                </c:pt>
                <c:pt idx="4">
                  <c:v>5</c:v>
                </c:pt>
                <c:pt idx="5">
                  <c:v>4.4000000000000004</c:v>
                </c:pt>
                <c:pt idx="6">
                  <c:v>3.6</c:v>
                </c:pt>
                <c:pt idx="7">
                  <c:v>3.4</c:v>
                </c:pt>
              </c:numCache>
            </c:numRef>
          </c:val>
          <c:extLst>
            <c:ext xmlns:c16="http://schemas.microsoft.com/office/drawing/2014/chart" uri="{C3380CC4-5D6E-409C-BE32-E72D297353CC}">
              <c16:uniqueId val="{00000000-D94F-4C27-BBA3-048077478C65}"/>
            </c:ext>
          </c:extLst>
        </c:ser>
        <c:dLbls>
          <c:dLblPos val="inEnd"/>
          <c:showLegendKey val="0"/>
          <c:showVal val="1"/>
          <c:showCatName val="0"/>
          <c:showSerName val="0"/>
          <c:showPercent val="0"/>
          <c:showBubbleSize val="0"/>
        </c:dLbls>
        <c:gapWidth val="100"/>
        <c:overlap val="-24"/>
        <c:axId val="117487104"/>
        <c:axId val="117502336"/>
      </c:barChart>
      <c:catAx>
        <c:axId val="11748710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117502336"/>
        <c:crosses val="autoZero"/>
        <c:auto val="1"/>
        <c:lblAlgn val="ctr"/>
        <c:lblOffset val="100"/>
        <c:noMultiLvlLbl val="0"/>
      </c:catAx>
      <c:valAx>
        <c:axId val="11750233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117487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jpeg"/></Relationships>
</file>

<file path=ppt/diagrams/_rels/data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image" Target="../media/image17.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D628CD-97F5-4815-9436-F82447B36CE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B4C7C38A-95DA-4B75-941D-6F719D9BF2EE}">
      <dgm:prSet phldrT="[Texto]"/>
      <dgm:spPr>
        <a:solidFill>
          <a:schemeClr val="accent2">
            <a:lumMod val="60000"/>
            <a:lumOff val="40000"/>
          </a:schemeClr>
        </a:solidFill>
      </dgm:spPr>
      <dgm:t>
        <a:bodyPr/>
        <a:lstStyle/>
        <a:p>
          <a:pPr algn="ctr"/>
          <a:r>
            <a:rPr lang="es-ES" b="1" dirty="0">
              <a:solidFill>
                <a:sysClr val="windowText" lastClr="000000"/>
              </a:solidFill>
              <a:latin typeface="Times New Roman" panose="02020603050405020304" pitchFamily="18" charset="0"/>
              <a:cs typeface="Times New Roman" panose="02020603050405020304" pitchFamily="18" charset="0"/>
            </a:rPr>
            <a:t>OBJETIVO GENERAL</a:t>
          </a:r>
        </a:p>
        <a:p>
          <a:pPr algn="just"/>
          <a:r>
            <a:rPr lang="es-ES" dirty="0">
              <a:latin typeface="Times New Roman" panose="02020603050405020304" pitchFamily="18" charset="0"/>
              <a:cs typeface="Times New Roman" panose="02020603050405020304" pitchFamily="18" charset="0"/>
            </a:rPr>
            <a:t>Desarrollar una bebida funcional sensorial, nutricional aceptable a partir de granos de quínoa y las hojas de amaranto, en un periodo útil de conservación comercial.</a:t>
          </a:r>
          <a:endParaRPr lang="es-ES" dirty="0"/>
        </a:p>
      </dgm:t>
    </dgm:pt>
    <dgm:pt modelId="{6D2F8B26-17E1-4376-9346-63BFA1B72264}" type="parTrans" cxnId="{54252717-80CA-4D71-829E-18FF617D8C28}">
      <dgm:prSet/>
      <dgm:spPr/>
      <dgm:t>
        <a:bodyPr/>
        <a:lstStyle/>
        <a:p>
          <a:endParaRPr lang="es-ES"/>
        </a:p>
      </dgm:t>
    </dgm:pt>
    <dgm:pt modelId="{84F34687-308A-40AB-B8B6-D50595948196}" type="sibTrans" cxnId="{54252717-80CA-4D71-829E-18FF617D8C28}">
      <dgm:prSet/>
      <dgm:spPr/>
      <dgm:t>
        <a:bodyPr/>
        <a:lstStyle/>
        <a:p>
          <a:endParaRPr lang="es-ES"/>
        </a:p>
      </dgm:t>
    </dgm:pt>
    <dgm:pt modelId="{081A34F6-D9DA-4936-81E6-56D81606C66D}">
      <dgm:prSet phldrT="[Texto]" custT="1"/>
      <dgm:spPr>
        <a:solidFill>
          <a:schemeClr val="accent5">
            <a:lumMod val="60000"/>
            <a:lumOff val="40000"/>
          </a:schemeClr>
        </a:solidFill>
      </dgm:spPr>
      <dgm:t>
        <a:bodyPr/>
        <a:lstStyle/>
        <a:p>
          <a:r>
            <a:rPr lang="es-ES" sz="2400" b="1" dirty="0">
              <a:latin typeface="Times New Roman" panose="02020603050405020304" pitchFamily="18" charset="0"/>
              <a:cs typeface="Times New Roman" panose="02020603050405020304" pitchFamily="18" charset="0"/>
            </a:rPr>
            <a:t>OBJETIVOS ESPECÍFICOS</a:t>
          </a:r>
          <a:r>
            <a:rPr lang="es-ES" sz="2300" dirty="0">
              <a:latin typeface="Times New Roman" panose="02020603050405020304" pitchFamily="18" charset="0"/>
              <a:cs typeface="Times New Roman" panose="02020603050405020304" pitchFamily="18" charset="0"/>
            </a:rPr>
            <a:t>:</a:t>
          </a:r>
        </a:p>
      </dgm:t>
    </dgm:pt>
    <dgm:pt modelId="{EA75395C-545D-4F5F-B447-2C9081AFE91E}" type="parTrans" cxnId="{FFD0FC1C-E390-41B9-9DEE-6A11A16C6C3D}">
      <dgm:prSet/>
      <dgm:spPr/>
      <dgm:t>
        <a:bodyPr/>
        <a:lstStyle/>
        <a:p>
          <a:endParaRPr lang="es-ES"/>
        </a:p>
      </dgm:t>
    </dgm:pt>
    <dgm:pt modelId="{B25D5307-D8DA-4444-B4D7-02AA4E7DCBED}" type="sibTrans" cxnId="{FFD0FC1C-E390-41B9-9DEE-6A11A16C6C3D}">
      <dgm:prSet/>
      <dgm:spPr/>
      <dgm:t>
        <a:bodyPr/>
        <a:lstStyle/>
        <a:p>
          <a:endParaRPr lang="es-ES"/>
        </a:p>
      </dgm:t>
    </dgm:pt>
    <dgm:pt modelId="{2A037E2C-782B-48BF-8091-6AB746823C62}">
      <dgm:prSet phldrT="[Texto]"/>
      <dgm:spPr>
        <a:solidFill>
          <a:schemeClr val="accent5">
            <a:lumMod val="20000"/>
            <a:lumOff val="80000"/>
          </a:schemeClr>
        </a:solidFill>
      </dgm:spPr>
      <dgm:t>
        <a:bodyPr/>
        <a:lstStyle/>
        <a:p>
          <a:pPr algn="just">
            <a:buFont typeface="Wingdings" panose="05000000000000000000" pitchFamily="2" charset="2"/>
            <a:buChar char="ü"/>
          </a:pPr>
          <a:r>
            <a:rPr lang="es-ES" dirty="0">
              <a:latin typeface="Times New Roman" panose="02020603050405020304" pitchFamily="18" charset="0"/>
              <a:cs typeface="Times New Roman" panose="02020603050405020304" pitchFamily="18" charset="0"/>
            </a:rPr>
            <a:t>Evaluar organolépticamente 8 formulaciones de una bebida funcional, elaborada con 2 frutas (mora - maracuyá), 2 proporciones quínoa, hojas de amaranto y 2 métodos de conservación.</a:t>
          </a:r>
          <a:endParaRPr lang="es-ES" dirty="0"/>
        </a:p>
      </dgm:t>
    </dgm:pt>
    <dgm:pt modelId="{78095843-84FF-4656-A0EC-E1CEBDDBE89E}" type="parTrans" cxnId="{4F130787-7987-4AE0-B176-A1FFB25AA229}">
      <dgm:prSet/>
      <dgm:spPr/>
      <dgm:t>
        <a:bodyPr/>
        <a:lstStyle/>
        <a:p>
          <a:endParaRPr lang="es-ES"/>
        </a:p>
      </dgm:t>
    </dgm:pt>
    <dgm:pt modelId="{6DCED05E-5112-4CD1-8123-383A845735D5}" type="sibTrans" cxnId="{4F130787-7987-4AE0-B176-A1FFB25AA229}">
      <dgm:prSet/>
      <dgm:spPr/>
      <dgm:t>
        <a:bodyPr/>
        <a:lstStyle/>
        <a:p>
          <a:endParaRPr lang="es-ES"/>
        </a:p>
      </dgm:t>
    </dgm:pt>
    <dgm:pt modelId="{82385790-A04A-47E8-93DF-BEE3FDF9FD3F}">
      <dgm:prSet phldrT="[Texto]"/>
      <dgm:spPr>
        <a:solidFill>
          <a:schemeClr val="accent5">
            <a:lumMod val="20000"/>
            <a:lumOff val="80000"/>
          </a:schemeClr>
        </a:solidFill>
      </dgm:spPr>
      <dgm:t>
        <a:bodyPr/>
        <a:lstStyle/>
        <a:p>
          <a:pPr algn="just">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Evaluar en la/as mejor/es bebida/as resultantes, el perfil nutricional, la estabilidad microbiana y funcional de la bebida seleccionada por un tiempo comercial de  20 días.</a:t>
          </a:r>
          <a:endParaRPr lang="es-ES" dirty="0"/>
        </a:p>
      </dgm:t>
    </dgm:pt>
    <dgm:pt modelId="{D6C9F445-9C83-4842-9C20-FE23238A9066}" type="parTrans" cxnId="{CBE75600-F94C-49B0-AD55-8D8CF4882014}">
      <dgm:prSet/>
      <dgm:spPr/>
      <dgm:t>
        <a:bodyPr/>
        <a:lstStyle/>
        <a:p>
          <a:endParaRPr lang="es-ES"/>
        </a:p>
      </dgm:t>
    </dgm:pt>
    <dgm:pt modelId="{72DED598-0B93-4549-AC57-05759E961FA5}" type="sibTrans" cxnId="{CBE75600-F94C-49B0-AD55-8D8CF4882014}">
      <dgm:prSet/>
      <dgm:spPr/>
      <dgm:t>
        <a:bodyPr/>
        <a:lstStyle/>
        <a:p>
          <a:endParaRPr lang="es-ES"/>
        </a:p>
      </dgm:t>
    </dgm:pt>
    <dgm:pt modelId="{53870727-AB97-401B-9135-1F41A3ABFA15}">
      <dgm:prSet phldrT="[Texto]"/>
      <dgm:spPr>
        <a:solidFill>
          <a:schemeClr val="accent5">
            <a:lumMod val="20000"/>
            <a:lumOff val="80000"/>
          </a:schemeClr>
        </a:solidFill>
      </dgm:spPr>
      <dgm:t>
        <a:bodyPr/>
        <a:lstStyle/>
        <a:p>
          <a:pPr algn="just">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Difundir mediante trípticos y videos en internet los beneficios de la bebida.</a:t>
          </a:r>
          <a:endParaRPr lang="es-ES" dirty="0"/>
        </a:p>
      </dgm:t>
    </dgm:pt>
    <dgm:pt modelId="{C75FF110-589F-4BE4-AC54-BF74931DE2E7}" type="parTrans" cxnId="{0311A1B5-AF81-4792-8D1C-56505016DD6A}">
      <dgm:prSet/>
      <dgm:spPr/>
      <dgm:t>
        <a:bodyPr/>
        <a:lstStyle/>
        <a:p>
          <a:endParaRPr lang="es-ES"/>
        </a:p>
      </dgm:t>
    </dgm:pt>
    <dgm:pt modelId="{ADE5B6EB-EFDB-48D1-B499-EB6D43467FD8}" type="sibTrans" cxnId="{0311A1B5-AF81-4792-8D1C-56505016DD6A}">
      <dgm:prSet/>
      <dgm:spPr/>
      <dgm:t>
        <a:bodyPr/>
        <a:lstStyle/>
        <a:p>
          <a:endParaRPr lang="es-ES"/>
        </a:p>
      </dgm:t>
    </dgm:pt>
    <dgm:pt modelId="{B8517564-03A5-48C5-8E85-E847993F9912}" type="pres">
      <dgm:prSet presAssocID="{06D628CD-97F5-4815-9436-F82447B36CEB}" presName="vert0" presStyleCnt="0">
        <dgm:presLayoutVars>
          <dgm:dir/>
          <dgm:animOne val="branch"/>
          <dgm:animLvl val="lvl"/>
        </dgm:presLayoutVars>
      </dgm:prSet>
      <dgm:spPr/>
    </dgm:pt>
    <dgm:pt modelId="{69380570-A798-45C7-828C-8A57AF853A46}" type="pres">
      <dgm:prSet presAssocID="{B4C7C38A-95DA-4B75-941D-6F719D9BF2EE}" presName="thickLine" presStyleLbl="alignNode1" presStyleIdx="0" presStyleCnt="1"/>
      <dgm:spPr/>
    </dgm:pt>
    <dgm:pt modelId="{1C5683F7-F096-4332-B541-203E94A8A99A}" type="pres">
      <dgm:prSet presAssocID="{B4C7C38A-95DA-4B75-941D-6F719D9BF2EE}" presName="horz1" presStyleCnt="0"/>
      <dgm:spPr/>
    </dgm:pt>
    <dgm:pt modelId="{27A92DDC-8EFA-431B-A020-33B4888409D3}" type="pres">
      <dgm:prSet presAssocID="{B4C7C38A-95DA-4B75-941D-6F719D9BF2EE}" presName="tx1" presStyleLbl="revTx" presStyleIdx="0" presStyleCnt="5"/>
      <dgm:spPr/>
    </dgm:pt>
    <dgm:pt modelId="{09817524-5B7D-4A12-B43A-5EBF5F88EDA2}" type="pres">
      <dgm:prSet presAssocID="{B4C7C38A-95DA-4B75-941D-6F719D9BF2EE}" presName="vert1" presStyleCnt="0"/>
      <dgm:spPr/>
    </dgm:pt>
    <dgm:pt modelId="{4441394A-CD59-4C2F-BD66-A55FD6E2CFF6}" type="pres">
      <dgm:prSet presAssocID="{081A34F6-D9DA-4936-81E6-56D81606C66D}" presName="vertSpace2a" presStyleCnt="0"/>
      <dgm:spPr/>
    </dgm:pt>
    <dgm:pt modelId="{131DAFDB-53C6-4222-A48E-7A3B756BB29C}" type="pres">
      <dgm:prSet presAssocID="{081A34F6-D9DA-4936-81E6-56D81606C66D}" presName="horz2" presStyleCnt="0"/>
      <dgm:spPr/>
    </dgm:pt>
    <dgm:pt modelId="{4D5F93F5-FF8D-4014-9A40-837D52EA9477}" type="pres">
      <dgm:prSet presAssocID="{081A34F6-D9DA-4936-81E6-56D81606C66D}" presName="horzSpace2" presStyleCnt="0"/>
      <dgm:spPr/>
    </dgm:pt>
    <dgm:pt modelId="{7D47ACDC-06DA-43C7-8BDA-A7EE198B3194}" type="pres">
      <dgm:prSet presAssocID="{081A34F6-D9DA-4936-81E6-56D81606C66D}" presName="tx2" presStyleLbl="revTx" presStyleIdx="1" presStyleCnt="5" custScaleY="51210"/>
      <dgm:spPr/>
    </dgm:pt>
    <dgm:pt modelId="{370B9E5D-DAE8-422E-87E7-C74270580CFE}" type="pres">
      <dgm:prSet presAssocID="{081A34F6-D9DA-4936-81E6-56D81606C66D}" presName="vert2" presStyleCnt="0"/>
      <dgm:spPr/>
    </dgm:pt>
    <dgm:pt modelId="{B63BF6D1-0845-426B-9826-7D50822C4805}" type="pres">
      <dgm:prSet presAssocID="{081A34F6-D9DA-4936-81E6-56D81606C66D}" presName="thinLine2b" presStyleLbl="callout" presStyleIdx="0" presStyleCnt="4"/>
      <dgm:spPr/>
    </dgm:pt>
    <dgm:pt modelId="{BB0CF1ED-602A-49AF-9F88-537A566D75B5}" type="pres">
      <dgm:prSet presAssocID="{081A34F6-D9DA-4936-81E6-56D81606C66D}" presName="vertSpace2b" presStyleCnt="0"/>
      <dgm:spPr/>
    </dgm:pt>
    <dgm:pt modelId="{1B6A4910-EF32-4D0D-9647-2211DB35FCF2}" type="pres">
      <dgm:prSet presAssocID="{2A037E2C-782B-48BF-8091-6AB746823C62}" presName="horz2" presStyleCnt="0"/>
      <dgm:spPr/>
    </dgm:pt>
    <dgm:pt modelId="{D987C334-DD73-4B25-94CC-48E19605A84A}" type="pres">
      <dgm:prSet presAssocID="{2A037E2C-782B-48BF-8091-6AB746823C62}" presName="horzSpace2" presStyleCnt="0"/>
      <dgm:spPr/>
    </dgm:pt>
    <dgm:pt modelId="{C1418FF4-6AB9-479A-813B-7EA7F9A985A3}" type="pres">
      <dgm:prSet presAssocID="{2A037E2C-782B-48BF-8091-6AB746823C62}" presName="tx2" presStyleLbl="revTx" presStyleIdx="2" presStyleCnt="5"/>
      <dgm:spPr/>
    </dgm:pt>
    <dgm:pt modelId="{7CCB15CD-85AA-4CAE-8ED5-D46E44E751E3}" type="pres">
      <dgm:prSet presAssocID="{2A037E2C-782B-48BF-8091-6AB746823C62}" presName="vert2" presStyleCnt="0"/>
      <dgm:spPr/>
    </dgm:pt>
    <dgm:pt modelId="{77F90979-8499-464B-9D9D-317AF73EAB71}" type="pres">
      <dgm:prSet presAssocID="{2A037E2C-782B-48BF-8091-6AB746823C62}" presName="thinLine2b" presStyleLbl="callout" presStyleIdx="1" presStyleCnt="4"/>
      <dgm:spPr/>
    </dgm:pt>
    <dgm:pt modelId="{B2D70C9E-D428-4536-9C88-159B06500AE8}" type="pres">
      <dgm:prSet presAssocID="{2A037E2C-782B-48BF-8091-6AB746823C62}" presName="vertSpace2b" presStyleCnt="0"/>
      <dgm:spPr/>
    </dgm:pt>
    <dgm:pt modelId="{577E7E03-B909-462D-87E0-320AB43AF422}" type="pres">
      <dgm:prSet presAssocID="{82385790-A04A-47E8-93DF-BEE3FDF9FD3F}" presName="horz2" presStyleCnt="0"/>
      <dgm:spPr/>
    </dgm:pt>
    <dgm:pt modelId="{CCA48448-C15F-44B2-9246-8C509D233F52}" type="pres">
      <dgm:prSet presAssocID="{82385790-A04A-47E8-93DF-BEE3FDF9FD3F}" presName="horzSpace2" presStyleCnt="0"/>
      <dgm:spPr/>
    </dgm:pt>
    <dgm:pt modelId="{8B4813ED-0D5E-4605-AFC2-F6B8E4C323D5}" type="pres">
      <dgm:prSet presAssocID="{82385790-A04A-47E8-93DF-BEE3FDF9FD3F}" presName="tx2" presStyleLbl="revTx" presStyleIdx="3" presStyleCnt="5"/>
      <dgm:spPr/>
    </dgm:pt>
    <dgm:pt modelId="{EBCD2A2B-9529-4A91-88DD-9394D04F3422}" type="pres">
      <dgm:prSet presAssocID="{82385790-A04A-47E8-93DF-BEE3FDF9FD3F}" presName="vert2" presStyleCnt="0"/>
      <dgm:spPr/>
    </dgm:pt>
    <dgm:pt modelId="{12721482-23B8-4EFA-822B-0F64807C0394}" type="pres">
      <dgm:prSet presAssocID="{82385790-A04A-47E8-93DF-BEE3FDF9FD3F}" presName="thinLine2b" presStyleLbl="callout" presStyleIdx="2" presStyleCnt="4"/>
      <dgm:spPr/>
    </dgm:pt>
    <dgm:pt modelId="{FECDB4A4-A5D7-4B8B-966D-EC7CE76AEE92}" type="pres">
      <dgm:prSet presAssocID="{82385790-A04A-47E8-93DF-BEE3FDF9FD3F}" presName="vertSpace2b" presStyleCnt="0"/>
      <dgm:spPr/>
    </dgm:pt>
    <dgm:pt modelId="{BE2A1336-7D2E-4E6F-9829-C966B4DB5BE1}" type="pres">
      <dgm:prSet presAssocID="{53870727-AB97-401B-9135-1F41A3ABFA15}" presName="horz2" presStyleCnt="0"/>
      <dgm:spPr/>
    </dgm:pt>
    <dgm:pt modelId="{1A21DFAC-E725-4D8A-8F2B-56D2D8ABAB17}" type="pres">
      <dgm:prSet presAssocID="{53870727-AB97-401B-9135-1F41A3ABFA15}" presName="horzSpace2" presStyleCnt="0"/>
      <dgm:spPr/>
    </dgm:pt>
    <dgm:pt modelId="{30B648EE-F462-4D95-9375-69AA35B536DE}" type="pres">
      <dgm:prSet presAssocID="{53870727-AB97-401B-9135-1F41A3ABFA15}" presName="tx2" presStyleLbl="revTx" presStyleIdx="4" presStyleCnt="5"/>
      <dgm:spPr/>
    </dgm:pt>
    <dgm:pt modelId="{5A61B8E9-C31D-4183-B663-9D2819561A73}" type="pres">
      <dgm:prSet presAssocID="{53870727-AB97-401B-9135-1F41A3ABFA15}" presName="vert2" presStyleCnt="0"/>
      <dgm:spPr/>
    </dgm:pt>
    <dgm:pt modelId="{5B9377E9-3C27-47F3-A105-0A70E86C8A11}" type="pres">
      <dgm:prSet presAssocID="{53870727-AB97-401B-9135-1F41A3ABFA15}" presName="thinLine2b" presStyleLbl="callout" presStyleIdx="3" presStyleCnt="4"/>
      <dgm:spPr/>
    </dgm:pt>
    <dgm:pt modelId="{3C795B4B-EA47-4B60-808A-7A06CCD844CC}" type="pres">
      <dgm:prSet presAssocID="{53870727-AB97-401B-9135-1F41A3ABFA15}" presName="vertSpace2b" presStyleCnt="0"/>
      <dgm:spPr/>
    </dgm:pt>
  </dgm:ptLst>
  <dgm:cxnLst>
    <dgm:cxn modelId="{CBE75600-F94C-49B0-AD55-8D8CF4882014}" srcId="{B4C7C38A-95DA-4B75-941D-6F719D9BF2EE}" destId="{82385790-A04A-47E8-93DF-BEE3FDF9FD3F}" srcOrd="2" destOrd="0" parTransId="{D6C9F445-9C83-4842-9C20-FE23238A9066}" sibTransId="{72DED598-0B93-4549-AC57-05759E961FA5}"/>
    <dgm:cxn modelId="{54252717-80CA-4D71-829E-18FF617D8C28}" srcId="{06D628CD-97F5-4815-9436-F82447B36CEB}" destId="{B4C7C38A-95DA-4B75-941D-6F719D9BF2EE}" srcOrd="0" destOrd="0" parTransId="{6D2F8B26-17E1-4376-9346-63BFA1B72264}" sibTransId="{84F34687-308A-40AB-B8B6-D50595948196}"/>
    <dgm:cxn modelId="{1CA0B318-CDB1-4809-ABDE-2B4FE25761E5}" type="presOf" srcId="{B4C7C38A-95DA-4B75-941D-6F719D9BF2EE}" destId="{27A92DDC-8EFA-431B-A020-33B4888409D3}" srcOrd="0" destOrd="0" presId="urn:microsoft.com/office/officeart/2008/layout/LinedList"/>
    <dgm:cxn modelId="{7B5DF11B-4967-4799-89FD-3677C61DB7AF}" type="presOf" srcId="{82385790-A04A-47E8-93DF-BEE3FDF9FD3F}" destId="{8B4813ED-0D5E-4605-AFC2-F6B8E4C323D5}" srcOrd="0" destOrd="0" presId="urn:microsoft.com/office/officeart/2008/layout/LinedList"/>
    <dgm:cxn modelId="{FFD0FC1C-E390-41B9-9DEE-6A11A16C6C3D}" srcId="{B4C7C38A-95DA-4B75-941D-6F719D9BF2EE}" destId="{081A34F6-D9DA-4936-81E6-56D81606C66D}" srcOrd="0" destOrd="0" parTransId="{EA75395C-545D-4F5F-B447-2C9081AFE91E}" sibTransId="{B25D5307-D8DA-4444-B4D7-02AA4E7DCBED}"/>
    <dgm:cxn modelId="{C6A22D5E-CB00-472D-BE01-18A93D391235}" type="presOf" srcId="{2A037E2C-782B-48BF-8091-6AB746823C62}" destId="{C1418FF4-6AB9-479A-813B-7EA7F9A985A3}" srcOrd="0" destOrd="0" presId="urn:microsoft.com/office/officeart/2008/layout/LinedList"/>
    <dgm:cxn modelId="{8490B657-2F64-4C15-B419-41B094866E2C}" type="presOf" srcId="{53870727-AB97-401B-9135-1F41A3ABFA15}" destId="{30B648EE-F462-4D95-9375-69AA35B536DE}" srcOrd="0" destOrd="0" presId="urn:microsoft.com/office/officeart/2008/layout/LinedList"/>
    <dgm:cxn modelId="{86C6BD85-2C65-4E98-BE7B-33214E293CB3}" type="presOf" srcId="{06D628CD-97F5-4815-9436-F82447B36CEB}" destId="{B8517564-03A5-48C5-8E85-E847993F9912}" srcOrd="0" destOrd="0" presId="urn:microsoft.com/office/officeart/2008/layout/LinedList"/>
    <dgm:cxn modelId="{4F130787-7987-4AE0-B176-A1FFB25AA229}" srcId="{B4C7C38A-95DA-4B75-941D-6F719D9BF2EE}" destId="{2A037E2C-782B-48BF-8091-6AB746823C62}" srcOrd="1" destOrd="0" parTransId="{78095843-84FF-4656-A0EC-E1CEBDDBE89E}" sibTransId="{6DCED05E-5112-4CD1-8123-383A845735D5}"/>
    <dgm:cxn modelId="{2CA462AF-2497-45C7-B564-EC4CF83FE0C7}" type="presOf" srcId="{081A34F6-D9DA-4936-81E6-56D81606C66D}" destId="{7D47ACDC-06DA-43C7-8BDA-A7EE198B3194}" srcOrd="0" destOrd="0" presId="urn:microsoft.com/office/officeart/2008/layout/LinedList"/>
    <dgm:cxn modelId="{0311A1B5-AF81-4792-8D1C-56505016DD6A}" srcId="{B4C7C38A-95DA-4B75-941D-6F719D9BF2EE}" destId="{53870727-AB97-401B-9135-1F41A3ABFA15}" srcOrd="3" destOrd="0" parTransId="{C75FF110-589F-4BE4-AC54-BF74931DE2E7}" sibTransId="{ADE5B6EB-EFDB-48D1-B499-EB6D43467FD8}"/>
    <dgm:cxn modelId="{11A5F813-335F-4A43-BBC8-83A2AF5CF59A}" type="presParOf" srcId="{B8517564-03A5-48C5-8E85-E847993F9912}" destId="{69380570-A798-45C7-828C-8A57AF853A46}" srcOrd="0" destOrd="0" presId="urn:microsoft.com/office/officeart/2008/layout/LinedList"/>
    <dgm:cxn modelId="{637EFE30-A9D9-46F0-A0C0-A218506F8633}" type="presParOf" srcId="{B8517564-03A5-48C5-8E85-E847993F9912}" destId="{1C5683F7-F096-4332-B541-203E94A8A99A}" srcOrd="1" destOrd="0" presId="urn:microsoft.com/office/officeart/2008/layout/LinedList"/>
    <dgm:cxn modelId="{AB3D885E-ACEA-4926-82E4-626919B219ED}" type="presParOf" srcId="{1C5683F7-F096-4332-B541-203E94A8A99A}" destId="{27A92DDC-8EFA-431B-A020-33B4888409D3}" srcOrd="0" destOrd="0" presId="urn:microsoft.com/office/officeart/2008/layout/LinedList"/>
    <dgm:cxn modelId="{C027429A-A260-49D6-B7CA-7CC0C5390D8D}" type="presParOf" srcId="{1C5683F7-F096-4332-B541-203E94A8A99A}" destId="{09817524-5B7D-4A12-B43A-5EBF5F88EDA2}" srcOrd="1" destOrd="0" presId="urn:microsoft.com/office/officeart/2008/layout/LinedList"/>
    <dgm:cxn modelId="{7F0F897A-E8C1-4A47-AA9F-1755466E7DE0}" type="presParOf" srcId="{09817524-5B7D-4A12-B43A-5EBF5F88EDA2}" destId="{4441394A-CD59-4C2F-BD66-A55FD6E2CFF6}" srcOrd="0" destOrd="0" presId="urn:microsoft.com/office/officeart/2008/layout/LinedList"/>
    <dgm:cxn modelId="{3569CC7D-6BB4-43D6-927F-6A0D6E539061}" type="presParOf" srcId="{09817524-5B7D-4A12-B43A-5EBF5F88EDA2}" destId="{131DAFDB-53C6-4222-A48E-7A3B756BB29C}" srcOrd="1" destOrd="0" presId="urn:microsoft.com/office/officeart/2008/layout/LinedList"/>
    <dgm:cxn modelId="{09F161FF-B58F-448A-9F72-5689D3B86485}" type="presParOf" srcId="{131DAFDB-53C6-4222-A48E-7A3B756BB29C}" destId="{4D5F93F5-FF8D-4014-9A40-837D52EA9477}" srcOrd="0" destOrd="0" presId="urn:microsoft.com/office/officeart/2008/layout/LinedList"/>
    <dgm:cxn modelId="{B2318174-A9C5-4AD3-8FFE-93BE87C01C2E}" type="presParOf" srcId="{131DAFDB-53C6-4222-A48E-7A3B756BB29C}" destId="{7D47ACDC-06DA-43C7-8BDA-A7EE198B3194}" srcOrd="1" destOrd="0" presId="urn:microsoft.com/office/officeart/2008/layout/LinedList"/>
    <dgm:cxn modelId="{E9D61579-23E9-4A2B-892D-24C875A3C644}" type="presParOf" srcId="{131DAFDB-53C6-4222-A48E-7A3B756BB29C}" destId="{370B9E5D-DAE8-422E-87E7-C74270580CFE}" srcOrd="2" destOrd="0" presId="urn:microsoft.com/office/officeart/2008/layout/LinedList"/>
    <dgm:cxn modelId="{5F8477D8-399B-4E95-82B9-D2CB27A9C299}" type="presParOf" srcId="{09817524-5B7D-4A12-B43A-5EBF5F88EDA2}" destId="{B63BF6D1-0845-426B-9826-7D50822C4805}" srcOrd="2" destOrd="0" presId="urn:microsoft.com/office/officeart/2008/layout/LinedList"/>
    <dgm:cxn modelId="{DF360ED1-F284-4DEC-B8ED-781470E75034}" type="presParOf" srcId="{09817524-5B7D-4A12-B43A-5EBF5F88EDA2}" destId="{BB0CF1ED-602A-49AF-9F88-537A566D75B5}" srcOrd="3" destOrd="0" presId="urn:microsoft.com/office/officeart/2008/layout/LinedList"/>
    <dgm:cxn modelId="{EB16CD60-BEBC-4A0D-9834-49629AFC4594}" type="presParOf" srcId="{09817524-5B7D-4A12-B43A-5EBF5F88EDA2}" destId="{1B6A4910-EF32-4D0D-9647-2211DB35FCF2}" srcOrd="4" destOrd="0" presId="urn:microsoft.com/office/officeart/2008/layout/LinedList"/>
    <dgm:cxn modelId="{62BCE3FF-3FB0-4CC5-9688-F5AB6A748E4D}" type="presParOf" srcId="{1B6A4910-EF32-4D0D-9647-2211DB35FCF2}" destId="{D987C334-DD73-4B25-94CC-48E19605A84A}" srcOrd="0" destOrd="0" presId="urn:microsoft.com/office/officeart/2008/layout/LinedList"/>
    <dgm:cxn modelId="{605AB78C-6849-41B9-B2E1-0AF73DC043A8}" type="presParOf" srcId="{1B6A4910-EF32-4D0D-9647-2211DB35FCF2}" destId="{C1418FF4-6AB9-479A-813B-7EA7F9A985A3}" srcOrd="1" destOrd="0" presId="urn:microsoft.com/office/officeart/2008/layout/LinedList"/>
    <dgm:cxn modelId="{82C5C3E1-7A55-46A6-A58D-AEC35423A34C}" type="presParOf" srcId="{1B6A4910-EF32-4D0D-9647-2211DB35FCF2}" destId="{7CCB15CD-85AA-4CAE-8ED5-D46E44E751E3}" srcOrd="2" destOrd="0" presId="urn:microsoft.com/office/officeart/2008/layout/LinedList"/>
    <dgm:cxn modelId="{FD4458DC-9C52-4762-8169-B23F024F59C0}" type="presParOf" srcId="{09817524-5B7D-4A12-B43A-5EBF5F88EDA2}" destId="{77F90979-8499-464B-9D9D-317AF73EAB71}" srcOrd="5" destOrd="0" presId="urn:microsoft.com/office/officeart/2008/layout/LinedList"/>
    <dgm:cxn modelId="{250658CB-727E-4C36-B546-B322629282C8}" type="presParOf" srcId="{09817524-5B7D-4A12-B43A-5EBF5F88EDA2}" destId="{B2D70C9E-D428-4536-9C88-159B06500AE8}" srcOrd="6" destOrd="0" presId="urn:microsoft.com/office/officeart/2008/layout/LinedList"/>
    <dgm:cxn modelId="{A6B6F7E6-6C20-4C25-A4FF-35A69C9F2DC7}" type="presParOf" srcId="{09817524-5B7D-4A12-B43A-5EBF5F88EDA2}" destId="{577E7E03-B909-462D-87E0-320AB43AF422}" srcOrd="7" destOrd="0" presId="urn:microsoft.com/office/officeart/2008/layout/LinedList"/>
    <dgm:cxn modelId="{D2E3BEEC-3854-4457-BC61-9E6438286852}" type="presParOf" srcId="{577E7E03-B909-462D-87E0-320AB43AF422}" destId="{CCA48448-C15F-44B2-9246-8C509D233F52}" srcOrd="0" destOrd="0" presId="urn:microsoft.com/office/officeart/2008/layout/LinedList"/>
    <dgm:cxn modelId="{46DB28E4-08AA-4AD6-9C42-0E53FC044864}" type="presParOf" srcId="{577E7E03-B909-462D-87E0-320AB43AF422}" destId="{8B4813ED-0D5E-4605-AFC2-F6B8E4C323D5}" srcOrd="1" destOrd="0" presId="urn:microsoft.com/office/officeart/2008/layout/LinedList"/>
    <dgm:cxn modelId="{774E1BF1-4FD6-4A95-AFAD-D7C5D8A528F2}" type="presParOf" srcId="{577E7E03-B909-462D-87E0-320AB43AF422}" destId="{EBCD2A2B-9529-4A91-88DD-9394D04F3422}" srcOrd="2" destOrd="0" presId="urn:microsoft.com/office/officeart/2008/layout/LinedList"/>
    <dgm:cxn modelId="{C6391337-FF7C-43C4-95F4-3211F7AC1F5B}" type="presParOf" srcId="{09817524-5B7D-4A12-B43A-5EBF5F88EDA2}" destId="{12721482-23B8-4EFA-822B-0F64807C0394}" srcOrd="8" destOrd="0" presId="urn:microsoft.com/office/officeart/2008/layout/LinedList"/>
    <dgm:cxn modelId="{95694762-EE1E-48AE-A286-43155E4851F7}" type="presParOf" srcId="{09817524-5B7D-4A12-B43A-5EBF5F88EDA2}" destId="{FECDB4A4-A5D7-4B8B-966D-EC7CE76AEE92}" srcOrd="9" destOrd="0" presId="urn:microsoft.com/office/officeart/2008/layout/LinedList"/>
    <dgm:cxn modelId="{192F75FC-6B00-4117-A933-6F49D0B17AF8}" type="presParOf" srcId="{09817524-5B7D-4A12-B43A-5EBF5F88EDA2}" destId="{BE2A1336-7D2E-4E6F-9829-C966B4DB5BE1}" srcOrd="10" destOrd="0" presId="urn:microsoft.com/office/officeart/2008/layout/LinedList"/>
    <dgm:cxn modelId="{853F2424-AFD1-449C-9F1E-7EEA1CBC7475}" type="presParOf" srcId="{BE2A1336-7D2E-4E6F-9829-C966B4DB5BE1}" destId="{1A21DFAC-E725-4D8A-8F2B-56D2D8ABAB17}" srcOrd="0" destOrd="0" presId="urn:microsoft.com/office/officeart/2008/layout/LinedList"/>
    <dgm:cxn modelId="{93546C1B-7187-4029-BDF6-C478CAFA6E15}" type="presParOf" srcId="{BE2A1336-7D2E-4E6F-9829-C966B4DB5BE1}" destId="{30B648EE-F462-4D95-9375-69AA35B536DE}" srcOrd="1" destOrd="0" presId="urn:microsoft.com/office/officeart/2008/layout/LinedList"/>
    <dgm:cxn modelId="{B4CD7548-E2F5-4E90-87C2-C75767743A7A}" type="presParOf" srcId="{BE2A1336-7D2E-4E6F-9829-C966B4DB5BE1}" destId="{5A61B8E9-C31D-4183-B663-9D2819561A73}" srcOrd="2" destOrd="0" presId="urn:microsoft.com/office/officeart/2008/layout/LinedList"/>
    <dgm:cxn modelId="{C6EF9DDA-A9E8-42C6-A31D-44B4653BA961}" type="presParOf" srcId="{09817524-5B7D-4A12-B43A-5EBF5F88EDA2}" destId="{5B9377E9-3C27-47F3-A105-0A70E86C8A11}" srcOrd="11" destOrd="0" presId="urn:microsoft.com/office/officeart/2008/layout/LinedList"/>
    <dgm:cxn modelId="{51BB04D1-AD59-401E-9133-A612553F75A4}" type="presParOf" srcId="{09817524-5B7D-4A12-B43A-5EBF5F88EDA2}" destId="{3C795B4B-EA47-4B60-808A-7A06CCD844CC}"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7313AC-DB55-44D2-89F7-8EA64545E278}"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s-ES"/>
        </a:p>
      </dgm:t>
    </dgm:pt>
    <dgm:pt modelId="{A6826273-210E-47D0-9539-C3CDDD857D03}">
      <dgm:prSet phldrT="[Texto]"/>
      <dgm:spPr>
        <a:solidFill>
          <a:schemeClr val="accent4">
            <a:lumMod val="75000"/>
          </a:schemeClr>
        </a:solidFill>
        <a:ln>
          <a:solidFill>
            <a:schemeClr val="tx1">
              <a:lumMod val="95000"/>
              <a:lumOff val="5000"/>
            </a:schemeClr>
          </a:solidFill>
        </a:ln>
        <a:effectLst>
          <a:outerShdw blurRad="50800" dist="38100" dir="2700000" algn="tl" rotWithShape="0">
            <a:prstClr val="black">
              <a:alpha val="40000"/>
            </a:prstClr>
          </a:outerShdw>
        </a:effectLst>
      </dgm:spPr>
      <dgm:t>
        <a:bodyPr/>
        <a:lstStyle/>
        <a:p>
          <a:r>
            <a:rPr lang="es-ES" dirty="0">
              <a:solidFill>
                <a:schemeClr val="tx1"/>
              </a:solidFill>
              <a:latin typeface="Times New Roman" panose="02020603050405020304" pitchFamily="18" charset="0"/>
              <a:cs typeface="Times New Roman" panose="02020603050405020304" pitchFamily="18" charset="0"/>
            </a:rPr>
            <a:t>Son aquellas que ofrecen un beneficio para la salud, que al ingerirlas podrían contribuir a la mejora de la hidratación de un individuo y de otras situaciones fisiológicas, (Calvo, 2013).</a:t>
          </a:r>
        </a:p>
      </dgm:t>
    </dgm:pt>
    <dgm:pt modelId="{A50CCEE8-82DE-40F5-85D3-26BED4E4CF3C}" type="parTrans" cxnId="{BE5D5C8B-1578-4E19-BFBB-5B4CB2379B55}">
      <dgm:prSet/>
      <dgm:spPr/>
      <dgm:t>
        <a:bodyPr/>
        <a:lstStyle/>
        <a:p>
          <a:endParaRPr lang="es-ES"/>
        </a:p>
      </dgm:t>
    </dgm:pt>
    <dgm:pt modelId="{2F39AACA-F5F5-4C4F-8631-F397AECA2FA6}" type="sibTrans" cxnId="{BE5D5C8B-1578-4E19-BFBB-5B4CB2379B55}">
      <dgm:prSet/>
      <dgm:spPr/>
      <dgm:t>
        <a:bodyPr/>
        <a:lstStyle/>
        <a:p>
          <a:endParaRPr lang="es-ES"/>
        </a:p>
      </dgm:t>
    </dgm:pt>
    <dgm:pt modelId="{3D31E68C-2BF1-4B55-82A9-EEEBCCF95482}">
      <dgm:prSet phldrT="[Texto]"/>
      <dgm:spPr>
        <a:solidFill>
          <a:schemeClr val="accent4">
            <a:lumMod val="60000"/>
            <a:lumOff val="40000"/>
          </a:schemeClr>
        </a:solidFill>
        <a:ln>
          <a:solidFill>
            <a:schemeClr val="tx1">
              <a:lumMod val="95000"/>
              <a:lumOff val="5000"/>
            </a:schemeClr>
          </a:solidFill>
        </a:ln>
        <a:effectLst>
          <a:outerShdw blurRad="50800" dist="38100" dir="2700000" algn="tl" rotWithShape="0">
            <a:prstClr val="black">
              <a:alpha val="40000"/>
            </a:prstClr>
          </a:outerShdw>
        </a:effectLst>
      </dgm:spPr>
      <dgm:t>
        <a:bodyPr/>
        <a:lstStyle/>
        <a:p>
          <a:r>
            <a:rPr lang="es-ES" dirty="0">
              <a:solidFill>
                <a:schemeClr val="tx1"/>
              </a:solidFill>
              <a:latin typeface="Times New Roman" panose="02020603050405020304" pitchFamily="18" charset="0"/>
              <a:cs typeface="Times New Roman" panose="02020603050405020304" pitchFamily="18" charset="0"/>
            </a:rPr>
            <a:t>Ofrecen beneficio para la salud y el autocuidado.</a:t>
          </a:r>
        </a:p>
      </dgm:t>
    </dgm:pt>
    <dgm:pt modelId="{0146FE5C-A114-47AF-A19E-38B66739551B}" type="parTrans" cxnId="{BDFDE4EC-4FD6-4FE3-92BC-3AF3CE87A18B}">
      <dgm:prSet/>
      <dgm:spPr/>
      <dgm:t>
        <a:bodyPr/>
        <a:lstStyle/>
        <a:p>
          <a:endParaRPr lang="es-ES"/>
        </a:p>
      </dgm:t>
    </dgm:pt>
    <dgm:pt modelId="{10336CA0-E5E6-4B1E-8D9F-C04C4B654AC9}" type="sibTrans" cxnId="{BDFDE4EC-4FD6-4FE3-92BC-3AF3CE87A18B}">
      <dgm:prSet/>
      <dgm:spPr/>
      <dgm:t>
        <a:bodyPr/>
        <a:lstStyle/>
        <a:p>
          <a:endParaRPr lang="es-ES"/>
        </a:p>
      </dgm:t>
    </dgm:pt>
    <dgm:pt modelId="{66E968D6-55E3-4BEC-ABF3-DB2D591DAFE3}">
      <dgm:prSet phldrT="[Texto]"/>
      <dgm:spPr>
        <a:solidFill>
          <a:schemeClr val="accent4">
            <a:lumMod val="40000"/>
            <a:lumOff val="60000"/>
          </a:schemeClr>
        </a:solidFill>
        <a:ln>
          <a:solidFill>
            <a:schemeClr val="tx1">
              <a:lumMod val="95000"/>
              <a:lumOff val="5000"/>
            </a:schemeClr>
          </a:solidFill>
        </a:ln>
        <a:effectLst>
          <a:outerShdw blurRad="50800" dist="38100" dir="2700000" algn="tl" rotWithShape="0">
            <a:prstClr val="black">
              <a:alpha val="40000"/>
            </a:prstClr>
          </a:outerShdw>
        </a:effectLst>
      </dgm:spPr>
      <dgm:t>
        <a:bodyPr/>
        <a:lstStyle/>
        <a:p>
          <a:r>
            <a:rPr lang="es-ES" dirty="0">
              <a:solidFill>
                <a:schemeClr val="tx1"/>
              </a:solidFill>
              <a:latin typeface="Times New Roman" panose="02020603050405020304" pitchFamily="18" charset="0"/>
              <a:cs typeface="Times New Roman" panose="02020603050405020304" pitchFamily="18" charset="0"/>
            </a:rPr>
            <a:t>La inclusión de ingredientes funcionales en un formato de bebidas proporciona a los consumidores una manera conveniente y de bajo costo para satisfacer necesidades específicas de la salud </a:t>
          </a:r>
          <a:r>
            <a:rPr lang="es-EC" dirty="0">
              <a:solidFill>
                <a:schemeClr val="tx1"/>
              </a:solidFill>
              <a:latin typeface="Times New Roman" panose="02020603050405020304" pitchFamily="18" charset="0"/>
              <a:cs typeface="Times New Roman" panose="02020603050405020304" pitchFamily="18" charset="0"/>
            </a:rPr>
            <a:t>(</a:t>
          </a:r>
          <a:r>
            <a:rPr lang="es-EC" dirty="0" err="1">
              <a:solidFill>
                <a:schemeClr val="tx1"/>
              </a:solidFill>
              <a:latin typeface="Times New Roman" panose="02020603050405020304" pitchFamily="18" charset="0"/>
              <a:cs typeface="Times New Roman" panose="02020603050405020304" pitchFamily="18" charset="0"/>
            </a:rPr>
            <a:t>Yu</a:t>
          </a:r>
          <a:r>
            <a:rPr lang="es-EC" dirty="0">
              <a:solidFill>
                <a:schemeClr val="tx1"/>
              </a:solidFill>
              <a:latin typeface="Times New Roman" panose="02020603050405020304" pitchFamily="18" charset="0"/>
              <a:cs typeface="Times New Roman" panose="02020603050405020304" pitchFamily="18" charset="0"/>
            </a:rPr>
            <a:t> &amp; Bogue, 2013)</a:t>
          </a:r>
          <a:r>
            <a:rPr lang="es-ES" dirty="0">
              <a:solidFill>
                <a:schemeClr val="tx1"/>
              </a:solidFill>
              <a:latin typeface="Times New Roman" panose="02020603050405020304" pitchFamily="18" charset="0"/>
              <a:cs typeface="Times New Roman" panose="02020603050405020304" pitchFamily="18" charset="0"/>
            </a:rPr>
            <a:t>.</a:t>
          </a:r>
        </a:p>
      </dgm:t>
    </dgm:pt>
    <dgm:pt modelId="{1E385808-9D77-4233-808A-A1C8EBFE65E8}" type="parTrans" cxnId="{42B0E744-3438-4931-AE34-9014A9EF10CF}">
      <dgm:prSet/>
      <dgm:spPr/>
      <dgm:t>
        <a:bodyPr/>
        <a:lstStyle/>
        <a:p>
          <a:endParaRPr lang="es-ES"/>
        </a:p>
      </dgm:t>
    </dgm:pt>
    <dgm:pt modelId="{55EA5C21-8EBE-41E8-9ABA-5459F00DA2C1}" type="sibTrans" cxnId="{42B0E744-3438-4931-AE34-9014A9EF10CF}">
      <dgm:prSet/>
      <dgm:spPr/>
      <dgm:t>
        <a:bodyPr/>
        <a:lstStyle/>
        <a:p>
          <a:endParaRPr lang="es-ES"/>
        </a:p>
      </dgm:t>
    </dgm:pt>
    <dgm:pt modelId="{0ECF80EA-2840-47A0-98D2-EE366E1BBDEF}" type="pres">
      <dgm:prSet presAssocID="{2B7313AC-DB55-44D2-89F7-8EA64545E278}" presName="diagram" presStyleCnt="0">
        <dgm:presLayoutVars>
          <dgm:dir/>
          <dgm:resizeHandles val="exact"/>
        </dgm:presLayoutVars>
      </dgm:prSet>
      <dgm:spPr/>
    </dgm:pt>
    <dgm:pt modelId="{C381AF09-28CC-4F19-82C0-6403EC100DFC}" type="pres">
      <dgm:prSet presAssocID="{A6826273-210E-47D0-9539-C3CDDD857D03}" presName="node" presStyleLbl="node1" presStyleIdx="0" presStyleCnt="3" custLinFactNeighborX="-12292" custLinFactNeighborY="-2992">
        <dgm:presLayoutVars>
          <dgm:bulletEnabled val="1"/>
        </dgm:presLayoutVars>
      </dgm:prSet>
      <dgm:spPr/>
    </dgm:pt>
    <dgm:pt modelId="{15D3A31F-D2E9-4768-A94B-AAD29446F117}" type="pres">
      <dgm:prSet presAssocID="{2F39AACA-F5F5-4C4F-8631-F397AECA2FA6}" presName="sibTrans" presStyleCnt="0"/>
      <dgm:spPr/>
    </dgm:pt>
    <dgm:pt modelId="{976A8C17-EAC6-4FC4-9B76-6B32F0590D71}" type="pres">
      <dgm:prSet presAssocID="{3D31E68C-2BF1-4B55-82A9-EEEBCCF95482}" presName="node" presStyleLbl="node1" presStyleIdx="1" presStyleCnt="3" custScaleY="97856" custLinFactNeighborX="-4954" custLinFactNeighborY="-688">
        <dgm:presLayoutVars>
          <dgm:bulletEnabled val="1"/>
        </dgm:presLayoutVars>
      </dgm:prSet>
      <dgm:spPr/>
    </dgm:pt>
    <dgm:pt modelId="{E3D779EF-992C-4B91-A393-DA8225152FCB}" type="pres">
      <dgm:prSet presAssocID="{10336CA0-E5E6-4B1E-8D9F-C04C4B654AC9}" presName="sibTrans" presStyleCnt="0"/>
      <dgm:spPr/>
    </dgm:pt>
    <dgm:pt modelId="{69886A12-24A1-416D-9A73-124D870189F8}" type="pres">
      <dgm:prSet presAssocID="{66E968D6-55E3-4BEC-ABF3-DB2D591DAFE3}" presName="node" presStyleLbl="node1" presStyleIdx="2" presStyleCnt="3" custLinFactNeighborX="-4295" custLinFactNeighborY="-4246">
        <dgm:presLayoutVars>
          <dgm:bulletEnabled val="1"/>
        </dgm:presLayoutVars>
      </dgm:prSet>
      <dgm:spPr/>
    </dgm:pt>
  </dgm:ptLst>
  <dgm:cxnLst>
    <dgm:cxn modelId="{42B0E744-3438-4931-AE34-9014A9EF10CF}" srcId="{2B7313AC-DB55-44D2-89F7-8EA64545E278}" destId="{66E968D6-55E3-4BEC-ABF3-DB2D591DAFE3}" srcOrd="2" destOrd="0" parTransId="{1E385808-9D77-4233-808A-A1C8EBFE65E8}" sibTransId="{55EA5C21-8EBE-41E8-9ABA-5459F00DA2C1}"/>
    <dgm:cxn modelId="{3BF43C6D-E882-4513-9531-91CE3EE4FC04}" type="presOf" srcId="{66E968D6-55E3-4BEC-ABF3-DB2D591DAFE3}" destId="{69886A12-24A1-416D-9A73-124D870189F8}" srcOrd="0" destOrd="0" presId="urn:microsoft.com/office/officeart/2005/8/layout/default"/>
    <dgm:cxn modelId="{5F12434D-FC0E-4323-A526-406D2CE0EF15}" type="presOf" srcId="{2B7313AC-DB55-44D2-89F7-8EA64545E278}" destId="{0ECF80EA-2840-47A0-98D2-EE366E1BBDEF}" srcOrd="0" destOrd="0" presId="urn:microsoft.com/office/officeart/2005/8/layout/default"/>
    <dgm:cxn modelId="{E9EA9972-A7B3-482A-A4D5-923816689F99}" type="presOf" srcId="{A6826273-210E-47D0-9539-C3CDDD857D03}" destId="{C381AF09-28CC-4F19-82C0-6403EC100DFC}" srcOrd="0" destOrd="0" presId="urn:microsoft.com/office/officeart/2005/8/layout/default"/>
    <dgm:cxn modelId="{BE5D5C8B-1578-4E19-BFBB-5B4CB2379B55}" srcId="{2B7313AC-DB55-44D2-89F7-8EA64545E278}" destId="{A6826273-210E-47D0-9539-C3CDDD857D03}" srcOrd="0" destOrd="0" parTransId="{A50CCEE8-82DE-40F5-85D3-26BED4E4CF3C}" sibTransId="{2F39AACA-F5F5-4C4F-8631-F397AECA2FA6}"/>
    <dgm:cxn modelId="{BDFDE4EC-4FD6-4FE3-92BC-3AF3CE87A18B}" srcId="{2B7313AC-DB55-44D2-89F7-8EA64545E278}" destId="{3D31E68C-2BF1-4B55-82A9-EEEBCCF95482}" srcOrd="1" destOrd="0" parTransId="{0146FE5C-A114-47AF-A19E-38B66739551B}" sibTransId="{10336CA0-E5E6-4B1E-8D9F-C04C4B654AC9}"/>
    <dgm:cxn modelId="{42A7E0F5-AEE0-4AFE-B362-5731B5DAE25E}" type="presOf" srcId="{3D31E68C-2BF1-4B55-82A9-EEEBCCF95482}" destId="{976A8C17-EAC6-4FC4-9B76-6B32F0590D71}" srcOrd="0" destOrd="0" presId="urn:microsoft.com/office/officeart/2005/8/layout/default"/>
    <dgm:cxn modelId="{74E1B754-E547-4578-B099-23BBAD3E5470}" type="presParOf" srcId="{0ECF80EA-2840-47A0-98D2-EE366E1BBDEF}" destId="{C381AF09-28CC-4F19-82C0-6403EC100DFC}" srcOrd="0" destOrd="0" presId="urn:microsoft.com/office/officeart/2005/8/layout/default"/>
    <dgm:cxn modelId="{BF2425D2-7BE0-491C-B5E4-C6716A37440E}" type="presParOf" srcId="{0ECF80EA-2840-47A0-98D2-EE366E1BBDEF}" destId="{15D3A31F-D2E9-4768-A94B-AAD29446F117}" srcOrd="1" destOrd="0" presId="urn:microsoft.com/office/officeart/2005/8/layout/default"/>
    <dgm:cxn modelId="{0AD9711E-B3DF-40A1-B511-044C4576989D}" type="presParOf" srcId="{0ECF80EA-2840-47A0-98D2-EE366E1BBDEF}" destId="{976A8C17-EAC6-4FC4-9B76-6B32F0590D71}" srcOrd="2" destOrd="0" presId="urn:microsoft.com/office/officeart/2005/8/layout/default"/>
    <dgm:cxn modelId="{09E66C95-E1FB-4241-9C23-E7247C255082}" type="presParOf" srcId="{0ECF80EA-2840-47A0-98D2-EE366E1BBDEF}" destId="{E3D779EF-992C-4B91-A393-DA8225152FCB}" srcOrd="3" destOrd="0" presId="urn:microsoft.com/office/officeart/2005/8/layout/default"/>
    <dgm:cxn modelId="{11AF9BBD-C2EE-4D77-8608-4416C2DBD404}" type="presParOf" srcId="{0ECF80EA-2840-47A0-98D2-EE366E1BBDEF}" destId="{69886A12-24A1-416D-9A73-124D870189F8}" srcOrd="4"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600EB9-C237-42A3-AE16-99B5C7427DC2}" type="doc">
      <dgm:prSet loTypeId="urn:microsoft.com/office/officeart/2005/8/layout/hList7" loCatId="list" qsTypeId="urn:microsoft.com/office/officeart/2005/8/quickstyle/simple3" qsCatId="simple" csTypeId="urn:microsoft.com/office/officeart/2005/8/colors/accent1_3" csCatId="accent1" phldr="1"/>
      <dgm:spPr/>
    </dgm:pt>
    <dgm:pt modelId="{55183025-EBAC-4C1C-9D2B-E18F0642D771}">
      <dgm:prSet phldrT="[Texto]" custT="1"/>
      <dgm:spPr/>
      <dgm:t>
        <a:bodyPr/>
        <a:lstStyle/>
        <a:p>
          <a:pPr algn="ctr"/>
          <a:r>
            <a:rPr lang="es-ES" sz="2800" dirty="0">
              <a:latin typeface="Times New Roman" panose="02020603050405020304" pitchFamily="18" charset="0"/>
              <a:cs typeface="Times New Roman" panose="02020603050405020304" pitchFamily="18" charset="0"/>
            </a:rPr>
            <a:t>Seguridad, soberanía y autonomía alimentaria.</a:t>
          </a:r>
        </a:p>
      </dgm:t>
    </dgm:pt>
    <dgm:pt modelId="{B1C28AA5-86E0-4F70-8AAB-798E03F352CD}" type="parTrans" cxnId="{EDB9F191-7317-406C-B6C9-57FC5D7AD67E}">
      <dgm:prSet/>
      <dgm:spPr/>
      <dgm:t>
        <a:bodyPr/>
        <a:lstStyle/>
        <a:p>
          <a:pPr algn="ctr"/>
          <a:endParaRPr lang="es-ES"/>
        </a:p>
      </dgm:t>
    </dgm:pt>
    <dgm:pt modelId="{52F90720-ED8D-47F6-80C5-D503F402465D}" type="sibTrans" cxnId="{EDB9F191-7317-406C-B6C9-57FC5D7AD67E}">
      <dgm:prSet/>
      <dgm:spPr/>
      <dgm:t>
        <a:bodyPr/>
        <a:lstStyle/>
        <a:p>
          <a:pPr algn="ctr"/>
          <a:endParaRPr lang="es-ES"/>
        </a:p>
      </dgm:t>
    </dgm:pt>
    <dgm:pt modelId="{084B1E43-2686-43E2-9375-867244764C81}">
      <dgm:prSet phldrT="[Texto]" custT="1"/>
      <dgm:spPr/>
      <dgm:t>
        <a:bodyPr/>
        <a:lstStyle/>
        <a:p>
          <a:pPr algn="ctr"/>
          <a:endParaRPr lang="es-ES" sz="2800" dirty="0"/>
        </a:p>
        <a:p>
          <a:pPr algn="ctr"/>
          <a:r>
            <a:rPr lang="es-ES" sz="2400" dirty="0">
              <a:latin typeface="Times New Roman" panose="02020603050405020304" pitchFamily="18" charset="0"/>
              <a:cs typeface="Times New Roman" panose="02020603050405020304" pitchFamily="18" charset="0"/>
            </a:rPr>
            <a:t>Bolivia, Perú y Ecuador garantizan el 80% de la producción</a:t>
          </a:r>
          <a:r>
            <a:rPr lang="es-ES" sz="2800" dirty="0"/>
            <a:t>.</a:t>
          </a:r>
        </a:p>
      </dgm:t>
    </dgm:pt>
    <dgm:pt modelId="{56EF6398-6A3E-4778-A991-63BC7789A6CC}" type="parTrans" cxnId="{A6ADF720-7827-4643-86F9-06DB6CD6E41B}">
      <dgm:prSet/>
      <dgm:spPr/>
      <dgm:t>
        <a:bodyPr/>
        <a:lstStyle/>
        <a:p>
          <a:pPr algn="ctr"/>
          <a:endParaRPr lang="es-ES"/>
        </a:p>
      </dgm:t>
    </dgm:pt>
    <dgm:pt modelId="{F2473356-7D4A-4E7C-88E7-67033E1D31B7}" type="sibTrans" cxnId="{A6ADF720-7827-4643-86F9-06DB6CD6E41B}">
      <dgm:prSet/>
      <dgm:spPr/>
      <dgm:t>
        <a:bodyPr/>
        <a:lstStyle/>
        <a:p>
          <a:pPr algn="ctr"/>
          <a:endParaRPr lang="es-ES"/>
        </a:p>
      </dgm:t>
    </dgm:pt>
    <dgm:pt modelId="{706E5EC2-C790-4B92-87C0-F3A1622EB37F}">
      <dgm:prSet phldrT="[Texto]" custT="1"/>
      <dgm:spPr/>
      <dgm:t>
        <a:bodyPr/>
        <a:lstStyle/>
        <a:p>
          <a:pPr algn="ctr"/>
          <a:endParaRPr lang="es-ES" sz="1600" dirty="0"/>
        </a:p>
        <a:p>
          <a:pPr algn="ctr"/>
          <a:endParaRPr lang="es-ES" sz="2000" dirty="0">
            <a:latin typeface="Times New Roman" panose="02020603050405020304" pitchFamily="18" charset="0"/>
            <a:cs typeface="Times New Roman" panose="02020603050405020304" pitchFamily="18" charset="0"/>
          </a:endParaRPr>
        </a:p>
        <a:p>
          <a:pPr algn="ctr"/>
          <a:r>
            <a:rPr lang="es-ES" sz="2000" dirty="0">
              <a:latin typeface="Times New Roman" panose="02020603050405020304" pitchFamily="18" charset="0"/>
              <a:cs typeface="Times New Roman" panose="02020603050405020304" pitchFamily="18" charset="0"/>
            </a:rPr>
            <a:t>Proteína.</a:t>
          </a:r>
        </a:p>
        <a:p>
          <a:pPr algn="ctr"/>
          <a:r>
            <a:rPr lang="es-ES" sz="2000" dirty="0">
              <a:latin typeface="Times New Roman" panose="02020603050405020304" pitchFamily="18" charset="0"/>
              <a:cs typeface="Times New Roman" panose="02020603050405020304" pitchFamily="18" charset="0"/>
            </a:rPr>
            <a:t>Balance ideal de sus aminoácidos esenciales.</a:t>
          </a:r>
        </a:p>
        <a:p>
          <a:pPr algn="ctr"/>
          <a:r>
            <a:rPr lang="es-ES" sz="2000" dirty="0">
              <a:latin typeface="Times New Roman" panose="02020603050405020304" pitchFamily="18" charset="0"/>
              <a:cs typeface="Times New Roman" panose="02020603050405020304" pitchFamily="18" charset="0"/>
            </a:rPr>
            <a:t>Ácidos grasos. </a:t>
          </a:r>
        </a:p>
        <a:p>
          <a:pPr algn="ctr"/>
          <a:r>
            <a:rPr lang="es-ES" sz="2000" dirty="0">
              <a:latin typeface="Times New Roman" panose="02020603050405020304" pitchFamily="18" charset="0"/>
              <a:cs typeface="Times New Roman" panose="02020603050405020304" pitchFamily="18" charset="0"/>
            </a:rPr>
            <a:t>Vitaminas y minerales.</a:t>
          </a:r>
        </a:p>
        <a:p>
          <a:pPr algn="ctr"/>
          <a:r>
            <a:rPr lang="es-ES" sz="2000" dirty="0">
              <a:latin typeface="Times New Roman" panose="02020603050405020304" pitchFamily="18" charset="0"/>
              <a:cs typeface="Times New Roman" panose="02020603050405020304" pitchFamily="18" charset="0"/>
            </a:rPr>
            <a:t>Ausencia de gluten.</a:t>
          </a:r>
        </a:p>
      </dgm:t>
    </dgm:pt>
    <dgm:pt modelId="{34A9C064-E649-443F-AF19-F778387401DC}" type="parTrans" cxnId="{25CBDAAD-4E94-4881-B7F9-AB356AA4E2F1}">
      <dgm:prSet/>
      <dgm:spPr/>
      <dgm:t>
        <a:bodyPr/>
        <a:lstStyle/>
        <a:p>
          <a:pPr algn="ctr"/>
          <a:endParaRPr lang="es-ES"/>
        </a:p>
      </dgm:t>
    </dgm:pt>
    <dgm:pt modelId="{14801B42-D18D-4BC7-B2B8-2254399E5835}" type="sibTrans" cxnId="{25CBDAAD-4E94-4881-B7F9-AB356AA4E2F1}">
      <dgm:prSet/>
      <dgm:spPr/>
      <dgm:t>
        <a:bodyPr/>
        <a:lstStyle/>
        <a:p>
          <a:pPr algn="ctr"/>
          <a:endParaRPr lang="es-ES"/>
        </a:p>
      </dgm:t>
    </dgm:pt>
    <dgm:pt modelId="{5BED405C-E08E-47C5-883F-EBAA6BECACC9}">
      <dgm:prSet phldrT="[Texto]" custT="1"/>
      <dgm:spPr/>
      <dgm:t>
        <a:bodyPr/>
        <a:lstStyle/>
        <a:p>
          <a:pPr algn="ctr"/>
          <a:endParaRPr lang="es-ES" sz="1600" dirty="0"/>
        </a:p>
        <a:p>
          <a:pPr algn="ctr"/>
          <a:endParaRPr lang="es-ES" sz="1800" dirty="0">
            <a:latin typeface="Times New Roman" panose="02020603050405020304" pitchFamily="18" charset="0"/>
            <a:cs typeface="Times New Roman" panose="02020603050405020304" pitchFamily="18" charset="0"/>
          </a:endParaRPr>
        </a:p>
        <a:p>
          <a:pPr algn="ctr"/>
          <a:endParaRPr lang="es-ES" sz="1800" dirty="0">
            <a:latin typeface="Times New Roman" panose="02020603050405020304" pitchFamily="18" charset="0"/>
            <a:cs typeface="Times New Roman" panose="02020603050405020304" pitchFamily="18" charset="0"/>
          </a:endParaRPr>
        </a:p>
        <a:p>
          <a:pPr algn="ctr"/>
          <a:r>
            <a:rPr lang="es-ES" sz="1800" dirty="0">
              <a:latin typeface="Times New Roman" panose="02020603050405020304" pitchFamily="18" charset="0"/>
              <a:cs typeface="Times New Roman" panose="02020603050405020304" pitchFamily="18" charset="0"/>
            </a:rPr>
            <a:t>Pérdida de peso, reducción de la grasa corporal, aumento de la síntesis de proteína muscular.</a:t>
          </a:r>
        </a:p>
        <a:p>
          <a:pPr algn="ctr"/>
          <a:r>
            <a:rPr lang="es-ES" sz="1800" dirty="0">
              <a:latin typeface="Times New Roman" panose="02020603050405020304" pitchFamily="18" charset="0"/>
              <a:cs typeface="Times New Roman" panose="02020603050405020304" pitchFamily="18" charset="0"/>
            </a:rPr>
            <a:t>Reducción de la secreción de insulina y nivel de triglicéridos plasmáticos. (</a:t>
          </a:r>
          <a:r>
            <a:rPr lang="es-ES" sz="1800" dirty="0" err="1">
              <a:latin typeface="Times New Roman" panose="02020603050405020304" pitchFamily="18" charset="0"/>
              <a:cs typeface="Times New Roman" panose="02020603050405020304" pitchFamily="18" charset="0"/>
            </a:rPr>
            <a:t>Conti</a:t>
          </a:r>
          <a:r>
            <a:rPr lang="es-ES" sz="1800" dirty="0">
              <a:latin typeface="Times New Roman" panose="02020603050405020304" pitchFamily="18" charset="0"/>
              <a:cs typeface="Times New Roman" panose="02020603050405020304" pitchFamily="18" charset="0"/>
            </a:rPr>
            <a:t>, </a:t>
          </a:r>
          <a:r>
            <a:rPr lang="es-ES" sz="1800" dirty="0" err="1">
              <a:latin typeface="Times New Roman" panose="02020603050405020304" pitchFamily="18" charset="0"/>
              <a:cs typeface="Times New Roman" panose="02020603050405020304" pitchFamily="18" charset="0"/>
            </a:rPr>
            <a:t>Ceriani</a:t>
          </a:r>
          <a:r>
            <a:rPr lang="es-ES" sz="1800" dirty="0">
              <a:latin typeface="Times New Roman" panose="02020603050405020304" pitchFamily="18" charset="0"/>
              <a:cs typeface="Times New Roman" panose="02020603050405020304" pitchFamily="18" charset="0"/>
            </a:rPr>
            <a:t>, </a:t>
          </a:r>
          <a:r>
            <a:rPr lang="es-ES" sz="1800" dirty="0" err="1">
              <a:latin typeface="Times New Roman" panose="02020603050405020304" pitchFamily="18" charset="0"/>
              <a:cs typeface="Times New Roman" panose="02020603050405020304" pitchFamily="18" charset="0"/>
            </a:rPr>
            <a:t>Juliarena</a:t>
          </a:r>
          <a:r>
            <a:rPr lang="es-ES" sz="1800" dirty="0">
              <a:latin typeface="Times New Roman" panose="02020603050405020304" pitchFamily="18" charset="0"/>
              <a:cs typeface="Times New Roman" panose="02020603050405020304" pitchFamily="18" charset="0"/>
            </a:rPr>
            <a:t>, &amp; Esteban, 2011).</a:t>
          </a:r>
        </a:p>
      </dgm:t>
    </dgm:pt>
    <dgm:pt modelId="{B42C4825-426E-4F27-87AA-F696B6D4AB95}" type="parTrans" cxnId="{828C0305-9D62-4362-8CE1-99A952A32E68}">
      <dgm:prSet/>
      <dgm:spPr/>
      <dgm:t>
        <a:bodyPr/>
        <a:lstStyle/>
        <a:p>
          <a:endParaRPr lang="es-ES"/>
        </a:p>
      </dgm:t>
    </dgm:pt>
    <dgm:pt modelId="{7E9C8616-B3F1-4114-8ACD-5F4D32EB4774}" type="sibTrans" cxnId="{828C0305-9D62-4362-8CE1-99A952A32E68}">
      <dgm:prSet/>
      <dgm:spPr/>
      <dgm:t>
        <a:bodyPr/>
        <a:lstStyle/>
        <a:p>
          <a:endParaRPr lang="es-ES"/>
        </a:p>
      </dgm:t>
    </dgm:pt>
    <dgm:pt modelId="{3103089B-E97C-4927-85E5-0CE984ED1DD6}" type="pres">
      <dgm:prSet presAssocID="{B0600EB9-C237-42A3-AE16-99B5C7427DC2}" presName="Name0" presStyleCnt="0">
        <dgm:presLayoutVars>
          <dgm:dir/>
          <dgm:resizeHandles val="exact"/>
        </dgm:presLayoutVars>
      </dgm:prSet>
      <dgm:spPr/>
    </dgm:pt>
    <dgm:pt modelId="{1818B22D-952B-409A-BDB2-0BB9E1AE57CE}" type="pres">
      <dgm:prSet presAssocID="{B0600EB9-C237-42A3-AE16-99B5C7427DC2}" presName="fgShape" presStyleLbl="fgShp" presStyleIdx="0" presStyleCnt="1" custScaleY="6011" custLinFactNeighborX="2071" custLinFactNeighborY="92229"/>
      <dgm:spPr/>
    </dgm:pt>
    <dgm:pt modelId="{8D795077-7B50-4A7C-B141-6A26C8B3C486}" type="pres">
      <dgm:prSet presAssocID="{B0600EB9-C237-42A3-AE16-99B5C7427DC2}" presName="linComp" presStyleCnt="0"/>
      <dgm:spPr/>
    </dgm:pt>
    <dgm:pt modelId="{92F3DDB1-79D7-4029-930A-DE5EC380B604}" type="pres">
      <dgm:prSet presAssocID="{55183025-EBAC-4C1C-9D2B-E18F0642D771}" presName="compNode" presStyleCnt="0"/>
      <dgm:spPr/>
    </dgm:pt>
    <dgm:pt modelId="{9F99591B-FA18-49BD-840F-732332EDEA29}" type="pres">
      <dgm:prSet presAssocID="{55183025-EBAC-4C1C-9D2B-E18F0642D771}" presName="bkgdShape" presStyleLbl="node1" presStyleIdx="0" presStyleCnt="4" custLinFactNeighborX="-26298" custLinFactNeighborY="2801"/>
      <dgm:spPr/>
    </dgm:pt>
    <dgm:pt modelId="{AF7EB360-295E-42EE-B53A-CC1A8CC5BA06}" type="pres">
      <dgm:prSet presAssocID="{55183025-EBAC-4C1C-9D2B-E18F0642D771}" presName="nodeTx" presStyleLbl="node1" presStyleIdx="0" presStyleCnt="4">
        <dgm:presLayoutVars>
          <dgm:bulletEnabled val="1"/>
        </dgm:presLayoutVars>
      </dgm:prSet>
      <dgm:spPr/>
    </dgm:pt>
    <dgm:pt modelId="{A108ABD6-0651-43A6-9530-C3446D303327}" type="pres">
      <dgm:prSet presAssocID="{55183025-EBAC-4C1C-9D2B-E18F0642D771}" presName="invisiNode" presStyleLbl="node1" presStyleIdx="0" presStyleCnt="4"/>
      <dgm:spPr/>
    </dgm:pt>
    <dgm:pt modelId="{4337D633-4D28-42B5-B785-0A58080A2E82}" type="pres">
      <dgm:prSet presAssocID="{55183025-EBAC-4C1C-9D2B-E18F0642D771}" presName="imagNode" presStyleLbl="fgImgPlace1" presStyleIdx="0" presStyleCnt="4" custScaleX="123954" custScaleY="123954" custLinFactNeighborY="76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dgm:spPr>
    </dgm:pt>
    <dgm:pt modelId="{BE4848B3-4FF3-4CB1-88AF-373E722F6477}" type="pres">
      <dgm:prSet presAssocID="{52F90720-ED8D-47F6-80C5-D503F402465D}" presName="sibTrans" presStyleLbl="sibTrans2D1" presStyleIdx="0" presStyleCnt="0"/>
      <dgm:spPr/>
    </dgm:pt>
    <dgm:pt modelId="{0AD6D343-1D9B-4C7E-A18E-4AD61019591D}" type="pres">
      <dgm:prSet presAssocID="{084B1E43-2686-43E2-9375-867244764C81}" presName="compNode" presStyleCnt="0"/>
      <dgm:spPr/>
    </dgm:pt>
    <dgm:pt modelId="{D15A6D72-0F11-4487-9502-2C3DAB03CFBD}" type="pres">
      <dgm:prSet presAssocID="{084B1E43-2686-43E2-9375-867244764C81}" presName="bkgdShape" presStyleLbl="node1" presStyleIdx="1" presStyleCnt="4"/>
      <dgm:spPr/>
    </dgm:pt>
    <dgm:pt modelId="{ECDA8C55-E719-45AE-B473-65C270231B4A}" type="pres">
      <dgm:prSet presAssocID="{084B1E43-2686-43E2-9375-867244764C81}" presName="nodeTx" presStyleLbl="node1" presStyleIdx="1" presStyleCnt="4">
        <dgm:presLayoutVars>
          <dgm:bulletEnabled val="1"/>
        </dgm:presLayoutVars>
      </dgm:prSet>
      <dgm:spPr/>
    </dgm:pt>
    <dgm:pt modelId="{AE26C2E2-FDDF-4509-B59A-B38E530E2947}" type="pres">
      <dgm:prSet presAssocID="{084B1E43-2686-43E2-9375-867244764C81}" presName="invisiNode" presStyleLbl="node1" presStyleIdx="1" presStyleCnt="4"/>
      <dgm:spPr/>
    </dgm:pt>
    <dgm:pt modelId="{AB9FC927-4FBE-447F-9721-B5A532BDE353}" type="pres">
      <dgm:prSet presAssocID="{084B1E43-2686-43E2-9375-867244764C81}" presName="imagNode" presStyleLbl="fgImgPlace1" presStyleIdx="1" presStyleCnt="4" custScaleX="128561" custScaleY="12856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8000" r="-8000"/>
          </a:stretch>
        </a:blipFill>
      </dgm:spPr>
    </dgm:pt>
    <dgm:pt modelId="{9FD6A632-187F-48C7-8EBE-7ADA6815C290}" type="pres">
      <dgm:prSet presAssocID="{F2473356-7D4A-4E7C-88E7-67033E1D31B7}" presName="sibTrans" presStyleLbl="sibTrans2D1" presStyleIdx="0" presStyleCnt="0"/>
      <dgm:spPr/>
    </dgm:pt>
    <dgm:pt modelId="{E5F98066-9AE0-47EE-98F9-4E916FB1DAA2}" type="pres">
      <dgm:prSet presAssocID="{706E5EC2-C790-4B92-87C0-F3A1622EB37F}" presName="compNode" presStyleCnt="0"/>
      <dgm:spPr/>
    </dgm:pt>
    <dgm:pt modelId="{AD0ED851-9980-4ACC-B5AD-99EDC41EB436}" type="pres">
      <dgm:prSet presAssocID="{706E5EC2-C790-4B92-87C0-F3A1622EB37F}" presName="bkgdShape" presStyleLbl="node1" presStyleIdx="2" presStyleCnt="4" custScaleX="0" custScaleY="0" custLinFactNeighborX="-1505"/>
      <dgm:spPr/>
    </dgm:pt>
    <dgm:pt modelId="{5BE8C336-DEF2-4D2A-B73C-A05ED86A174D}" type="pres">
      <dgm:prSet presAssocID="{706E5EC2-C790-4B92-87C0-F3A1622EB37F}" presName="nodeTx" presStyleLbl="node1" presStyleIdx="2" presStyleCnt="4">
        <dgm:presLayoutVars>
          <dgm:bulletEnabled val="1"/>
        </dgm:presLayoutVars>
      </dgm:prSet>
      <dgm:spPr/>
    </dgm:pt>
    <dgm:pt modelId="{8CF53221-7597-4C0A-9DA6-6E590DCB971A}" type="pres">
      <dgm:prSet presAssocID="{706E5EC2-C790-4B92-87C0-F3A1622EB37F}" presName="invisiNode" presStyleLbl="node1" presStyleIdx="2" presStyleCnt="4"/>
      <dgm:spPr/>
    </dgm:pt>
    <dgm:pt modelId="{3F65C83D-F48B-4D16-8F91-2C19BF51260D}" type="pres">
      <dgm:prSet presAssocID="{706E5EC2-C790-4B92-87C0-F3A1622EB37F}" presName="imagNode" presStyleLbl="fgImgPlace1" presStyleIdx="2" presStyleCnt="4" custScaleX="121191" custScaleY="121191"/>
      <dgm:spPr>
        <a:blipFill>
          <a:blip xmlns:r="http://schemas.openxmlformats.org/officeDocument/2006/relationships" r:embed="rId3">
            <a:extLst>
              <a:ext uri="{28A0092B-C50C-407E-A947-70E740481C1C}">
                <a14:useLocalDpi xmlns:a14="http://schemas.microsoft.com/office/drawing/2010/main" val="0"/>
              </a:ext>
            </a:extLst>
          </a:blip>
          <a:srcRect/>
          <a:stretch>
            <a:fillRect t="-38000" b="-38000"/>
          </a:stretch>
        </a:blipFill>
      </dgm:spPr>
    </dgm:pt>
    <dgm:pt modelId="{2897466D-D34B-4BE7-89FF-CC57B50083AC}" type="pres">
      <dgm:prSet presAssocID="{14801B42-D18D-4BC7-B2B8-2254399E5835}" presName="sibTrans" presStyleLbl="sibTrans2D1" presStyleIdx="0" presStyleCnt="0"/>
      <dgm:spPr/>
    </dgm:pt>
    <dgm:pt modelId="{09465797-18D4-4E52-8ACB-F48284038178}" type="pres">
      <dgm:prSet presAssocID="{5BED405C-E08E-47C5-883F-EBAA6BECACC9}" presName="compNode" presStyleCnt="0"/>
      <dgm:spPr/>
    </dgm:pt>
    <dgm:pt modelId="{EC387394-DA8D-4DED-AE94-A56DD9C86163}" type="pres">
      <dgm:prSet presAssocID="{5BED405C-E08E-47C5-883F-EBAA6BECACC9}" presName="bkgdShape" presStyleLbl="node1" presStyleIdx="3" presStyleCnt="4"/>
      <dgm:spPr/>
    </dgm:pt>
    <dgm:pt modelId="{CD18A105-8225-4F1F-A1CF-3843DB07A5AD}" type="pres">
      <dgm:prSet presAssocID="{5BED405C-E08E-47C5-883F-EBAA6BECACC9}" presName="nodeTx" presStyleLbl="node1" presStyleIdx="3" presStyleCnt="4">
        <dgm:presLayoutVars>
          <dgm:bulletEnabled val="1"/>
        </dgm:presLayoutVars>
      </dgm:prSet>
      <dgm:spPr/>
    </dgm:pt>
    <dgm:pt modelId="{32DF7858-6F1E-4600-8C25-D1289853CCFD}" type="pres">
      <dgm:prSet presAssocID="{5BED405C-E08E-47C5-883F-EBAA6BECACC9}" presName="invisiNode" presStyleLbl="node1" presStyleIdx="3" presStyleCnt="4"/>
      <dgm:spPr/>
    </dgm:pt>
    <dgm:pt modelId="{221D169D-91BF-4D07-9035-97272BE1BE23}" type="pres">
      <dgm:prSet presAssocID="{5BED405C-E08E-47C5-883F-EBAA6BECACC9}" presName="imagNode" presStyleLbl="fgImgPlace1" presStyleIdx="3" presStyleCnt="4" custScaleX="124899" custScaleY="124899"/>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Lst>
  <dgm:cxnLst>
    <dgm:cxn modelId="{7AE5C600-79DE-48B7-8654-6909E2F9F70E}" type="presOf" srcId="{52F90720-ED8D-47F6-80C5-D503F402465D}" destId="{BE4848B3-4FF3-4CB1-88AF-373E722F6477}" srcOrd="0" destOrd="0" presId="urn:microsoft.com/office/officeart/2005/8/layout/hList7"/>
    <dgm:cxn modelId="{828C0305-9D62-4362-8CE1-99A952A32E68}" srcId="{B0600EB9-C237-42A3-AE16-99B5C7427DC2}" destId="{5BED405C-E08E-47C5-883F-EBAA6BECACC9}" srcOrd="3" destOrd="0" parTransId="{B42C4825-426E-4F27-87AA-F696B6D4AB95}" sibTransId="{7E9C8616-B3F1-4114-8ACD-5F4D32EB4774}"/>
    <dgm:cxn modelId="{2C5EC014-2B87-4380-BF10-2FEF89E84A1D}" type="presOf" srcId="{706E5EC2-C790-4B92-87C0-F3A1622EB37F}" destId="{AD0ED851-9980-4ACC-B5AD-99EDC41EB436}" srcOrd="0" destOrd="0" presId="urn:microsoft.com/office/officeart/2005/8/layout/hList7"/>
    <dgm:cxn modelId="{A6ADF720-7827-4643-86F9-06DB6CD6E41B}" srcId="{B0600EB9-C237-42A3-AE16-99B5C7427DC2}" destId="{084B1E43-2686-43E2-9375-867244764C81}" srcOrd="1" destOrd="0" parTransId="{56EF6398-6A3E-4778-A991-63BC7789A6CC}" sibTransId="{F2473356-7D4A-4E7C-88E7-67033E1D31B7}"/>
    <dgm:cxn modelId="{6A1D2F21-A9C5-4F43-BFF8-8976787B6292}" type="presOf" srcId="{B0600EB9-C237-42A3-AE16-99B5C7427DC2}" destId="{3103089B-E97C-4927-85E5-0CE984ED1DD6}" srcOrd="0" destOrd="0" presId="urn:microsoft.com/office/officeart/2005/8/layout/hList7"/>
    <dgm:cxn modelId="{3CB0EF2F-6802-44D2-BF22-2AE32298CEDA}" type="presOf" srcId="{14801B42-D18D-4BC7-B2B8-2254399E5835}" destId="{2897466D-D34B-4BE7-89FF-CC57B50083AC}" srcOrd="0" destOrd="0" presId="urn:microsoft.com/office/officeart/2005/8/layout/hList7"/>
    <dgm:cxn modelId="{61499868-AA4B-4B3F-AE14-979B160CA005}" type="presOf" srcId="{55183025-EBAC-4C1C-9D2B-E18F0642D771}" destId="{AF7EB360-295E-42EE-B53A-CC1A8CC5BA06}" srcOrd="1" destOrd="0" presId="urn:microsoft.com/office/officeart/2005/8/layout/hList7"/>
    <dgm:cxn modelId="{E67F1A4C-23BA-4795-975D-0C710625C437}" type="presOf" srcId="{5BED405C-E08E-47C5-883F-EBAA6BECACC9}" destId="{CD18A105-8225-4F1F-A1CF-3843DB07A5AD}" srcOrd="1" destOrd="0" presId="urn:microsoft.com/office/officeart/2005/8/layout/hList7"/>
    <dgm:cxn modelId="{58B22A6C-91CE-4FE7-B6C6-E07F1AB5A340}" type="presOf" srcId="{55183025-EBAC-4C1C-9D2B-E18F0642D771}" destId="{9F99591B-FA18-49BD-840F-732332EDEA29}" srcOrd="0" destOrd="0" presId="urn:microsoft.com/office/officeart/2005/8/layout/hList7"/>
    <dgm:cxn modelId="{D11B6E7B-FE6F-4A56-AF8D-843FF702CCBC}" type="presOf" srcId="{084B1E43-2686-43E2-9375-867244764C81}" destId="{ECDA8C55-E719-45AE-B473-65C270231B4A}" srcOrd="1" destOrd="0" presId="urn:microsoft.com/office/officeart/2005/8/layout/hList7"/>
    <dgm:cxn modelId="{1A77E47B-6441-46F6-B154-16D65D868F99}" type="presOf" srcId="{F2473356-7D4A-4E7C-88E7-67033E1D31B7}" destId="{9FD6A632-187F-48C7-8EBE-7ADA6815C290}" srcOrd="0" destOrd="0" presId="urn:microsoft.com/office/officeart/2005/8/layout/hList7"/>
    <dgm:cxn modelId="{EDB9F191-7317-406C-B6C9-57FC5D7AD67E}" srcId="{B0600EB9-C237-42A3-AE16-99B5C7427DC2}" destId="{55183025-EBAC-4C1C-9D2B-E18F0642D771}" srcOrd="0" destOrd="0" parTransId="{B1C28AA5-86E0-4F70-8AAB-798E03F352CD}" sibTransId="{52F90720-ED8D-47F6-80C5-D503F402465D}"/>
    <dgm:cxn modelId="{25CBDAAD-4E94-4881-B7F9-AB356AA4E2F1}" srcId="{B0600EB9-C237-42A3-AE16-99B5C7427DC2}" destId="{706E5EC2-C790-4B92-87C0-F3A1622EB37F}" srcOrd="2" destOrd="0" parTransId="{34A9C064-E649-443F-AF19-F778387401DC}" sibTransId="{14801B42-D18D-4BC7-B2B8-2254399E5835}"/>
    <dgm:cxn modelId="{2ACC56B3-5586-40D6-92B0-C8F5EF162C1B}" type="presOf" srcId="{084B1E43-2686-43E2-9375-867244764C81}" destId="{D15A6D72-0F11-4487-9502-2C3DAB03CFBD}" srcOrd="0" destOrd="0" presId="urn:microsoft.com/office/officeart/2005/8/layout/hList7"/>
    <dgm:cxn modelId="{52FC32C4-FBB6-47DC-81F4-E7F88DEB34BE}" type="presOf" srcId="{706E5EC2-C790-4B92-87C0-F3A1622EB37F}" destId="{5BE8C336-DEF2-4D2A-B73C-A05ED86A174D}" srcOrd="1" destOrd="0" presId="urn:microsoft.com/office/officeart/2005/8/layout/hList7"/>
    <dgm:cxn modelId="{9620B0DB-3D8B-43F8-8EC8-CCA2C24087A1}" type="presOf" srcId="{5BED405C-E08E-47C5-883F-EBAA6BECACC9}" destId="{EC387394-DA8D-4DED-AE94-A56DD9C86163}" srcOrd="0" destOrd="0" presId="urn:microsoft.com/office/officeart/2005/8/layout/hList7"/>
    <dgm:cxn modelId="{CE86F34C-2C16-494B-A6E1-9715B87EBF05}" type="presParOf" srcId="{3103089B-E97C-4927-85E5-0CE984ED1DD6}" destId="{1818B22D-952B-409A-BDB2-0BB9E1AE57CE}" srcOrd="0" destOrd="0" presId="urn:microsoft.com/office/officeart/2005/8/layout/hList7"/>
    <dgm:cxn modelId="{3D626C54-F116-4110-AFD5-F79B33BA3013}" type="presParOf" srcId="{3103089B-E97C-4927-85E5-0CE984ED1DD6}" destId="{8D795077-7B50-4A7C-B141-6A26C8B3C486}" srcOrd="1" destOrd="0" presId="urn:microsoft.com/office/officeart/2005/8/layout/hList7"/>
    <dgm:cxn modelId="{0B33E4E6-0261-4514-85B2-501C776D7CF4}" type="presParOf" srcId="{8D795077-7B50-4A7C-B141-6A26C8B3C486}" destId="{92F3DDB1-79D7-4029-930A-DE5EC380B604}" srcOrd="0" destOrd="0" presId="urn:microsoft.com/office/officeart/2005/8/layout/hList7"/>
    <dgm:cxn modelId="{E3EE88D8-C42D-4C83-A544-D6F04D88CC7C}" type="presParOf" srcId="{92F3DDB1-79D7-4029-930A-DE5EC380B604}" destId="{9F99591B-FA18-49BD-840F-732332EDEA29}" srcOrd="0" destOrd="0" presId="urn:microsoft.com/office/officeart/2005/8/layout/hList7"/>
    <dgm:cxn modelId="{6D171392-D922-411B-8CEA-497BBD34699F}" type="presParOf" srcId="{92F3DDB1-79D7-4029-930A-DE5EC380B604}" destId="{AF7EB360-295E-42EE-B53A-CC1A8CC5BA06}" srcOrd="1" destOrd="0" presId="urn:microsoft.com/office/officeart/2005/8/layout/hList7"/>
    <dgm:cxn modelId="{5E68C996-EE96-4A01-A939-60E0D31EB309}" type="presParOf" srcId="{92F3DDB1-79D7-4029-930A-DE5EC380B604}" destId="{A108ABD6-0651-43A6-9530-C3446D303327}" srcOrd="2" destOrd="0" presId="urn:microsoft.com/office/officeart/2005/8/layout/hList7"/>
    <dgm:cxn modelId="{3C24C612-B19C-4433-B493-F33FB7096F67}" type="presParOf" srcId="{92F3DDB1-79D7-4029-930A-DE5EC380B604}" destId="{4337D633-4D28-42B5-B785-0A58080A2E82}" srcOrd="3" destOrd="0" presId="urn:microsoft.com/office/officeart/2005/8/layout/hList7"/>
    <dgm:cxn modelId="{96BF6EEB-310F-4755-B005-9E27EF93BD1E}" type="presParOf" srcId="{8D795077-7B50-4A7C-B141-6A26C8B3C486}" destId="{BE4848B3-4FF3-4CB1-88AF-373E722F6477}" srcOrd="1" destOrd="0" presId="urn:microsoft.com/office/officeart/2005/8/layout/hList7"/>
    <dgm:cxn modelId="{3007EA6D-8890-4D01-BC29-CE4E14324A20}" type="presParOf" srcId="{8D795077-7B50-4A7C-B141-6A26C8B3C486}" destId="{0AD6D343-1D9B-4C7E-A18E-4AD61019591D}" srcOrd="2" destOrd="0" presId="urn:microsoft.com/office/officeart/2005/8/layout/hList7"/>
    <dgm:cxn modelId="{9D2799C6-29AD-4FD9-8C67-6B12F398A51F}" type="presParOf" srcId="{0AD6D343-1D9B-4C7E-A18E-4AD61019591D}" destId="{D15A6D72-0F11-4487-9502-2C3DAB03CFBD}" srcOrd="0" destOrd="0" presId="urn:microsoft.com/office/officeart/2005/8/layout/hList7"/>
    <dgm:cxn modelId="{4C3F2290-4FD3-454A-8B4F-9EC65C6E8C7E}" type="presParOf" srcId="{0AD6D343-1D9B-4C7E-A18E-4AD61019591D}" destId="{ECDA8C55-E719-45AE-B473-65C270231B4A}" srcOrd="1" destOrd="0" presId="urn:microsoft.com/office/officeart/2005/8/layout/hList7"/>
    <dgm:cxn modelId="{3CBC95A8-7FB5-46F6-9D4E-3D6FB69B3224}" type="presParOf" srcId="{0AD6D343-1D9B-4C7E-A18E-4AD61019591D}" destId="{AE26C2E2-FDDF-4509-B59A-B38E530E2947}" srcOrd="2" destOrd="0" presId="urn:microsoft.com/office/officeart/2005/8/layout/hList7"/>
    <dgm:cxn modelId="{9D3D1E22-E403-4883-9D6E-9CE23E06362D}" type="presParOf" srcId="{0AD6D343-1D9B-4C7E-A18E-4AD61019591D}" destId="{AB9FC927-4FBE-447F-9721-B5A532BDE353}" srcOrd="3" destOrd="0" presId="urn:microsoft.com/office/officeart/2005/8/layout/hList7"/>
    <dgm:cxn modelId="{6CD899C4-36F4-47AF-9C5D-400BCA8662C6}" type="presParOf" srcId="{8D795077-7B50-4A7C-B141-6A26C8B3C486}" destId="{9FD6A632-187F-48C7-8EBE-7ADA6815C290}" srcOrd="3" destOrd="0" presId="urn:microsoft.com/office/officeart/2005/8/layout/hList7"/>
    <dgm:cxn modelId="{136FCFE3-2E76-47DA-AE62-4006B188CE80}" type="presParOf" srcId="{8D795077-7B50-4A7C-B141-6A26C8B3C486}" destId="{E5F98066-9AE0-47EE-98F9-4E916FB1DAA2}" srcOrd="4" destOrd="0" presId="urn:microsoft.com/office/officeart/2005/8/layout/hList7"/>
    <dgm:cxn modelId="{B5A06DFE-80DA-4C80-B3ED-5BC1B12C247A}" type="presParOf" srcId="{E5F98066-9AE0-47EE-98F9-4E916FB1DAA2}" destId="{AD0ED851-9980-4ACC-B5AD-99EDC41EB436}" srcOrd="0" destOrd="0" presId="urn:microsoft.com/office/officeart/2005/8/layout/hList7"/>
    <dgm:cxn modelId="{4AA9D0E5-0619-4B0F-A0B5-8B534516EF22}" type="presParOf" srcId="{E5F98066-9AE0-47EE-98F9-4E916FB1DAA2}" destId="{5BE8C336-DEF2-4D2A-B73C-A05ED86A174D}" srcOrd="1" destOrd="0" presId="urn:microsoft.com/office/officeart/2005/8/layout/hList7"/>
    <dgm:cxn modelId="{D232AFEF-9E43-4B79-BF06-9FFC47AFCFBC}" type="presParOf" srcId="{E5F98066-9AE0-47EE-98F9-4E916FB1DAA2}" destId="{8CF53221-7597-4C0A-9DA6-6E590DCB971A}" srcOrd="2" destOrd="0" presId="urn:microsoft.com/office/officeart/2005/8/layout/hList7"/>
    <dgm:cxn modelId="{D7B2014B-0491-4248-9D7F-5CBCC82D239F}" type="presParOf" srcId="{E5F98066-9AE0-47EE-98F9-4E916FB1DAA2}" destId="{3F65C83D-F48B-4D16-8F91-2C19BF51260D}" srcOrd="3" destOrd="0" presId="urn:microsoft.com/office/officeart/2005/8/layout/hList7"/>
    <dgm:cxn modelId="{AA7D6A35-D70A-4890-8005-D771817ACD25}" type="presParOf" srcId="{8D795077-7B50-4A7C-B141-6A26C8B3C486}" destId="{2897466D-D34B-4BE7-89FF-CC57B50083AC}" srcOrd="5" destOrd="0" presId="urn:microsoft.com/office/officeart/2005/8/layout/hList7"/>
    <dgm:cxn modelId="{8600B47E-B2F9-4B55-8A5B-D1964E6A8547}" type="presParOf" srcId="{8D795077-7B50-4A7C-B141-6A26C8B3C486}" destId="{09465797-18D4-4E52-8ACB-F48284038178}" srcOrd="6" destOrd="0" presId="urn:microsoft.com/office/officeart/2005/8/layout/hList7"/>
    <dgm:cxn modelId="{DCC939A8-D890-4247-A638-741999146E3A}" type="presParOf" srcId="{09465797-18D4-4E52-8ACB-F48284038178}" destId="{EC387394-DA8D-4DED-AE94-A56DD9C86163}" srcOrd="0" destOrd="0" presId="urn:microsoft.com/office/officeart/2005/8/layout/hList7"/>
    <dgm:cxn modelId="{BF6387ED-3642-4D67-B89E-C443408D0CBD}" type="presParOf" srcId="{09465797-18D4-4E52-8ACB-F48284038178}" destId="{CD18A105-8225-4F1F-A1CF-3843DB07A5AD}" srcOrd="1" destOrd="0" presId="urn:microsoft.com/office/officeart/2005/8/layout/hList7"/>
    <dgm:cxn modelId="{43032CEC-9841-4A87-AC3E-70D3D55DB226}" type="presParOf" srcId="{09465797-18D4-4E52-8ACB-F48284038178}" destId="{32DF7858-6F1E-4600-8C25-D1289853CCFD}" srcOrd="2" destOrd="0" presId="urn:microsoft.com/office/officeart/2005/8/layout/hList7"/>
    <dgm:cxn modelId="{B369731A-B396-47D7-80C5-F348A5EBCCC8}" type="presParOf" srcId="{09465797-18D4-4E52-8ACB-F48284038178}" destId="{221D169D-91BF-4D07-9035-97272BE1BE23}"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AEA118-3516-4B2F-9BCC-068129DD53C2}" type="doc">
      <dgm:prSet loTypeId="urn:microsoft.com/office/officeart/2005/8/layout/hList1" loCatId="list" qsTypeId="urn:microsoft.com/office/officeart/2005/8/quickstyle/simple1" qsCatId="simple" csTypeId="urn:microsoft.com/office/officeart/2005/8/colors/accent6_3" csCatId="accent6" phldr="1"/>
      <dgm:spPr/>
      <dgm:t>
        <a:bodyPr/>
        <a:lstStyle/>
        <a:p>
          <a:endParaRPr lang="es-ES"/>
        </a:p>
      </dgm:t>
    </dgm:pt>
    <dgm:pt modelId="{5B5E0FFD-87EE-4A26-BB08-2C3F8435AF2B}">
      <dgm:prSet phldrT="[Texto]" custT="1"/>
      <dgm:spPr/>
      <dgm:t>
        <a:bodyPr/>
        <a:lstStyle/>
        <a:p>
          <a:r>
            <a:rPr lang="es-ES" sz="2400" b="1" dirty="0"/>
            <a:t>Proteínas y aminoácidos</a:t>
          </a:r>
        </a:p>
      </dgm:t>
    </dgm:pt>
    <dgm:pt modelId="{4FDDE45B-8AB1-4425-A481-41D814776BCC}" type="parTrans" cxnId="{E0B9AC1E-EDA6-4541-B478-D02F67F8B37C}">
      <dgm:prSet/>
      <dgm:spPr/>
      <dgm:t>
        <a:bodyPr/>
        <a:lstStyle/>
        <a:p>
          <a:endParaRPr lang="es-ES"/>
        </a:p>
      </dgm:t>
    </dgm:pt>
    <dgm:pt modelId="{71417CA1-7508-4D65-A6F6-999F21231A77}" type="sibTrans" cxnId="{E0B9AC1E-EDA6-4541-B478-D02F67F8B37C}">
      <dgm:prSet/>
      <dgm:spPr/>
      <dgm:t>
        <a:bodyPr/>
        <a:lstStyle/>
        <a:p>
          <a:endParaRPr lang="es-ES"/>
        </a:p>
      </dgm:t>
    </dgm:pt>
    <dgm:pt modelId="{1E21B25C-CE63-4672-8CFC-9B0E3D67BE86}">
      <dgm:prSet phldrT="[Texto]" custT="1"/>
      <dgm:spPr/>
      <dgm:t>
        <a:bodyPr/>
        <a:lstStyle/>
        <a:p>
          <a:r>
            <a:rPr lang="es-ES" sz="2800" dirty="0"/>
            <a:t>12% - 23%. </a:t>
          </a:r>
        </a:p>
      </dgm:t>
    </dgm:pt>
    <dgm:pt modelId="{B882945C-1DC3-4EFB-B388-6FA09E3E0E59}" type="parTrans" cxnId="{70F4B5AB-5B32-4FFA-8B11-E86510582740}">
      <dgm:prSet/>
      <dgm:spPr/>
      <dgm:t>
        <a:bodyPr/>
        <a:lstStyle/>
        <a:p>
          <a:endParaRPr lang="es-ES"/>
        </a:p>
      </dgm:t>
    </dgm:pt>
    <dgm:pt modelId="{FEA2150B-D365-4BB4-B99C-B48CC08B5C4F}" type="sibTrans" cxnId="{70F4B5AB-5B32-4FFA-8B11-E86510582740}">
      <dgm:prSet/>
      <dgm:spPr/>
      <dgm:t>
        <a:bodyPr/>
        <a:lstStyle/>
        <a:p>
          <a:endParaRPr lang="es-ES"/>
        </a:p>
      </dgm:t>
    </dgm:pt>
    <dgm:pt modelId="{B976E80E-701E-4541-B771-73C833CF3846}">
      <dgm:prSet phldrT="[Texto]" custT="1"/>
      <dgm:spPr/>
      <dgm:t>
        <a:bodyPr/>
        <a:lstStyle/>
        <a:p>
          <a:r>
            <a:rPr lang="es-ES" sz="2400" dirty="0"/>
            <a:t>Proteína depende del contenido de aminoácidos</a:t>
          </a:r>
        </a:p>
      </dgm:t>
    </dgm:pt>
    <dgm:pt modelId="{6E4AB52C-BD87-4552-9EBA-68B9296FA4B3}" type="parTrans" cxnId="{EF22CA99-F19E-44A8-BF74-E49708007E4D}">
      <dgm:prSet/>
      <dgm:spPr/>
      <dgm:t>
        <a:bodyPr/>
        <a:lstStyle/>
        <a:p>
          <a:endParaRPr lang="es-ES"/>
        </a:p>
      </dgm:t>
    </dgm:pt>
    <dgm:pt modelId="{82F5A5B8-3AF7-4B16-B7DE-561FEA75AF0A}" type="sibTrans" cxnId="{EF22CA99-F19E-44A8-BF74-E49708007E4D}">
      <dgm:prSet/>
      <dgm:spPr/>
      <dgm:t>
        <a:bodyPr/>
        <a:lstStyle/>
        <a:p>
          <a:endParaRPr lang="es-ES"/>
        </a:p>
      </dgm:t>
    </dgm:pt>
    <dgm:pt modelId="{47F44267-37BD-4286-B014-E82046A6D268}" type="pres">
      <dgm:prSet presAssocID="{22AEA118-3516-4B2F-9BCC-068129DD53C2}" presName="Name0" presStyleCnt="0">
        <dgm:presLayoutVars>
          <dgm:dir/>
          <dgm:animLvl val="lvl"/>
          <dgm:resizeHandles val="exact"/>
        </dgm:presLayoutVars>
      </dgm:prSet>
      <dgm:spPr/>
    </dgm:pt>
    <dgm:pt modelId="{47479258-1BC2-4990-B0CA-61CF079747BA}" type="pres">
      <dgm:prSet presAssocID="{5B5E0FFD-87EE-4A26-BB08-2C3F8435AF2B}" presName="composite" presStyleCnt="0"/>
      <dgm:spPr/>
    </dgm:pt>
    <dgm:pt modelId="{0F10087A-8433-4AD1-9ACC-147072E5496B}" type="pres">
      <dgm:prSet presAssocID="{5B5E0FFD-87EE-4A26-BB08-2C3F8435AF2B}" presName="parTx" presStyleLbl="alignNode1" presStyleIdx="0" presStyleCnt="1" custScaleY="30839" custLinFactNeighborY="-75632">
        <dgm:presLayoutVars>
          <dgm:chMax val="0"/>
          <dgm:chPref val="0"/>
          <dgm:bulletEnabled val="1"/>
        </dgm:presLayoutVars>
      </dgm:prSet>
      <dgm:spPr/>
    </dgm:pt>
    <dgm:pt modelId="{781CFFD7-6111-42DE-B52C-446445595860}" type="pres">
      <dgm:prSet presAssocID="{5B5E0FFD-87EE-4A26-BB08-2C3F8435AF2B}" presName="desTx" presStyleLbl="alignAccFollowNode1" presStyleIdx="0" presStyleCnt="1" custScaleY="139075" custLinFactNeighborX="5777" custLinFactNeighborY="2001">
        <dgm:presLayoutVars>
          <dgm:bulletEnabled val="1"/>
        </dgm:presLayoutVars>
      </dgm:prSet>
      <dgm:spPr/>
    </dgm:pt>
  </dgm:ptLst>
  <dgm:cxnLst>
    <dgm:cxn modelId="{7D9E950C-5368-497E-9C68-ED3F8C158544}" type="presOf" srcId="{B976E80E-701E-4541-B771-73C833CF3846}" destId="{781CFFD7-6111-42DE-B52C-446445595860}" srcOrd="0" destOrd="1" presId="urn:microsoft.com/office/officeart/2005/8/layout/hList1"/>
    <dgm:cxn modelId="{E0B9AC1E-EDA6-4541-B478-D02F67F8B37C}" srcId="{22AEA118-3516-4B2F-9BCC-068129DD53C2}" destId="{5B5E0FFD-87EE-4A26-BB08-2C3F8435AF2B}" srcOrd="0" destOrd="0" parTransId="{4FDDE45B-8AB1-4425-A481-41D814776BCC}" sibTransId="{71417CA1-7508-4D65-A6F6-999F21231A77}"/>
    <dgm:cxn modelId="{F645D061-90A2-4041-AC6A-4B4DF96751D7}" type="presOf" srcId="{22AEA118-3516-4B2F-9BCC-068129DD53C2}" destId="{47F44267-37BD-4286-B014-E82046A6D268}" srcOrd="0" destOrd="0" presId="urn:microsoft.com/office/officeart/2005/8/layout/hList1"/>
    <dgm:cxn modelId="{6ED38582-0063-4A22-A4F8-DD2F051471CC}" type="presOf" srcId="{1E21B25C-CE63-4672-8CFC-9B0E3D67BE86}" destId="{781CFFD7-6111-42DE-B52C-446445595860}" srcOrd="0" destOrd="0" presId="urn:microsoft.com/office/officeart/2005/8/layout/hList1"/>
    <dgm:cxn modelId="{EF22CA99-F19E-44A8-BF74-E49708007E4D}" srcId="{5B5E0FFD-87EE-4A26-BB08-2C3F8435AF2B}" destId="{B976E80E-701E-4541-B771-73C833CF3846}" srcOrd="1" destOrd="0" parTransId="{6E4AB52C-BD87-4552-9EBA-68B9296FA4B3}" sibTransId="{82F5A5B8-3AF7-4B16-B7DE-561FEA75AF0A}"/>
    <dgm:cxn modelId="{0ACFDF9E-6332-4DA6-9222-8A0B4F24EC96}" type="presOf" srcId="{5B5E0FFD-87EE-4A26-BB08-2C3F8435AF2B}" destId="{0F10087A-8433-4AD1-9ACC-147072E5496B}" srcOrd="0" destOrd="0" presId="urn:microsoft.com/office/officeart/2005/8/layout/hList1"/>
    <dgm:cxn modelId="{70F4B5AB-5B32-4FFA-8B11-E86510582740}" srcId="{5B5E0FFD-87EE-4A26-BB08-2C3F8435AF2B}" destId="{1E21B25C-CE63-4672-8CFC-9B0E3D67BE86}" srcOrd="0" destOrd="0" parTransId="{B882945C-1DC3-4EFB-B388-6FA09E3E0E59}" sibTransId="{FEA2150B-D365-4BB4-B99C-B48CC08B5C4F}"/>
    <dgm:cxn modelId="{EDF49AA8-A749-4285-BA19-5CC5BA694ED2}" type="presParOf" srcId="{47F44267-37BD-4286-B014-E82046A6D268}" destId="{47479258-1BC2-4990-B0CA-61CF079747BA}" srcOrd="0" destOrd="0" presId="urn:microsoft.com/office/officeart/2005/8/layout/hList1"/>
    <dgm:cxn modelId="{069999EA-2F9D-4E41-8A9B-4E4EF15C052E}" type="presParOf" srcId="{47479258-1BC2-4990-B0CA-61CF079747BA}" destId="{0F10087A-8433-4AD1-9ACC-147072E5496B}" srcOrd="0" destOrd="0" presId="urn:microsoft.com/office/officeart/2005/8/layout/hList1"/>
    <dgm:cxn modelId="{77275875-C337-4AA8-BCBB-CF3A5F8FC7E7}" type="presParOf" srcId="{47479258-1BC2-4990-B0CA-61CF079747BA}" destId="{781CFFD7-6111-42DE-B52C-44644559586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5A5964-8B6E-4468-B9E9-3DEA7D6FAAD4}"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s-ES"/>
        </a:p>
      </dgm:t>
    </dgm:pt>
    <dgm:pt modelId="{A36E561E-68FF-4B7E-A4C0-EAED7DE7A711}">
      <dgm:prSet phldrT="[Texto]"/>
      <dgm:spPr/>
      <dgm:t>
        <a:bodyPr/>
        <a:lstStyle/>
        <a:p>
          <a:r>
            <a:rPr lang="es-EC" b="1" dirty="0">
              <a:latin typeface="Times New Roman" panose="02020603050405020304" pitchFamily="18" charset="0"/>
              <a:cs typeface="Times New Roman" panose="02020603050405020304" pitchFamily="18" charset="0"/>
            </a:rPr>
            <a:t>Vitaminas</a:t>
          </a:r>
          <a:endParaRPr lang="es-ES" b="1" dirty="0">
            <a:latin typeface="Times New Roman" panose="02020603050405020304" pitchFamily="18" charset="0"/>
            <a:cs typeface="Times New Roman" panose="02020603050405020304" pitchFamily="18" charset="0"/>
          </a:endParaRPr>
        </a:p>
      </dgm:t>
    </dgm:pt>
    <dgm:pt modelId="{82A037D3-59D4-4683-84BD-FD48A8703D1A}" type="parTrans" cxnId="{DF7FE89A-CC0A-4B64-B4C7-251C19C35D83}">
      <dgm:prSet/>
      <dgm:spPr/>
      <dgm:t>
        <a:bodyPr/>
        <a:lstStyle/>
        <a:p>
          <a:endParaRPr lang="es-ES">
            <a:latin typeface="Times New Roman" panose="02020603050405020304" pitchFamily="18" charset="0"/>
            <a:cs typeface="Times New Roman" panose="02020603050405020304" pitchFamily="18" charset="0"/>
          </a:endParaRPr>
        </a:p>
      </dgm:t>
    </dgm:pt>
    <dgm:pt modelId="{75E69DA0-C9D4-4184-8CBC-34612CFB96BF}" type="sibTrans" cxnId="{DF7FE89A-CC0A-4B64-B4C7-251C19C35D83}">
      <dgm:prSet/>
      <dgm:spPr/>
      <dgm:t>
        <a:bodyPr/>
        <a:lstStyle/>
        <a:p>
          <a:endParaRPr lang="es-ES">
            <a:latin typeface="Times New Roman" panose="02020603050405020304" pitchFamily="18" charset="0"/>
            <a:cs typeface="Times New Roman" panose="02020603050405020304" pitchFamily="18" charset="0"/>
          </a:endParaRPr>
        </a:p>
      </dgm:t>
    </dgm:pt>
    <dgm:pt modelId="{BF444C33-0A08-4D34-89EE-72ACDCF580F8}">
      <dgm:prSet phldrT="[Texto]"/>
      <dgm:spPr/>
      <dgm:t>
        <a:bodyPr/>
        <a:lstStyle/>
        <a:p>
          <a:r>
            <a:rPr lang="es-EC" b="1" dirty="0">
              <a:latin typeface="Times New Roman" panose="02020603050405020304" pitchFamily="18" charset="0"/>
              <a:cs typeface="Times New Roman" panose="02020603050405020304" pitchFamily="18" charset="0"/>
            </a:rPr>
            <a:t>Minerales</a:t>
          </a:r>
          <a:endParaRPr lang="es-ES" b="1" dirty="0">
            <a:latin typeface="Times New Roman" panose="02020603050405020304" pitchFamily="18" charset="0"/>
            <a:cs typeface="Times New Roman" panose="02020603050405020304" pitchFamily="18" charset="0"/>
          </a:endParaRPr>
        </a:p>
      </dgm:t>
    </dgm:pt>
    <dgm:pt modelId="{4C011FD3-7E55-4389-8227-C7789358285C}" type="parTrans" cxnId="{C235915A-EAE5-4DEF-8FF5-2924F56E4DDE}">
      <dgm:prSet/>
      <dgm:spPr/>
      <dgm:t>
        <a:bodyPr/>
        <a:lstStyle/>
        <a:p>
          <a:endParaRPr lang="es-ES">
            <a:latin typeface="Times New Roman" panose="02020603050405020304" pitchFamily="18" charset="0"/>
            <a:cs typeface="Times New Roman" panose="02020603050405020304" pitchFamily="18" charset="0"/>
          </a:endParaRPr>
        </a:p>
      </dgm:t>
    </dgm:pt>
    <dgm:pt modelId="{8A770DCB-C00E-475A-B168-F6C8C190AD36}" type="sibTrans" cxnId="{C235915A-EAE5-4DEF-8FF5-2924F56E4DDE}">
      <dgm:prSet/>
      <dgm:spPr/>
      <dgm:t>
        <a:bodyPr/>
        <a:lstStyle/>
        <a:p>
          <a:endParaRPr lang="es-ES">
            <a:latin typeface="Times New Roman" panose="02020603050405020304" pitchFamily="18" charset="0"/>
            <a:cs typeface="Times New Roman" panose="02020603050405020304" pitchFamily="18" charset="0"/>
          </a:endParaRPr>
        </a:p>
      </dgm:t>
    </dgm:pt>
    <dgm:pt modelId="{DFA3FBD4-F5DE-4681-9B52-AADFB635CBC6}">
      <dgm:prSet phldrT="[Texto]"/>
      <dgm:spPr/>
      <dgm:t>
        <a:bodyPr/>
        <a:lstStyle/>
        <a:p>
          <a:r>
            <a:rPr lang="es-ES" b="1" dirty="0">
              <a:latin typeface="Times New Roman" panose="02020603050405020304" pitchFamily="18" charset="0"/>
              <a:cs typeface="Times New Roman" panose="02020603050405020304" pitchFamily="18" charset="0"/>
            </a:rPr>
            <a:t>Grasas </a:t>
          </a:r>
        </a:p>
      </dgm:t>
    </dgm:pt>
    <dgm:pt modelId="{B4472CF8-F065-4362-973C-A7B142748182}" type="parTrans" cxnId="{D0DD2684-A602-4C76-92DE-D1108383DC47}">
      <dgm:prSet/>
      <dgm:spPr/>
      <dgm:t>
        <a:bodyPr/>
        <a:lstStyle/>
        <a:p>
          <a:endParaRPr lang="es-ES">
            <a:latin typeface="Times New Roman" panose="02020603050405020304" pitchFamily="18" charset="0"/>
            <a:cs typeface="Times New Roman" panose="02020603050405020304" pitchFamily="18" charset="0"/>
          </a:endParaRPr>
        </a:p>
      </dgm:t>
    </dgm:pt>
    <dgm:pt modelId="{DD5447B2-5136-4791-9162-3C5EBFD7ED35}" type="sibTrans" cxnId="{D0DD2684-A602-4C76-92DE-D1108383DC47}">
      <dgm:prSet/>
      <dgm:spPr/>
      <dgm:t>
        <a:bodyPr/>
        <a:lstStyle/>
        <a:p>
          <a:endParaRPr lang="es-ES">
            <a:latin typeface="Times New Roman" panose="02020603050405020304" pitchFamily="18" charset="0"/>
            <a:cs typeface="Times New Roman" panose="02020603050405020304" pitchFamily="18" charset="0"/>
          </a:endParaRPr>
        </a:p>
      </dgm:t>
    </dgm:pt>
    <dgm:pt modelId="{4559931E-FC98-4ACC-B149-8D7D7F1CF014}">
      <dgm:prSet phldrT="[Texto]"/>
      <dgm:spPr/>
      <dgm:t>
        <a:bodyPr/>
        <a:lstStyle/>
        <a:p>
          <a:r>
            <a:rPr lang="es-ES" b="1" dirty="0">
              <a:latin typeface="Times New Roman" panose="02020603050405020304" pitchFamily="18" charset="0"/>
              <a:cs typeface="Times New Roman" panose="02020603050405020304" pitchFamily="18" charset="0"/>
            </a:rPr>
            <a:t>Carbohidratos</a:t>
          </a:r>
        </a:p>
      </dgm:t>
    </dgm:pt>
    <dgm:pt modelId="{3F6A52AB-CFBD-4A3C-BBA1-21E6C8190622}" type="parTrans" cxnId="{584F342B-6A6D-4783-8F87-46CABDE69D8E}">
      <dgm:prSet/>
      <dgm:spPr/>
      <dgm:t>
        <a:bodyPr/>
        <a:lstStyle/>
        <a:p>
          <a:endParaRPr lang="es-ES">
            <a:latin typeface="Times New Roman" panose="02020603050405020304" pitchFamily="18" charset="0"/>
            <a:cs typeface="Times New Roman" panose="02020603050405020304" pitchFamily="18" charset="0"/>
          </a:endParaRPr>
        </a:p>
      </dgm:t>
    </dgm:pt>
    <dgm:pt modelId="{8EAEB95B-661A-4DB0-A6C3-DAD25D19E73B}" type="sibTrans" cxnId="{584F342B-6A6D-4783-8F87-46CABDE69D8E}">
      <dgm:prSet/>
      <dgm:spPr/>
      <dgm:t>
        <a:bodyPr/>
        <a:lstStyle/>
        <a:p>
          <a:endParaRPr lang="es-ES">
            <a:latin typeface="Times New Roman" panose="02020603050405020304" pitchFamily="18" charset="0"/>
            <a:cs typeface="Times New Roman" panose="02020603050405020304" pitchFamily="18" charset="0"/>
          </a:endParaRPr>
        </a:p>
      </dgm:t>
    </dgm:pt>
    <dgm:pt modelId="{D1B01D9C-2B88-473B-B503-C7B8880EE39E}">
      <dgm:prSet/>
      <dgm:spPr/>
      <dgm:t>
        <a:bodyPr/>
        <a:lstStyle/>
        <a:p>
          <a:r>
            <a:rPr lang="es-ES" dirty="0">
              <a:latin typeface="Times New Roman" panose="02020603050405020304" pitchFamily="18" charset="0"/>
              <a:cs typeface="Times New Roman" panose="02020603050405020304" pitchFamily="18" charset="0"/>
            </a:rPr>
            <a:t>Las vitaminas ejercen propiedades antioxidantes, apoyan a la calidad nutricional y nutracéutica de la quinua </a:t>
          </a:r>
          <a:r>
            <a:rPr lang="es-EC" dirty="0">
              <a:latin typeface="Times New Roman" panose="02020603050405020304" pitchFamily="18" charset="0"/>
              <a:cs typeface="Times New Roman" panose="02020603050405020304" pitchFamily="18" charset="0"/>
            </a:rPr>
            <a:t>(</a:t>
          </a:r>
          <a:r>
            <a:rPr lang="es-EC" dirty="0" err="1">
              <a:latin typeface="Times New Roman" panose="02020603050405020304" pitchFamily="18" charset="0"/>
              <a:cs typeface="Times New Roman" panose="02020603050405020304" pitchFamily="18" charset="0"/>
            </a:rPr>
            <a:t>Bazile</a:t>
          </a:r>
          <a:r>
            <a:rPr lang="es-EC" dirty="0">
              <a:latin typeface="Times New Roman" panose="02020603050405020304" pitchFamily="18" charset="0"/>
              <a:cs typeface="Times New Roman" panose="02020603050405020304" pitchFamily="18" charset="0"/>
            </a:rPr>
            <a:t>, </a:t>
          </a:r>
          <a:r>
            <a:rPr lang="es-EC" dirty="0" err="1">
              <a:latin typeface="Times New Roman" panose="02020603050405020304" pitchFamily="18" charset="0"/>
              <a:cs typeface="Times New Roman" panose="02020603050405020304" pitchFamily="18" charset="0"/>
            </a:rPr>
            <a:t>Bertero</a:t>
          </a:r>
          <a:r>
            <a:rPr lang="es-EC" dirty="0">
              <a:latin typeface="Times New Roman" panose="02020603050405020304" pitchFamily="18" charset="0"/>
              <a:cs typeface="Times New Roman" panose="02020603050405020304" pitchFamily="18" charset="0"/>
            </a:rPr>
            <a:t>, &amp; Nieto, 2014)</a:t>
          </a:r>
          <a:r>
            <a:rPr lang="es-ES" dirty="0">
              <a:latin typeface="Times New Roman" panose="02020603050405020304" pitchFamily="18" charset="0"/>
              <a:cs typeface="Times New Roman" panose="02020603050405020304" pitchFamily="18" charset="0"/>
            </a:rPr>
            <a:t>.</a:t>
          </a:r>
        </a:p>
      </dgm:t>
    </dgm:pt>
    <dgm:pt modelId="{34621B40-C3D9-42EA-84FD-1BF280204FC9}" type="parTrans" cxnId="{F95DB420-52BA-4CC1-AE3B-B4225137C918}">
      <dgm:prSet/>
      <dgm:spPr/>
      <dgm:t>
        <a:bodyPr/>
        <a:lstStyle/>
        <a:p>
          <a:endParaRPr lang="es-ES">
            <a:latin typeface="Times New Roman" panose="02020603050405020304" pitchFamily="18" charset="0"/>
            <a:cs typeface="Times New Roman" panose="02020603050405020304" pitchFamily="18" charset="0"/>
          </a:endParaRPr>
        </a:p>
      </dgm:t>
    </dgm:pt>
    <dgm:pt modelId="{87DB6A66-FEC6-4909-AC30-5D1C8D14F31E}" type="sibTrans" cxnId="{F95DB420-52BA-4CC1-AE3B-B4225137C918}">
      <dgm:prSet/>
      <dgm:spPr/>
      <dgm:t>
        <a:bodyPr/>
        <a:lstStyle/>
        <a:p>
          <a:endParaRPr lang="es-ES">
            <a:latin typeface="Times New Roman" panose="02020603050405020304" pitchFamily="18" charset="0"/>
            <a:cs typeface="Times New Roman" panose="02020603050405020304" pitchFamily="18" charset="0"/>
          </a:endParaRPr>
        </a:p>
      </dgm:t>
    </dgm:pt>
    <dgm:pt modelId="{AA34A3EE-322F-437E-8ED4-1E4ABBEB93F6}">
      <dgm:prSet/>
      <dgm:spPr/>
      <dgm:t>
        <a:bodyPr/>
        <a:lstStyle/>
        <a:p>
          <a:r>
            <a:rPr lang="es-ES" dirty="0">
              <a:latin typeface="Times New Roman" panose="02020603050405020304" pitchFamily="18" charset="0"/>
              <a:cs typeface="Times New Roman" panose="02020603050405020304" pitchFamily="18" charset="0"/>
            </a:rPr>
            <a:t>El contenido de minerales presentes, permiten cubrir las necesidades diarias de niños y adultos </a:t>
          </a:r>
        </a:p>
      </dgm:t>
    </dgm:pt>
    <dgm:pt modelId="{8E233826-0737-448D-9BDA-0BBEDCE00B87}" type="parTrans" cxnId="{2F9411A5-5D49-4D0D-B3AF-8857FAF19016}">
      <dgm:prSet/>
      <dgm:spPr/>
      <dgm:t>
        <a:bodyPr/>
        <a:lstStyle/>
        <a:p>
          <a:endParaRPr lang="es-ES">
            <a:latin typeface="Times New Roman" panose="02020603050405020304" pitchFamily="18" charset="0"/>
            <a:cs typeface="Times New Roman" panose="02020603050405020304" pitchFamily="18" charset="0"/>
          </a:endParaRPr>
        </a:p>
      </dgm:t>
    </dgm:pt>
    <dgm:pt modelId="{BBF479B9-5F74-4584-8491-D760295EB5EB}" type="sibTrans" cxnId="{2F9411A5-5D49-4D0D-B3AF-8857FAF19016}">
      <dgm:prSet/>
      <dgm:spPr/>
      <dgm:t>
        <a:bodyPr/>
        <a:lstStyle/>
        <a:p>
          <a:endParaRPr lang="es-ES">
            <a:latin typeface="Times New Roman" panose="02020603050405020304" pitchFamily="18" charset="0"/>
            <a:cs typeface="Times New Roman" panose="02020603050405020304" pitchFamily="18" charset="0"/>
          </a:endParaRPr>
        </a:p>
      </dgm:t>
    </dgm:pt>
    <dgm:pt modelId="{D376689F-B1F9-436D-BC17-2C7D5ED6A631}">
      <dgm:prSet/>
      <dgm:spPr/>
      <dgm:t>
        <a:bodyPr/>
        <a:lstStyle/>
        <a:p>
          <a:r>
            <a:rPr lang="es-ES" dirty="0">
              <a:latin typeface="Times New Roman" panose="02020603050405020304" pitchFamily="18" charset="0"/>
              <a:cs typeface="Times New Roman" panose="02020603050405020304" pitchFamily="18" charset="0"/>
            </a:rPr>
            <a:t>Grasas saturadas Á. Palmítico, 12.3%-19%</a:t>
          </a:r>
        </a:p>
      </dgm:t>
    </dgm:pt>
    <dgm:pt modelId="{320B8615-025C-4D09-AB8B-64046B44B8E4}" type="parTrans" cxnId="{EAA4335F-9952-4218-B690-2488EE711F3C}">
      <dgm:prSet/>
      <dgm:spPr/>
      <dgm:t>
        <a:bodyPr/>
        <a:lstStyle/>
        <a:p>
          <a:endParaRPr lang="es-ES">
            <a:latin typeface="Times New Roman" panose="02020603050405020304" pitchFamily="18" charset="0"/>
            <a:cs typeface="Times New Roman" panose="02020603050405020304" pitchFamily="18" charset="0"/>
          </a:endParaRPr>
        </a:p>
      </dgm:t>
    </dgm:pt>
    <dgm:pt modelId="{D1A36C04-6824-45E9-91C9-4DAD4B0EBE88}" type="sibTrans" cxnId="{EAA4335F-9952-4218-B690-2488EE711F3C}">
      <dgm:prSet/>
      <dgm:spPr/>
      <dgm:t>
        <a:bodyPr/>
        <a:lstStyle/>
        <a:p>
          <a:endParaRPr lang="es-ES">
            <a:latin typeface="Times New Roman" panose="02020603050405020304" pitchFamily="18" charset="0"/>
            <a:cs typeface="Times New Roman" panose="02020603050405020304" pitchFamily="18" charset="0"/>
          </a:endParaRPr>
        </a:p>
      </dgm:t>
    </dgm:pt>
    <dgm:pt modelId="{0C26A088-72B7-4E61-8495-C129E4232A35}">
      <dgm:prSet/>
      <dgm:spPr/>
      <dgm:t>
        <a:bodyPr/>
        <a:lstStyle/>
        <a:p>
          <a:r>
            <a:rPr lang="es-ES">
              <a:latin typeface="Times New Roman" panose="02020603050405020304" pitchFamily="18" charset="0"/>
              <a:cs typeface="Times New Roman" panose="02020603050405020304" pitchFamily="18" charset="0"/>
            </a:rPr>
            <a:t>Grasas mono-insaturadas Á. Oleico 25%-28%</a:t>
          </a:r>
          <a:endParaRPr lang="es-ES" dirty="0">
            <a:latin typeface="Times New Roman" panose="02020603050405020304" pitchFamily="18" charset="0"/>
            <a:cs typeface="Times New Roman" panose="02020603050405020304" pitchFamily="18" charset="0"/>
          </a:endParaRPr>
        </a:p>
      </dgm:t>
    </dgm:pt>
    <dgm:pt modelId="{07C5AC17-F599-473E-B4E9-425F2D561605}" type="parTrans" cxnId="{29C66944-BF93-473C-9D1D-3877AC4381CF}">
      <dgm:prSet/>
      <dgm:spPr/>
      <dgm:t>
        <a:bodyPr/>
        <a:lstStyle/>
        <a:p>
          <a:endParaRPr lang="es-ES">
            <a:latin typeface="Times New Roman" panose="02020603050405020304" pitchFamily="18" charset="0"/>
            <a:cs typeface="Times New Roman" panose="02020603050405020304" pitchFamily="18" charset="0"/>
          </a:endParaRPr>
        </a:p>
      </dgm:t>
    </dgm:pt>
    <dgm:pt modelId="{111F99C9-EE8B-46D7-ADC0-702DD69EEE07}" type="sibTrans" cxnId="{29C66944-BF93-473C-9D1D-3877AC4381CF}">
      <dgm:prSet/>
      <dgm:spPr/>
      <dgm:t>
        <a:bodyPr/>
        <a:lstStyle/>
        <a:p>
          <a:endParaRPr lang="es-ES">
            <a:latin typeface="Times New Roman" panose="02020603050405020304" pitchFamily="18" charset="0"/>
            <a:cs typeface="Times New Roman" panose="02020603050405020304" pitchFamily="18" charset="0"/>
          </a:endParaRPr>
        </a:p>
      </dgm:t>
    </dgm:pt>
    <dgm:pt modelId="{F257B976-AA38-4ECA-8978-53E6C5C793B3}">
      <dgm:prSet/>
      <dgm:spPr/>
      <dgm:t>
        <a:bodyPr/>
        <a:lstStyle/>
        <a:p>
          <a:r>
            <a:rPr lang="es-ES">
              <a:latin typeface="Times New Roman" panose="02020603050405020304" pitchFamily="18" charset="0"/>
              <a:cs typeface="Times New Roman" panose="02020603050405020304" pitchFamily="18" charset="0"/>
            </a:rPr>
            <a:t>Grasas poli-insaturadas Ácido linoleico; 58,3%</a:t>
          </a:r>
          <a:endParaRPr lang="es-ES" dirty="0">
            <a:latin typeface="Times New Roman" panose="02020603050405020304" pitchFamily="18" charset="0"/>
            <a:cs typeface="Times New Roman" panose="02020603050405020304" pitchFamily="18" charset="0"/>
          </a:endParaRPr>
        </a:p>
      </dgm:t>
    </dgm:pt>
    <dgm:pt modelId="{3E57D808-B931-453B-B0CE-CCB99E489A85}" type="parTrans" cxnId="{0F54B8B4-FFC0-42D9-9BE6-B33D0F0DDE87}">
      <dgm:prSet/>
      <dgm:spPr/>
      <dgm:t>
        <a:bodyPr/>
        <a:lstStyle/>
        <a:p>
          <a:endParaRPr lang="es-ES">
            <a:latin typeface="Times New Roman" panose="02020603050405020304" pitchFamily="18" charset="0"/>
            <a:cs typeface="Times New Roman" panose="02020603050405020304" pitchFamily="18" charset="0"/>
          </a:endParaRPr>
        </a:p>
      </dgm:t>
    </dgm:pt>
    <dgm:pt modelId="{86D098A6-F0BC-4CEF-B009-EAE99AAC2E1F}" type="sibTrans" cxnId="{0F54B8B4-FFC0-42D9-9BE6-B33D0F0DDE87}">
      <dgm:prSet/>
      <dgm:spPr/>
      <dgm:t>
        <a:bodyPr/>
        <a:lstStyle/>
        <a:p>
          <a:endParaRPr lang="es-ES">
            <a:latin typeface="Times New Roman" panose="02020603050405020304" pitchFamily="18" charset="0"/>
            <a:cs typeface="Times New Roman" panose="02020603050405020304" pitchFamily="18" charset="0"/>
          </a:endParaRPr>
        </a:p>
      </dgm:t>
    </dgm:pt>
    <dgm:pt modelId="{D5E99D21-F9E5-4ECF-AE6C-AE9B4B5960EF}">
      <dgm:prSet/>
      <dgm:spPr/>
      <dgm:t>
        <a:bodyPr/>
        <a:lstStyle/>
        <a:p>
          <a:r>
            <a:rPr lang="es-ES" dirty="0">
              <a:latin typeface="Times New Roman" panose="02020603050405020304" pitchFamily="18" charset="0"/>
              <a:cs typeface="Times New Roman" panose="02020603050405020304" pitchFamily="18" charset="0"/>
            </a:rPr>
            <a:t>58% y 68% de almidón</a:t>
          </a:r>
        </a:p>
      </dgm:t>
    </dgm:pt>
    <dgm:pt modelId="{00F248B5-9950-4DEF-95A0-D015FFBBEEDB}" type="parTrans" cxnId="{071A616B-F926-4394-8689-AF11F76D8330}">
      <dgm:prSet/>
      <dgm:spPr/>
      <dgm:t>
        <a:bodyPr/>
        <a:lstStyle/>
        <a:p>
          <a:endParaRPr lang="es-ES">
            <a:latin typeface="Times New Roman" panose="02020603050405020304" pitchFamily="18" charset="0"/>
            <a:cs typeface="Times New Roman" panose="02020603050405020304" pitchFamily="18" charset="0"/>
          </a:endParaRPr>
        </a:p>
      </dgm:t>
    </dgm:pt>
    <dgm:pt modelId="{750B2800-88BE-4DA7-8814-FAE70DC2ED32}" type="sibTrans" cxnId="{071A616B-F926-4394-8689-AF11F76D8330}">
      <dgm:prSet/>
      <dgm:spPr/>
      <dgm:t>
        <a:bodyPr/>
        <a:lstStyle/>
        <a:p>
          <a:endParaRPr lang="es-ES">
            <a:latin typeface="Times New Roman" panose="02020603050405020304" pitchFamily="18" charset="0"/>
            <a:cs typeface="Times New Roman" panose="02020603050405020304" pitchFamily="18" charset="0"/>
          </a:endParaRPr>
        </a:p>
      </dgm:t>
    </dgm:pt>
    <dgm:pt modelId="{A0E4D779-7D0E-4713-B9E2-409E8330E5D6}">
      <dgm:prSet/>
      <dgm:spPr/>
      <dgm:t>
        <a:bodyPr/>
        <a:lstStyle/>
        <a:p>
          <a:r>
            <a:rPr lang="es-ES" dirty="0">
              <a:latin typeface="Times New Roman" panose="02020603050405020304" pitchFamily="18" charset="0"/>
              <a:cs typeface="Times New Roman" panose="02020603050405020304" pitchFamily="18" charset="0"/>
            </a:rPr>
            <a:t>Los hidratos de carbono tiene efectos hipoglucémicos.</a:t>
          </a:r>
        </a:p>
      </dgm:t>
    </dgm:pt>
    <dgm:pt modelId="{8EB818DE-E565-4261-BF69-73434148D039}" type="parTrans" cxnId="{053402AD-A9D9-4ADB-A2C6-869218CEB6F5}">
      <dgm:prSet/>
      <dgm:spPr/>
      <dgm:t>
        <a:bodyPr/>
        <a:lstStyle/>
        <a:p>
          <a:endParaRPr lang="es-ES">
            <a:latin typeface="Times New Roman" panose="02020603050405020304" pitchFamily="18" charset="0"/>
            <a:cs typeface="Times New Roman" panose="02020603050405020304" pitchFamily="18" charset="0"/>
          </a:endParaRPr>
        </a:p>
      </dgm:t>
    </dgm:pt>
    <dgm:pt modelId="{24E03FB2-F59B-4DEE-94CB-F5C693DEC06C}" type="sibTrans" cxnId="{053402AD-A9D9-4ADB-A2C6-869218CEB6F5}">
      <dgm:prSet/>
      <dgm:spPr/>
      <dgm:t>
        <a:bodyPr/>
        <a:lstStyle/>
        <a:p>
          <a:endParaRPr lang="es-ES">
            <a:latin typeface="Times New Roman" panose="02020603050405020304" pitchFamily="18" charset="0"/>
            <a:cs typeface="Times New Roman" panose="02020603050405020304" pitchFamily="18" charset="0"/>
          </a:endParaRPr>
        </a:p>
      </dgm:t>
    </dgm:pt>
    <dgm:pt modelId="{9BE5F939-DC7C-4059-A75D-8639AA7DBF05}">
      <dgm:prSet/>
      <dgm:spPr/>
      <dgm:t>
        <a:bodyPr/>
        <a:lstStyle/>
        <a:p>
          <a:r>
            <a:rPr lang="es-ES" u="sng" dirty="0">
              <a:latin typeface="Times New Roman" panose="02020603050405020304" pitchFamily="18" charset="0"/>
              <a:cs typeface="Times New Roman" panose="02020603050405020304" pitchFamily="18" charset="0"/>
            </a:rPr>
            <a:t>Retrogradación</a:t>
          </a:r>
          <a:endParaRPr lang="es-ES" dirty="0">
            <a:latin typeface="Times New Roman" panose="02020603050405020304" pitchFamily="18" charset="0"/>
            <a:cs typeface="Times New Roman" panose="02020603050405020304" pitchFamily="18" charset="0"/>
          </a:endParaRPr>
        </a:p>
      </dgm:t>
    </dgm:pt>
    <dgm:pt modelId="{0B565B8B-E26C-458F-8BAC-123FAF2D5338}" type="parTrans" cxnId="{0E745C70-3FD9-462B-A625-A842C2158E0C}">
      <dgm:prSet/>
      <dgm:spPr/>
      <dgm:t>
        <a:bodyPr/>
        <a:lstStyle/>
        <a:p>
          <a:endParaRPr lang="es-ES">
            <a:latin typeface="Times New Roman" panose="02020603050405020304" pitchFamily="18" charset="0"/>
            <a:cs typeface="Times New Roman" panose="02020603050405020304" pitchFamily="18" charset="0"/>
          </a:endParaRPr>
        </a:p>
      </dgm:t>
    </dgm:pt>
    <dgm:pt modelId="{46EE12D0-68EE-47C6-A852-F2797FDD18F6}" type="sibTrans" cxnId="{0E745C70-3FD9-462B-A625-A842C2158E0C}">
      <dgm:prSet/>
      <dgm:spPr/>
      <dgm:t>
        <a:bodyPr/>
        <a:lstStyle/>
        <a:p>
          <a:endParaRPr lang="es-ES">
            <a:latin typeface="Times New Roman" panose="02020603050405020304" pitchFamily="18" charset="0"/>
            <a:cs typeface="Times New Roman" panose="02020603050405020304" pitchFamily="18" charset="0"/>
          </a:endParaRPr>
        </a:p>
      </dgm:t>
    </dgm:pt>
    <dgm:pt modelId="{C3D0143F-56A2-41EC-A0C7-CB9E3B45D257}" type="pres">
      <dgm:prSet presAssocID="{4E5A5964-8B6E-4468-B9E9-3DEA7D6FAAD4}" presName="Name0" presStyleCnt="0">
        <dgm:presLayoutVars>
          <dgm:dir/>
          <dgm:animLvl val="lvl"/>
          <dgm:resizeHandles val="exact"/>
        </dgm:presLayoutVars>
      </dgm:prSet>
      <dgm:spPr/>
    </dgm:pt>
    <dgm:pt modelId="{62F0BA8E-2BBC-419A-B21B-3042F0BE91AF}" type="pres">
      <dgm:prSet presAssocID="{A36E561E-68FF-4B7E-A4C0-EAED7DE7A711}" presName="composite" presStyleCnt="0"/>
      <dgm:spPr/>
    </dgm:pt>
    <dgm:pt modelId="{6C48EAF9-05A7-4AC4-8727-F5E9A18E0B77}" type="pres">
      <dgm:prSet presAssocID="{A36E561E-68FF-4B7E-A4C0-EAED7DE7A711}" presName="parTx" presStyleLbl="alignNode1" presStyleIdx="0" presStyleCnt="4">
        <dgm:presLayoutVars>
          <dgm:chMax val="0"/>
          <dgm:chPref val="0"/>
          <dgm:bulletEnabled val="1"/>
        </dgm:presLayoutVars>
      </dgm:prSet>
      <dgm:spPr/>
    </dgm:pt>
    <dgm:pt modelId="{3416E89E-5DA2-41DA-AE47-CE1015D27A7D}" type="pres">
      <dgm:prSet presAssocID="{A36E561E-68FF-4B7E-A4C0-EAED7DE7A711}" presName="desTx" presStyleLbl="alignAccFollowNode1" presStyleIdx="0" presStyleCnt="4">
        <dgm:presLayoutVars>
          <dgm:bulletEnabled val="1"/>
        </dgm:presLayoutVars>
      </dgm:prSet>
      <dgm:spPr/>
    </dgm:pt>
    <dgm:pt modelId="{0B4E6948-1FF4-4E0B-9AEB-7D1E5F2771A8}" type="pres">
      <dgm:prSet presAssocID="{75E69DA0-C9D4-4184-8CBC-34612CFB96BF}" presName="space" presStyleCnt="0"/>
      <dgm:spPr/>
    </dgm:pt>
    <dgm:pt modelId="{4B05928F-E063-4433-8BDC-95B196F92C02}" type="pres">
      <dgm:prSet presAssocID="{BF444C33-0A08-4D34-89EE-72ACDCF580F8}" presName="composite" presStyleCnt="0"/>
      <dgm:spPr/>
    </dgm:pt>
    <dgm:pt modelId="{F7EBF26F-C381-43E1-9A3F-6B0577DCC3D1}" type="pres">
      <dgm:prSet presAssocID="{BF444C33-0A08-4D34-89EE-72ACDCF580F8}" presName="parTx" presStyleLbl="alignNode1" presStyleIdx="1" presStyleCnt="4">
        <dgm:presLayoutVars>
          <dgm:chMax val="0"/>
          <dgm:chPref val="0"/>
          <dgm:bulletEnabled val="1"/>
        </dgm:presLayoutVars>
      </dgm:prSet>
      <dgm:spPr/>
    </dgm:pt>
    <dgm:pt modelId="{49D16CA2-8033-4A73-8A41-A2B8FD7C6593}" type="pres">
      <dgm:prSet presAssocID="{BF444C33-0A08-4D34-89EE-72ACDCF580F8}" presName="desTx" presStyleLbl="alignAccFollowNode1" presStyleIdx="1" presStyleCnt="4">
        <dgm:presLayoutVars>
          <dgm:bulletEnabled val="1"/>
        </dgm:presLayoutVars>
      </dgm:prSet>
      <dgm:spPr/>
    </dgm:pt>
    <dgm:pt modelId="{731A188E-DF37-4324-862D-9449B00BF237}" type="pres">
      <dgm:prSet presAssocID="{8A770DCB-C00E-475A-B168-F6C8C190AD36}" presName="space" presStyleCnt="0"/>
      <dgm:spPr/>
    </dgm:pt>
    <dgm:pt modelId="{02DD14EC-0685-4F88-8253-58C067901D35}" type="pres">
      <dgm:prSet presAssocID="{DFA3FBD4-F5DE-4681-9B52-AADFB635CBC6}" presName="composite" presStyleCnt="0"/>
      <dgm:spPr/>
    </dgm:pt>
    <dgm:pt modelId="{AE346C7F-A8E6-45E0-A088-6B9EF76E62DB}" type="pres">
      <dgm:prSet presAssocID="{DFA3FBD4-F5DE-4681-9B52-AADFB635CBC6}" presName="parTx" presStyleLbl="alignNode1" presStyleIdx="2" presStyleCnt="4">
        <dgm:presLayoutVars>
          <dgm:chMax val="0"/>
          <dgm:chPref val="0"/>
          <dgm:bulletEnabled val="1"/>
        </dgm:presLayoutVars>
      </dgm:prSet>
      <dgm:spPr/>
    </dgm:pt>
    <dgm:pt modelId="{9969A583-86FD-438D-A625-CF5503811C11}" type="pres">
      <dgm:prSet presAssocID="{DFA3FBD4-F5DE-4681-9B52-AADFB635CBC6}" presName="desTx" presStyleLbl="alignAccFollowNode1" presStyleIdx="2" presStyleCnt="4">
        <dgm:presLayoutVars>
          <dgm:bulletEnabled val="1"/>
        </dgm:presLayoutVars>
      </dgm:prSet>
      <dgm:spPr/>
    </dgm:pt>
    <dgm:pt modelId="{C5D41D55-303F-4E21-92F8-54DB0AE17B9F}" type="pres">
      <dgm:prSet presAssocID="{DD5447B2-5136-4791-9162-3C5EBFD7ED35}" presName="space" presStyleCnt="0"/>
      <dgm:spPr/>
    </dgm:pt>
    <dgm:pt modelId="{E20F2236-4185-4F80-A30A-A047A002CAE3}" type="pres">
      <dgm:prSet presAssocID="{4559931E-FC98-4ACC-B149-8D7D7F1CF014}" presName="composite" presStyleCnt="0"/>
      <dgm:spPr/>
    </dgm:pt>
    <dgm:pt modelId="{66F33837-B568-44A6-BED5-DF249A3200AF}" type="pres">
      <dgm:prSet presAssocID="{4559931E-FC98-4ACC-B149-8D7D7F1CF014}" presName="parTx" presStyleLbl="alignNode1" presStyleIdx="3" presStyleCnt="4">
        <dgm:presLayoutVars>
          <dgm:chMax val="0"/>
          <dgm:chPref val="0"/>
          <dgm:bulletEnabled val="1"/>
        </dgm:presLayoutVars>
      </dgm:prSet>
      <dgm:spPr/>
    </dgm:pt>
    <dgm:pt modelId="{F382A658-419D-4F5E-9E40-D0EBEC5E26C7}" type="pres">
      <dgm:prSet presAssocID="{4559931E-FC98-4ACC-B149-8D7D7F1CF014}" presName="desTx" presStyleLbl="alignAccFollowNode1" presStyleIdx="3" presStyleCnt="4">
        <dgm:presLayoutVars>
          <dgm:bulletEnabled val="1"/>
        </dgm:presLayoutVars>
      </dgm:prSet>
      <dgm:spPr/>
    </dgm:pt>
  </dgm:ptLst>
  <dgm:cxnLst>
    <dgm:cxn modelId="{274E4716-46A9-4793-8D73-D96E3934584B}" type="presOf" srcId="{9BE5F939-DC7C-4059-A75D-8639AA7DBF05}" destId="{F382A658-419D-4F5E-9E40-D0EBEC5E26C7}" srcOrd="0" destOrd="2" presId="urn:microsoft.com/office/officeart/2005/8/layout/hList1"/>
    <dgm:cxn modelId="{F06B1E19-9363-48F9-B22A-B6C77BED08A1}" type="presOf" srcId="{AA34A3EE-322F-437E-8ED4-1E4ABBEB93F6}" destId="{49D16CA2-8033-4A73-8A41-A2B8FD7C6593}" srcOrd="0" destOrd="0" presId="urn:microsoft.com/office/officeart/2005/8/layout/hList1"/>
    <dgm:cxn modelId="{F95DB420-52BA-4CC1-AE3B-B4225137C918}" srcId="{A36E561E-68FF-4B7E-A4C0-EAED7DE7A711}" destId="{D1B01D9C-2B88-473B-B503-C7B8880EE39E}" srcOrd="0" destOrd="0" parTransId="{34621B40-C3D9-42EA-84FD-1BF280204FC9}" sibTransId="{87DB6A66-FEC6-4909-AC30-5D1C8D14F31E}"/>
    <dgm:cxn modelId="{584F342B-6A6D-4783-8F87-46CABDE69D8E}" srcId="{4E5A5964-8B6E-4468-B9E9-3DEA7D6FAAD4}" destId="{4559931E-FC98-4ACC-B149-8D7D7F1CF014}" srcOrd="3" destOrd="0" parTransId="{3F6A52AB-CFBD-4A3C-BBA1-21E6C8190622}" sibTransId="{8EAEB95B-661A-4DB0-A6C3-DAD25D19E73B}"/>
    <dgm:cxn modelId="{800E363F-0E74-4C66-B7A6-174C1F20E362}" type="presOf" srcId="{D376689F-B1F9-436D-BC17-2C7D5ED6A631}" destId="{9969A583-86FD-438D-A625-CF5503811C11}" srcOrd="0" destOrd="0" presId="urn:microsoft.com/office/officeart/2005/8/layout/hList1"/>
    <dgm:cxn modelId="{EAA4335F-9952-4218-B690-2488EE711F3C}" srcId="{DFA3FBD4-F5DE-4681-9B52-AADFB635CBC6}" destId="{D376689F-B1F9-436D-BC17-2C7D5ED6A631}" srcOrd="0" destOrd="0" parTransId="{320B8615-025C-4D09-AB8B-64046B44B8E4}" sibTransId="{D1A36C04-6824-45E9-91C9-4DAD4B0EBE88}"/>
    <dgm:cxn modelId="{29C66944-BF93-473C-9D1D-3877AC4381CF}" srcId="{DFA3FBD4-F5DE-4681-9B52-AADFB635CBC6}" destId="{0C26A088-72B7-4E61-8495-C129E4232A35}" srcOrd="1" destOrd="0" parTransId="{07C5AC17-F599-473E-B4E9-425F2D561605}" sibTransId="{111F99C9-EE8B-46D7-ADC0-702DD69EEE07}"/>
    <dgm:cxn modelId="{071A616B-F926-4394-8689-AF11F76D8330}" srcId="{4559931E-FC98-4ACC-B149-8D7D7F1CF014}" destId="{D5E99D21-F9E5-4ECF-AE6C-AE9B4B5960EF}" srcOrd="0" destOrd="0" parTransId="{00F248B5-9950-4DEF-95A0-D015FFBBEEDB}" sibTransId="{750B2800-88BE-4DA7-8814-FAE70DC2ED32}"/>
    <dgm:cxn modelId="{0E745C70-3FD9-462B-A625-A842C2158E0C}" srcId="{4559931E-FC98-4ACC-B149-8D7D7F1CF014}" destId="{9BE5F939-DC7C-4059-A75D-8639AA7DBF05}" srcOrd="2" destOrd="0" parTransId="{0B565B8B-E26C-458F-8BAC-123FAF2D5338}" sibTransId="{46EE12D0-68EE-47C6-A852-F2797FDD18F6}"/>
    <dgm:cxn modelId="{EB718154-0357-4013-BFBA-8D78B93DCB31}" type="presOf" srcId="{F257B976-AA38-4ECA-8978-53E6C5C793B3}" destId="{9969A583-86FD-438D-A625-CF5503811C11}" srcOrd="0" destOrd="2" presId="urn:microsoft.com/office/officeart/2005/8/layout/hList1"/>
    <dgm:cxn modelId="{503C0459-A192-4149-9DEF-055C58D5A221}" type="presOf" srcId="{D5E99D21-F9E5-4ECF-AE6C-AE9B4B5960EF}" destId="{F382A658-419D-4F5E-9E40-D0EBEC5E26C7}" srcOrd="0" destOrd="0" presId="urn:microsoft.com/office/officeart/2005/8/layout/hList1"/>
    <dgm:cxn modelId="{C235915A-EAE5-4DEF-8FF5-2924F56E4DDE}" srcId="{4E5A5964-8B6E-4468-B9E9-3DEA7D6FAAD4}" destId="{BF444C33-0A08-4D34-89EE-72ACDCF580F8}" srcOrd="1" destOrd="0" parTransId="{4C011FD3-7E55-4389-8227-C7789358285C}" sibTransId="{8A770DCB-C00E-475A-B168-F6C8C190AD36}"/>
    <dgm:cxn modelId="{D0DD2684-A602-4C76-92DE-D1108383DC47}" srcId="{4E5A5964-8B6E-4468-B9E9-3DEA7D6FAAD4}" destId="{DFA3FBD4-F5DE-4681-9B52-AADFB635CBC6}" srcOrd="2" destOrd="0" parTransId="{B4472CF8-F065-4362-973C-A7B142748182}" sibTransId="{DD5447B2-5136-4791-9162-3C5EBFD7ED35}"/>
    <dgm:cxn modelId="{4903658A-570D-43D6-9068-8ADB83F58E55}" type="presOf" srcId="{4559931E-FC98-4ACC-B149-8D7D7F1CF014}" destId="{66F33837-B568-44A6-BED5-DF249A3200AF}" srcOrd="0" destOrd="0" presId="urn:microsoft.com/office/officeart/2005/8/layout/hList1"/>
    <dgm:cxn modelId="{017BB995-7833-4C2E-8E9D-813600210A0D}" type="presOf" srcId="{DFA3FBD4-F5DE-4681-9B52-AADFB635CBC6}" destId="{AE346C7F-A8E6-45E0-A088-6B9EF76E62DB}" srcOrd="0" destOrd="0" presId="urn:microsoft.com/office/officeart/2005/8/layout/hList1"/>
    <dgm:cxn modelId="{DF7FE89A-CC0A-4B64-B4C7-251C19C35D83}" srcId="{4E5A5964-8B6E-4468-B9E9-3DEA7D6FAAD4}" destId="{A36E561E-68FF-4B7E-A4C0-EAED7DE7A711}" srcOrd="0" destOrd="0" parTransId="{82A037D3-59D4-4683-84BD-FD48A8703D1A}" sibTransId="{75E69DA0-C9D4-4184-8CBC-34612CFB96BF}"/>
    <dgm:cxn modelId="{2F9411A5-5D49-4D0D-B3AF-8857FAF19016}" srcId="{BF444C33-0A08-4D34-89EE-72ACDCF580F8}" destId="{AA34A3EE-322F-437E-8ED4-1E4ABBEB93F6}" srcOrd="0" destOrd="0" parTransId="{8E233826-0737-448D-9BDA-0BBEDCE00B87}" sibTransId="{BBF479B9-5F74-4584-8491-D760295EB5EB}"/>
    <dgm:cxn modelId="{053402AD-A9D9-4ADB-A2C6-869218CEB6F5}" srcId="{4559931E-FC98-4ACC-B149-8D7D7F1CF014}" destId="{A0E4D779-7D0E-4713-B9E2-409E8330E5D6}" srcOrd="1" destOrd="0" parTransId="{8EB818DE-E565-4261-BF69-73434148D039}" sibTransId="{24E03FB2-F59B-4DEE-94CB-F5C693DEC06C}"/>
    <dgm:cxn modelId="{0F54B8B4-FFC0-42D9-9BE6-B33D0F0DDE87}" srcId="{DFA3FBD4-F5DE-4681-9B52-AADFB635CBC6}" destId="{F257B976-AA38-4ECA-8978-53E6C5C793B3}" srcOrd="2" destOrd="0" parTransId="{3E57D808-B931-453B-B0CE-CCB99E489A85}" sibTransId="{86D098A6-F0BC-4CEF-B009-EAE99AAC2E1F}"/>
    <dgm:cxn modelId="{102FA5C1-F9E8-47E6-B923-758EDB1C8B9E}" type="presOf" srcId="{D1B01D9C-2B88-473B-B503-C7B8880EE39E}" destId="{3416E89E-5DA2-41DA-AE47-CE1015D27A7D}" srcOrd="0" destOrd="0" presId="urn:microsoft.com/office/officeart/2005/8/layout/hList1"/>
    <dgm:cxn modelId="{C1EB1DC2-7956-433F-B948-406A195A8C32}" type="presOf" srcId="{BF444C33-0A08-4D34-89EE-72ACDCF580F8}" destId="{F7EBF26F-C381-43E1-9A3F-6B0577DCC3D1}" srcOrd="0" destOrd="0" presId="urn:microsoft.com/office/officeart/2005/8/layout/hList1"/>
    <dgm:cxn modelId="{8DCE0DD3-A5FF-40B6-9C0F-FE103D8E44E4}" type="presOf" srcId="{A36E561E-68FF-4B7E-A4C0-EAED7DE7A711}" destId="{6C48EAF9-05A7-4AC4-8727-F5E9A18E0B77}" srcOrd="0" destOrd="0" presId="urn:microsoft.com/office/officeart/2005/8/layout/hList1"/>
    <dgm:cxn modelId="{D6B9D5D8-D9D9-433E-AF01-710A6F497D23}" type="presOf" srcId="{A0E4D779-7D0E-4713-B9E2-409E8330E5D6}" destId="{F382A658-419D-4F5E-9E40-D0EBEC5E26C7}" srcOrd="0" destOrd="1" presId="urn:microsoft.com/office/officeart/2005/8/layout/hList1"/>
    <dgm:cxn modelId="{6B3CA5FB-2ADD-4DEF-A778-8BD08555CF5D}" type="presOf" srcId="{4E5A5964-8B6E-4468-B9E9-3DEA7D6FAAD4}" destId="{C3D0143F-56A2-41EC-A0C7-CB9E3B45D257}" srcOrd="0" destOrd="0" presId="urn:microsoft.com/office/officeart/2005/8/layout/hList1"/>
    <dgm:cxn modelId="{49C4A9FC-0EA9-4BE2-973D-12B780EF3B19}" type="presOf" srcId="{0C26A088-72B7-4E61-8495-C129E4232A35}" destId="{9969A583-86FD-438D-A625-CF5503811C11}" srcOrd="0" destOrd="1" presId="urn:microsoft.com/office/officeart/2005/8/layout/hList1"/>
    <dgm:cxn modelId="{83E203A9-E39E-42DA-A33A-3E828A2AC263}" type="presParOf" srcId="{C3D0143F-56A2-41EC-A0C7-CB9E3B45D257}" destId="{62F0BA8E-2BBC-419A-B21B-3042F0BE91AF}" srcOrd="0" destOrd="0" presId="urn:microsoft.com/office/officeart/2005/8/layout/hList1"/>
    <dgm:cxn modelId="{8F8813D8-565D-40CD-B952-632E92151A97}" type="presParOf" srcId="{62F0BA8E-2BBC-419A-B21B-3042F0BE91AF}" destId="{6C48EAF9-05A7-4AC4-8727-F5E9A18E0B77}" srcOrd="0" destOrd="0" presId="urn:microsoft.com/office/officeart/2005/8/layout/hList1"/>
    <dgm:cxn modelId="{CD988738-99FE-473E-971C-68F2A747F19A}" type="presParOf" srcId="{62F0BA8E-2BBC-419A-B21B-3042F0BE91AF}" destId="{3416E89E-5DA2-41DA-AE47-CE1015D27A7D}" srcOrd="1" destOrd="0" presId="urn:microsoft.com/office/officeart/2005/8/layout/hList1"/>
    <dgm:cxn modelId="{E8D1722E-E36B-467E-AF1F-A230DB2E0B16}" type="presParOf" srcId="{C3D0143F-56A2-41EC-A0C7-CB9E3B45D257}" destId="{0B4E6948-1FF4-4E0B-9AEB-7D1E5F2771A8}" srcOrd="1" destOrd="0" presId="urn:microsoft.com/office/officeart/2005/8/layout/hList1"/>
    <dgm:cxn modelId="{A0E6EF1A-3188-44A0-A59B-B18D9FB5B341}" type="presParOf" srcId="{C3D0143F-56A2-41EC-A0C7-CB9E3B45D257}" destId="{4B05928F-E063-4433-8BDC-95B196F92C02}" srcOrd="2" destOrd="0" presId="urn:microsoft.com/office/officeart/2005/8/layout/hList1"/>
    <dgm:cxn modelId="{B1D18C49-A868-42B0-B376-9B6CE276A3A0}" type="presParOf" srcId="{4B05928F-E063-4433-8BDC-95B196F92C02}" destId="{F7EBF26F-C381-43E1-9A3F-6B0577DCC3D1}" srcOrd="0" destOrd="0" presId="urn:microsoft.com/office/officeart/2005/8/layout/hList1"/>
    <dgm:cxn modelId="{4A4DD7A8-31C1-43B6-8C2B-9B01BDC5F4D8}" type="presParOf" srcId="{4B05928F-E063-4433-8BDC-95B196F92C02}" destId="{49D16CA2-8033-4A73-8A41-A2B8FD7C6593}" srcOrd="1" destOrd="0" presId="urn:microsoft.com/office/officeart/2005/8/layout/hList1"/>
    <dgm:cxn modelId="{4B99A6CC-D37A-4761-8151-75A3F5D2C09E}" type="presParOf" srcId="{C3D0143F-56A2-41EC-A0C7-CB9E3B45D257}" destId="{731A188E-DF37-4324-862D-9449B00BF237}" srcOrd="3" destOrd="0" presId="urn:microsoft.com/office/officeart/2005/8/layout/hList1"/>
    <dgm:cxn modelId="{43DB5277-8BE2-4277-B981-1D9849F05376}" type="presParOf" srcId="{C3D0143F-56A2-41EC-A0C7-CB9E3B45D257}" destId="{02DD14EC-0685-4F88-8253-58C067901D35}" srcOrd="4" destOrd="0" presId="urn:microsoft.com/office/officeart/2005/8/layout/hList1"/>
    <dgm:cxn modelId="{0DC5625C-F256-4893-8264-89E245722A74}" type="presParOf" srcId="{02DD14EC-0685-4F88-8253-58C067901D35}" destId="{AE346C7F-A8E6-45E0-A088-6B9EF76E62DB}" srcOrd="0" destOrd="0" presId="urn:microsoft.com/office/officeart/2005/8/layout/hList1"/>
    <dgm:cxn modelId="{660425E1-0091-415D-8911-25C7ABDD526E}" type="presParOf" srcId="{02DD14EC-0685-4F88-8253-58C067901D35}" destId="{9969A583-86FD-438D-A625-CF5503811C11}" srcOrd="1" destOrd="0" presId="urn:microsoft.com/office/officeart/2005/8/layout/hList1"/>
    <dgm:cxn modelId="{CD303456-7E26-4C7A-B21C-545200DFB3BF}" type="presParOf" srcId="{C3D0143F-56A2-41EC-A0C7-CB9E3B45D257}" destId="{C5D41D55-303F-4E21-92F8-54DB0AE17B9F}" srcOrd="5" destOrd="0" presId="urn:microsoft.com/office/officeart/2005/8/layout/hList1"/>
    <dgm:cxn modelId="{324D0930-3820-441B-969F-99E64E5F3277}" type="presParOf" srcId="{C3D0143F-56A2-41EC-A0C7-CB9E3B45D257}" destId="{E20F2236-4185-4F80-A30A-A047A002CAE3}" srcOrd="6" destOrd="0" presId="urn:microsoft.com/office/officeart/2005/8/layout/hList1"/>
    <dgm:cxn modelId="{FD8033B0-FDCE-44CA-98C7-C43030A6BFFC}" type="presParOf" srcId="{E20F2236-4185-4F80-A30A-A047A002CAE3}" destId="{66F33837-B568-44A6-BED5-DF249A3200AF}" srcOrd="0" destOrd="0" presId="urn:microsoft.com/office/officeart/2005/8/layout/hList1"/>
    <dgm:cxn modelId="{1AFE2D8C-07A4-45BE-BE59-4BB0D6F5F137}" type="presParOf" srcId="{E20F2236-4185-4F80-A30A-A047A002CAE3}" destId="{F382A658-419D-4F5E-9E40-D0EBEC5E26C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E244D9-D6F4-48B0-BAFB-07CD8034AF8E}" type="doc">
      <dgm:prSet loTypeId="urn:microsoft.com/office/officeart/2005/8/layout/vList3" loCatId="list" qsTypeId="urn:microsoft.com/office/officeart/2005/8/quickstyle/simple2" qsCatId="simple" csTypeId="urn:microsoft.com/office/officeart/2005/8/colors/accent4_2" csCatId="accent4" phldr="1"/>
      <dgm:spPr/>
      <dgm:t>
        <a:bodyPr/>
        <a:lstStyle/>
        <a:p>
          <a:endParaRPr lang="es-ES"/>
        </a:p>
      </dgm:t>
    </dgm:pt>
    <dgm:pt modelId="{C15BF367-B27E-480F-A8E7-CE3807D48209}">
      <dgm:prSet phldrT="[Texto]" custT="1"/>
      <dgm:spPr/>
      <dgm:t>
        <a:bodyPr/>
        <a:lstStyle/>
        <a:p>
          <a:pPr algn="l"/>
          <a:r>
            <a:rPr lang="es-ES" sz="2800" dirty="0">
              <a:latin typeface="Times New Roman" panose="02020603050405020304" pitchFamily="18" charset="0"/>
              <a:cs typeface="Times New Roman" panose="02020603050405020304" pitchFamily="18" charset="0"/>
            </a:rPr>
            <a:t>A las hojas, se las conoce como quintoniles</a:t>
          </a:r>
          <a:br>
            <a:rPr lang="es-ES" sz="2800" dirty="0">
              <a:latin typeface="Times New Roman" panose="02020603050405020304" pitchFamily="18" charset="0"/>
              <a:cs typeface="Times New Roman" panose="02020603050405020304" pitchFamily="18" charset="0"/>
            </a:rPr>
          </a:br>
          <a:r>
            <a:rPr lang="es-ES" sz="2800" dirty="0">
              <a:latin typeface="Times New Roman" panose="02020603050405020304" pitchFamily="18" charset="0"/>
              <a:cs typeface="Times New Roman" panose="02020603050405020304" pitchFamily="18" charset="0"/>
            </a:rPr>
            <a:t>Buena textura, sabor y calidad nutricional</a:t>
          </a:r>
        </a:p>
      </dgm:t>
    </dgm:pt>
    <dgm:pt modelId="{E33701CE-F953-4C43-8304-A67C323083E3}" type="parTrans" cxnId="{4D0C3E59-0882-42F3-B0CE-479E8C45135E}">
      <dgm:prSet/>
      <dgm:spPr/>
      <dgm:t>
        <a:bodyPr/>
        <a:lstStyle/>
        <a:p>
          <a:endParaRPr lang="es-ES"/>
        </a:p>
      </dgm:t>
    </dgm:pt>
    <dgm:pt modelId="{6109396C-9570-4684-8CA6-6F649B6AE29D}" type="sibTrans" cxnId="{4D0C3E59-0882-42F3-B0CE-479E8C45135E}">
      <dgm:prSet/>
      <dgm:spPr/>
      <dgm:t>
        <a:bodyPr/>
        <a:lstStyle/>
        <a:p>
          <a:endParaRPr lang="es-ES"/>
        </a:p>
      </dgm:t>
    </dgm:pt>
    <dgm:pt modelId="{293734AF-4814-40D7-A1AD-61B20DD678D9}">
      <dgm:prSet phldrT="[Texto]" custT="1"/>
      <dgm:spPr/>
      <dgm:t>
        <a:bodyPr/>
        <a:lstStyle/>
        <a:p>
          <a:pPr algn="l"/>
          <a:r>
            <a:rPr lang="es-ES" sz="2400" dirty="0">
              <a:latin typeface="Times New Roman" panose="02020603050405020304" pitchFamily="18" charset="0"/>
              <a:cs typeface="Times New Roman" panose="02020603050405020304" pitchFamily="18" charset="0"/>
            </a:rPr>
            <a:t>Consumir 2 a 3 meses esto debido a la mayor cantidad de carotenos y una menor cantidad de fibra</a:t>
          </a:r>
        </a:p>
        <a:p>
          <a:pPr algn="l"/>
          <a:r>
            <a:rPr lang="es-ES" sz="2400" dirty="0">
              <a:latin typeface="Times New Roman" panose="02020603050405020304" pitchFamily="18" charset="0"/>
              <a:cs typeface="Times New Roman" panose="02020603050405020304" pitchFamily="18" charset="0"/>
            </a:rPr>
            <a:t>Existe una restricción al consumir las hojas en estado fresco</a:t>
          </a:r>
        </a:p>
      </dgm:t>
    </dgm:pt>
    <dgm:pt modelId="{70A3FBD9-353D-41F8-AF4F-0512CFBCEC09}" type="parTrans" cxnId="{F76DC6CC-09C0-408E-9548-DEE846AFA904}">
      <dgm:prSet/>
      <dgm:spPr/>
      <dgm:t>
        <a:bodyPr/>
        <a:lstStyle/>
        <a:p>
          <a:endParaRPr lang="es-ES"/>
        </a:p>
      </dgm:t>
    </dgm:pt>
    <dgm:pt modelId="{4FD35105-2981-412D-8092-EFCE1E60F540}" type="sibTrans" cxnId="{F76DC6CC-09C0-408E-9548-DEE846AFA904}">
      <dgm:prSet/>
      <dgm:spPr/>
      <dgm:t>
        <a:bodyPr/>
        <a:lstStyle/>
        <a:p>
          <a:endParaRPr lang="es-ES"/>
        </a:p>
      </dgm:t>
    </dgm:pt>
    <dgm:pt modelId="{9907AFC9-E8C5-41F1-8B28-207B8A65E544}">
      <dgm:prSet phldrT="[Texto]" custT="1"/>
      <dgm:spPr/>
      <dgm:t>
        <a:bodyPr/>
        <a:lstStyle/>
        <a:p>
          <a:pPr algn="l"/>
          <a:r>
            <a:rPr lang="es-ES" sz="2400" dirty="0">
              <a:latin typeface="Times New Roman" panose="02020603050405020304" pitchFamily="18" charset="0"/>
              <a:cs typeface="Times New Roman" panose="02020603050405020304" pitchFamily="18" charset="0"/>
            </a:rPr>
            <a:t>Ácido oxálico, este disminuye la biodisponibilidad del calcio</a:t>
          </a:r>
        </a:p>
        <a:p>
          <a:pPr algn="l"/>
          <a:r>
            <a:rPr lang="es-ES" sz="2400" dirty="0">
              <a:latin typeface="Times New Roman" panose="02020603050405020304" pitchFamily="18" charset="0"/>
              <a:cs typeface="Times New Roman" panose="02020603050405020304" pitchFamily="18" charset="0"/>
            </a:rPr>
            <a:t>Correcto método de procesamiento térmico</a:t>
          </a:r>
        </a:p>
      </dgm:t>
    </dgm:pt>
    <dgm:pt modelId="{572D3970-3678-4272-9025-EF6219ACD61E}" type="parTrans" cxnId="{91370424-3D3E-4C29-962D-3B8DDD1B5532}">
      <dgm:prSet/>
      <dgm:spPr/>
      <dgm:t>
        <a:bodyPr/>
        <a:lstStyle/>
        <a:p>
          <a:endParaRPr lang="es-ES"/>
        </a:p>
      </dgm:t>
    </dgm:pt>
    <dgm:pt modelId="{3C51A9B6-FA0A-4E34-B54F-DBB0D3A1CDAF}" type="sibTrans" cxnId="{91370424-3D3E-4C29-962D-3B8DDD1B5532}">
      <dgm:prSet/>
      <dgm:spPr/>
      <dgm:t>
        <a:bodyPr/>
        <a:lstStyle/>
        <a:p>
          <a:endParaRPr lang="es-ES"/>
        </a:p>
      </dgm:t>
    </dgm:pt>
    <dgm:pt modelId="{865990DC-6727-419B-A8C2-4647A84D0D2F}" type="pres">
      <dgm:prSet presAssocID="{9CE244D9-D6F4-48B0-BAFB-07CD8034AF8E}" presName="linearFlow" presStyleCnt="0">
        <dgm:presLayoutVars>
          <dgm:dir/>
          <dgm:resizeHandles val="exact"/>
        </dgm:presLayoutVars>
      </dgm:prSet>
      <dgm:spPr/>
    </dgm:pt>
    <dgm:pt modelId="{C622FBFC-7974-4A9C-9A72-66C1572C1684}" type="pres">
      <dgm:prSet presAssocID="{C15BF367-B27E-480F-A8E7-CE3807D48209}" presName="composite" presStyleCnt="0"/>
      <dgm:spPr/>
    </dgm:pt>
    <dgm:pt modelId="{7D08ADD6-4723-4D70-AF79-2FE1D29717F1}" type="pres">
      <dgm:prSet presAssocID="{C15BF367-B27E-480F-A8E7-CE3807D48209}" presName="imgShp" presStyleLbl="fgImgPlace1" presStyleIdx="0" presStyleCnt="3" custScaleX="137001" custScaleY="126680"/>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8000" r="-42141" b="-17750"/>
          </a:stretch>
        </a:blipFill>
      </dgm:spPr>
    </dgm:pt>
    <dgm:pt modelId="{0D858CE1-3593-46A9-9C82-1B5F68516605}" type="pres">
      <dgm:prSet presAssocID="{C15BF367-B27E-480F-A8E7-CE3807D48209}" presName="txShp" presStyleLbl="node1" presStyleIdx="0" presStyleCnt="3" custScaleX="108110" custLinFactNeighborX="4811">
        <dgm:presLayoutVars>
          <dgm:bulletEnabled val="1"/>
        </dgm:presLayoutVars>
      </dgm:prSet>
      <dgm:spPr/>
    </dgm:pt>
    <dgm:pt modelId="{5194F606-23FC-49EF-90C5-3800636D647F}" type="pres">
      <dgm:prSet presAssocID="{6109396C-9570-4684-8CA6-6F649B6AE29D}" presName="spacing" presStyleCnt="0"/>
      <dgm:spPr/>
    </dgm:pt>
    <dgm:pt modelId="{1FBA4FD6-AA86-4F4B-805C-AFCBC522FA38}" type="pres">
      <dgm:prSet presAssocID="{293734AF-4814-40D7-A1AD-61B20DD678D9}" presName="composite" presStyleCnt="0"/>
      <dgm:spPr/>
    </dgm:pt>
    <dgm:pt modelId="{78E5EB3C-F46F-4B66-9F7B-D57F1D777711}" type="pres">
      <dgm:prSet presAssocID="{293734AF-4814-40D7-A1AD-61B20DD678D9}" presName="imgShp" presStyleLbl="fgImgPlace1" presStyleIdx="1" presStyleCnt="3" custScaleX="125026" custScaleY="123996"/>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33367" t="-6708" r="-33366" b="-172"/>
          </a:stretch>
        </a:blipFill>
      </dgm:spPr>
    </dgm:pt>
    <dgm:pt modelId="{EFD42647-9C26-42B8-83AE-49FBC293AA2D}" type="pres">
      <dgm:prSet presAssocID="{293734AF-4814-40D7-A1AD-61B20DD678D9}" presName="txShp" presStyleLbl="node1" presStyleIdx="1" presStyleCnt="3" custScaleX="108110" custScaleY="121544" custLinFactNeighborX="5524">
        <dgm:presLayoutVars>
          <dgm:bulletEnabled val="1"/>
        </dgm:presLayoutVars>
      </dgm:prSet>
      <dgm:spPr/>
    </dgm:pt>
    <dgm:pt modelId="{D0B994B1-BB98-41EC-9451-F2AF7202C096}" type="pres">
      <dgm:prSet presAssocID="{4FD35105-2981-412D-8092-EFCE1E60F540}" presName="spacing" presStyleCnt="0"/>
      <dgm:spPr/>
    </dgm:pt>
    <dgm:pt modelId="{289CB093-B1BA-4BEC-8E6D-3AD185AB36B0}" type="pres">
      <dgm:prSet presAssocID="{9907AFC9-E8C5-41F1-8B28-207B8A65E544}" presName="composite" presStyleCnt="0"/>
      <dgm:spPr/>
    </dgm:pt>
    <dgm:pt modelId="{B9E5D7FD-277A-44E9-87C4-848356CDC5E1}" type="pres">
      <dgm:prSet presAssocID="{9907AFC9-E8C5-41F1-8B28-207B8A65E544}" presName="imgShp" presStyleLbl="fgImgPlace1" presStyleIdx="2" presStyleCnt="3" custScaleX="121504" custScaleY="12150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pt>
    <dgm:pt modelId="{835C218F-00A0-49C4-A78D-CDBA1B4BD814}" type="pres">
      <dgm:prSet presAssocID="{9907AFC9-E8C5-41F1-8B28-207B8A65E544}" presName="txShp" presStyleLbl="node1" presStyleIdx="2" presStyleCnt="3" custScaleX="108110" custLinFactNeighborX="5418">
        <dgm:presLayoutVars>
          <dgm:bulletEnabled val="1"/>
        </dgm:presLayoutVars>
      </dgm:prSet>
      <dgm:spPr/>
    </dgm:pt>
  </dgm:ptLst>
  <dgm:cxnLst>
    <dgm:cxn modelId="{91370424-3D3E-4C29-962D-3B8DDD1B5532}" srcId="{9CE244D9-D6F4-48B0-BAFB-07CD8034AF8E}" destId="{9907AFC9-E8C5-41F1-8B28-207B8A65E544}" srcOrd="2" destOrd="0" parTransId="{572D3970-3678-4272-9025-EF6219ACD61E}" sibTransId="{3C51A9B6-FA0A-4E34-B54F-DBB0D3A1CDAF}"/>
    <dgm:cxn modelId="{D361E368-D9CA-4B49-B5EB-87728B17EEFC}" type="presOf" srcId="{9907AFC9-E8C5-41F1-8B28-207B8A65E544}" destId="{835C218F-00A0-49C4-A78D-CDBA1B4BD814}" srcOrd="0" destOrd="0" presId="urn:microsoft.com/office/officeart/2005/8/layout/vList3"/>
    <dgm:cxn modelId="{5A1CFD68-1D75-4A27-A174-E473033DF1B3}" type="presOf" srcId="{9CE244D9-D6F4-48B0-BAFB-07CD8034AF8E}" destId="{865990DC-6727-419B-A8C2-4647A84D0D2F}" srcOrd="0" destOrd="0" presId="urn:microsoft.com/office/officeart/2005/8/layout/vList3"/>
    <dgm:cxn modelId="{4D0C3E59-0882-42F3-B0CE-479E8C45135E}" srcId="{9CE244D9-D6F4-48B0-BAFB-07CD8034AF8E}" destId="{C15BF367-B27E-480F-A8E7-CE3807D48209}" srcOrd="0" destOrd="0" parTransId="{E33701CE-F953-4C43-8304-A67C323083E3}" sibTransId="{6109396C-9570-4684-8CA6-6F649B6AE29D}"/>
    <dgm:cxn modelId="{80F0D686-538F-4B82-A0A0-D8F951F04D31}" type="presOf" srcId="{293734AF-4814-40D7-A1AD-61B20DD678D9}" destId="{EFD42647-9C26-42B8-83AE-49FBC293AA2D}" srcOrd="0" destOrd="0" presId="urn:microsoft.com/office/officeart/2005/8/layout/vList3"/>
    <dgm:cxn modelId="{BAD0AABF-7137-475D-A5C7-BD08614BCA8C}" type="presOf" srcId="{C15BF367-B27E-480F-A8E7-CE3807D48209}" destId="{0D858CE1-3593-46A9-9C82-1B5F68516605}" srcOrd="0" destOrd="0" presId="urn:microsoft.com/office/officeart/2005/8/layout/vList3"/>
    <dgm:cxn modelId="{F76DC6CC-09C0-408E-9548-DEE846AFA904}" srcId="{9CE244D9-D6F4-48B0-BAFB-07CD8034AF8E}" destId="{293734AF-4814-40D7-A1AD-61B20DD678D9}" srcOrd="1" destOrd="0" parTransId="{70A3FBD9-353D-41F8-AF4F-0512CFBCEC09}" sibTransId="{4FD35105-2981-412D-8092-EFCE1E60F540}"/>
    <dgm:cxn modelId="{AF845935-3065-40F9-B627-F19226CCEA6A}" type="presParOf" srcId="{865990DC-6727-419B-A8C2-4647A84D0D2F}" destId="{C622FBFC-7974-4A9C-9A72-66C1572C1684}" srcOrd="0" destOrd="0" presId="urn:microsoft.com/office/officeart/2005/8/layout/vList3"/>
    <dgm:cxn modelId="{D29C8CAC-EB4E-4ACF-8FB7-9379A113ADF4}" type="presParOf" srcId="{C622FBFC-7974-4A9C-9A72-66C1572C1684}" destId="{7D08ADD6-4723-4D70-AF79-2FE1D29717F1}" srcOrd="0" destOrd="0" presId="urn:microsoft.com/office/officeart/2005/8/layout/vList3"/>
    <dgm:cxn modelId="{71702382-C4DF-452B-85B5-25EF25A99CAD}" type="presParOf" srcId="{C622FBFC-7974-4A9C-9A72-66C1572C1684}" destId="{0D858CE1-3593-46A9-9C82-1B5F68516605}" srcOrd="1" destOrd="0" presId="urn:microsoft.com/office/officeart/2005/8/layout/vList3"/>
    <dgm:cxn modelId="{37A936AE-A61A-47CE-A503-27A23EFC6272}" type="presParOf" srcId="{865990DC-6727-419B-A8C2-4647A84D0D2F}" destId="{5194F606-23FC-49EF-90C5-3800636D647F}" srcOrd="1" destOrd="0" presId="urn:microsoft.com/office/officeart/2005/8/layout/vList3"/>
    <dgm:cxn modelId="{B17CB499-96B1-4915-BA58-4BD9694B7E85}" type="presParOf" srcId="{865990DC-6727-419B-A8C2-4647A84D0D2F}" destId="{1FBA4FD6-AA86-4F4B-805C-AFCBC522FA38}" srcOrd="2" destOrd="0" presId="urn:microsoft.com/office/officeart/2005/8/layout/vList3"/>
    <dgm:cxn modelId="{A48032F5-2FDC-4400-8B71-B01228EC9DD2}" type="presParOf" srcId="{1FBA4FD6-AA86-4F4B-805C-AFCBC522FA38}" destId="{78E5EB3C-F46F-4B66-9F7B-D57F1D777711}" srcOrd="0" destOrd="0" presId="urn:microsoft.com/office/officeart/2005/8/layout/vList3"/>
    <dgm:cxn modelId="{F68B30E5-0378-4649-81F6-1523D91AD75B}" type="presParOf" srcId="{1FBA4FD6-AA86-4F4B-805C-AFCBC522FA38}" destId="{EFD42647-9C26-42B8-83AE-49FBC293AA2D}" srcOrd="1" destOrd="0" presId="urn:microsoft.com/office/officeart/2005/8/layout/vList3"/>
    <dgm:cxn modelId="{83CC9943-E408-4025-99A9-E839062EB72F}" type="presParOf" srcId="{865990DC-6727-419B-A8C2-4647A84D0D2F}" destId="{D0B994B1-BB98-41EC-9451-F2AF7202C096}" srcOrd="3" destOrd="0" presId="urn:microsoft.com/office/officeart/2005/8/layout/vList3"/>
    <dgm:cxn modelId="{52E78C02-1D53-4F6A-9C8A-89026E103177}" type="presParOf" srcId="{865990DC-6727-419B-A8C2-4647A84D0D2F}" destId="{289CB093-B1BA-4BEC-8E6D-3AD185AB36B0}" srcOrd="4" destOrd="0" presId="urn:microsoft.com/office/officeart/2005/8/layout/vList3"/>
    <dgm:cxn modelId="{BB1F9933-1C4D-4C47-979E-7EE860E6E527}" type="presParOf" srcId="{289CB093-B1BA-4BEC-8E6D-3AD185AB36B0}" destId="{B9E5D7FD-277A-44E9-87C4-848356CDC5E1}" srcOrd="0" destOrd="0" presId="urn:microsoft.com/office/officeart/2005/8/layout/vList3"/>
    <dgm:cxn modelId="{82EC0410-C480-484C-BAEC-814C9EB7802E}" type="presParOf" srcId="{289CB093-B1BA-4BEC-8E6D-3AD185AB36B0}" destId="{835C218F-00A0-49C4-A78D-CDBA1B4BD81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ACAFA1-3AA8-4BD6-AE6D-C47EE8B9F917}"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s-EC"/>
        </a:p>
      </dgm:t>
    </dgm:pt>
    <dgm:pt modelId="{6D726982-22D9-4111-A846-9AD21AB3685D}">
      <dgm:prSet phldrT="[Texto]"/>
      <dgm:spPr/>
      <dgm:t>
        <a:bodyPr/>
        <a:lstStyle/>
        <a:p>
          <a:r>
            <a:rPr lang="es-EC" dirty="0">
              <a:latin typeface="Times New Roman" panose="02020603050405020304" pitchFamily="18" charset="0"/>
              <a:cs typeface="Times New Roman" panose="02020603050405020304" pitchFamily="18" charset="0"/>
            </a:rPr>
            <a:t>Químico</a:t>
          </a:r>
        </a:p>
      </dgm:t>
    </dgm:pt>
    <dgm:pt modelId="{6F50CBBE-68FA-4EE3-A5D5-062D41EF55B4}" type="parTrans" cxnId="{00614457-3414-41B1-B013-E814A6D2427A}">
      <dgm:prSet/>
      <dgm:spPr/>
      <dgm:t>
        <a:bodyPr/>
        <a:lstStyle/>
        <a:p>
          <a:endParaRPr lang="es-EC"/>
        </a:p>
      </dgm:t>
    </dgm:pt>
    <dgm:pt modelId="{A6BCAB6E-A7A8-4161-B8CF-959B3324DF0C}" type="sibTrans" cxnId="{00614457-3414-41B1-B013-E814A6D2427A}">
      <dgm:prSet/>
      <dgm:spPr/>
      <dgm:t>
        <a:bodyPr/>
        <a:lstStyle/>
        <a:p>
          <a:endParaRPr lang="es-EC"/>
        </a:p>
      </dgm:t>
    </dgm:pt>
    <dgm:pt modelId="{0B171C61-D37A-4EE1-81FC-47E95DA119B4}">
      <dgm:prSet phldrT="[Texto]" custT="1"/>
      <dgm:spPr/>
      <dgm:t>
        <a:bodyPr/>
        <a:lstStyle/>
        <a:p>
          <a:r>
            <a:rPr lang="es-EC" sz="3200" dirty="0" err="1">
              <a:latin typeface="Times New Roman" panose="02020603050405020304" pitchFamily="18" charset="0"/>
              <a:cs typeface="Times New Roman" panose="02020603050405020304" pitchFamily="18" charset="0"/>
            </a:rPr>
            <a:t>Sorbato</a:t>
          </a:r>
          <a:r>
            <a:rPr lang="es-EC" sz="3200" dirty="0">
              <a:latin typeface="Times New Roman" panose="02020603050405020304" pitchFamily="18" charset="0"/>
              <a:cs typeface="Times New Roman" panose="02020603050405020304" pitchFamily="18" charset="0"/>
            </a:rPr>
            <a:t> de potasio  </a:t>
          </a:r>
        </a:p>
      </dgm:t>
    </dgm:pt>
    <dgm:pt modelId="{0D26A496-2712-40A7-B992-9F45B641E249}" type="parTrans" cxnId="{2E5F31EE-D951-4C9B-8C5E-47D1336DAD2A}">
      <dgm:prSet/>
      <dgm:spPr/>
      <dgm:t>
        <a:bodyPr/>
        <a:lstStyle/>
        <a:p>
          <a:endParaRPr lang="es-EC"/>
        </a:p>
      </dgm:t>
    </dgm:pt>
    <dgm:pt modelId="{4FE21247-925A-4045-9386-8C822C722AAE}" type="sibTrans" cxnId="{2E5F31EE-D951-4C9B-8C5E-47D1336DAD2A}">
      <dgm:prSet/>
      <dgm:spPr/>
      <dgm:t>
        <a:bodyPr/>
        <a:lstStyle/>
        <a:p>
          <a:endParaRPr lang="es-EC"/>
        </a:p>
      </dgm:t>
    </dgm:pt>
    <dgm:pt modelId="{6087F582-369E-458B-8AC9-7D258E3B3F97}">
      <dgm:prSet phldrT="[Texto]"/>
      <dgm:spPr/>
      <dgm:t>
        <a:bodyPr/>
        <a:lstStyle/>
        <a:p>
          <a:r>
            <a:rPr lang="es-EC" dirty="0">
              <a:latin typeface="Times New Roman" panose="02020603050405020304" pitchFamily="18" charset="0"/>
              <a:cs typeface="Times New Roman" panose="02020603050405020304" pitchFamily="18" charset="0"/>
            </a:rPr>
            <a:t>Físico </a:t>
          </a:r>
        </a:p>
      </dgm:t>
    </dgm:pt>
    <dgm:pt modelId="{7791C877-E7B2-4468-9DC0-FEEDE71DBAB9}" type="parTrans" cxnId="{B8CBC038-AE96-4089-9416-5A677945BE0F}">
      <dgm:prSet/>
      <dgm:spPr/>
      <dgm:t>
        <a:bodyPr/>
        <a:lstStyle/>
        <a:p>
          <a:endParaRPr lang="es-EC"/>
        </a:p>
      </dgm:t>
    </dgm:pt>
    <dgm:pt modelId="{490ABF89-FBAC-424F-9004-A904321F2F8E}" type="sibTrans" cxnId="{B8CBC038-AE96-4089-9416-5A677945BE0F}">
      <dgm:prSet/>
      <dgm:spPr/>
      <dgm:t>
        <a:bodyPr/>
        <a:lstStyle/>
        <a:p>
          <a:endParaRPr lang="es-EC"/>
        </a:p>
      </dgm:t>
    </dgm:pt>
    <dgm:pt modelId="{4C4462B2-9AF5-47D4-979A-B4C56309C810}">
      <dgm:prSet phldrT="[Texto]" custT="1"/>
      <dgm:spPr/>
      <dgm:t>
        <a:bodyPr/>
        <a:lstStyle/>
        <a:p>
          <a:r>
            <a:rPr lang="es-ES" sz="3200" b="0" dirty="0">
              <a:latin typeface="Times New Roman" panose="02020603050405020304" pitchFamily="18" charset="0"/>
              <a:cs typeface="Times New Roman" panose="02020603050405020304" pitchFamily="18" charset="0"/>
            </a:rPr>
            <a:t>Pasteurización</a:t>
          </a:r>
          <a:endParaRPr lang="es-EC" sz="3200" b="0" dirty="0">
            <a:latin typeface="Times New Roman" panose="02020603050405020304" pitchFamily="18" charset="0"/>
            <a:cs typeface="Times New Roman" panose="02020603050405020304" pitchFamily="18" charset="0"/>
          </a:endParaRPr>
        </a:p>
      </dgm:t>
    </dgm:pt>
    <dgm:pt modelId="{E0115251-438D-4EAF-9FF1-1B81CA2C328D}" type="parTrans" cxnId="{F7EC0D99-EC3A-4B21-BCE5-69ACA0EDA269}">
      <dgm:prSet/>
      <dgm:spPr/>
      <dgm:t>
        <a:bodyPr/>
        <a:lstStyle/>
        <a:p>
          <a:endParaRPr lang="es-EC"/>
        </a:p>
      </dgm:t>
    </dgm:pt>
    <dgm:pt modelId="{C575A74D-EC79-4924-A408-71593D292F46}" type="sibTrans" cxnId="{F7EC0D99-EC3A-4B21-BCE5-69ACA0EDA269}">
      <dgm:prSet/>
      <dgm:spPr/>
      <dgm:t>
        <a:bodyPr/>
        <a:lstStyle/>
        <a:p>
          <a:endParaRPr lang="es-EC"/>
        </a:p>
      </dgm:t>
    </dgm:pt>
    <dgm:pt modelId="{0C74B4BF-1839-4252-ABBE-B0447EE7950D}">
      <dgm:prSet phldrT="[Texto]" custT="1"/>
      <dgm:spPr/>
      <dgm:t>
        <a:bodyPr/>
        <a:lstStyle/>
        <a:p>
          <a:r>
            <a:rPr lang="es-EC" sz="3200" dirty="0">
              <a:latin typeface="Times New Roman" panose="02020603050405020304" pitchFamily="18" charset="0"/>
              <a:cs typeface="Times New Roman" panose="02020603050405020304" pitchFamily="18" charset="0"/>
            </a:rPr>
            <a:t>Reducción de la carga microbiana por cambios de temperatura </a:t>
          </a:r>
        </a:p>
      </dgm:t>
    </dgm:pt>
    <dgm:pt modelId="{01B7ABE8-B8FE-4D92-9A28-737FA50D99D1}" type="parTrans" cxnId="{8331DAFC-3120-484A-B755-8A5C7705ADDE}">
      <dgm:prSet/>
      <dgm:spPr/>
      <dgm:t>
        <a:bodyPr/>
        <a:lstStyle/>
        <a:p>
          <a:endParaRPr lang="es-EC"/>
        </a:p>
      </dgm:t>
    </dgm:pt>
    <dgm:pt modelId="{DD0AFE55-1263-41C4-ACB1-94BE4D472D62}" type="sibTrans" cxnId="{8331DAFC-3120-484A-B755-8A5C7705ADDE}">
      <dgm:prSet/>
      <dgm:spPr/>
      <dgm:t>
        <a:bodyPr/>
        <a:lstStyle/>
        <a:p>
          <a:endParaRPr lang="es-EC"/>
        </a:p>
      </dgm:t>
    </dgm:pt>
    <dgm:pt modelId="{C5ACB0C0-12D0-41FD-B881-BD5270BB2B66}">
      <dgm:prSet phldrT="[Texto]" custT="1"/>
      <dgm:spPr/>
      <dgm:t>
        <a:bodyPr/>
        <a:lstStyle/>
        <a:p>
          <a:r>
            <a:rPr lang="es-EC" sz="3600" dirty="0">
              <a:latin typeface="Times New Roman" panose="02020603050405020304" pitchFamily="18" charset="0"/>
              <a:cs typeface="Times New Roman" panose="02020603050405020304" pitchFamily="18" charset="0"/>
            </a:rPr>
            <a:t>Inhibición de la actividad enzimática </a:t>
          </a:r>
        </a:p>
      </dgm:t>
    </dgm:pt>
    <dgm:pt modelId="{A03E2962-2A34-4AE0-95D4-603BCA059ED6}" type="sibTrans" cxnId="{522F7A3E-4B3F-480A-A071-C3CE28B3EF67}">
      <dgm:prSet/>
      <dgm:spPr/>
      <dgm:t>
        <a:bodyPr/>
        <a:lstStyle/>
        <a:p>
          <a:endParaRPr lang="es-EC"/>
        </a:p>
      </dgm:t>
    </dgm:pt>
    <dgm:pt modelId="{028A62D4-8A88-48AC-9273-7323FC93E015}" type="parTrans" cxnId="{522F7A3E-4B3F-480A-A071-C3CE28B3EF67}">
      <dgm:prSet/>
      <dgm:spPr/>
      <dgm:t>
        <a:bodyPr/>
        <a:lstStyle/>
        <a:p>
          <a:endParaRPr lang="es-EC"/>
        </a:p>
      </dgm:t>
    </dgm:pt>
    <dgm:pt modelId="{3DD0E010-01B6-4F73-985A-95D1CC2BE094}" type="pres">
      <dgm:prSet presAssocID="{D3ACAFA1-3AA8-4BD6-AE6D-C47EE8B9F917}" presName="Name0" presStyleCnt="0">
        <dgm:presLayoutVars>
          <dgm:dir/>
          <dgm:animLvl val="lvl"/>
          <dgm:resizeHandles val="exact"/>
        </dgm:presLayoutVars>
      </dgm:prSet>
      <dgm:spPr/>
    </dgm:pt>
    <dgm:pt modelId="{8E82CA81-9A20-4C0B-8986-2946C1000B18}" type="pres">
      <dgm:prSet presAssocID="{6D726982-22D9-4111-A846-9AD21AB3685D}" presName="linNode" presStyleCnt="0"/>
      <dgm:spPr/>
    </dgm:pt>
    <dgm:pt modelId="{9A883724-886A-41CC-ACB8-B91612190DC6}" type="pres">
      <dgm:prSet presAssocID="{6D726982-22D9-4111-A846-9AD21AB3685D}" presName="parentText" presStyleLbl="node1" presStyleIdx="0" presStyleCnt="2" custScaleX="79814" custLinFactNeighborX="-384" custLinFactNeighborY="-390">
        <dgm:presLayoutVars>
          <dgm:chMax val="1"/>
          <dgm:bulletEnabled val="1"/>
        </dgm:presLayoutVars>
      </dgm:prSet>
      <dgm:spPr/>
    </dgm:pt>
    <dgm:pt modelId="{713C557B-BBF3-4AC5-A3F2-8EC163805E1B}" type="pres">
      <dgm:prSet presAssocID="{6D726982-22D9-4111-A846-9AD21AB3685D}" presName="descendantText" presStyleLbl="alignAccFollowNode1" presStyleIdx="0" presStyleCnt="2" custScaleX="109067" custLinFactNeighborX="-342">
        <dgm:presLayoutVars>
          <dgm:bulletEnabled val="1"/>
        </dgm:presLayoutVars>
      </dgm:prSet>
      <dgm:spPr/>
    </dgm:pt>
    <dgm:pt modelId="{E265841F-86EA-4959-8A9B-60DE78A52AD5}" type="pres">
      <dgm:prSet presAssocID="{A6BCAB6E-A7A8-4161-B8CF-959B3324DF0C}" presName="sp" presStyleCnt="0"/>
      <dgm:spPr/>
    </dgm:pt>
    <dgm:pt modelId="{911F34E8-E87A-4674-9617-CE138F857075}" type="pres">
      <dgm:prSet presAssocID="{6087F582-369E-458B-8AC9-7D258E3B3F97}" presName="linNode" presStyleCnt="0"/>
      <dgm:spPr/>
    </dgm:pt>
    <dgm:pt modelId="{E67387FE-02EE-46C1-8228-4B107564B841}" type="pres">
      <dgm:prSet presAssocID="{6087F582-369E-458B-8AC9-7D258E3B3F97}" presName="parentText" presStyleLbl="node1" presStyleIdx="1" presStyleCnt="2" custScaleX="79131">
        <dgm:presLayoutVars>
          <dgm:chMax val="1"/>
          <dgm:bulletEnabled val="1"/>
        </dgm:presLayoutVars>
      </dgm:prSet>
      <dgm:spPr/>
    </dgm:pt>
    <dgm:pt modelId="{CC7F6FE6-315A-44EA-AE3A-7AE55695794F}" type="pres">
      <dgm:prSet presAssocID="{6087F582-369E-458B-8AC9-7D258E3B3F97}" presName="descendantText" presStyleLbl="alignAccFollowNode1" presStyleIdx="1" presStyleCnt="2" custScaleX="110063">
        <dgm:presLayoutVars>
          <dgm:bulletEnabled val="1"/>
        </dgm:presLayoutVars>
      </dgm:prSet>
      <dgm:spPr/>
    </dgm:pt>
  </dgm:ptLst>
  <dgm:cxnLst>
    <dgm:cxn modelId="{B5EA5900-7FDD-4421-880D-5E3C565916EC}" type="presOf" srcId="{0B171C61-D37A-4EE1-81FC-47E95DA119B4}" destId="{713C557B-BBF3-4AC5-A3F2-8EC163805E1B}" srcOrd="0" destOrd="0" presId="urn:microsoft.com/office/officeart/2005/8/layout/vList5"/>
    <dgm:cxn modelId="{BC67D102-82CF-40DA-BA79-D90145D5B07A}" type="presOf" srcId="{0C74B4BF-1839-4252-ABBE-B0447EE7950D}" destId="{CC7F6FE6-315A-44EA-AE3A-7AE55695794F}" srcOrd="0" destOrd="1" presId="urn:microsoft.com/office/officeart/2005/8/layout/vList5"/>
    <dgm:cxn modelId="{826AEC1D-63B3-414A-8634-206F2B9AFA66}" type="presOf" srcId="{6D726982-22D9-4111-A846-9AD21AB3685D}" destId="{9A883724-886A-41CC-ACB8-B91612190DC6}" srcOrd="0" destOrd="0" presId="urn:microsoft.com/office/officeart/2005/8/layout/vList5"/>
    <dgm:cxn modelId="{1F36D524-BA6E-4E29-97D3-6B5B02630B90}" type="presOf" srcId="{D3ACAFA1-3AA8-4BD6-AE6D-C47EE8B9F917}" destId="{3DD0E010-01B6-4F73-985A-95D1CC2BE094}" srcOrd="0" destOrd="0" presId="urn:microsoft.com/office/officeart/2005/8/layout/vList5"/>
    <dgm:cxn modelId="{2B59252E-F592-42E8-A307-63FFD2B6030E}" type="presOf" srcId="{6087F582-369E-458B-8AC9-7D258E3B3F97}" destId="{E67387FE-02EE-46C1-8228-4B107564B841}" srcOrd="0" destOrd="0" presId="urn:microsoft.com/office/officeart/2005/8/layout/vList5"/>
    <dgm:cxn modelId="{B8CBC038-AE96-4089-9416-5A677945BE0F}" srcId="{D3ACAFA1-3AA8-4BD6-AE6D-C47EE8B9F917}" destId="{6087F582-369E-458B-8AC9-7D258E3B3F97}" srcOrd="1" destOrd="0" parTransId="{7791C877-E7B2-4468-9DC0-FEEDE71DBAB9}" sibTransId="{490ABF89-FBAC-424F-9004-A904321F2F8E}"/>
    <dgm:cxn modelId="{522F7A3E-4B3F-480A-A071-C3CE28B3EF67}" srcId="{6D726982-22D9-4111-A846-9AD21AB3685D}" destId="{C5ACB0C0-12D0-41FD-B881-BD5270BB2B66}" srcOrd="1" destOrd="0" parTransId="{028A62D4-8A88-48AC-9273-7323FC93E015}" sibTransId="{A03E2962-2A34-4AE0-95D4-603BCA059ED6}"/>
    <dgm:cxn modelId="{00614457-3414-41B1-B013-E814A6D2427A}" srcId="{D3ACAFA1-3AA8-4BD6-AE6D-C47EE8B9F917}" destId="{6D726982-22D9-4111-A846-9AD21AB3685D}" srcOrd="0" destOrd="0" parTransId="{6F50CBBE-68FA-4EE3-A5D5-062D41EF55B4}" sibTransId="{A6BCAB6E-A7A8-4161-B8CF-959B3324DF0C}"/>
    <dgm:cxn modelId="{F7EC0D99-EC3A-4B21-BCE5-69ACA0EDA269}" srcId="{6087F582-369E-458B-8AC9-7D258E3B3F97}" destId="{4C4462B2-9AF5-47D4-979A-B4C56309C810}" srcOrd="0" destOrd="0" parTransId="{E0115251-438D-4EAF-9FF1-1B81CA2C328D}" sibTransId="{C575A74D-EC79-4924-A408-71593D292F46}"/>
    <dgm:cxn modelId="{1D5011BF-3DA8-4EEA-8D3C-EA3E252FC32E}" type="presOf" srcId="{4C4462B2-9AF5-47D4-979A-B4C56309C810}" destId="{CC7F6FE6-315A-44EA-AE3A-7AE55695794F}" srcOrd="0" destOrd="0" presId="urn:microsoft.com/office/officeart/2005/8/layout/vList5"/>
    <dgm:cxn modelId="{A89B4FC5-AABB-4C84-A10A-AEF8D27EEA34}" type="presOf" srcId="{C5ACB0C0-12D0-41FD-B881-BD5270BB2B66}" destId="{713C557B-BBF3-4AC5-A3F2-8EC163805E1B}" srcOrd="0" destOrd="1" presId="urn:microsoft.com/office/officeart/2005/8/layout/vList5"/>
    <dgm:cxn modelId="{2E5F31EE-D951-4C9B-8C5E-47D1336DAD2A}" srcId="{6D726982-22D9-4111-A846-9AD21AB3685D}" destId="{0B171C61-D37A-4EE1-81FC-47E95DA119B4}" srcOrd="0" destOrd="0" parTransId="{0D26A496-2712-40A7-B992-9F45B641E249}" sibTransId="{4FE21247-925A-4045-9386-8C822C722AAE}"/>
    <dgm:cxn modelId="{8331DAFC-3120-484A-B755-8A5C7705ADDE}" srcId="{6087F582-369E-458B-8AC9-7D258E3B3F97}" destId="{0C74B4BF-1839-4252-ABBE-B0447EE7950D}" srcOrd="1" destOrd="0" parTransId="{01B7ABE8-B8FE-4D92-9A28-737FA50D99D1}" sibTransId="{DD0AFE55-1263-41C4-ACB1-94BE4D472D62}"/>
    <dgm:cxn modelId="{74FF7C1C-18D5-4221-9FB8-7F4297F22288}" type="presParOf" srcId="{3DD0E010-01B6-4F73-985A-95D1CC2BE094}" destId="{8E82CA81-9A20-4C0B-8986-2946C1000B18}" srcOrd="0" destOrd="0" presId="urn:microsoft.com/office/officeart/2005/8/layout/vList5"/>
    <dgm:cxn modelId="{72D007D4-3BF1-45D8-AAEF-678E87271FBE}" type="presParOf" srcId="{8E82CA81-9A20-4C0B-8986-2946C1000B18}" destId="{9A883724-886A-41CC-ACB8-B91612190DC6}" srcOrd="0" destOrd="0" presId="urn:microsoft.com/office/officeart/2005/8/layout/vList5"/>
    <dgm:cxn modelId="{03CB5669-D502-41E0-A377-88E796F2C22A}" type="presParOf" srcId="{8E82CA81-9A20-4C0B-8986-2946C1000B18}" destId="{713C557B-BBF3-4AC5-A3F2-8EC163805E1B}" srcOrd="1" destOrd="0" presId="urn:microsoft.com/office/officeart/2005/8/layout/vList5"/>
    <dgm:cxn modelId="{DB2440B6-B53F-4DB7-BCF1-4C1E9E84F331}" type="presParOf" srcId="{3DD0E010-01B6-4F73-985A-95D1CC2BE094}" destId="{E265841F-86EA-4959-8A9B-60DE78A52AD5}" srcOrd="1" destOrd="0" presId="urn:microsoft.com/office/officeart/2005/8/layout/vList5"/>
    <dgm:cxn modelId="{29EAD895-5611-4B7A-A6A1-B32C23F47713}" type="presParOf" srcId="{3DD0E010-01B6-4F73-985A-95D1CC2BE094}" destId="{911F34E8-E87A-4674-9617-CE138F857075}" srcOrd="2" destOrd="0" presId="urn:microsoft.com/office/officeart/2005/8/layout/vList5"/>
    <dgm:cxn modelId="{A9135626-E928-4E77-B1CF-736204141972}" type="presParOf" srcId="{911F34E8-E87A-4674-9617-CE138F857075}" destId="{E67387FE-02EE-46C1-8228-4B107564B841}" srcOrd="0" destOrd="0" presId="urn:microsoft.com/office/officeart/2005/8/layout/vList5"/>
    <dgm:cxn modelId="{BEBF8AF3-3EF7-4E34-9032-E4A519C8BA64}" type="presParOf" srcId="{911F34E8-E87A-4674-9617-CE138F857075}" destId="{CC7F6FE6-315A-44EA-AE3A-7AE55695794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7436F41-E2C9-4189-92EE-4018098817EF}" type="doc">
      <dgm:prSet loTypeId="urn:microsoft.com/office/officeart/2005/8/layout/vList6" loCatId="list" qsTypeId="urn:microsoft.com/office/officeart/2005/8/quickstyle/simple1" qsCatId="simple" csTypeId="urn:microsoft.com/office/officeart/2005/8/colors/accent5_2" csCatId="accent5" phldr="1"/>
      <dgm:spPr/>
      <dgm:t>
        <a:bodyPr/>
        <a:lstStyle/>
        <a:p>
          <a:endParaRPr lang="es-ES"/>
        </a:p>
      </dgm:t>
    </dgm:pt>
    <dgm:pt modelId="{6D9109F7-2ED2-4252-A440-246B34BDD773}">
      <dgm:prSet phldrT="[Texto]"/>
      <dgm:spPr/>
      <dgm:t>
        <a:bodyPr/>
        <a:lstStyle/>
        <a:p>
          <a:r>
            <a:rPr lang="es-EC" b="1" dirty="0">
              <a:latin typeface="Times New Roman" panose="02020603050405020304" pitchFamily="18" charset="0"/>
              <a:cs typeface="Times New Roman" panose="02020603050405020304" pitchFamily="18" charset="0"/>
            </a:rPr>
            <a:t>Método Químico </a:t>
          </a:r>
          <a:endParaRPr lang="es-ES" dirty="0"/>
        </a:p>
      </dgm:t>
    </dgm:pt>
    <dgm:pt modelId="{D7F0E43E-B278-4A82-9DFC-9C58AE064158}" type="parTrans" cxnId="{5F6C0115-10E8-445B-A9C9-315077CCF81C}">
      <dgm:prSet/>
      <dgm:spPr/>
      <dgm:t>
        <a:bodyPr/>
        <a:lstStyle/>
        <a:p>
          <a:endParaRPr lang="es-ES"/>
        </a:p>
      </dgm:t>
    </dgm:pt>
    <dgm:pt modelId="{8723618A-676D-4DA6-978D-1BB2403420CC}" type="sibTrans" cxnId="{5F6C0115-10E8-445B-A9C9-315077CCF81C}">
      <dgm:prSet/>
      <dgm:spPr/>
      <dgm:t>
        <a:bodyPr/>
        <a:lstStyle/>
        <a:p>
          <a:endParaRPr lang="es-ES"/>
        </a:p>
      </dgm:t>
    </dgm:pt>
    <dgm:pt modelId="{9C1DC2D9-24F2-4856-A32D-09DE28CEECA7}">
      <dgm:prSet phldrT="[Texto]" custT="1"/>
      <dgm:spPr/>
      <dgm:t>
        <a:bodyPr/>
        <a:lstStyle/>
        <a:p>
          <a:r>
            <a:rPr lang="es-ES" sz="2800" dirty="0">
              <a:latin typeface="Times New Roman" panose="02020603050405020304" pitchFamily="18" charset="0"/>
              <a:cs typeface="Times New Roman" panose="02020603050405020304" pitchFamily="18" charset="0"/>
            </a:rPr>
            <a:t>Se procedió a añadir 0,1 % (p/v) gramos por litro de </a:t>
          </a:r>
          <a:r>
            <a:rPr lang="es-ES" sz="2800" dirty="0" err="1">
              <a:latin typeface="Times New Roman" panose="02020603050405020304" pitchFamily="18" charset="0"/>
              <a:cs typeface="Times New Roman" panose="02020603050405020304" pitchFamily="18" charset="0"/>
            </a:rPr>
            <a:t>sorbato</a:t>
          </a:r>
          <a:r>
            <a:rPr lang="es-ES" sz="2800" dirty="0">
              <a:latin typeface="Times New Roman" panose="02020603050405020304" pitchFamily="18" charset="0"/>
              <a:cs typeface="Times New Roman" panose="02020603050405020304" pitchFamily="18" charset="0"/>
            </a:rPr>
            <a:t> de potasio que rige en la norma NTE INEN-CODEX 192:2013</a:t>
          </a:r>
        </a:p>
      </dgm:t>
    </dgm:pt>
    <dgm:pt modelId="{30AFE4E6-AF7C-4B59-A6B3-FBED104AF785}" type="parTrans" cxnId="{EBEF4119-6F61-44FE-8840-26CCB2D0E5C1}">
      <dgm:prSet/>
      <dgm:spPr/>
      <dgm:t>
        <a:bodyPr/>
        <a:lstStyle/>
        <a:p>
          <a:endParaRPr lang="es-ES"/>
        </a:p>
      </dgm:t>
    </dgm:pt>
    <dgm:pt modelId="{C5831547-A52A-4852-B5BD-49357AE84C14}" type="sibTrans" cxnId="{EBEF4119-6F61-44FE-8840-26CCB2D0E5C1}">
      <dgm:prSet/>
      <dgm:spPr/>
      <dgm:t>
        <a:bodyPr/>
        <a:lstStyle/>
        <a:p>
          <a:endParaRPr lang="es-ES"/>
        </a:p>
      </dgm:t>
    </dgm:pt>
    <dgm:pt modelId="{09922BC9-7A57-4253-A86E-035693D52065}">
      <dgm:prSet phldrT="[Texto]"/>
      <dgm:spPr/>
      <dgm:t>
        <a:bodyPr/>
        <a:lstStyle/>
        <a:p>
          <a:r>
            <a:rPr lang="es-EC" b="1" dirty="0">
              <a:latin typeface="Times New Roman" panose="02020603050405020304" pitchFamily="18" charset="0"/>
              <a:cs typeface="Times New Roman" panose="02020603050405020304" pitchFamily="18" charset="0"/>
            </a:rPr>
            <a:t>Método Físico</a:t>
          </a:r>
          <a:endParaRPr lang="es-ES" dirty="0"/>
        </a:p>
      </dgm:t>
    </dgm:pt>
    <dgm:pt modelId="{CCDF2448-10BE-4677-AABA-6E5E46DC357C}" type="parTrans" cxnId="{20551399-AD5C-433B-81A9-A055A87EE6EA}">
      <dgm:prSet/>
      <dgm:spPr/>
      <dgm:t>
        <a:bodyPr/>
        <a:lstStyle/>
        <a:p>
          <a:endParaRPr lang="es-ES"/>
        </a:p>
      </dgm:t>
    </dgm:pt>
    <dgm:pt modelId="{C9F0910B-6530-433B-BE2D-390DCA736B24}" type="sibTrans" cxnId="{20551399-AD5C-433B-81A9-A055A87EE6EA}">
      <dgm:prSet/>
      <dgm:spPr/>
      <dgm:t>
        <a:bodyPr/>
        <a:lstStyle/>
        <a:p>
          <a:endParaRPr lang="es-ES"/>
        </a:p>
      </dgm:t>
    </dgm:pt>
    <dgm:pt modelId="{A1C29108-D138-490E-9D1F-41F076FA29D9}">
      <dgm:prSet phldrT="[Texto]"/>
      <dgm:spPr/>
      <dgm:t>
        <a:bodyPr/>
        <a:lstStyle/>
        <a:p>
          <a:r>
            <a:rPr lang="es-ES" dirty="0">
              <a:latin typeface="Times New Roman" panose="02020603050405020304" pitchFamily="18" charset="0"/>
              <a:cs typeface="Times New Roman" panose="02020603050405020304" pitchFamily="18" charset="0"/>
            </a:rPr>
            <a:t>Se sumergió en agua caliente dentro de una olla a una temperatura de 92°C por 25 min. </a:t>
          </a:r>
        </a:p>
      </dgm:t>
    </dgm:pt>
    <dgm:pt modelId="{5A36FCA3-C2A4-4A3F-9CEE-A1D9BE461464}" type="parTrans" cxnId="{3D8F6FEE-CEC4-49B3-A4D2-3D9AF936A703}">
      <dgm:prSet/>
      <dgm:spPr/>
      <dgm:t>
        <a:bodyPr/>
        <a:lstStyle/>
        <a:p>
          <a:endParaRPr lang="es-ES"/>
        </a:p>
      </dgm:t>
    </dgm:pt>
    <dgm:pt modelId="{BD2EAE85-C7C5-49B2-AD1D-3E1AC47B0897}" type="sibTrans" cxnId="{3D8F6FEE-CEC4-49B3-A4D2-3D9AF936A703}">
      <dgm:prSet/>
      <dgm:spPr/>
      <dgm:t>
        <a:bodyPr/>
        <a:lstStyle/>
        <a:p>
          <a:endParaRPr lang="es-ES"/>
        </a:p>
      </dgm:t>
    </dgm:pt>
    <dgm:pt modelId="{9542BBBF-BBB6-4061-A55B-6A1420856816}">
      <dgm:prSet phldrT="[Texto]"/>
      <dgm:spPr/>
      <dgm:t>
        <a:bodyPr/>
        <a:lstStyle/>
        <a:p>
          <a:r>
            <a:rPr lang="es-ES" dirty="0">
              <a:latin typeface="Times New Roman" panose="02020603050405020304" pitchFamily="18" charset="0"/>
              <a:cs typeface="Times New Roman" panose="02020603050405020304" pitchFamily="18" charset="0"/>
            </a:rPr>
            <a:t>Se enfriaron los envases mediante liberación del agua de grifo por 8 minutos</a:t>
          </a:r>
        </a:p>
      </dgm:t>
    </dgm:pt>
    <dgm:pt modelId="{08B69AB9-4256-47DE-A9DA-324FA1E2D3F8}" type="parTrans" cxnId="{04976FD9-5369-48E4-8E04-1BB39734E6D5}">
      <dgm:prSet/>
      <dgm:spPr/>
      <dgm:t>
        <a:bodyPr/>
        <a:lstStyle/>
        <a:p>
          <a:endParaRPr lang="es-ES"/>
        </a:p>
      </dgm:t>
    </dgm:pt>
    <dgm:pt modelId="{A304C8DD-3EAF-4BC7-B5E0-91FE89CA79B0}" type="sibTrans" cxnId="{04976FD9-5369-48E4-8E04-1BB39734E6D5}">
      <dgm:prSet/>
      <dgm:spPr/>
      <dgm:t>
        <a:bodyPr/>
        <a:lstStyle/>
        <a:p>
          <a:endParaRPr lang="es-ES"/>
        </a:p>
      </dgm:t>
    </dgm:pt>
    <dgm:pt modelId="{975B8A3C-F366-4572-AE73-B0068AC07F68}" type="pres">
      <dgm:prSet presAssocID="{B7436F41-E2C9-4189-92EE-4018098817EF}" presName="Name0" presStyleCnt="0">
        <dgm:presLayoutVars>
          <dgm:dir/>
          <dgm:animLvl val="lvl"/>
          <dgm:resizeHandles/>
        </dgm:presLayoutVars>
      </dgm:prSet>
      <dgm:spPr/>
    </dgm:pt>
    <dgm:pt modelId="{D274A9FE-977F-416C-9F0F-8A7C4D929651}" type="pres">
      <dgm:prSet presAssocID="{6D9109F7-2ED2-4252-A440-246B34BDD773}" presName="linNode" presStyleCnt="0"/>
      <dgm:spPr/>
    </dgm:pt>
    <dgm:pt modelId="{F41B0C07-553F-4F0F-9748-B272D3AC0E6D}" type="pres">
      <dgm:prSet presAssocID="{6D9109F7-2ED2-4252-A440-246B34BDD773}" presName="parentShp" presStyleLbl="node1" presStyleIdx="0" presStyleCnt="2" custScaleX="79838">
        <dgm:presLayoutVars>
          <dgm:bulletEnabled val="1"/>
        </dgm:presLayoutVars>
      </dgm:prSet>
      <dgm:spPr/>
    </dgm:pt>
    <dgm:pt modelId="{E8BF18BC-E8DB-412D-A616-352B177D7A2E}" type="pres">
      <dgm:prSet presAssocID="{6D9109F7-2ED2-4252-A440-246B34BDD773}" presName="childShp" presStyleLbl="bgAccFollowNode1" presStyleIdx="0" presStyleCnt="2" custScaleX="107202">
        <dgm:presLayoutVars>
          <dgm:bulletEnabled val="1"/>
        </dgm:presLayoutVars>
      </dgm:prSet>
      <dgm:spPr/>
    </dgm:pt>
    <dgm:pt modelId="{E2144813-D984-413F-8003-5EC21144F209}" type="pres">
      <dgm:prSet presAssocID="{8723618A-676D-4DA6-978D-1BB2403420CC}" presName="spacing" presStyleCnt="0"/>
      <dgm:spPr/>
    </dgm:pt>
    <dgm:pt modelId="{C001021E-A537-4BA7-AEEE-250C4A325E4A}" type="pres">
      <dgm:prSet presAssocID="{09922BC9-7A57-4253-A86E-035693D52065}" presName="linNode" presStyleCnt="0"/>
      <dgm:spPr/>
    </dgm:pt>
    <dgm:pt modelId="{5C9D4995-6B1D-42F6-9BBA-BCF2B01AFB3C}" type="pres">
      <dgm:prSet presAssocID="{09922BC9-7A57-4253-A86E-035693D52065}" presName="parentShp" presStyleLbl="node1" presStyleIdx="1" presStyleCnt="2" custScaleX="74420">
        <dgm:presLayoutVars>
          <dgm:bulletEnabled val="1"/>
        </dgm:presLayoutVars>
      </dgm:prSet>
      <dgm:spPr/>
    </dgm:pt>
    <dgm:pt modelId="{85C7AE08-AD47-43B6-BC8F-8FC17FCEA325}" type="pres">
      <dgm:prSet presAssocID="{09922BC9-7A57-4253-A86E-035693D52065}" presName="childShp" presStyleLbl="bgAccFollowNode1" presStyleIdx="1" presStyleCnt="2" custScaleX="110814">
        <dgm:presLayoutVars>
          <dgm:bulletEnabled val="1"/>
        </dgm:presLayoutVars>
      </dgm:prSet>
      <dgm:spPr/>
    </dgm:pt>
  </dgm:ptLst>
  <dgm:cxnLst>
    <dgm:cxn modelId="{46F4F00F-ACAC-442B-9FDF-B5EFB672DF4D}" type="presOf" srcId="{9C1DC2D9-24F2-4856-A32D-09DE28CEECA7}" destId="{E8BF18BC-E8DB-412D-A616-352B177D7A2E}" srcOrd="0" destOrd="0" presId="urn:microsoft.com/office/officeart/2005/8/layout/vList6"/>
    <dgm:cxn modelId="{5F6C0115-10E8-445B-A9C9-315077CCF81C}" srcId="{B7436F41-E2C9-4189-92EE-4018098817EF}" destId="{6D9109F7-2ED2-4252-A440-246B34BDD773}" srcOrd="0" destOrd="0" parTransId="{D7F0E43E-B278-4A82-9DFC-9C58AE064158}" sibTransId="{8723618A-676D-4DA6-978D-1BB2403420CC}"/>
    <dgm:cxn modelId="{EBEF4119-6F61-44FE-8840-26CCB2D0E5C1}" srcId="{6D9109F7-2ED2-4252-A440-246B34BDD773}" destId="{9C1DC2D9-24F2-4856-A32D-09DE28CEECA7}" srcOrd="0" destOrd="0" parTransId="{30AFE4E6-AF7C-4B59-A6B3-FBED104AF785}" sibTransId="{C5831547-A52A-4852-B5BD-49357AE84C14}"/>
    <dgm:cxn modelId="{D9BD2F2C-5F11-4246-800E-BF7F6A7263DB}" type="presOf" srcId="{6D9109F7-2ED2-4252-A440-246B34BDD773}" destId="{F41B0C07-553F-4F0F-9748-B272D3AC0E6D}" srcOrd="0" destOrd="0" presId="urn:microsoft.com/office/officeart/2005/8/layout/vList6"/>
    <dgm:cxn modelId="{348A6A5A-D6CA-43EB-AA82-1EEB60FBED79}" type="presOf" srcId="{9542BBBF-BBB6-4061-A55B-6A1420856816}" destId="{85C7AE08-AD47-43B6-BC8F-8FC17FCEA325}" srcOrd="0" destOrd="1" presId="urn:microsoft.com/office/officeart/2005/8/layout/vList6"/>
    <dgm:cxn modelId="{F8D8307E-2F3E-466B-9759-E2EC61C89DE8}" type="presOf" srcId="{B7436F41-E2C9-4189-92EE-4018098817EF}" destId="{975B8A3C-F366-4572-AE73-B0068AC07F68}" srcOrd="0" destOrd="0" presId="urn:microsoft.com/office/officeart/2005/8/layout/vList6"/>
    <dgm:cxn modelId="{20551399-AD5C-433B-81A9-A055A87EE6EA}" srcId="{B7436F41-E2C9-4189-92EE-4018098817EF}" destId="{09922BC9-7A57-4253-A86E-035693D52065}" srcOrd="1" destOrd="0" parTransId="{CCDF2448-10BE-4677-AABA-6E5E46DC357C}" sibTransId="{C9F0910B-6530-433B-BE2D-390DCA736B24}"/>
    <dgm:cxn modelId="{DA0437B4-DBC8-483A-A488-DA6EE571E170}" type="presOf" srcId="{09922BC9-7A57-4253-A86E-035693D52065}" destId="{5C9D4995-6B1D-42F6-9BBA-BCF2B01AFB3C}" srcOrd="0" destOrd="0" presId="urn:microsoft.com/office/officeart/2005/8/layout/vList6"/>
    <dgm:cxn modelId="{0204A6CF-E857-4033-92FF-18EC066ADAC9}" type="presOf" srcId="{A1C29108-D138-490E-9D1F-41F076FA29D9}" destId="{85C7AE08-AD47-43B6-BC8F-8FC17FCEA325}" srcOrd="0" destOrd="0" presId="urn:microsoft.com/office/officeart/2005/8/layout/vList6"/>
    <dgm:cxn modelId="{04976FD9-5369-48E4-8E04-1BB39734E6D5}" srcId="{09922BC9-7A57-4253-A86E-035693D52065}" destId="{9542BBBF-BBB6-4061-A55B-6A1420856816}" srcOrd="1" destOrd="0" parTransId="{08B69AB9-4256-47DE-A9DA-324FA1E2D3F8}" sibTransId="{A304C8DD-3EAF-4BC7-B5E0-91FE89CA79B0}"/>
    <dgm:cxn modelId="{3D8F6FEE-CEC4-49B3-A4D2-3D9AF936A703}" srcId="{09922BC9-7A57-4253-A86E-035693D52065}" destId="{A1C29108-D138-490E-9D1F-41F076FA29D9}" srcOrd="0" destOrd="0" parTransId="{5A36FCA3-C2A4-4A3F-9CEE-A1D9BE461464}" sibTransId="{BD2EAE85-C7C5-49B2-AD1D-3E1AC47B0897}"/>
    <dgm:cxn modelId="{87798852-6856-4C76-BF95-805A9EE7FDA8}" type="presParOf" srcId="{975B8A3C-F366-4572-AE73-B0068AC07F68}" destId="{D274A9FE-977F-416C-9F0F-8A7C4D929651}" srcOrd="0" destOrd="0" presId="urn:microsoft.com/office/officeart/2005/8/layout/vList6"/>
    <dgm:cxn modelId="{D6CDE373-5469-4780-8696-C70F7250164D}" type="presParOf" srcId="{D274A9FE-977F-416C-9F0F-8A7C4D929651}" destId="{F41B0C07-553F-4F0F-9748-B272D3AC0E6D}" srcOrd="0" destOrd="0" presId="urn:microsoft.com/office/officeart/2005/8/layout/vList6"/>
    <dgm:cxn modelId="{0DD5F95A-1878-4734-8DC9-93328FB81AA6}" type="presParOf" srcId="{D274A9FE-977F-416C-9F0F-8A7C4D929651}" destId="{E8BF18BC-E8DB-412D-A616-352B177D7A2E}" srcOrd="1" destOrd="0" presId="urn:microsoft.com/office/officeart/2005/8/layout/vList6"/>
    <dgm:cxn modelId="{4A76E23C-40A5-489D-AB2C-DA893F8971B5}" type="presParOf" srcId="{975B8A3C-F366-4572-AE73-B0068AC07F68}" destId="{E2144813-D984-413F-8003-5EC21144F209}" srcOrd="1" destOrd="0" presId="urn:microsoft.com/office/officeart/2005/8/layout/vList6"/>
    <dgm:cxn modelId="{BA3C3581-F1EB-42BA-B0CD-D1E72E0B2CCB}" type="presParOf" srcId="{975B8A3C-F366-4572-AE73-B0068AC07F68}" destId="{C001021E-A537-4BA7-AEEE-250C4A325E4A}" srcOrd="2" destOrd="0" presId="urn:microsoft.com/office/officeart/2005/8/layout/vList6"/>
    <dgm:cxn modelId="{EB5554F2-1250-4A49-BCEC-16C1052C25E8}" type="presParOf" srcId="{C001021E-A537-4BA7-AEEE-250C4A325E4A}" destId="{5C9D4995-6B1D-42F6-9BBA-BCF2B01AFB3C}" srcOrd="0" destOrd="0" presId="urn:microsoft.com/office/officeart/2005/8/layout/vList6"/>
    <dgm:cxn modelId="{E40D305E-F7B7-48C5-8D04-0060CD1AB8A6}" type="presParOf" srcId="{C001021E-A537-4BA7-AEEE-250C4A325E4A}" destId="{85C7AE08-AD47-43B6-BC8F-8FC17FCEA325}"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246186F-47DE-4FCA-BE2A-07BDF30829A7}" type="doc">
      <dgm:prSet loTypeId="urn:microsoft.com/office/officeart/2005/8/layout/cycle1" loCatId="cycle" qsTypeId="urn:microsoft.com/office/officeart/2005/8/quickstyle/simple3" qsCatId="simple" csTypeId="urn:microsoft.com/office/officeart/2005/8/colors/accent6_2" csCatId="accent6" phldr="1"/>
      <dgm:spPr/>
      <dgm:t>
        <a:bodyPr/>
        <a:lstStyle/>
        <a:p>
          <a:endParaRPr lang="es-EC"/>
        </a:p>
      </dgm:t>
    </dgm:pt>
    <dgm:pt modelId="{BD60910F-85E5-498B-B3FC-50FD7D091894}">
      <dgm:prSet phldrT="[Texto]"/>
      <dgm:spPr/>
      <dgm:t>
        <a:bodyPr/>
        <a:lstStyle/>
        <a:p>
          <a:r>
            <a:rPr lang="es-EC" b="0" i="0">
              <a:latin typeface="Times New Roman" panose="02020603050405020304" pitchFamily="18" charset="0"/>
              <a:cs typeface="Times New Roman" panose="02020603050405020304" pitchFamily="18" charset="0"/>
            </a:rPr>
            <a:t>Lugar de catación: Laboratorio Poscosecha</a:t>
          </a:r>
          <a:endParaRPr lang="es-EC" b="0" i="0" dirty="0">
            <a:latin typeface="Times New Roman" panose="02020603050405020304" pitchFamily="18" charset="0"/>
            <a:cs typeface="Times New Roman" panose="02020603050405020304" pitchFamily="18" charset="0"/>
          </a:endParaRPr>
        </a:p>
      </dgm:t>
    </dgm:pt>
    <dgm:pt modelId="{2040A409-C8F1-4EB5-80A1-803598742143}" type="parTrans" cxnId="{A2AB0A31-C424-401B-8C8E-FA193FB800C3}">
      <dgm:prSet/>
      <dgm:spPr/>
      <dgm:t>
        <a:bodyPr/>
        <a:lstStyle/>
        <a:p>
          <a:endParaRPr lang="es-EC"/>
        </a:p>
      </dgm:t>
    </dgm:pt>
    <dgm:pt modelId="{783F14B1-F27C-46C7-8CFD-8E854C08A5DC}" type="sibTrans" cxnId="{A2AB0A31-C424-401B-8C8E-FA193FB800C3}">
      <dgm:prSet/>
      <dgm:spPr/>
      <dgm:t>
        <a:bodyPr/>
        <a:lstStyle/>
        <a:p>
          <a:endParaRPr lang="es-EC"/>
        </a:p>
      </dgm:t>
    </dgm:pt>
    <dgm:pt modelId="{EE66B9EA-EABC-410D-A787-323AA964DA48}">
      <dgm:prSet phldrT="[Texto]" custT="1"/>
      <dgm:spPr/>
      <dgm:t>
        <a:bodyPr/>
        <a:lstStyle/>
        <a:p>
          <a:r>
            <a:rPr lang="es-ES" sz="2000">
              <a:latin typeface="Times New Roman" panose="02020603050405020304" pitchFamily="18" charset="0"/>
              <a:cs typeface="Times New Roman" panose="02020603050405020304" pitchFamily="18" charset="0"/>
            </a:rPr>
            <a:t>10 participantes</a:t>
          </a:r>
        </a:p>
        <a:p>
          <a:r>
            <a:rPr lang="es-ES" sz="2000">
              <a:latin typeface="Times New Roman" panose="02020603050405020304" pitchFamily="18" charset="0"/>
              <a:cs typeface="Times New Roman" panose="02020603050405020304" pitchFamily="18" charset="0"/>
            </a:rPr>
            <a:t>entrenados</a:t>
          </a:r>
          <a:endParaRPr lang="es-EC" sz="2000" dirty="0">
            <a:latin typeface="Times New Roman" panose="02020603050405020304" pitchFamily="18" charset="0"/>
            <a:cs typeface="Times New Roman" panose="02020603050405020304" pitchFamily="18" charset="0"/>
          </a:endParaRPr>
        </a:p>
      </dgm:t>
    </dgm:pt>
    <dgm:pt modelId="{4CC506B2-95C7-4553-9F39-EB8C65E68A19}" type="parTrans" cxnId="{158EC75B-6814-4AEE-9181-BF326A11DFDE}">
      <dgm:prSet/>
      <dgm:spPr/>
      <dgm:t>
        <a:bodyPr/>
        <a:lstStyle/>
        <a:p>
          <a:endParaRPr lang="es-EC"/>
        </a:p>
      </dgm:t>
    </dgm:pt>
    <dgm:pt modelId="{F10B2AAB-40EC-4C89-9BFD-46B0C04FED47}" type="sibTrans" cxnId="{158EC75B-6814-4AEE-9181-BF326A11DFDE}">
      <dgm:prSet/>
      <dgm:spPr/>
      <dgm:t>
        <a:bodyPr/>
        <a:lstStyle/>
        <a:p>
          <a:endParaRPr lang="es-EC"/>
        </a:p>
      </dgm:t>
    </dgm:pt>
    <dgm:pt modelId="{10C31F01-6C80-470C-9882-6C216DE7B7DC}">
      <dgm:prSet phldrT="[Texto]"/>
      <dgm:spPr/>
      <dgm:t>
        <a:bodyPr/>
        <a:lstStyle/>
        <a:p>
          <a:r>
            <a:rPr lang="es-EC">
              <a:latin typeface="Times New Roman" panose="02020603050405020304" pitchFamily="18" charset="0"/>
              <a:cs typeface="Times New Roman" panose="02020603050405020304" pitchFamily="18" charset="0"/>
            </a:rPr>
            <a:t>Preparación de las muestras</a:t>
          </a:r>
          <a:endParaRPr lang="es-EC" dirty="0">
            <a:latin typeface="Times New Roman" panose="02020603050405020304" pitchFamily="18" charset="0"/>
            <a:cs typeface="Times New Roman" panose="02020603050405020304" pitchFamily="18" charset="0"/>
          </a:endParaRPr>
        </a:p>
      </dgm:t>
    </dgm:pt>
    <dgm:pt modelId="{E50883E4-C5BE-416C-B1C4-A153661457E2}" type="parTrans" cxnId="{BA70A609-119B-41D6-B25F-D6654C6682AD}">
      <dgm:prSet/>
      <dgm:spPr/>
      <dgm:t>
        <a:bodyPr/>
        <a:lstStyle/>
        <a:p>
          <a:endParaRPr lang="es-EC"/>
        </a:p>
      </dgm:t>
    </dgm:pt>
    <dgm:pt modelId="{F41FBF0D-4EE6-4624-9EC2-55773F83A881}" type="sibTrans" cxnId="{BA70A609-119B-41D6-B25F-D6654C6682AD}">
      <dgm:prSet/>
      <dgm:spPr/>
      <dgm:t>
        <a:bodyPr/>
        <a:lstStyle/>
        <a:p>
          <a:endParaRPr lang="es-EC"/>
        </a:p>
      </dgm:t>
    </dgm:pt>
    <dgm:pt modelId="{DB76441D-99E2-4DBE-9A1A-3CD30F0FB36C}">
      <dgm:prSet phldrT="[Texto]"/>
      <dgm:spPr/>
      <dgm:t>
        <a:bodyPr/>
        <a:lstStyle/>
        <a:p>
          <a:r>
            <a:rPr lang="es-EC" b="0">
              <a:latin typeface="Times New Roman" panose="02020603050405020304" pitchFamily="18" charset="0"/>
              <a:cs typeface="Times New Roman" panose="02020603050405020304" pitchFamily="18" charset="0"/>
            </a:rPr>
            <a:t>4 muestras de 25 ml en envases plásticos</a:t>
          </a:r>
          <a:endParaRPr lang="es-EC" dirty="0"/>
        </a:p>
      </dgm:t>
    </dgm:pt>
    <dgm:pt modelId="{D0C4E5A5-90D5-43FB-ADFB-B38AA49590CC}" type="parTrans" cxnId="{A6595903-49D5-4FF0-B597-CD92882F87D6}">
      <dgm:prSet/>
      <dgm:spPr/>
      <dgm:t>
        <a:bodyPr/>
        <a:lstStyle/>
        <a:p>
          <a:endParaRPr lang="es-EC"/>
        </a:p>
      </dgm:t>
    </dgm:pt>
    <dgm:pt modelId="{D1E44727-A090-4641-907B-BE28E4F5F869}" type="sibTrans" cxnId="{A6595903-49D5-4FF0-B597-CD92882F87D6}">
      <dgm:prSet/>
      <dgm:spPr/>
      <dgm:t>
        <a:bodyPr/>
        <a:lstStyle/>
        <a:p>
          <a:endParaRPr lang="es-EC"/>
        </a:p>
      </dgm:t>
    </dgm:pt>
    <dgm:pt modelId="{EA52E514-9E7E-4D66-AAED-714A44AB648B}">
      <dgm:prSet phldrT="[Texto]"/>
      <dgm:spPr/>
      <dgm:t>
        <a:bodyPr/>
        <a:lstStyle/>
        <a:p>
          <a:r>
            <a:rPr lang="es-EC">
              <a:latin typeface="Times New Roman" panose="02020603050405020304" pitchFamily="18" charset="0"/>
              <a:cs typeface="Times New Roman" panose="02020603050405020304" pitchFamily="18" charset="0"/>
            </a:rPr>
            <a:t>Escala hedónica para las variables: sabor, color, olor, textura y aceptabilidad</a:t>
          </a:r>
          <a:endParaRPr lang="es-EC" dirty="0">
            <a:latin typeface="Times New Roman" panose="02020603050405020304" pitchFamily="18" charset="0"/>
            <a:cs typeface="Times New Roman" panose="02020603050405020304" pitchFamily="18" charset="0"/>
          </a:endParaRPr>
        </a:p>
      </dgm:t>
    </dgm:pt>
    <dgm:pt modelId="{7648A19A-5F4E-474E-B9CE-A10911A64F8E}" type="parTrans" cxnId="{9043720C-1896-4DC3-8979-28C4CB303A01}">
      <dgm:prSet/>
      <dgm:spPr/>
      <dgm:t>
        <a:bodyPr/>
        <a:lstStyle/>
        <a:p>
          <a:endParaRPr lang="es-EC"/>
        </a:p>
      </dgm:t>
    </dgm:pt>
    <dgm:pt modelId="{E69A28BA-0EC6-44D2-AE49-A7AC157429B2}" type="sibTrans" cxnId="{9043720C-1896-4DC3-8979-28C4CB303A01}">
      <dgm:prSet/>
      <dgm:spPr/>
      <dgm:t>
        <a:bodyPr/>
        <a:lstStyle/>
        <a:p>
          <a:endParaRPr lang="es-EC"/>
        </a:p>
      </dgm:t>
    </dgm:pt>
    <dgm:pt modelId="{C6BCB594-C725-4562-AD1E-CF8BF4526AC2}" type="pres">
      <dgm:prSet presAssocID="{3246186F-47DE-4FCA-BE2A-07BDF30829A7}" presName="cycle" presStyleCnt="0">
        <dgm:presLayoutVars>
          <dgm:dir/>
          <dgm:resizeHandles val="exact"/>
        </dgm:presLayoutVars>
      </dgm:prSet>
      <dgm:spPr/>
    </dgm:pt>
    <dgm:pt modelId="{AF3AF7CD-2573-4675-AAD6-F324B49DC07B}" type="pres">
      <dgm:prSet presAssocID="{BD60910F-85E5-498B-B3FC-50FD7D091894}" presName="dummy" presStyleCnt="0"/>
      <dgm:spPr/>
    </dgm:pt>
    <dgm:pt modelId="{9AE43C08-0117-4C7C-8B63-EE481A7DC1A6}" type="pres">
      <dgm:prSet presAssocID="{BD60910F-85E5-498B-B3FC-50FD7D091894}" presName="node" presStyleLbl="revTx" presStyleIdx="0" presStyleCnt="5">
        <dgm:presLayoutVars>
          <dgm:bulletEnabled val="1"/>
        </dgm:presLayoutVars>
      </dgm:prSet>
      <dgm:spPr/>
    </dgm:pt>
    <dgm:pt modelId="{92970EF5-0369-47BF-BF55-B0732D2C56D0}" type="pres">
      <dgm:prSet presAssocID="{783F14B1-F27C-46C7-8CFD-8E854C08A5DC}" presName="sibTrans" presStyleLbl="node1" presStyleIdx="0" presStyleCnt="5"/>
      <dgm:spPr/>
    </dgm:pt>
    <dgm:pt modelId="{70908232-B20A-4AA5-A525-7B58891F5932}" type="pres">
      <dgm:prSet presAssocID="{EE66B9EA-EABC-410D-A787-323AA964DA48}" presName="dummy" presStyleCnt="0"/>
      <dgm:spPr/>
    </dgm:pt>
    <dgm:pt modelId="{806CEE29-F5F7-443F-87DF-608738694646}" type="pres">
      <dgm:prSet presAssocID="{EE66B9EA-EABC-410D-A787-323AA964DA48}" presName="node" presStyleLbl="revTx" presStyleIdx="1" presStyleCnt="5">
        <dgm:presLayoutVars>
          <dgm:bulletEnabled val="1"/>
        </dgm:presLayoutVars>
      </dgm:prSet>
      <dgm:spPr/>
    </dgm:pt>
    <dgm:pt modelId="{9C7DF004-9AFC-43CA-B627-7803B116699B}" type="pres">
      <dgm:prSet presAssocID="{F10B2AAB-40EC-4C89-9BFD-46B0C04FED47}" presName="sibTrans" presStyleLbl="node1" presStyleIdx="1" presStyleCnt="5"/>
      <dgm:spPr/>
    </dgm:pt>
    <dgm:pt modelId="{421F8183-07A3-447E-8201-95FCDEF17FD3}" type="pres">
      <dgm:prSet presAssocID="{10C31F01-6C80-470C-9882-6C216DE7B7DC}" presName="dummy" presStyleCnt="0"/>
      <dgm:spPr/>
    </dgm:pt>
    <dgm:pt modelId="{A0F5A18D-816B-48B4-AC4D-16C8307E3D1E}" type="pres">
      <dgm:prSet presAssocID="{10C31F01-6C80-470C-9882-6C216DE7B7DC}" presName="node" presStyleLbl="revTx" presStyleIdx="2" presStyleCnt="5">
        <dgm:presLayoutVars>
          <dgm:bulletEnabled val="1"/>
        </dgm:presLayoutVars>
      </dgm:prSet>
      <dgm:spPr/>
    </dgm:pt>
    <dgm:pt modelId="{8F16B60A-D215-471D-A515-AD767B619E38}" type="pres">
      <dgm:prSet presAssocID="{F41FBF0D-4EE6-4624-9EC2-55773F83A881}" presName="sibTrans" presStyleLbl="node1" presStyleIdx="2" presStyleCnt="5"/>
      <dgm:spPr/>
    </dgm:pt>
    <dgm:pt modelId="{5F972B6E-A244-49AF-B5C6-7A5AD63DF2C6}" type="pres">
      <dgm:prSet presAssocID="{DB76441D-99E2-4DBE-9A1A-3CD30F0FB36C}" presName="dummy" presStyleCnt="0"/>
      <dgm:spPr/>
    </dgm:pt>
    <dgm:pt modelId="{EA05FABE-995E-4BC0-A1F7-BD40446705D6}" type="pres">
      <dgm:prSet presAssocID="{DB76441D-99E2-4DBE-9A1A-3CD30F0FB36C}" presName="node" presStyleLbl="revTx" presStyleIdx="3" presStyleCnt="5">
        <dgm:presLayoutVars>
          <dgm:bulletEnabled val="1"/>
        </dgm:presLayoutVars>
      </dgm:prSet>
      <dgm:spPr/>
    </dgm:pt>
    <dgm:pt modelId="{81CA6504-C323-452A-A575-77C7C186FEDB}" type="pres">
      <dgm:prSet presAssocID="{D1E44727-A090-4641-907B-BE28E4F5F869}" presName="sibTrans" presStyleLbl="node1" presStyleIdx="3" presStyleCnt="5"/>
      <dgm:spPr/>
    </dgm:pt>
    <dgm:pt modelId="{CF00FCEE-F88D-4B84-994E-AFFCBA4D5BCF}" type="pres">
      <dgm:prSet presAssocID="{EA52E514-9E7E-4D66-AAED-714A44AB648B}" presName="dummy" presStyleCnt="0"/>
      <dgm:spPr/>
    </dgm:pt>
    <dgm:pt modelId="{69F90A4D-5195-42B1-930E-F212FA98C8F9}" type="pres">
      <dgm:prSet presAssocID="{EA52E514-9E7E-4D66-AAED-714A44AB648B}" presName="node" presStyleLbl="revTx" presStyleIdx="4" presStyleCnt="5">
        <dgm:presLayoutVars>
          <dgm:bulletEnabled val="1"/>
        </dgm:presLayoutVars>
      </dgm:prSet>
      <dgm:spPr/>
    </dgm:pt>
    <dgm:pt modelId="{28B43356-8987-4A0F-9750-0253F1BE0BCE}" type="pres">
      <dgm:prSet presAssocID="{E69A28BA-0EC6-44D2-AE49-A7AC157429B2}" presName="sibTrans" presStyleLbl="node1" presStyleIdx="4" presStyleCnt="5"/>
      <dgm:spPr/>
    </dgm:pt>
  </dgm:ptLst>
  <dgm:cxnLst>
    <dgm:cxn modelId="{A6595903-49D5-4FF0-B597-CD92882F87D6}" srcId="{3246186F-47DE-4FCA-BE2A-07BDF30829A7}" destId="{DB76441D-99E2-4DBE-9A1A-3CD30F0FB36C}" srcOrd="3" destOrd="0" parTransId="{D0C4E5A5-90D5-43FB-ADFB-B38AA49590CC}" sibTransId="{D1E44727-A090-4641-907B-BE28E4F5F869}"/>
    <dgm:cxn modelId="{4347C803-81C9-43DF-9BBB-FE6177F0E224}" type="presOf" srcId="{D1E44727-A090-4641-907B-BE28E4F5F869}" destId="{81CA6504-C323-452A-A575-77C7C186FEDB}" srcOrd="0" destOrd="0" presId="urn:microsoft.com/office/officeart/2005/8/layout/cycle1"/>
    <dgm:cxn modelId="{BA70A609-119B-41D6-B25F-D6654C6682AD}" srcId="{3246186F-47DE-4FCA-BE2A-07BDF30829A7}" destId="{10C31F01-6C80-470C-9882-6C216DE7B7DC}" srcOrd="2" destOrd="0" parTransId="{E50883E4-C5BE-416C-B1C4-A153661457E2}" sibTransId="{F41FBF0D-4EE6-4624-9EC2-55773F83A881}"/>
    <dgm:cxn modelId="{9043720C-1896-4DC3-8979-28C4CB303A01}" srcId="{3246186F-47DE-4FCA-BE2A-07BDF30829A7}" destId="{EA52E514-9E7E-4D66-AAED-714A44AB648B}" srcOrd="4" destOrd="0" parTransId="{7648A19A-5F4E-474E-B9CE-A10911A64F8E}" sibTransId="{E69A28BA-0EC6-44D2-AE49-A7AC157429B2}"/>
    <dgm:cxn modelId="{717AFB10-7795-405B-82DC-0CA2ADE7952B}" type="presOf" srcId="{E69A28BA-0EC6-44D2-AE49-A7AC157429B2}" destId="{28B43356-8987-4A0F-9750-0253F1BE0BCE}" srcOrd="0" destOrd="0" presId="urn:microsoft.com/office/officeart/2005/8/layout/cycle1"/>
    <dgm:cxn modelId="{723AFB21-8261-43C2-8B97-20796E179B6D}" type="presOf" srcId="{3246186F-47DE-4FCA-BE2A-07BDF30829A7}" destId="{C6BCB594-C725-4562-AD1E-CF8BF4526AC2}" srcOrd="0" destOrd="0" presId="urn:microsoft.com/office/officeart/2005/8/layout/cycle1"/>
    <dgm:cxn modelId="{465B4B26-E522-4E8C-BAB4-52F1632ED557}" type="presOf" srcId="{BD60910F-85E5-498B-B3FC-50FD7D091894}" destId="{9AE43C08-0117-4C7C-8B63-EE481A7DC1A6}" srcOrd="0" destOrd="0" presId="urn:microsoft.com/office/officeart/2005/8/layout/cycle1"/>
    <dgm:cxn modelId="{A2AB0A31-C424-401B-8C8E-FA193FB800C3}" srcId="{3246186F-47DE-4FCA-BE2A-07BDF30829A7}" destId="{BD60910F-85E5-498B-B3FC-50FD7D091894}" srcOrd="0" destOrd="0" parTransId="{2040A409-C8F1-4EB5-80A1-803598742143}" sibTransId="{783F14B1-F27C-46C7-8CFD-8E854C08A5DC}"/>
    <dgm:cxn modelId="{158EC75B-6814-4AEE-9181-BF326A11DFDE}" srcId="{3246186F-47DE-4FCA-BE2A-07BDF30829A7}" destId="{EE66B9EA-EABC-410D-A787-323AA964DA48}" srcOrd="1" destOrd="0" parTransId="{4CC506B2-95C7-4553-9F39-EB8C65E68A19}" sibTransId="{F10B2AAB-40EC-4C89-9BFD-46B0C04FED47}"/>
    <dgm:cxn modelId="{2E11145E-82E3-4602-A8AA-1A307EE11340}" type="presOf" srcId="{DB76441D-99E2-4DBE-9A1A-3CD30F0FB36C}" destId="{EA05FABE-995E-4BC0-A1F7-BD40446705D6}" srcOrd="0" destOrd="0" presId="urn:microsoft.com/office/officeart/2005/8/layout/cycle1"/>
    <dgm:cxn modelId="{38BBBB65-B184-48E4-B503-7FFA69CB9179}" type="presOf" srcId="{EA52E514-9E7E-4D66-AAED-714A44AB648B}" destId="{69F90A4D-5195-42B1-930E-F212FA98C8F9}" srcOrd="0" destOrd="0" presId="urn:microsoft.com/office/officeart/2005/8/layout/cycle1"/>
    <dgm:cxn modelId="{69721F4A-0E5A-4901-BE40-1DF0E3EBCEDE}" type="presOf" srcId="{F41FBF0D-4EE6-4624-9EC2-55773F83A881}" destId="{8F16B60A-D215-471D-A515-AD767B619E38}" srcOrd="0" destOrd="0" presId="urn:microsoft.com/office/officeart/2005/8/layout/cycle1"/>
    <dgm:cxn modelId="{0305E252-1DA2-42F2-9D91-465A67514D82}" type="presOf" srcId="{10C31F01-6C80-470C-9882-6C216DE7B7DC}" destId="{A0F5A18D-816B-48B4-AC4D-16C8307E3D1E}" srcOrd="0" destOrd="0" presId="urn:microsoft.com/office/officeart/2005/8/layout/cycle1"/>
    <dgm:cxn modelId="{7792E458-3B48-4409-AB6A-3FB0C89B276C}" type="presOf" srcId="{783F14B1-F27C-46C7-8CFD-8E854C08A5DC}" destId="{92970EF5-0369-47BF-BF55-B0732D2C56D0}" srcOrd="0" destOrd="0" presId="urn:microsoft.com/office/officeart/2005/8/layout/cycle1"/>
    <dgm:cxn modelId="{73F29C99-3077-40CE-886F-006DB59010C2}" type="presOf" srcId="{EE66B9EA-EABC-410D-A787-323AA964DA48}" destId="{806CEE29-F5F7-443F-87DF-608738694646}" srcOrd="0" destOrd="0" presId="urn:microsoft.com/office/officeart/2005/8/layout/cycle1"/>
    <dgm:cxn modelId="{241E88C9-1DCB-4D0A-8BC6-1DCA613A2727}" type="presOf" srcId="{F10B2AAB-40EC-4C89-9BFD-46B0C04FED47}" destId="{9C7DF004-9AFC-43CA-B627-7803B116699B}" srcOrd="0" destOrd="0" presId="urn:microsoft.com/office/officeart/2005/8/layout/cycle1"/>
    <dgm:cxn modelId="{75D377EB-C6DD-4645-93D8-A1F91BECC07B}" type="presParOf" srcId="{C6BCB594-C725-4562-AD1E-CF8BF4526AC2}" destId="{AF3AF7CD-2573-4675-AAD6-F324B49DC07B}" srcOrd="0" destOrd="0" presId="urn:microsoft.com/office/officeart/2005/8/layout/cycle1"/>
    <dgm:cxn modelId="{D0E8FF84-CB64-4746-9F66-E98DCE118CC4}" type="presParOf" srcId="{C6BCB594-C725-4562-AD1E-CF8BF4526AC2}" destId="{9AE43C08-0117-4C7C-8B63-EE481A7DC1A6}" srcOrd="1" destOrd="0" presId="urn:microsoft.com/office/officeart/2005/8/layout/cycle1"/>
    <dgm:cxn modelId="{1549F91D-574C-42ED-BB6F-DFB1AEF2A177}" type="presParOf" srcId="{C6BCB594-C725-4562-AD1E-CF8BF4526AC2}" destId="{92970EF5-0369-47BF-BF55-B0732D2C56D0}" srcOrd="2" destOrd="0" presId="urn:microsoft.com/office/officeart/2005/8/layout/cycle1"/>
    <dgm:cxn modelId="{9A7D6DEF-308C-4618-AC65-F352D83A0495}" type="presParOf" srcId="{C6BCB594-C725-4562-AD1E-CF8BF4526AC2}" destId="{70908232-B20A-4AA5-A525-7B58891F5932}" srcOrd="3" destOrd="0" presId="urn:microsoft.com/office/officeart/2005/8/layout/cycle1"/>
    <dgm:cxn modelId="{8CFA908B-3267-4E0B-A518-34C5818E721B}" type="presParOf" srcId="{C6BCB594-C725-4562-AD1E-CF8BF4526AC2}" destId="{806CEE29-F5F7-443F-87DF-608738694646}" srcOrd="4" destOrd="0" presId="urn:microsoft.com/office/officeart/2005/8/layout/cycle1"/>
    <dgm:cxn modelId="{C2DC0CE6-1C3A-4535-9BC2-6D635BAF7C49}" type="presParOf" srcId="{C6BCB594-C725-4562-AD1E-CF8BF4526AC2}" destId="{9C7DF004-9AFC-43CA-B627-7803B116699B}" srcOrd="5" destOrd="0" presId="urn:microsoft.com/office/officeart/2005/8/layout/cycle1"/>
    <dgm:cxn modelId="{0D4F3485-DCA4-4BFE-AD6D-22B28E05969A}" type="presParOf" srcId="{C6BCB594-C725-4562-AD1E-CF8BF4526AC2}" destId="{421F8183-07A3-447E-8201-95FCDEF17FD3}" srcOrd="6" destOrd="0" presId="urn:microsoft.com/office/officeart/2005/8/layout/cycle1"/>
    <dgm:cxn modelId="{B2B5E2DF-2FD1-4F4C-96E6-169107DA4B1D}" type="presParOf" srcId="{C6BCB594-C725-4562-AD1E-CF8BF4526AC2}" destId="{A0F5A18D-816B-48B4-AC4D-16C8307E3D1E}" srcOrd="7" destOrd="0" presId="urn:microsoft.com/office/officeart/2005/8/layout/cycle1"/>
    <dgm:cxn modelId="{DA449027-C405-4506-99FA-FEA1D6F91511}" type="presParOf" srcId="{C6BCB594-C725-4562-AD1E-CF8BF4526AC2}" destId="{8F16B60A-D215-471D-A515-AD767B619E38}" srcOrd="8" destOrd="0" presId="urn:microsoft.com/office/officeart/2005/8/layout/cycle1"/>
    <dgm:cxn modelId="{44AB6A26-165F-44A8-AB5B-1BC52C69C939}" type="presParOf" srcId="{C6BCB594-C725-4562-AD1E-CF8BF4526AC2}" destId="{5F972B6E-A244-49AF-B5C6-7A5AD63DF2C6}" srcOrd="9" destOrd="0" presId="urn:microsoft.com/office/officeart/2005/8/layout/cycle1"/>
    <dgm:cxn modelId="{82EC0730-D46F-4AA5-A576-2A2A44C0FC97}" type="presParOf" srcId="{C6BCB594-C725-4562-AD1E-CF8BF4526AC2}" destId="{EA05FABE-995E-4BC0-A1F7-BD40446705D6}" srcOrd="10" destOrd="0" presId="urn:microsoft.com/office/officeart/2005/8/layout/cycle1"/>
    <dgm:cxn modelId="{E542C567-93DD-46A7-92E8-3C58E5F1819D}" type="presParOf" srcId="{C6BCB594-C725-4562-AD1E-CF8BF4526AC2}" destId="{81CA6504-C323-452A-A575-77C7C186FEDB}" srcOrd="11" destOrd="0" presId="urn:microsoft.com/office/officeart/2005/8/layout/cycle1"/>
    <dgm:cxn modelId="{694F0AB8-ED3E-4A1D-8413-5AA3DF18682C}" type="presParOf" srcId="{C6BCB594-C725-4562-AD1E-CF8BF4526AC2}" destId="{CF00FCEE-F88D-4B84-994E-AFFCBA4D5BCF}" srcOrd="12" destOrd="0" presId="urn:microsoft.com/office/officeart/2005/8/layout/cycle1"/>
    <dgm:cxn modelId="{44F223E7-D3EB-4177-972C-029077DAA731}" type="presParOf" srcId="{C6BCB594-C725-4562-AD1E-CF8BF4526AC2}" destId="{69F90A4D-5195-42B1-930E-F212FA98C8F9}" srcOrd="13" destOrd="0" presId="urn:microsoft.com/office/officeart/2005/8/layout/cycle1"/>
    <dgm:cxn modelId="{738C3FE3-A23B-4E7A-B4FC-88D93126FEF4}" type="presParOf" srcId="{C6BCB594-C725-4562-AD1E-CF8BF4526AC2}" destId="{28B43356-8987-4A0F-9750-0253F1BE0BCE}"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80570-A798-45C7-828C-8A57AF853A46}">
      <dsp:nvSpPr>
        <dsp:cNvPr id="0" name=""/>
        <dsp:cNvSpPr/>
      </dsp:nvSpPr>
      <dsp:spPr>
        <a:xfrm>
          <a:off x="0" y="0"/>
          <a:ext cx="110744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A92DDC-8EFA-431B-A020-33B4888409D3}">
      <dsp:nvSpPr>
        <dsp:cNvPr id="0" name=""/>
        <dsp:cNvSpPr/>
      </dsp:nvSpPr>
      <dsp:spPr>
        <a:xfrm>
          <a:off x="0" y="0"/>
          <a:ext cx="2214880" cy="4744962"/>
        </a:xfrm>
        <a:prstGeom prst="rect">
          <a:avLst/>
        </a:prstGeom>
        <a:solidFill>
          <a:schemeClr val="accent2">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ctr" defTabSz="1022350">
            <a:lnSpc>
              <a:spcPct val="90000"/>
            </a:lnSpc>
            <a:spcBef>
              <a:spcPct val="0"/>
            </a:spcBef>
            <a:spcAft>
              <a:spcPct val="35000"/>
            </a:spcAft>
            <a:buNone/>
          </a:pPr>
          <a:r>
            <a:rPr lang="es-ES" sz="2300" b="1" kern="1200" dirty="0">
              <a:solidFill>
                <a:sysClr val="windowText" lastClr="000000"/>
              </a:solidFill>
              <a:latin typeface="Times New Roman" panose="02020603050405020304" pitchFamily="18" charset="0"/>
              <a:cs typeface="Times New Roman" panose="02020603050405020304" pitchFamily="18" charset="0"/>
            </a:rPr>
            <a:t>OBJETIVO GENERAL</a:t>
          </a:r>
        </a:p>
        <a:p>
          <a:pPr marL="0" lvl="0" indent="0" algn="just" defTabSz="1022350">
            <a:lnSpc>
              <a:spcPct val="90000"/>
            </a:lnSpc>
            <a:spcBef>
              <a:spcPct val="0"/>
            </a:spcBef>
            <a:spcAft>
              <a:spcPct val="35000"/>
            </a:spcAft>
            <a:buNone/>
          </a:pPr>
          <a:r>
            <a:rPr lang="es-ES" sz="2300" kern="1200" dirty="0">
              <a:latin typeface="Times New Roman" panose="02020603050405020304" pitchFamily="18" charset="0"/>
              <a:cs typeface="Times New Roman" panose="02020603050405020304" pitchFamily="18" charset="0"/>
            </a:rPr>
            <a:t>Desarrollar una bebida funcional sensorial, nutricional aceptable a partir de granos de quínoa y las hojas de amaranto, en un periodo útil de conservación comercial.</a:t>
          </a:r>
          <a:endParaRPr lang="es-ES" sz="2300" kern="1200" dirty="0"/>
        </a:p>
      </dsp:txBody>
      <dsp:txXfrm>
        <a:off x="0" y="0"/>
        <a:ext cx="2214880" cy="4744962"/>
      </dsp:txXfrm>
    </dsp:sp>
    <dsp:sp modelId="{7D47ACDC-06DA-43C7-8BDA-A7EE198B3194}">
      <dsp:nvSpPr>
        <dsp:cNvPr id="0" name=""/>
        <dsp:cNvSpPr/>
      </dsp:nvSpPr>
      <dsp:spPr>
        <a:xfrm>
          <a:off x="2380996" y="63019"/>
          <a:ext cx="8693404" cy="645441"/>
        </a:xfrm>
        <a:prstGeom prst="rect">
          <a:avLst/>
        </a:prstGeom>
        <a:solidFill>
          <a:schemeClr val="accent5">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 sz="2400" b="1" kern="1200" dirty="0">
              <a:latin typeface="Times New Roman" panose="02020603050405020304" pitchFamily="18" charset="0"/>
              <a:cs typeface="Times New Roman" panose="02020603050405020304" pitchFamily="18" charset="0"/>
            </a:rPr>
            <a:t>OBJETIVOS ESPECÍFICOS</a:t>
          </a:r>
          <a:r>
            <a:rPr lang="es-ES" sz="2300" kern="1200" dirty="0">
              <a:latin typeface="Times New Roman" panose="02020603050405020304" pitchFamily="18" charset="0"/>
              <a:cs typeface="Times New Roman" panose="02020603050405020304" pitchFamily="18" charset="0"/>
            </a:rPr>
            <a:t>:</a:t>
          </a:r>
        </a:p>
      </dsp:txBody>
      <dsp:txXfrm>
        <a:off x="2380996" y="63019"/>
        <a:ext cx="8693404" cy="645441"/>
      </dsp:txXfrm>
    </dsp:sp>
    <dsp:sp modelId="{B63BF6D1-0845-426B-9826-7D50822C4805}">
      <dsp:nvSpPr>
        <dsp:cNvPr id="0" name=""/>
        <dsp:cNvSpPr/>
      </dsp:nvSpPr>
      <dsp:spPr>
        <a:xfrm>
          <a:off x="2214880" y="708460"/>
          <a:ext cx="88595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418FF4-6AB9-479A-813B-7EA7F9A985A3}">
      <dsp:nvSpPr>
        <dsp:cNvPr id="0" name=""/>
        <dsp:cNvSpPr/>
      </dsp:nvSpPr>
      <dsp:spPr>
        <a:xfrm>
          <a:off x="2380996" y="771479"/>
          <a:ext cx="8693404" cy="1260380"/>
        </a:xfrm>
        <a:prstGeom prst="rect">
          <a:avLst/>
        </a:prstGeom>
        <a:solidFill>
          <a:schemeClr val="accent5">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Font typeface="Wingdings" panose="05000000000000000000" pitchFamily="2" charset="2"/>
            <a:buNone/>
          </a:pPr>
          <a:r>
            <a:rPr lang="es-ES" sz="2400" kern="1200" dirty="0">
              <a:latin typeface="Times New Roman" panose="02020603050405020304" pitchFamily="18" charset="0"/>
              <a:cs typeface="Times New Roman" panose="02020603050405020304" pitchFamily="18" charset="0"/>
            </a:rPr>
            <a:t>Evaluar organolépticamente 8 formulaciones de una bebida funcional, elaborada con 2 frutas (mora - maracuyá), 2 proporciones quínoa, hojas de amaranto y 2 métodos de conservación.</a:t>
          </a:r>
          <a:endParaRPr lang="es-ES" sz="2400" kern="1200" dirty="0"/>
        </a:p>
      </dsp:txBody>
      <dsp:txXfrm>
        <a:off x="2380996" y="771479"/>
        <a:ext cx="8693404" cy="1260380"/>
      </dsp:txXfrm>
    </dsp:sp>
    <dsp:sp modelId="{77F90979-8499-464B-9D9D-317AF73EAB71}">
      <dsp:nvSpPr>
        <dsp:cNvPr id="0" name=""/>
        <dsp:cNvSpPr/>
      </dsp:nvSpPr>
      <dsp:spPr>
        <a:xfrm>
          <a:off x="2214880" y="2031859"/>
          <a:ext cx="88595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4813ED-0D5E-4605-AFC2-F6B8E4C323D5}">
      <dsp:nvSpPr>
        <dsp:cNvPr id="0" name=""/>
        <dsp:cNvSpPr/>
      </dsp:nvSpPr>
      <dsp:spPr>
        <a:xfrm>
          <a:off x="2380996" y="2094878"/>
          <a:ext cx="8693404" cy="1260380"/>
        </a:xfrm>
        <a:prstGeom prst="rect">
          <a:avLst/>
        </a:prstGeom>
        <a:solidFill>
          <a:schemeClr val="accent5">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Font typeface="Arial" panose="020B0604020202020204" pitchFamily="34" charset="0"/>
            <a:buNone/>
          </a:pPr>
          <a:r>
            <a:rPr lang="es-ES" sz="2400" kern="1200" dirty="0">
              <a:latin typeface="Times New Roman" panose="02020603050405020304" pitchFamily="18" charset="0"/>
              <a:cs typeface="Times New Roman" panose="02020603050405020304" pitchFamily="18" charset="0"/>
            </a:rPr>
            <a:t>Evaluar en la/as mejor/es bebida/as resultantes, el perfil nutricional, la estabilidad microbiana y funcional de la bebida seleccionada por un tiempo comercial de  20 días.</a:t>
          </a:r>
          <a:endParaRPr lang="es-ES" sz="2400" kern="1200" dirty="0"/>
        </a:p>
      </dsp:txBody>
      <dsp:txXfrm>
        <a:off x="2380996" y="2094878"/>
        <a:ext cx="8693404" cy="1260380"/>
      </dsp:txXfrm>
    </dsp:sp>
    <dsp:sp modelId="{12721482-23B8-4EFA-822B-0F64807C0394}">
      <dsp:nvSpPr>
        <dsp:cNvPr id="0" name=""/>
        <dsp:cNvSpPr/>
      </dsp:nvSpPr>
      <dsp:spPr>
        <a:xfrm>
          <a:off x="2214880" y="3355259"/>
          <a:ext cx="88595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B648EE-F462-4D95-9375-69AA35B536DE}">
      <dsp:nvSpPr>
        <dsp:cNvPr id="0" name=""/>
        <dsp:cNvSpPr/>
      </dsp:nvSpPr>
      <dsp:spPr>
        <a:xfrm>
          <a:off x="2380996" y="3418278"/>
          <a:ext cx="8693404" cy="1260380"/>
        </a:xfrm>
        <a:prstGeom prst="rect">
          <a:avLst/>
        </a:prstGeom>
        <a:solidFill>
          <a:schemeClr val="accent5">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Font typeface="Arial" panose="020B0604020202020204" pitchFamily="34" charset="0"/>
            <a:buNone/>
          </a:pPr>
          <a:r>
            <a:rPr lang="es-ES" sz="2400" kern="1200" dirty="0">
              <a:latin typeface="Times New Roman" panose="02020603050405020304" pitchFamily="18" charset="0"/>
              <a:cs typeface="Times New Roman" panose="02020603050405020304" pitchFamily="18" charset="0"/>
            </a:rPr>
            <a:t>Difundir mediante trípticos y videos en internet los beneficios de la bebida.</a:t>
          </a:r>
          <a:endParaRPr lang="es-ES" sz="2400" kern="1200" dirty="0"/>
        </a:p>
      </dsp:txBody>
      <dsp:txXfrm>
        <a:off x="2380996" y="3418278"/>
        <a:ext cx="8693404" cy="1260380"/>
      </dsp:txXfrm>
    </dsp:sp>
    <dsp:sp modelId="{5B9377E9-3C27-47F3-A105-0A70E86C8A11}">
      <dsp:nvSpPr>
        <dsp:cNvPr id="0" name=""/>
        <dsp:cNvSpPr/>
      </dsp:nvSpPr>
      <dsp:spPr>
        <a:xfrm>
          <a:off x="2214880" y="4678659"/>
          <a:ext cx="88595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1AF09-28CC-4F19-82C0-6403EC100DFC}">
      <dsp:nvSpPr>
        <dsp:cNvPr id="0" name=""/>
        <dsp:cNvSpPr/>
      </dsp:nvSpPr>
      <dsp:spPr>
        <a:xfrm>
          <a:off x="1275053" y="0"/>
          <a:ext cx="3657375" cy="2194425"/>
        </a:xfrm>
        <a:prstGeom prst="rect">
          <a:avLst/>
        </a:prstGeom>
        <a:solidFill>
          <a:schemeClr val="accent4">
            <a:lumMod val="75000"/>
          </a:schemeClr>
        </a:solidFill>
        <a:ln w="12700" cap="flat" cmpd="sng" algn="ctr">
          <a:solidFill>
            <a:schemeClr val="tx1">
              <a:lumMod val="95000"/>
              <a:lumOff val="5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tx1"/>
              </a:solidFill>
              <a:latin typeface="Times New Roman" panose="02020603050405020304" pitchFamily="18" charset="0"/>
              <a:cs typeface="Times New Roman" panose="02020603050405020304" pitchFamily="18" charset="0"/>
            </a:rPr>
            <a:t>Son aquellas que ofrecen un beneficio para la salud, que al ingerirlas podrían contribuir a la mejora de la hidratación de un individuo y de otras situaciones fisiológicas, (Calvo, 2013).</a:t>
          </a:r>
        </a:p>
      </dsp:txBody>
      <dsp:txXfrm>
        <a:off x="1275053" y="0"/>
        <a:ext cx="3657375" cy="2194425"/>
      </dsp:txXfrm>
    </dsp:sp>
    <dsp:sp modelId="{976A8C17-EAC6-4FC4-9B76-6B32F0590D71}">
      <dsp:nvSpPr>
        <dsp:cNvPr id="0" name=""/>
        <dsp:cNvSpPr/>
      </dsp:nvSpPr>
      <dsp:spPr>
        <a:xfrm>
          <a:off x="5566544" y="9752"/>
          <a:ext cx="3657375" cy="2147376"/>
        </a:xfrm>
        <a:prstGeom prst="rect">
          <a:avLst/>
        </a:prstGeom>
        <a:solidFill>
          <a:schemeClr val="accent4">
            <a:lumMod val="60000"/>
            <a:lumOff val="40000"/>
          </a:schemeClr>
        </a:solidFill>
        <a:ln w="12700" cap="flat" cmpd="sng" algn="ctr">
          <a:solidFill>
            <a:schemeClr val="tx1">
              <a:lumMod val="95000"/>
              <a:lumOff val="5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tx1"/>
              </a:solidFill>
              <a:latin typeface="Times New Roman" panose="02020603050405020304" pitchFamily="18" charset="0"/>
              <a:cs typeface="Times New Roman" panose="02020603050405020304" pitchFamily="18" charset="0"/>
            </a:rPr>
            <a:t>Ofrecen beneficio para la salud y el autocuidado.</a:t>
          </a:r>
        </a:p>
      </dsp:txBody>
      <dsp:txXfrm>
        <a:off x="5566544" y="9752"/>
        <a:ext cx="3657375" cy="2147376"/>
      </dsp:txXfrm>
    </dsp:sp>
    <dsp:sp modelId="{69886A12-24A1-416D-9A73-124D870189F8}">
      <dsp:nvSpPr>
        <dsp:cNvPr id="0" name=""/>
        <dsp:cNvSpPr/>
      </dsp:nvSpPr>
      <dsp:spPr>
        <a:xfrm>
          <a:off x="3579090" y="2468312"/>
          <a:ext cx="3657375" cy="2194425"/>
        </a:xfrm>
        <a:prstGeom prst="rect">
          <a:avLst/>
        </a:prstGeom>
        <a:solidFill>
          <a:schemeClr val="accent4">
            <a:lumMod val="40000"/>
            <a:lumOff val="60000"/>
          </a:schemeClr>
        </a:solidFill>
        <a:ln w="12700" cap="flat" cmpd="sng" algn="ctr">
          <a:solidFill>
            <a:schemeClr val="tx1">
              <a:lumMod val="95000"/>
              <a:lumOff val="5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tx1"/>
              </a:solidFill>
              <a:latin typeface="Times New Roman" panose="02020603050405020304" pitchFamily="18" charset="0"/>
              <a:cs typeface="Times New Roman" panose="02020603050405020304" pitchFamily="18" charset="0"/>
            </a:rPr>
            <a:t>La inclusión de ingredientes funcionales en un formato de bebidas proporciona a los consumidores una manera conveniente y de bajo costo para satisfacer necesidades específicas de la salud </a:t>
          </a:r>
          <a:r>
            <a:rPr lang="es-EC" sz="2000" kern="1200" dirty="0">
              <a:solidFill>
                <a:schemeClr val="tx1"/>
              </a:solidFill>
              <a:latin typeface="Times New Roman" panose="02020603050405020304" pitchFamily="18" charset="0"/>
              <a:cs typeface="Times New Roman" panose="02020603050405020304" pitchFamily="18" charset="0"/>
            </a:rPr>
            <a:t>(</a:t>
          </a:r>
          <a:r>
            <a:rPr lang="es-EC" sz="2000" kern="1200" dirty="0" err="1">
              <a:solidFill>
                <a:schemeClr val="tx1"/>
              </a:solidFill>
              <a:latin typeface="Times New Roman" panose="02020603050405020304" pitchFamily="18" charset="0"/>
              <a:cs typeface="Times New Roman" panose="02020603050405020304" pitchFamily="18" charset="0"/>
            </a:rPr>
            <a:t>Yu</a:t>
          </a:r>
          <a:r>
            <a:rPr lang="es-EC" sz="2000" kern="1200" dirty="0">
              <a:solidFill>
                <a:schemeClr val="tx1"/>
              </a:solidFill>
              <a:latin typeface="Times New Roman" panose="02020603050405020304" pitchFamily="18" charset="0"/>
              <a:cs typeface="Times New Roman" panose="02020603050405020304" pitchFamily="18" charset="0"/>
            </a:rPr>
            <a:t> &amp; Bogue, 2013)</a:t>
          </a:r>
          <a:r>
            <a:rPr lang="es-ES" sz="2000" kern="1200" dirty="0">
              <a:solidFill>
                <a:schemeClr val="tx1"/>
              </a:solidFill>
              <a:latin typeface="Times New Roman" panose="02020603050405020304" pitchFamily="18" charset="0"/>
              <a:cs typeface="Times New Roman" panose="02020603050405020304" pitchFamily="18" charset="0"/>
            </a:rPr>
            <a:t>.</a:t>
          </a:r>
        </a:p>
      </dsp:txBody>
      <dsp:txXfrm>
        <a:off x="3579090" y="2468312"/>
        <a:ext cx="3657375" cy="21944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9591B-FA18-49BD-840F-732332EDEA29}">
      <dsp:nvSpPr>
        <dsp:cNvPr id="0" name=""/>
        <dsp:cNvSpPr/>
      </dsp:nvSpPr>
      <dsp:spPr>
        <a:xfrm>
          <a:off x="0" y="0"/>
          <a:ext cx="2582549" cy="5070544"/>
        </a:xfrm>
        <a:prstGeom prst="roundRect">
          <a:avLst>
            <a:gd name="adj" fmla="val 10000"/>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s-ES" sz="2800" kern="1200" dirty="0">
              <a:latin typeface="Times New Roman" panose="02020603050405020304" pitchFamily="18" charset="0"/>
              <a:cs typeface="Times New Roman" panose="02020603050405020304" pitchFamily="18" charset="0"/>
            </a:rPr>
            <a:t>Seguridad, soberanía y autonomía alimentaria.</a:t>
          </a:r>
        </a:p>
      </dsp:txBody>
      <dsp:txXfrm>
        <a:off x="0" y="2028217"/>
        <a:ext cx="2582549" cy="2028217"/>
      </dsp:txXfrm>
    </dsp:sp>
    <dsp:sp modelId="{4337D633-4D28-42B5-B785-0A58080A2E82}">
      <dsp:nvSpPr>
        <dsp:cNvPr id="0" name=""/>
        <dsp:cNvSpPr/>
      </dsp:nvSpPr>
      <dsp:spPr>
        <a:xfrm>
          <a:off x="247262" y="114885"/>
          <a:ext cx="2092952" cy="209295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D15A6D72-0F11-4487-9502-2C3DAB03CFBD}">
      <dsp:nvSpPr>
        <dsp:cNvPr id="0" name=""/>
        <dsp:cNvSpPr/>
      </dsp:nvSpPr>
      <dsp:spPr>
        <a:xfrm>
          <a:off x="2662489" y="0"/>
          <a:ext cx="2582549" cy="5070544"/>
        </a:xfrm>
        <a:prstGeom prst="roundRect">
          <a:avLst>
            <a:gd name="adj" fmla="val 10000"/>
          </a:avLst>
        </a:prstGeom>
        <a:gradFill rotWithShape="0">
          <a:gsLst>
            <a:gs pos="0">
              <a:schemeClr val="accent1">
                <a:shade val="80000"/>
                <a:hueOff val="90421"/>
                <a:satOff val="1725"/>
                <a:lumOff val="7618"/>
                <a:alphaOff val="0"/>
                <a:lumMod val="110000"/>
                <a:satMod val="105000"/>
                <a:tint val="67000"/>
              </a:schemeClr>
            </a:gs>
            <a:gs pos="50000">
              <a:schemeClr val="accent1">
                <a:shade val="80000"/>
                <a:hueOff val="90421"/>
                <a:satOff val="1725"/>
                <a:lumOff val="7618"/>
                <a:alphaOff val="0"/>
                <a:lumMod val="105000"/>
                <a:satMod val="103000"/>
                <a:tint val="73000"/>
              </a:schemeClr>
            </a:gs>
            <a:gs pos="100000">
              <a:schemeClr val="accent1">
                <a:shade val="80000"/>
                <a:hueOff val="90421"/>
                <a:satOff val="1725"/>
                <a:lumOff val="761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es-ES" sz="2800" kern="1200" dirty="0"/>
        </a:p>
        <a:p>
          <a:pPr marL="0" lvl="0" indent="0" algn="ctr" defTabSz="1244600">
            <a:lnSpc>
              <a:spcPct val="90000"/>
            </a:lnSpc>
            <a:spcBef>
              <a:spcPct val="0"/>
            </a:spcBef>
            <a:spcAft>
              <a:spcPct val="35000"/>
            </a:spcAft>
            <a:buNone/>
          </a:pPr>
          <a:r>
            <a:rPr lang="es-ES" sz="2400" kern="1200" dirty="0">
              <a:latin typeface="Times New Roman" panose="02020603050405020304" pitchFamily="18" charset="0"/>
              <a:cs typeface="Times New Roman" panose="02020603050405020304" pitchFamily="18" charset="0"/>
            </a:rPr>
            <a:t>Bolivia, Perú y Ecuador garantizan el 80% de la producción</a:t>
          </a:r>
          <a:r>
            <a:rPr lang="es-ES" sz="2800" kern="1200" dirty="0"/>
            <a:t>.</a:t>
          </a:r>
        </a:p>
      </dsp:txBody>
      <dsp:txXfrm>
        <a:off x="2662489" y="2028217"/>
        <a:ext cx="2582549" cy="2028217"/>
      </dsp:txXfrm>
    </dsp:sp>
    <dsp:sp modelId="{AB9FC927-4FBE-447F-9721-B5A532BDE353}">
      <dsp:nvSpPr>
        <dsp:cNvPr id="0" name=""/>
        <dsp:cNvSpPr/>
      </dsp:nvSpPr>
      <dsp:spPr>
        <a:xfrm>
          <a:off x="2868393" y="63107"/>
          <a:ext cx="2170741" cy="217074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8000" r="-8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AD0ED851-9980-4ACC-B5AD-99EDC41EB436}">
      <dsp:nvSpPr>
        <dsp:cNvPr id="0" name=""/>
        <dsp:cNvSpPr/>
      </dsp:nvSpPr>
      <dsp:spPr>
        <a:xfrm>
          <a:off x="5283648" y="0"/>
          <a:ext cx="2582549" cy="5070544"/>
        </a:xfrm>
        <a:prstGeom prst="roundRect">
          <a:avLst>
            <a:gd name="adj" fmla="val 10000"/>
          </a:avLst>
        </a:prstGeom>
        <a:gradFill rotWithShape="0">
          <a:gsLst>
            <a:gs pos="0">
              <a:schemeClr val="accent1">
                <a:shade val="80000"/>
                <a:hueOff val="180842"/>
                <a:satOff val="3450"/>
                <a:lumOff val="15237"/>
                <a:alphaOff val="0"/>
                <a:lumMod val="110000"/>
                <a:satMod val="105000"/>
                <a:tint val="67000"/>
              </a:schemeClr>
            </a:gs>
            <a:gs pos="50000">
              <a:schemeClr val="accent1">
                <a:shade val="80000"/>
                <a:hueOff val="180842"/>
                <a:satOff val="3450"/>
                <a:lumOff val="15237"/>
                <a:alphaOff val="0"/>
                <a:lumMod val="105000"/>
                <a:satMod val="103000"/>
                <a:tint val="73000"/>
              </a:schemeClr>
            </a:gs>
            <a:gs pos="100000">
              <a:schemeClr val="accent1">
                <a:shade val="80000"/>
                <a:hueOff val="180842"/>
                <a:satOff val="3450"/>
                <a:lumOff val="1523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es-ES" sz="1600" kern="1200" dirty="0"/>
        </a:p>
        <a:p>
          <a:pPr marL="0" lvl="0" indent="0" algn="ctr" defTabSz="711200">
            <a:lnSpc>
              <a:spcPct val="90000"/>
            </a:lnSpc>
            <a:spcBef>
              <a:spcPct val="0"/>
            </a:spcBef>
            <a:spcAft>
              <a:spcPct val="35000"/>
            </a:spcAft>
            <a:buNone/>
          </a:pPr>
          <a:endParaRPr lang="es-ES" sz="2000" kern="1200" dirty="0">
            <a:latin typeface="Times New Roman" panose="02020603050405020304" pitchFamily="18" charset="0"/>
            <a:cs typeface="Times New Roman" panose="02020603050405020304" pitchFamily="18" charset="0"/>
          </a:endParaRPr>
        </a:p>
        <a:p>
          <a:pPr marL="0" lvl="0" indent="0" algn="ctr" defTabSz="7112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Proteína.</a:t>
          </a:r>
        </a:p>
        <a:p>
          <a:pPr marL="0" lvl="0" indent="0" algn="ctr" defTabSz="7112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Balance ideal de sus aminoácidos esenciales.</a:t>
          </a:r>
        </a:p>
        <a:p>
          <a:pPr marL="0" lvl="0" indent="0" algn="ctr" defTabSz="7112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Ácidos grasos. </a:t>
          </a:r>
        </a:p>
        <a:p>
          <a:pPr marL="0" lvl="0" indent="0" algn="ctr" defTabSz="7112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Vitaminas y minerales.</a:t>
          </a:r>
        </a:p>
        <a:p>
          <a:pPr marL="0" lvl="0" indent="0" algn="ctr" defTabSz="7112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Ausencia de gluten.</a:t>
          </a:r>
        </a:p>
      </dsp:txBody>
      <dsp:txXfrm>
        <a:off x="5283648" y="2028217"/>
        <a:ext cx="2582549" cy="2028217"/>
      </dsp:txXfrm>
    </dsp:sp>
    <dsp:sp modelId="{3F65C83D-F48B-4D16-8F91-2C19BF51260D}">
      <dsp:nvSpPr>
        <dsp:cNvPr id="0" name=""/>
        <dsp:cNvSpPr/>
      </dsp:nvSpPr>
      <dsp:spPr>
        <a:xfrm>
          <a:off x="5590640" y="125328"/>
          <a:ext cx="2046299" cy="204629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8000" b="-38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EC387394-DA8D-4DED-AE94-A56DD9C86163}">
      <dsp:nvSpPr>
        <dsp:cNvPr id="0" name=""/>
        <dsp:cNvSpPr/>
      </dsp:nvSpPr>
      <dsp:spPr>
        <a:xfrm>
          <a:off x="7982541" y="0"/>
          <a:ext cx="2582549" cy="5070544"/>
        </a:xfrm>
        <a:prstGeom prst="roundRect">
          <a:avLst>
            <a:gd name="adj" fmla="val 10000"/>
          </a:avLst>
        </a:prstGeom>
        <a:gradFill rotWithShape="0">
          <a:gsLst>
            <a:gs pos="0">
              <a:schemeClr val="accent1">
                <a:shade val="80000"/>
                <a:hueOff val="271263"/>
                <a:satOff val="5175"/>
                <a:lumOff val="22855"/>
                <a:alphaOff val="0"/>
                <a:lumMod val="110000"/>
                <a:satMod val="105000"/>
                <a:tint val="67000"/>
              </a:schemeClr>
            </a:gs>
            <a:gs pos="50000">
              <a:schemeClr val="accent1">
                <a:shade val="80000"/>
                <a:hueOff val="271263"/>
                <a:satOff val="5175"/>
                <a:lumOff val="22855"/>
                <a:alphaOff val="0"/>
                <a:lumMod val="105000"/>
                <a:satMod val="103000"/>
                <a:tint val="73000"/>
              </a:schemeClr>
            </a:gs>
            <a:gs pos="100000">
              <a:schemeClr val="accent1">
                <a:shade val="80000"/>
                <a:hueOff val="271263"/>
                <a:satOff val="5175"/>
                <a:lumOff val="2285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es-ES" sz="1600" kern="1200" dirty="0"/>
        </a:p>
        <a:p>
          <a:pPr marL="0" lvl="0" indent="0" algn="ctr" defTabSz="711200">
            <a:lnSpc>
              <a:spcPct val="90000"/>
            </a:lnSpc>
            <a:spcBef>
              <a:spcPct val="0"/>
            </a:spcBef>
            <a:spcAft>
              <a:spcPct val="35000"/>
            </a:spcAft>
            <a:buNone/>
          </a:pPr>
          <a:endParaRPr lang="es-ES" sz="1800" kern="1200" dirty="0">
            <a:latin typeface="Times New Roman" panose="02020603050405020304" pitchFamily="18" charset="0"/>
            <a:cs typeface="Times New Roman" panose="02020603050405020304" pitchFamily="18" charset="0"/>
          </a:endParaRPr>
        </a:p>
        <a:p>
          <a:pPr marL="0" lvl="0" indent="0" algn="ctr" defTabSz="711200">
            <a:lnSpc>
              <a:spcPct val="90000"/>
            </a:lnSpc>
            <a:spcBef>
              <a:spcPct val="0"/>
            </a:spcBef>
            <a:spcAft>
              <a:spcPct val="35000"/>
            </a:spcAft>
            <a:buNone/>
          </a:pPr>
          <a:endParaRPr lang="es-ES" sz="1800" kern="1200" dirty="0">
            <a:latin typeface="Times New Roman" panose="02020603050405020304" pitchFamily="18" charset="0"/>
            <a:cs typeface="Times New Roman" panose="02020603050405020304" pitchFamily="18" charset="0"/>
          </a:endParaRPr>
        </a:p>
        <a:p>
          <a:pPr marL="0" lvl="0" indent="0" algn="ctr" defTabSz="711200">
            <a:lnSpc>
              <a:spcPct val="90000"/>
            </a:lnSpc>
            <a:spcBef>
              <a:spcPct val="0"/>
            </a:spcBef>
            <a:spcAft>
              <a:spcPct val="35000"/>
            </a:spcAft>
            <a:buNone/>
          </a:pPr>
          <a:r>
            <a:rPr lang="es-ES" sz="1800" kern="1200" dirty="0">
              <a:latin typeface="Times New Roman" panose="02020603050405020304" pitchFamily="18" charset="0"/>
              <a:cs typeface="Times New Roman" panose="02020603050405020304" pitchFamily="18" charset="0"/>
            </a:rPr>
            <a:t>Pérdida de peso, reducción de la grasa corporal, aumento de la síntesis de proteína muscular.</a:t>
          </a:r>
        </a:p>
        <a:p>
          <a:pPr marL="0" lvl="0" indent="0" algn="ctr" defTabSz="711200">
            <a:lnSpc>
              <a:spcPct val="90000"/>
            </a:lnSpc>
            <a:spcBef>
              <a:spcPct val="0"/>
            </a:spcBef>
            <a:spcAft>
              <a:spcPct val="35000"/>
            </a:spcAft>
            <a:buNone/>
          </a:pPr>
          <a:r>
            <a:rPr lang="es-ES" sz="1800" kern="1200" dirty="0">
              <a:latin typeface="Times New Roman" panose="02020603050405020304" pitchFamily="18" charset="0"/>
              <a:cs typeface="Times New Roman" panose="02020603050405020304" pitchFamily="18" charset="0"/>
            </a:rPr>
            <a:t>Reducción de la secreción de insulina y nivel de triglicéridos plasmáticos. (</a:t>
          </a:r>
          <a:r>
            <a:rPr lang="es-ES" sz="1800" kern="1200" dirty="0" err="1">
              <a:latin typeface="Times New Roman" panose="02020603050405020304" pitchFamily="18" charset="0"/>
              <a:cs typeface="Times New Roman" panose="02020603050405020304" pitchFamily="18" charset="0"/>
            </a:rPr>
            <a:t>Conti</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Ceriani</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Juliarena</a:t>
          </a:r>
          <a:r>
            <a:rPr lang="es-ES" sz="1800" kern="1200" dirty="0">
              <a:latin typeface="Times New Roman" panose="02020603050405020304" pitchFamily="18" charset="0"/>
              <a:cs typeface="Times New Roman" panose="02020603050405020304" pitchFamily="18" charset="0"/>
            </a:rPr>
            <a:t>, &amp; Esteban, 2011).</a:t>
          </a:r>
        </a:p>
      </dsp:txBody>
      <dsp:txXfrm>
        <a:off x="7982541" y="2028217"/>
        <a:ext cx="2582549" cy="2028217"/>
      </dsp:txXfrm>
    </dsp:sp>
    <dsp:sp modelId="{221D169D-91BF-4D07-9035-97272BE1BE23}">
      <dsp:nvSpPr>
        <dsp:cNvPr id="0" name=""/>
        <dsp:cNvSpPr/>
      </dsp:nvSpPr>
      <dsp:spPr>
        <a:xfrm>
          <a:off x="8219362" y="94023"/>
          <a:ext cx="2108908" cy="2108908"/>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1818B22D-952B-409A-BDB2-0BB9E1AE57CE}">
      <dsp:nvSpPr>
        <dsp:cNvPr id="0" name=""/>
        <dsp:cNvSpPr/>
      </dsp:nvSpPr>
      <dsp:spPr>
        <a:xfrm>
          <a:off x="624047" y="5024825"/>
          <a:ext cx="9722150" cy="45718"/>
        </a:xfrm>
        <a:prstGeom prst="leftRightArrow">
          <a:avLst/>
        </a:prstGeom>
        <a:gradFill rotWithShape="0">
          <a:gsLst>
            <a:gs pos="0">
              <a:schemeClr val="accent1">
                <a:tint val="40000"/>
                <a:hueOff val="0"/>
                <a:satOff val="0"/>
                <a:lumOff val="0"/>
                <a:alphaOff val="0"/>
                <a:lumMod val="110000"/>
                <a:satMod val="105000"/>
                <a:tint val="67000"/>
              </a:schemeClr>
            </a:gs>
            <a:gs pos="50000">
              <a:schemeClr val="accent1">
                <a:tint val="40000"/>
                <a:hueOff val="0"/>
                <a:satOff val="0"/>
                <a:lumOff val="0"/>
                <a:alphaOff val="0"/>
                <a:lumMod val="105000"/>
                <a:satMod val="103000"/>
                <a:tint val="73000"/>
              </a:schemeClr>
            </a:gs>
            <a:gs pos="100000">
              <a:schemeClr val="accent1">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0087A-8433-4AD1-9ACC-147072E5496B}">
      <dsp:nvSpPr>
        <dsp:cNvPr id="0" name=""/>
        <dsp:cNvSpPr/>
      </dsp:nvSpPr>
      <dsp:spPr>
        <a:xfrm>
          <a:off x="0" y="0"/>
          <a:ext cx="4282740" cy="528301"/>
        </a:xfrm>
        <a:prstGeom prst="rect">
          <a:avLst/>
        </a:prstGeom>
        <a:solidFill>
          <a:schemeClr val="accent6">
            <a:shade val="8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s-ES" sz="2400" b="1" kern="1200" dirty="0"/>
            <a:t>Proteínas y aminoácidos</a:t>
          </a:r>
        </a:p>
      </dsp:txBody>
      <dsp:txXfrm>
        <a:off x="0" y="0"/>
        <a:ext cx="4282740" cy="528301"/>
      </dsp:txXfrm>
    </dsp:sp>
    <dsp:sp modelId="{781CFFD7-6111-42DE-B52C-446445595860}">
      <dsp:nvSpPr>
        <dsp:cNvPr id="0" name=""/>
        <dsp:cNvSpPr/>
      </dsp:nvSpPr>
      <dsp:spPr>
        <a:xfrm>
          <a:off x="0" y="589732"/>
          <a:ext cx="4282740" cy="3909231"/>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s-ES" sz="2800" kern="1200" dirty="0"/>
            <a:t>12% - 23%. </a:t>
          </a:r>
        </a:p>
        <a:p>
          <a:pPr marL="228600" lvl="1" indent="-228600" algn="l" defTabSz="1066800">
            <a:lnSpc>
              <a:spcPct val="90000"/>
            </a:lnSpc>
            <a:spcBef>
              <a:spcPct val="0"/>
            </a:spcBef>
            <a:spcAft>
              <a:spcPct val="15000"/>
            </a:spcAft>
            <a:buChar char="•"/>
          </a:pPr>
          <a:r>
            <a:rPr lang="es-ES" sz="2400" kern="1200" dirty="0"/>
            <a:t>Proteína depende del contenido de aminoácidos</a:t>
          </a:r>
        </a:p>
      </dsp:txBody>
      <dsp:txXfrm>
        <a:off x="0" y="589732"/>
        <a:ext cx="4282740" cy="39092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8EAF9-05A7-4AC4-8727-F5E9A18E0B77}">
      <dsp:nvSpPr>
        <dsp:cNvPr id="0" name=""/>
        <dsp:cNvSpPr/>
      </dsp:nvSpPr>
      <dsp:spPr>
        <a:xfrm>
          <a:off x="4092" y="923720"/>
          <a:ext cx="2461059" cy="662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s-EC" sz="2300" b="1" kern="1200" dirty="0">
              <a:latin typeface="Times New Roman" panose="02020603050405020304" pitchFamily="18" charset="0"/>
              <a:cs typeface="Times New Roman" panose="02020603050405020304" pitchFamily="18" charset="0"/>
            </a:rPr>
            <a:t>Vitaminas</a:t>
          </a:r>
          <a:endParaRPr lang="es-ES" sz="2300" b="1" kern="1200" dirty="0">
            <a:latin typeface="Times New Roman" panose="02020603050405020304" pitchFamily="18" charset="0"/>
            <a:cs typeface="Times New Roman" panose="02020603050405020304" pitchFamily="18" charset="0"/>
          </a:endParaRPr>
        </a:p>
      </dsp:txBody>
      <dsp:txXfrm>
        <a:off x="4092" y="923720"/>
        <a:ext cx="2461059" cy="662400"/>
      </dsp:txXfrm>
    </dsp:sp>
    <dsp:sp modelId="{3416E89E-5DA2-41DA-AE47-CE1015D27A7D}">
      <dsp:nvSpPr>
        <dsp:cNvPr id="0" name=""/>
        <dsp:cNvSpPr/>
      </dsp:nvSpPr>
      <dsp:spPr>
        <a:xfrm>
          <a:off x="4092" y="1586120"/>
          <a:ext cx="2461059" cy="411955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s-ES" sz="2300" kern="1200" dirty="0">
              <a:latin typeface="Times New Roman" panose="02020603050405020304" pitchFamily="18" charset="0"/>
              <a:cs typeface="Times New Roman" panose="02020603050405020304" pitchFamily="18" charset="0"/>
            </a:rPr>
            <a:t>Las vitaminas ejercen propiedades antioxidantes, apoyan a la calidad nutricional y nutracéutica de la quinua </a:t>
          </a:r>
          <a:r>
            <a:rPr lang="es-EC" sz="2300" kern="1200" dirty="0">
              <a:latin typeface="Times New Roman" panose="02020603050405020304" pitchFamily="18" charset="0"/>
              <a:cs typeface="Times New Roman" panose="02020603050405020304" pitchFamily="18" charset="0"/>
            </a:rPr>
            <a:t>(</a:t>
          </a:r>
          <a:r>
            <a:rPr lang="es-EC" sz="2300" kern="1200" dirty="0" err="1">
              <a:latin typeface="Times New Roman" panose="02020603050405020304" pitchFamily="18" charset="0"/>
              <a:cs typeface="Times New Roman" panose="02020603050405020304" pitchFamily="18" charset="0"/>
            </a:rPr>
            <a:t>Bazile</a:t>
          </a:r>
          <a:r>
            <a:rPr lang="es-EC" sz="2300" kern="1200" dirty="0">
              <a:latin typeface="Times New Roman" panose="02020603050405020304" pitchFamily="18" charset="0"/>
              <a:cs typeface="Times New Roman" panose="02020603050405020304" pitchFamily="18" charset="0"/>
            </a:rPr>
            <a:t>, </a:t>
          </a:r>
          <a:r>
            <a:rPr lang="es-EC" sz="2300" kern="1200" dirty="0" err="1">
              <a:latin typeface="Times New Roman" panose="02020603050405020304" pitchFamily="18" charset="0"/>
              <a:cs typeface="Times New Roman" panose="02020603050405020304" pitchFamily="18" charset="0"/>
            </a:rPr>
            <a:t>Bertero</a:t>
          </a:r>
          <a:r>
            <a:rPr lang="es-EC" sz="2300" kern="1200" dirty="0">
              <a:latin typeface="Times New Roman" panose="02020603050405020304" pitchFamily="18" charset="0"/>
              <a:cs typeface="Times New Roman" panose="02020603050405020304" pitchFamily="18" charset="0"/>
            </a:rPr>
            <a:t>, &amp; Nieto, 2014)</a:t>
          </a:r>
          <a:r>
            <a:rPr lang="es-ES" sz="2300" kern="1200" dirty="0">
              <a:latin typeface="Times New Roman" panose="02020603050405020304" pitchFamily="18" charset="0"/>
              <a:cs typeface="Times New Roman" panose="02020603050405020304" pitchFamily="18" charset="0"/>
            </a:rPr>
            <a:t>.</a:t>
          </a:r>
        </a:p>
      </dsp:txBody>
      <dsp:txXfrm>
        <a:off x="4092" y="1586120"/>
        <a:ext cx="2461059" cy="4119558"/>
      </dsp:txXfrm>
    </dsp:sp>
    <dsp:sp modelId="{F7EBF26F-C381-43E1-9A3F-6B0577DCC3D1}">
      <dsp:nvSpPr>
        <dsp:cNvPr id="0" name=""/>
        <dsp:cNvSpPr/>
      </dsp:nvSpPr>
      <dsp:spPr>
        <a:xfrm>
          <a:off x="2809700" y="923720"/>
          <a:ext cx="2461059" cy="662400"/>
        </a:xfrm>
        <a:prstGeom prst="rect">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s-EC" sz="2300" b="1" kern="1200" dirty="0">
              <a:latin typeface="Times New Roman" panose="02020603050405020304" pitchFamily="18" charset="0"/>
              <a:cs typeface="Times New Roman" panose="02020603050405020304" pitchFamily="18" charset="0"/>
            </a:rPr>
            <a:t>Minerales</a:t>
          </a:r>
          <a:endParaRPr lang="es-ES" sz="2300" b="1" kern="1200" dirty="0">
            <a:latin typeface="Times New Roman" panose="02020603050405020304" pitchFamily="18" charset="0"/>
            <a:cs typeface="Times New Roman" panose="02020603050405020304" pitchFamily="18" charset="0"/>
          </a:endParaRPr>
        </a:p>
      </dsp:txBody>
      <dsp:txXfrm>
        <a:off x="2809700" y="923720"/>
        <a:ext cx="2461059" cy="662400"/>
      </dsp:txXfrm>
    </dsp:sp>
    <dsp:sp modelId="{49D16CA2-8033-4A73-8A41-A2B8FD7C6593}">
      <dsp:nvSpPr>
        <dsp:cNvPr id="0" name=""/>
        <dsp:cNvSpPr/>
      </dsp:nvSpPr>
      <dsp:spPr>
        <a:xfrm>
          <a:off x="2809700" y="1586120"/>
          <a:ext cx="2461059" cy="4119558"/>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s-ES" sz="2300" kern="1200" dirty="0">
              <a:latin typeface="Times New Roman" panose="02020603050405020304" pitchFamily="18" charset="0"/>
              <a:cs typeface="Times New Roman" panose="02020603050405020304" pitchFamily="18" charset="0"/>
            </a:rPr>
            <a:t>El contenido de minerales presentes, permiten cubrir las necesidades diarias de niños y adultos </a:t>
          </a:r>
        </a:p>
      </dsp:txBody>
      <dsp:txXfrm>
        <a:off x="2809700" y="1586120"/>
        <a:ext cx="2461059" cy="4119558"/>
      </dsp:txXfrm>
    </dsp:sp>
    <dsp:sp modelId="{AE346C7F-A8E6-45E0-A088-6B9EF76E62DB}">
      <dsp:nvSpPr>
        <dsp:cNvPr id="0" name=""/>
        <dsp:cNvSpPr/>
      </dsp:nvSpPr>
      <dsp:spPr>
        <a:xfrm>
          <a:off x="5615308" y="923720"/>
          <a:ext cx="2461059" cy="662400"/>
        </a:xfrm>
        <a:prstGeom prst="rect">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s-ES" sz="2300" b="1" kern="1200" dirty="0">
              <a:latin typeface="Times New Roman" panose="02020603050405020304" pitchFamily="18" charset="0"/>
              <a:cs typeface="Times New Roman" panose="02020603050405020304" pitchFamily="18" charset="0"/>
            </a:rPr>
            <a:t>Grasas </a:t>
          </a:r>
        </a:p>
      </dsp:txBody>
      <dsp:txXfrm>
        <a:off x="5615308" y="923720"/>
        <a:ext cx="2461059" cy="662400"/>
      </dsp:txXfrm>
    </dsp:sp>
    <dsp:sp modelId="{9969A583-86FD-438D-A625-CF5503811C11}">
      <dsp:nvSpPr>
        <dsp:cNvPr id="0" name=""/>
        <dsp:cNvSpPr/>
      </dsp:nvSpPr>
      <dsp:spPr>
        <a:xfrm>
          <a:off x="5615308" y="1586120"/>
          <a:ext cx="2461059" cy="4119558"/>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s-ES" sz="2300" kern="1200" dirty="0">
              <a:latin typeface="Times New Roman" panose="02020603050405020304" pitchFamily="18" charset="0"/>
              <a:cs typeface="Times New Roman" panose="02020603050405020304" pitchFamily="18" charset="0"/>
            </a:rPr>
            <a:t>Grasas saturadas Á. Palmítico, 12.3%-19%</a:t>
          </a:r>
        </a:p>
        <a:p>
          <a:pPr marL="228600" lvl="1" indent="-228600" algn="l" defTabSz="1022350">
            <a:lnSpc>
              <a:spcPct val="90000"/>
            </a:lnSpc>
            <a:spcBef>
              <a:spcPct val="0"/>
            </a:spcBef>
            <a:spcAft>
              <a:spcPct val="15000"/>
            </a:spcAft>
            <a:buChar char="•"/>
          </a:pPr>
          <a:r>
            <a:rPr lang="es-ES" sz="2300" kern="1200">
              <a:latin typeface="Times New Roman" panose="02020603050405020304" pitchFamily="18" charset="0"/>
              <a:cs typeface="Times New Roman" panose="02020603050405020304" pitchFamily="18" charset="0"/>
            </a:rPr>
            <a:t>Grasas mono-insaturadas Á. Oleico 25%-28%</a:t>
          </a:r>
          <a:endParaRPr lang="es-ES" sz="2300" kern="1200" dirty="0">
            <a:latin typeface="Times New Roman" panose="02020603050405020304" pitchFamily="18" charset="0"/>
            <a:cs typeface="Times New Roman" panose="02020603050405020304" pitchFamily="18" charset="0"/>
          </a:endParaRPr>
        </a:p>
        <a:p>
          <a:pPr marL="228600" lvl="1" indent="-228600" algn="l" defTabSz="1022350">
            <a:lnSpc>
              <a:spcPct val="90000"/>
            </a:lnSpc>
            <a:spcBef>
              <a:spcPct val="0"/>
            </a:spcBef>
            <a:spcAft>
              <a:spcPct val="15000"/>
            </a:spcAft>
            <a:buChar char="•"/>
          </a:pPr>
          <a:r>
            <a:rPr lang="es-ES" sz="2300" kern="1200">
              <a:latin typeface="Times New Roman" panose="02020603050405020304" pitchFamily="18" charset="0"/>
              <a:cs typeface="Times New Roman" panose="02020603050405020304" pitchFamily="18" charset="0"/>
            </a:rPr>
            <a:t>Grasas poli-insaturadas Ácido linoleico; 58,3%</a:t>
          </a:r>
          <a:endParaRPr lang="es-ES" sz="2300" kern="1200" dirty="0">
            <a:latin typeface="Times New Roman" panose="02020603050405020304" pitchFamily="18" charset="0"/>
            <a:cs typeface="Times New Roman" panose="02020603050405020304" pitchFamily="18" charset="0"/>
          </a:endParaRPr>
        </a:p>
      </dsp:txBody>
      <dsp:txXfrm>
        <a:off x="5615308" y="1586120"/>
        <a:ext cx="2461059" cy="4119558"/>
      </dsp:txXfrm>
    </dsp:sp>
    <dsp:sp modelId="{66F33837-B568-44A6-BED5-DF249A3200AF}">
      <dsp:nvSpPr>
        <dsp:cNvPr id="0" name=""/>
        <dsp:cNvSpPr/>
      </dsp:nvSpPr>
      <dsp:spPr>
        <a:xfrm>
          <a:off x="8420915" y="923720"/>
          <a:ext cx="2461059" cy="6624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s-ES" sz="2300" b="1" kern="1200" dirty="0">
              <a:latin typeface="Times New Roman" panose="02020603050405020304" pitchFamily="18" charset="0"/>
              <a:cs typeface="Times New Roman" panose="02020603050405020304" pitchFamily="18" charset="0"/>
            </a:rPr>
            <a:t>Carbohidratos</a:t>
          </a:r>
        </a:p>
      </dsp:txBody>
      <dsp:txXfrm>
        <a:off x="8420915" y="923720"/>
        <a:ext cx="2461059" cy="662400"/>
      </dsp:txXfrm>
    </dsp:sp>
    <dsp:sp modelId="{F382A658-419D-4F5E-9E40-D0EBEC5E26C7}">
      <dsp:nvSpPr>
        <dsp:cNvPr id="0" name=""/>
        <dsp:cNvSpPr/>
      </dsp:nvSpPr>
      <dsp:spPr>
        <a:xfrm>
          <a:off x="8420915" y="1586120"/>
          <a:ext cx="2461059" cy="4119558"/>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s-ES" sz="2300" kern="1200" dirty="0">
              <a:latin typeface="Times New Roman" panose="02020603050405020304" pitchFamily="18" charset="0"/>
              <a:cs typeface="Times New Roman" panose="02020603050405020304" pitchFamily="18" charset="0"/>
            </a:rPr>
            <a:t>58% y 68% de almidón</a:t>
          </a:r>
        </a:p>
        <a:p>
          <a:pPr marL="228600" lvl="1" indent="-228600" algn="l" defTabSz="1022350">
            <a:lnSpc>
              <a:spcPct val="90000"/>
            </a:lnSpc>
            <a:spcBef>
              <a:spcPct val="0"/>
            </a:spcBef>
            <a:spcAft>
              <a:spcPct val="15000"/>
            </a:spcAft>
            <a:buChar char="•"/>
          </a:pPr>
          <a:r>
            <a:rPr lang="es-ES" sz="2300" kern="1200" dirty="0">
              <a:latin typeface="Times New Roman" panose="02020603050405020304" pitchFamily="18" charset="0"/>
              <a:cs typeface="Times New Roman" panose="02020603050405020304" pitchFamily="18" charset="0"/>
            </a:rPr>
            <a:t>Los hidratos de carbono tiene efectos hipoglucémicos.</a:t>
          </a:r>
        </a:p>
        <a:p>
          <a:pPr marL="228600" lvl="1" indent="-228600" algn="l" defTabSz="1022350">
            <a:lnSpc>
              <a:spcPct val="90000"/>
            </a:lnSpc>
            <a:spcBef>
              <a:spcPct val="0"/>
            </a:spcBef>
            <a:spcAft>
              <a:spcPct val="15000"/>
            </a:spcAft>
            <a:buChar char="•"/>
          </a:pPr>
          <a:r>
            <a:rPr lang="es-ES" sz="2300" u="sng" kern="1200" dirty="0">
              <a:latin typeface="Times New Roman" panose="02020603050405020304" pitchFamily="18" charset="0"/>
              <a:cs typeface="Times New Roman" panose="02020603050405020304" pitchFamily="18" charset="0"/>
            </a:rPr>
            <a:t>Retrogradación</a:t>
          </a:r>
          <a:endParaRPr lang="es-ES" sz="2300" kern="1200" dirty="0">
            <a:latin typeface="Times New Roman" panose="02020603050405020304" pitchFamily="18" charset="0"/>
            <a:cs typeface="Times New Roman" panose="02020603050405020304" pitchFamily="18" charset="0"/>
          </a:endParaRPr>
        </a:p>
      </dsp:txBody>
      <dsp:txXfrm>
        <a:off x="8420915" y="1586120"/>
        <a:ext cx="2461059" cy="41195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58CE1-3593-46A9-9C82-1B5F68516605}">
      <dsp:nvSpPr>
        <dsp:cNvPr id="0" name=""/>
        <dsp:cNvSpPr/>
      </dsp:nvSpPr>
      <dsp:spPr>
        <a:xfrm rot="10800000">
          <a:off x="2088375" y="162692"/>
          <a:ext cx="7559996" cy="1214377"/>
        </a:xfrm>
        <a:prstGeom prst="homePlat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5507" tIns="106680" rIns="199136" bIns="106680" numCol="1" spcCol="1270" anchor="ctr" anchorCtr="0">
          <a:noAutofit/>
        </a:bodyPr>
        <a:lstStyle/>
        <a:p>
          <a:pPr marL="0" lvl="0" indent="0" algn="l" defTabSz="1244600">
            <a:lnSpc>
              <a:spcPct val="90000"/>
            </a:lnSpc>
            <a:spcBef>
              <a:spcPct val="0"/>
            </a:spcBef>
            <a:spcAft>
              <a:spcPct val="35000"/>
            </a:spcAft>
            <a:buNone/>
          </a:pPr>
          <a:r>
            <a:rPr lang="es-ES" sz="2800" kern="1200" dirty="0">
              <a:latin typeface="Times New Roman" panose="02020603050405020304" pitchFamily="18" charset="0"/>
              <a:cs typeface="Times New Roman" panose="02020603050405020304" pitchFamily="18" charset="0"/>
            </a:rPr>
            <a:t>A las hojas, se las conoce como quintoniles</a:t>
          </a:r>
          <a:br>
            <a:rPr lang="es-ES" sz="2800" kern="1200" dirty="0">
              <a:latin typeface="Times New Roman" panose="02020603050405020304" pitchFamily="18" charset="0"/>
              <a:cs typeface="Times New Roman" panose="02020603050405020304" pitchFamily="18" charset="0"/>
            </a:rPr>
          </a:br>
          <a:r>
            <a:rPr lang="es-ES" sz="2800" kern="1200" dirty="0">
              <a:latin typeface="Times New Roman" panose="02020603050405020304" pitchFamily="18" charset="0"/>
              <a:cs typeface="Times New Roman" panose="02020603050405020304" pitchFamily="18" charset="0"/>
            </a:rPr>
            <a:t>Buena textura, sabor y calidad nutricional</a:t>
          </a:r>
        </a:p>
      </dsp:txBody>
      <dsp:txXfrm rot="10800000">
        <a:off x="2391969" y="162692"/>
        <a:ext cx="7256402" cy="1214377"/>
      </dsp:txXfrm>
    </dsp:sp>
    <dsp:sp modelId="{7D08ADD6-4723-4D70-AF79-2FE1D29717F1}">
      <dsp:nvSpPr>
        <dsp:cNvPr id="0" name=""/>
        <dsp:cNvSpPr/>
      </dsp:nvSpPr>
      <dsp:spPr>
        <a:xfrm>
          <a:off x="1203655" y="694"/>
          <a:ext cx="1663708" cy="1538373"/>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8000" r="-42141" b="-1775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EFD42647-9C26-42B8-83AE-49FBC293AA2D}">
      <dsp:nvSpPr>
        <dsp:cNvPr id="0" name=""/>
        <dsp:cNvSpPr/>
      </dsp:nvSpPr>
      <dsp:spPr>
        <a:xfrm rot="10800000">
          <a:off x="2101879" y="1916456"/>
          <a:ext cx="7559996" cy="1476002"/>
        </a:xfrm>
        <a:prstGeom prst="homePlat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5507" tIns="91440" rIns="170688" bIns="91440" numCol="1" spcCol="1270" anchor="ctr" anchorCtr="0">
          <a:noAutofit/>
        </a:bodyPr>
        <a:lstStyle/>
        <a:p>
          <a:pPr marL="0" lvl="0" indent="0" algn="l" defTabSz="1066800">
            <a:lnSpc>
              <a:spcPct val="90000"/>
            </a:lnSpc>
            <a:spcBef>
              <a:spcPct val="0"/>
            </a:spcBef>
            <a:spcAft>
              <a:spcPct val="35000"/>
            </a:spcAft>
            <a:buNone/>
          </a:pPr>
          <a:r>
            <a:rPr lang="es-ES" sz="2400" kern="1200" dirty="0">
              <a:latin typeface="Times New Roman" panose="02020603050405020304" pitchFamily="18" charset="0"/>
              <a:cs typeface="Times New Roman" panose="02020603050405020304" pitchFamily="18" charset="0"/>
            </a:rPr>
            <a:t>Consumir 2 a 3 meses esto debido a la mayor cantidad de carotenos y una menor cantidad de fibra</a:t>
          </a:r>
        </a:p>
        <a:p>
          <a:pPr marL="0" lvl="0" indent="0" algn="l" defTabSz="1066800">
            <a:lnSpc>
              <a:spcPct val="90000"/>
            </a:lnSpc>
            <a:spcBef>
              <a:spcPct val="0"/>
            </a:spcBef>
            <a:spcAft>
              <a:spcPct val="35000"/>
            </a:spcAft>
            <a:buNone/>
          </a:pPr>
          <a:r>
            <a:rPr lang="es-ES" sz="2400" kern="1200" dirty="0">
              <a:latin typeface="Times New Roman" panose="02020603050405020304" pitchFamily="18" charset="0"/>
              <a:cs typeface="Times New Roman" panose="02020603050405020304" pitchFamily="18" charset="0"/>
            </a:rPr>
            <a:t>Existe una restricción al consumir las hojas en estado fresco</a:t>
          </a:r>
        </a:p>
      </dsp:txBody>
      <dsp:txXfrm rot="10800000">
        <a:off x="2470879" y="1916456"/>
        <a:ext cx="7190996" cy="1476002"/>
      </dsp:txXfrm>
    </dsp:sp>
    <dsp:sp modelId="{78E5EB3C-F46F-4B66-9F7B-D57F1D777711}">
      <dsp:nvSpPr>
        <dsp:cNvPr id="0" name=""/>
        <dsp:cNvSpPr/>
      </dsp:nvSpPr>
      <dsp:spPr>
        <a:xfrm>
          <a:off x="1240010" y="1901568"/>
          <a:ext cx="1518287" cy="1505779"/>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33367" t="-6708" r="-33366" b="-172"/>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835C218F-00A0-49C4-A78D-CDBA1B4BD814}">
      <dsp:nvSpPr>
        <dsp:cNvPr id="0" name=""/>
        <dsp:cNvSpPr/>
      </dsp:nvSpPr>
      <dsp:spPr>
        <a:xfrm rot="10800000">
          <a:off x="2083774" y="3900418"/>
          <a:ext cx="7559996" cy="1214377"/>
        </a:xfrm>
        <a:prstGeom prst="homePlat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5507" tIns="91440" rIns="170688" bIns="91440" numCol="1" spcCol="1270" anchor="ctr" anchorCtr="0">
          <a:noAutofit/>
        </a:bodyPr>
        <a:lstStyle/>
        <a:p>
          <a:pPr marL="0" lvl="0" indent="0" algn="l" defTabSz="1066800">
            <a:lnSpc>
              <a:spcPct val="90000"/>
            </a:lnSpc>
            <a:spcBef>
              <a:spcPct val="0"/>
            </a:spcBef>
            <a:spcAft>
              <a:spcPct val="35000"/>
            </a:spcAft>
            <a:buNone/>
          </a:pPr>
          <a:r>
            <a:rPr lang="es-ES" sz="2400" kern="1200" dirty="0">
              <a:latin typeface="Times New Roman" panose="02020603050405020304" pitchFamily="18" charset="0"/>
              <a:cs typeface="Times New Roman" panose="02020603050405020304" pitchFamily="18" charset="0"/>
            </a:rPr>
            <a:t>Ácido oxálico, este disminuye la biodisponibilidad del calcio</a:t>
          </a:r>
        </a:p>
        <a:p>
          <a:pPr marL="0" lvl="0" indent="0" algn="l" defTabSz="1066800">
            <a:lnSpc>
              <a:spcPct val="90000"/>
            </a:lnSpc>
            <a:spcBef>
              <a:spcPct val="0"/>
            </a:spcBef>
            <a:spcAft>
              <a:spcPct val="35000"/>
            </a:spcAft>
            <a:buNone/>
          </a:pPr>
          <a:r>
            <a:rPr lang="es-ES" sz="2400" kern="1200" dirty="0">
              <a:latin typeface="Times New Roman" panose="02020603050405020304" pitchFamily="18" charset="0"/>
              <a:cs typeface="Times New Roman" panose="02020603050405020304" pitchFamily="18" charset="0"/>
            </a:rPr>
            <a:t>Correcto método de procesamiento térmico</a:t>
          </a:r>
        </a:p>
      </dsp:txBody>
      <dsp:txXfrm rot="10800000">
        <a:off x="2387368" y="3900418"/>
        <a:ext cx="7256402" cy="1214377"/>
      </dsp:txXfrm>
    </dsp:sp>
    <dsp:sp modelId="{B9E5D7FD-277A-44E9-87C4-848356CDC5E1}">
      <dsp:nvSpPr>
        <dsp:cNvPr id="0" name=""/>
        <dsp:cNvSpPr/>
      </dsp:nvSpPr>
      <dsp:spPr>
        <a:xfrm>
          <a:off x="1250703" y="3769848"/>
          <a:ext cx="1475516" cy="147551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C557B-BBF3-4AC5-A3F2-8EC163805E1B}">
      <dsp:nvSpPr>
        <dsp:cNvPr id="0" name=""/>
        <dsp:cNvSpPr/>
      </dsp:nvSpPr>
      <dsp:spPr>
        <a:xfrm rot="5400000">
          <a:off x="4699104" y="-1923633"/>
          <a:ext cx="1806884" cy="6105985"/>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s-EC" sz="3200" kern="1200" dirty="0" err="1">
              <a:latin typeface="Times New Roman" panose="02020603050405020304" pitchFamily="18" charset="0"/>
              <a:cs typeface="Times New Roman" panose="02020603050405020304" pitchFamily="18" charset="0"/>
            </a:rPr>
            <a:t>Sorbato</a:t>
          </a:r>
          <a:r>
            <a:rPr lang="es-EC" sz="3200" kern="1200" dirty="0">
              <a:latin typeface="Times New Roman" panose="02020603050405020304" pitchFamily="18" charset="0"/>
              <a:cs typeface="Times New Roman" panose="02020603050405020304" pitchFamily="18" charset="0"/>
            </a:rPr>
            <a:t> de potasio  </a:t>
          </a:r>
        </a:p>
        <a:p>
          <a:pPr marL="285750" lvl="1" indent="-285750" algn="l" defTabSz="1600200">
            <a:lnSpc>
              <a:spcPct val="90000"/>
            </a:lnSpc>
            <a:spcBef>
              <a:spcPct val="0"/>
            </a:spcBef>
            <a:spcAft>
              <a:spcPct val="15000"/>
            </a:spcAft>
            <a:buChar char="•"/>
          </a:pPr>
          <a:r>
            <a:rPr lang="es-EC" sz="3600" kern="1200" dirty="0">
              <a:latin typeface="Times New Roman" panose="02020603050405020304" pitchFamily="18" charset="0"/>
              <a:cs typeface="Times New Roman" panose="02020603050405020304" pitchFamily="18" charset="0"/>
            </a:rPr>
            <a:t>Inhibición de la actividad enzimática </a:t>
          </a:r>
        </a:p>
      </dsp:txBody>
      <dsp:txXfrm rot="-5400000">
        <a:off x="2549554" y="314122"/>
        <a:ext cx="6017780" cy="1630474"/>
      </dsp:txXfrm>
    </dsp:sp>
    <dsp:sp modelId="{9A883724-886A-41CC-ACB8-B91612190DC6}">
      <dsp:nvSpPr>
        <dsp:cNvPr id="0" name=""/>
        <dsp:cNvSpPr/>
      </dsp:nvSpPr>
      <dsp:spPr>
        <a:xfrm>
          <a:off x="25411" y="0"/>
          <a:ext cx="2513414" cy="22586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s-EC" sz="4300" kern="1200" dirty="0">
              <a:latin typeface="Times New Roman" panose="02020603050405020304" pitchFamily="18" charset="0"/>
              <a:cs typeface="Times New Roman" panose="02020603050405020304" pitchFamily="18" charset="0"/>
            </a:rPr>
            <a:t>Químico</a:t>
          </a:r>
        </a:p>
      </dsp:txBody>
      <dsp:txXfrm>
        <a:off x="135667" y="110256"/>
        <a:ext cx="2292902" cy="2038093"/>
      </dsp:txXfrm>
    </dsp:sp>
    <dsp:sp modelId="{CC7F6FE6-315A-44EA-AE3A-7AE55695794F}">
      <dsp:nvSpPr>
        <dsp:cNvPr id="0" name=""/>
        <dsp:cNvSpPr/>
      </dsp:nvSpPr>
      <dsp:spPr>
        <a:xfrm rot="5400000">
          <a:off x="4716245" y="420022"/>
          <a:ext cx="1806884" cy="6161745"/>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s-ES" sz="3200" b="0" kern="1200" dirty="0">
              <a:latin typeface="Times New Roman" panose="02020603050405020304" pitchFamily="18" charset="0"/>
              <a:cs typeface="Times New Roman" panose="02020603050405020304" pitchFamily="18" charset="0"/>
            </a:rPr>
            <a:t>Pasteurización</a:t>
          </a:r>
          <a:endParaRPr lang="es-EC" sz="3200" b="0" kern="1200" dirty="0">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es-EC" sz="3200" kern="1200" dirty="0">
              <a:latin typeface="Times New Roman" panose="02020603050405020304" pitchFamily="18" charset="0"/>
              <a:cs typeface="Times New Roman" panose="02020603050405020304" pitchFamily="18" charset="0"/>
            </a:rPr>
            <a:t>Reducción de la carga microbiana por cambios de temperatura </a:t>
          </a:r>
        </a:p>
      </dsp:txBody>
      <dsp:txXfrm rot="-5400000">
        <a:off x="2538815" y="2685658"/>
        <a:ext cx="6073540" cy="1630474"/>
      </dsp:txXfrm>
    </dsp:sp>
    <dsp:sp modelId="{E67387FE-02EE-46C1-8228-4B107564B841}">
      <dsp:nvSpPr>
        <dsp:cNvPr id="0" name=""/>
        <dsp:cNvSpPr/>
      </dsp:nvSpPr>
      <dsp:spPr>
        <a:xfrm>
          <a:off x="46909" y="2371592"/>
          <a:ext cx="2491905" cy="22586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s-EC" sz="4300" kern="1200" dirty="0">
              <a:latin typeface="Times New Roman" panose="02020603050405020304" pitchFamily="18" charset="0"/>
              <a:cs typeface="Times New Roman" panose="02020603050405020304" pitchFamily="18" charset="0"/>
            </a:rPr>
            <a:t>Físico </a:t>
          </a:r>
        </a:p>
      </dsp:txBody>
      <dsp:txXfrm>
        <a:off x="157165" y="2481848"/>
        <a:ext cx="2271393" cy="20380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F18BC-E8DB-412D-A616-352B177D7A2E}">
      <dsp:nvSpPr>
        <dsp:cNvPr id="0" name=""/>
        <dsp:cNvSpPr/>
      </dsp:nvSpPr>
      <dsp:spPr>
        <a:xfrm>
          <a:off x="3072455" y="587"/>
          <a:ext cx="5845654" cy="2293192"/>
        </a:xfrm>
        <a:prstGeom prst="rightArrow">
          <a:avLst>
            <a:gd name="adj1" fmla="val 75000"/>
            <a:gd name="adj2" fmla="val 50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s-ES" sz="2800" kern="1200" dirty="0">
              <a:latin typeface="Times New Roman" panose="02020603050405020304" pitchFamily="18" charset="0"/>
              <a:cs typeface="Times New Roman" panose="02020603050405020304" pitchFamily="18" charset="0"/>
            </a:rPr>
            <a:t>Se procedió a añadir 0,1 % (p/v) gramos por litro de </a:t>
          </a:r>
          <a:r>
            <a:rPr lang="es-ES" sz="2800" kern="1200" dirty="0" err="1">
              <a:latin typeface="Times New Roman" panose="02020603050405020304" pitchFamily="18" charset="0"/>
              <a:cs typeface="Times New Roman" panose="02020603050405020304" pitchFamily="18" charset="0"/>
            </a:rPr>
            <a:t>sorbato</a:t>
          </a:r>
          <a:r>
            <a:rPr lang="es-ES" sz="2800" kern="1200" dirty="0">
              <a:latin typeface="Times New Roman" panose="02020603050405020304" pitchFamily="18" charset="0"/>
              <a:cs typeface="Times New Roman" panose="02020603050405020304" pitchFamily="18" charset="0"/>
            </a:rPr>
            <a:t> de potasio que rige en la norma NTE INEN-CODEX 192:2013</a:t>
          </a:r>
        </a:p>
      </dsp:txBody>
      <dsp:txXfrm>
        <a:off x="3072455" y="287236"/>
        <a:ext cx="4985707" cy="1719894"/>
      </dsp:txXfrm>
    </dsp:sp>
    <dsp:sp modelId="{F41B0C07-553F-4F0F-9748-B272D3AC0E6D}">
      <dsp:nvSpPr>
        <dsp:cNvPr id="0" name=""/>
        <dsp:cNvSpPr/>
      </dsp:nvSpPr>
      <dsp:spPr>
        <a:xfrm>
          <a:off x="170113" y="587"/>
          <a:ext cx="2902342" cy="229319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s-EC" sz="4800" b="1" kern="1200" dirty="0">
              <a:latin typeface="Times New Roman" panose="02020603050405020304" pitchFamily="18" charset="0"/>
              <a:cs typeface="Times New Roman" panose="02020603050405020304" pitchFamily="18" charset="0"/>
            </a:rPr>
            <a:t>Método Químico </a:t>
          </a:r>
          <a:endParaRPr lang="es-ES" sz="4800" kern="1200" dirty="0"/>
        </a:p>
      </dsp:txBody>
      <dsp:txXfrm>
        <a:off x="282057" y="112531"/>
        <a:ext cx="2678454" cy="2069304"/>
      </dsp:txXfrm>
    </dsp:sp>
    <dsp:sp modelId="{85C7AE08-AD47-43B6-BC8F-8FC17FCEA325}">
      <dsp:nvSpPr>
        <dsp:cNvPr id="0" name=""/>
        <dsp:cNvSpPr/>
      </dsp:nvSpPr>
      <dsp:spPr>
        <a:xfrm>
          <a:off x="2875495" y="2523099"/>
          <a:ext cx="6042614" cy="2293192"/>
        </a:xfrm>
        <a:prstGeom prst="rightArrow">
          <a:avLst>
            <a:gd name="adj1" fmla="val 75000"/>
            <a:gd name="adj2" fmla="val 50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s-ES" sz="2300" kern="1200" dirty="0">
              <a:latin typeface="Times New Roman" panose="02020603050405020304" pitchFamily="18" charset="0"/>
              <a:cs typeface="Times New Roman" panose="02020603050405020304" pitchFamily="18" charset="0"/>
            </a:rPr>
            <a:t>Se sumergió en agua caliente dentro de una olla a una temperatura de 92°C por 25 min. </a:t>
          </a:r>
        </a:p>
        <a:p>
          <a:pPr marL="228600" lvl="1" indent="-228600" algn="l" defTabSz="1022350">
            <a:lnSpc>
              <a:spcPct val="90000"/>
            </a:lnSpc>
            <a:spcBef>
              <a:spcPct val="0"/>
            </a:spcBef>
            <a:spcAft>
              <a:spcPct val="15000"/>
            </a:spcAft>
            <a:buChar char="•"/>
          </a:pPr>
          <a:r>
            <a:rPr lang="es-ES" sz="2300" kern="1200" dirty="0">
              <a:latin typeface="Times New Roman" panose="02020603050405020304" pitchFamily="18" charset="0"/>
              <a:cs typeface="Times New Roman" panose="02020603050405020304" pitchFamily="18" charset="0"/>
            </a:rPr>
            <a:t>Se enfriaron los envases mediante liberación del agua de grifo por 8 minutos</a:t>
          </a:r>
        </a:p>
      </dsp:txBody>
      <dsp:txXfrm>
        <a:off x="2875495" y="2809748"/>
        <a:ext cx="5182667" cy="1719894"/>
      </dsp:txXfrm>
    </dsp:sp>
    <dsp:sp modelId="{5C9D4995-6B1D-42F6-9BBA-BCF2B01AFB3C}">
      <dsp:nvSpPr>
        <dsp:cNvPr id="0" name=""/>
        <dsp:cNvSpPr/>
      </dsp:nvSpPr>
      <dsp:spPr>
        <a:xfrm>
          <a:off x="170113" y="2523099"/>
          <a:ext cx="2705382" cy="229319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s-EC" sz="4800" b="1" kern="1200" dirty="0">
              <a:latin typeface="Times New Roman" panose="02020603050405020304" pitchFamily="18" charset="0"/>
              <a:cs typeface="Times New Roman" panose="02020603050405020304" pitchFamily="18" charset="0"/>
            </a:rPr>
            <a:t>Método Físico</a:t>
          </a:r>
          <a:endParaRPr lang="es-ES" sz="4800" kern="1200" dirty="0"/>
        </a:p>
      </dsp:txBody>
      <dsp:txXfrm>
        <a:off x="282057" y="2635043"/>
        <a:ext cx="2481494" cy="206930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43C08-0117-4C7C-8B63-EE481A7DC1A6}">
      <dsp:nvSpPr>
        <dsp:cNvPr id="0" name=""/>
        <dsp:cNvSpPr/>
      </dsp:nvSpPr>
      <dsp:spPr>
        <a:xfrm>
          <a:off x="5271459" y="43855"/>
          <a:ext cx="1503046" cy="1503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b="0" i="0" kern="1200">
              <a:latin typeface="Times New Roman" panose="02020603050405020304" pitchFamily="18" charset="0"/>
              <a:cs typeface="Times New Roman" panose="02020603050405020304" pitchFamily="18" charset="0"/>
            </a:rPr>
            <a:t>Lugar de catación: Laboratorio Poscosecha</a:t>
          </a:r>
          <a:endParaRPr lang="es-EC" sz="1800" b="0" i="0" kern="1200" dirty="0">
            <a:latin typeface="Times New Roman" panose="02020603050405020304" pitchFamily="18" charset="0"/>
            <a:cs typeface="Times New Roman" panose="02020603050405020304" pitchFamily="18" charset="0"/>
          </a:endParaRPr>
        </a:p>
      </dsp:txBody>
      <dsp:txXfrm>
        <a:off x="5271459" y="43855"/>
        <a:ext cx="1503046" cy="1503046"/>
      </dsp:txXfrm>
    </dsp:sp>
    <dsp:sp modelId="{92970EF5-0369-47BF-BF55-B0732D2C56D0}">
      <dsp:nvSpPr>
        <dsp:cNvPr id="0" name=""/>
        <dsp:cNvSpPr/>
      </dsp:nvSpPr>
      <dsp:spPr>
        <a:xfrm>
          <a:off x="1736243" y="432"/>
          <a:ext cx="5634731" cy="5634731"/>
        </a:xfrm>
        <a:prstGeom prst="circularArrow">
          <a:avLst>
            <a:gd name="adj1" fmla="val 5202"/>
            <a:gd name="adj2" fmla="val 336015"/>
            <a:gd name="adj3" fmla="val 21292825"/>
            <a:gd name="adj4" fmla="val 19766604"/>
            <a:gd name="adj5" fmla="val 6068"/>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06CEE29-F5F7-443F-87DF-608738694646}">
      <dsp:nvSpPr>
        <dsp:cNvPr id="0" name=""/>
        <dsp:cNvSpPr/>
      </dsp:nvSpPr>
      <dsp:spPr>
        <a:xfrm>
          <a:off x="6179581" y="2838769"/>
          <a:ext cx="1503046" cy="1503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kern="1200">
              <a:latin typeface="Times New Roman" panose="02020603050405020304" pitchFamily="18" charset="0"/>
              <a:cs typeface="Times New Roman" panose="02020603050405020304" pitchFamily="18" charset="0"/>
            </a:rPr>
            <a:t>10 participantes</a:t>
          </a:r>
        </a:p>
        <a:p>
          <a:pPr marL="0" lvl="0" indent="0" algn="ctr" defTabSz="889000">
            <a:lnSpc>
              <a:spcPct val="90000"/>
            </a:lnSpc>
            <a:spcBef>
              <a:spcPct val="0"/>
            </a:spcBef>
            <a:spcAft>
              <a:spcPct val="35000"/>
            </a:spcAft>
            <a:buNone/>
          </a:pPr>
          <a:r>
            <a:rPr lang="es-ES" sz="2000" kern="1200">
              <a:latin typeface="Times New Roman" panose="02020603050405020304" pitchFamily="18" charset="0"/>
              <a:cs typeface="Times New Roman" panose="02020603050405020304" pitchFamily="18" charset="0"/>
            </a:rPr>
            <a:t>entrenados</a:t>
          </a:r>
          <a:endParaRPr lang="es-EC" sz="2000" kern="1200" dirty="0">
            <a:latin typeface="Times New Roman" panose="02020603050405020304" pitchFamily="18" charset="0"/>
            <a:cs typeface="Times New Roman" panose="02020603050405020304" pitchFamily="18" charset="0"/>
          </a:endParaRPr>
        </a:p>
      </dsp:txBody>
      <dsp:txXfrm>
        <a:off x="6179581" y="2838769"/>
        <a:ext cx="1503046" cy="1503046"/>
      </dsp:txXfrm>
    </dsp:sp>
    <dsp:sp modelId="{9C7DF004-9AFC-43CA-B627-7803B116699B}">
      <dsp:nvSpPr>
        <dsp:cNvPr id="0" name=""/>
        <dsp:cNvSpPr/>
      </dsp:nvSpPr>
      <dsp:spPr>
        <a:xfrm>
          <a:off x="1736243" y="432"/>
          <a:ext cx="5634731" cy="5634731"/>
        </a:xfrm>
        <a:prstGeom prst="circularArrow">
          <a:avLst>
            <a:gd name="adj1" fmla="val 5202"/>
            <a:gd name="adj2" fmla="val 336015"/>
            <a:gd name="adj3" fmla="val 4014266"/>
            <a:gd name="adj4" fmla="val 2253829"/>
            <a:gd name="adj5" fmla="val 6068"/>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0F5A18D-816B-48B4-AC4D-16C8307E3D1E}">
      <dsp:nvSpPr>
        <dsp:cNvPr id="0" name=""/>
        <dsp:cNvSpPr/>
      </dsp:nvSpPr>
      <dsp:spPr>
        <a:xfrm>
          <a:off x="3802086" y="4566121"/>
          <a:ext cx="1503046" cy="1503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kern="1200">
              <a:latin typeface="Times New Roman" panose="02020603050405020304" pitchFamily="18" charset="0"/>
              <a:cs typeface="Times New Roman" panose="02020603050405020304" pitchFamily="18" charset="0"/>
            </a:rPr>
            <a:t>Preparación de las muestras</a:t>
          </a:r>
          <a:endParaRPr lang="es-EC" sz="1800" kern="1200" dirty="0">
            <a:latin typeface="Times New Roman" panose="02020603050405020304" pitchFamily="18" charset="0"/>
            <a:cs typeface="Times New Roman" panose="02020603050405020304" pitchFamily="18" charset="0"/>
          </a:endParaRPr>
        </a:p>
      </dsp:txBody>
      <dsp:txXfrm>
        <a:off x="3802086" y="4566121"/>
        <a:ext cx="1503046" cy="1503046"/>
      </dsp:txXfrm>
    </dsp:sp>
    <dsp:sp modelId="{8F16B60A-D215-471D-A515-AD767B619E38}">
      <dsp:nvSpPr>
        <dsp:cNvPr id="0" name=""/>
        <dsp:cNvSpPr/>
      </dsp:nvSpPr>
      <dsp:spPr>
        <a:xfrm>
          <a:off x="1736243" y="432"/>
          <a:ext cx="5634731" cy="5634731"/>
        </a:xfrm>
        <a:prstGeom prst="circularArrow">
          <a:avLst>
            <a:gd name="adj1" fmla="val 5202"/>
            <a:gd name="adj2" fmla="val 336015"/>
            <a:gd name="adj3" fmla="val 8210155"/>
            <a:gd name="adj4" fmla="val 6449719"/>
            <a:gd name="adj5" fmla="val 6068"/>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A05FABE-995E-4BC0-A1F7-BD40446705D6}">
      <dsp:nvSpPr>
        <dsp:cNvPr id="0" name=""/>
        <dsp:cNvSpPr/>
      </dsp:nvSpPr>
      <dsp:spPr>
        <a:xfrm>
          <a:off x="1424590" y="2838769"/>
          <a:ext cx="1503046" cy="1503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b="0" kern="1200">
              <a:latin typeface="Times New Roman" panose="02020603050405020304" pitchFamily="18" charset="0"/>
              <a:cs typeface="Times New Roman" panose="02020603050405020304" pitchFamily="18" charset="0"/>
            </a:rPr>
            <a:t>4 muestras de 25 ml en envases plásticos</a:t>
          </a:r>
          <a:endParaRPr lang="es-EC" sz="1800" kern="1200" dirty="0"/>
        </a:p>
      </dsp:txBody>
      <dsp:txXfrm>
        <a:off x="1424590" y="2838769"/>
        <a:ext cx="1503046" cy="1503046"/>
      </dsp:txXfrm>
    </dsp:sp>
    <dsp:sp modelId="{81CA6504-C323-452A-A575-77C7C186FEDB}">
      <dsp:nvSpPr>
        <dsp:cNvPr id="0" name=""/>
        <dsp:cNvSpPr/>
      </dsp:nvSpPr>
      <dsp:spPr>
        <a:xfrm>
          <a:off x="1736243" y="432"/>
          <a:ext cx="5634731" cy="5634731"/>
        </a:xfrm>
        <a:prstGeom prst="circularArrow">
          <a:avLst>
            <a:gd name="adj1" fmla="val 5202"/>
            <a:gd name="adj2" fmla="val 336015"/>
            <a:gd name="adj3" fmla="val 12297380"/>
            <a:gd name="adj4" fmla="val 10771160"/>
            <a:gd name="adj5" fmla="val 6068"/>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9F90A4D-5195-42B1-930E-F212FA98C8F9}">
      <dsp:nvSpPr>
        <dsp:cNvPr id="0" name=""/>
        <dsp:cNvSpPr/>
      </dsp:nvSpPr>
      <dsp:spPr>
        <a:xfrm>
          <a:off x="2332712" y="43855"/>
          <a:ext cx="1503046" cy="1503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kern="1200">
              <a:latin typeface="Times New Roman" panose="02020603050405020304" pitchFamily="18" charset="0"/>
              <a:cs typeface="Times New Roman" panose="02020603050405020304" pitchFamily="18" charset="0"/>
            </a:rPr>
            <a:t>Escala hedónica para las variables: sabor, color, olor, textura y aceptabilidad</a:t>
          </a:r>
          <a:endParaRPr lang="es-EC" sz="1800" kern="1200" dirty="0">
            <a:latin typeface="Times New Roman" panose="02020603050405020304" pitchFamily="18" charset="0"/>
            <a:cs typeface="Times New Roman" panose="02020603050405020304" pitchFamily="18" charset="0"/>
          </a:endParaRPr>
        </a:p>
      </dsp:txBody>
      <dsp:txXfrm>
        <a:off x="2332712" y="43855"/>
        <a:ext cx="1503046" cy="1503046"/>
      </dsp:txXfrm>
    </dsp:sp>
    <dsp:sp modelId="{28B43356-8987-4A0F-9750-0253F1BE0BCE}">
      <dsp:nvSpPr>
        <dsp:cNvPr id="0" name=""/>
        <dsp:cNvSpPr/>
      </dsp:nvSpPr>
      <dsp:spPr>
        <a:xfrm>
          <a:off x="1736243" y="432"/>
          <a:ext cx="5634731" cy="5634731"/>
        </a:xfrm>
        <a:prstGeom prst="circularArrow">
          <a:avLst>
            <a:gd name="adj1" fmla="val 5202"/>
            <a:gd name="adj2" fmla="val 336015"/>
            <a:gd name="adj3" fmla="val 16865256"/>
            <a:gd name="adj4" fmla="val 15198729"/>
            <a:gd name="adj5" fmla="val 6068"/>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FA7A93-009F-45F5-8F0E-25E1393967AE}" type="datetimeFigureOut">
              <a:rPr lang="es-EC" smtClean="0"/>
              <a:t>28/1/2020</a:t>
            </a:fld>
            <a:endParaRPr lang="es-EC"/>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DC359F-5FCC-407F-BD8D-3EACD45A3AC7}" type="slidenum">
              <a:rPr lang="es-EC" smtClean="0"/>
              <a:t>‹Nº›</a:t>
            </a:fld>
            <a:endParaRPr lang="es-EC"/>
          </a:p>
        </p:txBody>
      </p:sp>
    </p:spTree>
    <p:extLst>
      <p:ext uri="{BB962C8B-B14F-4D97-AF65-F5344CB8AC3E}">
        <p14:creationId xmlns:p14="http://schemas.microsoft.com/office/powerpoint/2010/main" val="4210272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C136F44-2BF9-44A4-B078-3A95EA96565A}" type="datetimeFigureOut">
              <a:rPr lang="es-ES" smtClean="0"/>
              <a:t>28/01/2020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66D2E31-EF04-402A-8A03-C9DE3F178D38}" type="slidenum">
              <a:rPr lang="es-ES" smtClean="0"/>
              <a:t>‹Nº›</a:t>
            </a:fld>
            <a:endParaRPr lang="es-ES"/>
          </a:p>
        </p:txBody>
      </p:sp>
    </p:spTree>
    <p:extLst>
      <p:ext uri="{BB962C8B-B14F-4D97-AF65-F5344CB8AC3E}">
        <p14:creationId xmlns:p14="http://schemas.microsoft.com/office/powerpoint/2010/main" val="3944507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C136F44-2BF9-44A4-B078-3A95EA96565A}" type="datetimeFigureOut">
              <a:rPr lang="es-ES" smtClean="0"/>
              <a:t>28/01/2020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66D2E31-EF04-402A-8A03-C9DE3F178D38}" type="slidenum">
              <a:rPr lang="es-ES" smtClean="0"/>
              <a:t>‹Nº›</a:t>
            </a:fld>
            <a:endParaRPr lang="es-ES"/>
          </a:p>
        </p:txBody>
      </p:sp>
    </p:spTree>
    <p:extLst>
      <p:ext uri="{BB962C8B-B14F-4D97-AF65-F5344CB8AC3E}">
        <p14:creationId xmlns:p14="http://schemas.microsoft.com/office/powerpoint/2010/main" val="3163808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C136F44-2BF9-44A4-B078-3A95EA96565A}" type="datetimeFigureOut">
              <a:rPr lang="es-ES" smtClean="0"/>
              <a:t>28/01/2020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66D2E31-EF04-402A-8A03-C9DE3F178D38}" type="slidenum">
              <a:rPr lang="es-ES" smtClean="0"/>
              <a:t>‹Nº›</a:t>
            </a:fld>
            <a:endParaRPr lang="es-ES"/>
          </a:p>
        </p:txBody>
      </p:sp>
    </p:spTree>
    <p:extLst>
      <p:ext uri="{BB962C8B-B14F-4D97-AF65-F5344CB8AC3E}">
        <p14:creationId xmlns:p14="http://schemas.microsoft.com/office/powerpoint/2010/main" val="4235926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C136F44-2BF9-44A4-B078-3A95EA96565A}" type="datetimeFigureOut">
              <a:rPr lang="es-ES" smtClean="0"/>
              <a:t>28/01/2020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66D2E31-EF04-402A-8A03-C9DE3F178D38}" type="slidenum">
              <a:rPr lang="es-ES" smtClean="0"/>
              <a:t>‹Nº›</a:t>
            </a:fld>
            <a:endParaRPr lang="es-ES"/>
          </a:p>
        </p:txBody>
      </p:sp>
    </p:spTree>
    <p:extLst>
      <p:ext uri="{BB962C8B-B14F-4D97-AF65-F5344CB8AC3E}">
        <p14:creationId xmlns:p14="http://schemas.microsoft.com/office/powerpoint/2010/main" val="783168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C136F44-2BF9-44A4-B078-3A95EA96565A}" type="datetimeFigureOut">
              <a:rPr lang="es-ES" smtClean="0"/>
              <a:t>28/01/2020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66D2E31-EF04-402A-8A03-C9DE3F178D38}" type="slidenum">
              <a:rPr lang="es-ES" smtClean="0"/>
              <a:t>‹Nº›</a:t>
            </a:fld>
            <a:endParaRPr lang="es-ES"/>
          </a:p>
        </p:txBody>
      </p:sp>
    </p:spTree>
    <p:extLst>
      <p:ext uri="{BB962C8B-B14F-4D97-AF65-F5344CB8AC3E}">
        <p14:creationId xmlns:p14="http://schemas.microsoft.com/office/powerpoint/2010/main" val="2855318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C136F44-2BF9-44A4-B078-3A95EA96565A}" type="datetimeFigureOut">
              <a:rPr lang="es-ES" smtClean="0"/>
              <a:t>28/01/2020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66D2E31-EF04-402A-8A03-C9DE3F178D38}" type="slidenum">
              <a:rPr lang="es-ES" smtClean="0"/>
              <a:t>‹Nº›</a:t>
            </a:fld>
            <a:endParaRPr lang="es-ES"/>
          </a:p>
        </p:txBody>
      </p:sp>
    </p:spTree>
    <p:extLst>
      <p:ext uri="{BB962C8B-B14F-4D97-AF65-F5344CB8AC3E}">
        <p14:creationId xmlns:p14="http://schemas.microsoft.com/office/powerpoint/2010/main" val="11260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C136F44-2BF9-44A4-B078-3A95EA96565A}" type="datetimeFigureOut">
              <a:rPr lang="es-ES" smtClean="0"/>
              <a:t>28/01/2020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E66D2E31-EF04-402A-8A03-C9DE3F178D38}" type="slidenum">
              <a:rPr lang="es-ES" smtClean="0"/>
              <a:t>‹Nº›</a:t>
            </a:fld>
            <a:endParaRPr lang="es-ES"/>
          </a:p>
        </p:txBody>
      </p:sp>
    </p:spTree>
    <p:extLst>
      <p:ext uri="{BB962C8B-B14F-4D97-AF65-F5344CB8AC3E}">
        <p14:creationId xmlns:p14="http://schemas.microsoft.com/office/powerpoint/2010/main" val="1139498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C136F44-2BF9-44A4-B078-3A95EA96565A}" type="datetimeFigureOut">
              <a:rPr lang="es-ES" smtClean="0"/>
              <a:t>28/01/2020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E66D2E31-EF04-402A-8A03-C9DE3F178D38}" type="slidenum">
              <a:rPr lang="es-ES" smtClean="0"/>
              <a:t>‹Nº›</a:t>
            </a:fld>
            <a:endParaRPr lang="es-ES"/>
          </a:p>
        </p:txBody>
      </p:sp>
    </p:spTree>
    <p:extLst>
      <p:ext uri="{BB962C8B-B14F-4D97-AF65-F5344CB8AC3E}">
        <p14:creationId xmlns:p14="http://schemas.microsoft.com/office/powerpoint/2010/main" val="4185612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C136F44-2BF9-44A4-B078-3A95EA96565A}" type="datetimeFigureOut">
              <a:rPr lang="es-ES" smtClean="0"/>
              <a:t>28/01/2020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E66D2E31-EF04-402A-8A03-C9DE3F178D38}" type="slidenum">
              <a:rPr lang="es-ES" smtClean="0"/>
              <a:t>‹Nº›</a:t>
            </a:fld>
            <a:endParaRPr lang="es-ES"/>
          </a:p>
        </p:txBody>
      </p:sp>
    </p:spTree>
    <p:extLst>
      <p:ext uri="{BB962C8B-B14F-4D97-AF65-F5344CB8AC3E}">
        <p14:creationId xmlns:p14="http://schemas.microsoft.com/office/powerpoint/2010/main" val="3662409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C136F44-2BF9-44A4-B078-3A95EA96565A}" type="datetimeFigureOut">
              <a:rPr lang="es-ES" smtClean="0"/>
              <a:t>28/01/2020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66D2E31-EF04-402A-8A03-C9DE3F178D38}" type="slidenum">
              <a:rPr lang="es-ES" smtClean="0"/>
              <a:t>‹Nº›</a:t>
            </a:fld>
            <a:endParaRPr lang="es-ES"/>
          </a:p>
        </p:txBody>
      </p:sp>
    </p:spTree>
    <p:extLst>
      <p:ext uri="{BB962C8B-B14F-4D97-AF65-F5344CB8AC3E}">
        <p14:creationId xmlns:p14="http://schemas.microsoft.com/office/powerpoint/2010/main" val="3832489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C136F44-2BF9-44A4-B078-3A95EA96565A}" type="datetimeFigureOut">
              <a:rPr lang="es-ES" smtClean="0"/>
              <a:t>28/01/2020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66D2E31-EF04-402A-8A03-C9DE3F178D38}" type="slidenum">
              <a:rPr lang="es-ES" smtClean="0"/>
              <a:t>‹Nº›</a:t>
            </a:fld>
            <a:endParaRPr lang="es-ES"/>
          </a:p>
        </p:txBody>
      </p:sp>
    </p:spTree>
    <p:extLst>
      <p:ext uri="{BB962C8B-B14F-4D97-AF65-F5344CB8AC3E}">
        <p14:creationId xmlns:p14="http://schemas.microsoft.com/office/powerpoint/2010/main" val="3464670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136F44-2BF9-44A4-B078-3A95EA96565A}" type="datetimeFigureOut">
              <a:rPr lang="es-ES" smtClean="0"/>
              <a:t>28/01/2020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D2E31-EF04-402A-8A03-C9DE3F178D38}" type="slidenum">
              <a:rPr lang="es-ES" smtClean="0"/>
              <a:t>‹Nº›</a:t>
            </a:fld>
            <a:endParaRPr lang="es-ES"/>
          </a:p>
        </p:txBody>
      </p:sp>
    </p:spTree>
    <p:extLst>
      <p:ext uri="{BB962C8B-B14F-4D97-AF65-F5344CB8AC3E}">
        <p14:creationId xmlns:p14="http://schemas.microsoft.com/office/powerpoint/2010/main" val="4215097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7.xml"/><Relationship Id="rId7" Type="http://schemas.openxmlformats.org/officeDocument/2006/relationships/image" Target="../media/image21.jpeg"/><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26.emf"/><Relationship Id="rId5" Type="http://schemas.openxmlformats.org/officeDocument/2006/relationships/image" Target="../media/image25.jpeg"/><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diagramLayout" Target="../diagrams/layout9.xml"/><Relationship Id="rId7" Type="http://schemas.openxmlformats.org/officeDocument/2006/relationships/image" Target="../media/image3.pn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10" Type="http://schemas.openxmlformats.org/officeDocument/2006/relationships/image" Target="../media/image31.jpeg"/><Relationship Id="rId4" Type="http://schemas.openxmlformats.org/officeDocument/2006/relationships/diagramQuickStyle" Target="../diagrams/quickStyle9.xml"/><Relationship Id="rId9" Type="http://schemas.openxmlformats.org/officeDocument/2006/relationships/image" Target="../media/image30.jp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Layout" Target="../slideLayouts/slideLayout4.xml"/><Relationship Id="rId7" Type="http://schemas.openxmlformats.org/officeDocument/2006/relationships/image" Target="../media/image40.jp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5" Type="http://schemas.openxmlformats.org/officeDocument/2006/relationships/image" Target="../media/image39.jpeg"/><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44.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5" name="Rectángulo 4"/>
          <p:cNvSpPr/>
          <p:nvPr/>
        </p:nvSpPr>
        <p:spPr>
          <a:xfrm>
            <a:off x="2099930" y="1375679"/>
            <a:ext cx="8872870" cy="4801314"/>
          </a:xfrm>
          <a:prstGeom prst="rect">
            <a:avLst/>
          </a:prstGeom>
        </p:spPr>
        <p:txBody>
          <a:bodyPr wrap="square">
            <a:spAutoFit/>
          </a:bodyPr>
          <a:lstStyle/>
          <a:p>
            <a:pPr algn="ctr"/>
            <a:r>
              <a:rPr lang="es-EC" b="1" dirty="0">
                <a:latin typeface="Times New Roman" panose="02020603050405020304" pitchFamily="18" charset="0"/>
                <a:cs typeface="Times New Roman" panose="02020603050405020304" pitchFamily="18" charset="0"/>
              </a:rPr>
              <a:t>DEPARTAMENTO DE CIENCIAS DE LA VIDA Y DE LA AGRICULTURA</a:t>
            </a:r>
          </a:p>
          <a:p>
            <a:pPr algn="ctr"/>
            <a:r>
              <a:rPr lang="es-EC" b="1" dirty="0">
                <a:latin typeface="Times New Roman" panose="02020603050405020304" pitchFamily="18" charset="0"/>
                <a:cs typeface="Times New Roman" panose="02020603050405020304" pitchFamily="18" charset="0"/>
              </a:rPr>
              <a:t>CARRERA DE INGENIERÍA AGROPECUARIA</a:t>
            </a:r>
          </a:p>
          <a:p>
            <a:pPr algn="ctr"/>
            <a:endParaRPr lang="es-EC" b="1" dirty="0">
              <a:latin typeface="Times New Roman" panose="02020603050405020304" pitchFamily="18" charset="0"/>
              <a:cs typeface="Times New Roman" panose="02020603050405020304" pitchFamily="18" charset="0"/>
            </a:endParaRPr>
          </a:p>
          <a:p>
            <a:pPr algn="ctr"/>
            <a:r>
              <a:rPr lang="es-EC" b="1" dirty="0">
                <a:latin typeface="Times New Roman" panose="02020603050405020304" pitchFamily="18" charset="0"/>
                <a:cs typeface="Times New Roman" panose="02020603050405020304" pitchFamily="18" charset="0"/>
              </a:rPr>
              <a:t>TRABAJO DE TITULACIÓN, PREVIO A LA OBTENCIÓN DEL TÍTULO DE INGENIERO AGROPECUARIO</a:t>
            </a:r>
          </a:p>
          <a:p>
            <a:pPr algn="ctr"/>
            <a:endParaRPr lang="es-EC" b="1" dirty="0">
              <a:latin typeface="Times New Roman" panose="02020603050405020304" pitchFamily="18" charset="0"/>
              <a:cs typeface="Times New Roman" panose="02020603050405020304" pitchFamily="18" charset="0"/>
            </a:endParaRPr>
          </a:p>
          <a:p>
            <a:pPr algn="ctr"/>
            <a:r>
              <a:rPr lang="es-EC" b="1" dirty="0">
                <a:latin typeface="Times New Roman" panose="02020603050405020304" pitchFamily="18" charset="0"/>
                <a:cs typeface="Times New Roman" panose="02020603050405020304" pitchFamily="18" charset="0"/>
              </a:rPr>
              <a:t>“DESARROLLO DE UNA BEBIDA FUNCIONAL SENSORIAL, NUTRICIONAL ACEPTABLE A BASE DE  GRANOS DE QUÍNOA (</a:t>
            </a:r>
            <a:r>
              <a:rPr lang="es-EC" b="1" i="1" dirty="0" err="1">
                <a:latin typeface="Times New Roman" panose="02020603050405020304" pitchFamily="18" charset="0"/>
                <a:cs typeface="Times New Roman" panose="02020603050405020304" pitchFamily="18" charset="0"/>
              </a:rPr>
              <a:t>Chenopodium</a:t>
            </a:r>
            <a:r>
              <a:rPr lang="es-EC" b="1" i="1" dirty="0">
                <a:latin typeface="Times New Roman" panose="02020603050405020304" pitchFamily="18" charset="0"/>
                <a:cs typeface="Times New Roman" panose="02020603050405020304" pitchFamily="18" charset="0"/>
              </a:rPr>
              <a:t> quinoa</a:t>
            </a:r>
            <a:r>
              <a:rPr lang="es-EC" b="1" dirty="0">
                <a:latin typeface="Times New Roman" panose="02020603050405020304" pitchFamily="18" charset="0"/>
                <a:cs typeface="Times New Roman" panose="02020603050405020304" pitchFamily="18" charset="0"/>
              </a:rPr>
              <a:t>) Y HOJAS DE AMARANTO (</a:t>
            </a:r>
            <a:r>
              <a:rPr lang="es-EC" b="1" i="1" dirty="0" err="1">
                <a:latin typeface="Times New Roman" panose="02020603050405020304" pitchFamily="18" charset="0"/>
                <a:cs typeface="Times New Roman" panose="02020603050405020304" pitchFamily="18" charset="0"/>
              </a:rPr>
              <a:t>Amaranthus</a:t>
            </a:r>
            <a:r>
              <a:rPr lang="es-EC" b="1" i="1" dirty="0">
                <a:latin typeface="Times New Roman" panose="02020603050405020304" pitchFamily="18" charset="0"/>
                <a:cs typeface="Times New Roman" panose="02020603050405020304" pitchFamily="18" charset="0"/>
              </a:rPr>
              <a:t> </a:t>
            </a:r>
            <a:r>
              <a:rPr lang="es-EC" b="1" i="1" dirty="0" err="1">
                <a:latin typeface="Times New Roman" panose="02020603050405020304" pitchFamily="18" charset="0"/>
                <a:cs typeface="Times New Roman" panose="02020603050405020304" pitchFamily="18" charset="0"/>
              </a:rPr>
              <a:t>hypochondriacus</a:t>
            </a:r>
            <a:r>
              <a:rPr lang="es-EC" b="1" dirty="0">
                <a:latin typeface="Times New Roman" panose="02020603050405020304" pitchFamily="18" charset="0"/>
                <a:cs typeface="Times New Roman" panose="02020603050405020304" pitchFamily="18" charset="0"/>
              </a:rPr>
              <a:t>).”</a:t>
            </a:r>
          </a:p>
          <a:p>
            <a:pPr algn="ctr"/>
            <a:endParaRPr lang="es-EC" b="1" dirty="0">
              <a:latin typeface="Times New Roman" panose="02020603050405020304" pitchFamily="18" charset="0"/>
              <a:cs typeface="Times New Roman" panose="02020603050405020304" pitchFamily="18" charset="0"/>
            </a:endParaRPr>
          </a:p>
          <a:p>
            <a:pPr algn="ctr"/>
            <a:r>
              <a:rPr lang="es-ES" b="1" dirty="0">
                <a:latin typeface="Times New Roman" panose="02020603050405020304" pitchFamily="18" charset="0"/>
                <a:cs typeface="Times New Roman" panose="02020603050405020304" pitchFamily="18" charset="0"/>
              </a:rPr>
              <a:t>AUTOR: SANGACHE FLORES, MARLON JOSÉ </a:t>
            </a:r>
            <a:endParaRPr lang="es-ES" dirty="0">
              <a:latin typeface="Times New Roman" panose="02020603050405020304" pitchFamily="18" charset="0"/>
              <a:cs typeface="Times New Roman" panose="02020603050405020304" pitchFamily="18" charset="0"/>
            </a:endParaRPr>
          </a:p>
          <a:p>
            <a:pPr algn="ctr"/>
            <a:r>
              <a:rPr lang="es-ES" b="1" dirty="0">
                <a:latin typeface="Times New Roman" panose="02020603050405020304" pitchFamily="18" charset="0"/>
                <a:cs typeface="Times New Roman" panose="02020603050405020304" pitchFamily="18" charset="0"/>
              </a:rPr>
              <a:t> </a:t>
            </a:r>
            <a:endParaRPr lang="es-ES" dirty="0">
              <a:latin typeface="Times New Roman" panose="02020603050405020304" pitchFamily="18" charset="0"/>
              <a:cs typeface="Times New Roman" panose="02020603050405020304" pitchFamily="18" charset="0"/>
            </a:endParaRPr>
          </a:p>
          <a:p>
            <a:pPr algn="ctr"/>
            <a:r>
              <a:rPr lang="es-ES" b="1" dirty="0">
                <a:latin typeface="Times New Roman" panose="02020603050405020304" pitchFamily="18" charset="0"/>
                <a:cs typeface="Times New Roman" panose="02020603050405020304" pitchFamily="18" charset="0"/>
              </a:rPr>
              <a:t>DIRECTOR: ING. LARREA CEDEÑO, GABRIEL ALEJANDRO, </a:t>
            </a:r>
            <a:r>
              <a:rPr lang="es-ES" b="1" dirty="0" err="1">
                <a:latin typeface="Times New Roman" panose="02020603050405020304" pitchFamily="18" charset="0"/>
                <a:cs typeface="Times New Roman" panose="02020603050405020304" pitchFamily="18" charset="0"/>
              </a:rPr>
              <a:t>Mgs</a:t>
            </a:r>
            <a:r>
              <a:rPr lang="es-ES" b="1" dirty="0">
                <a:latin typeface="Times New Roman" panose="02020603050405020304" pitchFamily="18" charset="0"/>
                <a:cs typeface="Times New Roman" panose="02020603050405020304" pitchFamily="18" charset="0"/>
              </a:rPr>
              <a:t> </a:t>
            </a:r>
            <a:endParaRPr lang="es-ES" dirty="0">
              <a:latin typeface="Times New Roman" panose="02020603050405020304" pitchFamily="18" charset="0"/>
              <a:cs typeface="Times New Roman" panose="02020603050405020304" pitchFamily="18" charset="0"/>
            </a:endParaRPr>
          </a:p>
          <a:p>
            <a:pPr algn="ctr"/>
            <a:endParaRPr lang="es-EC" b="1" dirty="0">
              <a:latin typeface="Times New Roman" panose="02020603050405020304" pitchFamily="18" charset="0"/>
              <a:cs typeface="Times New Roman" panose="02020603050405020304" pitchFamily="18" charset="0"/>
            </a:endParaRPr>
          </a:p>
          <a:p>
            <a:pPr algn="ctr"/>
            <a:r>
              <a:rPr lang="es-EC" b="1" dirty="0">
                <a:latin typeface="Times New Roman" panose="02020603050405020304" pitchFamily="18" charset="0"/>
                <a:cs typeface="Times New Roman" panose="02020603050405020304" pitchFamily="18" charset="0"/>
              </a:rPr>
              <a:t>SANGOLQUÍ</a:t>
            </a:r>
          </a:p>
          <a:p>
            <a:pPr algn="ctr"/>
            <a:endParaRPr lang="es-EC" b="1" dirty="0">
              <a:latin typeface="Times New Roman" panose="02020603050405020304" pitchFamily="18" charset="0"/>
              <a:cs typeface="Times New Roman" panose="02020603050405020304" pitchFamily="18" charset="0"/>
            </a:endParaRPr>
          </a:p>
          <a:p>
            <a:pPr algn="ctr"/>
            <a:r>
              <a:rPr lang="es-EC" b="1" dirty="0">
                <a:latin typeface="Times New Roman" panose="02020603050405020304" pitchFamily="18" charset="0"/>
                <a:cs typeface="Times New Roman" panose="02020603050405020304" pitchFamily="18" charset="0"/>
              </a:rPr>
              <a:t> 2020</a:t>
            </a:r>
          </a:p>
        </p:txBody>
      </p:sp>
      <p:pic>
        <p:nvPicPr>
          <p:cNvPr id="3076" name="Picture 4"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5100" y="0"/>
            <a:ext cx="1866900" cy="161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141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0"/>
            <a:ext cx="10515600" cy="1325563"/>
          </a:xfrm>
        </p:spPr>
        <p:txBody>
          <a:bodyPr>
            <a:normAutofit/>
          </a:bodyPr>
          <a:lstStyle/>
          <a:p>
            <a:r>
              <a:rPr lang="es-ES" sz="5400" dirty="0">
                <a:latin typeface="Times New Roman" panose="02020603050405020304" pitchFamily="18" charset="0"/>
                <a:cs typeface="Times New Roman" panose="02020603050405020304" pitchFamily="18" charset="0"/>
              </a:rPr>
              <a:t>Amaranto (</a:t>
            </a:r>
            <a:r>
              <a:rPr lang="es-ES" sz="3600" b="1" i="1" dirty="0" err="1">
                <a:latin typeface="Times New Roman" panose="02020603050405020304" pitchFamily="18" charset="0"/>
                <a:cs typeface="Times New Roman" panose="02020603050405020304" pitchFamily="18" charset="0"/>
              </a:rPr>
              <a:t>Amaranthus</a:t>
            </a:r>
            <a:r>
              <a:rPr lang="es-ES" sz="3600" b="1" i="1" dirty="0">
                <a:latin typeface="Times New Roman" panose="02020603050405020304" pitchFamily="18" charset="0"/>
                <a:cs typeface="Times New Roman" panose="02020603050405020304" pitchFamily="18" charset="0"/>
              </a:rPr>
              <a:t> </a:t>
            </a:r>
            <a:r>
              <a:rPr lang="es-ES" sz="3600" b="1" i="1" dirty="0" err="1">
                <a:latin typeface="Times New Roman" panose="02020603050405020304" pitchFamily="18" charset="0"/>
                <a:cs typeface="Times New Roman" panose="02020603050405020304" pitchFamily="18" charset="0"/>
              </a:rPr>
              <a:t>spp</a:t>
            </a:r>
            <a:r>
              <a:rPr lang="es-ES" sz="3600" b="1" i="1" dirty="0">
                <a:latin typeface="Times New Roman" panose="02020603050405020304" pitchFamily="18" charset="0"/>
                <a:cs typeface="Times New Roman" panose="02020603050405020304" pitchFamily="18" charset="0"/>
              </a:rPr>
              <a:t>.)</a:t>
            </a:r>
            <a:endParaRPr lang="es-ES" sz="5400" dirty="0">
              <a:latin typeface="Times New Roman" panose="02020603050405020304" pitchFamily="18" charset="0"/>
              <a:cs typeface="Times New Roman" panose="02020603050405020304" pitchFamily="18" charset="0"/>
            </a:endParaRPr>
          </a:p>
        </p:txBody>
      </p:sp>
      <p:graphicFrame>
        <p:nvGraphicFramePr>
          <p:cNvPr id="2" name="Marcador de contenido 1"/>
          <p:cNvGraphicFramePr>
            <a:graphicFrameLocks noGrp="1"/>
          </p:cNvGraphicFramePr>
          <p:nvPr>
            <p:ph idx="1"/>
            <p:extLst>
              <p:ext uri="{D42A27DB-BD31-4B8C-83A1-F6EECF244321}">
                <p14:modId xmlns:p14="http://schemas.microsoft.com/office/powerpoint/2010/main" val="4130365265"/>
              </p:ext>
            </p:extLst>
          </p:nvPr>
        </p:nvGraphicFramePr>
        <p:xfrm>
          <a:off x="838200" y="1055078"/>
          <a:ext cx="10515600" cy="5246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1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0" y="6301137"/>
            <a:ext cx="12192000" cy="556863"/>
          </a:xfrm>
          <a:prstGeom prst="rect">
            <a:avLst/>
          </a:prstGeom>
          <a:ln>
            <a:solidFill>
              <a:schemeClr val="accent2">
                <a:lumMod val="50000"/>
              </a:schemeClr>
            </a:solidFill>
          </a:ln>
        </p:spPr>
      </p:pic>
    </p:spTree>
    <p:extLst>
      <p:ext uri="{BB962C8B-B14F-4D97-AF65-F5344CB8AC3E}">
        <p14:creationId xmlns:p14="http://schemas.microsoft.com/office/powerpoint/2010/main" val="3485997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3315892075"/>
              </p:ext>
            </p:extLst>
          </p:nvPr>
        </p:nvGraphicFramePr>
        <p:xfrm>
          <a:off x="438968" y="1449852"/>
          <a:ext cx="5739739" cy="3782449"/>
        </p:xfrm>
        <a:graphic>
          <a:graphicData uri="http://schemas.openxmlformats.org/drawingml/2006/table">
            <a:tbl>
              <a:tblPr firstRow="1" firstCol="1" bandRow="1">
                <a:tableStyleId>{68D230F3-CF80-4859-8CE7-A43EE81993B5}</a:tableStyleId>
              </a:tblPr>
              <a:tblGrid>
                <a:gridCol w="2331827">
                  <a:extLst>
                    <a:ext uri="{9D8B030D-6E8A-4147-A177-3AD203B41FA5}">
                      <a16:colId xmlns:a16="http://schemas.microsoft.com/office/drawing/2014/main" val="20000"/>
                    </a:ext>
                  </a:extLst>
                </a:gridCol>
                <a:gridCol w="1838235">
                  <a:extLst>
                    <a:ext uri="{9D8B030D-6E8A-4147-A177-3AD203B41FA5}">
                      <a16:colId xmlns:a16="http://schemas.microsoft.com/office/drawing/2014/main" val="20001"/>
                    </a:ext>
                  </a:extLst>
                </a:gridCol>
                <a:gridCol w="1569677">
                  <a:extLst>
                    <a:ext uri="{9D8B030D-6E8A-4147-A177-3AD203B41FA5}">
                      <a16:colId xmlns:a16="http://schemas.microsoft.com/office/drawing/2014/main" val="20002"/>
                    </a:ext>
                  </a:extLst>
                </a:gridCol>
              </a:tblGrid>
              <a:tr h="222497">
                <a:tc>
                  <a:txBody>
                    <a:bodyPr/>
                    <a:lstStyle/>
                    <a:p>
                      <a:pPr indent="180340" algn="just">
                        <a:spcAft>
                          <a:spcPts val="0"/>
                        </a:spcAft>
                      </a:pPr>
                      <a:r>
                        <a:rPr lang="es-ES" sz="1300">
                          <a:effectLst/>
                        </a:rPr>
                        <a:t>Componente</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tc>
                  <a:txBody>
                    <a:bodyPr/>
                    <a:lstStyle/>
                    <a:p>
                      <a:pPr indent="180340" algn="just">
                        <a:spcAft>
                          <a:spcPts val="0"/>
                        </a:spcAft>
                      </a:pPr>
                      <a:r>
                        <a:rPr lang="es-ES" sz="1300">
                          <a:effectLst/>
                        </a:rPr>
                        <a:t>Amaranto</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tc>
                  <a:txBody>
                    <a:bodyPr/>
                    <a:lstStyle/>
                    <a:p>
                      <a:pPr indent="180340" algn="just">
                        <a:spcAft>
                          <a:spcPts val="0"/>
                        </a:spcAft>
                      </a:pPr>
                      <a:r>
                        <a:rPr lang="es-ES" sz="1300">
                          <a:effectLst/>
                        </a:rPr>
                        <a:t>Espinaca</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extLst>
                  <a:ext uri="{0D108BD9-81ED-4DB2-BD59-A6C34878D82A}">
                    <a16:rowId xmlns:a16="http://schemas.microsoft.com/office/drawing/2014/main" val="10000"/>
                  </a:ext>
                </a:extLst>
              </a:tr>
              <a:tr h="222497">
                <a:tc>
                  <a:txBody>
                    <a:bodyPr/>
                    <a:lstStyle/>
                    <a:p>
                      <a:pPr indent="180340" algn="just">
                        <a:spcAft>
                          <a:spcPts val="0"/>
                        </a:spcAft>
                      </a:pPr>
                      <a:r>
                        <a:rPr lang="es-ES" sz="1300">
                          <a:effectLst/>
                        </a:rPr>
                        <a:t>Materia seca (g)</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tc>
                  <a:txBody>
                    <a:bodyPr/>
                    <a:lstStyle/>
                    <a:p>
                      <a:pPr indent="180340" algn="just">
                        <a:spcAft>
                          <a:spcPts val="0"/>
                        </a:spcAft>
                      </a:pPr>
                      <a:r>
                        <a:rPr lang="es-ES" sz="1300">
                          <a:effectLst/>
                        </a:rPr>
                        <a:t>13.1</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tc>
                  <a:txBody>
                    <a:bodyPr/>
                    <a:lstStyle/>
                    <a:p>
                      <a:pPr indent="180340" algn="just">
                        <a:spcAft>
                          <a:spcPts val="0"/>
                        </a:spcAft>
                      </a:pPr>
                      <a:r>
                        <a:rPr lang="es-ES" sz="1300">
                          <a:effectLst/>
                        </a:rPr>
                        <a:t>9.3</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extLst>
                  <a:ext uri="{0D108BD9-81ED-4DB2-BD59-A6C34878D82A}">
                    <a16:rowId xmlns:a16="http://schemas.microsoft.com/office/drawing/2014/main" val="10001"/>
                  </a:ext>
                </a:extLst>
              </a:tr>
              <a:tr h="222497">
                <a:tc>
                  <a:txBody>
                    <a:bodyPr/>
                    <a:lstStyle/>
                    <a:p>
                      <a:pPr indent="180340" algn="just">
                        <a:spcAft>
                          <a:spcPts val="0"/>
                        </a:spcAft>
                      </a:pPr>
                      <a:r>
                        <a:rPr lang="es-ES" sz="1300">
                          <a:effectLst/>
                        </a:rPr>
                        <a:t>Energía (cal)</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tc>
                  <a:txBody>
                    <a:bodyPr/>
                    <a:lstStyle/>
                    <a:p>
                      <a:pPr indent="180340" algn="just">
                        <a:spcAft>
                          <a:spcPts val="0"/>
                        </a:spcAft>
                      </a:pPr>
                      <a:r>
                        <a:rPr lang="es-ES" sz="1300">
                          <a:effectLst/>
                        </a:rPr>
                        <a:t>36</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tc>
                  <a:txBody>
                    <a:bodyPr/>
                    <a:lstStyle/>
                    <a:p>
                      <a:pPr indent="180340" algn="just">
                        <a:spcAft>
                          <a:spcPts val="0"/>
                        </a:spcAft>
                      </a:pPr>
                      <a:r>
                        <a:rPr lang="es-ES" sz="1300">
                          <a:effectLst/>
                        </a:rPr>
                        <a:t>26</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extLst>
                  <a:ext uri="{0D108BD9-81ED-4DB2-BD59-A6C34878D82A}">
                    <a16:rowId xmlns:a16="http://schemas.microsoft.com/office/drawing/2014/main" val="10002"/>
                  </a:ext>
                </a:extLst>
              </a:tr>
              <a:tr h="222497">
                <a:tc>
                  <a:txBody>
                    <a:bodyPr/>
                    <a:lstStyle/>
                    <a:p>
                      <a:pPr indent="180340" algn="just">
                        <a:spcAft>
                          <a:spcPts val="0"/>
                        </a:spcAft>
                      </a:pPr>
                      <a:r>
                        <a:rPr lang="es-ES" sz="1300">
                          <a:effectLst/>
                        </a:rPr>
                        <a:t>Proteína (g)</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tc>
                  <a:txBody>
                    <a:bodyPr/>
                    <a:lstStyle/>
                    <a:p>
                      <a:pPr indent="180340" algn="just">
                        <a:spcAft>
                          <a:spcPts val="0"/>
                        </a:spcAft>
                      </a:pPr>
                      <a:r>
                        <a:rPr lang="es-ES" sz="1300">
                          <a:effectLst/>
                        </a:rPr>
                        <a:t>3.5</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tc>
                  <a:txBody>
                    <a:bodyPr/>
                    <a:lstStyle/>
                    <a:p>
                      <a:pPr indent="180340" algn="just">
                        <a:spcAft>
                          <a:spcPts val="0"/>
                        </a:spcAft>
                      </a:pPr>
                      <a:r>
                        <a:rPr lang="es-ES" sz="1300">
                          <a:effectLst/>
                        </a:rPr>
                        <a:t>3.2</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extLst>
                  <a:ext uri="{0D108BD9-81ED-4DB2-BD59-A6C34878D82A}">
                    <a16:rowId xmlns:a16="http://schemas.microsoft.com/office/drawing/2014/main" val="10003"/>
                  </a:ext>
                </a:extLst>
              </a:tr>
              <a:tr h="222497">
                <a:tc>
                  <a:txBody>
                    <a:bodyPr/>
                    <a:lstStyle/>
                    <a:p>
                      <a:pPr indent="180340" algn="just">
                        <a:spcAft>
                          <a:spcPts val="0"/>
                        </a:spcAft>
                      </a:pPr>
                      <a:r>
                        <a:rPr lang="es-ES" sz="1300">
                          <a:effectLst/>
                        </a:rPr>
                        <a:t>Grasa (g)</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tc>
                  <a:txBody>
                    <a:bodyPr/>
                    <a:lstStyle/>
                    <a:p>
                      <a:pPr indent="180340" algn="just">
                        <a:spcAft>
                          <a:spcPts val="0"/>
                        </a:spcAft>
                      </a:pPr>
                      <a:r>
                        <a:rPr lang="es-ES" sz="1300">
                          <a:effectLst/>
                        </a:rPr>
                        <a:t>0.5</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tc>
                  <a:txBody>
                    <a:bodyPr/>
                    <a:lstStyle/>
                    <a:p>
                      <a:pPr indent="180340" algn="just">
                        <a:spcAft>
                          <a:spcPts val="0"/>
                        </a:spcAft>
                      </a:pPr>
                      <a:r>
                        <a:rPr lang="es-ES" sz="1300">
                          <a:effectLst/>
                        </a:rPr>
                        <a:t>0.3</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extLst>
                  <a:ext uri="{0D108BD9-81ED-4DB2-BD59-A6C34878D82A}">
                    <a16:rowId xmlns:a16="http://schemas.microsoft.com/office/drawing/2014/main" val="10004"/>
                  </a:ext>
                </a:extLst>
              </a:tr>
              <a:tr h="222497">
                <a:tc>
                  <a:txBody>
                    <a:bodyPr/>
                    <a:lstStyle/>
                    <a:p>
                      <a:pPr indent="180340" algn="just">
                        <a:spcAft>
                          <a:spcPts val="0"/>
                        </a:spcAft>
                      </a:pPr>
                      <a:r>
                        <a:rPr lang="es-ES" sz="1300">
                          <a:effectLst/>
                        </a:rPr>
                        <a:t>Carbohidratos</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tc>
                  <a:txBody>
                    <a:bodyPr/>
                    <a:lstStyle/>
                    <a:p>
                      <a:pPr indent="180340" algn="just">
                        <a:spcAft>
                          <a:spcPts val="0"/>
                        </a:spcAft>
                      </a:pPr>
                      <a:r>
                        <a:rPr lang="es-ES" sz="1300">
                          <a:effectLst/>
                        </a:rPr>
                        <a:t>6.5</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tc>
                  <a:txBody>
                    <a:bodyPr/>
                    <a:lstStyle/>
                    <a:p>
                      <a:pPr indent="180340" algn="just">
                        <a:spcAft>
                          <a:spcPts val="0"/>
                        </a:spcAft>
                      </a:pPr>
                      <a:r>
                        <a:rPr lang="es-ES" sz="1300">
                          <a:effectLst/>
                        </a:rPr>
                        <a:t>4.3</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extLst>
                  <a:ext uri="{0D108BD9-81ED-4DB2-BD59-A6C34878D82A}">
                    <a16:rowId xmlns:a16="http://schemas.microsoft.com/office/drawing/2014/main" val="10005"/>
                  </a:ext>
                </a:extLst>
              </a:tr>
              <a:tr h="222497">
                <a:tc>
                  <a:txBody>
                    <a:bodyPr/>
                    <a:lstStyle/>
                    <a:p>
                      <a:pPr indent="180340" algn="just">
                        <a:spcAft>
                          <a:spcPts val="0"/>
                        </a:spcAft>
                      </a:pPr>
                      <a:r>
                        <a:rPr lang="es-ES" sz="1300">
                          <a:effectLst/>
                        </a:rPr>
                        <a:t>Fibra (g)</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tc>
                  <a:txBody>
                    <a:bodyPr/>
                    <a:lstStyle/>
                    <a:p>
                      <a:pPr indent="180340" algn="just">
                        <a:spcAft>
                          <a:spcPts val="0"/>
                        </a:spcAft>
                      </a:pPr>
                      <a:r>
                        <a:rPr lang="es-ES" sz="1300">
                          <a:effectLst/>
                        </a:rPr>
                        <a:t>1.3</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tc>
                  <a:txBody>
                    <a:bodyPr/>
                    <a:lstStyle/>
                    <a:p>
                      <a:pPr indent="180340" algn="just">
                        <a:spcAft>
                          <a:spcPts val="0"/>
                        </a:spcAft>
                      </a:pPr>
                      <a:r>
                        <a:rPr lang="es-ES" sz="1300">
                          <a:effectLst/>
                        </a:rPr>
                        <a:t>0.6</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extLst>
                  <a:ext uri="{0D108BD9-81ED-4DB2-BD59-A6C34878D82A}">
                    <a16:rowId xmlns:a16="http://schemas.microsoft.com/office/drawing/2014/main" val="10006"/>
                  </a:ext>
                </a:extLst>
              </a:tr>
              <a:tr h="222497">
                <a:tc>
                  <a:txBody>
                    <a:bodyPr/>
                    <a:lstStyle/>
                    <a:p>
                      <a:pPr indent="180340" algn="just">
                        <a:spcAft>
                          <a:spcPts val="0"/>
                        </a:spcAft>
                      </a:pPr>
                      <a:r>
                        <a:rPr lang="es-ES" sz="1300">
                          <a:effectLst/>
                        </a:rPr>
                        <a:t>Cenizas (g)</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tc>
                  <a:txBody>
                    <a:bodyPr/>
                    <a:lstStyle/>
                    <a:p>
                      <a:pPr indent="180340" algn="just">
                        <a:spcAft>
                          <a:spcPts val="0"/>
                        </a:spcAft>
                      </a:pPr>
                      <a:r>
                        <a:rPr lang="es-ES" sz="1300">
                          <a:effectLst/>
                        </a:rPr>
                        <a:t>2.6</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tc>
                  <a:txBody>
                    <a:bodyPr/>
                    <a:lstStyle/>
                    <a:p>
                      <a:pPr indent="180340" algn="just">
                        <a:spcAft>
                          <a:spcPts val="0"/>
                        </a:spcAft>
                      </a:pPr>
                      <a:r>
                        <a:rPr lang="es-ES" sz="1300">
                          <a:effectLst/>
                        </a:rPr>
                        <a:t>1.5</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extLst>
                  <a:ext uri="{0D108BD9-81ED-4DB2-BD59-A6C34878D82A}">
                    <a16:rowId xmlns:a16="http://schemas.microsoft.com/office/drawing/2014/main" val="10007"/>
                  </a:ext>
                </a:extLst>
              </a:tr>
              <a:tr h="222497">
                <a:tc>
                  <a:txBody>
                    <a:bodyPr/>
                    <a:lstStyle/>
                    <a:p>
                      <a:pPr indent="180340" algn="just">
                        <a:spcAft>
                          <a:spcPts val="0"/>
                        </a:spcAft>
                      </a:pPr>
                      <a:r>
                        <a:rPr lang="es-ES" sz="1300">
                          <a:effectLst/>
                        </a:rPr>
                        <a:t>Calcio (mg)</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tc>
                  <a:txBody>
                    <a:bodyPr/>
                    <a:lstStyle/>
                    <a:p>
                      <a:pPr indent="180340" algn="just">
                        <a:spcAft>
                          <a:spcPts val="0"/>
                        </a:spcAft>
                      </a:pPr>
                      <a:r>
                        <a:rPr lang="es-ES" sz="1300">
                          <a:effectLst/>
                        </a:rPr>
                        <a:t>2.6</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tc>
                  <a:txBody>
                    <a:bodyPr/>
                    <a:lstStyle/>
                    <a:p>
                      <a:pPr indent="180340" algn="just">
                        <a:spcAft>
                          <a:spcPts val="0"/>
                        </a:spcAft>
                      </a:pPr>
                      <a:r>
                        <a:rPr lang="es-ES" sz="1300">
                          <a:effectLst/>
                        </a:rPr>
                        <a:t>1.5</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extLst>
                  <a:ext uri="{0D108BD9-81ED-4DB2-BD59-A6C34878D82A}">
                    <a16:rowId xmlns:a16="http://schemas.microsoft.com/office/drawing/2014/main" val="10008"/>
                  </a:ext>
                </a:extLst>
              </a:tr>
              <a:tr h="222497">
                <a:tc>
                  <a:txBody>
                    <a:bodyPr/>
                    <a:lstStyle/>
                    <a:p>
                      <a:pPr indent="180340" algn="just">
                        <a:spcAft>
                          <a:spcPts val="0"/>
                        </a:spcAft>
                      </a:pPr>
                      <a:r>
                        <a:rPr lang="es-ES" sz="1300">
                          <a:effectLst/>
                        </a:rPr>
                        <a:t>Fósforo (mg)</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tc>
                  <a:txBody>
                    <a:bodyPr/>
                    <a:lstStyle/>
                    <a:p>
                      <a:pPr indent="180340" algn="just">
                        <a:spcAft>
                          <a:spcPts val="0"/>
                        </a:spcAft>
                      </a:pPr>
                      <a:r>
                        <a:rPr lang="es-ES" sz="1300">
                          <a:effectLst/>
                        </a:rPr>
                        <a:t>67</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tc>
                  <a:txBody>
                    <a:bodyPr/>
                    <a:lstStyle/>
                    <a:p>
                      <a:pPr indent="180340" algn="just">
                        <a:spcAft>
                          <a:spcPts val="0"/>
                        </a:spcAft>
                      </a:pPr>
                      <a:r>
                        <a:rPr lang="es-ES" sz="1300">
                          <a:effectLst/>
                        </a:rPr>
                        <a:t>51</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extLst>
                  <a:ext uri="{0D108BD9-81ED-4DB2-BD59-A6C34878D82A}">
                    <a16:rowId xmlns:a16="http://schemas.microsoft.com/office/drawing/2014/main" val="10009"/>
                  </a:ext>
                </a:extLst>
              </a:tr>
              <a:tr h="222497">
                <a:tc>
                  <a:txBody>
                    <a:bodyPr/>
                    <a:lstStyle/>
                    <a:p>
                      <a:pPr indent="180340" algn="just">
                        <a:spcAft>
                          <a:spcPts val="0"/>
                        </a:spcAft>
                      </a:pPr>
                      <a:r>
                        <a:rPr lang="es-ES" sz="1300">
                          <a:effectLst/>
                        </a:rPr>
                        <a:t>Hierro (mg)</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tc>
                  <a:txBody>
                    <a:bodyPr/>
                    <a:lstStyle/>
                    <a:p>
                      <a:pPr indent="180340" algn="just">
                        <a:spcAft>
                          <a:spcPts val="0"/>
                        </a:spcAft>
                      </a:pPr>
                      <a:r>
                        <a:rPr lang="es-ES" sz="1300">
                          <a:effectLst/>
                        </a:rPr>
                        <a:t>3.9</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tc>
                  <a:txBody>
                    <a:bodyPr/>
                    <a:lstStyle/>
                    <a:p>
                      <a:pPr indent="180340" algn="just">
                        <a:spcAft>
                          <a:spcPts val="0"/>
                        </a:spcAft>
                      </a:pPr>
                      <a:r>
                        <a:rPr lang="es-ES" sz="1300">
                          <a:effectLst/>
                        </a:rPr>
                        <a:t>3.1</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extLst>
                  <a:ext uri="{0D108BD9-81ED-4DB2-BD59-A6C34878D82A}">
                    <a16:rowId xmlns:a16="http://schemas.microsoft.com/office/drawing/2014/main" val="10010"/>
                  </a:ext>
                </a:extLst>
              </a:tr>
              <a:tr h="222497">
                <a:tc>
                  <a:txBody>
                    <a:bodyPr/>
                    <a:lstStyle/>
                    <a:p>
                      <a:pPr indent="180340" algn="just">
                        <a:spcAft>
                          <a:spcPts val="0"/>
                        </a:spcAft>
                      </a:pPr>
                      <a:r>
                        <a:rPr lang="es-ES" sz="1300">
                          <a:effectLst/>
                        </a:rPr>
                        <a:t>Potasio  (mg)</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tc>
                  <a:txBody>
                    <a:bodyPr/>
                    <a:lstStyle/>
                    <a:p>
                      <a:pPr indent="180340" algn="just">
                        <a:spcAft>
                          <a:spcPts val="0"/>
                        </a:spcAft>
                      </a:pPr>
                      <a:r>
                        <a:rPr lang="es-ES" sz="1300">
                          <a:effectLst/>
                        </a:rPr>
                        <a:t>411</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tc>
                  <a:txBody>
                    <a:bodyPr/>
                    <a:lstStyle/>
                    <a:p>
                      <a:pPr indent="180340" algn="just">
                        <a:spcAft>
                          <a:spcPts val="0"/>
                        </a:spcAft>
                      </a:pPr>
                      <a:r>
                        <a:rPr lang="es-ES" sz="1300">
                          <a:effectLst/>
                        </a:rPr>
                        <a:t>470</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extLst>
                  <a:ext uri="{0D108BD9-81ED-4DB2-BD59-A6C34878D82A}">
                    <a16:rowId xmlns:a16="http://schemas.microsoft.com/office/drawing/2014/main" val="10011"/>
                  </a:ext>
                </a:extLst>
              </a:tr>
              <a:tr h="222497">
                <a:tc>
                  <a:txBody>
                    <a:bodyPr/>
                    <a:lstStyle/>
                    <a:p>
                      <a:pPr indent="180340" algn="just">
                        <a:spcAft>
                          <a:spcPts val="0"/>
                        </a:spcAft>
                      </a:pPr>
                      <a:r>
                        <a:rPr lang="es-ES" sz="1300">
                          <a:effectLst/>
                        </a:rPr>
                        <a:t>Vitamina A (IU)</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tc>
                  <a:txBody>
                    <a:bodyPr/>
                    <a:lstStyle/>
                    <a:p>
                      <a:pPr indent="180340" algn="just">
                        <a:spcAft>
                          <a:spcPts val="0"/>
                        </a:spcAft>
                      </a:pPr>
                      <a:r>
                        <a:rPr lang="es-ES" sz="1300">
                          <a:effectLst/>
                        </a:rPr>
                        <a:t>6100</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tc>
                  <a:txBody>
                    <a:bodyPr/>
                    <a:lstStyle/>
                    <a:p>
                      <a:pPr indent="180340" algn="just">
                        <a:spcAft>
                          <a:spcPts val="0"/>
                        </a:spcAft>
                      </a:pPr>
                      <a:r>
                        <a:rPr lang="es-ES" sz="1300">
                          <a:effectLst/>
                        </a:rPr>
                        <a:t>8100</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extLst>
                  <a:ext uri="{0D108BD9-81ED-4DB2-BD59-A6C34878D82A}">
                    <a16:rowId xmlns:a16="http://schemas.microsoft.com/office/drawing/2014/main" val="10012"/>
                  </a:ext>
                </a:extLst>
              </a:tr>
              <a:tr h="222497">
                <a:tc>
                  <a:txBody>
                    <a:bodyPr/>
                    <a:lstStyle/>
                    <a:p>
                      <a:pPr indent="180340" algn="just">
                        <a:spcAft>
                          <a:spcPts val="0"/>
                        </a:spcAft>
                      </a:pPr>
                      <a:r>
                        <a:rPr lang="es-ES" sz="1300">
                          <a:effectLst/>
                        </a:rPr>
                        <a:t>Tiamina (mg)</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tc>
                  <a:txBody>
                    <a:bodyPr/>
                    <a:lstStyle/>
                    <a:p>
                      <a:pPr indent="180340" algn="just">
                        <a:spcAft>
                          <a:spcPts val="0"/>
                        </a:spcAft>
                      </a:pPr>
                      <a:r>
                        <a:rPr lang="es-ES" sz="1300">
                          <a:effectLst/>
                        </a:rPr>
                        <a:t>0.08</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tc>
                  <a:txBody>
                    <a:bodyPr/>
                    <a:lstStyle/>
                    <a:p>
                      <a:pPr indent="180340" algn="just">
                        <a:spcAft>
                          <a:spcPts val="0"/>
                        </a:spcAft>
                      </a:pPr>
                      <a:r>
                        <a:rPr lang="es-ES" sz="1300">
                          <a:effectLst/>
                        </a:rPr>
                        <a:t>0.10</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extLst>
                  <a:ext uri="{0D108BD9-81ED-4DB2-BD59-A6C34878D82A}">
                    <a16:rowId xmlns:a16="http://schemas.microsoft.com/office/drawing/2014/main" val="10013"/>
                  </a:ext>
                </a:extLst>
              </a:tr>
              <a:tr h="222497">
                <a:tc>
                  <a:txBody>
                    <a:bodyPr/>
                    <a:lstStyle/>
                    <a:p>
                      <a:pPr indent="180340" algn="just">
                        <a:spcAft>
                          <a:spcPts val="0"/>
                        </a:spcAft>
                      </a:pPr>
                      <a:r>
                        <a:rPr lang="es-ES" sz="1300">
                          <a:effectLst/>
                        </a:rPr>
                        <a:t>Riboflavina (mg)</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tc>
                  <a:txBody>
                    <a:bodyPr/>
                    <a:lstStyle/>
                    <a:p>
                      <a:pPr indent="180340" algn="just">
                        <a:spcAft>
                          <a:spcPts val="0"/>
                        </a:spcAft>
                      </a:pPr>
                      <a:r>
                        <a:rPr lang="es-ES" sz="1300">
                          <a:effectLst/>
                        </a:rPr>
                        <a:t>0.16</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tc>
                  <a:txBody>
                    <a:bodyPr/>
                    <a:lstStyle/>
                    <a:p>
                      <a:pPr indent="180340" algn="just">
                        <a:spcAft>
                          <a:spcPts val="0"/>
                        </a:spcAft>
                      </a:pPr>
                      <a:r>
                        <a:rPr lang="es-ES" sz="1300">
                          <a:effectLst/>
                        </a:rPr>
                        <a:t>0.20</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extLst>
                  <a:ext uri="{0D108BD9-81ED-4DB2-BD59-A6C34878D82A}">
                    <a16:rowId xmlns:a16="http://schemas.microsoft.com/office/drawing/2014/main" val="10014"/>
                  </a:ext>
                </a:extLst>
              </a:tr>
              <a:tr h="222497">
                <a:tc>
                  <a:txBody>
                    <a:bodyPr/>
                    <a:lstStyle/>
                    <a:p>
                      <a:pPr indent="180340" algn="just">
                        <a:spcAft>
                          <a:spcPts val="0"/>
                        </a:spcAft>
                      </a:pPr>
                      <a:r>
                        <a:rPr lang="es-ES" sz="1300">
                          <a:effectLst/>
                        </a:rPr>
                        <a:t>Niacina (mg)</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tc>
                  <a:txBody>
                    <a:bodyPr/>
                    <a:lstStyle/>
                    <a:p>
                      <a:pPr indent="180340" algn="just">
                        <a:spcAft>
                          <a:spcPts val="0"/>
                        </a:spcAft>
                      </a:pPr>
                      <a:r>
                        <a:rPr lang="es-ES" sz="1300">
                          <a:effectLst/>
                        </a:rPr>
                        <a:t>1.4</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tc>
                  <a:txBody>
                    <a:bodyPr/>
                    <a:lstStyle/>
                    <a:p>
                      <a:pPr indent="180340" algn="just">
                        <a:spcAft>
                          <a:spcPts val="0"/>
                        </a:spcAft>
                      </a:pPr>
                      <a:r>
                        <a:rPr lang="es-ES" sz="1300">
                          <a:effectLst/>
                        </a:rPr>
                        <a:t>0.6</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extLst>
                  <a:ext uri="{0D108BD9-81ED-4DB2-BD59-A6C34878D82A}">
                    <a16:rowId xmlns:a16="http://schemas.microsoft.com/office/drawing/2014/main" val="10015"/>
                  </a:ext>
                </a:extLst>
              </a:tr>
              <a:tr h="222497">
                <a:tc>
                  <a:txBody>
                    <a:bodyPr/>
                    <a:lstStyle/>
                    <a:p>
                      <a:pPr indent="180340" algn="just">
                        <a:spcAft>
                          <a:spcPts val="0"/>
                        </a:spcAft>
                      </a:pPr>
                      <a:r>
                        <a:rPr lang="es-ES" sz="1300">
                          <a:effectLst/>
                        </a:rPr>
                        <a:t>Ácido Ascórbico (mg)</a:t>
                      </a:r>
                      <a:endParaRPr lang="es-ES" sz="1300">
                        <a:solidFill>
                          <a:srgbClr val="000000"/>
                        </a:solidFill>
                        <a:effectLst/>
                        <a:latin typeface="Times New Roman" panose="02020603050405020304" pitchFamily="18" charset="0"/>
                        <a:ea typeface="Calibri" panose="020F0502020204030204" pitchFamily="34" charset="0"/>
                      </a:endParaRPr>
                    </a:p>
                  </a:txBody>
                  <a:tcPr marL="88694" marR="88694" marT="0" marB="0"/>
                </a:tc>
                <a:tc>
                  <a:txBody>
                    <a:bodyPr/>
                    <a:lstStyle/>
                    <a:p>
                      <a:pPr indent="180340" algn="just">
                        <a:spcAft>
                          <a:spcPts val="0"/>
                        </a:spcAft>
                      </a:pPr>
                      <a:r>
                        <a:rPr lang="es-ES" sz="1300" dirty="0">
                          <a:effectLst/>
                        </a:rPr>
                        <a:t>80</a:t>
                      </a:r>
                      <a:endParaRPr lang="es-ES" sz="1300" dirty="0">
                        <a:solidFill>
                          <a:srgbClr val="000000"/>
                        </a:solidFill>
                        <a:effectLst/>
                        <a:latin typeface="Times New Roman" panose="02020603050405020304" pitchFamily="18" charset="0"/>
                        <a:ea typeface="Calibri" panose="020F0502020204030204" pitchFamily="34" charset="0"/>
                      </a:endParaRPr>
                    </a:p>
                  </a:txBody>
                  <a:tcPr marL="88694" marR="88694" marT="0" marB="0"/>
                </a:tc>
                <a:tc>
                  <a:txBody>
                    <a:bodyPr/>
                    <a:lstStyle/>
                    <a:p>
                      <a:pPr indent="180340" algn="just">
                        <a:spcAft>
                          <a:spcPts val="0"/>
                        </a:spcAft>
                      </a:pPr>
                      <a:r>
                        <a:rPr lang="es-ES" sz="1300" dirty="0">
                          <a:effectLst/>
                        </a:rPr>
                        <a:t>51</a:t>
                      </a:r>
                      <a:endParaRPr lang="es-ES" sz="1300" dirty="0">
                        <a:solidFill>
                          <a:srgbClr val="000000"/>
                        </a:solidFill>
                        <a:effectLst/>
                        <a:latin typeface="Times New Roman" panose="02020603050405020304" pitchFamily="18" charset="0"/>
                        <a:ea typeface="Calibri" panose="020F0502020204030204" pitchFamily="34" charset="0"/>
                      </a:endParaRPr>
                    </a:p>
                  </a:txBody>
                  <a:tcPr marL="88694" marR="88694" marT="0" marB="0"/>
                </a:tc>
                <a:extLst>
                  <a:ext uri="{0D108BD9-81ED-4DB2-BD59-A6C34878D82A}">
                    <a16:rowId xmlns:a16="http://schemas.microsoft.com/office/drawing/2014/main" val="10016"/>
                  </a:ext>
                </a:extLst>
              </a:tr>
            </a:tbl>
          </a:graphicData>
        </a:graphic>
      </p:graphicFrame>
      <p:pic>
        <p:nvPicPr>
          <p:cNvPr id="4" name="Imagen 1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301137"/>
            <a:ext cx="12192000" cy="556863"/>
          </a:xfrm>
          <a:prstGeom prst="rect">
            <a:avLst/>
          </a:prstGeom>
          <a:ln>
            <a:solidFill>
              <a:schemeClr val="accent2">
                <a:lumMod val="50000"/>
              </a:schemeClr>
            </a:solidFill>
          </a:ln>
        </p:spPr>
      </p:pic>
      <p:sp>
        <p:nvSpPr>
          <p:cNvPr id="9" name="Rectángulo 8"/>
          <p:cNvSpPr/>
          <p:nvPr/>
        </p:nvSpPr>
        <p:spPr>
          <a:xfrm>
            <a:off x="1021479" y="779330"/>
            <a:ext cx="4574715" cy="369332"/>
          </a:xfrm>
          <a:prstGeom prst="rect">
            <a:avLst/>
          </a:prstGeom>
        </p:spPr>
        <p:txBody>
          <a:bodyPr wrap="none">
            <a:spAutoFit/>
          </a:bodyPr>
          <a:lstStyle/>
          <a:p>
            <a:pPr algn="ctr"/>
            <a:r>
              <a:rPr lang="es-ES" b="1" i="1" dirty="0">
                <a:latin typeface="Times New Roman" panose="02020603050405020304" pitchFamily="18" charset="0"/>
                <a:ea typeface="Times New Roman" panose="02020603050405020304" pitchFamily="18" charset="0"/>
              </a:rPr>
              <a:t>Contenido nutricional de la hoja de Amaranto</a:t>
            </a:r>
            <a:endParaRPr lang="es-ES" b="1" i="1" dirty="0"/>
          </a:p>
        </p:txBody>
      </p:sp>
      <p:sp>
        <p:nvSpPr>
          <p:cNvPr id="10" name="Rectángulo 9"/>
          <p:cNvSpPr/>
          <p:nvPr/>
        </p:nvSpPr>
        <p:spPr>
          <a:xfrm>
            <a:off x="1440652" y="5150886"/>
            <a:ext cx="3480183" cy="567271"/>
          </a:xfrm>
          <a:prstGeom prst="rect">
            <a:avLst/>
          </a:prstGeom>
        </p:spPr>
        <p:txBody>
          <a:bodyPr wrap="none">
            <a:spAutoFit/>
          </a:bodyPr>
          <a:lstStyle/>
          <a:p>
            <a:pPr indent="180340" algn="just">
              <a:lnSpc>
                <a:spcPct val="200000"/>
              </a:lnSpc>
              <a:spcBef>
                <a:spcPts val="1200"/>
              </a:spcBef>
              <a:spcAft>
                <a:spcPts val="0"/>
              </a:spcAft>
            </a:pPr>
            <a:r>
              <a:rPr lang="es-ES" dirty="0">
                <a:latin typeface="Times New Roman" panose="02020603050405020304" pitchFamily="18" charset="0"/>
                <a:ea typeface="Times New Roman" panose="02020603050405020304" pitchFamily="18" charset="0"/>
                <a:cs typeface="Times New Roman" panose="02020603050405020304" pitchFamily="18" charset="0"/>
              </a:rPr>
              <a:t>Fuente: Saunders &amp; Becker, 1984</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descr="Una captura de pantalla de un celular con texto e imagen&#10;&#10;Descripción generada automáticamente">
            <a:extLst>
              <a:ext uri="{FF2B5EF4-FFF2-40B4-BE49-F238E27FC236}">
                <a16:creationId xmlns:a16="http://schemas.microsoft.com/office/drawing/2014/main" id="{5BC766CE-9C63-4842-BD2D-35EA428A8F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9596" y="458666"/>
            <a:ext cx="5539150" cy="5539150"/>
          </a:xfrm>
          <a:prstGeom prst="rect">
            <a:avLst/>
          </a:prstGeom>
        </p:spPr>
      </p:pic>
    </p:spTree>
    <p:extLst>
      <p:ext uri="{BB962C8B-B14F-4D97-AF65-F5344CB8AC3E}">
        <p14:creationId xmlns:p14="http://schemas.microsoft.com/office/powerpoint/2010/main" val="3721856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01723" y="160409"/>
            <a:ext cx="10515600" cy="1325563"/>
          </a:xfrm>
        </p:spPr>
        <p:txBody>
          <a:bodyPr>
            <a:normAutofit/>
          </a:bodyPr>
          <a:lstStyle/>
          <a:p>
            <a:r>
              <a:rPr lang="es-EC" sz="4000" b="1" dirty="0">
                <a:latin typeface="Times New Roman" panose="02020603050405020304" pitchFamily="18" charset="0"/>
                <a:cs typeface="Times New Roman" panose="02020603050405020304" pitchFamily="18" charset="0"/>
              </a:rPr>
              <a:t>Métodos de Conservación </a:t>
            </a:r>
          </a:p>
        </p:txBody>
      </p:sp>
      <p:graphicFrame>
        <p:nvGraphicFramePr>
          <p:cNvPr id="3" name="2 Diagrama"/>
          <p:cNvGraphicFramePr/>
          <p:nvPr>
            <p:extLst>
              <p:ext uri="{D42A27DB-BD31-4B8C-83A1-F6EECF244321}">
                <p14:modId xmlns:p14="http://schemas.microsoft.com/office/powerpoint/2010/main" val="506617168"/>
              </p:ext>
            </p:extLst>
          </p:nvPr>
        </p:nvGraphicFramePr>
        <p:xfrm>
          <a:off x="148610" y="1361112"/>
          <a:ext cx="8747470" cy="4630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Resultado de imagen para sorbato de potasio para mohos"/>
          <p:cNvPicPr>
            <a:picLocks noChangeAspect="1" noChangeArrowheads="1"/>
          </p:cNvPicPr>
          <p:nvPr/>
        </p:nvPicPr>
        <p:blipFill rotWithShape="1">
          <a:blip r:embed="rId7">
            <a:extLst>
              <a:ext uri="{28A0092B-C50C-407E-A947-70E740481C1C}">
                <a14:useLocalDpi xmlns:a14="http://schemas.microsoft.com/office/drawing/2010/main" val="0"/>
              </a:ext>
            </a:extLst>
          </a:blip>
          <a:srcRect l="10165" t="4813" r="9371" b="12359"/>
          <a:stretch/>
        </p:blipFill>
        <p:spPr bwMode="auto">
          <a:xfrm>
            <a:off x="9030243" y="1307380"/>
            <a:ext cx="3017921" cy="2348552"/>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395785" y="6297868"/>
            <a:ext cx="6332561" cy="375887"/>
          </a:xfrm>
          <a:prstGeom prst="rect">
            <a:avLst/>
          </a:prstGeom>
          <a:noFill/>
        </p:spPr>
        <p:txBody>
          <a:bodyPr wrap="square" rtlCol="0">
            <a:spAutoFit/>
          </a:bodyPr>
          <a:lstStyle/>
          <a:p>
            <a:r>
              <a:rPr lang="es-EC" dirty="0" err="1"/>
              <a:t>GFUne</a:t>
            </a:r>
            <a:endParaRPr lang="es-EC" dirty="0"/>
          </a:p>
        </p:txBody>
      </p:sp>
      <p:pic>
        <p:nvPicPr>
          <p:cNvPr id="7" name="Imagen 18"/>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0" y="6301137"/>
            <a:ext cx="12192000" cy="556863"/>
          </a:xfrm>
          <a:prstGeom prst="rect">
            <a:avLst/>
          </a:prstGeom>
        </p:spPr>
      </p:pic>
      <p:pic>
        <p:nvPicPr>
          <p:cNvPr id="8" name="Imagen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30243" y="3741993"/>
            <a:ext cx="3017921" cy="2087395"/>
          </a:xfrm>
          <a:prstGeom prst="rect">
            <a:avLst/>
          </a:prstGeom>
        </p:spPr>
      </p:pic>
    </p:spTree>
    <p:extLst>
      <p:ext uri="{BB962C8B-B14F-4D97-AF65-F5344CB8AC3E}">
        <p14:creationId xmlns:p14="http://schemas.microsoft.com/office/powerpoint/2010/main" val="3031915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55188" y="120330"/>
            <a:ext cx="8320025" cy="889918"/>
          </a:xfrm>
        </p:spPr>
        <p:txBody>
          <a:bodyPr>
            <a:normAutofit/>
          </a:bodyPr>
          <a:lstStyle/>
          <a:p>
            <a:pPr algn="ctr"/>
            <a:r>
              <a:rPr lang="es-ES" b="1">
                <a:latin typeface="Times New Roman" panose="02020603050405020304" pitchFamily="18" charset="0"/>
                <a:cs typeface="Times New Roman" panose="02020603050405020304" pitchFamily="18" charset="0"/>
              </a:rPr>
              <a:t>Metodología</a:t>
            </a:r>
            <a:endParaRPr lang="es-ES" b="1" dirty="0">
              <a:latin typeface="Times New Roman" panose="02020603050405020304" pitchFamily="18" charset="0"/>
              <a:cs typeface="Times New Roman" panose="02020603050405020304" pitchFamily="18" charset="0"/>
            </a:endParaRPr>
          </a:p>
        </p:txBody>
      </p:sp>
      <p:pic>
        <p:nvPicPr>
          <p:cNvPr id="19" name="Imagen 1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301137"/>
            <a:ext cx="12192000" cy="556863"/>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4564" y="1733639"/>
            <a:ext cx="1721475" cy="2295300"/>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2752" y="4066591"/>
            <a:ext cx="3461214" cy="1946933"/>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2111" y="1730360"/>
            <a:ext cx="1721475" cy="2295300"/>
          </a:xfrm>
          <a:prstGeom prst="rect">
            <a:avLst/>
          </a:prstGeom>
        </p:spPr>
      </p:pic>
      <p:sp>
        <p:nvSpPr>
          <p:cNvPr id="13" name="Título 1"/>
          <p:cNvSpPr txBox="1">
            <a:spLocks/>
          </p:cNvSpPr>
          <p:nvPr/>
        </p:nvSpPr>
        <p:spPr>
          <a:xfrm>
            <a:off x="3124871" y="843721"/>
            <a:ext cx="8320025" cy="8899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3"/>
            <a:r>
              <a:rPr lang="es-ES" sz="3200" b="1">
                <a:solidFill>
                  <a:schemeClr val="accent2">
                    <a:lumMod val="75000"/>
                  </a:schemeClr>
                </a:solidFill>
              </a:rPr>
              <a:t>Elaboración de la bebida </a:t>
            </a:r>
            <a:endParaRPr lang="es-ES" sz="4400" b="1" dirty="0">
              <a:solidFill>
                <a:schemeClr val="accent2">
                  <a:lumMod val="75000"/>
                </a:schemeClr>
              </a:solidFill>
            </a:endParaRPr>
          </a:p>
        </p:txBody>
      </p:sp>
      <p:pic>
        <p:nvPicPr>
          <p:cNvPr id="46" name="Imagen 45"/>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3724" y="45023"/>
            <a:ext cx="4246760" cy="6399134"/>
          </a:xfrm>
          <a:prstGeom prst="rect">
            <a:avLst/>
          </a:prstGeom>
          <a:noFill/>
          <a:ln>
            <a:noFill/>
          </a:ln>
        </p:spPr>
      </p:pic>
      <p:pic>
        <p:nvPicPr>
          <p:cNvPr id="45" name="Imagen 44"/>
          <p:cNvPicPr>
            <a:picLocks noChangeAspect="1"/>
          </p:cNvPicPr>
          <p:nvPr/>
        </p:nvPicPr>
        <p:blipFill rotWithShape="1">
          <a:blip r:embed="rId7" cstate="print">
            <a:extLst>
              <a:ext uri="{28A0092B-C50C-407E-A947-70E740481C1C}">
                <a14:useLocalDpi xmlns:a14="http://schemas.microsoft.com/office/drawing/2010/main" val="0"/>
              </a:ext>
            </a:extLst>
          </a:blip>
          <a:srcRect t="9882"/>
          <a:stretch/>
        </p:blipFill>
        <p:spPr>
          <a:xfrm>
            <a:off x="8281458" y="1730360"/>
            <a:ext cx="1893755" cy="2275477"/>
          </a:xfrm>
          <a:prstGeom prst="rect">
            <a:avLst/>
          </a:prstGeom>
        </p:spPr>
      </p:pic>
      <p:pic>
        <p:nvPicPr>
          <p:cNvPr id="47" name="Imagen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81458" y="4041955"/>
            <a:ext cx="1478678" cy="1971570"/>
          </a:xfrm>
          <a:prstGeom prst="rect">
            <a:avLst/>
          </a:prstGeom>
        </p:spPr>
      </p:pic>
    </p:spTree>
    <p:extLst>
      <p:ext uri="{BB962C8B-B14F-4D97-AF65-F5344CB8AC3E}">
        <p14:creationId xmlns:p14="http://schemas.microsoft.com/office/powerpoint/2010/main" val="3084082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923" y="-109949"/>
            <a:ext cx="10515600" cy="1325563"/>
          </a:xfrm>
        </p:spPr>
        <p:txBody>
          <a:bodyPr/>
          <a:lstStyle/>
          <a:p>
            <a:r>
              <a:rPr lang="es-EC" sz="4000" b="1" dirty="0">
                <a:latin typeface="Times New Roman" panose="02020603050405020304" pitchFamily="18" charset="0"/>
                <a:cs typeface="Times New Roman" panose="02020603050405020304" pitchFamily="18" charset="0"/>
              </a:rPr>
              <a:t>Conservación</a:t>
            </a:r>
            <a:r>
              <a:rPr lang="es-EC" b="1" dirty="0">
                <a:latin typeface="Times New Roman" panose="02020603050405020304" pitchFamily="18" charset="0"/>
                <a:cs typeface="Times New Roman" panose="02020603050405020304" pitchFamily="18" charset="0"/>
              </a:rPr>
              <a:t>: Química y Física </a:t>
            </a:r>
            <a:endParaRPr lang="es-ES" dirty="0"/>
          </a:p>
        </p:txBody>
      </p:sp>
      <p:pic>
        <p:nvPicPr>
          <p:cNvPr id="3" name="Imagen 1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301137"/>
            <a:ext cx="12192000" cy="556863"/>
          </a:xfrm>
          <a:prstGeom prst="rect">
            <a:avLst/>
          </a:prstGeom>
        </p:spPr>
      </p:pic>
      <p:graphicFrame>
        <p:nvGraphicFramePr>
          <p:cNvPr id="5" name="Diagrama 4"/>
          <p:cNvGraphicFramePr/>
          <p:nvPr>
            <p:extLst>
              <p:ext uri="{D42A27DB-BD31-4B8C-83A1-F6EECF244321}">
                <p14:modId xmlns:p14="http://schemas.microsoft.com/office/powerpoint/2010/main" val="3184078664"/>
              </p:ext>
            </p:extLst>
          </p:nvPr>
        </p:nvGraphicFramePr>
        <p:xfrm>
          <a:off x="493658" y="1215614"/>
          <a:ext cx="9088224" cy="4816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4"/>
          <p:cNvPicPr>
            <a:picLocks noChangeAspect="1"/>
          </p:cNvPicPr>
          <p:nvPr/>
        </p:nvPicPr>
        <p:blipFill rotWithShape="1">
          <a:blip r:embed="rId8" cstate="print">
            <a:extLst>
              <a:ext uri="{28A0092B-C50C-407E-A947-70E740481C1C}">
                <a14:useLocalDpi xmlns:a14="http://schemas.microsoft.com/office/drawing/2010/main" val="0"/>
              </a:ext>
            </a:extLst>
          </a:blip>
          <a:srcRect l="3517" r="39372"/>
          <a:stretch/>
        </p:blipFill>
        <p:spPr>
          <a:xfrm>
            <a:off x="9776011" y="2534005"/>
            <a:ext cx="1976717" cy="1946933"/>
          </a:xfrm>
          <a:prstGeom prst="rect">
            <a:avLst/>
          </a:prstGeom>
        </p:spPr>
      </p:pic>
    </p:spTree>
    <p:extLst>
      <p:ext uri="{BB962C8B-B14F-4D97-AF65-F5344CB8AC3E}">
        <p14:creationId xmlns:p14="http://schemas.microsoft.com/office/powerpoint/2010/main" val="3187929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620878"/>
            <a:ext cx="4206240" cy="584775"/>
          </a:xfrm>
          <a:prstGeom prst="rect">
            <a:avLst/>
          </a:prstGeom>
          <a:noFill/>
        </p:spPr>
        <p:txBody>
          <a:bodyPr wrap="square" rtlCol="0">
            <a:spAutoFit/>
          </a:bodyPr>
          <a:lstStyle/>
          <a:p>
            <a:r>
              <a:rPr lang="es-EC" sz="3200" b="1">
                <a:latin typeface="Times New Roman" panose="02020603050405020304" pitchFamily="18" charset="0"/>
                <a:cs typeface="Times New Roman" panose="02020603050405020304" pitchFamily="18" charset="0"/>
              </a:rPr>
              <a:t>Análisis Sensorial </a:t>
            </a:r>
            <a:endParaRPr lang="es-EC" sz="3200" b="1" dirty="0">
              <a:latin typeface="Times New Roman" panose="02020603050405020304" pitchFamily="18" charset="0"/>
              <a:cs typeface="Times New Roman" panose="02020603050405020304" pitchFamily="18" charset="0"/>
            </a:endParaRPr>
          </a:p>
        </p:txBody>
      </p:sp>
      <p:graphicFrame>
        <p:nvGraphicFramePr>
          <p:cNvPr id="3" name="2 Diagrama"/>
          <p:cNvGraphicFramePr/>
          <p:nvPr>
            <p:extLst>
              <p:ext uri="{D42A27DB-BD31-4B8C-83A1-F6EECF244321}">
                <p14:modId xmlns:p14="http://schemas.microsoft.com/office/powerpoint/2010/main" val="3395052807"/>
              </p:ext>
            </p:extLst>
          </p:nvPr>
        </p:nvGraphicFramePr>
        <p:xfrm>
          <a:off x="1613185" y="561704"/>
          <a:ext cx="9107219" cy="6071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1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0" y="6301137"/>
            <a:ext cx="12192000" cy="556863"/>
          </a:xfrm>
          <a:prstGeom prst="rect">
            <a:avLst/>
          </a:prstGeom>
        </p:spPr>
      </p:pic>
      <p:pic>
        <p:nvPicPr>
          <p:cNvPr id="7" name="Imagen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4042" y="4109572"/>
            <a:ext cx="2836227" cy="2127170"/>
          </a:xfrm>
          <a:prstGeom prst="rect">
            <a:avLst/>
          </a:prstGeom>
        </p:spPr>
      </p:pic>
      <p:pic>
        <p:nvPicPr>
          <p:cNvPr id="10" name="Imagen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27133" y="269315"/>
            <a:ext cx="2267630" cy="3023506"/>
          </a:xfrm>
          <a:prstGeom prst="rect">
            <a:avLst/>
          </a:prstGeom>
        </p:spPr>
      </p:pic>
      <p:pic>
        <p:nvPicPr>
          <p:cNvPr id="11" name="Imagen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67086" y="3391014"/>
            <a:ext cx="2108947" cy="2811929"/>
          </a:xfrm>
          <a:prstGeom prst="rect">
            <a:avLst/>
          </a:prstGeom>
        </p:spPr>
      </p:pic>
    </p:spTree>
    <p:extLst>
      <p:ext uri="{BB962C8B-B14F-4D97-AF65-F5344CB8AC3E}">
        <p14:creationId xmlns:p14="http://schemas.microsoft.com/office/powerpoint/2010/main" val="2190499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08993" y="261257"/>
            <a:ext cx="7023774" cy="888273"/>
          </a:xfrm>
        </p:spPr>
        <p:txBody>
          <a:bodyPr>
            <a:normAutofit/>
          </a:bodyPr>
          <a:lstStyle/>
          <a:p>
            <a:r>
              <a:rPr lang="es-EC" sz="2800" b="1" dirty="0">
                <a:latin typeface="Times New Roman" pitchFamily="18" charset="0"/>
                <a:cs typeface="Times New Roman" pitchFamily="18" charset="0"/>
              </a:rPr>
              <a:t>Diseño Experimental </a:t>
            </a:r>
          </a:p>
        </p:txBody>
      </p:sp>
      <p:sp>
        <p:nvSpPr>
          <p:cNvPr id="3" name="2 CuadroTexto"/>
          <p:cNvSpPr txBox="1"/>
          <p:nvPr/>
        </p:nvSpPr>
        <p:spPr>
          <a:xfrm>
            <a:off x="627017" y="1197729"/>
            <a:ext cx="1998617" cy="132343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C" sz="2000" dirty="0">
                <a:latin typeface="Times New Roman" panose="02020603050405020304" pitchFamily="18" charset="0"/>
                <a:cs typeface="Times New Roman" panose="02020603050405020304" pitchFamily="18" charset="0"/>
              </a:rPr>
              <a:t>DBCA Diseño  de Bloques Completamente Aleatorizado </a:t>
            </a:r>
          </a:p>
        </p:txBody>
      </p:sp>
      <p:sp>
        <p:nvSpPr>
          <p:cNvPr id="4" name="3 Flecha derecha"/>
          <p:cNvSpPr/>
          <p:nvPr/>
        </p:nvSpPr>
        <p:spPr>
          <a:xfrm>
            <a:off x="2625634" y="1759432"/>
            <a:ext cx="600892" cy="209006"/>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5" name="4 CuadroTexto"/>
          <p:cNvSpPr txBox="1"/>
          <p:nvPr/>
        </p:nvSpPr>
        <p:spPr>
          <a:xfrm>
            <a:off x="3226526" y="1351616"/>
            <a:ext cx="1907177"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C" sz="2000" dirty="0">
                <a:latin typeface="Times New Roman" panose="02020603050405020304" pitchFamily="18" charset="0"/>
                <a:cs typeface="Times New Roman" panose="02020603050405020304" pitchFamily="18" charset="0"/>
              </a:rPr>
              <a:t>8 tratamientos, 10 bloques o catadores</a:t>
            </a:r>
          </a:p>
        </p:txBody>
      </p:sp>
      <p:sp>
        <p:nvSpPr>
          <p:cNvPr id="6" name="5 Flecha abajo"/>
          <p:cNvSpPr/>
          <p:nvPr/>
        </p:nvSpPr>
        <p:spPr>
          <a:xfrm>
            <a:off x="1449977" y="2521168"/>
            <a:ext cx="176348" cy="479235"/>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7" name="6 CuadroTexto"/>
          <p:cNvSpPr txBox="1"/>
          <p:nvPr/>
        </p:nvSpPr>
        <p:spPr>
          <a:xfrm>
            <a:off x="718456" y="3000403"/>
            <a:ext cx="1907177" cy="175432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C" dirty="0">
                <a:latin typeface="Times New Roman" panose="02020603050405020304" pitchFamily="18" charset="0"/>
                <a:cs typeface="Times New Roman" panose="02020603050405020304" pitchFamily="18" charset="0"/>
              </a:rPr>
              <a:t>Variables a medir: </a:t>
            </a:r>
          </a:p>
          <a:p>
            <a:pPr algn="ctr"/>
            <a:r>
              <a:rPr lang="es-EC" dirty="0">
                <a:latin typeface="Times New Roman" panose="02020603050405020304" pitchFamily="18" charset="0"/>
                <a:cs typeface="Times New Roman" panose="02020603050405020304" pitchFamily="18" charset="0"/>
              </a:rPr>
              <a:t>Color</a:t>
            </a:r>
          </a:p>
          <a:p>
            <a:pPr algn="ctr"/>
            <a:r>
              <a:rPr lang="es-EC" dirty="0">
                <a:latin typeface="Times New Roman" panose="02020603050405020304" pitchFamily="18" charset="0"/>
                <a:cs typeface="Times New Roman" panose="02020603050405020304" pitchFamily="18" charset="0"/>
              </a:rPr>
              <a:t>Olor</a:t>
            </a:r>
          </a:p>
          <a:p>
            <a:pPr algn="ctr"/>
            <a:r>
              <a:rPr lang="es-EC" dirty="0">
                <a:latin typeface="Times New Roman" panose="02020603050405020304" pitchFamily="18" charset="0"/>
                <a:cs typeface="Times New Roman" panose="02020603050405020304" pitchFamily="18" charset="0"/>
              </a:rPr>
              <a:t>Sabor</a:t>
            </a:r>
          </a:p>
          <a:p>
            <a:pPr algn="ctr"/>
            <a:r>
              <a:rPr lang="es-EC" dirty="0">
                <a:latin typeface="Times New Roman" panose="02020603050405020304" pitchFamily="18" charset="0"/>
                <a:cs typeface="Times New Roman" panose="02020603050405020304" pitchFamily="18" charset="0"/>
              </a:rPr>
              <a:t>Textura</a:t>
            </a:r>
          </a:p>
          <a:p>
            <a:pPr algn="ctr"/>
            <a:r>
              <a:rPr lang="es-EC" dirty="0">
                <a:latin typeface="Times New Roman" panose="02020603050405020304" pitchFamily="18" charset="0"/>
                <a:cs typeface="Times New Roman" panose="02020603050405020304" pitchFamily="18" charset="0"/>
              </a:rPr>
              <a:t>Aceptabilidad </a:t>
            </a:r>
          </a:p>
        </p:txBody>
      </p:sp>
      <p:sp>
        <p:nvSpPr>
          <p:cNvPr id="11" name="Rectángulo 5"/>
          <p:cNvSpPr/>
          <p:nvPr/>
        </p:nvSpPr>
        <p:spPr>
          <a:xfrm>
            <a:off x="5734595" y="404909"/>
            <a:ext cx="4387740" cy="553998"/>
          </a:xfrm>
          <a:prstGeom prst="rect">
            <a:avLst/>
          </a:prstGeom>
        </p:spPr>
        <p:txBody>
          <a:bodyPr wrap="none">
            <a:spAutoFit/>
          </a:bodyPr>
          <a:lstStyle/>
          <a:p>
            <a:r>
              <a:rPr lang="es-ES" sz="3000" b="1" dirty="0">
                <a:latin typeface="Times New Roman" panose="02020603050405020304" pitchFamily="18" charset="0"/>
              </a:rPr>
              <a:t>Descripción experimental</a:t>
            </a:r>
            <a:endParaRPr lang="es-ES" sz="3000" b="1" dirty="0"/>
          </a:p>
        </p:txBody>
      </p:sp>
      <p:pic>
        <p:nvPicPr>
          <p:cNvPr id="14" name="Imagen 1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301137"/>
            <a:ext cx="12192000" cy="556863"/>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524188898"/>
              </p:ext>
            </p:extLst>
          </p:nvPr>
        </p:nvGraphicFramePr>
        <p:xfrm>
          <a:off x="5962919" y="963514"/>
          <a:ext cx="4974164" cy="2706967"/>
        </p:xfrm>
        <a:graphic>
          <a:graphicData uri="http://schemas.openxmlformats.org/drawingml/2006/table">
            <a:tbl>
              <a:tblPr firstRow="1" firstCol="1" bandRow="1">
                <a:tableStyleId>{68D230F3-CF80-4859-8CE7-A43EE81993B5}</a:tableStyleId>
              </a:tblPr>
              <a:tblGrid>
                <a:gridCol w="711517">
                  <a:extLst>
                    <a:ext uri="{9D8B030D-6E8A-4147-A177-3AD203B41FA5}">
                      <a16:colId xmlns:a16="http://schemas.microsoft.com/office/drawing/2014/main" val="20000"/>
                    </a:ext>
                  </a:extLst>
                </a:gridCol>
                <a:gridCol w="968784">
                  <a:extLst>
                    <a:ext uri="{9D8B030D-6E8A-4147-A177-3AD203B41FA5}">
                      <a16:colId xmlns:a16="http://schemas.microsoft.com/office/drawing/2014/main" val="20001"/>
                    </a:ext>
                  </a:extLst>
                </a:gridCol>
                <a:gridCol w="3293863">
                  <a:extLst>
                    <a:ext uri="{9D8B030D-6E8A-4147-A177-3AD203B41FA5}">
                      <a16:colId xmlns:a16="http://schemas.microsoft.com/office/drawing/2014/main" val="20002"/>
                    </a:ext>
                  </a:extLst>
                </a:gridCol>
              </a:tblGrid>
              <a:tr h="333735">
                <a:tc>
                  <a:txBody>
                    <a:bodyPr/>
                    <a:lstStyle/>
                    <a:p>
                      <a:pPr>
                        <a:spcAft>
                          <a:spcPts val="0"/>
                        </a:spcAft>
                      </a:pPr>
                      <a:r>
                        <a:rPr lang="es-ES" sz="1500" dirty="0">
                          <a:effectLst/>
                        </a:rPr>
                        <a:t>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6510" marR="86510" marT="0" marB="0"/>
                </a:tc>
                <a:tc>
                  <a:txBody>
                    <a:bodyPr/>
                    <a:lstStyle/>
                    <a:p>
                      <a:pPr>
                        <a:spcAft>
                          <a:spcPts val="0"/>
                        </a:spcAft>
                      </a:pPr>
                      <a:r>
                        <a:rPr lang="es-ES" sz="1500">
                          <a:effectLst/>
                        </a:rPr>
                        <a:t>TRAT.</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86510" marR="86510" marT="0" marB="0"/>
                </a:tc>
                <a:tc>
                  <a:txBody>
                    <a:bodyPr/>
                    <a:lstStyle/>
                    <a:p>
                      <a:pPr>
                        <a:spcAft>
                          <a:spcPts val="0"/>
                        </a:spcAft>
                      </a:pPr>
                      <a:r>
                        <a:rPr lang="es-ES" sz="1500" dirty="0">
                          <a:effectLst/>
                        </a:rPr>
                        <a:t>DESCRIPCIÓN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6510" marR="86510" marT="0" marB="0"/>
                </a:tc>
                <a:extLst>
                  <a:ext uri="{0D108BD9-81ED-4DB2-BD59-A6C34878D82A}">
                    <a16:rowId xmlns:a16="http://schemas.microsoft.com/office/drawing/2014/main" val="10000"/>
                  </a:ext>
                </a:extLst>
              </a:tr>
              <a:tr h="296654">
                <a:tc>
                  <a:txBody>
                    <a:bodyPr/>
                    <a:lstStyle/>
                    <a:p>
                      <a:pPr>
                        <a:spcAft>
                          <a:spcPts val="0"/>
                        </a:spcAft>
                      </a:pPr>
                      <a:r>
                        <a:rPr lang="es-ES" sz="1500">
                          <a:effectLst/>
                        </a:rPr>
                        <a:t>T</a:t>
                      </a:r>
                      <a:r>
                        <a:rPr lang="es-ES" sz="1500" baseline="-25000">
                          <a:effectLst/>
                        </a:rPr>
                        <a:t>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86510" marR="86510" marT="0" marB="0"/>
                </a:tc>
                <a:tc>
                  <a:txBody>
                    <a:bodyPr/>
                    <a:lstStyle/>
                    <a:p>
                      <a:pPr>
                        <a:spcAft>
                          <a:spcPts val="0"/>
                        </a:spcAft>
                      </a:pPr>
                      <a:r>
                        <a:rPr lang="es-ES" sz="1500">
                          <a:effectLst/>
                        </a:rPr>
                        <a:t>C</a:t>
                      </a:r>
                      <a:r>
                        <a:rPr lang="es-ES" sz="1500" baseline="-25000">
                          <a:effectLst/>
                        </a:rPr>
                        <a:t>1 </a:t>
                      </a:r>
                      <a:r>
                        <a:rPr lang="es-ES" sz="1500">
                          <a:effectLst/>
                        </a:rPr>
                        <a:t>S</a:t>
                      </a:r>
                      <a:r>
                        <a:rPr lang="es-ES" sz="1500" baseline="-25000">
                          <a:effectLst/>
                        </a:rPr>
                        <a:t>1</a:t>
                      </a:r>
                      <a:r>
                        <a:rPr lang="es-ES" sz="1500">
                          <a:effectLst/>
                        </a:rPr>
                        <a:t> F</a:t>
                      </a:r>
                      <a:r>
                        <a:rPr lang="es-ES" sz="1500" baseline="-25000">
                          <a:effectLst/>
                        </a:rPr>
                        <a:t>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86510" marR="86510" marT="0" marB="0"/>
                </a:tc>
                <a:tc>
                  <a:txBody>
                    <a:bodyPr/>
                    <a:lstStyle/>
                    <a:p>
                      <a:pPr>
                        <a:spcAft>
                          <a:spcPts val="0"/>
                        </a:spcAft>
                      </a:pPr>
                      <a:r>
                        <a:rPr lang="es-ES" sz="1500">
                          <a:effectLst/>
                        </a:rPr>
                        <a:t>Químico. Mora. Formulación1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86510" marR="86510" marT="0" marB="0"/>
                </a:tc>
                <a:extLst>
                  <a:ext uri="{0D108BD9-81ED-4DB2-BD59-A6C34878D82A}">
                    <a16:rowId xmlns:a16="http://schemas.microsoft.com/office/drawing/2014/main" val="10001"/>
                  </a:ext>
                </a:extLst>
              </a:tr>
              <a:tr h="296654">
                <a:tc>
                  <a:txBody>
                    <a:bodyPr/>
                    <a:lstStyle/>
                    <a:p>
                      <a:pPr>
                        <a:spcAft>
                          <a:spcPts val="0"/>
                        </a:spcAft>
                      </a:pPr>
                      <a:r>
                        <a:rPr lang="es-ES" sz="1500">
                          <a:effectLst/>
                        </a:rPr>
                        <a:t>T</a:t>
                      </a:r>
                      <a:r>
                        <a:rPr lang="es-ES" sz="1500" baseline="-25000">
                          <a:effectLst/>
                        </a:rPr>
                        <a:t>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86510" marR="86510" marT="0" marB="0"/>
                </a:tc>
                <a:tc>
                  <a:txBody>
                    <a:bodyPr/>
                    <a:lstStyle/>
                    <a:p>
                      <a:pPr>
                        <a:spcAft>
                          <a:spcPts val="0"/>
                        </a:spcAft>
                      </a:pPr>
                      <a:r>
                        <a:rPr lang="es-ES" sz="1500">
                          <a:effectLst/>
                        </a:rPr>
                        <a:t>C</a:t>
                      </a:r>
                      <a:r>
                        <a:rPr lang="es-ES" sz="1500" baseline="-25000">
                          <a:effectLst/>
                        </a:rPr>
                        <a:t>1 </a:t>
                      </a:r>
                      <a:r>
                        <a:rPr lang="es-ES" sz="1500">
                          <a:effectLst/>
                        </a:rPr>
                        <a:t>S</a:t>
                      </a:r>
                      <a:r>
                        <a:rPr lang="es-ES" sz="1500" baseline="-25000">
                          <a:effectLst/>
                        </a:rPr>
                        <a:t>1</a:t>
                      </a:r>
                      <a:r>
                        <a:rPr lang="es-ES" sz="1500">
                          <a:effectLst/>
                        </a:rPr>
                        <a:t> F</a:t>
                      </a:r>
                      <a:r>
                        <a:rPr lang="es-ES" sz="1500" baseline="-25000">
                          <a:effectLst/>
                        </a:rPr>
                        <a:t>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86510" marR="86510" marT="0" marB="0"/>
                </a:tc>
                <a:tc>
                  <a:txBody>
                    <a:bodyPr/>
                    <a:lstStyle/>
                    <a:p>
                      <a:pPr>
                        <a:spcAft>
                          <a:spcPts val="0"/>
                        </a:spcAft>
                      </a:pPr>
                      <a:r>
                        <a:rPr lang="es-ES" sz="1500">
                          <a:effectLst/>
                        </a:rPr>
                        <a:t>Químico. Mora. Formulación2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86510" marR="86510" marT="0" marB="0"/>
                </a:tc>
                <a:extLst>
                  <a:ext uri="{0D108BD9-81ED-4DB2-BD59-A6C34878D82A}">
                    <a16:rowId xmlns:a16="http://schemas.microsoft.com/office/drawing/2014/main" val="10002"/>
                  </a:ext>
                </a:extLst>
              </a:tr>
              <a:tr h="296654">
                <a:tc>
                  <a:txBody>
                    <a:bodyPr/>
                    <a:lstStyle/>
                    <a:p>
                      <a:pPr>
                        <a:spcAft>
                          <a:spcPts val="0"/>
                        </a:spcAft>
                      </a:pPr>
                      <a:r>
                        <a:rPr lang="es-ES" sz="1500">
                          <a:effectLst/>
                        </a:rPr>
                        <a:t>T</a:t>
                      </a:r>
                      <a:r>
                        <a:rPr lang="es-ES" sz="1500" baseline="-25000">
                          <a:effectLst/>
                        </a:rPr>
                        <a:t>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86510" marR="86510" marT="0" marB="0"/>
                </a:tc>
                <a:tc>
                  <a:txBody>
                    <a:bodyPr/>
                    <a:lstStyle/>
                    <a:p>
                      <a:pPr>
                        <a:spcAft>
                          <a:spcPts val="0"/>
                        </a:spcAft>
                      </a:pPr>
                      <a:r>
                        <a:rPr lang="es-ES" sz="1500">
                          <a:effectLst/>
                        </a:rPr>
                        <a:t>C</a:t>
                      </a:r>
                      <a:r>
                        <a:rPr lang="es-ES" sz="1500" baseline="-25000">
                          <a:effectLst/>
                        </a:rPr>
                        <a:t>1 </a:t>
                      </a:r>
                      <a:r>
                        <a:rPr lang="es-ES" sz="1500">
                          <a:effectLst/>
                        </a:rPr>
                        <a:t>S</a:t>
                      </a:r>
                      <a:r>
                        <a:rPr lang="es-ES" sz="1500" baseline="-25000">
                          <a:effectLst/>
                        </a:rPr>
                        <a:t>2</a:t>
                      </a:r>
                      <a:r>
                        <a:rPr lang="es-ES" sz="1500">
                          <a:effectLst/>
                        </a:rPr>
                        <a:t> F</a:t>
                      </a:r>
                      <a:r>
                        <a:rPr lang="es-ES" sz="1500" baseline="-25000">
                          <a:effectLst/>
                        </a:rPr>
                        <a:t>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86510" marR="86510" marT="0" marB="0"/>
                </a:tc>
                <a:tc>
                  <a:txBody>
                    <a:bodyPr/>
                    <a:lstStyle/>
                    <a:p>
                      <a:pPr>
                        <a:spcAft>
                          <a:spcPts val="0"/>
                        </a:spcAft>
                      </a:pPr>
                      <a:r>
                        <a:rPr lang="es-ES" sz="1500">
                          <a:effectLst/>
                        </a:rPr>
                        <a:t>Químico. Maracuyá. Formulación1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86510" marR="86510" marT="0" marB="0"/>
                </a:tc>
                <a:extLst>
                  <a:ext uri="{0D108BD9-81ED-4DB2-BD59-A6C34878D82A}">
                    <a16:rowId xmlns:a16="http://schemas.microsoft.com/office/drawing/2014/main" val="10003"/>
                  </a:ext>
                </a:extLst>
              </a:tr>
              <a:tr h="296654">
                <a:tc>
                  <a:txBody>
                    <a:bodyPr/>
                    <a:lstStyle/>
                    <a:p>
                      <a:pPr>
                        <a:spcAft>
                          <a:spcPts val="0"/>
                        </a:spcAft>
                      </a:pPr>
                      <a:r>
                        <a:rPr lang="es-ES" sz="1500">
                          <a:effectLst/>
                        </a:rPr>
                        <a:t>T</a:t>
                      </a:r>
                      <a:r>
                        <a:rPr lang="es-ES" sz="1500" baseline="-25000">
                          <a:effectLst/>
                        </a:rPr>
                        <a:t>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86510" marR="86510" marT="0" marB="0"/>
                </a:tc>
                <a:tc>
                  <a:txBody>
                    <a:bodyPr/>
                    <a:lstStyle/>
                    <a:p>
                      <a:pPr>
                        <a:spcAft>
                          <a:spcPts val="0"/>
                        </a:spcAft>
                      </a:pPr>
                      <a:r>
                        <a:rPr lang="es-ES" sz="1500">
                          <a:effectLst/>
                        </a:rPr>
                        <a:t>C</a:t>
                      </a:r>
                      <a:r>
                        <a:rPr lang="es-ES" sz="1500" baseline="-25000">
                          <a:effectLst/>
                        </a:rPr>
                        <a:t>1 </a:t>
                      </a:r>
                      <a:r>
                        <a:rPr lang="es-ES" sz="1500">
                          <a:effectLst/>
                        </a:rPr>
                        <a:t>S</a:t>
                      </a:r>
                      <a:r>
                        <a:rPr lang="es-ES" sz="1500" baseline="-25000">
                          <a:effectLst/>
                        </a:rPr>
                        <a:t>2</a:t>
                      </a:r>
                      <a:r>
                        <a:rPr lang="es-ES" sz="1500">
                          <a:effectLst/>
                        </a:rPr>
                        <a:t> F</a:t>
                      </a:r>
                      <a:r>
                        <a:rPr lang="es-ES" sz="1500" baseline="-25000">
                          <a:effectLst/>
                        </a:rPr>
                        <a:t>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86510" marR="86510" marT="0" marB="0"/>
                </a:tc>
                <a:tc>
                  <a:txBody>
                    <a:bodyPr/>
                    <a:lstStyle/>
                    <a:p>
                      <a:pPr>
                        <a:spcAft>
                          <a:spcPts val="0"/>
                        </a:spcAft>
                      </a:pPr>
                      <a:r>
                        <a:rPr lang="es-ES" sz="1500">
                          <a:effectLst/>
                        </a:rPr>
                        <a:t>Químico. Maracuyá. Formulación2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86510" marR="86510" marT="0" marB="0"/>
                </a:tc>
                <a:extLst>
                  <a:ext uri="{0D108BD9-81ED-4DB2-BD59-A6C34878D82A}">
                    <a16:rowId xmlns:a16="http://schemas.microsoft.com/office/drawing/2014/main" val="10004"/>
                  </a:ext>
                </a:extLst>
              </a:tr>
              <a:tr h="296654">
                <a:tc>
                  <a:txBody>
                    <a:bodyPr/>
                    <a:lstStyle/>
                    <a:p>
                      <a:pPr>
                        <a:spcAft>
                          <a:spcPts val="0"/>
                        </a:spcAft>
                      </a:pPr>
                      <a:r>
                        <a:rPr lang="es-ES" sz="1500">
                          <a:effectLst/>
                        </a:rPr>
                        <a:t>T</a:t>
                      </a:r>
                      <a:r>
                        <a:rPr lang="es-ES" sz="1500" baseline="-25000">
                          <a:effectLst/>
                        </a:rPr>
                        <a:t>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86510" marR="86510" marT="0" marB="0"/>
                </a:tc>
                <a:tc>
                  <a:txBody>
                    <a:bodyPr/>
                    <a:lstStyle/>
                    <a:p>
                      <a:pPr>
                        <a:spcAft>
                          <a:spcPts val="0"/>
                        </a:spcAft>
                      </a:pPr>
                      <a:r>
                        <a:rPr lang="es-ES" sz="1500" dirty="0">
                          <a:effectLst/>
                        </a:rPr>
                        <a:t>C</a:t>
                      </a:r>
                      <a:r>
                        <a:rPr lang="es-ES" sz="1500" baseline="-25000" dirty="0">
                          <a:effectLst/>
                        </a:rPr>
                        <a:t>2 </a:t>
                      </a:r>
                      <a:r>
                        <a:rPr lang="es-ES" sz="1500" dirty="0">
                          <a:effectLst/>
                        </a:rPr>
                        <a:t>S</a:t>
                      </a:r>
                      <a:r>
                        <a:rPr lang="es-ES" sz="1500" baseline="-25000" dirty="0">
                          <a:effectLst/>
                        </a:rPr>
                        <a:t>1</a:t>
                      </a:r>
                      <a:r>
                        <a:rPr lang="es-ES" sz="1500" dirty="0">
                          <a:effectLst/>
                        </a:rPr>
                        <a:t> F</a:t>
                      </a:r>
                      <a:r>
                        <a:rPr lang="es-ES" sz="1500" baseline="-25000" dirty="0">
                          <a:effectLst/>
                        </a:rPr>
                        <a:t>1</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6510" marR="86510" marT="0" marB="0"/>
                </a:tc>
                <a:tc>
                  <a:txBody>
                    <a:bodyPr/>
                    <a:lstStyle/>
                    <a:p>
                      <a:pPr>
                        <a:spcAft>
                          <a:spcPts val="0"/>
                        </a:spcAft>
                      </a:pPr>
                      <a:r>
                        <a:rPr lang="es-ES" sz="1500">
                          <a:effectLst/>
                        </a:rPr>
                        <a:t>Físico. Mora. Formulación1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86510" marR="86510" marT="0" marB="0"/>
                </a:tc>
                <a:extLst>
                  <a:ext uri="{0D108BD9-81ED-4DB2-BD59-A6C34878D82A}">
                    <a16:rowId xmlns:a16="http://schemas.microsoft.com/office/drawing/2014/main" val="10005"/>
                  </a:ext>
                </a:extLst>
              </a:tr>
              <a:tr h="296654">
                <a:tc>
                  <a:txBody>
                    <a:bodyPr/>
                    <a:lstStyle/>
                    <a:p>
                      <a:pPr>
                        <a:spcAft>
                          <a:spcPts val="0"/>
                        </a:spcAft>
                      </a:pPr>
                      <a:r>
                        <a:rPr lang="es-ES" sz="1500">
                          <a:effectLst/>
                        </a:rPr>
                        <a:t>T</a:t>
                      </a:r>
                      <a:r>
                        <a:rPr lang="es-ES" sz="1500" baseline="-25000">
                          <a:effectLst/>
                        </a:rPr>
                        <a:t>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86510" marR="86510" marT="0" marB="0"/>
                </a:tc>
                <a:tc>
                  <a:txBody>
                    <a:bodyPr/>
                    <a:lstStyle/>
                    <a:p>
                      <a:pPr>
                        <a:spcAft>
                          <a:spcPts val="0"/>
                        </a:spcAft>
                      </a:pPr>
                      <a:r>
                        <a:rPr lang="es-ES" sz="1500">
                          <a:effectLst/>
                        </a:rPr>
                        <a:t>C</a:t>
                      </a:r>
                      <a:r>
                        <a:rPr lang="es-ES" sz="1500" baseline="-25000">
                          <a:effectLst/>
                        </a:rPr>
                        <a:t>2 </a:t>
                      </a:r>
                      <a:r>
                        <a:rPr lang="es-ES" sz="1500">
                          <a:effectLst/>
                        </a:rPr>
                        <a:t>S</a:t>
                      </a:r>
                      <a:r>
                        <a:rPr lang="es-ES" sz="1500" baseline="-25000">
                          <a:effectLst/>
                        </a:rPr>
                        <a:t>1</a:t>
                      </a:r>
                      <a:r>
                        <a:rPr lang="es-ES" sz="1500">
                          <a:effectLst/>
                        </a:rPr>
                        <a:t> F</a:t>
                      </a:r>
                      <a:r>
                        <a:rPr lang="es-ES" sz="1500" baseline="-25000">
                          <a:effectLst/>
                        </a:rPr>
                        <a:t>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86510" marR="86510" marT="0" marB="0"/>
                </a:tc>
                <a:tc>
                  <a:txBody>
                    <a:bodyPr/>
                    <a:lstStyle/>
                    <a:p>
                      <a:pPr>
                        <a:spcAft>
                          <a:spcPts val="0"/>
                        </a:spcAft>
                      </a:pPr>
                      <a:r>
                        <a:rPr lang="es-ES" sz="1500">
                          <a:effectLst/>
                        </a:rPr>
                        <a:t>Físico. Mora. Formulación2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86510" marR="86510" marT="0" marB="0"/>
                </a:tc>
                <a:extLst>
                  <a:ext uri="{0D108BD9-81ED-4DB2-BD59-A6C34878D82A}">
                    <a16:rowId xmlns:a16="http://schemas.microsoft.com/office/drawing/2014/main" val="10006"/>
                  </a:ext>
                </a:extLst>
              </a:tr>
              <a:tr h="296654">
                <a:tc>
                  <a:txBody>
                    <a:bodyPr/>
                    <a:lstStyle/>
                    <a:p>
                      <a:pPr>
                        <a:spcAft>
                          <a:spcPts val="0"/>
                        </a:spcAft>
                      </a:pPr>
                      <a:r>
                        <a:rPr lang="es-ES" sz="1500">
                          <a:effectLst/>
                        </a:rPr>
                        <a:t>T</a:t>
                      </a:r>
                      <a:r>
                        <a:rPr lang="es-ES" sz="1500" baseline="-25000">
                          <a:effectLst/>
                        </a:rPr>
                        <a:t>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86510" marR="86510" marT="0" marB="0"/>
                </a:tc>
                <a:tc>
                  <a:txBody>
                    <a:bodyPr/>
                    <a:lstStyle/>
                    <a:p>
                      <a:pPr>
                        <a:spcAft>
                          <a:spcPts val="0"/>
                        </a:spcAft>
                      </a:pPr>
                      <a:r>
                        <a:rPr lang="es-ES" sz="1500">
                          <a:effectLst/>
                        </a:rPr>
                        <a:t>C</a:t>
                      </a:r>
                      <a:r>
                        <a:rPr lang="es-ES" sz="1500" baseline="-25000">
                          <a:effectLst/>
                        </a:rPr>
                        <a:t>2 </a:t>
                      </a:r>
                      <a:r>
                        <a:rPr lang="es-ES" sz="1500">
                          <a:effectLst/>
                        </a:rPr>
                        <a:t>S</a:t>
                      </a:r>
                      <a:r>
                        <a:rPr lang="es-ES" sz="1500" baseline="-25000">
                          <a:effectLst/>
                        </a:rPr>
                        <a:t>2</a:t>
                      </a:r>
                      <a:r>
                        <a:rPr lang="es-ES" sz="1500">
                          <a:effectLst/>
                        </a:rPr>
                        <a:t> F</a:t>
                      </a:r>
                      <a:r>
                        <a:rPr lang="es-ES" sz="1500" baseline="-25000">
                          <a:effectLst/>
                        </a:rPr>
                        <a:t>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86510" marR="86510" marT="0" marB="0"/>
                </a:tc>
                <a:tc>
                  <a:txBody>
                    <a:bodyPr/>
                    <a:lstStyle/>
                    <a:p>
                      <a:pPr>
                        <a:spcAft>
                          <a:spcPts val="0"/>
                        </a:spcAft>
                      </a:pPr>
                      <a:r>
                        <a:rPr lang="es-ES" sz="1500">
                          <a:effectLst/>
                        </a:rPr>
                        <a:t>Físico. Maracuyá. Formulación1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86510" marR="86510" marT="0" marB="0"/>
                </a:tc>
                <a:extLst>
                  <a:ext uri="{0D108BD9-81ED-4DB2-BD59-A6C34878D82A}">
                    <a16:rowId xmlns:a16="http://schemas.microsoft.com/office/drawing/2014/main" val="10007"/>
                  </a:ext>
                </a:extLst>
              </a:tr>
              <a:tr h="296654">
                <a:tc>
                  <a:txBody>
                    <a:bodyPr/>
                    <a:lstStyle/>
                    <a:p>
                      <a:pPr>
                        <a:spcAft>
                          <a:spcPts val="0"/>
                        </a:spcAft>
                      </a:pPr>
                      <a:r>
                        <a:rPr lang="es-ES" sz="1500">
                          <a:effectLst/>
                        </a:rPr>
                        <a:t>T</a:t>
                      </a:r>
                      <a:r>
                        <a:rPr lang="es-ES" sz="1500" baseline="-25000">
                          <a:effectLst/>
                        </a:rPr>
                        <a:t>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86510" marR="86510" marT="0" marB="0"/>
                </a:tc>
                <a:tc>
                  <a:txBody>
                    <a:bodyPr/>
                    <a:lstStyle/>
                    <a:p>
                      <a:pPr>
                        <a:spcAft>
                          <a:spcPts val="0"/>
                        </a:spcAft>
                      </a:pPr>
                      <a:r>
                        <a:rPr lang="es-ES" sz="1500">
                          <a:effectLst/>
                        </a:rPr>
                        <a:t>C</a:t>
                      </a:r>
                      <a:r>
                        <a:rPr lang="es-ES" sz="1500" baseline="-25000">
                          <a:effectLst/>
                        </a:rPr>
                        <a:t>2 </a:t>
                      </a:r>
                      <a:r>
                        <a:rPr lang="es-ES" sz="1500">
                          <a:effectLst/>
                        </a:rPr>
                        <a:t>S</a:t>
                      </a:r>
                      <a:r>
                        <a:rPr lang="es-ES" sz="1500" baseline="-25000">
                          <a:effectLst/>
                        </a:rPr>
                        <a:t>2 </a:t>
                      </a:r>
                      <a:r>
                        <a:rPr lang="es-ES" sz="1500">
                          <a:effectLst/>
                        </a:rPr>
                        <a:t>F</a:t>
                      </a:r>
                      <a:r>
                        <a:rPr lang="es-ES" sz="1500" baseline="-25000">
                          <a:effectLst/>
                        </a:rPr>
                        <a:t>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86510" marR="86510" marT="0" marB="0"/>
                </a:tc>
                <a:tc>
                  <a:txBody>
                    <a:bodyPr/>
                    <a:lstStyle/>
                    <a:p>
                      <a:pPr>
                        <a:spcAft>
                          <a:spcPts val="0"/>
                        </a:spcAft>
                      </a:pPr>
                      <a:r>
                        <a:rPr lang="es-ES" sz="1500" dirty="0">
                          <a:effectLst/>
                        </a:rPr>
                        <a:t>Físico. Maracuyá. Formulación2</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6510" marR="86510" marT="0" marB="0"/>
                </a:tc>
                <a:extLst>
                  <a:ext uri="{0D108BD9-81ED-4DB2-BD59-A6C34878D82A}">
                    <a16:rowId xmlns:a16="http://schemas.microsoft.com/office/drawing/2014/main" val="10008"/>
                  </a:ext>
                </a:extLst>
              </a:tr>
            </a:tbl>
          </a:graphicData>
        </a:graphic>
      </p:graphicFrame>
      <p:graphicFrame>
        <p:nvGraphicFramePr>
          <p:cNvPr id="9" name="Tabla 8">
            <a:extLst>
              <a:ext uri="{FF2B5EF4-FFF2-40B4-BE49-F238E27FC236}">
                <a16:creationId xmlns:a16="http://schemas.microsoft.com/office/drawing/2014/main" id="{3660B8ED-D551-4B10-94FA-9F96642D5B6A}"/>
              </a:ext>
            </a:extLst>
          </p:cNvPr>
          <p:cNvGraphicFramePr>
            <a:graphicFrameLocks noGrp="1"/>
          </p:cNvGraphicFramePr>
          <p:nvPr>
            <p:extLst>
              <p:ext uri="{D42A27DB-BD31-4B8C-83A1-F6EECF244321}">
                <p14:modId xmlns:p14="http://schemas.microsoft.com/office/powerpoint/2010/main" val="3186933071"/>
              </p:ext>
            </p:extLst>
          </p:nvPr>
        </p:nvGraphicFramePr>
        <p:xfrm>
          <a:off x="3071847" y="4490722"/>
          <a:ext cx="8721839" cy="1481991"/>
        </p:xfrm>
        <a:graphic>
          <a:graphicData uri="http://schemas.openxmlformats.org/drawingml/2006/table">
            <a:tbl>
              <a:tblPr firstRow="1" firstCol="1" bandRow="1">
                <a:tableStyleId>{5C22544A-7EE6-4342-B048-85BDC9FD1C3A}</a:tableStyleId>
              </a:tblPr>
              <a:tblGrid>
                <a:gridCol w="2712212">
                  <a:extLst>
                    <a:ext uri="{9D8B030D-6E8A-4147-A177-3AD203B41FA5}">
                      <a16:colId xmlns:a16="http://schemas.microsoft.com/office/drawing/2014/main" val="2863554311"/>
                    </a:ext>
                  </a:extLst>
                </a:gridCol>
                <a:gridCol w="1306801">
                  <a:extLst>
                    <a:ext uri="{9D8B030D-6E8A-4147-A177-3AD203B41FA5}">
                      <a16:colId xmlns:a16="http://schemas.microsoft.com/office/drawing/2014/main" val="3529682602"/>
                    </a:ext>
                  </a:extLst>
                </a:gridCol>
                <a:gridCol w="1305880">
                  <a:extLst>
                    <a:ext uri="{9D8B030D-6E8A-4147-A177-3AD203B41FA5}">
                      <a16:colId xmlns:a16="http://schemas.microsoft.com/office/drawing/2014/main" val="1396646446"/>
                    </a:ext>
                  </a:extLst>
                </a:gridCol>
                <a:gridCol w="1698473">
                  <a:extLst>
                    <a:ext uri="{9D8B030D-6E8A-4147-A177-3AD203B41FA5}">
                      <a16:colId xmlns:a16="http://schemas.microsoft.com/office/drawing/2014/main" val="1252761355"/>
                    </a:ext>
                  </a:extLst>
                </a:gridCol>
                <a:gridCol w="1698473">
                  <a:extLst>
                    <a:ext uri="{9D8B030D-6E8A-4147-A177-3AD203B41FA5}">
                      <a16:colId xmlns:a16="http://schemas.microsoft.com/office/drawing/2014/main" val="1254068062"/>
                    </a:ext>
                  </a:extLst>
                </a:gridCol>
              </a:tblGrid>
              <a:tr h="294747">
                <a:tc>
                  <a:txBody>
                    <a:bodyPr/>
                    <a:lstStyle/>
                    <a:p>
                      <a:pPr indent="180340" algn="just">
                        <a:spcAft>
                          <a:spcPts val="0"/>
                        </a:spcAft>
                      </a:pPr>
                      <a:r>
                        <a:rPr lang="es-ES" sz="1500" dirty="0">
                          <a:effectLst/>
                        </a:rPr>
                        <a:t>Ingredientes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9531" marR="99531" marT="0" marB="0"/>
                </a:tc>
                <a:tc>
                  <a:txBody>
                    <a:bodyPr/>
                    <a:lstStyle/>
                    <a:p>
                      <a:pPr indent="180340" algn="just">
                        <a:spcAft>
                          <a:spcPts val="0"/>
                        </a:spcAft>
                      </a:pPr>
                      <a:r>
                        <a:rPr lang="es-ES" sz="1500" dirty="0">
                          <a:effectLst/>
                        </a:rPr>
                        <a:t>Mora (F1)</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9531" marR="99531" marT="0" marB="0"/>
                </a:tc>
                <a:tc>
                  <a:txBody>
                    <a:bodyPr/>
                    <a:lstStyle/>
                    <a:p>
                      <a:pPr indent="180340" algn="just">
                        <a:spcAft>
                          <a:spcPts val="0"/>
                        </a:spcAft>
                      </a:pPr>
                      <a:r>
                        <a:rPr lang="es-ES" sz="1500">
                          <a:effectLst/>
                        </a:rPr>
                        <a:t>Mora (F2)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99531" marR="99531" marT="0" marB="0"/>
                </a:tc>
                <a:tc>
                  <a:txBody>
                    <a:bodyPr/>
                    <a:lstStyle/>
                    <a:p>
                      <a:pPr indent="180340" algn="just">
                        <a:spcAft>
                          <a:spcPts val="0"/>
                        </a:spcAft>
                      </a:pPr>
                      <a:r>
                        <a:rPr lang="es-ES" sz="1500">
                          <a:effectLst/>
                        </a:rPr>
                        <a:t>Maracuyá (F1)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99531" marR="99531" marT="0" marB="0"/>
                </a:tc>
                <a:tc>
                  <a:txBody>
                    <a:bodyPr/>
                    <a:lstStyle/>
                    <a:p>
                      <a:pPr indent="180340" algn="just">
                        <a:spcAft>
                          <a:spcPts val="0"/>
                        </a:spcAft>
                      </a:pPr>
                      <a:r>
                        <a:rPr lang="es-ES" sz="1500">
                          <a:effectLst/>
                        </a:rPr>
                        <a:t>Maracuyá(F2)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99531" marR="99531" marT="0" marB="0"/>
                </a:tc>
                <a:extLst>
                  <a:ext uri="{0D108BD9-81ED-4DB2-BD59-A6C34878D82A}">
                    <a16:rowId xmlns:a16="http://schemas.microsoft.com/office/drawing/2014/main" val="3477381340"/>
                  </a:ext>
                </a:extLst>
              </a:tr>
              <a:tr h="294747">
                <a:tc>
                  <a:txBody>
                    <a:bodyPr/>
                    <a:lstStyle/>
                    <a:p>
                      <a:pPr indent="180340" algn="just">
                        <a:spcAft>
                          <a:spcPts val="0"/>
                        </a:spcAft>
                      </a:pPr>
                      <a:r>
                        <a:rPr lang="es-ES" sz="1500">
                          <a:effectLst/>
                        </a:rPr>
                        <a:t>Pulpa</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99531" marR="99531" marT="0" marB="0"/>
                </a:tc>
                <a:tc>
                  <a:txBody>
                    <a:bodyPr/>
                    <a:lstStyle/>
                    <a:p>
                      <a:pPr indent="180340" algn="just">
                        <a:spcAft>
                          <a:spcPts val="0"/>
                        </a:spcAft>
                      </a:pPr>
                      <a:r>
                        <a:rPr lang="es-ES" sz="1500">
                          <a:effectLst/>
                        </a:rPr>
                        <a:t>40%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99531" marR="99531" marT="0" marB="0"/>
                </a:tc>
                <a:tc>
                  <a:txBody>
                    <a:bodyPr/>
                    <a:lstStyle/>
                    <a:p>
                      <a:pPr indent="180340" algn="just">
                        <a:spcAft>
                          <a:spcPts val="0"/>
                        </a:spcAft>
                      </a:pPr>
                      <a:r>
                        <a:rPr lang="es-ES" sz="1500">
                          <a:effectLst/>
                        </a:rPr>
                        <a:t>30%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99531" marR="99531" marT="0" marB="0"/>
                </a:tc>
                <a:tc>
                  <a:txBody>
                    <a:bodyPr/>
                    <a:lstStyle/>
                    <a:p>
                      <a:pPr indent="180340" algn="just">
                        <a:spcAft>
                          <a:spcPts val="0"/>
                        </a:spcAft>
                      </a:pPr>
                      <a:r>
                        <a:rPr lang="es-ES" sz="1500">
                          <a:effectLst/>
                        </a:rPr>
                        <a:t>40%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99531" marR="99531" marT="0" marB="0"/>
                </a:tc>
                <a:tc>
                  <a:txBody>
                    <a:bodyPr/>
                    <a:lstStyle/>
                    <a:p>
                      <a:pPr indent="180340" algn="just">
                        <a:spcAft>
                          <a:spcPts val="0"/>
                        </a:spcAft>
                      </a:pPr>
                      <a:r>
                        <a:rPr lang="es-ES" sz="1500">
                          <a:effectLst/>
                        </a:rPr>
                        <a:t>30%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99531" marR="99531" marT="0" marB="0"/>
                </a:tc>
                <a:extLst>
                  <a:ext uri="{0D108BD9-81ED-4DB2-BD59-A6C34878D82A}">
                    <a16:rowId xmlns:a16="http://schemas.microsoft.com/office/drawing/2014/main" val="3764447201"/>
                  </a:ext>
                </a:extLst>
              </a:tr>
              <a:tr h="294747">
                <a:tc>
                  <a:txBody>
                    <a:bodyPr/>
                    <a:lstStyle/>
                    <a:p>
                      <a:pPr indent="180340" algn="just">
                        <a:spcAft>
                          <a:spcPts val="0"/>
                        </a:spcAft>
                      </a:pPr>
                      <a:r>
                        <a:rPr lang="es-ES" sz="1500">
                          <a:effectLst/>
                        </a:rPr>
                        <a:t>Agua + Hojas de amaranto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99531" marR="99531" marT="0" marB="0"/>
                </a:tc>
                <a:tc>
                  <a:txBody>
                    <a:bodyPr/>
                    <a:lstStyle/>
                    <a:p>
                      <a:pPr indent="180340" algn="just">
                        <a:spcAft>
                          <a:spcPts val="0"/>
                        </a:spcAft>
                      </a:pPr>
                      <a:r>
                        <a:rPr lang="es-ES" sz="1500">
                          <a:effectLst/>
                        </a:rPr>
                        <a:t>30%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99531" marR="99531" marT="0" marB="0"/>
                </a:tc>
                <a:tc>
                  <a:txBody>
                    <a:bodyPr/>
                    <a:lstStyle/>
                    <a:p>
                      <a:pPr indent="180340" algn="just">
                        <a:spcAft>
                          <a:spcPts val="0"/>
                        </a:spcAft>
                      </a:pPr>
                      <a:r>
                        <a:rPr lang="es-ES" sz="1500">
                          <a:effectLst/>
                        </a:rPr>
                        <a:t>35%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99531" marR="99531" marT="0" marB="0"/>
                </a:tc>
                <a:tc>
                  <a:txBody>
                    <a:bodyPr/>
                    <a:lstStyle/>
                    <a:p>
                      <a:pPr indent="180340" algn="just">
                        <a:spcAft>
                          <a:spcPts val="0"/>
                        </a:spcAft>
                      </a:pPr>
                      <a:r>
                        <a:rPr lang="es-ES" sz="1500">
                          <a:effectLst/>
                        </a:rPr>
                        <a:t>30%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99531" marR="99531" marT="0" marB="0"/>
                </a:tc>
                <a:tc>
                  <a:txBody>
                    <a:bodyPr/>
                    <a:lstStyle/>
                    <a:p>
                      <a:pPr indent="180340" algn="just">
                        <a:spcAft>
                          <a:spcPts val="0"/>
                        </a:spcAft>
                      </a:pPr>
                      <a:r>
                        <a:rPr lang="es-ES" sz="1500">
                          <a:effectLst/>
                        </a:rPr>
                        <a:t>35%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99531" marR="99531" marT="0" marB="0"/>
                </a:tc>
                <a:extLst>
                  <a:ext uri="{0D108BD9-81ED-4DB2-BD59-A6C34878D82A}">
                    <a16:rowId xmlns:a16="http://schemas.microsoft.com/office/drawing/2014/main" val="1451282589"/>
                  </a:ext>
                </a:extLst>
              </a:tr>
              <a:tr h="294747">
                <a:tc>
                  <a:txBody>
                    <a:bodyPr/>
                    <a:lstStyle/>
                    <a:p>
                      <a:pPr indent="180340" algn="just">
                        <a:spcAft>
                          <a:spcPts val="0"/>
                        </a:spcAft>
                      </a:pPr>
                      <a:r>
                        <a:rPr lang="es-ES" sz="1500">
                          <a:effectLst/>
                        </a:rPr>
                        <a:t>Azúcar</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99531" marR="99531" marT="0" marB="0"/>
                </a:tc>
                <a:tc>
                  <a:txBody>
                    <a:bodyPr/>
                    <a:lstStyle/>
                    <a:p>
                      <a:pPr indent="180340" algn="just">
                        <a:spcAft>
                          <a:spcPts val="0"/>
                        </a:spcAft>
                      </a:pPr>
                      <a:r>
                        <a:rPr lang="es-ES" sz="1500">
                          <a:effectLst/>
                        </a:rPr>
                        <a:t>10%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99531" marR="99531" marT="0" marB="0"/>
                </a:tc>
                <a:tc>
                  <a:txBody>
                    <a:bodyPr/>
                    <a:lstStyle/>
                    <a:p>
                      <a:pPr indent="180340" algn="just">
                        <a:spcAft>
                          <a:spcPts val="0"/>
                        </a:spcAft>
                      </a:pPr>
                      <a:r>
                        <a:rPr lang="es-ES" sz="1500">
                          <a:effectLst/>
                        </a:rPr>
                        <a:t>10%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99531" marR="99531" marT="0" marB="0"/>
                </a:tc>
                <a:tc>
                  <a:txBody>
                    <a:bodyPr/>
                    <a:lstStyle/>
                    <a:p>
                      <a:pPr indent="180340" algn="just">
                        <a:spcAft>
                          <a:spcPts val="0"/>
                        </a:spcAft>
                      </a:pPr>
                      <a:r>
                        <a:rPr lang="es-ES" sz="1500">
                          <a:effectLst/>
                        </a:rPr>
                        <a:t>10%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99531" marR="99531" marT="0" marB="0"/>
                </a:tc>
                <a:tc>
                  <a:txBody>
                    <a:bodyPr/>
                    <a:lstStyle/>
                    <a:p>
                      <a:pPr indent="180340" algn="just">
                        <a:spcAft>
                          <a:spcPts val="0"/>
                        </a:spcAft>
                      </a:pPr>
                      <a:r>
                        <a:rPr lang="es-ES" sz="1500">
                          <a:effectLst/>
                        </a:rPr>
                        <a:t>10%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99531" marR="99531" marT="0" marB="0"/>
                </a:tc>
                <a:extLst>
                  <a:ext uri="{0D108BD9-81ED-4DB2-BD59-A6C34878D82A}">
                    <a16:rowId xmlns:a16="http://schemas.microsoft.com/office/drawing/2014/main" val="3342187785"/>
                  </a:ext>
                </a:extLst>
              </a:tr>
              <a:tr h="303003">
                <a:tc>
                  <a:txBody>
                    <a:bodyPr/>
                    <a:lstStyle/>
                    <a:p>
                      <a:pPr indent="180340" algn="just">
                        <a:spcAft>
                          <a:spcPts val="0"/>
                        </a:spcAft>
                      </a:pPr>
                      <a:r>
                        <a:rPr lang="es-ES" sz="1500">
                          <a:effectLst/>
                        </a:rPr>
                        <a:t>Quínoa</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99531" marR="99531" marT="0" marB="0"/>
                </a:tc>
                <a:tc>
                  <a:txBody>
                    <a:bodyPr/>
                    <a:lstStyle/>
                    <a:p>
                      <a:pPr indent="180340" algn="just">
                        <a:spcAft>
                          <a:spcPts val="0"/>
                        </a:spcAft>
                      </a:pPr>
                      <a:r>
                        <a:rPr lang="es-ES" sz="1500">
                          <a:effectLst/>
                        </a:rPr>
                        <a:t>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99531" marR="99531" marT="0" marB="0"/>
                </a:tc>
                <a:tc>
                  <a:txBody>
                    <a:bodyPr/>
                    <a:lstStyle/>
                    <a:p>
                      <a:pPr indent="180340" algn="just">
                        <a:spcAft>
                          <a:spcPts val="0"/>
                        </a:spcAft>
                      </a:pPr>
                      <a:r>
                        <a:rPr lang="es-ES" sz="1500">
                          <a:effectLst/>
                        </a:rPr>
                        <a:t>25%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99531" marR="99531" marT="0" marB="0"/>
                </a:tc>
                <a:tc>
                  <a:txBody>
                    <a:bodyPr/>
                    <a:lstStyle/>
                    <a:p>
                      <a:pPr indent="180340" algn="just">
                        <a:spcAft>
                          <a:spcPts val="0"/>
                        </a:spcAft>
                      </a:pPr>
                      <a:r>
                        <a:rPr lang="es-ES" sz="1500">
                          <a:effectLst/>
                        </a:rPr>
                        <a:t>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99531" marR="99531" marT="0" marB="0"/>
                </a:tc>
                <a:tc>
                  <a:txBody>
                    <a:bodyPr/>
                    <a:lstStyle/>
                    <a:p>
                      <a:pPr indent="180340" algn="just">
                        <a:spcAft>
                          <a:spcPts val="0"/>
                        </a:spcAft>
                      </a:pPr>
                      <a:r>
                        <a:rPr lang="es-ES" sz="1500" dirty="0">
                          <a:effectLst/>
                        </a:rPr>
                        <a:t>25%</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9531" marR="99531" marT="0" marB="0"/>
                </a:tc>
                <a:extLst>
                  <a:ext uri="{0D108BD9-81ED-4DB2-BD59-A6C34878D82A}">
                    <a16:rowId xmlns:a16="http://schemas.microsoft.com/office/drawing/2014/main" val="1648981471"/>
                  </a:ext>
                </a:extLst>
              </a:tr>
            </a:tbl>
          </a:graphicData>
        </a:graphic>
      </p:graphicFrame>
      <p:sp>
        <p:nvSpPr>
          <p:cNvPr id="10" name="Rectángulo 9">
            <a:extLst>
              <a:ext uri="{FF2B5EF4-FFF2-40B4-BE49-F238E27FC236}">
                <a16:creationId xmlns:a16="http://schemas.microsoft.com/office/drawing/2014/main" id="{649170C5-8C93-47EF-95E6-1AC347A1A696}"/>
              </a:ext>
            </a:extLst>
          </p:cNvPr>
          <p:cNvSpPr/>
          <p:nvPr/>
        </p:nvSpPr>
        <p:spPr>
          <a:xfrm>
            <a:off x="3071847" y="3946033"/>
            <a:ext cx="2537874" cy="369332"/>
          </a:xfrm>
          <a:prstGeom prst="rect">
            <a:avLst/>
          </a:prstGeom>
        </p:spPr>
        <p:txBody>
          <a:bodyPr wrap="none">
            <a:spAutoFit/>
          </a:bodyPr>
          <a:lstStyle/>
          <a:p>
            <a:r>
              <a:rPr lang="es-ES" dirty="0">
                <a:latin typeface="Times New Roman" panose="02020603050405020304" pitchFamily="18" charset="0"/>
                <a:ea typeface="Times New Roman" panose="02020603050405020304" pitchFamily="18" charset="0"/>
              </a:rPr>
              <a:t>Formulación de la bebida</a:t>
            </a:r>
            <a:endParaRPr lang="es-ES" dirty="0"/>
          </a:p>
        </p:txBody>
      </p:sp>
    </p:spTree>
    <p:extLst>
      <p:ext uri="{BB962C8B-B14F-4D97-AF65-F5344CB8AC3E}">
        <p14:creationId xmlns:p14="http://schemas.microsoft.com/office/powerpoint/2010/main" val="2300610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301137"/>
            <a:ext cx="12192000" cy="556863"/>
          </a:xfrm>
          <a:prstGeom prst="rect">
            <a:avLst/>
          </a:prstGeom>
        </p:spPr>
      </p:pic>
      <p:sp>
        <p:nvSpPr>
          <p:cNvPr id="9" name="Título 8"/>
          <p:cNvSpPr>
            <a:spLocks noGrp="1"/>
          </p:cNvSpPr>
          <p:nvPr>
            <p:ph type="title"/>
          </p:nvPr>
        </p:nvSpPr>
        <p:spPr>
          <a:xfrm>
            <a:off x="676835" y="-159935"/>
            <a:ext cx="5181600" cy="1325563"/>
          </a:xfrm>
        </p:spPr>
        <p:txBody>
          <a:bodyPr>
            <a:normAutofit/>
          </a:bodyPr>
          <a:lstStyle/>
          <a:p>
            <a:pPr lvl="1" algn="ctr" rtl="0">
              <a:lnSpc>
                <a:spcPct val="90000"/>
              </a:lnSpc>
              <a:spcBef>
                <a:spcPct val="0"/>
              </a:spcBef>
            </a:pPr>
            <a:r>
              <a:rPr lang="es-ES" sz="2800" b="1" dirty="0">
                <a:latin typeface="Times New Roman" panose="02020603050405020304" pitchFamily="18" charset="0"/>
                <a:cs typeface="Times New Roman" panose="02020603050405020304" pitchFamily="18" charset="0"/>
              </a:rPr>
              <a:t>Perfil nutricional</a:t>
            </a:r>
            <a:endParaRPr lang="es-ES" sz="2800" dirty="0">
              <a:latin typeface="Times New Roman" panose="02020603050405020304" pitchFamily="18" charset="0"/>
              <a:cs typeface="Times New Roman" panose="02020603050405020304" pitchFamily="18" charset="0"/>
            </a:endParaRPr>
          </a:p>
        </p:txBody>
      </p:sp>
      <p:sp>
        <p:nvSpPr>
          <p:cNvPr id="10" name="Marcador de contenido 9"/>
          <p:cNvSpPr>
            <a:spLocks noGrp="1"/>
          </p:cNvSpPr>
          <p:nvPr>
            <p:ph sz="half" idx="1"/>
          </p:nvPr>
        </p:nvSpPr>
        <p:spPr>
          <a:xfrm>
            <a:off x="383689" y="975770"/>
            <a:ext cx="5181600" cy="4351338"/>
          </a:xfrm>
        </p:spPr>
        <p:txBody>
          <a:bodyPr/>
          <a:lstStyle/>
          <a:p>
            <a:pPr marL="0" indent="0">
              <a:buNone/>
            </a:pPr>
            <a:r>
              <a:rPr lang="es-ES" dirty="0">
                <a:latin typeface="Times New Roman" panose="02020603050405020304" pitchFamily="18" charset="0"/>
                <a:cs typeface="Times New Roman" panose="02020603050405020304" pitchFamily="18" charset="0"/>
              </a:rPr>
              <a:t>Laboratorios </a:t>
            </a:r>
            <a:r>
              <a:rPr lang="es-ES" dirty="0" err="1">
                <a:latin typeface="Times New Roman" panose="02020603050405020304" pitchFamily="18" charset="0"/>
                <a:cs typeface="Times New Roman" panose="02020603050405020304" pitchFamily="18" charset="0"/>
              </a:rPr>
              <a:t>Seidlaboratory</a:t>
            </a:r>
            <a:r>
              <a:rPr lang="es-ES" dirty="0">
                <a:latin typeface="Times New Roman" panose="02020603050405020304" pitchFamily="18" charset="0"/>
                <a:cs typeface="Times New Roman" panose="02020603050405020304" pitchFamily="18" charset="0"/>
              </a:rPr>
              <a:t>.</a:t>
            </a:r>
          </a:p>
          <a:p>
            <a:endParaRPr lang="es-ES" dirty="0"/>
          </a:p>
        </p:txBody>
      </p:sp>
      <p:graphicFrame>
        <p:nvGraphicFramePr>
          <p:cNvPr id="14" name="Marcador de contenido 13"/>
          <p:cNvGraphicFramePr>
            <a:graphicFrameLocks noGrp="1"/>
          </p:cNvGraphicFramePr>
          <p:nvPr>
            <p:ph sz="half" idx="2"/>
            <p:extLst>
              <p:ext uri="{D42A27DB-BD31-4B8C-83A1-F6EECF244321}">
                <p14:modId xmlns:p14="http://schemas.microsoft.com/office/powerpoint/2010/main" val="417457300"/>
              </p:ext>
            </p:extLst>
          </p:nvPr>
        </p:nvGraphicFramePr>
        <p:xfrm>
          <a:off x="383688" y="1670767"/>
          <a:ext cx="5055973" cy="4084574"/>
        </p:xfrm>
        <a:graphic>
          <a:graphicData uri="http://schemas.openxmlformats.org/drawingml/2006/table">
            <a:tbl>
              <a:tblPr firstRow="1" firstCol="1" bandRow="1">
                <a:tableStyleId>{93296810-A885-4BE3-A3E7-6D5BEEA58F35}</a:tableStyleId>
              </a:tblPr>
              <a:tblGrid>
                <a:gridCol w="2809461">
                  <a:extLst>
                    <a:ext uri="{9D8B030D-6E8A-4147-A177-3AD203B41FA5}">
                      <a16:colId xmlns:a16="http://schemas.microsoft.com/office/drawing/2014/main" val="20000"/>
                    </a:ext>
                  </a:extLst>
                </a:gridCol>
                <a:gridCol w="2246512">
                  <a:extLst>
                    <a:ext uri="{9D8B030D-6E8A-4147-A177-3AD203B41FA5}">
                      <a16:colId xmlns:a16="http://schemas.microsoft.com/office/drawing/2014/main" val="20001"/>
                    </a:ext>
                  </a:extLst>
                </a:gridCol>
              </a:tblGrid>
              <a:tr h="255286">
                <a:tc>
                  <a:txBody>
                    <a:bodyPr/>
                    <a:lstStyle/>
                    <a:p>
                      <a:pPr indent="180340" algn="just">
                        <a:spcAft>
                          <a:spcPts val="0"/>
                        </a:spcAft>
                      </a:pPr>
                      <a:r>
                        <a:rPr lang="es-ES" sz="1100" dirty="0">
                          <a:solidFill>
                            <a:schemeClr val="tx1"/>
                          </a:solidFill>
                          <a:effectLst/>
                        </a:rPr>
                        <a:t>Variables </a:t>
                      </a:r>
                      <a:endParaRPr lang="es-ES" sz="1100" dirty="0">
                        <a:solidFill>
                          <a:schemeClr val="tx1"/>
                        </a:solidFill>
                        <a:effectLst/>
                        <a:latin typeface="Times New Roman" panose="02020603050405020304" pitchFamily="18" charset="0"/>
                        <a:ea typeface="Calibri" panose="020F0502020204030204" pitchFamily="34" charset="0"/>
                      </a:endParaRPr>
                    </a:p>
                  </a:txBody>
                  <a:tcPr marL="79678" marR="79678" marT="0" marB="0"/>
                </a:tc>
                <a:tc>
                  <a:txBody>
                    <a:bodyPr/>
                    <a:lstStyle/>
                    <a:p>
                      <a:pPr indent="180340" algn="just">
                        <a:spcAft>
                          <a:spcPts val="0"/>
                        </a:spcAft>
                      </a:pPr>
                      <a:r>
                        <a:rPr lang="es-ES" sz="1100">
                          <a:solidFill>
                            <a:schemeClr val="tx1"/>
                          </a:solidFill>
                          <a:effectLst/>
                        </a:rPr>
                        <a:t>Método</a:t>
                      </a:r>
                      <a:endParaRPr lang="es-ES" sz="1100">
                        <a:solidFill>
                          <a:schemeClr val="tx1"/>
                        </a:solidFill>
                        <a:effectLst/>
                        <a:latin typeface="Times New Roman" panose="02020603050405020304" pitchFamily="18" charset="0"/>
                        <a:ea typeface="Calibri" panose="020F0502020204030204" pitchFamily="34" charset="0"/>
                      </a:endParaRPr>
                    </a:p>
                  </a:txBody>
                  <a:tcPr marL="79678" marR="79678" marT="0" marB="0"/>
                </a:tc>
                <a:extLst>
                  <a:ext uri="{0D108BD9-81ED-4DB2-BD59-A6C34878D82A}">
                    <a16:rowId xmlns:a16="http://schemas.microsoft.com/office/drawing/2014/main" val="10000"/>
                  </a:ext>
                </a:extLst>
              </a:tr>
              <a:tr h="510570">
                <a:tc>
                  <a:txBody>
                    <a:bodyPr/>
                    <a:lstStyle/>
                    <a:p>
                      <a:pPr indent="180340" algn="just">
                        <a:spcAft>
                          <a:spcPts val="0"/>
                        </a:spcAft>
                      </a:pPr>
                      <a:r>
                        <a:rPr lang="es-ES" sz="1100">
                          <a:solidFill>
                            <a:schemeClr val="tx1"/>
                          </a:solidFill>
                          <a:effectLst/>
                        </a:rPr>
                        <a:t>Principio del formulario</a:t>
                      </a:r>
                    </a:p>
                    <a:p>
                      <a:pPr indent="180340" algn="just">
                        <a:spcAft>
                          <a:spcPts val="0"/>
                        </a:spcAft>
                      </a:pPr>
                      <a:r>
                        <a:rPr lang="es-ES" sz="1100">
                          <a:solidFill>
                            <a:schemeClr val="tx1"/>
                          </a:solidFill>
                          <a:effectLst/>
                        </a:rPr>
                        <a:t>DensidadFinal del formulario</a:t>
                      </a:r>
                      <a:endParaRPr lang="es-ES" sz="1100">
                        <a:solidFill>
                          <a:schemeClr val="tx1"/>
                        </a:solidFill>
                        <a:effectLst/>
                        <a:latin typeface="Times New Roman" panose="02020603050405020304" pitchFamily="18" charset="0"/>
                        <a:ea typeface="Calibri" panose="020F0502020204030204" pitchFamily="34" charset="0"/>
                      </a:endParaRPr>
                    </a:p>
                  </a:txBody>
                  <a:tcPr marL="79678" marR="79678" marT="0" marB="0"/>
                </a:tc>
                <a:tc>
                  <a:txBody>
                    <a:bodyPr/>
                    <a:lstStyle/>
                    <a:p>
                      <a:pPr indent="180340" algn="just">
                        <a:spcAft>
                          <a:spcPts val="0"/>
                        </a:spcAft>
                      </a:pPr>
                      <a:r>
                        <a:rPr lang="es-ES" sz="1100" dirty="0">
                          <a:solidFill>
                            <a:schemeClr val="tx1"/>
                          </a:solidFill>
                          <a:effectLst/>
                        </a:rPr>
                        <a:t>SE.MI (INEN 340)</a:t>
                      </a:r>
                      <a:endParaRPr lang="es-ES" sz="1100" dirty="0">
                        <a:solidFill>
                          <a:schemeClr val="tx1"/>
                        </a:solidFill>
                        <a:effectLst/>
                        <a:latin typeface="Times New Roman" panose="02020603050405020304" pitchFamily="18" charset="0"/>
                        <a:ea typeface="Calibri" panose="020F0502020204030204" pitchFamily="34" charset="0"/>
                      </a:endParaRPr>
                    </a:p>
                  </a:txBody>
                  <a:tcPr marL="79678" marR="79678" marT="0" marB="0"/>
                </a:tc>
                <a:extLst>
                  <a:ext uri="{0D108BD9-81ED-4DB2-BD59-A6C34878D82A}">
                    <a16:rowId xmlns:a16="http://schemas.microsoft.com/office/drawing/2014/main" val="10001"/>
                  </a:ext>
                </a:extLst>
              </a:tr>
              <a:tr h="255286">
                <a:tc>
                  <a:txBody>
                    <a:bodyPr/>
                    <a:lstStyle/>
                    <a:p>
                      <a:pPr indent="180340" algn="just">
                        <a:spcAft>
                          <a:spcPts val="0"/>
                        </a:spcAft>
                      </a:pPr>
                      <a:r>
                        <a:rPr lang="es-ES" sz="1100">
                          <a:solidFill>
                            <a:schemeClr val="tx1"/>
                          </a:solidFill>
                          <a:effectLst/>
                        </a:rPr>
                        <a:t>Carbohidratos calculo</a:t>
                      </a:r>
                      <a:endParaRPr lang="es-ES" sz="1100">
                        <a:solidFill>
                          <a:schemeClr val="tx1"/>
                        </a:solidFill>
                        <a:effectLst/>
                        <a:latin typeface="Times New Roman" panose="02020603050405020304" pitchFamily="18" charset="0"/>
                        <a:ea typeface="Calibri" panose="020F0502020204030204" pitchFamily="34" charset="0"/>
                      </a:endParaRPr>
                    </a:p>
                  </a:txBody>
                  <a:tcPr marL="79678" marR="79678" marT="0" marB="0"/>
                </a:tc>
                <a:tc>
                  <a:txBody>
                    <a:bodyPr/>
                    <a:lstStyle/>
                    <a:p>
                      <a:pPr indent="180340" algn="just">
                        <a:spcAft>
                          <a:spcPts val="0"/>
                        </a:spcAft>
                      </a:pPr>
                      <a:r>
                        <a:rPr lang="es-ES" sz="1100">
                          <a:solidFill>
                            <a:schemeClr val="tx1"/>
                          </a:solidFill>
                          <a:effectLst/>
                        </a:rPr>
                        <a:t>CALCULO</a:t>
                      </a:r>
                      <a:endParaRPr lang="es-ES" sz="1100">
                        <a:solidFill>
                          <a:schemeClr val="tx1"/>
                        </a:solidFill>
                        <a:effectLst/>
                        <a:latin typeface="Times New Roman" panose="02020603050405020304" pitchFamily="18" charset="0"/>
                        <a:ea typeface="Calibri" panose="020F0502020204030204" pitchFamily="34" charset="0"/>
                      </a:endParaRPr>
                    </a:p>
                  </a:txBody>
                  <a:tcPr marL="79678" marR="79678" marT="0" marB="0"/>
                </a:tc>
                <a:extLst>
                  <a:ext uri="{0D108BD9-81ED-4DB2-BD59-A6C34878D82A}">
                    <a16:rowId xmlns:a16="http://schemas.microsoft.com/office/drawing/2014/main" val="10002"/>
                  </a:ext>
                </a:extLst>
              </a:tr>
              <a:tr h="255286">
                <a:tc>
                  <a:txBody>
                    <a:bodyPr/>
                    <a:lstStyle/>
                    <a:p>
                      <a:pPr indent="180340" algn="just">
                        <a:spcAft>
                          <a:spcPts val="0"/>
                        </a:spcAft>
                      </a:pPr>
                      <a:r>
                        <a:rPr lang="es-ES" sz="1100">
                          <a:solidFill>
                            <a:schemeClr val="tx1"/>
                          </a:solidFill>
                          <a:effectLst/>
                        </a:rPr>
                        <a:t>Energía total calculo</a:t>
                      </a:r>
                      <a:endParaRPr lang="es-ES" sz="1100">
                        <a:solidFill>
                          <a:schemeClr val="tx1"/>
                        </a:solidFill>
                        <a:effectLst/>
                        <a:latin typeface="Times New Roman" panose="02020603050405020304" pitchFamily="18" charset="0"/>
                        <a:ea typeface="Calibri" panose="020F0502020204030204" pitchFamily="34" charset="0"/>
                      </a:endParaRPr>
                    </a:p>
                  </a:txBody>
                  <a:tcPr marL="79678" marR="79678" marT="0" marB="0"/>
                </a:tc>
                <a:tc>
                  <a:txBody>
                    <a:bodyPr/>
                    <a:lstStyle/>
                    <a:p>
                      <a:pPr indent="180340" algn="just">
                        <a:spcAft>
                          <a:spcPts val="0"/>
                        </a:spcAft>
                      </a:pPr>
                      <a:r>
                        <a:rPr lang="es-ES" sz="1100">
                          <a:solidFill>
                            <a:schemeClr val="tx1"/>
                          </a:solidFill>
                          <a:effectLst/>
                        </a:rPr>
                        <a:t>CALCULO</a:t>
                      </a:r>
                      <a:endParaRPr lang="es-ES" sz="1100">
                        <a:solidFill>
                          <a:schemeClr val="tx1"/>
                        </a:solidFill>
                        <a:effectLst/>
                        <a:latin typeface="Times New Roman" panose="02020603050405020304" pitchFamily="18" charset="0"/>
                        <a:ea typeface="Calibri" panose="020F0502020204030204" pitchFamily="34" charset="0"/>
                      </a:endParaRPr>
                    </a:p>
                  </a:txBody>
                  <a:tcPr marL="79678" marR="79678" marT="0" marB="0"/>
                </a:tc>
                <a:extLst>
                  <a:ext uri="{0D108BD9-81ED-4DB2-BD59-A6C34878D82A}">
                    <a16:rowId xmlns:a16="http://schemas.microsoft.com/office/drawing/2014/main" val="10003"/>
                  </a:ext>
                </a:extLst>
              </a:tr>
              <a:tr h="255286">
                <a:tc>
                  <a:txBody>
                    <a:bodyPr/>
                    <a:lstStyle/>
                    <a:p>
                      <a:pPr indent="180340" algn="just">
                        <a:spcAft>
                          <a:spcPts val="0"/>
                        </a:spcAft>
                      </a:pPr>
                      <a:r>
                        <a:rPr lang="es-ES" sz="1100">
                          <a:solidFill>
                            <a:schemeClr val="tx1"/>
                          </a:solidFill>
                          <a:effectLst/>
                        </a:rPr>
                        <a:t>Fibra cruda</a:t>
                      </a:r>
                      <a:endParaRPr lang="es-ES" sz="1100">
                        <a:solidFill>
                          <a:schemeClr val="tx1"/>
                        </a:solidFill>
                        <a:effectLst/>
                        <a:latin typeface="Times New Roman" panose="02020603050405020304" pitchFamily="18" charset="0"/>
                        <a:ea typeface="Calibri" panose="020F0502020204030204" pitchFamily="34" charset="0"/>
                      </a:endParaRPr>
                    </a:p>
                  </a:txBody>
                  <a:tcPr marL="79678" marR="79678" marT="0" marB="0"/>
                </a:tc>
                <a:tc>
                  <a:txBody>
                    <a:bodyPr/>
                    <a:lstStyle/>
                    <a:p>
                      <a:pPr indent="180340" algn="just">
                        <a:spcAft>
                          <a:spcPts val="0"/>
                        </a:spcAft>
                      </a:pPr>
                      <a:r>
                        <a:rPr lang="es-ES" sz="1100">
                          <a:solidFill>
                            <a:schemeClr val="tx1"/>
                          </a:solidFill>
                          <a:effectLst/>
                        </a:rPr>
                        <a:t>M. INTERNO AOAC978.10</a:t>
                      </a:r>
                      <a:endParaRPr lang="es-ES" sz="1100">
                        <a:solidFill>
                          <a:schemeClr val="tx1"/>
                        </a:solidFill>
                        <a:effectLst/>
                        <a:latin typeface="Times New Roman" panose="02020603050405020304" pitchFamily="18" charset="0"/>
                        <a:ea typeface="Calibri" panose="020F0502020204030204" pitchFamily="34" charset="0"/>
                      </a:endParaRPr>
                    </a:p>
                  </a:txBody>
                  <a:tcPr marL="79678" marR="79678" marT="0" marB="0"/>
                </a:tc>
                <a:extLst>
                  <a:ext uri="{0D108BD9-81ED-4DB2-BD59-A6C34878D82A}">
                    <a16:rowId xmlns:a16="http://schemas.microsoft.com/office/drawing/2014/main" val="10004"/>
                  </a:ext>
                </a:extLst>
              </a:tr>
              <a:tr h="255286">
                <a:tc>
                  <a:txBody>
                    <a:bodyPr/>
                    <a:lstStyle/>
                    <a:p>
                      <a:pPr indent="180340" algn="just">
                        <a:spcAft>
                          <a:spcPts val="0"/>
                        </a:spcAft>
                      </a:pPr>
                      <a:r>
                        <a:rPr lang="es-ES" sz="1100">
                          <a:solidFill>
                            <a:schemeClr val="tx1"/>
                          </a:solidFill>
                          <a:effectLst/>
                        </a:rPr>
                        <a:t>Proteína dumas</a:t>
                      </a:r>
                      <a:endParaRPr lang="es-ES" sz="1100">
                        <a:solidFill>
                          <a:schemeClr val="tx1"/>
                        </a:solidFill>
                        <a:effectLst/>
                        <a:latin typeface="Times New Roman" panose="02020603050405020304" pitchFamily="18" charset="0"/>
                        <a:ea typeface="Calibri" panose="020F0502020204030204" pitchFamily="34" charset="0"/>
                      </a:endParaRPr>
                    </a:p>
                  </a:txBody>
                  <a:tcPr marL="79678" marR="79678" marT="0" marB="0"/>
                </a:tc>
                <a:tc>
                  <a:txBody>
                    <a:bodyPr/>
                    <a:lstStyle/>
                    <a:p>
                      <a:pPr indent="180340" algn="just">
                        <a:spcAft>
                          <a:spcPts val="0"/>
                        </a:spcAft>
                      </a:pPr>
                      <a:r>
                        <a:rPr lang="es-ES" sz="1100">
                          <a:solidFill>
                            <a:schemeClr val="tx1"/>
                          </a:solidFill>
                          <a:effectLst/>
                        </a:rPr>
                        <a:t>SE.MI (INEN 340)</a:t>
                      </a:r>
                      <a:endParaRPr lang="es-ES" sz="1100">
                        <a:solidFill>
                          <a:schemeClr val="tx1"/>
                        </a:solidFill>
                        <a:effectLst/>
                        <a:latin typeface="Times New Roman" panose="02020603050405020304" pitchFamily="18" charset="0"/>
                        <a:ea typeface="Calibri" panose="020F0502020204030204" pitchFamily="34" charset="0"/>
                      </a:endParaRPr>
                    </a:p>
                  </a:txBody>
                  <a:tcPr marL="79678" marR="79678" marT="0" marB="0"/>
                </a:tc>
                <a:extLst>
                  <a:ext uri="{0D108BD9-81ED-4DB2-BD59-A6C34878D82A}">
                    <a16:rowId xmlns:a16="http://schemas.microsoft.com/office/drawing/2014/main" val="10005"/>
                  </a:ext>
                </a:extLst>
              </a:tr>
              <a:tr h="255286">
                <a:tc>
                  <a:txBody>
                    <a:bodyPr/>
                    <a:lstStyle/>
                    <a:p>
                      <a:pPr indent="180340" algn="just">
                        <a:spcAft>
                          <a:spcPts val="0"/>
                        </a:spcAft>
                      </a:pPr>
                      <a:r>
                        <a:rPr lang="es-ES" sz="1100">
                          <a:solidFill>
                            <a:schemeClr val="tx1"/>
                          </a:solidFill>
                          <a:effectLst/>
                        </a:rPr>
                        <a:t>Sodio</a:t>
                      </a:r>
                      <a:endParaRPr lang="es-ES" sz="1100">
                        <a:solidFill>
                          <a:schemeClr val="tx1"/>
                        </a:solidFill>
                        <a:effectLst/>
                        <a:latin typeface="Times New Roman" panose="02020603050405020304" pitchFamily="18" charset="0"/>
                        <a:ea typeface="Calibri" panose="020F0502020204030204" pitchFamily="34" charset="0"/>
                      </a:endParaRPr>
                    </a:p>
                  </a:txBody>
                  <a:tcPr marL="79678" marR="79678" marT="0" marB="0"/>
                </a:tc>
                <a:tc>
                  <a:txBody>
                    <a:bodyPr/>
                    <a:lstStyle/>
                    <a:p>
                      <a:pPr indent="180340" algn="just">
                        <a:spcAft>
                          <a:spcPts val="0"/>
                        </a:spcAft>
                      </a:pPr>
                      <a:r>
                        <a:rPr lang="es-ES" sz="1100">
                          <a:solidFill>
                            <a:schemeClr val="tx1"/>
                          </a:solidFill>
                          <a:effectLst/>
                        </a:rPr>
                        <a:t>SEIN-MIN (AOAC 999.11)</a:t>
                      </a:r>
                      <a:endParaRPr lang="es-ES" sz="1100">
                        <a:solidFill>
                          <a:schemeClr val="tx1"/>
                        </a:solidFill>
                        <a:effectLst/>
                        <a:latin typeface="Times New Roman" panose="02020603050405020304" pitchFamily="18" charset="0"/>
                        <a:ea typeface="Calibri" panose="020F0502020204030204" pitchFamily="34" charset="0"/>
                      </a:endParaRPr>
                    </a:p>
                  </a:txBody>
                  <a:tcPr marL="79678" marR="79678" marT="0" marB="0"/>
                </a:tc>
                <a:extLst>
                  <a:ext uri="{0D108BD9-81ED-4DB2-BD59-A6C34878D82A}">
                    <a16:rowId xmlns:a16="http://schemas.microsoft.com/office/drawing/2014/main" val="10006"/>
                  </a:ext>
                </a:extLst>
              </a:tr>
              <a:tr h="255286">
                <a:tc>
                  <a:txBody>
                    <a:bodyPr/>
                    <a:lstStyle/>
                    <a:p>
                      <a:pPr indent="180340" algn="just">
                        <a:spcAft>
                          <a:spcPts val="0"/>
                        </a:spcAft>
                      </a:pPr>
                      <a:r>
                        <a:rPr lang="es-ES" sz="1100">
                          <a:solidFill>
                            <a:schemeClr val="tx1"/>
                          </a:solidFill>
                          <a:effectLst/>
                        </a:rPr>
                        <a:t>Azucares totales – hplc</a:t>
                      </a:r>
                      <a:endParaRPr lang="es-ES" sz="1100">
                        <a:solidFill>
                          <a:schemeClr val="tx1"/>
                        </a:solidFill>
                        <a:effectLst/>
                        <a:latin typeface="Times New Roman" panose="02020603050405020304" pitchFamily="18" charset="0"/>
                        <a:ea typeface="Calibri" panose="020F0502020204030204" pitchFamily="34" charset="0"/>
                      </a:endParaRPr>
                    </a:p>
                  </a:txBody>
                  <a:tcPr marL="79678" marR="79678" marT="0" marB="0"/>
                </a:tc>
                <a:tc>
                  <a:txBody>
                    <a:bodyPr/>
                    <a:lstStyle/>
                    <a:p>
                      <a:pPr indent="180340" algn="just">
                        <a:spcAft>
                          <a:spcPts val="0"/>
                        </a:spcAft>
                      </a:pPr>
                      <a:r>
                        <a:rPr lang="es-ES" sz="1100">
                          <a:solidFill>
                            <a:schemeClr val="tx1"/>
                          </a:solidFill>
                          <a:effectLst/>
                        </a:rPr>
                        <a:t>HPLC</a:t>
                      </a:r>
                      <a:endParaRPr lang="es-ES" sz="1100">
                        <a:solidFill>
                          <a:schemeClr val="tx1"/>
                        </a:solidFill>
                        <a:effectLst/>
                        <a:latin typeface="Times New Roman" panose="02020603050405020304" pitchFamily="18" charset="0"/>
                        <a:ea typeface="Calibri" panose="020F0502020204030204" pitchFamily="34" charset="0"/>
                      </a:endParaRPr>
                    </a:p>
                  </a:txBody>
                  <a:tcPr marL="79678" marR="79678" marT="0" marB="0"/>
                </a:tc>
                <a:extLst>
                  <a:ext uri="{0D108BD9-81ED-4DB2-BD59-A6C34878D82A}">
                    <a16:rowId xmlns:a16="http://schemas.microsoft.com/office/drawing/2014/main" val="10007"/>
                  </a:ext>
                </a:extLst>
              </a:tr>
              <a:tr h="255286">
                <a:tc>
                  <a:txBody>
                    <a:bodyPr/>
                    <a:lstStyle/>
                    <a:p>
                      <a:pPr indent="180340" algn="just">
                        <a:spcAft>
                          <a:spcPts val="0"/>
                        </a:spcAft>
                      </a:pPr>
                      <a:r>
                        <a:rPr lang="es-ES" sz="1100">
                          <a:solidFill>
                            <a:schemeClr val="tx1"/>
                          </a:solidFill>
                          <a:effectLst/>
                        </a:rPr>
                        <a:t>Calcio a.a</a:t>
                      </a:r>
                      <a:endParaRPr lang="es-ES" sz="1100">
                        <a:solidFill>
                          <a:schemeClr val="tx1"/>
                        </a:solidFill>
                        <a:effectLst/>
                        <a:latin typeface="Times New Roman" panose="02020603050405020304" pitchFamily="18" charset="0"/>
                        <a:ea typeface="Calibri" panose="020F0502020204030204" pitchFamily="34" charset="0"/>
                      </a:endParaRPr>
                    </a:p>
                  </a:txBody>
                  <a:tcPr marL="79678" marR="79678" marT="0" marB="0"/>
                </a:tc>
                <a:tc>
                  <a:txBody>
                    <a:bodyPr/>
                    <a:lstStyle/>
                    <a:p>
                      <a:pPr indent="180340" algn="just">
                        <a:spcAft>
                          <a:spcPts val="0"/>
                        </a:spcAft>
                      </a:pPr>
                      <a:r>
                        <a:rPr lang="es-ES" sz="1100">
                          <a:solidFill>
                            <a:schemeClr val="tx1"/>
                          </a:solidFill>
                          <a:effectLst/>
                        </a:rPr>
                        <a:t>A. ATOMICA</a:t>
                      </a:r>
                      <a:endParaRPr lang="es-ES" sz="1100">
                        <a:solidFill>
                          <a:schemeClr val="tx1"/>
                        </a:solidFill>
                        <a:effectLst/>
                        <a:latin typeface="Times New Roman" panose="02020603050405020304" pitchFamily="18" charset="0"/>
                        <a:ea typeface="Calibri" panose="020F0502020204030204" pitchFamily="34" charset="0"/>
                      </a:endParaRPr>
                    </a:p>
                  </a:txBody>
                  <a:tcPr marL="79678" marR="79678" marT="0" marB="0"/>
                </a:tc>
                <a:extLst>
                  <a:ext uri="{0D108BD9-81ED-4DB2-BD59-A6C34878D82A}">
                    <a16:rowId xmlns:a16="http://schemas.microsoft.com/office/drawing/2014/main" val="10008"/>
                  </a:ext>
                </a:extLst>
              </a:tr>
              <a:tr h="255286">
                <a:tc>
                  <a:txBody>
                    <a:bodyPr/>
                    <a:lstStyle/>
                    <a:p>
                      <a:pPr indent="180340" algn="just">
                        <a:spcAft>
                          <a:spcPts val="0"/>
                        </a:spcAft>
                      </a:pPr>
                      <a:r>
                        <a:rPr lang="es-ES" sz="1100">
                          <a:solidFill>
                            <a:schemeClr val="tx1"/>
                          </a:solidFill>
                          <a:effectLst/>
                        </a:rPr>
                        <a:t>Humedad</a:t>
                      </a:r>
                      <a:endParaRPr lang="es-ES" sz="1100">
                        <a:solidFill>
                          <a:schemeClr val="tx1"/>
                        </a:solidFill>
                        <a:effectLst/>
                        <a:latin typeface="Times New Roman" panose="02020603050405020304" pitchFamily="18" charset="0"/>
                        <a:ea typeface="Calibri" panose="020F0502020204030204" pitchFamily="34" charset="0"/>
                      </a:endParaRPr>
                    </a:p>
                  </a:txBody>
                  <a:tcPr marL="79678" marR="79678" marT="0" marB="0"/>
                </a:tc>
                <a:tc>
                  <a:txBody>
                    <a:bodyPr/>
                    <a:lstStyle/>
                    <a:p>
                      <a:pPr indent="180340" algn="just">
                        <a:spcAft>
                          <a:spcPts val="0"/>
                        </a:spcAft>
                      </a:pPr>
                      <a:r>
                        <a:rPr lang="es-ES" sz="1100">
                          <a:solidFill>
                            <a:schemeClr val="tx1"/>
                          </a:solidFill>
                          <a:effectLst/>
                        </a:rPr>
                        <a:t>SE.MI (INEN 340)</a:t>
                      </a:r>
                      <a:endParaRPr lang="es-ES" sz="1100">
                        <a:solidFill>
                          <a:schemeClr val="tx1"/>
                        </a:solidFill>
                        <a:effectLst/>
                        <a:latin typeface="Times New Roman" panose="02020603050405020304" pitchFamily="18" charset="0"/>
                        <a:ea typeface="Calibri" panose="020F0502020204030204" pitchFamily="34" charset="0"/>
                      </a:endParaRPr>
                    </a:p>
                  </a:txBody>
                  <a:tcPr marL="79678" marR="79678" marT="0" marB="0"/>
                </a:tc>
                <a:extLst>
                  <a:ext uri="{0D108BD9-81ED-4DB2-BD59-A6C34878D82A}">
                    <a16:rowId xmlns:a16="http://schemas.microsoft.com/office/drawing/2014/main" val="10009"/>
                  </a:ext>
                </a:extLst>
              </a:tr>
              <a:tr h="255286">
                <a:tc>
                  <a:txBody>
                    <a:bodyPr/>
                    <a:lstStyle/>
                    <a:p>
                      <a:pPr indent="180340" algn="just">
                        <a:spcAft>
                          <a:spcPts val="0"/>
                        </a:spcAft>
                      </a:pPr>
                      <a:r>
                        <a:rPr lang="es-ES" sz="1100">
                          <a:solidFill>
                            <a:schemeClr val="tx1"/>
                          </a:solidFill>
                          <a:effectLst/>
                        </a:rPr>
                        <a:t>Ceniza</a:t>
                      </a:r>
                      <a:endParaRPr lang="es-ES" sz="1100">
                        <a:solidFill>
                          <a:schemeClr val="tx1"/>
                        </a:solidFill>
                        <a:effectLst/>
                        <a:latin typeface="Times New Roman" panose="02020603050405020304" pitchFamily="18" charset="0"/>
                        <a:ea typeface="Calibri" panose="020F0502020204030204" pitchFamily="34" charset="0"/>
                      </a:endParaRPr>
                    </a:p>
                  </a:txBody>
                  <a:tcPr marL="79678" marR="79678" marT="0" marB="0"/>
                </a:tc>
                <a:tc>
                  <a:txBody>
                    <a:bodyPr/>
                    <a:lstStyle/>
                    <a:p>
                      <a:pPr indent="180340" algn="just">
                        <a:spcAft>
                          <a:spcPts val="0"/>
                        </a:spcAft>
                      </a:pPr>
                      <a:r>
                        <a:rPr lang="es-ES" sz="1100">
                          <a:solidFill>
                            <a:schemeClr val="tx1"/>
                          </a:solidFill>
                          <a:effectLst/>
                        </a:rPr>
                        <a:t>SE.MI</a:t>
                      </a:r>
                      <a:endParaRPr lang="es-ES" sz="1100">
                        <a:solidFill>
                          <a:schemeClr val="tx1"/>
                        </a:solidFill>
                        <a:effectLst/>
                        <a:latin typeface="Times New Roman" panose="02020603050405020304" pitchFamily="18" charset="0"/>
                        <a:ea typeface="Calibri" panose="020F0502020204030204" pitchFamily="34" charset="0"/>
                      </a:endParaRPr>
                    </a:p>
                  </a:txBody>
                  <a:tcPr marL="79678" marR="79678" marT="0" marB="0"/>
                </a:tc>
                <a:extLst>
                  <a:ext uri="{0D108BD9-81ED-4DB2-BD59-A6C34878D82A}">
                    <a16:rowId xmlns:a16="http://schemas.microsoft.com/office/drawing/2014/main" val="10010"/>
                  </a:ext>
                </a:extLst>
              </a:tr>
              <a:tr h="255286">
                <a:tc>
                  <a:txBody>
                    <a:bodyPr/>
                    <a:lstStyle/>
                    <a:p>
                      <a:pPr indent="180340" algn="just">
                        <a:spcAft>
                          <a:spcPts val="0"/>
                        </a:spcAft>
                      </a:pPr>
                      <a:r>
                        <a:rPr lang="es-ES" sz="1100">
                          <a:solidFill>
                            <a:schemeClr val="tx1"/>
                          </a:solidFill>
                          <a:effectLst/>
                        </a:rPr>
                        <a:t>Hierro</a:t>
                      </a:r>
                      <a:endParaRPr lang="es-ES" sz="1100">
                        <a:solidFill>
                          <a:schemeClr val="tx1"/>
                        </a:solidFill>
                        <a:effectLst/>
                        <a:latin typeface="Times New Roman" panose="02020603050405020304" pitchFamily="18" charset="0"/>
                        <a:ea typeface="Calibri" panose="020F0502020204030204" pitchFamily="34" charset="0"/>
                      </a:endParaRPr>
                    </a:p>
                  </a:txBody>
                  <a:tcPr marL="79678" marR="79678" marT="0" marB="0"/>
                </a:tc>
                <a:tc>
                  <a:txBody>
                    <a:bodyPr/>
                    <a:lstStyle/>
                    <a:p>
                      <a:pPr indent="180340" algn="just">
                        <a:spcAft>
                          <a:spcPts val="0"/>
                        </a:spcAft>
                      </a:pPr>
                      <a:r>
                        <a:rPr lang="es-ES" sz="1100">
                          <a:solidFill>
                            <a:schemeClr val="tx1"/>
                          </a:solidFill>
                          <a:effectLst/>
                        </a:rPr>
                        <a:t>SEF-MIN AOAC 999.11</a:t>
                      </a:r>
                      <a:endParaRPr lang="es-ES" sz="1100">
                        <a:solidFill>
                          <a:schemeClr val="tx1"/>
                        </a:solidFill>
                        <a:effectLst/>
                        <a:latin typeface="Times New Roman" panose="02020603050405020304" pitchFamily="18" charset="0"/>
                        <a:ea typeface="Calibri" panose="020F0502020204030204" pitchFamily="34" charset="0"/>
                      </a:endParaRPr>
                    </a:p>
                  </a:txBody>
                  <a:tcPr marL="79678" marR="79678" marT="0" marB="0"/>
                </a:tc>
                <a:extLst>
                  <a:ext uri="{0D108BD9-81ED-4DB2-BD59-A6C34878D82A}">
                    <a16:rowId xmlns:a16="http://schemas.microsoft.com/office/drawing/2014/main" val="10011"/>
                  </a:ext>
                </a:extLst>
              </a:tr>
              <a:tr h="255286">
                <a:tc>
                  <a:txBody>
                    <a:bodyPr/>
                    <a:lstStyle/>
                    <a:p>
                      <a:pPr indent="180340" algn="just">
                        <a:spcAft>
                          <a:spcPts val="0"/>
                        </a:spcAft>
                      </a:pPr>
                      <a:r>
                        <a:rPr lang="es-ES" sz="1100">
                          <a:solidFill>
                            <a:schemeClr val="tx1"/>
                          </a:solidFill>
                          <a:effectLst/>
                        </a:rPr>
                        <a:t>Ácidos grasos saturados</a:t>
                      </a:r>
                      <a:endParaRPr lang="es-ES" sz="1100">
                        <a:solidFill>
                          <a:schemeClr val="tx1"/>
                        </a:solidFill>
                        <a:effectLst/>
                        <a:latin typeface="Times New Roman" panose="02020603050405020304" pitchFamily="18" charset="0"/>
                        <a:ea typeface="Calibri" panose="020F0502020204030204" pitchFamily="34" charset="0"/>
                      </a:endParaRPr>
                    </a:p>
                  </a:txBody>
                  <a:tcPr marL="79678" marR="79678" marT="0" marB="0"/>
                </a:tc>
                <a:tc>
                  <a:txBody>
                    <a:bodyPr/>
                    <a:lstStyle/>
                    <a:p>
                      <a:pPr indent="180340" algn="just">
                        <a:spcAft>
                          <a:spcPts val="0"/>
                        </a:spcAft>
                      </a:pPr>
                      <a:r>
                        <a:rPr lang="es-ES" sz="1100">
                          <a:solidFill>
                            <a:schemeClr val="tx1"/>
                          </a:solidFill>
                          <a:effectLst/>
                        </a:rPr>
                        <a:t>SEIN-PL1 (AOAC 963.22)</a:t>
                      </a:r>
                      <a:endParaRPr lang="es-ES" sz="1100">
                        <a:solidFill>
                          <a:schemeClr val="tx1"/>
                        </a:solidFill>
                        <a:effectLst/>
                        <a:latin typeface="Times New Roman" panose="02020603050405020304" pitchFamily="18" charset="0"/>
                        <a:ea typeface="Calibri" panose="020F0502020204030204" pitchFamily="34" charset="0"/>
                      </a:endParaRPr>
                    </a:p>
                  </a:txBody>
                  <a:tcPr marL="79678" marR="79678" marT="0" marB="0"/>
                </a:tc>
                <a:extLst>
                  <a:ext uri="{0D108BD9-81ED-4DB2-BD59-A6C34878D82A}">
                    <a16:rowId xmlns:a16="http://schemas.microsoft.com/office/drawing/2014/main" val="10012"/>
                  </a:ext>
                </a:extLst>
              </a:tr>
              <a:tr h="255286">
                <a:tc>
                  <a:txBody>
                    <a:bodyPr/>
                    <a:lstStyle/>
                    <a:p>
                      <a:pPr indent="180340" algn="just">
                        <a:spcAft>
                          <a:spcPts val="0"/>
                        </a:spcAft>
                      </a:pPr>
                      <a:r>
                        <a:rPr lang="es-ES" sz="1100">
                          <a:solidFill>
                            <a:schemeClr val="tx1"/>
                          </a:solidFill>
                          <a:effectLst/>
                        </a:rPr>
                        <a:t>Grasa total </a:t>
                      </a:r>
                      <a:endParaRPr lang="es-ES" sz="1100">
                        <a:solidFill>
                          <a:schemeClr val="tx1"/>
                        </a:solidFill>
                        <a:effectLst/>
                        <a:latin typeface="Times New Roman" panose="02020603050405020304" pitchFamily="18" charset="0"/>
                        <a:ea typeface="Calibri" panose="020F0502020204030204" pitchFamily="34" charset="0"/>
                      </a:endParaRPr>
                    </a:p>
                  </a:txBody>
                  <a:tcPr marL="79678" marR="79678" marT="0" marB="0"/>
                </a:tc>
                <a:tc>
                  <a:txBody>
                    <a:bodyPr/>
                    <a:lstStyle/>
                    <a:p>
                      <a:pPr indent="180340" algn="just">
                        <a:spcAft>
                          <a:spcPts val="0"/>
                        </a:spcAft>
                      </a:pPr>
                      <a:r>
                        <a:rPr lang="es-ES" sz="1100">
                          <a:solidFill>
                            <a:schemeClr val="tx1"/>
                          </a:solidFill>
                          <a:effectLst/>
                        </a:rPr>
                        <a:t>SEF-G AOAC 989.05</a:t>
                      </a:r>
                      <a:endParaRPr lang="es-ES" sz="1100">
                        <a:solidFill>
                          <a:schemeClr val="tx1"/>
                        </a:solidFill>
                        <a:effectLst/>
                        <a:latin typeface="Times New Roman" panose="02020603050405020304" pitchFamily="18" charset="0"/>
                        <a:ea typeface="Calibri" panose="020F0502020204030204" pitchFamily="34" charset="0"/>
                      </a:endParaRPr>
                    </a:p>
                  </a:txBody>
                  <a:tcPr marL="79678" marR="79678" marT="0" marB="0"/>
                </a:tc>
                <a:extLst>
                  <a:ext uri="{0D108BD9-81ED-4DB2-BD59-A6C34878D82A}">
                    <a16:rowId xmlns:a16="http://schemas.microsoft.com/office/drawing/2014/main" val="10013"/>
                  </a:ext>
                </a:extLst>
              </a:tr>
              <a:tr h="255286">
                <a:tc>
                  <a:txBody>
                    <a:bodyPr/>
                    <a:lstStyle/>
                    <a:p>
                      <a:pPr indent="180340" algn="just">
                        <a:spcAft>
                          <a:spcPts val="0"/>
                        </a:spcAft>
                      </a:pPr>
                      <a:r>
                        <a:rPr lang="es-ES" sz="1100">
                          <a:solidFill>
                            <a:schemeClr val="tx1"/>
                          </a:solidFill>
                          <a:effectLst/>
                        </a:rPr>
                        <a:t>Colesterol cg</a:t>
                      </a:r>
                      <a:endParaRPr lang="es-ES" sz="1100">
                        <a:solidFill>
                          <a:schemeClr val="tx1"/>
                        </a:solidFill>
                        <a:effectLst/>
                        <a:latin typeface="Times New Roman" panose="02020603050405020304" pitchFamily="18" charset="0"/>
                        <a:ea typeface="Calibri" panose="020F0502020204030204" pitchFamily="34" charset="0"/>
                      </a:endParaRPr>
                    </a:p>
                  </a:txBody>
                  <a:tcPr marL="79678" marR="79678" marT="0" marB="0"/>
                </a:tc>
                <a:tc>
                  <a:txBody>
                    <a:bodyPr/>
                    <a:lstStyle/>
                    <a:p>
                      <a:pPr indent="180340" algn="just">
                        <a:spcAft>
                          <a:spcPts val="0"/>
                        </a:spcAft>
                      </a:pPr>
                      <a:r>
                        <a:rPr lang="es-ES" sz="1100" dirty="0">
                          <a:solidFill>
                            <a:schemeClr val="tx1"/>
                          </a:solidFill>
                          <a:effectLst/>
                        </a:rPr>
                        <a:t>SEIN-CL1 (AOAC 994.10)</a:t>
                      </a:r>
                      <a:endParaRPr lang="es-ES" sz="1100" dirty="0">
                        <a:solidFill>
                          <a:schemeClr val="tx1"/>
                        </a:solidFill>
                        <a:effectLst/>
                        <a:latin typeface="Times New Roman" panose="02020603050405020304" pitchFamily="18" charset="0"/>
                        <a:ea typeface="Calibri" panose="020F0502020204030204" pitchFamily="34" charset="0"/>
                      </a:endParaRPr>
                    </a:p>
                  </a:txBody>
                  <a:tcPr marL="79678" marR="79678" marT="0" marB="0"/>
                </a:tc>
                <a:extLst>
                  <a:ext uri="{0D108BD9-81ED-4DB2-BD59-A6C34878D82A}">
                    <a16:rowId xmlns:a16="http://schemas.microsoft.com/office/drawing/2014/main" val="10014"/>
                  </a:ext>
                </a:extLst>
              </a:tr>
            </a:tbl>
          </a:graphicData>
        </a:graphic>
      </p:graphicFrame>
      <p:sp>
        <p:nvSpPr>
          <p:cNvPr id="12" name="Título 8"/>
          <p:cNvSpPr txBox="1">
            <a:spLocks/>
          </p:cNvSpPr>
          <p:nvPr/>
        </p:nvSpPr>
        <p:spPr>
          <a:xfrm>
            <a:off x="5934635" y="-149172"/>
            <a:ext cx="5181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lgn="ctr"/>
            <a:r>
              <a:rPr lang="es-ES" sz="2800" b="1" dirty="0">
                <a:latin typeface="Times New Roman" panose="02020603050405020304" pitchFamily="18" charset="0"/>
                <a:cs typeface="Times New Roman" panose="02020603050405020304" pitchFamily="18" charset="0"/>
              </a:rPr>
              <a:t>Estabilidad Microbiana</a:t>
            </a:r>
          </a:p>
        </p:txBody>
      </p:sp>
      <p:sp>
        <p:nvSpPr>
          <p:cNvPr id="15" name="Rectángulo 14"/>
          <p:cNvSpPr/>
          <p:nvPr/>
        </p:nvSpPr>
        <p:spPr>
          <a:xfrm>
            <a:off x="5898780" y="921982"/>
            <a:ext cx="6096000" cy="4278094"/>
          </a:xfrm>
          <a:prstGeom prst="rect">
            <a:avLst/>
          </a:prstGeom>
        </p:spPr>
        <p:txBody>
          <a:bodyPr>
            <a:spAutoFit/>
          </a:bodyPr>
          <a:lstStyle/>
          <a:p>
            <a:pPr algn="just">
              <a:lnSpc>
                <a:spcPct val="200000"/>
              </a:lnSpc>
              <a:spcAft>
                <a:spcPts val="800"/>
              </a:spcAft>
            </a:pPr>
            <a:r>
              <a:rPr lang="es-ES" dirty="0">
                <a:latin typeface="Times New Roman" panose="02020603050405020304" pitchFamily="18" charset="0"/>
                <a:ea typeface="Calibri" panose="020F0502020204030204" pitchFamily="34" charset="0"/>
                <a:cs typeface="Times New Roman" panose="02020603050405020304" pitchFamily="18" charset="0"/>
              </a:rPr>
              <a:t>Las variables que fueron tomadas en cuenta para esta investigación fueron: </a:t>
            </a:r>
          </a:p>
          <a:p>
            <a:pPr marL="742950" lvl="1" indent="-285750" algn="just">
              <a:lnSpc>
                <a:spcPct val="200000"/>
              </a:lnSpc>
              <a:spcAft>
                <a:spcPts val="800"/>
              </a:spcAft>
              <a:buFont typeface="Wingdings" panose="05000000000000000000" pitchFamily="2" charset="2"/>
              <a:buChar char="Ø"/>
            </a:pPr>
            <a:r>
              <a:rPr lang="es-ES" dirty="0">
                <a:latin typeface="Times New Roman" panose="02020603050405020304" pitchFamily="18" charset="0"/>
                <a:ea typeface="Calibri" panose="020F0502020204030204" pitchFamily="34" charset="0"/>
                <a:cs typeface="Times New Roman" panose="02020603050405020304" pitchFamily="18" charset="0"/>
              </a:rPr>
              <a:t>Aerobios norma NTE INEN1529-5:2006</a:t>
            </a:r>
          </a:p>
          <a:p>
            <a:pPr marL="742950" lvl="1" indent="-285750" algn="just">
              <a:lnSpc>
                <a:spcPct val="200000"/>
              </a:lnSpc>
              <a:spcAft>
                <a:spcPts val="800"/>
              </a:spcAft>
              <a:buFont typeface="Wingdings" panose="05000000000000000000" pitchFamily="2" charset="2"/>
              <a:buChar char="Ø"/>
            </a:pPr>
            <a:r>
              <a:rPr lang="es-ES" dirty="0">
                <a:latin typeface="Times New Roman" panose="02020603050405020304" pitchFamily="18" charset="0"/>
                <a:ea typeface="Calibri" panose="020F0502020204030204" pitchFamily="34" charset="0"/>
                <a:cs typeface="Times New Roman" panose="02020603050405020304" pitchFamily="18" charset="0"/>
              </a:rPr>
              <a:t>Coliformes totales con el método SEM-PC AOAC 991.14</a:t>
            </a:r>
          </a:p>
          <a:p>
            <a:pPr marL="742950" lvl="1" indent="-285750" algn="just">
              <a:lnSpc>
                <a:spcPct val="200000"/>
              </a:lnSpc>
              <a:spcAft>
                <a:spcPts val="800"/>
              </a:spcAft>
              <a:buFont typeface="Wingdings" panose="05000000000000000000" pitchFamily="2" charset="2"/>
              <a:buChar char="Ø"/>
            </a:pPr>
            <a:r>
              <a:rPr lang="es-ES" dirty="0">
                <a:latin typeface="Times New Roman" panose="02020603050405020304" pitchFamily="18" charset="0"/>
                <a:ea typeface="Calibri" panose="020F0502020204030204" pitchFamily="34" charset="0"/>
                <a:cs typeface="Times New Roman" panose="02020603050405020304" pitchFamily="18" charset="0"/>
              </a:rPr>
              <a:t>Mohos y levaduras con la técnica </a:t>
            </a:r>
            <a:r>
              <a:rPr lang="es-ES" dirty="0" err="1">
                <a:latin typeface="Times New Roman" panose="02020603050405020304" pitchFamily="18" charset="0"/>
                <a:ea typeface="Calibri" panose="020F0502020204030204" pitchFamily="34" charset="0"/>
                <a:cs typeface="Times New Roman" panose="02020603050405020304" pitchFamily="18" charset="0"/>
              </a:rPr>
              <a:t>MyL</a:t>
            </a:r>
            <a:r>
              <a:rPr lang="es-ES" dirty="0">
                <a:latin typeface="Times New Roman" panose="02020603050405020304" pitchFamily="18" charset="0"/>
                <a:ea typeface="Calibri" panose="020F0502020204030204" pitchFamily="34" charset="0"/>
                <a:cs typeface="Times New Roman" panose="02020603050405020304" pitchFamily="18" charset="0"/>
              </a:rPr>
              <a:t> RAPIDO AOAC 2014.05.</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6721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8943" y="45066"/>
            <a:ext cx="10515600" cy="1325563"/>
          </a:xfrm>
        </p:spPr>
        <p:txBody>
          <a:bodyPr/>
          <a:lstStyle/>
          <a:p>
            <a:r>
              <a:rPr lang="es-ES" b="1" dirty="0">
                <a:latin typeface="Times New Roman" pitchFamily="18" charset="0"/>
                <a:cs typeface="Times New Roman" pitchFamily="18" charset="0"/>
              </a:rPr>
              <a:t>RESULTADOS  Y DISCUSIÓN</a:t>
            </a:r>
            <a:endParaRPr lang="es-ES" dirty="0"/>
          </a:p>
        </p:txBody>
      </p:sp>
      <p:sp>
        <p:nvSpPr>
          <p:cNvPr id="3" name="Marcador de contenido 2"/>
          <p:cNvSpPr>
            <a:spLocks noGrp="1"/>
          </p:cNvSpPr>
          <p:nvPr>
            <p:ph sz="half" idx="1"/>
          </p:nvPr>
        </p:nvSpPr>
        <p:spPr>
          <a:xfrm>
            <a:off x="258184" y="1529408"/>
            <a:ext cx="5761616" cy="1342581"/>
          </a:xfrm>
        </p:spPr>
        <p:txBody>
          <a:bodyPr>
            <a:normAutofit lnSpcReduction="10000"/>
          </a:bodyPr>
          <a:lstStyle/>
          <a:p>
            <a:r>
              <a:rPr lang="es-ES" sz="2400" dirty="0">
                <a:latin typeface="Times New Roman" panose="02020603050405020304" pitchFamily="18" charset="0"/>
                <a:cs typeface="Times New Roman" panose="02020603050405020304" pitchFamily="18" charset="0"/>
              </a:rPr>
              <a:t>La variable color presentó diferencias significativas (F</a:t>
            </a:r>
            <a:r>
              <a:rPr lang="es-ES" sz="2400" baseline="-25000" dirty="0">
                <a:latin typeface="Times New Roman" panose="02020603050405020304" pitchFamily="18" charset="0"/>
                <a:cs typeface="Times New Roman" panose="02020603050405020304" pitchFamily="18" charset="0"/>
              </a:rPr>
              <a:t>7,221 </a:t>
            </a:r>
            <a:r>
              <a:rPr lang="es-ES" sz="2400" dirty="0">
                <a:latin typeface="Times New Roman" panose="02020603050405020304" pitchFamily="18" charset="0"/>
                <a:cs typeface="Times New Roman" panose="02020603050405020304" pitchFamily="18" charset="0"/>
              </a:rPr>
              <a:t>= 19,38; p=&lt;0,0001) al realizar la prueba de </a:t>
            </a:r>
            <a:r>
              <a:rPr lang="es-ES" sz="2400" dirty="0" err="1">
                <a:latin typeface="Times New Roman" panose="02020603050405020304" pitchFamily="18" charset="0"/>
                <a:cs typeface="Times New Roman" panose="02020603050405020304" pitchFamily="18" charset="0"/>
              </a:rPr>
              <a:t>Tukey</a:t>
            </a:r>
            <a:r>
              <a:rPr lang="es-ES" sz="2400" dirty="0">
                <a:latin typeface="Times New Roman" panose="02020603050405020304" pitchFamily="18" charset="0"/>
                <a:cs typeface="Times New Roman" panose="02020603050405020304" pitchFamily="18" charset="0"/>
              </a:rPr>
              <a:t> al 95% de confianza con un valor p&lt;0.05.</a:t>
            </a:r>
          </a:p>
          <a:p>
            <a:endParaRPr lang="es-ES" dirty="0"/>
          </a:p>
        </p:txBody>
      </p:sp>
      <p:pic>
        <p:nvPicPr>
          <p:cNvPr id="5" name="Imagen 1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301137"/>
            <a:ext cx="12192000" cy="556863"/>
          </a:xfrm>
          <a:prstGeom prst="rect">
            <a:avLst/>
          </a:prstGeom>
        </p:spPr>
      </p:pic>
      <p:sp>
        <p:nvSpPr>
          <p:cNvPr id="6" name="Rectángulo 5"/>
          <p:cNvSpPr/>
          <p:nvPr/>
        </p:nvSpPr>
        <p:spPr>
          <a:xfrm>
            <a:off x="-633468" y="988492"/>
            <a:ext cx="2790608" cy="523220"/>
          </a:xfrm>
          <a:prstGeom prst="rect">
            <a:avLst/>
          </a:prstGeom>
        </p:spPr>
        <p:txBody>
          <a:bodyPr wrap="square">
            <a:spAutoFit/>
          </a:bodyPr>
          <a:lstStyle/>
          <a:p>
            <a:pPr lvl="2"/>
            <a:r>
              <a:rPr lang="es-ES" sz="2800" b="1" dirty="0">
                <a:latin typeface="Times New Roman" panose="02020603050405020304" pitchFamily="18" charset="0"/>
                <a:ea typeface="Times New Roman" panose="02020603050405020304" pitchFamily="18" charset="0"/>
              </a:rPr>
              <a:t>Color</a:t>
            </a:r>
            <a:endParaRPr lang="es-ES" sz="2400" b="1" dirty="0">
              <a:latin typeface="Times New Roman" panose="02020603050405020304" pitchFamily="18" charset="0"/>
              <a:ea typeface="Times New Roman" panose="02020603050405020304" pitchFamily="18" charset="0"/>
            </a:endParaRPr>
          </a:p>
        </p:txBody>
      </p:sp>
      <p:sp>
        <p:nvSpPr>
          <p:cNvPr id="8" name="Marcador de contenido 7"/>
          <p:cNvSpPr>
            <a:spLocks noGrp="1"/>
          </p:cNvSpPr>
          <p:nvPr>
            <p:ph sz="half" idx="2"/>
          </p:nvPr>
        </p:nvSpPr>
        <p:spPr>
          <a:xfrm>
            <a:off x="6300990" y="1632440"/>
            <a:ext cx="5573332" cy="4351338"/>
          </a:xfrm>
        </p:spPr>
        <p:txBody>
          <a:bodyPr>
            <a:normAutofit lnSpcReduction="10000"/>
          </a:bodyPr>
          <a:lstStyle/>
          <a:p>
            <a:r>
              <a:rPr lang="es-ES" dirty="0">
                <a:latin typeface="Times New Roman" panose="02020603050405020304" pitchFamily="18" charset="0"/>
                <a:cs typeface="Times New Roman" panose="02020603050405020304" pitchFamily="18" charset="0"/>
              </a:rPr>
              <a:t>La tabla indica que los tratamientos Mora/F1/ Pasteurizado, Mora/F2/ Pasteurizado  y Mora/F2/Químico presentan una media de 4,47 y 4,03, valores correspondientes a un color atractivo, característico a la fruta, diferenciándose con el resto de los tratamientos que presentaron un color apagado y diferente al característica de la fruta.</a:t>
            </a:r>
          </a:p>
          <a:p>
            <a:endParaRPr lang="es-ES" dirty="0"/>
          </a:p>
        </p:txBody>
      </p:sp>
      <p:pic>
        <p:nvPicPr>
          <p:cNvPr id="11" name="Imagen 10"/>
          <p:cNvPicPr>
            <a:picLocks noChangeAspect="1"/>
          </p:cNvPicPr>
          <p:nvPr/>
        </p:nvPicPr>
        <p:blipFill rotWithShape="1">
          <a:blip r:embed="rId3"/>
          <a:srcRect l="14473" t="25080" r="21198" b="23977"/>
          <a:stretch/>
        </p:blipFill>
        <p:spPr>
          <a:xfrm>
            <a:off x="258184" y="2794715"/>
            <a:ext cx="5995418" cy="2967380"/>
          </a:xfrm>
          <a:prstGeom prst="rect">
            <a:avLst/>
          </a:prstGeom>
        </p:spPr>
      </p:pic>
      <p:sp>
        <p:nvSpPr>
          <p:cNvPr id="4" name="3 Elipse"/>
          <p:cNvSpPr/>
          <p:nvPr/>
        </p:nvSpPr>
        <p:spPr>
          <a:xfrm>
            <a:off x="103636" y="3503054"/>
            <a:ext cx="4687303" cy="48939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noFill/>
            </a:endParaRPr>
          </a:p>
        </p:txBody>
      </p:sp>
    </p:spTree>
    <p:extLst>
      <p:ext uri="{BB962C8B-B14F-4D97-AF65-F5344CB8AC3E}">
        <p14:creationId xmlns:p14="http://schemas.microsoft.com/office/powerpoint/2010/main" val="4254951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3644" y="213735"/>
            <a:ext cx="10515600" cy="1325563"/>
          </a:xfrm>
        </p:spPr>
        <p:txBody>
          <a:bodyPr/>
          <a:lstStyle/>
          <a:p>
            <a:pPr lvl="2" algn="l" rtl="0">
              <a:lnSpc>
                <a:spcPct val="90000"/>
              </a:lnSpc>
              <a:spcBef>
                <a:spcPct val="0"/>
              </a:spcBef>
            </a:pPr>
            <a:r>
              <a:rPr lang="es-ES" sz="2800" b="1" dirty="0">
                <a:latin typeface="Times New Roman" panose="02020603050405020304" pitchFamily="18" charset="0"/>
                <a:cs typeface="Times New Roman" panose="02020603050405020304" pitchFamily="18" charset="0"/>
              </a:rPr>
              <a:t>Consistencia</a:t>
            </a:r>
            <a:br>
              <a:rPr lang="es-ES" sz="3200" b="1" dirty="0"/>
            </a:br>
            <a:endParaRPr lang="es-ES" dirty="0"/>
          </a:p>
        </p:txBody>
      </p:sp>
      <p:sp>
        <p:nvSpPr>
          <p:cNvPr id="3" name="Marcador de contenido 2"/>
          <p:cNvSpPr>
            <a:spLocks noGrp="1"/>
          </p:cNvSpPr>
          <p:nvPr>
            <p:ph sz="half" idx="1"/>
          </p:nvPr>
        </p:nvSpPr>
        <p:spPr>
          <a:xfrm>
            <a:off x="90884" y="1171379"/>
            <a:ext cx="5807148" cy="4351338"/>
          </a:xfrm>
        </p:spPr>
        <p:txBody>
          <a:bodyPr/>
          <a:lstStyle/>
          <a:p>
            <a:r>
              <a:rPr lang="es-ES" sz="2400" dirty="0"/>
              <a:t>La variable consistencia no presentó diferencias significativas (F</a:t>
            </a:r>
            <a:r>
              <a:rPr lang="es-ES" sz="2400" baseline="-25000" dirty="0"/>
              <a:t>7,142 </a:t>
            </a:r>
            <a:r>
              <a:rPr lang="es-ES" sz="2400" dirty="0"/>
              <a:t>= 1,63; p=0,1311) al realizar la prueba de </a:t>
            </a:r>
            <a:r>
              <a:rPr lang="es-ES" sz="2400" dirty="0" err="1"/>
              <a:t>Tukey</a:t>
            </a:r>
            <a:r>
              <a:rPr lang="es-ES" sz="2400" dirty="0"/>
              <a:t> al 95% de confianza con un valor p&lt;0.05. </a:t>
            </a:r>
          </a:p>
          <a:p>
            <a:endParaRPr lang="es-ES" dirty="0"/>
          </a:p>
        </p:txBody>
      </p:sp>
      <p:sp>
        <p:nvSpPr>
          <p:cNvPr id="4" name="Marcador de contenido 3"/>
          <p:cNvSpPr>
            <a:spLocks noGrp="1"/>
          </p:cNvSpPr>
          <p:nvPr>
            <p:ph sz="half" idx="2"/>
          </p:nvPr>
        </p:nvSpPr>
        <p:spPr/>
        <p:txBody>
          <a:bodyPr/>
          <a:lstStyle/>
          <a:p>
            <a:r>
              <a:rPr lang="es-ES" dirty="0"/>
              <a:t>El tratamiento Mora/F2/Pasteurizado presenta el valor más alto con un valor de 3,70 que nos indica una bebida que va de ligera a espesa. </a:t>
            </a:r>
          </a:p>
          <a:p>
            <a:pPr marL="0" indent="0">
              <a:buNone/>
            </a:pPr>
            <a:endParaRPr lang="es-ES" dirty="0"/>
          </a:p>
        </p:txBody>
      </p:sp>
      <p:pic>
        <p:nvPicPr>
          <p:cNvPr id="5" name="Imagen 1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301137"/>
            <a:ext cx="12192000" cy="556863"/>
          </a:xfrm>
          <a:prstGeom prst="rect">
            <a:avLst/>
          </a:prstGeom>
        </p:spPr>
      </p:pic>
      <p:pic>
        <p:nvPicPr>
          <p:cNvPr id="6" name="Imagen 5"/>
          <p:cNvPicPr>
            <a:picLocks noChangeAspect="1"/>
          </p:cNvPicPr>
          <p:nvPr/>
        </p:nvPicPr>
        <p:blipFill rotWithShape="1">
          <a:blip r:embed="rId3"/>
          <a:srcRect l="14866" t="38504" r="31915" b="21771"/>
          <a:stretch/>
        </p:blipFill>
        <p:spPr>
          <a:xfrm>
            <a:off x="221511" y="2655981"/>
            <a:ext cx="6144899" cy="2866736"/>
          </a:xfrm>
          <a:prstGeom prst="rect">
            <a:avLst/>
          </a:prstGeom>
        </p:spPr>
      </p:pic>
    </p:spTree>
    <p:extLst>
      <p:ext uri="{BB962C8B-B14F-4D97-AF65-F5344CB8AC3E}">
        <p14:creationId xmlns:p14="http://schemas.microsoft.com/office/powerpoint/2010/main" val="3612649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301137"/>
            <a:ext cx="12192000" cy="556863"/>
          </a:xfrm>
          <a:prstGeom prst="rect">
            <a:avLst/>
          </a:prstGeom>
          <a:ln>
            <a:solidFill>
              <a:schemeClr val="accent2">
                <a:lumMod val="50000"/>
              </a:schemeClr>
            </a:solidFill>
          </a:ln>
        </p:spPr>
      </p:pic>
      <p:sp>
        <p:nvSpPr>
          <p:cNvPr id="3" name="2 Título"/>
          <p:cNvSpPr>
            <a:spLocks noGrp="1"/>
          </p:cNvSpPr>
          <p:nvPr>
            <p:ph type="title"/>
          </p:nvPr>
        </p:nvSpPr>
        <p:spPr>
          <a:xfrm>
            <a:off x="608012" y="469326"/>
            <a:ext cx="4416425" cy="708301"/>
          </a:xfrm>
        </p:spPr>
        <p:txBody>
          <a:bodyPr>
            <a:normAutofit fontScale="90000"/>
          </a:bodyPr>
          <a:lstStyle/>
          <a:p>
            <a:br>
              <a:rPr lang="es-ES" b="1" dirty="0">
                <a:latin typeface="Times New Roman" panose="02020603050405020304" pitchFamily="18" charset="0"/>
                <a:cs typeface="Times New Roman" panose="02020603050405020304" pitchFamily="18" charset="0"/>
              </a:rPr>
            </a:br>
            <a:r>
              <a:rPr lang="es-ES" b="1" dirty="0">
                <a:latin typeface="Times New Roman" panose="02020603050405020304" pitchFamily="18" charset="0"/>
                <a:cs typeface="Times New Roman" panose="02020603050405020304" pitchFamily="18" charset="0"/>
              </a:rPr>
              <a:t>INTRODUCCIÓN</a:t>
            </a:r>
            <a:br>
              <a:rPr lang="es-ES" b="1" dirty="0">
                <a:latin typeface="Times New Roman" panose="02020603050405020304" pitchFamily="18" charset="0"/>
                <a:cs typeface="Times New Roman" panose="02020603050405020304" pitchFamily="18" charset="0"/>
              </a:rPr>
            </a:br>
            <a:endParaRPr lang="es-EC" dirty="0"/>
          </a:p>
        </p:txBody>
      </p:sp>
      <p:sp>
        <p:nvSpPr>
          <p:cNvPr id="2" name="Rectángulo 1"/>
          <p:cNvSpPr/>
          <p:nvPr/>
        </p:nvSpPr>
        <p:spPr>
          <a:xfrm>
            <a:off x="608012" y="1177627"/>
            <a:ext cx="7171014" cy="4462760"/>
          </a:xfrm>
          <a:prstGeom prst="rect">
            <a:avLst/>
          </a:prstGeom>
        </p:spPr>
        <p:txBody>
          <a:bodyPr wrap="square">
            <a:spAutoFit/>
          </a:bodyPr>
          <a:lstStyle/>
          <a:p>
            <a:pPr marL="342900" indent="-342900" algn="just">
              <a:spcBef>
                <a:spcPts val="1200"/>
              </a:spcBef>
              <a:spcAft>
                <a:spcPts val="1200"/>
              </a:spcAft>
              <a:buFont typeface="Arial" panose="020B0604020202020204" pitchFamily="34" charset="0"/>
              <a:buChar char="•"/>
            </a:pPr>
            <a:r>
              <a:rPr lang="es-ES" sz="2400" dirty="0">
                <a:latin typeface="Times New Roman" panose="02020603050405020304" pitchFamily="18" charset="0"/>
                <a:cs typeface="Times New Roman" panose="02020603050405020304" pitchFamily="18" charset="0"/>
              </a:rPr>
              <a:t>La alimentación es una actividad fundamental, la cual los seres humanos necesitan llevar a cabo para alcanzar su desarrollo pleno. Según Fernández, (2018); los alimentos son productos nutritivos sean sólidos o líquidos naturales o transformados, que, por sus características, componentes químicos, estados de conservación, resulta ser susceptible de ser utilizado para la alimentación. </a:t>
            </a:r>
          </a:p>
          <a:p>
            <a:pPr marL="342900" indent="-342900" algn="just">
              <a:spcBef>
                <a:spcPts val="1200"/>
              </a:spcBef>
              <a:spcAft>
                <a:spcPts val="1200"/>
              </a:spcAft>
              <a:buFont typeface="Arial" panose="020B0604020202020204" pitchFamily="34" charset="0"/>
              <a:buChar char="•"/>
            </a:pPr>
            <a:r>
              <a:rPr lang="es-ES" sz="2400" dirty="0">
                <a:latin typeface="Times New Roman" panose="02020603050405020304" pitchFamily="18" charset="0"/>
                <a:cs typeface="Times New Roman" panose="02020603050405020304" pitchFamily="18" charset="0"/>
              </a:rPr>
              <a:t>Las bebidas hidratantes contribuyen a la ingesta agua vitaminas y minerales, y, en algunos casos proteínas en porcentajes requeridos por el cuerpo humano. </a:t>
            </a:r>
          </a:p>
        </p:txBody>
      </p:sp>
      <p:sp>
        <p:nvSpPr>
          <p:cNvPr id="6" name="Rectángulo 5">
            <a:extLst>
              <a:ext uri="{FF2B5EF4-FFF2-40B4-BE49-F238E27FC236}">
                <a16:creationId xmlns:a16="http://schemas.microsoft.com/office/drawing/2014/main" id="{3E0D0420-A39C-405B-9F11-E7A28464BB76}"/>
              </a:ext>
            </a:extLst>
          </p:cNvPr>
          <p:cNvSpPr/>
          <p:nvPr/>
        </p:nvSpPr>
        <p:spPr>
          <a:xfrm>
            <a:off x="8070574" y="1020417"/>
            <a:ext cx="3513414" cy="520474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Imagen 11">
            <a:extLst>
              <a:ext uri="{FF2B5EF4-FFF2-40B4-BE49-F238E27FC236}">
                <a16:creationId xmlns:a16="http://schemas.microsoft.com/office/drawing/2014/main" id="{060600F8-91D4-4172-A366-82C89DB2EA1F}"/>
              </a:ext>
            </a:extLst>
          </p:cNvPr>
          <p:cNvPicPr>
            <a:picLocks noChangeAspect="1"/>
          </p:cNvPicPr>
          <p:nvPr/>
        </p:nvPicPr>
        <p:blipFill rotWithShape="1">
          <a:blip r:embed="rId3">
            <a:extLst>
              <a:ext uri="{28A0092B-C50C-407E-A947-70E740481C1C}">
                <a14:useLocalDpi xmlns:a14="http://schemas.microsoft.com/office/drawing/2010/main" val="0"/>
              </a:ext>
            </a:extLst>
          </a:blip>
          <a:srcRect l="32131" b="8490"/>
          <a:stretch/>
        </p:blipFill>
        <p:spPr>
          <a:xfrm>
            <a:off x="8389257" y="3783846"/>
            <a:ext cx="2844799" cy="2053737"/>
          </a:xfrm>
          <a:prstGeom prst="rect">
            <a:avLst/>
          </a:prstGeom>
        </p:spPr>
      </p:pic>
      <p:pic>
        <p:nvPicPr>
          <p:cNvPr id="1028" name="Picture 4" descr="Imagen relacionada">
            <a:extLst>
              <a:ext uri="{FF2B5EF4-FFF2-40B4-BE49-F238E27FC236}">
                <a16:creationId xmlns:a16="http://schemas.microsoft.com/office/drawing/2014/main" id="{D35E22B7-00F3-474A-A52C-1B81915C148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500" r="13429"/>
          <a:stretch/>
        </p:blipFill>
        <p:spPr bwMode="auto">
          <a:xfrm>
            <a:off x="8389258" y="1273974"/>
            <a:ext cx="2844800" cy="2150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259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Rectangle 1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ítulo 1"/>
          <p:cNvSpPr>
            <a:spLocks noGrp="1"/>
          </p:cNvSpPr>
          <p:nvPr>
            <p:ph type="title"/>
          </p:nvPr>
        </p:nvSpPr>
        <p:spPr>
          <a:xfrm>
            <a:off x="643468" y="623392"/>
            <a:ext cx="3363974" cy="1607060"/>
          </a:xfrm>
          <a:noFill/>
          <a:ln w="19050">
            <a:solidFill>
              <a:schemeClr val="tx1"/>
            </a:solidFill>
          </a:ln>
        </p:spPr>
        <p:txBody>
          <a:bodyPr vert="horz" wrap="square" lIns="91440" tIns="45720" rIns="91440" bIns="45720" rtlCol="0" anchor="ctr">
            <a:normAutofit/>
          </a:bodyPr>
          <a:lstStyle/>
          <a:p>
            <a:pPr lvl="2" algn="ctr" rtl="0">
              <a:lnSpc>
                <a:spcPct val="90000"/>
              </a:lnSpc>
              <a:spcBef>
                <a:spcPct val="0"/>
              </a:spcBef>
            </a:pPr>
            <a:r>
              <a:rPr lang="en-US" sz="2800" b="1" kern="1200">
                <a:solidFill>
                  <a:schemeClr val="tx1"/>
                </a:solidFill>
                <a:latin typeface="+mj-lt"/>
                <a:ea typeface="+mj-ea"/>
                <a:cs typeface="+mj-cs"/>
              </a:rPr>
              <a:t>Aroma</a:t>
            </a:r>
            <a:br>
              <a:rPr lang="en-US" sz="2800" b="1" kern="1200">
                <a:solidFill>
                  <a:schemeClr val="tx1"/>
                </a:solidFill>
                <a:latin typeface="+mj-lt"/>
                <a:ea typeface="+mj-ea"/>
                <a:cs typeface="+mj-cs"/>
              </a:rPr>
            </a:br>
            <a:endParaRPr lang="en-US" sz="2800" kern="1200">
              <a:solidFill>
                <a:schemeClr val="tx1"/>
              </a:solidFill>
              <a:latin typeface="+mj-lt"/>
              <a:ea typeface="+mj-ea"/>
              <a:cs typeface="+mj-cs"/>
            </a:endParaRPr>
          </a:p>
        </p:txBody>
      </p:sp>
      <p:sp>
        <p:nvSpPr>
          <p:cNvPr id="3" name="Marcador de contenido 2"/>
          <p:cNvSpPr>
            <a:spLocks noGrp="1"/>
          </p:cNvSpPr>
          <p:nvPr>
            <p:ph sz="half" idx="1"/>
          </p:nvPr>
        </p:nvSpPr>
        <p:spPr>
          <a:xfrm>
            <a:off x="643468" y="2638043"/>
            <a:ext cx="3363974" cy="3415623"/>
          </a:xfrm>
        </p:spPr>
        <p:txBody>
          <a:bodyPr vert="horz" lIns="91440" tIns="45720" rIns="91440" bIns="45720" rtlCol="0">
            <a:normAutofit/>
          </a:bodyPr>
          <a:lstStyle/>
          <a:p>
            <a:r>
              <a:rPr lang="en-US" sz="2400" dirty="0"/>
              <a:t>La variable aroma no </a:t>
            </a:r>
            <a:r>
              <a:rPr lang="en-US" sz="2400" dirty="0" err="1"/>
              <a:t>presentó</a:t>
            </a:r>
            <a:r>
              <a:rPr lang="en-US" sz="2400" dirty="0"/>
              <a:t> </a:t>
            </a:r>
            <a:r>
              <a:rPr lang="en-US" sz="2400" dirty="0" err="1"/>
              <a:t>diferencias</a:t>
            </a:r>
            <a:r>
              <a:rPr lang="en-US" sz="2400" dirty="0"/>
              <a:t> </a:t>
            </a:r>
            <a:r>
              <a:rPr lang="en-US" sz="2400" dirty="0" err="1"/>
              <a:t>significativas</a:t>
            </a:r>
            <a:r>
              <a:rPr lang="en-US" sz="2400" dirty="0"/>
              <a:t> (F</a:t>
            </a:r>
            <a:r>
              <a:rPr lang="en-US" sz="2400" baseline="-25000" dirty="0"/>
              <a:t>7,300 </a:t>
            </a:r>
            <a:r>
              <a:rPr lang="en-US" sz="2400" dirty="0"/>
              <a:t>= 0,94; p= 0,4729) al </a:t>
            </a:r>
            <a:r>
              <a:rPr lang="en-US" sz="2400" dirty="0" err="1"/>
              <a:t>realizar</a:t>
            </a:r>
            <a:r>
              <a:rPr lang="en-US" sz="2400" dirty="0"/>
              <a:t> la </a:t>
            </a:r>
            <a:r>
              <a:rPr lang="en-US" sz="2400" dirty="0" err="1"/>
              <a:t>prueba</a:t>
            </a:r>
            <a:r>
              <a:rPr lang="en-US" sz="2400" dirty="0"/>
              <a:t> de Tukey al 95% de </a:t>
            </a:r>
            <a:r>
              <a:rPr lang="en-US" sz="2400" dirty="0" err="1"/>
              <a:t>confianza</a:t>
            </a:r>
            <a:r>
              <a:rPr lang="en-US" sz="2400" dirty="0"/>
              <a:t> con un valor p&lt;0.05.</a:t>
            </a:r>
          </a:p>
        </p:txBody>
      </p:sp>
      <p:pic>
        <p:nvPicPr>
          <p:cNvPr id="9" name="Imagen 8"/>
          <p:cNvPicPr>
            <a:picLocks noChangeAspect="1"/>
          </p:cNvPicPr>
          <p:nvPr/>
        </p:nvPicPr>
        <p:blipFill rotWithShape="1">
          <a:blip r:embed="rId2"/>
          <a:srcRect l="14511" t="44547" r="20415" b="33005"/>
          <a:stretch/>
        </p:blipFill>
        <p:spPr>
          <a:xfrm>
            <a:off x="5297763" y="2674732"/>
            <a:ext cx="6250769" cy="1347668"/>
          </a:xfrm>
          <a:prstGeom prst="rect">
            <a:avLst/>
          </a:prstGeom>
        </p:spPr>
      </p:pic>
      <p:pic>
        <p:nvPicPr>
          <p:cNvPr id="5" name="Imagen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301137"/>
            <a:ext cx="12192000" cy="556863"/>
          </a:xfrm>
          <a:prstGeom prst="rect">
            <a:avLst/>
          </a:prstGeom>
        </p:spPr>
      </p:pic>
    </p:spTree>
    <p:extLst>
      <p:ext uri="{BB962C8B-B14F-4D97-AF65-F5344CB8AC3E}">
        <p14:creationId xmlns:p14="http://schemas.microsoft.com/office/powerpoint/2010/main" val="2938654467"/>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95361"/>
            <a:ext cx="10515600" cy="1325563"/>
          </a:xfrm>
        </p:spPr>
        <p:txBody>
          <a:bodyPr/>
          <a:lstStyle/>
          <a:p>
            <a:pPr lvl="2" algn="l" rtl="0">
              <a:lnSpc>
                <a:spcPct val="90000"/>
              </a:lnSpc>
              <a:spcBef>
                <a:spcPct val="0"/>
              </a:spcBef>
            </a:pPr>
            <a:r>
              <a:rPr lang="es-ES" sz="2800" b="1" dirty="0">
                <a:latin typeface="Times New Roman" panose="02020603050405020304" pitchFamily="18" charset="0"/>
                <a:cs typeface="Times New Roman" panose="02020603050405020304" pitchFamily="18" charset="0"/>
              </a:rPr>
              <a:t>Sabor</a:t>
            </a:r>
            <a:br>
              <a:rPr lang="es-ES" sz="3200" b="1" dirty="0"/>
            </a:br>
            <a:endParaRPr lang="es-ES" dirty="0"/>
          </a:p>
        </p:txBody>
      </p:sp>
      <p:sp>
        <p:nvSpPr>
          <p:cNvPr id="4" name="Marcador de contenido 3"/>
          <p:cNvSpPr>
            <a:spLocks noGrp="1"/>
          </p:cNvSpPr>
          <p:nvPr>
            <p:ph sz="half" idx="2"/>
          </p:nvPr>
        </p:nvSpPr>
        <p:spPr>
          <a:xfrm>
            <a:off x="209228" y="4431042"/>
            <a:ext cx="7028634" cy="1519229"/>
          </a:xfrm>
        </p:spPr>
        <p:txBody>
          <a:bodyPr>
            <a:noAutofit/>
          </a:bodyPr>
          <a:lstStyle/>
          <a:p>
            <a:pPr algn="just"/>
            <a:r>
              <a:rPr lang="es-ES" sz="1600" dirty="0">
                <a:latin typeface="Times New Roman" panose="02020603050405020304" pitchFamily="18" charset="0"/>
                <a:cs typeface="Times New Roman" panose="02020603050405020304" pitchFamily="18" charset="0"/>
              </a:rPr>
              <a:t>En una investigación realizada en Córdoba, Argentina, en el año 2016 por Horta S. y </a:t>
            </a:r>
            <a:r>
              <a:rPr lang="es-ES" sz="1600" dirty="0" err="1">
                <a:latin typeface="Times New Roman" panose="02020603050405020304" pitchFamily="18" charset="0"/>
                <a:cs typeface="Times New Roman" panose="02020603050405020304" pitchFamily="18" charset="0"/>
              </a:rPr>
              <a:t>Lopez</a:t>
            </a:r>
            <a:r>
              <a:rPr lang="es-ES" sz="1600" dirty="0">
                <a:latin typeface="Times New Roman" panose="02020603050405020304" pitchFamily="18" charset="0"/>
                <a:cs typeface="Times New Roman" panose="02020603050405020304" pitchFamily="18" charset="0"/>
              </a:rPr>
              <a:t> A., donde la bebida desarrollada se trató de mantener el sabor caracterismo del </a:t>
            </a:r>
            <a:r>
              <a:rPr lang="es-ES" sz="1600" dirty="0" err="1">
                <a:latin typeface="Times New Roman" panose="02020603050405020304" pitchFamily="18" charset="0"/>
                <a:cs typeface="Times New Roman" panose="02020603050405020304" pitchFamily="18" charset="0"/>
              </a:rPr>
              <a:t>pseudocereal</a:t>
            </a:r>
            <a:r>
              <a:rPr lang="es-ES" sz="1600" dirty="0">
                <a:latin typeface="Times New Roman" panose="02020603050405020304" pitchFamily="18" charset="0"/>
                <a:cs typeface="Times New Roman" panose="02020603050405020304" pitchFamily="18" charset="0"/>
              </a:rPr>
              <a:t>  ya que apenas fue endulzada con </a:t>
            </a:r>
            <a:r>
              <a:rPr lang="es-ES" sz="1600" dirty="0" err="1">
                <a:latin typeface="Times New Roman" panose="02020603050405020304" pitchFamily="18" charset="0"/>
                <a:cs typeface="Times New Roman" panose="02020603050405020304" pitchFamily="18" charset="0"/>
              </a:rPr>
              <a:t>stevia</a:t>
            </a:r>
            <a:r>
              <a:rPr lang="es-ES" sz="1600" dirty="0">
                <a:latin typeface="Times New Roman" panose="02020603050405020304" pitchFamily="18" charset="0"/>
                <a:cs typeface="Times New Roman" panose="02020603050405020304" pitchFamily="18" charset="0"/>
              </a:rPr>
              <a:t>, aromatizadas suavemente con vainilla y poseen el agregado de una pizca de sal para realzar el sabor, se puede observar que en cuanto al atributo sabor la categoría “me disgusta” fue la más elegida en la bebida a base de </a:t>
            </a:r>
            <a:r>
              <a:rPr lang="es-ES" sz="1600" dirty="0" err="1">
                <a:latin typeface="Times New Roman" panose="02020603050405020304" pitchFamily="18" charset="0"/>
                <a:cs typeface="Times New Roman" panose="02020603050405020304" pitchFamily="18" charset="0"/>
              </a:rPr>
              <a:t>Quinoa</a:t>
            </a:r>
            <a:r>
              <a:rPr lang="es-ES" sz="1600" dirty="0">
                <a:latin typeface="Times New Roman" panose="02020603050405020304" pitchFamily="18" charset="0"/>
                <a:cs typeface="Times New Roman" panose="02020603050405020304" pitchFamily="18" charset="0"/>
              </a:rPr>
              <a:t> con un 46,25%.</a:t>
            </a:r>
          </a:p>
        </p:txBody>
      </p:sp>
      <p:pic>
        <p:nvPicPr>
          <p:cNvPr id="5" name="Imagen 1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301137"/>
            <a:ext cx="12192000" cy="556863"/>
          </a:xfrm>
          <a:prstGeom prst="rect">
            <a:avLst/>
          </a:prstGeom>
        </p:spPr>
      </p:pic>
      <p:pic>
        <p:nvPicPr>
          <p:cNvPr id="8" name="Imagen 7"/>
          <p:cNvPicPr>
            <a:picLocks noChangeAspect="1"/>
          </p:cNvPicPr>
          <p:nvPr/>
        </p:nvPicPr>
        <p:blipFill rotWithShape="1">
          <a:blip r:embed="rId3"/>
          <a:srcRect l="14511" t="25602" r="27181" b="25523"/>
          <a:stretch/>
        </p:blipFill>
        <p:spPr>
          <a:xfrm>
            <a:off x="209228" y="723332"/>
            <a:ext cx="6928551" cy="3629804"/>
          </a:xfrm>
          <a:prstGeom prst="rect">
            <a:avLst/>
          </a:prstGeom>
        </p:spPr>
      </p:pic>
      <p:sp>
        <p:nvSpPr>
          <p:cNvPr id="9" name="Rectángulo 8"/>
          <p:cNvSpPr/>
          <p:nvPr/>
        </p:nvSpPr>
        <p:spPr>
          <a:xfrm>
            <a:off x="7237862" y="219687"/>
            <a:ext cx="4512860" cy="6240170"/>
          </a:xfrm>
          <a:prstGeom prst="rect">
            <a:avLst/>
          </a:prstGeom>
        </p:spPr>
        <p:txBody>
          <a:bodyPr wrap="square">
            <a:spAutoFit/>
          </a:bodyPr>
          <a:lstStyle/>
          <a:p>
            <a:pPr marL="532130" marR="70485" indent="-457200" algn="just">
              <a:spcBef>
                <a:spcPts val="880"/>
              </a:spcBef>
              <a:spcAft>
                <a:spcPts val="0"/>
              </a:spcAft>
              <a:buFont typeface="Arial" panose="020B0604020202020204" pitchFamily="34" charset="0"/>
              <a:buChar char="•"/>
            </a:pPr>
            <a:r>
              <a:rPr lang="es-ES" sz="2800" dirty="0">
                <a:latin typeface="Times New Roman" panose="02020603050405020304" pitchFamily="18" charset="0"/>
                <a:ea typeface="Times New Roman" panose="02020603050405020304" pitchFamily="18" charset="0"/>
              </a:rPr>
              <a:t>En esta investigación se puede observar que los tratamientos de mora son los que tienen el mejor sabor para la bebida, los cuales enmascaran el sabor de la </a:t>
            </a:r>
            <a:r>
              <a:rPr lang="es-ES" sz="2800" dirty="0" err="1">
                <a:latin typeface="Times New Roman" panose="02020603050405020304" pitchFamily="18" charset="0"/>
                <a:ea typeface="Times New Roman" panose="02020603050405020304" pitchFamily="18" charset="0"/>
              </a:rPr>
              <a:t>quinoa</a:t>
            </a:r>
            <a:r>
              <a:rPr lang="es-ES" sz="2800" dirty="0">
                <a:latin typeface="Times New Roman" panose="02020603050405020304" pitchFamily="18" charset="0"/>
                <a:ea typeface="Times New Roman" panose="02020603050405020304" pitchFamily="18" charset="0"/>
              </a:rPr>
              <a:t> y las hojas de amaranto.</a:t>
            </a:r>
          </a:p>
          <a:p>
            <a:pPr marL="532130" marR="70485" indent="-457200" algn="just">
              <a:spcBef>
                <a:spcPts val="880"/>
              </a:spcBef>
              <a:spcAft>
                <a:spcPts val="0"/>
              </a:spcAft>
              <a:buFont typeface="Arial" panose="020B0604020202020204" pitchFamily="34" charset="0"/>
              <a:buChar char="•"/>
            </a:pPr>
            <a:r>
              <a:rPr lang="es-ES" sz="2800" dirty="0">
                <a:latin typeface="Times New Roman" panose="02020603050405020304" pitchFamily="18" charset="0"/>
                <a:ea typeface="Times New Roman" panose="02020603050405020304" pitchFamily="18" charset="0"/>
              </a:rPr>
              <a:t>Como se puede observar en la tabla se puede apreciar que el método de conservación no influye sobre el sabor de la bebida.</a:t>
            </a:r>
            <a:endParaRPr lang="es-ES" sz="2800" dirty="0">
              <a:effectLst/>
              <a:latin typeface="Times New Roman" panose="02020603050405020304" pitchFamily="18" charset="0"/>
              <a:ea typeface="Times New Roman" panose="02020603050405020304" pitchFamily="18" charset="0"/>
            </a:endParaRPr>
          </a:p>
        </p:txBody>
      </p:sp>
      <p:sp>
        <p:nvSpPr>
          <p:cNvPr id="10" name="9 Elipse"/>
          <p:cNvSpPr/>
          <p:nvPr/>
        </p:nvSpPr>
        <p:spPr>
          <a:xfrm>
            <a:off x="209228" y="1545466"/>
            <a:ext cx="2843065" cy="1506828"/>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noFill/>
            </a:endParaRPr>
          </a:p>
        </p:txBody>
      </p:sp>
    </p:spTree>
    <p:extLst>
      <p:ext uri="{BB962C8B-B14F-4D97-AF65-F5344CB8AC3E}">
        <p14:creationId xmlns:p14="http://schemas.microsoft.com/office/powerpoint/2010/main" val="957321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8039" y="-5208"/>
            <a:ext cx="10515600" cy="1325563"/>
          </a:xfrm>
        </p:spPr>
        <p:txBody>
          <a:bodyPr/>
          <a:lstStyle/>
          <a:p>
            <a:pPr lvl="2" algn="l" rtl="0">
              <a:lnSpc>
                <a:spcPct val="90000"/>
              </a:lnSpc>
              <a:spcBef>
                <a:spcPct val="0"/>
              </a:spcBef>
            </a:pPr>
            <a:r>
              <a:rPr lang="es-ES" sz="3200" b="1" dirty="0">
                <a:latin typeface="Times New Roman" panose="02020603050405020304" pitchFamily="18" charset="0"/>
                <a:cs typeface="Times New Roman" panose="02020603050405020304" pitchFamily="18" charset="0"/>
              </a:rPr>
              <a:t>Aceptabilidad</a:t>
            </a:r>
            <a:br>
              <a:rPr lang="es-ES" sz="3200" b="1" dirty="0"/>
            </a:br>
            <a:endParaRPr lang="es-ES" dirty="0"/>
          </a:p>
        </p:txBody>
      </p:sp>
      <p:pic>
        <p:nvPicPr>
          <p:cNvPr id="5" name="Imagen 1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301137"/>
            <a:ext cx="12192000" cy="556863"/>
          </a:xfrm>
          <a:prstGeom prst="rect">
            <a:avLst/>
          </a:prstGeom>
        </p:spPr>
      </p:pic>
      <p:sp>
        <p:nvSpPr>
          <p:cNvPr id="8" name="Marcador de contenido 7"/>
          <p:cNvSpPr>
            <a:spLocks noGrp="1"/>
          </p:cNvSpPr>
          <p:nvPr>
            <p:ph sz="half" idx="2"/>
          </p:nvPr>
        </p:nvSpPr>
        <p:spPr>
          <a:xfrm>
            <a:off x="7533565" y="1292982"/>
            <a:ext cx="4544705" cy="4351338"/>
          </a:xfrm>
        </p:spPr>
        <p:txBody>
          <a:bodyPr>
            <a:normAutofit/>
          </a:bodyPr>
          <a:lstStyle/>
          <a:p>
            <a:r>
              <a:rPr lang="es-ES" dirty="0">
                <a:latin typeface="Times New Roman" panose="02020603050405020304" pitchFamily="18" charset="0"/>
                <a:cs typeface="Times New Roman" panose="02020603050405020304" pitchFamily="18" charset="0"/>
              </a:rPr>
              <a:t>Los tratamientos Mora/F2/Pasteurización y Mora/F1/Químico fueron los más aceptados por los catadores en la escala hedónica siendo estos valores correspondientes a me gusta moderadamente (7,2) y  me gusta ligeramente (6,3).</a:t>
            </a:r>
          </a:p>
          <a:p>
            <a:pPr marL="0" indent="0">
              <a:buNone/>
            </a:pPr>
            <a:endParaRPr lang="es-ES" dirty="0"/>
          </a:p>
        </p:txBody>
      </p:sp>
      <p:graphicFrame>
        <p:nvGraphicFramePr>
          <p:cNvPr id="9" name="Gráfico 8">
            <a:extLst>
              <a:ext uri="{FF2B5EF4-FFF2-40B4-BE49-F238E27FC236}">
                <a16:creationId xmlns:a16="http://schemas.microsoft.com/office/drawing/2014/main" id="{EDFB8D04-9E48-4ACB-9CDB-20B29F301AD1}"/>
              </a:ext>
            </a:extLst>
          </p:cNvPr>
          <p:cNvGraphicFramePr/>
          <p:nvPr>
            <p:extLst>
              <p:ext uri="{D42A27DB-BD31-4B8C-83A1-F6EECF244321}">
                <p14:modId xmlns:p14="http://schemas.microsoft.com/office/powerpoint/2010/main" val="3971875921"/>
              </p:ext>
            </p:extLst>
          </p:nvPr>
        </p:nvGraphicFramePr>
        <p:xfrm>
          <a:off x="0" y="667461"/>
          <a:ext cx="7375273" cy="4395858"/>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ángulo 9"/>
          <p:cNvSpPr/>
          <p:nvPr/>
        </p:nvSpPr>
        <p:spPr>
          <a:xfrm>
            <a:off x="141026" y="5285474"/>
            <a:ext cx="7119581" cy="1015663"/>
          </a:xfrm>
          <a:prstGeom prst="rect">
            <a:avLst/>
          </a:prstGeom>
        </p:spPr>
        <p:txBody>
          <a:bodyPr wrap="square">
            <a:spAutoFit/>
          </a:bodyPr>
          <a:lstStyle/>
          <a:p>
            <a:r>
              <a:rPr lang="es-ES" sz="2000" dirty="0"/>
              <a:t>La aceptabilidad es un criterio promedio donde el gusto de los catadores se distribuye en cuanto a los tratamientos de mora y maracuyá.</a:t>
            </a:r>
          </a:p>
        </p:txBody>
      </p:sp>
      <p:sp>
        <p:nvSpPr>
          <p:cNvPr id="7" name="6 Elipse"/>
          <p:cNvSpPr/>
          <p:nvPr/>
        </p:nvSpPr>
        <p:spPr>
          <a:xfrm>
            <a:off x="0" y="3825025"/>
            <a:ext cx="1841679" cy="1249252"/>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noFill/>
            </a:endParaRPr>
          </a:p>
        </p:txBody>
      </p:sp>
    </p:spTree>
    <p:extLst>
      <p:ext uri="{BB962C8B-B14F-4D97-AF65-F5344CB8AC3E}">
        <p14:creationId xmlns:p14="http://schemas.microsoft.com/office/powerpoint/2010/main" val="2164557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784" y="114030"/>
            <a:ext cx="10515600" cy="1325563"/>
          </a:xfrm>
        </p:spPr>
        <p:txBody>
          <a:bodyPr/>
          <a:lstStyle/>
          <a:p>
            <a:pPr lvl="2" algn="l" rtl="0">
              <a:lnSpc>
                <a:spcPct val="90000"/>
              </a:lnSpc>
              <a:spcBef>
                <a:spcPct val="0"/>
              </a:spcBef>
            </a:pPr>
            <a:r>
              <a:rPr lang="es-ES" sz="3200" b="1" dirty="0"/>
              <a:t>Perfil nutricional </a:t>
            </a:r>
            <a:br>
              <a:rPr lang="es-ES" sz="3200" b="1" dirty="0"/>
            </a:br>
            <a:br>
              <a:rPr lang="es-ES" sz="3200" b="1" dirty="0"/>
            </a:br>
            <a:endParaRPr lang="es-ES" dirty="0"/>
          </a:p>
        </p:txBody>
      </p:sp>
      <p:pic>
        <p:nvPicPr>
          <p:cNvPr id="5" name="Imagen 1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301137"/>
            <a:ext cx="12192000" cy="556863"/>
          </a:xfrm>
          <a:prstGeom prst="rect">
            <a:avLst/>
          </a:prstGeom>
        </p:spPr>
      </p:pic>
      <p:sp>
        <p:nvSpPr>
          <p:cNvPr id="3" name="Marcador de contenido 2"/>
          <p:cNvSpPr>
            <a:spLocks noGrp="1"/>
          </p:cNvSpPr>
          <p:nvPr>
            <p:ph sz="half" idx="2"/>
          </p:nvPr>
        </p:nvSpPr>
        <p:spPr>
          <a:xfrm>
            <a:off x="241236" y="4373343"/>
            <a:ext cx="11535771" cy="2851036"/>
          </a:xfrm>
        </p:spPr>
        <p:txBody>
          <a:bodyPr>
            <a:normAutofit/>
          </a:bodyPr>
          <a:lstStyle/>
          <a:p>
            <a:pPr marL="0" indent="0">
              <a:buNone/>
            </a:pPr>
            <a:r>
              <a:rPr lang="es-ES" dirty="0"/>
              <a:t>La bebida funcional a base de quínoa y amaranto presenta mayor cantidad de energía 324,75KJ, carbohidratos totales  16,75g, Fibra 4g, Proteína 1,25g y Hierro 45 mg, excepto el calcio que presenta tan solo 40 mg, en cuanto al resto de factores la bebida en estudio supera en grandes cantidades a la bebida comercial </a:t>
            </a:r>
            <a:r>
              <a:rPr lang="es-ES" dirty="0" err="1"/>
              <a:t>Amati</a:t>
            </a:r>
            <a:r>
              <a:rPr lang="es-ES" dirty="0"/>
              <a:t>.</a:t>
            </a:r>
          </a:p>
          <a:p>
            <a:endParaRPr lang="es-ES" dirty="0"/>
          </a:p>
        </p:txBody>
      </p:sp>
      <p:pic>
        <p:nvPicPr>
          <p:cNvPr id="4" name="Imagen 3"/>
          <p:cNvPicPr>
            <a:picLocks noChangeAspect="1"/>
          </p:cNvPicPr>
          <p:nvPr/>
        </p:nvPicPr>
        <p:blipFill rotWithShape="1">
          <a:blip r:embed="rId3"/>
          <a:srcRect l="14610" t="33721" r="8375" b="26477"/>
          <a:stretch/>
        </p:blipFill>
        <p:spPr>
          <a:xfrm>
            <a:off x="241237" y="768887"/>
            <a:ext cx="10033474" cy="3411941"/>
          </a:xfrm>
          <a:prstGeom prst="rect">
            <a:avLst/>
          </a:prstGeom>
        </p:spPr>
      </p:pic>
      <p:sp>
        <p:nvSpPr>
          <p:cNvPr id="7" name="6 Elipse"/>
          <p:cNvSpPr/>
          <p:nvPr/>
        </p:nvSpPr>
        <p:spPr>
          <a:xfrm>
            <a:off x="3503053" y="2575775"/>
            <a:ext cx="1841679" cy="163081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noFill/>
            </a:endParaRPr>
          </a:p>
        </p:txBody>
      </p:sp>
      <p:pic>
        <p:nvPicPr>
          <p:cNvPr id="8" name="Imagen 7" descr="Imagen que contiene tabla, hecho de madera, comida, fruta&#10;&#10;Descripción generada automáticamente">
            <a:extLst>
              <a:ext uri="{FF2B5EF4-FFF2-40B4-BE49-F238E27FC236}">
                <a16:creationId xmlns:a16="http://schemas.microsoft.com/office/drawing/2014/main" id="{45F42D3F-8A7E-425F-9110-CECF0831CC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3434" y="1969756"/>
            <a:ext cx="2307329" cy="2307329"/>
          </a:xfrm>
          <a:prstGeom prst="rect">
            <a:avLst/>
          </a:prstGeom>
        </p:spPr>
      </p:pic>
    </p:spTree>
    <p:extLst>
      <p:ext uri="{BB962C8B-B14F-4D97-AF65-F5344CB8AC3E}">
        <p14:creationId xmlns:p14="http://schemas.microsoft.com/office/powerpoint/2010/main" val="3351340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sz="half" idx="1"/>
            <p:extLst>
              <p:ext uri="{D42A27DB-BD31-4B8C-83A1-F6EECF244321}">
                <p14:modId xmlns:p14="http://schemas.microsoft.com/office/powerpoint/2010/main" val="2522357463"/>
              </p:ext>
            </p:extLst>
          </p:nvPr>
        </p:nvGraphicFramePr>
        <p:xfrm>
          <a:off x="888641" y="615053"/>
          <a:ext cx="10084159" cy="3657600"/>
        </p:xfrm>
        <a:graphic>
          <a:graphicData uri="http://schemas.openxmlformats.org/drawingml/2006/table">
            <a:tbl>
              <a:tblPr firstRow="1" firstCol="1" bandRow="1">
                <a:tableStyleId>{68D230F3-CF80-4859-8CE7-A43EE81993B5}</a:tableStyleId>
              </a:tblPr>
              <a:tblGrid>
                <a:gridCol w="2954021">
                  <a:extLst>
                    <a:ext uri="{9D8B030D-6E8A-4147-A177-3AD203B41FA5}">
                      <a16:colId xmlns:a16="http://schemas.microsoft.com/office/drawing/2014/main" val="20000"/>
                    </a:ext>
                  </a:extLst>
                </a:gridCol>
                <a:gridCol w="3761534">
                  <a:extLst>
                    <a:ext uri="{9D8B030D-6E8A-4147-A177-3AD203B41FA5}">
                      <a16:colId xmlns:a16="http://schemas.microsoft.com/office/drawing/2014/main" val="20001"/>
                    </a:ext>
                  </a:extLst>
                </a:gridCol>
                <a:gridCol w="1834763">
                  <a:extLst>
                    <a:ext uri="{9D8B030D-6E8A-4147-A177-3AD203B41FA5}">
                      <a16:colId xmlns:a16="http://schemas.microsoft.com/office/drawing/2014/main" val="20002"/>
                    </a:ext>
                  </a:extLst>
                </a:gridCol>
                <a:gridCol w="1533841">
                  <a:extLst>
                    <a:ext uri="{9D8B030D-6E8A-4147-A177-3AD203B41FA5}">
                      <a16:colId xmlns:a16="http://schemas.microsoft.com/office/drawing/2014/main" val="20003"/>
                    </a:ext>
                  </a:extLst>
                </a:gridCol>
              </a:tblGrid>
              <a:tr h="233889">
                <a:tc>
                  <a:txBody>
                    <a:bodyPr/>
                    <a:lstStyle/>
                    <a:p>
                      <a:pPr indent="180340" algn="just">
                        <a:spcAft>
                          <a:spcPts val="0"/>
                        </a:spcAft>
                      </a:pPr>
                      <a:r>
                        <a:rPr lang="es-ES" sz="1600" dirty="0">
                          <a:effectLst/>
                        </a:rPr>
                        <a:t>Ensayos físico - químicos</a:t>
                      </a:r>
                      <a:endParaRPr lang="es-ES" sz="1600" dirty="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dirty="0">
                          <a:effectLst/>
                        </a:rPr>
                        <a:t>Método</a:t>
                      </a:r>
                      <a:endParaRPr lang="es-ES" sz="1600" dirty="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a:effectLst/>
                        </a:rPr>
                        <a:t>Unidad</a:t>
                      </a:r>
                      <a:endParaRPr lang="es-ES" sz="160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a:effectLst/>
                        </a:rPr>
                        <a:t>Resultado</a:t>
                      </a:r>
                      <a:endParaRPr lang="es-ES" sz="1600">
                        <a:effectLst/>
                        <a:latin typeface="Times New Roman" panose="02020603050405020304" pitchFamily="18" charset="0"/>
                        <a:ea typeface="Calibri" panose="020F0502020204030204" pitchFamily="34" charset="0"/>
                      </a:endParaRPr>
                    </a:p>
                  </a:txBody>
                  <a:tcPr marL="118359" marR="118359" marT="0" marB="0"/>
                </a:tc>
                <a:extLst>
                  <a:ext uri="{0D108BD9-81ED-4DB2-BD59-A6C34878D82A}">
                    <a16:rowId xmlns:a16="http://schemas.microsoft.com/office/drawing/2014/main" val="10000"/>
                  </a:ext>
                </a:extLst>
              </a:tr>
              <a:tr h="221329">
                <a:tc>
                  <a:txBody>
                    <a:bodyPr/>
                    <a:lstStyle/>
                    <a:p>
                      <a:pPr indent="180340" algn="just">
                        <a:spcAft>
                          <a:spcPts val="0"/>
                        </a:spcAft>
                      </a:pPr>
                      <a:r>
                        <a:rPr lang="es-ES" sz="1600">
                          <a:effectLst/>
                        </a:rPr>
                        <a:t>Humedad</a:t>
                      </a:r>
                      <a:endParaRPr lang="es-ES" sz="160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a:effectLst/>
                        </a:rPr>
                        <a:t>M. INTERNO (AOAC 925.09)</a:t>
                      </a:r>
                      <a:endParaRPr lang="es-ES" sz="160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dirty="0">
                          <a:effectLst/>
                        </a:rPr>
                        <a:t>%</a:t>
                      </a:r>
                      <a:endParaRPr lang="es-ES" sz="1600" dirty="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a:effectLst/>
                        </a:rPr>
                        <a:t>80,63</a:t>
                      </a:r>
                      <a:endParaRPr lang="es-ES" sz="1600">
                        <a:effectLst/>
                        <a:latin typeface="Times New Roman" panose="02020603050405020304" pitchFamily="18" charset="0"/>
                        <a:ea typeface="Calibri" panose="020F0502020204030204" pitchFamily="34" charset="0"/>
                      </a:endParaRPr>
                    </a:p>
                  </a:txBody>
                  <a:tcPr marL="118359" marR="118359" marT="0" marB="0"/>
                </a:tc>
                <a:extLst>
                  <a:ext uri="{0D108BD9-81ED-4DB2-BD59-A6C34878D82A}">
                    <a16:rowId xmlns:a16="http://schemas.microsoft.com/office/drawing/2014/main" val="10001"/>
                  </a:ext>
                </a:extLst>
              </a:tr>
              <a:tr h="221329">
                <a:tc>
                  <a:txBody>
                    <a:bodyPr/>
                    <a:lstStyle/>
                    <a:p>
                      <a:pPr indent="180340" algn="just">
                        <a:spcAft>
                          <a:spcPts val="0"/>
                        </a:spcAft>
                      </a:pPr>
                      <a:r>
                        <a:rPr lang="es-ES" sz="1600">
                          <a:effectLst/>
                        </a:rPr>
                        <a:t>Proteína F= 6,25</a:t>
                      </a:r>
                      <a:endParaRPr lang="es-ES" sz="160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a:effectLst/>
                        </a:rPr>
                        <a:t>SEF-PDU (AOAC 993.01)</a:t>
                      </a:r>
                      <a:endParaRPr lang="es-ES" sz="160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a:effectLst/>
                        </a:rPr>
                        <a:t>g/100ml</a:t>
                      </a:r>
                      <a:endParaRPr lang="es-ES" sz="160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a:effectLst/>
                        </a:rPr>
                        <a:t>1,26</a:t>
                      </a:r>
                      <a:endParaRPr lang="es-ES" sz="1600">
                        <a:effectLst/>
                        <a:latin typeface="Times New Roman" panose="02020603050405020304" pitchFamily="18" charset="0"/>
                        <a:ea typeface="Calibri" panose="020F0502020204030204" pitchFamily="34" charset="0"/>
                      </a:endParaRPr>
                    </a:p>
                  </a:txBody>
                  <a:tcPr marL="118359" marR="118359" marT="0" marB="0"/>
                </a:tc>
                <a:extLst>
                  <a:ext uri="{0D108BD9-81ED-4DB2-BD59-A6C34878D82A}">
                    <a16:rowId xmlns:a16="http://schemas.microsoft.com/office/drawing/2014/main" val="10002"/>
                  </a:ext>
                </a:extLst>
              </a:tr>
              <a:tr h="221329">
                <a:tc>
                  <a:txBody>
                    <a:bodyPr/>
                    <a:lstStyle/>
                    <a:p>
                      <a:pPr indent="180340" algn="just">
                        <a:spcAft>
                          <a:spcPts val="0"/>
                        </a:spcAft>
                      </a:pPr>
                      <a:r>
                        <a:rPr lang="es-ES" sz="1600">
                          <a:effectLst/>
                        </a:rPr>
                        <a:t>Grasa</a:t>
                      </a:r>
                      <a:endParaRPr lang="es-ES" sz="160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a:effectLst/>
                        </a:rPr>
                        <a:t>M. INTERNO (AOAC 922.06)</a:t>
                      </a:r>
                      <a:endParaRPr lang="es-ES" sz="160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a:effectLst/>
                        </a:rPr>
                        <a:t>g/100ml</a:t>
                      </a:r>
                      <a:endParaRPr lang="es-ES" sz="160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a:effectLst/>
                        </a:rPr>
                        <a:t>0,48</a:t>
                      </a:r>
                      <a:endParaRPr lang="es-ES" sz="1600">
                        <a:effectLst/>
                        <a:latin typeface="Times New Roman" panose="02020603050405020304" pitchFamily="18" charset="0"/>
                        <a:ea typeface="Calibri" panose="020F0502020204030204" pitchFamily="34" charset="0"/>
                      </a:endParaRPr>
                    </a:p>
                  </a:txBody>
                  <a:tcPr marL="118359" marR="118359" marT="0" marB="0"/>
                </a:tc>
                <a:extLst>
                  <a:ext uri="{0D108BD9-81ED-4DB2-BD59-A6C34878D82A}">
                    <a16:rowId xmlns:a16="http://schemas.microsoft.com/office/drawing/2014/main" val="10003"/>
                  </a:ext>
                </a:extLst>
              </a:tr>
              <a:tr h="221329">
                <a:tc>
                  <a:txBody>
                    <a:bodyPr/>
                    <a:lstStyle/>
                    <a:p>
                      <a:pPr indent="180340" algn="just">
                        <a:spcAft>
                          <a:spcPts val="0"/>
                        </a:spcAft>
                      </a:pPr>
                      <a:r>
                        <a:rPr lang="es-ES" sz="1600">
                          <a:effectLst/>
                        </a:rPr>
                        <a:t>Ácidos Grasos Saturados</a:t>
                      </a:r>
                      <a:endParaRPr lang="es-ES" sz="160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a:effectLst/>
                        </a:rPr>
                        <a:t>SEIN-PL1 (AOAC 963.22)</a:t>
                      </a:r>
                      <a:endParaRPr lang="es-ES" sz="160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a:effectLst/>
                        </a:rPr>
                        <a:t>g/100ml</a:t>
                      </a:r>
                      <a:endParaRPr lang="es-ES" sz="160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a:effectLst/>
                        </a:rPr>
                        <a:t>0,07</a:t>
                      </a:r>
                      <a:endParaRPr lang="es-ES" sz="1600">
                        <a:effectLst/>
                        <a:latin typeface="Times New Roman" panose="02020603050405020304" pitchFamily="18" charset="0"/>
                        <a:ea typeface="Calibri" panose="020F0502020204030204" pitchFamily="34" charset="0"/>
                      </a:endParaRPr>
                    </a:p>
                  </a:txBody>
                  <a:tcPr marL="118359" marR="118359" marT="0" marB="0"/>
                </a:tc>
                <a:extLst>
                  <a:ext uri="{0D108BD9-81ED-4DB2-BD59-A6C34878D82A}">
                    <a16:rowId xmlns:a16="http://schemas.microsoft.com/office/drawing/2014/main" val="10004"/>
                  </a:ext>
                </a:extLst>
              </a:tr>
              <a:tr h="221329">
                <a:tc>
                  <a:txBody>
                    <a:bodyPr/>
                    <a:lstStyle/>
                    <a:p>
                      <a:pPr indent="180340" algn="just">
                        <a:spcAft>
                          <a:spcPts val="0"/>
                        </a:spcAft>
                      </a:pPr>
                      <a:r>
                        <a:rPr lang="es-ES" sz="1600">
                          <a:effectLst/>
                        </a:rPr>
                        <a:t>Ceniza</a:t>
                      </a:r>
                      <a:endParaRPr lang="es-ES" sz="160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a:effectLst/>
                        </a:rPr>
                        <a:t>SEF-C (AOAC 923.03)</a:t>
                      </a:r>
                      <a:endParaRPr lang="es-ES" sz="160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a:effectLst/>
                        </a:rPr>
                        <a:t>g/100ml</a:t>
                      </a:r>
                      <a:endParaRPr lang="es-ES" sz="160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a:effectLst/>
                        </a:rPr>
                        <a:t>0,76</a:t>
                      </a:r>
                      <a:endParaRPr lang="es-ES" sz="1600">
                        <a:effectLst/>
                        <a:latin typeface="Times New Roman" panose="02020603050405020304" pitchFamily="18" charset="0"/>
                        <a:ea typeface="Calibri" panose="020F0502020204030204" pitchFamily="34" charset="0"/>
                      </a:endParaRPr>
                    </a:p>
                  </a:txBody>
                  <a:tcPr marL="118359" marR="118359" marT="0" marB="0"/>
                </a:tc>
                <a:extLst>
                  <a:ext uri="{0D108BD9-81ED-4DB2-BD59-A6C34878D82A}">
                    <a16:rowId xmlns:a16="http://schemas.microsoft.com/office/drawing/2014/main" val="10005"/>
                  </a:ext>
                </a:extLst>
              </a:tr>
              <a:tr h="221329">
                <a:tc>
                  <a:txBody>
                    <a:bodyPr/>
                    <a:lstStyle/>
                    <a:p>
                      <a:pPr indent="180340" algn="just">
                        <a:spcAft>
                          <a:spcPts val="0"/>
                        </a:spcAft>
                      </a:pPr>
                      <a:r>
                        <a:rPr lang="es-ES" sz="1600">
                          <a:effectLst/>
                        </a:rPr>
                        <a:t>Fibra</a:t>
                      </a:r>
                      <a:endParaRPr lang="es-ES" sz="160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a:effectLst/>
                        </a:rPr>
                        <a:t>M. INTERNO (AOAC 978.10)</a:t>
                      </a:r>
                      <a:endParaRPr lang="es-ES" sz="160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a:effectLst/>
                        </a:rPr>
                        <a:t>g/100ml</a:t>
                      </a:r>
                      <a:endParaRPr lang="es-ES" sz="160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a:effectLst/>
                        </a:rPr>
                        <a:t>1,05</a:t>
                      </a:r>
                      <a:endParaRPr lang="es-ES" sz="1600">
                        <a:effectLst/>
                        <a:latin typeface="Times New Roman" panose="02020603050405020304" pitchFamily="18" charset="0"/>
                        <a:ea typeface="Calibri" panose="020F0502020204030204" pitchFamily="34" charset="0"/>
                      </a:endParaRPr>
                    </a:p>
                  </a:txBody>
                  <a:tcPr marL="118359" marR="118359" marT="0" marB="0"/>
                </a:tc>
                <a:extLst>
                  <a:ext uri="{0D108BD9-81ED-4DB2-BD59-A6C34878D82A}">
                    <a16:rowId xmlns:a16="http://schemas.microsoft.com/office/drawing/2014/main" val="10006"/>
                  </a:ext>
                </a:extLst>
              </a:tr>
              <a:tr h="221329">
                <a:tc>
                  <a:txBody>
                    <a:bodyPr/>
                    <a:lstStyle/>
                    <a:p>
                      <a:pPr indent="180340" algn="just">
                        <a:spcAft>
                          <a:spcPts val="0"/>
                        </a:spcAft>
                      </a:pPr>
                      <a:r>
                        <a:rPr lang="es-ES" sz="1600">
                          <a:effectLst/>
                        </a:rPr>
                        <a:t>Carbohidratos</a:t>
                      </a:r>
                      <a:endParaRPr lang="es-ES" sz="160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a:effectLst/>
                        </a:rPr>
                        <a:t>CALCULO</a:t>
                      </a:r>
                      <a:endParaRPr lang="es-ES" sz="160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a:effectLst/>
                        </a:rPr>
                        <a:t>g/100ml</a:t>
                      </a:r>
                      <a:endParaRPr lang="es-ES" sz="160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a:effectLst/>
                        </a:rPr>
                        <a:t>16,87</a:t>
                      </a:r>
                      <a:endParaRPr lang="es-ES" sz="1600">
                        <a:effectLst/>
                        <a:latin typeface="Times New Roman" panose="02020603050405020304" pitchFamily="18" charset="0"/>
                        <a:ea typeface="Calibri" panose="020F0502020204030204" pitchFamily="34" charset="0"/>
                      </a:endParaRPr>
                    </a:p>
                  </a:txBody>
                  <a:tcPr marL="118359" marR="118359" marT="0" marB="0"/>
                </a:tc>
                <a:extLst>
                  <a:ext uri="{0D108BD9-81ED-4DB2-BD59-A6C34878D82A}">
                    <a16:rowId xmlns:a16="http://schemas.microsoft.com/office/drawing/2014/main" val="10007"/>
                  </a:ext>
                </a:extLst>
              </a:tr>
              <a:tr h="221329">
                <a:tc>
                  <a:txBody>
                    <a:bodyPr/>
                    <a:lstStyle/>
                    <a:p>
                      <a:pPr indent="180340" algn="just">
                        <a:spcAft>
                          <a:spcPts val="0"/>
                        </a:spcAft>
                      </a:pPr>
                      <a:r>
                        <a:rPr lang="es-ES" sz="1600">
                          <a:effectLst/>
                        </a:rPr>
                        <a:t>Energía Total</a:t>
                      </a:r>
                      <a:endParaRPr lang="es-ES" sz="160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a:effectLst/>
                        </a:rPr>
                        <a:t>CALCULO</a:t>
                      </a:r>
                      <a:endParaRPr lang="es-ES" sz="160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a:effectLst/>
                        </a:rPr>
                        <a:t>kJ/100ml</a:t>
                      </a:r>
                      <a:endParaRPr lang="es-ES" sz="160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a:effectLst/>
                        </a:rPr>
                        <a:t>326</a:t>
                      </a:r>
                      <a:endParaRPr lang="es-ES" sz="1600">
                        <a:effectLst/>
                        <a:latin typeface="Times New Roman" panose="02020603050405020304" pitchFamily="18" charset="0"/>
                        <a:ea typeface="Calibri" panose="020F0502020204030204" pitchFamily="34" charset="0"/>
                      </a:endParaRPr>
                    </a:p>
                  </a:txBody>
                  <a:tcPr marL="118359" marR="118359" marT="0" marB="0"/>
                </a:tc>
                <a:extLst>
                  <a:ext uri="{0D108BD9-81ED-4DB2-BD59-A6C34878D82A}">
                    <a16:rowId xmlns:a16="http://schemas.microsoft.com/office/drawing/2014/main" val="10008"/>
                  </a:ext>
                </a:extLst>
              </a:tr>
              <a:tr h="221329">
                <a:tc>
                  <a:txBody>
                    <a:bodyPr/>
                    <a:lstStyle/>
                    <a:p>
                      <a:pPr indent="180340" algn="just">
                        <a:spcAft>
                          <a:spcPts val="0"/>
                        </a:spcAft>
                      </a:pPr>
                      <a:r>
                        <a:rPr lang="es-ES" sz="1600">
                          <a:effectLst/>
                        </a:rPr>
                        <a:t>Sodio</a:t>
                      </a:r>
                      <a:endParaRPr lang="es-ES" sz="160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a:effectLst/>
                        </a:rPr>
                        <a:t>SEIN-MIN (AOAC 999.11)</a:t>
                      </a:r>
                      <a:endParaRPr lang="es-ES" sz="160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a:effectLst/>
                        </a:rPr>
                        <a:t>mg/100ml</a:t>
                      </a:r>
                      <a:endParaRPr lang="es-ES" sz="160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a:effectLst/>
                        </a:rPr>
                        <a:t>5,95</a:t>
                      </a:r>
                      <a:endParaRPr lang="es-ES" sz="1600">
                        <a:effectLst/>
                        <a:latin typeface="Times New Roman" panose="02020603050405020304" pitchFamily="18" charset="0"/>
                        <a:ea typeface="Calibri" panose="020F0502020204030204" pitchFamily="34" charset="0"/>
                      </a:endParaRPr>
                    </a:p>
                  </a:txBody>
                  <a:tcPr marL="118359" marR="118359" marT="0" marB="0"/>
                </a:tc>
                <a:extLst>
                  <a:ext uri="{0D108BD9-81ED-4DB2-BD59-A6C34878D82A}">
                    <a16:rowId xmlns:a16="http://schemas.microsoft.com/office/drawing/2014/main" val="10009"/>
                  </a:ext>
                </a:extLst>
              </a:tr>
              <a:tr h="221329">
                <a:tc>
                  <a:txBody>
                    <a:bodyPr/>
                    <a:lstStyle/>
                    <a:p>
                      <a:pPr indent="180340" algn="just">
                        <a:spcAft>
                          <a:spcPts val="0"/>
                        </a:spcAft>
                      </a:pPr>
                      <a:r>
                        <a:rPr lang="es-ES" sz="1600">
                          <a:effectLst/>
                        </a:rPr>
                        <a:t>Colesterol</a:t>
                      </a:r>
                      <a:endParaRPr lang="es-ES" sz="160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a:effectLst/>
                        </a:rPr>
                        <a:t>SEIN-CL1 (AOAC 994.10)</a:t>
                      </a:r>
                      <a:endParaRPr lang="es-ES" sz="160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a:effectLst/>
                        </a:rPr>
                        <a:t>mg/100ml</a:t>
                      </a:r>
                      <a:endParaRPr lang="es-ES" sz="160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a:effectLst/>
                        </a:rPr>
                        <a:t>0,0*</a:t>
                      </a:r>
                      <a:endParaRPr lang="es-ES" sz="1600">
                        <a:effectLst/>
                        <a:latin typeface="Times New Roman" panose="02020603050405020304" pitchFamily="18" charset="0"/>
                        <a:ea typeface="Calibri" panose="020F0502020204030204" pitchFamily="34" charset="0"/>
                      </a:endParaRPr>
                    </a:p>
                  </a:txBody>
                  <a:tcPr marL="118359" marR="118359" marT="0" marB="0"/>
                </a:tc>
                <a:extLst>
                  <a:ext uri="{0D108BD9-81ED-4DB2-BD59-A6C34878D82A}">
                    <a16:rowId xmlns:a16="http://schemas.microsoft.com/office/drawing/2014/main" val="10010"/>
                  </a:ext>
                </a:extLst>
              </a:tr>
              <a:tr h="221329">
                <a:tc>
                  <a:txBody>
                    <a:bodyPr/>
                    <a:lstStyle/>
                    <a:p>
                      <a:pPr indent="180340" algn="just">
                        <a:spcAft>
                          <a:spcPts val="0"/>
                        </a:spcAft>
                      </a:pPr>
                      <a:r>
                        <a:rPr lang="es-ES" sz="1600" dirty="0">
                          <a:effectLst/>
                        </a:rPr>
                        <a:t>Calcio</a:t>
                      </a:r>
                      <a:endParaRPr lang="es-ES" sz="1600" dirty="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a:effectLst/>
                        </a:rPr>
                        <a:t>A. ATOMICA</a:t>
                      </a:r>
                      <a:endParaRPr lang="es-ES" sz="160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a:effectLst/>
                        </a:rPr>
                        <a:t>mg/100ml</a:t>
                      </a:r>
                      <a:endParaRPr lang="es-ES" sz="160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a:effectLst/>
                        </a:rPr>
                        <a:t>31,06</a:t>
                      </a:r>
                      <a:endParaRPr lang="es-ES" sz="1600">
                        <a:effectLst/>
                        <a:latin typeface="Times New Roman" panose="02020603050405020304" pitchFamily="18" charset="0"/>
                        <a:ea typeface="Calibri" panose="020F0502020204030204" pitchFamily="34" charset="0"/>
                      </a:endParaRPr>
                    </a:p>
                  </a:txBody>
                  <a:tcPr marL="118359" marR="118359" marT="0" marB="0"/>
                </a:tc>
                <a:extLst>
                  <a:ext uri="{0D108BD9-81ED-4DB2-BD59-A6C34878D82A}">
                    <a16:rowId xmlns:a16="http://schemas.microsoft.com/office/drawing/2014/main" val="10011"/>
                  </a:ext>
                </a:extLst>
              </a:tr>
              <a:tr h="221329">
                <a:tc>
                  <a:txBody>
                    <a:bodyPr/>
                    <a:lstStyle/>
                    <a:p>
                      <a:pPr indent="180340" algn="just">
                        <a:spcAft>
                          <a:spcPts val="0"/>
                        </a:spcAft>
                      </a:pPr>
                      <a:r>
                        <a:rPr lang="es-ES" sz="1600">
                          <a:effectLst/>
                        </a:rPr>
                        <a:t>Hierro</a:t>
                      </a:r>
                      <a:endParaRPr lang="es-ES" sz="160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a:effectLst/>
                        </a:rPr>
                        <a:t>SEIN-MIN (AOAC 999.11)</a:t>
                      </a:r>
                      <a:endParaRPr lang="es-ES" sz="160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a:effectLst/>
                        </a:rPr>
                        <a:t>mg/100ml</a:t>
                      </a:r>
                      <a:endParaRPr lang="es-ES" sz="160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a:effectLst/>
                        </a:rPr>
                        <a:t>0,62</a:t>
                      </a:r>
                      <a:endParaRPr lang="es-ES" sz="1600">
                        <a:effectLst/>
                        <a:latin typeface="Times New Roman" panose="02020603050405020304" pitchFamily="18" charset="0"/>
                        <a:ea typeface="Calibri" panose="020F0502020204030204" pitchFamily="34" charset="0"/>
                      </a:endParaRPr>
                    </a:p>
                  </a:txBody>
                  <a:tcPr marL="118359" marR="118359" marT="0" marB="0"/>
                </a:tc>
                <a:extLst>
                  <a:ext uri="{0D108BD9-81ED-4DB2-BD59-A6C34878D82A}">
                    <a16:rowId xmlns:a16="http://schemas.microsoft.com/office/drawing/2014/main" val="10012"/>
                  </a:ext>
                </a:extLst>
              </a:tr>
              <a:tr h="221329">
                <a:tc>
                  <a:txBody>
                    <a:bodyPr/>
                    <a:lstStyle/>
                    <a:p>
                      <a:pPr indent="180340" algn="just">
                        <a:spcAft>
                          <a:spcPts val="0"/>
                        </a:spcAft>
                      </a:pPr>
                      <a:r>
                        <a:rPr lang="es-ES" sz="1600">
                          <a:effectLst/>
                        </a:rPr>
                        <a:t>Azúcares totales</a:t>
                      </a:r>
                      <a:endParaRPr lang="es-ES" sz="160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a:effectLst/>
                        </a:rPr>
                        <a:t>SEIN-AZU (AOAC 977.20)</a:t>
                      </a:r>
                      <a:endParaRPr lang="es-ES" sz="160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a:effectLst/>
                        </a:rPr>
                        <a:t>g/100ml</a:t>
                      </a:r>
                      <a:endParaRPr lang="es-ES" sz="160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a:effectLst/>
                        </a:rPr>
                        <a:t>12,07</a:t>
                      </a:r>
                      <a:endParaRPr lang="es-ES" sz="1600">
                        <a:effectLst/>
                        <a:latin typeface="Times New Roman" panose="02020603050405020304" pitchFamily="18" charset="0"/>
                        <a:ea typeface="Calibri" panose="020F0502020204030204" pitchFamily="34" charset="0"/>
                      </a:endParaRPr>
                    </a:p>
                  </a:txBody>
                  <a:tcPr marL="118359" marR="118359" marT="0" marB="0"/>
                </a:tc>
                <a:extLst>
                  <a:ext uri="{0D108BD9-81ED-4DB2-BD59-A6C34878D82A}">
                    <a16:rowId xmlns:a16="http://schemas.microsoft.com/office/drawing/2014/main" val="10013"/>
                  </a:ext>
                </a:extLst>
              </a:tr>
              <a:tr h="221329">
                <a:tc>
                  <a:txBody>
                    <a:bodyPr/>
                    <a:lstStyle/>
                    <a:p>
                      <a:pPr indent="180340" algn="just">
                        <a:spcAft>
                          <a:spcPts val="0"/>
                        </a:spcAft>
                      </a:pPr>
                      <a:r>
                        <a:rPr lang="es-ES" sz="1600">
                          <a:effectLst/>
                        </a:rPr>
                        <a:t>Densidad</a:t>
                      </a:r>
                      <a:endParaRPr lang="es-ES" sz="160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a:effectLst/>
                        </a:rPr>
                        <a:t>M. INTERNO</a:t>
                      </a:r>
                      <a:endParaRPr lang="es-ES" sz="160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a:effectLst/>
                        </a:rPr>
                        <a:t>mg/100ml</a:t>
                      </a:r>
                      <a:endParaRPr lang="es-ES" sz="1600">
                        <a:effectLst/>
                        <a:latin typeface="Times New Roman" panose="02020603050405020304" pitchFamily="18" charset="0"/>
                        <a:ea typeface="Calibri" panose="020F0502020204030204" pitchFamily="34" charset="0"/>
                      </a:endParaRPr>
                    </a:p>
                  </a:txBody>
                  <a:tcPr marL="118359" marR="118359" marT="0" marB="0"/>
                </a:tc>
                <a:tc>
                  <a:txBody>
                    <a:bodyPr/>
                    <a:lstStyle/>
                    <a:p>
                      <a:pPr indent="180340" algn="ctr">
                        <a:spcAft>
                          <a:spcPts val="0"/>
                        </a:spcAft>
                      </a:pPr>
                      <a:r>
                        <a:rPr lang="es-ES" sz="1600" dirty="0">
                          <a:effectLst/>
                        </a:rPr>
                        <a:t>1,0800</a:t>
                      </a:r>
                      <a:endParaRPr lang="es-ES" sz="1600" dirty="0">
                        <a:effectLst/>
                        <a:latin typeface="Times New Roman" panose="02020603050405020304" pitchFamily="18" charset="0"/>
                        <a:ea typeface="Calibri" panose="020F0502020204030204" pitchFamily="34" charset="0"/>
                      </a:endParaRPr>
                    </a:p>
                  </a:txBody>
                  <a:tcPr marL="118359" marR="118359" marT="0" marB="0"/>
                </a:tc>
                <a:extLst>
                  <a:ext uri="{0D108BD9-81ED-4DB2-BD59-A6C34878D82A}">
                    <a16:rowId xmlns:a16="http://schemas.microsoft.com/office/drawing/2014/main" val="10014"/>
                  </a:ext>
                </a:extLst>
              </a:tr>
            </a:tbl>
          </a:graphicData>
        </a:graphic>
      </p:graphicFrame>
      <p:sp>
        <p:nvSpPr>
          <p:cNvPr id="7" name="Rectángulo 6"/>
          <p:cNvSpPr/>
          <p:nvPr/>
        </p:nvSpPr>
        <p:spPr>
          <a:xfrm>
            <a:off x="195616" y="4272653"/>
            <a:ext cx="11732525" cy="646331"/>
          </a:xfrm>
          <a:prstGeom prst="rect">
            <a:avLst/>
          </a:prstGeom>
        </p:spPr>
        <p:txBody>
          <a:bodyPr wrap="square">
            <a:spAutoFit/>
          </a:bodyPr>
          <a:lstStyle/>
          <a:p>
            <a:r>
              <a:rPr lang="es-ES" dirty="0">
                <a:latin typeface="Times New Roman" panose="02020603050405020304" pitchFamily="18" charset="0"/>
                <a:cs typeface="Times New Roman" panose="02020603050405020304" pitchFamily="18" charset="0"/>
              </a:rPr>
              <a:t>Un estudio realizado en Santiago de Chile Hurtado Verdugo (2012) sobre una bebida-gel de quínoa estableció valores de composición química para 100 </a:t>
            </a:r>
            <a:r>
              <a:rPr lang="es-ES" dirty="0" err="1">
                <a:latin typeface="Times New Roman" panose="02020603050405020304" pitchFamily="18" charset="0"/>
                <a:cs typeface="Times New Roman" panose="02020603050405020304" pitchFamily="18" charset="0"/>
              </a:rPr>
              <a:t>mL</a:t>
            </a:r>
            <a:r>
              <a:rPr lang="es-ES" dirty="0">
                <a:latin typeface="Times New Roman" panose="02020603050405020304" pitchFamily="18" charset="0"/>
                <a:cs typeface="Times New Roman" panose="02020603050405020304" pitchFamily="18" charset="0"/>
              </a:rPr>
              <a:t> de dicha bebida de 9,1 g de carbohidratos, 2,3 g de proteínas y 0,7 g de grasas.</a:t>
            </a:r>
          </a:p>
        </p:txBody>
      </p:sp>
      <p:sp>
        <p:nvSpPr>
          <p:cNvPr id="8" name="Rectángulo 7"/>
          <p:cNvSpPr/>
          <p:nvPr/>
        </p:nvSpPr>
        <p:spPr>
          <a:xfrm>
            <a:off x="195616" y="4960771"/>
            <a:ext cx="11732525" cy="1200329"/>
          </a:xfrm>
          <a:prstGeom prst="rect">
            <a:avLst/>
          </a:prstGeom>
        </p:spPr>
        <p:txBody>
          <a:bodyPr wrap="square">
            <a:spAutoFit/>
          </a:bodyPr>
          <a:lstStyle/>
          <a:p>
            <a:r>
              <a:rPr lang="es-ES" dirty="0">
                <a:latin typeface="Times New Roman" panose="02020603050405020304" pitchFamily="18" charset="0"/>
                <a:ea typeface="Calibri" panose="020F0502020204030204" pitchFamily="34" charset="0"/>
              </a:rPr>
              <a:t>En otra investigación realizada en Córdoba, Argentina, en el año 2016 por Horta S. y </a:t>
            </a:r>
            <a:r>
              <a:rPr lang="es-ES" dirty="0" err="1">
                <a:latin typeface="Times New Roman" panose="02020603050405020304" pitchFamily="18" charset="0"/>
                <a:ea typeface="Calibri" panose="020F0502020204030204" pitchFamily="34" charset="0"/>
              </a:rPr>
              <a:t>Lopez</a:t>
            </a:r>
            <a:r>
              <a:rPr lang="es-ES" dirty="0">
                <a:latin typeface="Times New Roman" panose="02020603050405020304" pitchFamily="18" charset="0"/>
                <a:ea typeface="Calibri" panose="020F0502020204030204" pitchFamily="34" charset="0"/>
              </a:rPr>
              <a:t> A., donde realizaron una bebida a base de quínoa sin inclusión de frutas tuvieron los siguientes valores en 100 ml de dicha bebida de 5,05g de carbohidratos, 2,1 g de proteínas, 0,14 g de grasas, hierro 0,46 mg y Calcio 2,07mg en este estudio también se realizó una bebida con granos de amaranto los valores para hierro y calcio fueron 0,14 mg y 2,58 mg respectivamente.</a:t>
            </a:r>
            <a:endParaRPr lang="es-ES" dirty="0"/>
          </a:p>
        </p:txBody>
      </p:sp>
      <p:pic>
        <p:nvPicPr>
          <p:cNvPr id="9" name="Imagen 1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301137"/>
            <a:ext cx="12192000" cy="556863"/>
          </a:xfrm>
          <a:prstGeom prst="rect">
            <a:avLst/>
          </a:prstGeom>
        </p:spPr>
      </p:pic>
      <p:sp>
        <p:nvSpPr>
          <p:cNvPr id="6" name="Título 1"/>
          <p:cNvSpPr>
            <a:spLocks noGrp="1"/>
          </p:cNvSpPr>
          <p:nvPr>
            <p:ph type="title"/>
          </p:nvPr>
        </p:nvSpPr>
        <p:spPr>
          <a:xfrm>
            <a:off x="395784" y="114030"/>
            <a:ext cx="10515600" cy="1325563"/>
          </a:xfrm>
        </p:spPr>
        <p:txBody>
          <a:bodyPr/>
          <a:lstStyle/>
          <a:p>
            <a:pPr lvl="2" algn="l" rtl="0">
              <a:lnSpc>
                <a:spcPct val="90000"/>
              </a:lnSpc>
              <a:spcBef>
                <a:spcPct val="0"/>
              </a:spcBef>
            </a:pPr>
            <a:r>
              <a:rPr lang="es-ES" sz="3200" b="1" dirty="0"/>
              <a:t>Perfil nutricional resultados </a:t>
            </a:r>
            <a:br>
              <a:rPr lang="es-ES" sz="3200" b="1" dirty="0"/>
            </a:br>
            <a:br>
              <a:rPr lang="es-ES" sz="3200" b="1" dirty="0"/>
            </a:br>
            <a:endParaRPr lang="es-ES" dirty="0"/>
          </a:p>
        </p:txBody>
      </p:sp>
      <p:sp>
        <p:nvSpPr>
          <p:cNvPr id="11" name="10 Elipse"/>
          <p:cNvSpPr/>
          <p:nvPr/>
        </p:nvSpPr>
        <p:spPr>
          <a:xfrm>
            <a:off x="9440213" y="1056068"/>
            <a:ext cx="1841679" cy="1493949"/>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noFill/>
            </a:endParaRPr>
          </a:p>
        </p:txBody>
      </p:sp>
      <p:sp>
        <p:nvSpPr>
          <p:cNvPr id="12" name="11 Elipse"/>
          <p:cNvSpPr/>
          <p:nvPr/>
        </p:nvSpPr>
        <p:spPr>
          <a:xfrm>
            <a:off x="9845897" y="3000776"/>
            <a:ext cx="1030309" cy="78561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noFill/>
            </a:endParaRPr>
          </a:p>
        </p:txBody>
      </p:sp>
    </p:spTree>
    <p:extLst>
      <p:ext uri="{BB962C8B-B14F-4D97-AF65-F5344CB8AC3E}">
        <p14:creationId xmlns:p14="http://schemas.microsoft.com/office/powerpoint/2010/main" val="3719354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1C574E90-1949-4924-B663-AEA13DB79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46960" cy="3854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701344" y="710273"/>
            <a:ext cx="4352315" cy="2813320"/>
          </a:xfrm>
        </p:spPr>
        <p:txBody>
          <a:bodyPr vert="horz" lIns="91440" tIns="45720" rIns="91440" bIns="45720" rtlCol="0" anchor="ctr">
            <a:normAutofit fontScale="90000"/>
          </a:bodyPr>
          <a:lstStyle/>
          <a:p>
            <a:pPr lvl="2" algn="l" rtl="0">
              <a:lnSpc>
                <a:spcPct val="90000"/>
              </a:lnSpc>
              <a:spcBef>
                <a:spcPct val="0"/>
              </a:spcBef>
            </a:pPr>
            <a:r>
              <a:rPr lang="en-US" sz="4800" b="1" kern="1200" dirty="0" err="1">
                <a:solidFill>
                  <a:schemeClr val="tx1"/>
                </a:solidFill>
                <a:latin typeface="Times New Roman" panose="02020603050405020304" pitchFamily="18" charset="0"/>
                <a:ea typeface="+mj-ea"/>
                <a:cs typeface="Times New Roman" panose="02020603050405020304" pitchFamily="18" charset="0"/>
              </a:rPr>
              <a:t>Estabilidad</a:t>
            </a:r>
            <a:r>
              <a:rPr lang="en-US" sz="4800" b="1" kern="1200" dirty="0">
                <a:solidFill>
                  <a:schemeClr val="tx1"/>
                </a:solidFill>
                <a:latin typeface="Times New Roman" panose="02020603050405020304" pitchFamily="18" charset="0"/>
                <a:ea typeface="+mj-ea"/>
                <a:cs typeface="Times New Roman" panose="02020603050405020304" pitchFamily="18" charset="0"/>
              </a:rPr>
              <a:t> </a:t>
            </a:r>
            <a:r>
              <a:rPr lang="en-US" sz="4800" b="1" kern="1200" dirty="0" err="1">
                <a:solidFill>
                  <a:schemeClr val="tx1"/>
                </a:solidFill>
                <a:latin typeface="Times New Roman" panose="02020603050405020304" pitchFamily="18" charset="0"/>
                <a:ea typeface="+mj-ea"/>
                <a:cs typeface="Times New Roman" panose="02020603050405020304" pitchFamily="18" charset="0"/>
              </a:rPr>
              <a:t>microbiana</a:t>
            </a:r>
            <a:r>
              <a:rPr lang="en-US" sz="4800" b="1" kern="1200" dirty="0">
                <a:solidFill>
                  <a:schemeClr val="tx1"/>
                </a:solidFill>
                <a:latin typeface="Times New Roman" panose="02020603050405020304" pitchFamily="18" charset="0"/>
                <a:ea typeface="+mj-ea"/>
                <a:cs typeface="Times New Roman" panose="02020603050405020304" pitchFamily="18" charset="0"/>
              </a:rPr>
              <a:t> </a:t>
            </a:r>
            <a:br>
              <a:rPr lang="en-US" sz="3700" b="1" kern="1200" dirty="0">
                <a:solidFill>
                  <a:schemeClr val="tx1"/>
                </a:solidFill>
                <a:latin typeface="+mj-lt"/>
                <a:ea typeface="+mj-ea"/>
                <a:cs typeface="+mj-cs"/>
              </a:rPr>
            </a:br>
            <a:br>
              <a:rPr lang="en-US" sz="3700" b="1" kern="1200" dirty="0">
                <a:solidFill>
                  <a:schemeClr val="tx1"/>
                </a:solidFill>
                <a:latin typeface="+mj-lt"/>
                <a:ea typeface="+mj-ea"/>
                <a:cs typeface="+mj-cs"/>
              </a:rPr>
            </a:br>
            <a:br>
              <a:rPr lang="en-US" sz="3700" b="1" kern="1200" dirty="0">
                <a:solidFill>
                  <a:schemeClr val="tx1"/>
                </a:solidFill>
                <a:latin typeface="+mj-lt"/>
                <a:ea typeface="+mj-ea"/>
                <a:cs typeface="+mj-cs"/>
              </a:rPr>
            </a:br>
            <a:endParaRPr lang="en-US" sz="3700" kern="1200" dirty="0">
              <a:solidFill>
                <a:schemeClr val="tx1"/>
              </a:solidFill>
              <a:latin typeface="+mj-lt"/>
              <a:ea typeface="+mj-ea"/>
              <a:cs typeface="+mj-cs"/>
            </a:endParaRPr>
          </a:p>
        </p:txBody>
      </p:sp>
      <p:sp>
        <p:nvSpPr>
          <p:cNvPr id="50" name="Rectangle 49">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6484" cy="3854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9CF1CD8B-D430-49E7-8630-84152C414E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5528" y="73152"/>
            <a:ext cx="1178966" cy="232963"/>
            <a:chOff x="7763256" y="73152"/>
            <a:chExt cx="1178966" cy="232963"/>
          </a:xfrm>
        </p:grpSpPr>
        <p:sp>
          <p:nvSpPr>
            <p:cNvPr id="53" name="Rectangle 64">
              <a:extLst>
                <a:ext uri="{FF2B5EF4-FFF2-40B4-BE49-F238E27FC236}">
                  <a16:creationId xmlns:a16="http://schemas.microsoft.com/office/drawing/2014/main" id="{1F5B8298-9AB4-45B4-B28E-C8C1A26440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6">
              <a:extLst>
                <a:ext uri="{FF2B5EF4-FFF2-40B4-BE49-F238E27FC236}">
                  <a16:creationId xmlns:a16="http://schemas.microsoft.com/office/drawing/2014/main" id="{100AEF19-4AE6-42BE-81E6-95700DB853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4">
              <a:extLst>
                <a:ext uri="{FF2B5EF4-FFF2-40B4-BE49-F238E27FC236}">
                  <a16:creationId xmlns:a16="http://schemas.microsoft.com/office/drawing/2014/main" id="{1192B5C1-AE13-49EA-82FD-F3C3BC02A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6">
              <a:extLst>
                <a:ext uri="{FF2B5EF4-FFF2-40B4-BE49-F238E27FC236}">
                  <a16:creationId xmlns:a16="http://schemas.microsoft.com/office/drawing/2014/main" id="{713612B5-8E9D-4FEF-86B9-52A0FABD8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4">
              <a:extLst>
                <a:ext uri="{FF2B5EF4-FFF2-40B4-BE49-F238E27FC236}">
                  <a16:creationId xmlns:a16="http://schemas.microsoft.com/office/drawing/2014/main" id="{14FC746D-B820-44A3-B1B3-53B690BC2B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6">
              <a:extLst>
                <a:ext uri="{FF2B5EF4-FFF2-40B4-BE49-F238E27FC236}">
                  <a16:creationId xmlns:a16="http://schemas.microsoft.com/office/drawing/2014/main" id="{8778550A-567F-40F6-A77F-2E2B50175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4">
              <a:extLst>
                <a:ext uri="{FF2B5EF4-FFF2-40B4-BE49-F238E27FC236}">
                  <a16:creationId xmlns:a16="http://schemas.microsoft.com/office/drawing/2014/main" id="{C28C989E-85FD-4D1C-AF77-82F4B985FD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6">
              <a:extLst>
                <a:ext uri="{FF2B5EF4-FFF2-40B4-BE49-F238E27FC236}">
                  <a16:creationId xmlns:a16="http://schemas.microsoft.com/office/drawing/2014/main" id="{58FDDCED-5FC6-4B14-A0E2-DF4310ED9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4">
              <a:extLst>
                <a:ext uri="{FF2B5EF4-FFF2-40B4-BE49-F238E27FC236}">
                  <a16:creationId xmlns:a16="http://schemas.microsoft.com/office/drawing/2014/main" id="{E80E854B-CCEB-4CEF-B465-561C4C872A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6">
              <a:extLst>
                <a:ext uri="{FF2B5EF4-FFF2-40B4-BE49-F238E27FC236}">
                  <a16:creationId xmlns:a16="http://schemas.microsoft.com/office/drawing/2014/main" id="{02BED26F-9C32-4DF8-8739-D89F6F0591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4">
              <a:extLst>
                <a:ext uri="{FF2B5EF4-FFF2-40B4-BE49-F238E27FC236}">
                  <a16:creationId xmlns:a16="http://schemas.microsoft.com/office/drawing/2014/main" id="{CE3B71C9-F500-46F1-8D17-C3EF4DA5F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6">
              <a:extLst>
                <a:ext uri="{FF2B5EF4-FFF2-40B4-BE49-F238E27FC236}">
                  <a16:creationId xmlns:a16="http://schemas.microsoft.com/office/drawing/2014/main" id="{C14431D0-29B6-473C-B2FD-4661864DA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10457BA-9444-4642-861C-78120DD8D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6">
              <a:extLst>
                <a:ext uri="{FF2B5EF4-FFF2-40B4-BE49-F238E27FC236}">
                  <a16:creationId xmlns:a16="http://schemas.microsoft.com/office/drawing/2014/main" id="{27C95C30-0364-4C32-B686-0C366086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4">
              <a:extLst>
                <a:ext uri="{FF2B5EF4-FFF2-40B4-BE49-F238E27FC236}">
                  <a16:creationId xmlns:a16="http://schemas.microsoft.com/office/drawing/2014/main" id="{A0BDEDBA-CA15-41EE-B2C6-8A973B5E6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6">
              <a:extLst>
                <a:ext uri="{FF2B5EF4-FFF2-40B4-BE49-F238E27FC236}">
                  <a16:creationId xmlns:a16="http://schemas.microsoft.com/office/drawing/2014/main" id="{702B9007-982C-4F69-A443-B07F3BEFD6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4">
              <a:extLst>
                <a:ext uri="{FF2B5EF4-FFF2-40B4-BE49-F238E27FC236}">
                  <a16:creationId xmlns:a16="http://schemas.microsoft.com/office/drawing/2014/main" id="{28596B48-F33B-451E-8C2D-3525B3387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6">
              <a:extLst>
                <a:ext uri="{FF2B5EF4-FFF2-40B4-BE49-F238E27FC236}">
                  <a16:creationId xmlns:a16="http://schemas.microsoft.com/office/drawing/2014/main" id="{4B493BB9-A171-4B97-B05A-187E03FFA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4">
              <a:extLst>
                <a:ext uri="{FF2B5EF4-FFF2-40B4-BE49-F238E27FC236}">
                  <a16:creationId xmlns:a16="http://schemas.microsoft.com/office/drawing/2014/main" id="{973B8111-A5EB-4EE8-9813-8495336F6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66">
              <a:extLst>
                <a:ext uri="{FF2B5EF4-FFF2-40B4-BE49-F238E27FC236}">
                  <a16:creationId xmlns:a16="http://schemas.microsoft.com/office/drawing/2014/main" id="{6A4F8D39-9886-490F-B7A9-3B2693299A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ángulo 7"/>
          <p:cNvSpPr/>
          <p:nvPr/>
        </p:nvSpPr>
        <p:spPr>
          <a:xfrm>
            <a:off x="731519" y="4099034"/>
            <a:ext cx="10785191" cy="2196771"/>
          </a:xfrm>
          <a:prstGeom prst="rect">
            <a:avLst/>
          </a:prstGeom>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pPr>
            <a:r>
              <a:rPr lang="en-US" sz="1900"/>
              <a:t>La bebida realizada esta dentro de los parámetros permitidos de la Norma NTE INEN 2 337, en la cual nos indica que los coliformes totales para bebidas es de &lt;3 NMP/cm3 y los resultados nos indican que tenemos &lt;6 UFC/g esto equivale a (&lt;3 NMP/cm3), para obtener los valores en NMP/g se utilizó la tabla de conversiones de UFC/g a NMP/g establecida por las Petrifilm EC Plate Results Conversion.</a:t>
            </a:r>
          </a:p>
          <a:p>
            <a:pPr marL="342900" indent="-228600">
              <a:lnSpc>
                <a:spcPct val="90000"/>
              </a:lnSpc>
              <a:spcAft>
                <a:spcPts val="600"/>
              </a:spcAft>
              <a:buFont typeface="Arial" panose="020B0604020202020204" pitchFamily="34" charset="0"/>
              <a:buChar char="•"/>
            </a:pPr>
            <a:endParaRPr lang="en-US" sz="1900"/>
          </a:p>
          <a:p>
            <a:pPr marL="342900" indent="-228600">
              <a:lnSpc>
                <a:spcPct val="90000"/>
              </a:lnSpc>
              <a:spcAft>
                <a:spcPts val="600"/>
              </a:spcAft>
              <a:buFont typeface="Arial" panose="020B0604020202020204" pitchFamily="34" charset="0"/>
              <a:buChar char="•"/>
            </a:pPr>
            <a:r>
              <a:rPr lang="en-US" sz="1900"/>
              <a:t>En cuanto a los mohos y levaduras se puede observar que los resultados arrojan &lt;10 UPM/g lo cual está dentro de la norma, existiendo una estabilidad microbiana para la bebida.Principio del formulario</a:t>
            </a:r>
          </a:p>
        </p:txBody>
      </p:sp>
      <p:sp>
        <p:nvSpPr>
          <p:cNvPr id="74" name="Rectangle 7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6492875"/>
            <a:ext cx="12191999" cy="3651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1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301137"/>
            <a:ext cx="12192000" cy="556863"/>
          </a:xfrm>
          <a:prstGeom prst="rect">
            <a:avLst/>
          </a:prstGeom>
        </p:spPr>
      </p:pic>
      <p:graphicFrame>
        <p:nvGraphicFramePr>
          <p:cNvPr id="6" name="Marcador de contenido 5"/>
          <p:cNvGraphicFramePr>
            <a:graphicFrameLocks noGrp="1"/>
          </p:cNvGraphicFramePr>
          <p:nvPr>
            <p:ph sz="half" idx="2"/>
            <p:extLst>
              <p:ext uri="{D42A27DB-BD31-4B8C-83A1-F6EECF244321}">
                <p14:modId xmlns:p14="http://schemas.microsoft.com/office/powerpoint/2010/main" val="660256783"/>
              </p:ext>
            </p:extLst>
          </p:nvPr>
        </p:nvGraphicFramePr>
        <p:xfrm>
          <a:off x="5942569" y="693961"/>
          <a:ext cx="5977882" cy="2539100"/>
        </p:xfrm>
        <a:graphic>
          <a:graphicData uri="http://schemas.openxmlformats.org/drawingml/2006/table">
            <a:tbl>
              <a:tblPr firstRow="1" firstCol="1" bandRow="1">
                <a:tableStyleId>{68D230F3-CF80-4859-8CE7-A43EE81993B5}</a:tableStyleId>
              </a:tblPr>
              <a:tblGrid>
                <a:gridCol w="1924301">
                  <a:extLst>
                    <a:ext uri="{9D8B030D-6E8A-4147-A177-3AD203B41FA5}">
                      <a16:colId xmlns:a16="http://schemas.microsoft.com/office/drawing/2014/main" val="20000"/>
                    </a:ext>
                  </a:extLst>
                </a:gridCol>
                <a:gridCol w="2125792">
                  <a:extLst>
                    <a:ext uri="{9D8B030D-6E8A-4147-A177-3AD203B41FA5}">
                      <a16:colId xmlns:a16="http://schemas.microsoft.com/office/drawing/2014/main" val="20001"/>
                    </a:ext>
                  </a:extLst>
                </a:gridCol>
                <a:gridCol w="1927789">
                  <a:extLst>
                    <a:ext uri="{9D8B030D-6E8A-4147-A177-3AD203B41FA5}">
                      <a16:colId xmlns:a16="http://schemas.microsoft.com/office/drawing/2014/main" val="20002"/>
                    </a:ext>
                  </a:extLst>
                </a:gridCol>
              </a:tblGrid>
              <a:tr h="931236">
                <a:tc>
                  <a:txBody>
                    <a:bodyPr/>
                    <a:lstStyle/>
                    <a:p>
                      <a:pPr indent="180340" algn="l">
                        <a:spcAft>
                          <a:spcPts val="0"/>
                        </a:spcAft>
                      </a:pPr>
                      <a:r>
                        <a:rPr lang="es-ES" sz="1900">
                          <a:effectLst/>
                        </a:rPr>
                        <a:t>ENSAYOS MICROBIANOS</a:t>
                      </a:r>
                      <a:endParaRPr lang="es-ES" sz="1900">
                        <a:effectLst/>
                        <a:latin typeface="Times New Roman" panose="02020603050405020304" pitchFamily="18" charset="0"/>
                        <a:ea typeface="Calibri" panose="020F0502020204030204" pitchFamily="34" charset="0"/>
                      </a:endParaRPr>
                    </a:p>
                  </a:txBody>
                  <a:tcPr marL="133913" marR="133913" marT="0" marB="0"/>
                </a:tc>
                <a:tc>
                  <a:txBody>
                    <a:bodyPr/>
                    <a:lstStyle/>
                    <a:p>
                      <a:pPr indent="180340" algn="l">
                        <a:spcAft>
                          <a:spcPts val="0"/>
                        </a:spcAft>
                      </a:pPr>
                      <a:r>
                        <a:rPr lang="es-ES" sz="1900">
                          <a:effectLst/>
                        </a:rPr>
                        <a:t>RESULTADO</a:t>
                      </a:r>
                      <a:endParaRPr lang="es-ES" sz="1900">
                        <a:effectLst/>
                        <a:latin typeface="Times New Roman" panose="02020603050405020304" pitchFamily="18" charset="0"/>
                        <a:ea typeface="Calibri" panose="020F0502020204030204" pitchFamily="34" charset="0"/>
                      </a:endParaRPr>
                    </a:p>
                  </a:txBody>
                  <a:tcPr marL="133913" marR="133913" marT="0" marB="0"/>
                </a:tc>
                <a:tc>
                  <a:txBody>
                    <a:bodyPr/>
                    <a:lstStyle/>
                    <a:p>
                      <a:pPr indent="180340" algn="l">
                        <a:spcAft>
                          <a:spcPts val="0"/>
                        </a:spcAft>
                      </a:pPr>
                      <a:r>
                        <a:rPr lang="es-ES" sz="1900">
                          <a:effectLst/>
                        </a:rPr>
                        <a:t>Norma NTE INEN 2 337</a:t>
                      </a:r>
                      <a:endParaRPr lang="es-ES" sz="1900">
                        <a:effectLst/>
                        <a:latin typeface="Times New Roman" panose="02020603050405020304" pitchFamily="18" charset="0"/>
                        <a:ea typeface="Calibri" panose="020F0502020204030204" pitchFamily="34" charset="0"/>
                      </a:endParaRPr>
                    </a:p>
                  </a:txBody>
                  <a:tcPr marL="133913" marR="133913" marT="0" marB="0"/>
                </a:tc>
                <a:extLst>
                  <a:ext uri="{0D108BD9-81ED-4DB2-BD59-A6C34878D82A}">
                    <a16:rowId xmlns:a16="http://schemas.microsoft.com/office/drawing/2014/main" val="10000"/>
                  </a:ext>
                </a:extLst>
              </a:tr>
              <a:tr h="338314">
                <a:tc>
                  <a:txBody>
                    <a:bodyPr/>
                    <a:lstStyle/>
                    <a:p>
                      <a:pPr indent="180340" algn="l">
                        <a:spcAft>
                          <a:spcPts val="0"/>
                        </a:spcAft>
                      </a:pPr>
                      <a:r>
                        <a:rPr lang="es-ES" sz="1900" b="0">
                          <a:effectLst/>
                        </a:rPr>
                        <a:t>AEROBIOS</a:t>
                      </a:r>
                      <a:endParaRPr lang="es-ES" sz="1900" b="0">
                        <a:effectLst/>
                        <a:latin typeface="Times New Roman" panose="02020603050405020304" pitchFamily="18" charset="0"/>
                        <a:ea typeface="Calibri" panose="020F0502020204030204" pitchFamily="34" charset="0"/>
                      </a:endParaRPr>
                    </a:p>
                  </a:txBody>
                  <a:tcPr marL="133913" marR="133913" marT="0" marB="0"/>
                </a:tc>
                <a:tc>
                  <a:txBody>
                    <a:bodyPr/>
                    <a:lstStyle/>
                    <a:p>
                      <a:pPr indent="180340" algn="l">
                        <a:spcAft>
                          <a:spcPts val="0"/>
                        </a:spcAft>
                      </a:pPr>
                      <a:r>
                        <a:rPr lang="es-ES" sz="1900">
                          <a:effectLst/>
                        </a:rPr>
                        <a:t>10x102 UFC/g</a:t>
                      </a:r>
                      <a:endParaRPr lang="es-ES" sz="1900">
                        <a:effectLst/>
                        <a:latin typeface="Times New Roman" panose="02020603050405020304" pitchFamily="18" charset="0"/>
                        <a:ea typeface="Calibri" panose="020F0502020204030204" pitchFamily="34" charset="0"/>
                      </a:endParaRPr>
                    </a:p>
                  </a:txBody>
                  <a:tcPr marL="133913" marR="133913" marT="0" marB="0"/>
                </a:tc>
                <a:tc>
                  <a:txBody>
                    <a:bodyPr/>
                    <a:lstStyle/>
                    <a:p>
                      <a:pPr indent="180340" algn="l"/>
                      <a:endParaRPr lang="es-ES" sz="2200">
                        <a:effectLst/>
                        <a:latin typeface="Calibri" panose="020F0502020204030204" pitchFamily="34" charset="0"/>
                      </a:endParaRPr>
                    </a:p>
                  </a:txBody>
                  <a:tcPr marL="133913" marR="133913" marT="0" marB="0"/>
                </a:tc>
                <a:extLst>
                  <a:ext uri="{0D108BD9-81ED-4DB2-BD59-A6C34878D82A}">
                    <a16:rowId xmlns:a16="http://schemas.microsoft.com/office/drawing/2014/main" val="10001"/>
                  </a:ext>
                </a:extLst>
              </a:tr>
              <a:tr h="634775">
                <a:tc>
                  <a:txBody>
                    <a:bodyPr/>
                    <a:lstStyle/>
                    <a:p>
                      <a:pPr indent="180340" algn="l">
                        <a:spcAft>
                          <a:spcPts val="0"/>
                        </a:spcAft>
                      </a:pPr>
                      <a:r>
                        <a:rPr lang="es-ES" sz="1900" b="0">
                          <a:effectLst/>
                        </a:rPr>
                        <a:t>COLIFORMES TOTALES</a:t>
                      </a:r>
                      <a:endParaRPr lang="es-ES" sz="1900" b="0">
                        <a:effectLst/>
                        <a:latin typeface="Times New Roman" panose="02020603050405020304" pitchFamily="18" charset="0"/>
                        <a:ea typeface="Calibri" panose="020F0502020204030204" pitchFamily="34" charset="0"/>
                      </a:endParaRPr>
                    </a:p>
                  </a:txBody>
                  <a:tcPr marL="133913" marR="133913" marT="0" marB="0"/>
                </a:tc>
                <a:tc>
                  <a:txBody>
                    <a:bodyPr/>
                    <a:lstStyle/>
                    <a:p>
                      <a:pPr indent="180340" algn="l">
                        <a:spcAft>
                          <a:spcPts val="0"/>
                        </a:spcAft>
                      </a:pPr>
                      <a:r>
                        <a:rPr lang="es-ES" sz="1900">
                          <a:effectLst/>
                        </a:rPr>
                        <a:t>&lt;6 UFC/g</a:t>
                      </a:r>
                      <a:endParaRPr lang="es-ES" sz="1900">
                        <a:effectLst/>
                        <a:latin typeface="Times New Roman" panose="02020603050405020304" pitchFamily="18" charset="0"/>
                        <a:ea typeface="Calibri" panose="020F0502020204030204" pitchFamily="34" charset="0"/>
                      </a:endParaRPr>
                    </a:p>
                  </a:txBody>
                  <a:tcPr marL="133913" marR="133913" marT="0" marB="0"/>
                </a:tc>
                <a:tc>
                  <a:txBody>
                    <a:bodyPr/>
                    <a:lstStyle/>
                    <a:p>
                      <a:pPr indent="180340" algn="l">
                        <a:spcAft>
                          <a:spcPts val="0"/>
                        </a:spcAft>
                      </a:pPr>
                      <a:r>
                        <a:rPr lang="es-ES" sz="1900">
                          <a:effectLst/>
                        </a:rPr>
                        <a:t>&lt; 3 NMP/cm3</a:t>
                      </a:r>
                      <a:endParaRPr lang="es-ES" sz="1900">
                        <a:effectLst/>
                        <a:latin typeface="Times New Roman" panose="02020603050405020304" pitchFamily="18" charset="0"/>
                        <a:ea typeface="Calibri" panose="020F0502020204030204" pitchFamily="34" charset="0"/>
                      </a:endParaRPr>
                    </a:p>
                  </a:txBody>
                  <a:tcPr marL="133913" marR="133913" marT="0" marB="0"/>
                </a:tc>
                <a:extLst>
                  <a:ext uri="{0D108BD9-81ED-4DB2-BD59-A6C34878D82A}">
                    <a16:rowId xmlns:a16="http://schemas.microsoft.com/office/drawing/2014/main" val="10002"/>
                  </a:ext>
                </a:extLst>
              </a:tr>
              <a:tr h="634775">
                <a:tc>
                  <a:txBody>
                    <a:bodyPr/>
                    <a:lstStyle/>
                    <a:p>
                      <a:pPr indent="180340" algn="l">
                        <a:spcAft>
                          <a:spcPts val="0"/>
                        </a:spcAft>
                      </a:pPr>
                      <a:r>
                        <a:rPr lang="es-ES" sz="1900" b="0">
                          <a:effectLst/>
                        </a:rPr>
                        <a:t>MOHOS Y LEVADURAS</a:t>
                      </a:r>
                      <a:endParaRPr lang="es-ES" sz="1900" b="0">
                        <a:effectLst/>
                        <a:latin typeface="Times New Roman" panose="02020603050405020304" pitchFamily="18" charset="0"/>
                        <a:ea typeface="Calibri" panose="020F0502020204030204" pitchFamily="34" charset="0"/>
                      </a:endParaRPr>
                    </a:p>
                  </a:txBody>
                  <a:tcPr marL="133913" marR="133913" marT="0" marB="0"/>
                </a:tc>
                <a:tc>
                  <a:txBody>
                    <a:bodyPr/>
                    <a:lstStyle/>
                    <a:p>
                      <a:pPr indent="180340" algn="l">
                        <a:spcAft>
                          <a:spcPts val="0"/>
                        </a:spcAft>
                      </a:pPr>
                      <a:r>
                        <a:rPr lang="es-ES" sz="1900">
                          <a:effectLst/>
                        </a:rPr>
                        <a:t>&lt;10 UPM/g</a:t>
                      </a:r>
                      <a:endParaRPr lang="es-ES" sz="1900">
                        <a:effectLst/>
                        <a:latin typeface="Times New Roman" panose="02020603050405020304" pitchFamily="18" charset="0"/>
                        <a:ea typeface="Calibri" panose="020F0502020204030204" pitchFamily="34" charset="0"/>
                      </a:endParaRPr>
                    </a:p>
                  </a:txBody>
                  <a:tcPr marL="133913" marR="133913" marT="0" marB="0"/>
                </a:tc>
                <a:tc>
                  <a:txBody>
                    <a:bodyPr/>
                    <a:lstStyle/>
                    <a:p>
                      <a:pPr indent="180340" algn="l">
                        <a:spcAft>
                          <a:spcPts val="0"/>
                        </a:spcAft>
                      </a:pPr>
                      <a:r>
                        <a:rPr lang="es-ES" sz="1900">
                          <a:effectLst/>
                        </a:rPr>
                        <a:t>&lt; 10 UPM/g</a:t>
                      </a:r>
                      <a:endParaRPr lang="es-ES" sz="1900">
                        <a:effectLst/>
                        <a:latin typeface="Times New Roman" panose="02020603050405020304" pitchFamily="18" charset="0"/>
                        <a:ea typeface="Calibri" panose="020F0502020204030204" pitchFamily="34" charset="0"/>
                      </a:endParaRPr>
                    </a:p>
                  </a:txBody>
                  <a:tcPr marL="133913" marR="133913"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15671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959941" y="50748"/>
            <a:ext cx="10515600" cy="822326"/>
          </a:xfrm>
        </p:spPr>
        <p:txBody>
          <a:bodyPr vert="horz" lIns="91440" tIns="45720" rIns="91440" bIns="45720" rtlCol="0" anchor="ctr">
            <a:normAutofit/>
          </a:bodyPr>
          <a:lstStyle/>
          <a:p>
            <a:pPr algn="ctr"/>
            <a:r>
              <a:rPr lang="en-US" b="1" dirty="0" err="1">
                <a:latin typeface="Times New Roman" panose="02020603050405020304" pitchFamily="18" charset="0"/>
                <a:cs typeface="Times New Roman" panose="02020603050405020304" pitchFamily="18" charset="0"/>
              </a:rPr>
              <a:t>Difusión</a:t>
            </a:r>
            <a:endParaRPr lang="en-US" b="1" dirty="0">
              <a:latin typeface="Times New Roman" panose="02020603050405020304" pitchFamily="18" charset="0"/>
              <a:cs typeface="Times New Roman" panose="02020603050405020304" pitchFamily="18" charset="0"/>
            </a:endParaRPr>
          </a:p>
        </p:txBody>
      </p:sp>
      <p:pic>
        <p:nvPicPr>
          <p:cNvPr id="7" name="Marcador de contenido 6" descr="Captura de pantalla de un celular&#10;&#10;Descripción generada automáticamente">
            <a:extLst>
              <a:ext uri="{FF2B5EF4-FFF2-40B4-BE49-F238E27FC236}">
                <a16:creationId xmlns:a16="http://schemas.microsoft.com/office/drawing/2014/main" id="{40C1718F-3661-452E-92FF-5FA8973267AB}"/>
              </a:ext>
            </a:extLst>
          </p:cNvPr>
          <p:cNvPicPr>
            <a:picLocks noGrp="1" noChangeAspect="1"/>
          </p:cNvPicPr>
          <p:nvPr>
            <p:ph sz="half" idx="1"/>
          </p:nvPr>
        </p:nvPicPr>
        <p:blipFill rotWithShape="1">
          <a:blip r:embed="rId4" cstate="print">
            <a:extLst>
              <a:ext uri="{28A0092B-C50C-407E-A947-70E740481C1C}">
                <a14:useLocalDpi xmlns:a14="http://schemas.microsoft.com/office/drawing/2010/main" val="0"/>
              </a:ext>
            </a:extLst>
          </a:blip>
          <a:srcRect l="5455" t="5992" r="5360" b="7579"/>
          <a:stretch/>
        </p:blipFill>
        <p:spPr>
          <a:xfrm>
            <a:off x="7639667" y="3303762"/>
            <a:ext cx="4428510" cy="2998716"/>
          </a:xfrm>
        </p:spPr>
      </p:pic>
      <p:pic>
        <p:nvPicPr>
          <p:cNvPr id="9" name="Marcador de contenido 8" descr="Captura de pantalla de un celular&#10;&#10;Descripción generada automáticamente">
            <a:extLst>
              <a:ext uri="{FF2B5EF4-FFF2-40B4-BE49-F238E27FC236}">
                <a16:creationId xmlns:a16="http://schemas.microsoft.com/office/drawing/2014/main" id="{1E384E87-95FF-4DFB-B65F-DF5000D65ABB}"/>
              </a:ext>
            </a:extLst>
          </p:cNvPr>
          <p:cNvPicPr>
            <a:picLocks noGrp="1" noChangeAspect="1"/>
          </p:cNvPicPr>
          <p:nvPr>
            <p:ph sz="half" idx="2"/>
          </p:nvPr>
        </p:nvPicPr>
        <p:blipFill rotWithShape="1">
          <a:blip r:embed="rId5" cstate="print">
            <a:extLst>
              <a:ext uri="{28A0092B-C50C-407E-A947-70E740481C1C}">
                <a14:useLocalDpi xmlns:a14="http://schemas.microsoft.com/office/drawing/2010/main" val="0"/>
              </a:ext>
            </a:extLst>
          </a:blip>
          <a:srcRect l="5455" t="5188" r="5360" b="5163"/>
          <a:stretch/>
        </p:blipFill>
        <p:spPr>
          <a:xfrm>
            <a:off x="7639665" y="183062"/>
            <a:ext cx="4428511" cy="3114298"/>
          </a:xfrm>
        </p:spPr>
      </p:pic>
      <p:pic>
        <p:nvPicPr>
          <p:cNvPr id="10" name="Imagen 3">
            <a:extLst>
              <a:ext uri="{FF2B5EF4-FFF2-40B4-BE49-F238E27FC236}">
                <a16:creationId xmlns:a16="http://schemas.microsoft.com/office/drawing/2014/main" id="{3E462E5E-49E5-44BD-9325-221E214DD6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6489700"/>
            <a:ext cx="11944350" cy="368300"/>
          </a:xfrm>
          <a:prstGeom prst="rect">
            <a:avLst/>
          </a:prstGeom>
        </p:spPr>
      </p:pic>
      <p:pic>
        <p:nvPicPr>
          <p:cNvPr id="12" name="Imagen 11">
            <a:extLst>
              <a:ext uri="{FF2B5EF4-FFF2-40B4-BE49-F238E27FC236}">
                <a16:creationId xmlns:a16="http://schemas.microsoft.com/office/drawing/2014/main" id="{1EF971EF-B5D3-4333-98C2-BF052C56469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3823" y="1335671"/>
            <a:ext cx="7313338" cy="3936181"/>
          </a:xfrm>
          <a:prstGeom prst="rect">
            <a:avLst/>
          </a:prstGeom>
        </p:spPr>
      </p:pic>
      <p:pic>
        <p:nvPicPr>
          <p:cNvPr id="13" name="y2mate.com - bebida_funcional_i1bSm9XEhe0_360p">
            <a:hlinkClick r:id="" action="ppaction://media"/>
            <a:extLst>
              <a:ext uri="{FF2B5EF4-FFF2-40B4-BE49-F238E27FC236}">
                <a16:creationId xmlns:a16="http://schemas.microsoft.com/office/drawing/2014/main" id="{98CF4A3C-60AE-4F70-A61B-B5AD2B0CB75B}"/>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123823" y="1322213"/>
            <a:ext cx="7313338" cy="4113753"/>
          </a:xfrm>
          <a:prstGeom prst="rect">
            <a:avLst/>
          </a:prstGeom>
        </p:spPr>
      </p:pic>
    </p:spTree>
    <p:extLst>
      <p:ext uri="{BB962C8B-B14F-4D97-AF65-F5344CB8AC3E}">
        <p14:creationId xmlns:p14="http://schemas.microsoft.com/office/powerpoint/2010/main" val="4920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048"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479091"/>
            <a:ext cx="12192000" cy="457200"/>
          </a:xfrm>
          <a:prstGeom prst="rect">
            <a:avLst/>
          </a:prstGeom>
        </p:spPr>
      </p:pic>
      <p:sp>
        <p:nvSpPr>
          <p:cNvPr id="3" name="2 CuadroTexto"/>
          <p:cNvSpPr txBox="1"/>
          <p:nvPr/>
        </p:nvSpPr>
        <p:spPr>
          <a:xfrm>
            <a:off x="897359" y="432698"/>
            <a:ext cx="5759355" cy="523220"/>
          </a:xfrm>
          <a:prstGeom prst="rect">
            <a:avLst/>
          </a:prstGeom>
          <a:noFill/>
        </p:spPr>
        <p:txBody>
          <a:bodyPr wrap="square" rtlCol="0">
            <a:spAutoFit/>
          </a:bodyPr>
          <a:lstStyle/>
          <a:p>
            <a:r>
              <a:rPr lang="es-EC" sz="2800" b="1" dirty="0">
                <a:latin typeface="Times New Roman" panose="02020603050405020304" pitchFamily="18" charset="0"/>
                <a:cs typeface="Times New Roman" panose="02020603050405020304" pitchFamily="18" charset="0"/>
              </a:rPr>
              <a:t>CONCLUSIONES </a:t>
            </a:r>
            <a:endParaRPr lang="es-EC" sz="2000" b="1" dirty="0">
              <a:latin typeface="Times New Roman" panose="02020603050405020304" pitchFamily="18" charset="0"/>
              <a:cs typeface="Times New Roman" panose="02020603050405020304" pitchFamily="18" charset="0"/>
            </a:endParaRPr>
          </a:p>
        </p:txBody>
      </p:sp>
      <p:sp>
        <p:nvSpPr>
          <p:cNvPr id="4" name="3 CuadroTexto"/>
          <p:cNvSpPr txBox="1"/>
          <p:nvPr/>
        </p:nvSpPr>
        <p:spPr>
          <a:xfrm>
            <a:off x="459472" y="1188848"/>
            <a:ext cx="11273051" cy="3539430"/>
          </a:xfrm>
          <a:prstGeom prst="rect">
            <a:avLst/>
          </a:prstGeom>
          <a:noFill/>
        </p:spPr>
        <p:txBody>
          <a:bodyPr wrap="square" rtlCol="0">
            <a:spAutoFit/>
          </a:bodyPr>
          <a:lstStyle/>
          <a:p>
            <a:pPr marL="457200" lvl="0" indent="-457200">
              <a:buFont typeface="Arial" panose="020B0604020202020204" pitchFamily="34" charset="0"/>
              <a:buChar char="•"/>
            </a:pPr>
            <a:r>
              <a:rPr lang="es-EC" sz="2800" dirty="0">
                <a:latin typeface="Times New Roman" panose="02020603050405020304" pitchFamily="18" charset="0"/>
                <a:cs typeface="Times New Roman" panose="02020603050405020304" pitchFamily="18" charset="0"/>
              </a:rPr>
              <a:t>Se obtuvo una bebida nutricionalmente aceptable, por sus aportes de calcio 31,06mg, hierro 0,62mg, carbohidratos </a:t>
            </a:r>
            <a:r>
              <a:rPr lang="es-ES" sz="2800" dirty="0">
                <a:latin typeface="Times New Roman" panose="02020603050405020304" pitchFamily="18" charset="0"/>
                <a:cs typeface="Times New Roman" panose="02020603050405020304" pitchFamily="18" charset="0"/>
              </a:rPr>
              <a:t>16,87g y proteína 1,26g.</a:t>
            </a:r>
          </a:p>
          <a:p>
            <a:pPr lvl="0"/>
            <a:endParaRPr lang="es-ES" sz="2800" dirty="0">
              <a:latin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Char char="•"/>
            </a:pPr>
            <a:r>
              <a:rPr lang="es-ES" sz="2800" dirty="0">
                <a:latin typeface="Times New Roman" panose="02020603050405020304" pitchFamily="18" charset="0"/>
                <a:cs typeface="Times New Roman" panose="02020603050405020304" pitchFamily="18" charset="0"/>
              </a:rPr>
              <a:t>La formulación de la bebida de quínoa - amaranto que tuvo la mayor aceptabilidad, calificada como modernamente buena de acuerdo a la evaluación sensorial realizada, corresponde al tratamiento de mora con 20% de quínoa, 30% de pulpa, 35% de hojas de amaranto, esto en cuanto a la escala hedónica utilizada y la estadística aplicada.</a:t>
            </a:r>
          </a:p>
        </p:txBody>
      </p:sp>
    </p:spTree>
    <p:extLst>
      <p:ext uri="{BB962C8B-B14F-4D97-AF65-F5344CB8AC3E}">
        <p14:creationId xmlns:p14="http://schemas.microsoft.com/office/powerpoint/2010/main" val="1410659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9544" y="1178424"/>
            <a:ext cx="10619509" cy="5016758"/>
          </a:xfrm>
          <a:prstGeom prst="rect">
            <a:avLst/>
          </a:prstGeom>
        </p:spPr>
        <p:txBody>
          <a:bodyPr wrap="square">
            <a:spAutoFit/>
          </a:bodyPr>
          <a:lstStyle/>
          <a:p>
            <a:pPr marL="285750" indent="-285750">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Mediante el análisis sensorial se pudo determinar que los productos con base a mora de Castilla (</a:t>
            </a:r>
            <a:r>
              <a:rPr lang="es-ES" sz="2000" i="1" dirty="0" err="1">
                <a:latin typeface="Times New Roman" panose="02020603050405020304" pitchFamily="18" charset="0"/>
                <a:cs typeface="Times New Roman" panose="02020603050405020304" pitchFamily="18" charset="0"/>
              </a:rPr>
              <a:t>Rubus</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glaucus</a:t>
            </a:r>
            <a:r>
              <a:rPr lang="es-ES" sz="2000" dirty="0">
                <a:latin typeface="Times New Roman" panose="02020603050405020304" pitchFamily="18" charset="0"/>
                <a:cs typeface="Times New Roman" panose="02020603050405020304" pitchFamily="18" charset="0"/>
              </a:rPr>
              <a:t>) fueron las que tuvieron mayor calificación eso mediante los atributos de sabor y color, en cuanto a los otros dos factores en estudio que fueron la consistencia y el aroma no presentaron diferencias significativas con las otras formulaciones que incluían al maracuyá. </a:t>
            </a:r>
          </a:p>
          <a:p>
            <a:pPr marL="285750" lvl="0" indent="-285750">
              <a:buFont typeface="Arial" panose="020B0604020202020204" pitchFamily="34" charset="0"/>
              <a:buChar char="•"/>
            </a:pPr>
            <a:endParaRPr lang="es-ES" sz="20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La bebida a los 20 días de su elaboración  se mantiene estable para su consumo, su sabor, y su aroma no cambian. </a:t>
            </a:r>
          </a:p>
          <a:p>
            <a:pPr lvl="0"/>
            <a:endParaRPr lang="es-ES" sz="20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La pasteurización y el método químico tuvieron buenos resultados ya que las bebidas no presentaron daños ni presencia de microorganismos. Esto se confirma con el análisis microbiológico realizado  en aerobios totales, coliformes y mohos y levaduras que cumplen con la Norma NTE INEN 2 337.</a:t>
            </a:r>
          </a:p>
          <a:p>
            <a:pPr lvl="0"/>
            <a:endParaRPr lang="es-ES" sz="20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Se difundió los resultados de la investigación a través de un tríptico y video en redes sociales, para lograr contribuir al cambio de cultura alimentaria a través de alimentos funcionales que permiten una mejor nutrición de la población ecuatoriana.</a:t>
            </a:r>
          </a:p>
        </p:txBody>
      </p:sp>
      <p:pic>
        <p:nvPicPr>
          <p:cNvPr id="3" name="Imagen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400800"/>
            <a:ext cx="12192000" cy="457200"/>
          </a:xfrm>
          <a:prstGeom prst="rect">
            <a:avLst/>
          </a:prstGeom>
        </p:spPr>
      </p:pic>
      <p:sp>
        <p:nvSpPr>
          <p:cNvPr id="4" name="3 CuadroTexto"/>
          <p:cNvSpPr txBox="1"/>
          <p:nvPr/>
        </p:nvSpPr>
        <p:spPr>
          <a:xfrm>
            <a:off x="897359" y="432698"/>
            <a:ext cx="5759355" cy="523220"/>
          </a:xfrm>
          <a:prstGeom prst="rect">
            <a:avLst/>
          </a:prstGeom>
          <a:noFill/>
        </p:spPr>
        <p:txBody>
          <a:bodyPr wrap="square" rtlCol="0">
            <a:spAutoFit/>
          </a:bodyPr>
          <a:lstStyle/>
          <a:p>
            <a:r>
              <a:rPr lang="es-EC" sz="2800" b="1" dirty="0">
                <a:latin typeface="Times New Roman" panose="02020603050405020304" pitchFamily="18" charset="0"/>
                <a:cs typeface="Times New Roman" panose="02020603050405020304" pitchFamily="18" charset="0"/>
              </a:rPr>
              <a:t>CONCLUSIONES </a:t>
            </a:r>
            <a:endParaRPr lang="es-EC"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8677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0115" y="0"/>
            <a:ext cx="5703277" cy="1325563"/>
          </a:xfrm>
        </p:spPr>
        <p:txBody>
          <a:bodyPr>
            <a:normAutofit/>
          </a:bodyPr>
          <a:lstStyle/>
          <a:p>
            <a:r>
              <a:rPr lang="es-ES" sz="3000" b="1" dirty="0">
                <a:latin typeface="Times New Roman" panose="02020603050405020304" pitchFamily="18" charset="0"/>
                <a:cs typeface="Times New Roman" panose="02020603050405020304" pitchFamily="18" charset="0"/>
              </a:rPr>
              <a:t>RECOMENDACIONES</a:t>
            </a:r>
          </a:p>
        </p:txBody>
      </p:sp>
      <p:pic>
        <p:nvPicPr>
          <p:cNvPr id="4" name="Imagen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301137"/>
            <a:ext cx="12192000" cy="556863"/>
          </a:xfrm>
          <a:prstGeom prst="rect">
            <a:avLst/>
          </a:prstGeom>
        </p:spPr>
      </p:pic>
      <p:sp>
        <p:nvSpPr>
          <p:cNvPr id="3" name="Rectángulo 2"/>
          <p:cNvSpPr/>
          <p:nvPr/>
        </p:nvSpPr>
        <p:spPr>
          <a:xfrm>
            <a:off x="399218" y="1111539"/>
            <a:ext cx="11393563" cy="5116785"/>
          </a:xfrm>
          <a:prstGeom prst="rect">
            <a:avLst/>
          </a:prstGeom>
        </p:spPr>
        <p:txBody>
          <a:bodyPr wrap="square">
            <a:spAutoFit/>
          </a:bodyPr>
          <a:lstStyle/>
          <a:p>
            <a:pPr marL="171450" marR="72390" lvl="0" indent="-171450" algn="just">
              <a:lnSpc>
                <a:spcPct val="200000"/>
              </a:lnSpc>
              <a:spcBef>
                <a:spcPts val="75"/>
              </a:spcBef>
              <a:spcAft>
                <a:spcPts val="0"/>
              </a:spcAft>
              <a:buFont typeface="Arial" panose="020B0604020202020204" pitchFamily="34" charset="0"/>
              <a:buChar char="•"/>
              <a:tabLst>
                <a:tab pos="532765" algn="l"/>
              </a:tabLst>
            </a:pPr>
            <a:r>
              <a:rPr lang="es-ES" dirty="0">
                <a:latin typeface="Times New Roman" panose="02020603050405020304" pitchFamily="18" charset="0"/>
                <a:ea typeface="Calibri" panose="020F0502020204030204" pitchFamily="34" charset="0"/>
                <a:cs typeface="Times New Roman" panose="02020603050405020304" pitchFamily="18" charset="0"/>
              </a:rPr>
              <a:t>Realizar un análisis de mercado a nivel cuantitativo debido a que la bebida tuvo una aceptación moderada  para así identificar varios aspectos del nicho de mercado y elaborar una adecuada propuesta de</a:t>
            </a:r>
            <a:r>
              <a:rPr lang="es-ES" spc="-10" dirty="0">
                <a:latin typeface="Times New Roman" panose="02020603050405020304" pitchFamily="18" charset="0"/>
                <a:ea typeface="Calibri" panose="020F0502020204030204" pitchFamily="34" charset="0"/>
                <a:cs typeface="Times New Roman" panose="02020603050405020304" pitchFamily="18" charset="0"/>
              </a:rPr>
              <a:t> </a:t>
            </a:r>
            <a:r>
              <a:rPr lang="es-ES" dirty="0">
                <a:latin typeface="Times New Roman" panose="02020603050405020304" pitchFamily="18" charset="0"/>
                <a:ea typeface="Calibri" panose="020F0502020204030204" pitchFamily="34" charset="0"/>
                <a:cs typeface="Times New Roman" panose="02020603050405020304" pitchFamily="18" charset="0"/>
              </a:rPr>
              <a:t>emprendimiento local o de exportación.</a:t>
            </a:r>
          </a:p>
          <a:p>
            <a:pPr marL="171450" marR="73660" lvl="0" indent="-171450" algn="just">
              <a:lnSpc>
                <a:spcPct val="200000"/>
              </a:lnSpc>
              <a:spcBef>
                <a:spcPts val="75"/>
              </a:spcBef>
              <a:spcAft>
                <a:spcPts val="0"/>
              </a:spcAft>
              <a:buFont typeface="Arial" panose="020B0604020202020204" pitchFamily="34" charset="0"/>
              <a:buChar char="•"/>
              <a:tabLst>
                <a:tab pos="532765" algn="l"/>
              </a:tabLst>
            </a:pPr>
            <a:r>
              <a:rPr lang="es-ES" dirty="0">
                <a:latin typeface="Times New Roman" panose="02020603050405020304" pitchFamily="18" charset="0"/>
                <a:ea typeface="Calibri" panose="020F0502020204030204" pitchFamily="34" charset="0"/>
                <a:cs typeface="Times New Roman" panose="02020603050405020304" pitchFamily="18" charset="0"/>
              </a:rPr>
              <a:t>Realizar un análisis de vida útil extendido para establecer periodos mayores para su consumo, que podría ser de hasta 60 días.</a:t>
            </a:r>
          </a:p>
          <a:p>
            <a:pPr marL="171450" marR="73660" lvl="0" indent="-171450" algn="just">
              <a:lnSpc>
                <a:spcPct val="200000"/>
              </a:lnSpc>
              <a:spcBef>
                <a:spcPts val="75"/>
              </a:spcBef>
              <a:spcAft>
                <a:spcPts val="0"/>
              </a:spcAft>
              <a:buFont typeface="Arial" panose="020B0604020202020204" pitchFamily="34" charset="0"/>
              <a:buChar char="•"/>
              <a:tabLst>
                <a:tab pos="532765" algn="l"/>
              </a:tabLst>
            </a:pPr>
            <a:r>
              <a:rPr lang="es-ES" dirty="0">
                <a:latin typeface="Times New Roman" panose="02020603050405020304" pitchFamily="18" charset="0"/>
                <a:ea typeface="Calibri" panose="020F0502020204030204" pitchFamily="34" charset="0"/>
                <a:cs typeface="Times New Roman" panose="02020603050405020304" pitchFamily="18" charset="0"/>
              </a:rPr>
              <a:t>Probar la bebida con otras alternativas como harina de quínoa, así se lograría disminuir el tamaño  la granulosidad de la bebida haciéndola más homogénea.</a:t>
            </a:r>
          </a:p>
          <a:p>
            <a:pPr marL="171450" marR="73660" lvl="0" indent="-171450" algn="just">
              <a:lnSpc>
                <a:spcPct val="200000"/>
              </a:lnSpc>
              <a:spcBef>
                <a:spcPts val="75"/>
              </a:spcBef>
              <a:spcAft>
                <a:spcPts val="0"/>
              </a:spcAft>
              <a:buFont typeface="Arial" panose="020B0604020202020204" pitchFamily="34" charset="0"/>
              <a:buChar char="•"/>
              <a:tabLst>
                <a:tab pos="532765" algn="l"/>
              </a:tabLst>
            </a:pPr>
            <a:r>
              <a:rPr lang="es-ES" dirty="0">
                <a:latin typeface="Times New Roman" panose="02020603050405020304" pitchFamily="18" charset="0"/>
                <a:ea typeface="Calibri" panose="020F0502020204030204" pitchFamily="34" charset="0"/>
                <a:cs typeface="Times New Roman" panose="02020603050405020304" pitchFamily="18" charset="0"/>
              </a:rPr>
              <a:t>Socializar la tecnología a grupos de productores de mora, </a:t>
            </a:r>
            <a:r>
              <a:rPr lang="es-ES" dirty="0" err="1">
                <a:latin typeface="Times New Roman" panose="02020603050405020304" pitchFamily="18" charset="0"/>
                <a:ea typeface="Calibri" panose="020F0502020204030204" pitchFamily="34" charset="0"/>
                <a:cs typeface="Times New Roman" panose="02020603050405020304" pitchFamily="18" charset="0"/>
              </a:rPr>
              <a:t>quìnoa</a:t>
            </a:r>
            <a:r>
              <a:rPr lang="es-ES" dirty="0">
                <a:latin typeface="Times New Roman" panose="02020603050405020304" pitchFamily="18" charset="0"/>
                <a:ea typeface="Calibri" panose="020F0502020204030204" pitchFamily="34" charset="0"/>
                <a:cs typeface="Times New Roman" panose="02020603050405020304" pitchFamily="18" charset="0"/>
              </a:rPr>
              <a:t> y amaranto, interesados a dar valor agregado a su producción.</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05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301137"/>
            <a:ext cx="12192000" cy="556863"/>
          </a:xfrm>
          <a:prstGeom prst="rect">
            <a:avLst/>
          </a:prstGeom>
        </p:spPr>
      </p:pic>
      <p:sp>
        <p:nvSpPr>
          <p:cNvPr id="4" name="Marcador de contenido 3"/>
          <p:cNvSpPr>
            <a:spLocks noGrp="1"/>
          </p:cNvSpPr>
          <p:nvPr>
            <p:ph idx="1"/>
          </p:nvPr>
        </p:nvSpPr>
        <p:spPr>
          <a:xfrm>
            <a:off x="608012" y="1304043"/>
            <a:ext cx="7041017" cy="4870677"/>
          </a:xfrm>
        </p:spPr>
        <p:txBody>
          <a:bodyPr>
            <a:normAutofit/>
          </a:bodyPr>
          <a:lstStyle/>
          <a:p>
            <a:pPr algn="just"/>
            <a:r>
              <a:rPr lang="es-ES" dirty="0">
                <a:latin typeface="Times New Roman" panose="02020603050405020304" pitchFamily="18" charset="0"/>
                <a:cs typeface="Times New Roman" panose="02020603050405020304" pitchFamily="18" charset="0"/>
              </a:rPr>
              <a:t>La elaboración de esta bebida permite ofrecer una nueva alternativa para el consumo de la quinoa y de las hojas de amaranto. </a:t>
            </a:r>
          </a:p>
          <a:p>
            <a:pPr algn="just"/>
            <a:r>
              <a:rPr lang="es-ES" dirty="0">
                <a:latin typeface="Times New Roman" panose="02020603050405020304" pitchFamily="18" charset="0"/>
                <a:cs typeface="Times New Roman" panose="02020603050405020304" pitchFamily="18" charset="0"/>
              </a:rPr>
              <a:t>El propósito de esta investigación es contribuir con un nuevo producto que aproveche un importante recurso agrícola propio con características de calidad que contribuya a satisfacer requerimientos nutricionales del consumidor y la seguridad alimentaria del país.  </a:t>
            </a:r>
          </a:p>
          <a:p>
            <a:endParaRPr lang="es-ES" dirty="0"/>
          </a:p>
        </p:txBody>
      </p:sp>
      <p:sp>
        <p:nvSpPr>
          <p:cNvPr id="5" name="2 Título">
            <a:extLst>
              <a:ext uri="{FF2B5EF4-FFF2-40B4-BE49-F238E27FC236}">
                <a16:creationId xmlns:a16="http://schemas.microsoft.com/office/drawing/2014/main" id="{A08FC25E-CCDD-4822-96AC-30B4F9727EA6}"/>
              </a:ext>
            </a:extLst>
          </p:cNvPr>
          <p:cNvSpPr>
            <a:spLocks noGrp="1"/>
          </p:cNvSpPr>
          <p:nvPr>
            <p:ph type="title"/>
          </p:nvPr>
        </p:nvSpPr>
        <p:spPr>
          <a:xfrm>
            <a:off x="608012" y="469326"/>
            <a:ext cx="4416425" cy="708301"/>
          </a:xfrm>
        </p:spPr>
        <p:txBody>
          <a:bodyPr>
            <a:normAutofit fontScale="90000"/>
          </a:bodyPr>
          <a:lstStyle/>
          <a:p>
            <a:br>
              <a:rPr lang="es-ES" b="1" dirty="0">
                <a:latin typeface="Times New Roman" panose="02020603050405020304" pitchFamily="18" charset="0"/>
                <a:cs typeface="Times New Roman" panose="02020603050405020304" pitchFamily="18" charset="0"/>
              </a:rPr>
            </a:br>
            <a:r>
              <a:rPr lang="es-ES" b="1" dirty="0">
                <a:latin typeface="Times New Roman" panose="02020603050405020304" pitchFamily="18" charset="0"/>
                <a:cs typeface="Times New Roman" panose="02020603050405020304" pitchFamily="18" charset="0"/>
              </a:rPr>
              <a:t>INTRODUCCIÓN</a:t>
            </a:r>
            <a:br>
              <a:rPr lang="es-ES" b="1" dirty="0">
                <a:latin typeface="Times New Roman" panose="02020603050405020304" pitchFamily="18" charset="0"/>
                <a:cs typeface="Times New Roman" panose="02020603050405020304" pitchFamily="18" charset="0"/>
              </a:rPr>
            </a:br>
            <a:endParaRPr lang="es-EC" dirty="0"/>
          </a:p>
        </p:txBody>
      </p:sp>
      <p:sp>
        <p:nvSpPr>
          <p:cNvPr id="7" name="Rectángulo 6">
            <a:extLst>
              <a:ext uri="{FF2B5EF4-FFF2-40B4-BE49-F238E27FC236}">
                <a16:creationId xmlns:a16="http://schemas.microsoft.com/office/drawing/2014/main" id="{48377402-C2F6-439E-8132-CA4B3A20C6B3}"/>
              </a:ext>
            </a:extLst>
          </p:cNvPr>
          <p:cNvSpPr/>
          <p:nvPr/>
        </p:nvSpPr>
        <p:spPr>
          <a:xfrm>
            <a:off x="7959639" y="826627"/>
            <a:ext cx="3513414" cy="520474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0" name="Picture 2" descr="Resultado de imagen para quinoa y hojas de amaranto">
            <a:extLst>
              <a:ext uri="{FF2B5EF4-FFF2-40B4-BE49-F238E27FC236}">
                <a16:creationId xmlns:a16="http://schemas.microsoft.com/office/drawing/2014/main" id="{EC3F40BF-2F79-441F-8952-AC27909B6B2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264" r="3333"/>
          <a:stretch/>
        </p:blipFill>
        <p:spPr bwMode="auto">
          <a:xfrm>
            <a:off x="8107849" y="1177627"/>
            <a:ext cx="3216993" cy="189940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para quinoa">
            <a:extLst>
              <a:ext uri="{FF2B5EF4-FFF2-40B4-BE49-F238E27FC236}">
                <a16:creationId xmlns:a16="http://schemas.microsoft.com/office/drawing/2014/main" id="{905A8507-1668-422F-8A77-50EA5FCE27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7849" y="3230679"/>
            <a:ext cx="3216993" cy="2487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499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527538" y="4756638"/>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b="1" i="1">
                <a:solidFill>
                  <a:srgbClr val="FFFFFF"/>
                </a:solidFill>
                <a:latin typeface="+mj-lt"/>
                <a:ea typeface="+mj-ea"/>
                <a:cs typeface="+mj-cs"/>
              </a:rPr>
              <a:t>GRACIAS </a:t>
            </a:r>
          </a:p>
        </p:txBody>
      </p:sp>
      <p:pic>
        <p:nvPicPr>
          <p:cNvPr id="11" name="Imagen 10" descr="Imagen que contiene alimentos&#10;&#10;Descripción generada automáticamente">
            <a:extLst>
              <a:ext uri="{FF2B5EF4-FFF2-40B4-BE49-F238E27FC236}">
                <a16:creationId xmlns:a16="http://schemas.microsoft.com/office/drawing/2014/main" id="{4513D95B-9081-4F30-8AA2-F82DC334EBEE}"/>
              </a:ext>
            </a:extLst>
          </p:cNvPr>
          <p:cNvPicPr>
            <a:picLocks noChangeAspect="1"/>
          </p:cNvPicPr>
          <p:nvPr/>
        </p:nvPicPr>
        <p:blipFill rotWithShape="1">
          <a:blip r:embed="rId2">
            <a:extLst>
              <a:ext uri="{28A0092B-C50C-407E-A947-70E740481C1C}">
                <a14:useLocalDpi xmlns:a14="http://schemas.microsoft.com/office/drawing/2010/main" val="0"/>
              </a:ext>
            </a:extLst>
          </a:blip>
          <a:srcRect b="35951"/>
          <a:stretch/>
        </p:blipFill>
        <p:spPr>
          <a:xfrm>
            <a:off x="448781" y="307731"/>
            <a:ext cx="3168127" cy="3997637"/>
          </a:xfrm>
          <a:prstGeom prst="rect">
            <a:avLst/>
          </a:prstGeom>
        </p:spPr>
      </p:pic>
      <p:pic>
        <p:nvPicPr>
          <p:cNvPr id="7" name="Imagen 6" descr="Una captura de pantalla de un celular con texto e imagen&#10;&#10;Descripción generada automáticamente">
            <a:extLst>
              <a:ext uri="{FF2B5EF4-FFF2-40B4-BE49-F238E27FC236}">
                <a16:creationId xmlns:a16="http://schemas.microsoft.com/office/drawing/2014/main" id="{7BEF3331-B11F-42BE-9682-8C2CC5F9B2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344" b="13405"/>
          <a:stretch/>
        </p:blipFill>
        <p:spPr>
          <a:xfrm>
            <a:off x="4385729" y="589887"/>
            <a:ext cx="3433324" cy="3433324"/>
          </a:xfrm>
          <a:prstGeom prst="rect">
            <a:avLst/>
          </a:prstGeom>
        </p:spPr>
      </p:pic>
      <p:cxnSp>
        <p:nvCxnSpPr>
          <p:cNvPr id="21" name="Straight Connector 20">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Imagen 4" descr="Imagen que contiene interior, persona, hombre, cocina&#10;&#10;Descripción generada automáticamente">
            <a:extLst>
              <a:ext uri="{FF2B5EF4-FFF2-40B4-BE49-F238E27FC236}">
                <a16:creationId xmlns:a16="http://schemas.microsoft.com/office/drawing/2014/main" id="{7A3CB30D-E652-49F1-90B9-3332AD4A45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2569" y="330045"/>
            <a:ext cx="2998227" cy="3997637"/>
          </a:xfrm>
          <a:prstGeom prst="rect">
            <a:avLst/>
          </a:prstGeom>
        </p:spPr>
      </p:pic>
      <p:cxnSp>
        <p:nvCxnSpPr>
          <p:cNvPr id="23" name="Straight Connector 22">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6301137"/>
            <a:ext cx="12192000" cy="556863"/>
          </a:xfrm>
          <a:prstGeom prst="rect">
            <a:avLst/>
          </a:prstGeom>
        </p:spPr>
      </p:pic>
    </p:spTree>
    <p:extLst>
      <p:ext uri="{BB962C8B-B14F-4D97-AF65-F5344CB8AC3E}">
        <p14:creationId xmlns:p14="http://schemas.microsoft.com/office/powerpoint/2010/main" val="3686185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2356" y="332228"/>
            <a:ext cx="3267269" cy="868313"/>
          </a:xfrm>
        </p:spPr>
        <p:txBody>
          <a:bodyPr>
            <a:normAutofit/>
          </a:bodyPr>
          <a:lstStyle/>
          <a:p>
            <a:r>
              <a:rPr lang="es-EC" sz="4000" b="1" dirty="0">
                <a:latin typeface="Times New Roman" pitchFamily="18" charset="0"/>
                <a:cs typeface="Times New Roman" pitchFamily="18" charset="0"/>
              </a:rPr>
              <a:t>PROBLEMA </a:t>
            </a:r>
          </a:p>
        </p:txBody>
      </p:sp>
      <p:pic>
        <p:nvPicPr>
          <p:cNvPr id="11" name="Imagen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301137"/>
            <a:ext cx="12192000" cy="556863"/>
          </a:xfrm>
          <a:prstGeom prst="rect">
            <a:avLst/>
          </a:prstGeom>
        </p:spPr>
      </p:pic>
      <p:sp>
        <p:nvSpPr>
          <p:cNvPr id="3" name="Rectángulo 2"/>
          <p:cNvSpPr/>
          <p:nvPr/>
        </p:nvSpPr>
        <p:spPr>
          <a:xfrm>
            <a:off x="616526" y="1304070"/>
            <a:ext cx="5910828" cy="5068054"/>
          </a:xfrm>
          <a:prstGeom prst="rect">
            <a:avLst/>
          </a:prstGeom>
        </p:spPr>
        <p:txBody>
          <a:bodyPr wrap="square">
            <a:spAutoFit/>
          </a:bodyPr>
          <a:lstStyle/>
          <a:p>
            <a:pPr marL="285750" indent="-285750" algn="just">
              <a:lnSpc>
                <a:spcPct val="150000"/>
              </a:lnSpc>
              <a:spcAft>
                <a:spcPts val="1000"/>
              </a:spcAft>
              <a:buFont typeface="Arial" panose="020B0604020202020204" pitchFamily="34" charset="0"/>
              <a:buChar char="•"/>
            </a:pPr>
            <a:r>
              <a:rPr lang="es-ES" sz="2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Los alimentos cada vez son más procesados, y no se sabe en realidad cuál es su contenido exacto. </a:t>
            </a:r>
          </a:p>
          <a:p>
            <a:pPr marL="285750" indent="-285750" algn="just">
              <a:lnSpc>
                <a:spcPct val="150000"/>
              </a:lnSpc>
              <a:spcAft>
                <a:spcPts val="1000"/>
              </a:spcAft>
              <a:buFont typeface="Arial" panose="020B0604020202020204" pitchFamily="34" charset="0"/>
              <a:buChar char="•"/>
            </a:pPr>
            <a:r>
              <a:rPr lang="es-ES" sz="2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En Ecuador hay un alto porcentaje de personas que consumen bebidas azucaradas según un estudio realizado por </a:t>
            </a:r>
            <a:r>
              <a:rPr lang="es-ES" sz="2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Euromonitor</a:t>
            </a:r>
            <a:r>
              <a:rPr lang="es-ES" sz="2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en el 2014, indica que el país ocupa el  </a:t>
            </a:r>
            <a:r>
              <a:rPr lang="es-ES" sz="21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décimo</a:t>
            </a:r>
            <a:r>
              <a:rPr lang="es-ES" sz="2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puesto en la lista de países que más toman bebidas carbonatadas con </a:t>
            </a:r>
            <a:r>
              <a:rPr lang="es-ES" sz="21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63,8 litros per cápita</a:t>
            </a:r>
            <a:r>
              <a:rPr lang="es-ES" sz="2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el </a:t>
            </a:r>
            <a:r>
              <a:rPr lang="es-ES" sz="21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85.1% de personas </a:t>
            </a:r>
            <a:r>
              <a:rPr lang="es-ES" sz="2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que consume sodas o bebidas azucaradas causando problemas </a:t>
            </a:r>
            <a:r>
              <a:rPr lang="es-ES" sz="2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cardiovaculares</a:t>
            </a:r>
            <a:r>
              <a:rPr lang="es-ES" sz="2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s-ES" sz="2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a:extLst>
              <a:ext uri="{FF2B5EF4-FFF2-40B4-BE49-F238E27FC236}">
                <a16:creationId xmlns:a16="http://schemas.microsoft.com/office/drawing/2014/main" id="{341D59BC-023D-4641-A216-07D0DD855392}"/>
              </a:ext>
            </a:extLst>
          </p:cNvPr>
          <p:cNvSpPr/>
          <p:nvPr/>
        </p:nvSpPr>
        <p:spPr>
          <a:xfrm>
            <a:off x="6705600" y="769257"/>
            <a:ext cx="4878388" cy="545590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l="3661" r="10737"/>
          <a:stretch/>
        </p:blipFill>
        <p:spPr>
          <a:xfrm>
            <a:off x="6981371" y="1021175"/>
            <a:ext cx="4439017" cy="1943513"/>
          </a:xfrm>
          <a:prstGeom prst="rect">
            <a:avLst/>
          </a:prstGeom>
        </p:spPr>
      </p:pic>
      <p:pic>
        <p:nvPicPr>
          <p:cNvPr id="5" name="Imagen 4"/>
          <p:cNvPicPr>
            <a:picLocks noChangeAspect="1"/>
          </p:cNvPicPr>
          <p:nvPr/>
        </p:nvPicPr>
        <p:blipFill rotWithShape="1">
          <a:blip r:embed="rId4" cstate="print">
            <a:extLst>
              <a:ext uri="{28A0092B-C50C-407E-A947-70E740481C1C}">
                <a14:useLocalDpi xmlns:a14="http://schemas.microsoft.com/office/drawing/2010/main" val="0"/>
              </a:ext>
            </a:extLst>
          </a:blip>
          <a:srcRect l="10528" r="7954"/>
          <a:stretch/>
        </p:blipFill>
        <p:spPr>
          <a:xfrm>
            <a:off x="6981371" y="3216606"/>
            <a:ext cx="4439017" cy="2872137"/>
          </a:xfrm>
          <a:prstGeom prst="rect">
            <a:avLst/>
          </a:prstGeom>
        </p:spPr>
      </p:pic>
    </p:spTree>
    <p:extLst>
      <p:ext uri="{BB962C8B-B14F-4D97-AF65-F5344CB8AC3E}">
        <p14:creationId xmlns:p14="http://schemas.microsoft.com/office/powerpoint/2010/main" val="2629485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0554" y="224091"/>
            <a:ext cx="3242892" cy="1006475"/>
          </a:xfrm>
        </p:spPr>
        <p:txBody>
          <a:bodyPr>
            <a:noAutofit/>
          </a:bodyPr>
          <a:lstStyle/>
          <a:p>
            <a:pPr lvl="1" algn="l" rtl="0">
              <a:lnSpc>
                <a:spcPct val="90000"/>
              </a:lnSpc>
              <a:spcBef>
                <a:spcPct val="0"/>
              </a:spcBef>
            </a:pPr>
            <a:br>
              <a:rPr lang="es-ES" sz="3000" b="1" dirty="0">
                <a:latin typeface="Times New Roman" panose="02020603050405020304" pitchFamily="18" charset="0"/>
                <a:cs typeface="Times New Roman" panose="02020603050405020304" pitchFamily="18" charset="0"/>
              </a:rPr>
            </a:br>
            <a:r>
              <a:rPr lang="es-ES" sz="4000" b="1" dirty="0">
                <a:latin typeface="Times New Roman" panose="02020603050405020304" pitchFamily="18" charset="0"/>
                <a:cs typeface="Times New Roman" panose="02020603050405020304" pitchFamily="18" charset="0"/>
              </a:rPr>
              <a:t>OBJETIVOS</a:t>
            </a:r>
            <a:br>
              <a:rPr lang="es-ES" sz="3000" b="1" dirty="0">
                <a:latin typeface="Times New Roman" panose="02020603050405020304" pitchFamily="18" charset="0"/>
                <a:cs typeface="Times New Roman" panose="02020603050405020304" pitchFamily="18" charset="0"/>
              </a:rPr>
            </a:br>
            <a:endParaRPr lang="es-ES" sz="3000" dirty="0">
              <a:latin typeface="Times New Roman" panose="02020603050405020304" pitchFamily="18" charset="0"/>
              <a:cs typeface="Times New Roman" panose="02020603050405020304" pitchFamily="18" charset="0"/>
            </a:endParaRPr>
          </a:p>
        </p:txBody>
      </p:sp>
      <p:pic>
        <p:nvPicPr>
          <p:cNvPr id="17" name="Imagen 1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301137"/>
            <a:ext cx="12192000" cy="556863"/>
          </a:xfrm>
          <a:prstGeom prst="rect">
            <a:avLst/>
          </a:prstGeom>
        </p:spPr>
      </p:pic>
      <p:graphicFrame>
        <p:nvGraphicFramePr>
          <p:cNvPr id="4" name="Diagrama 3">
            <a:extLst>
              <a:ext uri="{FF2B5EF4-FFF2-40B4-BE49-F238E27FC236}">
                <a16:creationId xmlns:a16="http://schemas.microsoft.com/office/drawing/2014/main" id="{23F71F52-082A-4C81-8DA5-0971203B41E0}"/>
              </a:ext>
            </a:extLst>
          </p:cNvPr>
          <p:cNvGraphicFramePr/>
          <p:nvPr/>
        </p:nvGraphicFramePr>
        <p:xfrm>
          <a:off x="522514" y="1393370"/>
          <a:ext cx="11074400" cy="4744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1693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301137"/>
            <a:ext cx="12192000" cy="556863"/>
          </a:xfrm>
          <a:prstGeom prst="rect">
            <a:avLst/>
          </a:prstGeom>
        </p:spPr>
      </p:pic>
      <p:sp>
        <p:nvSpPr>
          <p:cNvPr id="5" name="Título 1">
            <a:extLst>
              <a:ext uri="{FF2B5EF4-FFF2-40B4-BE49-F238E27FC236}">
                <a16:creationId xmlns:a16="http://schemas.microsoft.com/office/drawing/2014/main" id="{D69DDCF8-A721-4343-BEDE-D98BD325A882}"/>
              </a:ext>
            </a:extLst>
          </p:cNvPr>
          <p:cNvSpPr txBox="1">
            <a:spLocks/>
          </p:cNvSpPr>
          <p:nvPr/>
        </p:nvSpPr>
        <p:spPr>
          <a:xfrm>
            <a:off x="472241" y="229170"/>
            <a:ext cx="6440189" cy="6386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lgn="l" rtl="0">
              <a:lnSpc>
                <a:spcPct val="90000"/>
              </a:lnSpc>
              <a:spcBef>
                <a:spcPct val="0"/>
              </a:spcBef>
            </a:pPr>
            <a:br>
              <a:rPr lang="es-ES" sz="3000" b="1" kern="0" dirty="0">
                <a:solidFill>
                  <a:sysClr val="windowText" lastClr="000000"/>
                </a:solidFill>
                <a:latin typeface="Times New Roman" panose="02020603050405020304" pitchFamily="18" charset="0"/>
                <a:cs typeface="Times New Roman" panose="02020603050405020304" pitchFamily="18" charset="0"/>
              </a:rPr>
            </a:br>
            <a:r>
              <a:rPr lang="es-ES" sz="4000" b="1" kern="0" dirty="0">
                <a:solidFill>
                  <a:sysClr val="windowText" lastClr="000000"/>
                </a:solidFill>
                <a:latin typeface="Times New Roman" panose="02020603050405020304" pitchFamily="18" charset="0"/>
                <a:cs typeface="Times New Roman" panose="02020603050405020304" pitchFamily="18" charset="0"/>
              </a:rPr>
              <a:t>MARCO REFERENCIAL</a:t>
            </a:r>
            <a:br>
              <a:rPr lang="es-ES" sz="3000" b="1" kern="0" dirty="0">
                <a:solidFill>
                  <a:sysClr val="windowText" lastClr="000000"/>
                </a:solidFill>
                <a:latin typeface="Times New Roman" panose="02020603050405020304" pitchFamily="18" charset="0"/>
                <a:cs typeface="Times New Roman" panose="02020603050405020304" pitchFamily="18" charset="0"/>
              </a:rPr>
            </a:br>
            <a:endParaRPr lang="es-ES" sz="3000" kern="0" dirty="0">
              <a:solidFill>
                <a:sysClr val="windowText" lastClr="000000"/>
              </a:solidFill>
              <a:latin typeface="Times New Roman" panose="02020603050405020304" pitchFamily="18" charset="0"/>
              <a:cs typeface="Times New Roman" panose="02020603050405020304" pitchFamily="18" charset="0"/>
            </a:endParaRPr>
          </a:p>
        </p:txBody>
      </p:sp>
      <p:sp>
        <p:nvSpPr>
          <p:cNvPr id="6" name="Título 1">
            <a:extLst>
              <a:ext uri="{FF2B5EF4-FFF2-40B4-BE49-F238E27FC236}">
                <a16:creationId xmlns:a16="http://schemas.microsoft.com/office/drawing/2014/main" id="{44BA02D3-D5A9-40E3-BBC6-153498BFCD62}"/>
              </a:ext>
            </a:extLst>
          </p:cNvPr>
          <p:cNvSpPr>
            <a:spLocks noGrp="1"/>
          </p:cNvSpPr>
          <p:nvPr>
            <p:ph type="title"/>
          </p:nvPr>
        </p:nvSpPr>
        <p:spPr>
          <a:xfrm>
            <a:off x="472241" y="1033184"/>
            <a:ext cx="5007429" cy="638629"/>
          </a:xfrm>
        </p:spPr>
        <p:txBody>
          <a:bodyPr>
            <a:noAutofit/>
          </a:bodyPr>
          <a:lstStyle/>
          <a:p>
            <a:pPr lvl="0"/>
            <a:r>
              <a:rPr lang="es-ES" sz="3600" dirty="0">
                <a:latin typeface="Times New Roman" panose="02020603050405020304" pitchFamily="18" charset="0"/>
                <a:cs typeface="Times New Roman" panose="02020603050405020304" pitchFamily="18" charset="0"/>
              </a:rPr>
              <a:t>Bebidas Funcionales</a:t>
            </a:r>
          </a:p>
        </p:txBody>
      </p:sp>
      <p:graphicFrame>
        <p:nvGraphicFramePr>
          <p:cNvPr id="7" name="Marcador de contenido 3">
            <a:extLst>
              <a:ext uri="{FF2B5EF4-FFF2-40B4-BE49-F238E27FC236}">
                <a16:creationId xmlns:a16="http://schemas.microsoft.com/office/drawing/2014/main" id="{67AB6588-46D8-4857-A234-06E702C664F6}"/>
              </a:ext>
            </a:extLst>
          </p:cNvPr>
          <p:cNvGraphicFramePr>
            <a:graphicFrameLocks noGrp="1"/>
          </p:cNvGraphicFramePr>
          <p:nvPr>
            <p:ph idx="1"/>
            <p:extLst>
              <p:ext uri="{D42A27DB-BD31-4B8C-83A1-F6EECF244321}">
                <p14:modId xmlns:p14="http://schemas.microsoft.com/office/powerpoint/2010/main" val="3058238979"/>
              </p:ext>
            </p:extLst>
          </p:nvPr>
        </p:nvGraphicFramePr>
        <p:xfrm>
          <a:off x="682170" y="1616265"/>
          <a:ext cx="11129725" cy="4757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a:extLst>
              <a:ext uri="{FF2B5EF4-FFF2-40B4-BE49-F238E27FC236}">
                <a16:creationId xmlns:a16="http://schemas.microsoft.com/office/drawing/2014/main" id="{45D49C98-6589-42C9-92A3-BF0EC41793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12875" y="4458389"/>
            <a:ext cx="2447548" cy="1842748"/>
          </a:xfrm>
          <a:prstGeom prst="rect">
            <a:avLst/>
          </a:prstGeom>
        </p:spPr>
      </p:pic>
      <p:pic>
        <p:nvPicPr>
          <p:cNvPr id="9" name="Imagen 8">
            <a:extLst>
              <a:ext uri="{FF2B5EF4-FFF2-40B4-BE49-F238E27FC236}">
                <a16:creationId xmlns:a16="http://schemas.microsoft.com/office/drawing/2014/main" id="{43BDD30E-C3EE-4F7D-8894-857A83CC9ED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31578" y="4341650"/>
            <a:ext cx="3110303" cy="1842748"/>
          </a:xfrm>
          <a:prstGeom prst="rect">
            <a:avLst/>
          </a:prstGeom>
        </p:spPr>
      </p:pic>
    </p:spTree>
    <p:extLst>
      <p:ext uri="{BB962C8B-B14F-4D97-AF65-F5344CB8AC3E}">
        <p14:creationId xmlns:p14="http://schemas.microsoft.com/office/powerpoint/2010/main" val="3479367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7699" y="468"/>
            <a:ext cx="9261143" cy="941696"/>
          </a:xfrm>
        </p:spPr>
        <p:txBody>
          <a:bodyPr>
            <a:normAutofit fontScale="90000"/>
          </a:bodyPr>
          <a:lstStyle/>
          <a:p>
            <a:br>
              <a:rPr lang="es-ES" b="1" dirty="0"/>
            </a:br>
            <a:br>
              <a:rPr lang="es-ES" b="1" dirty="0">
                <a:latin typeface="Times New Roman" panose="02020603050405020304" pitchFamily="18" charset="0"/>
                <a:cs typeface="Times New Roman" panose="02020603050405020304" pitchFamily="18" charset="0"/>
              </a:rPr>
            </a:br>
            <a:r>
              <a:rPr lang="es-ES" b="1" dirty="0">
                <a:latin typeface="Times New Roman" panose="02020603050405020304" pitchFamily="18" charset="0"/>
                <a:cs typeface="Times New Roman" panose="02020603050405020304" pitchFamily="18" charset="0"/>
              </a:rPr>
              <a:t> </a:t>
            </a:r>
            <a:endParaRPr lang="es-EC" dirty="0"/>
          </a:p>
        </p:txBody>
      </p:sp>
      <p:pic>
        <p:nvPicPr>
          <p:cNvPr id="11" name="Imagen 1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301137"/>
            <a:ext cx="12192000" cy="556863"/>
          </a:xfrm>
          <a:prstGeom prst="rect">
            <a:avLst/>
          </a:prstGeom>
          <a:ln>
            <a:solidFill>
              <a:schemeClr val="accent2">
                <a:lumMod val="50000"/>
              </a:schemeClr>
            </a:solidFill>
          </a:ln>
        </p:spPr>
      </p:pic>
      <p:graphicFrame>
        <p:nvGraphicFramePr>
          <p:cNvPr id="9" name="Diagrama 8"/>
          <p:cNvGraphicFramePr/>
          <p:nvPr>
            <p:extLst>
              <p:ext uri="{D42A27DB-BD31-4B8C-83A1-F6EECF244321}">
                <p14:modId xmlns:p14="http://schemas.microsoft.com/office/powerpoint/2010/main" val="3743558222"/>
              </p:ext>
            </p:extLst>
          </p:nvPr>
        </p:nvGraphicFramePr>
        <p:xfrm>
          <a:off x="914400" y="1088571"/>
          <a:ext cx="10567555" cy="5070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ítulo 1">
            <a:extLst>
              <a:ext uri="{FF2B5EF4-FFF2-40B4-BE49-F238E27FC236}">
                <a16:creationId xmlns:a16="http://schemas.microsoft.com/office/drawing/2014/main" id="{D935B8FF-A592-4D9C-AFA5-E7800BC4FAC6}"/>
              </a:ext>
            </a:extLst>
          </p:cNvPr>
          <p:cNvSpPr txBox="1">
            <a:spLocks/>
          </p:cNvSpPr>
          <p:nvPr/>
        </p:nvSpPr>
        <p:spPr>
          <a:xfrm>
            <a:off x="472241" y="229170"/>
            <a:ext cx="6440189" cy="6386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lnSpc>
                <a:spcPct val="90000"/>
              </a:lnSpc>
              <a:spcBef>
                <a:spcPct val="0"/>
              </a:spcBef>
            </a:pPr>
            <a:r>
              <a:rPr lang="es-ES" sz="4000" b="1" kern="0" dirty="0">
                <a:solidFill>
                  <a:sysClr val="windowText" lastClr="000000"/>
                </a:solidFill>
                <a:latin typeface="Times New Roman" panose="02020603050405020304" pitchFamily="18" charset="0"/>
                <a:cs typeface="Times New Roman" panose="02020603050405020304" pitchFamily="18" charset="0"/>
              </a:rPr>
              <a:t>QUÍNOA (</a:t>
            </a:r>
            <a:r>
              <a:rPr lang="es-EC" sz="3200" b="1" i="1" dirty="0" err="1">
                <a:latin typeface="Times New Roman" panose="02020603050405020304" pitchFamily="18" charset="0"/>
                <a:cs typeface="Times New Roman" panose="02020603050405020304" pitchFamily="18" charset="0"/>
              </a:rPr>
              <a:t>Chenopodium</a:t>
            </a:r>
            <a:r>
              <a:rPr lang="es-EC" sz="3200" b="1" i="1" dirty="0">
                <a:latin typeface="Times New Roman" panose="02020603050405020304" pitchFamily="18" charset="0"/>
                <a:cs typeface="Times New Roman" panose="02020603050405020304" pitchFamily="18" charset="0"/>
              </a:rPr>
              <a:t> quinoa</a:t>
            </a:r>
            <a:r>
              <a:rPr lang="es-ES" sz="3200" b="1" kern="0" dirty="0">
                <a:solidFill>
                  <a:sysClr val="windowText" lastClr="000000"/>
                </a:solidFill>
                <a:latin typeface="Times New Roman" panose="02020603050405020304" pitchFamily="18" charset="0"/>
                <a:cs typeface="Times New Roman" panose="02020603050405020304" pitchFamily="18" charset="0"/>
              </a:rPr>
              <a:t>)</a:t>
            </a:r>
            <a:endParaRPr lang="es-ES" sz="4000" kern="0" dirty="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2040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latin typeface="Times" panose="02020603050405020304" pitchFamily="18" charset="0"/>
              </a:rPr>
              <a:t>Valor nutricional </a:t>
            </a:r>
          </a:p>
        </p:txBody>
      </p:sp>
      <p:graphicFrame>
        <p:nvGraphicFramePr>
          <p:cNvPr id="3" name="Diagrama 2"/>
          <p:cNvGraphicFramePr/>
          <p:nvPr>
            <p:extLst>
              <p:ext uri="{D42A27DB-BD31-4B8C-83A1-F6EECF244321}">
                <p14:modId xmlns:p14="http://schemas.microsoft.com/office/powerpoint/2010/main" val="2121932664"/>
              </p:ext>
            </p:extLst>
          </p:nvPr>
        </p:nvGraphicFramePr>
        <p:xfrm>
          <a:off x="839788" y="1518566"/>
          <a:ext cx="4282740" cy="49762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1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0" y="6301137"/>
            <a:ext cx="12192000" cy="556863"/>
          </a:xfrm>
          <a:prstGeom prst="rect">
            <a:avLst/>
          </a:prstGeom>
          <a:ln>
            <a:solidFill>
              <a:schemeClr val="accent2">
                <a:lumMod val="50000"/>
              </a:schemeClr>
            </a:solidFill>
          </a:ln>
        </p:spPr>
      </p:pic>
      <p:graphicFrame>
        <p:nvGraphicFramePr>
          <p:cNvPr id="10" name="Tabla 9"/>
          <p:cNvGraphicFramePr>
            <a:graphicFrameLocks noGrp="1"/>
          </p:cNvGraphicFramePr>
          <p:nvPr>
            <p:extLst>
              <p:ext uri="{D42A27DB-BD31-4B8C-83A1-F6EECF244321}">
                <p14:modId xmlns:p14="http://schemas.microsoft.com/office/powerpoint/2010/main" val="3162918549"/>
              </p:ext>
            </p:extLst>
          </p:nvPr>
        </p:nvGraphicFramePr>
        <p:xfrm>
          <a:off x="5577635" y="2069082"/>
          <a:ext cx="5777753" cy="3879894"/>
        </p:xfrm>
        <a:graphic>
          <a:graphicData uri="http://schemas.openxmlformats.org/drawingml/2006/table">
            <a:tbl>
              <a:tblPr firstRow="1" firstCol="1" bandRow="1">
                <a:tableStyleId>{68D230F3-CF80-4859-8CE7-A43EE81993B5}</a:tableStyleId>
              </a:tblPr>
              <a:tblGrid>
                <a:gridCol w="1780448">
                  <a:extLst>
                    <a:ext uri="{9D8B030D-6E8A-4147-A177-3AD203B41FA5}">
                      <a16:colId xmlns:a16="http://schemas.microsoft.com/office/drawing/2014/main" val="20000"/>
                    </a:ext>
                  </a:extLst>
                </a:gridCol>
                <a:gridCol w="1340166">
                  <a:extLst>
                    <a:ext uri="{9D8B030D-6E8A-4147-A177-3AD203B41FA5}">
                      <a16:colId xmlns:a16="http://schemas.microsoft.com/office/drawing/2014/main" val="20001"/>
                    </a:ext>
                  </a:extLst>
                </a:gridCol>
                <a:gridCol w="1484556">
                  <a:extLst>
                    <a:ext uri="{9D8B030D-6E8A-4147-A177-3AD203B41FA5}">
                      <a16:colId xmlns:a16="http://schemas.microsoft.com/office/drawing/2014/main" val="20002"/>
                    </a:ext>
                  </a:extLst>
                </a:gridCol>
                <a:gridCol w="1172583">
                  <a:extLst>
                    <a:ext uri="{9D8B030D-6E8A-4147-A177-3AD203B41FA5}">
                      <a16:colId xmlns:a16="http://schemas.microsoft.com/office/drawing/2014/main" val="20003"/>
                    </a:ext>
                  </a:extLst>
                </a:gridCol>
              </a:tblGrid>
              <a:tr h="233934">
                <a:tc>
                  <a:txBody>
                    <a:bodyPr/>
                    <a:lstStyle/>
                    <a:p>
                      <a:pPr indent="180340" algn="just">
                        <a:spcAft>
                          <a:spcPts val="0"/>
                        </a:spcAft>
                      </a:pPr>
                      <a:r>
                        <a:rPr lang="es-ES" sz="1300" dirty="0">
                          <a:effectLst/>
                        </a:rPr>
                        <a:t>Aminoácidos</a:t>
                      </a:r>
                      <a:endParaRPr lang="es-ES" sz="1300" dirty="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Quínoa</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Soya</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Trigo</a:t>
                      </a:r>
                      <a:endParaRPr lang="es-ES" sz="1300">
                        <a:effectLst/>
                        <a:latin typeface="Times New Roman" panose="02020603050405020304" pitchFamily="18" charset="0"/>
                        <a:ea typeface="Calibri" panose="020F0502020204030204" pitchFamily="34" charset="0"/>
                      </a:endParaRPr>
                    </a:p>
                  </a:txBody>
                  <a:tcPr marL="91872" marR="91872" marT="0" marB="0"/>
                </a:tc>
                <a:extLst>
                  <a:ext uri="{0D108BD9-81ED-4DB2-BD59-A6C34878D82A}">
                    <a16:rowId xmlns:a16="http://schemas.microsoft.com/office/drawing/2014/main" val="10000"/>
                  </a:ext>
                </a:extLst>
              </a:tr>
              <a:tr h="233934">
                <a:tc>
                  <a:txBody>
                    <a:bodyPr/>
                    <a:lstStyle/>
                    <a:p>
                      <a:pPr indent="180340" algn="just">
                        <a:spcAft>
                          <a:spcPts val="0"/>
                        </a:spcAft>
                      </a:pPr>
                      <a:r>
                        <a:rPr lang="es-ES" sz="1300">
                          <a:effectLst/>
                        </a:rPr>
                        <a:t>Arginina</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77.3</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69.5</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83.4</a:t>
                      </a:r>
                      <a:endParaRPr lang="es-ES" sz="1300">
                        <a:effectLst/>
                        <a:latin typeface="Times New Roman" panose="02020603050405020304" pitchFamily="18" charset="0"/>
                        <a:ea typeface="Calibri" panose="020F0502020204030204" pitchFamily="34" charset="0"/>
                      </a:endParaRPr>
                    </a:p>
                  </a:txBody>
                  <a:tcPr marL="91872" marR="91872" marT="0" marB="0"/>
                </a:tc>
                <a:extLst>
                  <a:ext uri="{0D108BD9-81ED-4DB2-BD59-A6C34878D82A}">
                    <a16:rowId xmlns:a16="http://schemas.microsoft.com/office/drawing/2014/main" val="10001"/>
                  </a:ext>
                </a:extLst>
              </a:tr>
              <a:tr h="262856">
                <a:tc>
                  <a:txBody>
                    <a:bodyPr/>
                    <a:lstStyle/>
                    <a:p>
                      <a:pPr indent="180340" algn="just">
                        <a:spcAft>
                          <a:spcPts val="0"/>
                        </a:spcAft>
                      </a:pPr>
                      <a:r>
                        <a:rPr lang="es-ES" sz="1300">
                          <a:effectLst/>
                        </a:rPr>
                        <a:t>Ácido aspártico</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80.3</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136.3</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94</a:t>
                      </a:r>
                      <a:endParaRPr lang="es-ES" sz="1300">
                        <a:effectLst/>
                        <a:latin typeface="Times New Roman" panose="02020603050405020304" pitchFamily="18" charset="0"/>
                        <a:ea typeface="Calibri" panose="020F0502020204030204" pitchFamily="34" charset="0"/>
                      </a:endParaRPr>
                    </a:p>
                  </a:txBody>
                  <a:tcPr marL="91872" marR="91872" marT="0" marB="0"/>
                </a:tc>
                <a:extLst>
                  <a:ext uri="{0D108BD9-81ED-4DB2-BD59-A6C34878D82A}">
                    <a16:rowId xmlns:a16="http://schemas.microsoft.com/office/drawing/2014/main" val="10002"/>
                  </a:ext>
                </a:extLst>
              </a:tr>
              <a:tr h="204160">
                <a:tc>
                  <a:txBody>
                    <a:bodyPr/>
                    <a:lstStyle/>
                    <a:p>
                      <a:pPr indent="180340" algn="just">
                        <a:spcAft>
                          <a:spcPts val="0"/>
                        </a:spcAft>
                      </a:pPr>
                      <a:r>
                        <a:rPr lang="es-ES" sz="1300">
                          <a:effectLst/>
                        </a:rPr>
                        <a:t>Cistina</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dirty="0">
                          <a:effectLst/>
                        </a:rPr>
                        <a:t>14.4</a:t>
                      </a:r>
                      <a:endParaRPr lang="es-ES" sz="1300" dirty="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12.1</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20.5</a:t>
                      </a:r>
                      <a:endParaRPr lang="es-ES" sz="1300">
                        <a:effectLst/>
                        <a:latin typeface="Times New Roman" panose="02020603050405020304" pitchFamily="18" charset="0"/>
                        <a:ea typeface="Calibri" panose="020F0502020204030204" pitchFamily="34" charset="0"/>
                      </a:endParaRPr>
                    </a:p>
                  </a:txBody>
                  <a:tcPr marL="91872" marR="91872" marT="0" marB="0"/>
                </a:tc>
                <a:extLst>
                  <a:ext uri="{0D108BD9-81ED-4DB2-BD59-A6C34878D82A}">
                    <a16:rowId xmlns:a16="http://schemas.microsoft.com/office/drawing/2014/main" val="10003"/>
                  </a:ext>
                </a:extLst>
              </a:tr>
              <a:tr h="204160">
                <a:tc>
                  <a:txBody>
                    <a:bodyPr/>
                    <a:lstStyle/>
                    <a:p>
                      <a:pPr indent="180340" algn="just">
                        <a:spcAft>
                          <a:spcPts val="0"/>
                        </a:spcAft>
                      </a:pPr>
                      <a:r>
                        <a:rPr lang="es-ES" sz="1300" dirty="0">
                          <a:effectLst/>
                        </a:rPr>
                        <a:t>Glicina</a:t>
                      </a:r>
                      <a:endParaRPr lang="es-ES" sz="1300" dirty="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49.2</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38.6</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45.5</a:t>
                      </a:r>
                      <a:endParaRPr lang="es-ES" sz="1300">
                        <a:effectLst/>
                        <a:latin typeface="Times New Roman" panose="02020603050405020304" pitchFamily="18" charset="0"/>
                        <a:ea typeface="Calibri" panose="020F0502020204030204" pitchFamily="34" charset="0"/>
                      </a:endParaRPr>
                    </a:p>
                  </a:txBody>
                  <a:tcPr marL="91872" marR="91872" marT="0" marB="0"/>
                </a:tc>
                <a:extLst>
                  <a:ext uri="{0D108BD9-81ED-4DB2-BD59-A6C34878D82A}">
                    <a16:rowId xmlns:a16="http://schemas.microsoft.com/office/drawing/2014/main" val="10004"/>
                  </a:ext>
                </a:extLst>
              </a:tr>
              <a:tr h="227979">
                <a:tc>
                  <a:txBody>
                    <a:bodyPr/>
                    <a:lstStyle/>
                    <a:p>
                      <a:pPr indent="180340" algn="just">
                        <a:spcAft>
                          <a:spcPts val="0"/>
                        </a:spcAft>
                      </a:pPr>
                      <a:r>
                        <a:rPr lang="es-ES" sz="1300">
                          <a:effectLst/>
                        </a:rPr>
                        <a:t>Ácido glutámico</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132.1</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151</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195.1</a:t>
                      </a:r>
                      <a:endParaRPr lang="es-ES" sz="1300">
                        <a:effectLst/>
                        <a:latin typeface="Times New Roman" panose="02020603050405020304" pitchFamily="18" charset="0"/>
                        <a:ea typeface="Calibri" panose="020F0502020204030204" pitchFamily="34" charset="0"/>
                      </a:endParaRPr>
                    </a:p>
                  </a:txBody>
                  <a:tcPr marL="91872" marR="91872" marT="0" marB="0"/>
                </a:tc>
                <a:extLst>
                  <a:ext uri="{0D108BD9-81ED-4DB2-BD59-A6C34878D82A}">
                    <a16:rowId xmlns:a16="http://schemas.microsoft.com/office/drawing/2014/main" val="10005"/>
                  </a:ext>
                </a:extLst>
              </a:tr>
              <a:tr h="227979">
                <a:tc>
                  <a:txBody>
                    <a:bodyPr/>
                    <a:lstStyle/>
                    <a:p>
                      <a:pPr indent="180340" algn="just">
                        <a:spcAft>
                          <a:spcPts val="0"/>
                        </a:spcAft>
                      </a:pPr>
                      <a:r>
                        <a:rPr lang="es-ES" sz="1300">
                          <a:effectLst/>
                        </a:rPr>
                        <a:t>Histidina</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28.8</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26.7</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23.5</a:t>
                      </a:r>
                      <a:endParaRPr lang="es-ES" sz="1300">
                        <a:effectLst/>
                        <a:latin typeface="Times New Roman" panose="02020603050405020304" pitchFamily="18" charset="0"/>
                        <a:ea typeface="Calibri" panose="020F0502020204030204" pitchFamily="34" charset="0"/>
                      </a:endParaRPr>
                    </a:p>
                  </a:txBody>
                  <a:tcPr marL="91872" marR="91872" marT="0" marB="0"/>
                </a:tc>
                <a:extLst>
                  <a:ext uri="{0D108BD9-81ED-4DB2-BD59-A6C34878D82A}">
                    <a16:rowId xmlns:a16="http://schemas.microsoft.com/office/drawing/2014/main" val="10006"/>
                  </a:ext>
                </a:extLst>
              </a:tr>
              <a:tr h="204160">
                <a:tc>
                  <a:txBody>
                    <a:bodyPr/>
                    <a:lstStyle/>
                    <a:p>
                      <a:pPr indent="180340" algn="just">
                        <a:spcAft>
                          <a:spcPts val="0"/>
                        </a:spcAft>
                      </a:pPr>
                      <a:r>
                        <a:rPr lang="es-ES" sz="1300">
                          <a:effectLst/>
                        </a:rPr>
                        <a:t>Isoleucina</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35.7</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44.5</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43.2</a:t>
                      </a:r>
                      <a:endParaRPr lang="es-ES" sz="1300">
                        <a:effectLst/>
                        <a:latin typeface="Times New Roman" panose="02020603050405020304" pitchFamily="18" charset="0"/>
                        <a:ea typeface="Calibri" panose="020F0502020204030204" pitchFamily="34" charset="0"/>
                      </a:endParaRPr>
                    </a:p>
                  </a:txBody>
                  <a:tcPr marL="91872" marR="91872" marT="0" marB="0"/>
                </a:tc>
                <a:extLst>
                  <a:ext uri="{0D108BD9-81ED-4DB2-BD59-A6C34878D82A}">
                    <a16:rowId xmlns:a16="http://schemas.microsoft.com/office/drawing/2014/main" val="10007"/>
                  </a:ext>
                </a:extLst>
              </a:tr>
              <a:tr h="204160">
                <a:tc>
                  <a:txBody>
                    <a:bodyPr/>
                    <a:lstStyle/>
                    <a:p>
                      <a:pPr indent="180340" algn="just">
                        <a:spcAft>
                          <a:spcPts val="0"/>
                        </a:spcAft>
                      </a:pPr>
                      <a:r>
                        <a:rPr lang="es-ES" sz="1300">
                          <a:effectLst/>
                        </a:rPr>
                        <a:t>Leucina</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58.5</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72</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82.8</a:t>
                      </a:r>
                      <a:endParaRPr lang="es-ES" sz="1300">
                        <a:effectLst/>
                        <a:latin typeface="Times New Roman" panose="02020603050405020304" pitchFamily="18" charset="0"/>
                        <a:ea typeface="Calibri" panose="020F0502020204030204" pitchFamily="34" charset="0"/>
                      </a:endParaRPr>
                    </a:p>
                  </a:txBody>
                  <a:tcPr marL="91872" marR="91872" marT="0" marB="0"/>
                </a:tc>
                <a:extLst>
                  <a:ext uri="{0D108BD9-81ED-4DB2-BD59-A6C34878D82A}">
                    <a16:rowId xmlns:a16="http://schemas.microsoft.com/office/drawing/2014/main" val="10008"/>
                  </a:ext>
                </a:extLst>
              </a:tr>
              <a:tr h="204160">
                <a:tc>
                  <a:txBody>
                    <a:bodyPr/>
                    <a:lstStyle/>
                    <a:p>
                      <a:pPr indent="180340" algn="just">
                        <a:spcAft>
                          <a:spcPts val="0"/>
                        </a:spcAft>
                      </a:pPr>
                      <a:r>
                        <a:rPr lang="es-ES" sz="1300">
                          <a:effectLst/>
                        </a:rPr>
                        <a:t>Lisina</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54.2</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57.8</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36.2</a:t>
                      </a:r>
                      <a:endParaRPr lang="es-ES" sz="1300">
                        <a:effectLst/>
                        <a:latin typeface="Times New Roman" panose="02020603050405020304" pitchFamily="18" charset="0"/>
                        <a:ea typeface="Calibri" panose="020F0502020204030204" pitchFamily="34" charset="0"/>
                      </a:endParaRPr>
                    </a:p>
                  </a:txBody>
                  <a:tcPr marL="91872" marR="91872" marT="0" marB="0"/>
                </a:tc>
                <a:extLst>
                  <a:ext uri="{0D108BD9-81ED-4DB2-BD59-A6C34878D82A}">
                    <a16:rowId xmlns:a16="http://schemas.microsoft.com/office/drawing/2014/main" val="10009"/>
                  </a:ext>
                </a:extLst>
              </a:tr>
              <a:tr h="204160">
                <a:tc>
                  <a:txBody>
                    <a:bodyPr/>
                    <a:lstStyle/>
                    <a:p>
                      <a:pPr indent="180340" algn="just">
                        <a:spcAft>
                          <a:spcPts val="0"/>
                        </a:spcAft>
                      </a:pPr>
                      <a:r>
                        <a:rPr lang="es-ES" sz="1300">
                          <a:effectLst/>
                        </a:rPr>
                        <a:t>Metionina</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21.8</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10.6</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23.5</a:t>
                      </a:r>
                      <a:endParaRPr lang="es-ES" sz="1300">
                        <a:effectLst/>
                        <a:latin typeface="Times New Roman" panose="02020603050405020304" pitchFamily="18" charset="0"/>
                        <a:ea typeface="Calibri" panose="020F0502020204030204" pitchFamily="34" charset="0"/>
                      </a:endParaRPr>
                    </a:p>
                  </a:txBody>
                  <a:tcPr marL="91872" marR="91872" marT="0" marB="0"/>
                </a:tc>
                <a:extLst>
                  <a:ext uri="{0D108BD9-81ED-4DB2-BD59-A6C34878D82A}">
                    <a16:rowId xmlns:a16="http://schemas.microsoft.com/office/drawing/2014/main" val="10010"/>
                  </a:ext>
                </a:extLst>
              </a:tr>
              <a:tr h="204160">
                <a:tc>
                  <a:txBody>
                    <a:bodyPr/>
                    <a:lstStyle/>
                    <a:p>
                      <a:pPr indent="180340" algn="just">
                        <a:spcAft>
                          <a:spcPts val="0"/>
                        </a:spcAft>
                      </a:pPr>
                      <a:r>
                        <a:rPr lang="es-ES" sz="1300">
                          <a:effectLst/>
                        </a:rPr>
                        <a:t>Fenilalanina</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dirty="0">
                          <a:effectLst/>
                        </a:rPr>
                        <a:t>42</a:t>
                      </a:r>
                      <a:endParaRPr lang="es-ES" sz="1300" dirty="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49.2</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53.5</a:t>
                      </a:r>
                      <a:endParaRPr lang="es-ES" sz="1300">
                        <a:effectLst/>
                        <a:latin typeface="Times New Roman" panose="02020603050405020304" pitchFamily="18" charset="0"/>
                        <a:ea typeface="Calibri" panose="020F0502020204030204" pitchFamily="34" charset="0"/>
                      </a:endParaRPr>
                    </a:p>
                  </a:txBody>
                  <a:tcPr marL="91872" marR="91872" marT="0" marB="0"/>
                </a:tc>
                <a:extLst>
                  <a:ext uri="{0D108BD9-81ED-4DB2-BD59-A6C34878D82A}">
                    <a16:rowId xmlns:a16="http://schemas.microsoft.com/office/drawing/2014/main" val="10011"/>
                  </a:ext>
                </a:extLst>
              </a:tr>
              <a:tr h="204160">
                <a:tc>
                  <a:txBody>
                    <a:bodyPr/>
                    <a:lstStyle/>
                    <a:p>
                      <a:pPr indent="180340" algn="just">
                        <a:spcAft>
                          <a:spcPts val="0"/>
                        </a:spcAft>
                      </a:pPr>
                      <a:r>
                        <a:rPr lang="es-ES" sz="1300">
                          <a:effectLst/>
                        </a:rPr>
                        <a:t>Serina</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40.2</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50</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52.6</a:t>
                      </a:r>
                      <a:endParaRPr lang="es-ES" sz="1300">
                        <a:effectLst/>
                        <a:latin typeface="Times New Roman" panose="02020603050405020304" pitchFamily="18" charset="0"/>
                        <a:ea typeface="Calibri" panose="020F0502020204030204" pitchFamily="34" charset="0"/>
                      </a:endParaRPr>
                    </a:p>
                  </a:txBody>
                  <a:tcPr marL="91872" marR="91872" marT="0" marB="0"/>
                </a:tc>
                <a:extLst>
                  <a:ext uri="{0D108BD9-81ED-4DB2-BD59-A6C34878D82A}">
                    <a16:rowId xmlns:a16="http://schemas.microsoft.com/office/drawing/2014/main" val="10012"/>
                  </a:ext>
                </a:extLst>
              </a:tr>
              <a:tr h="223726">
                <a:tc>
                  <a:txBody>
                    <a:bodyPr/>
                    <a:lstStyle/>
                    <a:p>
                      <a:pPr indent="180340" algn="just">
                        <a:spcAft>
                          <a:spcPts val="0"/>
                        </a:spcAft>
                      </a:pPr>
                      <a:r>
                        <a:rPr lang="es-ES" sz="1300">
                          <a:effectLst/>
                        </a:rPr>
                        <a:t>Treonina</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29.8</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38.6</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35.8</a:t>
                      </a:r>
                      <a:endParaRPr lang="es-ES" sz="1300">
                        <a:effectLst/>
                        <a:latin typeface="Times New Roman" panose="02020603050405020304" pitchFamily="18" charset="0"/>
                        <a:ea typeface="Calibri" panose="020F0502020204030204" pitchFamily="34" charset="0"/>
                      </a:endParaRPr>
                    </a:p>
                  </a:txBody>
                  <a:tcPr marL="91872" marR="91872" marT="0" marB="0"/>
                </a:tc>
                <a:extLst>
                  <a:ext uri="{0D108BD9-81ED-4DB2-BD59-A6C34878D82A}">
                    <a16:rowId xmlns:a16="http://schemas.microsoft.com/office/drawing/2014/main" val="10013"/>
                  </a:ext>
                </a:extLst>
              </a:tr>
              <a:tr h="204160">
                <a:tc>
                  <a:txBody>
                    <a:bodyPr/>
                    <a:lstStyle/>
                    <a:p>
                      <a:pPr indent="180340" algn="just">
                        <a:spcAft>
                          <a:spcPts val="0"/>
                        </a:spcAft>
                      </a:pPr>
                      <a:r>
                        <a:rPr lang="es-ES" sz="1300">
                          <a:effectLst/>
                        </a:rPr>
                        <a:t>Triptófano</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11.8</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12.2</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11.5</a:t>
                      </a:r>
                      <a:endParaRPr lang="es-ES" sz="1300">
                        <a:effectLst/>
                        <a:latin typeface="Times New Roman" panose="02020603050405020304" pitchFamily="18" charset="0"/>
                        <a:ea typeface="Calibri" panose="020F0502020204030204" pitchFamily="34" charset="0"/>
                      </a:endParaRPr>
                    </a:p>
                  </a:txBody>
                  <a:tcPr marL="91872" marR="91872" marT="0" marB="0"/>
                </a:tc>
                <a:extLst>
                  <a:ext uri="{0D108BD9-81ED-4DB2-BD59-A6C34878D82A}">
                    <a16:rowId xmlns:a16="http://schemas.microsoft.com/office/drawing/2014/main" val="10014"/>
                  </a:ext>
                </a:extLst>
              </a:tr>
              <a:tr h="204160">
                <a:tc>
                  <a:txBody>
                    <a:bodyPr/>
                    <a:lstStyle/>
                    <a:p>
                      <a:pPr indent="180340" algn="just">
                        <a:spcAft>
                          <a:spcPts val="0"/>
                        </a:spcAft>
                      </a:pPr>
                      <a:r>
                        <a:rPr lang="es-ES" sz="1300">
                          <a:effectLst/>
                        </a:rPr>
                        <a:t>Tirosina</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18.9</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36.2</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33.4</a:t>
                      </a:r>
                      <a:endParaRPr lang="es-ES" sz="1300">
                        <a:effectLst/>
                        <a:latin typeface="Times New Roman" panose="02020603050405020304" pitchFamily="18" charset="0"/>
                        <a:ea typeface="Calibri" panose="020F0502020204030204" pitchFamily="34" charset="0"/>
                      </a:endParaRPr>
                    </a:p>
                  </a:txBody>
                  <a:tcPr marL="91872" marR="91872" marT="0" marB="0"/>
                </a:tc>
                <a:extLst>
                  <a:ext uri="{0D108BD9-81ED-4DB2-BD59-A6C34878D82A}">
                    <a16:rowId xmlns:a16="http://schemas.microsoft.com/office/drawing/2014/main" val="10015"/>
                  </a:ext>
                </a:extLst>
              </a:tr>
              <a:tr h="204160">
                <a:tc>
                  <a:txBody>
                    <a:bodyPr/>
                    <a:lstStyle/>
                    <a:p>
                      <a:pPr indent="180340" algn="just">
                        <a:spcAft>
                          <a:spcPts val="0"/>
                        </a:spcAft>
                      </a:pPr>
                      <a:r>
                        <a:rPr lang="es-ES" sz="1300">
                          <a:effectLst/>
                        </a:rPr>
                        <a:t>Valina</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42.1</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47.6</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61.1</a:t>
                      </a:r>
                      <a:endParaRPr lang="es-ES" sz="1300">
                        <a:effectLst/>
                        <a:latin typeface="Times New Roman" panose="02020603050405020304" pitchFamily="18" charset="0"/>
                        <a:ea typeface="Calibri" panose="020F0502020204030204" pitchFamily="34" charset="0"/>
                      </a:endParaRPr>
                    </a:p>
                  </a:txBody>
                  <a:tcPr marL="91872" marR="91872" marT="0" marB="0"/>
                </a:tc>
                <a:extLst>
                  <a:ext uri="{0D108BD9-81ED-4DB2-BD59-A6C34878D82A}">
                    <a16:rowId xmlns:a16="http://schemas.microsoft.com/office/drawing/2014/main" val="10016"/>
                  </a:ext>
                </a:extLst>
              </a:tr>
              <a:tr h="223726">
                <a:tc>
                  <a:txBody>
                    <a:bodyPr/>
                    <a:lstStyle/>
                    <a:p>
                      <a:pPr indent="180340" algn="just">
                        <a:spcAft>
                          <a:spcPts val="0"/>
                        </a:spcAft>
                      </a:pPr>
                      <a:r>
                        <a:rPr lang="es-ES" sz="1300">
                          <a:effectLst/>
                        </a:rPr>
                        <a:t>Alanina</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dirty="0">
                          <a:effectLst/>
                        </a:rPr>
                        <a:t>41.6</a:t>
                      </a:r>
                      <a:endParaRPr lang="es-ES" sz="1300" dirty="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a:effectLst/>
                        </a:rPr>
                        <a:t>42.2</a:t>
                      </a:r>
                      <a:endParaRPr lang="es-ES" sz="1300">
                        <a:effectLst/>
                        <a:latin typeface="Times New Roman" panose="02020603050405020304" pitchFamily="18" charset="0"/>
                        <a:ea typeface="Calibri" panose="020F0502020204030204" pitchFamily="34" charset="0"/>
                      </a:endParaRPr>
                    </a:p>
                  </a:txBody>
                  <a:tcPr marL="91872" marR="91872" marT="0" marB="0"/>
                </a:tc>
                <a:tc>
                  <a:txBody>
                    <a:bodyPr/>
                    <a:lstStyle/>
                    <a:p>
                      <a:pPr indent="180340" algn="ctr">
                        <a:spcAft>
                          <a:spcPts val="0"/>
                        </a:spcAft>
                      </a:pPr>
                      <a:r>
                        <a:rPr lang="es-ES" sz="1300" dirty="0">
                          <a:effectLst/>
                        </a:rPr>
                        <a:t>58</a:t>
                      </a:r>
                      <a:endParaRPr lang="es-ES" sz="1300" dirty="0">
                        <a:effectLst/>
                        <a:latin typeface="Times New Roman" panose="02020603050405020304" pitchFamily="18" charset="0"/>
                        <a:ea typeface="Calibri" panose="020F0502020204030204" pitchFamily="34" charset="0"/>
                      </a:endParaRPr>
                    </a:p>
                  </a:txBody>
                  <a:tcPr marL="91872" marR="91872" marT="0" marB="0"/>
                </a:tc>
                <a:extLst>
                  <a:ext uri="{0D108BD9-81ED-4DB2-BD59-A6C34878D82A}">
                    <a16:rowId xmlns:a16="http://schemas.microsoft.com/office/drawing/2014/main" val="10017"/>
                  </a:ext>
                </a:extLst>
              </a:tr>
            </a:tbl>
          </a:graphicData>
        </a:graphic>
      </p:graphicFrame>
      <p:sp>
        <p:nvSpPr>
          <p:cNvPr id="11" name="Rectángulo 10"/>
          <p:cNvSpPr/>
          <p:nvPr/>
        </p:nvSpPr>
        <p:spPr>
          <a:xfrm>
            <a:off x="5576046" y="1249541"/>
            <a:ext cx="6096000" cy="882293"/>
          </a:xfrm>
          <a:prstGeom prst="rect">
            <a:avLst/>
          </a:prstGeom>
        </p:spPr>
        <p:txBody>
          <a:bodyPr>
            <a:spAutoFit/>
          </a:bodyPr>
          <a:lstStyle/>
          <a:p>
            <a:pPr>
              <a:spcAft>
                <a:spcPts val="1000"/>
              </a:spcAft>
            </a:pPr>
            <a:r>
              <a:rPr lang="es-ES" sz="1600"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Composición de aminoácidos presentes en la quínoa, soya y trigo</a:t>
            </a:r>
            <a:br>
              <a:rPr lang="es-ES" sz="1600" i="1" dirty="0">
                <a:solidFill>
                  <a:srgbClr val="44546A"/>
                </a:solidFill>
                <a:latin typeface="Calibri" panose="020F0502020204030204" pitchFamily="34" charset="0"/>
                <a:ea typeface="Calibri" panose="020F0502020204030204" pitchFamily="34" charset="0"/>
                <a:cs typeface="Times New Roman" panose="02020603050405020304" pitchFamily="18" charset="0"/>
              </a:rPr>
            </a:br>
            <a:r>
              <a:rPr lang="es-ES" sz="1600"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mg / g de proteína </a:t>
            </a:r>
          </a:p>
          <a:p>
            <a:pPr indent="180340">
              <a:spcAft>
                <a:spcPts val="1000"/>
              </a:spcAft>
            </a:pPr>
            <a:endParaRPr lang="es-ES" sz="11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68756" y="3606331"/>
            <a:ext cx="2097087" cy="209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6748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7">
            <a:extLst>
              <a:ext uri="{FF2B5EF4-FFF2-40B4-BE49-F238E27FC236}">
                <a16:creationId xmlns:a16="http://schemas.microsoft.com/office/drawing/2014/main" id="{49952A53-E086-46F4-98AE-16EE12FEB0D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301137"/>
            <a:ext cx="12192000" cy="556863"/>
          </a:xfrm>
          <a:prstGeom prst="rect">
            <a:avLst/>
          </a:prstGeom>
          <a:ln>
            <a:solidFill>
              <a:schemeClr val="accent2">
                <a:lumMod val="50000"/>
              </a:schemeClr>
            </a:solidFill>
          </a:ln>
        </p:spPr>
      </p:pic>
      <p:graphicFrame>
        <p:nvGraphicFramePr>
          <p:cNvPr id="9" name="Diagrama 8">
            <a:extLst>
              <a:ext uri="{FF2B5EF4-FFF2-40B4-BE49-F238E27FC236}">
                <a16:creationId xmlns:a16="http://schemas.microsoft.com/office/drawing/2014/main" id="{F0FE088B-7106-4946-AAC1-A24E8689CF19}"/>
              </a:ext>
            </a:extLst>
          </p:cNvPr>
          <p:cNvGraphicFramePr/>
          <p:nvPr>
            <p:extLst>
              <p:ext uri="{D42A27DB-BD31-4B8C-83A1-F6EECF244321}">
                <p14:modId xmlns:p14="http://schemas.microsoft.com/office/powerpoint/2010/main" val="4203753965"/>
              </p:ext>
            </p:extLst>
          </p:nvPr>
        </p:nvGraphicFramePr>
        <p:xfrm>
          <a:off x="652966" y="-102586"/>
          <a:ext cx="10886068"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549643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2730</Words>
  <Application>Microsoft Office PowerPoint</Application>
  <PresentationFormat>Panorámica</PresentationFormat>
  <Paragraphs>440</Paragraphs>
  <Slides>30</Slides>
  <Notes>0</Notes>
  <HiddenSlides>0</HiddenSlides>
  <MMClips>1</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30</vt:i4>
      </vt:variant>
    </vt:vector>
  </HeadingPairs>
  <TitlesOfParts>
    <vt:vector size="37" baseType="lpstr">
      <vt:lpstr>Arial</vt:lpstr>
      <vt:lpstr>Calibri</vt:lpstr>
      <vt:lpstr>Calibri Light</vt:lpstr>
      <vt:lpstr>Times</vt:lpstr>
      <vt:lpstr>Times New Roman</vt:lpstr>
      <vt:lpstr>Wingdings</vt:lpstr>
      <vt:lpstr>Tema de Office</vt:lpstr>
      <vt:lpstr>Presentación de PowerPoint</vt:lpstr>
      <vt:lpstr> INTRODUCCIÓN </vt:lpstr>
      <vt:lpstr> INTRODUCCIÓN </vt:lpstr>
      <vt:lpstr>PROBLEMA </vt:lpstr>
      <vt:lpstr> OBJETIVOS </vt:lpstr>
      <vt:lpstr>Bebidas Funcionales</vt:lpstr>
      <vt:lpstr>   </vt:lpstr>
      <vt:lpstr>Valor nutricional </vt:lpstr>
      <vt:lpstr>Presentación de PowerPoint</vt:lpstr>
      <vt:lpstr>Amaranto (Amaranthus spp.)</vt:lpstr>
      <vt:lpstr>Presentación de PowerPoint</vt:lpstr>
      <vt:lpstr>Métodos de Conservación </vt:lpstr>
      <vt:lpstr>Metodología</vt:lpstr>
      <vt:lpstr>Conservación: Química y Física </vt:lpstr>
      <vt:lpstr>Presentación de PowerPoint</vt:lpstr>
      <vt:lpstr>Diseño Experimental </vt:lpstr>
      <vt:lpstr>Perfil nutricional</vt:lpstr>
      <vt:lpstr>RESULTADOS  Y DISCUSIÓN</vt:lpstr>
      <vt:lpstr>Consistencia </vt:lpstr>
      <vt:lpstr>Aroma </vt:lpstr>
      <vt:lpstr>Sabor </vt:lpstr>
      <vt:lpstr>Aceptabilidad </vt:lpstr>
      <vt:lpstr>Perfil nutricional   </vt:lpstr>
      <vt:lpstr>Perfil nutricional resultados   </vt:lpstr>
      <vt:lpstr>Estabilidad microbiana    </vt:lpstr>
      <vt:lpstr>Difusión</vt:lpstr>
      <vt:lpstr>Presentación de PowerPoint</vt:lpstr>
      <vt:lpstr>Presentación de PowerPoint</vt:lpstr>
      <vt:lpstr>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Revisión</dc:creator>
  <cp:lastModifiedBy>Usuario Revisión</cp:lastModifiedBy>
  <cp:revision>1</cp:revision>
  <dcterms:created xsi:type="dcterms:W3CDTF">2020-01-29T03:24:34Z</dcterms:created>
  <dcterms:modified xsi:type="dcterms:W3CDTF">2020-01-29T03:28:35Z</dcterms:modified>
</cp:coreProperties>
</file>