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88" r:id="rId6"/>
    <p:sldId id="289" r:id="rId7"/>
    <p:sldId id="261" r:id="rId8"/>
    <p:sldId id="263" r:id="rId9"/>
    <p:sldId id="264" r:id="rId10"/>
    <p:sldId id="265" r:id="rId11"/>
    <p:sldId id="266" r:id="rId12"/>
    <p:sldId id="267" r:id="rId13"/>
    <p:sldId id="290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3" r:id="rId25"/>
    <p:sldId id="284" r:id="rId26"/>
    <p:sldId id="285" r:id="rId27"/>
    <p:sldId id="278" r:id="rId28"/>
    <p:sldId id="286" r:id="rId29"/>
    <p:sldId id="287" r:id="rId30"/>
    <p:sldId id="279" r:id="rId31"/>
    <p:sldId id="280" r:id="rId32"/>
    <p:sldId id="281" r:id="rId33"/>
    <p:sldId id="282" r:id="rId34"/>
  </p:sldIdLst>
  <p:sldSz cx="13103225" cy="6858000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276" y="-348"/>
      </p:cViewPr>
      <p:guideLst>
        <p:guide orient="horz" pos="2160"/>
        <p:guide pos="4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200e\Desktop\IASA\tesis\Producc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200e\Desktop\IASA\tesis\resumen%20de%20valor%20nutriciona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200e\Desktop\IASA\tesis\resumen%20de%20valor%20nutriciona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200e\Desktop\IASA\tesis\Digestibilidad%20(Autoguardado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Producción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Hoja1!$F$22</c:f>
              <c:strCache>
                <c:ptCount val="1"/>
                <c:pt idx="0">
                  <c:v>Materia verde</c:v>
                </c:pt>
              </c:strCache>
            </c:strRef>
          </c:tx>
          <c:marker>
            <c:symbol val="none"/>
          </c:marker>
          <c:cat>
            <c:numRef>
              <c:f>Hoja1!$E$23:$E$25</c:f>
              <c:numCache>
                <c:formatCode>General</c:formatCode>
                <c:ptCount val="3"/>
                <c:pt idx="0">
                  <c:v>40</c:v>
                </c:pt>
                <c:pt idx="1">
                  <c:v>50</c:v>
                </c:pt>
                <c:pt idx="2">
                  <c:v>60</c:v>
                </c:pt>
              </c:numCache>
            </c:numRef>
          </c:cat>
          <c:val>
            <c:numRef>
              <c:f>Hoja1!$F$23:$F$25</c:f>
              <c:numCache>
                <c:formatCode>General</c:formatCode>
                <c:ptCount val="3"/>
                <c:pt idx="0">
                  <c:v>6326.67</c:v>
                </c:pt>
                <c:pt idx="1">
                  <c:v>7637.33</c:v>
                </c:pt>
                <c:pt idx="2">
                  <c:v>12586.33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190144"/>
        <c:axId val="41192064"/>
      </c:lineChart>
      <c:lineChart>
        <c:grouping val="standard"/>
        <c:varyColors val="0"/>
        <c:ser>
          <c:idx val="1"/>
          <c:order val="1"/>
          <c:tx>
            <c:strRef>
              <c:f>Hoja1!$G$22</c:f>
              <c:strCache>
                <c:ptCount val="1"/>
                <c:pt idx="0">
                  <c:v>Materia seca</c:v>
                </c:pt>
              </c:strCache>
            </c:strRef>
          </c:tx>
          <c:marker>
            <c:symbol val="none"/>
          </c:marker>
          <c:cat>
            <c:numRef>
              <c:f>Hoja1!$E$23:$E$25</c:f>
              <c:numCache>
                <c:formatCode>General</c:formatCode>
                <c:ptCount val="3"/>
                <c:pt idx="0">
                  <c:v>40</c:v>
                </c:pt>
                <c:pt idx="1">
                  <c:v>50</c:v>
                </c:pt>
                <c:pt idx="2">
                  <c:v>60</c:v>
                </c:pt>
              </c:numCache>
            </c:numRef>
          </c:cat>
          <c:val>
            <c:numRef>
              <c:f>Hoja1!$G$23:$G$25</c:f>
              <c:numCache>
                <c:formatCode>General</c:formatCode>
                <c:ptCount val="3"/>
                <c:pt idx="0">
                  <c:v>1510.62</c:v>
                </c:pt>
                <c:pt idx="1">
                  <c:v>1821.33</c:v>
                </c:pt>
                <c:pt idx="2">
                  <c:v>3484.56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208448"/>
        <c:axId val="41206528"/>
      </c:lineChart>
      <c:catAx>
        <c:axId val="411901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Días al corte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1192064"/>
        <c:crosses val="autoZero"/>
        <c:auto val="1"/>
        <c:lblAlgn val="ctr"/>
        <c:lblOffset val="100"/>
        <c:noMultiLvlLbl val="0"/>
      </c:catAx>
      <c:valAx>
        <c:axId val="411920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Kg. MV-1. Ha-1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1190144"/>
        <c:crosses val="autoZero"/>
        <c:crossBetween val="between"/>
      </c:valAx>
      <c:valAx>
        <c:axId val="4120652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Kg. MV-1. Ha-1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1208448"/>
        <c:crosses val="max"/>
        <c:crossBetween val="between"/>
      </c:valAx>
      <c:catAx>
        <c:axId val="41208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1206528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Valor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nutricional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ensilaje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de valor nutricional.xlsx]Hoja1'!$E$3</c:f>
              <c:strCache>
                <c:ptCount val="1"/>
                <c:pt idx="0">
                  <c:v>%Proteína</c:v>
                </c:pt>
              </c:strCache>
            </c:strRef>
          </c:tx>
          <c:marker>
            <c:symbol val="none"/>
          </c:marker>
          <c:cat>
            <c:strRef>
              <c:f>'[resumen de valor nutricional.xlsx]Hoja1'!$B$4:$B$15</c:f>
              <c:strCache>
                <c:ptCount val="12"/>
                <c:pt idx="0">
                  <c:v>T1</c:v>
                </c:pt>
                <c:pt idx="1">
                  <c:v>T4</c:v>
                </c:pt>
                <c:pt idx="2">
                  <c:v>T7</c:v>
                </c:pt>
                <c:pt idx="3">
                  <c:v>T10</c:v>
                </c:pt>
                <c:pt idx="4">
                  <c:v>T2</c:v>
                </c:pt>
                <c:pt idx="5">
                  <c:v>T5</c:v>
                </c:pt>
                <c:pt idx="6">
                  <c:v>T8</c:v>
                </c:pt>
                <c:pt idx="7">
                  <c:v>T11</c:v>
                </c:pt>
                <c:pt idx="8">
                  <c:v>T3</c:v>
                </c:pt>
                <c:pt idx="9">
                  <c:v>T6</c:v>
                </c:pt>
                <c:pt idx="10">
                  <c:v>T9</c:v>
                </c:pt>
                <c:pt idx="11">
                  <c:v>T12</c:v>
                </c:pt>
              </c:strCache>
            </c:strRef>
          </c:cat>
          <c:val>
            <c:numRef>
              <c:f>'[resumen de valor nutricional.xlsx]Hoja1'!$E$4:$E$15</c:f>
              <c:numCache>
                <c:formatCode>0.00</c:formatCode>
                <c:ptCount val="12"/>
                <c:pt idx="0">
                  <c:v>11.720311875249903</c:v>
                </c:pt>
                <c:pt idx="1">
                  <c:v>11.837720759746754</c:v>
                </c:pt>
                <c:pt idx="2">
                  <c:v>11.43</c:v>
                </c:pt>
                <c:pt idx="3">
                  <c:v>12.654115294901702</c:v>
                </c:pt>
                <c:pt idx="4">
                  <c:v>8.4</c:v>
                </c:pt>
                <c:pt idx="5">
                  <c:v>9.0398586949276822</c:v>
                </c:pt>
                <c:pt idx="6">
                  <c:v>11.08</c:v>
                </c:pt>
                <c:pt idx="7">
                  <c:v>8.9821357152379679</c:v>
                </c:pt>
                <c:pt idx="8">
                  <c:v>7.64</c:v>
                </c:pt>
                <c:pt idx="9">
                  <c:v>8.8065720189295487</c:v>
                </c:pt>
                <c:pt idx="10">
                  <c:v>8.1644894694748089</c:v>
                </c:pt>
                <c:pt idx="11">
                  <c:v>7.9296328380089305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'[resumen de valor nutricional.xlsx]Hoja1'!$F$3</c:f>
              <c:strCache>
                <c:ptCount val="1"/>
                <c:pt idx="0">
                  <c:v>% Grasa</c:v>
                </c:pt>
              </c:strCache>
            </c:strRef>
          </c:tx>
          <c:marker>
            <c:symbol val="none"/>
          </c:marker>
          <c:cat>
            <c:strRef>
              <c:f>'[resumen de valor nutricional.xlsx]Hoja1'!$B$4:$B$15</c:f>
              <c:strCache>
                <c:ptCount val="12"/>
                <c:pt idx="0">
                  <c:v>T1</c:v>
                </c:pt>
                <c:pt idx="1">
                  <c:v>T4</c:v>
                </c:pt>
                <c:pt idx="2">
                  <c:v>T7</c:v>
                </c:pt>
                <c:pt idx="3">
                  <c:v>T10</c:v>
                </c:pt>
                <c:pt idx="4">
                  <c:v>T2</c:v>
                </c:pt>
                <c:pt idx="5">
                  <c:v>T5</c:v>
                </c:pt>
                <c:pt idx="6">
                  <c:v>T8</c:v>
                </c:pt>
                <c:pt idx="7">
                  <c:v>T11</c:v>
                </c:pt>
                <c:pt idx="8">
                  <c:v>T3</c:v>
                </c:pt>
                <c:pt idx="9">
                  <c:v>T6</c:v>
                </c:pt>
                <c:pt idx="10">
                  <c:v>T9</c:v>
                </c:pt>
                <c:pt idx="11">
                  <c:v>T12</c:v>
                </c:pt>
              </c:strCache>
            </c:strRef>
          </c:cat>
          <c:val>
            <c:numRef>
              <c:f>'[resumen de valor nutricional.xlsx]Hoja1'!$F$4:$F$15</c:f>
              <c:numCache>
                <c:formatCode>0.00</c:formatCode>
                <c:ptCount val="12"/>
                <c:pt idx="0">
                  <c:v>7.3792620737927095</c:v>
                </c:pt>
                <c:pt idx="1">
                  <c:v>8.3763874537515584</c:v>
                </c:pt>
                <c:pt idx="2">
                  <c:v>9.7100000000000009</c:v>
                </c:pt>
                <c:pt idx="3">
                  <c:v>8.7812843669808185</c:v>
                </c:pt>
                <c:pt idx="4">
                  <c:v>7.1028598093459498</c:v>
                </c:pt>
                <c:pt idx="5">
                  <c:v>8.6991300869911559</c:v>
                </c:pt>
                <c:pt idx="6">
                  <c:v>9.01</c:v>
                </c:pt>
                <c:pt idx="7">
                  <c:v>7.6010530174275557</c:v>
                </c:pt>
                <c:pt idx="8">
                  <c:v>6.6293370662931945</c:v>
                </c:pt>
                <c:pt idx="9">
                  <c:v>6.4987002599477828</c:v>
                </c:pt>
                <c:pt idx="10">
                  <c:v>5.8749041954079662</c:v>
                </c:pt>
                <c:pt idx="11">
                  <c:v>6.8781658224474187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'[resumen de valor nutricional.xlsx]Hoja1'!$G$3</c:f>
              <c:strCache>
                <c:ptCount val="1"/>
                <c:pt idx="0">
                  <c:v>% Ceniza</c:v>
                </c:pt>
              </c:strCache>
            </c:strRef>
          </c:tx>
          <c:marker>
            <c:symbol val="none"/>
          </c:marker>
          <c:cat>
            <c:strRef>
              <c:f>'[resumen de valor nutricional.xlsx]Hoja1'!$B$4:$B$15</c:f>
              <c:strCache>
                <c:ptCount val="12"/>
                <c:pt idx="0">
                  <c:v>T1</c:v>
                </c:pt>
                <c:pt idx="1">
                  <c:v>T4</c:v>
                </c:pt>
                <c:pt idx="2">
                  <c:v>T7</c:v>
                </c:pt>
                <c:pt idx="3">
                  <c:v>T10</c:v>
                </c:pt>
                <c:pt idx="4">
                  <c:v>T2</c:v>
                </c:pt>
                <c:pt idx="5">
                  <c:v>T5</c:v>
                </c:pt>
                <c:pt idx="6">
                  <c:v>T8</c:v>
                </c:pt>
                <c:pt idx="7">
                  <c:v>T11</c:v>
                </c:pt>
                <c:pt idx="8">
                  <c:v>T3</c:v>
                </c:pt>
                <c:pt idx="9">
                  <c:v>T6</c:v>
                </c:pt>
                <c:pt idx="10">
                  <c:v>T9</c:v>
                </c:pt>
                <c:pt idx="11">
                  <c:v>T12</c:v>
                </c:pt>
              </c:strCache>
            </c:strRef>
          </c:cat>
          <c:val>
            <c:numRef>
              <c:f>'[resumen de valor nutricional.xlsx]Hoja1'!$G$4:$G$15</c:f>
              <c:numCache>
                <c:formatCode>0.00</c:formatCode>
                <c:ptCount val="12"/>
                <c:pt idx="0">
                  <c:v>13.75391588349</c:v>
                </c:pt>
                <c:pt idx="1">
                  <c:v>12.8</c:v>
                </c:pt>
                <c:pt idx="2">
                  <c:v>14.69</c:v>
                </c:pt>
                <c:pt idx="3">
                  <c:v>13.786666666666747</c:v>
                </c:pt>
                <c:pt idx="4">
                  <c:v>12.762057127620549</c:v>
                </c:pt>
                <c:pt idx="5">
                  <c:v>12.48</c:v>
                </c:pt>
                <c:pt idx="6">
                  <c:v>11.87</c:v>
                </c:pt>
                <c:pt idx="7">
                  <c:v>12.986536923486995</c:v>
                </c:pt>
                <c:pt idx="8">
                  <c:v>8.7549156835300401</c:v>
                </c:pt>
                <c:pt idx="9">
                  <c:v>9.5241268994935293</c:v>
                </c:pt>
                <c:pt idx="10">
                  <c:v>9.0745492718364957</c:v>
                </c:pt>
                <c:pt idx="11">
                  <c:v>8.7452091318113485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'[resumen de valor nutricional.xlsx]Hoja1'!$H$3</c:f>
              <c:strCache>
                <c:ptCount val="1"/>
                <c:pt idx="0">
                  <c:v>%Fibra</c:v>
                </c:pt>
              </c:strCache>
            </c:strRef>
          </c:tx>
          <c:marker>
            <c:symbol val="none"/>
          </c:marker>
          <c:cat>
            <c:strRef>
              <c:f>'[resumen de valor nutricional.xlsx]Hoja1'!$B$4:$B$15</c:f>
              <c:strCache>
                <c:ptCount val="12"/>
                <c:pt idx="0">
                  <c:v>T1</c:v>
                </c:pt>
                <c:pt idx="1">
                  <c:v>T4</c:v>
                </c:pt>
                <c:pt idx="2">
                  <c:v>T7</c:v>
                </c:pt>
                <c:pt idx="3">
                  <c:v>T10</c:v>
                </c:pt>
                <c:pt idx="4">
                  <c:v>T2</c:v>
                </c:pt>
                <c:pt idx="5">
                  <c:v>T5</c:v>
                </c:pt>
                <c:pt idx="6">
                  <c:v>T8</c:v>
                </c:pt>
                <c:pt idx="7">
                  <c:v>T11</c:v>
                </c:pt>
                <c:pt idx="8">
                  <c:v>T3</c:v>
                </c:pt>
                <c:pt idx="9">
                  <c:v>T6</c:v>
                </c:pt>
                <c:pt idx="10">
                  <c:v>T9</c:v>
                </c:pt>
                <c:pt idx="11">
                  <c:v>T12</c:v>
                </c:pt>
              </c:strCache>
            </c:strRef>
          </c:cat>
          <c:val>
            <c:numRef>
              <c:f>'[resumen de valor nutricional.xlsx]Hoja1'!$H$4:$H$15</c:f>
              <c:numCache>
                <c:formatCode>0.00</c:formatCode>
                <c:ptCount val="12"/>
                <c:pt idx="0">
                  <c:v>24.44</c:v>
                </c:pt>
                <c:pt idx="1">
                  <c:v>21.61</c:v>
                </c:pt>
                <c:pt idx="2">
                  <c:v>26.43498503491853</c:v>
                </c:pt>
                <c:pt idx="3">
                  <c:v>23.46098723460987</c:v>
                </c:pt>
                <c:pt idx="4">
                  <c:v>30.68</c:v>
                </c:pt>
                <c:pt idx="5">
                  <c:v>22.47</c:v>
                </c:pt>
                <c:pt idx="6">
                  <c:v>27.882948940141322</c:v>
                </c:pt>
                <c:pt idx="7">
                  <c:v>25.773127166089051</c:v>
                </c:pt>
                <c:pt idx="8">
                  <c:v>31.03</c:v>
                </c:pt>
                <c:pt idx="9">
                  <c:v>30.67558127931343</c:v>
                </c:pt>
                <c:pt idx="10">
                  <c:v>28.220163923502366</c:v>
                </c:pt>
                <c:pt idx="11">
                  <c:v>29.493333333333325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85664"/>
        <c:axId val="41600128"/>
      </c:lineChart>
      <c:catAx>
        <c:axId val="41585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Tratamientos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41600128"/>
        <c:crosses val="autoZero"/>
        <c:auto val="1"/>
        <c:lblAlgn val="ctr"/>
        <c:lblOffset val="100"/>
        <c:noMultiLvlLbl val="0"/>
      </c:catAx>
      <c:valAx>
        <c:axId val="41600128"/>
        <c:scaling>
          <c:orientation val="minMax"/>
          <c:max val="34"/>
          <c:min val="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41585664"/>
        <c:crosses val="autoZero"/>
        <c:crossBetween val="between"/>
        <c:majorUnit val="2"/>
        <c:minorUnit val="1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Valor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nutricional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del Rye grass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Hoja2!$C$3</c:f>
              <c:strCache>
                <c:ptCount val="1"/>
                <c:pt idx="0">
                  <c:v>%Proteína</c:v>
                </c:pt>
              </c:strCache>
            </c:strRef>
          </c:tx>
          <c:marker>
            <c:symbol val="none"/>
          </c:marker>
          <c:cat>
            <c:numRef>
              <c:f>Hoja2!$B$4:$B$6</c:f>
              <c:numCache>
                <c:formatCode>General</c:formatCode>
                <c:ptCount val="3"/>
                <c:pt idx="0">
                  <c:v>40</c:v>
                </c:pt>
                <c:pt idx="1">
                  <c:v>50</c:v>
                </c:pt>
                <c:pt idx="2">
                  <c:v>60</c:v>
                </c:pt>
              </c:numCache>
            </c:numRef>
          </c:cat>
          <c:val>
            <c:numRef>
              <c:f>Hoja2!$C$4:$C$6</c:f>
              <c:numCache>
                <c:formatCode>0.0000</c:formatCode>
                <c:ptCount val="3"/>
                <c:pt idx="0">
                  <c:v>11.079640119960013</c:v>
                </c:pt>
                <c:pt idx="1">
                  <c:v>10.791666666666666</c:v>
                </c:pt>
                <c:pt idx="2">
                  <c:v>8.2217113154738115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Hoja2!$D$3</c:f>
              <c:strCache>
                <c:ptCount val="1"/>
                <c:pt idx="0">
                  <c:v>% Grasa</c:v>
                </c:pt>
              </c:strCache>
            </c:strRef>
          </c:tx>
          <c:marker>
            <c:symbol val="none"/>
          </c:marker>
          <c:cat>
            <c:numRef>
              <c:f>Hoja2!$B$4:$B$6</c:f>
              <c:numCache>
                <c:formatCode>General</c:formatCode>
                <c:ptCount val="3"/>
                <c:pt idx="0">
                  <c:v>40</c:v>
                </c:pt>
                <c:pt idx="1">
                  <c:v>50</c:v>
                </c:pt>
                <c:pt idx="2">
                  <c:v>60</c:v>
                </c:pt>
              </c:numCache>
            </c:numRef>
          </c:cat>
          <c:val>
            <c:numRef>
              <c:f>Hoja2!$D$4:$D$6</c:f>
              <c:numCache>
                <c:formatCode>0.0000</c:formatCode>
                <c:ptCount val="3"/>
                <c:pt idx="0">
                  <c:v>5.5929604693020378</c:v>
                </c:pt>
                <c:pt idx="1">
                  <c:v>5.5424095984000186</c:v>
                </c:pt>
                <c:pt idx="2">
                  <c:v>4.7952280982367927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Hoja2!$E$3</c:f>
              <c:strCache>
                <c:ptCount val="1"/>
                <c:pt idx="0">
                  <c:v>% Ceniza</c:v>
                </c:pt>
              </c:strCache>
            </c:strRef>
          </c:tx>
          <c:marker>
            <c:symbol val="none"/>
          </c:marker>
          <c:cat>
            <c:numRef>
              <c:f>Hoja2!$B$4:$B$6</c:f>
              <c:numCache>
                <c:formatCode>General</c:formatCode>
                <c:ptCount val="3"/>
                <c:pt idx="0">
                  <c:v>40</c:v>
                </c:pt>
                <c:pt idx="1">
                  <c:v>50</c:v>
                </c:pt>
                <c:pt idx="2">
                  <c:v>60</c:v>
                </c:pt>
              </c:numCache>
            </c:numRef>
          </c:cat>
          <c:val>
            <c:numRef>
              <c:f>Hoja2!$E$4:$E$6</c:f>
              <c:numCache>
                <c:formatCode>0.0000</c:formatCode>
                <c:ptCount val="3"/>
                <c:pt idx="0">
                  <c:v>10.907454927183691</c:v>
                </c:pt>
                <c:pt idx="1">
                  <c:v>9.5844302995968</c:v>
                </c:pt>
                <c:pt idx="2">
                  <c:v>7.9164027865738031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Hoja2!$F$3</c:f>
              <c:strCache>
                <c:ptCount val="1"/>
                <c:pt idx="0">
                  <c:v>%Fibra</c:v>
                </c:pt>
              </c:strCache>
            </c:strRef>
          </c:tx>
          <c:marker>
            <c:symbol val="none"/>
          </c:marker>
          <c:cat>
            <c:numRef>
              <c:f>Hoja2!$B$4:$B$6</c:f>
              <c:numCache>
                <c:formatCode>General</c:formatCode>
                <c:ptCount val="3"/>
                <c:pt idx="0">
                  <c:v>40</c:v>
                </c:pt>
                <c:pt idx="1">
                  <c:v>50</c:v>
                </c:pt>
                <c:pt idx="2">
                  <c:v>60</c:v>
                </c:pt>
              </c:numCache>
            </c:numRef>
          </c:cat>
          <c:val>
            <c:numRef>
              <c:f>Hoja2!$F$4:$F$6</c:f>
              <c:numCache>
                <c:formatCode>0.0000</c:formatCode>
                <c:ptCount val="3"/>
                <c:pt idx="0">
                  <c:v>26.065720835963717</c:v>
                </c:pt>
                <c:pt idx="1">
                  <c:v>27.771862105683482</c:v>
                </c:pt>
                <c:pt idx="2">
                  <c:v>28.505326231691079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196288"/>
        <c:axId val="75206656"/>
      </c:lineChart>
      <c:catAx>
        <c:axId val="751962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Días de corte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5206656"/>
        <c:crosses val="autoZero"/>
        <c:auto val="1"/>
        <c:lblAlgn val="ctr"/>
        <c:lblOffset val="100"/>
        <c:noMultiLvlLbl val="0"/>
      </c:catAx>
      <c:valAx>
        <c:axId val="75206656"/>
        <c:scaling>
          <c:orientation val="minMax"/>
        </c:scaling>
        <c:delete val="0"/>
        <c:axPos val="l"/>
        <c:majorGridlines/>
        <c:numFmt formatCode="0.0000" sourceLinked="1"/>
        <c:majorTickMark val="out"/>
        <c:minorTickMark val="none"/>
        <c:tickLblPos val="nextTo"/>
        <c:crossAx val="751962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dirty="0">
                <a:latin typeface="Times New Roman" pitchFamily="18" charset="0"/>
                <a:cs typeface="Times New Roman" pitchFamily="18" charset="0"/>
              </a:rPr>
              <a:t>TOTAL </a:t>
            </a:r>
            <a:r>
              <a:rPr lang="es-ES" dirty="0" err="1">
                <a:latin typeface="Times New Roman" pitchFamily="18" charset="0"/>
                <a:cs typeface="Times New Roman" pitchFamily="18" charset="0"/>
              </a:rPr>
              <a:t>kCal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/Kg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Hoja1!$I$18</c:f>
              <c:strCache>
                <c:ptCount val="1"/>
                <c:pt idx="0">
                  <c:v>TOTAL kCal/Kg</c:v>
                </c:pt>
              </c:strCache>
            </c:strRef>
          </c:tx>
          <c:marker>
            <c:symbol val="none"/>
          </c:marker>
          <c:cat>
            <c:strRef>
              <c:f>Hoja1!$B$4:$B$15</c:f>
              <c:strCache>
                <c:ptCount val="12"/>
                <c:pt idx="0">
                  <c:v>T1</c:v>
                </c:pt>
                <c:pt idx="1">
                  <c:v>T4</c:v>
                </c:pt>
                <c:pt idx="2">
                  <c:v>T7</c:v>
                </c:pt>
                <c:pt idx="3">
                  <c:v>T10</c:v>
                </c:pt>
                <c:pt idx="4">
                  <c:v>T2</c:v>
                </c:pt>
                <c:pt idx="5">
                  <c:v>T5</c:v>
                </c:pt>
                <c:pt idx="6">
                  <c:v>T8</c:v>
                </c:pt>
                <c:pt idx="7">
                  <c:v>T11</c:v>
                </c:pt>
                <c:pt idx="8">
                  <c:v>T3</c:v>
                </c:pt>
                <c:pt idx="9">
                  <c:v>T6</c:v>
                </c:pt>
                <c:pt idx="10">
                  <c:v>T9</c:v>
                </c:pt>
                <c:pt idx="11">
                  <c:v>T12</c:v>
                </c:pt>
              </c:strCache>
            </c:strRef>
          </c:cat>
          <c:val>
            <c:numRef>
              <c:f>Hoja1!$I$19:$I$30</c:f>
              <c:numCache>
                <c:formatCode>0.00</c:formatCode>
                <c:ptCount val="12"/>
                <c:pt idx="0">
                  <c:v>2272.9651746800282</c:v>
                </c:pt>
                <c:pt idx="1">
                  <c:v>2433.9354981500619</c:v>
                </c:pt>
                <c:pt idx="2">
                  <c:v>2272.4004788826069</c:v>
                </c:pt>
                <c:pt idx="3">
                  <c:v>2359.326449838381</c:v>
                </c:pt>
                <c:pt idx="4">
                  <c:v>2093.9685642899803</c:v>
                </c:pt>
                <c:pt idx="5">
                  <c:v>2429.5652034796458</c:v>
                </c:pt>
                <c:pt idx="6">
                  <c:v>2288.3056339154773</c:v>
                </c:pt>
                <c:pt idx="7">
                  <c:v>2263.7328698306683</c:v>
                </c:pt>
                <c:pt idx="8">
                  <c:v>2192.0561807787667</c:v>
                </c:pt>
                <c:pt idx="9">
                  <c:v>2173.5573486760886</c:v>
                </c:pt>
                <c:pt idx="10">
                  <c:v>2241.5653455654751</c:v>
                </c:pt>
                <c:pt idx="11">
                  <c:v>2251.4932740132676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270400"/>
        <c:axId val="77341056"/>
      </c:lineChart>
      <c:catAx>
        <c:axId val="752704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Tratamientos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77341056"/>
        <c:crosses val="autoZero"/>
        <c:auto val="1"/>
        <c:lblAlgn val="ctr"/>
        <c:lblOffset val="100"/>
        <c:noMultiLvlLbl val="0"/>
      </c:catAx>
      <c:valAx>
        <c:axId val="7734105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752704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dirty="0">
                <a:latin typeface="Times New Roman" pitchFamily="18" charset="0"/>
                <a:cs typeface="Times New Roman" pitchFamily="18" charset="0"/>
              </a:rPr>
              <a:t>Total Kcal/Kg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Hoja2!$F$10</c:f>
              <c:strCache>
                <c:ptCount val="1"/>
                <c:pt idx="0">
                  <c:v>Total Kcal/Kg</c:v>
                </c:pt>
              </c:strCache>
            </c:strRef>
          </c:tx>
          <c:marker>
            <c:symbol val="none"/>
          </c:marker>
          <c:cat>
            <c:numRef>
              <c:f>Hoja2!$B$11:$B$13</c:f>
              <c:numCache>
                <c:formatCode>General</c:formatCode>
                <c:ptCount val="3"/>
                <c:pt idx="0">
                  <c:v>40</c:v>
                </c:pt>
                <c:pt idx="1">
                  <c:v>50</c:v>
                </c:pt>
                <c:pt idx="2">
                  <c:v>60</c:v>
                </c:pt>
              </c:numCache>
            </c:numRef>
          </c:cat>
          <c:val>
            <c:numRef>
              <c:f>Hoja2!$G$11:$G$13</c:f>
              <c:numCache>
                <c:formatCode>0.00</c:formatCode>
                <c:ptCount val="3"/>
                <c:pt idx="0">
                  <c:v>2400.2936613886191</c:v>
                </c:pt>
                <c:pt idx="1">
                  <c:v>2382.1640710152456</c:v>
                </c:pt>
                <c:pt idx="2">
                  <c:v>2346.8964300974185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600832"/>
        <c:axId val="78603008"/>
      </c:lineChart>
      <c:catAx>
        <c:axId val="78600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Días de corte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8603008"/>
        <c:crosses val="autoZero"/>
        <c:auto val="1"/>
        <c:lblAlgn val="ctr"/>
        <c:lblOffset val="100"/>
        <c:noMultiLvlLbl val="0"/>
      </c:catAx>
      <c:valAx>
        <c:axId val="7860300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786008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dirty="0">
                <a:latin typeface="Times New Roman" pitchFamily="18" charset="0"/>
                <a:cs typeface="Times New Roman" pitchFamily="18" charset="0"/>
              </a:rPr>
              <a:t>Porcentaje de digestibilidad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Porcentaje de digestibilidad</c:v>
          </c:tx>
          <c:marker>
            <c:symbol val="none"/>
          </c:marker>
          <c:cat>
            <c:strRef>
              <c:f>Hoja3!$G$3:$G$14</c:f>
              <c:strCache>
                <c:ptCount val="12"/>
                <c:pt idx="0">
                  <c:v>T1</c:v>
                </c:pt>
                <c:pt idx="1">
                  <c:v>T4</c:v>
                </c:pt>
                <c:pt idx="2">
                  <c:v>T7</c:v>
                </c:pt>
                <c:pt idx="3">
                  <c:v>T10</c:v>
                </c:pt>
                <c:pt idx="4">
                  <c:v>T2</c:v>
                </c:pt>
                <c:pt idx="5">
                  <c:v>T5</c:v>
                </c:pt>
                <c:pt idx="6">
                  <c:v>T8</c:v>
                </c:pt>
                <c:pt idx="7">
                  <c:v>T11</c:v>
                </c:pt>
                <c:pt idx="8">
                  <c:v>T3</c:v>
                </c:pt>
                <c:pt idx="9">
                  <c:v>T6</c:v>
                </c:pt>
                <c:pt idx="10">
                  <c:v>T9</c:v>
                </c:pt>
                <c:pt idx="11">
                  <c:v>T12</c:v>
                </c:pt>
              </c:strCache>
            </c:strRef>
          </c:cat>
          <c:val>
            <c:numRef>
              <c:f>Hoja3!$J$3:$J$14</c:f>
              <c:numCache>
                <c:formatCode>General</c:formatCode>
                <c:ptCount val="12"/>
                <c:pt idx="0">
                  <c:v>54.26</c:v>
                </c:pt>
                <c:pt idx="1">
                  <c:v>47.95</c:v>
                </c:pt>
                <c:pt idx="2">
                  <c:v>45.21</c:v>
                </c:pt>
                <c:pt idx="3">
                  <c:v>44.96</c:v>
                </c:pt>
                <c:pt idx="4">
                  <c:v>41.08</c:v>
                </c:pt>
                <c:pt idx="5">
                  <c:v>41.05</c:v>
                </c:pt>
                <c:pt idx="6">
                  <c:v>40.89</c:v>
                </c:pt>
                <c:pt idx="7">
                  <c:v>39.06</c:v>
                </c:pt>
                <c:pt idx="8">
                  <c:v>37.119999999999997</c:v>
                </c:pt>
                <c:pt idx="9">
                  <c:v>36.520000000000003</c:v>
                </c:pt>
                <c:pt idx="10">
                  <c:v>36.17</c:v>
                </c:pt>
                <c:pt idx="11">
                  <c:v>31.79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531584"/>
        <c:axId val="78533760"/>
      </c:lineChart>
      <c:catAx>
        <c:axId val="78531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Tratamientos 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78533760"/>
        <c:crosses val="autoZero"/>
        <c:auto val="1"/>
        <c:lblAlgn val="ctr"/>
        <c:lblOffset val="100"/>
        <c:noMultiLvlLbl val="0"/>
      </c:catAx>
      <c:valAx>
        <c:axId val="78533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85315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C023FA-C358-4608-AFED-5AF944B0A0A3}" type="doc">
      <dgm:prSet loTypeId="urn:microsoft.com/office/officeart/2005/8/layout/process1" loCatId="process" qsTypeId="urn:microsoft.com/office/officeart/2005/8/quickstyle/simple1" qsCatId="simple" csTypeId="urn:microsoft.com/office/officeart/2005/8/colors/accent3_1" csCatId="accent3" phldr="1"/>
      <dgm:spPr/>
    </dgm:pt>
    <dgm:pt modelId="{DA70E1E2-FC5D-4C76-8F2E-6BCF93B94387}">
      <dgm:prSet phldrT="[Texto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ea typeface="Tahoma" pitchFamily="34" charset="0"/>
              <a:cs typeface="Times New Roman" pitchFamily="18" charset="0"/>
            </a:rPr>
            <a:t>El </a:t>
          </a:r>
          <a:r>
            <a:rPr lang="es-ES" sz="2000" noProof="0" dirty="0" smtClean="0">
              <a:latin typeface="Times New Roman" pitchFamily="18" charset="0"/>
              <a:ea typeface="Tahoma" pitchFamily="34" charset="0"/>
              <a:cs typeface="Times New Roman" pitchFamily="18" charset="0"/>
            </a:rPr>
            <a:t>ensilaje</a:t>
          </a:r>
          <a:r>
            <a:rPr lang="en-US" sz="2000" dirty="0" smtClean="0"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000" noProof="0" dirty="0" smtClean="0">
              <a:latin typeface="Times New Roman" pitchFamily="18" charset="0"/>
              <a:ea typeface="Tahoma" pitchFamily="34" charset="0"/>
              <a:cs typeface="Times New Roman" pitchFamily="18" charset="0"/>
            </a:rPr>
            <a:t>es una alternativa para</a:t>
          </a:r>
          <a:r>
            <a:rPr lang="en-US" sz="2000" dirty="0" smtClean="0">
              <a:latin typeface="Times New Roman" pitchFamily="18" charset="0"/>
              <a:ea typeface="Tahoma" pitchFamily="34" charset="0"/>
              <a:cs typeface="Times New Roman" pitchFamily="18" charset="0"/>
            </a:rPr>
            <a:t> la </a:t>
          </a:r>
          <a:r>
            <a:rPr lang="es-ES" sz="2000" noProof="0" dirty="0" smtClean="0">
              <a:latin typeface="Times New Roman" pitchFamily="18" charset="0"/>
              <a:ea typeface="Tahoma" pitchFamily="34" charset="0"/>
              <a:cs typeface="Times New Roman" pitchFamily="18" charset="0"/>
            </a:rPr>
            <a:t>conservación</a:t>
          </a:r>
          <a:endParaRPr lang="es-ES" sz="2000" dirty="0"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53B41D1D-986A-4B35-B16C-922DEEBEDD7F}" type="parTrans" cxnId="{0A57AC1B-74A3-4C8D-8DD7-707FE18E32C1}">
      <dgm:prSet/>
      <dgm:spPr/>
      <dgm:t>
        <a:bodyPr/>
        <a:lstStyle/>
        <a:p>
          <a:endParaRPr lang="es-ES"/>
        </a:p>
      </dgm:t>
    </dgm:pt>
    <dgm:pt modelId="{36C088FF-74CD-471B-8FD9-15FF654359FF}" type="sibTrans" cxnId="{0A57AC1B-74A3-4C8D-8DD7-707FE18E32C1}">
      <dgm:prSet/>
      <dgm:spPr/>
      <dgm:t>
        <a:bodyPr/>
        <a:lstStyle/>
        <a:p>
          <a:endParaRPr lang="es-ES"/>
        </a:p>
      </dgm:t>
    </dgm:pt>
    <dgm:pt modelId="{1EF838B4-6AC6-40A6-9B0D-72FCDAE57F19}">
      <dgm:prSet phldrT="[Texto]" custT="1"/>
      <dgm:spPr/>
      <dgm:t>
        <a:bodyPr/>
        <a:lstStyle/>
        <a:p>
          <a:r>
            <a:rPr lang="es-ES" sz="2000" dirty="0" smtClean="0">
              <a:latin typeface="Times New Roman" pitchFamily="18" charset="0"/>
              <a:cs typeface="Times New Roman" pitchFamily="18" charset="0"/>
            </a:rPr>
            <a:t>Proceso de fermentación adecuado</a:t>
          </a:r>
          <a:endParaRPr lang="es-ES" sz="2000" dirty="0">
            <a:latin typeface="Times New Roman" pitchFamily="18" charset="0"/>
            <a:cs typeface="Times New Roman" pitchFamily="18" charset="0"/>
          </a:endParaRPr>
        </a:p>
      </dgm:t>
    </dgm:pt>
    <dgm:pt modelId="{6A14D6A5-1832-4010-9CFB-22EDF4A17CF4}" type="parTrans" cxnId="{045F3337-DC74-4B79-A77C-188A7364B723}">
      <dgm:prSet/>
      <dgm:spPr/>
      <dgm:t>
        <a:bodyPr/>
        <a:lstStyle/>
        <a:p>
          <a:endParaRPr lang="es-ES"/>
        </a:p>
      </dgm:t>
    </dgm:pt>
    <dgm:pt modelId="{2208AE6F-B153-41FF-96D6-87D4B0B53587}" type="sibTrans" cxnId="{045F3337-DC74-4B79-A77C-188A7364B723}">
      <dgm:prSet/>
      <dgm:spPr/>
      <dgm:t>
        <a:bodyPr/>
        <a:lstStyle/>
        <a:p>
          <a:endParaRPr lang="es-ES"/>
        </a:p>
      </dgm:t>
    </dgm:pt>
    <dgm:pt modelId="{FC651B2B-750F-4AE9-976C-162792398C37}">
      <dgm:prSet phldrT="[Texto]"/>
      <dgm:spPr/>
      <dgm:t>
        <a:bodyPr/>
        <a:lstStyle/>
        <a:p>
          <a:r>
            <a:rPr lang="es-ES" dirty="0" smtClean="0">
              <a:latin typeface="Times New Roman" pitchFamily="18" charset="0"/>
              <a:cs typeface="Times New Roman" pitchFamily="18" charset="0"/>
            </a:rPr>
            <a:t>Depende de la producción de bacterias anaeróbicas</a:t>
          </a:r>
          <a:endParaRPr lang="es-ES" dirty="0"/>
        </a:p>
      </dgm:t>
    </dgm:pt>
    <dgm:pt modelId="{8BF74CD4-836C-471A-A1EE-B3EF7AE9727A}" type="parTrans" cxnId="{E48A2483-47CE-49BA-B2F3-3CB244920318}">
      <dgm:prSet/>
      <dgm:spPr/>
      <dgm:t>
        <a:bodyPr/>
        <a:lstStyle/>
        <a:p>
          <a:endParaRPr lang="es-ES"/>
        </a:p>
      </dgm:t>
    </dgm:pt>
    <dgm:pt modelId="{821912AC-0FFD-4A55-9181-277B5BBCE1F5}" type="sibTrans" cxnId="{E48A2483-47CE-49BA-B2F3-3CB244920318}">
      <dgm:prSet/>
      <dgm:spPr/>
      <dgm:t>
        <a:bodyPr/>
        <a:lstStyle/>
        <a:p>
          <a:endParaRPr lang="es-ES"/>
        </a:p>
      </dgm:t>
    </dgm:pt>
    <dgm:pt modelId="{8A0B0BE7-286D-46E1-9E50-818CDA95F162}" type="pres">
      <dgm:prSet presAssocID="{F8C023FA-C358-4608-AFED-5AF944B0A0A3}" presName="Name0" presStyleCnt="0">
        <dgm:presLayoutVars>
          <dgm:dir/>
          <dgm:resizeHandles val="exact"/>
        </dgm:presLayoutVars>
      </dgm:prSet>
      <dgm:spPr/>
    </dgm:pt>
    <dgm:pt modelId="{7E1DC95F-B1B3-4A98-BC05-04510D72D6D5}" type="pres">
      <dgm:prSet presAssocID="{DA70E1E2-FC5D-4C76-8F2E-6BCF93B9438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C85D8C-F672-43DE-ADE1-E4F2367C86B6}" type="pres">
      <dgm:prSet presAssocID="{36C088FF-74CD-471B-8FD9-15FF654359FF}" presName="sibTrans" presStyleLbl="sibTrans2D1" presStyleIdx="0" presStyleCnt="2"/>
      <dgm:spPr/>
      <dgm:t>
        <a:bodyPr/>
        <a:lstStyle/>
        <a:p>
          <a:endParaRPr lang="es-ES"/>
        </a:p>
      </dgm:t>
    </dgm:pt>
    <dgm:pt modelId="{27941D3A-E87F-4A03-8015-46FE2B0662A8}" type="pres">
      <dgm:prSet presAssocID="{36C088FF-74CD-471B-8FD9-15FF654359FF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B1917D38-4FA5-4530-827D-DD0CAB3315A0}" type="pres">
      <dgm:prSet presAssocID="{1EF838B4-6AC6-40A6-9B0D-72FCDAE57F1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CF6CE9-DC55-4676-B4E7-16F5E2246B47}" type="pres">
      <dgm:prSet presAssocID="{2208AE6F-B153-41FF-96D6-87D4B0B53587}" presName="sibTrans" presStyleLbl="sibTrans2D1" presStyleIdx="1" presStyleCnt="2"/>
      <dgm:spPr/>
      <dgm:t>
        <a:bodyPr/>
        <a:lstStyle/>
        <a:p>
          <a:endParaRPr lang="es-ES"/>
        </a:p>
      </dgm:t>
    </dgm:pt>
    <dgm:pt modelId="{57377929-0961-4344-80D9-35D301EA1E46}" type="pres">
      <dgm:prSet presAssocID="{2208AE6F-B153-41FF-96D6-87D4B0B53587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2DCB0C6D-9DDA-434D-9EE4-582BB1CFEF27}" type="pres">
      <dgm:prSet presAssocID="{FC651B2B-750F-4AE9-976C-162792398C3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3983E2B-6730-4B08-B42B-811AE232757C}" type="presOf" srcId="{DA70E1E2-FC5D-4C76-8F2E-6BCF93B94387}" destId="{7E1DC95F-B1B3-4A98-BC05-04510D72D6D5}" srcOrd="0" destOrd="0" presId="urn:microsoft.com/office/officeart/2005/8/layout/process1"/>
    <dgm:cxn modelId="{55932A8F-6407-4820-BF91-CFDD053B3FDC}" type="presOf" srcId="{FC651B2B-750F-4AE9-976C-162792398C37}" destId="{2DCB0C6D-9DDA-434D-9EE4-582BB1CFEF27}" srcOrd="0" destOrd="0" presId="urn:microsoft.com/office/officeart/2005/8/layout/process1"/>
    <dgm:cxn modelId="{0A57AC1B-74A3-4C8D-8DD7-707FE18E32C1}" srcId="{F8C023FA-C358-4608-AFED-5AF944B0A0A3}" destId="{DA70E1E2-FC5D-4C76-8F2E-6BCF93B94387}" srcOrd="0" destOrd="0" parTransId="{53B41D1D-986A-4B35-B16C-922DEEBEDD7F}" sibTransId="{36C088FF-74CD-471B-8FD9-15FF654359FF}"/>
    <dgm:cxn modelId="{E48A2483-47CE-49BA-B2F3-3CB244920318}" srcId="{F8C023FA-C358-4608-AFED-5AF944B0A0A3}" destId="{FC651B2B-750F-4AE9-976C-162792398C37}" srcOrd="2" destOrd="0" parTransId="{8BF74CD4-836C-471A-A1EE-B3EF7AE9727A}" sibTransId="{821912AC-0FFD-4A55-9181-277B5BBCE1F5}"/>
    <dgm:cxn modelId="{B4F06B39-E0BF-4BD4-8BF2-9940BD832EF0}" type="presOf" srcId="{2208AE6F-B153-41FF-96D6-87D4B0B53587}" destId="{10CF6CE9-DC55-4676-B4E7-16F5E2246B47}" srcOrd="0" destOrd="0" presId="urn:microsoft.com/office/officeart/2005/8/layout/process1"/>
    <dgm:cxn modelId="{C0A3DA43-B98A-44F5-95FC-C4F753024F64}" type="presOf" srcId="{1EF838B4-6AC6-40A6-9B0D-72FCDAE57F19}" destId="{B1917D38-4FA5-4530-827D-DD0CAB3315A0}" srcOrd="0" destOrd="0" presId="urn:microsoft.com/office/officeart/2005/8/layout/process1"/>
    <dgm:cxn modelId="{81BB9FC9-05B8-4657-8AAB-AFD9C372C207}" type="presOf" srcId="{F8C023FA-C358-4608-AFED-5AF944B0A0A3}" destId="{8A0B0BE7-286D-46E1-9E50-818CDA95F162}" srcOrd="0" destOrd="0" presId="urn:microsoft.com/office/officeart/2005/8/layout/process1"/>
    <dgm:cxn modelId="{49AF9167-E6B1-456B-A272-38E3D998B692}" type="presOf" srcId="{2208AE6F-B153-41FF-96D6-87D4B0B53587}" destId="{57377929-0961-4344-80D9-35D301EA1E46}" srcOrd="1" destOrd="0" presId="urn:microsoft.com/office/officeart/2005/8/layout/process1"/>
    <dgm:cxn modelId="{045F3337-DC74-4B79-A77C-188A7364B723}" srcId="{F8C023FA-C358-4608-AFED-5AF944B0A0A3}" destId="{1EF838B4-6AC6-40A6-9B0D-72FCDAE57F19}" srcOrd="1" destOrd="0" parTransId="{6A14D6A5-1832-4010-9CFB-22EDF4A17CF4}" sibTransId="{2208AE6F-B153-41FF-96D6-87D4B0B53587}"/>
    <dgm:cxn modelId="{53EC3EC6-EAFB-4ED2-A2DB-2D698EC618BD}" type="presOf" srcId="{36C088FF-74CD-471B-8FD9-15FF654359FF}" destId="{27941D3A-E87F-4A03-8015-46FE2B0662A8}" srcOrd="1" destOrd="0" presId="urn:microsoft.com/office/officeart/2005/8/layout/process1"/>
    <dgm:cxn modelId="{9559460F-A534-484E-87F8-0E58A1C2892F}" type="presOf" srcId="{36C088FF-74CD-471B-8FD9-15FF654359FF}" destId="{2AC85D8C-F672-43DE-ADE1-E4F2367C86B6}" srcOrd="0" destOrd="0" presId="urn:microsoft.com/office/officeart/2005/8/layout/process1"/>
    <dgm:cxn modelId="{CBFF54CD-B022-4052-A338-656076E6BF61}" type="presParOf" srcId="{8A0B0BE7-286D-46E1-9E50-818CDA95F162}" destId="{7E1DC95F-B1B3-4A98-BC05-04510D72D6D5}" srcOrd="0" destOrd="0" presId="urn:microsoft.com/office/officeart/2005/8/layout/process1"/>
    <dgm:cxn modelId="{F9602840-33B5-4416-8687-190DA991DA23}" type="presParOf" srcId="{8A0B0BE7-286D-46E1-9E50-818CDA95F162}" destId="{2AC85D8C-F672-43DE-ADE1-E4F2367C86B6}" srcOrd="1" destOrd="0" presId="urn:microsoft.com/office/officeart/2005/8/layout/process1"/>
    <dgm:cxn modelId="{20367CA4-206B-4354-9443-C38D3A101192}" type="presParOf" srcId="{2AC85D8C-F672-43DE-ADE1-E4F2367C86B6}" destId="{27941D3A-E87F-4A03-8015-46FE2B0662A8}" srcOrd="0" destOrd="0" presId="urn:microsoft.com/office/officeart/2005/8/layout/process1"/>
    <dgm:cxn modelId="{FC228A43-FC6C-4DE9-9591-6C7D47450B2F}" type="presParOf" srcId="{8A0B0BE7-286D-46E1-9E50-818CDA95F162}" destId="{B1917D38-4FA5-4530-827D-DD0CAB3315A0}" srcOrd="2" destOrd="0" presId="urn:microsoft.com/office/officeart/2005/8/layout/process1"/>
    <dgm:cxn modelId="{50E57D87-6472-43F9-B9D3-B14396885F96}" type="presParOf" srcId="{8A0B0BE7-286D-46E1-9E50-818CDA95F162}" destId="{10CF6CE9-DC55-4676-B4E7-16F5E2246B47}" srcOrd="3" destOrd="0" presId="urn:microsoft.com/office/officeart/2005/8/layout/process1"/>
    <dgm:cxn modelId="{9C178627-BD07-41E0-BDC8-1EDCB4932D60}" type="presParOf" srcId="{10CF6CE9-DC55-4676-B4E7-16F5E2246B47}" destId="{57377929-0961-4344-80D9-35D301EA1E46}" srcOrd="0" destOrd="0" presId="urn:microsoft.com/office/officeart/2005/8/layout/process1"/>
    <dgm:cxn modelId="{D8DF2B6A-A237-468D-B2C1-3F9B7D1F6C9C}" type="presParOf" srcId="{8A0B0BE7-286D-46E1-9E50-818CDA95F162}" destId="{2DCB0C6D-9DDA-434D-9EE4-582BB1CFEF2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33ABAF-07EC-490B-9EFF-E9066A96BF47}" type="doc">
      <dgm:prSet loTypeId="urn:microsoft.com/office/officeart/2005/8/layout/StepDownProcess" loCatId="process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A62CDE1E-23FD-46A0-9C4C-DEA821133376}">
      <dgm:prSet phldrT="[Texto]" custT="1"/>
      <dgm:spPr/>
      <dgm:t>
        <a:bodyPr/>
        <a:lstStyle/>
        <a:p>
          <a:pPr algn="just"/>
          <a:r>
            <a:rPr lang="es-ES" sz="1800" noProof="0" dirty="0" smtClean="0">
              <a:latin typeface="Times New Roman" pitchFamily="18" charset="0"/>
              <a:cs typeface="Times New Roman" pitchFamily="18" charset="0"/>
            </a:rPr>
            <a:t>D</a:t>
          </a:r>
          <a:r>
            <a:rPr lang="" sz="1800" noProof="0" smtClean="0">
              <a:latin typeface="Times New Roman" pitchFamily="18" charset="0"/>
              <a:cs typeface="Times New Roman" pitchFamily="18" charset="0"/>
            </a:rPr>
            <a:t>isminución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de la </a:t>
          </a:r>
          <a:r>
            <a:rPr lang="es-ES" sz="1800" noProof="0" dirty="0" smtClean="0">
              <a:latin typeface="Times New Roman" pitchFamily="18" charset="0"/>
              <a:cs typeface="Times New Roman" pitchFamily="18" charset="0"/>
            </a:rPr>
            <a:t>producción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s-ES" sz="1800" b="0" dirty="0" smtClean="0">
              <a:latin typeface="Times" panose="02020603050405020304" pitchFamily="18" charset="0"/>
              <a:cs typeface="Times" panose="02020603050405020304" pitchFamily="18" charset="0"/>
            </a:rPr>
            <a:t>de carne y leche durante ciertos periodos del año por las condiciones climáticas. </a:t>
          </a:r>
          <a:endParaRPr lang="es-ES" sz="1800" dirty="0">
            <a:latin typeface="Times New Roman" pitchFamily="18" charset="0"/>
            <a:cs typeface="Times New Roman" pitchFamily="18" charset="0"/>
          </a:endParaRPr>
        </a:p>
      </dgm:t>
    </dgm:pt>
    <dgm:pt modelId="{3D45339F-555F-40AD-A001-0F854DE893B7}" type="parTrans" cxnId="{65288D51-2E28-4707-B331-308C98280FFF}">
      <dgm:prSet/>
      <dgm:spPr/>
      <dgm:t>
        <a:bodyPr/>
        <a:lstStyle/>
        <a:p>
          <a:endParaRPr lang="es-ES"/>
        </a:p>
      </dgm:t>
    </dgm:pt>
    <dgm:pt modelId="{9D0102D0-751E-44EF-8EFD-189B3AEBFD30}" type="sibTrans" cxnId="{65288D51-2E28-4707-B331-308C98280FFF}">
      <dgm:prSet/>
      <dgm:spPr/>
      <dgm:t>
        <a:bodyPr/>
        <a:lstStyle/>
        <a:p>
          <a:endParaRPr lang="es-ES"/>
        </a:p>
      </dgm:t>
    </dgm:pt>
    <dgm:pt modelId="{409A8A0F-6C1D-46A2-B787-9E9952CC742D}">
      <dgm:prSet phldrT="[Texto]" custT="1"/>
      <dgm:spPr/>
      <dgm:t>
        <a:bodyPr/>
        <a:lstStyle/>
        <a:p>
          <a:pPr algn="just"/>
          <a:r>
            <a:rPr lang="es-ES" sz="1800" b="1" dirty="0" smtClean="0">
              <a:latin typeface="Times" panose="02020603050405020304" pitchFamily="18" charset="0"/>
              <a:cs typeface="Times" panose="02020603050405020304" pitchFamily="18" charset="0"/>
            </a:rPr>
            <a:t>Efectos</a:t>
          </a:r>
        </a:p>
        <a:p>
          <a:pPr algn="just"/>
          <a:r>
            <a:rPr lang="" sz="1800" b="0" smtClean="0">
              <a:latin typeface="Times" panose="02020603050405020304" pitchFamily="18" charset="0"/>
              <a:cs typeface="Times" panose="02020603050405020304" pitchFamily="18" charset="0"/>
            </a:rPr>
            <a:t>- </a:t>
          </a:r>
          <a:r>
            <a:rPr lang="es-ES" sz="1800" b="0" dirty="0" smtClean="0">
              <a:latin typeface="Times" panose="02020603050405020304" pitchFamily="18" charset="0"/>
              <a:cs typeface="Times" panose="02020603050405020304" pitchFamily="18" charset="0"/>
            </a:rPr>
            <a:t>Pérdidas económicas para la finca. </a:t>
          </a:r>
        </a:p>
        <a:p>
          <a:pPr algn="just"/>
          <a:r>
            <a:rPr lang="es-ES" sz="1800" b="0" dirty="0" smtClean="0">
              <a:latin typeface="Times" panose="02020603050405020304" pitchFamily="18" charset="0"/>
              <a:cs typeface="Times" panose="02020603050405020304" pitchFamily="18" charset="0"/>
            </a:rPr>
            <a:t>- Productos de calidad inferior.</a:t>
          </a:r>
          <a:endParaRPr lang="es-ES" sz="1800" b="0" dirty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34B6CFF2-CBC2-4236-AEED-2B79C00A6B31}" type="parTrans" cxnId="{EF36904E-15D4-46E2-AAD4-DA4778E341C9}">
      <dgm:prSet/>
      <dgm:spPr/>
      <dgm:t>
        <a:bodyPr/>
        <a:lstStyle/>
        <a:p>
          <a:endParaRPr lang="es-ES"/>
        </a:p>
      </dgm:t>
    </dgm:pt>
    <dgm:pt modelId="{16CFDE13-8F1C-48BD-8BA8-C4C9BB7F208E}" type="sibTrans" cxnId="{EF36904E-15D4-46E2-AAD4-DA4778E341C9}">
      <dgm:prSet/>
      <dgm:spPr/>
      <dgm:t>
        <a:bodyPr/>
        <a:lstStyle/>
        <a:p>
          <a:endParaRPr lang="es-ES"/>
        </a:p>
      </dgm:t>
    </dgm:pt>
    <dgm:pt modelId="{EC38E957-1ED4-4ADB-B410-49E9B141BB44}">
      <dgm:prSet phldrT="[Texto]" custT="1"/>
      <dgm:spPr/>
      <dgm:t>
        <a:bodyPr/>
        <a:lstStyle/>
        <a:p>
          <a:pPr algn="just"/>
          <a:r>
            <a:rPr lang="es-ES" sz="1800" b="1" dirty="0" smtClean="0">
              <a:latin typeface="Times" panose="02020603050405020304" pitchFamily="18" charset="0"/>
              <a:cs typeface="Times" panose="02020603050405020304" pitchFamily="18" charset="0"/>
            </a:rPr>
            <a:t>Causas</a:t>
          </a:r>
        </a:p>
        <a:p>
          <a:pPr algn="just"/>
          <a:r>
            <a:rPr lang="en-US" sz="1800" b="0" dirty="0" smtClean="0">
              <a:latin typeface="Times" panose="02020603050405020304" pitchFamily="18" charset="0"/>
              <a:cs typeface="Times" panose="02020603050405020304" pitchFamily="18" charset="0"/>
            </a:rPr>
            <a:t>- Baja </a:t>
          </a:r>
          <a:r>
            <a:rPr lang="es-ES" sz="1800" b="0" noProof="0" dirty="0" smtClean="0">
              <a:latin typeface="Times" panose="02020603050405020304" pitchFamily="18" charset="0"/>
              <a:cs typeface="Times" panose="02020603050405020304" pitchFamily="18" charset="0"/>
            </a:rPr>
            <a:t>producción</a:t>
          </a:r>
          <a:r>
            <a:rPr lang="es-ES" sz="1800" b="0" dirty="0" smtClean="0">
              <a:latin typeface="Times" panose="02020603050405020304" pitchFamily="18" charset="0"/>
              <a:cs typeface="Times" panose="02020603050405020304" pitchFamily="18" charset="0"/>
            </a:rPr>
            <a:t> de pastos por altas</a:t>
          </a:r>
          <a:r>
            <a:rPr lang="" sz="1800" b="0" smtClean="0"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s-ES" sz="1800" b="0" dirty="0" smtClean="0">
              <a:latin typeface="Times" panose="02020603050405020304" pitchFamily="18" charset="0"/>
              <a:cs typeface="Times" panose="02020603050405020304" pitchFamily="18" charset="0"/>
            </a:rPr>
            <a:t>temperaturas.</a:t>
          </a:r>
        </a:p>
        <a:p>
          <a:pPr algn="just"/>
          <a:r>
            <a:rPr lang="es-ES" sz="1800" b="0" dirty="0" smtClean="0">
              <a:latin typeface="Times" panose="02020603050405020304" pitchFamily="18" charset="0"/>
              <a:cs typeface="Times" panose="02020603050405020304" pitchFamily="18" charset="0"/>
            </a:rPr>
            <a:t>- Poca información sobre la conservación de forrajes.</a:t>
          </a:r>
        </a:p>
        <a:p>
          <a:pPr algn="just"/>
          <a:r>
            <a:rPr lang="es-ES" sz="1800" b="0" dirty="0" smtClean="0">
              <a:latin typeface="Times" panose="02020603050405020304" pitchFamily="18" charset="0"/>
              <a:cs typeface="Times" panose="02020603050405020304" pitchFamily="18" charset="0"/>
            </a:rPr>
            <a:t>- Falta de  tecnología y recursos.</a:t>
          </a:r>
          <a:endParaRPr lang="es-ES" sz="1800" b="0" dirty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2B0B5058-755C-4493-96E1-27F5D24CB1AC}" type="parTrans" cxnId="{597B4DD5-553A-47D0-9D0E-E424258F24EC}">
      <dgm:prSet/>
      <dgm:spPr/>
      <dgm:t>
        <a:bodyPr/>
        <a:lstStyle/>
        <a:p>
          <a:endParaRPr lang="es-ES"/>
        </a:p>
      </dgm:t>
    </dgm:pt>
    <dgm:pt modelId="{79FA7084-4478-4797-93F4-AD55DB8F9AB0}" type="sibTrans" cxnId="{597B4DD5-553A-47D0-9D0E-E424258F24EC}">
      <dgm:prSet/>
      <dgm:spPr/>
      <dgm:t>
        <a:bodyPr/>
        <a:lstStyle/>
        <a:p>
          <a:endParaRPr lang="es-ES"/>
        </a:p>
      </dgm:t>
    </dgm:pt>
    <dgm:pt modelId="{C6FB9218-D3B0-4A6D-92D5-D57D4486B455}" type="pres">
      <dgm:prSet presAssocID="{9E33ABAF-07EC-490B-9EFF-E9066A96BF4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31A2CF55-84A1-40F1-90D3-7B93D2EA9849}" type="pres">
      <dgm:prSet presAssocID="{A62CDE1E-23FD-46A0-9C4C-DEA821133376}" presName="composite" presStyleCnt="0"/>
      <dgm:spPr/>
      <dgm:t>
        <a:bodyPr/>
        <a:lstStyle/>
        <a:p>
          <a:endParaRPr lang="es-ES"/>
        </a:p>
      </dgm:t>
    </dgm:pt>
    <dgm:pt modelId="{C557918F-BEEB-4F4A-BAC5-8D43F4DF3850}" type="pres">
      <dgm:prSet presAssocID="{A62CDE1E-23FD-46A0-9C4C-DEA821133376}" presName="bentUpArrow1" presStyleLbl="alignImgPlace1" presStyleIdx="0" presStyleCnt="2" custScaleX="85991" custScaleY="79394" custLinFactNeighborX="-28495" custLinFactNeighborY="-29311"/>
      <dgm:spPr/>
      <dgm:t>
        <a:bodyPr/>
        <a:lstStyle/>
        <a:p>
          <a:endParaRPr lang="es-ES"/>
        </a:p>
      </dgm:t>
    </dgm:pt>
    <dgm:pt modelId="{1F2FEE5A-FAF5-4DC4-A8F3-CF82EF8C28C8}" type="pres">
      <dgm:prSet presAssocID="{A62CDE1E-23FD-46A0-9C4C-DEA821133376}" presName="ParentText" presStyleLbl="node1" presStyleIdx="0" presStyleCnt="3" custScaleX="163527" custScaleY="58832" custLinFactNeighborX="-26181" custLinFactNeighborY="80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58822D-C12E-4ACE-9416-46EBB5B67F33}" type="pres">
      <dgm:prSet presAssocID="{A62CDE1E-23FD-46A0-9C4C-DEA821133376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65C856-A51A-47CE-8D3B-C5FBBBB2D7DA}" type="pres">
      <dgm:prSet presAssocID="{9D0102D0-751E-44EF-8EFD-189B3AEBFD30}" presName="sibTrans" presStyleCnt="0"/>
      <dgm:spPr/>
      <dgm:t>
        <a:bodyPr/>
        <a:lstStyle/>
        <a:p>
          <a:endParaRPr lang="es-ES"/>
        </a:p>
      </dgm:t>
    </dgm:pt>
    <dgm:pt modelId="{04ACB9F1-5AFC-4414-A9AA-39F6F2D3E57E}" type="pres">
      <dgm:prSet presAssocID="{409A8A0F-6C1D-46A2-B787-9E9952CC742D}" presName="composite" presStyleCnt="0"/>
      <dgm:spPr/>
      <dgm:t>
        <a:bodyPr/>
        <a:lstStyle/>
        <a:p>
          <a:endParaRPr lang="es-ES"/>
        </a:p>
      </dgm:t>
    </dgm:pt>
    <dgm:pt modelId="{931E9DAA-65EE-4C58-962B-1EFF5F7553D8}" type="pres">
      <dgm:prSet presAssocID="{409A8A0F-6C1D-46A2-B787-9E9952CC742D}" presName="bentUpArrow1" presStyleLbl="alignImgPlace1" presStyleIdx="1" presStyleCnt="2" custScaleX="94504" custScaleY="76450" custLinFactNeighborX="-53979" custLinFactNeighborY="-40463"/>
      <dgm:spPr/>
      <dgm:t>
        <a:bodyPr/>
        <a:lstStyle/>
        <a:p>
          <a:endParaRPr lang="es-ES"/>
        </a:p>
      </dgm:t>
    </dgm:pt>
    <dgm:pt modelId="{DE0BB727-6280-4B18-B5CB-0F15310B037A}" type="pres">
      <dgm:prSet presAssocID="{409A8A0F-6C1D-46A2-B787-9E9952CC742D}" presName="ParentText" presStyleLbl="node1" presStyleIdx="1" presStyleCnt="3" custScaleX="177672" custScaleY="81415" custLinFactNeighborX="-12588" custLinFactNeighborY="-1902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EE20F6-4789-409C-AD71-B91B01F8AB90}" type="pres">
      <dgm:prSet presAssocID="{409A8A0F-6C1D-46A2-B787-9E9952CC742D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7DA010-27BB-40DA-91DC-629BDA7C5255}" type="pres">
      <dgm:prSet presAssocID="{16CFDE13-8F1C-48BD-8BA8-C4C9BB7F208E}" presName="sibTrans" presStyleCnt="0"/>
      <dgm:spPr/>
      <dgm:t>
        <a:bodyPr/>
        <a:lstStyle/>
        <a:p>
          <a:endParaRPr lang="es-ES"/>
        </a:p>
      </dgm:t>
    </dgm:pt>
    <dgm:pt modelId="{C8C88B98-A1A7-4546-A180-F112B216984B}" type="pres">
      <dgm:prSet presAssocID="{EC38E957-1ED4-4ADB-B410-49E9B141BB44}" presName="composite" presStyleCnt="0"/>
      <dgm:spPr/>
      <dgm:t>
        <a:bodyPr/>
        <a:lstStyle/>
        <a:p>
          <a:endParaRPr lang="es-ES"/>
        </a:p>
      </dgm:t>
    </dgm:pt>
    <dgm:pt modelId="{EB9666DA-9479-45C6-A5AC-DE17CD8875C5}" type="pres">
      <dgm:prSet presAssocID="{EC38E957-1ED4-4ADB-B410-49E9B141BB44}" presName="ParentText" presStyleLbl="node1" presStyleIdx="2" presStyleCnt="3" custScaleX="214872" custScaleY="100511" custLinFactNeighborX="-7190" custLinFactNeighborY="-152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97B4DD5-553A-47D0-9D0E-E424258F24EC}" srcId="{9E33ABAF-07EC-490B-9EFF-E9066A96BF47}" destId="{EC38E957-1ED4-4ADB-B410-49E9B141BB44}" srcOrd="2" destOrd="0" parTransId="{2B0B5058-755C-4493-96E1-27F5D24CB1AC}" sibTransId="{79FA7084-4478-4797-93F4-AD55DB8F9AB0}"/>
    <dgm:cxn modelId="{65288D51-2E28-4707-B331-308C98280FFF}" srcId="{9E33ABAF-07EC-490B-9EFF-E9066A96BF47}" destId="{A62CDE1E-23FD-46A0-9C4C-DEA821133376}" srcOrd="0" destOrd="0" parTransId="{3D45339F-555F-40AD-A001-0F854DE893B7}" sibTransId="{9D0102D0-751E-44EF-8EFD-189B3AEBFD30}"/>
    <dgm:cxn modelId="{866EA856-8B91-465F-ACE4-6D3F120A6474}" type="presOf" srcId="{A62CDE1E-23FD-46A0-9C4C-DEA821133376}" destId="{1F2FEE5A-FAF5-4DC4-A8F3-CF82EF8C28C8}" srcOrd="0" destOrd="0" presId="urn:microsoft.com/office/officeart/2005/8/layout/StepDownProcess"/>
    <dgm:cxn modelId="{EF36904E-15D4-46E2-AAD4-DA4778E341C9}" srcId="{9E33ABAF-07EC-490B-9EFF-E9066A96BF47}" destId="{409A8A0F-6C1D-46A2-B787-9E9952CC742D}" srcOrd="1" destOrd="0" parTransId="{34B6CFF2-CBC2-4236-AEED-2B79C00A6B31}" sibTransId="{16CFDE13-8F1C-48BD-8BA8-C4C9BB7F208E}"/>
    <dgm:cxn modelId="{A62C71FB-2B2E-4D22-9685-E5984CB36402}" type="presOf" srcId="{9E33ABAF-07EC-490B-9EFF-E9066A96BF47}" destId="{C6FB9218-D3B0-4A6D-92D5-D57D4486B455}" srcOrd="0" destOrd="0" presId="urn:microsoft.com/office/officeart/2005/8/layout/StepDownProcess"/>
    <dgm:cxn modelId="{C6BE2043-1B0A-46AE-A009-BF6585B2A2AE}" type="presOf" srcId="{EC38E957-1ED4-4ADB-B410-49E9B141BB44}" destId="{EB9666DA-9479-45C6-A5AC-DE17CD8875C5}" srcOrd="0" destOrd="0" presId="urn:microsoft.com/office/officeart/2005/8/layout/StepDownProcess"/>
    <dgm:cxn modelId="{597FC01B-F74C-42EF-AB9D-DA778273BDFF}" type="presOf" srcId="{409A8A0F-6C1D-46A2-B787-9E9952CC742D}" destId="{DE0BB727-6280-4B18-B5CB-0F15310B037A}" srcOrd="0" destOrd="0" presId="urn:microsoft.com/office/officeart/2005/8/layout/StepDownProcess"/>
    <dgm:cxn modelId="{42568392-2B9C-4F3C-9C83-5AB8B09E7A64}" type="presParOf" srcId="{C6FB9218-D3B0-4A6D-92D5-D57D4486B455}" destId="{31A2CF55-84A1-40F1-90D3-7B93D2EA9849}" srcOrd="0" destOrd="0" presId="urn:microsoft.com/office/officeart/2005/8/layout/StepDownProcess"/>
    <dgm:cxn modelId="{574C52BA-EEB6-4691-8B58-9BBC8A9E6513}" type="presParOf" srcId="{31A2CF55-84A1-40F1-90D3-7B93D2EA9849}" destId="{C557918F-BEEB-4F4A-BAC5-8D43F4DF3850}" srcOrd="0" destOrd="0" presId="urn:microsoft.com/office/officeart/2005/8/layout/StepDownProcess"/>
    <dgm:cxn modelId="{2808383C-13F9-435C-8DDC-CE657A5606BF}" type="presParOf" srcId="{31A2CF55-84A1-40F1-90D3-7B93D2EA9849}" destId="{1F2FEE5A-FAF5-4DC4-A8F3-CF82EF8C28C8}" srcOrd="1" destOrd="0" presId="urn:microsoft.com/office/officeart/2005/8/layout/StepDownProcess"/>
    <dgm:cxn modelId="{FFC93B84-12F8-4AF8-A274-CDB0170C756D}" type="presParOf" srcId="{31A2CF55-84A1-40F1-90D3-7B93D2EA9849}" destId="{8258822D-C12E-4ACE-9416-46EBB5B67F33}" srcOrd="2" destOrd="0" presId="urn:microsoft.com/office/officeart/2005/8/layout/StepDownProcess"/>
    <dgm:cxn modelId="{20DD9D99-6FE3-46BB-AD8A-5BF787F53EA4}" type="presParOf" srcId="{C6FB9218-D3B0-4A6D-92D5-D57D4486B455}" destId="{B065C856-A51A-47CE-8D3B-C5FBBBB2D7DA}" srcOrd="1" destOrd="0" presId="urn:microsoft.com/office/officeart/2005/8/layout/StepDownProcess"/>
    <dgm:cxn modelId="{713B7F5F-050C-44CF-84B9-9913D34A3A95}" type="presParOf" srcId="{C6FB9218-D3B0-4A6D-92D5-D57D4486B455}" destId="{04ACB9F1-5AFC-4414-A9AA-39F6F2D3E57E}" srcOrd="2" destOrd="0" presId="urn:microsoft.com/office/officeart/2005/8/layout/StepDownProcess"/>
    <dgm:cxn modelId="{42C803BE-5432-45E5-A5FC-D4AF0C740BA8}" type="presParOf" srcId="{04ACB9F1-5AFC-4414-A9AA-39F6F2D3E57E}" destId="{931E9DAA-65EE-4C58-962B-1EFF5F7553D8}" srcOrd="0" destOrd="0" presId="urn:microsoft.com/office/officeart/2005/8/layout/StepDownProcess"/>
    <dgm:cxn modelId="{7F9DBA16-B230-4678-803E-1E7D53664960}" type="presParOf" srcId="{04ACB9F1-5AFC-4414-A9AA-39F6F2D3E57E}" destId="{DE0BB727-6280-4B18-B5CB-0F15310B037A}" srcOrd="1" destOrd="0" presId="urn:microsoft.com/office/officeart/2005/8/layout/StepDownProcess"/>
    <dgm:cxn modelId="{61A09506-F760-464F-9026-AFBCDFDCBF84}" type="presParOf" srcId="{04ACB9F1-5AFC-4414-A9AA-39F6F2D3E57E}" destId="{E1EE20F6-4789-409C-AD71-B91B01F8AB90}" srcOrd="2" destOrd="0" presId="urn:microsoft.com/office/officeart/2005/8/layout/StepDownProcess"/>
    <dgm:cxn modelId="{D2250483-301F-4930-8DAB-16E092398B3E}" type="presParOf" srcId="{C6FB9218-D3B0-4A6D-92D5-D57D4486B455}" destId="{4A7DA010-27BB-40DA-91DC-629BDA7C5255}" srcOrd="3" destOrd="0" presId="urn:microsoft.com/office/officeart/2005/8/layout/StepDownProcess"/>
    <dgm:cxn modelId="{D6E7FC13-CB89-4C88-9AF1-5B671BC7154A}" type="presParOf" srcId="{C6FB9218-D3B0-4A6D-92D5-D57D4486B455}" destId="{C8C88B98-A1A7-4546-A180-F112B216984B}" srcOrd="4" destOrd="0" presId="urn:microsoft.com/office/officeart/2005/8/layout/StepDownProcess"/>
    <dgm:cxn modelId="{5F8FF1AB-11FD-4903-845F-51B5643935E4}" type="presParOf" srcId="{C8C88B98-A1A7-4546-A180-F112B216984B}" destId="{EB9666DA-9479-45C6-A5AC-DE17CD8875C5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520F11-C9D6-4A05-95F3-A8D75663016D}" type="doc">
      <dgm:prSet loTypeId="urn:microsoft.com/office/officeart/2005/8/layout/vList4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79B904A6-3577-4762-91D3-4D83D32C5355}">
      <dgm:prSet phldrT="[Texto]"/>
      <dgm:spPr/>
      <dgm:t>
        <a:bodyPr/>
        <a:lstStyle/>
        <a:p>
          <a:r>
            <a:rPr lang="es-ES" noProof="0" smtClean="0">
              <a:latin typeface="Times New Roman" pitchFamily="18" charset="0"/>
              <a:cs typeface="Times New Roman" pitchFamily="18" charset="0"/>
            </a:rPr>
            <a:t>Ensilaje</a:t>
          </a:r>
          <a:endParaRPr lang="es-ES" noProof="0">
            <a:latin typeface="Times New Roman" pitchFamily="18" charset="0"/>
            <a:cs typeface="Times New Roman" pitchFamily="18" charset="0"/>
          </a:endParaRPr>
        </a:p>
      </dgm:t>
    </dgm:pt>
    <dgm:pt modelId="{C519AD70-7A8D-471A-A492-4A9A098F6B18}" type="parTrans" cxnId="{FD4BFE60-42F2-46F0-9E96-A6F2AF70F363}">
      <dgm:prSet/>
      <dgm:spPr/>
      <dgm:t>
        <a:bodyPr/>
        <a:lstStyle/>
        <a:p>
          <a:endParaRPr lang="es-ES"/>
        </a:p>
      </dgm:t>
    </dgm:pt>
    <dgm:pt modelId="{20D60E92-BF7B-4FA4-8F7A-B833B9D43A89}" type="sibTrans" cxnId="{FD4BFE60-42F2-46F0-9E96-A6F2AF70F363}">
      <dgm:prSet/>
      <dgm:spPr/>
      <dgm:t>
        <a:bodyPr/>
        <a:lstStyle/>
        <a:p>
          <a:endParaRPr lang="es-ES"/>
        </a:p>
      </dgm:t>
    </dgm:pt>
    <dgm:pt modelId="{F7C2254D-FD81-4763-A1A1-F377503A5905}">
      <dgm:prSet phldrT="[Texto]"/>
      <dgm:spPr/>
      <dgm:t>
        <a:bodyPr/>
        <a:lstStyle/>
        <a:p>
          <a:r>
            <a:rPr lang="es-ES" dirty="0" smtClean="0">
              <a:latin typeface="Times New Roman" pitchFamily="18" charset="0"/>
              <a:cs typeface="Times New Roman" pitchFamily="18" charset="0"/>
            </a:rPr>
            <a:t>Permite conservar el forraje fresco, por medio de un proceso de fermentación</a:t>
          </a:r>
          <a:endParaRPr lang="es-ES" dirty="0">
            <a:latin typeface="Times New Roman" pitchFamily="18" charset="0"/>
            <a:cs typeface="Times New Roman" pitchFamily="18" charset="0"/>
          </a:endParaRPr>
        </a:p>
      </dgm:t>
    </dgm:pt>
    <dgm:pt modelId="{E43350B4-6B6C-4CD6-B265-333F433574E1}" type="parTrans" cxnId="{538183BD-42AE-4B09-9B33-FF92AF663884}">
      <dgm:prSet/>
      <dgm:spPr/>
      <dgm:t>
        <a:bodyPr/>
        <a:lstStyle/>
        <a:p>
          <a:endParaRPr lang="es-ES"/>
        </a:p>
      </dgm:t>
    </dgm:pt>
    <dgm:pt modelId="{B45A1A7B-B24C-417C-AFA8-B5D3FF64C7EB}" type="sibTrans" cxnId="{538183BD-42AE-4B09-9B33-FF92AF663884}">
      <dgm:prSet/>
      <dgm:spPr/>
      <dgm:t>
        <a:bodyPr/>
        <a:lstStyle/>
        <a:p>
          <a:endParaRPr lang="es-ES"/>
        </a:p>
      </dgm:t>
    </dgm:pt>
    <dgm:pt modelId="{E641F0DA-084E-41B1-AC1C-A1D94484C9AC}">
      <dgm:prSet phldrT="[Texto]"/>
      <dgm:spPr/>
      <dgm:t>
        <a:bodyPr/>
        <a:lstStyle/>
        <a:p>
          <a:r>
            <a:rPr lang="es-ES" dirty="0" smtClean="0">
              <a:latin typeface="Times New Roman" pitchFamily="18" charset="0"/>
              <a:cs typeface="Times New Roman" pitchFamily="18" charset="0"/>
            </a:rPr>
            <a:t>Se mantiene el material estable durante largo tiempo por la acidificación del medio</a:t>
          </a:r>
          <a:endParaRPr lang="es-ES" dirty="0">
            <a:latin typeface="Times New Roman" pitchFamily="18" charset="0"/>
            <a:cs typeface="Times New Roman" pitchFamily="18" charset="0"/>
          </a:endParaRPr>
        </a:p>
      </dgm:t>
    </dgm:pt>
    <dgm:pt modelId="{B02F1C5C-78EB-4201-A433-E51D83EF0D22}" type="parTrans" cxnId="{3ED2782B-1DEE-4194-916B-91596527EF19}">
      <dgm:prSet/>
      <dgm:spPr/>
      <dgm:t>
        <a:bodyPr/>
        <a:lstStyle/>
        <a:p>
          <a:endParaRPr lang="es-ES"/>
        </a:p>
      </dgm:t>
    </dgm:pt>
    <dgm:pt modelId="{32836C66-8217-4F23-9A52-0E6FD54477EB}" type="sibTrans" cxnId="{3ED2782B-1DEE-4194-916B-91596527EF19}">
      <dgm:prSet/>
      <dgm:spPr/>
      <dgm:t>
        <a:bodyPr/>
        <a:lstStyle/>
        <a:p>
          <a:endParaRPr lang="es-ES"/>
        </a:p>
      </dgm:t>
    </dgm:pt>
    <dgm:pt modelId="{26FF515B-446B-42E3-9ADE-97B49F45B2C3}">
      <dgm:prSet phldrT="[Texto]"/>
      <dgm:spPr/>
      <dgm:t>
        <a:bodyPr/>
        <a:lstStyle/>
        <a:p>
          <a:r>
            <a:rPr lang="es-ES" noProof="0" smtClean="0">
              <a:latin typeface="Times New Roman" pitchFamily="18" charset="0"/>
              <a:cs typeface="Times New Roman" pitchFamily="18" charset="0"/>
            </a:rPr>
            <a:t>Ventajas</a:t>
          </a:r>
          <a:endParaRPr lang="es-ES" noProof="0">
            <a:latin typeface="Times New Roman" pitchFamily="18" charset="0"/>
            <a:cs typeface="Times New Roman" pitchFamily="18" charset="0"/>
          </a:endParaRPr>
        </a:p>
      </dgm:t>
    </dgm:pt>
    <dgm:pt modelId="{2862F427-5E46-4C1C-8200-58205C3EB990}" type="parTrans" cxnId="{B5246B52-C25A-4EA7-9E25-DDEA4CA86E52}">
      <dgm:prSet/>
      <dgm:spPr/>
      <dgm:t>
        <a:bodyPr/>
        <a:lstStyle/>
        <a:p>
          <a:endParaRPr lang="es-ES"/>
        </a:p>
      </dgm:t>
    </dgm:pt>
    <dgm:pt modelId="{6DA124BA-6133-44AA-BE4F-7A0A9495721A}" type="sibTrans" cxnId="{B5246B52-C25A-4EA7-9E25-DDEA4CA86E52}">
      <dgm:prSet/>
      <dgm:spPr/>
      <dgm:t>
        <a:bodyPr/>
        <a:lstStyle/>
        <a:p>
          <a:endParaRPr lang="es-ES"/>
        </a:p>
      </dgm:t>
    </dgm:pt>
    <dgm:pt modelId="{D815C00D-6508-463C-98FC-9DF5B740EBA5}">
      <dgm:prSet phldrT="[Texto]"/>
      <dgm:spPr/>
      <dgm:t>
        <a:bodyPr/>
        <a:lstStyle/>
        <a:p>
          <a:r>
            <a:rPr lang="es-ES" dirty="0" smtClean="0">
              <a:latin typeface="Times New Roman" pitchFamily="18" charset="0"/>
              <a:cs typeface="Times New Roman" pitchFamily="18" charset="0"/>
            </a:rPr>
            <a:t>Conserva muy bien el valor nutritivo del forraje. </a:t>
          </a:r>
          <a:endParaRPr lang="es-ES" dirty="0">
            <a:latin typeface="Times New Roman" pitchFamily="18" charset="0"/>
            <a:cs typeface="Times New Roman" pitchFamily="18" charset="0"/>
          </a:endParaRPr>
        </a:p>
      </dgm:t>
    </dgm:pt>
    <dgm:pt modelId="{A9495E71-3A50-49E7-BF3D-0BF9FBDC5792}" type="parTrans" cxnId="{A5A5A8C2-2D83-48E0-B22B-90AA94D70DEB}">
      <dgm:prSet/>
      <dgm:spPr/>
      <dgm:t>
        <a:bodyPr/>
        <a:lstStyle/>
        <a:p>
          <a:endParaRPr lang="es-ES"/>
        </a:p>
      </dgm:t>
    </dgm:pt>
    <dgm:pt modelId="{560E554B-056D-42E3-8C96-F41C0CE089E1}" type="sibTrans" cxnId="{A5A5A8C2-2D83-48E0-B22B-90AA94D70DEB}">
      <dgm:prSet/>
      <dgm:spPr/>
      <dgm:t>
        <a:bodyPr/>
        <a:lstStyle/>
        <a:p>
          <a:endParaRPr lang="es-ES"/>
        </a:p>
      </dgm:t>
    </dgm:pt>
    <dgm:pt modelId="{6E5BE8C1-563F-4978-A78E-FACB1BFF7E7E}">
      <dgm:prSet phldrT="[Texto]"/>
      <dgm:spPr/>
      <dgm:t>
        <a:bodyPr/>
        <a:lstStyle/>
        <a:p>
          <a:r>
            <a:rPr lang="es-ES" dirty="0" smtClean="0">
              <a:latin typeface="Times New Roman" pitchFamily="18" charset="0"/>
              <a:cs typeface="Times New Roman" pitchFamily="18" charset="0"/>
            </a:rPr>
            <a:t>Permite aprovechar cultivos con maleza.</a:t>
          </a:r>
          <a:endParaRPr lang="es-ES" dirty="0">
            <a:latin typeface="Times New Roman" pitchFamily="18" charset="0"/>
            <a:cs typeface="Times New Roman" pitchFamily="18" charset="0"/>
          </a:endParaRPr>
        </a:p>
      </dgm:t>
    </dgm:pt>
    <dgm:pt modelId="{111B45A2-CD0C-4C97-AAF6-178655018CA0}" type="parTrans" cxnId="{C948EB69-8E52-4FB4-A907-7ED9234E40AB}">
      <dgm:prSet/>
      <dgm:spPr/>
      <dgm:t>
        <a:bodyPr/>
        <a:lstStyle/>
        <a:p>
          <a:endParaRPr lang="es-ES"/>
        </a:p>
      </dgm:t>
    </dgm:pt>
    <dgm:pt modelId="{4BA384C6-74C2-4B95-835C-ABE2862CD158}" type="sibTrans" cxnId="{C948EB69-8E52-4FB4-A907-7ED9234E40AB}">
      <dgm:prSet/>
      <dgm:spPr/>
      <dgm:t>
        <a:bodyPr/>
        <a:lstStyle/>
        <a:p>
          <a:endParaRPr lang="es-ES"/>
        </a:p>
      </dgm:t>
    </dgm:pt>
    <dgm:pt modelId="{BA56157D-A384-4A88-86BD-9F3E8AFE5D28}">
      <dgm:prSet phldrT="[Texto]"/>
      <dgm:spPr/>
      <dgm:t>
        <a:bodyPr/>
        <a:lstStyle/>
        <a:p>
          <a:r>
            <a:rPr lang="es-ES" noProof="0" dirty="0" smtClean="0">
              <a:latin typeface="Times New Roman" pitchFamily="18" charset="0"/>
              <a:cs typeface="Times New Roman" pitchFamily="18" charset="0"/>
            </a:rPr>
            <a:t>Aditivos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endParaRPr lang="es-ES" dirty="0">
            <a:latin typeface="Times New Roman" pitchFamily="18" charset="0"/>
            <a:cs typeface="Times New Roman" pitchFamily="18" charset="0"/>
          </a:endParaRPr>
        </a:p>
      </dgm:t>
    </dgm:pt>
    <dgm:pt modelId="{D3965E90-D769-423B-932C-DF65A333E117}" type="parTrans" cxnId="{96F20A33-44FD-4AAE-8D0E-23AD153DB64E}">
      <dgm:prSet/>
      <dgm:spPr/>
      <dgm:t>
        <a:bodyPr/>
        <a:lstStyle/>
        <a:p>
          <a:endParaRPr lang="es-ES"/>
        </a:p>
      </dgm:t>
    </dgm:pt>
    <dgm:pt modelId="{8F31D549-235C-4022-B3F5-BDFD929BE718}" type="sibTrans" cxnId="{96F20A33-44FD-4AAE-8D0E-23AD153DB64E}">
      <dgm:prSet/>
      <dgm:spPr/>
      <dgm:t>
        <a:bodyPr/>
        <a:lstStyle/>
        <a:p>
          <a:endParaRPr lang="es-ES"/>
        </a:p>
      </dgm:t>
    </dgm:pt>
    <dgm:pt modelId="{AEE83D30-BDFA-438E-8C72-0B21590551EF}">
      <dgm:prSet phldrT="[Texto]"/>
      <dgm:spPr/>
      <dgm:t>
        <a:bodyPr/>
        <a:lstStyle/>
        <a:p>
          <a:r>
            <a:rPr lang="es-ES" dirty="0" smtClean="0">
              <a:latin typeface="Times New Roman" pitchFamily="18" charset="0"/>
              <a:cs typeface="Times New Roman" pitchFamily="18" charset="0"/>
            </a:rPr>
            <a:t>La adición de bacterias ácido lácticas mejora la calidad del ensilaje debido a que el proceso fermentativo es más eficiente</a:t>
          </a:r>
          <a:endParaRPr lang="es-ES" dirty="0">
            <a:latin typeface="Times New Roman" pitchFamily="18" charset="0"/>
            <a:cs typeface="Times New Roman" pitchFamily="18" charset="0"/>
          </a:endParaRPr>
        </a:p>
      </dgm:t>
    </dgm:pt>
    <dgm:pt modelId="{DD13D4C7-58AA-49C7-B2CA-6DD73DC871E6}" type="parTrans" cxnId="{02D547E1-7EB9-44B8-9359-D0F3C9BFA10D}">
      <dgm:prSet/>
      <dgm:spPr/>
      <dgm:t>
        <a:bodyPr/>
        <a:lstStyle/>
        <a:p>
          <a:endParaRPr lang="es-ES"/>
        </a:p>
      </dgm:t>
    </dgm:pt>
    <dgm:pt modelId="{25B08E2F-1BCC-46C8-AC62-CF85AD75EDD4}" type="sibTrans" cxnId="{02D547E1-7EB9-44B8-9359-D0F3C9BFA10D}">
      <dgm:prSet/>
      <dgm:spPr/>
      <dgm:t>
        <a:bodyPr/>
        <a:lstStyle/>
        <a:p>
          <a:endParaRPr lang="es-ES"/>
        </a:p>
      </dgm:t>
    </dgm:pt>
    <dgm:pt modelId="{2EA6F6ED-BD15-40BC-8AC9-9D4BA3E72B96}">
      <dgm:prSet phldrT="[Texto]"/>
      <dgm:spPr/>
      <dgm:t>
        <a:bodyPr/>
        <a:lstStyle/>
        <a:p>
          <a:r>
            <a:rPr lang="es-ES" dirty="0" smtClean="0">
              <a:latin typeface="Times New Roman" pitchFamily="18" charset="0"/>
              <a:cs typeface="Times New Roman" pitchFamily="18" charset="0"/>
            </a:rPr>
            <a:t>El ensilaje elaborado con aditivo biológico presenta mayor aceptación por parte del animal </a:t>
          </a:r>
          <a:endParaRPr lang="es-ES" dirty="0">
            <a:latin typeface="Times New Roman" pitchFamily="18" charset="0"/>
            <a:cs typeface="Times New Roman" pitchFamily="18" charset="0"/>
          </a:endParaRPr>
        </a:p>
      </dgm:t>
    </dgm:pt>
    <dgm:pt modelId="{151CAE45-7F4E-48CA-B1FE-7C67883DAE0C}" type="parTrans" cxnId="{42D58CC9-5FA3-498A-B44A-DED6ECE4E85D}">
      <dgm:prSet/>
      <dgm:spPr/>
      <dgm:t>
        <a:bodyPr/>
        <a:lstStyle/>
        <a:p>
          <a:endParaRPr lang="es-ES"/>
        </a:p>
      </dgm:t>
    </dgm:pt>
    <dgm:pt modelId="{DCB81360-3C0C-40ED-BDAB-A65A4DE994DD}" type="sibTrans" cxnId="{42D58CC9-5FA3-498A-B44A-DED6ECE4E85D}">
      <dgm:prSet/>
      <dgm:spPr/>
      <dgm:t>
        <a:bodyPr/>
        <a:lstStyle/>
        <a:p>
          <a:endParaRPr lang="es-ES"/>
        </a:p>
      </dgm:t>
    </dgm:pt>
    <dgm:pt modelId="{133BF3E1-3D8D-424C-8400-7D3C2653C381}">
      <dgm:prSet phldrT="[Texto]"/>
      <dgm:spPr/>
      <dgm:t>
        <a:bodyPr/>
        <a:lstStyle/>
        <a:p>
          <a:r>
            <a:rPr lang="es-ES" dirty="0" smtClean="0">
              <a:latin typeface="Times New Roman" pitchFamily="18" charset="0"/>
              <a:cs typeface="Times New Roman" pitchFamily="18" charset="0"/>
            </a:rPr>
            <a:t>Se da por procesos fermentativos pero debe hacerse sin oxígeno, se presenta la fermentación láctica en la cual se degradan carbohidratos y otros azúcares.</a:t>
          </a:r>
          <a:endParaRPr lang="es-ES" dirty="0">
            <a:latin typeface="Times New Roman" pitchFamily="18" charset="0"/>
            <a:cs typeface="Times New Roman" pitchFamily="18" charset="0"/>
          </a:endParaRPr>
        </a:p>
      </dgm:t>
    </dgm:pt>
    <dgm:pt modelId="{88B63535-F846-447E-BE76-D17A215E4F00}" type="parTrans" cxnId="{FE0A42FD-F6C2-4CA7-B37D-AE552BB9C826}">
      <dgm:prSet/>
      <dgm:spPr/>
      <dgm:t>
        <a:bodyPr/>
        <a:lstStyle/>
        <a:p>
          <a:endParaRPr lang="es-ES"/>
        </a:p>
      </dgm:t>
    </dgm:pt>
    <dgm:pt modelId="{2FFC8C7E-4AED-400D-B288-E466AE33C94E}" type="sibTrans" cxnId="{FE0A42FD-F6C2-4CA7-B37D-AE552BB9C826}">
      <dgm:prSet/>
      <dgm:spPr/>
      <dgm:t>
        <a:bodyPr/>
        <a:lstStyle/>
        <a:p>
          <a:endParaRPr lang="es-ES"/>
        </a:p>
      </dgm:t>
    </dgm:pt>
    <dgm:pt modelId="{83A74185-36AE-4B1B-9FA3-7F30A865C740}">
      <dgm:prSet phldrT="[Texto]"/>
      <dgm:spPr/>
      <dgm:t>
        <a:bodyPr/>
        <a:lstStyle/>
        <a:p>
          <a:r>
            <a:rPr lang="es-ES" dirty="0" smtClean="0">
              <a:latin typeface="Times New Roman" pitchFamily="18" charset="0"/>
              <a:cs typeface="Times New Roman" pitchFamily="18" charset="0"/>
            </a:rPr>
            <a:t>Es una manera de almacenar el forraje en un espacio reducido. </a:t>
          </a:r>
          <a:endParaRPr lang="es-ES" dirty="0">
            <a:latin typeface="Times New Roman" pitchFamily="18" charset="0"/>
            <a:cs typeface="Times New Roman" pitchFamily="18" charset="0"/>
          </a:endParaRPr>
        </a:p>
      </dgm:t>
    </dgm:pt>
    <dgm:pt modelId="{D0CC12F5-4C11-487C-8348-C1219196FA59}" type="parTrans" cxnId="{867552B3-5519-4B25-A466-7181D1DE3D06}">
      <dgm:prSet/>
      <dgm:spPr/>
      <dgm:t>
        <a:bodyPr/>
        <a:lstStyle/>
        <a:p>
          <a:endParaRPr lang="es-ES"/>
        </a:p>
      </dgm:t>
    </dgm:pt>
    <dgm:pt modelId="{DB11ED82-2013-4587-BD09-8E047A5FA0A5}" type="sibTrans" cxnId="{867552B3-5519-4B25-A466-7181D1DE3D06}">
      <dgm:prSet/>
      <dgm:spPr/>
      <dgm:t>
        <a:bodyPr/>
        <a:lstStyle/>
        <a:p>
          <a:endParaRPr lang="es-ES"/>
        </a:p>
      </dgm:t>
    </dgm:pt>
    <dgm:pt modelId="{BEB6632F-D375-44EA-85C0-5ED73999A409}" type="pres">
      <dgm:prSet presAssocID="{4D520F11-C9D6-4A05-95F3-A8D75663016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0ED5DF0-57BA-41C1-9342-21960DDAF171}" type="pres">
      <dgm:prSet presAssocID="{79B904A6-3577-4762-91D3-4D83D32C5355}" presName="comp" presStyleCnt="0"/>
      <dgm:spPr/>
    </dgm:pt>
    <dgm:pt modelId="{8D2A9F6C-980A-4E0A-A5B7-9BE03ECCD61A}" type="pres">
      <dgm:prSet presAssocID="{79B904A6-3577-4762-91D3-4D83D32C5355}" presName="box" presStyleLbl="node1" presStyleIdx="0" presStyleCnt="3"/>
      <dgm:spPr/>
      <dgm:t>
        <a:bodyPr/>
        <a:lstStyle/>
        <a:p>
          <a:endParaRPr lang="es-ES"/>
        </a:p>
      </dgm:t>
    </dgm:pt>
    <dgm:pt modelId="{F4723855-CD89-4A72-BBD7-35A9AA9260F6}" type="pres">
      <dgm:prSet presAssocID="{79B904A6-3577-4762-91D3-4D83D32C5355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C2B8DF6-B456-443C-AAEC-45C57E491002}" type="pres">
      <dgm:prSet presAssocID="{79B904A6-3577-4762-91D3-4D83D32C535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D09221-89C0-4335-82E7-1EDBCFF5ADEF}" type="pres">
      <dgm:prSet presAssocID="{20D60E92-BF7B-4FA4-8F7A-B833B9D43A89}" presName="spacer" presStyleCnt="0"/>
      <dgm:spPr/>
    </dgm:pt>
    <dgm:pt modelId="{CEBA9DCE-4971-4EC3-B9A8-3125859A3DEB}" type="pres">
      <dgm:prSet presAssocID="{26FF515B-446B-42E3-9ADE-97B49F45B2C3}" presName="comp" presStyleCnt="0"/>
      <dgm:spPr/>
    </dgm:pt>
    <dgm:pt modelId="{64BF21EE-3EB7-4DE6-93C4-D98A7DA17109}" type="pres">
      <dgm:prSet presAssocID="{26FF515B-446B-42E3-9ADE-97B49F45B2C3}" presName="box" presStyleLbl="node1" presStyleIdx="1" presStyleCnt="3"/>
      <dgm:spPr/>
      <dgm:t>
        <a:bodyPr/>
        <a:lstStyle/>
        <a:p>
          <a:endParaRPr lang="es-ES"/>
        </a:p>
      </dgm:t>
    </dgm:pt>
    <dgm:pt modelId="{0588A98F-F648-4BDD-AD69-F58BC3713A39}" type="pres">
      <dgm:prSet presAssocID="{26FF515B-446B-42E3-9ADE-97B49F45B2C3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9495B8D-E6E0-4BB4-96BA-B0CB29676692}" type="pres">
      <dgm:prSet presAssocID="{26FF515B-446B-42E3-9ADE-97B49F45B2C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61A718-EA6B-4BC3-9FBD-80491E7CE990}" type="pres">
      <dgm:prSet presAssocID="{6DA124BA-6133-44AA-BE4F-7A0A9495721A}" presName="spacer" presStyleCnt="0"/>
      <dgm:spPr/>
    </dgm:pt>
    <dgm:pt modelId="{83AA722E-F11C-4C5D-AE14-9462D5707497}" type="pres">
      <dgm:prSet presAssocID="{BA56157D-A384-4A88-86BD-9F3E8AFE5D28}" presName="comp" presStyleCnt="0"/>
      <dgm:spPr/>
    </dgm:pt>
    <dgm:pt modelId="{B6B6B545-E7FD-4B72-965F-D71508CAD88B}" type="pres">
      <dgm:prSet presAssocID="{BA56157D-A384-4A88-86BD-9F3E8AFE5D28}" presName="box" presStyleLbl="node1" presStyleIdx="2" presStyleCnt="3"/>
      <dgm:spPr/>
      <dgm:t>
        <a:bodyPr/>
        <a:lstStyle/>
        <a:p>
          <a:endParaRPr lang="es-ES"/>
        </a:p>
      </dgm:t>
    </dgm:pt>
    <dgm:pt modelId="{037245BA-8604-4FAB-B14C-9F0F7BE97E09}" type="pres">
      <dgm:prSet presAssocID="{BA56157D-A384-4A88-86BD-9F3E8AFE5D28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00CB1F9-197D-4575-8B64-E29D2BB047CA}" type="pres">
      <dgm:prSet presAssocID="{BA56157D-A384-4A88-86BD-9F3E8AFE5D2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7A058BD-CA73-421D-A39B-DBA5728C64C7}" type="presOf" srcId="{2EA6F6ED-BD15-40BC-8AC9-9D4BA3E72B96}" destId="{B6B6B545-E7FD-4B72-965F-D71508CAD88B}" srcOrd="0" destOrd="2" presId="urn:microsoft.com/office/officeart/2005/8/layout/vList4"/>
    <dgm:cxn modelId="{FD4BFE60-42F2-46F0-9E96-A6F2AF70F363}" srcId="{4D520F11-C9D6-4A05-95F3-A8D75663016D}" destId="{79B904A6-3577-4762-91D3-4D83D32C5355}" srcOrd="0" destOrd="0" parTransId="{C519AD70-7A8D-471A-A492-4A9A098F6B18}" sibTransId="{20D60E92-BF7B-4FA4-8F7A-B833B9D43A89}"/>
    <dgm:cxn modelId="{1B670381-CA27-40CB-B263-EEC0F7694322}" type="presOf" srcId="{E641F0DA-084E-41B1-AC1C-A1D94484C9AC}" destId="{CC2B8DF6-B456-443C-AAEC-45C57E491002}" srcOrd="1" destOrd="2" presId="urn:microsoft.com/office/officeart/2005/8/layout/vList4"/>
    <dgm:cxn modelId="{C948EB69-8E52-4FB4-A907-7ED9234E40AB}" srcId="{26FF515B-446B-42E3-9ADE-97B49F45B2C3}" destId="{6E5BE8C1-563F-4978-A78E-FACB1BFF7E7E}" srcOrd="1" destOrd="0" parTransId="{111B45A2-CD0C-4C97-AAF6-178655018CA0}" sibTransId="{4BA384C6-74C2-4B95-835C-ABE2862CD158}"/>
    <dgm:cxn modelId="{211E0FC6-D2F6-43E2-9E87-25F614B81C7A}" type="presOf" srcId="{83A74185-36AE-4B1B-9FA3-7F30A865C740}" destId="{64BF21EE-3EB7-4DE6-93C4-D98A7DA17109}" srcOrd="0" destOrd="3" presId="urn:microsoft.com/office/officeart/2005/8/layout/vList4"/>
    <dgm:cxn modelId="{1921876F-805A-4208-AE16-0B238FA18EFE}" type="presOf" srcId="{BA56157D-A384-4A88-86BD-9F3E8AFE5D28}" destId="{500CB1F9-197D-4575-8B64-E29D2BB047CA}" srcOrd="1" destOrd="0" presId="urn:microsoft.com/office/officeart/2005/8/layout/vList4"/>
    <dgm:cxn modelId="{92671BE1-7024-4A36-91AF-E287D2EB7357}" type="presOf" srcId="{AEE83D30-BDFA-438E-8C72-0B21590551EF}" destId="{500CB1F9-197D-4575-8B64-E29D2BB047CA}" srcOrd="1" destOrd="1" presId="urn:microsoft.com/office/officeart/2005/8/layout/vList4"/>
    <dgm:cxn modelId="{752FBFD2-E435-44A5-8354-87D54F2E5942}" type="presOf" srcId="{E641F0DA-084E-41B1-AC1C-A1D94484C9AC}" destId="{8D2A9F6C-980A-4E0A-A5B7-9BE03ECCD61A}" srcOrd="0" destOrd="2" presId="urn:microsoft.com/office/officeart/2005/8/layout/vList4"/>
    <dgm:cxn modelId="{A5A5A8C2-2D83-48E0-B22B-90AA94D70DEB}" srcId="{26FF515B-446B-42E3-9ADE-97B49F45B2C3}" destId="{D815C00D-6508-463C-98FC-9DF5B740EBA5}" srcOrd="0" destOrd="0" parTransId="{A9495E71-3A50-49E7-BF3D-0BF9FBDC5792}" sibTransId="{560E554B-056D-42E3-8C96-F41C0CE089E1}"/>
    <dgm:cxn modelId="{538183BD-42AE-4B09-9B33-FF92AF663884}" srcId="{79B904A6-3577-4762-91D3-4D83D32C5355}" destId="{F7C2254D-FD81-4763-A1A1-F377503A5905}" srcOrd="0" destOrd="0" parTransId="{E43350B4-6B6C-4CD6-B265-333F433574E1}" sibTransId="{B45A1A7B-B24C-417C-AFA8-B5D3FF64C7EB}"/>
    <dgm:cxn modelId="{06D5CE30-52D6-4F39-AF62-A58B3D4C3EAA}" type="presOf" srcId="{133BF3E1-3D8D-424C-8400-7D3C2653C381}" destId="{CC2B8DF6-B456-443C-AAEC-45C57E491002}" srcOrd="1" destOrd="3" presId="urn:microsoft.com/office/officeart/2005/8/layout/vList4"/>
    <dgm:cxn modelId="{B5246B52-C25A-4EA7-9E25-DDEA4CA86E52}" srcId="{4D520F11-C9D6-4A05-95F3-A8D75663016D}" destId="{26FF515B-446B-42E3-9ADE-97B49F45B2C3}" srcOrd="1" destOrd="0" parTransId="{2862F427-5E46-4C1C-8200-58205C3EB990}" sibTransId="{6DA124BA-6133-44AA-BE4F-7A0A9495721A}"/>
    <dgm:cxn modelId="{21BE0C4E-C4D0-477B-A526-0BB442BFA75E}" type="presOf" srcId="{D815C00D-6508-463C-98FC-9DF5B740EBA5}" destId="{64BF21EE-3EB7-4DE6-93C4-D98A7DA17109}" srcOrd="0" destOrd="1" presId="urn:microsoft.com/office/officeart/2005/8/layout/vList4"/>
    <dgm:cxn modelId="{60FA7831-6095-444D-9492-48C938879E5E}" type="presOf" srcId="{79B904A6-3577-4762-91D3-4D83D32C5355}" destId="{CC2B8DF6-B456-443C-AAEC-45C57E491002}" srcOrd="1" destOrd="0" presId="urn:microsoft.com/office/officeart/2005/8/layout/vList4"/>
    <dgm:cxn modelId="{965A6B14-F6C6-499F-85BD-EA54ECBF1B27}" type="presOf" srcId="{AEE83D30-BDFA-438E-8C72-0B21590551EF}" destId="{B6B6B545-E7FD-4B72-965F-D71508CAD88B}" srcOrd="0" destOrd="1" presId="urn:microsoft.com/office/officeart/2005/8/layout/vList4"/>
    <dgm:cxn modelId="{FE0A42FD-F6C2-4CA7-B37D-AE552BB9C826}" srcId="{79B904A6-3577-4762-91D3-4D83D32C5355}" destId="{133BF3E1-3D8D-424C-8400-7D3C2653C381}" srcOrd="2" destOrd="0" parTransId="{88B63535-F846-447E-BE76-D17A215E4F00}" sibTransId="{2FFC8C7E-4AED-400D-B288-E466AE33C94E}"/>
    <dgm:cxn modelId="{E2E2B4E9-B8CE-48A0-9E93-8C2BBFC5AE0C}" type="presOf" srcId="{26FF515B-446B-42E3-9ADE-97B49F45B2C3}" destId="{64BF21EE-3EB7-4DE6-93C4-D98A7DA17109}" srcOrd="0" destOrd="0" presId="urn:microsoft.com/office/officeart/2005/8/layout/vList4"/>
    <dgm:cxn modelId="{96F20A33-44FD-4AAE-8D0E-23AD153DB64E}" srcId="{4D520F11-C9D6-4A05-95F3-A8D75663016D}" destId="{BA56157D-A384-4A88-86BD-9F3E8AFE5D28}" srcOrd="2" destOrd="0" parTransId="{D3965E90-D769-423B-932C-DF65A333E117}" sibTransId="{8F31D549-235C-4022-B3F5-BDFD929BE718}"/>
    <dgm:cxn modelId="{42D58CC9-5FA3-498A-B44A-DED6ECE4E85D}" srcId="{BA56157D-A384-4A88-86BD-9F3E8AFE5D28}" destId="{2EA6F6ED-BD15-40BC-8AC9-9D4BA3E72B96}" srcOrd="1" destOrd="0" parTransId="{151CAE45-7F4E-48CA-B1FE-7C67883DAE0C}" sibTransId="{DCB81360-3C0C-40ED-BDAB-A65A4DE994DD}"/>
    <dgm:cxn modelId="{CCE9BE00-60DD-4833-B46F-ADD23E0CA7A9}" type="presOf" srcId="{133BF3E1-3D8D-424C-8400-7D3C2653C381}" destId="{8D2A9F6C-980A-4E0A-A5B7-9BE03ECCD61A}" srcOrd="0" destOrd="3" presId="urn:microsoft.com/office/officeart/2005/8/layout/vList4"/>
    <dgm:cxn modelId="{867552B3-5519-4B25-A466-7181D1DE3D06}" srcId="{26FF515B-446B-42E3-9ADE-97B49F45B2C3}" destId="{83A74185-36AE-4B1B-9FA3-7F30A865C740}" srcOrd="2" destOrd="0" parTransId="{D0CC12F5-4C11-487C-8348-C1219196FA59}" sibTransId="{DB11ED82-2013-4587-BD09-8E047A5FA0A5}"/>
    <dgm:cxn modelId="{AA79CFE7-EB71-4DBB-BA49-F56FE76A58C5}" type="presOf" srcId="{6E5BE8C1-563F-4978-A78E-FACB1BFF7E7E}" destId="{64BF21EE-3EB7-4DE6-93C4-D98A7DA17109}" srcOrd="0" destOrd="2" presId="urn:microsoft.com/office/officeart/2005/8/layout/vList4"/>
    <dgm:cxn modelId="{A78191D7-A9BD-4115-895B-623CF9C02836}" type="presOf" srcId="{26FF515B-446B-42E3-9ADE-97B49F45B2C3}" destId="{29495B8D-E6E0-4BB4-96BA-B0CB29676692}" srcOrd="1" destOrd="0" presId="urn:microsoft.com/office/officeart/2005/8/layout/vList4"/>
    <dgm:cxn modelId="{A42B4598-31EA-49CA-B51A-AFB00B415963}" type="presOf" srcId="{79B904A6-3577-4762-91D3-4D83D32C5355}" destId="{8D2A9F6C-980A-4E0A-A5B7-9BE03ECCD61A}" srcOrd="0" destOrd="0" presId="urn:microsoft.com/office/officeart/2005/8/layout/vList4"/>
    <dgm:cxn modelId="{0D133510-28BF-4EAD-9500-A8FC3A8E8B89}" type="presOf" srcId="{4D520F11-C9D6-4A05-95F3-A8D75663016D}" destId="{BEB6632F-D375-44EA-85C0-5ED73999A409}" srcOrd="0" destOrd="0" presId="urn:microsoft.com/office/officeart/2005/8/layout/vList4"/>
    <dgm:cxn modelId="{EC261105-17E3-41BF-B7C1-6F25C0ACA117}" type="presOf" srcId="{D815C00D-6508-463C-98FC-9DF5B740EBA5}" destId="{29495B8D-E6E0-4BB4-96BA-B0CB29676692}" srcOrd="1" destOrd="1" presId="urn:microsoft.com/office/officeart/2005/8/layout/vList4"/>
    <dgm:cxn modelId="{02D547E1-7EB9-44B8-9359-D0F3C9BFA10D}" srcId="{BA56157D-A384-4A88-86BD-9F3E8AFE5D28}" destId="{AEE83D30-BDFA-438E-8C72-0B21590551EF}" srcOrd="0" destOrd="0" parTransId="{DD13D4C7-58AA-49C7-B2CA-6DD73DC871E6}" sibTransId="{25B08E2F-1BCC-46C8-AC62-CF85AD75EDD4}"/>
    <dgm:cxn modelId="{0D6A064C-2A31-4D55-A60F-B14697AB6C18}" type="presOf" srcId="{2EA6F6ED-BD15-40BC-8AC9-9D4BA3E72B96}" destId="{500CB1F9-197D-4575-8B64-E29D2BB047CA}" srcOrd="1" destOrd="2" presId="urn:microsoft.com/office/officeart/2005/8/layout/vList4"/>
    <dgm:cxn modelId="{3ED2782B-1DEE-4194-916B-91596527EF19}" srcId="{79B904A6-3577-4762-91D3-4D83D32C5355}" destId="{E641F0DA-084E-41B1-AC1C-A1D94484C9AC}" srcOrd="1" destOrd="0" parTransId="{B02F1C5C-78EB-4201-A433-E51D83EF0D22}" sibTransId="{32836C66-8217-4F23-9A52-0E6FD54477EB}"/>
    <dgm:cxn modelId="{871F2307-9C82-456F-B1E1-3473B1A98B6A}" type="presOf" srcId="{F7C2254D-FD81-4763-A1A1-F377503A5905}" destId="{8D2A9F6C-980A-4E0A-A5B7-9BE03ECCD61A}" srcOrd="0" destOrd="1" presId="urn:microsoft.com/office/officeart/2005/8/layout/vList4"/>
    <dgm:cxn modelId="{DC25CF58-6784-480B-8270-D1F258A65C60}" type="presOf" srcId="{6E5BE8C1-563F-4978-A78E-FACB1BFF7E7E}" destId="{29495B8D-E6E0-4BB4-96BA-B0CB29676692}" srcOrd="1" destOrd="2" presId="urn:microsoft.com/office/officeart/2005/8/layout/vList4"/>
    <dgm:cxn modelId="{B460D22C-D433-4915-B625-CB31289FD6AA}" type="presOf" srcId="{83A74185-36AE-4B1B-9FA3-7F30A865C740}" destId="{29495B8D-E6E0-4BB4-96BA-B0CB29676692}" srcOrd="1" destOrd="3" presId="urn:microsoft.com/office/officeart/2005/8/layout/vList4"/>
    <dgm:cxn modelId="{5F8F0A9F-B49B-4DEF-AB77-CCB2DF641A89}" type="presOf" srcId="{F7C2254D-FD81-4763-A1A1-F377503A5905}" destId="{CC2B8DF6-B456-443C-AAEC-45C57E491002}" srcOrd="1" destOrd="1" presId="urn:microsoft.com/office/officeart/2005/8/layout/vList4"/>
    <dgm:cxn modelId="{4EDCBD68-2791-4260-9B19-B965032630CD}" type="presOf" srcId="{BA56157D-A384-4A88-86BD-9F3E8AFE5D28}" destId="{B6B6B545-E7FD-4B72-965F-D71508CAD88B}" srcOrd="0" destOrd="0" presId="urn:microsoft.com/office/officeart/2005/8/layout/vList4"/>
    <dgm:cxn modelId="{EFF04578-9678-4A4C-9A46-29792A332A97}" type="presParOf" srcId="{BEB6632F-D375-44EA-85C0-5ED73999A409}" destId="{50ED5DF0-57BA-41C1-9342-21960DDAF171}" srcOrd="0" destOrd="0" presId="urn:microsoft.com/office/officeart/2005/8/layout/vList4"/>
    <dgm:cxn modelId="{B394623B-DE93-4799-BED6-7124502B655F}" type="presParOf" srcId="{50ED5DF0-57BA-41C1-9342-21960DDAF171}" destId="{8D2A9F6C-980A-4E0A-A5B7-9BE03ECCD61A}" srcOrd="0" destOrd="0" presId="urn:microsoft.com/office/officeart/2005/8/layout/vList4"/>
    <dgm:cxn modelId="{5F996A02-AB14-446D-9D5A-55CC8F999D35}" type="presParOf" srcId="{50ED5DF0-57BA-41C1-9342-21960DDAF171}" destId="{F4723855-CD89-4A72-BBD7-35A9AA9260F6}" srcOrd="1" destOrd="0" presId="urn:microsoft.com/office/officeart/2005/8/layout/vList4"/>
    <dgm:cxn modelId="{1F6491C5-9A45-4F58-92B0-E4412150463C}" type="presParOf" srcId="{50ED5DF0-57BA-41C1-9342-21960DDAF171}" destId="{CC2B8DF6-B456-443C-AAEC-45C57E491002}" srcOrd="2" destOrd="0" presId="urn:microsoft.com/office/officeart/2005/8/layout/vList4"/>
    <dgm:cxn modelId="{589C7F1C-B30A-4CC6-9907-B89FD57A9C56}" type="presParOf" srcId="{BEB6632F-D375-44EA-85C0-5ED73999A409}" destId="{57D09221-89C0-4335-82E7-1EDBCFF5ADEF}" srcOrd="1" destOrd="0" presId="urn:microsoft.com/office/officeart/2005/8/layout/vList4"/>
    <dgm:cxn modelId="{133A114C-97D5-46CB-BCF7-79445AD08EF1}" type="presParOf" srcId="{BEB6632F-D375-44EA-85C0-5ED73999A409}" destId="{CEBA9DCE-4971-4EC3-B9A8-3125859A3DEB}" srcOrd="2" destOrd="0" presId="urn:microsoft.com/office/officeart/2005/8/layout/vList4"/>
    <dgm:cxn modelId="{4F8DF9FF-B7EB-44CD-9F73-1A02CFEB3AB4}" type="presParOf" srcId="{CEBA9DCE-4971-4EC3-B9A8-3125859A3DEB}" destId="{64BF21EE-3EB7-4DE6-93C4-D98A7DA17109}" srcOrd="0" destOrd="0" presId="urn:microsoft.com/office/officeart/2005/8/layout/vList4"/>
    <dgm:cxn modelId="{95046D35-0CCA-4FE2-849E-B9B261C1FEBE}" type="presParOf" srcId="{CEBA9DCE-4971-4EC3-B9A8-3125859A3DEB}" destId="{0588A98F-F648-4BDD-AD69-F58BC3713A39}" srcOrd="1" destOrd="0" presId="urn:microsoft.com/office/officeart/2005/8/layout/vList4"/>
    <dgm:cxn modelId="{976EB566-8FB3-4654-ABF2-5C5C41F3498C}" type="presParOf" srcId="{CEBA9DCE-4971-4EC3-B9A8-3125859A3DEB}" destId="{29495B8D-E6E0-4BB4-96BA-B0CB29676692}" srcOrd="2" destOrd="0" presId="urn:microsoft.com/office/officeart/2005/8/layout/vList4"/>
    <dgm:cxn modelId="{8682AF00-E627-403D-8701-E71B453B5CA1}" type="presParOf" srcId="{BEB6632F-D375-44EA-85C0-5ED73999A409}" destId="{5E61A718-EA6B-4BC3-9FBD-80491E7CE990}" srcOrd="3" destOrd="0" presId="urn:microsoft.com/office/officeart/2005/8/layout/vList4"/>
    <dgm:cxn modelId="{13CFA43A-8E9A-4B06-98CD-A19A5850C287}" type="presParOf" srcId="{BEB6632F-D375-44EA-85C0-5ED73999A409}" destId="{83AA722E-F11C-4C5D-AE14-9462D5707497}" srcOrd="4" destOrd="0" presId="urn:microsoft.com/office/officeart/2005/8/layout/vList4"/>
    <dgm:cxn modelId="{D8696C07-4156-498D-9FBD-43F98AF6EC09}" type="presParOf" srcId="{83AA722E-F11C-4C5D-AE14-9462D5707497}" destId="{B6B6B545-E7FD-4B72-965F-D71508CAD88B}" srcOrd="0" destOrd="0" presId="urn:microsoft.com/office/officeart/2005/8/layout/vList4"/>
    <dgm:cxn modelId="{49F28371-4D3B-45AD-BA37-95D08D236850}" type="presParOf" srcId="{83AA722E-F11C-4C5D-AE14-9462D5707497}" destId="{037245BA-8604-4FAB-B14C-9F0F7BE97E09}" srcOrd="1" destOrd="0" presId="urn:microsoft.com/office/officeart/2005/8/layout/vList4"/>
    <dgm:cxn modelId="{C00FDB19-7DEA-4C53-B99D-E412665DB6DA}" type="presParOf" srcId="{83AA722E-F11C-4C5D-AE14-9462D5707497}" destId="{500CB1F9-197D-4575-8B64-E29D2BB047C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D020BB-7082-4FB5-96BE-E8B4234F708D}" type="doc">
      <dgm:prSet loTypeId="urn:diagrams.loki3.com/BracketList+Icon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S"/>
        </a:p>
      </dgm:t>
    </dgm:pt>
    <dgm:pt modelId="{A9221621-86A8-4478-BCBB-5B21A6521ACB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S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Energía metabolizable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es-E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Expresa el valor energético que puede ser aprovechado por el animal para cumplir con todos sus procesos metabólicos.</a:t>
          </a:r>
          <a:endParaRPr lang="es-E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DC89D5-736F-431D-A61E-085426522814}" type="parTrans" cxnId="{05BBCECC-85E8-410C-A7B7-49466D45EF9E}">
      <dgm:prSet/>
      <dgm:spPr/>
      <dgm:t>
        <a:bodyPr/>
        <a:lstStyle/>
        <a:p>
          <a:endParaRPr lang="es-ES"/>
        </a:p>
      </dgm:t>
    </dgm:pt>
    <dgm:pt modelId="{427CAF8F-BEDD-4DDC-B341-51FA6282A1CD}" type="sibTrans" cxnId="{05BBCECC-85E8-410C-A7B7-49466D45EF9E}">
      <dgm:prSet/>
      <dgm:spPr/>
      <dgm:t>
        <a:bodyPr/>
        <a:lstStyle/>
        <a:p>
          <a:endParaRPr lang="es-ES"/>
        </a:p>
      </dgm:t>
    </dgm:pt>
    <dgm:pt modelId="{77978ADD-56F5-4CEF-935B-7075B0744411}">
      <dgm:prSet phldrT="[Texto]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ES" noProof="0" dirty="0" smtClean="0">
              <a:latin typeface="Times New Roman" pitchFamily="18" charset="0"/>
              <a:cs typeface="Times New Roman" pitchFamily="18" charset="0"/>
            </a:rPr>
            <a:t>Digestibilidad in situ</a:t>
          </a:r>
          <a:endParaRPr lang="es-ES" noProof="0" dirty="0">
            <a:latin typeface="Times New Roman" pitchFamily="18" charset="0"/>
            <a:cs typeface="Times New Roman" pitchFamily="18" charset="0"/>
          </a:endParaRPr>
        </a:p>
      </dgm:t>
    </dgm:pt>
    <dgm:pt modelId="{B69A739F-B29C-4BB8-A293-62E19A27B2F3}" type="parTrans" cxnId="{90F1F37B-BF04-4258-8DB1-25BD512076A1}">
      <dgm:prSet/>
      <dgm:spPr/>
      <dgm:t>
        <a:bodyPr/>
        <a:lstStyle/>
        <a:p>
          <a:endParaRPr lang="es-ES"/>
        </a:p>
      </dgm:t>
    </dgm:pt>
    <dgm:pt modelId="{304CDC64-7322-4ABE-8C50-E3962286698D}" type="sibTrans" cxnId="{90F1F37B-BF04-4258-8DB1-25BD512076A1}">
      <dgm:prSet/>
      <dgm:spPr/>
      <dgm:t>
        <a:bodyPr/>
        <a:lstStyle/>
        <a:p>
          <a:endParaRPr lang="es-ES"/>
        </a:p>
      </dgm:t>
    </dgm:pt>
    <dgm:pt modelId="{6626CC2F-01BC-4F0D-B871-5CDD55E1209B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Permite evaluar la degradabilidad de cierto material en el rumen de un bovino.</a:t>
          </a:r>
          <a:endParaRPr lang="es-E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5E8DBE-EDA7-4935-BFA8-FB168FC311F1}" type="parTrans" cxnId="{4E87EA1E-DF35-4F42-A8BD-F6A358E531B3}">
      <dgm:prSet/>
      <dgm:spPr/>
      <dgm:t>
        <a:bodyPr/>
        <a:lstStyle/>
        <a:p>
          <a:endParaRPr lang="es-ES"/>
        </a:p>
      </dgm:t>
    </dgm:pt>
    <dgm:pt modelId="{C44E58F7-B652-496B-876F-A0E7B1EDD4EC}" type="sibTrans" cxnId="{4E87EA1E-DF35-4F42-A8BD-F6A358E531B3}">
      <dgm:prSet/>
      <dgm:spPr/>
      <dgm:t>
        <a:bodyPr/>
        <a:lstStyle/>
        <a:p>
          <a:endParaRPr lang="es-ES"/>
        </a:p>
      </dgm:t>
    </dgm:pt>
    <dgm:pt modelId="{C05D5855-4E01-4539-9604-C861D5488481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Esta técnica ha sido de gran importancia para la nutrición de rumiantes y permite estudiar la relación entre el consumo y la degradabilidad del forraje</a:t>
          </a:r>
          <a:endParaRPr lang="es-E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595EF5-8B67-4F4D-B91C-BFB88A561CA1}" type="parTrans" cxnId="{6ADCA43D-4228-4FDB-A17F-2208E2BC7626}">
      <dgm:prSet/>
      <dgm:spPr/>
      <dgm:t>
        <a:bodyPr/>
        <a:lstStyle/>
        <a:p>
          <a:endParaRPr lang="es-ES"/>
        </a:p>
      </dgm:t>
    </dgm:pt>
    <dgm:pt modelId="{F2266FE4-A180-4CFE-BC46-D4AE91D1B928}" type="sibTrans" cxnId="{6ADCA43D-4228-4FDB-A17F-2208E2BC7626}">
      <dgm:prSet/>
      <dgm:spPr/>
      <dgm:t>
        <a:bodyPr/>
        <a:lstStyle/>
        <a:p>
          <a:endParaRPr lang="es-ES"/>
        </a:p>
      </dgm:t>
    </dgm:pt>
    <dgm:pt modelId="{AC18889A-AA81-4486-A72A-DFD37DCF3554}">
      <dgm:prSet phldrT="[Texto]"/>
      <dgm:spPr/>
      <dgm:t>
        <a:bodyPr/>
        <a:lstStyle/>
        <a:p>
          <a:endParaRPr lang="es-ES" noProof="0" dirty="0">
            <a:latin typeface="Times New Roman" pitchFamily="18" charset="0"/>
            <a:cs typeface="Times New Roman" pitchFamily="18" charset="0"/>
          </a:endParaRPr>
        </a:p>
      </dgm:t>
    </dgm:pt>
    <dgm:pt modelId="{4DC6FC08-9E96-42E2-9982-DF5C6D8D406B}" type="parTrans" cxnId="{951B0BD5-AA46-4002-BE9D-C511026B95DA}">
      <dgm:prSet/>
      <dgm:spPr/>
      <dgm:t>
        <a:bodyPr/>
        <a:lstStyle/>
        <a:p>
          <a:endParaRPr lang="es-ES"/>
        </a:p>
      </dgm:t>
    </dgm:pt>
    <dgm:pt modelId="{D3E60F44-FC37-453C-9E7A-BFA06E9AD7A7}" type="sibTrans" cxnId="{951B0BD5-AA46-4002-BE9D-C511026B95DA}">
      <dgm:prSet/>
      <dgm:spPr/>
      <dgm:t>
        <a:bodyPr/>
        <a:lstStyle/>
        <a:p>
          <a:endParaRPr lang="es-ES"/>
        </a:p>
      </dgm:t>
    </dgm:pt>
    <dgm:pt modelId="{1F0A21F2-1117-47B7-873C-EEB3B76A3A4F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S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Proteína:</a:t>
          </a:r>
          <a:r>
            <a:rPr lang="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</a:t>
          </a:r>
          <a:r>
            <a:rPr lang="es-E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os forrajes con un porcentaje mínimo de 6% de proteína </a:t>
          </a:r>
          <a:r>
            <a:rPr lang="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pueden ser digeridos normalmente por los microorganismos de los rumiantes.</a:t>
          </a:r>
          <a:endParaRPr lang="es-ES" noProof="0" dirty="0">
            <a:latin typeface="Times New Roman" pitchFamily="18" charset="0"/>
            <a:cs typeface="Times New Roman" pitchFamily="18" charset="0"/>
          </a:endParaRPr>
        </a:p>
      </dgm:t>
    </dgm:pt>
    <dgm:pt modelId="{4AD28FF4-F800-4A43-B65B-440A38233AA8}" type="parTrans" cxnId="{89692773-5B58-4E02-9A81-F7956AFB9475}">
      <dgm:prSet/>
      <dgm:spPr/>
      <dgm:t>
        <a:bodyPr/>
        <a:lstStyle/>
        <a:p>
          <a:endParaRPr lang="es-ES"/>
        </a:p>
      </dgm:t>
    </dgm:pt>
    <dgm:pt modelId="{4179E520-C44D-4A5F-98A5-E9F4BD17761B}" type="sibTrans" cxnId="{89692773-5B58-4E02-9A81-F7956AFB9475}">
      <dgm:prSet/>
      <dgm:spPr/>
      <dgm:t>
        <a:bodyPr/>
        <a:lstStyle/>
        <a:p>
          <a:endParaRPr lang="es-ES"/>
        </a:p>
      </dgm:t>
    </dgm:pt>
    <dgm:pt modelId="{1929F6D5-BA9E-446C-8969-420CF5C280E5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S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Fibra: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El contenido de fibra en las pasturas es importante para la fermentación de nutrientes</a:t>
          </a:r>
          <a:endParaRPr lang="es-ES" noProof="0" dirty="0">
            <a:latin typeface="Times New Roman" pitchFamily="18" charset="0"/>
            <a:cs typeface="Times New Roman" pitchFamily="18" charset="0"/>
          </a:endParaRPr>
        </a:p>
      </dgm:t>
    </dgm:pt>
    <dgm:pt modelId="{4C4D921E-2582-4432-B664-48CC98D0B55C}" type="parTrans" cxnId="{1E85FAB0-3F97-49C7-9696-FB310D2AA947}">
      <dgm:prSet/>
      <dgm:spPr/>
      <dgm:t>
        <a:bodyPr/>
        <a:lstStyle/>
        <a:p>
          <a:endParaRPr lang="es-ES"/>
        </a:p>
      </dgm:t>
    </dgm:pt>
    <dgm:pt modelId="{E2230D0D-781D-410A-85AE-B11B0A90CF4B}" type="sibTrans" cxnId="{1E85FAB0-3F97-49C7-9696-FB310D2AA947}">
      <dgm:prSet/>
      <dgm:spPr/>
      <dgm:t>
        <a:bodyPr/>
        <a:lstStyle/>
        <a:p>
          <a:endParaRPr lang="es-ES"/>
        </a:p>
      </dgm:t>
    </dgm:pt>
    <dgm:pt modelId="{14EBD208-B4B5-4A80-9262-92F9DDE64AB4}">
      <dgm:prSet phldrT="[Texto]"/>
      <dgm:spPr/>
      <dgm:t>
        <a:bodyPr/>
        <a:lstStyle/>
        <a:p>
          <a:endParaRPr lang="es-ES" noProof="0" dirty="0">
            <a:latin typeface="Times New Roman" pitchFamily="18" charset="0"/>
            <a:cs typeface="Times New Roman" pitchFamily="18" charset="0"/>
          </a:endParaRPr>
        </a:p>
      </dgm:t>
    </dgm:pt>
    <dgm:pt modelId="{2AEFB012-2D45-4CD4-B865-D20CA2C7AB96}" type="parTrans" cxnId="{CE0709EE-F914-4476-9173-70E3263632E7}">
      <dgm:prSet/>
      <dgm:spPr/>
      <dgm:t>
        <a:bodyPr/>
        <a:lstStyle/>
        <a:p>
          <a:endParaRPr lang="es-ES"/>
        </a:p>
      </dgm:t>
    </dgm:pt>
    <dgm:pt modelId="{40CFB04E-2DFC-4FB4-A505-6B2E2B236EFB}" type="sibTrans" cxnId="{CE0709EE-F914-4476-9173-70E3263632E7}">
      <dgm:prSet/>
      <dgm:spPr/>
      <dgm:t>
        <a:bodyPr/>
        <a:lstStyle/>
        <a:p>
          <a:endParaRPr lang="es-ES"/>
        </a:p>
      </dgm:t>
    </dgm:pt>
    <dgm:pt modelId="{D1EA6B3C-024D-453D-B724-3158DA29AB1E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S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Ceniza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L</a:t>
          </a:r>
          <a:r>
            <a:rPr lang="es-E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 ceniza determina la calidad de un alimento por los minerales presentes en el mismo </a:t>
          </a:r>
          <a:endParaRPr lang="es-E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78D72E-D97D-4609-8850-63C343F43015}" type="parTrans" cxnId="{031572DD-21B2-48AA-81D7-D9AA530A0D4A}">
      <dgm:prSet/>
      <dgm:spPr/>
      <dgm:t>
        <a:bodyPr/>
        <a:lstStyle/>
        <a:p>
          <a:endParaRPr lang="es-ES"/>
        </a:p>
      </dgm:t>
    </dgm:pt>
    <dgm:pt modelId="{E28BB93E-03DF-4684-A911-9C20A33DF8E9}" type="sibTrans" cxnId="{031572DD-21B2-48AA-81D7-D9AA530A0D4A}">
      <dgm:prSet/>
      <dgm:spPr/>
      <dgm:t>
        <a:bodyPr/>
        <a:lstStyle/>
        <a:p>
          <a:endParaRPr lang="es-ES"/>
        </a:p>
      </dgm:t>
    </dgm:pt>
    <dgm:pt modelId="{55F99A0B-2741-4304-B483-7A240E1640F4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S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Grasa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es-E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La grasa es parte de la fuente de energía para el animal junto con los carbohidratos</a:t>
          </a:r>
          <a:endParaRPr lang="es-E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32C4E9-F1D2-4ADF-B25C-7B74D0BCED10}" type="parTrans" cxnId="{BDFEEA57-65AD-43EF-8AFB-20FC921AEA1D}">
      <dgm:prSet/>
      <dgm:spPr/>
      <dgm:t>
        <a:bodyPr/>
        <a:lstStyle/>
        <a:p>
          <a:endParaRPr lang="es-ES"/>
        </a:p>
      </dgm:t>
    </dgm:pt>
    <dgm:pt modelId="{2BFCF9BA-D6D1-4835-8371-D314BBCD61EE}" type="sibTrans" cxnId="{BDFEEA57-65AD-43EF-8AFB-20FC921AEA1D}">
      <dgm:prSet/>
      <dgm:spPr/>
      <dgm:t>
        <a:bodyPr/>
        <a:lstStyle/>
        <a:p>
          <a:endParaRPr lang="es-ES"/>
        </a:p>
      </dgm:t>
    </dgm:pt>
    <dgm:pt modelId="{A86E6C7B-4E07-4C32-AADD-320546FD8EAD}">
      <dgm:prSet phldrT="[Texto]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s-E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548B7E-2258-45AC-A4C4-8C2A451AACA7}" type="parTrans" cxnId="{297F52A0-F59D-4EB7-8860-A9369AEDBA06}">
      <dgm:prSet/>
      <dgm:spPr/>
      <dgm:t>
        <a:bodyPr/>
        <a:lstStyle/>
        <a:p>
          <a:endParaRPr lang="es-ES"/>
        </a:p>
      </dgm:t>
    </dgm:pt>
    <dgm:pt modelId="{EF068AE1-1666-4E54-8D5A-5AC4AB7E5F7A}" type="sibTrans" cxnId="{297F52A0-F59D-4EB7-8860-A9369AEDBA06}">
      <dgm:prSet/>
      <dgm:spPr/>
      <dgm:t>
        <a:bodyPr/>
        <a:lstStyle/>
        <a:p>
          <a:endParaRPr lang="es-ES"/>
        </a:p>
      </dgm:t>
    </dgm:pt>
    <dgm:pt modelId="{5409E428-BCCA-4499-99F0-5C69904DC1AA}">
      <dgm:prSet phldrT="[Texto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Valor nutritivo</a:t>
          </a:r>
          <a:endParaRPr lang="es-E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0FA150-1DA4-43BE-A16D-BC1E6C0DCDB9}" type="parTrans" cxnId="{60A35783-BB06-4BB4-8D75-62481306EF8B}">
      <dgm:prSet/>
      <dgm:spPr/>
      <dgm:t>
        <a:bodyPr/>
        <a:lstStyle/>
        <a:p>
          <a:endParaRPr lang="es-ES"/>
        </a:p>
      </dgm:t>
    </dgm:pt>
    <dgm:pt modelId="{6D389E8A-DCDC-4B26-9625-154F6FCFD62E}" type="sibTrans" cxnId="{60A35783-BB06-4BB4-8D75-62481306EF8B}">
      <dgm:prSet/>
      <dgm:spPr/>
      <dgm:t>
        <a:bodyPr/>
        <a:lstStyle/>
        <a:p>
          <a:endParaRPr lang="es-ES"/>
        </a:p>
      </dgm:t>
    </dgm:pt>
    <dgm:pt modelId="{6A6C36C1-4C02-4A93-8013-34EA0D33FC58}">
      <dgm:prSet phldrT="[Texto]"/>
      <dgm:spPr/>
      <dgm:t>
        <a:bodyPr/>
        <a:lstStyle/>
        <a:p>
          <a:endParaRPr lang="es-ES" noProof="0" dirty="0">
            <a:latin typeface="Times New Roman" pitchFamily="18" charset="0"/>
            <a:cs typeface="Times New Roman" pitchFamily="18" charset="0"/>
          </a:endParaRPr>
        </a:p>
      </dgm:t>
    </dgm:pt>
    <dgm:pt modelId="{DF8AAD48-EB53-4E96-A827-C1F6290C0296}" type="sibTrans" cxnId="{619C2F58-887A-468B-8D53-812914F2152F}">
      <dgm:prSet/>
      <dgm:spPr/>
      <dgm:t>
        <a:bodyPr/>
        <a:lstStyle/>
        <a:p>
          <a:endParaRPr lang="es-ES"/>
        </a:p>
      </dgm:t>
    </dgm:pt>
    <dgm:pt modelId="{8C9E0FEF-F3CF-4D1C-8ABD-358FFECB3D11}" type="parTrans" cxnId="{619C2F58-887A-468B-8D53-812914F2152F}">
      <dgm:prSet/>
      <dgm:spPr/>
      <dgm:t>
        <a:bodyPr/>
        <a:lstStyle/>
        <a:p>
          <a:endParaRPr lang="es-ES"/>
        </a:p>
      </dgm:t>
    </dgm:pt>
    <dgm:pt modelId="{FC71E944-17BA-477A-99FE-29539AD5562A}" type="pres">
      <dgm:prSet presAssocID="{F2D020BB-7082-4FB5-96BE-E8B4234F70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205939B-CDDD-4703-B05D-35708D9B28A9}" type="pres">
      <dgm:prSet presAssocID="{6A6C36C1-4C02-4A93-8013-34EA0D33FC58}" presName="linNode" presStyleCnt="0"/>
      <dgm:spPr/>
    </dgm:pt>
    <dgm:pt modelId="{2D39ECD8-5AE2-448F-B820-08054CA13E49}" type="pres">
      <dgm:prSet presAssocID="{6A6C36C1-4C02-4A93-8013-34EA0D33FC58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26CDD6-296E-45EC-A20D-C57549C80590}" type="pres">
      <dgm:prSet presAssocID="{6A6C36C1-4C02-4A93-8013-34EA0D33FC58}" presName="bracket" presStyleLbl="parChTrans1D1" presStyleIdx="0" presStyleCnt="6"/>
      <dgm:spPr>
        <a:ln>
          <a:solidFill>
            <a:schemeClr val="bg1"/>
          </a:solidFill>
        </a:ln>
      </dgm:spPr>
      <dgm:t>
        <a:bodyPr/>
        <a:lstStyle/>
        <a:p>
          <a:endParaRPr lang="es-ES"/>
        </a:p>
      </dgm:t>
    </dgm:pt>
    <dgm:pt modelId="{CD94E8E7-5E5B-4C8C-8607-99A7AFFB626D}" type="pres">
      <dgm:prSet presAssocID="{6A6C36C1-4C02-4A93-8013-34EA0D33FC58}" presName="spH" presStyleCnt="0"/>
      <dgm:spPr/>
    </dgm:pt>
    <dgm:pt modelId="{2B5816EF-C297-4120-9D7C-98F624E7D1E1}" type="pres">
      <dgm:prSet presAssocID="{6A6C36C1-4C02-4A93-8013-34EA0D33FC58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260CA4-7CE6-4897-B86C-FF0D772C12FD}" type="pres">
      <dgm:prSet presAssocID="{DF8AAD48-EB53-4E96-A827-C1F6290C0296}" presName="spV" presStyleCnt="0"/>
      <dgm:spPr/>
    </dgm:pt>
    <dgm:pt modelId="{C818173B-3AEC-4165-B1EF-0EBC0B50390A}" type="pres">
      <dgm:prSet presAssocID="{14EBD208-B4B5-4A80-9262-92F9DDE64AB4}" presName="linNode" presStyleCnt="0"/>
      <dgm:spPr/>
    </dgm:pt>
    <dgm:pt modelId="{273BD9E0-7764-4AE6-964A-6263DAA647AD}" type="pres">
      <dgm:prSet presAssocID="{14EBD208-B4B5-4A80-9262-92F9DDE64AB4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466D41-6AFB-43F4-8D62-ADDCD742C69C}" type="pres">
      <dgm:prSet presAssocID="{14EBD208-B4B5-4A80-9262-92F9DDE64AB4}" presName="bracket" presStyleLbl="parChTrans1D1" presStyleIdx="1" presStyleCnt="6"/>
      <dgm:spPr>
        <a:ln>
          <a:solidFill>
            <a:schemeClr val="bg1"/>
          </a:solidFill>
        </a:ln>
      </dgm:spPr>
      <dgm:t>
        <a:bodyPr/>
        <a:lstStyle/>
        <a:p>
          <a:endParaRPr lang="es-ES"/>
        </a:p>
      </dgm:t>
    </dgm:pt>
    <dgm:pt modelId="{257E1C30-4607-4D72-87AC-9F1959E20720}" type="pres">
      <dgm:prSet presAssocID="{14EBD208-B4B5-4A80-9262-92F9DDE64AB4}" presName="spH" presStyleCnt="0"/>
      <dgm:spPr/>
    </dgm:pt>
    <dgm:pt modelId="{A386BE30-C2A3-47B2-9309-297DD2DD9826}" type="pres">
      <dgm:prSet presAssocID="{14EBD208-B4B5-4A80-9262-92F9DDE64AB4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736B01-975A-4BD3-958F-4BF9A7279B45}" type="pres">
      <dgm:prSet presAssocID="{40CFB04E-2DFC-4FB4-A505-6B2E2B236EFB}" presName="spV" presStyleCnt="0"/>
      <dgm:spPr/>
    </dgm:pt>
    <dgm:pt modelId="{FF0C3D50-C01F-4017-8C6E-F57753F26303}" type="pres">
      <dgm:prSet presAssocID="{AC18889A-AA81-4486-A72A-DFD37DCF3554}" presName="linNode" presStyleCnt="0"/>
      <dgm:spPr/>
    </dgm:pt>
    <dgm:pt modelId="{BF572905-410A-448D-8DE1-EE79A4979CBD}" type="pres">
      <dgm:prSet presAssocID="{AC18889A-AA81-4486-A72A-DFD37DCF3554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D9F5B2-4143-4806-9A40-401794261379}" type="pres">
      <dgm:prSet presAssocID="{AC18889A-AA81-4486-A72A-DFD37DCF3554}" presName="bracket" presStyleLbl="parChTrans1D1" presStyleIdx="2" presStyleCnt="6"/>
      <dgm:spPr>
        <a:ln>
          <a:solidFill>
            <a:schemeClr val="bg1"/>
          </a:solidFill>
        </a:ln>
      </dgm:spPr>
      <dgm:t>
        <a:bodyPr/>
        <a:lstStyle/>
        <a:p>
          <a:endParaRPr lang="es-ES"/>
        </a:p>
      </dgm:t>
    </dgm:pt>
    <dgm:pt modelId="{4CE51098-0AAF-493A-BFE4-2F1369D8A3C1}" type="pres">
      <dgm:prSet presAssocID="{AC18889A-AA81-4486-A72A-DFD37DCF3554}" presName="spH" presStyleCnt="0"/>
      <dgm:spPr/>
    </dgm:pt>
    <dgm:pt modelId="{14729CA4-F686-48B8-9B2E-A8058BD1528C}" type="pres">
      <dgm:prSet presAssocID="{AC18889A-AA81-4486-A72A-DFD37DCF3554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898227-78DA-4C7D-B4C2-77D803160A9D}" type="pres">
      <dgm:prSet presAssocID="{D3E60F44-FC37-453C-9E7A-BFA06E9AD7A7}" presName="spV" presStyleCnt="0"/>
      <dgm:spPr/>
    </dgm:pt>
    <dgm:pt modelId="{78568A34-80B4-4A7F-A078-209527D4DB27}" type="pres">
      <dgm:prSet presAssocID="{5409E428-BCCA-4499-99F0-5C69904DC1AA}" presName="linNode" presStyleCnt="0"/>
      <dgm:spPr/>
    </dgm:pt>
    <dgm:pt modelId="{2C1A76DE-D10C-4713-B021-2DA0899E4F2D}" type="pres">
      <dgm:prSet presAssocID="{5409E428-BCCA-4499-99F0-5C69904DC1AA}" presName="parTx" presStyleLbl="revTx" presStyleIdx="3" presStyleCnt="6" custScaleX="72195" custLinFactY="-29144" custLinFactNeighborX="-75968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1D60F1-5F11-4091-BFC4-052279081184}" type="pres">
      <dgm:prSet presAssocID="{5409E428-BCCA-4499-99F0-5C69904DC1AA}" presName="bracket" presStyleLbl="parChTrans1D1" presStyleIdx="3" presStyleCnt="6" custLinFactX="94982" custLinFactNeighborX="100000"/>
      <dgm:spPr>
        <a:ln>
          <a:solidFill>
            <a:schemeClr val="bg1"/>
          </a:solidFill>
        </a:ln>
      </dgm:spPr>
      <dgm:t>
        <a:bodyPr/>
        <a:lstStyle/>
        <a:p>
          <a:endParaRPr lang="es-ES"/>
        </a:p>
      </dgm:t>
    </dgm:pt>
    <dgm:pt modelId="{A367F416-4F38-44E8-B706-B431959BA00D}" type="pres">
      <dgm:prSet presAssocID="{5409E428-BCCA-4499-99F0-5C69904DC1AA}" presName="spH" presStyleCnt="0"/>
      <dgm:spPr/>
    </dgm:pt>
    <dgm:pt modelId="{C894F3EB-B396-42C0-97DF-F334FCBE8E51}" type="pres">
      <dgm:prSet presAssocID="{5409E428-BCCA-4499-99F0-5C69904DC1AA}" presName="desTx" presStyleLbl="node1" presStyleIdx="3" presStyleCnt="6" custLinFactX="6984" custLinFactNeighborX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4E4AC6-D7B2-4770-8193-33E6DBD7BDB9}" type="pres">
      <dgm:prSet presAssocID="{6D389E8A-DCDC-4B26-9625-154F6FCFD62E}" presName="spV" presStyleCnt="0"/>
      <dgm:spPr/>
    </dgm:pt>
    <dgm:pt modelId="{B7F3D3F0-2655-4643-8504-4824400F9BBC}" type="pres">
      <dgm:prSet presAssocID="{A86E6C7B-4E07-4C32-AADD-320546FD8EAD}" presName="linNode" presStyleCnt="0"/>
      <dgm:spPr/>
    </dgm:pt>
    <dgm:pt modelId="{8291CBC5-4F32-429E-AF2A-88B6669C55F3}" type="pres">
      <dgm:prSet presAssocID="{A86E6C7B-4E07-4C32-AADD-320546FD8EAD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D8F588-9C11-494E-ABFE-79929967C15D}" type="pres">
      <dgm:prSet presAssocID="{A86E6C7B-4E07-4C32-AADD-320546FD8EAD}" presName="bracket" presStyleLbl="parChTrans1D1" presStyleIdx="4" presStyleCnt="6"/>
      <dgm:spPr>
        <a:ln>
          <a:solidFill>
            <a:schemeClr val="bg1"/>
          </a:solidFill>
        </a:ln>
      </dgm:spPr>
      <dgm:t>
        <a:bodyPr/>
        <a:lstStyle/>
        <a:p>
          <a:endParaRPr lang="es-ES"/>
        </a:p>
      </dgm:t>
    </dgm:pt>
    <dgm:pt modelId="{DF66B00A-F44F-4880-8919-8415E521BC25}" type="pres">
      <dgm:prSet presAssocID="{A86E6C7B-4E07-4C32-AADD-320546FD8EAD}" presName="spH" presStyleCnt="0"/>
      <dgm:spPr/>
    </dgm:pt>
    <dgm:pt modelId="{C88AFA74-77AE-45F4-A3EC-B4EC7D2BB293}" type="pres">
      <dgm:prSet presAssocID="{A86E6C7B-4E07-4C32-AADD-320546FD8EAD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5CC133-D566-454A-9179-B918B390A981}" type="pres">
      <dgm:prSet presAssocID="{EF068AE1-1666-4E54-8D5A-5AC4AB7E5F7A}" presName="spV" presStyleCnt="0"/>
      <dgm:spPr/>
    </dgm:pt>
    <dgm:pt modelId="{A7FE3051-1199-448A-872A-99163749FBA9}" type="pres">
      <dgm:prSet presAssocID="{77978ADD-56F5-4CEF-935B-7075B0744411}" presName="linNode" presStyleCnt="0"/>
      <dgm:spPr/>
    </dgm:pt>
    <dgm:pt modelId="{3E973563-5D60-4743-B93E-F650FB53FA7B}" type="pres">
      <dgm:prSet presAssocID="{77978ADD-56F5-4CEF-935B-7075B0744411}" presName="parTx" presStyleLbl="revTx" presStyleIdx="5" presStyleCnt="6" custScaleX="6451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F9BBB4-64B7-4AB2-93F5-D2093982EB6F}" type="pres">
      <dgm:prSet presAssocID="{77978ADD-56F5-4CEF-935B-7075B0744411}" presName="bracket" presStyleLbl="parChTrans1D1" presStyleIdx="5" presStyleCnt="6" custLinFactX="75369" custLinFactNeighborX="100000" custLinFactNeighborY="2066"/>
      <dgm:spPr/>
    </dgm:pt>
    <dgm:pt modelId="{A3A8999E-9E5B-49CA-B60B-BD09E058D8E8}" type="pres">
      <dgm:prSet presAssocID="{77978ADD-56F5-4CEF-935B-7075B0744411}" presName="spH" presStyleCnt="0"/>
      <dgm:spPr/>
    </dgm:pt>
    <dgm:pt modelId="{758DFF03-2579-4E76-A088-D8C8652DD473}" type="pres">
      <dgm:prSet presAssocID="{77978ADD-56F5-4CEF-935B-7075B0744411}" presName="desTx" presStyleLbl="node1" presStyleIdx="5" presStyleCnt="6" custLinFactX="10591" custLinFactNeighborX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020D1D5-FC59-4DC7-BDD4-45C45C483196}" type="presOf" srcId="{A9221621-86A8-4478-BCBB-5B21A6521ACB}" destId="{C88AFA74-77AE-45F4-A3EC-B4EC7D2BB293}" srcOrd="0" destOrd="0" presId="urn:diagrams.loki3.com/BracketList+Icon"/>
    <dgm:cxn modelId="{09508F87-5683-450F-8FD2-C57F11503333}" type="presOf" srcId="{C05D5855-4E01-4539-9604-C861D5488481}" destId="{758DFF03-2579-4E76-A088-D8C8652DD473}" srcOrd="0" destOrd="1" presId="urn:diagrams.loki3.com/BracketList+Icon"/>
    <dgm:cxn modelId="{619C2F58-887A-468B-8D53-812914F2152F}" srcId="{F2D020BB-7082-4FB5-96BE-E8B4234F708D}" destId="{6A6C36C1-4C02-4A93-8013-34EA0D33FC58}" srcOrd="0" destOrd="0" parTransId="{8C9E0FEF-F3CF-4D1C-8ABD-358FFECB3D11}" sibTransId="{DF8AAD48-EB53-4E96-A827-C1F6290C0296}"/>
    <dgm:cxn modelId="{1323FB0D-9F81-4638-A7DD-C2642EB2687C}" type="presOf" srcId="{14EBD208-B4B5-4A80-9262-92F9DDE64AB4}" destId="{273BD9E0-7764-4AE6-964A-6263DAA647AD}" srcOrd="0" destOrd="0" presId="urn:diagrams.loki3.com/BracketList+Icon"/>
    <dgm:cxn modelId="{89F40070-6C54-4DCA-9DBD-344D8A3D3E1D}" type="presOf" srcId="{77978ADD-56F5-4CEF-935B-7075B0744411}" destId="{3E973563-5D60-4743-B93E-F650FB53FA7B}" srcOrd="0" destOrd="0" presId="urn:diagrams.loki3.com/BracketList+Icon"/>
    <dgm:cxn modelId="{FD6DCB57-CDF4-4463-BF43-5EF4B7A2D2D7}" type="presOf" srcId="{1929F6D5-BA9E-446C-8969-420CF5C280E5}" destId="{A386BE30-C2A3-47B2-9309-297DD2DD9826}" srcOrd="0" destOrd="0" presId="urn:diagrams.loki3.com/BracketList+Icon"/>
    <dgm:cxn modelId="{60F0C244-300C-482D-8FEE-8AB2AB700065}" type="presOf" srcId="{AC18889A-AA81-4486-A72A-DFD37DCF3554}" destId="{BF572905-410A-448D-8DE1-EE79A4979CBD}" srcOrd="0" destOrd="0" presId="urn:diagrams.loki3.com/BracketList+Icon"/>
    <dgm:cxn modelId="{54CE2F29-BD86-48AA-8CB7-BAD6C75C87AA}" type="presOf" srcId="{5409E428-BCCA-4499-99F0-5C69904DC1AA}" destId="{2C1A76DE-D10C-4713-B021-2DA0899E4F2D}" srcOrd="0" destOrd="0" presId="urn:diagrams.loki3.com/BracketList+Icon"/>
    <dgm:cxn modelId="{A39EEBD1-0717-41FE-B85C-925AFD09AE16}" type="presOf" srcId="{6626CC2F-01BC-4F0D-B871-5CDD55E1209B}" destId="{758DFF03-2579-4E76-A088-D8C8652DD473}" srcOrd="0" destOrd="0" presId="urn:diagrams.loki3.com/BracketList+Icon"/>
    <dgm:cxn modelId="{CFA23C16-9712-4D38-A46F-E588437FDB14}" type="presOf" srcId="{55F99A0B-2741-4304-B483-7A240E1640F4}" destId="{C894F3EB-B396-42C0-97DF-F334FCBE8E51}" srcOrd="0" destOrd="0" presId="urn:diagrams.loki3.com/BracketList+Icon"/>
    <dgm:cxn modelId="{951B0BD5-AA46-4002-BE9D-C511026B95DA}" srcId="{F2D020BB-7082-4FB5-96BE-E8B4234F708D}" destId="{AC18889A-AA81-4486-A72A-DFD37DCF3554}" srcOrd="2" destOrd="0" parTransId="{4DC6FC08-9E96-42E2-9982-DF5C6D8D406B}" sibTransId="{D3E60F44-FC37-453C-9E7A-BFA06E9AD7A7}"/>
    <dgm:cxn modelId="{968683F2-F8E4-47E2-A328-26C758E26F13}" type="presOf" srcId="{1F0A21F2-1117-47B7-873C-EEB3B76A3A4F}" destId="{2B5816EF-C297-4120-9D7C-98F624E7D1E1}" srcOrd="0" destOrd="0" presId="urn:diagrams.loki3.com/BracketList+Icon"/>
    <dgm:cxn modelId="{89692773-5B58-4E02-9A81-F7956AFB9475}" srcId="{6A6C36C1-4C02-4A93-8013-34EA0D33FC58}" destId="{1F0A21F2-1117-47B7-873C-EEB3B76A3A4F}" srcOrd="0" destOrd="0" parTransId="{4AD28FF4-F800-4A43-B65B-440A38233AA8}" sibTransId="{4179E520-C44D-4A5F-98A5-E9F4BD17761B}"/>
    <dgm:cxn modelId="{60A35783-BB06-4BB4-8D75-62481306EF8B}" srcId="{F2D020BB-7082-4FB5-96BE-E8B4234F708D}" destId="{5409E428-BCCA-4499-99F0-5C69904DC1AA}" srcOrd="3" destOrd="0" parTransId="{720FA150-1DA4-43BE-A16D-BC1E6C0DCDB9}" sibTransId="{6D389E8A-DCDC-4B26-9625-154F6FCFD62E}"/>
    <dgm:cxn modelId="{C40AD075-417C-40E3-99E1-83980D4663C1}" type="presOf" srcId="{6A6C36C1-4C02-4A93-8013-34EA0D33FC58}" destId="{2D39ECD8-5AE2-448F-B820-08054CA13E49}" srcOrd="0" destOrd="0" presId="urn:diagrams.loki3.com/BracketList+Icon"/>
    <dgm:cxn modelId="{94D9F072-92B8-44B0-A560-734EF7CD7A74}" type="presOf" srcId="{F2D020BB-7082-4FB5-96BE-E8B4234F708D}" destId="{FC71E944-17BA-477A-99FE-29539AD5562A}" srcOrd="0" destOrd="0" presId="urn:diagrams.loki3.com/BracketList+Icon"/>
    <dgm:cxn modelId="{BDFEEA57-65AD-43EF-8AFB-20FC921AEA1D}" srcId="{5409E428-BCCA-4499-99F0-5C69904DC1AA}" destId="{55F99A0B-2741-4304-B483-7A240E1640F4}" srcOrd="0" destOrd="0" parTransId="{C732C4E9-F1D2-4ADF-B25C-7B74D0BCED10}" sibTransId="{2BFCF9BA-D6D1-4835-8371-D314BBCD61EE}"/>
    <dgm:cxn modelId="{031572DD-21B2-48AA-81D7-D9AA530A0D4A}" srcId="{AC18889A-AA81-4486-A72A-DFD37DCF3554}" destId="{D1EA6B3C-024D-453D-B724-3158DA29AB1E}" srcOrd="0" destOrd="0" parTransId="{CA78D72E-D97D-4609-8850-63C343F43015}" sibTransId="{E28BB93E-03DF-4684-A911-9C20A33DF8E9}"/>
    <dgm:cxn modelId="{CE0709EE-F914-4476-9173-70E3263632E7}" srcId="{F2D020BB-7082-4FB5-96BE-E8B4234F708D}" destId="{14EBD208-B4B5-4A80-9262-92F9DDE64AB4}" srcOrd="1" destOrd="0" parTransId="{2AEFB012-2D45-4CD4-B865-D20CA2C7AB96}" sibTransId="{40CFB04E-2DFC-4FB4-A505-6B2E2B236EFB}"/>
    <dgm:cxn modelId="{4E87EA1E-DF35-4F42-A8BD-F6A358E531B3}" srcId="{77978ADD-56F5-4CEF-935B-7075B0744411}" destId="{6626CC2F-01BC-4F0D-B871-5CDD55E1209B}" srcOrd="0" destOrd="0" parTransId="{215E8DBE-EDA7-4935-BFA8-FB168FC311F1}" sibTransId="{C44E58F7-B652-496B-876F-A0E7B1EDD4EC}"/>
    <dgm:cxn modelId="{6ADCA43D-4228-4FDB-A17F-2208E2BC7626}" srcId="{77978ADD-56F5-4CEF-935B-7075B0744411}" destId="{C05D5855-4E01-4539-9604-C861D5488481}" srcOrd="1" destOrd="0" parTransId="{E7595EF5-8B67-4F4D-B91C-BFB88A561CA1}" sibTransId="{F2266FE4-A180-4CFE-BC46-D4AE91D1B928}"/>
    <dgm:cxn modelId="{90F1F37B-BF04-4258-8DB1-25BD512076A1}" srcId="{F2D020BB-7082-4FB5-96BE-E8B4234F708D}" destId="{77978ADD-56F5-4CEF-935B-7075B0744411}" srcOrd="5" destOrd="0" parTransId="{B69A739F-B29C-4BB8-A293-62E19A27B2F3}" sibTransId="{304CDC64-7322-4ABE-8C50-E3962286698D}"/>
    <dgm:cxn modelId="{05BBCECC-85E8-410C-A7B7-49466D45EF9E}" srcId="{A86E6C7B-4E07-4C32-AADD-320546FD8EAD}" destId="{A9221621-86A8-4478-BCBB-5B21A6521ACB}" srcOrd="0" destOrd="0" parTransId="{9BDC89D5-736F-431D-A61E-085426522814}" sibTransId="{427CAF8F-BEDD-4DDC-B341-51FA6282A1CD}"/>
    <dgm:cxn modelId="{1E85FAB0-3F97-49C7-9696-FB310D2AA947}" srcId="{14EBD208-B4B5-4A80-9262-92F9DDE64AB4}" destId="{1929F6D5-BA9E-446C-8969-420CF5C280E5}" srcOrd="0" destOrd="0" parTransId="{4C4D921E-2582-4432-B664-48CC98D0B55C}" sibTransId="{E2230D0D-781D-410A-85AE-B11B0A90CF4B}"/>
    <dgm:cxn modelId="{297F52A0-F59D-4EB7-8860-A9369AEDBA06}" srcId="{F2D020BB-7082-4FB5-96BE-E8B4234F708D}" destId="{A86E6C7B-4E07-4C32-AADD-320546FD8EAD}" srcOrd="4" destOrd="0" parTransId="{56548B7E-2258-45AC-A4C4-8C2A451AACA7}" sibTransId="{EF068AE1-1666-4E54-8D5A-5AC4AB7E5F7A}"/>
    <dgm:cxn modelId="{8DEB5529-D41B-4515-9F11-4BDC0E5CEBAD}" type="presOf" srcId="{A86E6C7B-4E07-4C32-AADD-320546FD8EAD}" destId="{8291CBC5-4F32-429E-AF2A-88B6669C55F3}" srcOrd="0" destOrd="0" presId="urn:diagrams.loki3.com/BracketList+Icon"/>
    <dgm:cxn modelId="{E70266FB-E704-4631-BA0D-D926C9A393B8}" type="presOf" srcId="{D1EA6B3C-024D-453D-B724-3158DA29AB1E}" destId="{14729CA4-F686-48B8-9B2E-A8058BD1528C}" srcOrd="0" destOrd="0" presId="urn:diagrams.loki3.com/BracketList+Icon"/>
    <dgm:cxn modelId="{C4B11B66-B954-4F32-B6C1-B2E2896C41DE}" type="presParOf" srcId="{FC71E944-17BA-477A-99FE-29539AD5562A}" destId="{3205939B-CDDD-4703-B05D-35708D9B28A9}" srcOrd="0" destOrd="0" presId="urn:diagrams.loki3.com/BracketList+Icon"/>
    <dgm:cxn modelId="{40F7AD33-E994-4176-89EF-C519F4240071}" type="presParOf" srcId="{3205939B-CDDD-4703-B05D-35708D9B28A9}" destId="{2D39ECD8-5AE2-448F-B820-08054CA13E49}" srcOrd="0" destOrd="0" presId="urn:diagrams.loki3.com/BracketList+Icon"/>
    <dgm:cxn modelId="{8A640A86-BB5D-4DA0-9588-AE340A37D859}" type="presParOf" srcId="{3205939B-CDDD-4703-B05D-35708D9B28A9}" destId="{1226CDD6-296E-45EC-A20D-C57549C80590}" srcOrd="1" destOrd="0" presId="urn:diagrams.loki3.com/BracketList+Icon"/>
    <dgm:cxn modelId="{3A9CC14B-9B56-4BCF-B1FC-5B5030E4FEAD}" type="presParOf" srcId="{3205939B-CDDD-4703-B05D-35708D9B28A9}" destId="{CD94E8E7-5E5B-4C8C-8607-99A7AFFB626D}" srcOrd="2" destOrd="0" presId="urn:diagrams.loki3.com/BracketList+Icon"/>
    <dgm:cxn modelId="{6358B56C-D838-49C7-ACEE-3C8A2313EEBB}" type="presParOf" srcId="{3205939B-CDDD-4703-B05D-35708D9B28A9}" destId="{2B5816EF-C297-4120-9D7C-98F624E7D1E1}" srcOrd="3" destOrd="0" presId="urn:diagrams.loki3.com/BracketList+Icon"/>
    <dgm:cxn modelId="{1BA3A6A2-631F-4D35-95EF-BED0E3E3ADC0}" type="presParOf" srcId="{FC71E944-17BA-477A-99FE-29539AD5562A}" destId="{B4260CA4-7CE6-4897-B86C-FF0D772C12FD}" srcOrd="1" destOrd="0" presId="urn:diagrams.loki3.com/BracketList+Icon"/>
    <dgm:cxn modelId="{C0B599F3-6F03-4F43-96C8-1D4F08B54272}" type="presParOf" srcId="{FC71E944-17BA-477A-99FE-29539AD5562A}" destId="{C818173B-3AEC-4165-B1EF-0EBC0B50390A}" srcOrd="2" destOrd="0" presId="urn:diagrams.loki3.com/BracketList+Icon"/>
    <dgm:cxn modelId="{B6375363-3316-48FA-A97A-72F9D7716F10}" type="presParOf" srcId="{C818173B-3AEC-4165-B1EF-0EBC0B50390A}" destId="{273BD9E0-7764-4AE6-964A-6263DAA647AD}" srcOrd="0" destOrd="0" presId="urn:diagrams.loki3.com/BracketList+Icon"/>
    <dgm:cxn modelId="{73A0ABF8-AC32-4255-A963-AD873A1EA7E3}" type="presParOf" srcId="{C818173B-3AEC-4165-B1EF-0EBC0B50390A}" destId="{7F466D41-6AFB-43F4-8D62-ADDCD742C69C}" srcOrd="1" destOrd="0" presId="urn:diagrams.loki3.com/BracketList+Icon"/>
    <dgm:cxn modelId="{F5702D98-2646-4C5D-9956-E5A88F68CC9F}" type="presParOf" srcId="{C818173B-3AEC-4165-B1EF-0EBC0B50390A}" destId="{257E1C30-4607-4D72-87AC-9F1959E20720}" srcOrd="2" destOrd="0" presId="urn:diagrams.loki3.com/BracketList+Icon"/>
    <dgm:cxn modelId="{0355DF63-03A4-4324-8272-51580B895D98}" type="presParOf" srcId="{C818173B-3AEC-4165-B1EF-0EBC0B50390A}" destId="{A386BE30-C2A3-47B2-9309-297DD2DD9826}" srcOrd="3" destOrd="0" presId="urn:diagrams.loki3.com/BracketList+Icon"/>
    <dgm:cxn modelId="{4E3A134A-15A8-47D4-ADE0-AAE992ED5006}" type="presParOf" srcId="{FC71E944-17BA-477A-99FE-29539AD5562A}" destId="{E5736B01-975A-4BD3-958F-4BF9A7279B45}" srcOrd="3" destOrd="0" presId="urn:diagrams.loki3.com/BracketList+Icon"/>
    <dgm:cxn modelId="{2F5423BC-6392-43DF-A76D-BFB96FCC3837}" type="presParOf" srcId="{FC71E944-17BA-477A-99FE-29539AD5562A}" destId="{FF0C3D50-C01F-4017-8C6E-F57753F26303}" srcOrd="4" destOrd="0" presId="urn:diagrams.loki3.com/BracketList+Icon"/>
    <dgm:cxn modelId="{E264AB17-B2EF-4EAD-9329-2ED8C0AA91B6}" type="presParOf" srcId="{FF0C3D50-C01F-4017-8C6E-F57753F26303}" destId="{BF572905-410A-448D-8DE1-EE79A4979CBD}" srcOrd="0" destOrd="0" presId="urn:diagrams.loki3.com/BracketList+Icon"/>
    <dgm:cxn modelId="{2909FE5E-9F5F-47A8-B435-A2247CF19675}" type="presParOf" srcId="{FF0C3D50-C01F-4017-8C6E-F57753F26303}" destId="{D7D9F5B2-4143-4806-9A40-401794261379}" srcOrd="1" destOrd="0" presId="urn:diagrams.loki3.com/BracketList+Icon"/>
    <dgm:cxn modelId="{DC7BB388-5D46-460D-BD76-1B0F8796AA31}" type="presParOf" srcId="{FF0C3D50-C01F-4017-8C6E-F57753F26303}" destId="{4CE51098-0AAF-493A-BFE4-2F1369D8A3C1}" srcOrd="2" destOrd="0" presId="urn:diagrams.loki3.com/BracketList+Icon"/>
    <dgm:cxn modelId="{9B1F419D-9B1C-49F4-969B-288F8A1A37F3}" type="presParOf" srcId="{FF0C3D50-C01F-4017-8C6E-F57753F26303}" destId="{14729CA4-F686-48B8-9B2E-A8058BD1528C}" srcOrd="3" destOrd="0" presId="urn:diagrams.loki3.com/BracketList+Icon"/>
    <dgm:cxn modelId="{1CC02263-9951-44CB-BD50-0A5C1822EE03}" type="presParOf" srcId="{FC71E944-17BA-477A-99FE-29539AD5562A}" destId="{75898227-78DA-4C7D-B4C2-77D803160A9D}" srcOrd="5" destOrd="0" presId="urn:diagrams.loki3.com/BracketList+Icon"/>
    <dgm:cxn modelId="{160F201E-E941-44C6-B2FA-20521DE000F9}" type="presParOf" srcId="{FC71E944-17BA-477A-99FE-29539AD5562A}" destId="{78568A34-80B4-4A7F-A078-209527D4DB27}" srcOrd="6" destOrd="0" presId="urn:diagrams.loki3.com/BracketList+Icon"/>
    <dgm:cxn modelId="{CD2AB616-2E70-419A-8EB1-BC33B689A7F4}" type="presParOf" srcId="{78568A34-80B4-4A7F-A078-209527D4DB27}" destId="{2C1A76DE-D10C-4713-B021-2DA0899E4F2D}" srcOrd="0" destOrd="0" presId="urn:diagrams.loki3.com/BracketList+Icon"/>
    <dgm:cxn modelId="{44656658-3EB4-4609-AA44-65B37B271A5F}" type="presParOf" srcId="{78568A34-80B4-4A7F-A078-209527D4DB27}" destId="{891D60F1-5F11-4091-BFC4-052279081184}" srcOrd="1" destOrd="0" presId="urn:diagrams.loki3.com/BracketList+Icon"/>
    <dgm:cxn modelId="{9B06D711-418C-4A45-92B6-E3A127070402}" type="presParOf" srcId="{78568A34-80B4-4A7F-A078-209527D4DB27}" destId="{A367F416-4F38-44E8-B706-B431959BA00D}" srcOrd="2" destOrd="0" presId="urn:diagrams.loki3.com/BracketList+Icon"/>
    <dgm:cxn modelId="{2A952863-DBBE-4100-9C92-0C6BB523DBBE}" type="presParOf" srcId="{78568A34-80B4-4A7F-A078-209527D4DB27}" destId="{C894F3EB-B396-42C0-97DF-F334FCBE8E51}" srcOrd="3" destOrd="0" presId="urn:diagrams.loki3.com/BracketList+Icon"/>
    <dgm:cxn modelId="{8DB8C57E-EF76-4089-8CEF-592FE5DC6BD8}" type="presParOf" srcId="{FC71E944-17BA-477A-99FE-29539AD5562A}" destId="{F14E4AC6-D7B2-4770-8193-33E6DBD7BDB9}" srcOrd="7" destOrd="0" presId="urn:diagrams.loki3.com/BracketList+Icon"/>
    <dgm:cxn modelId="{F559955B-AB5E-4FDE-862E-9EE9BF28451A}" type="presParOf" srcId="{FC71E944-17BA-477A-99FE-29539AD5562A}" destId="{B7F3D3F0-2655-4643-8504-4824400F9BBC}" srcOrd="8" destOrd="0" presId="urn:diagrams.loki3.com/BracketList+Icon"/>
    <dgm:cxn modelId="{56096ABD-1454-4368-902B-39472CDB8BA4}" type="presParOf" srcId="{B7F3D3F0-2655-4643-8504-4824400F9BBC}" destId="{8291CBC5-4F32-429E-AF2A-88B6669C55F3}" srcOrd="0" destOrd="0" presId="urn:diagrams.loki3.com/BracketList+Icon"/>
    <dgm:cxn modelId="{6D555754-F475-4F9A-8B3A-5A77BB3E42B2}" type="presParOf" srcId="{B7F3D3F0-2655-4643-8504-4824400F9BBC}" destId="{62D8F588-9C11-494E-ABFE-79929967C15D}" srcOrd="1" destOrd="0" presId="urn:diagrams.loki3.com/BracketList+Icon"/>
    <dgm:cxn modelId="{6251B718-3B8A-456E-8A60-362E95DD595D}" type="presParOf" srcId="{B7F3D3F0-2655-4643-8504-4824400F9BBC}" destId="{DF66B00A-F44F-4880-8919-8415E521BC25}" srcOrd="2" destOrd="0" presId="urn:diagrams.loki3.com/BracketList+Icon"/>
    <dgm:cxn modelId="{CF5AD9BF-418E-48AC-A321-9F12CF742F7F}" type="presParOf" srcId="{B7F3D3F0-2655-4643-8504-4824400F9BBC}" destId="{C88AFA74-77AE-45F4-A3EC-B4EC7D2BB293}" srcOrd="3" destOrd="0" presId="urn:diagrams.loki3.com/BracketList+Icon"/>
    <dgm:cxn modelId="{E8706E37-8786-4585-AC09-5CAB584C50A6}" type="presParOf" srcId="{FC71E944-17BA-477A-99FE-29539AD5562A}" destId="{625CC133-D566-454A-9179-B918B390A981}" srcOrd="9" destOrd="0" presId="urn:diagrams.loki3.com/BracketList+Icon"/>
    <dgm:cxn modelId="{539B21E9-1032-40C0-833B-CF16A811EA52}" type="presParOf" srcId="{FC71E944-17BA-477A-99FE-29539AD5562A}" destId="{A7FE3051-1199-448A-872A-99163749FBA9}" srcOrd="10" destOrd="0" presId="urn:diagrams.loki3.com/BracketList+Icon"/>
    <dgm:cxn modelId="{7FD52A6E-4422-489F-87A4-6B4D65989FFB}" type="presParOf" srcId="{A7FE3051-1199-448A-872A-99163749FBA9}" destId="{3E973563-5D60-4743-B93E-F650FB53FA7B}" srcOrd="0" destOrd="0" presId="urn:diagrams.loki3.com/BracketList+Icon"/>
    <dgm:cxn modelId="{FC44A0F5-BCA7-4118-9CCB-2C8F3FCE37BC}" type="presParOf" srcId="{A7FE3051-1199-448A-872A-99163749FBA9}" destId="{69F9BBB4-64B7-4AB2-93F5-D2093982EB6F}" srcOrd="1" destOrd="0" presId="urn:diagrams.loki3.com/BracketList+Icon"/>
    <dgm:cxn modelId="{782F171B-0C7E-41AD-9A3A-D590EE3288CC}" type="presParOf" srcId="{A7FE3051-1199-448A-872A-99163749FBA9}" destId="{A3A8999E-9E5B-49CA-B60B-BD09E058D8E8}" srcOrd="2" destOrd="0" presId="urn:diagrams.loki3.com/BracketList+Icon"/>
    <dgm:cxn modelId="{B594CA44-DC78-4503-BEED-497D5B365A25}" type="presParOf" srcId="{A7FE3051-1199-448A-872A-99163749FBA9}" destId="{758DFF03-2579-4E76-A088-D8C8652DD473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44B841-A336-4A93-B8E9-9DADCDE1E661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4705B9D9-059D-4B85-AD79-2BB225F39532}">
      <dgm:prSet phldrT="[Texto]" custT="1"/>
      <dgm:spPr/>
      <dgm:t>
        <a:bodyPr/>
        <a:lstStyle/>
        <a:p>
          <a:pPr algn="just"/>
          <a:r>
            <a:rPr lang="es-ES" sz="1800" dirty="0" smtClean="0">
              <a:latin typeface="Times New Roman" pitchFamily="18" charset="0"/>
              <a:cs typeface="Times New Roman" pitchFamily="18" charset="0"/>
            </a:rPr>
            <a:t>Se utilizaron los valores de proteína, ceniza, grasa y fibra obtenidos en el análisis bromatológico</a:t>
          </a:r>
          <a:endParaRPr lang="es-ES" sz="1800" dirty="0">
            <a:latin typeface="Times New Roman" pitchFamily="18" charset="0"/>
            <a:cs typeface="Times New Roman" pitchFamily="18" charset="0"/>
          </a:endParaRPr>
        </a:p>
      </dgm:t>
    </dgm:pt>
    <dgm:pt modelId="{7B167E82-E9FE-401A-8F6C-11D4DD2EC2D7}" type="parTrans" cxnId="{A0C32D4D-9262-4EC8-A950-F83ED5BB21BD}">
      <dgm:prSet/>
      <dgm:spPr/>
      <dgm:t>
        <a:bodyPr/>
        <a:lstStyle/>
        <a:p>
          <a:endParaRPr lang="es-ES"/>
        </a:p>
      </dgm:t>
    </dgm:pt>
    <dgm:pt modelId="{7FCB028E-522F-4B1A-B591-62B61A88B215}" type="sibTrans" cxnId="{A0C32D4D-9262-4EC8-A950-F83ED5BB21BD}">
      <dgm:prSet/>
      <dgm:spPr/>
      <dgm:t>
        <a:bodyPr/>
        <a:lstStyle/>
        <a:p>
          <a:endParaRPr lang="es-ES"/>
        </a:p>
      </dgm:t>
    </dgm:pt>
    <dgm:pt modelId="{2CC7B145-7698-445D-8260-F0FF87E4EBFE}">
      <dgm:prSet phldrT="[Texto]" custT="1"/>
      <dgm:spPr/>
      <dgm:t>
        <a:bodyPr/>
        <a:lstStyle/>
        <a:p>
          <a:pPr algn="just"/>
          <a:r>
            <a:rPr lang="es-ES" sz="1800" dirty="0" smtClean="0">
              <a:latin typeface="Times New Roman" pitchFamily="18" charset="0"/>
              <a:cs typeface="Times New Roman" pitchFamily="18" charset="0"/>
            </a:rPr>
            <a:t>Para realizar la transformación a Kcal/ g se utilizaron los factores generales de </a:t>
          </a:r>
          <a:r>
            <a:rPr lang="es-ES" sz="1800" dirty="0" err="1" smtClean="0">
              <a:latin typeface="Times New Roman" pitchFamily="18" charset="0"/>
              <a:cs typeface="Times New Roman" pitchFamily="18" charset="0"/>
            </a:rPr>
            <a:t>atwater</a:t>
          </a:r>
          <a:r>
            <a:rPr lang="es-ES" sz="18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es-ES" sz="1800" dirty="0">
            <a:latin typeface="Times New Roman" pitchFamily="18" charset="0"/>
            <a:cs typeface="Times New Roman" pitchFamily="18" charset="0"/>
          </a:endParaRPr>
        </a:p>
      </dgm:t>
    </dgm:pt>
    <dgm:pt modelId="{270D904C-0739-4AAA-BDC0-6964DEA1A97C}" type="parTrans" cxnId="{B00C582F-CFD9-433D-ABC1-28F2DBD007D5}">
      <dgm:prSet/>
      <dgm:spPr/>
      <dgm:t>
        <a:bodyPr/>
        <a:lstStyle/>
        <a:p>
          <a:endParaRPr lang="es-ES"/>
        </a:p>
      </dgm:t>
    </dgm:pt>
    <dgm:pt modelId="{3FB0F4DE-90C7-4629-8D25-D6C6298EE891}" type="sibTrans" cxnId="{B00C582F-CFD9-433D-ABC1-28F2DBD007D5}">
      <dgm:prSet/>
      <dgm:spPr/>
      <dgm:t>
        <a:bodyPr/>
        <a:lstStyle/>
        <a:p>
          <a:endParaRPr lang="es-ES"/>
        </a:p>
      </dgm:t>
    </dgm:pt>
    <dgm:pt modelId="{B5EEADBD-5221-4147-A53D-3A53F5B62F68}">
      <dgm:prSet phldrT="[Texto]" custT="1"/>
      <dgm:spPr/>
      <dgm:t>
        <a:bodyPr/>
        <a:lstStyle/>
        <a:p>
          <a:pPr algn="just"/>
          <a:r>
            <a:rPr lang="es-ES" sz="1800" dirty="0" smtClean="0">
              <a:latin typeface="Times New Roman" pitchFamily="18" charset="0"/>
              <a:cs typeface="Times New Roman" pitchFamily="18" charset="0"/>
            </a:rPr>
            <a:t>Corresponden a 4 Kcal/g para proteínas, 9 Kcal/g para grasas y 4 Kcal/g para carbohidratos</a:t>
          </a:r>
          <a:endParaRPr lang="es-ES" sz="1800" dirty="0">
            <a:latin typeface="Times New Roman" pitchFamily="18" charset="0"/>
            <a:cs typeface="Times New Roman" pitchFamily="18" charset="0"/>
          </a:endParaRPr>
        </a:p>
      </dgm:t>
    </dgm:pt>
    <dgm:pt modelId="{21C882C2-67E2-4A69-998E-49D22DE54DD4}" type="parTrans" cxnId="{BD26595B-2904-4624-BCF8-893C4980495A}">
      <dgm:prSet/>
      <dgm:spPr/>
      <dgm:t>
        <a:bodyPr/>
        <a:lstStyle/>
        <a:p>
          <a:endParaRPr lang="es-ES"/>
        </a:p>
      </dgm:t>
    </dgm:pt>
    <dgm:pt modelId="{0FB7CE0C-610C-4A4E-9305-58BF34C6D51B}" type="sibTrans" cxnId="{BD26595B-2904-4624-BCF8-893C4980495A}">
      <dgm:prSet/>
      <dgm:spPr/>
      <dgm:t>
        <a:bodyPr/>
        <a:lstStyle/>
        <a:p>
          <a:endParaRPr lang="es-ES"/>
        </a:p>
      </dgm:t>
    </dgm:pt>
    <dgm:pt modelId="{8BFA40ED-BF22-4921-B564-978CF2FAD50A}">
      <dgm:prSet phldrT="[Texto]" custT="1"/>
      <dgm:spPr/>
      <dgm:t>
        <a:bodyPr/>
        <a:lstStyle/>
        <a:p>
          <a:pPr algn="just"/>
          <a:r>
            <a:rPr lang="es-ES" sz="1800" dirty="0" smtClean="0">
              <a:latin typeface="Times New Roman" pitchFamily="18" charset="0"/>
              <a:cs typeface="Times New Roman" pitchFamily="18" charset="0"/>
            </a:rPr>
            <a:t>Una vez obtenido el valor de energía bruta se  calcula el 80% de los valores de Kcal de energía bruta de  cada macronutriente</a:t>
          </a:r>
          <a:endParaRPr lang="es-ES" sz="1800" dirty="0">
            <a:latin typeface="Times New Roman" pitchFamily="18" charset="0"/>
            <a:cs typeface="Times New Roman" pitchFamily="18" charset="0"/>
          </a:endParaRPr>
        </a:p>
      </dgm:t>
    </dgm:pt>
    <dgm:pt modelId="{1DBC214B-BA6C-4763-B6AC-961AF150228C}" type="parTrans" cxnId="{A0D3FDDA-F578-414E-82B2-4DA087DE4F3A}">
      <dgm:prSet/>
      <dgm:spPr/>
      <dgm:t>
        <a:bodyPr/>
        <a:lstStyle/>
        <a:p>
          <a:endParaRPr lang="es-ES"/>
        </a:p>
      </dgm:t>
    </dgm:pt>
    <dgm:pt modelId="{9B39F030-5C4C-4CC7-A739-125DEEC394A7}" type="sibTrans" cxnId="{A0D3FDDA-F578-414E-82B2-4DA087DE4F3A}">
      <dgm:prSet/>
      <dgm:spPr/>
      <dgm:t>
        <a:bodyPr/>
        <a:lstStyle/>
        <a:p>
          <a:endParaRPr lang="es-ES"/>
        </a:p>
      </dgm:t>
    </dgm:pt>
    <dgm:pt modelId="{358B2054-B654-4E72-B0CA-E0CD055F0C28}" type="pres">
      <dgm:prSet presAssocID="{CF44B841-A336-4A93-B8E9-9DADCDE1E6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B0DC090-AB14-4CA2-90FC-7916B4593C19}" type="pres">
      <dgm:prSet presAssocID="{4705B9D9-059D-4B85-AD79-2BB225F39532}" presName="parentLin" presStyleCnt="0"/>
      <dgm:spPr/>
    </dgm:pt>
    <dgm:pt modelId="{338E9E1E-6187-4A32-9366-61DB341C9FE5}" type="pres">
      <dgm:prSet presAssocID="{4705B9D9-059D-4B85-AD79-2BB225F39532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1BA5BC36-505D-49A8-A270-EB907647D9FB}" type="pres">
      <dgm:prSet presAssocID="{4705B9D9-059D-4B85-AD79-2BB225F3953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379D03-A03A-4B43-9F2B-70ED25FBFCF8}" type="pres">
      <dgm:prSet presAssocID="{4705B9D9-059D-4B85-AD79-2BB225F39532}" presName="negativeSpace" presStyleCnt="0"/>
      <dgm:spPr/>
    </dgm:pt>
    <dgm:pt modelId="{D70FBD69-CA8F-4A10-B611-73B6CE522B76}" type="pres">
      <dgm:prSet presAssocID="{4705B9D9-059D-4B85-AD79-2BB225F39532}" presName="childText" presStyleLbl="conFgAcc1" presStyleIdx="0" presStyleCnt="4">
        <dgm:presLayoutVars>
          <dgm:bulletEnabled val="1"/>
        </dgm:presLayoutVars>
      </dgm:prSet>
      <dgm:spPr/>
    </dgm:pt>
    <dgm:pt modelId="{469714F6-8474-4D4D-8058-61C79FEA9161}" type="pres">
      <dgm:prSet presAssocID="{7FCB028E-522F-4B1A-B591-62B61A88B215}" presName="spaceBetweenRectangles" presStyleCnt="0"/>
      <dgm:spPr/>
    </dgm:pt>
    <dgm:pt modelId="{06D43A94-8EB6-47B9-B6D8-FE062247967D}" type="pres">
      <dgm:prSet presAssocID="{2CC7B145-7698-445D-8260-F0FF87E4EBFE}" presName="parentLin" presStyleCnt="0"/>
      <dgm:spPr/>
    </dgm:pt>
    <dgm:pt modelId="{D4F768C8-BC7A-4C8E-9B58-9608AD21B099}" type="pres">
      <dgm:prSet presAssocID="{2CC7B145-7698-445D-8260-F0FF87E4EBFE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72CF51E0-7004-4FD0-87D1-4F5AFD7C303E}" type="pres">
      <dgm:prSet presAssocID="{2CC7B145-7698-445D-8260-F0FF87E4EBF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1360D0-FBB2-4798-9471-7AC102B50E38}" type="pres">
      <dgm:prSet presAssocID="{2CC7B145-7698-445D-8260-F0FF87E4EBFE}" presName="negativeSpace" presStyleCnt="0"/>
      <dgm:spPr/>
    </dgm:pt>
    <dgm:pt modelId="{FDB6CBAC-BFC6-4D81-AB78-4F2B03B0E3AE}" type="pres">
      <dgm:prSet presAssocID="{2CC7B145-7698-445D-8260-F0FF87E4EBFE}" presName="childText" presStyleLbl="conFgAcc1" presStyleIdx="1" presStyleCnt="4">
        <dgm:presLayoutVars>
          <dgm:bulletEnabled val="1"/>
        </dgm:presLayoutVars>
      </dgm:prSet>
      <dgm:spPr/>
    </dgm:pt>
    <dgm:pt modelId="{FCF203C5-2B6A-4C73-B414-091193E822DD}" type="pres">
      <dgm:prSet presAssocID="{3FB0F4DE-90C7-4629-8D25-D6C6298EE891}" presName="spaceBetweenRectangles" presStyleCnt="0"/>
      <dgm:spPr/>
    </dgm:pt>
    <dgm:pt modelId="{220648A0-F093-4DF3-8BB4-84F3BE633354}" type="pres">
      <dgm:prSet presAssocID="{B5EEADBD-5221-4147-A53D-3A53F5B62F68}" presName="parentLin" presStyleCnt="0"/>
      <dgm:spPr/>
    </dgm:pt>
    <dgm:pt modelId="{C1854A65-AE4A-4CA8-ABED-3B50E777048D}" type="pres">
      <dgm:prSet presAssocID="{B5EEADBD-5221-4147-A53D-3A53F5B62F68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F70373BF-37DF-4CF0-94DA-70B5F676613A}" type="pres">
      <dgm:prSet presAssocID="{B5EEADBD-5221-4147-A53D-3A53F5B62F6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FD50A0-2B44-4131-8902-530A4AC87FEB}" type="pres">
      <dgm:prSet presAssocID="{B5EEADBD-5221-4147-A53D-3A53F5B62F68}" presName="negativeSpace" presStyleCnt="0"/>
      <dgm:spPr/>
    </dgm:pt>
    <dgm:pt modelId="{45D3C4D0-DFE4-4F9B-8A4C-384AF468807C}" type="pres">
      <dgm:prSet presAssocID="{B5EEADBD-5221-4147-A53D-3A53F5B62F68}" presName="childText" presStyleLbl="conFgAcc1" presStyleIdx="2" presStyleCnt="4">
        <dgm:presLayoutVars>
          <dgm:bulletEnabled val="1"/>
        </dgm:presLayoutVars>
      </dgm:prSet>
      <dgm:spPr/>
    </dgm:pt>
    <dgm:pt modelId="{16DB46CF-17A6-4701-A372-DAC03757AC14}" type="pres">
      <dgm:prSet presAssocID="{0FB7CE0C-610C-4A4E-9305-58BF34C6D51B}" presName="spaceBetweenRectangles" presStyleCnt="0"/>
      <dgm:spPr/>
    </dgm:pt>
    <dgm:pt modelId="{A856B8C0-7706-40BC-99EC-B99779EEB338}" type="pres">
      <dgm:prSet presAssocID="{8BFA40ED-BF22-4921-B564-978CF2FAD50A}" presName="parentLin" presStyleCnt="0"/>
      <dgm:spPr/>
    </dgm:pt>
    <dgm:pt modelId="{16AA2496-2525-4818-A9FF-46C7260083E4}" type="pres">
      <dgm:prSet presAssocID="{8BFA40ED-BF22-4921-B564-978CF2FAD50A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9B382EED-FAC6-411A-9F8A-EC0D83DCF3C4}" type="pres">
      <dgm:prSet presAssocID="{8BFA40ED-BF22-4921-B564-978CF2FAD50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E8D2E-A682-4B1E-B592-2A780FE5A590}" type="pres">
      <dgm:prSet presAssocID="{8BFA40ED-BF22-4921-B564-978CF2FAD50A}" presName="negativeSpace" presStyleCnt="0"/>
      <dgm:spPr/>
    </dgm:pt>
    <dgm:pt modelId="{C347733F-CD07-40AD-9E59-A281C65B48AE}" type="pres">
      <dgm:prSet presAssocID="{8BFA40ED-BF22-4921-B564-978CF2FAD50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F850BF6-377C-4EC7-8DC9-E71B8857E28C}" type="presOf" srcId="{4705B9D9-059D-4B85-AD79-2BB225F39532}" destId="{338E9E1E-6187-4A32-9366-61DB341C9FE5}" srcOrd="0" destOrd="0" presId="urn:microsoft.com/office/officeart/2005/8/layout/list1"/>
    <dgm:cxn modelId="{BD26595B-2904-4624-BCF8-893C4980495A}" srcId="{CF44B841-A336-4A93-B8E9-9DADCDE1E661}" destId="{B5EEADBD-5221-4147-A53D-3A53F5B62F68}" srcOrd="2" destOrd="0" parTransId="{21C882C2-67E2-4A69-998E-49D22DE54DD4}" sibTransId="{0FB7CE0C-610C-4A4E-9305-58BF34C6D51B}"/>
    <dgm:cxn modelId="{A8537036-5F41-46A9-BE4E-BF909C780A18}" type="presOf" srcId="{CF44B841-A336-4A93-B8E9-9DADCDE1E661}" destId="{358B2054-B654-4E72-B0CA-E0CD055F0C28}" srcOrd="0" destOrd="0" presId="urn:microsoft.com/office/officeart/2005/8/layout/list1"/>
    <dgm:cxn modelId="{E3E4D35E-9DDD-4DE5-8A46-0786B88C4C6B}" type="presOf" srcId="{B5EEADBD-5221-4147-A53D-3A53F5B62F68}" destId="{C1854A65-AE4A-4CA8-ABED-3B50E777048D}" srcOrd="0" destOrd="0" presId="urn:microsoft.com/office/officeart/2005/8/layout/list1"/>
    <dgm:cxn modelId="{A0C32D4D-9262-4EC8-A950-F83ED5BB21BD}" srcId="{CF44B841-A336-4A93-B8E9-9DADCDE1E661}" destId="{4705B9D9-059D-4B85-AD79-2BB225F39532}" srcOrd="0" destOrd="0" parTransId="{7B167E82-E9FE-401A-8F6C-11D4DD2EC2D7}" sibTransId="{7FCB028E-522F-4B1A-B591-62B61A88B215}"/>
    <dgm:cxn modelId="{F45EBC55-9851-4FB7-8E69-663134B7140C}" type="presOf" srcId="{B5EEADBD-5221-4147-A53D-3A53F5B62F68}" destId="{F70373BF-37DF-4CF0-94DA-70B5F676613A}" srcOrd="1" destOrd="0" presId="urn:microsoft.com/office/officeart/2005/8/layout/list1"/>
    <dgm:cxn modelId="{AD059970-64EA-4C40-B417-0264EF9D9DAB}" type="presOf" srcId="{2CC7B145-7698-445D-8260-F0FF87E4EBFE}" destId="{72CF51E0-7004-4FD0-87D1-4F5AFD7C303E}" srcOrd="1" destOrd="0" presId="urn:microsoft.com/office/officeart/2005/8/layout/list1"/>
    <dgm:cxn modelId="{CD01E1C0-53C0-4E52-837C-1A5831E4AC7D}" type="presOf" srcId="{4705B9D9-059D-4B85-AD79-2BB225F39532}" destId="{1BA5BC36-505D-49A8-A270-EB907647D9FB}" srcOrd="1" destOrd="0" presId="urn:microsoft.com/office/officeart/2005/8/layout/list1"/>
    <dgm:cxn modelId="{0010F4E2-3C20-4368-8AE5-7566016E2CDB}" type="presOf" srcId="{2CC7B145-7698-445D-8260-F0FF87E4EBFE}" destId="{D4F768C8-BC7A-4C8E-9B58-9608AD21B099}" srcOrd="0" destOrd="0" presId="urn:microsoft.com/office/officeart/2005/8/layout/list1"/>
    <dgm:cxn modelId="{B00C582F-CFD9-433D-ABC1-28F2DBD007D5}" srcId="{CF44B841-A336-4A93-B8E9-9DADCDE1E661}" destId="{2CC7B145-7698-445D-8260-F0FF87E4EBFE}" srcOrd="1" destOrd="0" parTransId="{270D904C-0739-4AAA-BDC0-6964DEA1A97C}" sibTransId="{3FB0F4DE-90C7-4629-8D25-D6C6298EE891}"/>
    <dgm:cxn modelId="{98928AFA-1050-4D5B-BD58-49C246B55D19}" type="presOf" srcId="{8BFA40ED-BF22-4921-B564-978CF2FAD50A}" destId="{9B382EED-FAC6-411A-9F8A-EC0D83DCF3C4}" srcOrd="1" destOrd="0" presId="urn:microsoft.com/office/officeart/2005/8/layout/list1"/>
    <dgm:cxn modelId="{FC50143E-2E48-4859-AF7C-D44D85FC5F0D}" type="presOf" srcId="{8BFA40ED-BF22-4921-B564-978CF2FAD50A}" destId="{16AA2496-2525-4818-A9FF-46C7260083E4}" srcOrd="0" destOrd="0" presId="urn:microsoft.com/office/officeart/2005/8/layout/list1"/>
    <dgm:cxn modelId="{A0D3FDDA-F578-414E-82B2-4DA087DE4F3A}" srcId="{CF44B841-A336-4A93-B8E9-9DADCDE1E661}" destId="{8BFA40ED-BF22-4921-B564-978CF2FAD50A}" srcOrd="3" destOrd="0" parTransId="{1DBC214B-BA6C-4763-B6AC-961AF150228C}" sibTransId="{9B39F030-5C4C-4CC7-A739-125DEEC394A7}"/>
    <dgm:cxn modelId="{86E1E407-556C-4D9A-8399-006D053F1E6E}" type="presParOf" srcId="{358B2054-B654-4E72-B0CA-E0CD055F0C28}" destId="{EB0DC090-AB14-4CA2-90FC-7916B4593C19}" srcOrd="0" destOrd="0" presId="urn:microsoft.com/office/officeart/2005/8/layout/list1"/>
    <dgm:cxn modelId="{4E45717E-F3F8-41E9-89F8-F066DE684D37}" type="presParOf" srcId="{EB0DC090-AB14-4CA2-90FC-7916B4593C19}" destId="{338E9E1E-6187-4A32-9366-61DB341C9FE5}" srcOrd="0" destOrd="0" presId="urn:microsoft.com/office/officeart/2005/8/layout/list1"/>
    <dgm:cxn modelId="{4DF887D9-6969-4819-939A-320F929A1CA0}" type="presParOf" srcId="{EB0DC090-AB14-4CA2-90FC-7916B4593C19}" destId="{1BA5BC36-505D-49A8-A270-EB907647D9FB}" srcOrd="1" destOrd="0" presId="urn:microsoft.com/office/officeart/2005/8/layout/list1"/>
    <dgm:cxn modelId="{AD54A783-B7BF-4769-BBF7-6D9624C551A2}" type="presParOf" srcId="{358B2054-B654-4E72-B0CA-E0CD055F0C28}" destId="{9D379D03-A03A-4B43-9F2B-70ED25FBFCF8}" srcOrd="1" destOrd="0" presId="urn:microsoft.com/office/officeart/2005/8/layout/list1"/>
    <dgm:cxn modelId="{FC59A926-8D2A-4BC5-ABFC-4D54D097DFF6}" type="presParOf" srcId="{358B2054-B654-4E72-B0CA-E0CD055F0C28}" destId="{D70FBD69-CA8F-4A10-B611-73B6CE522B76}" srcOrd="2" destOrd="0" presId="urn:microsoft.com/office/officeart/2005/8/layout/list1"/>
    <dgm:cxn modelId="{F75DE9E6-2DF1-45CB-8ED2-7AFD12AC8DD3}" type="presParOf" srcId="{358B2054-B654-4E72-B0CA-E0CD055F0C28}" destId="{469714F6-8474-4D4D-8058-61C79FEA9161}" srcOrd="3" destOrd="0" presId="urn:microsoft.com/office/officeart/2005/8/layout/list1"/>
    <dgm:cxn modelId="{5211D6E8-66FF-4E68-8AAE-806EE32A0B57}" type="presParOf" srcId="{358B2054-B654-4E72-B0CA-E0CD055F0C28}" destId="{06D43A94-8EB6-47B9-B6D8-FE062247967D}" srcOrd="4" destOrd="0" presId="urn:microsoft.com/office/officeart/2005/8/layout/list1"/>
    <dgm:cxn modelId="{2B10E794-78E5-4E08-8F03-E044DE7A2F81}" type="presParOf" srcId="{06D43A94-8EB6-47B9-B6D8-FE062247967D}" destId="{D4F768C8-BC7A-4C8E-9B58-9608AD21B099}" srcOrd="0" destOrd="0" presId="urn:microsoft.com/office/officeart/2005/8/layout/list1"/>
    <dgm:cxn modelId="{51493C49-E81E-441D-B66C-70DEDD442BA3}" type="presParOf" srcId="{06D43A94-8EB6-47B9-B6D8-FE062247967D}" destId="{72CF51E0-7004-4FD0-87D1-4F5AFD7C303E}" srcOrd="1" destOrd="0" presId="urn:microsoft.com/office/officeart/2005/8/layout/list1"/>
    <dgm:cxn modelId="{A469410E-C1E4-4F2B-B3D4-C5817ED58DCE}" type="presParOf" srcId="{358B2054-B654-4E72-B0CA-E0CD055F0C28}" destId="{591360D0-FBB2-4798-9471-7AC102B50E38}" srcOrd="5" destOrd="0" presId="urn:microsoft.com/office/officeart/2005/8/layout/list1"/>
    <dgm:cxn modelId="{914300FD-5B4C-473B-80C2-1D84DC75763F}" type="presParOf" srcId="{358B2054-B654-4E72-B0CA-E0CD055F0C28}" destId="{FDB6CBAC-BFC6-4D81-AB78-4F2B03B0E3AE}" srcOrd="6" destOrd="0" presId="urn:microsoft.com/office/officeart/2005/8/layout/list1"/>
    <dgm:cxn modelId="{2194A122-7ED9-4E79-8A26-6BF4E0290441}" type="presParOf" srcId="{358B2054-B654-4E72-B0CA-E0CD055F0C28}" destId="{FCF203C5-2B6A-4C73-B414-091193E822DD}" srcOrd="7" destOrd="0" presId="urn:microsoft.com/office/officeart/2005/8/layout/list1"/>
    <dgm:cxn modelId="{966C894F-A1B5-41E8-9C2C-920E337DAB0E}" type="presParOf" srcId="{358B2054-B654-4E72-B0CA-E0CD055F0C28}" destId="{220648A0-F093-4DF3-8BB4-84F3BE633354}" srcOrd="8" destOrd="0" presId="urn:microsoft.com/office/officeart/2005/8/layout/list1"/>
    <dgm:cxn modelId="{C6951E41-A575-4D0F-B227-0B52C03E6436}" type="presParOf" srcId="{220648A0-F093-4DF3-8BB4-84F3BE633354}" destId="{C1854A65-AE4A-4CA8-ABED-3B50E777048D}" srcOrd="0" destOrd="0" presId="urn:microsoft.com/office/officeart/2005/8/layout/list1"/>
    <dgm:cxn modelId="{69F20442-BE35-4DDB-BB02-A709DE98534E}" type="presParOf" srcId="{220648A0-F093-4DF3-8BB4-84F3BE633354}" destId="{F70373BF-37DF-4CF0-94DA-70B5F676613A}" srcOrd="1" destOrd="0" presId="urn:microsoft.com/office/officeart/2005/8/layout/list1"/>
    <dgm:cxn modelId="{481E4843-CCEF-4AB4-AE4B-BD810935F1ED}" type="presParOf" srcId="{358B2054-B654-4E72-B0CA-E0CD055F0C28}" destId="{19FD50A0-2B44-4131-8902-530A4AC87FEB}" srcOrd="9" destOrd="0" presId="urn:microsoft.com/office/officeart/2005/8/layout/list1"/>
    <dgm:cxn modelId="{3749361D-BD95-46F3-AB02-3F686E09723F}" type="presParOf" srcId="{358B2054-B654-4E72-B0CA-E0CD055F0C28}" destId="{45D3C4D0-DFE4-4F9B-8A4C-384AF468807C}" srcOrd="10" destOrd="0" presId="urn:microsoft.com/office/officeart/2005/8/layout/list1"/>
    <dgm:cxn modelId="{C46D3C3A-D02D-4A0E-8672-8D718799FD1A}" type="presParOf" srcId="{358B2054-B654-4E72-B0CA-E0CD055F0C28}" destId="{16DB46CF-17A6-4701-A372-DAC03757AC14}" srcOrd="11" destOrd="0" presId="urn:microsoft.com/office/officeart/2005/8/layout/list1"/>
    <dgm:cxn modelId="{14C53CE3-DB69-4504-885A-2C1ED5CAB574}" type="presParOf" srcId="{358B2054-B654-4E72-B0CA-E0CD055F0C28}" destId="{A856B8C0-7706-40BC-99EC-B99779EEB338}" srcOrd="12" destOrd="0" presId="urn:microsoft.com/office/officeart/2005/8/layout/list1"/>
    <dgm:cxn modelId="{B0CF8E81-2CC3-4597-B6C8-C701A50FFEB3}" type="presParOf" srcId="{A856B8C0-7706-40BC-99EC-B99779EEB338}" destId="{16AA2496-2525-4818-A9FF-46C7260083E4}" srcOrd="0" destOrd="0" presId="urn:microsoft.com/office/officeart/2005/8/layout/list1"/>
    <dgm:cxn modelId="{2DF77320-E12F-432A-A6C2-F9C2E85DE639}" type="presParOf" srcId="{A856B8C0-7706-40BC-99EC-B99779EEB338}" destId="{9B382EED-FAC6-411A-9F8A-EC0D83DCF3C4}" srcOrd="1" destOrd="0" presId="urn:microsoft.com/office/officeart/2005/8/layout/list1"/>
    <dgm:cxn modelId="{2C0D4EFD-B625-4CDD-B510-7ACB54D0060B}" type="presParOf" srcId="{358B2054-B654-4E72-B0CA-E0CD055F0C28}" destId="{BA5E8D2E-A682-4B1E-B592-2A780FE5A590}" srcOrd="13" destOrd="0" presId="urn:microsoft.com/office/officeart/2005/8/layout/list1"/>
    <dgm:cxn modelId="{1C1D5D54-39D2-41A3-9B0A-CA6CCC270027}" type="presParOf" srcId="{358B2054-B654-4E72-B0CA-E0CD055F0C28}" destId="{C347733F-CD07-40AD-9E59-A281C65B48A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DC95F-B1B3-4A98-BC05-04510D72D6D5}">
      <dsp:nvSpPr>
        <dsp:cNvPr id="0" name=""/>
        <dsp:cNvSpPr/>
      </dsp:nvSpPr>
      <dsp:spPr>
        <a:xfrm>
          <a:off x="7677" y="1343568"/>
          <a:ext cx="2294770" cy="13768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itchFamily="18" charset="0"/>
              <a:ea typeface="Tahoma" pitchFamily="34" charset="0"/>
              <a:cs typeface="Times New Roman" pitchFamily="18" charset="0"/>
            </a:rPr>
            <a:t>El </a:t>
          </a:r>
          <a:r>
            <a:rPr lang="es-ES" sz="2000" kern="1200" noProof="0" dirty="0" smtClean="0">
              <a:latin typeface="Times New Roman" pitchFamily="18" charset="0"/>
              <a:ea typeface="Tahoma" pitchFamily="34" charset="0"/>
              <a:cs typeface="Times New Roman" pitchFamily="18" charset="0"/>
            </a:rPr>
            <a:t>ensilaje</a:t>
          </a:r>
          <a:r>
            <a:rPr lang="en-US" sz="2000" kern="1200" dirty="0" smtClean="0"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000" kern="1200" noProof="0" dirty="0" smtClean="0">
              <a:latin typeface="Times New Roman" pitchFamily="18" charset="0"/>
              <a:ea typeface="Tahoma" pitchFamily="34" charset="0"/>
              <a:cs typeface="Times New Roman" pitchFamily="18" charset="0"/>
            </a:rPr>
            <a:t>es una alternativa para</a:t>
          </a:r>
          <a:r>
            <a:rPr lang="en-US" sz="2000" kern="1200" dirty="0" smtClean="0">
              <a:latin typeface="Times New Roman" pitchFamily="18" charset="0"/>
              <a:ea typeface="Tahoma" pitchFamily="34" charset="0"/>
              <a:cs typeface="Times New Roman" pitchFamily="18" charset="0"/>
            </a:rPr>
            <a:t> la </a:t>
          </a:r>
          <a:r>
            <a:rPr lang="es-ES" sz="2000" kern="1200" noProof="0" dirty="0" smtClean="0">
              <a:latin typeface="Times New Roman" pitchFamily="18" charset="0"/>
              <a:ea typeface="Tahoma" pitchFamily="34" charset="0"/>
              <a:cs typeface="Times New Roman" pitchFamily="18" charset="0"/>
            </a:rPr>
            <a:t>conservación</a:t>
          </a:r>
          <a:endParaRPr lang="es-ES" sz="2000" kern="1200" dirty="0">
            <a:latin typeface="Times New Roman" pitchFamily="18" charset="0"/>
            <a:ea typeface="Tahoma" pitchFamily="34" charset="0"/>
            <a:cs typeface="Times New Roman" pitchFamily="18" charset="0"/>
          </a:endParaRPr>
        </a:p>
      </dsp:txBody>
      <dsp:txXfrm>
        <a:off x="48004" y="1383895"/>
        <a:ext cx="2214116" cy="1296208"/>
      </dsp:txXfrm>
    </dsp:sp>
    <dsp:sp modelId="{2AC85D8C-F672-43DE-ADE1-E4F2367C86B6}">
      <dsp:nvSpPr>
        <dsp:cNvPr id="0" name=""/>
        <dsp:cNvSpPr/>
      </dsp:nvSpPr>
      <dsp:spPr>
        <a:xfrm>
          <a:off x="2531925" y="1747448"/>
          <a:ext cx="486491" cy="5691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/>
        </a:p>
      </dsp:txBody>
      <dsp:txXfrm>
        <a:off x="2531925" y="1861269"/>
        <a:ext cx="340544" cy="341461"/>
      </dsp:txXfrm>
    </dsp:sp>
    <dsp:sp modelId="{B1917D38-4FA5-4530-827D-DD0CAB3315A0}">
      <dsp:nvSpPr>
        <dsp:cNvPr id="0" name=""/>
        <dsp:cNvSpPr/>
      </dsp:nvSpPr>
      <dsp:spPr>
        <a:xfrm>
          <a:off x="3220356" y="1343568"/>
          <a:ext cx="2294770" cy="13768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itchFamily="18" charset="0"/>
              <a:cs typeface="Times New Roman" pitchFamily="18" charset="0"/>
            </a:rPr>
            <a:t>Proceso de fermentación adecuado</a:t>
          </a:r>
          <a:endParaRPr lang="es-E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60683" y="1383895"/>
        <a:ext cx="2214116" cy="1296208"/>
      </dsp:txXfrm>
    </dsp:sp>
    <dsp:sp modelId="{10CF6CE9-DC55-4676-B4E7-16F5E2246B47}">
      <dsp:nvSpPr>
        <dsp:cNvPr id="0" name=""/>
        <dsp:cNvSpPr/>
      </dsp:nvSpPr>
      <dsp:spPr>
        <a:xfrm>
          <a:off x="5744603" y="1747448"/>
          <a:ext cx="486491" cy="5691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/>
        </a:p>
      </dsp:txBody>
      <dsp:txXfrm>
        <a:off x="5744603" y="1861269"/>
        <a:ext cx="340544" cy="341461"/>
      </dsp:txXfrm>
    </dsp:sp>
    <dsp:sp modelId="{2DCB0C6D-9DDA-434D-9EE4-582BB1CFEF27}">
      <dsp:nvSpPr>
        <dsp:cNvPr id="0" name=""/>
        <dsp:cNvSpPr/>
      </dsp:nvSpPr>
      <dsp:spPr>
        <a:xfrm>
          <a:off x="6433034" y="1343568"/>
          <a:ext cx="2294770" cy="13768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latin typeface="Times New Roman" pitchFamily="18" charset="0"/>
              <a:cs typeface="Times New Roman" pitchFamily="18" charset="0"/>
            </a:rPr>
            <a:t>Depende de la producción de bacterias anaeróbicas</a:t>
          </a:r>
          <a:endParaRPr lang="es-ES" sz="2100" kern="1200" dirty="0"/>
        </a:p>
      </dsp:txBody>
      <dsp:txXfrm>
        <a:off x="6473361" y="1383895"/>
        <a:ext cx="2214116" cy="12962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7918F-BEEB-4F4A-BAC5-8D43F4DF3850}">
      <dsp:nvSpPr>
        <dsp:cNvPr id="0" name=""/>
        <dsp:cNvSpPr/>
      </dsp:nvSpPr>
      <dsp:spPr>
        <a:xfrm rot="5400000">
          <a:off x="3024248" y="1163085"/>
          <a:ext cx="1153679" cy="142255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2FEE5A-FAF5-4DC4-A8F3-CF82EF8C28C8}">
      <dsp:nvSpPr>
        <dsp:cNvPr id="0" name=""/>
        <dsp:cNvSpPr/>
      </dsp:nvSpPr>
      <dsp:spPr>
        <a:xfrm>
          <a:off x="1543521" y="228597"/>
          <a:ext cx="4000158" cy="100734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noProof="0" dirty="0" smtClean="0">
              <a:latin typeface="Times New Roman" pitchFamily="18" charset="0"/>
              <a:cs typeface="Times New Roman" pitchFamily="18" charset="0"/>
            </a:rPr>
            <a:t>D</a:t>
          </a:r>
          <a:r>
            <a:rPr lang="" sz="1800" kern="1200" noProof="0" smtClean="0">
              <a:latin typeface="Times New Roman" pitchFamily="18" charset="0"/>
              <a:cs typeface="Times New Roman" pitchFamily="18" charset="0"/>
            </a:rPr>
            <a:t>isminución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de la </a:t>
          </a:r>
          <a:r>
            <a:rPr lang="es-ES" sz="1800" kern="1200" noProof="0" dirty="0" smtClean="0">
              <a:latin typeface="Times New Roman" pitchFamily="18" charset="0"/>
              <a:cs typeface="Times New Roman" pitchFamily="18" charset="0"/>
            </a:rPr>
            <a:t>producción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s-ES" sz="1800" b="0" kern="1200" dirty="0" smtClean="0">
              <a:latin typeface="Times" panose="02020603050405020304" pitchFamily="18" charset="0"/>
              <a:cs typeface="Times" panose="02020603050405020304" pitchFamily="18" charset="0"/>
            </a:rPr>
            <a:t>de carne y leche durante ciertos periodos del año por las condiciones climáticas. </a:t>
          </a:r>
          <a:endParaRPr lang="es-E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92704" y="277780"/>
        <a:ext cx="3901792" cy="908981"/>
      </dsp:txXfrm>
    </dsp:sp>
    <dsp:sp modelId="{8258822D-C12E-4ACE-9416-46EBB5B67F33}">
      <dsp:nvSpPr>
        <dsp:cNvPr id="0" name=""/>
        <dsp:cNvSpPr/>
      </dsp:nvSpPr>
      <dsp:spPr>
        <a:xfrm>
          <a:off x="5407122" y="25632"/>
          <a:ext cx="1779115" cy="1383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E9DAA-65EE-4C58-962B-1EFF5F7553D8}">
      <dsp:nvSpPr>
        <dsp:cNvPr id="0" name=""/>
        <dsp:cNvSpPr/>
      </dsp:nvSpPr>
      <dsp:spPr>
        <a:xfrm rot="5400000">
          <a:off x="5198155" y="2545209"/>
          <a:ext cx="1110900" cy="156338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E0BB727-6280-4B18-B5CB-0F15310B037A}">
      <dsp:nvSpPr>
        <dsp:cNvPr id="0" name=""/>
        <dsp:cNvSpPr/>
      </dsp:nvSpPr>
      <dsp:spPr>
        <a:xfrm>
          <a:off x="4277126" y="1310278"/>
          <a:ext cx="4346170" cy="139402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Times" panose="02020603050405020304" pitchFamily="18" charset="0"/>
              <a:cs typeface="Times" panose="02020603050405020304" pitchFamily="18" charset="0"/>
            </a:rPr>
            <a:t>Efectos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1800" b="0" kern="1200" smtClean="0">
              <a:latin typeface="Times" panose="02020603050405020304" pitchFamily="18" charset="0"/>
              <a:cs typeface="Times" panose="02020603050405020304" pitchFamily="18" charset="0"/>
            </a:rPr>
            <a:t>- </a:t>
          </a:r>
          <a:r>
            <a:rPr lang="es-ES" sz="1800" b="0" kern="1200" dirty="0" smtClean="0">
              <a:latin typeface="Times" panose="02020603050405020304" pitchFamily="18" charset="0"/>
              <a:cs typeface="Times" panose="02020603050405020304" pitchFamily="18" charset="0"/>
            </a:rPr>
            <a:t>Pérdidas económicas para la finca.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latin typeface="Times" panose="02020603050405020304" pitchFamily="18" charset="0"/>
              <a:cs typeface="Times" panose="02020603050405020304" pitchFamily="18" charset="0"/>
            </a:rPr>
            <a:t>- Productos de calidad inferior.</a:t>
          </a:r>
          <a:endParaRPr lang="es-ES" sz="1800" b="0" kern="1200" dirty="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4345189" y="1378341"/>
        <a:ext cx="4210044" cy="1257897"/>
      </dsp:txXfrm>
    </dsp:sp>
    <dsp:sp modelId="{E1EE20F6-4789-409C-AD71-B91B01F8AB90}">
      <dsp:nvSpPr>
        <dsp:cNvPr id="0" name=""/>
        <dsp:cNvSpPr/>
      </dsp:nvSpPr>
      <dsp:spPr>
        <a:xfrm>
          <a:off x="7981223" y="1640223"/>
          <a:ext cx="1779115" cy="1383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9666DA-9479-45C6-A5AC-DE17CD8875C5}">
      <dsp:nvSpPr>
        <dsp:cNvPr id="0" name=""/>
        <dsp:cNvSpPr/>
      </dsp:nvSpPr>
      <dsp:spPr>
        <a:xfrm>
          <a:off x="6810266" y="2967517"/>
          <a:ext cx="5256147" cy="172099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Times" panose="02020603050405020304" pitchFamily="18" charset="0"/>
              <a:cs typeface="Times" panose="02020603050405020304" pitchFamily="18" charset="0"/>
            </a:rPr>
            <a:t>Causas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Times" panose="02020603050405020304" pitchFamily="18" charset="0"/>
              <a:cs typeface="Times" panose="02020603050405020304" pitchFamily="18" charset="0"/>
            </a:rPr>
            <a:t>- Baja </a:t>
          </a:r>
          <a:r>
            <a:rPr lang="es-ES" sz="1800" b="0" kern="1200" noProof="0" dirty="0" smtClean="0">
              <a:latin typeface="Times" panose="02020603050405020304" pitchFamily="18" charset="0"/>
              <a:cs typeface="Times" panose="02020603050405020304" pitchFamily="18" charset="0"/>
            </a:rPr>
            <a:t>producción</a:t>
          </a:r>
          <a:r>
            <a:rPr lang="es-ES" sz="1800" b="0" kern="1200" dirty="0" smtClean="0">
              <a:latin typeface="Times" panose="02020603050405020304" pitchFamily="18" charset="0"/>
              <a:cs typeface="Times" panose="02020603050405020304" pitchFamily="18" charset="0"/>
            </a:rPr>
            <a:t> de pastos por altas</a:t>
          </a:r>
          <a:r>
            <a:rPr lang="" sz="1800" b="0" kern="1200" smtClean="0"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s-ES" sz="1800" b="0" kern="1200" dirty="0" smtClean="0">
              <a:latin typeface="Times" panose="02020603050405020304" pitchFamily="18" charset="0"/>
              <a:cs typeface="Times" panose="02020603050405020304" pitchFamily="18" charset="0"/>
            </a:rPr>
            <a:t>temperaturas.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latin typeface="Times" panose="02020603050405020304" pitchFamily="18" charset="0"/>
              <a:cs typeface="Times" panose="02020603050405020304" pitchFamily="18" charset="0"/>
            </a:rPr>
            <a:t>- Poca información sobre la conservación de forrajes.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latin typeface="Times" panose="02020603050405020304" pitchFamily="18" charset="0"/>
              <a:cs typeface="Times" panose="02020603050405020304" pitchFamily="18" charset="0"/>
            </a:rPr>
            <a:t>- Falta de  tecnología y recursos.</a:t>
          </a:r>
          <a:endParaRPr lang="es-ES" sz="1800" b="0" kern="1200" dirty="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6894293" y="3051544"/>
        <a:ext cx="5088093" cy="15529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A9F6C-980A-4E0A-A5B7-9BE03ECCD61A}">
      <dsp:nvSpPr>
        <dsp:cNvPr id="0" name=""/>
        <dsp:cNvSpPr/>
      </dsp:nvSpPr>
      <dsp:spPr>
        <a:xfrm>
          <a:off x="0" y="0"/>
          <a:ext cx="8735483" cy="18198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noProof="0" smtClean="0">
              <a:latin typeface="Times New Roman" pitchFamily="18" charset="0"/>
              <a:cs typeface="Times New Roman" pitchFamily="18" charset="0"/>
            </a:rPr>
            <a:t>Ensilaje</a:t>
          </a:r>
          <a:endParaRPr lang="es-ES" sz="2100" kern="1200" noProof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Times New Roman" pitchFamily="18" charset="0"/>
              <a:cs typeface="Times New Roman" pitchFamily="18" charset="0"/>
            </a:rPr>
            <a:t>Permite conservar el forraje fresco, por medio de un proceso de fermentación</a:t>
          </a:r>
          <a:endParaRPr lang="es-ES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Times New Roman" pitchFamily="18" charset="0"/>
              <a:cs typeface="Times New Roman" pitchFamily="18" charset="0"/>
            </a:rPr>
            <a:t>Se mantiene el material estable durante largo tiempo por la acidificación del medio</a:t>
          </a:r>
          <a:endParaRPr lang="es-ES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Times New Roman" pitchFamily="18" charset="0"/>
              <a:cs typeface="Times New Roman" pitchFamily="18" charset="0"/>
            </a:rPr>
            <a:t>Se da por procesos fermentativos pero debe hacerse sin oxígeno, se presenta la fermentación láctica en la cual se degradan carbohidratos y otros azúcares.</a:t>
          </a:r>
          <a:endParaRPr lang="es-E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29085" y="0"/>
        <a:ext cx="6806397" cy="1819892"/>
      </dsp:txXfrm>
    </dsp:sp>
    <dsp:sp modelId="{F4723855-CD89-4A72-BBD7-35A9AA9260F6}">
      <dsp:nvSpPr>
        <dsp:cNvPr id="0" name=""/>
        <dsp:cNvSpPr/>
      </dsp:nvSpPr>
      <dsp:spPr>
        <a:xfrm>
          <a:off x="181989" y="181989"/>
          <a:ext cx="1747096" cy="145591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F21EE-3EB7-4DE6-93C4-D98A7DA17109}">
      <dsp:nvSpPr>
        <dsp:cNvPr id="0" name=""/>
        <dsp:cNvSpPr/>
      </dsp:nvSpPr>
      <dsp:spPr>
        <a:xfrm>
          <a:off x="0" y="2001881"/>
          <a:ext cx="8735483" cy="18198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noProof="0" smtClean="0">
              <a:latin typeface="Times New Roman" pitchFamily="18" charset="0"/>
              <a:cs typeface="Times New Roman" pitchFamily="18" charset="0"/>
            </a:rPr>
            <a:t>Ventajas</a:t>
          </a:r>
          <a:endParaRPr lang="es-ES" sz="2100" kern="1200" noProof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Times New Roman" pitchFamily="18" charset="0"/>
              <a:cs typeface="Times New Roman" pitchFamily="18" charset="0"/>
            </a:rPr>
            <a:t>Conserva muy bien el valor nutritivo del forraje. </a:t>
          </a:r>
          <a:endParaRPr lang="es-ES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Times New Roman" pitchFamily="18" charset="0"/>
              <a:cs typeface="Times New Roman" pitchFamily="18" charset="0"/>
            </a:rPr>
            <a:t>Permite aprovechar cultivos con maleza.</a:t>
          </a:r>
          <a:endParaRPr lang="es-ES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Times New Roman" pitchFamily="18" charset="0"/>
              <a:cs typeface="Times New Roman" pitchFamily="18" charset="0"/>
            </a:rPr>
            <a:t>Es una manera de almacenar el forraje en un espacio reducido. </a:t>
          </a:r>
          <a:endParaRPr lang="es-E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29085" y="2001881"/>
        <a:ext cx="6806397" cy="1819892"/>
      </dsp:txXfrm>
    </dsp:sp>
    <dsp:sp modelId="{0588A98F-F648-4BDD-AD69-F58BC3713A39}">
      <dsp:nvSpPr>
        <dsp:cNvPr id="0" name=""/>
        <dsp:cNvSpPr/>
      </dsp:nvSpPr>
      <dsp:spPr>
        <a:xfrm>
          <a:off x="181989" y="2183870"/>
          <a:ext cx="1747096" cy="145591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B6B545-E7FD-4B72-965F-D71508CAD88B}">
      <dsp:nvSpPr>
        <dsp:cNvPr id="0" name=""/>
        <dsp:cNvSpPr/>
      </dsp:nvSpPr>
      <dsp:spPr>
        <a:xfrm>
          <a:off x="0" y="4003763"/>
          <a:ext cx="8735483" cy="18198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noProof="0" dirty="0" smtClean="0">
              <a:latin typeface="Times New Roman" pitchFamily="18" charset="0"/>
              <a:cs typeface="Times New Roman" pitchFamily="18" charset="0"/>
            </a:rPr>
            <a:t>Aditivos</a:t>
          </a: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es-ES" sz="21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Times New Roman" pitchFamily="18" charset="0"/>
              <a:cs typeface="Times New Roman" pitchFamily="18" charset="0"/>
            </a:rPr>
            <a:t>La adición de bacterias ácido lácticas mejora la calidad del ensilaje debido a que el proceso fermentativo es más eficiente</a:t>
          </a:r>
          <a:endParaRPr lang="es-ES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Times New Roman" pitchFamily="18" charset="0"/>
              <a:cs typeface="Times New Roman" pitchFamily="18" charset="0"/>
            </a:rPr>
            <a:t>El ensilaje elaborado con aditivo biológico presenta mayor aceptación por parte del animal </a:t>
          </a:r>
          <a:endParaRPr lang="es-E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29085" y="4003763"/>
        <a:ext cx="6806397" cy="1819892"/>
      </dsp:txXfrm>
    </dsp:sp>
    <dsp:sp modelId="{037245BA-8604-4FAB-B14C-9F0F7BE97E09}">
      <dsp:nvSpPr>
        <dsp:cNvPr id="0" name=""/>
        <dsp:cNvSpPr/>
      </dsp:nvSpPr>
      <dsp:spPr>
        <a:xfrm>
          <a:off x="181989" y="4185752"/>
          <a:ext cx="1747096" cy="145591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9ECD8-5AE2-448F-B820-08054CA13E49}">
      <dsp:nvSpPr>
        <dsp:cNvPr id="0" name=""/>
        <dsp:cNvSpPr/>
      </dsp:nvSpPr>
      <dsp:spPr>
        <a:xfrm>
          <a:off x="0" y="562533"/>
          <a:ext cx="3006216" cy="39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0" y="562533"/>
        <a:ext cx="3006216" cy="396000"/>
      </dsp:txXfrm>
    </dsp:sp>
    <dsp:sp modelId="{1226CDD6-296E-45EC-A20D-C57549C80590}">
      <dsp:nvSpPr>
        <dsp:cNvPr id="0" name=""/>
        <dsp:cNvSpPr/>
      </dsp:nvSpPr>
      <dsp:spPr>
        <a:xfrm>
          <a:off x="3006216" y="420220"/>
          <a:ext cx="601243" cy="6806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5816EF-C297-4120-9D7C-98F624E7D1E1}">
      <dsp:nvSpPr>
        <dsp:cNvPr id="0" name=""/>
        <dsp:cNvSpPr/>
      </dsp:nvSpPr>
      <dsp:spPr>
        <a:xfrm>
          <a:off x="3847956" y="420220"/>
          <a:ext cx="8176907" cy="680625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Proteína:</a:t>
          </a:r>
          <a:r>
            <a:rPr lang="" sz="2000" kern="1200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</a:t>
          </a:r>
          <a:r>
            <a:rPr lang="es-E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os forrajes con un porcentaje mínimo de 6% de proteína </a:t>
          </a:r>
          <a:r>
            <a:rPr lang="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pueden ser digeridos normalmente por los microorganismos de los rumiantes.</a:t>
          </a:r>
          <a:endParaRPr lang="es-ES" sz="2000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3847956" y="420220"/>
        <a:ext cx="8176907" cy="680625"/>
      </dsp:txXfrm>
    </dsp:sp>
    <dsp:sp modelId="{273BD9E0-7764-4AE6-964A-6263DAA647AD}">
      <dsp:nvSpPr>
        <dsp:cNvPr id="0" name=""/>
        <dsp:cNvSpPr/>
      </dsp:nvSpPr>
      <dsp:spPr>
        <a:xfrm>
          <a:off x="0" y="1315158"/>
          <a:ext cx="3009154" cy="39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0" y="1315158"/>
        <a:ext cx="3009154" cy="396000"/>
      </dsp:txXfrm>
    </dsp:sp>
    <dsp:sp modelId="{7F466D41-6AFB-43F4-8D62-ADDCD742C69C}">
      <dsp:nvSpPr>
        <dsp:cNvPr id="0" name=""/>
        <dsp:cNvSpPr/>
      </dsp:nvSpPr>
      <dsp:spPr>
        <a:xfrm>
          <a:off x="3009154" y="1172845"/>
          <a:ext cx="601830" cy="6806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86BE30-C2A3-47B2-9309-297DD2DD9826}">
      <dsp:nvSpPr>
        <dsp:cNvPr id="0" name=""/>
        <dsp:cNvSpPr/>
      </dsp:nvSpPr>
      <dsp:spPr>
        <a:xfrm>
          <a:off x="3851718" y="1172845"/>
          <a:ext cx="8184900" cy="680625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Fibra:</a:t>
          </a: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El contenido de fibra en las pasturas es importante para la fermentación de nutrientes</a:t>
          </a:r>
          <a:endParaRPr lang="es-ES" sz="2000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3851718" y="1172845"/>
        <a:ext cx="8184900" cy="680625"/>
      </dsp:txXfrm>
    </dsp:sp>
    <dsp:sp modelId="{BF572905-410A-448D-8DE1-EE79A4979CBD}">
      <dsp:nvSpPr>
        <dsp:cNvPr id="0" name=""/>
        <dsp:cNvSpPr/>
      </dsp:nvSpPr>
      <dsp:spPr>
        <a:xfrm>
          <a:off x="0" y="2067783"/>
          <a:ext cx="3009154" cy="39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0" y="2067783"/>
        <a:ext cx="3009154" cy="396000"/>
      </dsp:txXfrm>
    </dsp:sp>
    <dsp:sp modelId="{D7D9F5B2-4143-4806-9A40-401794261379}">
      <dsp:nvSpPr>
        <dsp:cNvPr id="0" name=""/>
        <dsp:cNvSpPr/>
      </dsp:nvSpPr>
      <dsp:spPr>
        <a:xfrm>
          <a:off x="3009154" y="1925470"/>
          <a:ext cx="601830" cy="6806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729CA4-F686-48B8-9B2E-A8058BD1528C}">
      <dsp:nvSpPr>
        <dsp:cNvPr id="0" name=""/>
        <dsp:cNvSpPr/>
      </dsp:nvSpPr>
      <dsp:spPr>
        <a:xfrm>
          <a:off x="3851718" y="1925470"/>
          <a:ext cx="8184900" cy="680625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Ceniza</a:t>
          </a: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L</a:t>
          </a:r>
          <a:r>
            <a:rPr lang="es-E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 ceniza determina la calidad de un alimento por los minerales presentes en el mismo </a:t>
          </a:r>
          <a:endParaRPr lang="es-ES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51718" y="1925470"/>
        <a:ext cx="8184900" cy="680625"/>
      </dsp:txXfrm>
    </dsp:sp>
    <dsp:sp modelId="{2C1A76DE-D10C-4713-B021-2DA0899E4F2D}">
      <dsp:nvSpPr>
        <dsp:cNvPr id="0" name=""/>
        <dsp:cNvSpPr/>
      </dsp:nvSpPr>
      <dsp:spPr>
        <a:xfrm>
          <a:off x="0" y="2308997"/>
          <a:ext cx="2172459" cy="3960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20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Valor nutritivo</a:t>
          </a:r>
          <a:endParaRPr lang="es-ES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308997"/>
        <a:ext cx="2172459" cy="396000"/>
      </dsp:txXfrm>
    </dsp:sp>
    <dsp:sp modelId="{891D60F1-5F11-4091-BFC4-052279081184}">
      <dsp:nvSpPr>
        <dsp:cNvPr id="0" name=""/>
        <dsp:cNvSpPr/>
      </dsp:nvSpPr>
      <dsp:spPr>
        <a:xfrm>
          <a:off x="2984822" y="2678095"/>
          <a:ext cx="601830" cy="6806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94F3EB-B396-42C0-97DF-F334FCBE8E51}">
      <dsp:nvSpPr>
        <dsp:cNvPr id="0" name=""/>
        <dsp:cNvSpPr/>
      </dsp:nvSpPr>
      <dsp:spPr>
        <a:xfrm>
          <a:off x="3827388" y="2678095"/>
          <a:ext cx="8184900" cy="680625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Grasa</a:t>
          </a: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es-E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La grasa es parte de la fuente de energía para el animal junto con los carbohidratos</a:t>
          </a:r>
          <a:endParaRPr lang="es-ES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27388" y="2678095"/>
        <a:ext cx="8184900" cy="680625"/>
      </dsp:txXfrm>
    </dsp:sp>
    <dsp:sp modelId="{8291CBC5-4F32-429E-AF2A-88B6669C55F3}">
      <dsp:nvSpPr>
        <dsp:cNvPr id="0" name=""/>
        <dsp:cNvSpPr/>
      </dsp:nvSpPr>
      <dsp:spPr>
        <a:xfrm>
          <a:off x="0" y="3573033"/>
          <a:ext cx="3006216" cy="396000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573033"/>
        <a:ext cx="3006216" cy="396000"/>
      </dsp:txXfrm>
    </dsp:sp>
    <dsp:sp modelId="{62D8F588-9C11-494E-ABFE-79929967C15D}">
      <dsp:nvSpPr>
        <dsp:cNvPr id="0" name=""/>
        <dsp:cNvSpPr/>
      </dsp:nvSpPr>
      <dsp:spPr>
        <a:xfrm>
          <a:off x="3006216" y="3430720"/>
          <a:ext cx="601243" cy="6806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AFA74-77AE-45F4-A3EC-B4EC7D2BB293}">
      <dsp:nvSpPr>
        <dsp:cNvPr id="0" name=""/>
        <dsp:cNvSpPr/>
      </dsp:nvSpPr>
      <dsp:spPr>
        <a:xfrm>
          <a:off x="3847956" y="3430720"/>
          <a:ext cx="8176907" cy="680625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Energía metabolizable</a:t>
          </a: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es-E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Expresa el valor energético que puede ser aprovechado por el animal para cumplir con todos sus procesos metabólicos.</a:t>
          </a:r>
          <a:endParaRPr lang="es-ES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47956" y="3430720"/>
        <a:ext cx="8176907" cy="680625"/>
      </dsp:txXfrm>
    </dsp:sp>
    <dsp:sp modelId="{3E973563-5D60-4743-B93E-F650FB53FA7B}">
      <dsp:nvSpPr>
        <dsp:cNvPr id="0" name=""/>
        <dsp:cNvSpPr/>
      </dsp:nvSpPr>
      <dsp:spPr>
        <a:xfrm>
          <a:off x="0" y="4498908"/>
          <a:ext cx="1939430" cy="631125"/>
        </a:xfrm>
        <a:prstGeom prst="rect">
          <a:avLst/>
        </a:prstGeom>
        <a:noFill/>
        <a:ln>
          <a:solidFill>
            <a:schemeClr val="accent3">
              <a:lumMod val="7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noProof="0" dirty="0" smtClean="0">
              <a:latin typeface="Times New Roman" pitchFamily="18" charset="0"/>
              <a:cs typeface="Times New Roman" pitchFamily="18" charset="0"/>
            </a:rPr>
            <a:t>Digestibilidad in situ</a:t>
          </a:r>
          <a:endParaRPr lang="es-ES" sz="2000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0" y="4498908"/>
        <a:ext cx="1939430" cy="631125"/>
      </dsp:txXfrm>
    </dsp:sp>
    <dsp:sp modelId="{69F9BBB4-64B7-4AB2-93F5-D2093982EB6F}">
      <dsp:nvSpPr>
        <dsp:cNvPr id="0" name=""/>
        <dsp:cNvSpPr/>
      </dsp:nvSpPr>
      <dsp:spPr>
        <a:xfrm>
          <a:off x="2633078" y="4209423"/>
          <a:ext cx="601243" cy="12622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8DFF03-2579-4E76-A088-D8C8652DD473}">
      <dsp:nvSpPr>
        <dsp:cNvPr id="0" name=""/>
        <dsp:cNvSpPr/>
      </dsp:nvSpPr>
      <dsp:spPr>
        <a:xfrm>
          <a:off x="3859711" y="4183345"/>
          <a:ext cx="8176907" cy="1262250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Permite evaluar la degradabilidad de cierto material en el rumen de un bovino.</a:t>
          </a:r>
          <a:endParaRPr lang="es-ES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Esta técnica ha sido de gran importancia para la nutrición de rumiantes y permite estudiar la relación entre el consumo y la degradabilidad del forraje</a:t>
          </a:r>
          <a:endParaRPr lang="es-ES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59711" y="4183345"/>
        <a:ext cx="8176907" cy="12622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0FBD69-CA8F-4A10-B611-73B6CE522B76}">
      <dsp:nvSpPr>
        <dsp:cNvPr id="0" name=""/>
        <dsp:cNvSpPr/>
      </dsp:nvSpPr>
      <dsp:spPr>
        <a:xfrm>
          <a:off x="0" y="383473"/>
          <a:ext cx="7339541" cy="604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A5BC36-505D-49A8-A270-EB907647D9FB}">
      <dsp:nvSpPr>
        <dsp:cNvPr id="0" name=""/>
        <dsp:cNvSpPr/>
      </dsp:nvSpPr>
      <dsp:spPr>
        <a:xfrm>
          <a:off x="366977" y="29233"/>
          <a:ext cx="5137678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192" tIns="0" rIns="194192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itchFamily="18" charset="0"/>
              <a:cs typeface="Times New Roman" pitchFamily="18" charset="0"/>
            </a:rPr>
            <a:t>Se utilizaron los valores de proteína, ceniza, grasa y fibra obtenidos en el análisis bromatológico</a:t>
          </a:r>
          <a:endParaRPr lang="es-E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1562" y="63818"/>
        <a:ext cx="5068508" cy="639310"/>
      </dsp:txXfrm>
    </dsp:sp>
    <dsp:sp modelId="{FDB6CBAC-BFC6-4D81-AB78-4F2B03B0E3AE}">
      <dsp:nvSpPr>
        <dsp:cNvPr id="0" name=""/>
        <dsp:cNvSpPr/>
      </dsp:nvSpPr>
      <dsp:spPr>
        <a:xfrm>
          <a:off x="0" y="1472113"/>
          <a:ext cx="7339541" cy="604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F51E0-7004-4FD0-87D1-4F5AFD7C303E}">
      <dsp:nvSpPr>
        <dsp:cNvPr id="0" name=""/>
        <dsp:cNvSpPr/>
      </dsp:nvSpPr>
      <dsp:spPr>
        <a:xfrm>
          <a:off x="366977" y="1117873"/>
          <a:ext cx="5137678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192" tIns="0" rIns="194192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itchFamily="18" charset="0"/>
              <a:cs typeface="Times New Roman" pitchFamily="18" charset="0"/>
            </a:rPr>
            <a:t>Para realizar la transformación a Kcal/ g se utilizaron los factores generales de </a:t>
          </a:r>
          <a:r>
            <a:rPr lang="es-ES" sz="1800" kern="1200" dirty="0" err="1" smtClean="0">
              <a:latin typeface="Times New Roman" pitchFamily="18" charset="0"/>
              <a:cs typeface="Times New Roman" pitchFamily="18" charset="0"/>
            </a:rPr>
            <a:t>atwater</a:t>
          </a:r>
          <a:r>
            <a:rPr lang="es-ES" sz="1800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es-E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1562" y="1152458"/>
        <a:ext cx="5068508" cy="639310"/>
      </dsp:txXfrm>
    </dsp:sp>
    <dsp:sp modelId="{45D3C4D0-DFE4-4F9B-8A4C-384AF468807C}">
      <dsp:nvSpPr>
        <dsp:cNvPr id="0" name=""/>
        <dsp:cNvSpPr/>
      </dsp:nvSpPr>
      <dsp:spPr>
        <a:xfrm>
          <a:off x="0" y="2560753"/>
          <a:ext cx="7339541" cy="604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0373BF-37DF-4CF0-94DA-70B5F676613A}">
      <dsp:nvSpPr>
        <dsp:cNvPr id="0" name=""/>
        <dsp:cNvSpPr/>
      </dsp:nvSpPr>
      <dsp:spPr>
        <a:xfrm>
          <a:off x="366977" y="2206513"/>
          <a:ext cx="5137678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192" tIns="0" rIns="194192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itchFamily="18" charset="0"/>
              <a:cs typeface="Times New Roman" pitchFamily="18" charset="0"/>
            </a:rPr>
            <a:t>Corresponden a 4 Kcal/g para proteínas, 9 Kcal/g para grasas y 4 Kcal/g para carbohidratos</a:t>
          </a:r>
          <a:endParaRPr lang="es-E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1562" y="2241098"/>
        <a:ext cx="5068508" cy="639310"/>
      </dsp:txXfrm>
    </dsp:sp>
    <dsp:sp modelId="{C347733F-CD07-40AD-9E59-A281C65B48AE}">
      <dsp:nvSpPr>
        <dsp:cNvPr id="0" name=""/>
        <dsp:cNvSpPr/>
      </dsp:nvSpPr>
      <dsp:spPr>
        <a:xfrm>
          <a:off x="0" y="3649393"/>
          <a:ext cx="7339541" cy="604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82EED-FAC6-411A-9F8A-EC0D83DCF3C4}">
      <dsp:nvSpPr>
        <dsp:cNvPr id="0" name=""/>
        <dsp:cNvSpPr/>
      </dsp:nvSpPr>
      <dsp:spPr>
        <a:xfrm>
          <a:off x="366977" y="3295153"/>
          <a:ext cx="5137678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192" tIns="0" rIns="194192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itchFamily="18" charset="0"/>
              <a:cs typeface="Times New Roman" pitchFamily="18" charset="0"/>
            </a:rPr>
            <a:t>Una vez obtenido el valor de energía bruta se  calcula el 80% de los valores de Kcal de energía bruta de  cada macronutriente</a:t>
          </a:r>
          <a:endParaRPr lang="es-E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1562" y="3329738"/>
        <a:ext cx="5068508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+Icon">
  <dgm:title val="Lista de llaves verticales"/>
  <dgm:desc val="Se usa para mostrar bloques de información agrupados. Funciona bien con gran cantidad de texto de ni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0E5D4-B111-4C76-8A15-FB8DB28FD302}" type="datetimeFigureOut">
              <a:rPr lang="es-ES" smtClean="0"/>
              <a:t>05/02/2020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16138" y="514350"/>
            <a:ext cx="49117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BB487-667E-445B-8BC4-AFC946DD4D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882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BB487-667E-445B-8BC4-AFC946DD4D1A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3782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16138" y="514350"/>
            <a:ext cx="491172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73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16138" y="514350"/>
            <a:ext cx="491172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26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BB487-667E-445B-8BC4-AFC946DD4D1A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7365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1" y="981075"/>
          <a:ext cx="13103225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981075"/>
                        <a:ext cx="13103225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655162" y="6245225"/>
            <a:ext cx="305741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050">
              <a:solidFill>
                <a:prstClr val="black"/>
              </a:solidFill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4476936" y="6245225"/>
            <a:ext cx="414935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050">
              <a:solidFill>
                <a:prstClr val="black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655162" y="6245225"/>
            <a:ext cx="305741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050">
              <a:solidFill>
                <a:prstClr val="black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476936" y="6245225"/>
            <a:ext cx="414935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050">
              <a:solidFill>
                <a:prstClr val="black"/>
              </a:solidFill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5722938"/>
            <a:ext cx="13103225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311657" y="260356"/>
            <a:ext cx="1135157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C" sz="1350">
              <a:solidFill>
                <a:prstClr val="black"/>
              </a:solidFill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693" y="115888"/>
            <a:ext cx="4747645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6469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5162" y="274638"/>
            <a:ext cx="11792903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55162" y="1600206"/>
            <a:ext cx="11792903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9435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499838" y="274644"/>
            <a:ext cx="2948226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55161" y="274644"/>
            <a:ext cx="862629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78056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82743" y="2130431"/>
            <a:ext cx="11137741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65484" y="3886200"/>
            <a:ext cx="917225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162" y="6356356"/>
            <a:ext cx="3057419" cy="365125"/>
          </a:xfrm>
          <a:prstGeom prst="rect">
            <a:avLst/>
          </a:prstGeom>
        </p:spPr>
        <p:txBody>
          <a:bodyPr/>
          <a:lstStyle/>
          <a:p>
            <a:fld id="{051AE5A9-CDC8-4E90-A896-10FA9FAE5485}" type="datetimeFigureOut">
              <a:rPr lang="es-EC">
                <a:solidFill>
                  <a:prstClr val="black"/>
                </a:solidFill>
              </a:rPr>
              <a:pPr/>
              <a:t>05/02/2020</a:t>
            </a:fld>
            <a:endParaRPr lang="es-EC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476936" y="6356356"/>
            <a:ext cx="4149355" cy="365125"/>
          </a:xfrm>
          <a:prstGeom prst="rect">
            <a:avLst/>
          </a:prstGeom>
        </p:spPr>
        <p:txBody>
          <a:bodyPr/>
          <a:lstStyle/>
          <a:p>
            <a:endParaRPr lang="es-EC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390646" y="6356356"/>
            <a:ext cx="3057419" cy="365125"/>
          </a:xfrm>
          <a:prstGeom prst="rect">
            <a:avLst/>
          </a:prstGeom>
        </p:spPr>
        <p:txBody>
          <a:bodyPr/>
          <a:lstStyle/>
          <a:p>
            <a:fld id="{B6868DCA-1376-4BF8-8049-D3FB3EDE2122}" type="slidenum">
              <a:rPr lang="es-EC">
                <a:solidFill>
                  <a:prstClr val="black"/>
                </a:solidFill>
              </a:rPr>
              <a:pPr/>
              <a:t>‹Nº›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046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5162" y="274638"/>
            <a:ext cx="11792903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55162" y="1600206"/>
            <a:ext cx="11792903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0830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35065" y="4406906"/>
            <a:ext cx="11137741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35065" y="2906713"/>
            <a:ext cx="1113774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96248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5162" y="274638"/>
            <a:ext cx="11792903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55161" y="1600206"/>
            <a:ext cx="5787258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660806" y="1600206"/>
            <a:ext cx="5787258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0417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5162" y="274638"/>
            <a:ext cx="11792903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5161" y="1535113"/>
            <a:ext cx="57895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5161" y="2174875"/>
            <a:ext cx="5789533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656259" y="1535113"/>
            <a:ext cx="579180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656259" y="2174875"/>
            <a:ext cx="579180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755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5162" y="274638"/>
            <a:ext cx="11792903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5181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42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5166" y="273050"/>
            <a:ext cx="4310870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22997" y="273056"/>
            <a:ext cx="7325067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55166" y="1435103"/>
            <a:ext cx="431087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76218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68324" y="4800600"/>
            <a:ext cx="7861935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68324" y="612775"/>
            <a:ext cx="7861935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EC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68324" y="5367338"/>
            <a:ext cx="786193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3011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1" y="6"/>
            <a:ext cx="13103225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C" sz="1350">
              <a:solidFill>
                <a:prstClr val="black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3" y="6308731"/>
            <a:ext cx="11299257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C" sz="1350">
              <a:solidFill>
                <a:prstClr val="black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36402" y="6296025"/>
            <a:ext cx="9543061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C" sz="1350">
              <a:solidFill>
                <a:prstClr val="black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36402" y="6245225"/>
            <a:ext cx="9543061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C" sz="1350">
              <a:solidFill>
                <a:prstClr val="black"/>
              </a:solidFill>
            </a:endParaRPr>
          </a:p>
        </p:txBody>
      </p:sp>
      <p:pic>
        <p:nvPicPr>
          <p:cNvPr id="3078" name="Picture 26" descr="LOGO ESPE ORIGINAL copia"/>
          <p:cNvPicPr>
            <a:picLocks noChangeAspect="1" noChangeArrowheads="1"/>
          </p:cNvPicPr>
          <p:nvPr/>
        </p:nvPicPr>
        <p:blipFill>
          <a:blip r:embed="rId14" cstate="print"/>
          <a:srcRect l="3070"/>
          <a:stretch>
            <a:fillRect/>
          </a:stretch>
        </p:blipFill>
        <p:spPr bwMode="auto">
          <a:xfrm>
            <a:off x="9647705" y="5949950"/>
            <a:ext cx="3303105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707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3429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685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0287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bg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bg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bg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8.jpeg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2" y="160734"/>
            <a:ext cx="331691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2055812" y="1143000"/>
            <a:ext cx="9296400" cy="445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es-ES" sz="1600" b="1" dirty="0">
                <a:latin typeface="Times New Roman"/>
                <a:ea typeface="Calibri"/>
                <a:cs typeface="Times New Roman"/>
              </a:rPr>
              <a:t>DEPARTAMENTO DE CIENCIAS DE LA VIDA Y DE LA AGRICULTURA</a:t>
            </a:r>
            <a:endParaRPr lang="es-ES" sz="1200" dirty="0"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r>
              <a:rPr lang="es-ES" sz="1600" b="1" dirty="0">
                <a:latin typeface="Times New Roman"/>
                <a:ea typeface="Calibri"/>
                <a:cs typeface="Times New Roman"/>
              </a:rPr>
              <a:t>CARRERA DE INGENIERIA AGROPECUARIA</a:t>
            </a:r>
            <a:endParaRPr lang="es-ES" sz="1200" dirty="0"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r>
              <a:rPr lang="es-ES" sz="1600" b="1" dirty="0" smtClean="0">
                <a:latin typeface="Times New Roman"/>
                <a:ea typeface="Calibri"/>
                <a:cs typeface="Times New Roman"/>
              </a:rPr>
              <a:t>TRABAJO </a:t>
            </a:r>
            <a:r>
              <a:rPr lang="es-ES" sz="1600" b="1" dirty="0">
                <a:latin typeface="Times New Roman"/>
                <a:ea typeface="Calibri"/>
                <a:cs typeface="Times New Roman"/>
              </a:rPr>
              <a:t>DE TITULACIÓN,  PREVIO A LA OBTENCIÓN DEL TÍTULO DE INGENIERO </a:t>
            </a:r>
            <a:r>
              <a:rPr lang="es-ES" sz="1600" b="1" dirty="0" smtClean="0">
                <a:latin typeface="Times New Roman"/>
                <a:ea typeface="Calibri"/>
                <a:cs typeface="Times New Roman"/>
              </a:rPr>
              <a:t>AGROPECUARIO</a:t>
            </a:r>
            <a:endParaRPr lang="" sz="1600" b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endParaRPr lang="" sz="1600" b="1" dirty="0"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endParaRPr lang="es-ES" sz="1200" dirty="0"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r>
              <a:rPr lang="es-ES" sz="1600" b="1" dirty="0">
                <a:latin typeface="Times New Roman"/>
                <a:ea typeface="Calibri"/>
                <a:cs typeface="Times New Roman"/>
              </a:rPr>
              <a:t>TEMA: EFECTO DEL TIEMPO DE CORTE SOBRE LA CALIDAD NUTRICIONAL DEL ENSILAJE DE RYE GRASS (</a:t>
            </a:r>
            <a:r>
              <a:rPr lang="es-ES" sz="1600" b="1" i="1" dirty="0" err="1">
                <a:latin typeface="Times New Roman"/>
                <a:ea typeface="Calibri"/>
                <a:cs typeface="Times New Roman"/>
              </a:rPr>
              <a:t>Lolium</a:t>
            </a:r>
            <a:r>
              <a:rPr lang="es-ES" sz="1600" b="1" i="1" dirty="0">
                <a:latin typeface="Times New Roman"/>
                <a:ea typeface="Calibri"/>
                <a:cs typeface="Times New Roman"/>
              </a:rPr>
              <a:t> perenne</a:t>
            </a:r>
            <a:r>
              <a:rPr lang="es-ES" sz="1600" b="1" dirty="0">
                <a:latin typeface="Times New Roman"/>
                <a:ea typeface="Calibri"/>
                <a:cs typeface="Times New Roman"/>
              </a:rPr>
              <a:t>) </a:t>
            </a:r>
            <a:r>
              <a:rPr lang="es-ES" sz="1600" b="1" dirty="0" err="1">
                <a:latin typeface="Times New Roman"/>
                <a:ea typeface="Calibri"/>
                <a:cs typeface="Times New Roman"/>
              </a:rPr>
              <a:t>var</a:t>
            </a:r>
            <a:r>
              <a:rPr lang="es-ES" sz="1600" b="1" dirty="0">
                <a:latin typeface="Times New Roman"/>
                <a:ea typeface="Calibri"/>
                <a:cs typeface="Times New Roman"/>
              </a:rPr>
              <a:t> AMAZON, TRATADO CON  BACTERIAS ÁCIDO LÁCTICAS </a:t>
            </a:r>
            <a:endParaRPr lang="" sz="1600" b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endParaRPr lang="es-ES" sz="1200" dirty="0"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r>
              <a:rPr lang="es-ES" sz="1600" b="1" dirty="0" smtClean="0">
                <a:latin typeface="Times New Roman"/>
                <a:ea typeface="Calibri"/>
                <a:cs typeface="Times New Roman"/>
              </a:rPr>
              <a:t>AUTOR</a:t>
            </a:r>
            <a:r>
              <a:rPr lang="es-ES" sz="1600" b="1" dirty="0">
                <a:latin typeface="Times New Roman"/>
                <a:ea typeface="Calibri"/>
                <a:cs typeface="Times New Roman"/>
              </a:rPr>
              <a:t>: JARAMILLO NARVÁEZ, EMILY SAMANTHA</a:t>
            </a:r>
            <a:endParaRPr lang="es-ES" sz="1200" dirty="0"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r>
              <a:rPr lang="es-ES" sz="1600" b="1" dirty="0">
                <a:latin typeface="Times New Roman"/>
                <a:ea typeface="Calibri"/>
                <a:cs typeface="Times New Roman"/>
              </a:rPr>
              <a:t>DIRECTOR: Ing.: PAZMIÑO MORALES JULIO CÉSAR, </a:t>
            </a:r>
            <a:r>
              <a:rPr lang="es-ES" sz="1600" b="1" dirty="0" err="1">
                <a:latin typeface="Times New Roman"/>
                <a:ea typeface="Calibri"/>
                <a:cs typeface="Times New Roman"/>
              </a:rPr>
              <a:t>Mgs</a:t>
            </a:r>
            <a:endParaRPr lang="es-ES" sz="1200" dirty="0"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r>
              <a:rPr lang="es-ES" sz="1600" b="1" dirty="0">
                <a:latin typeface="Times New Roman"/>
                <a:ea typeface="Calibri"/>
                <a:cs typeface="Times New Roman"/>
              </a:rPr>
              <a:t>SANGOLQUÍ</a:t>
            </a:r>
            <a:endParaRPr lang="es-ES" sz="1200" dirty="0"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r>
              <a:rPr lang="es-ES" sz="1600" b="1" dirty="0" smtClean="0">
                <a:latin typeface="Times New Roman"/>
                <a:ea typeface="Calibri"/>
                <a:cs typeface="Times New Roman"/>
              </a:rPr>
              <a:t>2020</a:t>
            </a:r>
            <a:endParaRPr lang="es-EC" sz="16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85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949838" y="0"/>
            <a:ext cx="4698084" cy="446579"/>
          </a:xfrm>
        </p:spPr>
        <p:txBody>
          <a:bodyPr/>
          <a:lstStyle/>
          <a:p>
            <a:r>
              <a:rPr lang="es-EC" sz="32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METODOLOGÍA</a:t>
            </a:r>
          </a:p>
        </p:txBody>
      </p:sp>
      <p:sp>
        <p:nvSpPr>
          <p:cNvPr id="5" name="CuadroTexto 7">
            <a:extLst>
              <a:ext uri="{FF2B5EF4-FFF2-40B4-BE49-F238E27FC236}">
                <a16:creationId xmlns:a16="http://schemas.microsoft.com/office/drawing/2014/main" xmlns="" id="{AF47DCBC-31E6-43B0-B62E-2BD6E481810A}"/>
              </a:ext>
            </a:extLst>
          </p:cNvPr>
          <p:cNvSpPr txBox="1"/>
          <p:nvPr/>
        </p:nvSpPr>
        <p:spPr>
          <a:xfrm>
            <a:off x="693149" y="580854"/>
            <a:ext cx="1857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Tratamientos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796484"/>
              </p:ext>
            </p:extLst>
          </p:nvPr>
        </p:nvGraphicFramePr>
        <p:xfrm>
          <a:off x="836613" y="980964"/>
          <a:ext cx="6248401" cy="534924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093095"/>
                <a:gridCol w="2102220"/>
                <a:gridCol w="2053086"/>
              </a:tblGrid>
              <a:tr h="393464">
                <a:tc>
                  <a:txBody>
                    <a:bodyPr/>
                    <a:lstStyle/>
                    <a:p>
                      <a:pPr marL="4572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Tratamiento </a:t>
                      </a:r>
                      <a:endParaRPr lang="es-ES" sz="13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Microorganismo</a:t>
                      </a:r>
                      <a:endParaRPr lang="es-ES" sz="13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Tiempo de corte</a:t>
                      </a:r>
                      <a:endParaRPr lang="es-ES" sz="13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/>
                </a:tc>
              </a:tr>
              <a:tr h="393464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5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T1</a:t>
                      </a:r>
                      <a:endParaRPr lang="es-ES" sz="135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M1</a:t>
                      </a:r>
                      <a:endParaRPr lang="es-ES" sz="13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C1</a:t>
                      </a:r>
                      <a:endParaRPr lang="es-ES" sz="13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/>
                </a:tc>
              </a:tr>
              <a:tr h="393464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5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T2</a:t>
                      </a:r>
                      <a:endParaRPr lang="es-ES" sz="135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M1</a:t>
                      </a:r>
                      <a:endParaRPr lang="es-ES" sz="13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C2</a:t>
                      </a:r>
                      <a:endParaRPr lang="es-ES" sz="13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/>
                </a:tc>
              </a:tr>
              <a:tr h="393464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5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T3</a:t>
                      </a:r>
                      <a:endParaRPr lang="es-ES" sz="135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M1</a:t>
                      </a:r>
                      <a:endParaRPr lang="es-ES" sz="13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C3</a:t>
                      </a:r>
                      <a:endParaRPr lang="es-ES" sz="13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/>
                </a:tc>
              </a:tr>
              <a:tr h="393464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5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T4</a:t>
                      </a:r>
                      <a:endParaRPr lang="es-ES" sz="135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M2</a:t>
                      </a:r>
                      <a:endParaRPr lang="es-ES" sz="13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C1</a:t>
                      </a:r>
                      <a:endParaRPr lang="es-ES" sz="13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/>
                </a:tc>
              </a:tr>
              <a:tr h="393464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5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T5</a:t>
                      </a:r>
                      <a:endParaRPr lang="es-ES" sz="135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M2</a:t>
                      </a:r>
                      <a:endParaRPr lang="es-ES" sz="13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C2</a:t>
                      </a:r>
                      <a:endParaRPr lang="es-ES" sz="13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/>
                </a:tc>
              </a:tr>
              <a:tr h="393464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5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T6</a:t>
                      </a:r>
                      <a:endParaRPr lang="es-ES" sz="135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M2</a:t>
                      </a:r>
                      <a:endParaRPr lang="es-ES" sz="13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C3</a:t>
                      </a:r>
                      <a:endParaRPr lang="es-ES" sz="13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/>
                </a:tc>
              </a:tr>
              <a:tr h="393464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5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T7</a:t>
                      </a:r>
                      <a:endParaRPr lang="es-ES" sz="135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M3</a:t>
                      </a:r>
                      <a:endParaRPr lang="es-ES" sz="13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C1</a:t>
                      </a:r>
                      <a:endParaRPr lang="es-ES" sz="13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/>
                </a:tc>
              </a:tr>
              <a:tr h="393464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5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T8</a:t>
                      </a:r>
                      <a:endParaRPr lang="es-ES" sz="135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M3</a:t>
                      </a:r>
                      <a:endParaRPr lang="es-ES" sz="13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C2</a:t>
                      </a:r>
                      <a:endParaRPr lang="es-ES" sz="13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/>
                </a:tc>
              </a:tr>
              <a:tr h="393464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5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T9</a:t>
                      </a:r>
                      <a:endParaRPr lang="es-ES" sz="135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M3</a:t>
                      </a:r>
                      <a:endParaRPr lang="es-ES" sz="13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C3</a:t>
                      </a:r>
                      <a:endParaRPr lang="es-ES" sz="13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/>
                </a:tc>
              </a:tr>
              <a:tr h="393464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5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T10</a:t>
                      </a:r>
                      <a:endParaRPr lang="es-ES" sz="135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M0</a:t>
                      </a:r>
                      <a:endParaRPr lang="es-ES" sz="13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C1</a:t>
                      </a:r>
                      <a:endParaRPr lang="es-ES" sz="13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/>
                </a:tc>
              </a:tr>
              <a:tr h="393464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5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T11</a:t>
                      </a:r>
                      <a:endParaRPr lang="es-ES" sz="135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M0</a:t>
                      </a:r>
                      <a:endParaRPr lang="es-ES" sz="13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C2</a:t>
                      </a:r>
                      <a:endParaRPr lang="es-ES" sz="13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/>
                </a:tc>
              </a:tr>
              <a:tr h="393464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5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T12</a:t>
                      </a:r>
                      <a:endParaRPr lang="es-ES" sz="135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M0</a:t>
                      </a:r>
                      <a:endParaRPr lang="es-ES" sz="13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C3</a:t>
                      </a:r>
                      <a:endParaRPr lang="es-ES" sz="13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7927591" y="3429001"/>
            <a:ext cx="42596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T= Tratamiento (Microorganismo + Tiempo de corte); M1= Microorganismo 1 (</a:t>
            </a:r>
            <a:r>
              <a:rPr lang="es-ES" sz="1600" i="1" dirty="0" err="1">
                <a:latin typeface="Times New Roman" pitchFamily="18" charset="0"/>
                <a:cs typeface="Times New Roman" pitchFamily="18" charset="0"/>
              </a:rPr>
              <a:t>Lactobacillus</a:t>
            </a:r>
            <a:r>
              <a:rPr lang="es-E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600" i="1" dirty="0" err="1">
                <a:latin typeface="Times New Roman" pitchFamily="18" charset="0"/>
                <a:cs typeface="Times New Roman" pitchFamily="18" charset="0"/>
              </a:rPr>
              <a:t>plantarum</a:t>
            </a:r>
            <a:r>
              <a:rPr lang="es-ES" sz="1600" i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M2= Microorganismo 2 (</a:t>
            </a:r>
            <a:r>
              <a:rPr lang="es-ES" sz="1600" i="1" dirty="0" err="1">
                <a:latin typeface="Times New Roman" pitchFamily="18" charset="0"/>
                <a:cs typeface="Times New Roman" pitchFamily="18" charset="0"/>
              </a:rPr>
              <a:t>Lactococcus</a:t>
            </a:r>
            <a:r>
              <a:rPr lang="es-E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600" i="1" dirty="0" err="1">
                <a:latin typeface="Times New Roman" pitchFamily="18" charset="0"/>
                <a:cs typeface="Times New Roman" pitchFamily="18" charset="0"/>
              </a:rPr>
              <a:t>lactis</a:t>
            </a:r>
            <a:r>
              <a:rPr lang="es-ES" sz="1600" i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M3= Microorganismo 3 (</a:t>
            </a:r>
            <a:r>
              <a:rPr lang="es-ES" sz="1600" i="1" dirty="0" err="1">
                <a:latin typeface="Times New Roman" pitchFamily="18" charset="0"/>
                <a:cs typeface="Times New Roman" pitchFamily="18" charset="0"/>
              </a:rPr>
              <a:t>Lactobacillus</a:t>
            </a:r>
            <a:r>
              <a:rPr lang="es-E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600" i="1" dirty="0" err="1">
                <a:latin typeface="Times New Roman" pitchFamily="18" charset="0"/>
                <a:cs typeface="Times New Roman" pitchFamily="18" charset="0"/>
              </a:rPr>
              <a:t>helveticus</a:t>
            </a:r>
            <a:r>
              <a:rPr lang="es-ES" sz="1600" i="1" dirty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 M0= sin microorganismo, C1= Corte 1 (40 días), C2= Corte 2 (50 días), C3= Corte 3 (60 días).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9">
                <a:extLst>
                  <a:ext uri="{FF2B5EF4-FFF2-40B4-BE49-F238E27FC236}">
                    <a16:creationId xmlns:a16="http://schemas.microsoft.com/office/drawing/2014/main" xmlns="" id="{BFD95495-8082-49B9-9CF3-32DAAEF08B06}"/>
                  </a:ext>
                </a:extLst>
              </p:cNvPr>
              <p:cNvSpPr txBox="1"/>
              <p:nvPr/>
            </p:nvSpPr>
            <p:spPr>
              <a:xfrm>
                <a:off x="7927591" y="1074509"/>
                <a:ext cx="444009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MX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Características de las unidades experimentales</a:t>
                </a:r>
              </a:p>
              <a:p>
                <a:pPr>
                  <a:lnSpc>
                    <a:spcPct val="150000"/>
                  </a:lnSpc>
                </a:pPr>
                <a:endParaRPr lang="es-MX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MX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bloques de 12 unidades experimentales cada uno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MX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Cada unidad experimental de (3x3)= 9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sz="1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C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s-EC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MX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uadroTexto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FD95495-8082-49B9-9CF3-32DAAEF08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7591" y="1074509"/>
                <a:ext cx="4440092" cy="1938992"/>
              </a:xfrm>
              <a:prstGeom prst="rect">
                <a:avLst/>
              </a:prstGeom>
              <a:blipFill rotWithShape="1">
                <a:blip r:embed="rId2"/>
                <a:stretch>
                  <a:fillRect l="-686" b="-94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102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">
            <a:extLst>
              <a:ext uri="{FF2B5EF4-FFF2-40B4-BE49-F238E27FC236}">
                <a16:creationId xmlns:a16="http://schemas.microsoft.com/office/drawing/2014/main" xmlns="" id="{F198B467-6892-4978-A111-1471705B57CC}"/>
              </a:ext>
            </a:extLst>
          </p:cNvPr>
          <p:cNvSpPr txBox="1"/>
          <p:nvPr/>
        </p:nvSpPr>
        <p:spPr>
          <a:xfrm>
            <a:off x="4542130" y="707663"/>
            <a:ext cx="2937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 a medir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489792" y="1662545"/>
                <a:ext cx="4259657" cy="160043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Producción</a:t>
                </a:r>
                <a:r>
                  <a:rPr lang="es-ES" sz="20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s-ES" sz="2000" dirty="0" smtClean="0">
                    <a:latin typeface="Times New Roman" pitchFamily="18" charset="0"/>
                    <a:cs typeface="Times New Roman" pitchFamily="18" charset="0"/>
                  </a:rPr>
                  <a:t>Materia verde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(Kg.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𝑀𝑉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. 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𝐻𝑎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s-ES" sz="2000" dirty="0" smtClean="0">
                    <a:latin typeface="Times New Roman" pitchFamily="18" charset="0"/>
                    <a:cs typeface="Times New Roman" pitchFamily="18" charset="0"/>
                  </a:rPr>
                  <a:t>Materia seca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(Kg.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𝑀𝑉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. 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𝐻𝑎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s-ES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92" y="1662545"/>
                <a:ext cx="4259657" cy="160043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5240948" y="1662546"/>
                <a:ext cx="3768158" cy="255454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Valor </a:t>
                </a:r>
                <a:r>
                  <a:rPr lang="es-ES" sz="2000" dirty="0" smtClean="0">
                    <a:latin typeface="Times New Roman" pitchFamily="18" charset="0"/>
                    <a:cs typeface="Times New Roman" pitchFamily="18" charset="0"/>
                  </a:rPr>
                  <a:t>nutricional:</a:t>
                </a:r>
              </a:p>
              <a:p>
                <a:endParaRPr lang="es-E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s-ES" sz="2000" dirty="0" smtClean="0">
                    <a:latin typeface="Times New Roman" pitchFamily="18" charset="0"/>
                    <a:cs typeface="Times New Roman" pitchFamily="18" charset="0"/>
                  </a:rPr>
                  <a:t>Proteína (%)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s-ES" sz="2000" dirty="0" smtClean="0">
                    <a:latin typeface="Times New Roman" pitchFamily="18" charset="0"/>
                    <a:cs typeface="Times New Roman" pitchFamily="18" charset="0"/>
                  </a:rPr>
                  <a:t>Fibra (%)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s-ES" sz="2000" dirty="0" smtClean="0">
                    <a:latin typeface="Times New Roman" pitchFamily="18" charset="0"/>
                    <a:cs typeface="Times New Roman" pitchFamily="18" charset="0"/>
                  </a:rPr>
                  <a:t>Grasa (%)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s-ES" sz="2000" dirty="0" smtClean="0">
                    <a:latin typeface="Times New Roman" pitchFamily="18" charset="0"/>
                    <a:cs typeface="Times New Roman" pitchFamily="18" charset="0"/>
                  </a:rPr>
                  <a:t>Ceniza (%)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s-ES" sz="2000" dirty="0" smtClean="0">
                    <a:latin typeface="Times New Roman" pitchFamily="18" charset="0"/>
                    <a:cs typeface="Times New Roman" pitchFamily="18" charset="0"/>
                  </a:rPr>
                  <a:t>Energía metabolizable (Kcal.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ES" sz="2000" b="0" i="1" smtClean="0">
                            <a:latin typeface="Cambria Math"/>
                          </a:rPr>
                          <m:t>𝑘𝑔</m:t>
                        </m:r>
                      </m:e>
                      <m:sup>
                        <m:r>
                          <a:rPr lang="es-ES" sz="20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s-E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948" y="1662546"/>
                <a:ext cx="3768158" cy="25545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7 CuadroTexto"/>
          <p:cNvSpPr txBox="1"/>
          <p:nvPr/>
        </p:nvSpPr>
        <p:spPr>
          <a:xfrm>
            <a:off x="9828272" y="1662546"/>
            <a:ext cx="2539411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Digestibilidad</a:t>
            </a:r>
          </a:p>
          <a:p>
            <a:endParaRPr lang="es-E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Digestibilidad (%)</a:t>
            </a:r>
            <a:endParaRPr lang="es-E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7949838" y="0"/>
            <a:ext cx="4698084" cy="446579"/>
          </a:xfrm>
        </p:spPr>
        <p:txBody>
          <a:bodyPr/>
          <a:lstStyle/>
          <a:p>
            <a:r>
              <a:rPr lang="es-EC" sz="32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METODOLOGÍA</a:t>
            </a:r>
          </a:p>
        </p:txBody>
      </p:sp>
    </p:spTree>
    <p:extLst>
      <p:ext uri="{BB962C8B-B14F-4D97-AF65-F5344CB8AC3E}">
        <p14:creationId xmlns:p14="http://schemas.microsoft.com/office/powerpoint/2010/main" val="291426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949838" y="0"/>
            <a:ext cx="4698084" cy="446579"/>
          </a:xfrm>
        </p:spPr>
        <p:txBody>
          <a:bodyPr/>
          <a:lstStyle/>
          <a:p>
            <a:r>
              <a:rPr lang="es-EC" sz="32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METODOLOGÍA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25959" y="762000"/>
            <a:ext cx="6225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Instalación de la investigación y toma de muestras</a:t>
            </a:r>
            <a:endParaRPr lang="es-E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08"/>
          <a:stretch/>
        </p:blipFill>
        <p:spPr bwMode="auto">
          <a:xfrm rot="5400000">
            <a:off x="886808" y="3121573"/>
            <a:ext cx="2493430" cy="267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Flecha derecha"/>
          <p:cNvSpPr/>
          <p:nvPr/>
        </p:nvSpPr>
        <p:spPr>
          <a:xfrm>
            <a:off x="3694522" y="4228018"/>
            <a:ext cx="982998" cy="4572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 descr="C:\Users\200e\AppData\Local\Microsoft\Windows\Temporary Internet Files\Content.Word\20190828_10435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131" y="3260405"/>
            <a:ext cx="3742560" cy="239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212" y="3310907"/>
            <a:ext cx="3081684" cy="2149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Flecha derecha"/>
          <p:cNvSpPr/>
          <p:nvPr/>
        </p:nvSpPr>
        <p:spPr>
          <a:xfrm>
            <a:off x="8803313" y="4228018"/>
            <a:ext cx="982998" cy="4572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1109567" y="2060082"/>
            <a:ext cx="2047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Trazado y delimitación  de parcelas</a:t>
            </a:r>
            <a:endParaRPr lang="es-ES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875212" y="2500699"/>
            <a:ext cx="2867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Parcelas establecidas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0181265" y="2521747"/>
            <a:ext cx="2375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Selección de la muestra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65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949838" y="0"/>
            <a:ext cx="4698084" cy="446579"/>
          </a:xfrm>
        </p:spPr>
        <p:txBody>
          <a:bodyPr/>
          <a:lstStyle/>
          <a:p>
            <a:r>
              <a:rPr lang="es-EC" sz="32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METODOLOGÍA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89012" y="7620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Determinación de materia verde y materia seca</a:t>
            </a:r>
            <a:endParaRPr lang="es-ES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" name="AutoShape 2" descr="blob:https://web.whatsapp.com/dc390ec2-889f-4ed5-9a89-ed9f748eebb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1" name="Picture 3" descr="C:\Users\200e\Desktop\IASA\tesis\dc390ec2-889f-4ed5-9a89-ed9f748eebb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2" y="2590800"/>
            <a:ext cx="222885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75166" y="2878898"/>
            <a:ext cx="2974144" cy="239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989012" y="1632466"/>
            <a:ext cx="2472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Pesaje de las muestras en </a:t>
            </a:r>
            <a:r>
              <a:rPr lang="" smtClean="0">
                <a:latin typeface="Times New Roman" pitchFamily="18" charset="0"/>
                <a:cs typeface="Times New Roman" pitchFamily="18" charset="0"/>
              </a:rPr>
              <a:t>fresco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738028" y="1632466"/>
            <a:ext cx="2626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Secado de las muestras en estufa 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Rectángulo"/>
              <p:cNvSpPr/>
              <p:nvPr/>
            </p:nvSpPr>
            <p:spPr>
              <a:xfrm>
                <a:off x="8075612" y="2590799"/>
                <a:ext cx="4362348" cy="228094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s-ES" b="1" dirty="0" smtClean="0">
                    <a:latin typeface="Times New Roman" pitchFamily="18" charset="0"/>
                    <a:cs typeface="Times New Roman" pitchFamily="18" charset="0"/>
                  </a:rPr>
                  <a:t>Materia verde</a:t>
                </a:r>
                <a:r>
                  <a:rPr lang="es-ES" b="1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s-E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𝐾𝑔</m:t>
                      </m:r>
                      <m:r>
                        <a:rPr lang="es-EC">
                          <a:latin typeface="Cambria Math" panose="02040503050406030204" pitchFamily="18" charset="0"/>
                        </a:rPr>
                        <m:t>. </m:t>
                      </m:r>
                      <m:sSup>
                        <m:sSupPr>
                          <m:ctrlPr>
                            <a:rPr lang="es-EC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𝑀𝑉</m:t>
                          </m:r>
                        </m:e>
                        <m:sup>
                          <m:r>
                            <a:rPr lang="es-EC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EC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s-EC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𝐻𝑎</m:t>
                          </m:r>
                        </m:e>
                        <m:sup>
                          <m:r>
                            <a:rPr lang="es-EC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EC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𝑀𝑉</m:t>
                      </m:r>
                      <m:r>
                        <a:rPr lang="es-EC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𝐾𝑔</m:t>
                      </m:r>
                      <m:r>
                        <a:rPr lang="es-EC">
                          <a:latin typeface="Cambria Math" panose="02040503050406030204" pitchFamily="18" charset="0"/>
                        </a:rPr>
                        <m:t>)∗10000 </m:t>
                      </m:r>
                      <m:sSup>
                        <m:sSupPr>
                          <m:ctrlPr>
                            <a:rPr lang="es-EC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s-EC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C" dirty="0" smtClean="0"/>
              </a:p>
              <a:p>
                <a:endParaRPr lang="es-EC" dirty="0"/>
              </a:p>
              <a:p>
                <a:endParaRPr lang="es-EC" dirty="0" smtClean="0"/>
              </a:p>
              <a:p>
                <a:r>
                  <a:rPr lang="es-EC" b="1" dirty="0" smtClean="0">
                    <a:latin typeface="Times New Roman" pitchFamily="18" charset="0"/>
                    <a:cs typeface="Times New Roman" pitchFamily="18" charset="0"/>
                  </a:rPr>
                  <a:t>Materia seca: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𝑀𝑆</m:t>
                      </m:r>
                      <m:r>
                        <a:rPr lang="es-EC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𝑃𝑒𝑠𝑜</m:t>
                          </m:r>
                          <m:r>
                            <a:rPr lang="es-EC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𝑖𝑛𝑖𝑐𝑖𝑎𝑙</m:t>
                          </m:r>
                          <m:r>
                            <a:rPr lang="es-EC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𝑃𝑒𝑠𝑜</m:t>
                          </m:r>
                          <m:r>
                            <a:rPr lang="es-EC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𝑓𝑖𝑛𝑎𝑙</m:t>
                          </m:r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𝑃𝑒𝑠𝑜</m:t>
                          </m:r>
                          <m:r>
                            <a:rPr lang="es-EC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𝑖𝑛𝑖𝑐𝑖𝑎𝑙</m:t>
                          </m:r>
                        </m:den>
                      </m:f>
                      <m:r>
                        <a:rPr lang="es-EC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C">
                          <a:latin typeface="Cambria Math" panose="02040503050406030204" pitchFamily="18" charset="0"/>
                        </a:rPr>
                        <m:t> 100</m:t>
                      </m:r>
                    </m:oMath>
                  </m:oMathPara>
                </a14:m>
                <a:endParaRPr lang="es-EC" dirty="0"/>
              </a:p>
              <a:p>
                <a:endParaRPr lang="es-EC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5612" y="2590799"/>
                <a:ext cx="4362348" cy="228094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8 CuadroTexto"/>
          <p:cNvSpPr txBox="1"/>
          <p:nvPr/>
        </p:nvSpPr>
        <p:spPr>
          <a:xfrm>
            <a:off x="8075612" y="1770965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Fórmulas para el cálculo</a:t>
            </a:r>
            <a:endParaRPr lang="es-E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Flecha derecha"/>
          <p:cNvSpPr/>
          <p:nvPr/>
        </p:nvSpPr>
        <p:spPr>
          <a:xfrm>
            <a:off x="3433814" y="3808735"/>
            <a:ext cx="1276350" cy="535929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derecha"/>
          <p:cNvSpPr/>
          <p:nvPr/>
        </p:nvSpPr>
        <p:spPr>
          <a:xfrm>
            <a:off x="7275998" y="3882139"/>
            <a:ext cx="638175" cy="39146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564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949838" y="0"/>
            <a:ext cx="4698084" cy="446579"/>
          </a:xfrm>
        </p:spPr>
        <p:txBody>
          <a:bodyPr/>
          <a:lstStyle/>
          <a:p>
            <a:r>
              <a:rPr lang="es-EC" sz="32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METODOLOGÍA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35541" y="685800"/>
            <a:ext cx="3686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Elaboración del ensilaje</a:t>
            </a:r>
            <a:endParaRPr lang="es-E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" y="1384110"/>
            <a:ext cx="2743200" cy="191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2" y="1371600"/>
            <a:ext cx="2743200" cy="191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190" y="1355170"/>
            <a:ext cx="2743200" cy="191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528" y="3886200"/>
            <a:ext cx="316743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482" y="4038600"/>
            <a:ext cx="2732729" cy="204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08012" y="3581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Picado del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Rye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grass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570412" y="3505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Relleno de los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microsilos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9762984" y="33922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Adición de melaza y el aditivo biológico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056812" y="5257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Apisonado del pasto 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03212" y="544246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Sellado del tubo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Flecha derecha"/>
          <p:cNvSpPr/>
          <p:nvPr/>
        </p:nvSpPr>
        <p:spPr>
          <a:xfrm>
            <a:off x="3579812" y="2209800"/>
            <a:ext cx="685800" cy="3810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derecha"/>
          <p:cNvSpPr/>
          <p:nvPr/>
        </p:nvSpPr>
        <p:spPr>
          <a:xfrm>
            <a:off x="7874347" y="2046596"/>
            <a:ext cx="685800" cy="3810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Flecha derecha"/>
          <p:cNvSpPr/>
          <p:nvPr/>
        </p:nvSpPr>
        <p:spPr>
          <a:xfrm flipH="1">
            <a:off x="5599112" y="4800600"/>
            <a:ext cx="685800" cy="3810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Flecha: doblada 23">
            <a:extLst>
              <a:ext uri="{FF2B5EF4-FFF2-40B4-BE49-F238E27FC236}">
                <a16:creationId xmlns="" xmlns:a16="http://schemas.microsoft.com/office/drawing/2014/main" id="{11002900-693F-4B2F-AA08-24362C408A2A}"/>
              </a:ext>
            </a:extLst>
          </p:cNvPr>
          <p:cNvSpPr/>
          <p:nvPr/>
        </p:nvSpPr>
        <p:spPr>
          <a:xfrm rot="10800000">
            <a:off x="10411207" y="4089615"/>
            <a:ext cx="767775" cy="1049117"/>
          </a:xfrm>
          <a:prstGeom prst="ben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8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949838" y="0"/>
            <a:ext cx="4698084" cy="446579"/>
          </a:xfrm>
        </p:spPr>
        <p:txBody>
          <a:bodyPr/>
          <a:lstStyle/>
          <a:p>
            <a:r>
              <a:rPr lang="es-EC" sz="32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METODOLOGÍA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53625" y="685800"/>
            <a:ext cx="4833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Proceso  de muestras en el laboratorio</a:t>
            </a:r>
            <a:endParaRPr lang="es-E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00" y="2819400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13312" y="3162300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104312" y="3162300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41388" y="2057400"/>
            <a:ext cx="285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Cosecha del ensilaje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570412" y="20574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Secado del ensilaje para su conservación 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685212" y="2057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Molienda del ensilaje 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3732212" y="3657600"/>
            <a:ext cx="990600" cy="3810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derecha"/>
          <p:cNvSpPr/>
          <p:nvPr/>
        </p:nvSpPr>
        <p:spPr>
          <a:xfrm>
            <a:off x="7923212" y="3657600"/>
            <a:ext cx="990600" cy="3810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881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949838" y="0"/>
            <a:ext cx="4698084" cy="446579"/>
          </a:xfrm>
        </p:spPr>
        <p:txBody>
          <a:bodyPr/>
          <a:lstStyle/>
          <a:p>
            <a:r>
              <a:rPr lang="es-EC" sz="32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METODOLOGÍA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817458" y="685800"/>
            <a:ext cx="3522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Proteína</a:t>
            </a:r>
            <a:endParaRPr lang="es-E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7883" y="3543300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12" y="3055737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08812" y="3469959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60743" y="3404099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1812" y="1630865"/>
            <a:ext cx="253534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Se pesaron 1.5 gr de muestra y se colocaron en un tubo con ¼ de tableta de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kjeldhal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Flecha derecha"/>
          <p:cNvSpPr/>
          <p:nvPr/>
        </p:nvSpPr>
        <p:spPr>
          <a:xfrm>
            <a:off x="3124200" y="2012961"/>
            <a:ext cx="457200" cy="3048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3699917" y="1483478"/>
            <a:ext cx="289560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dirty="0">
                <a:latin typeface="Times New Roman" pitchFamily="18" charset="0"/>
                <a:cs typeface="Times New Roman" pitchFamily="18" charset="0"/>
              </a:rPr>
              <a:t>En la manta calefactora se mantuvo una temperatura de 100 °C por 15 minutos, a 200 °C por otros 15 minutos y finalmente por 340 °C. </a:t>
            </a:r>
          </a:p>
        </p:txBody>
      </p:sp>
      <p:sp>
        <p:nvSpPr>
          <p:cNvPr id="12" name="11 Flecha derecha"/>
          <p:cNvSpPr/>
          <p:nvPr/>
        </p:nvSpPr>
        <p:spPr>
          <a:xfrm>
            <a:off x="6670129" y="1985749"/>
            <a:ext cx="457200" cy="3048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7237412" y="1492366"/>
            <a:ext cx="228600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s-ES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dejó enfriar los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tubos para 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añadir 75 ml de agua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destilada y colocar en la unidad de destilación.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Flecha derecha"/>
          <p:cNvSpPr/>
          <p:nvPr/>
        </p:nvSpPr>
        <p:spPr>
          <a:xfrm>
            <a:off x="9589494" y="1981200"/>
            <a:ext cx="457200" cy="3048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10127443" y="1492366"/>
            <a:ext cx="213360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Times New Roman" pitchFamily="18" charset="0"/>
                <a:cs typeface="Times New Roman" pitchFamily="18" charset="0"/>
              </a:rPr>
              <a:t>Con el ácido clorhídrico 0.1 N se tituló hasta observar el cambio de color de verde a rosado</a:t>
            </a:r>
          </a:p>
        </p:txBody>
      </p:sp>
    </p:spTree>
    <p:extLst>
      <p:ext uri="{BB962C8B-B14F-4D97-AF65-F5344CB8AC3E}">
        <p14:creationId xmlns:p14="http://schemas.microsoft.com/office/powerpoint/2010/main" val="395430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949838" y="0"/>
            <a:ext cx="4698084" cy="446579"/>
          </a:xfrm>
        </p:spPr>
        <p:txBody>
          <a:bodyPr/>
          <a:lstStyle/>
          <a:p>
            <a:r>
              <a:rPr lang="es-EC" sz="32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METODOLOGÍA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07875" y="762000"/>
            <a:ext cx="3030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Grasa</a:t>
            </a:r>
            <a:endParaRPr lang="es-ES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11 Grupo"/>
          <p:cNvGrpSpPr/>
          <p:nvPr/>
        </p:nvGrpSpPr>
        <p:grpSpPr>
          <a:xfrm>
            <a:off x="546043" y="3048000"/>
            <a:ext cx="11870714" cy="2826222"/>
            <a:chOff x="546043" y="3345978"/>
            <a:chExt cx="11870714" cy="2826222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03143" y="3771900"/>
              <a:ext cx="2743200" cy="2057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8" descr="https://scontent.fgye7-1.fna.fbcdn.net/v/t1.15752-9/48394852_214714016106359_9140624565569847296_n.jpg?_nc_cat=111&amp;_nc_ht=scontent.fgye7-1.fna&amp;oh=4f012b23f29b1fdb1551892cd00e57fc&amp;oe=5C98699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71" t="38498" r="26167" b="40979"/>
            <a:stretch/>
          </p:blipFill>
          <p:spPr bwMode="auto">
            <a:xfrm>
              <a:off x="3783890" y="3429000"/>
              <a:ext cx="1948406" cy="27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681619" y="3771900"/>
              <a:ext cx="2743200" cy="2057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87" r="36028"/>
            <a:stretch/>
          </p:blipFill>
          <p:spPr bwMode="auto">
            <a:xfrm rot="5400000">
              <a:off x="9766542" y="3438962"/>
              <a:ext cx="2743200" cy="2557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10 Grupo"/>
          <p:cNvGrpSpPr/>
          <p:nvPr/>
        </p:nvGrpSpPr>
        <p:grpSpPr>
          <a:xfrm>
            <a:off x="364236" y="1363680"/>
            <a:ext cx="12052522" cy="1520967"/>
            <a:chOff x="364236" y="1708666"/>
            <a:chExt cx="12052522" cy="1520967"/>
          </a:xfrm>
        </p:grpSpPr>
        <p:sp>
          <p:nvSpPr>
            <p:cNvPr id="3" name="2 CuadroTexto"/>
            <p:cNvSpPr txBox="1"/>
            <p:nvPr/>
          </p:nvSpPr>
          <p:spPr>
            <a:xfrm>
              <a:off x="364236" y="2124164"/>
              <a:ext cx="2333737" cy="92333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es-ES" dirty="0" smtClean="0">
                  <a:latin typeface="Times New Roman" pitchFamily="18" charset="0"/>
                  <a:cs typeface="Times New Roman" pitchFamily="18" charset="0"/>
                </a:rPr>
                <a:t>Se pesaron 3 gr de muestra y los balones de destilación.</a:t>
              </a:r>
              <a:endParaRPr lang="es-E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3310293" y="1985665"/>
              <a:ext cx="2895600" cy="120032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algn="just"/>
              <a:r>
                <a:rPr lang="es-ES" dirty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s-ES" dirty="0" smtClean="0">
                  <a:latin typeface="Times New Roman" pitchFamily="18" charset="0"/>
                  <a:cs typeface="Times New Roman" pitchFamily="18" charset="0"/>
                </a:rPr>
                <a:t>e colocó la </a:t>
              </a:r>
              <a:r>
                <a:rPr lang="es-ES" dirty="0">
                  <a:latin typeface="Times New Roman" pitchFamily="18" charset="0"/>
                  <a:cs typeface="Times New Roman" pitchFamily="18" charset="0"/>
                </a:rPr>
                <a:t>muestra en un dedal de papel filtro para ubicarlo dentro del sifón </a:t>
              </a:r>
              <a:r>
                <a:rPr lang="es-ES" dirty="0" err="1">
                  <a:latin typeface="Times New Roman" pitchFamily="18" charset="0"/>
                  <a:cs typeface="Times New Roman" pitchFamily="18" charset="0"/>
                </a:rPr>
                <a:t>soxhlet</a:t>
              </a:r>
              <a:r>
                <a:rPr lang="es-ES" dirty="0"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6795919" y="1708666"/>
              <a:ext cx="2514600" cy="147732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/>
              <a:r>
                <a:rPr lang="es-ES" dirty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s-ES" dirty="0" smtClean="0">
                  <a:latin typeface="Times New Roman" pitchFamily="18" charset="0"/>
                  <a:cs typeface="Times New Roman" pitchFamily="18" charset="0"/>
                </a:rPr>
                <a:t>e </a:t>
              </a:r>
              <a:r>
                <a:rPr lang="es-ES" dirty="0">
                  <a:latin typeface="Times New Roman" pitchFamily="18" charset="0"/>
                  <a:cs typeface="Times New Roman" pitchFamily="18" charset="0"/>
                </a:rPr>
                <a:t>dejó fluir agua por el refrigerante para posteriormente prender la placa de calentamiento a 250 °C</a:t>
              </a:r>
              <a:r>
                <a:rPr lang="es-ES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s-E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9825958" y="1752305"/>
              <a:ext cx="2590800" cy="147732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ES" dirty="0">
                  <a:latin typeface="Times New Roman" pitchFamily="18" charset="0"/>
                  <a:cs typeface="Times New Roman" pitchFamily="18" charset="0"/>
                </a:rPr>
                <a:t>Después de la última sifonada se retiró el dedal con la muestra y se extrajo la mayor cantidad de solvente </a:t>
              </a:r>
              <a:r>
                <a:rPr lang="es-ES" dirty="0" smtClean="0">
                  <a:latin typeface="Times New Roman" pitchFamily="18" charset="0"/>
                  <a:cs typeface="Times New Roman" pitchFamily="18" charset="0"/>
                </a:rPr>
                <a:t>posible.</a:t>
              </a:r>
              <a:endParaRPr lang="es-E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9 Flecha derecha"/>
            <p:cNvSpPr/>
            <p:nvPr/>
          </p:nvSpPr>
          <p:spPr>
            <a:xfrm>
              <a:off x="2817812" y="2447330"/>
              <a:ext cx="457200" cy="295870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13 Flecha derecha"/>
            <p:cNvSpPr/>
            <p:nvPr/>
          </p:nvSpPr>
          <p:spPr>
            <a:xfrm>
              <a:off x="6296403" y="2437894"/>
              <a:ext cx="457200" cy="295870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Flecha derecha"/>
            <p:cNvSpPr/>
            <p:nvPr/>
          </p:nvSpPr>
          <p:spPr>
            <a:xfrm>
              <a:off x="9368758" y="2401416"/>
              <a:ext cx="457200" cy="295870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17555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949838" y="0"/>
            <a:ext cx="4698084" cy="446579"/>
          </a:xfrm>
        </p:spPr>
        <p:txBody>
          <a:bodyPr/>
          <a:lstStyle/>
          <a:p>
            <a:r>
              <a:rPr lang="es-EC" sz="32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METODOLOGÍA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81291" y="762000"/>
            <a:ext cx="3686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Fibra</a:t>
            </a:r>
            <a:endParaRPr lang="es-E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1312" y="3771900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933" y="3581400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018" y="3581400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191" y="3581400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9 Grupo"/>
          <p:cNvGrpSpPr/>
          <p:nvPr/>
        </p:nvGrpSpPr>
        <p:grpSpPr>
          <a:xfrm>
            <a:off x="241123" y="1411490"/>
            <a:ext cx="12681268" cy="1477328"/>
            <a:chOff x="241123" y="1411490"/>
            <a:chExt cx="12681268" cy="1477328"/>
          </a:xfrm>
        </p:grpSpPr>
        <p:sp>
          <p:nvSpPr>
            <p:cNvPr id="3" name="2 CuadroTexto"/>
            <p:cNvSpPr txBox="1"/>
            <p:nvPr/>
          </p:nvSpPr>
          <p:spPr>
            <a:xfrm>
              <a:off x="241123" y="1411490"/>
              <a:ext cx="2590800" cy="147732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/>
              <a:r>
                <a:rPr lang="es-ES" dirty="0">
                  <a:latin typeface="Times New Roman" pitchFamily="18" charset="0"/>
                  <a:cs typeface="Times New Roman" pitchFamily="18" charset="0"/>
                </a:rPr>
                <a:t>Se pesó en una balanza analítica 3 gramos de cada tratamiento </a:t>
              </a:r>
              <a:r>
                <a:rPr lang="es-ES" dirty="0" smtClean="0">
                  <a:latin typeface="Times New Roman" pitchFamily="18" charset="0"/>
                  <a:cs typeface="Times New Roman" pitchFamily="18" charset="0"/>
                </a:rPr>
                <a:t>para ser  </a:t>
              </a:r>
              <a:r>
                <a:rPr lang="es-ES" dirty="0">
                  <a:latin typeface="Times New Roman" pitchFamily="18" charset="0"/>
                  <a:cs typeface="Times New Roman" pitchFamily="18" charset="0"/>
                </a:rPr>
                <a:t>colocados en </a:t>
              </a:r>
              <a:r>
                <a:rPr lang="es-ES" dirty="0" smtClean="0">
                  <a:latin typeface="Times New Roman" pitchFamily="18" charset="0"/>
                  <a:cs typeface="Times New Roman" pitchFamily="18" charset="0"/>
                </a:rPr>
                <a:t>matraces </a:t>
              </a:r>
              <a:r>
                <a:rPr lang="es-ES" dirty="0">
                  <a:latin typeface="Times New Roman" pitchFamily="18" charset="0"/>
                  <a:cs typeface="Times New Roman" pitchFamily="18" charset="0"/>
                </a:rPr>
                <a:t>de 250 ml.  </a:t>
              </a: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3260226" y="1549989"/>
              <a:ext cx="3103279" cy="120032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es-ES" dirty="0">
                  <a:latin typeface="Times New Roman" pitchFamily="18" charset="0"/>
                  <a:cs typeface="Times New Roman" pitchFamily="18" charset="0"/>
                </a:rPr>
                <a:t>Se dejaron los matraces en ebullición por 2 horas agitando cada cierto tiempo en una placa de </a:t>
              </a:r>
              <a:r>
                <a:rPr lang="es-ES" dirty="0" smtClean="0">
                  <a:latin typeface="Times New Roman" pitchFamily="18" charset="0"/>
                  <a:cs typeface="Times New Roman" pitchFamily="18" charset="0"/>
                </a:rPr>
                <a:t>calentamiento.</a:t>
              </a:r>
              <a:endParaRPr lang="es-E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6825254" y="1663090"/>
              <a:ext cx="2971800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/>
              <a:r>
                <a:rPr lang="es-ES" dirty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s-ES" dirty="0" smtClean="0">
                  <a:latin typeface="Times New Roman" pitchFamily="18" charset="0"/>
                  <a:cs typeface="Times New Roman" pitchFamily="18" charset="0"/>
                </a:rPr>
                <a:t>e </a:t>
              </a:r>
              <a:r>
                <a:rPr lang="es-ES" dirty="0">
                  <a:latin typeface="Times New Roman" pitchFamily="18" charset="0"/>
                  <a:cs typeface="Times New Roman" pitchFamily="18" charset="0"/>
                </a:rPr>
                <a:t>filtró el material y lavó con 200 ml de agua destilada</a:t>
              </a:r>
              <a:r>
                <a:rPr lang="es-ES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s-E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10179191" y="1549989"/>
              <a:ext cx="2743200" cy="92333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es-ES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s-ES" dirty="0" smtClean="0">
                  <a:latin typeface="Times New Roman" pitchFamily="18" charset="0"/>
                  <a:cs typeface="Times New Roman" pitchFamily="18" charset="0"/>
                </a:rPr>
                <a:t>l </a:t>
              </a:r>
              <a:r>
                <a:rPr lang="es-ES" dirty="0">
                  <a:latin typeface="Times New Roman" pitchFamily="18" charset="0"/>
                  <a:cs typeface="Times New Roman" pitchFamily="18" charset="0"/>
                </a:rPr>
                <a:t>terminar el filtrado se secó el papel filtro en una estufa a  80 °C por 24 horas</a:t>
              </a:r>
            </a:p>
          </p:txBody>
        </p:sp>
        <p:sp>
          <p:nvSpPr>
            <p:cNvPr id="9" name="8 Flecha derecha"/>
            <p:cNvSpPr/>
            <p:nvPr/>
          </p:nvSpPr>
          <p:spPr>
            <a:xfrm>
              <a:off x="2924731" y="1986255"/>
              <a:ext cx="290689" cy="323166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Flecha derecha"/>
            <p:cNvSpPr/>
            <p:nvPr/>
          </p:nvSpPr>
          <p:spPr>
            <a:xfrm>
              <a:off x="6426293" y="1977072"/>
              <a:ext cx="290689" cy="323166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Flecha derecha"/>
            <p:cNvSpPr/>
            <p:nvPr/>
          </p:nvSpPr>
          <p:spPr>
            <a:xfrm>
              <a:off x="9870545" y="1850071"/>
              <a:ext cx="290689" cy="323166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4106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949838" y="0"/>
            <a:ext cx="4698084" cy="446579"/>
          </a:xfrm>
        </p:spPr>
        <p:txBody>
          <a:bodyPr/>
          <a:lstStyle/>
          <a:p>
            <a:r>
              <a:rPr lang="es-EC" sz="32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METODOLOGÍA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817458" y="685800"/>
            <a:ext cx="4669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Ceniza</a:t>
            </a:r>
            <a:endParaRPr lang="es-E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08112" y="3467100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6"/>
          <a:stretch/>
        </p:blipFill>
        <p:spPr bwMode="auto">
          <a:xfrm rot="5400000">
            <a:off x="6189662" y="3257550"/>
            <a:ext cx="27813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989012" y="1524000"/>
            <a:ext cx="11353800" cy="1477328"/>
            <a:chOff x="989012" y="1524000"/>
            <a:chExt cx="11353800" cy="1477328"/>
          </a:xfrm>
        </p:grpSpPr>
        <p:sp>
          <p:nvSpPr>
            <p:cNvPr id="2" name="1 CuadroTexto"/>
            <p:cNvSpPr txBox="1"/>
            <p:nvPr/>
          </p:nvSpPr>
          <p:spPr>
            <a:xfrm>
              <a:off x="989012" y="1524000"/>
              <a:ext cx="3200400" cy="92333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es-ES" dirty="0">
                  <a:latin typeface="Times New Roman" pitchFamily="18" charset="0"/>
                  <a:cs typeface="Times New Roman" pitchFamily="18" charset="0"/>
                </a:rPr>
                <a:t>Se pesaron 3 gramos de cada tratamiento y se colocaron en un crisol.</a:t>
              </a:r>
            </a:p>
          </p:txBody>
        </p:sp>
        <p:sp>
          <p:nvSpPr>
            <p:cNvPr id="3" name="2 CuadroTexto"/>
            <p:cNvSpPr txBox="1"/>
            <p:nvPr/>
          </p:nvSpPr>
          <p:spPr>
            <a:xfrm>
              <a:off x="5473737" y="1524000"/>
              <a:ext cx="2971800" cy="92333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es-ES" dirty="0" smtClean="0">
                  <a:latin typeface="Times New Roman" pitchFamily="18" charset="0"/>
                  <a:cs typeface="Times New Roman" pitchFamily="18" charset="0"/>
                </a:rPr>
                <a:t>Se </a:t>
              </a:r>
              <a:r>
                <a:rPr lang="es-ES" dirty="0">
                  <a:latin typeface="Times New Roman" pitchFamily="18" charset="0"/>
                  <a:cs typeface="Times New Roman" pitchFamily="18" charset="0"/>
                </a:rPr>
                <a:t>quemó en la cámara extractora de gases en una placa de calentamiento</a:t>
              </a: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9447212" y="1524000"/>
              <a:ext cx="2895600" cy="147732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es-ES" dirty="0" smtClean="0">
                  <a:latin typeface="Times New Roman" pitchFamily="18" charset="0"/>
                  <a:cs typeface="Times New Roman" pitchFamily="18" charset="0"/>
                </a:rPr>
                <a:t>Se </a:t>
              </a:r>
              <a:r>
                <a:rPr lang="es-ES" dirty="0">
                  <a:latin typeface="Times New Roman" pitchFamily="18" charset="0"/>
                  <a:cs typeface="Times New Roman" pitchFamily="18" charset="0"/>
                </a:rPr>
                <a:t>colocó el crisol en la estufa por 4 horas a 500 °C, cuando transcurrió el tiempo se dejó enfriar los crisoles dentro del </a:t>
              </a:r>
              <a:r>
                <a:rPr lang="es-ES" dirty="0" smtClean="0">
                  <a:latin typeface="Times New Roman" pitchFamily="18" charset="0"/>
                  <a:cs typeface="Times New Roman" pitchFamily="18" charset="0"/>
                </a:rPr>
                <a:t>desecador.</a:t>
              </a:r>
              <a:endParaRPr lang="es-E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7 Flecha derecha"/>
            <p:cNvSpPr/>
            <p:nvPr/>
          </p:nvSpPr>
          <p:spPr>
            <a:xfrm>
              <a:off x="4418012" y="1828800"/>
              <a:ext cx="685800" cy="433864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10 Flecha derecha"/>
            <p:cNvSpPr/>
            <p:nvPr/>
          </p:nvSpPr>
          <p:spPr>
            <a:xfrm>
              <a:off x="8691017" y="1768733"/>
              <a:ext cx="685800" cy="433864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03025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287" y="5949280"/>
            <a:ext cx="3316753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52146" y="0"/>
            <a:ext cx="5892485" cy="446579"/>
          </a:xfrm>
        </p:spPr>
        <p:txBody>
          <a:bodyPr/>
          <a:lstStyle/>
          <a:p>
            <a:r>
              <a:rPr lang="es-EC" sz="32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ANTECEDENTES</a:t>
            </a:r>
            <a:endParaRPr lang="es-EC" sz="320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849FE700-3CB3-4D90-B663-E6D40607F612}"/>
              </a:ext>
            </a:extLst>
          </p:cNvPr>
          <p:cNvSpPr txBox="1"/>
          <p:nvPr/>
        </p:nvSpPr>
        <p:spPr>
          <a:xfrm>
            <a:off x="6095984" y="1922972"/>
            <a:ext cx="2824435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Puede </a:t>
            </a:r>
            <a:r>
              <a:rPr lang="es-E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verse afectada en ciertos periodos del año</a:t>
            </a:r>
            <a:endParaRPr lang="es-MX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C4E8CFFE-43A8-4E56-89E0-664F3D9E4215}"/>
              </a:ext>
            </a:extLst>
          </p:cNvPr>
          <p:cNvSpPr txBox="1"/>
          <p:nvPr/>
        </p:nvSpPr>
        <p:spPr>
          <a:xfrm>
            <a:off x="6095983" y="4134680"/>
            <a:ext cx="2824438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E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grass es uno de los principales recursos para el pastoreo</a:t>
            </a:r>
            <a:endParaRPr lang="es-MX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CC0E418-BBAE-4ACE-815F-B9922F1D336C}"/>
              </a:ext>
            </a:extLst>
          </p:cNvPr>
          <p:cNvSpPr txBox="1"/>
          <p:nvPr/>
        </p:nvSpPr>
        <p:spPr>
          <a:xfrm>
            <a:off x="1198313" y="1259102"/>
            <a:ext cx="3128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producción </a:t>
            </a:r>
            <a:r>
              <a:rPr lang="es-MX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forrajera</a:t>
            </a:r>
            <a:endParaRPr lang="es-MX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xmlns="" id="{39D7879A-3E68-42B1-AD6C-E1C8ED95F5E1}"/>
              </a:ext>
            </a:extLst>
          </p:cNvPr>
          <p:cNvSpPr/>
          <p:nvPr/>
        </p:nvSpPr>
        <p:spPr>
          <a:xfrm>
            <a:off x="5478598" y="2152944"/>
            <a:ext cx="600602" cy="33796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33" name="Flecha: a la derecha 32">
            <a:extLst>
              <a:ext uri="{FF2B5EF4-FFF2-40B4-BE49-F238E27FC236}">
                <a16:creationId xmlns:a16="http://schemas.microsoft.com/office/drawing/2014/main" xmlns="" id="{7F6295E8-0EA8-411F-BEF8-17F4BE191BDF}"/>
              </a:ext>
            </a:extLst>
          </p:cNvPr>
          <p:cNvSpPr/>
          <p:nvPr/>
        </p:nvSpPr>
        <p:spPr>
          <a:xfrm>
            <a:off x="5482356" y="4596844"/>
            <a:ext cx="600602" cy="33492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849FE700-3CB3-4D90-B663-E6D40607F612}"/>
              </a:ext>
            </a:extLst>
          </p:cNvPr>
          <p:cNvSpPr txBox="1"/>
          <p:nvPr/>
        </p:nvSpPr>
        <p:spPr>
          <a:xfrm>
            <a:off x="10132958" y="4134679"/>
            <a:ext cx="2533493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las épocas de escasez de </a:t>
            </a:r>
            <a:r>
              <a:rPr lang="es-E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pasto </a:t>
            </a:r>
            <a:r>
              <a:rPr lang="es-E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s-E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toma</a:t>
            </a:r>
            <a:r>
              <a:rPr lang="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E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medidas</a:t>
            </a:r>
            <a:endParaRPr lang="es-MX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lecha: a la derecha 32">
            <a:extLst>
              <a:ext uri="{FF2B5EF4-FFF2-40B4-BE49-F238E27FC236}">
                <a16:creationId xmlns:a16="http://schemas.microsoft.com/office/drawing/2014/main" xmlns="" id="{7F6295E8-0EA8-411F-BEF8-17F4BE191BDF}"/>
              </a:ext>
            </a:extLst>
          </p:cNvPr>
          <p:cNvSpPr/>
          <p:nvPr/>
        </p:nvSpPr>
        <p:spPr>
          <a:xfrm>
            <a:off x="9265078" y="4580314"/>
            <a:ext cx="600602" cy="37268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849FE700-3CB3-4D90-B663-E6D40607F612}"/>
              </a:ext>
            </a:extLst>
          </p:cNvPr>
          <p:cNvSpPr txBox="1"/>
          <p:nvPr/>
        </p:nvSpPr>
        <p:spPr>
          <a:xfrm>
            <a:off x="10132955" y="1874492"/>
            <a:ext cx="2533496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s-E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vital importancia para las actividades ganaderas</a:t>
            </a:r>
            <a:endParaRPr lang="es-MX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lecha: a la derecha 32">
            <a:extLst>
              <a:ext uri="{FF2B5EF4-FFF2-40B4-BE49-F238E27FC236}">
                <a16:creationId xmlns:a16="http://schemas.microsoft.com/office/drawing/2014/main" xmlns="" id="{7F6295E8-0EA8-411F-BEF8-17F4BE191BDF}"/>
              </a:ext>
            </a:extLst>
          </p:cNvPr>
          <p:cNvSpPr/>
          <p:nvPr/>
        </p:nvSpPr>
        <p:spPr>
          <a:xfrm>
            <a:off x="9265078" y="2167899"/>
            <a:ext cx="600602" cy="37268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21506" name="Picture 2" descr="Resultado de imagen para past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70" y="1922972"/>
            <a:ext cx="4546365" cy="287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70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949838" y="0"/>
            <a:ext cx="4698084" cy="446579"/>
          </a:xfrm>
        </p:spPr>
        <p:txBody>
          <a:bodyPr/>
          <a:lstStyle/>
          <a:p>
            <a:r>
              <a:rPr lang="es-EC" sz="32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METODOLOGÍA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53625" y="685800"/>
            <a:ext cx="4177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Energía metabolizable</a:t>
            </a:r>
            <a:endParaRPr lang="es-ES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215756270"/>
              </p:ext>
            </p:extLst>
          </p:nvPr>
        </p:nvGraphicFramePr>
        <p:xfrm>
          <a:off x="1903412" y="1447800"/>
          <a:ext cx="7339541" cy="428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 descr="Resultado de imagen para energia brut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2" y="2329457"/>
            <a:ext cx="2822410" cy="192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93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949838" y="0"/>
            <a:ext cx="4698084" cy="446579"/>
          </a:xfrm>
        </p:spPr>
        <p:txBody>
          <a:bodyPr/>
          <a:lstStyle/>
          <a:p>
            <a:r>
              <a:rPr lang="es-EC" sz="32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METODOLOGÍA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53625" y="838200"/>
            <a:ext cx="4013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Digestibilidad in situ</a:t>
            </a:r>
            <a:endParaRPr lang="es-E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6" y="1524000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2" y="1558688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89912" y="1323040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2" y="4010736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51162" y="4182186"/>
            <a:ext cx="228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69912" y="372334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Elaboración de fundas de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poliéster de  10cm x 20 cm 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180012" y="372334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Etiquetado de las fundas 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971212" y="17526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Se pesaron 5 gr de cada tratamiento 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590212" y="4898515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Se colocaron las fundas tipo malla en la fistula por 24 horas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60412" y="5181600"/>
            <a:ext cx="1900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Después de secar en la estufa, se pesó cada funda.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Flecha derecha"/>
          <p:cNvSpPr/>
          <p:nvPr/>
        </p:nvSpPr>
        <p:spPr>
          <a:xfrm>
            <a:off x="3503612" y="2351740"/>
            <a:ext cx="762000" cy="46766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derecha"/>
          <p:cNvSpPr/>
          <p:nvPr/>
        </p:nvSpPr>
        <p:spPr>
          <a:xfrm>
            <a:off x="7531525" y="2270310"/>
            <a:ext cx="762000" cy="46766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Flecha derecha"/>
          <p:cNvSpPr/>
          <p:nvPr/>
        </p:nvSpPr>
        <p:spPr>
          <a:xfrm flipH="1">
            <a:off x="5865812" y="4713940"/>
            <a:ext cx="762000" cy="46766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Flecha: doblada 23">
            <a:extLst>
              <a:ext uri="{FF2B5EF4-FFF2-40B4-BE49-F238E27FC236}">
                <a16:creationId xmlns="" xmlns:a16="http://schemas.microsoft.com/office/drawing/2014/main" id="{11002900-693F-4B2F-AA08-24362C408A2A}"/>
              </a:ext>
            </a:extLst>
          </p:cNvPr>
          <p:cNvSpPr/>
          <p:nvPr/>
        </p:nvSpPr>
        <p:spPr>
          <a:xfrm rot="10800000">
            <a:off x="10795094" y="3616088"/>
            <a:ext cx="767775" cy="1049117"/>
          </a:xfrm>
          <a:prstGeom prst="ben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9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949838" y="0"/>
            <a:ext cx="4698084" cy="446579"/>
          </a:xfrm>
        </p:spPr>
        <p:txBody>
          <a:bodyPr/>
          <a:lstStyle/>
          <a:p>
            <a:r>
              <a:rPr lang="es-EC" sz="32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RESULTADOS</a:t>
            </a:r>
            <a:endParaRPr lang="es-EC" sz="320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99374" y="762000"/>
            <a:ext cx="4095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Producción </a:t>
            </a:r>
            <a:endParaRPr lang="es-ES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562865"/>
              </p:ext>
            </p:extLst>
          </p:nvPr>
        </p:nvGraphicFramePr>
        <p:xfrm>
          <a:off x="489792" y="1676401"/>
          <a:ext cx="6717152" cy="2362215"/>
        </p:xfrm>
        <a:graphic>
          <a:graphicData uri="http://schemas.openxmlformats.org/drawingml/2006/table">
            <a:tbl>
              <a:tblPr firstRow="1" firstCol="1" bandRow="1"/>
              <a:tblGrid>
                <a:gridCol w="1084275"/>
                <a:gridCol w="1702979"/>
                <a:gridCol w="677758"/>
                <a:gridCol w="1583496"/>
                <a:gridCol w="1668644"/>
              </a:tblGrid>
              <a:tr h="61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5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Materia verde</a:t>
                      </a:r>
                      <a:endParaRPr lang="es-ES" sz="13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5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Kg. MV-1. Ha-1</a:t>
                      </a:r>
                      <a:endParaRPr lang="es-ES" sz="13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5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Materia seca </a:t>
                      </a:r>
                      <a:endParaRPr lang="es-ES" sz="13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5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Kg. </a:t>
                      </a:r>
                      <a:r>
                        <a:rPr lang="es-ES" sz="135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  <a:r>
                        <a:rPr lang="" sz="1350" b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</a:t>
                      </a:r>
                      <a:r>
                        <a:rPr lang="es-ES" sz="135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</a:t>
                      </a:r>
                      <a:r>
                        <a:rPr lang="es-ES" sz="135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Ha-1</a:t>
                      </a:r>
                      <a:endParaRPr lang="es-ES" sz="13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097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5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Días de corte</a:t>
                      </a:r>
                      <a:endParaRPr lang="es-ES" sz="13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5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Media ± E.E</a:t>
                      </a:r>
                      <a:endParaRPr lang="es-ES" sz="13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5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Días de corte</a:t>
                      </a:r>
                      <a:endParaRPr lang="es-ES" sz="13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5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Media ± E.E</a:t>
                      </a:r>
                      <a:endParaRPr lang="es-ES" sz="13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35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725" marR="737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  <a:endParaRPr lang="es-ES" sz="13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12586.33 ± 399.77</a:t>
                      </a:r>
                      <a:endParaRPr lang="es-ES" sz="13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  <a:endParaRPr lang="es-ES" sz="13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3484.56 ± 163.61</a:t>
                      </a:r>
                      <a:endParaRPr lang="es-ES" sz="13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</a:t>
                      </a:r>
                      <a:endParaRPr lang="es-ES" sz="13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6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endParaRPr lang="es-ES" sz="13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5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7637.33 ± 276.85</a:t>
                      </a:r>
                      <a:endParaRPr lang="es-ES" sz="13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5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endParaRPr lang="es-ES" sz="13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1821.33 ± 129.59</a:t>
                      </a:r>
                      <a:endParaRPr lang="es-ES" sz="13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</a:t>
                      </a:r>
                      <a:endParaRPr lang="es-ES" sz="13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  <a:endParaRPr lang="es-ES" sz="13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6326.67 ± 631.85</a:t>
                      </a:r>
                      <a:endParaRPr lang="es-ES" sz="13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  <a:endParaRPr lang="es-ES" sz="13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1510.62 ± 146.92</a:t>
                      </a:r>
                      <a:endParaRPr lang="es-ES" sz="13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</a:t>
                      </a:r>
                      <a:endParaRPr lang="es-ES" sz="13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2684665435"/>
              </p:ext>
            </p:extLst>
          </p:nvPr>
        </p:nvGraphicFramePr>
        <p:xfrm>
          <a:off x="7424613" y="1447800"/>
          <a:ext cx="5678612" cy="275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2373871" y="1162110"/>
            <a:ext cx="3686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Materia verde y Materia seca</a:t>
            </a:r>
            <a:endParaRPr lang="es-E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35541" y="4267200"/>
            <a:ext cx="113863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La producción de materia seca promedio fue diferente para los tres tiempos de corte (F= 51.88; p= 0.0002). A los 60 días de corte se observó la mayor cantidad de producción de materia seca con un valor de 3484.56 Kg. 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" sz="200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. Ha-1, mientras que a los 40 días de corte se obtuvo la menor cantidad de materia seca con un valor de 1510.62 Kg. 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" sz="200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Ha-1. 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El valor de materia seca es similar al estudio de (Villalobos &amp; </a:t>
            </a:r>
            <a:r>
              <a:rPr lang="es-ES" sz="2000" dirty="0" err="1">
                <a:latin typeface="Times New Roman" pitchFamily="18" charset="0"/>
                <a:cs typeface="Times New Roman" pitchFamily="18" charset="0"/>
              </a:rPr>
              <a:t>Sanchez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, 2010) en el cual obtuvieron un promedio de 4110 Kg. MS-1 de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Rye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>
                <a:latin typeface="Times New Roman" pitchFamily="18" charset="0"/>
                <a:cs typeface="Times New Roman" pitchFamily="18" charset="0"/>
              </a:rPr>
              <a:t>grass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 a los 60 días de corte. </a:t>
            </a:r>
          </a:p>
        </p:txBody>
      </p:sp>
    </p:spTree>
    <p:extLst>
      <p:ext uri="{BB962C8B-B14F-4D97-AF65-F5344CB8AC3E}">
        <p14:creationId xmlns:p14="http://schemas.microsoft.com/office/powerpoint/2010/main" val="23225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949838" y="0"/>
            <a:ext cx="4698084" cy="446579"/>
          </a:xfrm>
        </p:spPr>
        <p:txBody>
          <a:bodyPr/>
          <a:lstStyle/>
          <a:p>
            <a:r>
              <a:rPr lang="es-EC" sz="32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RESULTADOS</a:t>
            </a:r>
            <a:endParaRPr lang="es-EC" sz="320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35541" y="685800"/>
            <a:ext cx="4505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Valor nutricional</a:t>
            </a:r>
            <a:endParaRPr lang="es-E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63207" y="1371600"/>
            <a:ext cx="5488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Proteína, grasa, fibra y ceniza del ensilaje</a:t>
            </a:r>
            <a:endParaRPr lang="es-ES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2584405879"/>
              </p:ext>
            </p:extLst>
          </p:nvPr>
        </p:nvGraphicFramePr>
        <p:xfrm>
          <a:off x="7469296" y="1799419"/>
          <a:ext cx="5647117" cy="324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Rectángulo"/>
          <p:cNvSpPr/>
          <p:nvPr/>
        </p:nvSpPr>
        <p:spPr>
          <a:xfrm>
            <a:off x="455612" y="5410200"/>
            <a:ext cx="99118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De acuerdo con el análisis de composición química del ensilaje de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Rye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>
                <a:latin typeface="Times New Roman" pitchFamily="18" charset="0"/>
                <a:cs typeface="Times New Roman" pitchFamily="18" charset="0"/>
              </a:rPr>
              <a:t>grass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 según (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FEDNA </a:t>
            </a:r>
            <a:r>
              <a:rPr lang="es-ES" sz="2000" dirty="0" err="1">
                <a:latin typeface="Times New Roman" pitchFamily="18" charset="0"/>
                <a:cs typeface="Times New Roman" pitchFamily="18" charset="0"/>
              </a:rPr>
              <a:t>s.f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) el porcentaje obtenido de proteína en el ensilaje es aceptable.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362512"/>
              </p:ext>
            </p:extLst>
          </p:nvPr>
        </p:nvGraphicFramePr>
        <p:xfrm>
          <a:off x="836611" y="1904997"/>
          <a:ext cx="6019799" cy="3435096"/>
        </p:xfrm>
        <a:graphic>
          <a:graphicData uri="http://schemas.openxmlformats.org/drawingml/2006/table">
            <a:tbl>
              <a:tblPr firstRow="1" firstCol="1" bandRow="1"/>
              <a:tblGrid>
                <a:gridCol w="889516"/>
                <a:gridCol w="1487715"/>
                <a:gridCol w="974020"/>
                <a:gridCol w="889516"/>
                <a:gridCol w="889516"/>
                <a:gridCol w="889516"/>
              </a:tblGrid>
              <a:tr h="4356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Días al corte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Microorganismo</a:t>
                      </a:r>
                      <a:endParaRPr lang="es-E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%Proteína</a:t>
                      </a:r>
                      <a:endParaRPr lang="es-E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Grasa</a:t>
                      </a:r>
                      <a:endParaRPr lang="es-E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Ceniza</a:t>
                      </a:r>
                      <a:endParaRPr lang="es-E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%Fibra</a:t>
                      </a:r>
                      <a:endParaRPr lang="es-E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 días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i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L.plantarum</a:t>
                      </a:r>
                      <a:endParaRPr lang="es-E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11.72</a:t>
                      </a:r>
                      <a:endParaRPr lang="es-E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7.38</a:t>
                      </a:r>
                      <a:endParaRPr lang="es-E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13.75</a:t>
                      </a:r>
                      <a:endParaRPr lang="es-E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24.44</a:t>
                      </a:r>
                      <a:endParaRPr lang="es-E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6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 días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i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L.lactis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11.84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8.38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12.80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21.61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6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 días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i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L.helveticus</a:t>
                      </a:r>
                      <a:endParaRPr lang="es-E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11.43</a:t>
                      </a:r>
                      <a:endParaRPr lang="es-E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9.71</a:t>
                      </a:r>
                      <a:endParaRPr lang="es-E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14.69</a:t>
                      </a:r>
                      <a:endParaRPr lang="es-E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26.43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6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 días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Sin aditivo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12.65</a:t>
                      </a:r>
                      <a:endParaRPr lang="es-E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8.78</a:t>
                      </a:r>
                      <a:endParaRPr lang="es-E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13.79</a:t>
                      </a:r>
                      <a:endParaRPr lang="es-E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23.46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6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 días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i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L.Plantarum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8.40</a:t>
                      </a:r>
                      <a:endParaRPr lang="es-E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7.10</a:t>
                      </a:r>
                      <a:endParaRPr lang="es-E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12.76</a:t>
                      </a:r>
                      <a:endParaRPr lang="es-E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30.68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6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 días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i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L.Lactis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9.04</a:t>
                      </a:r>
                      <a:endParaRPr lang="es-E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8.70</a:t>
                      </a:r>
                      <a:endParaRPr lang="es-E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12.48</a:t>
                      </a:r>
                      <a:endParaRPr lang="es-E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22.47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6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 días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i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L.Helveticus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11.08</a:t>
                      </a:r>
                      <a:endParaRPr lang="es-E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9.01</a:t>
                      </a:r>
                      <a:endParaRPr lang="es-E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11.87</a:t>
                      </a:r>
                      <a:endParaRPr lang="es-E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27.88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6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 días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Sin aditivo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8.98</a:t>
                      </a:r>
                      <a:endParaRPr lang="es-E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7.60</a:t>
                      </a:r>
                      <a:endParaRPr lang="es-E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12.99</a:t>
                      </a:r>
                      <a:endParaRPr lang="es-E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25.77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6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 días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i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L.Plantarum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7.64</a:t>
                      </a:r>
                      <a:endParaRPr lang="es-E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6.63</a:t>
                      </a:r>
                      <a:endParaRPr lang="es-E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8.75</a:t>
                      </a:r>
                      <a:endParaRPr lang="es-E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31.03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6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 días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i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L.Lactis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8.81</a:t>
                      </a:r>
                      <a:endParaRPr lang="es-E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6.50</a:t>
                      </a:r>
                      <a:endParaRPr lang="es-E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9.52</a:t>
                      </a:r>
                      <a:endParaRPr lang="es-E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30.68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6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 días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i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L.Helveticus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8.16</a:t>
                      </a:r>
                      <a:endParaRPr lang="es-E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5.87</a:t>
                      </a:r>
                      <a:endParaRPr lang="es-E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9.07</a:t>
                      </a:r>
                      <a:endParaRPr lang="es-E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28.22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6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 días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Sin aditivo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7.93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6.88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8.75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29.49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212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949838" y="0"/>
            <a:ext cx="4698084" cy="446579"/>
          </a:xfrm>
        </p:spPr>
        <p:txBody>
          <a:bodyPr/>
          <a:lstStyle/>
          <a:p>
            <a:r>
              <a:rPr lang="es-EC" sz="32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RESULTADOS</a:t>
            </a:r>
            <a:endParaRPr lang="es-EC" sz="320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35541" y="1371600"/>
            <a:ext cx="5816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Proteína, grasa, fibra y ceniza del Rye grass sin ensilar</a:t>
            </a:r>
            <a:endParaRPr lang="es-E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35541" y="685800"/>
            <a:ext cx="4505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Valor nutricional</a:t>
            </a:r>
            <a:endParaRPr lang="es-ES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963308614"/>
              </p:ext>
            </p:extLst>
          </p:nvPr>
        </p:nvGraphicFramePr>
        <p:xfrm>
          <a:off x="7616526" y="1371600"/>
          <a:ext cx="491498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735541" y="4114800"/>
            <a:ext cx="10075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El porcentaje de proteína, ceniza y grasa tuvo el valor más alto a los 40 días de  corte, mientras que el porcentaje de fibra presentó el valor más alto a los 60 días de 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corte, 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en la investigación de Romero, </a:t>
            </a:r>
            <a:r>
              <a:rPr lang="es-ES" sz="2000" dirty="0" err="1">
                <a:latin typeface="Times New Roman" pitchFamily="18" charset="0"/>
                <a:cs typeface="Times New Roman" pitchFamily="18" charset="0"/>
              </a:rPr>
              <a:t>Aronna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, &amp; </a:t>
            </a:r>
            <a:r>
              <a:rPr lang="es-ES" sz="2000" dirty="0" err="1">
                <a:latin typeface="Times New Roman" pitchFamily="18" charset="0"/>
                <a:cs typeface="Times New Roman" pitchFamily="18" charset="0"/>
              </a:rPr>
              <a:t>Cuatrin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 (2019) se observa el mismo comportamiento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129306"/>
              </p:ext>
            </p:extLst>
          </p:nvPr>
        </p:nvGraphicFramePr>
        <p:xfrm>
          <a:off x="912812" y="2209799"/>
          <a:ext cx="5638800" cy="1676401"/>
        </p:xfrm>
        <a:graphic>
          <a:graphicData uri="http://schemas.openxmlformats.org/drawingml/2006/table">
            <a:tbl>
              <a:tblPr firstRow="1" firstCol="1" bandRow="1"/>
              <a:tblGrid>
                <a:gridCol w="1127760"/>
                <a:gridCol w="1127760"/>
                <a:gridCol w="1127760"/>
                <a:gridCol w="1127760"/>
                <a:gridCol w="1127760"/>
              </a:tblGrid>
              <a:tr h="637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Días al corte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%Proteína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Grasa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Ceniza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%Fibra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11.0796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5.5930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10.9075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26.0657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6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10.7917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5.5424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9.5844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27.7719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6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8.2217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4.7952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7.9164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28.5053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61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949838" y="0"/>
            <a:ext cx="4698084" cy="446579"/>
          </a:xfrm>
        </p:spPr>
        <p:txBody>
          <a:bodyPr/>
          <a:lstStyle/>
          <a:p>
            <a:r>
              <a:rPr lang="es-EC" sz="32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RESULTADOS</a:t>
            </a:r>
            <a:endParaRPr lang="es-EC" sz="320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35541" y="685800"/>
            <a:ext cx="4505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Valor nutricional</a:t>
            </a:r>
            <a:endParaRPr lang="es-E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99374" y="1371600"/>
            <a:ext cx="5406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Energía bruta y metabolizable del ensilaje</a:t>
            </a:r>
            <a:endParaRPr lang="es-ES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6178"/>
              </p:ext>
            </p:extLst>
          </p:nvPr>
        </p:nvGraphicFramePr>
        <p:xfrm>
          <a:off x="379411" y="1981203"/>
          <a:ext cx="7712010" cy="4206240"/>
        </p:xfrm>
        <a:graphic>
          <a:graphicData uri="http://schemas.openxmlformats.org/drawingml/2006/table">
            <a:tbl>
              <a:tblPr firstRow="1" firstCol="1" bandRow="1"/>
              <a:tblGrid>
                <a:gridCol w="1015740"/>
                <a:gridCol w="1435580"/>
                <a:gridCol w="1015740"/>
                <a:gridCol w="1015740"/>
                <a:gridCol w="1275601"/>
                <a:gridCol w="1015740"/>
                <a:gridCol w="937869"/>
              </a:tblGrid>
              <a:tr h="726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Días al corte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Microorganismo</a:t>
                      </a:r>
                      <a:endParaRPr lang="es-E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Proteína kcal/g</a:t>
                      </a:r>
                      <a:endParaRPr lang="es-E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Grasa</a:t>
                      </a:r>
                      <a:endParaRPr lang="es-E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kcal/g</a:t>
                      </a:r>
                      <a:endParaRPr lang="es-E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Carbohidratos</a:t>
                      </a:r>
                      <a:endParaRPr lang="es-E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kcal/g</a:t>
                      </a:r>
                      <a:endParaRPr lang="es-E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TOTAL kcal/Kg EB 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TOTAL kcal/Kg EM</a:t>
                      </a:r>
                      <a:endParaRPr lang="es-E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 días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i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L.plantarum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46.881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66.41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170.83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2841.21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2272.97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 días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i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L.lactis</a:t>
                      </a:r>
                      <a:endParaRPr lang="es-E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47.351</a:t>
                      </a:r>
                      <a:endParaRPr lang="es-E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75.39</a:t>
                      </a:r>
                      <a:endParaRPr lang="es-E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181.50</a:t>
                      </a:r>
                      <a:endParaRPr lang="es-E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3042.42</a:t>
                      </a:r>
                      <a:endParaRPr lang="es-E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2433.94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 días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i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L.helveticus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45.720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87.39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150.94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2840.50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2272.40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 días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Sin aditivo</a:t>
                      </a:r>
                      <a:endParaRPr lang="es-ES" sz="16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50.616</a:t>
                      </a:r>
                      <a:endParaRPr lang="es-E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79.03</a:t>
                      </a:r>
                      <a:endParaRPr lang="es-E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165.27</a:t>
                      </a:r>
                      <a:endParaRPr lang="es-E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2949.16</a:t>
                      </a:r>
                      <a:endParaRPr lang="es-E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2359.33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 días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i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L.Plantarum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33.600</a:t>
                      </a:r>
                      <a:endParaRPr lang="es-E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63.93</a:t>
                      </a:r>
                      <a:endParaRPr lang="es-E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164.22</a:t>
                      </a:r>
                      <a:endParaRPr lang="es-E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2617.46</a:t>
                      </a:r>
                      <a:endParaRPr lang="es-E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2093.97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 días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i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L.Lactis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36.159</a:t>
                      </a:r>
                      <a:endParaRPr lang="es-E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78.29</a:t>
                      </a:r>
                      <a:endParaRPr lang="es-E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189.24</a:t>
                      </a:r>
                      <a:endParaRPr lang="es-E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3036.96</a:t>
                      </a:r>
                      <a:endParaRPr lang="es-E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2429.57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 días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i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L.Helveticus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44.320</a:t>
                      </a:r>
                      <a:endParaRPr lang="es-E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81.09</a:t>
                      </a:r>
                      <a:endParaRPr lang="es-E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160.63</a:t>
                      </a:r>
                      <a:endParaRPr lang="es-E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2860.38</a:t>
                      </a:r>
                      <a:endParaRPr lang="es-E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2288.31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 días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Sin aditivo</a:t>
                      </a:r>
                      <a:endParaRPr lang="es-ES" sz="16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35.929</a:t>
                      </a:r>
                      <a:endParaRPr lang="es-E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68.41</a:t>
                      </a:r>
                      <a:endParaRPr lang="es-E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178.63</a:t>
                      </a:r>
                      <a:endParaRPr lang="es-E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2829.67</a:t>
                      </a:r>
                      <a:endParaRPr lang="es-E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2263.73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 días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i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L.Plantarum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30.560</a:t>
                      </a:r>
                      <a:endParaRPr lang="es-E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59.66</a:t>
                      </a:r>
                      <a:endParaRPr lang="es-E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183.78</a:t>
                      </a:r>
                      <a:endParaRPr lang="es-E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2740.07</a:t>
                      </a:r>
                      <a:endParaRPr lang="es-E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2192.06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 días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i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L.Lactis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35.226</a:t>
                      </a:r>
                      <a:endParaRPr lang="es-E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58.49</a:t>
                      </a:r>
                      <a:endParaRPr lang="es-E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177.98</a:t>
                      </a:r>
                      <a:endParaRPr lang="es-E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2716.95</a:t>
                      </a:r>
                      <a:endParaRPr lang="es-E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2173.56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 días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i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L.Helveticus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32.658</a:t>
                      </a:r>
                      <a:endParaRPr lang="es-E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52.87</a:t>
                      </a:r>
                      <a:endParaRPr lang="es-E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194.66</a:t>
                      </a:r>
                      <a:endParaRPr lang="es-E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2801.96</a:t>
                      </a:r>
                      <a:endParaRPr lang="es-E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2241.57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 días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Sin aditivo</a:t>
                      </a:r>
                      <a:endParaRPr lang="es-ES" sz="16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31.719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61.90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187.81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2814.37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2251.49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2447096817"/>
              </p:ext>
            </p:extLst>
          </p:nvPr>
        </p:nvGraphicFramePr>
        <p:xfrm>
          <a:off x="8179082" y="1371600"/>
          <a:ext cx="491498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8304212" y="4046560"/>
            <a:ext cx="4648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Times New Roman" pitchFamily="18" charset="0"/>
                <a:cs typeface="Times New Roman" pitchFamily="18" charset="0"/>
              </a:rPr>
              <a:t>Los tratamientos de 40 días tuvieron un mayor aporte energético, el tratamiento T4 presentó el mayor valor con 2433.94 Kcal/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Kg. 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De acuerdo con  Valles de la Mora, Castillo &amp; Bernal (2016) la energía disminuye a medida que aumenta la edad del pasto, lo cual podemos observar en los resultados de la presente investigación.</a:t>
            </a:r>
          </a:p>
        </p:txBody>
      </p:sp>
    </p:spTree>
    <p:extLst>
      <p:ext uri="{BB962C8B-B14F-4D97-AF65-F5344CB8AC3E}">
        <p14:creationId xmlns:p14="http://schemas.microsoft.com/office/powerpoint/2010/main" val="135125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949838" y="0"/>
            <a:ext cx="4698084" cy="446579"/>
          </a:xfrm>
        </p:spPr>
        <p:txBody>
          <a:bodyPr/>
          <a:lstStyle/>
          <a:p>
            <a:r>
              <a:rPr lang="es-EC" sz="32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RESULTADOS</a:t>
            </a:r>
            <a:endParaRPr lang="es-EC" sz="320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35541" y="685800"/>
            <a:ext cx="4505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Valor nutricional</a:t>
            </a:r>
            <a:endParaRPr lang="es-E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07875" y="1389787"/>
            <a:ext cx="6880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Energía bruta y metabolizable del </a:t>
            </a:r>
            <a:r>
              <a:rPr lang="es-ES" sz="2000" b="1" dirty="0" err="1" smtClean="0">
                <a:latin typeface="Times New Roman" pitchFamily="18" charset="0"/>
                <a:cs typeface="Times New Roman" pitchFamily="18" charset="0"/>
              </a:rPr>
              <a:t>Rye</a:t>
            </a:r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 grass sin ensilar</a:t>
            </a:r>
            <a:endParaRPr lang="es-ES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338555"/>
              </p:ext>
            </p:extLst>
          </p:nvPr>
        </p:nvGraphicFramePr>
        <p:xfrm>
          <a:off x="407877" y="1981202"/>
          <a:ext cx="6880981" cy="1714374"/>
        </p:xfrm>
        <a:graphic>
          <a:graphicData uri="http://schemas.openxmlformats.org/drawingml/2006/table">
            <a:tbl>
              <a:tblPr firstRow="1" firstCol="1" bandRow="1"/>
              <a:tblGrid>
                <a:gridCol w="1099930"/>
                <a:gridCol w="1099930"/>
                <a:gridCol w="1099930"/>
                <a:gridCol w="1381331"/>
                <a:gridCol w="1099930"/>
                <a:gridCol w="1099930"/>
              </a:tblGrid>
              <a:tr h="803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Días al corte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Proteína kcal/g</a:t>
                      </a:r>
                      <a:endParaRPr lang="es-E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Grasa kcal/g</a:t>
                      </a:r>
                      <a:endParaRPr lang="es-E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Carbohidratos kcal/g</a:t>
                      </a:r>
                      <a:endParaRPr lang="es-E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Total Kcal/Kg EB</a:t>
                      </a:r>
                      <a:endParaRPr lang="es-E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Total Kcal/Kg EM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62.05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52.57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185.42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3000.37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2400.29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1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60.43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52.10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185.24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2977.71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2382.16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46.04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45.08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202.25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2933.62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2346.90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2168522827"/>
              </p:ext>
            </p:extLst>
          </p:nvPr>
        </p:nvGraphicFramePr>
        <p:xfrm>
          <a:off x="7780359" y="1085910"/>
          <a:ext cx="4914989" cy="3181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735541" y="4419601"/>
            <a:ext cx="8109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puede observar que el ensilaje tiene un mayor aporte, debido a que de acuerdo con (FEDNA,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s.f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) el ensilaje de </a:t>
            </a:r>
            <a:r>
              <a:rPr lang="" sz="20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ye 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grass tiene un alto contenido de azúcares.</a:t>
            </a:r>
          </a:p>
        </p:txBody>
      </p:sp>
    </p:spTree>
    <p:extLst>
      <p:ext uri="{BB962C8B-B14F-4D97-AF65-F5344CB8AC3E}">
        <p14:creationId xmlns:p14="http://schemas.microsoft.com/office/powerpoint/2010/main" val="323706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949838" y="0"/>
            <a:ext cx="4698084" cy="446579"/>
          </a:xfrm>
        </p:spPr>
        <p:txBody>
          <a:bodyPr/>
          <a:lstStyle/>
          <a:p>
            <a:r>
              <a:rPr lang="es-EC" sz="32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RESULTADOS</a:t>
            </a:r>
            <a:endParaRPr lang="es-EC" sz="320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71708" y="838200"/>
            <a:ext cx="3358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Digestibilidad </a:t>
            </a:r>
            <a:endParaRPr lang="es-ES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492785"/>
              </p:ext>
            </p:extLst>
          </p:nvPr>
        </p:nvGraphicFramePr>
        <p:xfrm>
          <a:off x="571709" y="1676400"/>
          <a:ext cx="7044818" cy="4171188"/>
        </p:xfrm>
        <a:graphic>
          <a:graphicData uri="http://schemas.openxmlformats.org/drawingml/2006/table">
            <a:tbl>
              <a:tblPr firstRow="1" firstCol="1" bandRow="1"/>
              <a:tblGrid>
                <a:gridCol w="1089642"/>
                <a:gridCol w="1677514"/>
                <a:gridCol w="2178542"/>
                <a:gridCol w="2099120"/>
              </a:tblGrid>
              <a:tr h="549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Días al corte</a:t>
                      </a:r>
                      <a:endParaRPr lang="es-ES" sz="1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Microorganismo</a:t>
                      </a:r>
                      <a:endParaRPr lang="es-ES" sz="1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Media ± E.E</a:t>
                      </a:r>
                      <a:endParaRPr lang="es-ES" sz="1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s-ES" sz="1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  <a:endParaRPr lang="es-ES" sz="1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i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L. Lactis</a:t>
                      </a:r>
                      <a:endParaRPr lang="es-ES" sz="17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54.26 ± 0.56    </a:t>
                      </a:r>
                      <a:endParaRPr lang="es-ES" sz="17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</a:t>
                      </a:r>
                      <a:endParaRPr lang="es-ES" sz="1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5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  <a:endParaRPr lang="es-ES" sz="1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i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L. Helveticus</a:t>
                      </a:r>
                      <a:endParaRPr lang="es-ES" sz="17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47.95 ± 2.7         </a:t>
                      </a:r>
                      <a:endParaRPr lang="es-ES" sz="17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 B</a:t>
                      </a:r>
                      <a:endParaRPr lang="es-ES" sz="1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  <a:endParaRPr lang="es-ES" sz="1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Sin aditivo</a:t>
                      </a:r>
                      <a:endParaRPr lang="es-ES" sz="17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45.21 ± 0.89      </a:t>
                      </a:r>
                      <a:endParaRPr lang="es-ES" sz="17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 B</a:t>
                      </a:r>
                      <a:endParaRPr lang="es-ES" sz="1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  <a:endParaRPr lang="es-ES" sz="1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L. </a:t>
                      </a:r>
                      <a:r>
                        <a:rPr lang="es-ES" sz="1700" i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Plantarum</a:t>
                      </a:r>
                      <a:endParaRPr lang="es-ES" sz="1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44.96 ± 1.62 </a:t>
                      </a:r>
                      <a:endParaRPr lang="es-ES" sz="17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 B</a:t>
                      </a:r>
                      <a:endParaRPr lang="es-ES" sz="1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endParaRPr lang="es-ES" sz="1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L. </a:t>
                      </a:r>
                      <a:r>
                        <a:rPr lang="es-ES" sz="1700" i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Lactis</a:t>
                      </a:r>
                      <a:endParaRPr lang="es-ES" sz="1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41.08 ± 2.65 </a:t>
                      </a:r>
                      <a:endParaRPr lang="es-ES" sz="17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 C</a:t>
                      </a:r>
                      <a:endParaRPr lang="es-ES" sz="1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endParaRPr lang="es-ES" sz="1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L. </a:t>
                      </a:r>
                      <a:r>
                        <a:rPr lang="es-ES" sz="1700" i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Helveticus</a:t>
                      </a:r>
                      <a:endParaRPr lang="es-ES" sz="1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41.05 ± 2.14</a:t>
                      </a:r>
                      <a:endParaRPr lang="es-ES" sz="17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 C </a:t>
                      </a:r>
                      <a:endParaRPr lang="es-ES" sz="1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endParaRPr lang="es-ES" sz="1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Sin aditivo</a:t>
                      </a:r>
                      <a:endParaRPr lang="es-ES" sz="17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40.89 ± 0.27</a:t>
                      </a:r>
                      <a:endParaRPr lang="es-ES" sz="17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 C</a:t>
                      </a:r>
                      <a:endParaRPr lang="es-ES" sz="1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endParaRPr lang="es-ES" sz="1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L. </a:t>
                      </a:r>
                      <a:r>
                        <a:rPr lang="es-ES" sz="1700" i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Plantarum</a:t>
                      </a:r>
                      <a:endParaRPr lang="es-ES" sz="1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39.06 ± 3.07</a:t>
                      </a:r>
                      <a:endParaRPr lang="es-ES" sz="17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 C</a:t>
                      </a:r>
                      <a:endParaRPr lang="es-ES" sz="1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  <a:endParaRPr lang="es-ES" sz="1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L. </a:t>
                      </a:r>
                      <a:r>
                        <a:rPr lang="es-ES" sz="1700" i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Lactis</a:t>
                      </a:r>
                      <a:endParaRPr lang="es-ES" sz="1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37.12 ± 3.75</a:t>
                      </a:r>
                      <a:endParaRPr lang="es-ES" sz="1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 C</a:t>
                      </a:r>
                      <a:endParaRPr lang="es-ES" sz="1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  <a:endParaRPr lang="es-ES" sz="1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L. </a:t>
                      </a:r>
                      <a:r>
                        <a:rPr lang="es-ES" sz="1700" i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Helveticus</a:t>
                      </a:r>
                      <a:endParaRPr lang="es-ES" sz="1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36.52 ± 2.03</a:t>
                      </a:r>
                      <a:endParaRPr lang="es-ES" sz="17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 C</a:t>
                      </a:r>
                      <a:endParaRPr lang="es-ES" sz="1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  <a:endParaRPr lang="es-ES" sz="1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Sin aditivo</a:t>
                      </a:r>
                      <a:endParaRPr lang="es-ES" sz="17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36.17 ± 2.49</a:t>
                      </a:r>
                      <a:endParaRPr lang="es-ES" sz="17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 C</a:t>
                      </a:r>
                      <a:endParaRPr lang="es-ES" sz="1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  <a:endParaRPr lang="es-ES" sz="1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L. </a:t>
                      </a:r>
                      <a:r>
                        <a:rPr lang="es-ES" sz="1700" i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Plantarum</a:t>
                      </a:r>
                      <a:endParaRPr lang="es-ES" sz="1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31.79 ± 2.77</a:t>
                      </a:r>
                      <a:endParaRPr lang="es-ES" sz="1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</a:t>
                      </a:r>
                      <a:endParaRPr lang="es-ES" sz="1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2454080" y="1238310"/>
            <a:ext cx="4505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Digestibilidad del ensilaje</a:t>
            </a:r>
            <a:endParaRPr lang="es-ES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3036927650"/>
              </p:ext>
            </p:extLst>
          </p:nvPr>
        </p:nvGraphicFramePr>
        <p:xfrm>
          <a:off x="7862276" y="1638420"/>
          <a:ext cx="491498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797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949838" y="0"/>
            <a:ext cx="4698084" cy="446579"/>
          </a:xfrm>
        </p:spPr>
        <p:txBody>
          <a:bodyPr/>
          <a:lstStyle/>
          <a:p>
            <a:r>
              <a:rPr lang="es-EC" sz="32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RESULTADOS</a:t>
            </a:r>
            <a:endParaRPr lang="es-EC" sz="320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71708" y="838200"/>
            <a:ext cx="3358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Digestibilidad </a:t>
            </a:r>
            <a:endParaRPr lang="es-ES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696684"/>
              </p:ext>
            </p:extLst>
          </p:nvPr>
        </p:nvGraphicFramePr>
        <p:xfrm>
          <a:off x="899374" y="2133601"/>
          <a:ext cx="4341575" cy="1577340"/>
        </p:xfrm>
        <a:graphic>
          <a:graphicData uri="http://schemas.openxmlformats.org/drawingml/2006/table">
            <a:tbl>
              <a:tblPr firstRow="1" firstCol="1" bandRow="1"/>
              <a:tblGrid>
                <a:gridCol w="868315"/>
                <a:gridCol w="1736630"/>
                <a:gridCol w="1736630"/>
              </a:tblGrid>
              <a:tr h="497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Días al corte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Media ± E.E</a:t>
                      </a:r>
                      <a:endParaRPr lang="es-E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s-E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48.1 ± 1.33</a:t>
                      </a:r>
                      <a:endParaRPr lang="es-E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</a:t>
                      </a:r>
                      <a:endParaRPr lang="es-E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0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40.52 ± 1.01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35.4± 1.36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407875" y="1524000"/>
            <a:ext cx="4996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Digestibilidad del factor corte en el ensilaje</a:t>
            </a:r>
            <a:endParaRPr lang="es-E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92649"/>
              </p:ext>
            </p:extLst>
          </p:nvPr>
        </p:nvGraphicFramePr>
        <p:xfrm>
          <a:off x="5896280" y="2057401"/>
          <a:ext cx="5570320" cy="1577340"/>
        </p:xfrm>
        <a:graphic>
          <a:graphicData uri="http://schemas.openxmlformats.org/drawingml/2006/table">
            <a:tbl>
              <a:tblPr firstRow="1" firstCol="1" bandRow="1"/>
              <a:tblGrid>
                <a:gridCol w="1114064"/>
                <a:gridCol w="2228128"/>
                <a:gridCol w="2228128"/>
              </a:tblGrid>
              <a:tr h="492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Días al corte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Media ± E.E</a:t>
                      </a:r>
                      <a:endParaRPr lang="es-E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s-E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53.55 ± 4.72 </a:t>
                      </a:r>
                      <a:endParaRPr lang="es-E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</a:t>
                      </a:r>
                      <a:endParaRPr lang="es-E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7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44.49 ± 2.4</a:t>
                      </a:r>
                      <a:endParaRPr lang="es-E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 B</a:t>
                      </a:r>
                      <a:endParaRPr lang="es-E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37.63 ±1.37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5814364" y="1524000"/>
            <a:ext cx="540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Digestibilidad del </a:t>
            </a:r>
            <a:r>
              <a:rPr lang="es-ES" b="1" dirty="0" err="1" smtClean="0">
                <a:latin typeface="Times New Roman" pitchFamily="18" charset="0"/>
                <a:cs typeface="Times New Roman" pitchFamily="18" charset="0"/>
              </a:rPr>
              <a:t>Rye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 grass sin ensilar</a:t>
            </a:r>
            <a:endParaRPr lang="es-E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227040" y="4419600"/>
            <a:ext cx="9829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>
                <a:latin typeface="Times New Roman" pitchFamily="18" charset="0"/>
                <a:cs typeface="Times New Roman" pitchFamily="18" charset="0"/>
              </a:rPr>
              <a:t>Según </a:t>
            </a:r>
            <a:r>
              <a:rPr lang="es-ES" smtClean="0"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Marco (2012) con el mayor contenido de fibra se tendrá un menor porcentaje de digestibilidad, debido a que la actividad microbiana del rumen es menor, lo cual concuerda con esta investigación ya que se observa que los mayores valores de digestibilidad están presentes en el ensilaje y pasto sin ensilar de 40 días.</a:t>
            </a:r>
          </a:p>
        </p:txBody>
      </p:sp>
    </p:spTree>
    <p:extLst>
      <p:ext uri="{BB962C8B-B14F-4D97-AF65-F5344CB8AC3E}">
        <p14:creationId xmlns:p14="http://schemas.microsoft.com/office/powerpoint/2010/main" val="297333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949838" y="0"/>
            <a:ext cx="4698084" cy="446579"/>
          </a:xfrm>
        </p:spPr>
        <p:txBody>
          <a:bodyPr/>
          <a:lstStyle/>
          <a:p>
            <a:r>
              <a:rPr lang="es-EC" sz="32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RESULTADOS</a:t>
            </a:r>
            <a:endParaRPr lang="es-EC" sz="320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411776"/>
              </p:ext>
            </p:extLst>
          </p:nvPr>
        </p:nvGraphicFramePr>
        <p:xfrm>
          <a:off x="491573" y="1820458"/>
          <a:ext cx="7279238" cy="1717548"/>
        </p:xfrm>
        <a:graphic>
          <a:graphicData uri="http://schemas.openxmlformats.org/drawingml/2006/table">
            <a:tbl>
              <a:tblPr firstRow="1" firstCol="1" bandRow="1"/>
              <a:tblGrid>
                <a:gridCol w="1117944"/>
                <a:gridCol w="1228346"/>
                <a:gridCol w="898268"/>
                <a:gridCol w="1008670"/>
                <a:gridCol w="1008670"/>
                <a:gridCol w="1008670"/>
                <a:gridCol w="1008670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Variables</a:t>
                      </a:r>
                      <a:endParaRPr lang="es-E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Digestibilidad</a:t>
                      </a:r>
                      <a:endParaRPr lang="es-E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Energía</a:t>
                      </a:r>
                      <a:endParaRPr lang="es-E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Fibra</a:t>
                      </a:r>
                      <a:endParaRPr lang="es-E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Proteína</a:t>
                      </a:r>
                      <a:endParaRPr lang="es-E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Grasa</a:t>
                      </a:r>
                      <a:endParaRPr lang="es-E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Ceniza</a:t>
                      </a:r>
                      <a:endParaRPr lang="es-E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Digestibilidad</a:t>
                      </a:r>
                      <a:endParaRPr lang="es-E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es-E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0.06</a:t>
                      </a:r>
                      <a:endParaRPr lang="es-E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0.02</a:t>
                      </a:r>
                      <a:endParaRPr lang="es-E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0.01</a:t>
                      </a:r>
                      <a:endParaRPr lang="es-E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0.03</a:t>
                      </a:r>
                      <a:endParaRPr lang="es-E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es-E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Energía</a:t>
                      </a:r>
                      <a:endParaRPr lang="es-E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0.57</a:t>
                      </a:r>
                      <a:endParaRPr lang="es-E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es-E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es-E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0.01</a:t>
                      </a:r>
                      <a:endParaRPr lang="es-E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0.02</a:t>
                      </a:r>
                      <a:endParaRPr lang="es-E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0.12</a:t>
                      </a:r>
                      <a:endParaRPr lang="es-E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Fibra</a:t>
                      </a:r>
                      <a:endParaRPr lang="es-E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-0.64</a:t>
                      </a:r>
                      <a:endParaRPr lang="es-E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-0.92</a:t>
                      </a:r>
                      <a:endParaRPr lang="es-E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es-E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es-E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0.03</a:t>
                      </a:r>
                      <a:endParaRPr lang="es-E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0.03</a:t>
                      </a:r>
                      <a:endParaRPr lang="es-E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Proteína</a:t>
                      </a:r>
                      <a:endParaRPr lang="es-E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0.83</a:t>
                      </a:r>
                      <a:endParaRPr lang="es-E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0.78</a:t>
                      </a:r>
                      <a:endParaRPr lang="es-E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-0.82</a:t>
                      </a:r>
                      <a:endParaRPr lang="es-E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es-E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0.01</a:t>
                      </a:r>
                      <a:endParaRPr lang="es-E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es-E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Grasa</a:t>
                      </a:r>
                      <a:endParaRPr lang="es-E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0.64</a:t>
                      </a:r>
                      <a:endParaRPr lang="es-E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0.72</a:t>
                      </a:r>
                      <a:endParaRPr lang="es-E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-0.63</a:t>
                      </a:r>
                      <a:endParaRPr lang="es-E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0.74</a:t>
                      </a:r>
                      <a:endParaRPr lang="es-E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es-E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0.01</a:t>
                      </a:r>
                      <a:endParaRPr lang="es-E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Ceniza</a:t>
                      </a:r>
                      <a:endParaRPr lang="es-E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0.83</a:t>
                      </a:r>
                      <a:endParaRPr lang="es-E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0.47</a:t>
                      </a:r>
                      <a:endParaRPr lang="es-E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-0.64</a:t>
                      </a:r>
                      <a:endParaRPr lang="es-E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0.83</a:t>
                      </a:r>
                      <a:endParaRPr lang="es-E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0.7</a:t>
                      </a:r>
                      <a:endParaRPr lang="es-E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es-E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785" marR="477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571708" y="838201"/>
            <a:ext cx="696290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Times New Roman" pitchFamily="18" charset="0"/>
                <a:cs typeface="Times New Roman" pitchFamily="18" charset="0"/>
              </a:rPr>
              <a:t>Correlación ordinal de </a:t>
            </a:r>
            <a:r>
              <a:rPr lang="es-ES" sz="2000" b="1" dirty="0" err="1">
                <a:latin typeface="Times New Roman" pitchFamily="18" charset="0"/>
                <a:cs typeface="Times New Roman" pitchFamily="18" charset="0"/>
              </a:rPr>
              <a:t>Spearman</a:t>
            </a:r>
            <a:r>
              <a:rPr lang="es-ES" sz="2000" b="1" dirty="0">
                <a:latin typeface="Times New Roman" pitchFamily="18" charset="0"/>
                <a:cs typeface="Times New Roman" pitchFamily="18" charset="0"/>
              </a:rPr>
              <a:t> de las variables evaluadas en el </a:t>
            </a:r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ensilaje</a:t>
            </a:r>
            <a:endParaRPr lang="es-ES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es-ES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728613"/>
              </p:ext>
            </p:extLst>
          </p:nvPr>
        </p:nvGraphicFramePr>
        <p:xfrm>
          <a:off x="8108025" y="1981200"/>
          <a:ext cx="4170914" cy="1121664"/>
        </p:xfrm>
        <a:graphic>
          <a:graphicData uri="http://schemas.openxmlformats.org/drawingml/2006/table">
            <a:tbl>
              <a:tblPr firstRow="1" firstCol="1" bandRow="1"/>
              <a:tblGrid>
                <a:gridCol w="2085457"/>
                <a:gridCol w="208545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Parámetros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Estimación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B0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356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B1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-142.50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B2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-13.45</a:t>
                      </a:r>
                      <a:endParaRPr lang="es-E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725" marR="73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8270151" y="868463"/>
            <a:ext cx="4259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Times New Roman" pitchFamily="18" charset="0"/>
                <a:cs typeface="Times New Roman" pitchFamily="18" charset="0"/>
              </a:rPr>
              <a:t>Regresión no lineal de la digestibilidad en función de la producción de materia seca de </a:t>
            </a:r>
            <a:r>
              <a:rPr lang="es-ES" b="1" dirty="0" err="1">
                <a:latin typeface="Times New Roman" pitchFamily="18" charset="0"/>
                <a:cs typeface="Times New Roman" pitchFamily="18" charset="0"/>
              </a:rPr>
              <a:t>Rye</a:t>
            </a:r>
            <a:r>
              <a:rPr lang="es-E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b="1" dirty="0" err="1" smtClean="0">
                <a:latin typeface="Times New Roman" pitchFamily="18" charset="0"/>
                <a:cs typeface="Times New Roman" pitchFamily="18" charset="0"/>
              </a:rPr>
              <a:t>grass</a:t>
            </a:r>
            <a:endParaRPr lang="es-E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71708" y="3962401"/>
            <a:ext cx="6962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Times New Roman" pitchFamily="18" charset="0"/>
                <a:cs typeface="Times New Roman" pitchFamily="18" charset="0"/>
              </a:rPr>
              <a:t>La correlación de la digestibilidad y fibra concuerda con lo mencionado por Di Marco (2012), ya que la digestibilidad tiene relación con el porcentaje de fibra. 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8270151" y="3276600"/>
            <a:ext cx="42596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Times New Roman" pitchFamily="18" charset="0"/>
                <a:cs typeface="Times New Roman" pitchFamily="18" charset="0"/>
              </a:rPr>
              <a:t>El valor de B1 representa la taza de producción con la que disminuye la digestibilidad del </a:t>
            </a:r>
            <a:r>
              <a:rPr lang="es-ES" dirty="0" err="1">
                <a:latin typeface="Times New Roman" pitchFamily="18" charset="0"/>
                <a:cs typeface="Times New Roman" pitchFamily="18" charset="0"/>
              </a:rPr>
              <a:t>Rye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grass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. Esto 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coincide con (Romero, </a:t>
            </a:r>
            <a:r>
              <a:rPr lang="es-ES" dirty="0" err="1">
                <a:latin typeface="Times New Roman" pitchFamily="18" charset="0"/>
                <a:cs typeface="Times New Roman" pitchFamily="18" charset="0"/>
              </a:rPr>
              <a:t>Aronna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, &amp; </a:t>
            </a:r>
            <a:r>
              <a:rPr lang="es-ES" dirty="0" err="1">
                <a:latin typeface="Times New Roman" pitchFamily="18" charset="0"/>
                <a:cs typeface="Times New Roman" pitchFamily="18" charset="0"/>
              </a:rPr>
              <a:t>Cuatrin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, 2019) ya que entre más tardío se realice el corte de la pastura se tendrá un mayor producción de materia seca, pero la calidad nutricional se verá afectada y por ende la digestibilidad del pasto disminuirá. </a:t>
            </a:r>
          </a:p>
        </p:txBody>
      </p:sp>
    </p:spTree>
    <p:extLst>
      <p:ext uri="{BB962C8B-B14F-4D97-AF65-F5344CB8AC3E}">
        <p14:creationId xmlns:p14="http://schemas.microsoft.com/office/powerpoint/2010/main" val="363506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287" y="5949280"/>
            <a:ext cx="3316753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534356" y="0"/>
            <a:ext cx="5110275" cy="446579"/>
          </a:xfrm>
        </p:spPr>
        <p:txBody>
          <a:bodyPr/>
          <a:lstStyle/>
          <a:p>
            <a:r>
              <a:rPr lang="es-EC" sz="32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ANTECEDENTES</a:t>
            </a:r>
            <a:endParaRPr lang="es-EC" sz="320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515700862"/>
              </p:ext>
            </p:extLst>
          </p:nvPr>
        </p:nvGraphicFramePr>
        <p:xfrm>
          <a:off x="2046206" y="-381000"/>
          <a:ext cx="873548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AutoShape 2" descr="Resultado de imagen para ensilaje de pasto"/>
          <p:cNvSpPr>
            <a:spLocks noChangeAspect="1" noChangeArrowheads="1"/>
          </p:cNvSpPr>
          <p:nvPr/>
        </p:nvSpPr>
        <p:spPr bwMode="auto">
          <a:xfrm>
            <a:off x="167246" y="-136525"/>
            <a:ext cx="319134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2532" name="Picture 4" descr="Resultado de imagen para ensilaje de past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14" y="2514600"/>
            <a:ext cx="458732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Resultado de imagen para ensilaje de past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197" y="3000375"/>
            <a:ext cx="5037864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8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5DDE52BB-619B-4904-AE3A-F07AAB8699BB}"/>
              </a:ext>
            </a:extLst>
          </p:cNvPr>
          <p:cNvSpPr txBox="1">
            <a:spLocks/>
          </p:cNvSpPr>
          <p:nvPr/>
        </p:nvSpPr>
        <p:spPr>
          <a:xfrm>
            <a:off x="7949838" y="0"/>
            <a:ext cx="4698084" cy="446579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3429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6858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0287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200" i="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CONCLUSIONES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26387" y="1219201"/>
            <a:ext cx="110587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El corte ideal para la elaboración de ensilaje de R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ye 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grass es a los 40 días 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ya 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que  presenta un mejor valor 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nutricional, esto se observa en el tratamiento 10 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(40 días de corte + sin microorganismo) 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un porcentaje de 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proteína de 12.65%.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El porcentaje mas alto de 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grasa y 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ceniza 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fue 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del tratamiento  7 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(40 días de corte + </a:t>
            </a:r>
            <a:r>
              <a:rPr lang="es-ES" sz="2000" i="1" dirty="0">
                <a:latin typeface="Times New Roman" pitchFamily="18" charset="0"/>
                <a:cs typeface="Times New Roman" pitchFamily="18" charset="0"/>
              </a:rPr>
              <a:t>L. </a:t>
            </a:r>
            <a:r>
              <a:rPr lang="es-ES" sz="2000" i="1" dirty="0" err="1">
                <a:latin typeface="Times New Roman" pitchFamily="18" charset="0"/>
                <a:cs typeface="Times New Roman" pitchFamily="18" charset="0"/>
              </a:rPr>
              <a:t>helveticus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) con un porcentaje de 9.71% y 14.69%; el de contenido más alto de fibra fue el 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tratamiento 3 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(60 días + </a:t>
            </a:r>
            <a:r>
              <a:rPr lang="es-ES" sz="2000" i="1" dirty="0">
                <a:latin typeface="Times New Roman" pitchFamily="18" charset="0"/>
                <a:cs typeface="Times New Roman" pitchFamily="18" charset="0"/>
              </a:rPr>
              <a:t>L. </a:t>
            </a:r>
            <a:r>
              <a:rPr lang="es-ES" sz="2000" i="1" dirty="0" err="1">
                <a:latin typeface="Times New Roman" pitchFamily="18" charset="0"/>
                <a:cs typeface="Times New Roman" pitchFamily="18" charset="0"/>
              </a:rPr>
              <a:t>plantarum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) con un porcentaje de 31.03%, siendo mas alto a los valores nutricionales del 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Rye 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grass sin ensilar, 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en donde el se tuvo un valor de 11.08% de proteína, 5.59% de grasa y 10.91% de ceniza. </a:t>
            </a:r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El mayor aporte energético presenta el tratamiento T4 (40 días + </a:t>
            </a:r>
            <a:r>
              <a:rPr lang="es-ES" sz="2000" i="1" dirty="0" err="1">
                <a:latin typeface="Times New Roman" pitchFamily="18" charset="0"/>
                <a:cs typeface="Times New Roman" pitchFamily="18" charset="0"/>
              </a:rPr>
              <a:t>Lactococcus</a:t>
            </a:r>
            <a:r>
              <a:rPr lang="es-E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i="1" dirty="0" err="1">
                <a:latin typeface="Times New Roman" pitchFamily="18" charset="0"/>
                <a:cs typeface="Times New Roman" pitchFamily="18" charset="0"/>
              </a:rPr>
              <a:t>lactis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) con un valor de 2433.94 Kcal/ kg., siendo mas alto al del pasto sin ensilar (2400.29 Kcal/ kg). </a:t>
            </a:r>
          </a:p>
        </p:txBody>
      </p:sp>
    </p:spTree>
    <p:extLst>
      <p:ext uri="{BB962C8B-B14F-4D97-AF65-F5344CB8AC3E}">
        <p14:creationId xmlns:p14="http://schemas.microsoft.com/office/powerpoint/2010/main" val="242230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99374" y="1828800"/>
            <a:ext cx="1040339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La digestibilidad más alta presentan los tratamientos correspondientes a los 40 días al 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corte</a:t>
            </a:r>
            <a:r>
              <a:rPr lang="" sz="20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De acuerdo al análisis de varianza no hubo un efecto significativo por parte del aditivo para mejorar el porcentaje de digestibilidad del ensilaje. </a:t>
            </a:r>
          </a:p>
          <a:p>
            <a:pPr lvl="0" algn="just"/>
            <a:endParaRPr lang="es-E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Al comparar las medias de digestibilidad del ensilaje respecto al tiempo de corte, se concluye que el pasto 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fresco de 40 días 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presenta un mayor porcentaje de 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digestibilidad con un valor de 53.55%.  </a:t>
            </a:r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es-E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Se encontró la correlación negativa entre la producción de materia seca y digestibilidad, debido a que si se deja pasar más tiempo para el corte se tendrá una mayor producción pero al ser un pasto más maduro su calidad nutricional disminuirá, afectando a la digestibilidad. 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5DDE52BB-619B-4904-AE3A-F07AAB8699BB}"/>
              </a:ext>
            </a:extLst>
          </p:cNvPr>
          <p:cNvSpPr txBox="1">
            <a:spLocks/>
          </p:cNvSpPr>
          <p:nvPr/>
        </p:nvSpPr>
        <p:spPr>
          <a:xfrm>
            <a:off x="7949838" y="0"/>
            <a:ext cx="4698084" cy="446579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3429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6858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0287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200" i="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91019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5DDE52BB-619B-4904-AE3A-F07AAB8699BB}"/>
              </a:ext>
            </a:extLst>
          </p:cNvPr>
          <p:cNvSpPr txBox="1">
            <a:spLocks/>
          </p:cNvSpPr>
          <p:nvPr/>
        </p:nvSpPr>
        <p:spPr>
          <a:xfrm>
            <a:off x="7452694" y="0"/>
            <a:ext cx="5195228" cy="446579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3429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6858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0287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200" i="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RECOMENDACIONES</a:t>
            </a:r>
            <a:endParaRPr lang="es-EC" sz="3200" i="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35541" y="1859340"/>
            <a:ext cx="113044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Se recomienda utilizar </a:t>
            </a:r>
            <a:r>
              <a:rPr lang="es-ES" sz="2000" dirty="0" err="1">
                <a:latin typeface="Times New Roman" pitchFamily="18" charset="0"/>
                <a:cs typeface="Times New Roman" pitchFamily="18" charset="0"/>
              </a:rPr>
              <a:t>Rye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>
                <a:latin typeface="Times New Roman" pitchFamily="18" charset="0"/>
                <a:cs typeface="Times New Roman" pitchFamily="18" charset="0"/>
              </a:rPr>
              <a:t>grass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>
                <a:latin typeface="Times New Roman" pitchFamily="18" charset="0"/>
                <a:cs typeface="Times New Roman" pitchFamily="18" charset="0"/>
              </a:rPr>
              <a:t>var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 Amazon cortado a 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los 40 días para realizar ensilaje, debido a que se obtuvieron los mejores valores en la digestibilidad y valor nutritivo. </a:t>
            </a:r>
            <a:endParaRPr lang="es-E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Se debería trabajar con pasto más joven para determinar si se puede obtener un ensilaje con mayor digestibilidad que el pasto fresco. </a:t>
            </a:r>
            <a:endParaRPr lang="es-E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Sería conveniente realizar investigaciones sobre ensilaje en mezclas forrajeras para saber si se pueden obtener mejores resultados</a:t>
            </a:r>
          </a:p>
          <a:p>
            <a:pPr algn="just"/>
            <a:r>
              <a:rPr lang="es-ES" sz="2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s-E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24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Resultado de imagen para grac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2" y="2228507"/>
            <a:ext cx="5063256" cy="220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D3C3EFCB-DA16-48F5-A8E1-675FED6BBAFD}"/>
              </a:ext>
            </a:extLst>
          </p:cNvPr>
          <p:cNvSpPr txBox="1">
            <a:spLocks/>
          </p:cNvSpPr>
          <p:nvPr/>
        </p:nvSpPr>
        <p:spPr>
          <a:xfrm>
            <a:off x="7676746" y="0"/>
            <a:ext cx="4971175" cy="446579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3429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6858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0287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200" i="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AGRADECIMIENTOS</a:t>
            </a:r>
          </a:p>
        </p:txBody>
      </p:sp>
      <p:sp>
        <p:nvSpPr>
          <p:cNvPr id="2" name="AutoShape 2" descr="Resultado de imagen para vacas kawaii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Resultado de imagen para vacas kawaii"/>
          <p:cNvSpPr>
            <a:spLocks noChangeAspect="1" noChangeArrowheads="1"/>
          </p:cNvSpPr>
          <p:nvPr/>
        </p:nvSpPr>
        <p:spPr bwMode="auto">
          <a:xfrm>
            <a:off x="307975" y="158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Picture 4" descr="Resultado de imagen para iasa es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2183311"/>
            <a:ext cx="2427219" cy="249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3E825034-A9A2-42A4-9781-3BC1702A4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6468" y="2428538"/>
            <a:ext cx="3657600" cy="200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5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752146" y="0"/>
            <a:ext cx="5892485" cy="446579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3429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6858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0287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2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PROBLEMA </a:t>
            </a:r>
            <a:endParaRPr lang="es-EC" sz="320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7" name="Marcador de contenid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054496"/>
              </p:ext>
            </p:extLst>
          </p:nvPr>
        </p:nvGraphicFramePr>
        <p:xfrm>
          <a:off x="-1476203" y="762000"/>
          <a:ext cx="14426249" cy="4975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AutoShape 2" descr="Resultado de imagen para ensilaje de pasto"/>
          <p:cNvSpPr>
            <a:spLocks noChangeAspect="1" noChangeArrowheads="1"/>
          </p:cNvSpPr>
          <p:nvPr/>
        </p:nvSpPr>
        <p:spPr bwMode="auto">
          <a:xfrm>
            <a:off x="167246" y="-136525"/>
            <a:ext cx="319134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AutoShape 4" descr="Ensilajes de Pastos y Forrajes"/>
          <p:cNvSpPr>
            <a:spLocks noChangeAspect="1" noChangeArrowheads="1"/>
          </p:cNvSpPr>
          <p:nvPr/>
        </p:nvSpPr>
        <p:spPr bwMode="auto">
          <a:xfrm>
            <a:off x="331079" y="15876"/>
            <a:ext cx="319134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AutoShape 6" descr="Ensilajes de Pastos y Forrajes"/>
          <p:cNvSpPr>
            <a:spLocks noChangeAspect="1" noChangeArrowheads="1"/>
          </p:cNvSpPr>
          <p:nvPr/>
        </p:nvSpPr>
        <p:spPr bwMode="auto">
          <a:xfrm>
            <a:off x="494912" y="168276"/>
            <a:ext cx="319134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AutoShape 8" descr="Resultado de imagen para pastos"/>
          <p:cNvSpPr>
            <a:spLocks noChangeAspect="1" noChangeArrowheads="1"/>
          </p:cNvSpPr>
          <p:nvPr/>
        </p:nvSpPr>
        <p:spPr bwMode="auto">
          <a:xfrm>
            <a:off x="658745" y="320676"/>
            <a:ext cx="319134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3562" name="Picture 10" descr="Resultado de imagen para pasto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026" y="685801"/>
            <a:ext cx="4302846" cy="272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7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752146" y="0"/>
            <a:ext cx="5892485" cy="446579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3429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6858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0287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2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MARCO REFERENCIAL</a:t>
            </a:r>
            <a:endParaRPr lang="es-EC" sz="320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578703453"/>
              </p:ext>
            </p:extLst>
          </p:nvPr>
        </p:nvGraphicFramePr>
        <p:xfrm>
          <a:off x="2183871" y="517172"/>
          <a:ext cx="8735483" cy="5823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635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752146" y="0"/>
            <a:ext cx="5892485" cy="446579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3429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6858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0287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2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MARCO REFERENCIAL</a:t>
            </a:r>
            <a:endParaRPr lang="es-EC" sz="320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981453274"/>
              </p:ext>
            </p:extLst>
          </p:nvPr>
        </p:nvGraphicFramePr>
        <p:xfrm>
          <a:off x="608012" y="446579"/>
          <a:ext cx="12036619" cy="5865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Abrir llave"/>
          <p:cNvSpPr/>
          <p:nvPr/>
        </p:nvSpPr>
        <p:spPr>
          <a:xfrm>
            <a:off x="3046412" y="457383"/>
            <a:ext cx="990600" cy="4191000"/>
          </a:xfrm>
          <a:prstGeom prst="leftBrac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509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752146" y="0"/>
            <a:ext cx="5892485" cy="446579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3429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6858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0287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2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OBJETIVOS</a:t>
            </a:r>
            <a:endParaRPr lang="es-EC" sz="320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17458" y="1295400"/>
            <a:ext cx="475115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s-ES" sz="2000" b="1" dirty="0">
                <a:latin typeface="Times New Roman" pitchFamily="18" charset="0"/>
                <a:cs typeface="Times New Roman" pitchFamily="18" charset="0"/>
              </a:rPr>
              <a:t>Objetivo </a:t>
            </a:r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general</a:t>
            </a:r>
          </a:p>
          <a:p>
            <a:pPr lvl="2"/>
            <a:endParaRPr lang="es-ES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Evaluar el efecto del tiempo de corte sobre la calidad  nutricional del ensilaje de </a:t>
            </a:r>
            <a:r>
              <a:rPr lang="es-ES" sz="2000" dirty="0" err="1">
                <a:latin typeface="Times New Roman" pitchFamily="18" charset="0"/>
                <a:cs typeface="Times New Roman" pitchFamily="18" charset="0"/>
              </a:rPr>
              <a:t>Rye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>
                <a:latin typeface="Times New Roman" pitchFamily="18" charset="0"/>
                <a:cs typeface="Times New Roman" pitchFamily="18" charset="0"/>
              </a:rPr>
              <a:t>grass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s-ES" sz="2000" i="1" dirty="0" err="1">
                <a:latin typeface="Times New Roman" pitchFamily="18" charset="0"/>
                <a:cs typeface="Times New Roman" pitchFamily="18" charset="0"/>
              </a:rPr>
              <a:t>Lolium</a:t>
            </a:r>
            <a:r>
              <a:rPr lang="es-ES" sz="2000" i="1" dirty="0">
                <a:latin typeface="Times New Roman" pitchFamily="18" charset="0"/>
                <a:cs typeface="Times New Roman" pitchFamily="18" charset="0"/>
              </a:rPr>
              <a:t> perenne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s-ES" sz="2000" dirty="0" err="1">
                <a:latin typeface="Times New Roman" pitchFamily="18" charset="0"/>
                <a:cs typeface="Times New Roman" pitchFamily="18" charset="0"/>
              </a:rPr>
              <a:t>var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 Amazon, tratado con  bacterias ácido lácticas</a:t>
            </a:r>
          </a:p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732448" y="1981200"/>
            <a:ext cx="69558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es-ES" sz="2000" b="1" dirty="0">
                <a:latin typeface="Times New Roman" pitchFamily="18" charset="0"/>
                <a:cs typeface="Times New Roman" pitchFamily="18" charset="0"/>
              </a:rPr>
              <a:t>Objetivos específicos </a:t>
            </a:r>
          </a:p>
          <a:p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Evaluar el valor nutricional del ensilado de </a:t>
            </a:r>
            <a:r>
              <a:rPr lang="es-ES" sz="2000" dirty="0" err="1">
                <a:latin typeface="Times New Roman" pitchFamily="18" charset="0"/>
                <a:cs typeface="Times New Roman" pitchFamily="18" charset="0"/>
              </a:rPr>
              <a:t>Rye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>
                <a:latin typeface="Times New Roman" pitchFamily="18" charset="0"/>
                <a:cs typeface="Times New Roman" pitchFamily="18" charset="0"/>
              </a:rPr>
              <a:t>grass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s-ES" sz="2000" i="1" dirty="0" err="1">
                <a:latin typeface="Times New Roman" pitchFamily="18" charset="0"/>
                <a:cs typeface="Times New Roman" pitchFamily="18" charset="0"/>
              </a:rPr>
              <a:t>Lolium</a:t>
            </a:r>
            <a:r>
              <a:rPr lang="es-ES" sz="2000" i="1" dirty="0">
                <a:latin typeface="Times New Roman" pitchFamily="18" charset="0"/>
                <a:cs typeface="Times New Roman" pitchFamily="18" charset="0"/>
              </a:rPr>
              <a:t> perenne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) tratado con diferentes aditivos biológicos: </a:t>
            </a:r>
            <a:r>
              <a:rPr lang="es-ES" sz="2000" i="1" dirty="0" err="1">
                <a:latin typeface="Times New Roman" pitchFamily="18" charset="0"/>
                <a:cs typeface="Times New Roman" pitchFamily="18" charset="0"/>
              </a:rPr>
              <a:t>Lactobacillus</a:t>
            </a:r>
            <a:r>
              <a:rPr lang="es-E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i="1" dirty="0" err="1">
                <a:latin typeface="Times New Roman" pitchFamily="18" charset="0"/>
                <a:cs typeface="Times New Roman" pitchFamily="18" charset="0"/>
              </a:rPr>
              <a:t>platarum</a:t>
            </a:r>
            <a:r>
              <a:rPr lang="es-ES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2000" i="1" dirty="0" err="1">
                <a:latin typeface="Times New Roman" pitchFamily="18" charset="0"/>
                <a:cs typeface="Times New Roman" pitchFamily="18" charset="0"/>
              </a:rPr>
              <a:t>Lactococcus</a:t>
            </a:r>
            <a:r>
              <a:rPr lang="es-E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i="1" dirty="0" err="1">
                <a:latin typeface="Times New Roman" pitchFamily="18" charset="0"/>
                <a:cs typeface="Times New Roman" pitchFamily="18" charset="0"/>
              </a:rPr>
              <a:t>lactis</a:t>
            </a:r>
            <a:r>
              <a:rPr lang="es-ES" sz="2000" i="1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s-ES" sz="2000" i="1" dirty="0" err="1">
                <a:latin typeface="Times New Roman" pitchFamily="18" charset="0"/>
                <a:cs typeface="Times New Roman" pitchFamily="18" charset="0"/>
              </a:rPr>
              <a:t>Lactobacillus</a:t>
            </a:r>
            <a:r>
              <a:rPr lang="es-E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i="1" dirty="0" err="1">
                <a:latin typeface="Times New Roman" pitchFamily="18" charset="0"/>
                <a:cs typeface="Times New Roman" pitchFamily="18" charset="0"/>
              </a:rPr>
              <a:t>helveticus</a:t>
            </a:r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Determinar con que bacteria se presenta la mayor digestibilidad del ensilaje.   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Establecer el tiempo ideal de corte de </a:t>
            </a:r>
            <a:r>
              <a:rPr lang="es-ES" sz="2000" dirty="0" err="1">
                <a:latin typeface="Times New Roman" pitchFamily="18" charset="0"/>
                <a:cs typeface="Times New Roman" pitchFamily="18" charset="0"/>
              </a:rPr>
              <a:t>Rye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>
                <a:latin typeface="Times New Roman" pitchFamily="18" charset="0"/>
                <a:cs typeface="Times New Roman" pitchFamily="18" charset="0"/>
              </a:rPr>
              <a:t>grass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s-ES" sz="2000" i="1" dirty="0" err="1">
                <a:latin typeface="Times New Roman" pitchFamily="18" charset="0"/>
                <a:cs typeface="Times New Roman" pitchFamily="18" charset="0"/>
              </a:rPr>
              <a:t>Lolium</a:t>
            </a:r>
            <a:r>
              <a:rPr lang="es-ES" sz="2000" i="1" dirty="0">
                <a:latin typeface="Times New Roman" pitchFamily="18" charset="0"/>
                <a:cs typeface="Times New Roman" pitchFamily="18" charset="0"/>
              </a:rPr>
              <a:t> perenne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) para la elaboración de ensilaje.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Determinar que tratamiento brinda el mayor aporte energético del ensilaje de </a:t>
            </a:r>
            <a:r>
              <a:rPr lang="es-ES" sz="2000" dirty="0" err="1">
                <a:latin typeface="Times New Roman" pitchFamily="18" charset="0"/>
                <a:cs typeface="Times New Roman" pitchFamily="18" charset="0"/>
              </a:rPr>
              <a:t>Rye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>
                <a:latin typeface="Times New Roman" pitchFamily="18" charset="0"/>
                <a:cs typeface="Times New Roman" pitchFamily="18" charset="0"/>
              </a:rPr>
              <a:t>grass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s-ES" sz="2000" i="1" dirty="0" err="1">
                <a:latin typeface="Times New Roman" pitchFamily="18" charset="0"/>
                <a:cs typeface="Times New Roman" pitchFamily="18" charset="0"/>
              </a:rPr>
              <a:t>Lolium</a:t>
            </a:r>
            <a:r>
              <a:rPr lang="es-ES" sz="2000" i="1" dirty="0">
                <a:latin typeface="Times New Roman" pitchFamily="18" charset="0"/>
                <a:cs typeface="Times New Roman" pitchFamily="18" charset="0"/>
              </a:rPr>
              <a:t> perenne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s-E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12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949838" y="0"/>
            <a:ext cx="4698084" cy="446579"/>
          </a:xfrm>
        </p:spPr>
        <p:txBody>
          <a:bodyPr/>
          <a:lstStyle/>
          <a:p>
            <a:r>
              <a:rPr lang="es-EC" sz="32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METODOLOGÍA</a:t>
            </a:r>
          </a:p>
        </p:txBody>
      </p:sp>
      <p:sp>
        <p:nvSpPr>
          <p:cNvPr id="6" name="CuadroTexto 1">
            <a:extLst>
              <a:ext uri="{FF2B5EF4-FFF2-40B4-BE49-F238E27FC236}">
                <a16:creationId xmlns:a16="http://schemas.microsoft.com/office/drawing/2014/main" xmlns="" id="{761CE56D-A387-41FD-829D-56FC0DEECDD3}"/>
              </a:ext>
            </a:extLst>
          </p:cNvPr>
          <p:cNvSpPr txBox="1"/>
          <p:nvPr/>
        </p:nvSpPr>
        <p:spPr>
          <a:xfrm>
            <a:off x="898518" y="952309"/>
            <a:ext cx="4869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Ubicación del lugar de investigación</a:t>
            </a:r>
          </a:p>
        </p:txBody>
      </p:sp>
      <p:grpSp>
        <p:nvGrpSpPr>
          <p:cNvPr id="7" name="3 Grupo"/>
          <p:cNvGrpSpPr/>
          <p:nvPr/>
        </p:nvGrpSpPr>
        <p:grpSpPr>
          <a:xfrm>
            <a:off x="735542" y="1524001"/>
            <a:ext cx="5818635" cy="4291879"/>
            <a:chOff x="0" y="0"/>
            <a:chExt cx="4191000" cy="2676525"/>
          </a:xfrm>
        </p:grpSpPr>
        <p:pic>
          <p:nvPicPr>
            <p:cNvPr id="8" name="7 Imagen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8" t="23406" r="23775" b="10586"/>
            <a:stretch/>
          </p:blipFill>
          <p:spPr bwMode="auto">
            <a:xfrm>
              <a:off x="0" y="0"/>
              <a:ext cx="4191000" cy="26765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7 Rectángulo"/>
            <p:cNvSpPr/>
            <p:nvPr/>
          </p:nvSpPr>
          <p:spPr>
            <a:xfrm>
              <a:off x="2152650" y="2286000"/>
              <a:ext cx="142875" cy="200025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sp>
        <p:nvSpPr>
          <p:cNvPr id="10" name="9 CuadroTexto"/>
          <p:cNvSpPr txBox="1"/>
          <p:nvPr/>
        </p:nvSpPr>
        <p:spPr>
          <a:xfrm>
            <a:off x="7452694" y="3669940"/>
            <a:ext cx="4751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La fase experimental del estudio se 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realizó 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en el lote 23 de extensión de 18,984.00 m</a:t>
            </a:r>
            <a:r>
              <a:rPr lang="es-ES" sz="2000" baseline="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ubicado en  la Carrera de Ingeniería Agropecuaria de la Universidad de las Fuerzas 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Armadas 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ESPE, localizada en la hacienda “El Prado”</a:t>
            </a:r>
            <a:r>
              <a:rPr lang="es-ES" sz="20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s-E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616527" y="1352419"/>
            <a:ext cx="4095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Provincia: Pichincha</a:t>
            </a:r>
          </a:p>
          <a:p>
            <a:pPr>
              <a:lnSpc>
                <a:spcPct val="150000"/>
              </a:lnSpc>
            </a:pP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Cantón: </a:t>
            </a:r>
            <a:r>
              <a:rPr lang="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Rumiñahui</a:t>
            </a:r>
          </a:p>
          <a:p>
            <a:pPr>
              <a:lnSpc>
                <a:spcPct val="150000"/>
              </a:lnSpc>
            </a:pP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Parroquia: San Fernando</a:t>
            </a:r>
          </a:p>
          <a:p>
            <a:pPr>
              <a:lnSpc>
                <a:spcPct val="150000"/>
              </a:lnSpc>
            </a:pP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Localidad: Hacienda </a:t>
            </a:r>
            <a:r>
              <a:rPr lang="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</a:t>
            </a: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 Prado”</a:t>
            </a:r>
          </a:p>
        </p:txBody>
      </p:sp>
    </p:spTree>
    <p:extLst>
      <p:ext uri="{BB962C8B-B14F-4D97-AF65-F5344CB8AC3E}">
        <p14:creationId xmlns:p14="http://schemas.microsoft.com/office/powerpoint/2010/main" val="250980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949838" y="0"/>
            <a:ext cx="4698084" cy="446579"/>
          </a:xfrm>
        </p:spPr>
        <p:txBody>
          <a:bodyPr/>
          <a:lstStyle/>
          <a:p>
            <a:r>
              <a:rPr lang="es-EC" sz="32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METODOLOGÍA</a:t>
            </a:r>
          </a:p>
        </p:txBody>
      </p:sp>
      <p:sp>
        <p:nvSpPr>
          <p:cNvPr id="5" name="CuadroTexto 1">
            <a:extLst>
              <a:ext uri="{FF2B5EF4-FFF2-40B4-BE49-F238E27FC236}">
                <a16:creationId xmlns:a16="http://schemas.microsoft.com/office/drawing/2014/main" xmlns="" id="{A0063FF4-442E-46DC-B006-C7A1F3D8D2DF}"/>
              </a:ext>
            </a:extLst>
          </p:cNvPr>
          <p:cNvSpPr txBox="1"/>
          <p:nvPr/>
        </p:nvSpPr>
        <p:spPr>
          <a:xfrm>
            <a:off x="673264" y="857722"/>
            <a:ext cx="3207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Diseño Experimental</a:t>
            </a:r>
          </a:p>
        </p:txBody>
      </p:sp>
      <p:grpSp>
        <p:nvGrpSpPr>
          <p:cNvPr id="6" name="68 Grupo"/>
          <p:cNvGrpSpPr/>
          <p:nvPr/>
        </p:nvGrpSpPr>
        <p:grpSpPr>
          <a:xfrm>
            <a:off x="5647201" y="1648999"/>
            <a:ext cx="6942421" cy="3531869"/>
            <a:chOff x="0" y="0"/>
            <a:chExt cx="6743700" cy="3988140"/>
          </a:xfrm>
        </p:grpSpPr>
        <p:grpSp>
          <p:nvGrpSpPr>
            <p:cNvPr id="7" name="29 Grupo"/>
            <p:cNvGrpSpPr/>
            <p:nvPr/>
          </p:nvGrpSpPr>
          <p:grpSpPr>
            <a:xfrm>
              <a:off x="0" y="0"/>
              <a:ext cx="6743700" cy="3988140"/>
              <a:chOff x="0" y="0"/>
              <a:chExt cx="6282055" cy="3634785"/>
            </a:xfrm>
          </p:grpSpPr>
          <p:grpSp>
            <p:nvGrpSpPr>
              <p:cNvPr id="45" name="24 Grupo"/>
              <p:cNvGrpSpPr/>
              <p:nvPr/>
            </p:nvGrpSpPr>
            <p:grpSpPr>
              <a:xfrm>
                <a:off x="0" y="542925"/>
                <a:ext cx="5715000" cy="3091860"/>
                <a:chOff x="0" y="0"/>
                <a:chExt cx="4119880" cy="2767330"/>
              </a:xfrm>
            </p:grpSpPr>
            <p:sp>
              <p:nvSpPr>
                <p:cNvPr id="48" name="10 Rectángulo"/>
                <p:cNvSpPr/>
                <p:nvPr/>
              </p:nvSpPr>
              <p:spPr>
                <a:xfrm>
                  <a:off x="0" y="0"/>
                  <a:ext cx="4119880" cy="276733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49" name="11 Conector recto"/>
                <p:cNvCxnSpPr/>
                <p:nvPr/>
              </p:nvCxnSpPr>
              <p:spPr>
                <a:xfrm>
                  <a:off x="1381125" y="0"/>
                  <a:ext cx="0" cy="276733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12 Conector recto"/>
                <p:cNvCxnSpPr/>
                <p:nvPr/>
              </p:nvCxnSpPr>
              <p:spPr>
                <a:xfrm>
                  <a:off x="685800" y="0"/>
                  <a:ext cx="0" cy="276733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13 Conector recto"/>
                <p:cNvCxnSpPr>
                  <a:endCxn id="48" idx="2"/>
                </p:cNvCxnSpPr>
                <p:nvPr/>
              </p:nvCxnSpPr>
              <p:spPr>
                <a:xfrm>
                  <a:off x="2057400" y="0"/>
                  <a:ext cx="2540" cy="276733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14 Conector recto"/>
                <p:cNvCxnSpPr/>
                <p:nvPr/>
              </p:nvCxnSpPr>
              <p:spPr>
                <a:xfrm>
                  <a:off x="342900" y="0"/>
                  <a:ext cx="0" cy="276733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15 Conector recto"/>
                <p:cNvCxnSpPr/>
                <p:nvPr/>
              </p:nvCxnSpPr>
              <p:spPr>
                <a:xfrm>
                  <a:off x="1028700" y="0"/>
                  <a:ext cx="0" cy="276733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16 Conector recto"/>
                <p:cNvCxnSpPr/>
                <p:nvPr/>
              </p:nvCxnSpPr>
              <p:spPr>
                <a:xfrm>
                  <a:off x="1714500" y="19050"/>
                  <a:ext cx="0" cy="274828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17 Conector recto"/>
                <p:cNvCxnSpPr/>
                <p:nvPr/>
              </p:nvCxnSpPr>
              <p:spPr>
                <a:xfrm>
                  <a:off x="2400300" y="19050"/>
                  <a:ext cx="0" cy="274828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18 Conector recto"/>
                <p:cNvCxnSpPr/>
                <p:nvPr/>
              </p:nvCxnSpPr>
              <p:spPr>
                <a:xfrm>
                  <a:off x="2752725" y="0"/>
                  <a:ext cx="0" cy="276723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19 Conector recto"/>
                <p:cNvCxnSpPr/>
                <p:nvPr/>
              </p:nvCxnSpPr>
              <p:spPr>
                <a:xfrm>
                  <a:off x="3095625" y="0"/>
                  <a:ext cx="0" cy="276713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20 Conector recto"/>
                <p:cNvCxnSpPr/>
                <p:nvPr/>
              </p:nvCxnSpPr>
              <p:spPr>
                <a:xfrm>
                  <a:off x="3438525" y="19049"/>
                  <a:ext cx="0" cy="27481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21 Conector recto"/>
                <p:cNvCxnSpPr/>
                <p:nvPr/>
              </p:nvCxnSpPr>
              <p:spPr>
                <a:xfrm>
                  <a:off x="3781425" y="19049"/>
                  <a:ext cx="0" cy="27481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22 Conector recto"/>
                <p:cNvCxnSpPr/>
                <p:nvPr/>
              </p:nvCxnSpPr>
              <p:spPr>
                <a:xfrm>
                  <a:off x="0" y="942975"/>
                  <a:ext cx="411988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23 Conector recto"/>
                <p:cNvCxnSpPr/>
                <p:nvPr/>
              </p:nvCxnSpPr>
              <p:spPr>
                <a:xfrm>
                  <a:off x="0" y="1857375"/>
                  <a:ext cx="411988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25 Rectángulo"/>
              <p:cNvSpPr/>
              <p:nvPr/>
            </p:nvSpPr>
            <p:spPr>
              <a:xfrm>
                <a:off x="2057400" y="0"/>
                <a:ext cx="2126923" cy="54229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600">
                    <a:effectLst/>
                    <a:latin typeface="Arial"/>
                    <a:ea typeface="Calibri"/>
                    <a:cs typeface="Times New Roman"/>
                  </a:rPr>
                  <a:t>16 m</a:t>
                </a:r>
                <a:endParaRPr lang="es-ES" sz="1100">
                  <a:effectLst/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>
                    <a:effectLst/>
                    <a:ea typeface="Calibri"/>
                    <a:cs typeface="Times New Roman"/>
                  </a:rPr>
                  <a:t> </a:t>
                </a:r>
              </a:p>
            </p:txBody>
          </p:sp>
          <p:sp>
            <p:nvSpPr>
              <p:cNvPr id="47" name="27 Rectángulo"/>
              <p:cNvSpPr/>
              <p:nvPr/>
            </p:nvSpPr>
            <p:spPr>
              <a:xfrm>
                <a:off x="5715000" y="1028700"/>
                <a:ext cx="567055" cy="159366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600">
                    <a:effectLst/>
                    <a:latin typeface="Arial"/>
                    <a:ea typeface="Calibri"/>
                    <a:cs typeface="Times New Roman"/>
                  </a:rPr>
                  <a:t>9 m</a:t>
                </a:r>
                <a:endParaRPr lang="es-ES" sz="1100">
                  <a:effectLst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8" name="67 Grupo"/>
            <p:cNvGrpSpPr/>
            <p:nvPr/>
          </p:nvGrpSpPr>
          <p:grpSpPr>
            <a:xfrm>
              <a:off x="38711" y="904875"/>
              <a:ext cx="6061759" cy="2767330"/>
              <a:chOff x="-8914" y="0"/>
              <a:chExt cx="6061759" cy="2767330"/>
            </a:xfrm>
          </p:grpSpPr>
          <p:sp>
            <p:nvSpPr>
              <p:cNvPr id="9" name="28 Cuadro de texto"/>
              <p:cNvSpPr txBox="1"/>
              <p:nvPr/>
            </p:nvSpPr>
            <p:spPr>
              <a:xfrm>
                <a:off x="0" y="9525"/>
                <a:ext cx="462992" cy="56705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>
                    <a:effectLst/>
                    <a:latin typeface="Arial"/>
                    <a:ea typeface="Calibri"/>
                    <a:cs typeface="Times New Roman"/>
                  </a:rPr>
                  <a:t>T12</a:t>
                </a:r>
                <a:endParaRPr lang="es-E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0" name="30 Cuadro de texto"/>
              <p:cNvSpPr txBox="1"/>
              <p:nvPr/>
            </p:nvSpPr>
            <p:spPr>
              <a:xfrm>
                <a:off x="2038656" y="1152525"/>
                <a:ext cx="457586" cy="56705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>
                    <a:effectLst/>
                    <a:latin typeface="Arial"/>
                    <a:ea typeface="Calibri"/>
                    <a:cs typeface="Times New Roman"/>
                  </a:rPr>
                  <a:t>T12</a:t>
                </a:r>
                <a:endParaRPr lang="es-E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1" name="31 Cuadro de texto"/>
              <p:cNvSpPr txBox="1"/>
              <p:nvPr/>
            </p:nvSpPr>
            <p:spPr>
              <a:xfrm>
                <a:off x="3572486" y="2200275"/>
                <a:ext cx="460573" cy="56705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>
                    <a:effectLst/>
                    <a:latin typeface="Arial"/>
                    <a:ea typeface="Calibri"/>
                    <a:cs typeface="Times New Roman"/>
                  </a:rPr>
                  <a:t>T12</a:t>
                </a:r>
                <a:endParaRPr lang="es-E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2" name="32 Cuadro de texto"/>
              <p:cNvSpPr txBox="1"/>
              <p:nvPr/>
            </p:nvSpPr>
            <p:spPr>
              <a:xfrm>
                <a:off x="-8914" y="2171700"/>
                <a:ext cx="453467" cy="56705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>
                    <a:effectLst/>
                    <a:latin typeface="Arial"/>
                    <a:ea typeface="Calibri"/>
                    <a:cs typeface="Times New Roman"/>
                  </a:rPr>
                  <a:t>T11</a:t>
                </a:r>
                <a:endParaRPr lang="es-E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3" name="33 Cuadro de texto"/>
              <p:cNvSpPr txBox="1"/>
              <p:nvPr/>
            </p:nvSpPr>
            <p:spPr>
              <a:xfrm>
                <a:off x="4600880" y="1152525"/>
                <a:ext cx="462633" cy="56705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>
                    <a:effectLst/>
                    <a:latin typeface="Arial"/>
                    <a:ea typeface="Calibri"/>
                    <a:cs typeface="Times New Roman"/>
                  </a:rPr>
                  <a:t>T10</a:t>
                </a:r>
                <a:endParaRPr lang="es-E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4" name="34 Cuadro de texto"/>
              <p:cNvSpPr txBox="1"/>
              <p:nvPr/>
            </p:nvSpPr>
            <p:spPr>
              <a:xfrm>
                <a:off x="5106011" y="1152525"/>
                <a:ext cx="477341" cy="56705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>
                    <a:effectLst/>
                    <a:latin typeface="Arial"/>
                    <a:ea typeface="Calibri"/>
                    <a:cs typeface="Times New Roman"/>
                  </a:rPr>
                  <a:t>T11</a:t>
                </a:r>
                <a:endParaRPr lang="es-E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5" name="35 Cuadro de texto"/>
              <p:cNvSpPr txBox="1"/>
              <p:nvPr/>
            </p:nvSpPr>
            <p:spPr>
              <a:xfrm>
                <a:off x="2027468" y="9525"/>
                <a:ext cx="453503" cy="56705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>
                    <a:effectLst/>
                    <a:latin typeface="Arial"/>
                    <a:ea typeface="Calibri"/>
                    <a:cs typeface="Times New Roman"/>
                  </a:rPr>
                  <a:t>T10</a:t>
                </a:r>
                <a:endParaRPr lang="es-E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6" name="37 Cuadro de texto"/>
              <p:cNvSpPr txBox="1"/>
              <p:nvPr/>
            </p:nvSpPr>
            <p:spPr>
              <a:xfrm>
                <a:off x="1543049" y="2171700"/>
                <a:ext cx="452145" cy="56705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>
                    <a:effectLst/>
                    <a:latin typeface="Arial"/>
                    <a:ea typeface="Calibri"/>
                    <a:cs typeface="Times New Roman"/>
                  </a:rPr>
                  <a:t>T10</a:t>
                </a:r>
                <a:endParaRPr lang="es-E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7" name="38 Cuadro de texto"/>
              <p:cNvSpPr txBox="1"/>
              <p:nvPr/>
            </p:nvSpPr>
            <p:spPr>
              <a:xfrm>
                <a:off x="5601790" y="0"/>
                <a:ext cx="451055" cy="56705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>
                    <a:effectLst/>
                    <a:latin typeface="Arial"/>
                    <a:ea typeface="Calibri"/>
                    <a:cs typeface="Times New Roman"/>
                  </a:rPr>
                  <a:t>T11</a:t>
                </a:r>
                <a:endParaRPr lang="es-E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8" name="39 Cuadro de texto"/>
              <p:cNvSpPr txBox="1"/>
              <p:nvPr/>
            </p:nvSpPr>
            <p:spPr>
              <a:xfrm>
                <a:off x="5629275" y="2181225"/>
                <a:ext cx="414655" cy="56705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>
                    <a:effectLst/>
                    <a:latin typeface="Arial"/>
                    <a:ea typeface="Calibri"/>
                    <a:cs typeface="Times New Roman"/>
                  </a:rPr>
                  <a:t>T9</a:t>
                </a:r>
                <a:endParaRPr lang="es-E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9" name="40 Cuadro de texto"/>
              <p:cNvSpPr txBox="1"/>
              <p:nvPr/>
            </p:nvSpPr>
            <p:spPr>
              <a:xfrm>
                <a:off x="0" y="1143000"/>
                <a:ext cx="414655" cy="56705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>
                    <a:effectLst/>
                    <a:latin typeface="Arial"/>
                    <a:ea typeface="Calibri"/>
                    <a:cs typeface="Times New Roman"/>
                  </a:rPr>
                  <a:t>T9</a:t>
                </a:r>
                <a:endParaRPr lang="es-E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20" name="41 Cuadro de texto"/>
              <p:cNvSpPr txBox="1"/>
              <p:nvPr/>
            </p:nvSpPr>
            <p:spPr>
              <a:xfrm>
                <a:off x="1019175" y="9525"/>
                <a:ext cx="414655" cy="56705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>
                    <a:effectLst/>
                    <a:latin typeface="Arial"/>
                    <a:ea typeface="Calibri"/>
                    <a:cs typeface="Times New Roman"/>
                  </a:rPr>
                  <a:t>T9</a:t>
                </a:r>
                <a:endParaRPr lang="es-E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21" name="42 Cuadro de texto"/>
              <p:cNvSpPr txBox="1"/>
              <p:nvPr/>
            </p:nvSpPr>
            <p:spPr>
              <a:xfrm>
                <a:off x="4095750" y="1152525"/>
                <a:ext cx="414655" cy="56705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>
                    <a:effectLst/>
                    <a:latin typeface="Arial"/>
                    <a:ea typeface="Calibri"/>
                    <a:cs typeface="Times New Roman"/>
                  </a:rPr>
                  <a:t>T8</a:t>
                </a:r>
                <a:endParaRPr lang="es-E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22" name="43 Cuadro de texto"/>
              <p:cNvSpPr txBox="1"/>
              <p:nvPr/>
            </p:nvSpPr>
            <p:spPr>
              <a:xfrm>
                <a:off x="523875" y="2171700"/>
                <a:ext cx="414655" cy="56705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>
                    <a:effectLst/>
                    <a:latin typeface="Arial"/>
                    <a:ea typeface="Calibri"/>
                    <a:cs typeface="Times New Roman"/>
                  </a:rPr>
                  <a:t>T8</a:t>
                </a:r>
                <a:endParaRPr lang="es-E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23" name="44 Cuadro de texto"/>
              <p:cNvSpPr txBox="1"/>
              <p:nvPr/>
            </p:nvSpPr>
            <p:spPr>
              <a:xfrm>
                <a:off x="5124450" y="19050"/>
                <a:ext cx="414655" cy="56705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>
                    <a:effectLst/>
                    <a:latin typeface="Arial"/>
                    <a:ea typeface="Calibri"/>
                    <a:cs typeface="Times New Roman"/>
                  </a:rPr>
                  <a:t>T8</a:t>
                </a:r>
                <a:endParaRPr lang="es-E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24" name="45 Cuadro de texto"/>
              <p:cNvSpPr txBox="1"/>
              <p:nvPr/>
            </p:nvSpPr>
            <p:spPr>
              <a:xfrm>
                <a:off x="523875" y="0"/>
                <a:ext cx="414655" cy="56705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>
                    <a:effectLst/>
                    <a:latin typeface="Arial"/>
                    <a:ea typeface="Calibri"/>
                    <a:cs typeface="Times New Roman"/>
                  </a:rPr>
                  <a:t>T7</a:t>
                </a:r>
                <a:endParaRPr lang="es-E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25" name="46 Cuadro de texto"/>
              <p:cNvSpPr txBox="1"/>
              <p:nvPr/>
            </p:nvSpPr>
            <p:spPr>
              <a:xfrm>
                <a:off x="5610225" y="1152525"/>
                <a:ext cx="414655" cy="56705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>
                    <a:effectLst/>
                    <a:latin typeface="Arial"/>
                    <a:ea typeface="Calibri"/>
                    <a:cs typeface="Times New Roman"/>
                  </a:rPr>
                  <a:t>T7</a:t>
                </a:r>
                <a:endParaRPr lang="es-E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26" name="47 Cuadro de texto"/>
              <p:cNvSpPr txBox="1"/>
              <p:nvPr/>
            </p:nvSpPr>
            <p:spPr>
              <a:xfrm>
                <a:off x="3095625" y="2181225"/>
                <a:ext cx="414655" cy="56705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>
                    <a:effectLst/>
                    <a:latin typeface="Arial"/>
                    <a:ea typeface="Calibri"/>
                    <a:cs typeface="Times New Roman"/>
                  </a:rPr>
                  <a:t>T7</a:t>
                </a:r>
                <a:endParaRPr lang="es-E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27" name="48 Cuadro de texto"/>
              <p:cNvSpPr txBox="1"/>
              <p:nvPr/>
            </p:nvSpPr>
            <p:spPr>
              <a:xfrm>
                <a:off x="2562225" y="28575"/>
                <a:ext cx="414655" cy="56705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>
                    <a:effectLst/>
                    <a:latin typeface="Arial"/>
                    <a:ea typeface="Calibri"/>
                    <a:cs typeface="Times New Roman"/>
                  </a:rPr>
                  <a:t>T6</a:t>
                </a:r>
                <a:endParaRPr lang="es-E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28" name="49 Cuadro de texto"/>
              <p:cNvSpPr txBox="1"/>
              <p:nvPr/>
            </p:nvSpPr>
            <p:spPr>
              <a:xfrm>
                <a:off x="523875" y="1143000"/>
                <a:ext cx="414655" cy="56705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>
                    <a:effectLst/>
                    <a:latin typeface="Arial"/>
                    <a:ea typeface="Calibri"/>
                    <a:cs typeface="Times New Roman"/>
                  </a:rPr>
                  <a:t>T6</a:t>
                </a:r>
                <a:endParaRPr lang="es-E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29" name="50 Cuadro de texto"/>
              <p:cNvSpPr txBox="1"/>
              <p:nvPr/>
            </p:nvSpPr>
            <p:spPr>
              <a:xfrm>
                <a:off x="5124450" y="2181225"/>
                <a:ext cx="414655" cy="56705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>
                    <a:effectLst/>
                    <a:latin typeface="Arial"/>
                    <a:ea typeface="Calibri"/>
                    <a:cs typeface="Times New Roman"/>
                  </a:rPr>
                  <a:t>T6</a:t>
                </a:r>
                <a:endParaRPr lang="es-E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30" name="51 Cuadro de texto"/>
              <p:cNvSpPr txBox="1"/>
              <p:nvPr/>
            </p:nvSpPr>
            <p:spPr>
              <a:xfrm>
                <a:off x="3067050" y="28575"/>
                <a:ext cx="414655" cy="56705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>
                    <a:effectLst/>
                    <a:latin typeface="Arial"/>
                    <a:ea typeface="Calibri"/>
                    <a:cs typeface="Times New Roman"/>
                  </a:rPr>
                  <a:t>T5</a:t>
                </a:r>
                <a:endParaRPr lang="es-E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31" name="52 Cuadro de texto"/>
              <p:cNvSpPr txBox="1"/>
              <p:nvPr/>
            </p:nvSpPr>
            <p:spPr>
              <a:xfrm>
                <a:off x="2562225" y="1152525"/>
                <a:ext cx="414655" cy="56705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>
                    <a:effectLst/>
                    <a:latin typeface="Arial"/>
                    <a:ea typeface="Calibri"/>
                    <a:cs typeface="Times New Roman"/>
                  </a:rPr>
                  <a:t>T5</a:t>
                </a:r>
                <a:endParaRPr lang="es-E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32" name="53 Cuadro de texto"/>
              <p:cNvSpPr txBox="1"/>
              <p:nvPr/>
            </p:nvSpPr>
            <p:spPr>
              <a:xfrm>
                <a:off x="4095750" y="2181225"/>
                <a:ext cx="414655" cy="56705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>
                    <a:effectLst/>
                    <a:latin typeface="Arial"/>
                    <a:ea typeface="Calibri"/>
                    <a:cs typeface="Times New Roman"/>
                  </a:rPr>
                  <a:t>T5</a:t>
                </a:r>
                <a:endParaRPr lang="es-E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33" name="54 Cuadro de texto"/>
              <p:cNvSpPr txBox="1"/>
              <p:nvPr/>
            </p:nvSpPr>
            <p:spPr>
              <a:xfrm>
                <a:off x="1019175" y="2171700"/>
                <a:ext cx="414655" cy="56705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>
                    <a:effectLst/>
                    <a:latin typeface="Arial"/>
                    <a:ea typeface="Calibri"/>
                    <a:cs typeface="Times New Roman"/>
                  </a:rPr>
                  <a:t>T4</a:t>
                </a:r>
                <a:endParaRPr lang="es-E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34" name="55 Cuadro de texto"/>
              <p:cNvSpPr txBox="1"/>
              <p:nvPr/>
            </p:nvSpPr>
            <p:spPr>
              <a:xfrm>
                <a:off x="4610100" y="28575"/>
                <a:ext cx="414655" cy="56705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>
                    <a:effectLst/>
                    <a:latin typeface="Arial"/>
                    <a:ea typeface="Calibri"/>
                    <a:cs typeface="Times New Roman"/>
                  </a:rPr>
                  <a:t>T4</a:t>
                </a:r>
                <a:endParaRPr lang="es-E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35" name="56 Cuadro de texto"/>
              <p:cNvSpPr txBox="1"/>
              <p:nvPr/>
            </p:nvSpPr>
            <p:spPr>
              <a:xfrm>
                <a:off x="1019175" y="1143000"/>
                <a:ext cx="414655" cy="56705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>
                    <a:effectLst/>
                    <a:latin typeface="Arial"/>
                    <a:ea typeface="Calibri"/>
                    <a:cs typeface="Times New Roman"/>
                  </a:rPr>
                  <a:t>T4</a:t>
                </a:r>
                <a:endParaRPr lang="es-E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36" name="57 Cuadro de texto"/>
              <p:cNvSpPr txBox="1"/>
              <p:nvPr/>
            </p:nvSpPr>
            <p:spPr>
              <a:xfrm>
                <a:off x="1543050" y="0"/>
                <a:ext cx="414655" cy="56705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>
                    <a:effectLst/>
                    <a:latin typeface="Arial"/>
                    <a:ea typeface="Calibri"/>
                    <a:cs typeface="Times New Roman"/>
                  </a:rPr>
                  <a:t>T3</a:t>
                </a:r>
                <a:endParaRPr lang="es-E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37" name="58 Cuadro de texto"/>
              <p:cNvSpPr txBox="1"/>
              <p:nvPr/>
            </p:nvSpPr>
            <p:spPr>
              <a:xfrm>
                <a:off x="3590925" y="1143000"/>
                <a:ext cx="414655" cy="56705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>
                    <a:effectLst/>
                    <a:latin typeface="Arial"/>
                    <a:ea typeface="Calibri"/>
                    <a:cs typeface="Times New Roman"/>
                  </a:rPr>
                  <a:t>T3</a:t>
                </a:r>
                <a:endParaRPr lang="es-E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38" name="59 Cuadro de texto"/>
              <p:cNvSpPr txBox="1"/>
              <p:nvPr/>
            </p:nvSpPr>
            <p:spPr>
              <a:xfrm>
                <a:off x="2047875" y="2171700"/>
                <a:ext cx="414655" cy="56705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>
                    <a:effectLst/>
                    <a:latin typeface="Arial"/>
                    <a:ea typeface="Calibri"/>
                    <a:cs typeface="Times New Roman"/>
                  </a:rPr>
                  <a:t>T3</a:t>
                </a:r>
                <a:endParaRPr lang="es-E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39" name="61 Cuadro de texto"/>
              <p:cNvSpPr txBox="1"/>
              <p:nvPr/>
            </p:nvSpPr>
            <p:spPr>
              <a:xfrm>
                <a:off x="3581400" y="38100"/>
                <a:ext cx="414655" cy="56705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>
                    <a:effectLst/>
                    <a:latin typeface="Arial"/>
                    <a:ea typeface="Calibri"/>
                    <a:cs typeface="Times New Roman"/>
                  </a:rPr>
                  <a:t>T2</a:t>
                </a:r>
                <a:endParaRPr lang="es-E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40" name="62 Cuadro de texto"/>
              <p:cNvSpPr txBox="1"/>
              <p:nvPr/>
            </p:nvSpPr>
            <p:spPr>
              <a:xfrm>
                <a:off x="1571625" y="1143000"/>
                <a:ext cx="414655" cy="56705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>
                    <a:effectLst/>
                    <a:latin typeface="Arial"/>
                    <a:ea typeface="Calibri"/>
                    <a:cs typeface="Times New Roman"/>
                  </a:rPr>
                  <a:t>T2</a:t>
                </a:r>
                <a:endParaRPr lang="es-E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41" name="63 Cuadro de texto"/>
              <p:cNvSpPr txBox="1"/>
              <p:nvPr/>
            </p:nvSpPr>
            <p:spPr>
              <a:xfrm>
                <a:off x="2600325" y="2171700"/>
                <a:ext cx="414655" cy="56705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>
                    <a:effectLst/>
                    <a:latin typeface="Arial"/>
                    <a:ea typeface="Calibri"/>
                    <a:cs typeface="Times New Roman"/>
                  </a:rPr>
                  <a:t>T2</a:t>
                </a:r>
                <a:endParaRPr lang="es-E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42" name="64 Cuadro de texto"/>
              <p:cNvSpPr txBox="1"/>
              <p:nvPr/>
            </p:nvSpPr>
            <p:spPr>
              <a:xfrm>
                <a:off x="3057525" y="1143000"/>
                <a:ext cx="414655" cy="56705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>
                    <a:effectLst/>
                    <a:latin typeface="Arial"/>
                    <a:ea typeface="Calibri"/>
                    <a:cs typeface="Times New Roman"/>
                  </a:rPr>
                  <a:t>T1</a:t>
                </a:r>
                <a:endParaRPr lang="es-E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43" name="65 Cuadro de texto"/>
              <p:cNvSpPr txBox="1"/>
              <p:nvPr/>
            </p:nvSpPr>
            <p:spPr>
              <a:xfrm>
                <a:off x="4638675" y="2200275"/>
                <a:ext cx="414655" cy="56705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>
                    <a:effectLst/>
                    <a:latin typeface="Arial"/>
                    <a:ea typeface="Calibri"/>
                    <a:cs typeface="Times New Roman"/>
                  </a:rPr>
                  <a:t>T1</a:t>
                </a:r>
                <a:endParaRPr lang="es-E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44" name="66 Cuadro de texto"/>
              <p:cNvSpPr txBox="1"/>
              <p:nvPr/>
            </p:nvSpPr>
            <p:spPr>
              <a:xfrm>
                <a:off x="4095750" y="38100"/>
                <a:ext cx="414655" cy="56705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>
                    <a:effectLst/>
                    <a:latin typeface="Arial"/>
                    <a:ea typeface="Calibri"/>
                    <a:cs typeface="Times New Roman"/>
                  </a:rPr>
                  <a:t>T1</a:t>
                </a:r>
                <a:endParaRPr lang="es-ES" sz="1100">
                  <a:effectLst/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62" name="CuadroTexto 10">
            <a:extLst>
              <a:ext uri="{FF2B5EF4-FFF2-40B4-BE49-F238E27FC236}">
                <a16:creationId xmlns:a16="http://schemas.microsoft.com/office/drawing/2014/main" xmlns="" id="{A0AD04B9-9F04-4366-858B-53BA5C9B27A7}"/>
              </a:ext>
            </a:extLst>
          </p:cNvPr>
          <p:cNvSpPr txBox="1"/>
          <p:nvPr/>
        </p:nvSpPr>
        <p:spPr>
          <a:xfrm>
            <a:off x="4937964" y="804772"/>
            <a:ext cx="2695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Croquis del diseño</a:t>
            </a:r>
          </a:p>
        </p:txBody>
      </p:sp>
      <p:sp>
        <p:nvSpPr>
          <p:cNvPr id="63" name="Rectángulo 2">
            <a:extLst>
              <a:ext uri="{FF2B5EF4-FFF2-40B4-BE49-F238E27FC236}">
                <a16:creationId xmlns:a16="http://schemas.microsoft.com/office/drawing/2014/main" xmlns="" id="{0922C85B-AEA3-4256-852C-4F9CCD1D08AC}"/>
              </a:ext>
            </a:extLst>
          </p:cNvPr>
          <p:cNvSpPr/>
          <p:nvPr/>
        </p:nvSpPr>
        <p:spPr>
          <a:xfrm>
            <a:off x="673263" y="2039720"/>
            <a:ext cx="41230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s-EC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trabajó 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con un diseño </a:t>
            </a:r>
            <a:r>
              <a:rPr lang="es-ES" sz="2000" dirty="0" err="1">
                <a:latin typeface="Times New Roman" pitchFamily="18" charset="0"/>
                <a:cs typeface="Times New Roman" pitchFamily="18" charset="0"/>
              </a:rPr>
              <a:t>bifactorial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 (3x4) con tres repeticiones y un arreglo de bloques completamente al azar (DBCA).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673264" y="3964763"/>
                <a:ext cx="4049548" cy="993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>
                    <a:latin typeface="Times New Roman" pitchFamily="18" charset="0"/>
                    <a:cs typeface="Times New Roman" pitchFamily="18" charset="0"/>
                  </a:rPr>
                  <a:t>El modelo matemático del experimento fue: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ES">
                          <a:latin typeface="Times New Roman" pitchFamily="18" charset="0"/>
                          <a:cs typeface="Times New Roman" pitchFamily="18" charset="0"/>
                        </a:rPr>
                        <m:t>Yijk</m:t>
                      </m:r>
                      <m:r>
                        <m:rPr>
                          <m:nor/>
                        </m:rPr>
                        <a:rPr lang="es-ES">
                          <a:latin typeface="Times New Roman" pitchFamily="18" charset="0"/>
                          <a:cs typeface="Times New Roman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s-ES">
                          <a:latin typeface="Times New Roman" pitchFamily="18" charset="0"/>
                          <a:cs typeface="Times New Roman" pitchFamily="18" charset="0"/>
                        </a:rPr>
                        <m:t>μ</m:t>
                      </m:r>
                      <m:r>
                        <m:rPr>
                          <m:nor/>
                        </m:rPr>
                        <a:rPr lang="es-ES">
                          <a:latin typeface="Times New Roman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s-ES">
                              <a:latin typeface="Times New Roman" pitchFamily="18" charset="0"/>
                              <a:cs typeface="Times New Roman" pitchFamily="18" charset="0"/>
                            </a:rPr>
                            <m:t>β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s-ES">
                              <a:latin typeface="Times New Roman" pitchFamily="18" charset="0"/>
                              <a:cs typeface="Times New Roman" pitchFamily="18" charset="0"/>
                            </a:rPr>
                            <m:t>i</m:t>
                          </m:r>
                        </m:sub>
                      </m:sSub>
                      <m:r>
                        <m:rPr>
                          <m:nor/>
                        </m:rPr>
                        <a:rPr lang="es-ES">
                          <a:latin typeface="Times New Roman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s-ES">
                              <a:latin typeface="Times New Roman" pitchFamily="18" charset="0"/>
                              <a:cs typeface="Times New Roman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s-ES">
                              <a:latin typeface="Times New Roman" pitchFamily="18" charset="0"/>
                              <a:cs typeface="Times New Roman" pitchFamily="18" charset="0"/>
                            </a:rPr>
                            <m:t>j</m:t>
                          </m:r>
                        </m:sub>
                      </m:sSub>
                      <m:r>
                        <m:rPr>
                          <m:nor/>
                        </m:rPr>
                        <a:rPr lang="es-ES">
                          <a:latin typeface="Times New Roman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s-ES">
                              <a:latin typeface="Times New Roman" pitchFamily="18" charset="0"/>
                              <a:cs typeface="Times New Roman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s-ES">
                              <a:latin typeface="Times New Roman" pitchFamily="18" charset="0"/>
                              <a:cs typeface="Times New Roman" pitchFamily="18" charset="0"/>
                            </a:rPr>
                            <m:t>k</m:t>
                          </m:r>
                        </m:sub>
                      </m:sSub>
                      <m:r>
                        <m:rPr>
                          <m:nor/>
                        </m:rPr>
                        <a:rPr lang="es-ES">
                          <a:latin typeface="Times New Roman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s-ES">
                              <a:latin typeface="Times New Roman" pitchFamily="18" charset="0"/>
                              <a:cs typeface="Times New Roman" pitchFamily="18" charset="0"/>
                            </a:rPr>
                            <m:t>MC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s-ES">
                              <a:latin typeface="Times New Roman" pitchFamily="18" charset="0"/>
                              <a:cs typeface="Times New Roman" pitchFamily="18" charset="0"/>
                            </a:rPr>
                            <m:t>jk</m:t>
                          </m:r>
                        </m:sub>
                      </m:sSub>
                      <m:r>
                        <m:rPr>
                          <m:nor/>
                        </m:rPr>
                        <a:rPr lang="es-ES">
                          <a:latin typeface="Times New Roman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s-ES">
                              <a:latin typeface="Times New Roman" pitchFamily="18" charset="0"/>
                              <a:cs typeface="Times New Roman" pitchFamily="18" charset="0"/>
                            </a:rPr>
                            <m:t>ε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s-ES">
                              <a:latin typeface="Times New Roman" pitchFamily="18" charset="0"/>
                              <a:cs typeface="Times New Roman" pitchFamily="18" charset="0"/>
                            </a:rPr>
                            <m:t>ijk</m:t>
                          </m:r>
                        </m:sub>
                      </m:sSub>
                    </m:oMath>
                  </m:oMathPara>
                </a14:m>
                <a:endParaRPr lang="es-E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64" y="3964763"/>
                <a:ext cx="4049548" cy="993862"/>
              </a:xfrm>
              <a:prstGeom prst="rect">
                <a:avLst/>
              </a:prstGeom>
              <a:blipFill rotWithShape="1">
                <a:blip r:embed="rId2"/>
                <a:stretch>
                  <a:fillRect l="-1203" t="-3067" b="-490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568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2">
  <a:themeElements>
    <a:clrScheme name="Personalizado 5">
      <a:dk1>
        <a:sysClr val="windowText" lastClr="000000"/>
      </a:dk1>
      <a:lt1>
        <a:sysClr val="window" lastClr="FFFFFF"/>
      </a:lt1>
      <a:dk2>
        <a:srgbClr val="FFFF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2939</TotalTime>
  <Words>2932</Words>
  <Application>Microsoft Office PowerPoint</Application>
  <PresentationFormat>Personalizado</PresentationFormat>
  <Paragraphs>682</Paragraphs>
  <Slides>33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5" baseType="lpstr">
      <vt:lpstr>tema 2</vt:lpstr>
      <vt:lpstr>CorelDRAW</vt:lpstr>
      <vt:lpstr>Presentación de PowerPoint</vt:lpstr>
      <vt:lpstr>ANTECEDENTES</vt:lpstr>
      <vt:lpstr>ANTECEDENTES</vt:lpstr>
      <vt:lpstr>Presentación de PowerPoint</vt:lpstr>
      <vt:lpstr>Presentación de PowerPoint</vt:lpstr>
      <vt:lpstr>Presentación de PowerPoint</vt:lpstr>
      <vt:lpstr>Presentación de PowerPoint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User</cp:lastModifiedBy>
  <cp:revision>77</cp:revision>
  <dcterms:created xsi:type="dcterms:W3CDTF">2020-01-19T21:24:36Z</dcterms:created>
  <dcterms:modified xsi:type="dcterms:W3CDTF">2020-02-05T13:49:17Z</dcterms:modified>
</cp:coreProperties>
</file>