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0">
  <p:sldMasterIdLst>
    <p:sldMasterId id="2147483648" r:id="rId1"/>
    <p:sldMasterId id="2147484080" r:id="rId2"/>
  </p:sldMasterIdLst>
  <p:notesMasterIdLst>
    <p:notesMasterId r:id="rId45"/>
  </p:notesMasterIdLst>
  <p:handoutMasterIdLst>
    <p:handoutMasterId r:id="rId46"/>
  </p:handoutMasterIdLst>
  <p:sldIdLst>
    <p:sldId id="556" r:id="rId3"/>
    <p:sldId id="288" r:id="rId4"/>
    <p:sldId id="287" r:id="rId5"/>
    <p:sldId id="579" r:id="rId6"/>
    <p:sldId id="581" r:id="rId7"/>
    <p:sldId id="580" r:id="rId8"/>
    <p:sldId id="278" r:id="rId9"/>
    <p:sldId id="473" r:id="rId10"/>
    <p:sldId id="421" r:id="rId11"/>
    <p:sldId id="557" r:id="rId12"/>
    <p:sldId id="290" r:id="rId13"/>
    <p:sldId id="517" r:id="rId14"/>
    <p:sldId id="282" r:id="rId15"/>
    <p:sldId id="558" r:id="rId16"/>
    <p:sldId id="573" r:id="rId17"/>
    <p:sldId id="583" r:id="rId18"/>
    <p:sldId id="584" r:id="rId19"/>
    <p:sldId id="585" r:id="rId20"/>
    <p:sldId id="586" r:id="rId21"/>
    <p:sldId id="587" r:id="rId22"/>
    <p:sldId id="571" r:id="rId23"/>
    <p:sldId id="582" r:id="rId24"/>
    <p:sldId id="434" r:id="rId25"/>
    <p:sldId id="563" r:id="rId26"/>
    <p:sldId id="570" r:id="rId27"/>
    <p:sldId id="519" r:id="rId28"/>
    <p:sldId id="562" r:id="rId29"/>
    <p:sldId id="565" r:id="rId30"/>
    <p:sldId id="572" r:id="rId31"/>
    <p:sldId id="564" r:id="rId32"/>
    <p:sldId id="566" r:id="rId33"/>
    <p:sldId id="567" r:id="rId34"/>
    <p:sldId id="574" r:id="rId35"/>
    <p:sldId id="575" r:id="rId36"/>
    <p:sldId id="576" r:id="rId37"/>
    <p:sldId id="577" r:id="rId38"/>
    <p:sldId id="578" r:id="rId39"/>
    <p:sldId id="568" r:id="rId40"/>
    <p:sldId id="475" r:id="rId41"/>
    <p:sldId id="569" r:id="rId42"/>
    <p:sldId id="316" r:id="rId43"/>
    <p:sldId id="546" r:id="rId44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EBAN AUZ" initials="E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53AB47"/>
    <a:srgbClr val="000000"/>
    <a:srgbClr val="7BBB61"/>
    <a:srgbClr val="A0DF91"/>
    <a:srgbClr val="B2F4A2"/>
    <a:srgbClr val="336600"/>
    <a:srgbClr val="83ED83"/>
    <a:srgbClr val="9EB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31" autoAdjust="0"/>
    <p:restoredTop sz="95396" autoAdjust="0"/>
  </p:normalViewPr>
  <p:slideViewPr>
    <p:cSldViewPr>
      <p:cViewPr>
        <p:scale>
          <a:sx n="70" d="100"/>
          <a:sy n="70" d="100"/>
        </p:scale>
        <p:origin x="-1170" y="-4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80E152-A4DD-4A7D-A3C6-EDA833341A8D}" type="doc">
      <dgm:prSet loTypeId="urn:microsoft.com/office/officeart/2005/8/layout/process1" loCatId="process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C0DFBA39-FBB5-427A-BC30-C9DF36EF22E1}">
      <dgm:prSet custT="1"/>
      <dgm:spPr/>
      <dgm:t>
        <a:bodyPr/>
        <a:lstStyle/>
        <a:p>
          <a:pPr rtl="0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Cuerpo alargado</a:t>
          </a:r>
        </a:p>
      </dgm:t>
    </dgm:pt>
    <dgm:pt modelId="{6A7DF13E-FBC9-44D3-BF46-34CAE5F45E0F}" type="parTrans" cxnId="{4A81EEBF-62F3-459C-802B-E3ABA1655CB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1A38F4-A9B3-4E0A-8AA2-D753FB3B9F30}" type="sibTrans" cxnId="{4A81EEBF-62F3-459C-802B-E3ABA1655CB2}">
      <dgm:prSet/>
      <dgm:spPr/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AF2A04-D050-405A-BFCC-FDEBFB06EC5F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Aleta caudal redondeada</a:t>
          </a:r>
        </a:p>
      </dgm:t>
    </dgm:pt>
    <dgm:pt modelId="{96FA1D5D-078F-4C1D-908B-CED2B4210934}" type="parTrans" cxnId="{75894203-A4E4-4CBF-A9BC-2133A5C6EB1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F913D-17EB-46D4-A8F2-19604340E3E1}" type="sibTrans" cxnId="{75894203-A4E4-4CBF-A9BC-2133A5C6EB11}">
      <dgm:prSet/>
      <dgm:spPr/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26D49-171B-472D-9127-A4FB40814D2E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Dientes cónicos</a:t>
          </a:r>
        </a:p>
      </dgm:t>
    </dgm:pt>
    <dgm:pt modelId="{A3A17146-46CE-4372-A7C8-4317938D39E0}" type="parTrans" cxnId="{36EEF8DE-AC5D-4B15-8C5B-33CECD4461A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536F5-CBE3-478F-B251-A5EAE6080931}" type="sibTrans" cxnId="{36EEF8DE-AC5D-4B15-8C5B-33CECD4461AB}">
      <dgm:prSet/>
      <dgm:spPr/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6D0C83-B719-4F90-B0ED-D8B2C1AFF60C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Branquio-espinas cortas</a:t>
          </a:r>
        </a:p>
      </dgm:t>
    </dgm:pt>
    <dgm:pt modelId="{84CB4253-545C-4CB8-864C-84C4AC985777}" type="parTrans" cxnId="{327FC5CE-9784-4268-8242-8474CB6853A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5F128-71F4-4810-9C8B-B7A64A5253AE}" type="sibTrans" cxnId="{327FC5CE-9784-4268-8242-8474CB6853A1}">
      <dgm:prSet/>
      <dgm:spPr/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49301-12DE-44D3-AAA9-154826725BF4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Estómago expandible</a:t>
          </a:r>
        </a:p>
      </dgm:t>
    </dgm:pt>
    <dgm:pt modelId="{4F511DB3-1314-40AA-8787-3BBB939F6122}" type="parTrans" cxnId="{F1AF0045-498F-42A9-AF90-3D8B12103B7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D91FA-7E10-4640-8369-B8B19FC3134F}" type="sibTrans" cxnId="{F1AF0045-498F-42A9-AF90-3D8B12103B7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4714AF-F49C-40D8-A35C-A71BD58771DE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Cabeza angulada</a:t>
          </a:r>
        </a:p>
      </dgm:t>
    </dgm:pt>
    <dgm:pt modelId="{A6E004BC-DD18-44F6-A530-04C2B210FA84}" type="parTrans" cxnId="{70182A5F-2D17-451F-8FD4-2335A660357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8C9FF5-70D3-4C83-A273-52E27DB25289}" type="sibTrans" cxnId="{70182A5F-2D17-451F-8FD4-2335A660357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CAEB52-BEF7-487B-B2EC-C743B0C4921F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Boca protráctil </a:t>
          </a:r>
        </a:p>
      </dgm:t>
    </dgm:pt>
    <dgm:pt modelId="{5421E9A9-4C2A-450C-9FA9-DA4C1C3943D0}" type="parTrans" cxnId="{9BE991F0-7953-4A68-A0EE-9AEC5B5FAA0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D9CC-848F-44CD-A99D-FDCCE8F52545}" type="sibTrans" cxnId="{9BE991F0-7953-4A68-A0EE-9AEC5B5FAA0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ABCCB0-158A-42BE-80C0-8AE21AB014AE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Labios carnosos</a:t>
          </a:r>
        </a:p>
      </dgm:t>
    </dgm:pt>
    <dgm:pt modelId="{67CDA34F-1CD4-421C-8FA2-14965B4D2698}" type="parTrans" cxnId="{6CB9393D-D90B-4690-B910-A3C552D73AE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B360B-378D-436F-8740-7A277AB69C12}" type="sibTrans" cxnId="{6CB9393D-D90B-4690-B910-A3C552D73AE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05CED0-BECC-42E8-A889-2F5B784731E7}" type="pres">
      <dgm:prSet presAssocID="{D980E152-A4DD-4A7D-A3C6-EDA833341A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93886B5-15D6-435D-922F-69280221AE30}" type="pres">
      <dgm:prSet presAssocID="{C0DFBA39-FBB5-427A-BC30-C9DF36EF22E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C8436F-2037-4415-9444-AF9DDA517B09}" type="pres">
      <dgm:prSet presAssocID="{E41A38F4-A9B3-4E0A-8AA2-D753FB3B9F30}" presName="sibTrans" presStyleLbl="sibTrans2D1" presStyleIdx="0" presStyleCnt="7"/>
      <dgm:spPr/>
      <dgm:t>
        <a:bodyPr/>
        <a:lstStyle/>
        <a:p>
          <a:endParaRPr lang="es-EC"/>
        </a:p>
      </dgm:t>
    </dgm:pt>
    <dgm:pt modelId="{9B944BC8-9371-40D5-A296-769A3ED3C49B}" type="pres">
      <dgm:prSet presAssocID="{E41A38F4-A9B3-4E0A-8AA2-D753FB3B9F30}" presName="connectorText" presStyleLbl="sibTrans2D1" presStyleIdx="0" presStyleCnt="7"/>
      <dgm:spPr/>
      <dgm:t>
        <a:bodyPr/>
        <a:lstStyle/>
        <a:p>
          <a:endParaRPr lang="es-EC"/>
        </a:p>
      </dgm:t>
    </dgm:pt>
    <dgm:pt modelId="{05E28A29-EB7F-4CFA-9066-182FFB76C5B3}" type="pres">
      <dgm:prSet presAssocID="{8D4714AF-F49C-40D8-A35C-A71BD58771D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CF3F62-3479-4170-9A0C-92E11B5DE6D5}" type="pres">
      <dgm:prSet presAssocID="{0A8C9FF5-70D3-4C83-A273-52E27DB25289}" presName="sibTrans" presStyleLbl="sibTrans2D1" presStyleIdx="1" presStyleCnt="7"/>
      <dgm:spPr/>
      <dgm:t>
        <a:bodyPr/>
        <a:lstStyle/>
        <a:p>
          <a:endParaRPr lang="es-EC"/>
        </a:p>
      </dgm:t>
    </dgm:pt>
    <dgm:pt modelId="{B6D6A360-765B-47E1-AECA-D5AD818D0F9B}" type="pres">
      <dgm:prSet presAssocID="{0A8C9FF5-70D3-4C83-A273-52E27DB25289}" presName="connectorText" presStyleLbl="sibTrans2D1" presStyleIdx="1" presStyleCnt="7"/>
      <dgm:spPr/>
      <dgm:t>
        <a:bodyPr/>
        <a:lstStyle/>
        <a:p>
          <a:endParaRPr lang="es-EC"/>
        </a:p>
      </dgm:t>
    </dgm:pt>
    <dgm:pt modelId="{2F2EC36F-73F8-4009-9F63-B06F84CF5E3C}" type="pres">
      <dgm:prSet presAssocID="{53CAEB52-BEF7-487B-B2EC-C743B0C4921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7A6AA2-4763-4E73-BA8B-EDEA82557BCA}" type="pres">
      <dgm:prSet presAssocID="{09F7D9CC-848F-44CD-A99D-FDCCE8F52545}" presName="sibTrans" presStyleLbl="sibTrans2D1" presStyleIdx="2" presStyleCnt="7"/>
      <dgm:spPr/>
      <dgm:t>
        <a:bodyPr/>
        <a:lstStyle/>
        <a:p>
          <a:endParaRPr lang="es-EC"/>
        </a:p>
      </dgm:t>
    </dgm:pt>
    <dgm:pt modelId="{4702CD3B-3D03-465D-B302-467644CDB0BF}" type="pres">
      <dgm:prSet presAssocID="{09F7D9CC-848F-44CD-A99D-FDCCE8F52545}" presName="connectorText" presStyleLbl="sibTrans2D1" presStyleIdx="2" presStyleCnt="7"/>
      <dgm:spPr/>
      <dgm:t>
        <a:bodyPr/>
        <a:lstStyle/>
        <a:p>
          <a:endParaRPr lang="es-EC"/>
        </a:p>
      </dgm:t>
    </dgm:pt>
    <dgm:pt modelId="{8914F198-3AE0-470F-A9F2-73EAC09FA9DA}" type="pres">
      <dgm:prSet presAssocID="{37ABCCB0-158A-42BE-80C0-8AE21AB014AE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7635F2-F7A6-45C2-8244-F9E434987DDE}" type="pres">
      <dgm:prSet presAssocID="{320B360B-378D-436F-8740-7A277AB69C12}" presName="sibTrans" presStyleLbl="sibTrans2D1" presStyleIdx="3" presStyleCnt="7"/>
      <dgm:spPr/>
      <dgm:t>
        <a:bodyPr/>
        <a:lstStyle/>
        <a:p>
          <a:endParaRPr lang="es-EC"/>
        </a:p>
      </dgm:t>
    </dgm:pt>
    <dgm:pt modelId="{C03061B6-88DF-4CAC-B5B4-811B6C01AE48}" type="pres">
      <dgm:prSet presAssocID="{320B360B-378D-436F-8740-7A277AB69C12}" presName="connectorText" presStyleLbl="sibTrans2D1" presStyleIdx="3" presStyleCnt="7"/>
      <dgm:spPr/>
      <dgm:t>
        <a:bodyPr/>
        <a:lstStyle/>
        <a:p>
          <a:endParaRPr lang="es-EC"/>
        </a:p>
      </dgm:t>
    </dgm:pt>
    <dgm:pt modelId="{B60F03A8-603A-487F-A213-200E5711CB33}" type="pres">
      <dgm:prSet presAssocID="{04AF2A04-D050-405A-BFCC-FDEBFB06EC5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AE8439-B6E6-4294-BF3C-6F208A61E206}" type="pres">
      <dgm:prSet presAssocID="{4D8F913D-17EB-46D4-A8F2-19604340E3E1}" presName="sibTrans" presStyleLbl="sibTrans2D1" presStyleIdx="4" presStyleCnt="7"/>
      <dgm:spPr/>
      <dgm:t>
        <a:bodyPr/>
        <a:lstStyle/>
        <a:p>
          <a:endParaRPr lang="es-EC"/>
        </a:p>
      </dgm:t>
    </dgm:pt>
    <dgm:pt modelId="{5C0C9062-8873-4301-99BA-D791F9F5A65F}" type="pres">
      <dgm:prSet presAssocID="{4D8F913D-17EB-46D4-A8F2-19604340E3E1}" presName="connectorText" presStyleLbl="sibTrans2D1" presStyleIdx="4" presStyleCnt="7"/>
      <dgm:spPr/>
      <dgm:t>
        <a:bodyPr/>
        <a:lstStyle/>
        <a:p>
          <a:endParaRPr lang="es-EC"/>
        </a:p>
      </dgm:t>
    </dgm:pt>
    <dgm:pt modelId="{40B41C59-8D4E-4994-863D-96F4305435E9}" type="pres">
      <dgm:prSet presAssocID="{A5F26D49-171B-472D-9127-A4FB40814D2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F40D50-A02D-45BE-95DC-70E6581B4BF5}" type="pres">
      <dgm:prSet presAssocID="{40F536F5-CBE3-478F-B251-A5EAE6080931}" presName="sibTrans" presStyleLbl="sibTrans2D1" presStyleIdx="5" presStyleCnt="7"/>
      <dgm:spPr/>
      <dgm:t>
        <a:bodyPr/>
        <a:lstStyle/>
        <a:p>
          <a:endParaRPr lang="es-EC"/>
        </a:p>
      </dgm:t>
    </dgm:pt>
    <dgm:pt modelId="{D3E2788D-C7C7-4E52-8C5A-3FD1BBC8B695}" type="pres">
      <dgm:prSet presAssocID="{40F536F5-CBE3-478F-B251-A5EAE6080931}" presName="connectorText" presStyleLbl="sibTrans2D1" presStyleIdx="5" presStyleCnt="7"/>
      <dgm:spPr/>
      <dgm:t>
        <a:bodyPr/>
        <a:lstStyle/>
        <a:p>
          <a:endParaRPr lang="es-EC"/>
        </a:p>
      </dgm:t>
    </dgm:pt>
    <dgm:pt modelId="{2E51AFFD-AA91-4952-9AD2-93E9FECD1B83}" type="pres">
      <dgm:prSet presAssocID="{FE6D0C83-B719-4F90-B0ED-D8B2C1AFF60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24DD6B-16BB-47D6-B8BF-9E35108309C6}" type="pres">
      <dgm:prSet presAssocID="{5D75F128-71F4-4810-9C8B-B7A64A5253AE}" presName="sibTrans" presStyleLbl="sibTrans2D1" presStyleIdx="6" presStyleCnt="7"/>
      <dgm:spPr/>
      <dgm:t>
        <a:bodyPr/>
        <a:lstStyle/>
        <a:p>
          <a:endParaRPr lang="es-EC"/>
        </a:p>
      </dgm:t>
    </dgm:pt>
    <dgm:pt modelId="{DB22DD5F-0A05-4CC6-87F1-B0D5503468E8}" type="pres">
      <dgm:prSet presAssocID="{5D75F128-71F4-4810-9C8B-B7A64A5253AE}" presName="connectorText" presStyleLbl="sibTrans2D1" presStyleIdx="6" presStyleCnt="7"/>
      <dgm:spPr/>
      <dgm:t>
        <a:bodyPr/>
        <a:lstStyle/>
        <a:p>
          <a:endParaRPr lang="es-EC"/>
        </a:p>
      </dgm:t>
    </dgm:pt>
    <dgm:pt modelId="{71BC1FFE-7190-4092-8480-495E769D0C3A}" type="pres">
      <dgm:prSet presAssocID="{2E049301-12DE-44D3-AAA9-154826725BF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9F0DC3-7CB7-4F61-A08C-DC15645AED94}" type="presOf" srcId="{E41A38F4-A9B3-4E0A-8AA2-D753FB3B9F30}" destId="{53C8436F-2037-4415-9444-AF9DDA517B09}" srcOrd="0" destOrd="0" presId="urn:microsoft.com/office/officeart/2005/8/layout/process1"/>
    <dgm:cxn modelId="{FA099B70-9B8A-48D4-B081-FE950A6D8B3B}" type="presOf" srcId="{37ABCCB0-158A-42BE-80C0-8AE21AB014AE}" destId="{8914F198-3AE0-470F-A9F2-73EAC09FA9DA}" srcOrd="0" destOrd="0" presId="urn:microsoft.com/office/officeart/2005/8/layout/process1"/>
    <dgm:cxn modelId="{8CA0DB18-B735-42BA-865D-EE822F769E91}" type="presOf" srcId="{0A8C9FF5-70D3-4C83-A273-52E27DB25289}" destId="{B6D6A360-765B-47E1-AECA-D5AD818D0F9B}" srcOrd="1" destOrd="0" presId="urn:microsoft.com/office/officeart/2005/8/layout/process1"/>
    <dgm:cxn modelId="{6365BE43-9230-449B-9515-96F9BCB94229}" type="presOf" srcId="{4D8F913D-17EB-46D4-A8F2-19604340E3E1}" destId="{DCAE8439-B6E6-4294-BF3C-6F208A61E206}" srcOrd="0" destOrd="0" presId="urn:microsoft.com/office/officeart/2005/8/layout/process1"/>
    <dgm:cxn modelId="{6940FC93-02FF-4036-9115-391BB5441B50}" type="presOf" srcId="{2E049301-12DE-44D3-AAA9-154826725BF4}" destId="{71BC1FFE-7190-4092-8480-495E769D0C3A}" srcOrd="0" destOrd="0" presId="urn:microsoft.com/office/officeart/2005/8/layout/process1"/>
    <dgm:cxn modelId="{D86643C9-6847-423D-96F9-B86E13E07534}" type="presOf" srcId="{04AF2A04-D050-405A-BFCC-FDEBFB06EC5F}" destId="{B60F03A8-603A-487F-A213-200E5711CB33}" srcOrd="0" destOrd="0" presId="urn:microsoft.com/office/officeart/2005/8/layout/process1"/>
    <dgm:cxn modelId="{9AA52471-6B50-4A96-8F6E-3FE4CAFCCF37}" type="presOf" srcId="{4D8F913D-17EB-46D4-A8F2-19604340E3E1}" destId="{5C0C9062-8873-4301-99BA-D791F9F5A65F}" srcOrd="1" destOrd="0" presId="urn:microsoft.com/office/officeart/2005/8/layout/process1"/>
    <dgm:cxn modelId="{55FE5261-67E0-40D7-992D-DAEC4619E225}" type="presOf" srcId="{5D75F128-71F4-4810-9C8B-B7A64A5253AE}" destId="{DB22DD5F-0A05-4CC6-87F1-B0D5503468E8}" srcOrd="1" destOrd="0" presId="urn:microsoft.com/office/officeart/2005/8/layout/process1"/>
    <dgm:cxn modelId="{F1AF0045-498F-42A9-AF90-3D8B12103B7D}" srcId="{D980E152-A4DD-4A7D-A3C6-EDA833341A8D}" destId="{2E049301-12DE-44D3-AAA9-154826725BF4}" srcOrd="7" destOrd="0" parTransId="{4F511DB3-1314-40AA-8787-3BBB939F6122}" sibTransId="{C95D91FA-7E10-4640-8369-B8B19FC3134F}"/>
    <dgm:cxn modelId="{70182A5F-2D17-451F-8FD4-2335A6603573}" srcId="{D980E152-A4DD-4A7D-A3C6-EDA833341A8D}" destId="{8D4714AF-F49C-40D8-A35C-A71BD58771DE}" srcOrd="1" destOrd="0" parTransId="{A6E004BC-DD18-44F6-A530-04C2B210FA84}" sibTransId="{0A8C9FF5-70D3-4C83-A273-52E27DB25289}"/>
    <dgm:cxn modelId="{0E9D519A-BB0A-43D7-8117-EBAD23B09EDB}" type="presOf" srcId="{8D4714AF-F49C-40D8-A35C-A71BD58771DE}" destId="{05E28A29-EB7F-4CFA-9066-182FFB76C5B3}" srcOrd="0" destOrd="0" presId="urn:microsoft.com/office/officeart/2005/8/layout/process1"/>
    <dgm:cxn modelId="{3983BC62-E970-401C-96D7-626CD93B0C74}" type="presOf" srcId="{A5F26D49-171B-472D-9127-A4FB40814D2E}" destId="{40B41C59-8D4E-4994-863D-96F4305435E9}" srcOrd="0" destOrd="0" presId="urn:microsoft.com/office/officeart/2005/8/layout/process1"/>
    <dgm:cxn modelId="{EC11E3A8-3CD4-40AA-BBCC-1AE602B3AD35}" type="presOf" srcId="{5D75F128-71F4-4810-9C8B-B7A64A5253AE}" destId="{3C24DD6B-16BB-47D6-B8BF-9E35108309C6}" srcOrd="0" destOrd="0" presId="urn:microsoft.com/office/officeart/2005/8/layout/process1"/>
    <dgm:cxn modelId="{8899B28D-34C2-45A6-8434-191E0A9D7852}" type="presOf" srcId="{320B360B-378D-436F-8740-7A277AB69C12}" destId="{C03061B6-88DF-4CAC-B5B4-811B6C01AE48}" srcOrd="1" destOrd="0" presId="urn:microsoft.com/office/officeart/2005/8/layout/process1"/>
    <dgm:cxn modelId="{75894203-A4E4-4CBF-A9BC-2133A5C6EB11}" srcId="{D980E152-A4DD-4A7D-A3C6-EDA833341A8D}" destId="{04AF2A04-D050-405A-BFCC-FDEBFB06EC5F}" srcOrd="4" destOrd="0" parTransId="{96FA1D5D-078F-4C1D-908B-CED2B4210934}" sibTransId="{4D8F913D-17EB-46D4-A8F2-19604340E3E1}"/>
    <dgm:cxn modelId="{327FC5CE-9784-4268-8242-8474CB6853A1}" srcId="{D980E152-A4DD-4A7D-A3C6-EDA833341A8D}" destId="{FE6D0C83-B719-4F90-B0ED-D8B2C1AFF60C}" srcOrd="6" destOrd="0" parTransId="{84CB4253-545C-4CB8-864C-84C4AC985777}" sibTransId="{5D75F128-71F4-4810-9C8B-B7A64A5253AE}"/>
    <dgm:cxn modelId="{6CB9393D-D90B-4690-B910-A3C552D73AE3}" srcId="{D980E152-A4DD-4A7D-A3C6-EDA833341A8D}" destId="{37ABCCB0-158A-42BE-80C0-8AE21AB014AE}" srcOrd="3" destOrd="0" parTransId="{67CDA34F-1CD4-421C-8FA2-14965B4D2698}" sibTransId="{320B360B-378D-436F-8740-7A277AB69C12}"/>
    <dgm:cxn modelId="{D03001D1-187E-4D8D-8E70-C0796928D7FF}" type="presOf" srcId="{FE6D0C83-B719-4F90-B0ED-D8B2C1AFF60C}" destId="{2E51AFFD-AA91-4952-9AD2-93E9FECD1B83}" srcOrd="0" destOrd="0" presId="urn:microsoft.com/office/officeart/2005/8/layout/process1"/>
    <dgm:cxn modelId="{36EEF8DE-AC5D-4B15-8C5B-33CECD4461AB}" srcId="{D980E152-A4DD-4A7D-A3C6-EDA833341A8D}" destId="{A5F26D49-171B-472D-9127-A4FB40814D2E}" srcOrd="5" destOrd="0" parTransId="{A3A17146-46CE-4372-A7C8-4317938D39E0}" sibTransId="{40F536F5-CBE3-478F-B251-A5EAE6080931}"/>
    <dgm:cxn modelId="{8BBFA1B0-3439-44EC-B7B6-723EAC9B43FA}" type="presOf" srcId="{320B360B-378D-436F-8740-7A277AB69C12}" destId="{B57635F2-F7A6-45C2-8244-F9E434987DDE}" srcOrd="0" destOrd="0" presId="urn:microsoft.com/office/officeart/2005/8/layout/process1"/>
    <dgm:cxn modelId="{9BE991F0-7953-4A68-A0EE-9AEC5B5FAA02}" srcId="{D980E152-A4DD-4A7D-A3C6-EDA833341A8D}" destId="{53CAEB52-BEF7-487B-B2EC-C743B0C4921F}" srcOrd="2" destOrd="0" parTransId="{5421E9A9-4C2A-450C-9FA9-DA4C1C3943D0}" sibTransId="{09F7D9CC-848F-44CD-A99D-FDCCE8F52545}"/>
    <dgm:cxn modelId="{EC733FCE-DFA5-48A9-AC1E-DD43F97B939E}" type="presOf" srcId="{09F7D9CC-848F-44CD-A99D-FDCCE8F52545}" destId="{A27A6AA2-4763-4E73-BA8B-EDEA82557BCA}" srcOrd="0" destOrd="0" presId="urn:microsoft.com/office/officeart/2005/8/layout/process1"/>
    <dgm:cxn modelId="{3843B715-57E4-4FFE-BCE8-7D5758EB088D}" type="presOf" srcId="{D980E152-A4DD-4A7D-A3C6-EDA833341A8D}" destId="{FB05CED0-BECC-42E8-A889-2F5B784731E7}" srcOrd="0" destOrd="0" presId="urn:microsoft.com/office/officeart/2005/8/layout/process1"/>
    <dgm:cxn modelId="{4A81EEBF-62F3-459C-802B-E3ABA1655CB2}" srcId="{D980E152-A4DD-4A7D-A3C6-EDA833341A8D}" destId="{C0DFBA39-FBB5-427A-BC30-C9DF36EF22E1}" srcOrd="0" destOrd="0" parTransId="{6A7DF13E-FBC9-44D3-BF46-34CAE5F45E0F}" sibTransId="{E41A38F4-A9B3-4E0A-8AA2-D753FB3B9F30}"/>
    <dgm:cxn modelId="{E61CECC5-97FA-468B-AA69-F68FC072B9AA}" type="presOf" srcId="{0A8C9FF5-70D3-4C83-A273-52E27DB25289}" destId="{83CF3F62-3479-4170-9A0C-92E11B5DE6D5}" srcOrd="0" destOrd="0" presId="urn:microsoft.com/office/officeart/2005/8/layout/process1"/>
    <dgm:cxn modelId="{435A16CF-E543-4CDB-AD9F-A9A420A68AB8}" type="presOf" srcId="{E41A38F4-A9B3-4E0A-8AA2-D753FB3B9F30}" destId="{9B944BC8-9371-40D5-A296-769A3ED3C49B}" srcOrd="1" destOrd="0" presId="urn:microsoft.com/office/officeart/2005/8/layout/process1"/>
    <dgm:cxn modelId="{0D4DEEC7-A4E3-4B18-95C5-940EC0AB589F}" type="presOf" srcId="{40F536F5-CBE3-478F-B251-A5EAE6080931}" destId="{95F40D50-A02D-45BE-95DC-70E6581B4BF5}" srcOrd="0" destOrd="0" presId="urn:microsoft.com/office/officeart/2005/8/layout/process1"/>
    <dgm:cxn modelId="{A2C36BAF-B760-4ED3-8D83-A3344B6FC5DE}" type="presOf" srcId="{53CAEB52-BEF7-487B-B2EC-C743B0C4921F}" destId="{2F2EC36F-73F8-4009-9F63-B06F84CF5E3C}" srcOrd="0" destOrd="0" presId="urn:microsoft.com/office/officeart/2005/8/layout/process1"/>
    <dgm:cxn modelId="{92C87D68-9854-45F4-9D3B-EFD9071E56AB}" type="presOf" srcId="{40F536F5-CBE3-478F-B251-A5EAE6080931}" destId="{D3E2788D-C7C7-4E52-8C5A-3FD1BBC8B695}" srcOrd="1" destOrd="0" presId="urn:microsoft.com/office/officeart/2005/8/layout/process1"/>
    <dgm:cxn modelId="{1DBAE606-26CE-46A3-8E0B-DE74584839B7}" type="presOf" srcId="{09F7D9CC-848F-44CD-A99D-FDCCE8F52545}" destId="{4702CD3B-3D03-465D-B302-467644CDB0BF}" srcOrd="1" destOrd="0" presId="urn:microsoft.com/office/officeart/2005/8/layout/process1"/>
    <dgm:cxn modelId="{7D450F3E-1710-41D3-9707-B164D1E9E92F}" type="presOf" srcId="{C0DFBA39-FBB5-427A-BC30-C9DF36EF22E1}" destId="{893886B5-15D6-435D-922F-69280221AE30}" srcOrd="0" destOrd="0" presId="urn:microsoft.com/office/officeart/2005/8/layout/process1"/>
    <dgm:cxn modelId="{CBFC7DC3-C5E6-445C-AAAC-CF1646A4EBA6}" type="presParOf" srcId="{FB05CED0-BECC-42E8-A889-2F5B784731E7}" destId="{893886B5-15D6-435D-922F-69280221AE30}" srcOrd="0" destOrd="0" presId="urn:microsoft.com/office/officeart/2005/8/layout/process1"/>
    <dgm:cxn modelId="{0AC419B4-6214-4068-A9F3-FF7412DE4C26}" type="presParOf" srcId="{FB05CED0-BECC-42E8-A889-2F5B784731E7}" destId="{53C8436F-2037-4415-9444-AF9DDA517B09}" srcOrd="1" destOrd="0" presId="urn:microsoft.com/office/officeart/2005/8/layout/process1"/>
    <dgm:cxn modelId="{87B8AFF4-EDB3-4DA3-AF11-804FAF913D8E}" type="presParOf" srcId="{53C8436F-2037-4415-9444-AF9DDA517B09}" destId="{9B944BC8-9371-40D5-A296-769A3ED3C49B}" srcOrd="0" destOrd="0" presId="urn:microsoft.com/office/officeart/2005/8/layout/process1"/>
    <dgm:cxn modelId="{85437574-7550-4393-B6B2-D0FDF66514A6}" type="presParOf" srcId="{FB05CED0-BECC-42E8-A889-2F5B784731E7}" destId="{05E28A29-EB7F-4CFA-9066-182FFB76C5B3}" srcOrd="2" destOrd="0" presId="urn:microsoft.com/office/officeart/2005/8/layout/process1"/>
    <dgm:cxn modelId="{D614603E-1BCA-409D-A845-7A2EC3798F58}" type="presParOf" srcId="{FB05CED0-BECC-42E8-A889-2F5B784731E7}" destId="{83CF3F62-3479-4170-9A0C-92E11B5DE6D5}" srcOrd="3" destOrd="0" presId="urn:microsoft.com/office/officeart/2005/8/layout/process1"/>
    <dgm:cxn modelId="{82CFDE50-B4E6-4AE6-ACF9-DA00D1F10A91}" type="presParOf" srcId="{83CF3F62-3479-4170-9A0C-92E11B5DE6D5}" destId="{B6D6A360-765B-47E1-AECA-D5AD818D0F9B}" srcOrd="0" destOrd="0" presId="urn:microsoft.com/office/officeart/2005/8/layout/process1"/>
    <dgm:cxn modelId="{2B428C79-564D-4AC3-97A2-DE21516EDE38}" type="presParOf" srcId="{FB05CED0-BECC-42E8-A889-2F5B784731E7}" destId="{2F2EC36F-73F8-4009-9F63-B06F84CF5E3C}" srcOrd="4" destOrd="0" presId="urn:microsoft.com/office/officeart/2005/8/layout/process1"/>
    <dgm:cxn modelId="{7CA2215E-8C53-4140-BE29-DF50B7E1E112}" type="presParOf" srcId="{FB05CED0-BECC-42E8-A889-2F5B784731E7}" destId="{A27A6AA2-4763-4E73-BA8B-EDEA82557BCA}" srcOrd="5" destOrd="0" presId="urn:microsoft.com/office/officeart/2005/8/layout/process1"/>
    <dgm:cxn modelId="{8DB2A0AC-3DC2-4B1B-94C7-BAE7BF3FB818}" type="presParOf" srcId="{A27A6AA2-4763-4E73-BA8B-EDEA82557BCA}" destId="{4702CD3B-3D03-465D-B302-467644CDB0BF}" srcOrd="0" destOrd="0" presId="urn:microsoft.com/office/officeart/2005/8/layout/process1"/>
    <dgm:cxn modelId="{3C703E0C-67B5-48CB-9D01-828CE118F1C6}" type="presParOf" srcId="{FB05CED0-BECC-42E8-A889-2F5B784731E7}" destId="{8914F198-3AE0-470F-A9F2-73EAC09FA9DA}" srcOrd="6" destOrd="0" presId="urn:microsoft.com/office/officeart/2005/8/layout/process1"/>
    <dgm:cxn modelId="{87046260-E4FB-409D-85E2-723C084779BC}" type="presParOf" srcId="{FB05CED0-BECC-42E8-A889-2F5B784731E7}" destId="{B57635F2-F7A6-45C2-8244-F9E434987DDE}" srcOrd="7" destOrd="0" presId="urn:microsoft.com/office/officeart/2005/8/layout/process1"/>
    <dgm:cxn modelId="{4D253837-73CE-4A99-A178-10822A8ACB08}" type="presParOf" srcId="{B57635F2-F7A6-45C2-8244-F9E434987DDE}" destId="{C03061B6-88DF-4CAC-B5B4-811B6C01AE48}" srcOrd="0" destOrd="0" presId="urn:microsoft.com/office/officeart/2005/8/layout/process1"/>
    <dgm:cxn modelId="{A8C99C2C-E1D3-4437-B7C0-783B983DCE8A}" type="presParOf" srcId="{FB05CED0-BECC-42E8-A889-2F5B784731E7}" destId="{B60F03A8-603A-487F-A213-200E5711CB33}" srcOrd="8" destOrd="0" presId="urn:microsoft.com/office/officeart/2005/8/layout/process1"/>
    <dgm:cxn modelId="{3BA9466D-8E03-412F-B1F7-E2E1CE79985F}" type="presParOf" srcId="{FB05CED0-BECC-42E8-A889-2F5B784731E7}" destId="{DCAE8439-B6E6-4294-BF3C-6F208A61E206}" srcOrd="9" destOrd="0" presId="urn:microsoft.com/office/officeart/2005/8/layout/process1"/>
    <dgm:cxn modelId="{F7AB10DC-9FD4-4F7B-81FB-73F751EBB495}" type="presParOf" srcId="{DCAE8439-B6E6-4294-BF3C-6F208A61E206}" destId="{5C0C9062-8873-4301-99BA-D791F9F5A65F}" srcOrd="0" destOrd="0" presId="urn:microsoft.com/office/officeart/2005/8/layout/process1"/>
    <dgm:cxn modelId="{2EE61A4E-9C17-4523-9DD6-E84537F17D81}" type="presParOf" srcId="{FB05CED0-BECC-42E8-A889-2F5B784731E7}" destId="{40B41C59-8D4E-4994-863D-96F4305435E9}" srcOrd="10" destOrd="0" presId="urn:microsoft.com/office/officeart/2005/8/layout/process1"/>
    <dgm:cxn modelId="{22D87FB7-55B7-400E-A611-53896DEF202C}" type="presParOf" srcId="{FB05CED0-BECC-42E8-A889-2F5B784731E7}" destId="{95F40D50-A02D-45BE-95DC-70E6581B4BF5}" srcOrd="11" destOrd="0" presId="urn:microsoft.com/office/officeart/2005/8/layout/process1"/>
    <dgm:cxn modelId="{59D83415-35AA-4D4C-828C-7910176A1DE6}" type="presParOf" srcId="{95F40D50-A02D-45BE-95DC-70E6581B4BF5}" destId="{D3E2788D-C7C7-4E52-8C5A-3FD1BBC8B695}" srcOrd="0" destOrd="0" presId="urn:microsoft.com/office/officeart/2005/8/layout/process1"/>
    <dgm:cxn modelId="{E658D409-6F8F-4D87-8401-593162018129}" type="presParOf" srcId="{FB05CED0-BECC-42E8-A889-2F5B784731E7}" destId="{2E51AFFD-AA91-4952-9AD2-93E9FECD1B83}" srcOrd="12" destOrd="0" presId="urn:microsoft.com/office/officeart/2005/8/layout/process1"/>
    <dgm:cxn modelId="{76D1033C-8C8C-44CD-AC53-E3CCDFB8BF9F}" type="presParOf" srcId="{FB05CED0-BECC-42E8-A889-2F5B784731E7}" destId="{3C24DD6B-16BB-47D6-B8BF-9E35108309C6}" srcOrd="13" destOrd="0" presId="urn:microsoft.com/office/officeart/2005/8/layout/process1"/>
    <dgm:cxn modelId="{C3ED5F3A-23F1-4BBA-A9C2-174311B5057B}" type="presParOf" srcId="{3C24DD6B-16BB-47D6-B8BF-9E35108309C6}" destId="{DB22DD5F-0A05-4CC6-87F1-B0D5503468E8}" srcOrd="0" destOrd="0" presId="urn:microsoft.com/office/officeart/2005/8/layout/process1"/>
    <dgm:cxn modelId="{1E76C62A-4E58-4D50-BE92-BDF774ACB6EA}" type="presParOf" srcId="{FB05CED0-BECC-42E8-A889-2F5B784731E7}" destId="{71BC1FFE-7190-4092-8480-495E769D0C3A}" srcOrd="1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23D3F7-45B4-407E-A438-5DBB8F34E842}" type="doc">
      <dgm:prSet loTypeId="urn:microsoft.com/office/officeart/2005/8/layout/equation2" loCatId="relationship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F0F466DA-B030-40ED-8437-69448C5792E1}">
      <dgm:prSet phldrT="[Texto]" custT="1"/>
      <dgm:spPr/>
      <dgm:t>
        <a:bodyPr/>
        <a:lstStyle/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Políticas de Gobierno que apoyen al fomento sostenible de la producción piscícola local</a:t>
          </a:r>
        </a:p>
      </dgm:t>
    </dgm:pt>
    <dgm:pt modelId="{9ECE2B47-A41B-4201-A393-3626093C45E8}" type="parTrans" cxnId="{A2B47CE3-D7EB-4662-94BE-FCD5037B1A3C}">
      <dgm:prSet/>
      <dgm:spPr/>
      <dgm:t>
        <a:bodyPr/>
        <a:lstStyle/>
        <a:p>
          <a:endParaRPr lang="es-EC"/>
        </a:p>
      </dgm:t>
    </dgm:pt>
    <dgm:pt modelId="{F84FD54D-872B-41B1-9C31-B8CEBE197531}" type="sibTrans" cxnId="{A2B47CE3-D7EB-4662-94BE-FCD5037B1A3C}">
      <dgm:prSet/>
      <dgm:spPr/>
      <dgm:t>
        <a:bodyPr/>
        <a:lstStyle/>
        <a:p>
          <a:endParaRPr lang="es-EC"/>
        </a:p>
      </dgm:t>
    </dgm:pt>
    <dgm:pt modelId="{D6DB0535-4685-43CC-92CB-801ED739DCB2}">
      <dgm:prSet phldrT="[Texto]" custT="1"/>
      <dgm:spPr/>
      <dgm:t>
        <a:bodyPr/>
        <a:lstStyle/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Educación y formación de técnicos piscícolas</a:t>
          </a:r>
        </a:p>
      </dgm:t>
    </dgm:pt>
    <dgm:pt modelId="{3724C0C3-6872-4A6C-B97D-0931602A0D0C}" type="parTrans" cxnId="{07DCF1EC-82B3-49BA-AE56-E8A8C0D561D3}">
      <dgm:prSet/>
      <dgm:spPr/>
      <dgm:t>
        <a:bodyPr/>
        <a:lstStyle/>
        <a:p>
          <a:endParaRPr lang="es-EC"/>
        </a:p>
      </dgm:t>
    </dgm:pt>
    <dgm:pt modelId="{9083F1EA-0B05-4C9D-8C22-619C6BB7B9C3}" type="sibTrans" cxnId="{07DCF1EC-82B3-49BA-AE56-E8A8C0D561D3}">
      <dgm:prSet/>
      <dgm:spPr/>
      <dgm:t>
        <a:bodyPr/>
        <a:lstStyle/>
        <a:p>
          <a:endParaRPr lang="es-EC"/>
        </a:p>
      </dgm:t>
    </dgm:pt>
    <dgm:pt modelId="{BAB7021B-AB90-4830-A57B-C9F35E84629E}">
      <dgm:prSet phldrT="[Texto]" custT="1"/>
      <dgm:spPr/>
      <dgm:t>
        <a:bodyPr/>
        <a:lstStyle/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Fortalecer la seguridad alimentaria de la región y la conservación de germoplasma íctico nativo, en bases a proyecto piscícolas sostenibles</a:t>
          </a:r>
        </a:p>
      </dgm:t>
    </dgm:pt>
    <dgm:pt modelId="{E7060DE2-259F-4F3B-94D8-0832C4D28D1F}" type="parTrans" cxnId="{2863D2E8-E0A2-48B6-9409-08994D39F26C}">
      <dgm:prSet/>
      <dgm:spPr/>
      <dgm:t>
        <a:bodyPr/>
        <a:lstStyle/>
        <a:p>
          <a:endParaRPr lang="es-EC"/>
        </a:p>
      </dgm:t>
    </dgm:pt>
    <dgm:pt modelId="{AA0A8EB0-A645-422B-BA43-4ECFC96A4A30}" type="sibTrans" cxnId="{2863D2E8-E0A2-48B6-9409-08994D39F26C}">
      <dgm:prSet/>
      <dgm:spPr/>
      <dgm:t>
        <a:bodyPr/>
        <a:lstStyle/>
        <a:p>
          <a:endParaRPr lang="es-EC"/>
        </a:p>
      </dgm:t>
    </dgm:pt>
    <dgm:pt modelId="{B4D231DD-1223-4D8E-83D7-DE4E39F08DE8}">
      <dgm:prSet custT="1"/>
      <dgm:spPr/>
      <dgm:t>
        <a:bodyPr/>
        <a:lstStyle/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Diversificación de producción piscícola</a:t>
          </a:r>
        </a:p>
      </dgm:t>
    </dgm:pt>
    <dgm:pt modelId="{2152EE21-6C99-4D41-9EED-F2B5D9886194}" type="parTrans" cxnId="{89BAE93F-0C10-4EA2-8551-615FF4F9BB4B}">
      <dgm:prSet/>
      <dgm:spPr/>
      <dgm:t>
        <a:bodyPr/>
        <a:lstStyle/>
        <a:p>
          <a:endParaRPr lang="es-EC"/>
        </a:p>
      </dgm:t>
    </dgm:pt>
    <dgm:pt modelId="{8C1F0DF4-63ED-4433-A46C-243C9261F5F5}" type="sibTrans" cxnId="{89BAE93F-0C10-4EA2-8551-615FF4F9BB4B}">
      <dgm:prSet/>
      <dgm:spPr/>
      <dgm:t>
        <a:bodyPr/>
        <a:lstStyle/>
        <a:p>
          <a:endParaRPr lang="es-EC"/>
        </a:p>
      </dgm:t>
    </dgm:pt>
    <dgm:pt modelId="{C7931630-EC5B-4DFD-B956-8EC13CE6120E}" type="pres">
      <dgm:prSet presAssocID="{5A23D3F7-45B4-407E-A438-5DBB8F34E8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BD209EB-63C0-4E99-AB99-124E4BA7A97C}" type="pres">
      <dgm:prSet presAssocID="{5A23D3F7-45B4-407E-A438-5DBB8F34E842}" presName="vNodes" presStyleCnt="0"/>
      <dgm:spPr/>
    </dgm:pt>
    <dgm:pt modelId="{5340F026-AA5D-43D2-803C-1B23772D9479}" type="pres">
      <dgm:prSet presAssocID="{F0F466DA-B030-40ED-8437-69448C5792E1}" presName="node" presStyleLbl="node1" presStyleIdx="0" presStyleCnt="4" custScaleX="619851" custScaleY="2772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CAE73D-32EC-407C-94E9-E002B5953C90}" type="pres">
      <dgm:prSet presAssocID="{F84FD54D-872B-41B1-9C31-B8CEBE197531}" presName="spacerT" presStyleCnt="0"/>
      <dgm:spPr/>
    </dgm:pt>
    <dgm:pt modelId="{D38A56F6-FF05-4C47-9BB9-D36809B0D879}" type="pres">
      <dgm:prSet presAssocID="{F84FD54D-872B-41B1-9C31-B8CEBE197531}" presName="sibTrans" presStyleLbl="sibTrans2D1" presStyleIdx="0" presStyleCnt="3"/>
      <dgm:spPr/>
      <dgm:t>
        <a:bodyPr/>
        <a:lstStyle/>
        <a:p>
          <a:endParaRPr lang="es-EC"/>
        </a:p>
      </dgm:t>
    </dgm:pt>
    <dgm:pt modelId="{10297FAD-9737-4E5B-865E-8139007053A6}" type="pres">
      <dgm:prSet presAssocID="{F84FD54D-872B-41B1-9C31-B8CEBE197531}" presName="spacerB" presStyleCnt="0"/>
      <dgm:spPr/>
    </dgm:pt>
    <dgm:pt modelId="{96D3D542-6DBF-4E25-90AA-1AB49B3E3B59}" type="pres">
      <dgm:prSet presAssocID="{B4D231DD-1223-4D8E-83D7-DE4E39F08DE8}" presName="node" presStyleLbl="node1" presStyleIdx="1" presStyleCnt="4" custScaleX="440782" custScaleY="280678" custLinFactX="-41171" custLinFactY="2672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4370BF-F925-4EA2-82CB-48FD6F568319}" type="pres">
      <dgm:prSet presAssocID="{8C1F0DF4-63ED-4433-A46C-243C9261F5F5}" presName="spacerT" presStyleCnt="0"/>
      <dgm:spPr/>
    </dgm:pt>
    <dgm:pt modelId="{C2127CF2-EFEC-44FD-884D-3D127CFCFC0B}" type="pres">
      <dgm:prSet presAssocID="{8C1F0DF4-63ED-4433-A46C-243C9261F5F5}" presName="sibTrans" presStyleLbl="sibTrans2D1" presStyleIdx="1" presStyleCnt="3"/>
      <dgm:spPr/>
      <dgm:t>
        <a:bodyPr/>
        <a:lstStyle/>
        <a:p>
          <a:endParaRPr lang="es-EC"/>
        </a:p>
      </dgm:t>
    </dgm:pt>
    <dgm:pt modelId="{DE0D0A6C-3585-46B7-B52E-EF8D0581C3D4}" type="pres">
      <dgm:prSet presAssocID="{8C1F0DF4-63ED-4433-A46C-243C9261F5F5}" presName="spacerB" presStyleCnt="0"/>
      <dgm:spPr/>
    </dgm:pt>
    <dgm:pt modelId="{63EC4B78-DBD0-4497-ADF3-5698A447142B}" type="pres">
      <dgm:prSet presAssocID="{D6DB0535-4685-43CC-92CB-801ED739DCB2}" presName="node" presStyleLbl="node1" presStyleIdx="2" presStyleCnt="4" custScaleX="516867" custScaleY="2988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8C93F1-32D3-4DC0-9192-3111CEF9E975}" type="pres">
      <dgm:prSet presAssocID="{5A23D3F7-45B4-407E-A438-5DBB8F34E842}" presName="sibTransLast" presStyleLbl="sibTrans2D1" presStyleIdx="2" presStyleCnt="3" custScaleX="332510" custScaleY="258489" custLinFactNeighborX="27008" custLinFactNeighborY="-13153"/>
      <dgm:spPr/>
      <dgm:t>
        <a:bodyPr/>
        <a:lstStyle/>
        <a:p>
          <a:endParaRPr lang="es-EC"/>
        </a:p>
      </dgm:t>
    </dgm:pt>
    <dgm:pt modelId="{D4CDE723-238A-4923-AC02-4868E873E2CE}" type="pres">
      <dgm:prSet presAssocID="{5A23D3F7-45B4-407E-A438-5DBB8F34E842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AF8BBB61-D6FE-4EA9-B6F2-88E7F4A40682}" type="pres">
      <dgm:prSet presAssocID="{5A23D3F7-45B4-407E-A438-5DBB8F34E842}" presName="lastNode" presStyleLbl="node1" presStyleIdx="3" presStyleCnt="4" custScaleX="344872" custScaleY="275615" custLinFactX="-97225" custLinFactNeighborX="-100000" custLinFactNeighborY="49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2B47CE3-D7EB-4662-94BE-FCD5037B1A3C}" srcId="{5A23D3F7-45B4-407E-A438-5DBB8F34E842}" destId="{F0F466DA-B030-40ED-8437-69448C5792E1}" srcOrd="0" destOrd="0" parTransId="{9ECE2B47-A41B-4201-A393-3626093C45E8}" sibTransId="{F84FD54D-872B-41B1-9C31-B8CEBE197531}"/>
    <dgm:cxn modelId="{094AE20B-AFFC-498F-89AD-471B135A13B8}" type="presOf" srcId="{9083F1EA-0B05-4C9D-8C22-619C6BB7B9C3}" destId="{D4CDE723-238A-4923-AC02-4868E873E2CE}" srcOrd="1" destOrd="0" presId="urn:microsoft.com/office/officeart/2005/8/layout/equation2"/>
    <dgm:cxn modelId="{6F9A8575-45C3-4B6B-8923-2805F3D4545D}" type="presOf" srcId="{F84FD54D-872B-41B1-9C31-B8CEBE197531}" destId="{D38A56F6-FF05-4C47-9BB9-D36809B0D879}" srcOrd="0" destOrd="0" presId="urn:microsoft.com/office/officeart/2005/8/layout/equation2"/>
    <dgm:cxn modelId="{42844D17-9BA0-4E79-ABE4-82BAAB164BC6}" type="presOf" srcId="{9083F1EA-0B05-4C9D-8C22-619C6BB7B9C3}" destId="{018C93F1-32D3-4DC0-9192-3111CEF9E975}" srcOrd="0" destOrd="0" presId="urn:microsoft.com/office/officeart/2005/8/layout/equation2"/>
    <dgm:cxn modelId="{68B476C7-317D-412A-9826-52F12E4DC1A3}" type="presOf" srcId="{BAB7021B-AB90-4830-A57B-C9F35E84629E}" destId="{AF8BBB61-D6FE-4EA9-B6F2-88E7F4A40682}" srcOrd="0" destOrd="0" presId="urn:microsoft.com/office/officeart/2005/8/layout/equation2"/>
    <dgm:cxn modelId="{4CD8478D-40AC-4971-A748-C5B9E90F8B3B}" type="presOf" srcId="{5A23D3F7-45B4-407E-A438-5DBB8F34E842}" destId="{C7931630-EC5B-4DFD-B956-8EC13CE6120E}" srcOrd="0" destOrd="0" presId="urn:microsoft.com/office/officeart/2005/8/layout/equation2"/>
    <dgm:cxn modelId="{07DCF1EC-82B3-49BA-AE56-E8A8C0D561D3}" srcId="{5A23D3F7-45B4-407E-A438-5DBB8F34E842}" destId="{D6DB0535-4685-43CC-92CB-801ED739DCB2}" srcOrd="2" destOrd="0" parTransId="{3724C0C3-6872-4A6C-B97D-0931602A0D0C}" sibTransId="{9083F1EA-0B05-4C9D-8C22-619C6BB7B9C3}"/>
    <dgm:cxn modelId="{89BAE93F-0C10-4EA2-8551-615FF4F9BB4B}" srcId="{5A23D3F7-45B4-407E-A438-5DBB8F34E842}" destId="{B4D231DD-1223-4D8E-83D7-DE4E39F08DE8}" srcOrd="1" destOrd="0" parTransId="{2152EE21-6C99-4D41-9EED-F2B5D9886194}" sibTransId="{8C1F0DF4-63ED-4433-A46C-243C9261F5F5}"/>
    <dgm:cxn modelId="{9FAA2324-DF3F-4B6A-AFED-D59CA41D4FDF}" type="presOf" srcId="{B4D231DD-1223-4D8E-83D7-DE4E39F08DE8}" destId="{96D3D542-6DBF-4E25-90AA-1AB49B3E3B59}" srcOrd="0" destOrd="0" presId="urn:microsoft.com/office/officeart/2005/8/layout/equation2"/>
    <dgm:cxn modelId="{601AA477-02A0-4B16-9462-18FD1F596598}" type="presOf" srcId="{8C1F0DF4-63ED-4433-A46C-243C9261F5F5}" destId="{C2127CF2-EFEC-44FD-884D-3D127CFCFC0B}" srcOrd="0" destOrd="0" presId="urn:microsoft.com/office/officeart/2005/8/layout/equation2"/>
    <dgm:cxn modelId="{2863D2E8-E0A2-48B6-9409-08994D39F26C}" srcId="{5A23D3F7-45B4-407E-A438-5DBB8F34E842}" destId="{BAB7021B-AB90-4830-A57B-C9F35E84629E}" srcOrd="3" destOrd="0" parTransId="{E7060DE2-259F-4F3B-94D8-0832C4D28D1F}" sibTransId="{AA0A8EB0-A645-422B-BA43-4ECFC96A4A30}"/>
    <dgm:cxn modelId="{DC957D7F-0255-442B-BAE5-ADF49C493F68}" type="presOf" srcId="{D6DB0535-4685-43CC-92CB-801ED739DCB2}" destId="{63EC4B78-DBD0-4497-ADF3-5698A447142B}" srcOrd="0" destOrd="0" presId="urn:microsoft.com/office/officeart/2005/8/layout/equation2"/>
    <dgm:cxn modelId="{58BD269D-DD26-4338-BE4D-05D2FA61C6B8}" type="presOf" srcId="{F0F466DA-B030-40ED-8437-69448C5792E1}" destId="{5340F026-AA5D-43D2-803C-1B23772D9479}" srcOrd="0" destOrd="0" presId="urn:microsoft.com/office/officeart/2005/8/layout/equation2"/>
    <dgm:cxn modelId="{CAE7EC6E-71C5-4939-BCBB-1CB86411F468}" type="presParOf" srcId="{C7931630-EC5B-4DFD-B956-8EC13CE6120E}" destId="{BBD209EB-63C0-4E99-AB99-124E4BA7A97C}" srcOrd="0" destOrd="0" presId="urn:microsoft.com/office/officeart/2005/8/layout/equation2"/>
    <dgm:cxn modelId="{436D86EB-D098-4262-AA55-6585A7436F70}" type="presParOf" srcId="{BBD209EB-63C0-4E99-AB99-124E4BA7A97C}" destId="{5340F026-AA5D-43D2-803C-1B23772D9479}" srcOrd="0" destOrd="0" presId="urn:microsoft.com/office/officeart/2005/8/layout/equation2"/>
    <dgm:cxn modelId="{A445D048-AA5B-41E6-B8D1-0704A9ECD527}" type="presParOf" srcId="{BBD209EB-63C0-4E99-AB99-124E4BA7A97C}" destId="{98CAE73D-32EC-407C-94E9-E002B5953C90}" srcOrd="1" destOrd="0" presId="urn:microsoft.com/office/officeart/2005/8/layout/equation2"/>
    <dgm:cxn modelId="{498E7473-DD2F-4170-AE0F-019D024045E8}" type="presParOf" srcId="{BBD209EB-63C0-4E99-AB99-124E4BA7A97C}" destId="{D38A56F6-FF05-4C47-9BB9-D36809B0D879}" srcOrd="2" destOrd="0" presId="urn:microsoft.com/office/officeart/2005/8/layout/equation2"/>
    <dgm:cxn modelId="{8E38222C-CDA3-471E-A9D7-B2D3A99F4BFB}" type="presParOf" srcId="{BBD209EB-63C0-4E99-AB99-124E4BA7A97C}" destId="{10297FAD-9737-4E5B-865E-8139007053A6}" srcOrd="3" destOrd="0" presId="urn:microsoft.com/office/officeart/2005/8/layout/equation2"/>
    <dgm:cxn modelId="{7CF95C1B-EA20-4DA2-AA8F-F8B74925E6E5}" type="presParOf" srcId="{BBD209EB-63C0-4E99-AB99-124E4BA7A97C}" destId="{96D3D542-6DBF-4E25-90AA-1AB49B3E3B59}" srcOrd="4" destOrd="0" presId="urn:microsoft.com/office/officeart/2005/8/layout/equation2"/>
    <dgm:cxn modelId="{9AB8B78D-C736-4849-B73F-CCC8EDEE1ED8}" type="presParOf" srcId="{BBD209EB-63C0-4E99-AB99-124E4BA7A97C}" destId="{424370BF-F925-4EA2-82CB-48FD6F568319}" srcOrd="5" destOrd="0" presId="urn:microsoft.com/office/officeart/2005/8/layout/equation2"/>
    <dgm:cxn modelId="{1D0352F8-F2B9-41EF-B452-111D5D6A38DF}" type="presParOf" srcId="{BBD209EB-63C0-4E99-AB99-124E4BA7A97C}" destId="{C2127CF2-EFEC-44FD-884D-3D127CFCFC0B}" srcOrd="6" destOrd="0" presId="urn:microsoft.com/office/officeart/2005/8/layout/equation2"/>
    <dgm:cxn modelId="{0B09ADC0-5AC9-417F-B23F-C66EA0364918}" type="presParOf" srcId="{BBD209EB-63C0-4E99-AB99-124E4BA7A97C}" destId="{DE0D0A6C-3585-46B7-B52E-EF8D0581C3D4}" srcOrd="7" destOrd="0" presId="urn:microsoft.com/office/officeart/2005/8/layout/equation2"/>
    <dgm:cxn modelId="{B788015D-157D-423B-A654-BF1739F949FC}" type="presParOf" srcId="{BBD209EB-63C0-4E99-AB99-124E4BA7A97C}" destId="{63EC4B78-DBD0-4497-ADF3-5698A447142B}" srcOrd="8" destOrd="0" presId="urn:microsoft.com/office/officeart/2005/8/layout/equation2"/>
    <dgm:cxn modelId="{D36ED703-24E0-46CF-88D0-E1C078A5C9B2}" type="presParOf" srcId="{C7931630-EC5B-4DFD-B956-8EC13CE6120E}" destId="{018C93F1-32D3-4DC0-9192-3111CEF9E975}" srcOrd="1" destOrd="0" presId="urn:microsoft.com/office/officeart/2005/8/layout/equation2"/>
    <dgm:cxn modelId="{2A94FBB1-B76E-4841-A3AD-9630D7194CF6}" type="presParOf" srcId="{018C93F1-32D3-4DC0-9192-3111CEF9E975}" destId="{D4CDE723-238A-4923-AC02-4868E873E2CE}" srcOrd="0" destOrd="0" presId="urn:microsoft.com/office/officeart/2005/8/layout/equation2"/>
    <dgm:cxn modelId="{86CAA33D-C417-4A27-B4E7-DC4F3E7D5D50}" type="presParOf" srcId="{C7931630-EC5B-4DFD-B956-8EC13CE6120E}" destId="{AF8BBB61-D6FE-4EA9-B6F2-88E7F4A4068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886B5-15D6-435D-922F-69280221AE30}">
      <dsp:nvSpPr>
        <dsp:cNvPr id="0" name=""/>
        <dsp:cNvSpPr/>
      </dsp:nvSpPr>
      <dsp:spPr>
        <a:xfrm>
          <a:off x="3750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Cuerpo alargado</a:t>
          </a:r>
        </a:p>
      </dsp:txBody>
      <dsp:txXfrm>
        <a:off x="24936" y="980874"/>
        <a:ext cx="972832" cy="680961"/>
      </dsp:txXfrm>
    </dsp:sp>
    <dsp:sp modelId="{53C8436F-2037-4415-9444-AF9DDA517B09}">
      <dsp:nvSpPr>
        <dsp:cNvPr id="0" name=""/>
        <dsp:cNvSpPr/>
      </dsp:nvSpPr>
      <dsp:spPr>
        <a:xfrm>
          <a:off x="1120475" y="1195469"/>
          <a:ext cx="215223" cy="2517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0475" y="1245823"/>
        <a:ext cx="150656" cy="151062"/>
      </dsp:txXfrm>
    </dsp:sp>
    <dsp:sp modelId="{05E28A29-EB7F-4CFA-9066-182FFB76C5B3}">
      <dsp:nvSpPr>
        <dsp:cNvPr id="0" name=""/>
        <dsp:cNvSpPr/>
      </dsp:nvSpPr>
      <dsp:spPr>
        <a:xfrm>
          <a:off x="1425036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Cabeza angulada</a:t>
          </a:r>
        </a:p>
      </dsp:txBody>
      <dsp:txXfrm>
        <a:off x="1446222" y="980874"/>
        <a:ext cx="972832" cy="680961"/>
      </dsp:txXfrm>
    </dsp:sp>
    <dsp:sp modelId="{83CF3F62-3479-4170-9A0C-92E11B5DE6D5}">
      <dsp:nvSpPr>
        <dsp:cNvPr id="0" name=""/>
        <dsp:cNvSpPr/>
      </dsp:nvSpPr>
      <dsp:spPr>
        <a:xfrm>
          <a:off x="2541761" y="1195469"/>
          <a:ext cx="215223" cy="2517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1761" y="1245823"/>
        <a:ext cx="150656" cy="151062"/>
      </dsp:txXfrm>
    </dsp:sp>
    <dsp:sp modelId="{2F2EC36F-73F8-4009-9F63-B06F84CF5E3C}">
      <dsp:nvSpPr>
        <dsp:cNvPr id="0" name=""/>
        <dsp:cNvSpPr/>
      </dsp:nvSpPr>
      <dsp:spPr>
        <a:xfrm>
          <a:off x="2846323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Boca protráctil </a:t>
          </a:r>
        </a:p>
      </dsp:txBody>
      <dsp:txXfrm>
        <a:off x="2867509" y="980874"/>
        <a:ext cx="972832" cy="680961"/>
      </dsp:txXfrm>
    </dsp:sp>
    <dsp:sp modelId="{A27A6AA2-4763-4E73-BA8B-EDEA82557BCA}">
      <dsp:nvSpPr>
        <dsp:cNvPr id="0" name=""/>
        <dsp:cNvSpPr/>
      </dsp:nvSpPr>
      <dsp:spPr>
        <a:xfrm>
          <a:off x="3963048" y="1195469"/>
          <a:ext cx="215223" cy="2517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3048" y="1245823"/>
        <a:ext cx="150656" cy="151062"/>
      </dsp:txXfrm>
    </dsp:sp>
    <dsp:sp modelId="{8914F198-3AE0-470F-A9F2-73EAC09FA9DA}">
      <dsp:nvSpPr>
        <dsp:cNvPr id="0" name=""/>
        <dsp:cNvSpPr/>
      </dsp:nvSpPr>
      <dsp:spPr>
        <a:xfrm>
          <a:off x="4267609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Labios carnosos</a:t>
          </a:r>
        </a:p>
      </dsp:txBody>
      <dsp:txXfrm>
        <a:off x="4288795" y="980874"/>
        <a:ext cx="972832" cy="680961"/>
      </dsp:txXfrm>
    </dsp:sp>
    <dsp:sp modelId="{B57635F2-F7A6-45C2-8244-F9E434987DDE}">
      <dsp:nvSpPr>
        <dsp:cNvPr id="0" name=""/>
        <dsp:cNvSpPr/>
      </dsp:nvSpPr>
      <dsp:spPr>
        <a:xfrm>
          <a:off x="5384335" y="1195469"/>
          <a:ext cx="215223" cy="2517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84335" y="1245823"/>
        <a:ext cx="150656" cy="151062"/>
      </dsp:txXfrm>
    </dsp:sp>
    <dsp:sp modelId="{B60F03A8-603A-487F-A213-200E5711CB33}">
      <dsp:nvSpPr>
        <dsp:cNvPr id="0" name=""/>
        <dsp:cNvSpPr/>
      </dsp:nvSpPr>
      <dsp:spPr>
        <a:xfrm>
          <a:off x="5688896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Aleta caudal redondeada</a:t>
          </a:r>
        </a:p>
      </dsp:txBody>
      <dsp:txXfrm>
        <a:off x="5710082" y="980874"/>
        <a:ext cx="972832" cy="680961"/>
      </dsp:txXfrm>
    </dsp:sp>
    <dsp:sp modelId="{DCAE8439-B6E6-4294-BF3C-6F208A61E206}">
      <dsp:nvSpPr>
        <dsp:cNvPr id="0" name=""/>
        <dsp:cNvSpPr/>
      </dsp:nvSpPr>
      <dsp:spPr>
        <a:xfrm>
          <a:off x="6805621" y="1195469"/>
          <a:ext cx="215223" cy="2517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5621" y="1245823"/>
        <a:ext cx="150656" cy="151062"/>
      </dsp:txXfrm>
    </dsp:sp>
    <dsp:sp modelId="{40B41C59-8D4E-4994-863D-96F4305435E9}">
      <dsp:nvSpPr>
        <dsp:cNvPr id="0" name=""/>
        <dsp:cNvSpPr/>
      </dsp:nvSpPr>
      <dsp:spPr>
        <a:xfrm>
          <a:off x="7110183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Dientes cónicos</a:t>
          </a:r>
        </a:p>
      </dsp:txBody>
      <dsp:txXfrm>
        <a:off x="7131369" y="980874"/>
        <a:ext cx="972832" cy="680961"/>
      </dsp:txXfrm>
    </dsp:sp>
    <dsp:sp modelId="{95F40D50-A02D-45BE-95DC-70E6581B4BF5}">
      <dsp:nvSpPr>
        <dsp:cNvPr id="0" name=""/>
        <dsp:cNvSpPr/>
      </dsp:nvSpPr>
      <dsp:spPr>
        <a:xfrm>
          <a:off x="8226908" y="1195469"/>
          <a:ext cx="215223" cy="2517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26908" y="1245823"/>
        <a:ext cx="150656" cy="151062"/>
      </dsp:txXfrm>
    </dsp:sp>
    <dsp:sp modelId="{2E51AFFD-AA91-4952-9AD2-93E9FECD1B83}">
      <dsp:nvSpPr>
        <dsp:cNvPr id="0" name=""/>
        <dsp:cNvSpPr/>
      </dsp:nvSpPr>
      <dsp:spPr>
        <a:xfrm>
          <a:off x="8531469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Branquio-espinas cortas</a:t>
          </a:r>
        </a:p>
      </dsp:txBody>
      <dsp:txXfrm>
        <a:off x="8552655" y="980874"/>
        <a:ext cx="972832" cy="680961"/>
      </dsp:txXfrm>
    </dsp:sp>
    <dsp:sp modelId="{3C24DD6B-16BB-47D6-B8BF-9E35108309C6}">
      <dsp:nvSpPr>
        <dsp:cNvPr id="0" name=""/>
        <dsp:cNvSpPr/>
      </dsp:nvSpPr>
      <dsp:spPr>
        <a:xfrm>
          <a:off x="9648194" y="1195469"/>
          <a:ext cx="215223" cy="2517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8194" y="1245823"/>
        <a:ext cx="150656" cy="151062"/>
      </dsp:txXfrm>
    </dsp:sp>
    <dsp:sp modelId="{71BC1FFE-7190-4092-8480-495E769D0C3A}">
      <dsp:nvSpPr>
        <dsp:cNvPr id="0" name=""/>
        <dsp:cNvSpPr/>
      </dsp:nvSpPr>
      <dsp:spPr>
        <a:xfrm>
          <a:off x="9952756" y="959688"/>
          <a:ext cx="1015204" cy="72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Estómago expandible</a:t>
          </a:r>
        </a:p>
      </dsp:txBody>
      <dsp:txXfrm>
        <a:off x="9973942" y="980874"/>
        <a:ext cx="972832" cy="680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7E42A-52C2-4A6C-93D5-C9AE5773887F}" type="datetimeFigureOut">
              <a:rPr lang="es-EC" smtClean="0"/>
              <a:t>03/02/2020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54AAC-D87C-44EF-8216-706E5FD435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34664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52698A-6408-4E9A-AA5D-004336F04574}" type="datetimeFigureOut">
              <a:rPr lang="es-EC"/>
              <a:pPr>
                <a:defRPr/>
              </a:pPr>
              <a:t>03/02/2020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C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31DF2B-E15E-4EFA-AD59-C61873B2CE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0531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s-ES" altLang="es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516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47641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54614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45756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5632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2349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07065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10869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82948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03444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4464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21496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91165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53300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62654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8772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90205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25434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77369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85702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43914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767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9839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2702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48936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2813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09103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07515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27793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7557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3911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5758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36536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7239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880491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29240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5337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2118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86664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0021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8090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7832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13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782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2269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169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2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3370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02940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17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201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4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60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8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945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3208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2853" y="273050"/>
            <a:ext cx="2741083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3050"/>
            <a:ext cx="8020051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12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25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661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833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25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825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8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89984" y="260355"/>
            <a:ext cx="1056216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4333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5"/>
            <a:ext cx="1096433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33" y="182563"/>
            <a:ext cx="39454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sldNum="0" hdr="0" ftr="0" dt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8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1.png"/><Relationship Id="rId10" Type="http://schemas.openxmlformats.org/officeDocument/2006/relationships/image" Target="../media/image75.jp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679575" y="953133"/>
            <a:ext cx="9498098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DEPARTAMENTO DE CIENCIAS DE LA VIDA Y DE LA AGRICULTURA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CARRERA DE INGENIERÍA AGROPECUARIA 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TRABAJO DE TITULACIÓN PREVIO A LA OBTENCIÓN DEL TITULO DE INGENIERO AGROPECUARIO 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252095" marR="252095" lvl="0" algn="ctr" fontAlgn="base">
              <a:lnSpc>
                <a:spcPct val="150000"/>
              </a:lnSpc>
              <a:spcBef>
                <a:spcPct val="0"/>
              </a:spcBef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TEMA: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GnRH ANÁLOGA DE SALMÓN EN LA MADURACIÓN GONADAL DE PECES ADULTOS DE </a:t>
            </a:r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LA HACIENDA EL PRADO 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algn="ctr" fontAlgn="base">
              <a:lnSpc>
                <a:spcPct val="150000"/>
              </a:lnSpc>
              <a:spcBef>
                <a:spcPct val="0"/>
              </a:spcBef>
            </a:pPr>
            <a:endParaRPr lang="es-EC" sz="1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algn="ctr" fontAlgn="base">
              <a:lnSpc>
                <a:spcPct val="150000"/>
              </a:lnSpc>
              <a:spcBef>
                <a:spcPct val="0"/>
              </a:spcBef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AUTORES: PARDO JIMÉNEZ, HENRY RODOLFO</a:t>
            </a:r>
          </a:p>
          <a:p>
            <a:pPr marL="252095" marR="252095" lvl="0" algn="ctr" fontAlgn="base">
              <a:lnSpc>
                <a:spcPct val="150000"/>
              </a:lnSpc>
              <a:spcBef>
                <a:spcPct val="0"/>
              </a:spcBef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                 TUFIÑO CHECHA, KAROL ANDREA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DIRECTOR: ING. ORTIZ TIRADO, JUAN CRISTÓBAL, Ph.D.</a:t>
            </a: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SANGOLQUÍ </a:t>
            </a: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2020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kumimoji="0" lang="es-EC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04" y="42182"/>
            <a:ext cx="1330496" cy="13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0790" y="578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8196" name="CuadroTexto 3"/>
          <p:cNvSpPr txBox="1">
            <a:spLocks noChangeArrowheads="1"/>
          </p:cNvSpPr>
          <p:nvPr/>
        </p:nvSpPr>
        <p:spPr bwMode="auto">
          <a:xfrm>
            <a:off x="1797138" y="602197"/>
            <a:ext cx="26743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70C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ÁREA DE ESTUDIO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6" name="Rectángulo redondeado 5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8198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lecha abajo 3"/>
          <p:cNvSpPr/>
          <p:nvPr/>
        </p:nvSpPr>
        <p:spPr>
          <a:xfrm>
            <a:off x="2617406" y="4395835"/>
            <a:ext cx="302735" cy="289854"/>
          </a:xfrm>
          <a:prstGeom prst="downArrow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b="1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582321" y="4810998"/>
            <a:ext cx="2426654" cy="33855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sz="1600" b="1" dirty="0" err="1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°T</a:t>
            </a:r>
            <a:r>
              <a:rPr lang="es-EC" sz="16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 media: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19 ± 1°C.</a:t>
            </a:r>
          </a:p>
        </p:txBody>
      </p:sp>
      <p:sp>
        <p:nvSpPr>
          <p:cNvPr id="14" name="CuadroTexto 3"/>
          <p:cNvSpPr txBox="1">
            <a:spLocks noChangeArrowheads="1"/>
          </p:cNvSpPr>
          <p:nvPr/>
        </p:nvSpPr>
        <p:spPr bwMode="auto">
          <a:xfrm>
            <a:off x="6236847" y="802252"/>
            <a:ext cx="3828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b="1" dirty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Coordenadas referenciales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265230" y="3284892"/>
            <a:ext cx="3534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7.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Invernadero cuarentenario IASA 1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236847" y="1232543"/>
            <a:ext cx="399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Longitud 78°24’44”O, latitud 0°23’20”S.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56100" y="5860049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(Arce , 2009)</a:t>
            </a:r>
            <a:endParaRPr lang="es-EC" sz="1600" dirty="0"/>
          </a:p>
        </p:txBody>
      </p:sp>
      <p:sp>
        <p:nvSpPr>
          <p:cNvPr id="8" name="Flecha derecha 7"/>
          <p:cNvSpPr/>
          <p:nvPr/>
        </p:nvSpPr>
        <p:spPr>
          <a:xfrm>
            <a:off x="5447928" y="1232543"/>
            <a:ext cx="648072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5771964" y="2793875"/>
            <a:ext cx="5131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Parroquia San Fernando, Cantón Rumiñahui, provincia de Pichincha.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6271406" y="3918992"/>
            <a:ext cx="4365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Precipitación media anual: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3 275 mm</a:t>
            </a:r>
          </a:p>
          <a:p>
            <a:r>
              <a:rPr lang="es-EC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H.R.: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85 % Bosque muy húmedo de tierras bajas de la Amazonía ecuatoriana</a:t>
            </a:r>
            <a:endParaRPr lang="es-EC" dirty="0">
              <a:solidFill>
                <a:srgbClr val="000000"/>
              </a:solidFill>
              <a:latin typeface="Calibri Light" pitchFamily="34" charset="0"/>
              <a:ea typeface="Calibri Light" pitchFamily="34" charset="0"/>
              <a:cs typeface="Calibri Light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692452" y="3793472"/>
            <a:ext cx="2358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Fuente: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 (Google Maps, 2019)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41CC474A-FA01-4093-ACBA-F866C16FA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31" t="27939" r="36415" b="34243"/>
          <a:stretch/>
        </p:blipFill>
        <p:spPr>
          <a:xfrm>
            <a:off x="1615553" y="1002307"/>
            <a:ext cx="3044169" cy="23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3">
            <a:extLst>
              <a:ext uri="{FF2B5EF4-FFF2-40B4-BE49-F238E27FC236}">
                <a16:creationId xmlns:a16="http://schemas.microsoft.com/office/drawing/2014/main" xmlns="" id="{7239C882-661A-4383-A410-8A601FAF7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5" y="866879"/>
            <a:ext cx="46589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IMPLEMENTACIÓN SISTEMA RAS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0E08393-148D-4210-8ED1-8DE75AF3120D}"/>
              </a:ext>
            </a:extLst>
          </p:cNvPr>
          <p:cNvSpPr/>
          <p:nvPr/>
        </p:nvSpPr>
        <p:spPr>
          <a:xfrm>
            <a:off x="4439817" y="4422847"/>
            <a:ext cx="3225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9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Sistema RAS implementado en el invernadero cuarentenario de la Hacienda el Prado IASA I.</a:t>
            </a:r>
            <a:endParaRPr lang="es-EC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1ABE2945-0228-466D-B0B6-7AA135E20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790" y="578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E5955BF-BD7F-4976-AB9E-2AF4B58620E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r="18192" b="34486"/>
          <a:stretch/>
        </p:blipFill>
        <p:spPr bwMode="auto">
          <a:xfrm>
            <a:off x="311319" y="1516036"/>
            <a:ext cx="3400173" cy="2752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8EDCD43-B30C-4352-8587-772019FD63BC}"/>
              </a:ext>
            </a:extLst>
          </p:cNvPr>
          <p:cNvSpPr/>
          <p:nvPr/>
        </p:nvSpPr>
        <p:spPr>
          <a:xfrm>
            <a:off x="526515" y="4362405"/>
            <a:ext cx="318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8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Invernadero cuarentenario de la hacienda El Prado IASA I.</a:t>
            </a:r>
            <a:endParaRPr lang="es-EC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2B76BCE3-B235-4363-BC59-774591E4B9FF}"/>
              </a:ext>
            </a:extLst>
          </p:cNvPr>
          <p:cNvSpPr/>
          <p:nvPr/>
        </p:nvSpPr>
        <p:spPr>
          <a:xfrm>
            <a:off x="3863752" y="2634677"/>
            <a:ext cx="804242" cy="3600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24" y="1374582"/>
            <a:ext cx="3155177" cy="294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10809" r="12493" b="6911"/>
          <a:stretch/>
        </p:blipFill>
        <p:spPr bwMode="auto">
          <a:xfrm>
            <a:off x="8900332" y="1414500"/>
            <a:ext cx="3142810" cy="2955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lecha: a la derecha 4">
            <a:extLst>
              <a:ext uri="{FF2B5EF4-FFF2-40B4-BE49-F238E27FC236}">
                <a16:creationId xmlns:a16="http://schemas.microsoft.com/office/drawing/2014/main" xmlns="" id="{2B76BCE3-B235-4363-BC59-774591E4B9FF}"/>
              </a:ext>
            </a:extLst>
          </p:cNvPr>
          <p:cNvSpPr/>
          <p:nvPr/>
        </p:nvSpPr>
        <p:spPr>
          <a:xfrm>
            <a:off x="8028062" y="2634677"/>
            <a:ext cx="804242" cy="3600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0E08393-148D-4210-8ED1-8DE75AF3120D}"/>
              </a:ext>
            </a:extLst>
          </p:cNvPr>
          <p:cNvSpPr/>
          <p:nvPr/>
        </p:nvSpPr>
        <p:spPr>
          <a:xfrm>
            <a:off x="8832304" y="4531682"/>
            <a:ext cx="314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10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Estudiantes ejecutores del proyecto.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0790" y="578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281620" y="1574696"/>
            <a:ext cx="3355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Maduración sistema de nitrificación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3392" y="18196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44635" y="5096825"/>
            <a:ext cx="28685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1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600" b="1" i="1" u="none" strike="noStrike" cap="none" normalizeH="0" baseline="0" dirty="0" bmk="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600" b="1" i="1" dirty="0" bmk="_Toc24067703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kumimoji="0" lang="es-EC" altLang="es-EC" sz="1600" b="1" i="0" u="none" strike="noStrike" cap="none" normalizeH="0" baseline="0" dirty="0" bmk="_Toc24067703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s-EC" altLang="es-EC" sz="1600" b="0" i="0" u="none" strike="noStrike" cap="none" normalizeH="0" baseline="0" dirty="0" bmk="_Toc24067703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Siembra de bacterias nitrificantes en sustrato para multiplicación</a:t>
            </a:r>
            <a:endParaRPr kumimoji="0" lang="es-EC" altLang="es-EC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4873657" y="3057141"/>
            <a:ext cx="1103007" cy="44064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7925802" y="1605095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Masificación </a:t>
            </a:r>
            <a:endParaRPr lang="es-EC" b="1" dirty="0"/>
          </a:p>
        </p:txBody>
      </p:sp>
      <p:sp>
        <p:nvSpPr>
          <p:cNvPr id="17" name="Rectángulo 16"/>
          <p:cNvSpPr/>
          <p:nvPr/>
        </p:nvSpPr>
        <p:spPr>
          <a:xfrm>
            <a:off x="6363575" y="5096825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C" sz="1600" b="1" i="1" dirty="0" bmk="_Toc24067703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Figura 12.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nitrificación y sustrato implementado.</a:t>
            </a:r>
            <a:endParaRPr lang="es-EC" sz="1600" dirty="0" bmk="_Toc24067703">
              <a:solidFill>
                <a:srgbClr val="0D0D0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25" name="Rectángulo redondeado 24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2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2CE38951-055C-4FD5-98D3-887892DA8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8" r="3488" b="24097"/>
          <a:stretch/>
        </p:blipFill>
        <p:spPr bwMode="auto">
          <a:xfrm>
            <a:off x="1475042" y="2123608"/>
            <a:ext cx="2938112" cy="279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8E6A901B-B275-446B-B32B-DD05CF26529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14" y="2203697"/>
            <a:ext cx="4555377" cy="2590761"/>
          </a:xfrm>
          <a:prstGeom prst="rect">
            <a:avLst/>
          </a:prstGeom>
        </p:spPr>
      </p:pic>
      <p:sp>
        <p:nvSpPr>
          <p:cNvPr id="14" name="CuadroTexto 3">
            <a:extLst>
              <a:ext uri="{FF2B5EF4-FFF2-40B4-BE49-F238E27FC236}">
                <a16:creationId xmlns:a16="http://schemas.microsoft.com/office/drawing/2014/main" xmlns="" id="{7DBD276C-CC79-483C-8403-019BBF1B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5" y="866879"/>
            <a:ext cx="69474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IMPLEMENTACIÓN SISTEMA DE NITRIFICACIÓN</a:t>
            </a:r>
          </a:p>
        </p:txBody>
      </p:sp>
    </p:spTree>
    <p:extLst>
      <p:ext uri="{BB962C8B-B14F-4D97-AF65-F5344CB8AC3E}">
        <p14:creationId xmlns:p14="http://schemas.microsoft.com/office/powerpoint/2010/main" val="37000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260" y="768217"/>
            <a:ext cx="5904656" cy="309069"/>
          </a:xfrm>
        </p:spPr>
        <p:txBody>
          <a:bodyPr>
            <a:noAutofit/>
          </a:bodyPr>
          <a:lstStyle/>
          <a:p>
            <a:r>
              <a:rPr lang="es-EC" sz="20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TRANSPORTE Y ADAPTACIÓN DE PECES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48660" y="1338426"/>
            <a:ext cx="3679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Buena Fe ,  Embalse del río Baba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73192" y="1968898"/>
            <a:ext cx="467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de julio del 2019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machos y 9 hembras, tasa de supervivencia de 60%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48660" y="3288504"/>
            <a:ext cx="304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ambiental (°C)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en el agua (°C)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Oxígeno disponible en el agua (ppm o mg/L)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7932A57-BA0C-48D7-8060-96B964EFEDFA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DA7B7D31-B6AD-4B02-8E94-60137669C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0961" name="Imagen 2">
            <a:extLst>
              <a:ext uri="{FF2B5EF4-FFF2-40B4-BE49-F238E27FC236}">
                <a16:creationId xmlns:a16="http://schemas.microsoft.com/office/drawing/2014/main" xmlns="" id="{82DD1129-21D6-4F4D-BF70-30463366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48" y="1182574"/>
            <a:ext cx="4674736" cy="336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37B67C2D-6E1A-4F27-9828-1B54A36F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0394" y="4604168"/>
            <a:ext cx="41802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6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600" b="1" i="1" dirty="0" bmk="_Toc3070986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kumimoji="0" lang="es-EC" altLang="es-EC" sz="1600" b="0" i="0" u="none" strike="noStrike" cap="none" normalizeH="0" baseline="0" dirty="0" bmk="_Toc30709865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Visita a pescadores de Buena Fe y embalse del río Baba para captura de material biológico de </a:t>
            </a:r>
            <a:r>
              <a:rPr kumimoji="0" lang="es-EC" altLang="es-EC" sz="1600" b="0" i="1" u="none" strike="noStrike" cap="none" normalizeH="0" baseline="0" dirty="0" bmk="_Toc30709865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Cichlasoma festae</a:t>
            </a:r>
            <a:r>
              <a:rPr kumimoji="0" lang="es-EC" altLang="es-EC" sz="1200" b="0" i="1" u="none" strike="noStrike" cap="none" normalizeH="0" baseline="0" dirty="0" bmk="_Toc30709865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1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33643" y="133385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1200 UI/kg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631483" y="1392337"/>
            <a:ext cx="1724632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C" dirty="0"/>
              <a:t>GnRH a</a:t>
            </a:r>
          </a:p>
        </p:txBody>
      </p:sp>
      <p:sp>
        <p:nvSpPr>
          <p:cNvPr id="7" name="AutoShape 4" descr="blob:https://web.whatsapp.com/e66daf9d-f234-40fb-9fd3-a1235a79014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4" name="13 CuadroTexto"/>
          <p:cNvSpPr txBox="1"/>
          <p:nvPr/>
        </p:nvSpPr>
        <p:spPr>
          <a:xfrm>
            <a:off x="4834506" y="1276848"/>
            <a:ext cx="1782670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C" dirty="0"/>
              <a:t>Suero fisiológico</a:t>
            </a:r>
          </a:p>
        </p:txBody>
      </p:sp>
      <p:sp>
        <p:nvSpPr>
          <p:cNvPr id="11" name="AutoShape 7" descr="blob:https://web.whatsapp.com/5e9d572f-973e-49a6-876e-aa4da76217d8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828646" y="671602"/>
            <a:ext cx="4177937" cy="522289"/>
          </a:xfrm>
        </p:spPr>
        <p:txBody>
          <a:bodyPr>
            <a:normAutofit/>
          </a:bodyPr>
          <a:lstStyle/>
          <a:p>
            <a:r>
              <a:rPr lang="es-EC" sz="20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INOCULACIÓN GnRH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6706" y="1960115"/>
            <a:ext cx="843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es-EC" sz="1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abla </a:t>
            </a:r>
            <a:r>
              <a:rPr lang="es-EC" sz="1600" b="1" dirty="0" smtClean="0" bmk="_Toc30591478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es-EC" sz="1600" b="0" i="1" u="none" strike="noStrike" cap="none" normalizeH="0" baseline="0" dirty="0" bmk="_Toc30591478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s-EC" sz="1600" b="0" i="1" u="none" strike="noStrike" cap="none" normalizeH="0" baseline="0" dirty="0" bmk="_Toc30591478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es-EC" sz="1600" b="0" i="1" u="none" strike="noStrike" cap="none" normalizeH="0" baseline="0" dirty="0" bmk="_Toc30591478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Datos del pesaje y dosificación de los tratamientos en Cichlasoma festae</a:t>
            </a:r>
            <a:endParaRPr kumimoji="0" lang="es-EC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828646" y="2662990"/>
          <a:ext cx="5728336" cy="2849880"/>
        </p:xfrm>
        <a:graphic>
          <a:graphicData uri="http://schemas.openxmlformats.org/drawingml/2006/table">
            <a:tbl>
              <a:tblPr firstRow="1" firstCol="1" bandRow="1"/>
              <a:tblGrid>
                <a:gridCol w="1432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2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20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2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684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GnRH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Nombre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Peces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Masa corporal (g)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Dosificación (uL) 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84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Pareja 1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Hembra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256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127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9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Macho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436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217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684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Pareja 2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Hembra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197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98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09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Macho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119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51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Pareja 3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Hembra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150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75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Macho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77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Promedio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219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684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Suero fisiológico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Nombre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Peces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Masa corporal (g)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Dosificación (uL)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Pareja 4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Hembra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215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106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Macho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402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200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Pareja 5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Hembra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169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83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Macho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139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68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Pareja 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Hembra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188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92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Macho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265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131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Promedio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229,67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0 Imagen">
            <a:extLst>
              <a:ext uri="{FF2B5EF4-FFF2-40B4-BE49-F238E27FC236}">
                <a16:creationId xmlns:a16="http://schemas.microsoft.com/office/drawing/2014/main" xmlns="" id="{83DDE775-172D-481A-903A-CED8DC3C7B9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7" b="25037"/>
          <a:stretch/>
        </p:blipFill>
        <p:spPr bwMode="auto">
          <a:xfrm>
            <a:off x="7487754" y="953252"/>
            <a:ext cx="3870603" cy="3676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F293707-A3A3-4E74-B6D0-457073B7A03C}"/>
              </a:ext>
            </a:extLst>
          </p:cNvPr>
          <p:cNvSpPr/>
          <p:nvPr/>
        </p:nvSpPr>
        <p:spPr>
          <a:xfrm>
            <a:off x="7376173" y="4709798"/>
            <a:ext cx="3982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14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Inoculación de GnRH a y suero fisiológico de acuerdo a los tratamientos del experimento a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 Cichlasoma festae.</a:t>
            </a:r>
            <a:endParaRPr lang="es-EC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blob:https://web.whatsapp.com/e66daf9d-f234-40fb-9fd3-a1235a79014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" name="AutoShape 7" descr="blob:https://web.whatsapp.com/5e9d572f-973e-49a6-876e-aa4da76217d8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B133CB24-D90D-4365-B5BA-CC842112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4" y="866879"/>
            <a:ext cx="9476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CONCENTRACIÓN DE ESTRADIOL Y 11-KETOTESTOSTERONA</a:t>
            </a:r>
          </a:p>
        </p:txBody>
      </p:sp>
      <p:pic>
        <p:nvPicPr>
          <p:cNvPr id="27654" name="Picture 6" descr="70514200_499267927529065_503838597699338240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>
            <a:fillRect/>
          </a:stretch>
        </p:blipFill>
        <p:spPr bwMode="auto">
          <a:xfrm>
            <a:off x="1679574" y="1462972"/>
            <a:ext cx="3726479" cy="1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7" descr="70174714_933763746959634_6340050788995301376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b="13449"/>
          <a:stretch>
            <a:fillRect/>
          </a:stretch>
        </p:blipFill>
        <p:spPr bwMode="auto">
          <a:xfrm>
            <a:off x="7315742" y="1400884"/>
            <a:ext cx="3964834" cy="162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r="27426"/>
          <a:stretch>
            <a:fillRect/>
          </a:stretch>
        </p:blipFill>
        <p:spPr bwMode="auto">
          <a:xfrm>
            <a:off x="9209959" y="3797168"/>
            <a:ext cx="1632827" cy="20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7658" name="Picture 10" descr="70290812_382986202618562_5674609575723008_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/>
          <a:stretch>
            <a:fillRect/>
          </a:stretch>
        </p:blipFill>
        <p:spPr bwMode="auto">
          <a:xfrm>
            <a:off x="1831975" y="3880557"/>
            <a:ext cx="3515676" cy="188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lecha derecha 1"/>
          <p:cNvSpPr/>
          <p:nvPr/>
        </p:nvSpPr>
        <p:spPr>
          <a:xfrm>
            <a:off x="5663952" y="1916832"/>
            <a:ext cx="136815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FFFF"/>
              </a:solidFill>
            </a:endParaRPr>
          </a:p>
        </p:txBody>
      </p:sp>
      <p:sp>
        <p:nvSpPr>
          <p:cNvPr id="17" name="Flecha derecha 16"/>
          <p:cNvSpPr/>
          <p:nvPr/>
        </p:nvSpPr>
        <p:spPr>
          <a:xfrm flipH="1">
            <a:off x="5663951" y="4375472"/>
            <a:ext cx="139661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FFFF"/>
              </a:solidFill>
            </a:endParaRPr>
          </a:p>
        </p:txBody>
      </p:sp>
      <p:sp>
        <p:nvSpPr>
          <p:cNvPr id="18" name="Flecha derecha 17"/>
          <p:cNvSpPr/>
          <p:nvPr/>
        </p:nvSpPr>
        <p:spPr>
          <a:xfrm rot="5400000">
            <a:off x="9232671" y="3355840"/>
            <a:ext cx="36268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FFFF"/>
              </a:solidFill>
            </a:endParaRP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xmlns="" id="{0F293707-A3A3-4E74-B6D0-457073B7A03C}"/>
              </a:ext>
            </a:extLst>
          </p:cNvPr>
          <p:cNvSpPr/>
          <p:nvPr/>
        </p:nvSpPr>
        <p:spPr>
          <a:xfrm>
            <a:off x="1508860" y="3021943"/>
            <a:ext cx="3982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15.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Kits de estradiol y 11-ketotestosterona</a:t>
            </a:r>
            <a:endParaRPr lang="es-EC" sz="10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ángulo 1">
            <a:extLst>
              <a:ext uri="{FF2B5EF4-FFF2-40B4-BE49-F238E27FC236}">
                <a16:creationId xmlns:a16="http://schemas.microsoft.com/office/drawing/2014/main" xmlns="" id="{0F293707-A3A3-4E74-B6D0-457073B7A03C}"/>
              </a:ext>
            </a:extLst>
          </p:cNvPr>
          <p:cNvSpPr/>
          <p:nvPr/>
        </p:nvSpPr>
        <p:spPr>
          <a:xfrm>
            <a:off x="7315742" y="3031519"/>
            <a:ext cx="3982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16.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Soluciones de EIA buffer y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Wash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buffer</a:t>
            </a:r>
            <a:endParaRPr lang="es-EC" sz="10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ángulo 1">
            <a:extLst>
              <a:ext uri="{FF2B5EF4-FFF2-40B4-BE49-F238E27FC236}">
                <a16:creationId xmlns:a16="http://schemas.microsoft.com/office/drawing/2014/main" xmlns="" id="{0F293707-A3A3-4E74-B6D0-457073B7A03C}"/>
              </a:ext>
            </a:extLst>
          </p:cNvPr>
          <p:cNvSpPr/>
          <p:nvPr/>
        </p:nvSpPr>
        <p:spPr>
          <a:xfrm>
            <a:off x="7720120" y="5837232"/>
            <a:ext cx="3345740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17.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Preparación de los pocillos</a:t>
            </a:r>
            <a:endParaRPr lang="es-EC" sz="10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Rectángulo 1">
            <a:extLst>
              <a:ext uri="{FF2B5EF4-FFF2-40B4-BE49-F238E27FC236}">
                <a16:creationId xmlns:a16="http://schemas.microsoft.com/office/drawing/2014/main" xmlns="" id="{0F293707-A3A3-4E74-B6D0-457073B7A03C}"/>
              </a:ext>
            </a:extLst>
          </p:cNvPr>
          <p:cNvSpPr/>
          <p:nvPr/>
        </p:nvSpPr>
        <p:spPr>
          <a:xfrm>
            <a:off x="1827082" y="5768646"/>
            <a:ext cx="3345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18.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Espectofotometro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uQuant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(lectura del Elisa)</a:t>
            </a:r>
            <a:endParaRPr lang="es-EC" sz="10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1" name="Imagen 2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26240" r="50987" b="27491"/>
          <a:stretch/>
        </p:blipFill>
        <p:spPr bwMode="auto">
          <a:xfrm rot="5400000">
            <a:off x="7370372" y="3930414"/>
            <a:ext cx="1995488" cy="1742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10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blob:https://web.whatsapp.com/e66daf9d-f234-40fb-9fd3-a1235a79014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" name="AutoShape 7" descr="blob:https://web.whatsapp.com/5e9d572f-973e-49a6-876e-aa4da76217d8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B133CB24-D90D-4365-B5BA-CC842112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4" y="866879"/>
            <a:ext cx="9476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TÉCNICA DE INMUNODETECCIÓN ELISA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9F0EC47-A2A7-4C75-9C01-0B3E96047B3A}"/>
              </a:ext>
            </a:extLst>
          </p:cNvPr>
          <p:cNvSpPr/>
          <p:nvPr/>
        </p:nvSpPr>
        <p:spPr>
          <a:xfrm>
            <a:off x="613182" y="1324950"/>
            <a:ext cx="79445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test de ELISA (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Enzyme-Linked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ImmunoSorbent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Assay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ensayo por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inmuno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absorción  ligado a enzimas.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5B2ABDB4-E6B7-4F92-8397-86BD95DF5FA8}"/>
              </a:ext>
            </a:extLst>
          </p:cNvPr>
          <p:cNvPicPr/>
          <p:nvPr/>
        </p:nvPicPr>
        <p:blipFill rotWithShape="1">
          <a:blip r:embed="rId3"/>
          <a:srcRect l="64195" t="37306" r="15254" b="20490"/>
          <a:stretch/>
        </p:blipFill>
        <p:spPr bwMode="auto">
          <a:xfrm>
            <a:off x="9011256" y="1141920"/>
            <a:ext cx="2701368" cy="2791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F55357C-0514-42E3-B6A7-B9AC063E1C7A}"/>
              </a:ext>
            </a:extLst>
          </p:cNvPr>
          <p:cNvSpPr/>
          <p:nvPr/>
        </p:nvSpPr>
        <p:spPr>
          <a:xfrm>
            <a:off x="9480376" y="4203498"/>
            <a:ext cx="2088232" cy="755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19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técnica ELISA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42975" algn="l"/>
              </a:tabLs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(FAO, 2018).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C22D2F4-5EFE-4DA6-A453-26F4FED99396}"/>
              </a:ext>
            </a:extLst>
          </p:cNvPr>
          <p:cNvSpPr/>
          <p:nvPr/>
        </p:nvSpPr>
        <p:spPr>
          <a:xfrm>
            <a:off x="3649285" y="4521287"/>
            <a:ext cx="450251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Detección de absorbancia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Longitud de onda entre 400 y 450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Detector de luz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Concentración de la molécula </a:t>
            </a: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67CD7AF-81D7-41B8-868F-8F953CE7897F}"/>
              </a:ext>
            </a:extLst>
          </p:cNvPr>
          <p:cNvSpPr/>
          <p:nvPr/>
        </p:nvSpPr>
        <p:spPr>
          <a:xfrm>
            <a:off x="1065275" y="572161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(Ortega, 2015)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B3BF23B-C397-453A-9839-F8F7BCF6C963}"/>
              </a:ext>
            </a:extLst>
          </p:cNvPr>
          <p:cNvSpPr/>
          <p:nvPr/>
        </p:nvSpPr>
        <p:spPr>
          <a:xfrm>
            <a:off x="245849" y="4653486"/>
            <a:ext cx="2867452" cy="5672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Lector de placas de ELISA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57ED488-C47E-4D48-8BC7-D8122BF1B4F3}"/>
              </a:ext>
            </a:extLst>
          </p:cNvPr>
          <p:cNvSpPr/>
          <p:nvPr/>
        </p:nvSpPr>
        <p:spPr>
          <a:xfrm>
            <a:off x="5462444" y="3610888"/>
            <a:ext cx="311495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Anticuerpos específicos-pocillo</a:t>
            </a:r>
            <a:endParaRPr lang="es-EC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D3661E24-2CB8-48E0-987A-C2315F24600F}"/>
              </a:ext>
            </a:extLst>
          </p:cNvPr>
          <p:cNvSpPr/>
          <p:nvPr/>
        </p:nvSpPr>
        <p:spPr>
          <a:xfrm>
            <a:off x="245849" y="3490952"/>
            <a:ext cx="450251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concentración de una molécula (o antígeno) con alta sensibilidad.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0A09ACA6-6FE6-411B-8382-F43A6CAC7607}"/>
              </a:ext>
            </a:extLst>
          </p:cNvPr>
          <p:cNvSpPr/>
          <p:nvPr/>
        </p:nvSpPr>
        <p:spPr>
          <a:xfrm>
            <a:off x="1398026" y="2485771"/>
            <a:ext cx="45025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Detección: anticuerpo dirigido contra un antígeno </a:t>
            </a: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xmlns="" id="{5999B168-80E8-490A-8328-9F6ACE280AE2}"/>
              </a:ext>
            </a:extLst>
          </p:cNvPr>
          <p:cNvSpPr/>
          <p:nvPr/>
        </p:nvSpPr>
        <p:spPr>
          <a:xfrm>
            <a:off x="6139216" y="2764421"/>
            <a:ext cx="390369" cy="70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xmlns="" id="{5DA1083B-B494-46E0-AAC5-1EF8F96A3352}"/>
              </a:ext>
            </a:extLst>
          </p:cNvPr>
          <p:cNvSpPr/>
          <p:nvPr/>
        </p:nvSpPr>
        <p:spPr>
          <a:xfrm rot="5400000">
            <a:off x="6206418" y="3082975"/>
            <a:ext cx="64633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xmlns="" id="{C8332BEE-22EC-4770-A867-B8886D62019A}"/>
              </a:ext>
            </a:extLst>
          </p:cNvPr>
          <p:cNvSpPr/>
          <p:nvPr/>
        </p:nvSpPr>
        <p:spPr>
          <a:xfrm rot="10800000">
            <a:off x="4917266" y="3743561"/>
            <a:ext cx="390369" cy="70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xmlns="" id="{433A83D1-63D5-4041-BD27-91CC7D8DA172}"/>
              </a:ext>
            </a:extLst>
          </p:cNvPr>
          <p:cNvSpPr/>
          <p:nvPr/>
        </p:nvSpPr>
        <p:spPr>
          <a:xfrm rot="5400000">
            <a:off x="1819813" y="4352435"/>
            <a:ext cx="390369" cy="70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xmlns="" id="{306F4227-A50A-4F9F-84BD-C7FF420204A1}"/>
              </a:ext>
            </a:extLst>
          </p:cNvPr>
          <p:cNvSpPr/>
          <p:nvPr/>
        </p:nvSpPr>
        <p:spPr>
          <a:xfrm>
            <a:off x="3161067" y="4870117"/>
            <a:ext cx="390369" cy="70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xmlns="" id="{8F413019-33BA-4FCF-BD56-DA49C0082E22}"/>
              </a:ext>
            </a:extLst>
          </p:cNvPr>
          <p:cNvSpPr/>
          <p:nvPr/>
        </p:nvSpPr>
        <p:spPr>
          <a:xfrm rot="5400000">
            <a:off x="3489379" y="2203303"/>
            <a:ext cx="390369" cy="70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69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blob:https://web.whatsapp.com/e66daf9d-f234-40fb-9fd3-a1235a79014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" name="AutoShape 7" descr="blob:https://web.whatsapp.com/5e9d572f-973e-49a6-876e-aa4da76217d8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B133CB24-D90D-4365-B5BA-CC842112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4" y="866879"/>
            <a:ext cx="9476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ESTADÍOS GONÁDICOS HEMBRAS</a:t>
            </a:r>
          </a:p>
        </p:txBody>
      </p:sp>
      <p:pic>
        <p:nvPicPr>
          <p:cNvPr id="21" name="Picture 16" descr="Ma_H37_10x_1">
            <a:extLst>
              <a:ext uri="{FF2B5EF4-FFF2-40B4-BE49-F238E27FC236}">
                <a16:creationId xmlns:a16="http://schemas.microsoft.com/office/drawing/2014/main" xmlns="" id="{1B531610-F7EC-4861-8F29-48DC4FDD43A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5" y="2091296"/>
            <a:ext cx="3499406" cy="2160240"/>
          </a:xfrm>
          <a:prstGeom prst="rect">
            <a:avLst/>
          </a:prstGeom>
          <a:noFill/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524D565-1B7B-4DB7-8695-398AA138E834}"/>
              </a:ext>
            </a:extLst>
          </p:cNvPr>
          <p:cNvSpPr/>
          <p:nvPr/>
        </p:nvSpPr>
        <p:spPr>
          <a:xfrm>
            <a:off x="284662" y="4365215"/>
            <a:ext cx="3749561" cy="84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20</a:t>
            </a: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 histológico de ovarios en 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etapa de desarrollo Crecimiento primario. (100x) Tinción H&amp;E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42975" algn="l"/>
              </a:tabLs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(Castro, 2011).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 descr="Ma_H64_10x_1">
            <a:extLst>
              <a:ext uri="{FF2B5EF4-FFF2-40B4-BE49-F238E27FC236}">
                <a16:creationId xmlns:a16="http://schemas.microsoft.com/office/drawing/2014/main" xmlns="" id="{836831C5-0C8B-448B-8FC8-BACC35D4D9B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820" y="2132856"/>
            <a:ext cx="3240360" cy="2118680"/>
          </a:xfrm>
          <a:prstGeom prst="rect">
            <a:avLst/>
          </a:prstGeom>
          <a:noFill/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D00D0EEC-0EBD-445B-9BCF-B691F3FE5E1B}"/>
              </a:ext>
            </a:extLst>
          </p:cNvPr>
          <p:cNvSpPr/>
          <p:nvPr/>
        </p:nvSpPr>
        <p:spPr>
          <a:xfrm>
            <a:off x="4385810" y="4365215"/>
            <a:ext cx="3420380" cy="660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21.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 histológico de ovarios en etapa 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desarrollo Alveolo cortical. (100x) Tinción H&amp;E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42975" algn="l"/>
              </a:tabLs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(Castro, 2011).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64F14592-D7B8-403D-90E5-612DB34CDBA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9533" y="2163304"/>
            <a:ext cx="3679425" cy="2088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6DBB9B75-AC39-4A84-A2AC-76A80F72C769}"/>
              </a:ext>
            </a:extLst>
          </p:cNvPr>
          <p:cNvSpPr/>
          <p:nvPr/>
        </p:nvSpPr>
        <p:spPr>
          <a:xfrm>
            <a:off x="8141209" y="4379514"/>
            <a:ext cx="3679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22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 histológico de ovarios en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etapa de Vitelogénesis</a:t>
            </a:r>
          </a:p>
          <a:p>
            <a:pPr algn="ctr">
              <a:spcAft>
                <a:spcPts val="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(Castro, 2011)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">
            <a:extLst>
              <a:ext uri="{FF2B5EF4-FFF2-40B4-BE49-F238E27FC236}">
                <a16:creationId xmlns:a16="http://schemas.microsoft.com/office/drawing/2014/main" xmlns="" id="{1391D6F5-8E44-4C9F-890E-983214A3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19" y="1531476"/>
            <a:ext cx="15308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</a:t>
            </a:r>
          </a:p>
        </p:txBody>
      </p:sp>
      <p:sp>
        <p:nvSpPr>
          <p:cNvPr id="35" name="CuadroTexto 3">
            <a:extLst>
              <a:ext uri="{FF2B5EF4-FFF2-40B4-BE49-F238E27FC236}">
                <a16:creationId xmlns:a16="http://schemas.microsoft.com/office/drawing/2014/main" xmlns="" id="{2F04A3F3-8CCB-4154-89D1-2852455B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856" y="1578688"/>
            <a:ext cx="18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II</a:t>
            </a:r>
          </a:p>
        </p:txBody>
      </p:sp>
      <p:sp>
        <p:nvSpPr>
          <p:cNvPr id="36" name="CuadroTexto 3">
            <a:extLst>
              <a:ext uri="{FF2B5EF4-FFF2-40B4-BE49-F238E27FC236}">
                <a16:creationId xmlns:a16="http://schemas.microsoft.com/office/drawing/2014/main" xmlns="" id="{A92F19DD-F8E9-4CDE-AC6B-AE541F0B5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612" y="1534965"/>
            <a:ext cx="18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III</a:t>
            </a:r>
          </a:p>
        </p:txBody>
      </p:sp>
    </p:spTree>
    <p:extLst>
      <p:ext uri="{BB962C8B-B14F-4D97-AF65-F5344CB8AC3E}">
        <p14:creationId xmlns:p14="http://schemas.microsoft.com/office/powerpoint/2010/main" val="37963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blob:https://web.whatsapp.com/e66daf9d-f234-40fb-9fd3-a1235a79014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" name="AutoShape 7" descr="blob:https://web.whatsapp.com/5e9d572f-973e-49a6-876e-aa4da76217d8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uadroTexto 3">
            <a:extLst>
              <a:ext uri="{FF2B5EF4-FFF2-40B4-BE49-F238E27FC236}">
                <a16:creationId xmlns:a16="http://schemas.microsoft.com/office/drawing/2014/main" xmlns="" id="{1391D6F5-8E44-4C9F-890E-983214A3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752" y="1255543"/>
            <a:ext cx="19180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IV</a:t>
            </a:r>
          </a:p>
        </p:txBody>
      </p:sp>
      <p:sp>
        <p:nvSpPr>
          <p:cNvPr id="35" name="CuadroTexto 3">
            <a:extLst>
              <a:ext uri="{FF2B5EF4-FFF2-40B4-BE49-F238E27FC236}">
                <a16:creationId xmlns:a16="http://schemas.microsoft.com/office/drawing/2014/main" xmlns="" id="{2F04A3F3-8CCB-4154-89D1-2852455B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1255543"/>
            <a:ext cx="18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V</a:t>
            </a:r>
          </a:p>
        </p:txBody>
      </p:sp>
      <p:pic>
        <p:nvPicPr>
          <p:cNvPr id="15" name="Picture 5" descr="Ma_73H_4x_06">
            <a:extLst>
              <a:ext uri="{FF2B5EF4-FFF2-40B4-BE49-F238E27FC236}">
                <a16:creationId xmlns:a16="http://schemas.microsoft.com/office/drawing/2014/main" xmlns="" id="{C2D85EA6-E270-448C-BA4A-8661AA1151A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552" y="2146151"/>
            <a:ext cx="4145280" cy="2286000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0CF8D7C-B5FF-4C0A-BF6B-D043BE7B8D85}"/>
              </a:ext>
            </a:extLst>
          </p:cNvPr>
          <p:cNvSpPr/>
          <p:nvPr/>
        </p:nvSpPr>
        <p:spPr>
          <a:xfrm>
            <a:off x="701473" y="4653136"/>
            <a:ext cx="3874248" cy="97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23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 histológico de ovarios en etapa </a:t>
            </a:r>
            <a:r>
              <a:rPr lang="es-EC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desarrollo Maduración (maduros). (40x) Tinción H&amp;E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42975" algn="l"/>
              </a:tabLs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(Castro, 2011)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Ma_76H_4x_07">
            <a:extLst>
              <a:ext uri="{FF2B5EF4-FFF2-40B4-BE49-F238E27FC236}">
                <a16:creationId xmlns:a16="http://schemas.microsoft.com/office/drawing/2014/main" xmlns="" id="{A89F4F32-E81C-4197-9107-47A169FF380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126108"/>
            <a:ext cx="3888432" cy="2306043"/>
          </a:xfrm>
          <a:prstGeom prst="rect">
            <a:avLst/>
          </a:prstGeom>
          <a:noFill/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06E9554-D37F-41AC-83FC-E0A907EF7B44}"/>
              </a:ext>
            </a:extLst>
          </p:cNvPr>
          <p:cNvSpPr/>
          <p:nvPr/>
        </p:nvSpPr>
        <p:spPr>
          <a:xfrm>
            <a:off x="6120056" y="4769161"/>
            <a:ext cx="3874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24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 histológico de ovarios</a:t>
            </a:r>
            <a:r>
              <a:rPr lang="es-EC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etapa Desovados. (40x) Tinción H&amp;E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Fuente: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(Castro, 2011).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2113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blob:https://web.whatsapp.com/e66daf9d-f234-40fb-9fd3-a1235a79014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" name="AutoShape 7" descr="blob:https://web.whatsapp.com/5e9d572f-973e-49a6-876e-aa4da76217d8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B133CB24-D90D-4365-B5BA-CC842112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4" y="866879"/>
            <a:ext cx="9476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ESTADÍOS GONÁDICOS MACHOS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D00D0EEC-0EBD-445B-9BCF-B691F3FE5E1B}"/>
              </a:ext>
            </a:extLst>
          </p:cNvPr>
          <p:cNvSpPr/>
          <p:nvPr/>
        </p:nvSpPr>
        <p:spPr>
          <a:xfrm>
            <a:off x="4385810" y="4365215"/>
            <a:ext cx="3420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26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histológico de testículo en estado de desarrollo Espermatogénesis. (40x) Tinción H&amp;E. (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Espermátidas</a:t>
            </a:r>
            <a:endParaRPr lang="es-EC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(Castro, 2011)</a:t>
            </a:r>
          </a:p>
          <a:p>
            <a:pPr algn="ctr">
              <a:spcAft>
                <a:spcPts val="0"/>
              </a:spcAft>
            </a:pP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6DBB9B75-AC39-4A84-A2AC-76A80F72C769}"/>
              </a:ext>
            </a:extLst>
          </p:cNvPr>
          <p:cNvSpPr/>
          <p:nvPr/>
        </p:nvSpPr>
        <p:spPr>
          <a:xfrm>
            <a:off x="8644002" y="4365215"/>
            <a:ext cx="2996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27.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histológico de testículos de en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estado Espermiogénesis. (40x) Tinción H&amp;E</a:t>
            </a:r>
            <a:endParaRPr lang="es-EC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(Castro, 2011)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">
            <a:extLst>
              <a:ext uri="{FF2B5EF4-FFF2-40B4-BE49-F238E27FC236}">
                <a16:creationId xmlns:a16="http://schemas.microsoft.com/office/drawing/2014/main" xmlns="" id="{1391D6F5-8E44-4C9F-890E-983214A3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19" y="1531476"/>
            <a:ext cx="15308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</a:t>
            </a:r>
          </a:p>
        </p:txBody>
      </p:sp>
      <p:sp>
        <p:nvSpPr>
          <p:cNvPr id="35" name="CuadroTexto 3">
            <a:extLst>
              <a:ext uri="{FF2B5EF4-FFF2-40B4-BE49-F238E27FC236}">
                <a16:creationId xmlns:a16="http://schemas.microsoft.com/office/drawing/2014/main" xmlns="" id="{2F04A3F3-8CCB-4154-89D1-2852455B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856" y="1578688"/>
            <a:ext cx="18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II</a:t>
            </a:r>
          </a:p>
        </p:txBody>
      </p:sp>
      <p:sp>
        <p:nvSpPr>
          <p:cNvPr id="36" name="CuadroTexto 3">
            <a:extLst>
              <a:ext uri="{FF2B5EF4-FFF2-40B4-BE49-F238E27FC236}">
                <a16:creationId xmlns:a16="http://schemas.microsoft.com/office/drawing/2014/main" xmlns="" id="{A92F19DD-F8E9-4CDE-AC6B-AE541F0B5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612" y="1534965"/>
            <a:ext cx="18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III</a:t>
            </a:r>
          </a:p>
        </p:txBody>
      </p:sp>
      <p:pic>
        <p:nvPicPr>
          <p:cNvPr id="15" name="Picture 4" descr="Ma_57M_4x_1">
            <a:extLst>
              <a:ext uri="{FF2B5EF4-FFF2-40B4-BE49-F238E27FC236}">
                <a16:creationId xmlns:a16="http://schemas.microsoft.com/office/drawing/2014/main" xmlns="" id="{01721625-7B59-48E7-B3DA-187E27353BD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723" y="2046775"/>
            <a:ext cx="3242005" cy="2112573"/>
          </a:xfrm>
          <a:prstGeom prst="rect">
            <a:avLst/>
          </a:prstGeom>
          <a:noFill/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AB66E8B4-3C94-4D3B-A96C-BE449D8CF118}"/>
              </a:ext>
            </a:extLst>
          </p:cNvPr>
          <p:cNvPicPr/>
          <p:nvPr/>
        </p:nvPicPr>
        <p:blipFill rotWithShape="1">
          <a:blip r:embed="rId4"/>
          <a:srcRect r="20409"/>
          <a:stretch/>
        </p:blipFill>
        <p:spPr bwMode="auto">
          <a:xfrm>
            <a:off x="4224361" y="2041071"/>
            <a:ext cx="3581829" cy="2112573"/>
          </a:xfrm>
          <a:prstGeom prst="rect">
            <a:avLst/>
          </a:prstGeom>
          <a:noFill/>
        </p:spPr>
      </p:pic>
      <p:pic>
        <p:nvPicPr>
          <p:cNvPr id="20" name="Picture 4" descr="Ma_M47_10x_1">
            <a:extLst>
              <a:ext uri="{FF2B5EF4-FFF2-40B4-BE49-F238E27FC236}">
                <a16:creationId xmlns:a16="http://schemas.microsoft.com/office/drawing/2014/main" xmlns="" id="{03BAB44B-9885-4DEE-9027-576587AABF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59" y="2041072"/>
            <a:ext cx="3229057" cy="211257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2A3FC32-68B3-4A7F-BA5B-23D53653AFAE}"/>
              </a:ext>
            </a:extLst>
          </p:cNvPr>
          <p:cNvSpPr/>
          <p:nvPr/>
        </p:nvSpPr>
        <p:spPr>
          <a:xfrm>
            <a:off x="371367" y="4379514"/>
            <a:ext cx="2996614" cy="660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25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 histológico de testículos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estado Inmaduros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942975" algn="l"/>
              </a:tabLs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(Castro, 2011)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26868" y="7041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Vieja roja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Cichlasoma festae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puede superar los 2000 gramos de peso y tiene una longitud de 35-40 cm.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6" b="27809"/>
          <a:stretch/>
        </p:blipFill>
        <p:spPr>
          <a:xfrm>
            <a:off x="826343" y="2475563"/>
            <a:ext cx="3554386" cy="2647924"/>
          </a:xfrm>
          <a:prstGeom prst="rect">
            <a:avLst/>
          </a:prstGeom>
        </p:spPr>
      </p:pic>
      <p:pic>
        <p:nvPicPr>
          <p:cNvPr id="3074" name="Picture 2" descr="La imagen puede contener: planta, exterior y agu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30272" r="16416"/>
          <a:stretch/>
        </p:blipFill>
        <p:spPr bwMode="auto">
          <a:xfrm>
            <a:off x="7798198" y="2475562"/>
            <a:ext cx="3645634" cy="26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039880483"/>
              </p:ext>
            </p:extLst>
          </p:nvPr>
        </p:nvGraphicFramePr>
        <p:xfrm>
          <a:off x="526868" y="511455"/>
          <a:ext cx="10971711" cy="2642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ángulo 8"/>
          <p:cNvSpPr/>
          <p:nvPr/>
        </p:nvSpPr>
        <p:spPr>
          <a:xfrm>
            <a:off x="7284720" y="726537"/>
            <a:ext cx="3844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Rivera alta de la cuenca del río Guayas.</a:t>
            </a:r>
            <a:endParaRPr lang="es-EC" dirty="0"/>
          </a:p>
        </p:txBody>
      </p:sp>
      <p:grpSp>
        <p:nvGrpSpPr>
          <p:cNvPr id="12" name="Grupo 11"/>
          <p:cNvGrpSpPr/>
          <p:nvPr/>
        </p:nvGrpSpPr>
        <p:grpSpPr>
          <a:xfrm>
            <a:off x="5041953" y="2411589"/>
            <a:ext cx="1620122" cy="922434"/>
            <a:chOff x="4267609" y="709470"/>
            <a:chExt cx="1015204" cy="694780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4267609" y="709470"/>
              <a:ext cx="1015204" cy="69478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CuadroTexto 13"/>
            <p:cNvSpPr txBox="1"/>
            <p:nvPr/>
          </p:nvSpPr>
          <p:spPr>
            <a:xfrm>
              <a:off x="4287958" y="729819"/>
              <a:ext cx="974506" cy="6540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6-8 bandas verticales oscuras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074427" y="3563125"/>
            <a:ext cx="1620122" cy="877643"/>
            <a:chOff x="4267609" y="709470"/>
            <a:chExt cx="1015204" cy="694780"/>
          </a:xfrm>
          <a:scene3d>
            <a:camera prst="orthographicFront"/>
            <a:lightRig rig="flat" dir="t"/>
          </a:scene3d>
        </p:grpSpPr>
        <p:sp>
          <p:nvSpPr>
            <p:cNvPr id="17" name="Rectángulo redondeado 16"/>
            <p:cNvSpPr/>
            <p:nvPr/>
          </p:nvSpPr>
          <p:spPr>
            <a:xfrm>
              <a:off x="4267609" y="709470"/>
              <a:ext cx="1015204" cy="69478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uadroTexto 17"/>
            <p:cNvSpPr txBox="1"/>
            <p:nvPr/>
          </p:nvSpPr>
          <p:spPr>
            <a:xfrm>
              <a:off x="4287958" y="729819"/>
              <a:ext cx="974506" cy="6540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Puntos azules iridiscentes </a:t>
              </a:r>
              <a:endPara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041953" y="4669870"/>
            <a:ext cx="1620122" cy="877643"/>
            <a:chOff x="4267609" y="709470"/>
            <a:chExt cx="1015204" cy="694780"/>
          </a:xfrm>
          <a:scene3d>
            <a:camera prst="orthographicFront"/>
            <a:lightRig rig="flat" dir="t"/>
          </a:scene3d>
        </p:grpSpPr>
        <p:sp>
          <p:nvSpPr>
            <p:cNvPr id="20" name="Rectángulo redondeado 19"/>
            <p:cNvSpPr/>
            <p:nvPr/>
          </p:nvSpPr>
          <p:spPr>
            <a:xfrm>
              <a:off x="4267609" y="709470"/>
              <a:ext cx="1015204" cy="69478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uadroTexto 20"/>
            <p:cNvSpPr txBox="1"/>
            <p:nvPr/>
          </p:nvSpPr>
          <p:spPr>
            <a:xfrm>
              <a:off x="4287958" y="729819"/>
              <a:ext cx="974506" cy="6540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Ocelo característico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12CE426-69C1-4485-8631-170DEA493EAC}"/>
              </a:ext>
            </a:extLst>
          </p:cNvPr>
          <p:cNvSpPr/>
          <p:nvPr/>
        </p:nvSpPr>
        <p:spPr>
          <a:xfrm>
            <a:off x="4867079" y="5739043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(González, 2017)</a:t>
            </a:r>
            <a:endParaRPr lang="es-EC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6A5738F-E850-4C6E-8A96-E5E59EA27C59}"/>
              </a:ext>
            </a:extLst>
          </p:cNvPr>
          <p:cNvSpPr/>
          <p:nvPr/>
        </p:nvSpPr>
        <p:spPr>
          <a:xfrm>
            <a:off x="839416" y="5224347"/>
            <a:ext cx="3311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1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. Hembra adulta de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Cichlasoma festae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capturada en el Embalse del río Baba.</a:t>
            </a:r>
            <a:endParaRPr lang="es-EC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4B45CEA-2D27-43CB-95B3-8E13E6962F08}"/>
              </a:ext>
            </a:extLst>
          </p:cNvPr>
          <p:cNvSpPr/>
          <p:nvPr/>
        </p:nvSpPr>
        <p:spPr>
          <a:xfrm>
            <a:off x="7798198" y="5123487"/>
            <a:ext cx="3554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2.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Macho adulto de       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Cichlasoma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 festae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capturada en el Embalse del río Baba</a:t>
            </a:r>
            <a:endParaRPr lang="es-EC" dirty="0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2878077" y="-4818"/>
            <a:ext cx="5410944" cy="648072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16112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blob:https://web.whatsapp.com/e66daf9d-f234-40fb-9fd3-a1235a79014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" name="AutoShape 7" descr="blob:https://web.whatsapp.com/5e9d572f-973e-49a6-876e-aa4da76217d8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uadroTexto 3">
            <a:extLst>
              <a:ext uri="{FF2B5EF4-FFF2-40B4-BE49-F238E27FC236}">
                <a16:creationId xmlns:a16="http://schemas.microsoft.com/office/drawing/2014/main" xmlns="" id="{1391D6F5-8E44-4C9F-890E-983214A3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752" y="1255543"/>
            <a:ext cx="19180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IV</a:t>
            </a:r>
          </a:p>
        </p:txBody>
      </p:sp>
      <p:sp>
        <p:nvSpPr>
          <p:cNvPr id="35" name="CuadroTexto 3">
            <a:extLst>
              <a:ext uri="{FF2B5EF4-FFF2-40B4-BE49-F238E27FC236}">
                <a16:creationId xmlns:a16="http://schemas.microsoft.com/office/drawing/2014/main" xmlns="" id="{2F04A3F3-8CCB-4154-89D1-2852455B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1255543"/>
            <a:ext cx="18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ESTADÍO V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0CF8D7C-B5FF-4C0A-BF6B-D043BE7B8D85}"/>
              </a:ext>
            </a:extLst>
          </p:cNvPr>
          <p:cNvSpPr/>
          <p:nvPr/>
        </p:nvSpPr>
        <p:spPr>
          <a:xfrm>
            <a:off x="701473" y="4653136"/>
            <a:ext cx="3874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28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histológico de testículos en estado Espermiación. (40x) Tinción H&amp;E</a:t>
            </a:r>
            <a:endParaRPr lang="es-EC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(Castro, 2011).</a:t>
            </a:r>
          </a:p>
          <a:p>
            <a:pPr algn="ctr">
              <a:spcAft>
                <a:spcPts val="0"/>
              </a:spcAft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Ma_M19_10x_1">
            <a:extLst>
              <a:ext uri="{FF2B5EF4-FFF2-40B4-BE49-F238E27FC236}">
                <a16:creationId xmlns:a16="http://schemas.microsoft.com/office/drawing/2014/main" xmlns="" id="{21D1EFD1-075F-4CD8-A9DE-3F24C0759E9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472" y="1979327"/>
            <a:ext cx="4026375" cy="2452824"/>
          </a:xfrm>
          <a:prstGeom prst="rect">
            <a:avLst/>
          </a:prstGeom>
          <a:noFill/>
        </p:spPr>
      </p:pic>
      <p:pic>
        <p:nvPicPr>
          <p:cNvPr id="14" name="Picture 4" descr="Ma_55M_4x_10">
            <a:extLst>
              <a:ext uri="{FF2B5EF4-FFF2-40B4-BE49-F238E27FC236}">
                <a16:creationId xmlns:a16="http://schemas.microsoft.com/office/drawing/2014/main" xmlns="" id="{EFE44D04-ED06-4934-BC8F-73BF68C85B7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2978" y="1979327"/>
            <a:ext cx="4124960" cy="2452824"/>
          </a:xfrm>
          <a:prstGeom prst="rect">
            <a:avLst/>
          </a:prstGeom>
          <a:noFill/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997DCE3-68ED-4113-A797-D01C8F829E6C}"/>
              </a:ext>
            </a:extLst>
          </p:cNvPr>
          <p:cNvSpPr/>
          <p:nvPr/>
        </p:nvSpPr>
        <p:spPr>
          <a:xfrm>
            <a:off x="6073621" y="4653136"/>
            <a:ext cx="4124961" cy="755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29.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 histológico de testículos en estado 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Desovado. (40x) Tinción H&amp;E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42975" algn="l"/>
              </a:tabLs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(Castro, 2011).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4E45644-6617-4F06-8EAE-4169FE36C9B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2275" y="708808"/>
            <a:ext cx="7499602" cy="460246"/>
          </a:xfrm>
        </p:spPr>
        <p:txBody>
          <a:bodyPr>
            <a:normAutofit/>
          </a:bodyPr>
          <a:lstStyle/>
          <a:p>
            <a:r>
              <a:rPr lang="es-EC" sz="20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HISTOLOGÍA DE TEJIDOS GONADALES DE 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</a:t>
            </a:r>
            <a:endParaRPr lang="es-EC" sz="20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807453" y="1628800"/>
                <a:ext cx="6864424" cy="3307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Índice gonadosomático: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IGS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Peso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ovarios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s-EC" sz="16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gr</m:t>
                              </m:r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Peso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hembra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s-EC" sz="16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gr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s-EC" sz="1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peso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ovarios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s-EC" sz="16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gr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s-EC" sz="16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EC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C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Fecundidad Absoluta: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Fa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mero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total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de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ovocitos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en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los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ovarios</m:t>
                      </m:r>
                    </m:oMath>
                  </m:oMathPara>
                </a14:m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EC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C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Fecundidad relativa: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Fr</m:t>
                      </m:r>
                      <m:r>
                        <m:rPr>
                          <m:nor/>
                        </m:rPr>
                        <a:rPr lang="es-EC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ú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mero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de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ovocitos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Masa</m:t>
                          </m:r>
                          <m:r>
                            <m:rPr>
                              <m:nor/>
                            </m:rPr>
                            <a:rPr lang="es-EC" sz="1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gonadal</m:t>
                          </m:r>
                          <m:r>
                            <m:rPr>
                              <m:nor/>
                            </m:rPr>
                            <a:rPr lang="es-EC" sz="1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C" sz="1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pez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gr</m:t>
                          </m:r>
                          <m:r>
                            <m:rPr>
                              <m:nor/>
                            </m:rPr>
                            <a:rPr lang="es-EC" sz="16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53" y="1628800"/>
                <a:ext cx="6864424" cy="3307572"/>
              </a:xfrm>
              <a:prstGeom prst="rect">
                <a:avLst/>
              </a:prstGeom>
              <a:blipFill rotWithShape="0">
                <a:blip r:embed="rId3"/>
                <a:stretch>
                  <a:fillRect l="-710" t="-92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1" name="Picture 3" descr="69554374_1325827020929165_468044623722315776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30019" r="5910" b="7300"/>
          <a:stretch>
            <a:fillRect/>
          </a:stretch>
        </p:blipFill>
        <p:spPr bwMode="auto">
          <a:xfrm>
            <a:off x="7671877" y="1461259"/>
            <a:ext cx="3096344" cy="36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ángulo 1">
            <a:extLst>
              <a:ext uri="{FF2B5EF4-FFF2-40B4-BE49-F238E27FC236}">
                <a16:creationId xmlns:a16="http://schemas.microsoft.com/office/drawing/2014/main" xmlns="" id="{0F293707-A3A3-4E74-B6D0-457073B7A03C}"/>
              </a:ext>
            </a:extLst>
          </p:cNvPr>
          <p:cNvSpPr/>
          <p:nvPr/>
        </p:nvSpPr>
        <p:spPr>
          <a:xfrm>
            <a:off x="7969990" y="5095711"/>
            <a:ext cx="251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30.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Placas histológicas</a:t>
            </a:r>
            <a:endParaRPr lang="es-EC" sz="10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CuadroTexto 3"/>
          <p:cNvSpPr txBox="1">
            <a:spLocks noChangeArrowheads="1"/>
          </p:cNvSpPr>
          <p:nvPr/>
        </p:nvSpPr>
        <p:spPr bwMode="auto">
          <a:xfrm>
            <a:off x="429703" y="835952"/>
            <a:ext cx="3621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DISEÑO EXPERIMENTAL</a:t>
            </a:r>
          </a:p>
        </p:txBody>
      </p:sp>
      <p:sp>
        <p:nvSpPr>
          <p:cNvPr id="37" name="Título 1"/>
          <p:cNvSpPr>
            <a:spLocks noGrp="1"/>
          </p:cNvSpPr>
          <p:nvPr>
            <p:ph type="title"/>
          </p:nvPr>
        </p:nvSpPr>
        <p:spPr>
          <a:xfrm>
            <a:off x="4050790" y="578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grpSp>
        <p:nvGrpSpPr>
          <p:cNvPr id="38" name="Grupo 37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39" name="Rectángulo redondeado 38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40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18" name="Picture 2" descr="Resultado de imagen de INFOSTAT&quot;">
            <a:extLst>
              <a:ext uri="{FF2B5EF4-FFF2-40B4-BE49-F238E27FC236}">
                <a16:creationId xmlns:a16="http://schemas.microsoft.com/office/drawing/2014/main" xmlns="" id="{B70D9981-0355-4F5E-A550-F8C44FD3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00" y="1761987"/>
            <a:ext cx="1829922" cy="10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7AAE9CEF-74BC-40DF-BA10-D595A1A44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95320"/>
              </p:ext>
            </p:extLst>
          </p:nvPr>
        </p:nvGraphicFramePr>
        <p:xfrm>
          <a:off x="334505" y="2172092"/>
          <a:ext cx="5789930" cy="1265555"/>
        </p:xfrm>
        <a:graphic>
          <a:graphicData uri="http://schemas.openxmlformats.org/drawingml/2006/table">
            <a:tbl>
              <a:tblPr firstRow="1" firstCol="1" bandRow="1"/>
              <a:tblGrid>
                <a:gridCol w="2030095">
                  <a:extLst>
                    <a:ext uri="{9D8B030D-6E8A-4147-A177-3AD203B41FA5}">
                      <a16:colId xmlns:a16="http://schemas.microsoft.com/office/drawing/2014/main" xmlns="" val="2982993892"/>
                    </a:ext>
                  </a:extLst>
                </a:gridCol>
                <a:gridCol w="1524635">
                  <a:extLst>
                    <a:ext uri="{9D8B030D-6E8A-4147-A177-3AD203B41FA5}">
                      <a16:colId xmlns:a16="http://schemas.microsoft.com/office/drawing/2014/main" xmlns="" val="922367303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xmlns="" val="3456186392"/>
                    </a:ext>
                  </a:extLst>
                </a:gridCol>
              </a:tblGrid>
              <a:tr h="213995"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2095" indent="25209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Códigos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209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Concentración (</a:t>
                      </a: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UI/Kg</a:t>
                      </a: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2157179"/>
                  </a:ext>
                </a:extLst>
              </a:tr>
              <a:tr h="96520"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T0.1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SF1H1- SF1M1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9338377"/>
                  </a:ext>
                </a:extLst>
              </a:tr>
              <a:tr h="96520"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T0.2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SF1H2- SF1M2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421488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T0.3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SF1H3- SF1M3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6623632"/>
                  </a:ext>
                </a:extLst>
              </a:tr>
              <a:tr h="96520"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T01.1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G1H1- G1M1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5732408"/>
                  </a:ext>
                </a:extLst>
              </a:tr>
              <a:tr h="96520"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T01.2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G1H2- G1M2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6455879"/>
                  </a:ext>
                </a:extLst>
              </a:tr>
              <a:tr h="96520"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T01.3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G1H3- G1M3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2095" indent="2520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5563162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D5C5269-7A59-4543-B3F0-AA50CA696BF2}"/>
              </a:ext>
            </a:extLst>
          </p:cNvPr>
          <p:cNvSpPr/>
          <p:nvPr/>
        </p:nvSpPr>
        <p:spPr>
          <a:xfrm>
            <a:off x="558174" y="1456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 Tratamientos aplicados a Cichlasoma festae</a:t>
            </a:r>
            <a:endParaRPr lang="es-EC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xmlns="" id="{445583CA-3751-43FC-8483-05C4C776336D}"/>
                  </a:ext>
                </a:extLst>
              </p:cNvPr>
              <p:cNvSpPr/>
              <p:nvPr/>
            </p:nvSpPr>
            <p:spPr>
              <a:xfrm>
                <a:off x="373505" y="4289479"/>
                <a:ext cx="1970860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445583CA-3751-43FC-8483-05C4C7763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05" y="4289479"/>
                <a:ext cx="1970860" cy="391646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253A7E-C319-409C-910D-6C3FF6C3B700}"/>
              </a:ext>
            </a:extLst>
          </p:cNvPr>
          <p:cNvSpPr/>
          <p:nvPr/>
        </p:nvSpPr>
        <p:spPr>
          <a:xfrm>
            <a:off x="2313257" y="3555770"/>
            <a:ext cx="4086604" cy="2223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Dónde:</a:t>
            </a:r>
          </a:p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μ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=Media poblacional</a:t>
            </a:r>
          </a:p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s-EC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=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Efecto del i-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ésima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dosis</a:t>
            </a:r>
          </a:p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EC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ij</a:t>
            </a:r>
            <a:r>
              <a:rPr lang="es-EC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=Error experimental</a:t>
            </a:r>
            <a:endParaRPr lang="es-EC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451D5691-2015-4C7A-9403-8FEF7A8FE8F2}"/>
              </a:ext>
            </a:extLst>
          </p:cNvPr>
          <p:cNvSpPr/>
          <p:nvPr/>
        </p:nvSpPr>
        <p:spPr>
          <a:xfrm>
            <a:off x="373505" y="3761855"/>
            <a:ext cx="2142910" cy="36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Modelo matemático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xmlns="" id="{32952EAB-5C4D-40D1-B05A-9FFD0812C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667053"/>
              </p:ext>
            </p:extLst>
          </p:nvPr>
        </p:nvGraphicFramePr>
        <p:xfrm>
          <a:off x="6882508" y="1317390"/>
          <a:ext cx="2744604" cy="1713306"/>
        </p:xfrm>
        <a:graphic>
          <a:graphicData uri="http://schemas.openxmlformats.org/drawingml/2006/table">
            <a:tbl>
              <a:tblPr firstRow="1" firstCol="1" bandRow="1"/>
              <a:tblGrid>
                <a:gridCol w="1372302">
                  <a:extLst>
                    <a:ext uri="{9D8B030D-6E8A-4147-A177-3AD203B41FA5}">
                      <a16:colId xmlns:a16="http://schemas.microsoft.com/office/drawing/2014/main" xmlns="" val="3584950725"/>
                    </a:ext>
                  </a:extLst>
                </a:gridCol>
                <a:gridCol w="1372302">
                  <a:extLst>
                    <a:ext uri="{9D8B030D-6E8A-4147-A177-3AD203B41FA5}">
                      <a16:colId xmlns:a16="http://schemas.microsoft.com/office/drawing/2014/main" xmlns="" val="3796977883"/>
                    </a:ext>
                  </a:extLst>
                </a:gridCol>
              </a:tblGrid>
              <a:tr h="571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T0.3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T1.2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1444992"/>
                  </a:ext>
                </a:extLst>
              </a:tr>
              <a:tr h="571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T1.1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T0.2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5870328"/>
                  </a:ext>
                </a:extLst>
              </a:tr>
              <a:tr h="571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T1.3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T0.1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8603132"/>
                  </a:ext>
                </a:extLst>
              </a:tr>
            </a:tbl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A1B3F6F4-9750-45D4-A632-E9DB1FE7461E}"/>
              </a:ext>
            </a:extLst>
          </p:cNvPr>
          <p:cNvSpPr/>
          <p:nvPr/>
        </p:nvSpPr>
        <p:spPr>
          <a:xfrm>
            <a:off x="6945318" y="3173215"/>
            <a:ext cx="2712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31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Croquis experimental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FF797EB-30D1-4E6D-AE6E-35301EC935DE}"/>
              </a:ext>
            </a:extLst>
          </p:cNvPr>
          <p:cNvSpPr/>
          <p:nvPr/>
        </p:nvSpPr>
        <p:spPr>
          <a:xfrm>
            <a:off x="5976664" y="43579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Medidas de resumen, coeficiente de variación,  graficas (en barras y de dispersión).</a:t>
            </a:r>
            <a:endParaRPr lang="es-EC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975E4FE-B5A1-4389-BEF4-CDB6D56FEA86}"/>
              </a:ext>
            </a:extLst>
          </p:cNvPr>
          <p:cNvSpPr/>
          <p:nvPr/>
        </p:nvSpPr>
        <p:spPr>
          <a:xfrm>
            <a:off x="6764747" y="749231"/>
            <a:ext cx="289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ANÁLISIS ESTADÍSTICO</a:t>
            </a:r>
            <a:endParaRPr lang="es-EC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BD4B77E-E5A5-489B-B926-932064782863}"/>
              </a:ext>
            </a:extLst>
          </p:cNvPr>
          <p:cNvSpPr/>
          <p:nvPr/>
        </p:nvSpPr>
        <p:spPr>
          <a:xfrm>
            <a:off x="7087465" y="4045487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ANÁLISIS FUNCIONAL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6777642-C482-4021-9CD7-591845E4B6BB}"/>
              </a:ext>
            </a:extLst>
          </p:cNvPr>
          <p:cNvSpPr/>
          <p:nvPr/>
        </p:nvSpPr>
        <p:spPr>
          <a:xfrm>
            <a:off x="5923113" y="5038558"/>
            <a:ext cx="2995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ANOVA (análisis de varianza)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7D3FCA6-815B-4510-95F5-6AA4EED9BC58}"/>
              </a:ext>
            </a:extLst>
          </p:cNvPr>
          <p:cNvSpPr/>
          <p:nvPr/>
        </p:nvSpPr>
        <p:spPr>
          <a:xfrm>
            <a:off x="5923113" y="5423811"/>
            <a:ext cx="567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Shapiro wilks (Normalidad y Levene (Homocedasticidad))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11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19336" y="671276"/>
            <a:ext cx="3511283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TEMPERATURA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18" name="Rectángulo redondeado 17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1887799-959F-4B6C-B815-9B589320FBF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9376" y="1124744"/>
            <a:ext cx="4660304" cy="245553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C97216F-D50A-4228-898D-26AFF4716CFC}"/>
              </a:ext>
            </a:extLst>
          </p:cNvPr>
          <p:cNvSpPr/>
          <p:nvPr/>
        </p:nvSpPr>
        <p:spPr>
          <a:xfrm>
            <a:off x="479376" y="3648838"/>
            <a:ext cx="48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32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Temperatura ambiental del Invernadero del IASA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18DCF6A-63D7-47A9-B15B-3954B0ED3C3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070128"/>
            <a:ext cx="5532120" cy="270198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C91B903-2C9D-410B-9ECC-A2043CF52391}"/>
              </a:ext>
            </a:extLst>
          </p:cNvPr>
          <p:cNvSpPr/>
          <p:nvPr/>
        </p:nvSpPr>
        <p:spPr>
          <a:xfrm>
            <a:off x="6635264" y="3772110"/>
            <a:ext cx="4067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33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Temperatura del agua tanque E1 y E2 RAS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0CBB44F-026A-4C73-A691-9B59E7A0AA8E}"/>
              </a:ext>
            </a:extLst>
          </p:cNvPr>
          <p:cNvSpPr/>
          <p:nvPr/>
        </p:nvSpPr>
        <p:spPr>
          <a:xfrm>
            <a:off x="5989782" y="449657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Según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Manzon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(2017) menciona que se obtuvo una adaptabilidad adecuada de 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Oreochromis 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aureus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 un rango de temperatura de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20 ± 5ºC, ya que la temperatura ideal para su desarrollo fluctúa entre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 y 35ºC.</a:t>
            </a:r>
            <a:endParaRPr lang="es-EC" sz="1600" dirty="0"/>
          </a:p>
        </p:txBody>
      </p:sp>
      <p:sp>
        <p:nvSpPr>
          <p:cNvPr id="5" name="Rectángulo 4"/>
          <p:cNvSpPr/>
          <p:nvPr/>
        </p:nvSpPr>
        <p:spPr>
          <a:xfrm>
            <a:off x="108805" y="4301548"/>
            <a:ext cx="5771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Sangucho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(2015), la temperatura promedio ambiente dentro del invernadero fue de 26,2°C ± 1,42, como la temperatura mínima de 20°C y la temperatura máxima de 38°C. </a:t>
            </a:r>
          </a:p>
          <a:p>
            <a:pPr algn="just"/>
            <a:endParaRPr lang="es-EC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Andrade (2018), presenta una temperatura máxima de 42°C, temperatura media de 28°C± 1,2 y una temperatura mínima de 24°C.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5758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91344" y="940860"/>
            <a:ext cx="4032448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O2 DISPONIBLE Y pH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18" name="Rectángulo redondeado 17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76A833B-F7DD-4A7A-A811-8D515F5D66B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6055" y="1408105"/>
            <a:ext cx="5174951" cy="25342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6882DAF-6CDA-4DC3-981D-6B89E8296ED8}"/>
              </a:ext>
            </a:extLst>
          </p:cNvPr>
          <p:cNvSpPr/>
          <p:nvPr/>
        </p:nvSpPr>
        <p:spPr>
          <a:xfrm>
            <a:off x="1067168" y="4065787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34.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Oxígeno disponible del tanque E1 y E2 (RAS)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D20BC62-268A-496F-80D6-EC76234D341B}"/>
              </a:ext>
            </a:extLst>
          </p:cNvPr>
          <p:cNvSpPr/>
          <p:nvPr/>
        </p:nvSpPr>
        <p:spPr>
          <a:xfrm>
            <a:off x="407368" y="47222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Seginer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(2012) menciona que en el sistema de recirculación el oxígeno óptimo para el correcto desarrollo de los peces se encuentra en un rango de 5,6 a 7,8mg/l</a:t>
            </a:r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73823C7-21E6-46DB-8049-B4BF2CD2DDE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101114" y="1844824"/>
            <a:ext cx="5174951" cy="193602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37DF2E3C-A4A2-423D-9B28-35815A4AC0FE}"/>
              </a:ext>
            </a:extLst>
          </p:cNvPr>
          <p:cNvSpPr/>
          <p:nvPr/>
        </p:nvSpPr>
        <p:spPr>
          <a:xfrm>
            <a:off x="7130309" y="4086330"/>
            <a:ext cx="3116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35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del tanque E1 y E2 (RAS)</a:t>
            </a:r>
            <a:endParaRPr lang="es-EC" sz="1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6492A7D-427C-4468-AA84-34664CA35FF5}"/>
              </a:ext>
            </a:extLst>
          </p:cNvPr>
          <p:cNvSpPr/>
          <p:nvPr/>
        </p:nvSpPr>
        <p:spPr>
          <a:xfrm>
            <a:off x="6744482" y="4722274"/>
            <a:ext cx="4633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Sedano, et al. (2016) dice que el pH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adecuado para una buena calidad de agua se encuentra entre 5 y 9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529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6" name="CuadroTexto 15"/>
          <p:cNvSpPr txBox="1"/>
          <p:nvPr/>
        </p:nvSpPr>
        <p:spPr>
          <a:xfrm>
            <a:off x="191344" y="940860"/>
            <a:ext cx="4680520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CURVA DE NITRIFICACIÓN</a:t>
            </a:r>
          </a:p>
        </p:txBody>
      </p:sp>
      <p:pic>
        <p:nvPicPr>
          <p:cNvPr id="7" name="6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695400" y="1628800"/>
            <a:ext cx="5904656" cy="345638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37DF2E3C-A4A2-423D-9B28-35815A4AC0FE}"/>
              </a:ext>
            </a:extLst>
          </p:cNvPr>
          <p:cNvSpPr/>
          <p:nvPr/>
        </p:nvSpPr>
        <p:spPr>
          <a:xfrm>
            <a:off x="839416" y="5040807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36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Comportamiento ambiental del NH3+NH4 y su transformación en el tiempo a NO2 Y NO3 mediante procesos oxidativos y acción bacteriana </a:t>
            </a:r>
            <a:r>
              <a:rPr lang="es-EC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960096" y="1916832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Sedano, et al. (2016)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nitrato hasta 300 ppm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nitrito y amonio hasta de 0,5 ppm. 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(2012) valores óptimos en un sistema de recirculación se encuentra para el nitrito en 0.47 ± 0.29 y de nitrato 73.01 ± 38.15. </a:t>
            </a:r>
          </a:p>
        </p:txBody>
      </p:sp>
    </p:spTree>
    <p:extLst>
      <p:ext uri="{BB962C8B-B14F-4D97-AF65-F5344CB8AC3E}">
        <p14:creationId xmlns:p14="http://schemas.microsoft.com/office/powerpoint/2010/main" val="23698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29" name="Rectángulo redondeado 28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30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1 Título">
            <a:extLst>
              <a:ext uri="{FF2B5EF4-FFF2-40B4-BE49-F238E27FC236}">
                <a16:creationId xmlns:a16="http://schemas.microsoft.com/office/drawing/2014/main" xmlns="" id="{CB844F13-671F-4EFC-84FD-7083964A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E88C717D-6882-4FD6-AC62-49BD74595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59973"/>
              </p:ext>
            </p:extLst>
          </p:nvPr>
        </p:nvGraphicFramePr>
        <p:xfrm>
          <a:off x="284105" y="2012202"/>
          <a:ext cx="5017159" cy="1632821"/>
        </p:xfrm>
        <a:graphic>
          <a:graphicData uri="http://schemas.openxmlformats.org/drawingml/2006/table">
            <a:tbl>
              <a:tblPr firstRow="1" firstCol="1" bandRow="1"/>
              <a:tblGrid>
                <a:gridCol w="1159587">
                  <a:extLst>
                    <a:ext uri="{9D8B030D-6E8A-4147-A177-3AD203B41FA5}">
                      <a16:colId xmlns:a16="http://schemas.microsoft.com/office/drawing/2014/main" xmlns="" val="1561275138"/>
                    </a:ext>
                  </a:extLst>
                </a:gridCol>
                <a:gridCol w="934487">
                  <a:extLst>
                    <a:ext uri="{9D8B030D-6E8A-4147-A177-3AD203B41FA5}">
                      <a16:colId xmlns:a16="http://schemas.microsoft.com/office/drawing/2014/main" xmlns="" val="1462217334"/>
                    </a:ext>
                  </a:extLst>
                </a:gridCol>
                <a:gridCol w="768556">
                  <a:extLst>
                    <a:ext uri="{9D8B030D-6E8A-4147-A177-3AD203B41FA5}">
                      <a16:colId xmlns:a16="http://schemas.microsoft.com/office/drawing/2014/main" xmlns="" val="3510610746"/>
                    </a:ext>
                  </a:extLst>
                </a:gridCol>
                <a:gridCol w="798784">
                  <a:extLst>
                    <a:ext uri="{9D8B030D-6E8A-4147-A177-3AD203B41FA5}">
                      <a16:colId xmlns:a16="http://schemas.microsoft.com/office/drawing/2014/main" xmlns="" val="2433917305"/>
                    </a:ext>
                  </a:extLst>
                </a:gridCol>
                <a:gridCol w="798784">
                  <a:extLst>
                    <a:ext uri="{9D8B030D-6E8A-4147-A177-3AD203B41FA5}">
                      <a16:colId xmlns:a16="http://schemas.microsoft.com/office/drawing/2014/main" xmlns="" val="3642580352"/>
                    </a:ext>
                  </a:extLst>
                </a:gridCol>
                <a:gridCol w="556961">
                  <a:extLst>
                    <a:ext uri="{9D8B030D-6E8A-4147-A177-3AD203B41FA5}">
                      <a16:colId xmlns:a16="http://schemas.microsoft.com/office/drawing/2014/main" xmlns="" val="3785715077"/>
                    </a:ext>
                  </a:extLst>
                </a:gridCol>
              </a:tblGrid>
              <a:tr h="2072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Bacterias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1617327"/>
                  </a:ext>
                </a:extLst>
              </a:tr>
              <a:tr h="2072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MacConkey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Chapman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Cetrimida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1043265"/>
                  </a:ext>
                </a:extLst>
              </a:tr>
              <a:tr h="2072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Proteus sp.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6893571"/>
                  </a:ext>
                </a:extLst>
              </a:tr>
              <a:tr h="2072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Enterobacter sp.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4773229"/>
                  </a:ext>
                </a:extLst>
              </a:tr>
              <a:tr h="2072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Escherichia coli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5898242"/>
                  </a:ext>
                </a:extLst>
              </a:tr>
              <a:tr h="389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sp.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2748917"/>
                  </a:ext>
                </a:extLst>
              </a:tr>
              <a:tr h="2072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sp.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5296671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AAE1659-F385-46CF-8119-CCD356418F66}"/>
              </a:ext>
            </a:extLst>
          </p:cNvPr>
          <p:cNvSpPr/>
          <p:nvPr/>
        </p:nvSpPr>
        <p:spPr>
          <a:xfrm>
            <a:off x="181703" y="122984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Predominancia bacteriana en el sistema de recirculación</a:t>
            </a:r>
            <a:endParaRPr lang="es-EC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95177B6B-351B-425F-BFA4-8F39FC0576A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96619" y="1458909"/>
            <a:ext cx="5017159" cy="291145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77C7803-98E7-46BD-B9F0-CC6B33579439}"/>
              </a:ext>
            </a:extLst>
          </p:cNvPr>
          <p:cNvSpPr/>
          <p:nvPr/>
        </p:nvSpPr>
        <p:spPr>
          <a:xfrm>
            <a:off x="6277703" y="4599429"/>
            <a:ext cx="4591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37.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Bacterias presentes en el sistema de recirculación (RAS).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a)Enterobacter </a:t>
            </a:r>
            <a:r>
              <a:rPr lang="en-US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b) Proteus </a:t>
            </a:r>
            <a:r>
              <a:rPr lang="en-US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c) Bacillus sp.</a:t>
            </a:r>
            <a:endParaRPr lang="es-EC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95400" y="3821310"/>
            <a:ext cx="3676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Según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Wold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(2014)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determinaron que en el sistema de recirculación (RAS) se desarrolla y mantiene una comunidad microbiana más diversa y estable en comparación con el flujo tradicional.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86288E70-27FE-4BEB-B034-E1D59741B738}"/>
              </a:ext>
            </a:extLst>
          </p:cNvPr>
          <p:cNvSpPr txBox="1"/>
          <p:nvPr/>
        </p:nvSpPr>
        <p:spPr>
          <a:xfrm>
            <a:off x="179430" y="807771"/>
            <a:ext cx="3511283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CALIDAD DE AGUA</a:t>
            </a:r>
          </a:p>
        </p:txBody>
      </p:sp>
    </p:spTree>
    <p:extLst>
      <p:ext uri="{BB962C8B-B14F-4D97-AF65-F5344CB8AC3E}">
        <p14:creationId xmlns:p14="http://schemas.microsoft.com/office/powerpoint/2010/main" val="8754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91344" y="713940"/>
            <a:ext cx="4752528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MORFOMÉTRICOS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18" name="Rectángulo redondeado 17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75027FA9-DBCC-48DD-882A-23707F90C611}"/>
              </a:ext>
            </a:extLst>
          </p:cNvPr>
          <p:cNvSpPr/>
          <p:nvPr/>
        </p:nvSpPr>
        <p:spPr>
          <a:xfrm>
            <a:off x="264903" y="1069970"/>
            <a:ext cx="7008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Masa corporal de los peces de Cichlasoma festae durante la maduración gonadal</a:t>
            </a:r>
            <a:endParaRPr lang="es-EC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977CC0F7-5FC8-4BCC-BABD-8FD2CA9BF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934171"/>
              </p:ext>
            </p:extLst>
          </p:nvPr>
        </p:nvGraphicFramePr>
        <p:xfrm>
          <a:off x="953272" y="1840010"/>
          <a:ext cx="5239198" cy="4284539"/>
        </p:xfrm>
        <a:graphic>
          <a:graphicData uri="http://schemas.openxmlformats.org/drawingml/2006/table">
            <a:tbl>
              <a:tblPr firstRow="1" firstCol="1" bandRow="1"/>
              <a:tblGrid>
                <a:gridCol w="719901">
                  <a:extLst>
                    <a:ext uri="{9D8B030D-6E8A-4147-A177-3AD203B41FA5}">
                      <a16:colId xmlns:a16="http://schemas.microsoft.com/office/drawing/2014/main" xmlns="" val="770613468"/>
                    </a:ext>
                  </a:extLst>
                </a:gridCol>
                <a:gridCol w="681407">
                  <a:extLst>
                    <a:ext uri="{9D8B030D-6E8A-4147-A177-3AD203B41FA5}">
                      <a16:colId xmlns:a16="http://schemas.microsoft.com/office/drawing/2014/main" xmlns="" val="2920007471"/>
                    </a:ext>
                  </a:extLst>
                </a:gridCol>
                <a:gridCol w="746238">
                  <a:extLst>
                    <a:ext uri="{9D8B030D-6E8A-4147-A177-3AD203B41FA5}">
                      <a16:colId xmlns:a16="http://schemas.microsoft.com/office/drawing/2014/main" xmlns="" val="3009851834"/>
                    </a:ext>
                  </a:extLst>
                </a:gridCol>
                <a:gridCol w="761770">
                  <a:extLst>
                    <a:ext uri="{9D8B030D-6E8A-4147-A177-3AD203B41FA5}">
                      <a16:colId xmlns:a16="http://schemas.microsoft.com/office/drawing/2014/main" xmlns="" val="3431701061"/>
                    </a:ext>
                  </a:extLst>
                </a:gridCol>
                <a:gridCol w="761770">
                  <a:extLst>
                    <a:ext uri="{9D8B030D-6E8A-4147-A177-3AD203B41FA5}">
                      <a16:colId xmlns:a16="http://schemas.microsoft.com/office/drawing/2014/main" xmlns="" val="334640688"/>
                    </a:ext>
                  </a:extLst>
                </a:gridCol>
                <a:gridCol w="761770">
                  <a:extLst>
                    <a:ext uri="{9D8B030D-6E8A-4147-A177-3AD203B41FA5}">
                      <a16:colId xmlns:a16="http://schemas.microsoft.com/office/drawing/2014/main" xmlns="" val="558395153"/>
                    </a:ext>
                  </a:extLst>
                </a:gridCol>
                <a:gridCol w="806342">
                  <a:extLst>
                    <a:ext uri="{9D8B030D-6E8A-4147-A177-3AD203B41FA5}">
                      <a16:colId xmlns:a16="http://schemas.microsoft.com/office/drawing/2014/main" xmlns="" val="2940374099"/>
                    </a:ext>
                  </a:extLst>
                </a:gridCol>
              </a:tblGrid>
              <a:tr h="20407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9325337"/>
                  </a:ext>
                </a:extLst>
              </a:tr>
              <a:tr h="3883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Peces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corporal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corporal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corporal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corporal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Ganancia de peso (g)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6718220"/>
                  </a:ext>
                </a:extLst>
              </a:tr>
              <a:tr h="6042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inicial (g)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9/7/2019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1ra extracción (g)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16/7/2019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2da extracción (g)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24/7/2019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3ra extracción (g)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31/7/2019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7080911"/>
                  </a:ext>
                </a:extLst>
              </a:tr>
              <a:tr h="2040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5294153"/>
                  </a:ext>
                </a:extLst>
              </a:tr>
              <a:tr h="2040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M1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2216718"/>
                  </a:ext>
                </a:extLst>
              </a:tr>
              <a:tr h="2040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2862433"/>
                  </a:ext>
                </a:extLst>
              </a:tr>
              <a:tr h="2040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M2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1077965"/>
                  </a:ext>
                </a:extLst>
              </a:tr>
              <a:tr h="2040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1990763"/>
                  </a:ext>
                </a:extLst>
              </a:tr>
              <a:tr h="2040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M3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726512"/>
                  </a:ext>
                </a:extLst>
              </a:tr>
              <a:tr h="2040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159,5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7707455"/>
                  </a:ext>
                </a:extLst>
              </a:tr>
              <a:tr h="20407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Suero fisiológico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4009558"/>
                  </a:ext>
                </a:extLst>
              </a:tr>
              <a:tr h="2040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2108799"/>
                  </a:ext>
                </a:extLst>
              </a:tr>
              <a:tr h="2040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M4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6230553"/>
                  </a:ext>
                </a:extLst>
              </a:tr>
              <a:tr h="2040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0995299"/>
                  </a:ext>
                </a:extLst>
              </a:tr>
              <a:tr h="2040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M5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8225012"/>
                  </a:ext>
                </a:extLst>
              </a:tr>
              <a:tr h="2040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484746"/>
                  </a:ext>
                </a:extLst>
              </a:tr>
              <a:tr h="2040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M6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7388058"/>
                  </a:ext>
                </a:extLst>
              </a:tr>
              <a:tr h="2040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229,67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230,5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4140286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D649A20-C5D6-411A-9D25-08CB1E709502}"/>
              </a:ext>
            </a:extLst>
          </p:cNvPr>
          <p:cNvSpPr/>
          <p:nvPr/>
        </p:nvSpPr>
        <p:spPr>
          <a:xfrm>
            <a:off x="6470683" y="2869391"/>
            <a:ext cx="5187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Martillo (2019), Dietas balanceadas 50 % proteína, ganancia diaria de peso 1,39 g.</a:t>
            </a:r>
            <a:endParaRPr lang="es-EC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3C48ACF-2C8E-4B66-AFE6-0E6A6BBE928A}"/>
              </a:ext>
            </a:extLst>
          </p:cNvPr>
          <p:cNvSpPr/>
          <p:nvPr/>
        </p:nvSpPr>
        <p:spPr>
          <a:xfrm>
            <a:off x="6470683" y="4160311"/>
            <a:ext cx="5187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Sánchez (2006),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ganancia diaria de peso de 3,97± 0,66 g.</a:t>
            </a:r>
          </a:p>
        </p:txBody>
      </p:sp>
    </p:spTree>
    <p:extLst>
      <p:ext uri="{BB962C8B-B14F-4D97-AF65-F5344CB8AC3E}">
        <p14:creationId xmlns:p14="http://schemas.microsoft.com/office/powerpoint/2010/main" val="41929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91344" y="713940"/>
            <a:ext cx="4752528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PERFIL HORMONAL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18" name="Rectángulo redondeado 17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6694F32-61F1-4AB5-A6A1-6D86B4D46542}"/>
              </a:ext>
            </a:extLst>
          </p:cNvPr>
          <p:cNvSpPr/>
          <p:nvPr/>
        </p:nvSpPr>
        <p:spPr>
          <a:xfrm>
            <a:off x="247661" y="1196752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Estadística descriptiva de las concentraciones del estradiol circulante en hembras adultas Cichlasoma festae, bajo la acción de los tratamientos</a:t>
            </a:r>
            <a:endParaRPr lang="es-EC" sz="1400" i="1" dirty="0"/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34378"/>
              </p:ext>
            </p:extLst>
          </p:nvPr>
        </p:nvGraphicFramePr>
        <p:xfrm>
          <a:off x="6344657" y="3181843"/>
          <a:ext cx="5650230" cy="13557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6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GnRH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Suero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124,57 ± 50,14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449,28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estándar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Coeficiente de Variación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40,25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83,65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224,83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1029,09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1" name="Rectángulo 2">
            <a:extLst>
              <a:ext uri="{FF2B5EF4-FFF2-40B4-BE49-F238E27FC236}">
                <a16:creationId xmlns:a16="http://schemas.microsoft.com/office/drawing/2014/main" xmlns="" id="{96694F32-61F1-4AB5-A6A1-6D86B4D46542}"/>
              </a:ext>
            </a:extLst>
          </p:cNvPr>
          <p:cNvSpPr/>
          <p:nvPr/>
        </p:nvSpPr>
        <p:spPr>
          <a:xfrm>
            <a:off x="6096000" y="225169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Estadística descriptiva de las concentraciones del estradiol circulante en hembras adultas Cichlasoma festae, bajo la acción de los tratamientos</a:t>
            </a:r>
            <a:endParaRPr lang="es-EC" sz="1400" i="1" dirty="0"/>
          </a:p>
        </p:txBody>
      </p:sp>
      <p:sp>
        <p:nvSpPr>
          <p:cNvPr id="20" name="11 Rectángulo"/>
          <p:cNvSpPr/>
          <p:nvPr/>
        </p:nvSpPr>
        <p:spPr>
          <a:xfrm>
            <a:off x="1487488" y="4363868"/>
            <a:ext cx="1715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Davis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(2007)</a:t>
            </a:r>
          </a:p>
        </p:txBody>
      </p:sp>
      <p:cxnSp>
        <p:nvCxnSpPr>
          <p:cNvPr id="22" name="13 Conector recto de flecha"/>
          <p:cNvCxnSpPr>
            <a:stCxn id="20" idx="3"/>
            <a:endCxn id="23" idx="1"/>
          </p:cNvCxnSpPr>
          <p:nvPr/>
        </p:nvCxnSpPr>
        <p:spPr>
          <a:xfrm flipV="1">
            <a:off x="3203022" y="4528527"/>
            <a:ext cx="571928" cy="4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14 Rectángulo"/>
          <p:cNvSpPr/>
          <p:nvPr/>
        </p:nvSpPr>
        <p:spPr>
          <a:xfrm>
            <a:off x="3774950" y="4359250"/>
            <a:ext cx="15808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matriz biológica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87448" y="4839804"/>
            <a:ext cx="3968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Liberación de las hormonas de forma pulsátil. </a:t>
            </a:r>
          </a:p>
          <a:p>
            <a:pPr algn="just"/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Al contrario cuando se lo realiza de forma continua, la célula blanco se satura, los receptores cambian de señalización y se desensibilizan</a:t>
            </a:r>
            <a:endParaRPr lang="es-EC" sz="1600" dirty="0"/>
          </a:p>
        </p:txBody>
      </p:sp>
      <p:sp>
        <p:nvSpPr>
          <p:cNvPr id="25" name="16 Rectángulo"/>
          <p:cNvSpPr/>
          <p:nvPr/>
        </p:nvSpPr>
        <p:spPr>
          <a:xfrm>
            <a:off x="7320136" y="5137294"/>
            <a:ext cx="3382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célula regula su propio receptor para una respuesta dada</a:t>
            </a:r>
          </a:p>
        </p:txBody>
      </p:sp>
      <p:cxnSp>
        <p:nvCxnSpPr>
          <p:cNvPr id="26" name="13 Conector recto de flecha"/>
          <p:cNvCxnSpPr/>
          <p:nvPr/>
        </p:nvCxnSpPr>
        <p:spPr>
          <a:xfrm flipV="1">
            <a:off x="6032049" y="5423428"/>
            <a:ext cx="623224" cy="4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a 4">
            <a:extLst>
              <a:ext uri="{FF2B5EF4-FFF2-40B4-BE49-F238E27FC236}">
                <a16:creationId xmlns:a16="http://schemas.microsoft.com/office/drawing/2014/main" xmlns="" id="{594ED276-9EDB-40D4-AE34-9706C9B96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07756"/>
              </p:ext>
            </p:extLst>
          </p:nvPr>
        </p:nvGraphicFramePr>
        <p:xfrm>
          <a:off x="317729" y="2218455"/>
          <a:ext cx="5511317" cy="1543812"/>
        </p:xfrm>
        <a:graphic>
          <a:graphicData uri="http://schemas.openxmlformats.org/drawingml/2006/table">
            <a:tbl>
              <a:tblPr firstRow="1" firstCol="1" bandRow="1"/>
              <a:tblGrid>
                <a:gridCol w="944772">
                  <a:extLst>
                    <a:ext uri="{9D8B030D-6E8A-4147-A177-3AD203B41FA5}">
                      <a16:colId xmlns:a16="http://schemas.microsoft.com/office/drawing/2014/main" xmlns="" val="3415960300"/>
                    </a:ext>
                  </a:extLst>
                </a:gridCol>
                <a:gridCol w="1200405">
                  <a:extLst>
                    <a:ext uri="{9D8B030D-6E8A-4147-A177-3AD203B41FA5}">
                      <a16:colId xmlns:a16="http://schemas.microsoft.com/office/drawing/2014/main" xmlns="" val="3897702913"/>
                    </a:ext>
                  </a:extLst>
                </a:gridCol>
                <a:gridCol w="1206662">
                  <a:extLst>
                    <a:ext uri="{9D8B030D-6E8A-4147-A177-3AD203B41FA5}">
                      <a16:colId xmlns:a16="http://schemas.microsoft.com/office/drawing/2014/main" xmlns="" val="3613182738"/>
                    </a:ext>
                  </a:extLst>
                </a:gridCol>
                <a:gridCol w="1140519">
                  <a:extLst>
                    <a:ext uri="{9D8B030D-6E8A-4147-A177-3AD203B41FA5}">
                      <a16:colId xmlns:a16="http://schemas.microsoft.com/office/drawing/2014/main" xmlns="" val="4082259705"/>
                    </a:ext>
                  </a:extLst>
                </a:gridCol>
                <a:gridCol w="1018959">
                  <a:extLst>
                    <a:ext uri="{9D8B030D-6E8A-4147-A177-3AD203B41FA5}">
                      <a16:colId xmlns:a16="http://schemas.microsoft.com/office/drawing/2014/main" xmlns="" val="220340451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  H1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 H2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 H3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61663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95,76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91,80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103,33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96,96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02774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224,83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113,39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169,11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59562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118,29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118,29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8700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S.F H4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S.F H4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S.F H6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0191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105,98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922,03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83,65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370,55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66677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120,30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434,63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277,46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7003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1.029,09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1.029,09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1808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2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3">
            <a:extLst>
              <a:ext uri="{FF2B5EF4-FFF2-40B4-BE49-F238E27FC236}">
                <a16:creationId xmlns:a16="http://schemas.microsoft.com/office/drawing/2014/main" xmlns="" id="{7386F6F1-F797-4629-8DCB-321D3DCC2D4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0680" y="826404"/>
            <a:ext cx="5616624" cy="3456384"/>
          </a:xfrm>
          <a:prstGeom prst="rect">
            <a:avLst/>
          </a:prstGeom>
        </p:spPr>
      </p:pic>
      <p:pic>
        <p:nvPicPr>
          <p:cNvPr id="5" name="Imagen 19">
            <a:extLst>
              <a:ext uri="{FF2B5EF4-FFF2-40B4-BE49-F238E27FC236}">
                <a16:creationId xmlns:a16="http://schemas.microsoft.com/office/drawing/2014/main" xmlns="" id="{563E95C1-064D-4146-B717-4B64D716500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48861" y="764704"/>
            <a:ext cx="5375920" cy="3600400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xmlns="" id="{06CE5661-A0ED-4A4D-A301-A5CD5E6BFA71}"/>
              </a:ext>
            </a:extLst>
          </p:cNvPr>
          <p:cNvSpPr/>
          <p:nvPr/>
        </p:nvSpPr>
        <p:spPr>
          <a:xfrm>
            <a:off x="216602" y="43651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38.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Promedio ± desviación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tándar de las concentraciones </a:t>
            </a:r>
          </a:p>
          <a:p>
            <a:pPr algn="ctr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de estradiol (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/ml)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bajo el efecto de la GnRH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ángulo 6">
            <a:extLst>
              <a:ext uri="{FF2B5EF4-FFF2-40B4-BE49-F238E27FC236}">
                <a16:creationId xmlns:a16="http://schemas.microsoft.com/office/drawing/2014/main" xmlns="" id="{31C97E12-A96D-4A65-B08D-5692023A95A4}"/>
              </a:ext>
            </a:extLst>
          </p:cNvPr>
          <p:cNvSpPr/>
          <p:nvPr/>
        </p:nvSpPr>
        <p:spPr>
          <a:xfrm>
            <a:off x="6548861" y="4404058"/>
            <a:ext cx="5091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39.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Promedio ± desviación estándar de las concentraciones de estradiol (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/ml)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bajo el efecto del suero fisiológico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61934" y="5077674"/>
            <a:ext cx="2351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Tacon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 (2005)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días: 50–100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ml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pico en el día 12 : 250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ml,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días :160 a 220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264602" y="5325087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Biswas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al.(2005)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011065" y="5263532"/>
            <a:ext cx="20674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Tacon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 (2005</a:t>
            </a:r>
            <a:r>
              <a:rPr lang="es-EC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26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8077" y="-4818"/>
            <a:ext cx="5410944" cy="648072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1317536" y="1024998"/>
            <a:ext cx="163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Cíclidos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3269681" y="1024998"/>
            <a:ext cx="1939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especies</a:t>
            </a:r>
          </a:p>
        </p:txBody>
      </p:sp>
      <p:cxnSp>
        <p:nvCxnSpPr>
          <p:cNvPr id="31" name="30 Conector recto de flecha"/>
          <p:cNvCxnSpPr/>
          <p:nvPr/>
        </p:nvCxnSpPr>
        <p:spPr>
          <a:xfrm flipV="1">
            <a:off x="2603612" y="1255830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Rectángulo"/>
          <p:cNvSpPr/>
          <p:nvPr/>
        </p:nvSpPr>
        <p:spPr>
          <a:xfrm>
            <a:off x="5759928" y="1000587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de agua dulce </a:t>
            </a:r>
          </a:p>
        </p:txBody>
      </p:sp>
      <p:cxnSp>
        <p:nvCxnSpPr>
          <p:cNvPr id="34" name="33 Conector recto de flecha"/>
          <p:cNvCxnSpPr>
            <a:stCxn id="29" idx="3"/>
          </p:cNvCxnSpPr>
          <p:nvPr/>
        </p:nvCxnSpPr>
        <p:spPr>
          <a:xfrm flipV="1">
            <a:off x="5209636" y="1255830"/>
            <a:ext cx="550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Rectángulo"/>
          <p:cNvSpPr/>
          <p:nvPr/>
        </p:nvSpPr>
        <p:spPr>
          <a:xfrm>
            <a:off x="9615500" y="3932583"/>
            <a:ext cx="2139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carne </a:t>
            </a:r>
          </a:p>
        </p:txBody>
      </p:sp>
      <p:sp>
        <p:nvSpPr>
          <p:cNvPr id="12" name="31 Rectángulo"/>
          <p:cNvSpPr/>
          <p:nvPr/>
        </p:nvSpPr>
        <p:spPr>
          <a:xfrm>
            <a:off x="9495859" y="1024998"/>
            <a:ext cx="2433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Hábitat natural</a:t>
            </a:r>
          </a:p>
        </p:txBody>
      </p:sp>
      <p:sp>
        <p:nvSpPr>
          <p:cNvPr id="13" name="31 Rectángulo"/>
          <p:cNvSpPr/>
          <p:nvPr/>
        </p:nvSpPr>
        <p:spPr>
          <a:xfrm>
            <a:off x="9615500" y="1953556"/>
            <a:ext cx="2433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Cautiverio</a:t>
            </a:r>
          </a:p>
        </p:txBody>
      </p:sp>
      <p:cxnSp>
        <p:nvCxnSpPr>
          <p:cNvPr id="14" name="33 Conector recto de flecha"/>
          <p:cNvCxnSpPr/>
          <p:nvPr/>
        </p:nvCxnSpPr>
        <p:spPr>
          <a:xfrm>
            <a:off x="8878216" y="1240034"/>
            <a:ext cx="535739" cy="12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33 Conector recto de flecha"/>
          <p:cNvCxnSpPr/>
          <p:nvPr/>
        </p:nvCxnSpPr>
        <p:spPr>
          <a:xfrm>
            <a:off x="10511029" y="1449670"/>
            <a:ext cx="4571" cy="397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31 Rectángulo"/>
          <p:cNvSpPr/>
          <p:nvPr/>
        </p:nvSpPr>
        <p:spPr>
          <a:xfrm>
            <a:off x="9591238" y="2680764"/>
            <a:ext cx="2433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Importancia ornamental</a:t>
            </a:r>
          </a:p>
        </p:txBody>
      </p:sp>
      <p:sp>
        <p:nvSpPr>
          <p:cNvPr id="22" name="36 Rectángulo"/>
          <p:cNvSpPr/>
          <p:nvPr/>
        </p:nvSpPr>
        <p:spPr>
          <a:xfrm>
            <a:off x="9615500" y="4846293"/>
            <a:ext cx="2139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Conservación</a:t>
            </a:r>
          </a:p>
        </p:txBody>
      </p:sp>
      <p:cxnSp>
        <p:nvCxnSpPr>
          <p:cNvPr id="23" name="33 Conector recto de flecha"/>
          <p:cNvCxnSpPr>
            <a:cxnSpLocks/>
          </p:cNvCxnSpPr>
          <p:nvPr/>
        </p:nvCxnSpPr>
        <p:spPr>
          <a:xfrm>
            <a:off x="10511029" y="2415221"/>
            <a:ext cx="0" cy="365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33 Conector recto de flecha"/>
          <p:cNvCxnSpPr/>
          <p:nvPr/>
        </p:nvCxnSpPr>
        <p:spPr>
          <a:xfrm>
            <a:off x="10506458" y="3494799"/>
            <a:ext cx="4571" cy="397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33 Conector recto de flecha"/>
          <p:cNvCxnSpPr>
            <a:cxnSpLocks/>
          </p:cNvCxnSpPr>
          <p:nvPr/>
        </p:nvCxnSpPr>
        <p:spPr>
          <a:xfrm>
            <a:off x="10513314" y="4528489"/>
            <a:ext cx="0" cy="275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A2A8E2C-8219-4E53-83A0-3526901AA092}"/>
              </a:ext>
            </a:extLst>
          </p:cNvPr>
          <p:cNvSpPr/>
          <p:nvPr/>
        </p:nvSpPr>
        <p:spPr>
          <a:xfrm>
            <a:off x="2539629" y="5857413"/>
            <a:ext cx="4794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3.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del eje reproductivo en peces</a:t>
            </a:r>
            <a:endParaRPr lang="es-EC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F1F807C-F0BE-4B81-AF8E-A19102A03368}"/>
              </a:ext>
            </a:extLst>
          </p:cNvPr>
          <p:cNvSpPr/>
          <p:nvPr/>
        </p:nvSpPr>
        <p:spPr>
          <a:xfrm>
            <a:off x="9839385" y="5463670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(Carrillo, 2009)</a:t>
            </a:r>
            <a:endParaRPr lang="es-EC" dirty="0"/>
          </a:p>
        </p:txBody>
      </p:sp>
      <p:pic>
        <p:nvPicPr>
          <p:cNvPr id="26" name="2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0" y="1668184"/>
            <a:ext cx="8980441" cy="4164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4 Conector recto"/>
          <p:cNvCxnSpPr/>
          <p:nvPr/>
        </p:nvCxnSpPr>
        <p:spPr>
          <a:xfrm>
            <a:off x="1631504" y="452848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1631504" y="4528489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H="1">
            <a:off x="1599152" y="4528489"/>
            <a:ext cx="323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1487485" y="4666151"/>
            <a:ext cx="0" cy="289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1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71865" y="544663"/>
            <a:ext cx="4752528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PERFIL HORMONAL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18" name="Rectángulo redondeado 17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6694F32-61F1-4AB5-A6A1-6D86B4D46542}"/>
              </a:ext>
            </a:extLst>
          </p:cNvPr>
          <p:cNvSpPr/>
          <p:nvPr/>
        </p:nvSpPr>
        <p:spPr>
          <a:xfrm>
            <a:off x="171865" y="895224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7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Estadística descriptiva de las concentraciones de 11- ketotestosterona circulante en machos adultos Cichlasoma festae, bajo la acción de los tratamientos</a:t>
            </a:r>
          </a:p>
          <a:p>
            <a:endParaRPr lang="es-EC" sz="16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6CE5661-A0ED-4A4D-A301-A5CD5E6BFA71}"/>
              </a:ext>
            </a:extLst>
          </p:cNvPr>
          <p:cNvSpPr/>
          <p:nvPr/>
        </p:nvSpPr>
        <p:spPr>
          <a:xfrm>
            <a:off x="368660" y="570446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40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± desviación estándar de las concentraciones de 11-Ketotestosterona (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/ml) bajo el efecto de GnRH</a:t>
            </a:r>
            <a:endParaRPr lang="es-EC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s-EC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1C97E12-A96D-4A65-B08D-5692023A95A4}"/>
              </a:ext>
            </a:extLst>
          </p:cNvPr>
          <p:cNvSpPr/>
          <p:nvPr/>
        </p:nvSpPr>
        <p:spPr>
          <a:xfrm>
            <a:off x="6717412" y="3924923"/>
            <a:ext cx="5017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41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± desviación estándar de las concentraciones de 11-Ketotestosterona (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/m1)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bajo el efecto del suero fisiológico</a:t>
            </a:r>
            <a:endParaRPr lang="es-EC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s-EC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35BF83D5-E391-4F9D-87CA-2D5AB78756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60" y="1014763"/>
            <a:ext cx="5171086" cy="2762310"/>
          </a:xfrm>
          <a:prstGeom prst="rect">
            <a:avLst/>
          </a:prstGeom>
        </p:spPr>
      </p:pic>
      <p:pic>
        <p:nvPicPr>
          <p:cNvPr id="20" name="Imagen 20">
            <a:extLst>
              <a:ext uri="{FF2B5EF4-FFF2-40B4-BE49-F238E27FC236}">
                <a16:creationId xmlns:a16="http://schemas.microsoft.com/office/drawing/2014/main" xmlns="" id="{7CDAD973-9CB9-4571-919C-3A355CD67B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6" y="3340689"/>
            <a:ext cx="4839555" cy="241584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6377319" y="4548609"/>
            <a:ext cx="1537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Tacon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 (2005)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9182177" y="4588104"/>
            <a:ext cx="1386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Okuzawa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(2016)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399158" y="4869160"/>
            <a:ext cx="2128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día 6: 20-30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  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día 27: 25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/ml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9120336" y="4946104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afectó a los niveles plasmáticos de 11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ketotestosterona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1" name="Tabla 3">
            <a:extLst>
              <a:ext uri="{FF2B5EF4-FFF2-40B4-BE49-F238E27FC236}">
                <a16:creationId xmlns:a16="http://schemas.microsoft.com/office/drawing/2014/main" xmlns="" id="{B2DF7FDD-0110-47D9-8914-1F184D33B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442701"/>
              </p:ext>
            </p:extLst>
          </p:nvPr>
        </p:nvGraphicFramePr>
        <p:xfrm>
          <a:off x="365665" y="1624012"/>
          <a:ext cx="5272276" cy="1543812"/>
        </p:xfrm>
        <a:graphic>
          <a:graphicData uri="http://schemas.openxmlformats.org/drawingml/2006/table">
            <a:tbl>
              <a:tblPr firstRow="1" firstCol="1" bandRow="1"/>
              <a:tblGrid>
                <a:gridCol w="782317">
                  <a:extLst>
                    <a:ext uri="{9D8B030D-6E8A-4147-A177-3AD203B41FA5}">
                      <a16:colId xmlns:a16="http://schemas.microsoft.com/office/drawing/2014/main" xmlns="" val="1061689309"/>
                    </a:ext>
                  </a:extLst>
                </a:gridCol>
                <a:gridCol w="1175514">
                  <a:extLst>
                    <a:ext uri="{9D8B030D-6E8A-4147-A177-3AD203B41FA5}">
                      <a16:colId xmlns:a16="http://schemas.microsoft.com/office/drawing/2014/main" xmlns="" val="174788872"/>
                    </a:ext>
                  </a:extLst>
                </a:gridCol>
                <a:gridCol w="1253012">
                  <a:extLst>
                    <a:ext uri="{9D8B030D-6E8A-4147-A177-3AD203B41FA5}">
                      <a16:colId xmlns:a16="http://schemas.microsoft.com/office/drawing/2014/main" xmlns="" val="1481105586"/>
                    </a:ext>
                  </a:extLst>
                </a:gridCol>
                <a:gridCol w="1155936">
                  <a:extLst>
                    <a:ext uri="{9D8B030D-6E8A-4147-A177-3AD203B41FA5}">
                      <a16:colId xmlns:a16="http://schemas.microsoft.com/office/drawing/2014/main" xmlns="" val="114222144"/>
                    </a:ext>
                  </a:extLst>
                </a:gridCol>
                <a:gridCol w="905497">
                  <a:extLst>
                    <a:ext uri="{9D8B030D-6E8A-4147-A177-3AD203B41FA5}">
                      <a16:colId xmlns:a16="http://schemas.microsoft.com/office/drawing/2014/main" xmlns="" val="240316033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  M1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 M2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 M3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29387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483,31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211,37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247,43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314,04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4820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178,20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391,75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284,98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89157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293,48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293,48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13394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S.F M4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S.F M5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S.F M6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0810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14,14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166,88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247,43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142,82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28106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785,57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19,64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402,61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8073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289,65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289,65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4273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0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91344" y="713940"/>
            <a:ext cx="4752528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PARÁMETROS PRODUCTIVOS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18" name="Rectángulo redondeado 17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CFDEF47-2A97-42D6-8550-74F73CD9E8CA}"/>
              </a:ext>
            </a:extLst>
          </p:cNvPr>
          <p:cNvSpPr/>
          <p:nvPr/>
        </p:nvSpPr>
        <p:spPr>
          <a:xfrm>
            <a:off x="181703" y="112474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Índice gonadosomático de Cichlasoma festae durante su maduración gonadal en la Hacienda el Prado</a:t>
            </a:r>
            <a:endParaRPr lang="es-EC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C188ACE-257C-47CE-B20B-43DDF2590FEE}"/>
              </a:ext>
            </a:extLst>
          </p:cNvPr>
          <p:cNvSpPr/>
          <p:nvPr/>
        </p:nvSpPr>
        <p:spPr>
          <a:xfrm>
            <a:off x="6845354" y="965170"/>
            <a:ext cx="4648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Komolafe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(2007).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Oreochromis niloticus: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índice gonadosomático de 1.34 ± 0.01 % con valores entre 0.12 y 4.06 %. </a:t>
            </a:r>
            <a:endParaRPr lang="es-EC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981BA139-2278-4114-87F6-56033C9B2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31855" r="-3899" b="11632"/>
          <a:stretch/>
        </p:blipFill>
        <p:spPr>
          <a:xfrm>
            <a:off x="7361441" y="2974587"/>
            <a:ext cx="3969457" cy="248794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A0599C4-3D9D-4E4B-A792-B15B88F8DC69}"/>
              </a:ext>
            </a:extLst>
          </p:cNvPr>
          <p:cNvSpPr/>
          <p:nvPr/>
        </p:nvSpPr>
        <p:spPr>
          <a:xfrm>
            <a:off x="7361441" y="5527864"/>
            <a:ext cx="36647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42.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Obtención de gónadas de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Cichlasoma festae.</a:t>
            </a:r>
            <a:endParaRPr lang="es-EC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2A54EB96-53C3-452E-8D2D-63D97ED3B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451646"/>
              </p:ext>
            </p:extLst>
          </p:nvPr>
        </p:nvGraphicFramePr>
        <p:xfrm>
          <a:off x="329462" y="2125601"/>
          <a:ext cx="5959475" cy="3615690"/>
        </p:xfrm>
        <a:graphic>
          <a:graphicData uri="http://schemas.openxmlformats.org/drawingml/2006/table">
            <a:tbl>
              <a:tblPr firstRow="1" firstCol="1" bandRow="1"/>
              <a:tblGrid>
                <a:gridCol w="1191895">
                  <a:extLst>
                    <a:ext uri="{9D8B030D-6E8A-4147-A177-3AD203B41FA5}">
                      <a16:colId xmlns:a16="http://schemas.microsoft.com/office/drawing/2014/main" xmlns="" val="1059283376"/>
                    </a:ext>
                  </a:extLst>
                </a:gridCol>
                <a:gridCol w="1191895">
                  <a:extLst>
                    <a:ext uri="{9D8B030D-6E8A-4147-A177-3AD203B41FA5}">
                      <a16:colId xmlns:a16="http://schemas.microsoft.com/office/drawing/2014/main" xmlns="" val="1529094522"/>
                    </a:ext>
                  </a:extLst>
                </a:gridCol>
                <a:gridCol w="1191895">
                  <a:extLst>
                    <a:ext uri="{9D8B030D-6E8A-4147-A177-3AD203B41FA5}">
                      <a16:colId xmlns:a16="http://schemas.microsoft.com/office/drawing/2014/main" xmlns="" val="2340836536"/>
                    </a:ext>
                  </a:extLst>
                </a:gridCol>
                <a:gridCol w="1191895">
                  <a:extLst>
                    <a:ext uri="{9D8B030D-6E8A-4147-A177-3AD203B41FA5}">
                      <a16:colId xmlns:a16="http://schemas.microsoft.com/office/drawing/2014/main" xmlns="" val="2138455050"/>
                    </a:ext>
                  </a:extLst>
                </a:gridCol>
                <a:gridCol w="1191895">
                  <a:extLst>
                    <a:ext uri="{9D8B030D-6E8A-4147-A177-3AD203B41FA5}">
                      <a16:colId xmlns:a16="http://schemas.microsoft.com/office/drawing/2014/main" xmlns="" val="3494543377"/>
                    </a:ext>
                  </a:extLst>
                </a:gridCol>
              </a:tblGrid>
              <a:tr h="18478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5015384"/>
                  </a:ext>
                </a:extLst>
              </a:tr>
              <a:tr h="478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Peces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corporal(g)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gónada (g)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Índice gonadosomático (%)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6279363"/>
                  </a:ext>
                </a:extLst>
              </a:tr>
              <a:tr h="1936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0,768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3251305"/>
                  </a:ext>
                </a:extLst>
              </a:tr>
              <a:tr h="1936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M1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236658"/>
                  </a:ext>
                </a:extLst>
              </a:tr>
              <a:tr h="1936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0,418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0767953"/>
                  </a:ext>
                </a:extLst>
              </a:tr>
              <a:tr h="1936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M2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9108838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9480960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M3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3365697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 ± 116,34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0,69 ± 0,75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0,453 ± 0,30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6163779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Suero fisiológico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9025465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0,225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6701192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M4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2164791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3,301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5301930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M5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2572161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2664890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M6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5" marR="592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0460036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229,67 ± 94,66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1,52 ± 2,18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1,255 ± 1,77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0645472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2C034BE-DE70-461A-AFF2-2B80DCAF413F}"/>
              </a:ext>
            </a:extLst>
          </p:cNvPr>
          <p:cNvSpPr/>
          <p:nvPr/>
        </p:nvSpPr>
        <p:spPr>
          <a:xfrm>
            <a:off x="6904667" y="2131953"/>
            <a:ext cx="4375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Beltrán,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(2010),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índice gonadosomático de 2,2±0,7%.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91344" y="713940"/>
            <a:ext cx="4752528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PARÁMETROS PRODUCTIVOS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18" name="Rectángulo redondeado 17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1112579-23BE-4BAE-BA0B-6290E603D0FC}"/>
              </a:ext>
            </a:extLst>
          </p:cNvPr>
          <p:cNvSpPr/>
          <p:nvPr/>
        </p:nvSpPr>
        <p:spPr>
          <a:xfrm>
            <a:off x="335360" y="119088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Fecundidad absoluta y relativa de Cichlasoma festae</a:t>
            </a:r>
            <a:endParaRPr lang="es-EC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99F6BEB-3544-4C30-9FB5-E6FB65440F2D}"/>
              </a:ext>
            </a:extLst>
          </p:cNvPr>
          <p:cNvSpPr/>
          <p:nvPr/>
        </p:nvSpPr>
        <p:spPr>
          <a:xfrm>
            <a:off x="7766637" y="775381"/>
            <a:ext cx="4031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Komolafe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et al,  (2007) la fecundidad absoluta en 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Oreochromis </a:t>
            </a:r>
            <a:r>
              <a:rPr lang="es-EC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de 1 810 ovocitos, fecundidad relativa de 3.34 ± 0.11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9B875A7-5393-4799-A60D-B3DB6FA66D9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2" b="10072"/>
          <a:stretch/>
        </p:blipFill>
        <p:spPr bwMode="auto">
          <a:xfrm>
            <a:off x="8054150" y="2741180"/>
            <a:ext cx="3593471" cy="2281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D76876D2-85AE-4DEE-ADE4-2ED0E883064E}"/>
              </a:ext>
            </a:extLst>
          </p:cNvPr>
          <p:cNvSpPr/>
          <p:nvPr/>
        </p:nvSpPr>
        <p:spPr>
          <a:xfrm>
            <a:off x="8050954" y="5152769"/>
            <a:ext cx="36224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43.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Conteo de ovocitos para determinar fecundidad absoluta y fecundidad relativa en hembras de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Cichlasoma festae.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AC2DA5CB-688B-4391-85C4-6917E15E8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98898"/>
              </p:ext>
            </p:extLst>
          </p:nvPr>
        </p:nvGraphicFramePr>
        <p:xfrm>
          <a:off x="333416" y="1933904"/>
          <a:ext cx="7058730" cy="3439313"/>
        </p:xfrm>
        <a:graphic>
          <a:graphicData uri="http://schemas.openxmlformats.org/drawingml/2006/table">
            <a:tbl>
              <a:tblPr firstRow="1" firstCol="1" bandRow="1"/>
              <a:tblGrid>
                <a:gridCol w="1008390">
                  <a:extLst>
                    <a:ext uri="{9D8B030D-6E8A-4147-A177-3AD203B41FA5}">
                      <a16:colId xmlns:a16="http://schemas.microsoft.com/office/drawing/2014/main" xmlns="" val="3699369079"/>
                    </a:ext>
                  </a:extLst>
                </a:gridCol>
                <a:gridCol w="1008390">
                  <a:extLst>
                    <a:ext uri="{9D8B030D-6E8A-4147-A177-3AD203B41FA5}">
                      <a16:colId xmlns:a16="http://schemas.microsoft.com/office/drawing/2014/main" xmlns="" val="765980106"/>
                    </a:ext>
                  </a:extLst>
                </a:gridCol>
                <a:gridCol w="1008390">
                  <a:extLst>
                    <a:ext uri="{9D8B030D-6E8A-4147-A177-3AD203B41FA5}">
                      <a16:colId xmlns:a16="http://schemas.microsoft.com/office/drawing/2014/main" xmlns="" val="1392606887"/>
                    </a:ext>
                  </a:extLst>
                </a:gridCol>
                <a:gridCol w="1008390">
                  <a:extLst>
                    <a:ext uri="{9D8B030D-6E8A-4147-A177-3AD203B41FA5}">
                      <a16:colId xmlns:a16="http://schemas.microsoft.com/office/drawing/2014/main" xmlns="" val="2972460157"/>
                    </a:ext>
                  </a:extLst>
                </a:gridCol>
                <a:gridCol w="1008390">
                  <a:extLst>
                    <a:ext uri="{9D8B030D-6E8A-4147-A177-3AD203B41FA5}">
                      <a16:colId xmlns:a16="http://schemas.microsoft.com/office/drawing/2014/main" xmlns="" val="281754104"/>
                    </a:ext>
                  </a:extLst>
                </a:gridCol>
                <a:gridCol w="1008390">
                  <a:extLst>
                    <a:ext uri="{9D8B030D-6E8A-4147-A177-3AD203B41FA5}">
                      <a16:colId xmlns:a16="http://schemas.microsoft.com/office/drawing/2014/main" xmlns="" val="118331592"/>
                    </a:ext>
                  </a:extLst>
                </a:gridCol>
                <a:gridCol w="1008390">
                  <a:extLst>
                    <a:ext uri="{9D8B030D-6E8A-4147-A177-3AD203B41FA5}">
                      <a16:colId xmlns:a16="http://schemas.microsoft.com/office/drawing/2014/main" xmlns="" val="2406691482"/>
                    </a:ext>
                  </a:extLst>
                </a:gridCol>
              </a:tblGrid>
              <a:tr h="24051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GnRH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6080192"/>
                  </a:ext>
                </a:extLst>
              </a:tr>
              <a:tr h="925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Peces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corporal (g)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gónada (g)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Fecundidad absoluta (Número de ovocitos)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Fecundidad Relativa ovocitos/g masa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Diámetro del Ovocito (um)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4095976"/>
                  </a:ext>
                </a:extLst>
              </a:tr>
              <a:tr h="252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667,98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3604235"/>
                  </a:ext>
                </a:extLst>
              </a:tr>
              <a:tr h="252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21,34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398,07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694530"/>
                  </a:ext>
                </a:extLst>
              </a:tr>
              <a:tr h="252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 H3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13,31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292,03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3320403"/>
                  </a:ext>
                </a:extLst>
              </a:tr>
              <a:tr h="25253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 ± 53,11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3,97 ± 1,86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2676 ± 1325,24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13,94 ± 7,10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452,70 ± 193,84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485508"/>
                  </a:ext>
                </a:extLst>
              </a:tr>
              <a:tr h="252537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Suero fisiológico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2732204"/>
                  </a:ext>
                </a:extLst>
              </a:tr>
              <a:tr h="252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H4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241,54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229649"/>
                  </a:ext>
                </a:extLst>
              </a:tr>
              <a:tr h="252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1,573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935,21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8728047"/>
                  </a:ext>
                </a:extLst>
              </a:tr>
              <a:tr h="252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Pareja 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S.F H6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0,374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279,01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0581589"/>
                  </a:ext>
                </a:extLst>
              </a:tr>
              <a:tr h="25253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190,67</a:t>
                      </a: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±3,12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2,05 </a:t>
                      </a: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1,96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1568 </a:t>
                      </a: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582,98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8,06 </a:t>
                      </a: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2,05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485,25 ± 390,13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8735796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47A163C-8485-4FE8-88A4-3CDCA6CBBAA0}"/>
              </a:ext>
            </a:extLst>
          </p:cNvPr>
          <p:cNvSpPr/>
          <p:nvPr/>
        </p:nvSpPr>
        <p:spPr>
          <a:xfrm>
            <a:off x="7766637" y="1673402"/>
            <a:ext cx="40179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Villacís, (2017), fecundidad absoluta en 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Oreochromis niloticus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de 626 ovocitos y fecundidad relativa de 2,03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9631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6" name="CuadroTexto 15"/>
          <p:cNvSpPr txBox="1"/>
          <p:nvPr/>
        </p:nvSpPr>
        <p:spPr>
          <a:xfrm>
            <a:off x="191344" y="713940"/>
            <a:ext cx="7920880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HISTOLOGÍA DE TEJIDOS GONADALES DE 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</a:t>
            </a:r>
          </a:p>
        </p:txBody>
      </p:sp>
      <p:sp>
        <p:nvSpPr>
          <p:cNvPr id="8" name="CuadroTexto 15"/>
          <p:cNvSpPr txBox="1"/>
          <p:nvPr/>
        </p:nvSpPr>
        <p:spPr>
          <a:xfrm>
            <a:off x="695400" y="1227530"/>
            <a:ext cx="4608511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cambios estructurales en Hembras</a:t>
            </a:r>
          </a:p>
        </p:txBody>
      </p:sp>
      <p:sp>
        <p:nvSpPr>
          <p:cNvPr id="10" name="CuadroTexto 15"/>
          <p:cNvSpPr txBox="1"/>
          <p:nvPr/>
        </p:nvSpPr>
        <p:spPr>
          <a:xfrm>
            <a:off x="695400" y="1719989"/>
            <a:ext cx="108012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Estadío II</a:t>
            </a:r>
          </a:p>
        </p:txBody>
      </p:sp>
      <p:pic>
        <p:nvPicPr>
          <p:cNvPr id="14" name="13 Imagen"/>
          <p:cNvPicPr/>
          <p:nvPr/>
        </p:nvPicPr>
        <p:blipFill rotWithShape="1">
          <a:blip r:embed="rId3"/>
          <a:srcRect l="50000"/>
          <a:stretch/>
        </p:blipFill>
        <p:spPr>
          <a:xfrm>
            <a:off x="839416" y="1991117"/>
            <a:ext cx="2974658" cy="2576195"/>
          </a:xfrm>
          <a:prstGeom prst="rect">
            <a:avLst/>
          </a:prstGeom>
        </p:spPr>
      </p:pic>
      <p:pic>
        <p:nvPicPr>
          <p:cNvPr id="15" name="14 Imagen"/>
          <p:cNvPicPr/>
          <p:nvPr/>
        </p:nvPicPr>
        <p:blipFill rotWithShape="1">
          <a:blip r:embed="rId4"/>
          <a:srcRect l="50000"/>
          <a:stretch/>
        </p:blipFill>
        <p:spPr>
          <a:xfrm>
            <a:off x="4570710" y="2006195"/>
            <a:ext cx="3109466" cy="2598788"/>
          </a:xfrm>
          <a:prstGeom prst="rect">
            <a:avLst/>
          </a:prstGeom>
        </p:spPr>
      </p:pic>
      <p:pic>
        <p:nvPicPr>
          <p:cNvPr id="16" name="15 Imagen"/>
          <p:cNvPicPr/>
          <p:nvPr/>
        </p:nvPicPr>
        <p:blipFill rotWithShape="1">
          <a:blip r:embed="rId5"/>
          <a:srcRect l="50494"/>
          <a:stretch/>
        </p:blipFill>
        <p:spPr>
          <a:xfrm>
            <a:off x="8333861" y="1991117"/>
            <a:ext cx="3384376" cy="2576195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698957" y="4567312"/>
            <a:ext cx="331236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44.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transversal de ovario en estadio II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GnRH H3</a:t>
            </a:r>
          </a:p>
          <a:p>
            <a:r>
              <a:rPr lang="es-EC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10x y (b) H-E 40x.</a:t>
            </a:r>
            <a:endParaRPr lang="es-EC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511824" y="4589478"/>
            <a:ext cx="3109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45.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transversal de ovario en estadio II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S.F H1</a:t>
            </a:r>
          </a:p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(a) H-E 10x y (b) H-E 40x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8388424" y="4567312"/>
            <a:ext cx="3264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46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transversal de ovario en estadio II 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S.F H3</a:t>
            </a:r>
          </a:p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10x y (b) H-E 40x.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3676252" y="5697474"/>
            <a:ext cx="1543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Peña,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(2011)</a:t>
            </a:r>
          </a:p>
        </p:txBody>
      </p:sp>
      <p:cxnSp>
        <p:nvCxnSpPr>
          <p:cNvPr id="21" name="20 Conector recto de flecha"/>
          <p:cNvCxnSpPr>
            <a:stCxn id="19" idx="3"/>
          </p:cNvCxnSpPr>
          <p:nvPr/>
        </p:nvCxnSpPr>
        <p:spPr>
          <a:xfrm flipV="1">
            <a:off x="5220008" y="5851362"/>
            <a:ext cx="731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1351447" y="5252954"/>
            <a:ext cx="1648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292,04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±39,73%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9173886" y="5266721"/>
            <a:ext cx="1693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279,01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 48,85%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5178090" y="5266720"/>
            <a:ext cx="1693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241,54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 55,51%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6066557" y="5589753"/>
            <a:ext cx="3672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 ovocitos en etapa de previtelogénesis, ovocitos en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vitelogénesis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temprana</a:t>
            </a:r>
          </a:p>
        </p:txBody>
      </p:sp>
    </p:spTree>
    <p:extLst>
      <p:ext uri="{BB962C8B-B14F-4D97-AF65-F5344CB8AC3E}">
        <p14:creationId xmlns:p14="http://schemas.microsoft.com/office/powerpoint/2010/main" val="4187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5" name="CuadroTexto 15"/>
          <p:cNvSpPr txBox="1"/>
          <p:nvPr/>
        </p:nvSpPr>
        <p:spPr>
          <a:xfrm>
            <a:off x="623392" y="908720"/>
            <a:ext cx="129614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Estadío III</a:t>
            </a:r>
          </a:p>
        </p:txBody>
      </p:sp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" y="1484784"/>
            <a:ext cx="5134236" cy="2997835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5" y="1484784"/>
            <a:ext cx="5482595" cy="2997835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601725" y="4482619"/>
            <a:ext cx="5062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47.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transversal de ovario en estadio III 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GnRH H1</a:t>
            </a:r>
          </a:p>
          <a:p>
            <a:pPr algn="ctr"/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10x y (b) H-E 100x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425026" y="4517816"/>
            <a:ext cx="511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48.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transversal de ovario en estadio III 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GnRH H2</a:t>
            </a:r>
          </a:p>
          <a:p>
            <a:pPr algn="ctr"/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H-E 10x y (b) H-E 100x.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076032" y="5243152"/>
            <a:ext cx="1693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667,98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 58,45%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8134764" y="5177903"/>
            <a:ext cx="1693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398,08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 56,94%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711624" y="5697473"/>
            <a:ext cx="1543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Peña,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(2011)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871864" y="5606722"/>
            <a:ext cx="4609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observa la pared de los ovocitos dividida en tres capas, células de la teca, membrana basal y células de la granulosa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4169146" y="5851360"/>
            <a:ext cx="731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7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5" name="CuadroTexto 15"/>
          <p:cNvSpPr txBox="1"/>
          <p:nvPr/>
        </p:nvSpPr>
        <p:spPr>
          <a:xfrm>
            <a:off x="623392" y="908720"/>
            <a:ext cx="129614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Estadío IV</a:t>
            </a:r>
          </a:p>
        </p:txBody>
      </p:sp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84784"/>
            <a:ext cx="5770880" cy="338437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137659" y="4869160"/>
            <a:ext cx="4742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49.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transversal de ovario en estadio IV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Hembra de S.F H2</a:t>
            </a:r>
          </a:p>
          <a:p>
            <a:pPr algn="ctr"/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10x y (b) H-E 40x.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495600" y="5577046"/>
            <a:ext cx="160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935,21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 39,6%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032104" y="2895676"/>
            <a:ext cx="1543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Peña,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(2011)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8040216" y="1799004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 máxima maduración, el crecimiento vitelogenético y aumentado considerablemente su tamaño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8040216" y="3573016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ovocitos están ocupado casi en su totalidad por gránulos de vitelo y vacuolas lipídicas, el tejido conjuntivo se ha reducido al mínimo y la zona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pelúcida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mantiene bien notable.</a:t>
            </a:r>
          </a:p>
        </p:txBody>
      </p:sp>
    </p:spTree>
    <p:extLst>
      <p:ext uri="{BB962C8B-B14F-4D97-AF65-F5344CB8AC3E}">
        <p14:creationId xmlns:p14="http://schemas.microsoft.com/office/powerpoint/2010/main" val="4250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2" name="CuadroTexto 15">
            <a:extLst>
              <a:ext uri="{FF2B5EF4-FFF2-40B4-BE49-F238E27FC236}">
                <a16:creationId xmlns:a16="http://schemas.microsoft.com/office/drawing/2014/main" xmlns="" id="{886E2296-E03C-4E58-8DBE-7D2BD1DB131B}"/>
              </a:ext>
            </a:extLst>
          </p:cNvPr>
          <p:cNvSpPr txBox="1"/>
          <p:nvPr/>
        </p:nvSpPr>
        <p:spPr>
          <a:xfrm>
            <a:off x="623392" y="754692"/>
            <a:ext cx="4608511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cambios estructurales en Machos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0A32D10-8DC0-404C-9442-959DD4BE406E}"/>
              </a:ext>
            </a:extLst>
          </p:cNvPr>
          <p:cNvPicPr/>
          <p:nvPr/>
        </p:nvPicPr>
        <p:blipFill rotWithShape="1">
          <a:blip r:embed="rId3"/>
          <a:srcRect l="27664" t="38338" r="28887" b="19400"/>
          <a:stretch/>
        </p:blipFill>
        <p:spPr bwMode="auto">
          <a:xfrm>
            <a:off x="969762" y="1735391"/>
            <a:ext cx="4752528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5">
            <a:extLst>
              <a:ext uri="{FF2B5EF4-FFF2-40B4-BE49-F238E27FC236}">
                <a16:creationId xmlns:a16="http://schemas.microsoft.com/office/drawing/2014/main" xmlns="" id="{68B34059-88C6-4D26-9FA2-2761B3D26F98}"/>
              </a:ext>
            </a:extLst>
          </p:cNvPr>
          <p:cNvSpPr txBox="1"/>
          <p:nvPr/>
        </p:nvSpPr>
        <p:spPr>
          <a:xfrm>
            <a:off x="623392" y="1260581"/>
            <a:ext cx="129614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Estadío II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FC3FC5F-CECD-45D8-AD97-2920CBD6BD6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4" t="42564" r="28887" b="15778"/>
          <a:stretch/>
        </p:blipFill>
        <p:spPr bwMode="auto">
          <a:xfrm>
            <a:off x="6456040" y="1766471"/>
            <a:ext cx="5257275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AE8C3F4-FF0F-4B74-8539-6F782F6DE532}"/>
              </a:ext>
            </a:extLst>
          </p:cNvPr>
          <p:cNvSpPr/>
          <p:nvPr/>
        </p:nvSpPr>
        <p:spPr>
          <a:xfrm>
            <a:off x="969762" y="4471151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50.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transversal de testículo en Estadío II de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GnRH M2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10x y (b) H-E 100x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EB0F70C0-DEC8-4E32-8133-B7AE2A906766}"/>
              </a:ext>
            </a:extLst>
          </p:cNvPr>
          <p:cNvSpPr/>
          <p:nvPr/>
        </p:nvSpPr>
        <p:spPr>
          <a:xfrm>
            <a:off x="6708413" y="4486811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51.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transversal de testículo en Estadío II de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GnRH M3.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10x y (b) H-E 100x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D0065A7-8C7F-4435-A28E-FDBCF492BC61}"/>
              </a:ext>
            </a:extLst>
          </p:cNvPr>
          <p:cNvSpPr/>
          <p:nvPr/>
        </p:nvSpPr>
        <p:spPr>
          <a:xfrm>
            <a:off x="922823" y="52201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Peña,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al.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(2011), Estadío II: 10% y 20% de la cavidad celómica</a:t>
            </a:r>
            <a:endParaRPr lang="es-EC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699FA02A-209C-42A8-A3B2-1D12EE5D7F1F}"/>
              </a:ext>
            </a:extLst>
          </p:cNvPr>
          <p:cNvSpPr/>
          <p:nvPr/>
        </p:nvSpPr>
        <p:spPr>
          <a:xfrm>
            <a:off x="7301322" y="5271975"/>
            <a:ext cx="3089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Espermatocitos primarios (EP) </a:t>
            </a:r>
            <a:endParaRPr lang="es-EC" dirty="0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5E5F4588-318C-4DEF-9A25-BECCBD30E1BB}"/>
              </a:ext>
            </a:extLst>
          </p:cNvPr>
          <p:cNvCxnSpPr/>
          <p:nvPr/>
        </p:nvCxnSpPr>
        <p:spPr>
          <a:xfrm>
            <a:off x="6449677" y="5456641"/>
            <a:ext cx="741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34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69124" y="-9221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4" name="CuadroTexto 15">
            <a:extLst>
              <a:ext uri="{FF2B5EF4-FFF2-40B4-BE49-F238E27FC236}">
                <a16:creationId xmlns:a16="http://schemas.microsoft.com/office/drawing/2014/main" xmlns="" id="{68B34059-88C6-4D26-9FA2-2761B3D26F98}"/>
              </a:ext>
            </a:extLst>
          </p:cNvPr>
          <p:cNvSpPr txBox="1"/>
          <p:nvPr/>
        </p:nvSpPr>
        <p:spPr>
          <a:xfrm>
            <a:off x="623392" y="824702"/>
            <a:ext cx="129614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Estadío II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AE8C3F4-FF0F-4B74-8539-6F782F6DE532}"/>
              </a:ext>
            </a:extLst>
          </p:cNvPr>
          <p:cNvSpPr/>
          <p:nvPr/>
        </p:nvSpPr>
        <p:spPr>
          <a:xfrm>
            <a:off x="648611" y="4327701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52.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 transversal de testículo en Estadío III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Macho de S.F M2.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40x y (b) H-E 100x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EB0F70C0-DEC8-4E32-8133-B7AE2A906766}"/>
              </a:ext>
            </a:extLst>
          </p:cNvPr>
          <p:cNvSpPr/>
          <p:nvPr/>
        </p:nvSpPr>
        <p:spPr>
          <a:xfrm>
            <a:off x="6495541" y="4327701"/>
            <a:ext cx="4752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53.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transversal de testículo en Estadío III de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Cichlasoma festae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Macho de S.F M3.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H-E 10x y (b) H-E 100x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D0065A7-8C7F-4435-A28E-FDBCF492BC61}"/>
              </a:ext>
            </a:extLst>
          </p:cNvPr>
          <p:cNvSpPr/>
          <p:nvPr/>
        </p:nvSpPr>
        <p:spPr>
          <a:xfrm>
            <a:off x="567345" y="5266842"/>
            <a:ext cx="5479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Peña,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al.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(2011),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Estadío II: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lóbulos llenos de células espermatogénicas, además de tejido conectivo liso.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699FA02A-209C-42A8-A3B2-1D12EE5D7F1F}"/>
              </a:ext>
            </a:extLst>
          </p:cNvPr>
          <p:cNvSpPr/>
          <p:nvPr/>
        </p:nvSpPr>
        <p:spPr>
          <a:xfrm>
            <a:off x="7392144" y="5324305"/>
            <a:ext cx="231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Células espermáticas  </a:t>
            </a:r>
            <a:endParaRPr lang="es-EC" dirty="0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5E5F4588-318C-4DEF-9A25-BECCBD30E1BB}"/>
              </a:ext>
            </a:extLst>
          </p:cNvPr>
          <p:cNvCxnSpPr/>
          <p:nvPr/>
        </p:nvCxnSpPr>
        <p:spPr>
          <a:xfrm>
            <a:off x="6277703" y="5508971"/>
            <a:ext cx="741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83607AC-D99A-4FCD-8869-CDFDE427A5B4}"/>
              </a:ext>
            </a:extLst>
          </p:cNvPr>
          <p:cNvPicPr/>
          <p:nvPr/>
        </p:nvPicPr>
        <p:blipFill rotWithShape="1">
          <a:blip r:embed="rId3"/>
          <a:srcRect l="27835" t="30791" r="28377" b="26343"/>
          <a:stretch/>
        </p:blipFill>
        <p:spPr bwMode="auto">
          <a:xfrm>
            <a:off x="450908" y="1300594"/>
            <a:ext cx="5479971" cy="3033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82DD0E32-F74E-4762-9397-46603DDFCD1D}"/>
              </a:ext>
            </a:extLst>
          </p:cNvPr>
          <p:cNvPicPr/>
          <p:nvPr/>
        </p:nvPicPr>
        <p:blipFill rotWithShape="1">
          <a:blip r:embed="rId4"/>
          <a:srcRect l="27495" t="35923" r="28887" b="22419"/>
          <a:stretch/>
        </p:blipFill>
        <p:spPr bwMode="auto">
          <a:xfrm>
            <a:off x="5930879" y="1300594"/>
            <a:ext cx="5996940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1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360F0E1-A9B5-46F4-9A34-DF997690B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525963"/>
          </a:xfrm>
        </p:spPr>
        <p:txBody>
          <a:bodyPr/>
          <a:lstStyle/>
          <a:p>
            <a:pPr lvl="0" algn="just" eaLnBrk="1" hangingPunct="1">
              <a:spcBef>
                <a:spcPct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 logró la implementación del sistema RAS para adaptación de peces adultos de </a:t>
            </a:r>
            <a:r>
              <a:rPr lang="es-EC" sz="18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Cichlasoma festae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temperatura del agua de 20</a:t>
            </a:r>
            <a:r>
              <a:rPr lang="es-EC" sz="1800" b="1" dirty="0">
                <a:solidFill>
                  <a:schemeClr val="tx1"/>
                </a:solidFill>
              </a:rPr>
              <a:t>°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a 30</a:t>
            </a:r>
            <a:r>
              <a:rPr lang="es-EC" sz="1800" b="1" dirty="0">
                <a:solidFill>
                  <a:schemeClr val="tx1"/>
                </a:solidFill>
              </a:rPr>
              <a:t>°,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oxígeno disponible en el agua 5,6 a 7,8 ppm y pH 8,04 </a:t>
            </a:r>
            <a:r>
              <a:rPr lang="es-EC" sz="1800" dirty="0"/>
              <a:t>±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0,09 durante la duración del proyecto, logrando las condiciones óptimas para la adaptación de los peces.</a:t>
            </a:r>
          </a:p>
          <a:p>
            <a:pPr lvl="0" algn="just" eaLnBrk="1" hangingPunct="1">
              <a:spcBef>
                <a:spcPct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80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spcBef>
                <a:spcPct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 observó un efecto de  la GnRH en las concentraciones de estradiol en un rango de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96.96 hasta los 118,29 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pg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mientras con suero fisiológico se encuentra en un rango de 63,21 a 1023 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pg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Las concentraciones de 11-Ketotestosterona varían por individuo desde 68 a 130,38 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pg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no detectó diferencias por efecto de la GnRH. En donde se determina que permite en las hembras mantener una maduración gonadal continua mientras que en los machos no causa ningún efecto.</a:t>
            </a:r>
          </a:p>
          <a:p>
            <a:pPr lvl="0" algn="just" eaLnBrk="1" hangingPunct="1">
              <a:spcBef>
                <a:spcPct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800" kern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 eaLnBrk="1" hangingPunct="1">
              <a:spcBef>
                <a:spcPct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 determinó la fecundidad absoluta de las hembras con GnRH de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2676 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ovocitos y fecundidad  relativa de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13,94 ovocitos/g de masa corporal, con un diámetro del ovocito de 452,70  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μm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y las hembras testigo, fecundidad absoluta de </a:t>
            </a:r>
            <a:r>
              <a:rPr lang="es-MX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1568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ovocitos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 fecundidad relativa de </a:t>
            </a:r>
            <a:r>
              <a:rPr lang="es-MX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8,06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ovocitos/g de masa corporal, t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amaño medio del ovocito de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485,25 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μm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un índice gonadosomático de 1,26% pero sin ser significativamente diferente con el de GnRH que obtuvo un tamaño promedio de 452,7 </a:t>
            </a:r>
            <a:r>
              <a:rPr lang="es-EC" sz="1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um</a:t>
            </a:r>
            <a:r>
              <a:rPr lang="es-EC" sz="1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un índice gonadosomático de 0,45%.</a:t>
            </a:r>
          </a:p>
          <a:p>
            <a:endParaRPr lang="es-EC" dirty="0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ED465291-9078-49F3-B5BA-D0DE740E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-29953"/>
            <a:ext cx="3384377" cy="720254"/>
          </a:xfrm>
        </p:spPr>
        <p:txBody>
          <a:bodyPr/>
          <a:lstStyle/>
          <a:p>
            <a:pPr algn="ctr"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3488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51784" y="0"/>
            <a:ext cx="3960441" cy="648246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875421" y="1052736"/>
            <a:ext cx="97210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el uso de suero fisiológico en futuros estudios para comprobar su efecto en la maduración de oocitos, espermiación y desoves.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obtener una mejor respuesta en las concentraciones de los principales esteroides sexuales se recomienda el uso de pituitaria de tilapia o vieja roja que sean pertenecientes a la familia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Cichlidae.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realizar un estudio del perfil enzimático de la especie para lograr determinar el alimento balanceado  específico para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suplir su requerimiento alimenticio y obtener una mayor ganancia de peso así como favorecer a su adaptación en cautiverio.</a:t>
            </a:r>
          </a:p>
          <a:p>
            <a:pPr lvl="0"/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A830B095-5D23-4BA7-B27B-43B778CC5C92}"/>
              </a:ext>
            </a:extLst>
          </p:cNvPr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6" name="Rectángulo redondeado 17">
              <a:extLst>
                <a:ext uri="{FF2B5EF4-FFF2-40B4-BE49-F238E27FC236}">
                  <a16:creationId xmlns:a16="http://schemas.microsoft.com/office/drawing/2014/main" xmlns="" id="{B44FDA97-0863-4AC0-97CE-7B1379659447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7" name="Imagen 5">
              <a:extLst>
                <a:ext uri="{FF2B5EF4-FFF2-40B4-BE49-F238E27FC236}">
                  <a16:creationId xmlns:a16="http://schemas.microsoft.com/office/drawing/2014/main" xmlns="" id="{A8133BEA-61C8-4E47-8515-40E4D317F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0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8077" y="-4818"/>
            <a:ext cx="5410944" cy="648072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6" name="27 CuadroTexto"/>
          <p:cNvSpPr txBox="1"/>
          <p:nvPr/>
        </p:nvSpPr>
        <p:spPr>
          <a:xfrm>
            <a:off x="551384" y="980728"/>
            <a:ext cx="211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Estradiol (E2)</a:t>
            </a:r>
          </a:p>
        </p:txBody>
      </p:sp>
      <p:pic>
        <p:nvPicPr>
          <p:cNvPr id="27" name="Imagen 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2" y="2393068"/>
            <a:ext cx="4782647" cy="3070602"/>
          </a:xfrm>
          <a:prstGeom prst="rect">
            <a:avLst/>
          </a:prstGeom>
          <a:noFill/>
          <a:ln w="9525" cmpd="sng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3" name="27 CuadroTexto"/>
          <p:cNvSpPr txBox="1"/>
          <p:nvPr/>
        </p:nvSpPr>
        <p:spPr>
          <a:xfrm>
            <a:off x="5838733" y="3060918"/>
            <a:ext cx="182058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Vitelogénesis</a:t>
            </a: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crecimiento de ovocitos en peces</a:t>
            </a:r>
          </a:p>
        </p:txBody>
      </p:sp>
      <p:sp>
        <p:nvSpPr>
          <p:cNvPr id="35" name="27 CuadroTexto"/>
          <p:cNvSpPr txBox="1"/>
          <p:nvPr/>
        </p:nvSpPr>
        <p:spPr>
          <a:xfrm>
            <a:off x="8765593" y="2585608"/>
            <a:ext cx="1885819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Síntesis y secreción hepática de vitelogenina</a:t>
            </a:r>
          </a:p>
        </p:txBody>
      </p:sp>
      <p:sp>
        <p:nvSpPr>
          <p:cNvPr id="36" name="27 CuadroTexto"/>
          <p:cNvSpPr txBox="1"/>
          <p:nvPr/>
        </p:nvSpPr>
        <p:spPr>
          <a:xfrm>
            <a:off x="8691099" y="4171789"/>
            <a:ext cx="211416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Glicofosfoproteína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1384" y="1577425"/>
            <a:ext cx="232669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Ovario: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Testosterona (T)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886945" y="1562024"/>
            <a:ext cx="30764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Aromatización a Estradiol (E2)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277268" y="1562024"/>
            <a:ext cx="29418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sistema vascular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765593" y="5180297"/>
            <a:ext cx="20890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Maduración gonadal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925721" y="5683977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(Kiewk, 2009). </a:t>
            </a:r>
            <a:endParaRPr lang="es-EC" dirty="0"/>
          </a:p>
        </p:txBody>
      </p:sp>
      <p:cxnSp>
        <p:nvCxnSpPr>
          <p:cNvPr id="38" name="Conector recto de flecha 37"/>
          <p:cNvCxnSpPr/>
          <p:nvPr/>
        </p:nvCxnSpPr>
        <p:spPr>
          <a:xfrm>
            <a:off x="3143672" y="1772816"/>
            <a:ext cx="481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>
            <a:off x="7367358" y="1772816"/>
            <a:ext cx="481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>
            <a:off x="9748183" y="1992923"/>
            <a:ext cx="0" cy="461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>
            <a:off x="9810109" y="3647437"/>
            <a:ext cx="0" cy="461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>
            <a:off x="9810109" y="4632673"/>
            <a:ext cx="0" cy="461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719998" y="5463670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4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Proceso de la Vitelogénesis en peces.</a:t>
            </a:r>
            <a:endParaRPr lang="es-EC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1606299" y="5616478"/>
            <a:ext cx="303801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Fuente: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Yzasiga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, et al, 2017).</a:t>
            </a:r>
            <a:endParaRPr lang="es-EC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6451723" y="5183910"/>
            <a:ext cx="9156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Meiosis</a:t>
            </a:r>
          </a:p>
        </p:txBody>
      </p:sp>
      <p:cxnSp>
        <p:nvCxnSpPr>
          <p:cNvPr id="47" name="Conector recto de flecha 46"/>
          <p:cNvCxnSpPr/>
          <p:nvPr/>
        </p:nvCxnSpPr>
        <p:spPr>
          <a:xfrm flipH="1">
            <a:off x="7696480" y="5386478"/>
            <a:ext cx="7909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5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83731" y="0"/>
            <a:ext cx="4464497" cy="648246"/>
          </a:xfrm>
        </p:spPr>
        <p:txBody>
          <a:bodyPr/>
          <a:lstStyle/>
          <a:p>
            <a:pPr algn="ctr"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055440" y="1391507"/>
            <a:ext cx="972108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empezar un plan de mejoramiento de la especie en su proceso reproductivo en las futuras generaciones de reproductores nacidos en cautiverio.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Aumentar el tamaño de muestra poblacional en futuros ensayos para tener mayor validez de la información obtenida.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futuros estudios se recomienda mediante ecografía determinar el estado gonadal de los individuos de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acuerdo a esto se podrá implementar un plan de manejo reproductivo más eficiente. </a:t>
            </a:r>
          </a:p>
          <a:p>
            <a:pPr lvl="0"/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A830B095-5D23-4BA7-B27B-43B778CC5C92}"/>
              </a:ext>
            </a:extLst>
          </p:cNvPr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6" name="Rectángulo redondeado 17">
              <a:extLst>
                <a:ext uri="{FF2B5EF4-FFF2-40B4-BE49-F238E27FC236}">
                  <a16:creationId xmlns:a16="http://schemas.microsoft.com/office/drawing/2014/main" xmlns="" id="{B44FDA97-0863-4AC0-97CE-7B1379659447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7" name="Imagen 5">
              <a:extLst>
                <a:ext uri="{FF2B5EF4-FFF2-40B4-BE49-F238E27FC236}">
                  <a16:creationId xmlns:a16="http://schemas.microsoft.com/office/drawing/2014/main" xmlns="" id="{A8133BEA-61C8-4E47-8515-40E4D317F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60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511274513"/>
              </p:ext>
            </p:extLst>
          </p:nvPr>
        </p:nvGraphicFramePr>
        <p:xfrm>
          <a:off x="4367808" y="1402638"/>
          <a:ext cx="5379634" cy="3975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 Título">
            <a:extLst>
              <a:ext uri="{FF2B5EF4-FFF2-40B4-BE49-F238E27FC236}">
                <a16:creationId xmlns:a16="http://schemas.microsoft.com/office/drawing/2014/main" xmlns="" id="{F7B1F181-D076-438F-B48C-950B46CB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731" y="0"/>
            <a:ext cx="5148573" cy="648246"/>
          </a:xfrm>
        </p:spPr>
        <p:txBody>
          <a:bodyPr/>
          <a:lstStyle/>
          <a:p>
            <a:pPr algn="ctr"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IMPACTOS DEL PROYECTO</a:t>
            </a:r>
          </a:p>
        </p:txBody>
      </p:sp>
      <p:pic>
        <p:nvPicPr>
          <p:cNvPr id="28676" name="Picture 4" descr="La imagen puede contener: 2 personas, exterior">
            <a:extLst>
              <a:ext uri="{FF2B5EF4-FFF2-40B4-BE49-F238E27FC236}">
                <a16:creationId xmlns:a16="http://schemas.microsoft.com/office/drawing/2014/main" xmlns="" id="{47790AF9-E10C-4628-A266-D1EC19D7F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4" y="3684181"/>
            <a:ext cx="3564396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No hay descripción de la foto disponible.">
            <a:extLst>
              <a:ext uri="{FF2B5EF4-FFF2-40B4-BE49-F238E27FC236}">
                <a16:creationId xmlns:a16="http://schemas.microsoft.com/office/drawing/2014/main" xmlns="" id="{CD3C04EA-2E34-47D1-9536-710AC8F1F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3" y="713317"/>
            <a:ext cx="3213620" cy="24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215CCCF-32B3-4F68-9E02-20DF30FB8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700" r="6601" b="6951"/>
          <a:stretch/>
        </p:blipFill>
        <p:spPr>
          <a:xfrm>
            <a:off x="9072517" y="1211111"/>
            <a:ext cx="2899607" cy="385988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ECFCFFA-4CD5-4627-9FA9-6E5F02AB0109}"/>
              </a:ext>
            </a:extLst>
          </p:cNvPr>
          <p:cNvSpPr/>
          <p:nvPr/>
        </p:nvSpPr>
        <p:spPr>
          <a:xfrm>
            <a:off x="928754" y="3201894"/>
            <a:ext cx="27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54.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Talleres para transferencia de información y tecnología..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97629459-2917-45A5-92A0-EFC7ADED76E9}"/>
              </a:ext>
            </a:extLst>
          </p:cNvPr>
          <p:cNvSpPr/>
          <p:nvPr/>
        </p:nvSpPr>
        <p:spPr>
          <a:xfrm>
            <a:off x="956854" y="5813816"/>
            <a:ext cx="27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55.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Exposición en campo de la piscícola Socio-tilapia.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B5A67EE3-DEED-4EB7-B408-5D8E21F879A4}"/>
              </a:ext>
            </a:extLst>
          </p:cNvPr>
          <p:cNvSpPr/>
          <p:nvPr/>
        </p:nvSpPr>
        <p:spPr>
          <a:xfrm>
            <a:off x="9217148" y="5116700"/>
            <a:ext cx="2754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56.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Elaboración de manuales para transferencia de información a productores piscícolas.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6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2671F20-A995-43AB-8E42-8CC8224B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658" y="2180123"/>
            <a:ext cx="3622011" cy="12488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F55D57B-CA5B-4FC4-A8CD-77ED4B2DC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7" y="1966025"/>
            <a:ext cx="1513740" cy="16588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4754D7E-FF66-410F-BB30-BFC1C3C24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413" y="2061494"/>
            <a:ext cx="1513740" cy="1738316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7451E80B-0ED3-46FF-8444-18A9CBDE63F3}"/>
              </a:ext>
            </a:extLst>
          </p:cNvPr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8" name="Rectángulo redondeado 17">
              <a:extLst>
                <a:ext uri="{FF2B5EF4-FFF2-40B4-BE49-F238E27FC236}">
                  <a16:creationId xmlns:a16="http://schemas.microsoft.com/office/drawing/2014/main" xmlns="" id="{F1AF6A5C-645F-45B6-8CC7-88920AA337EB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9" name="Imagen 5">
              <a:extLst>
                <a:ext uri="{FF2B5EF4-FFF2-40B4-BE49-F238E27FC236}">
                  <a16:creationId xmlns:a16="http://schemas.microsoft.com/office/drawing/2014/main" xmlns="" id="{25DA1AA9-E446-47CE-BF0D-0B310C931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BADAD77-3905-4877-9246-6057196FEF2F}"/>
              </a:ext>
            </a:extLst>
          </p:cNvPr>
          <p:cNvSpPr txBox="1"/>
          <p:nvPr/>
        </p:nvSpPr>
        <p:spPr>
          <a:xfrm>
            <a:off x="2355054" y="683671"/>
            <a:ext cx="748189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3266252-4217-4920-A0A1-99EABB1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12" y="4118415"/>
            <a:ext cx="2046980" cy="14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2920CE8-8301-4F68-BD0A-C107DCCAC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4549" y="3624881"/>
            <a:ext cx="2160240" cy="2160240"/>
          </a:xfrm>
          <a:prstGeom prst="rect">
            <a:avLst/>
          </a:prstGeom>
        </p:spPr>
      </p:pic>
      <p:pic>
        <p:nvPicPr>
          <p:cNvPr id="13" name="Picture 2" descr="Resultado de imagen para SENESCYT">
            <a:extLst>
              <a:ext uri="{FF2B5EF4-FFF2-40B4-BE49-F238E27FC236}">
                <a16:creationId xmlns:a16="http://schemas.microsoft.com/office/drawing/2014/main" xmlns="" id="{394C2599-7772-4EC8-88CB-C750738D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8" y="4277301"/>
            <a:ext cx="2654169" cy="165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63B49851-F03D-4EDC-99F4-1DC8FA144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12" y="4662287"/>
            <a:ext cx="2605587" cy="8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8077" y="-4818"/>
            <a:ext cx="5410944" cy="648072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6" name="27 CuadroTexto"/>
          <p:cNvSpPr txBox="1"/>
          <p:nvPr/>
        </p:nvSpPr>
        <p:spPr>
          <a:xfrm>
            <a:off x="551384" y="98072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11-Ketotestosterona (11-Kt)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51384" y="1577425"/>
            <a:ext cx="27363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Testículo: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11-Ketotestosterona (T)</a:t>
            </a:r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4" y="2358788"/>
            <a:ext cx="5185419" cy="3104882"/>
          </a:xfrm>
          <a:prstGeom prst="rect">
            <a:avLst/>
          </a:prstGeom>
          <a:noFill/>
          <a:ln w="9525" cmpd="sng">
            <a:solidFill>
              <a:srgbClr val="C00000"/>
            </a:solidFill>
            <a:miter lim="800000"/>
            <a:headEnd/>
            <a:tailEnd/>
          </a:ln>
          <a:effectLst/>
        </p:spPr>
      </p:pic>
      <p:cxnSp>
        <p:nvCxnSpPr>
          <p:cNvPr id="9" name="Conector recto de flecha 8"/>
          <p:cNvCxnSpPr/>
          <p:nvPr/>
        </p:nvCxnSpPr>
        <p:spPr>
          <a:xfrm>
            <a:off x="3575720" y="1772816"/>
            <a:ext cx="481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4215397" y="1577425"/>
            <a:ext cx="27363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Proliferación mitótica de espermatogonias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195161" y="1667761"/>
            <a:ext cx="27363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Espermatogénesis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797537" y="3011878"/>
            <a:ext cx="15315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Maduración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545443" y="4328699"/>
            <a:ext cx="199929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Espermatozoides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32163" y="3911229"/>
            <a:ext cx="167821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Motilidad y la capacidad de fertilización</a:t>
            </a:r>
            <a:endParaRPr lang="es-EC" dirty="0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7320136" y="1900590"/>
            <a:ext cx="481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9563313" y="2223756"/>
            <a:ext cx="0" cy="6501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9545090" y="3497796"/>
            <a:ext cx="0" cy="6501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>
            <a:off x="7801755" y="4513365"/>
            <a:ext cx="5084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8846836" y="5459814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(Gómez, 2012). </a:t>
            </a:r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>
            <a:off x="70708" y="5459376"/>
            <a:ext cx="6096000" cy="687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5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Proceso de la espermatogénesis</a:t>
            </a:r>
            <a:endParaRPr lang="es-EC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87045" algn="l"/>
                <a:tab pos="2985770" algn="ctr"/>
              </a:tabLs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Fuente: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Yzasiga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, et al, 2017).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8077" y="-4818"/>
            <a:ext cx="5410944" cy="648072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6" name="27 CuadroTexto"/>
          <p:cNvSpPr txBox="1"/>
          <p:nvPr/>
        </p:nvSpPr>
        <p:spPr>
          <a:xfrm>
            <a:off x="551384" y="98072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GnRH</a:t>
            </a:r>
          </a:p>
        </p:txBody>
      </p:sp>
      <p:sp>
        <p:nvSpPr>
          <p:cNvPr id="8" name="27 CuadroTexto"/>
          <p:cNvSpPr txBox="1"/>
          <p:nvPr/>
        </p:nvSpPr>
        <p:spPr>
          <a:xfrm>
            <a:off x="234506" y="1788201"/>
            <a:ext cx="237626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Hormona liberadora de las gonadotropinas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241278" y="1881955"/>
            <a:ext cx="1151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Hipófisis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18602" y="1824657"/>
            <a:ext cx="345094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Hormona luteinizante (LH)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Hormona </a:t>
            </a:r>
            <a:r>
              <a:rPr lang="es-EC" sz="1600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folículo estimulante </a:t>
            </a:r>
            <a:r>
              <a:rPr lang="es-EC" sz="16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(FSH)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26821" y="3394386"/>
            <a:ext cx="236475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Circulación plasmática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631684" y="3344047"/>
            <a:ext cx="42927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Receptores de membrana de las células foliculares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551384" y="4789238"/>
            <a:ext cx="437306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Hembras: células de la teca y granulosa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Machos: células de Leydig  y sertoli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5623211" y="4759464"/>
            <a:ext cx="212897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Ovogénesis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Espermatogénesis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2711624" y="2072374"/>
            <a:ext cx="481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4505074" y="2066621"/>
            <a:ext cx="481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6744072" y="2512296"/>
            <a:ext cx="1" cy="762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079309" y="5112403"/>
            <a:ext cx="481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4986693" y="3573016"/>
            <a:ext cx="50130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2711624" y="4077072"/>
            <a:ext cx="1" cy="5288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3"/>
          <a:srcRect l="32676" t="29000" r="33069" b="45100"/>
          <a:stretch/>
        </p:blipFill>
        <p:spPr>
          <a:xfrm>
            <a:off x="8501451" y="1907134"/>
            <a:ext cx="3558698" cy="174835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C4B45CEA-2D27-43CB-95B3-8E13E6962F08}"/>
              </a:ext>
            </a:extLst>
          </p:cNvPr>
          <p:cNvSpPr/>
          <p:nvPr/>
        </p:nvSpPr>
        <p:spPr>
          <a:xfrm>
            <a:off x="8482432" y="3763718"/>
            <a:ext cx="3554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6.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Eje hipotálamo-hipófisis-gónada</a:t>
            </a:r>
            <a:endParaRPr lang="es-EC" dirty="0"/>
          </a:p>
        </p:txBody>
      </p:sp>
      <p:sp>
        <p:nvSpPr>
          <p:cNvPr id="34" name="Rectángulo 33"/>
          <p:cNvSpPr/>
          <p:nvPr/>
        </p:nvSpPr>
        <p:spPr>
          <a:xfrm>
            <a:off x="9351797" y="5094338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(Jiménez, 2009)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412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tilapia ro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53" y="1314470"/>
            <a:ext cx="352213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457054" y="1990581"/>
            <a:ext cx="2025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Precocidad en la 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reproducción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447797" y="1358277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 Invasiva 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5690125" y="1469199"/>
            <a:ext cx="723750" cy="4634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5717762" y="1936159"/>
            <a:ext cx="668476" cy="3142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9077899" y="1250176"/>
            <a:ext cx="19853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Poniendo en peligro de extinción a especies nativas de nuestro medio.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8357819" y="1806001"/>
            <a:ext cx="720080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4" descr="Resultado de imagen para contaminacion del agua rio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3078" name="Picture 6" descr="Resultado de imagen para contaminacion del agua r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29" y="4603046"/>
            <a:ext cx="3036494" cy="12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40999" y="3067885"/>
            <a:ext cx="224266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de pérdida</a:t>
            </a:r>
          </a:p>
        </p:txBody>
      </p:sp>
      <p:pic>
        <p:nvPicPr>
          <p:cNvPr id="3082" name="Picture 10" descr="Resultado de imagen para alimento disponible pec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8"/>
          <a:stretch/>
        </p:blipFill>
        <p:spPr bwMode="auto">
          <a:xfrm>
            <a:off x="7567540" y="3716879"/>
            <a:ext cx="2526400" cy="11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384114" y="5473250"/>
            <a:ext cx="2563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Acciones antropogénicas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9656340" y="3118746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Pérdida de refugios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3407653" y="3083274"/>
            <a:ext cx="2740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Cambio en su medio nativo</a:t>
            </a:r>
          </a:p>
        </p:txBody>
      </p:sp>
      <p:cxnSp>
        <p:nvCxnSpPr>
          <p:cNvPr id="22" name="21 Conector recto de flecha"/>
          <p:cNvCxnSpPr/>
          <p:nvPr/>
        </p:nvCxnSpPr>
        <p:spPr>
          <a:xfrm>
            <a:off x="2754046" y="3232209"/>
            <a:ext cx="588434" cy="23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3 Rectángulo"/>
          <p:cNvSpPr/>
          <p:nvPr/>
        </p:nvSpPr>
        <p:spPr>
          <a:xfrm>
            <a:off x="667128" y="1534855"/>
            <a:ext cx="1392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de especies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690410" y="3098663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Procesos fisiológicos</a:t>
            </a:r>
            <a:endParaRPr lang="es-EC" dirty="0"/>
          </a:p>
        </p:txBody>
      </p:sp>
      <p:cxnSp>
        <p:nvCxnSpPr>
          <p:cNvPr id="23" name="21 Conector recto de flecha"/>
          <p:cNvCxnSpPr/>
          <p:nvPr/>
        </p:nvCxnSpPr>
        <p:spPr>
          <a:xfrm>
            <a:off x="6148055" y="3267711"/>
            <a:ext cx="406034" cy="229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7440907" y="4937869"/>
            <a:ext cx="24646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Contaminación del medio ambiente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1" y="3670265"/>
            <a:ext cx="2840820" cy="1597961"/>
          </a:xfrm>
          <a:prstGeom prst="rect">
            <a:avLst/>
          </a:prstGeom>
        </p:spPr>
      </p:pic>
      <p:sp>
        <p:nvSpPr>
          <p:cNvPr id="24" name="18 Rectángulo"/>
          <p:cNvSpPr/>
          <p:nvPr/>
        </p:nvSpPr>
        <p:spPr>
          <a:xfrm>
            <a:off x="4102111" y="3985316"/>
            <a:ext cx="2460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poblacional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21 Conector recto de flecha"/>
          <p:cNvCxnSpPr/>
          <p:nvPr/>
        </p:nvCxnSpPr>
        <p:spPr>
          <a:xfrm>
            <a:off x="8932190" y="3303412"/>
            <a:ext cx="406034" cy="229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1 Título">
            <a:extLst>
              <a:ext uri="{FF2B5EF4-FFF2-40B4-BE49-F238E27FC236}">
                <a16:creationId xmlns:a16="http://schemas.microsoft.com/office/drawing/2014/main" xmlns="" id="{E37846BF-F482-4A3B-A6D0-4CC5FFA900DD}"/>
              </a:ext>
            </a:extLst>
          </p:cNvPr>
          <p:cNvSpPr txBox="1">
            <a:spLocks/>
          </p:cNvSpPr>
          <p:nvPr/>
        </p:nvSpPr>
        <p:spPr>
          <a:xfrm>
            <a:off x="4331804" y="41646"/>
            <a:ext cx="3528391" cy="52702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JUSTIFICACIÓN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59A510E-7687-4F23-8993-B048C9AC49DD}"/>
              </a:ext>
            </a:extLst>
          </p:cNvPr>
          <p:cNvSpPr/>
          <p:nvPr/>
        </p:nvSpPr>
        <p:spPr>
          <a:xfrm>
            <a:off x="9297233" y="5387207"/>
            <a:ext cx="2894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(Ortega, 2015; Castro, 2011).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626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59897" y="-10391"/>
            <a:ext cx="2448273" cy="648246"/>
          </a:xfrm>
        </p:spPr>
        <p:txBody>
          <a:bodyPr/>
          <a:lstStyle/>
          <a:p>
            <a:pPr algn="l"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</a:p>
        </p:txBody>
      </p:sp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1769168" y="1020798"/>
            <a:ext cx="81364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GnRH análoga de salmón en la maduración gonadal y concentraciones esteroidales de peces adultos de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hacienda El Prado IASA I.</a:t>
            </a:r>
          </a:p>
          <a:p>
            <a:pPr algn="just"/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01904" y="620688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i="1" dirty="0">
                <a:latin typeface="Times New Roman" pitchFamily="18" charset="0"/>
                <a:cs typeface="Times New Roman" pitchFamily="18" charset="0"/>
              </a:rPr>
              <a:t>GENERAL</a:t>
            </a:r>
          </a:p>
        </p:txBody>
      </p:sp>
      <p:sp>
        <p:nvSpPr>
          <p:cNvPr id="7" name="4 Rectángulo"/>
          <p:cNvSpPr/>
          <p:nvPr/>
        </p:nvSpPr>
        <p:spPr>
          <a:xfrm>
            <a:off x="2101904" y="2110680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i="1" dirty="0">
                <a:latin typeface="Times New Roman" pitchFamily="18" charset="0"/>
                <a:cs typeface="Times New Roman" pitchFamily="18" charset="0"/>
              </a:rPr>
              <a:t>ESPECÍFICOS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703512" y="2545895"/>
            <a:ext cx="82677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un sistema de recirculación de agua (RAS) para la domesticación de especies tropicales en el invernadero cuarentenario del IASA I.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las concentraciones de estradiol y 11-Ketotestosterona de vieja roja (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festae) bajo la acción de diferentes dosificaciones de GnRH análoga de salmón en la hacienda El Prado IASA I.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Valorar cambios estructurales en tejidos gonadales de vieja roja (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festae) mediante histología clásica</a:t>
            </a:r>
          </a:p>
          <a:p>
            <a:pPr lvl="0"/>
            <a:endParaRPr lang="es-EC" sz="200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2B70CB08-7E9D-429E-B7F0-F4F4689AE29E}"/>
              </a:ext>
            </a:extLst>
          </p:cNvPr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15" name="Rectángulo redondeado 6">
              <a:extLst>
                <a:ext uri="{FF2B5EF4-FFF2-40B4-BE49-F238E27FC236}">
                  <a16:creationId xmlns:a16="http://schemas.microsoft.com/office/drawing/2014/main" xmlns="" id="{DFFC6607-88E6-463A-8F7E-B32BD1056EF3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6" name="Imagen 5">
              <a:extLst>
                <a:ext uri="{FF2B5EF4-FFF2-40B4-BE49-F238E27FC236}">
                  <a16:creationId xmlns:a16="http://schemas.microsoft.com/office/drawing/2014/main" xmlns="" id="{C9F61F51-EB4F-482B-AB60-31442B872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85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11825" y="0"/>
            <a:ext cx="2880321" cy="648246"/>
          </a:xfrm>
        </p:spPr>
        <p:txBody>
          <a:bodyPr/>
          <a:lstStyle/>
          <a:p>
            <a:pPr algn="ctr">
              <a:defRPr/>
            </a:pPr>
            <a:r>
              <a:rPr lang="es-EC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HIPÓTESIS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A25F2B89-70BF-4328-96D3-139F55AE0EBF}"/>
              </a:ext>
            </a:extLst>
          </p:cNvPr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7" name="Rectángulo redondeado 39">
              <a:extLst>
                <a:ext uri="{FF2B5EF4-FFF2-40B4-BE49-F238E27FC236}">
                  <a16:creationId xmlns:a16="http://schemas.microsoft.com/office/drawing/2014/main" xmlns="" id="{F692A904-EC37-4E02-B7CA-914699C57AE9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8" name="Imagen 5">
              <a:extLst>
                <a:ext uri="{FF2B5EF4-FFF2-40B4-BE49-F238E27FC236}">
                  <a16:creationId xmlns:a16="http://schemas.microsoft.com/office/drawing/2014/main" xmlns="" id="{42DFDF18-8E81-4315-9F73-F5B78AF64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3 Rectángulo"/>
          <p:cNvSpPr/>
          <p:nvPr/>
        </p:nvSpPr>
        <p:spPr>
          <a:xfrm>
            <a:off x="1089359" y="1412776"/>
            <a:ext cx="9289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s-EC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 uso de la GnRH (s) análoga en peces adultos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un sistema de recirculación de agua, no genera cambios en las concentraciones esteroidales durante los períodos de maduración gonadal. </a:t>
            </a: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s-EC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uso de la GnRH (s) análoga en peces adultos de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Cichlasoma festae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un sistema de recirculación de agua, genera cambios en las concentraciones esteroidales durante los períodos de maduración gonadal. </a:t>
            </a:r>
          </a:p>
        </p:txBody>
      </p:sp>
    </p:spTree>
    <p:extLst>
      <p:ext uri="{BB962C8B-B14F-4D97-AF65-F5344CB8AC3E}">
        <p14:creationId xmlns:p14="http://schemas.microsoft.com/office/powerpoint/2010/main" val="14084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16950</TotalTime>
  <Words>3638</Words>
  <Application>Microsoft Office PowerPoint</Application>
  <PresentationFormat>Personalizado</PresentationFormat>
  <Paragraphs>832</Paragraphs>
  <Slides>42</Slides>
  <Notes>42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5" baseType="lpstr">
      <vt:lpstr>Diseño predeterminado</vt:lpstr>
      <vt:lpstr>1_Tema de Office</vt:lpstr>
      <vt:lpstr>CorelDRAW</vt:lpstr>
      <vt:lpstr>Presentación de PowerPoint</vt:lpstr>
      <vt:lpstr>INTRODUCCIÓN</vt:lpstr>
      <vt:lpstr>INTRODUCCIÓN</vt:lpstr>
      <vt:lpstr>INTRODUCCIÓN</vt:lpstr>
      <vt:lpstr>INTRODUCCIÓN</vt:lpstr>
      <vt:lpstr>INTRODUCCIÓN</vt:lpstr>
      <vt:lpstr>Presentación de PowerPoint</vt:lpstr>
      <vt:lpstr>OBJETIVOS</vt:lpstr>
      <vt:lpstr>HIPÓTESIS</vt:lpstr>
      <vt:lpstr>METODOLOGÍA</vt:lpstr>
      <vt:lpstr>METODOLOGÍA</vt:lpstr>
      <vt:lpstr>METODOLOGÍA</vt:lpstr>
      <vt:lpstr>TRANSPORTE Y ADAPTACIÓN DE PECES</vt:lpstr>
      <vt:lpstr>INOCULACIÓN GnRH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HISTOLOGÍA DE TEJIDOS GONADALES DE Cichlasoma festae</vt:lpstr>
      <vt:lpstr>METODOLOGÍA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RECOMENDACIONES</vt:lpstr>
      <vt:lpstr>RECOMENDACIONES</vt:lpstr>
      <vt:lpstr>IMPACTOS DEL PROYECTO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Carlos Quiloango</dc:creator>
  <cp:lastModifiedBy>ESPE</cp:lastModifiedBy>
  <cp:revision>1151</cp:revision>
  <dcterms:created xsi:type="dcterms:W3CDTF">2008-02-13T16:07:44Z</dcterms:created>
  <dcterms:modified xsi:type="dcterms:W3CDTF">2020-02-03T15:55:20Z</dcterms:modified>
</cp:coreProperties>
</file>