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3" r:id="rId3"/>
    <p:sldId id="259" r:id="rId4"/>
    <p:sldId id="282" r:id="rId5"/>
    <p:sldId id="284" r:id="rId6"/>
    <p:sldId id="285" r:id="rId7"/>
    <p:sldId id="286" r:id="rId8"/>
    <p:sldId id="288" r:id="rId9"/>
    <p:sldId id="287" r:id="rId10"/>
    <p:sldId id="274" r:id="rId11"/>
    <p:sldId id="276" r:id="rId12"/>
    <p:sldId id="277" r:id="rId13"/>
    <p:sldId id="275" r:id="rId14"/>
    <p:sldId id="289" r:id="rId15"/>
    <p:sldId id="281" r:id="rId16"/>
    <p:sldId id="260" r:id="rId17"/>
    <p:sldId id="262" r:id="rId18"/>
    <p:sldId id="261" r:id="rId19"/>
    <p:sldId id="263" r:id="rId20"/>
    <p:sldId id="264" r:id="rId21"/>
    <p:sldId id="265" r:id="rId22"/>
    <p:sldId id="266" r:id="rId23"/>
    <p:sldId id="268" r:id="rId24"/>
    <p:sldId id="270" r:id="rId25"/>
    <p:sldId id="272" r:id="rId26"/>
    <p:sldId id="271" r:id="rId27"/>
    <p:sldId id="273" r:id="rId28"/>
    <p:sldId id="290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na Moya" initials="J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CC6600"/>
    <a:srgbClr val="A50021"/>
    <a:srgbClr val="008000"/>
    <a:srgbClr val="00CC00"/>
    <a:srgbClr val="669900"/>
    <a:srgbClr val="CC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14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285C7D4-72B7-42C1-95D1-E0C369308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7A560A8-9104-4AB2-AFE0-526452C22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BA89CA4-F9B8-4345-9440-A7563B01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1E73-045F-44BE-BE34-5D3BA58C2BC4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C2F2512-E3BE-41D9-8F3D-5476F12A7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CB75E07-0D3A-4937-BE62-A15344759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F145A-AB78-40D9-A259-17F7EAF7BE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9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4A6091A-C3D3-47AD-BD4A-9607B28E9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D3BEC223-AB59-4D9C-A0EF-271613A01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202D1A0-CA8A-4CF6-902C-E1C129D3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1E73-045F-44BE-BE34-5D3BA58C2BC4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BE3D81E-1E22-49A5-B47D-996011F11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1397F74-A6BB-4725-A02F-9014E29A3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F145A-AB78-40D9-A259-17F7EAF7BE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2834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9A549BE8-9B19-4035-A0A5-F61E1CE379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5FAA87D-5A6A-4B10-B5E6-A4E0D51D3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ADC2702-79E7-42B2-B8A9-9AC2B3DE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1E73-045F-44BE-BE34-5D3BA58C2BC4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321650C-154C-4FF6-A244-1D331D46D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5CE1B4E-EBB3-4E2D-A662-5B9B5429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F145A-AB78-40D9-A259-17F7EAF7BE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8002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69BFF1-F6C0-4560-9B88-DDCD7AC42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0D7C8A0-7BA6-4F2E-910B-146C33068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6235149-7097-4DCF-900F-5EC1DD91D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1E73-045F-44BE-BE34-5D3BA58C2BC4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B5FB79C-3ABF-4313-804D-88E7D66F0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93E62C3-3165-4E23-A9B3-534119311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F145A-AB78-40D9-A259-17F7EAF7BE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223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F3317C-2981-4234-8354-63D43D2CE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2A68AC9-C2BC-4076-8F2B-B04B58898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F2C92AE-5816-4E07-9F38-CCE1C368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1E73-045F-44BE-BE34-5D3BA58C2BC4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A2BF80E-32A5-4B77-8461-C32BAA397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58B08F2-5E7C-43A7-8952-C47B86267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F145A-AB78-40D9-A259-17F7EAF7BE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5099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6CEDD72-D1B3-4EB0-9638-917B0D3C5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28CC63C-A291-4B30-9E37-1A985CA97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2611689-93E2-4D60-9CA7-C55A8404F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7A42E2D-4BF5-4F4F-BB01-3244998F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1E73-045F-44BE-BE34-5D3BA58C2BC4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3A3E552-C34B-4642-A349-52A0680EA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F3D891C-4ADA-4CEA-982B-0338DD146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F145A-AB78-40D9-A259-17F7EAF7BE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3580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4E0DFD-F767-4CCF-A4E8-BFFEA94DC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CB8B921-4C98-4AA9-82A5-FA4E5208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6F4CBC1-BC1B-424A-8AF4-D13FC15C4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5949B413-C781-4958-9BCC-E5363663B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A6F8DD04-6F06-43AF-A5D7-222A51479C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C3B074BB-9FF9-4EFF-8442-5BF338953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1E73-045F-44BE-BE34-5D3BA58C2BC4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C35F24BB-CFEB-4268-B028-6A0E739D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3E95072-8DEB-4099-881B-65B748E96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F145A-AB78-40D9-A259-17F7EAF7BE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7324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E4E43E-3CD0-4365-8A27-1D458C1C4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D45FA2D9-DDD5-4FAB-8CB1-08E068D1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1E73-045F-44BE-BE34-5D3BA58C2BC4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B8E5B677-396B-407E-A43C-7A4BA14B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26DB18B-0338-4F14-8850-725D077A4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F145A-AB78-40D9-A259-17F7EAF7BE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7345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47E7697-F40D-484A-A91C-2DF18425F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1E73-045F-44BE-BE34-5D3BA58C2BC4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65DD1A09-4567-4355-AE07-290168855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2245814-7CAC-4FAA-8347-589C12409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F145A-AB78-40D9-A259-17F7EAF7BE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056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982A95D-261E-412D-B410-C5938035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9F47938-E725-4897-98C0-A31151B5D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6E66E9AF-420F-42A6-A79A-7A79DB88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869A51D-C8F4-4F90-B2B6-37F5FE724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1E73-045F-44BE-BE34-5D3BA58C2BC4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DC5098E-E11E-4459-8C59-E7D213BEE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0A72F52-6F2A-4615-A83D-2F1826AB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F145A-AB78-40D9-A259-17F7EAF7BE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332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BFFB680-F783-469F-B498-373C1BBA8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2BA6D30A-7244-47FD-A6D3-337135AE7D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23C2403-A5E3-47CF-9494-2393A1F49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0AD9DFE-020E-4BA9-B780-D6B03EA41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1E73-045F-44BE-BE34-5D3BA58C2BC4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C37C4B5-5A49-44DA-A8B7-0E8B9ECC3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A4AEB9A-12A1-4391-A05D-12CF556E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F145A-AB78-40D9-A259-17F7EAF7BE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401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1F570933-B963-4E36-AD0F-61AE041F0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1672B29-4843-4616-B352-24C107A68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0416E68-66B8-4DAA-92CC-F85BF6B7E1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71E73-045F-44BE-BE34-5D3BA58C2BC4}" type="datetimeFigureOut">
              <a:rPr lang="es-ES" smtClean="0"/>
              <a:t>27/02/2020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E97F5AB-1667-4878-90F7-1AD80BC86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7DDC3D5-CCAC-4466-B997-CBB4FA875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F145A-AB78-40D9-A259-17F7EAF7BE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23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4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2.jpeg"/><Relationship Id="rId5" Type="http://schemas.openxmlformats.org/officeDocument/2006/relationships/image" Target="../media/image27.jpeg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2.docx"/><Relationship Id="rId5" Type="http://schemas.openxmlformats.org/officeDocument/2006/relationships/image" Target="../media/image49.emf"/><Relationship Id="rId4" Type="http://schemas.openxmlformats.org/officeDocument/2006/relationships/package" Target="../embeddings/Microsoft_Word_Document1.doc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1.emf"/><Relationship Id="rId4" Type="http://schemas.openxmlformats.org/officeDocument/2006/relationships/package" Target="../embeddings/Microsoft_Word_Document3.docx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1.emf"/><Relationship Id="rId4" Type="http://schemas.openxmlformats.org/officeDocument/2006/relationships/package" Target="../embeddings/Microsoft_Word_Document4.docx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0.emf"/><Relationship Id="rId4" Type="http://schemas.openxmlformats.org/officeDocument/2006/relationships/package" Target="../embeddings/Microsoft_Word_Document5.doc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2.jpeg"/><Relationship Id="rId5" Type="http://schemas.openxmlformats.org/officeDocument/2006/relationships/image" Target="../media/image71.emf"/><Relationship Id="rId4" Type="http://schemas.openxmlformats.org/officeDocument/2006/relationships/package" Target="../embeddings/Microsoft_Word_Document6.doc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3.emf"/><Relationship Id="rId4" Type="http://schemas.openxmlformats.org/officeDocument/2006/relationships/package" Target="../embeddings/Microsoft_Word_Document7.docx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jpeg"/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12" Type="http://schemas.microsoft.com/office/2007/relationships/hdphoto" Target="../media/hdphoto3.wdp"/><Relationship Id="rId17" Type="http://schemas.openxmlformats.org/officeDocument/2006/relationships/image" Target="../media/image87.jpeg"/><Relationship Id="rId2" Type="http://schemas.openxmlformats.org/officeDocument/2006/relationships/image" Target="../media/image74.jpeg"/><Relationship Id="rId16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5" Type="http://schemas.openxmlformats.org/officeDocument/2006/relationships/image" Target="../media/image85.jpeg"/><Relationship Id="rId10" Type="http://schemas.openxmlformats.org/officeDocument/2006/relationships/image" Target="../media/image81.jpeg"/><Relationship Id="rId4" Type="http://schemas.openxmlformats.org/officeDocument/2006/relationships/image" Target="../media/image76.jpeg"/><Relationship Id="rId9" Type="http://schemas.openxmlformats.org/officeDocument/2006/relationships/image" Target="../media/image80.jpeg"/><Relationship Id="rId1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Resultado de imagen para Iasa 1">
            <a:extLst>
              <a:ext uri="{FF2B5EF4-FFF2-40B4-BE49-F238E27FC236}">
                <a16:creationId xmlns:a16="http://schemas.microsoft.com/office/drawing/2014/main" xmlns="" id="{A942ECC7-0206-45A1-8EEF-75D4ED3FE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4806" y="68263"/>
            <a:ext cx="1672726" cy="16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logo ESPE">
            <a:extLst>
              <a:ext uri="{FF2B5EF4-FFF2-40B4-BE49-F238E27FC236}">
                <a16:creationId xmlns:a16="http://schemas.microsoft.com/office/drawing/2014/main" xmlns="" id="{A33654BA-2D76-4706-BE1B-101F86761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60" y="331121"/>
            <a:ext cx="5645785" cy="11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55B669D0-D3B4-4D43-A4D3-3414A99398DF}"/>
              </a:ext>
            </a:extLst>
          </p:cNvPr>
          <p:cNvSpPr/>
          <p:nvPr/>
        </p:nvSpPr>
        <p:spPr>
          <a:xfrm>
            <a:off x="0" y="6616408"/>
            <a:ext cx="12192000" cy="2415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0CF8F79-7E2C-4FC2-8D81-210B70DEC09D}"/>
              </a:ext>
            </a:extLst>
          </p:cNvPr>
          <p:cNvSpPr/>
          <p:nvPr/>
        </p:nvSpPr>
        <p:spPr>
          <a:xfrm>
            <a:off x="1107440" y="1518889"/>
            <a:ext cx="1040384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spcAft>
                <a:spcPts val="0"/>
              </a:spcAft>
            </a:pPr>
            <a:r>
              <a:rPr lang="es-E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DEPARTAMENTO DE CIENCIAS DE LA VIDA Y DE LA AGRICULTURA</a:t>
            </a:r>
            <a:endParaRPr lang="es-E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spcAft>
                <a:spcPts val="0"/>
              </a:spcAft>
            </a:pPr>
            <a:r>
              <a:rPr lang="es-E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s-E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ctr">
              <a:spcAft>
                <a:spcPts val="0"/>
              </a:spcAft>
            </a:pPr>
            <a:r>
              <a:rPr lang="es-E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CARRERA DE INGENIERÍA AGROPECUARIA</a:t>
            </a:r>
            <a:endParaRPr lang="es-E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ctr">
              <a:spcAft>
                <a:spcPts val="0"/>
              </a:spcAft>
            </a:pPr>
            <a:r>
              <a:rPr lang="es-E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s-E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ctr">
              <a:spcAft>
                <a:spcPts val="0"/>
              </a:spcAft>
            </a:pPr>
            <a:r>
              <a:rPr lang="es-E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TRABAJO DE TITULACION, PREVIO A LA OBTENCIÓN DEL TÍTULO DE INGENIERO AGROPECUARIO</a:t>
            </a:r>
            <a:endParaRPr lang="es-E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ctr">
              <a:spcAft>
                <a:spcPts val="0"/>
              </a:spcAft>
            </a:pPr>
            <a:r>
              <a:rPr lang="es-E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s-E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ctr">
              <a:spcAft>
                <a:spcPts val="0"/>
              </a:spcAft>
            </a:pPr>
            <a:r>
              <a:rPr lang="es-E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“EVALUACIÓN DEL EFECTO DE DIFERENTES LONGITUDES DE ONDA CON LUCES LEDs SOBRE LA RESPUESTA MORFOGÉNICA Y DESARROLLO EN EXPLANTES DE MORA DE CASTILLA</a:t>
            </a:r>
            <a:r>
              <a:rPr lang="es-ES" sz="2000" b="1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" sz="2000" b="1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Rubus glaucus </a:t>
            </a:r>
            <a:r>
              <a:rPr lang="es-E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Benth</a:t>
            </a:r>
            <a:r>
              <a:rPr lang="es-ES" sz="2000" b="1" i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IN VITRO</a:t>
            </a:r>
            <a:r>
              <a:rPr lang="es-E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br>
              <a:rPr lang="es-E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s-E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ctr">
              <a:spcAft>
                <a:spcPts val="0"/>
              </a:spcAft>
            </a:pPr>
            <a:r>
              <a:rPr lang="es-E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AUTOR: MOYA CAZA, CARLA LILIANA</a:t>
            </a:r>
            <a:endParaRPr lang="es-E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ctr">
              <a:spcAft>
                <a:spcPts val="0"/>
              </a:spcAft>
            </a:pPr>
            <a:r>
              <a:rPr lang="es-E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DIRECTOR: ING. LANDÁZURI ABARCA, PABLO ANÍBAL, </a:t>
            </a:r>
            <a:r>
              <a:rPr lang="es-E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MSc</a:t>
            </a:r>
            <a:r>
              <a:rPr lang="es-E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E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ctr">
              <a:spcAft>
                <a:spcPts val="0"/>
              </a:spcAft>
            </a:pPr>
            <a:r>
              <a:rPr lang="es-E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s-E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ctr">
              <a:spcAft>
                <a:spcPts val="0"/>
              </a:spcAft>
            </a:pPr>
            <a:r>
              <a:rPr lang="es-E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SANGOLQUÍ</a:t>
            </a:r>
            <a:endParaRPr lang="es-E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914400" indent="-457200" algn="ctr">
              <a:spcAft>
                <a:spcPts val="0"/>
              </a:spcAft>
            </a:pPr>
            <a:r>
              <a:rPr lang="es-ES" sz="20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2020</a:t>
            </a:r>
            <a:endParaRPr lang="es-E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s-ES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s-ES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4681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64961"/>
            <a:ext cx="524662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MATERIALES Y MÉTODOS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835280"/>
            <a:ext cx="2235200" cy="102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433EA271-32FF-41BB-907B-D1BF796E3972}"/>
              </a:ext>
            </a:extLst>
          </p:cNvPr>
          <p:cNvSpPr/>
          <p:nvPr/>
        </p:nvSpPr>
        <p:spPr>
          <a:xfrm>
            <a:off x="350520" y="1078079"/>
            <a:ext cx="673608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200000"/>
              </a:lnSpc>
              <a:spcAft>
                <a:spcPts val="0"/>
              </a:spcAft>
            </a:pPr>
            <a:r>
              <a:rPr lang="es-ES" sz="1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Ubicación Política</a:t>
            </a:r>
            <a:endParaRPr lang="es-ES" sz="1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457200">
              <a:lnSpc>
                <a:spcPct val="200000"/>
              </a:lnSpc>
              <a:spcAft>
                <a:spcPts val="0"/>
              </a:spcAft>
            </a:pPr>
            <a:r>
              <a:rPr lang="es-ES" sz="17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Provincia:   </a:t>
            </a:r>
            <a:r>
              <a:rPr lang="es-ES" sz="1700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Pichincha</a:t>
            </a:r>
            <a:endParaRPr lang="es-ES" sz="1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-457200">
              <a:lnSpc>
                <a:spcPct val="200000"/>
              </a:lnSpc>
              <a:spcAft>
                <a:spcPts val="0"/>
              </a:spcAft>
            </a:pPr>
            <a:r>
              <a:rPr lang="es-ES" sz="17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Cantón:       </a:t>
            </a:r>
            <a:r>
              <a:rPr lang="es-ES" sz="1700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Rumiñahui</a:t>
            </a:r>
            <a:endParaRPr lang="es-ES" sz="1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-457200">
              <a:lnSpc>
                <a:spcPct val="200000"/>
              </a:lnSpc>
              <a:spcAft>
                <a:spcPts val="0"/>
              </a:spcAft>
            </a:pPr>
            <a:r>
              <a:rPr lang="es-ES" sz="17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Parroquia:  </a:t>
            </a:r>
            <a:r>
              <a:rPr lang="es-ES" sz="17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 Fernando, </a:t>
            </a:r>
            <a:r>
              <a:rPr lang="es-ES" sz="17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Hda</a:t>
            </a:r>
            <a:r>
              <a:rPr lang="es-ES" sz="17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El Prado, IASA </a:t>
            </a:r>
            <a:r>
              <a:rPr lang="es-ES" sz="1700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endParaRPr lang="es-ES" sz="1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200000"/>
              </a:lnSpc>
              <a:spcAft>
                <a:spcPts val="0"/>
              </a:spcAft>
            </a:pPr>
            <a:r>
              <a:rPr lang="es-EC" sz="1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Ubicación Geográfica</a:t>
            </a:r>
            <a:endParaRPr lang="es-ES" sz="1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45720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s-ES" sz="17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Facultad de Ingeniería en Ciencias Agropecuarias IASA </a:t>
            </a:r>
            <a:r>
              <a:rPr lang="es-ES" sz="1700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endParaRPr lang="es-ES" sz="1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-45720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s-ES" sz="17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Latitud:</a:t>
            </a:r>
            <a:r>
              <a:rPr lang="es-ES" sz="17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0°23'11.16"S</a:t>
            </a:r>
            <a:endParaRPr lang="es-ES" sz="1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-45720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s-ES" sz="17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Longitud:</a:t>
            </a:r>
            <a:r>
              <a:rPr lang="es-ES" sz="17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78°25'1.56"O</a:t>
            </a:r>
            <a:endParaRPr lang="es-ES" sz="1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-457200">
              <a:lnSpc>
                <a:spcPct val="200000"/>
              </a:lnSpc>
              <a:spcAft>
                <a:spcPts val="0"/>
              </a:spcAft>
            </a:pPr>
            <a:r>
              <a:rPr lang="es-ES" sz="17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Altitud:      </a:t>
            </a:r>
            <a:r>
              <a:rPr lang="es-ES" sz="17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2748 </a:t>
            </a:r>
            <a:r>
              <a:rPr lang="es-ES" sz="17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m.s.n.m</a:t>
            </a:r>
            <a:endParaRPr lang="es-ES" sz="1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17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Estación Meteorológica I.A.S.A. 1, 2018</a:t>
            </a:r>
            <a:endParaRPr lang="es-E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FF1899B-46A8-4BCD-9829-B41823BEF4B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078079"/>
            <a:ext cx="4598987" cy="29960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6EEA8A64-8A4C-426B-8E6C-4E1442538AC5}"/>
              </a:ext>
            </a:extLst>
          </p:cNvPr>
          <p:cNvSpPr/>
          <p:nvPr/>
        </p:nvSpPr>
        <p:spPr>
          <a:xfrm>
            <a:off x="7482037" y="4170840"/>
            <a:ext cx="3974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>
                <a:latin typeface="Times New Roman" panose="02020603050405020304" pitchFamily="18" charset="0"/>
                <a:ea typeface="Calibri" panose="020F0502020204030204" pitchFamily="34" charset="0"/>
              </a:rPr>
              <a:t>Ubicación satelital I.A.S.A- Laboratorio.</a:t>
            </a: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A621B83F-CAE2-4B4D-941F-77330854024D}"/>
              </a:ext>
            </a:extLst>
          </p:cNvPr>
          <p:cNvSpPr txBox="1"/>
          <p:nvPr/>
        </p:nvSpPr>
        <p:spPr>
          <a:xfrm>
            <a:off x="7316787" y="4636852"/>
            <a:ext cx="436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temperaturas existentes en el laboratorio son: Promedio=14° C, Máxima=21° C y Mínima=7° C, Con una humedad relativa del 62% (Páramo, 2018).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6388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64961"/>
            <a:ext cx="524662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MATERIALES Y MÉTODOS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011360"/>
            <a:ext cx="2235200" cy="102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7B22BB2-B91F-4879-BBF6-BBA5F2C98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9869" y="1694817"/>
            <a:ext cx="3149603" cy="1771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 descr="Imagen que contiene interior, tabla, vidrio, comida&#10;&#10;Descripción generada automáticamente">
            <a:extLst>
              <a:ext uri="{FF2B5EF4-FFF2-40B4-BE49-F238E27FC236}">
                <a16:creationId xmlns:a16="http://schemas.microsoft.com/office/drawing/2014/main" xmlns="" id="{F6F08EEF-D6EF-4489-8143-AC81C76693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74"/>
          <a:stretch/>
        </p:blipFill>
        <p:spPr>
          <a:xfrm rot="5400000">
            <a:off x="2215670" y="1595918"/>
            <a:ext cx="3149606" cy="1969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357BD8F9-D745-42E2-AB66-9B60B5C8D3F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5" r="12613"/>
          <a:stretch/>
        </p:blipFill>
        <p:spPr bwMode="auto">
          <a:xfrm rot="5400000">
            <a:off x="4892672" y="1346841"/>
            <a:ext cx="3149605" cy="2467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Una ensalada en un plato&#10;&#10;Descripción generada automáticamente">
            <a:extLst>
              <a:ext uri="{FF2B5EF4-FFF2-40B4-BE49-F238E27FC236}">
                <a16:creationId xmlns:a16="http://schemas.microsoft.com/office/drawing/2014/main" xmlns="" id="{6AA19B90-14E1-4460-9387-C61D5857A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11452" y="1463043"/>
            <a:ext cx="3149604" cy="2235200"/>
          </a:xfrm>
          <a:prstGeom prst="rect">
            <a:avLst/>
          </a:prstGeom>
        </p:spPr>
      </p:pic>
      <p:pic>
        <p:nvPicPr>
          <p:cNvPr id="12" name="Imagen 11" descr="Imagen que contiene interior, tabla, pequeño, taza&#10;&#10;Descripción generada automáticamente">
            <a:extLst>
              <a:ext uri="{FF2B5EF4-FFF2-40B4-BE49-F238E27FC236}">
                <a16:creationId xmlns:a16="http://schemas.microsoft.com/office/drawing/2014/main" xmlns="" id="{3E79CE22-189D-4D12-8819-EED5B5EB57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6" y="4759821"/>
            <a:ext cx="1695134" cy="1369249"/>
          </a:xfrm>
          <a:prstGeom prst="rect">
            <a:avLst/>
          </a:prstGeom>
        </p:spPr>
      </p:pic>
      <p:pic>
        <p:nvPicPr>
          <p:cNvPr id="13" name="Imagen 12" descr="Imagen que contiene interior, rojo, taza, contenedor&#10;&#10;Descripción generada automáticamente">
            <a:extLst>
              <a:ext uri="{FF2B5EF4-FFF2-40B4-BE49-F238E27FC236}">
                <a16:creationId xmlns:a16="http://schemas.microsoft.com/office/drawing/2014/main" xmlns="" id="{37B37DF9-F296-41BF-87EB-C42D68C65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41" y="4759821"/>
            <a:ext cx="1771654" cy="1370787"/>
          </a:xfrm>
          <a:prstGeom prst="rect">
            <a:avLst/>
          </a:prstGeom>
        </p:spPr>
      </p:pic>
      <p:pic>
        <p:nvPicPr>
          <p:cNvPr id="14" name="Imagen 13" descr="Imagen que contiene taza, tabla, verde, vidrio&#10;&#10;Descripción generada automáticamente">
            <a:extLst>
              <a:ext uri="{FF2B5EF4-FFF2-40B4-BE49-F238E27FC236}">
                <a16:creationId xmlns:a16="http://schemas.microsoft.com/office/drawing/2014/main" xmlns="" id="{AC9A0AD6-10E4-4FF4-900E-6AFFD98DFC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95" y="4759821"/>
            <a:ext cx="1716562" cy="1369249"/>
          </a:xfrm>
          <a:prstGeom prst="rect">
            <a:avLst/>
          </a:prstGeom>
        </p:spPr>
      </p:pic>
      <p:pic>
        <p:nvPicPr>
          <p:cNvPr id="15" name="Imagen 14" descr="Imagen que contiene interior, taza, tabla, pequeño&#10;&#10;Descripción generada automáticamente">
            <a:extLst>
              <a:ext uri="{FF2B5EF4-FFF2-40B4-BE49-F238E27FC236}">
                <a16:creationId xmlns:a16="http://schemas.microsoft.com/office/drawing/2014/main" xmlns="" id="{BCD57B9A-D958-43FD-9F3D-CC7ED463FC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57" y="4759821"/>
            <a:ext cx="1771654" cy="1370787"/>
          </a:xfrm>
          <a:prstGeom prst="rect">
            <a:avLst/>
          </a:prstGeom>
        </p:spPr>
      </p:pic>
      <p:pic>
        <p:nvPicPr>
          <p:cNvPr id="16" name="Imagen 15" descr="Imagen que contiene taza, tabla, agua, vidrio&#10;&#10;Descripción generada automáticamente">
            <a:extLst>
              <a:ext uri="{FF2B5EF4-FFF2-40B4-BE49-F238E27FC236}">
                <a16:creationId xmlns:a16="http://schemas.microsoft.com/office/drawing/2014/main" xmlns="" id="{6CCFFF9C-CEC1-47E1-9957-611F621ECBB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" b="11111"/>
          <a:stretch/>
        </p:blipFill>
        <p:spPr>
          <a:xfrm>
            <a:off x="7430713" y="4759822"/>
            <a:ext cx="1738067" cy="1369248"/>
          </a:xfrm>
          <a:prstGeom prst="rect">
            <a:avLst/>
          </a:prstGeom>
        </p:spPr>
      </p:pic>
      <p:pic>
        <p:nvPicPr>
          <p:cNvPr id="18" name="Imagen 17" descr="Imagen que contiene interior, blanco, cortina, pequeño&#10;&#10;Descripción generada automáticamente">
            <a:extLst>
              <a:ext uri="{FF2B5EF4-FFF2-40B4-BE49-F238E27FC236}">
                <a16:creationId xmlns:a16="http://schemas.microsoft.com/office/drawing/2014/main" xmlns="" id="{9C96A3C4-FABE-4548-BC11-5C3764FDF21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1" r="45334"/>
          <a:stretch/>
        </p:blipFill>
        <p:spPr>
          <a:xfrm rot="5400000">
            <a:off x="9368829" y="4558236"/>
            <a:ext cx="1368158" cy="176825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B4433D5F-A949-47C6-8747-BA5A60D61616}"/>
              </a:ext>
            </a:extLst>
          </p:cNvPr>
          <p:cNvSpPr txBox="1"/>
          <p:nvPr/>
        </p:nvSpPr>
        <p:spPr>
          <a:xfrm>
            <a:off x="120682" y="4272967"/>
            <a:ext cx="2411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Preparación de medios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E049A93E-2FCC-4DBD-8DEB-372648263F71}"/>
              </a:ext>
            </a:extLst>
          </p:cNvPr>
          <p:cNvSpPr txBox="1"/>
          <p:nvPr/>
        </p:nvSpPr>
        <p:spPr>
          <a:xfrm>
            <a:off x="5233669" y="4272967"/>
            <a:ext cx="246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Planta Donadora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2B77647B-07CB-4EC7-8B90-209E4CDA34F1}"/>
              </a:ext>
            </a:extLst>
          </p:cNvPr>
          <p:cNvSpPr txBox="1"/>
          <p:nvPr/>
        </p:nvSpPr>
        <p:spPr>
          <a:xfrm>
            <a:off x="7884638" y="4219005"/>
            <a:ext cx="300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Protocolo de desinfección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41C10F0D-C8C2-4CAD-8464-052FE1BD48A9}"/>
              </a:ext>
            </a:extLst>
          </p:cNvPr>
          <p:cNvSpPr txBox="1"/>
          <p:nvPr/>
        </p:nvSpPr>
        <p:spPr>
          <a:xfrm>
            <a:off x="2532663" y="4272967"/>
            <a:ext cx="246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Medios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AD7388A3-067A-4FF8-B7CD-195C15D79F64}"/>
              </a:ext>
            </a:extLst>
          </p:cNvPr>
          <p:cNvSpPr txBox="1"/>
          <p:nvPr/>
        </p:nvSpPr>
        <p:spPr>
          <a:xfrm>
            <a:off x="3190240" y="6268720"/>
            <a:ext cx="527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Siembra de microestacas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4520C6E4-EF78-4581-9B76-D052125D37BE}"/>
              </a:ext>
            </a:extLst>
          </p:cNvPr>
          <p:cNvSpPr txBox="1"/>
          <p:nvPr/>
        </p:nvSpPr>
        <p:spPr>
          <a:xfrm>
            <a:off x="7884638" y="608526"/>
            <a:ext cx="419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ETAPA DE INTRODUCCIÓN</a:t>
            </a:r>
          </a:p>
        </p:txBody>
      </p:sp>
    </p:spTree>
    <p:extLst>
      <p:ext uri="{BB962C8B-B14F-4D97-AF65-F5344CB8AC3E}">
        <p14:creationId xmlns:p14="http://schemas.microsoft.com/office/powerpoint/2010/main" val="99069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64961"/>
            <a:ext cx="524662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MATERIALES Y MÉTODOS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835280"/>
            <a:ext cx="2235200" cy="102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D26B2D5-6FA8-430E-8C13-1EB05CFA7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43" y="1014277"/>
            <a:ext cx="8122633" cy="343886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2431E236-0879-4759-91D4-14ED8B1E9163}"/>
              </a:ext>
            </a:extLst>
          </p:cNvPr>
          <p:cNvSpPr txBox="1"/>
          <p:nvPr/>
        </p:nvSpPr>
        <p:spPr>
          <a:xfrm>
            <a:off x="7955280" y="675723"/>
            <a:ext cx="419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ETAPA DE MULTIPLICACIÓN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934ED29C-27CD-4D01-A656-CE1ADA33BC90}"/>
              </a:ext>
            </a:extLst>
          </p:cNvPr>
          <p:cNvSpPr txBox="1"/>
          <p:nvPr/>
        </p:nvSpPr>
        <p:spPr>
          <a:xfrm>
            <a:off x="172720" y="4468534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Explante formado en la etapa de introducción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E60235ED-99BA-413B-928C-3F3E252D39B9}"/>
              </a:ext>
            </a:extLst>
          </p:cNvPr>
          <p:cNvSpPr txBox="1"/>
          <p:nvPr/>
        </p:nvSpPr>
        <p:spPr>
          <a:xfrm>
            <a:off x="2688338" y="4468534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Proceso de separación del explante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A0E6F40C-72CA-4364-8DE0-D517960DFEF5}"/>
              </a:ext>
            </a:extLst>
          </p:cNvPr>
          <p:cNvSpPr txBox="1"/>
          <p:nvPr/>
        </p:nvSpPr>
        <p:spPr>
          <a:xfrm>
            <a:off x="5283200" y="4453146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Explante en etapa de multiplicación </a:t>
            </a:r>
          </a:p>
        </p:txBody>
      </p:sp>
      <p:pic>
        <p:nvPicPr>
          <p:cNvPr id="10" name="Imagen 9" descr="Imagen que contiene verde, comida, pieza, alimentos&#10;&#10;Descripción generada automáticamente">
            <a:extLst>
              <a:ext uri="{FF2B5EF4-FFF2-40B4-BE49-F238E27FC236}">
                <a16:creationId xmlns:a16="http://schemas.microsoft.com/office/drawing/2014/main" xmlns="" id="{DC3134B0-EE42-4A60-AD52-540EEE767D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8" r="30963" b="5161"/>
          <a:stretch/>
        </p:blipFill>
        <p:spPr>
          <a:xfrm rot="5400000">
            <a:off x="8605743" y="1204781"/>
            <a:ext cx="3476958" cy="335011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078831CC-280F-4D32-8913-859FC57435E2}"/>
              </a:ext>
            </a:extLst>
          </p:cNvPr>
          <p:cNvSpPr txBox="1"/>
          <p:nvPr/>
        </p:nvSpPr>
        <p:spPr>
          <a:xfrm>
            <a:off x="8788400" y="4791699"/>
            <a:ext cx="303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Formación de brotes </a:t>
            </a:r>
          </a:p>
        </p:txBody>
      </p:sp>
    </p:spTree>
    <p:extLst>
      <p:ext uri="{BB962C8B-B14F-4D97-AF65-F5344CB8AC3E}">
        <p14:creationId xmlns:p14="http://schemas.microsoft.com/office/powerpoint/2010/main" val="4144946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64961"/>
            <a:ext cx="524662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MATERIALES Y MÉTODOS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389" y="6011360"/>
            <a:ext cx="2235200" cy="102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1DB738FA-FB7D-431B-AFB7-B454A9CFC13A}"/>
              </a:ext>
            </a:extLst>
          </p:cNvPr>
          <p:cNvSpPr txBox="1"/>
          <p:nvPr/>
        </p:nvSpPr>
        <p:spPr>
          <a:xfrm>
            <a:off x="7955280" y="675723"/>
            <a:ext cx="419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ETAPA DE ENRAIZAMIENTO</a:t>
            </a:r>
          </a:p>
        </p:txBody>
      </p:sp>
      <p:pic>
        <p:nvPicPr>
          <p:cNvPr id="6" name="Imagen 5" descr="Imagen que contiene hombre, negro, blanco, reloj&#10;&#10;Descripción generada automáticamente">
            <a:extLst>
              <a:ext uri="{FF2B5EF4-FFF2-40B4-BE49-F238E27FC236}">
                <a16:creationId xmlns:a16="http://schemas.microsoft.com/office/drawing/2014/main" xmlns="" id="{ACAA6941-7353-4805-A562-BB1762AB52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2" t="10494" r="14913" b="10296"/>
          <a:stretch/>
        </p:blipFill>
        <p:spPr>
          <a:xfrm rot="5400000">
            <a:off x="322587" y="1115057"/>
            <a:ext cx="2433320" cy="2194560"/>
          </a:xfrm>
          <a:prstGeom prst="rect">
            <a:avLst/>
          </a:prstGeom>
        </p:spPr>
      </p:pic>
      <p:pic>
        <p:nvPicPr>
          <p:cNvPr id="7" name="Imagen 6" descr="Imagen que contiene interior, jaula, pequeño, tabla&#10;&#10;Descripción generada automáticamente">
            <a:extLst>
              <a:ext uri="{FF2B5EF4-FFF2-40B4-BE49-F238E27FC236}">
                <a16:creationId xmlns:a16="http://schemas.microsoft.com/office/drawing/2014/main" xmlns="" id="{37CAF792-34F0-499D-B1AB-D5F2C21438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t="7038" r="14667" b="6287"/>
          <a:stretch/>
        </p:blipFill>
        <p:spPr>
          <a:xfrm rot="5400000">
            <a:off x="2517146" y="1115057"/>
            <a:ext cx="2433321" cy="2194559"/>
          </a:xfrm>
          <a:prstGeom prst="rect">
            <a:avLst/>
          </a:prstGeom>
        </p:spPr>
      </p:pic>
      <p:pic>
        <p:nvPicPr>
          <p:cNvPr id="9" name="Imagen 8" descr="Imagen que contiene raqueta, jugador, pelota, red&#10;&#10;Descripción generada automáticamente">
            <a:extLst>
              <a:ext uri="{FF2B5EF4-FFF2-40B4-BE49-F238E27FC236}">
                <a16:creationId xmlns:a16="http://schemas.microsoft.com/office/drawing/2014/main" xmlns="" id="{0B3F56CF-6FB3-48AB-B525-28D729E0E0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5622" y="1091140"/>
            <a:ext cx="2417231" cy="2226305"/>
          </a:xfrm>
          <a:prstGeom prst="rect">
            <a:avLst/>
          </a:prstGeom>
        </p:spPr>
      </p:pic>
      <p:pic>
        <p:nvPicPr>
          <p:cNvPr id="10" name="Imagen 9" descr="Imagen que contiene alimentos&#10;&#10;Descripción generada automáticamente">
            <a:extLst>
              <a:ext uri="{FF2B5EF4-FFF2-40B4-BE49-F238E27FC236}">
                <a16:creationId xmlns:a16="http://schemas.microsoft.com/office/drawing/2014/main" xmlns="" id="{B9F26566-D235-4F30-9164-C5FD1739FE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r="8917" b="14518"/>
          <a:stretch/>
        </p:blipFill>
        <p:spPr>
          <a:xfrm>
            <a:off x="7256776" y="971914"/>
            <a:ext cx="4493257" cy="2470331"/>
          </a:xfrm>
          <a:prstGeom prst="rect">
            <a:avLst/>
          </a:prstGeom>
        </p:spPr>
      </p:pic>
      <p:pic>
        <p:nvPicPr>
          <p:cNvPr id="12" name="Imagen 11" descr="Imagen que contiene interior, tabla, hombre, guitarra&#10;&#10;Descripción generada automáticamente">
            <a:extLst>
              <a:ext uri="{FF2B5EF4-FFF2-40B4-BE49-F238E27FC236}">
                <a16:creationId xmlns:a16="http://schemas.microsoft.com/office/drawing/2014/main" xmlns="" id="{8061684A-C9C8-4845-833E-6A0A909A7D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4585" y="4377402"/>
            <a:ext cx="2589950" cy="1456847"/>
          </a:xfrm>
          <a:prstGeom prst="rect">
            <a:avLst/>
          </a:prstGeom>
        </p:spPr>
      </p:pic>
      <p:pic>
        <p:nvPicPr>
          <p:cNvPr id="14" name="Imagen 13" descr="Pantalla de televisión encendida&#10;&#10;Descripción generada automáticamente">
            <a:extLst>
              <a:ext uri="{FF2B5EF4-FFF2-40B4-BE49-F238E27FC236}">
                <a16:creationId xmlns:a16="http://schemas.microsoft.com/office/drawing/2014/main" xmlns="" id="{552DE1E0-9BCC-4A99-B779-15B80CDB21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001" y="3810850"/>
            <a:ext cx="4156000" cy="2589951"/>
          </a:xfrm>
          <a:prstGeom prst="rect">
            <a:avLst/>
          </a:prstGeom>
        </p:spPr>
      </p:pic>
      <p:pic>
        <p:nvPicPr>
          <p:cNvPr id="16" name="Imagen 15" descr="Imagen que contiene interior, tabla, remoto, computadora&#10;&#10;Descripción generada automáticamente">
            <a:extLst>
              <a:ext uri="{FF2B5EF4-FFF2-40B4-BE49-F238E27FC236}">
                <a16:creationId xmlns:a16="http://schemas.microsoft.com/office/drawing/2014/main" xmlns="" id="{B53B8BAE-828C-4962-AA67-A7E438C001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8" r="18519"/>
          <a:stretch/>
        </p:blipFill>
        <p:spPr>
          <a:xfrm rot="5400000">
            <a:off x="6779876" y="3752198"/>
            <a:ext cx="2589952" cy="2707256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B6DCA08F-A8BC-4D56-BDED-EB6777EFC1AB}"/>
              </a:ext>
            </a:extLst>
          </p:cNvPr>
          <p:cNvSpPr txBox="1"/>
          <p:nvPr/>
        </p:nvSpPr>
        <p:spPr>
          <a:xfrm>
            <a:off x="1229360" y="3442245"/>
            <a:ext cx="549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Conteo y medición de raíces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2C00B137-64EE-46FB-9B82-A329BE70825F}"/>
              </a:ext>
            </a:extLst>
          </p:cNvPr>
          <p:cNvSpPr txBox="1"/>
          <p:nvPr/>
        </p:nvSpPr>
        <p:spPr>
          <a:xfrm>
            <a:off x="7955280" y="3458334"/>
            <a:ext cx="351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Pesaje de muestras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9F868E8A-5D8C-4864-9C6F-7C3D3F3FAE0F}"/>
              </a:ext>
            </a:extLst>
          </p:cNvPr>
          <p:cNvSpPr txBox="1"/>
          <p:nvPr/>
        </p:nvSpPr>
        <p:spPr>
          <a:xfrm>
            <a:off x="36579" y="6413322"/>
            <a:ext cx="2821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Extracción de clorofila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EC623489-07F4-406C-B624-EF04B4030D81}"/>
              </a:ext>
            </a:extLst>
          </p:cNvPr>
          <p:cNvSpPr txBox="1"/>
          <p:nvPr/>
        </p:nvSpPr>
        <p:spPr>
          <a:xfrm>
            <a:off x="2861029" y="6429991"/>
            <a:ext cx="366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Lectura en el espectrofotómetro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88538920-88D5-4724-983F-6A0EC9E87166}"/>
              </a:ext>
            </a:extLst>
          </p:cNvPr>
          <p:cNvSpPr txBox="1"/>
          <p:nvPr/>
        </p:nvSpPr>
        <p:spPr>
          <a:xfrm>
            <a:off x="6898640" y="6429991"/>
            <a:ext cx="270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Clorofilas extraídas </a:t>
            </a:r>
          </a:p>
        </p:txBody>
      </p:sp>
    </p:spTree>
    <p:extLst>
      <p:ext uri="{BB962C8B-B14F-4D97-AF65-F5344CB8AC3E}">
        <p14:creationId xmlns:p14="http://schemas.microsoft.com/office/powerpoint/2010/main" val="3696092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64961"/>
            <a:ext cx="524662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MATERIALES Y MÉTODOS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835280"/>
            <a:ext cx="2235200" cy="102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77D16222-DAF1-4336-8E7C-65725147D18A}"/>
              </a:ext>
            </a:extLst>
          </p:cNvPr>
          <p:cNvSpPr txBox="1"/>
          <p:nvPr/>
        </p:nvSpPr>
        <p:spPr>
          <a:xfrm>
            <a:off x="7955280" y="675723"/>
            <a:ext cx="419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ETAPA DE ACLIMATACIÓN</a:t>
            </a:r>
          </a:p>
        </p:txBody>
      </p:sp>
      <p:pic>
        <p:nvPicPr>
          <p:cNvPr id="6" name="Imagen 5" descr="Imagen que contiene tabla, alimentos, pequeño, flor&#10;&#10;Descripción generada automáticamente">
            <a:extLst>
              <a:ext uri="{FF2B5EF4-FFF2-40B4-BE49-F238E27FC236}">
                <a16:creationId xmlns:a16="http://schemas.microsoft.com/office/drawing/2014/main" xmlns="" id="{06A5736E-6757-4115-A122-6E2D19AF0E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14277"/>
            <a:ext cx="5545102" cy="3119120"/>
          </a:xfrm>
          <a:prstGeom prst="rect">
            <a:avLst/>
          </a:prstGeom>
        </p:spPr>
      </p:pic>
      <p:pic>
        <p:nvPicPr>
          <p:cNvPr id="8" name="Imagen 7" descr="Imagen que contiene interior, comida, alimentos, tabla&#10;&#10;Descripción generada automáticamente">
            <a:extLst>
              <a:ext uri="{FF2B5EF4-FFF2-40B4-BE49-F238E27FC236}">
                <a16:creationId xmlns:a16="http://schemas.microsoft.com/office/drawing/2014/main" xmlns="" id="{3BBF95CC-9DAF-4C9D-94C2-38A0DA92EB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5"/>
          <a:stretch/>
        </p:blipFill>
        <p:spPr>
          <a:xfrm rot="5400000">
            <a:off x="5639473" y="1401272"/>
            <a:ext cx="3119120" cy="2345132"/>
          </a:xfrm>
          <a:prstGeom prst="rect">
            <a:avLst/>
          </a:prstGeom>
        </p:spPr>
      </p:pic>
      <p:pic>
        <p:nvPicPr>
          <p:cNvPr id="10" name="Imagen 9" descr="Imagen que contiene tabla, azul, alimentos, agua&#10;&#10;Descripción generada automáticamente">
            <a:extLst>
              <a:ext uri="{FF2B5EF4-FFF2-40B4-BE49-F238E27FC236}">
                <a16:creationId xmlns:a16="http://schemas.microsoft.com/office/drawing/2014/main" xmlns="" id="{41258907-7333-4CE1-B868-B6C98832C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13719"/>
            <a:ext cx="2905760" cy="2179320"/>
          </a:xfrm>
          <a:prstGeom prst="rect">
            <a:avLst/>
          </a:prstGeom>
        </p:spPr>
      </p:pic>
      <p:pic>
        <p:nvPicPr>
          <p:cNvPr id="12" name="Imagen 11" descr="Imagen que contiene verde, tabla, luz, agua&#10;&#10;Descripción generada automáticamente">
            <a:extLst>
              <a:ext uri="{FF2B5EF4-FFF2-40B4-BE49-F238E27FC236}">
                <a16:creationId xmlns:a16="http://schemas.microsoft.com/office/drawing/2014/main" xmlns="" id="{C9BDD3C9-CEAC-4BE5-BCDB-0C89ED4B05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46" y="4513719"/>
            <a:ext cx="2905761" cy="2179321"/>
          </a:xfrm>
          <a:prstGeom prst="rect">
            <a:avLst/>
          </a:prstGeom>
        </p:spPr>
      </p:pic>
      <p:pic>
        <p:nvPicPr>
          <p:cNvPr id="14" name="Imagen 13" descr="Imagen que contiene pastel, tabla, plástico, verde&#10;&#10;Descripción generada automáticamente">
            <a:extLst>
              <a:ext uri="{FF2B5EF4-FFF2-40B4-BE49-F238E27FC236}">
                <a16:creationId xmlns:a16="http://schemas.microsoft.com/office/drawing/2014/main" xmlns="" id="{24283A7B-DB9F-41E9-81FB-01C97F6706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693" y="4501836"/>
            <a:ext cx="2905760" cy="217932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79930C9D-85DE-4D9D-B2EF-3E727BA7CC0D}"/>
              </a:ext>
            </a:extLst>
          </p:cNvPr>
          <p:cNvSpPr txBox="1"/>
          <p:nvPr/>
        </p:nvSpPr>
        <p:spPr>
          <a:xfrm>
            <a:off x="1798320" y="4133397"/>
            <a:ext cx="348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Formación de raíces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7EC7EDAA-51DF-4291-B0EB-1BCC9600D795}"/>
              </a:ext>
            </a:extLst>
          </p:cNvPr>
          <p:cNvSpPr txBox="1"/>
          <p:nvPr/>
        </p:nvSpPr>
        <p:spPr>
          <a:xfrm>
            <a:off x="5600982" y="4101131"/>
            <a:ext cx="419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Traspaso a etapa de aclimatación 8 días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DED3D981-4FB8-404D-9695-C27FE1513A8D}"/>
              </a:ext>
            </a:extLst>
          </p:cNvPr>
          <p:cNvSpPr txBox="1"/>
          <p:nvPr/>
        </p:nvSpPr>
        <p:spPr>
          <a:xfrm>
            <a:off x="9204960" y="6096000"/>
            <a:ext cx="866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días </a:t>
            </a:r>
          </a:p>
        </p:txBody>
      </p:sp>
    </p:spTree>
    <p:extLst>
      <p:ext uri="{BB962C8B-B14F-4D97-AF65-F5344CB8AC3E}">
        <p14:creationId xmlns:p14="http://schemas.microsoft.com/office/powerpoint/2010/main" val="664514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64961"/>
            <a:ext cx="524662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DISEÑO EXPERIMENTAL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835280"/>
            <a:ext cx="2235200" cy="102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xmlns="" id="{C73100AA-1A2D-4180-82C2-C035AFD1CD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0557893"/>
              </p:ext>
            </p:extLst>
          </p:nvPr>
        </p:nvGraphicFramePr>
        <p:xfrm>
          <a:off x="6096000" y="1100911"/>
          <a:ext cx="5969000" cy="3954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9" name="Document" r:id="rId4" imgW="5969169" imgH="4524902" progId="Word.Document.12">
                  <p:embed/>
                </p:oleObj>
              </mc:Choice>
              <mc:Fallback>
                <p:oleObj name="Document" r:id="rId4" imgW="5969169" imgH="452490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1100911"/>
                        <a:ext cx="5969000" cy="3954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xmlns="" id="{34656B5B-9A45-49CB-AEE8-77A497D8CD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420662"/>
              </p:ext>
            </p:extLst>
          </p:nvPr>
        </p:nvGraphicFramePr>
        <p:xfrm>
          <a:off x="36579" y="5388114"/>
          <a:ext cx="9737341" cy="1602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0" name="Document" r:id="rId6" imgW="7520236" imgH="1328313" progId="Word.Document.12">
                  <p:embed/>
                </p:oleObj>
              </mc:Choice>
              <mc:Fallback>
                <p:oleObj name="Document" r:id="rId6" imgW="7520236" imgH="132831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579" y="5388114"/>
                        <a:ext cx="9737341" cy="16024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33F3025-F9CC-47B0-A5BB-62AD6DA6F674}"/>
              </a:ext>
            </a:extLst>
          </p:cNvPr>
          <p:cNvSpPr txBox="1"/>
          <p:nvPr/>
        </p:nvSpPr>
        <p:spPr>
          <a:xfrm>
            <a:off x="457200" y="494792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Croquis experimental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48B63AF8-3A27-4ADE-B0B6-1134EBF89941}"/>
              </a:ext>
            </a:extLst>
          </p:cNvPr>
          <p:cNvSpPr txBox="1"/>
          <p:nvPr/>
        </p:nvSpPr>
        <p:spPr>
          <a:xfrm>
            <a:off x="213360" y="1100911"/>
            <a:ext cx="5516880" cy="1477328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unidad experimental estuvo constituida de 3 frascos de polietileno distribuida en cada una de los 8 tratamientos y 4 repeticiones dando un total 98 frascos y 32 unidades experimentales.</a:t>
            </a:r>
          </a:p>
          <a:p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70DC6CAD-D906-4704-AE55-5AAA035E3225}"/>
              </a:ext>
            </a:extLst>
          </p:cNvPr>
          <p:cNvSpPr txBox="1"/>
          <p:nvPr/>
        </p:nvSpPr>
        <p:spPr>
          <a:xfrm>
            <a:off x="213360" y="2966720"/>
            <a:ext cx="5516880" cy="1477328"/>
          </a:xfrm>
          <a:prstGeom prst="rect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Se realizó en base a una diferencia mínima significativa (DMS), prueba LSD a un nivel de significancia del (0,05 %) para comparar el efecto de las diferentes longitudes de onda con luces LEDs.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6548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64961"/>
            <a:ext cx="575462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RESULTADOS Y DISCUSIÓN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5984240"/>
            <a:ext cx="2072640" cy="873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16551DE-3BA2-4C5C-A151-03314C6B6B90}"/>
              </a:ext>
            </a:extLst>
          </p:cNvPr>
          <p:cNvSpPr txBox="1"/>
          <p:nvPr/>
        </p:nvSpPr>
        <p:spPr>
          <a:xfrm>
            <a:off x="2020570" y="947779"/>
            <a:ext cx="419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ETAPA DE INTRODUCCIÓN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xmlns="" id="{B0D6FAB1-1B39-4361-A514-C16D508E72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1835005"/>
              </p:ext>
            </p:extLst>
          </p:nvPr>
        </p:nvGraphicFramePr>
        <p:xfrm>
          <a:off x="401320" y="2216000"/>
          <a:ext cx="7504430" cy="410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Document" r:id="rId4" imgW="5969169" imgH="2926692" progId="Word.Document.12">
                  <p:embed/>
                </p:oleObj>
              </mc:Choice>
              <mc:Fallback>
                <p:oleObj name="Document" r:id="rId4" imgW="5969169" imgH="292669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1320" y="2216000"/>
                        <a:ext cx="7504430" cy="410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B7D2854D-BFAC-4411-B99F-5C0848E78AE7}"/>
              </a:ext>
            </a:extLst>
          </p:cNvPr>
          <p:cNvSpPr txBox="1"/>
          <p:nvPr/>
        </p:nvSpPr>
        <p:spPr>
          <a:xfrm>
            <a:off x="595630" y="5885915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N.B.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número de brotes;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L.Y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longitud de yema;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N.H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número de hojas; </a:t>
            </a:r>
            <a:r>
              <a:rPr lang="es-E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significante;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significante p ≤ 0,05;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significante p ≤ 0,01; Luces LEDs: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Rojo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(5,5 µmol/m. s2);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Azul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(18,3 µmol/m. s2);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Verde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(9,2 µmol/m. s2);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Rojo- Azul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(20,1 µmol/m. s2);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Azul- Verde 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(12,8 µmol/m. s2);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Rojo- Verde 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(22,0 µmol/m. s2);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Azul- Rojo- Verde 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(25,6 µmol/m. s2);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Luz Fluorescente Control Blanco 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(14,6 µmol/m. s2).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B2E4FE61-7BDF-43A0-9E11-F122A2B3A222}"/>
              </a:ext>
            </a:extLst>
          </p:cNvPr>
          <p:cNvSpPr/>
          <p:nvPr/>
        </p:nvSpPr>
        <p:spPr>
          <a:xfrm>
            <a:off x="3235835" y="5087607"/>
            <a:ext cx="1187450" cy="670560"/>
          </a:xfrm>
          <a:prstGeom prst="rect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40C2898C-6B55-434C-9640-6E7FB460732C}"/>
              </a:ext>
            </a:extLst>
          </p:cNvPr>
          <p:cNvSpPr/>
          <p:nvPr/>
        </p:nvSpPr>
        <p:spPr>
          <a:xfrm>
            <a:off x="5288280" y="3956200"/>
            <a:ext cx="1092200" cy="264160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4179DE04-175E-43CC-B4C5-3794D02B595E}"/>
              </a:ext>
            </a:extLst>
          </p:cNvPr>
          <p:cNvSpPr/>
          <p:nvPr/>
        </p:nvSpPr>
        <p:spPr>
          <a:xfrm>
            <a:off x="6380480" y="5130608"/>
            <a:ext cx="1099820" cy="26416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C5F2FA16-F075-425D-8A81-F174B4647BD2}"/>
              </a:ext>
            </a:extLst>
          </p:cNvPr>
          <p:cNvSpPr txBox="1"/>
          <p:nvPr/>
        </p:nvSpPr>
        <p:spPr>
          <a:xfrm>
            <a:off x="8168640" y="667840"/>
            <a:ext cx="36220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Contaminación:</a:t>
            </a:r>
          </a:p>
          <a:p>
            <a:pPr algn="just"/>
            <a:r>
              <a:rPr lang="es-E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Cancino</a:t>
            </a:r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Díaz, Quevedo, &amp; Villamizar (2015), reportan un rango de (16,5-49,7 %).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E577AB96-BDA5-4E2C-BCA1-33AE306F2F71}"/>
              </a:ext>
            </a:extLst>
          </p:cNvPr>
          <p:cNvSpPr txBox="1"/>
          <p:nvPr/>
        </p:nvSpPr>
        <p:spPr>
          <a:xfrm>
            <a:off x="8168640" y="1685473"/>
            <a:ext cx="36220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Fenolización:</a:t>
            </a:r>
          </a:p>
          <a:p>
            <a:pPr algn="ctr"/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Azofeifa (2009), especies leñosas en cultivos </a:t>
            </a:r>
            <a:r>
              <a:rPr lang="es-E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vitro.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53D5543A-71A4-4C8A-BADA-E9BA83C58DAB}"/>
              </a:ext>
            </a:extLst>
          </p:cNvPr>
          <p:cNvSpPr txBox="1"/>
          <p:nvPr/>
        </p:nvSpPr>
        <p:spPr>
          <a:xfrm>
            <a:off x="8168640" y="2645240"/>
            <a:ext cx="3622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N.B :</a:t>
            </a:r>
          </a:p>
          <a:p>
            <a:pPr algn="ctr"/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(Li, </a:t>
            </a:r>
            <a:r>
              <a:rPr lang="es-E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&amp; Tang, 2010), aplicaron luces LEDs Roja y Azul en algodón americano </a:t>
            </a:r>
            <a:r>
              <a:rPr lang="es-E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vitro.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8FBEB798-14A2-48D2-BE7D-2B8499BCA0D5}"/>
              </a:ext>
            </a:extLst>
          </p:cNvPr>
          <p:cNvSpPr txBox="1"/>
          <p:nvPr/>
        </p:nvSpPr>
        <p:spPr>
          <a:xfrm>
            <a:off x="8168640" y="3874017"/>
            <a:ext cx="36220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L.Y :</a:t>
            </a:r>
          </a:p>
          <a:p>
            <a:pPr algn="ctr"/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Páramo (2018), obtuvo una longitud de yema (2,30 cm) a los 20 días. </a:t>
            </a:r>
            <a:endParaRPr lang="es-ES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4732DE03-6331-4120-9FD2-58BF52236820}"/>
              </a:ext>
            </a:extLst>
          </p:cNvPr>
          <p:cNvSpPr txBox="1"/>
          <p:nvPr/>
        </p:nvSpPr>
        <p:spPr>
          <a:xfrm>
            <a:off x="8199120" y="4793640"/>
            <a:ext cx="3622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N.H :</a:t>
            </a:r>
          </a:p>
          <a:p>
            <a:pPr algn="ctr"/>
            <a:r>
              <a:rPr lang="es-E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Sigarroa</a:t>
            </a:r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García (2011), reportó un promedio de 5,48  hojas utilizando un fotoperiodo de 16 h luz/8 oscuridad </a:t>
            </a:r>
            <a:endParaRPr lang="es-ES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AC1E8B8C-3668-4C5D-A1C7-6880F71E6436}"/>
              </a:ext>
            </a:extLst>
          </p:cNvPr>
          <p:cNvSpPr txBox="1"/>
          <p:nvPr/>
        </p:nvSpPr>
        <p:spPr>
          <a:xfrm>
            <a:off x="401320" y="1452670"/>
            <a:ext cx="71704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Promedio ± error experimental de contaminación, fenolización, No. Brotes, longitud de yemas y No. De hojas a los 25 días en microestacas de </a:t>
            </a:r>
            <a:r>
              <a:rPr lang="es-E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Rubus glaucus 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Benth, bajo el efecto de diferentes espectros de luces leds en la etapa de introducción, en la Hacienda el Prado, Sangolquí, Ecuador, 2019. LSD (α= 0,05).</a:t>
            </a:r>
          </a:p>
          <a:p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92702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64961"/>
            <a:ext cx="575462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RESULTADOS Y DISCUSIÓN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5984240"/>
            <a:ext cx="2072640" cy="873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xmlns="" id="{EF6236F3-BB25-4C85-ADD9-50DA48C3BA0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98"/>
          <a:stretch/>
        </p:blipFill>
        <p:spPr bwMode="auto">
          <a:xfrm>
            <a:off x="1436370" y="1395570"/>
            <a:ext cx="2038350" cy="18149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xmlns="" id="{0DCED1A6-798A-4642-8298-73F3562BB0C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5917" r="33690" b="14518"/>
          <a:stretch/>
        </p:blipFill>
        <p:spPr bwMode="auto">
          <a:xfrm>
            <a:off x="3853818" y="1395570"/>
            <a:ext cx="1888479" cy="17762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xmlns="" id="{FF87F7A6-38E4-4857-AA9A-C67730FE393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6" t="9231" r="6813"/>
          <a:stretch/>
        </p:blipFill>
        <p:spPr bwMode="auto">
          <a:xfrm>
            <a:off x="6121395" y="1395570"/>
            <a:ext cx="1917703" cy="17762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xmlns="" id="{A5319880-5681-4046-8E5B-A464EF703687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0" r="22787"/>
          <a:stretch/>
        </p:blipFill>
        <p:spPr bwMode="auto">
          <a:xfrm>
            <a:off x="8418195" y="1395570"/>
            <a:ext cx="1917703" cy="17762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xmlns="" id="{2DFB3FD5-48D9-4542-A53D-422E2F6E446A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1" t="5920" r="25849" b="7920"/>
          <a:stretch/>
        </p:blipFill>
        <p:spPr bwMode="auto">
          <a:xfrm>
            <a:off x="1436370" y="3342183"/>
            <a:ext cx="2038350" cy="18149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xmlns="" id="{AE45FE20-0788-4266-BF83-ECB8CDD34EBD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r="10940" b="10508"/>
          <a:stretch/>
        </p:blipFill>
        <p:spPr bwMode="auto">
          <a:xfrm>
            <a:off x="3853818" y="3342182"/>
            <a:ext cx="1888479" cy="18149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xmlns="" id="{D5B262E3-3318-4C7C-A30A-BD30D92DE10E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4" t="6392" r="25170" b="7414"/>
          <a:stretch/>
        </p:blipFill>
        <p:spPr bwMode="auto">
          <a:xfrm>
            <a:off x="6121395" y="3342183"/>
            <a:ext cx="1917703" cy="18149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xmlns="" id="{853E8120-1EED-4D6B-AC1E-724D02A5A74D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6" t="6866" r="26382" b="8599"/>
          <a:stretch/>
        </p:blipFill>
        <p:spPr bwMode="auto">
          <a:xfrm>
            <a:off x="8418195" y="3342182"/>
            <a:ext cx="1917702" cy="18149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76" name="CuadroTexto 2075">
            <a:extLst>
              <a:ext uri="{FF2B5EF4-FFF2-40B4-BE49-F238E27FC236}">
                <a16:creationId xmlns:a16="http://schemas.microsoft.com/office/drawing/2014/main" xmlns="" id="{C50ACEFF-62DB-46B2-B022-AA0FA093765E}"/>
              </a:ext>
            </a:extLst>
          </p:cNvPr>
          <p:cNvSpPr txBox="1"/>
          <p:nvPr/>
        </p:nvSpPr>
        <p:spPr>
          <a:xfrm>
            <a:off x="1436370" y="1473200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a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xmlns="" id="{E981A290-7D3B-4208-B441-0FEE09EFD5EB}"/>
              </a:ext>
            </a:extLst>
          </p:cNvPr>
          <p:cNvSpPr txBox="1"/>
          <p:nvPr/>
        </p:nvSpPr>
        <p:spPr>
          <a:xfrm>
            <a:off x="3853817" y="1483360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b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xmlns="" id="{62C99542-B39F-4B9E-AB60-C2F1FDE1D0D5}"/>
              </a:ext>
            </a:extLst>
          </p:cNvPr>
          <p:cNvSpPr txBox="1"/>
          <p:nvPr/>
        </p:nvSpPr>
        <p:spPr>
          <a:xfrm>
            <a:off x="6096000" y="1473200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c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xmlns="" id="{A4C614F7-2A44-401C-9196-80C96867D034}"/>
              </a:ext>
            </a:extLst>
          </p:cNvPr>
          <p:cNvSpPr txBox="1"/>
          <p:nvPr/>
        </p:nvSpPr>
        <p:spPr>
          <a:xfrm>
            <a:off x="8418195" y="1463576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d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xmlns="" id="{A72B8C4E-44D7-424B-9BBC-DBB6AEC6099E}"/>
              </a:ext>
            </a:extLst>
          </p:cNvPr>
          <p:cNvSpPr txBox="1"/>
          <p:nvPr/>
        </p:nvSpPr>
        <p:spPr>
          <a:xfrm>
            <a:off x="1436370" y="3429000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e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xmlns="" id="{3F1786CC-B8B6-4818-9B5B-FB635915EFF9}"/>
              </a:ext>
            </a:extLst>
          </p:cNvPr>
          <p:cNvSpPr txBox="1"/>
          <p:nvPr/>
        </p:nvSpPr>
        <p:spPr>
          <a:xfrm>
            <a:off x="3769360" y="3429000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f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xmlns="" id="{63263BCE-6B17-409D-BE60-8A4BE1811B87}"/>
              </a:ext>
            </a:extLst>
          </p:cNvPr>
          <p:cNvSpPr txBox="1"/>
          <p:nvPr/>
        </p:nvSpPr>
        <p:spPr>
          <a:xfrm>
            <a:off x="6096000" y="3425706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g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xmlns="" id="{64BA7E3C-78BB-442F-8830-DF79E43CC5B7}"/>
              </a:ext>
            </a:extLst>
          </p:cNvPr>
          <p:cNvSpPr txBox="1"/>
          <p:nvPr/>
        </p:nvSpPr>
        <p:spPr>
          <a:xfrm>
            <a:off x="8418195" y="3396554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2077" name="CuadroTexto 2076">
            <a:extLst>
              <a:ext uri="{FF2B5EF4-FFF2-40B4-BE49-F238E27FC236}">
                <a16:creationId xmlns:a16="http://schemas.microsoft.com/office/drawing/2014/main" xmlns="" id="{006C877A-3DAA-41AC-B7DB-597579036B80}"/>
              </a:ext>
            </a:extLst>
          </p:cNvPr>
          <p:cNvSpPr txBox="1"/>
          <p:nvPr/>
        </p:nvSpPr>
        <p:spPr>
          <a:xfrm>
            <a:off x="1436370" y="5537200"/>
            <a:ext cx="8754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Plántulas de </a:t>
            </a:r>
            <a:r>
              <a:rPr lang="es-E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Rubus glaucus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Benth a los 25 días después de la siembra, bajo el efecto de Luces LEDs </a:t>
            </a:r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Azul (18,3 µmol/m. s2);</a:t>
            </a:r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Rojo (5,5 µmol/m. s2);</a:t>
            </a:r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Verde (9,2 µmol/m. s2); </a:t>
            </a:r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Rojo- Azul (20,1 µmol/m. s2); </a:t>
            </a:r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Azul- Verde (12,8 µmol/m. s2); </a:t>
            </a:r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Rojo- Verde (22,0 µmol/m. s2); </a:t>
            </a:r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Azul- Rojo- Verde (25,6 µmol/m. s2) y </a:t>
            </a:r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Luz Fluorescente Control Blanco (14,6 µmol/m. s2). 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xmlns="" id="{1054F77F-7321-430D-A414-D887FCCCEDCD}"/>
              </a:ext>
            </a:extLst>
          </p:cNvPr>
          <p:cNvSpPr txBox="1"/>
          <p:nvPr/>
        </p:nvSpPr>
        <p:spPr>
          <a:xfrm>
            <a:off x="4187192" y="796589"/>
            <a:ext cx="419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ETAPA DE INTRODUCCIÓN</a:t>
            </a:r>
          </a:p>
        </p:txBody>
      </p:sp>
    </p:spTree>
    <p:extLst>
      <p:ext uri="{BB962C8B-B14F-4D97-AF65-F5344CB8AC3E}">
        <p14:creationId xmlns:p14="http://schemas.microsoft.com/office/powerpoint/2010/main" val="2610340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64961"/>
            <a:ext cx="575462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RESULTADOS Y DISCUSIÓN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5984240"/>
            <a:ext cx="2072640" cy="873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16551DE-3BA2-4C5C-A151-03314C6B6B90}"/>
              </a:ext>
            </a:extLst>
          </p:cNvPr>
          <p:cNvSpPr txBox="1"/>
          <p:nvPr/>
        </p:nvSpPr>
        <p:spPr>
          <a:xfrm>
            <a:off x="2020570" y="834277"/>
            <a:ext cx="419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ETAPA DE MULTIPLICACIÓN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C5F2FA16-F075-425D-8A81-F174B4647BD2}"/>
              </a:ext>
            </a:extLst>
          </p:cNvPr>
          <p:cNvSpPr txBox="1"/>
          <p:nvPr/>
        </p:nvSpPr>
        <p:spPr>
          <a:xfrm>
            <a:off x="8356599" y="2243358"/>
            <a:ext cx="36220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Supervivencia:</a:t>
            </a:r>
          </a:p>
          <a:p>
            <a:pPr algn="ctr"/>
            <a:r>
              <a:rPr lang="es-E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Cancino</a:t>
            </a:r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( 2015) en la misma especie obteniendo el 74,3% de supervivencia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8FBEB798-14A2-48D2-BE7D-2B8499BCA0D5}"/>
              </a:ext>
            </a:extLst>
          </p:cNvPr>
          <p:cNvSpPr txBox="1"/>
          <p:nvPr/>
        </p:nvSpPr>
        <p:spPr>
          <a:xfrm>
            <a:off x="8308340" y="3259486"/>
            <a:ext cx="3622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A.E :</a:t>
            </a:r>
          </a:p>
          <a:p>
            <a:pPr algn="ctr"/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Páramo (2018), consigue en esta variable 4,02 cm a los 90 días en esta etapa del cultivo.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4732DE03-6331-4120-9FD2-58BF52236820}"/>
              </a:ext>
            </a:extLst>
          </p:cNvPr>
          <p:cNvSpPr txBox="1"/>
          <p:nvPr/>
        </p:nvSpPr>
        <p:spPr>
          <a:xfrm>
            <a:off x="8356599" y="4506447"/>
            <a:ext cx="362204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N.B :</a:t>
            </a:r>
          </a:p>
          <a:p>
            <a:pPr algn="ctr"/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Marulanda, Carvajalino, &amp; Vento (2000),  mencionan que en la fase de multiplicación de esta especie por lo general se obtiene una tasa de 3 a 4 brotes por explante.</a:t>
            </a:r>
            <a:endParaRPr lang="es-ES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AC1E8B8C-3668-4C5D-A1C7-6880F71E6436}"/>
              </a:ext>
            </a:extLst>
          </p:cNvPr>
          <p:cNvSpPr txBox="1"/>
          <p:nvPr/>
        </p:nvSpPr>
        <p:spPr>
          <a:xfrm>
            <a:off x="142240" y="1221384"/>
            <a:ext cx="750823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Promedio ± error experimental de supervivencia, altura y número de brotes a los 60 días en la etapa de multiplicación in vitro en explantos de </a:t>
            </a:r>
            <a:r>
              <a:rPr lang="es-E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Rubus glaucus </a:t>
            </a:r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Benth, bajo el efecto de diferentes espectros de luces leds en la etapa de introducción, en la Hacienda el Prado, Sangolquí, Ecuador, 2019. LSD (α= 0,05).</a:t>
            </a:r>
          </a:p>
          <a:p>
            <a:endParaRPr lang="es-ES" sz="1400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xmlns="" id="{0993B4CB-A4BD-4100-9750-01A789E051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5577227"/>
              </p:ext>
            </p:extLst>
          </p:nvPr>
        </p:nvGraphicFramePr>
        <p:xfrm>
          <a:off x="214313" y="2128838"/>
          <a:ext cx="7929562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Document" r:id="rId4" imgW="6694315" imgH="3295478" progId="Word.Document.12">
                  <p:embed/>
                </p:oleObj>
              </mc:Choice>
              <mc:Fallback>
                <p:oleObj name="Document" r:id="rId4" imgW="6694315" imgH="329547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4313" y="2128838"/>
                        <a:ext cx="7929562" cy="388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D1A8BF0-B545-4250-A5C8-0A6B7C4D0B19}"/>
              </a:ext>
            </a:extLst>
          </p:cNvPr>
          <p:cNvSpPr txBox="1"/>
          <p:nvPr/>
        </p:nvSpPr>
        <p:spPr>
          <a:xfrm>
            <a:off x="213360" y="5599519"/>
            <a:ext cx="732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A.E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,altura del explante;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B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número de brotes; </a:t>
            </a:r>
            <a:r>
              <a:rPr lang="es-E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 significante; *, significante p ≤ 0,05; **, significante p ≤ 0,01; Luces LEDs: Rojo (5,5 µmol/m. s2); Azul (18,3 µmol/m. s2); Verde (9,2 µmol/m. s2); Rojo- Azul (20,1 µmol/m. s2); Azul- Verde (12,8 µmol/m. s2); Rojo- Verde (22,0 µmol/m. s2); Azul- Rojo- Verde (25,6 µmol/m. s2); Luz Fluorescente Control Blanco (14,6 µmol/m. s2).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119D9C09-F823-4BEA-A57B-10A1087276EE}"/>
              </a:ext>
            </a:extLst>
          </p:cNvPr>
          <p:cNvSpPr txBox="1"/>
          <p:nvPr/>
        </p:nvSpPr>
        <p:spPr>
          <a:xfrm>
            <a:off x="2602727" y="4122749"/>
            <a:ext cx="1727200" cy="304800"/>
          </a:xfrm>
          <a:prstGeom prst="rect">
            <a:avLst/>
          </a:prstGeom>
          <a:noFill/>
          <a:ln w="38100">
            <a:solidFill>
              <a:srgbClr val="CC330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C211D082-5BC9-44F1-AD05-449674E9DB38}"/>
              </a:ext>
            </a:extLst>
          </p:cNvPr>
          <p:cNvSpPr txBox="1"/>
          <p:nvPr/>
        </p:nvSpPr>
        <p:spPr>
          <a:xfrm>
            <a:off x="4489450" y="3459860"/>
            <a:ext cx="1727200" cy="3048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66913F5A-6338-453A-A0DB-6EC75CCEFACA}"/>
              </a:ext>
            </a:extLst>
          </p:cNvPr>
          <p:cNvSpPr txBox="1"/>
          <p:nvPr/>
        </p:nvSpPr>
        <p:spPr>
          <a:xfrm>
            <a:off x="6337302" y="4122749"/>
            <a:ext cx="1478281" cy="28719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639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64961"/>
            <a:ext cx="575462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RESULTADOS Y DISCUSIÓN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5984240"/>
            <a:ext cx="2072640" cy="873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698C1262-B6E3-4FDF-8262-C5D19478A9F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9" r="17925" b="19773"/>
          <a:stretch/>
        </p:blipFill>
        <p:spPr bwMode="auto">
          <a:xfrm rot="5400000">
            <a:off x="1447048" y="1548651"/>
            <a:ext cx="1712194" cy="17335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77" name="CuadroTexto 2076">
            <a:extLst>
              <a:ext uri="{FF2B5EF4-FFF2-40B4-BE49-F238E27FC236}">
                <a16:creationId xmlns:a16="http://schemas.microsoft.com/office/drawing/2014/main" xmlns="" id="{006C877A-3DAA-41AC-B7DB-597579036B80}"/>
              </a:ext>
            </a:extLst>
          </p:cNvPr>
          <p:cNvSpPr txBox="1"/>
          <p:nvPr/>
        </p:nvSpPr>
        <p:spPr>
          <a:xfrm>
            <a:off x="944880" y="5537200"/>
            <a:ext cx="924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Plántulas de </a:t>
            </a:r>
            <a:r>
              <a:rPr lang="es-E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Rubus glaucus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Benth a los 60 días después de la siembra, etapa de multiplicación in vitro bajo el efecto de Luces LEDs a. Azul (18,3 µmol/m. s</a:t>
            </a:r>
            <a:r>
              <a:rPr lang="es-E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);b. Rojo (5,5 µmol/m. s</a:t>
            </a:r>
            <a:r>
              <a:rPr lang="es-E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);c. Verde (9,2 µmol/m. s</a:t>
            </a:r>
            <a:r>
              <a:rPr lang="es-E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d. Rojo- Azul (20,1 µmol/m. s</a:t>
            </a:r>
            <a:r>
              <a:rPr lang="es-E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e. Azul- Verde (12,8 µmol/m. s</a:t>
            </a:r>
            <a:r>
              <a:rPr lang="es-E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f. Rojo- Verde (22,0 µmol/m. s</a:t>
            </a:r>
            <a:r>
              <a:rPr lang="es-E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g. Azul- Rojo- Verde (25,6 µmol/m. s</a:t>
            </a:r>
            <a:r>
              <a:rPr lang="es-E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h. Luz Fluorescente Control Blanco (14,6 µmol/m. s</a:t>
            </a:r>
            <a:r>
              <a:rPr lang="es-E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s-E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xmlns="" id="{1054F77F-7321-430D-A414-D887FCCCEDCD}"/>
              </a:ext>
            </a:extLst>
          </p:cNvPr>
          <p:cNvSpPr txBox="1"/>
          <p:nvPr/>
        </p:nvSpPr>
        <p:spPr>
          <a:xfrm>
            <a:off x="4187192" y="796589"/>
            <a:ext cx="419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ETAPA DE MULTIPLICACIÓN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0F0C9D28-45BC-4193-BDD9-9668AC6FEC4B}"/>
              </a:ext>
            </a:extLst>
          </p:cNvPr>
          <p:cNvSpPr txBox="1"/>
          <p:nvPr/>
        </p:nvSpPr>
        <p:spPr>
          <a:xfrm>
            <a:off x="1436370" y="1632266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a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79289CFE-5C22-4125-A57B-CFD2FB7C813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t="24359" r="11014" b="23834"/>
          <a:stretch/>
        </p:blipFill>
        <p:spPr bwMode="auto">
          <a:xfrm rot="5400000">
            <a:off x="3515245" y="1548651"/>
            <a:ext cx="1712194" cy="17335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8DD312C6-8156-43D8-86DE-EF3A251F6BDD}"/>
              </a:ext>
            </a:extLst>
          </p:cNvPr>
          <p:cNvSpPr txBox="1"/>
          <p:nvPr/>
        </p:nvSpPr>
        <p:spPr>
          <a:xfrm>
            <a:off x="3632835" y="1632266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b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BE49AB4D-5E49-4E54-9368-8444E988C61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9" t="14600" r="11121" b="27144"/>
          <a:stretch/>
        </p:blipFill>
        <p:spPr bwMode="auto">
          <a:xfrm rot="5400000">
            <a:off x="5593273" y="1513402"/>
            <a:ext cx="1737611" cy="17786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A920B6E0-169C-447B-BB04-36F55B8157CF}"/>
              </a:ext>
            </a:extLst>
          </p:cNvPr>
          <p:cNvSpPr txBox="1"/>
          <p:nvPr/>
        </p:nvSpPr>
        <p:spPr>
          <a:xfrm>
            <a:off x="5686430" y="1603265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c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71AFC626-E537-4889-B311-3EFA3068E56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18143" r="24729" b="24026"/>
          <a:stretch/>
        </p:blipFill>
        <p:spPr bwMode="auto">
          <a:xfrm rot="5400000">
            <a:off x="7706548" y="1513403"/>
            <a:ext cx="1737612" cy="17786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B6EC615F-6633-49C1-A340-E01E7EAAE246}"/>
              </a:ext>
            </a:extLst>
          </p:cNvPr>
          <p:cNvSpPr txBox="1"/>
          <p:nvPr/>
        </p:nvSpPr>
        <p:spPr>
          <a:xfrm>
            <a:off x="7751445" y="1608590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d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646BFE22-F00F-458C-A5E2-996274D04CBA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18852" r="14629" b="21048"/>
          <a:stretch/>
        </p:blipFill>
        <p:spPr bwMode="auto">
          <a:xfrm rot="5400000">
            <a:off x="1415368" y="3539070"/>
            <a:ext cx="1775551" cy="17335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BA02DB6D-4E84-4778-B9F5-7E0DEB92B8C9}"/>
              </a:ext>
            </a:extLst>
          </p:cNvPr>
          <p:cNvSpPr txBox="1"/>
          <p:nvPr/>
        </p:nvSpPr>
        <p:spPr>
          <a:xfrm>
            <a:off x="1444943" y="3555800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e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xmlns="" id="{23FD894E-D0C7-47B7-B4E8-948D3D9D1FC7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7" t="26506" r="10270" b="26577"/>
          <a:stretch/>
        </p:blipFill>
        <p:spPr bwMode="auto">
          <a:xfrm rot="5400000">
            <a:off x="3483564" y="3536105"/>
            <a:ext cx="1775550" cy="17335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74A60A21-95E3-4BF9-B62E-99E007006AFB}"/>
              </a:ext>
            </a:extLst>
          </p:cNvPr>
          <p:cNvSpPr txBox="1"/>
          <p:nvPr/>
        </p:nvSpPr>
        <p:spPr>
          <a:xfrm>
            <a:off x="3624579" y="3610372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f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xmlns="" id="{051F79B6-2203-44C3-AF22-2015508487A4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2" t="18993" r="15161" b="33380"/>
          <a:stretch/>
        </p:blipFill>
        <p:spPr bwMode="auto">
          <a:xfrm rot="5400000">
            <a:off x="5593269" y="3494593"/>
            <a:ext cx="1737611" cy="17786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xmlns="" id="{8BDC5EE7-E197-4E37-A170-5C2FD9F5FF92}"/>
              </a:ext>
            </a:extLst>
          </p:cNvPr>
          <p:cNvSpPr txBox="1"/>
          <p:nvPr/>
        </p:nvSpPr>
        <p:spPr>
          <a:xfrm>
            <a:off x="5643886" y="3569074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g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xmlns="" id="{D96AB8B0-02BB-48D0-9A2D-5F2A2342267E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7860" r="24197" b="33522"/>
          <a:stretch/>
        </p:blipFill>
        <p:spPr bwMode="auto">
          <a:xfrm rot="5400000">
            <a:off x="7708197" y="3492940"/>
            <a:ext cx="1734308" cy="17786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18618583-44DA-4D2A-8811-E71CCD16945E}"/>
              </a:ext>
            </a:extLst>
          </p:cNvPr>
          <p:cNvSpPr txBox="1"/>
          <p:nvPr/>
        </p:nvSpPr>
        <p:spPr>
          <a:xfrm>
            <a:off x="7751445" y="3581200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66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285195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64961"/>
            <a:ext cx="368198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CONTENIDO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835280"/>
            <a:ext cx="2235200" cy="102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ítulo 2">
            <a:extLst>
              <a:ext uri="{FF2B5EF4-FFF2-40B4-BE49-F238E27FC236}">
                <a16:creationId xmlns:a16="http://schemas.microsoft.com/office/drawing/2014/main" xmlns="" id="{FC080DD6-C115-4324-AAEB-5048573CC1FB}"/>
              </a:ext>
            </a:extLst>
          </p:cNvPr>
          <p:cNvSpPr txBox="1">
            <a:spLocks/>
          </p:cNvSpPr>
          <p:nvPr/>
        </p:nvSpPr>
        <p:spPr>
          <a:xfrm>
            <a:off x="568690" y="1678457"/>
            <a:ext cx="4835154" cy="43658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  <a:p>
            <a:pPr marL="457200" indent="-457200"/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 problema</a:t>
            </a:r>
          </a:p>
          <a:p>
            <a:pPr marL="457200" indent="-457200"/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  <a:p>
            <a:pPr marL="457200" indent="-457200"/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Revisión de la Literatura</a:t>
            </a:r>
          </a:p>
          <a:p>
            <a:pPr marL="457200" indent="-457200"/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  <a:p>
            <a:pPr marL="457200" indent="-457200"/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</a:t>
            </a:r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Discusión</a:t>
            </a:r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  <a:p>
            <a:pPr marL="457200" indent="-457200"/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</a:p>
          <a:p>
            <a:pPr marL="342900" indent="-342900"/>
            <a:endParaRPr lang="es-EC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 descr="Imagen que contiene interior, tabla, vidrio, pastel&#10;&#10;Descripción generada automáticamente">
            <a:extLst>
              <a:ext uri="{FF2B5EF4-FFF2-40B4-BE49-F238E27FC236}">
                <a16:creationId xmlns:a16="http://schemas.microsoft.com/office/drawing/2014/main" xmlns="" id="{A14AD7E4-FBA4-4593-9BA0-B59CA48E86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4" r="22074"/>
          <a:stretch/>
        </p:blipFill>
        <p:spPr>
          <a:xfrm rot="5400000">
            <a:off x="6217920" y="1801964"/>
            <a:ext cx="4104638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8863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64961"/>
            <a:ext cx="575462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RESULTADOS Y DISCUSIÓN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5984240"/>
            <a:ext cx="2072640" cy="873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16551DE-3BA2-4C5C-A151-03314C6B6B90}"/>
              </a:ext>
            </a:extLst>
          </p:cNvPr>
          <p:cNvSpPr txBox="1"/>
          <p:nvPr/>
        </p:nvSpPr>
        <p:spPr>
          <a:xfrm>
            <a:off x="2020570" y="834277"/>
            <a:ext cx="419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ETAPA DE ENRAIZAMIENTO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C5F2FA16-F075-425D-8A81-F174B4647BD2}"/>
              </a:ext>
            </a:extLst>
          </p:cNvPr>
          <p:cNvSpPr txBox="1"/>
          <p:nvPr/>
        </p:nvSpPr>
        <p:spPr>
          <a:xfrm>
            <a:off x="8356599" y="2243358"/>
            <a:ext cx="36220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8FBEB798-14A2-48D2-BE7D-2B8499BCA0D5}"/>
              </a:ext>
            </a:extLst>
          </p:cNvPr>
          <p:cNvSpPr txBox="1"/>
          <p:nvPr/>
        </p:nvSpPr>
        <p:spPr>
          <a:xfrm>
            <a:off x="8356599" y="2019712"/>
            <a:ext cx="36220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N.R :</a:t>
            </a:r>
          </a:p>
          <a:p>
            <a:pPr algn="ctr"/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Vaca (2012), en la misma especie reporta 3,72 raíces por explante.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4732DE03-6331-4120-9FD2-58BF52236820}"/>
              </a:ext>
            </a:extLst>
          </p:cNvPr>
          <p:cNvSpPr txBox="1"/>
          <p:nvPr/>
        </p:nvSpPr>
        <p:spPr>
          <a:xfrm>
            <a:off x="8427719" y="3652134"/>
            <a:ext cx="3622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L.R :</a:t>
            </a:r>
          </a:p>
          <a:p>
            <a:pPr algn="ctr"/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Páramo (2018), consiguió una longitud promedio de raíz (14,4 mm) utilizando la misma fuente de luz.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D1A8BF0-B545-4250-A5C8-0A6B7C4D0B19}"/>
              </a:ext>
            </a:extLst>
          </p:cNvPr>
          <p:cNvSpPr txBox="1"/>
          <p:nvPr/>
        </p:nvSpPr>
        <p:spPr>
          <a:xfrm>
            <a:off x="213359" y="5833199"/>
            <a:ext cx="732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A.E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,altura del explante;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B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número de brotes; </a:t>
            </a:r>
            <a:r>
              <a:rPr lang="es-E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 significante; *, significante p ≤ 0,05; **, significante p ≤ 0,01; Luces LEDs: Rojo (5,5 µmol/m. s2); Azul (18,3 µmol/m. s2); Verde (9,2 µmol/m. s2); Rojo- Azul (20,1 µmol/m. s2); Azul- Verde (12,8 µmol/m. s2); Rojo- Verde (22,0 µmol/m. s2); Azul- Rojo- Verde (25,6 µmol/m. s2); Luz Fluorescente Control Blanco (14,6 µmol/m. s2).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xmlns="" id="{9AD537CD-B734-4A21-8794-8DC346FC28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054797"/>
              </p:ext>
            </p:extLst>
          </p:nvPr>
        </p:nvGraphicFramePr>
        <p:xfrm>
          <a:off x="290829" y="2083180"/>
          <a:ext cx="7325360" cy="4012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Document" r:id="rId4" imgW="5969169" imgH="3379362" progId="Word.Document.12">
                  <p:embed/>
                </p:oleObj>
              </mc:Choice>
              <mc:Fallback>
                <p:oleObj name="Document" r:id="rId4" imgW="5969169" imgH="337936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0829" y="2083180"/>
                        <a:ext cx="7325360" cy="4012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A61F8FFE-52CB-4868-9200-D7C9681E2345}"/>
              </a:ext>
            </a:extLst>
          </p:cNvPr>
          <p:cNvSpPr txBox="1"/>
          <p:nvPr/>
        </p:nvSpPr>
        <p:spPr>
          <a:xfrm>
            <a:off x="290830" y="1288149"/>
            <a:ext cx="7325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Promedio ± error experimental de número y longitud de raíces a los 30 días después de la siembra en la etapa de enraizamiento de </a:t>
            </a:r>
            <a:r>
              <a:rPr lang="es-E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Rubus glaucus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Benth, bajo el efecto de diferentes espectros de luces leds en la etapa de introducción, en la Hacienda el Prado, Sangolquí, Ecuador, 2019. LSD (α= 0,05).</a:t>
            </a:r>
            <a:endParaRPr lang="es-E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2D36E3E2-DA25-4E68-A7C1-4614AB3CEB20}"/>
              </a:ext>
            </a:extLst>
          </p:cNvPr>
          <p:cNvSpPr txBox="1"/>
          <p:nvPr/>
        </p:nvSpPr>
        <p:spPr>
          <a:xfrm>
            <a:off x="3342640" y="5323840"/>
            <a:ext cx="4104640" cy="33904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202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64961"/>
            <a:ext cx="575462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RESULTADOS Y DISCUSIÓN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5984240"/>
            <a:ext cx="2072640" cy="873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16551DE-3BA2-4C5C-A151-03314C6B6B90}"/>
              </a:ext>
            </a:extLst>
          </p:cNvPr>
          <p:cNvSpPr txBox="1"/>
          <p:nvPr/>
        </p:nvSpPr>
        <p:spPr>
          <a:xfrm>
            <a:off x="6675120" y="598756"/>
            <a:ext cx="419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ETAPA DE ENRAIZAMIENTO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C5F2FA16-F075-425D-8A81-F174B4647BD2}"/>
              </a:ext>
            </a:extLst>
          </p:cNvPr>
          <p:cNvSpPr txBox="1"/>
          <p:nvPr/>
        </p:nvSpPr>
        <p:spPr>
          <a:xfrm>
            <a:off x="8356599" y="2243358"/>
            <a:ext cx="36220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xmlns="" id="{57A5E3B8-1038-4234-A032-88D44402CB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8683968"/>
              </p:ext>
            </p:extLst>
          </p:nvPr>
        </p:nvGraphicFramePr>
        <p:xfrm>
          <a:off x="5252720" y="2243358"/>
          <a:ext cx="7472997" cy="4614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Document" r:id="rId4" imgW="7238317" imgH="3091944" progId="Word.Document.12">
                  <p:embed/>
                </p:oleObj>
              </mc:Choice>
              <mc:Fallback>
                <p:oleObj name="Document" r:id="rId4" imgW="7238317" imgH="309194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52720" y="2243358"/>
                        <a:ext cx="7472997" cy="4614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1DE7900A-FECA-49AE-A0A5-F73943293E0E}"/>
              </a:ext>
            </a:extLst>
          </p:cNvPr>
          <p:cNvSpPr/>
          <p:nvPr/>
        </p:nvSpPr>
        <p:spPr>
          <a:xfrm>
            <a:off x="5252720" y="1221107"/>
            <a:ext cx="6725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Valores de la clorofila A, B y Total en la etapa de enraizamiento en explantes de </a:t>
            </a:r>
            <a:r>
              <a:rPr lang="es-E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Rubus glaucus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Benth in vitro a los 30 días bajo el efecto de luces LEDs en la Hacienda el Prado, Sangolquí, Ecuador, 2019 </a:t>
            </a:r>
            <a:endParaRPr lang="es-ES" sz="160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D7E7B56E-E37C-4FED-A065-59648494AC5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9" y="1759587"/>
            <a:ext cx="5080000" cy="47631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B2379720-F2E2-45B3-B252-BFF8D38E381C}"/>
              </a:ext>
            </a:extLst>
          </p:cNvPr>
          <p:cNvCxnSpPr/>
          <p:nvPr/>
        </p:nvCxnSpPr>
        <p:spPr>
          <a:xfrm>
            <a:off x="5116579" y="812800"/>
            <a:ext cx="0" cy="604520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6F224273-081E-4922-A3FB-39DD3ADA5EA0}"/>
              </a:ext>
            </a:extLst>
          </p:cNvPr>
          <p:cNvSpPr/>
          <p:nvPr/>
        </p:nvSpPr>
        <p:spPr>
          <a:xfrm>
            <a:off x="-911350" y="95979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algn="ctr"/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Correlación entre clorofila A, B, Total y Luz PAR de </a:t>
            </a:r>
            <a:r>
              <a:rPr lang="es-ES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Rubus glaucus </a:t>
            </a:r>
            <a:r>
              <a:rPr lang="es-E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Benth en la etapa de enraizamiento in vitro bajo el efecto de luces LEDs.</a:t>
            </a:r>
            <a:endParaRPr lang="es-ES" sz="1400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01A0B25F-C3B9-4FA4-BEFF-D337B281D993}"/>
              </a:ext>
            </a:extLst>
          </p:cNvPr>
          <p:cNvSpPr txBox="1"/>
          <p:nvPr/>
        </p:nvSpPr>
        <p:spPr>
          <a:xfrm>
            <a:off x="5320790" y="5486400"/>
            <a:ext cx="48757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Vaca, (2012) Reporta el contenido de clorofila Total 7, 79 µmg. mL</a:t>
            </a:r>
            <a:r>
              <a:rPr lang="es-ES" sz="150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-1</a:t>
            </a:r>
            <a:r>
              <a:rPr lang="es-ES" sz="1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en </a:t>
            </a:r>
            <a:r>
              <a:rPr lang="es-ES" sz="15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Rubus glaucus</a:t>
            </a:r>
            <a:r>
              <a:rPr lang="es-ES" sz="1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Benth,</a:t>
            </a:r>
            <a:r>
              <a:rPr lang="es-ES" sz="15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s-ES" sz="1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utilizando luz fluorescente Blanca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1F5B5A81-1AD0-4E7B-9BBB-07B75E030041}"/>
              </a:ext>
            </a:extLst>
          </p:cNvPr>
          <p:cNvSpPr txBox="1"/>
          <p:nvPr/>
        </p:nvSpPr>
        <p:spPr>
          <a:xfrm>
            <a:off x="5320790" y="3616960"/>
            <a:ext cx="639369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046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64961"/>
            <a:ext cx="575462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RESULTADOS Y DISCUSIÓN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5984240"/>
            <a:ext cx="2072640" cy="873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16551DE-3BA2-4C5C-A151-03314C6B6B90}"/>
              </a:ext>
            </a:extLst>
          </p:cNvPr>
          <p:cNvSpPr txBox="1"/>
          <p:nvPr/>
        </p:nvSpPr>
        <p:spPr>
          <a:xfrm>
            <a:off x="2020570" y="834277"/>
            <a:ext cx="419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ETAPA DE ACLIMATACIÓN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C5F2FA16-F075-425D-8A81-F174B4647BD2}"/>
              </a:ext>
            </a:extLst>
          </p:cNvPr>
          <p:cNvSpPr txBox="1"/>
          <p:nvPr/>
        </p:nvSpPr>
        <p:spPr>
          <a:xfrm>
            <a:off x="8356599" y="2243358"/>
            <a:ext cx="36220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8FBEB798-14A2-48D2-BE7D-2B8499BCA0D5}"/>
              </a:ext>
            </a:extLst>
          </p:cNvPr>
          <p:cNvSpPr txBox="1"/>
          <p:nvPr/>
        </p:nvSpPr>
        <p:spPr>
          <a:xfrm>
            <a:off x="8356599" y="3830915"/>
            <a:ext cx="3622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N.H :</a:t>
            </a:r>
          </a:p>
          <a:p>
            <a:pPr algn="ctr"/>
            <a:r>
              <a:rPr lang="es-E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Takamura</a:t>
            </a:r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al,. (2003) indica que obtuvo un promedio de 5 hojas por  </a:t>
            </a:r>
            <a:r>
              <a:rPr lang="es-E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plántula </a:t>
            </a:r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fresa utilizando luces LEDs.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4732DE03-6331-4120-9FD2-58BF52236820}"/>
              </a:ext>
            </a:extLst>
          </p:cNvPr>
          <p:cNvSpPr txBox="1"/>
          <p:nvPr/>
        </p:nvSpPr>
        <p:spPr>
          <a:xfrm>
            <a:off x="8356599" y="2242256"/>
            <a:ext cx="36220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Supervivencia</a:t>
            </a:r>
          </a:p>
          <a:p>
            <a:pPr algn="ctr"/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Paucar</a:t>
            </a:r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2011) </a:t>
            </a:r>
            <a:r>
              <a:rPr lang="es-E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logró un </a:t>
            </a:r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88,88 % de supervivencia en la misma especie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D1A8BF0-B545-4250-A5C8-0A6B7C4D0B19}"/>
              </a:ext>
            </a:extLst>
          </p:cNvPr>
          <p:cNvSpPr txBox="1"/>
          <p:nvPr/>
        </p:nvSpPr>
        <p:spPr>
          <a:xfrm>
            <a:off x="213359" y="5833199"/>
            <a:ext cx="7325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N.H., número de hojas; </a:t>
            </a:r>
            <a:r>
              <a:rPr lang="es-E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 significante; *, significante p ≤ 0,05; **, significante p ≤ 0,01; Luces LEDs: Rojo (5,5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µmol/m. s</a:t>
            </a:r>
            <a:r>
              <a:rPr lang="es-ES" sz="11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Azul (18,3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µmol/m. s</a:t>
            </a:r>
            <a:r>
              <a:rPr lang="es-ES" sz="11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Verde (9,2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µmol/m. s</a:t>
            </a:r>
            <a:r>
              <a:rPr lang="es-ES" sz="11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Rojo- Azul (20,1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µmol/m. s</a:t>
            </a:r>
            <a:r>
              <a:rPr lang="es-ES" sz="11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Azul- Verde (12,8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µmol/m. s</a:t>
            </a:r>
            <a:r>
              <a:rPr lang="es-ES" sz="11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Rojo- Verde (22,0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µmol/m. s</a:t>
            </a:r>
            <a:r>
              <a:rPr lang="es-ES" sz="11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Azul- Rojo- Verde (25,6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µmol/m. s</a:t>
            </a:r>
            <a:r>
              <a:rPr lang="es-ES" sz="11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Luz Fluorescente Control Blanco (14,6 </a:t>
            </a:r>
            <a:r>
              <a:rPr lang="es-E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µmol/m. s</a:t>
            </a:r>
            <a:r>
              <a:rPr lang="es-ES" sz="11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A61F8FFE-52CB-4868-9200-D7C9681E2345}"/>
              </a:ext>
            </a:extLst>
          </p:cNvPr>
          <p:cNvSpPr txBox="1"/>
          <p:nvPr/>
        </p:nvSpPr>
        <p:spPr>
          <a:xfrm>
            <a:off x="290830" y="1288149"/>
            <a:ext cx="7325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Promedio ± error experimental de supervivencia a los 15 días después de la siembra en la etapa de aclimatación de </a:t>
            </a:r>
            <a:r>
              <a:rPr lang="es-E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Rubus glaucus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Benth, bajo el efecto de diferentes espectros de luces LEDs en la etapa de introducción, en la Hacienda el Prado, Sangolquí, Ecuador, 2019. LSD (α= 0,05).</a:t>
            </a:r>
            <a:endParaRPr lang="es-E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400" dirty="0"/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xmlns="" id="{8E0D5364-A75D-4F3D-A5D6-6389E03ADE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486150"/>
              </p:ext>
            </p:extLst>
          </p:nvPr>
        </p:nvGraphicFramePr>
        <p:xfrm>
          <a:off x="290830" y="2134874"/>
          <a:ext cx="7799223" cy="4152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4" name="Document" r:id="rId4" imgW="5969169" imgH="2629233" progId="Word.Document.12">
                  <p:embed/>
                </p:oleObj>
              </mc:Choice>
              <mc:Fallback>
                <p:oleObj name="Document" r:id="rId4" imgW="5969169" imgH="262923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0830" y="2134874"/>
                        <a:ext cx="7799223" cy="4152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DADD0342-1066-450C-B96E-C242B4E6EEFF}"/>
              </a:ext>
            </a:extLst>
          </p:cNvPr>
          <p:cNvSpPr txBox="1"/>
          <p:nvPr/>
        </p:nvSpPr>
        <p:spPr>
          <a:xfrm>
            <a:off x="5273040" y="5080000"/>
            <a:ext cx="2265679" cy="36933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7232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02EDB546-9CCB-417E-9034-EAE753528C8E}"/>
              </a:ext>
            </a:extLst>
          </p:cNvPr>
          <p:cNvSpPr txBox="1"/>
          <p:nvPr/>
        </p:nvSpPr>
        <p:spPr>
          <a:xfrm>
            <a:off x="59352" y="560397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Introducción</a:t>
            </a:r>
          </a:p>
        </p:txBody>
      </p:sp>
      <p:pic>
        <p:nvPicPr>
          <p:cNvPr id="5" name="Imagen 4" descr="Imagen que contiene interior, pequeño, negro, gato&#10;&#10;Descripción generada automáticamente">
            <a:extLst>
              <a:ext uri="{FF2B5EF4-FFF2-40B4-BE49-F238E27FC236}">
                <a16:creationId xmlns:a16="http://schemas.microsoft.com/office/drawing/2014/main" xmlns="" id="{5FDE0622-7373-4D99-86B9-F2E76C570C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1" t="30844" r="28527" b="22231"/>
          <a:stretch/>
        </p:blipFill>
        <p:spPr>
          <a:xfrm rot="5400000">
            <a:off x="7228052" y="1115246"/>
            <a:ext cx="1609811" cy="1179744"/>
          </a:xfrm>
          <a:prstGeom prst="rect">
            <a:avLst/>
          </a:prstGeom>
        </p:spPr>
      </p:pic>
      <p:pic>
        <p:nvPicPr>
          <p:cNvPr id="7" name="Imagen 6" descr="Imagen que contiene hidrante, rosa&#10;&#10;Descripción generada automáticamente">
            <a:extLst>
              <a:ext uri="{FF2B5EF4-FFF2-40B4-BE49-F238E27FC236}">
                <a16:creationId xmlns:a16="http://schemas.microsoft.com/office/drawing/2014/main" xmlns="" id="{6211B220-8B7A-48FC-B2C4-B57BEB94BB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0"/>
          <a:stretch/>
        </p:blipFill>
        <p:spPr>
          <a:xfrm rot="5400000">
            <a:off x="6130724" y="1160789"/>
            <a:ext cx="1609811" cy="108865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145B74-72D4-4B1F-A9AB-825C3AE27724}"/>
              </a:ext>
            </a:extLst>
          </p:cNvPr>
          <p:cNvSpPr txBox="1"/>
          <p:nvPr/>
        </p:nvSpPr>
        <p:spPr>
          <a:xfrm>
            <a:off x="6771515" y="2655923"/>
            <a:ext cx="15138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No. Brotes</a:t>
            </a: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Luz LED Roja</a:t>
            </a: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5,5 µmol/m. s</a:t>
            </a:r>
            <a:r>
              <a:rPr lang="es-E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s-E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 descr="Imagen que contiene verde, vidrio, tabla, agua&#10;&#10;Descripción generada automáticamente">
            <a:extLst>
              <a:ext uri="{FF2B5EF4-FFF2-40B4-BE49-F238E27FC236}">
                <a16:creationId xmlns:a16="http://schemas.microsoft.com/office/drawing/2014/main" xmlns="" id="{C689C588-D6EB-4CCA-BCF3-C15F4F22CE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8" r="10370" b="5490"/>
          <a:stretch/>
        </p:blipFill>
        <p:spPr>
          <a:xfrm rot="5400000">
            <a:off x="3368725" y="1086036"/>
            <a:ext cx="1609811" cy="1253746"/>
          </a:xfrm>
          <a:prstGeom prst="rect">
            <a:avLst/>
          </a:prstGeom>
        </p:spPr>
      </p:pic>
      <p:pic>
        <p:nvPicPr>
          <p:cNvPr id="12" name="Imagen 11" descr="Imagen que contiene texto&#10;&#10;Descripción generada automáticamente">
            <a:extLst>
              <a:ext uri="{FF2B5EF4-FFF2-40B4-BE49-F238E27FC236}">
                <a16:creationId xmlns:a16="http://schemas.microsoft.com/office/drawing/2014/main" xmlns="" id="{A2BEB56B-CF80-4378-9250-AC0A56B94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0" t="21111" r="39801"/>
          <a:stretch/>
        </p:blipFill>
        <p:spPr>
          <a:xfrm>
            <a:off x="4765510" y="900213"/>
            <a:ext cx="1246504" cy="160981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49304D9C-9EA8-477A-A18C-680C60064146}"/>
              </a:ext>
            </a:extLst>
          </p:cNvPr>
          <p:cNvSpPr txBox="1"/>
          <p:nvPr/>
        </p:nvSpPr>
        <p:spPr>
          <a:xfrm>
            <a:off x="4010470" y="2645109"/>
            <a:ext cx="1513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 de Yema</a:t>
            </a: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Luz LED Verde 9,2 µmol/m. s</a:t>
            </a:r>
            <a:r>
              <a:rPr lang="es-E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s-E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 descr="Imagen que contiene interior, tabla, blanco, cuarto&#10;&#10;Descripción generada automáticamente">
            <a:extLst>
              <a:ext uri="{FF2B5EF4-FFF2-40B4-BE49-F238E27FC236}">
                <a16:creationId xmlns:a16="http://schemas.microsoft.com/office/drawing/2014/main" xmlns="" id="{A49B2D5B-0BE8-4E3A-8B7E-7F662FEA49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r="5630"/>
          <a:stretch/>
        </p:blipFill>
        <p:spPr>
          <a:xfrm rot="5400000">
            <a:off x="501039" y="1132879"/>
            <a:ext cx="1613216" cy="1156654"/>
          </a:xfrm>
          <a:prstGeom prst="rect">
            <a:avLst/>
          </a:prstGeom>
        </p:spPr>
      </p:pic>
      <p:pic>
        <p:nvPicPr>
          <p:cNvPr id="17" name="Imagen 16" descr="Imagen que contiene interior, negro, verde, alimentos&#10;&#10;Descripción generada automáticamente">
            <a:extLst>
              <a:ext uri="{FF2B5EF4-FFF2-40B4-BE49-F238E27FC236}">
                <a16:creationId xmlns:a16="http://schemas.microsoft.com/office/drawing/2014/main" xmlns="" id="{63F7F300-215C-4FA2-BA5D-CDF9717C9B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8" t="28272" r="8297" b="22346"/>
          <a:stretch/>
        </p:blipFill>
        <p:spPr>
          <a:xfrm rot="5400000">
            <a:off x="1707943" y="1086035"/>
            <a:ext cx="1609811" cy="125374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9D049DB5-0052-4A12-A1BC-22C140F8497B}"/>
              </a:ext>
            </a:extLst>
          </p:cNvPr>
          <p:cNvSpPr txBox="1"/>
          <p:nvPr/>
        </p:nvSpPr>
        <p:spPr>
          <a:xfrm>
            <a:off x="798980" y="2594552"/>
            <a:ext cx="2810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Días de Brotación</a:t>
            </a: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12-30 días</a:t>
            </a: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Combinación de Luz LED Azul- Rojo 20,1 µmol/m. s</a:t>
            </a:r>
            <a:r>
              <a:rPr lang="es-E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endParaRPr lang="es-E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D7589ACE-F7B0-4FED-BE5A-0746CB582CAA}"/>
              </a:ext>
            </a:extLst>
          </p:cNvPr>
          <p:cNvSpPr txBox="1"/>
          <p:nvPr/>
        </p:nvSpPr>
        <p:spPr>
          <a:xfrm>
            <a:off x="9357361" y="1312785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Multiplicación</a:t>
            </a:r>
          </a:p>
        </p:txBody>
      </p:sp>
      <p:pic>
        <p:nvPicPr>
          <p:cNvPr id="23" name="Imagen 22" descr="Imagen que contiene verde, negro, alimentos, flor&#10;&#10;Descripción generada automáticamente">
            <a:extLst>
              <a:ext uri="{FF2B5EF4-FFF2-40B4-BE49-F238E27FC236}">
                <a16:creationId xmlns:a16="http://schemas.microsoft.com/office/drawing/2014/main" xmlns="" id="{33EC8D75-B856-4D93-85F9-4D98DDAB0F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" r="29926" b="10692"/>
          <a:stretch/>
        </p:blipFill>
        <p:spPr>
          <a:xfrm rot="5400000">
            <a:off x="10135894" y="2909746"/>
            <a:ext cx="1614888" cy="1387432"/>
          </a:xfrm>
          <a:prstGeom prst="rect">
            <a:avLst/>
          </a:prstGeom>
        </p:spPr>
      </p:pic>
      <p:pic>
        <p:nvPicPr>
          <p:cNvPr id="25" name="Imagen 24" descr="Imagen que contiene alimentos, negro&#10;&#10;Descripción generada automáticamente">
            <a:extLst>
              <a:ext uri="{FF2B5EF4-FFF2-40B4-BE49-F238E27FC236}">
                <a16:creationId xmlns:a16="http://schemas.microsoft.com/office/drawing/2014/main" xmlns="" id="{75600320-4023-472F-A173-59AF2EE59BE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2" t="20371" r="8149" b="18395"/>
          <a:stretch/>
        </p:blipFill>
        <p:spPr>
          <a:xfrm rot="5400000">
            <a:off x="8837699" y="2973522"/>
            <a:ext cx="1614888" cy="1233508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7E45EA8E-3BB1-4A9F-A71E-973250D29BA1}"/>
              </a:ext>
            </a:extLst>
          </p:cNvPr>
          <p:cNvSpPr txBox="1"/>
          <p:nvPr/>
        </p:nvSpPr>
        <p:spPr>
          <a:xfrm>
            <a:off x="9064647" y="4689723"/>
            <a:ext cx="2810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No. Brotes</a:t>
            </a: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días</a:t>
            </a: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Combinación de Luz LED Rojo- Verde 22,0 µmol/m. s</a:t>
            </a:r>
            <a:r>
              <a:rPr lang="es-E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endParaRPr lang="es-E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magen 27" descr="Imagen que contiene taza, tabla, agua, lentes&#10;&#10;Descripción generada automáticamente">
            <a:extLst>
              <a:ext uri="{FF2B5EF4-FFF2-40B4-BE49-F238E27FC236}">
                <a16:creationId xmlns:a16="http://schemas.microsoft.com/office/drawing/2014/main" xmlns="" id="{39CBD903-89A8-4C9F-ACD3-7383BFBA1B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90" r="6847" b="77241"/>
          <a:stretch/>
        </p:blipFill>
        <p:spPr>
          <a:xfrm>
            <a:off x="9028389" y="1797956"/>
            <a:ext cx="2608665" cy="993274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FDD1C8BE-7387-4670-A55E-1F36D3703335}"/>
              </a:ext>
            </a:extLst>
          </p:cNvPr>
          <p:cNvSpPr txBox="1"/>
          <p:nvPr/>
        </p:nvSpPr>
        <p:spPr>
          <a:xfrm>
            <a:off x="6137290" y="3894155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Enraizamiento</a:t>
            </a:r>
          </a:p>
        </p:txBody>
      </p:sp>
      <p:pic>
        <p:nvPicPr>
          <p:cNvPr id="33" name="Imagen 32" descr="Imagen que contiene tabla, reloj, blanco, jaula&#10;&#10;Descripción generada automáticamente">
            <a:extLst>
              <a:ext uri="{FF2B5EF4-FFF2-40B4-BE49-F238E27FC236}">
                <a16:creationId xmlns:a16="http://schemas.microsoft.com/office/drawing/2014/main" xmlns="" id="{F6DC6DFD-AFAC-4EB9-A3FF-124D7E71515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7" t="6741" b="30247"/>
          <a:stretch/>
        </p:blipFill>
        <p:spPr>
          <a:xfrm rot="5400000">
            <a:off x="6843663" y="4704951"/>
            <a:ext cx="1609813" cy="1179745"/>
          </a:xfrm>
          <a:prstGeom prst="rect">
            <a:avLst/>
          </a:prstGeom>
        </p:spPr>
      </p:pic>
      <p:pic>
        <p:nvPicPr>
          <p:cNvPr id="35" name="Imagen 34" descr="Imagen que contiene pequeño, negro, llenado, tazón&#10;&#10;Descripción generada automáticamente">
            <a:extLst>
              <a:ext uri="{FF2B5EF4-FFF2-40B4-BE49-F238E27FC236}">
                <a16:creationId xmlns:a16="http://schemas.microsoft.com/office/drawing/2014/main" xmlns="" id="{A9F67DDE-43E4-4F85-954C-12B048CF672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9" r="40647"/>
          <a:stretch/>
        </p:blipFill>
        <p:spPr>
          <a:xfrm rot="5400000">
            <a:off x="5707673" y="4759159"/>
            <a:ext cx="1609817" cy="1088660"/>
          </a:xfrm>
          <a:prstGeom prst="rect">
            <a:avLst/>
          </a:prstGeom>
        </p:spPr>
      </p:pic>
      <p:pic>
        <p:nvPicPr>
          <p:cNvPr id="1026" name="Picture 2" descr="Image result for tubo fluorescente blanco">
            <a:extLst>
              <a:ext uri="{FF2B5EF4-FFF2-40B4-BE49-F238E27FC236}">
                <a16:creationId xmlns:a16="http://schemas.microsoft.com/office/drawing/2014/main" xmlns="" id="{D26193C6-7336-4880-ADD1-BEC63B6CD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41933" b="52458"/>
          <a:stretch/>
        </p:blipFill>
        <p:spPr bwMode="auto">
          <a:xfrm>
            <a:off x="5986859" y="4337314"/>
            <a:ext cx="2251583" cy="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A947263F-EDFF-47C0-ADBB-83587673B583}"/>
              </a:ext>
            </a:extLst>
          </p:cNvPr>
          <p:cNvSpPr txBox="1"/>
          <p:nvPr/>
        </p:nvSpPr>
        <p:spPr>
          <a:xfrm>
            <a:off x="5029199" y="6174642"/>
            <a:ext cx="3999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s-E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y Longitud 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raíces </a:t>
            </a: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Luz Fluorescente Blanco</a:t>
            </a: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14,6 µmol/m. s</a:t>
            </a:r>
            <a:r>
              <a:rPr lang="es-E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s-E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6A4C9711-AD55-4757-A63B-18B54D4FAC2C}"/>
              </a:ext>
            </a:extLst>
          </p:cNvPr>
          <p:cNvSpPr txBox="1"/>
          <p:nvPr/>
        </p:nvSpPr>
        <p:spPr>
          <a:xfrm>
            <a:off x="4061294" y="5274498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Aclimatación  </a:t>
            </a:r>
          </a:p>
        </p:txBody>
      </p:sp>
      <p:pic>
        <p:nvPicPr>
          <p:cNvPr id="39" name="Imagen 38" descr="Un plato de comida con carne y vegetales&#10;&#10;Descripción generada automáticamente">
            <a:extLst>
              <a:ext uri="{FF2B5EF4-FFF2-40B4-BE49-F238E27FC236}">
                <a16:creationId xmlns:a16="http://schemas.microsoft.com/office/drawing/2014/main" xmlns="" id="{4C61C3D4-3DF1-4521-8905-90890E6C2F0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08" y="4438977"/>
            <a:ext cx="1253747" cy="1587243"/>
          </a:xfrm>
          <a:prstGeom prst="rect">
            <a:avLst/>
          </a:prstGeom>
        </p:spPr>
      </p:pic>
      <p:pic>
        <p:nvPicPr>
          <p:cNvPr id="42" name="Imagen 41" descr="Imagen que contiene animal, humo, tren, viniendo&#10;&#10;Descripción generada automáticamente">
            <a:extLst>
              <a:ext uri="{FF2B5EF4-FFF2-40B4-BE49-F238E27FC236}">
                <a16:creationId xmlns:a16="http://schemas.microsoft.com/office/drawing/2014/main" xmlns="" id="{B14AC01E-C489-4D0C-ADA7-A1CCDB795C3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12" y="4397720"/>
            <a:ext cx="1677506" cy="16285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49CA441F-DEA3-4E75-9262-38DCD74A2FDC}"/>
              </a:ext>
            </a:extLst>
          </p:cNvPr>
          <p:cNvSpPr txBox="1"/>
          <p:nvPr/>
        </p:nvSpPr>
        <p:spPr>
          <a:xfrm>
            <a:off x="1538498" y="6091092"/>
            <a:ext cx="23895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Supervivencia</a:t>
            </a: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Luz LED Azul</a:t>
            </a:r>
          </a:p>
          <a:p>
            <a:pPr algn="ctr"/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18,3 µmol/m. s</a:t>
            </a:r>
            <a:r>
              <a:rPr lang="es-E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s-E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83D16EDA-2066-474F-AFC7-02192F06FD9B}"/>
              </a:ext>
            </a:extLst>
          </p:cNvPr>
          <p:cNvSpPr txBox="1"/>
          <p:nvPr/>
        </p:nvSpPr>
        <p:spPr>
          <a:xfrm>
            <a:off x="1910711" y="7956"/>
            <a:ext cx="7823200" cy="40011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Times New Roman"/>
                <a:cs typeface="Times New Roman"/>
              </a:rPr>
              <a:t>Ciclo in vitro de Rubus glaucus Benth bajo el uso de luces LEDs</a:t>
            </a: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xmlns="" id="{19875EDC-23F3-40A3-AED0-1FB676BF3BCC}"/>
              </a:ext>
            </a:extLst>
          </p:cNvPr>
          <p:cNvSpPr/>
          <p:nvPr/>
        </p:nvSpPr>
        <p:spPr>
          <a:xfrm>
            <a:off x="3181041" y="1703001"/>
            <a:ext cx="379286" cy="237812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xmlns="" id="{60C5584F-6D74-4743-BC6D-77686A8A61F2}"/>
              </a:ext>
            </a:extLst>
          </p:cNvPr>
          <p:cNvSpPr/>
          <p:nvPr/>
        </p:nvSpPr>
        <p:spPr>
          <a:xfrm>
            <a:off x="6047006" y="1691719"/>
            <a:ext cx="379286" cy="237812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: curvada hacia abajo 5">
            <a:extLst>
              <a:ext uri="{FF2B5EF4-FFF2-40B4-BE49-F238E27FC236}">
                <a16:creationId xmlns:a16="http://schemas.microsoft.com/office/drawing/2014/main" xmlns="" id="{D288B1D3-4416-4FDE-B37C-6844675F80FB}"/>
              </a:ext>
            </a:extLst>
          </p:cNvPr>
          <p:cNvSpPr/>
          <p:nvPr/>
        </p:nvSpPr>
        <p:spPr>
          <a:xfrm>
            <a:off x="8778240" y="900212"/>
            <a:ext cx="1107440" cy="412573"/>
          </a:xfrm>
          <a:prstGeom prst="curved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2" name="Flecha: curvada hacia abajo 31">
            <a:extLst>
              <a:ext uri="{FF2B5EF4-FFF2-40B4-BE49-F238E27FC236}">
                <a16:creationId xmlns:a16="http://schemas.microsoft.com/office/drawing/2014/main" xmlns="" id="{3BB30C09-7698-4CAE-A45F-8A3B6D81A7D1}"/>
              </a:ext>
            </a:extLst>
          </p:cNvPr>
          <p:cNvSpPr/>
          <p:nvPr/>
        </p:nvSpPr>
        <p:spPr>
          <a:xfrm rot="10800000">
            <a:off x="8297810" y="4498580"/>
            <a:ext cx="1107440" cy="412573"/>
          </a:xfrm>
          <a:prstGeom prst="curved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Flecha: curvada hacia arriba 8">
            <a:extLst>
              <a:ext uri="{FF2B5EF4-FFF2-40B4-BE49-F238E27FC236}">
                <a16:creationId xmlns:a16="http://schemas.microsoft.com/office/drawing/2014/main" xmlns="" id="{003F5007-46D1-43E2-8F6D-5CE16D6FE5F3}"/>
              </a:ext>
            </a:extLst>
          </p:cNvPr>
          <p:cNvSpPr/>
          <p:nvPr/>
        </p:nvSpPr>
        <p:spPr>
          <a:xfrm rot="10800000">
            <a:off x="4640623" y="3554342"/>
            <a:ext cx="1678251" cy="600227"/>
          </a:xfrm>
          <a:prstGeom prst="curved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74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64961"/>
            <a:ext cx="368198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CONCLUSIONES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835280"/>
            <a:ext cx="2235200" cy="102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72F813A-072D-4887-8135-8A25685B4FF5}"/>
              </a:ext>
            </a:extLst>
          </p:cNvPr>
          <p:cNvSpPr/>
          <p:nvPr/>
        </p:nvSpPr>
        <p:spPr>
          <a:xfrm>
            <a:off x="556260" y="1383440"/>
            <a:ext cx="11079480" cy="4091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El uso de luz LED verde y las combinaciones promovieron un mejor proceso de morfogénesis a los explantes de Rubus</a:t>
            </a:r>
            <a:r>
              <a:rPr lang="es-EC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glaucus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Benth en condiciones </a:t>
            </a:r>
            <a:r>
              <a:rPr lang="es-EC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vitro,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obteniendo resultados que se destacaron en cada una de las etapas, como la longitud de yema, la brotación de nuevos explantes y en el contenido de clorofila.  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 la luz LED Roja en la etapa de Introducción </a:t>
            </a:r>
            <a:r>
              <a:rPr lang="es-EC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vitro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se obtuvieron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un promedio de 2 brotes a los 25 días, y se logró una mayor longitud de yema (4,48 cm) bajo el efecto de luz LED Verde. </a:t>
            </a: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 la etapa de multiplicación </a:t>
            </a:r>
            <a:r>
              <a:rPr lang="es-EC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vitro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se consiguió un promedio de 2 brotes por explante y una taza de supervivencia del 83%, aplicando la combinación LEDs Rojo- Verde.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684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64961"/>
            <a:ext cx="368198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CONCLUSIONES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835280"/>
            <a:ext cx="2235200" cy="102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CA251836-7B9D-4400-9B09-6CC70ED18243}"/>
              </a:ext>
            </a:extLst>
          </p:cNvPr>
          <p:cNvSpPr/>
          <p:nvPr/>
        </p:nvSpPr>
        <p:spPr>
          <a:xfrm>
            <a:off x="604520" y="1711735"/>
            <a:ext cx="10982960" cy="343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Para la etapa de enraizamiento </a:t>
            </a:r>
            <a:r>
              <a:rPr lang="es-EC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vitro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se obtuvo un 90% de plántulas enraizadas aplicando la luz fluorescente Control Blanco seguida por el tratamiento luz LED Verde y sus combinaciones con un 80%, además el contenido de clorofila en los explantes durante esta etapa fue superior con el efecto de luz LED Verde (C. T=88,29 </a:t>
            </a: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µmg. mL</a:t>
            </a:r>
            <a:r>
              <a:rPr lang="es-EC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Finalmente, en la etapa de aclimatación se consiguió porcentajes del 100% de supervivencia con el uso de Luz LED y sus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combinaciones, evidenciando un promedio de 10 hojas por plántulas. </a:t>
            </a:r>
          </a:p>
        </p:txBody>
      </p:sp>
    </p:spTree>
    <p:extLst>
      <p:ext uri="{BB962C8B-B14F-4D97-AF65-F5344CB8AC3E}">
        <p14:creationId xmlns:p14="http://schemas.microsoft.com/office/powerpoint/2010/main" val="1073357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64961"/>
            <a:ext cx="479958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RECOMENDACIONES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835280"/>
            <a:ext cx="2235200" cy="102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99E407A-5AAC-401B-9EAA-26C43E1211E7}"/>
              </a:ext>
            </a:extLst>
          </p:cNvPr>
          <p:cNvSpPr/>
          <p:nvPr/>
        </p:nvSpPr>
        <p:spPr>
          <a:xfrm>
            <a:off x="650240" y="1372103"/>
            <a:ext cx="10688320" cy="3639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Para la fase de introducción </a:t>
            </a:r>
            <a:r>
              <a:rPr lang="es-EC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vitro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se recomienda utilizar un protocolo de asepsia adecuado con material vegetativo joven, ya que de esto dependerá el avance para las demás etapas.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 la etapa de introducción se recomienda utilizar la combinación de luces LEDs Rojo- Azul.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Para obtener mayor número de brotes en la etapa de multiplicación, se recomienda utilizar la combinación de luces LED Rojo- Verde. 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Para enraizamiento </a:t>
            </a:r>
            <a:r>
              <a:rPr lang="es-EC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vitro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es recomendable utilizar luz blanca o luz LED verde.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871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64961"/>
            <a:ext cx="479958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RECOMENDACIONES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835280"/>
            <a:ext cx="2235200" cy="102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353528FA-E01C-46F7-8F99-929D8E980879}"/>
              </a:ext>
            </a:extLst>
          </p:cNvPr>
          <p:cNvSpPr/>
          <p:nvPr/>
        </p:nvSpPr>
        <p:spPr>
          <a:xfrm>
            <a:off x="670560" y="1593718"/>
            <a:ext cx="10637520" cy="353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 la etapa de aclimatación </a:t>
            </a:r>
            <a:r>
              <a:rPr lang="es-EC">
                <a:latin typeface="Times New Roman" panose="02020603050405020304" pitchFamily="18" charset="0"/>
                <a:ea typeface="Times New Roman" panose="02020603050405020304" pitchFamily="18" charset="0"/>
              </a:rPr>
              <a:t>es recomendable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utilizar luces LEDs y sus combinaciones, con mayor porcentaje de luz LED azul. 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Para las etapas de multiplicación, enraizamiento y aclimatación se recomienda utilizar Luces LEDs con periodos de tiempo superior a 8 horas. 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Para la producción de </a:t>
            </a:r>
            <a:r>
              <a:rPr lang="es-EC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Rubus glaucus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Benth bajo invernadero es importante realizar estudios aplicando luces LEDs. 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628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sultado de imagen para Iasa 1">
            <a:extLst>
              <a:ext uri="{FF2B5EF4-FFF2-40B4-BE49-F238E27FC236}">
                <a16:creationId xmlns:a16="http://schemas.microsoft.com/office/drawing/2014/main" xmlns="" id="{43D83930-8240-4A14-925C-6801E5999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9896" y="2173031"/>
            <a:ext cx="3292524" cy="337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1C6AAE25-BD23-41B5-AAE4-1DA5898C2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 descr="save $25 when you pay with cash this november!  thank you very much">
            <a:extLst>
              <a:ext uri="{FF2B5EF4-FFF2-40B4-BE49-F238E27FC236}">
                <a16:creationId xmlns:a16="http://schemas.microsoft.com/office/drawing/2014/main" xmlns="" id="{7070B316-0318-48CD-8067-FB5C33EDA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6676" y="1123527"/>
            <a:ext cx="6139733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BD7F9A4-1EE2-4DC2-92EE-D5FF8B105863}"/>
              </a:ext>
            </a:extLst>
          </p:cNvPr>
          <p:cNvSpPr txBox="1"/>
          <p:nvPr/>
        </p:nvSpPr>
        <p:spPr>
          <a:xfrm>
            <a:off x="284480" y="619760"/>
            <a:ext cx="40233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Pero gracias a Dios, que en Cristo siempre nos lleva en triunfo, y que por medio de nosotros manifiesta en todo lugar la fragancia de su conocimiento.</a:t>
            </a:r>
          </a:p>
          <a:p>
            <a:pPr algn="ctr"/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Corintios 2: 14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DC7A98E2-AC7E-439B-A997-F84F2AA2BD60}"/>
              </a:ext>
            </a:extLst>
          </p:cNvPr>
          <p:cNvSpPr txBox="1"/>
          <p:nvPr/>
        </p:nvSpPr>
        <p:spPr>
          <a:xfrm>
            <a:off x="2438400" y="6126480"/>
            <a:ext cx="6441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Mira profundamente en la naturaleza y entenderás todo mejor.-Albert Einstein.</a:t>
            </a:r>
          </a:p>
        </p:txBody>
      </p:sp>
    </p:spTree>
    <p:extLst>
      <p:ext uri="{BB962C8B-B14F-4D97-AF65-F5344CB8AC3E}">
        <p14:creationId xmlns:p14="http://schemas.microsoft.com/office/powerpoint/2010/main" val="2141787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64961"/>
            <a:ext cx="368198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INTRODUCCIÓN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981514"/>
            <a:ext cx="2235200" cy="102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25A179CD-8A69-4BE7-A396-C8D597A5F099}"/>
              </a:ext>
            </a:extLst>
          </p:cNvPr>
          <p:cNvSpPr txBox="1"/>
          <p:nvPr/>
        </p:nvSpPr>
        <p:spPr>
          <a:xfrm>
            <a:off x="4013200" y="660885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MORA DE CASTILLA (Rubus glaucus Benth)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D4A88E8-92F4-47A6-8D54-B114850D124C}"/>
              </a:ext>
            </a:extLst>
          </p:cNvPr>
          <p:cNvSpPr txBox="1"/>
          <p:nvPr/>
        </p:nvSpPr>
        <p:spPr>
          <a:xfrm>
            <a:off x="1005798" y="4188729"/>
            <a:ext cx="2712720" cy="1200329"/>
          </a:xfrm>
          <a:prstGeom prst="rect">
            <a:avLst/>
          </a:prstGeom>
          <a:noFill/>
          <a:ln>
            <a:solidFill>
              <a:srgbClr val="6699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cultivo y su comercialización están liderados por los pequeños productores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F91B70EB-8460-4098-B793-BEE62B37E048}"/>
              </a:ext>
            </a:extLst>
          </p:cNvPr>
          <p:cNvSpPr txBox="1"/>
          <p:nvPr/>
        </p:nvSpPr>
        <p:spPr>
          <a:xfrm>
            <a:off x="1477862" y="1349960"/>
            <a:ext cx="1808480" cy="369332"/>
          </a:xfrm>
          <a:prstGeom prst="rect">
            <a:avLst/>
          </a:prstGeom>
          <a:noFill/>
          <a:ln w="19050">
            <a:solidFill>
              <a:srgbClr val="6699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Ecuador </a:t>
            </a:r>
          </a:p>
        </p:txBody>
      </p:sp>
      <p:pic>
        <p:nvPicPr>
          <p:cNvPr id="10242" name="Picture 2" descr="Image result for mora de castilla ecuador">
            <a:extLst>
              <a:ext uri="{FF2B5EF4-FFF2-40B4-BE49-F238E27FC236}">
                <a16:creationId xmlns:a16="http://schemas.microsoft.com/office/drawing/2014/main" xmlns="" id="{BE57F13D-0302-4E63-A6C3-BE3EA63EF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" y="5567286"/>
            <a:ext cx="1952350" cy="110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24213792-B0AC-4C10-BBEF-AE8451058D9E}"/>
              </a:ext>
            </a:extLst>
          </p:cNvPr>
          <p:cNvSpPr txBox="1"/>
          <p:nvPr/>
        </p:nvSpPr>
        <p:spPr>
          <a:xfrm>
            <a:off x="269240" y="2240686"/>
            <a:ext cx="1808480" cy="369332"/>
          </a:xfrm>
          <a:prstGeom prst="rect">
            <a:avLst/>
          </a:prstGeom>
          <a:noFill/>
          <a:ln>
            <a:solidFill>
              <a:srgbClr val="6699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 silvestre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AD811E3-E8B2-4F6B-831F-F14855B7BE42}"/>
              </a:ext>
            </a:extLst>
          </p:cNvPr>
          <p:cNvSpPr txBox="1"/>
          <p:nvPr/>
        </p:nvSpPr>
        <p:spPr>
          <a:xfrm>
            <a:off x="2686484" y="2240686"/>
            <a:ext cx="1808480" cy="369332"/>
          </a:xfrm>
          <a:prstGeom prst="rect">
            <a:avLst/>
          </a:prstGeom>
          <a:noFill/>
          <a:ln>
            <a:solidFill>
              <a:srgbClr val="6699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Cultivada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051737FB-0596-4B6D-994C-53381A324ACF}"/>
              </a:ext>
            </a:extLst>
          </p:cNvPr>
          <p:cNvSpPr txBox="1"/>
          <p:nvPr/>
        </p:nvSpPr>
        <p:spPr>
          <a:xfrm>
            <a:off x="1133592" y="2879739"/>
            <a:ext cx="2457132" cy="369332"/>
          </a:xfrm>
          <a:prstGeom prst="rect">
            <a:avLst/>
          </a:prstGeom>
          <a:noFill/>
          <a:ln>
            <a:solidFill>
              <a:srgbClr val="6699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región Interandina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14E2F11E-B927-42AA-94DD-ECE26DDEF246}"/>
              </a:ext>
            </a:extLst>
          </p:cNvPr>
          <p:cNvSpPr txBox="1"/>
          <p:nvPr/>
        </p:nvSpPr>
        <p:spPr>
          <a:xfrm>
            <a:off x="1133592" y="3534234"/>
            <a:ext cx="2457132" cy="369332"/>
          </a:xfrm>
          <a:prstGeom prst="rect">
            <a:avLst/>
          </a:prstGeom>
          <a:noFill/>
          <a:ln>
            <a:solidFill>
              <a:srgbClr val="6699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2000- 3100 m.s.n.m.</a:t>
            </a: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xmlns="" id="{A419809A-D4FB-4188-B4DE-431CA156CD0D}"/>
              </a:ext>
            </a:extLst>
          </p:cNvPr>
          <p:cNvCxnSpPr>
            <a:stCxn id="7" idx="2"/>
            <a:endCxn id="11" idx="0"/>
          </p:cNvCxnSpPr>
          <p:nvPr/>
        </p:nvCxnSpPr>
        <p:spPr>
          <a:xfrm>
            <a:off x="2382102" y="1719292"/>
            <a:ext cx="1208622" cy="521394"/>
          </a:xfrm>
          <a:prstGeom prst="straightConnector1">
            <a:avLst/>
          </a:prstGeom>
          <a:ln>
            <a:solidFill>
              <a:srgbClr val="66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xmlns="" id="{0CDFD704-2633-4E78-B62D-537B141935F5}"/>
              </a:ext>
            </a:extLst>
          </p:cNvPr>
          <p:cNvCxnSpPr>
            <a:stCxn id="7" idx="2"/>
            <a:endCxn id="6" idx="0"/>
          </p:cNvCxnSpPr>
          <p:nvPr/>
        </p:nvCxnSpPr>
        <p:spPr>
          <a:xfrm flipH="1">
            <a:off x="1173480" y="1719292"/>
            <a:ext cx="1208622" cy="521394"/>
          </a:xfrm>
          <a:prstGeom prst="straightConnector1">
            <a:avLst/>
          </a:prstGeom>
          <a:ln>
            <a:solidFill>
              <a:srgbClr val="66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xmlns="" id="{CCA81FC0-F7BF-4BC9-AFFF-0187A8E8E567}"/>
              </a:ext>
            </a:extLst>
          </p:cNvPr>
          <p:cNvCxnSpPr>
            <a:stCxn id="6" idx="3"/>
            <a:endCxn id="11" idx="1"/>
          </p:cNvCxnSpPr>
          <p:nvPr/>
        </p:nvCxnSpPr>
        <p:spPr>
          <a:xfrm>
            <a:off x="2077720" y="2425352"/>
            <a:ext cx="608764" cy="0"/>
          </a:xfrm>
          <a:prstGeom prst="line">
            <a:avLst/>
          </a:prstGeom>
          <a:ln>
            <a:solidFill>
              <a:srgbClr val="66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Conector recto de flecha 2051">
            <a:extLst>
              <a:ext uri="{FF2B5EF4-FFF2-40B4-BE49-F238E27FC236}">
                <a16:creationId xmlns:a16="http://schemas.microsoft.com/office/drawing/2014/main" xmlns="" id="{A709AA9A-9D0F-4EC6-B8BA-A586E02885D1}"/>
              </a:ext>
            </a:extLst>
          </p:cNvPr>
          <p:cNvCxnSpPr>
            <a:cxnSpLocks/>
          </p:cNvCxnSpPr>
          <p:nvPr/>
        </p:nvCxnSpPr>
        <p:spPr>
          <a:xfrm>
            <a:off x="2362158" y="2425352"/>
            <a:ext cx="0" cy="467690"/>
          </a:xfrm>
          <a:prstGeom prst="straightConnector1">
            <a:avLst/>
          </a:prstGeom>
          <a:ln>
            <a:solidFill>
              <a:srgbClr val="66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4" name="Conector recto de flecha 2053">
            <a:extLst>
              <a:ext uri="{FF2B5EF4-FFF2-40B4-BE49-F238E27FC236}">
                <a16:creationId xmlns:a16="http://schemas.microsoft.com/office/drawing/2014/main" xmlns="" id="{C476480F-E090-4142-A879-AEE91975B8DE}"/>
              </a:ext>
            </a:extLst>
          </p:cNvPr>
          <p:cNvCxnSpPr>
            <a:stCxn id="13" idx="2"/>
            <a:endCxn id="18" idx="0"/>
          </p:cNvCxnSpPr>
          <p:nvPr/>
        </p:nvCxnSpPr>
        <p:spPr>
          <a:xfrm>
            <a:off x="2362158" y="3249071"/>
            <a:ext cx="0" cy="285163"/>
          </a:xfrm>
          <a:prstGeom prst="straightConnector1">
            <a:avLst/>
          </a:prstGeom>
          <a:ln>
            <a:solidFill>
              <a:srgbClr val="66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Conector recto de flecha 2055">
            <a:extLst>
              <a:ext uri="{FF2B5EF4-FFF2-40B4-BE49-F238E27FC236}">
                <a16:creationId xmlns:a16="http://schemas.microsoft.com/office/drawing/2014/main" xmlns="" id="{A6D65CD9-80B9-4BA2-8078-C870C1187AC9}"/>
              </a:ext>
            </a:extLst>
          </p:cNvPr>
          <p:cNvCxnSpPr>
            <a:stCxn id="18" idx="2"/>
            <a:endCxn id="5" idx="0"/>
          </p:cNvCxnSpPr>
          <p:nvPr/>
        </p:nvCxnSpPr>
        <p:spPr>
          <a:xfrm>
            <a:off x="2362158" y="3903566"/>
            <a:ext cx="0" cy="285163"/>
          </a:xfrm>
          <a:prstGeom prst="straightConnector1">
            <a:avLst/>
          </a:prstGeom>
          <a:ln>
            <a:solidFill>
              <a:srgbClr val="66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Picture 4" descr="Related image">
            <a:extLst>
              <a:ext uri="{FF2B5EF4-FFF2-40B4-BE49-F238E27FC236}">
                <a16:creationId xmlns:a16="http://schemas.microsoft.com/office/drawing/2014/main" xmlns="" id="{33DE8A1A-DE95-48B6-8D78-7B8A7CD20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5513153"/>
            <a:ext cx="2079435" cy="115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2" name="CuadroTexto 2071">
            <a:extLst>
              <a:ext uri="{FF2B5EF4-FFF2-40B4-BE49-F238E27FC236}">
                <a16:creationId xmlns:a16="http://schemas.microsoft.com/office/drawing/2014/main" xmlns="" id="{0B8FDB9B-7F03-49AB-AB6D-FE9AE3D502D4}"/>
              </a:ext>
            </a:extLst>
          </p:cNvPr>
          <p:cNvSpPr txBox="1"/>
          <p:nvPr/>
        </p:nvSpPr>
        <p:spPr>
          <a:xfrm>
            <a:off x="9505516" y="1587077"/>
            <a:ext cx="21640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rendimientos promedios anuales que se reportan es de 6,80 t. ha</a:t>
            </a:r>
            <a:r>
              <a:rPr lang="es-E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(Barrera 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2017). </a:t>
            </a:r>
          </a:p>
        </p:txBody>
      </p:sp>
      <p:pic>
        <p:nvPicPr>
          <p:cNvPr id="10248" name="Picture 8" descr="Image result for mora de castilla ecuador">
            <a:extLst>
              <a:ext uri="{FF2B5EF4-FFF2-40B4-BE49-F238E27FC236}">
                <a16:creationId xmlns:a16="http://schemas.microsoft.com/office/drawing/2014/main" xmlns="" id="{FA193C0D-C0EA-44AB-B957-0DDEF0A36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755" y="1534626"/>
            <a:ext cx="4068445" cy="1582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Related image">
            <a:extLst>
              <a:ext uri="{FF2B5EF4-FFF2-40B4-BE49-F238E27FC236}">
                <a16:creationId xmlns:a16="http://schemas.microsoft.com/office/drawing/2014/main" xmlns="" id="{B9D8B73E-E512-4198-8AA3-F1D3DDA13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300" y="3903566"/>
            <a:ext cx="3567000" cy="2010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3" name="CuadroTexto 2072">
            <a:extLst>
              <a:ext uri="{FF2B5EF4-FFF2-40B4-BE49-F238E27FC236}">
                <a16:creationId xmlns:a16="http://schemas.microsoft.com/office/drawing/2014/main" xmlns="" id="{8AD65D40-2B32-4093-B7BE-AC469E638827}"/>
              </a:ext>
            </a:extLst>
          </p:cNvPr>
          <p:cNvSpPr txBox="1"/>
          <p:nvPr/>
        </p:nvSpPr>
        <p:spPr>
          <a:xfrm>
            <a:off x="5827351" y="3512644"/>
            <a:ext cx="2113278" cy="646331"/>
          </a:xfrm>
          <a:prstGeom prst="rect">
            <a:avLst/>
          </a:prstGeom>
          <a:noFill/>
          <a:ln>
            <a:solidFill>
              <a:srgbClr val="990033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excelentes antioxidantes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xmlns="" id="{517F24BC-D0C4-45E7-942D-02B2171CF3CA}"/>
              </a:ext>
            </a:extLst>
          </p:cNvPr>
          <p:cNvSpPr txBox="1"/>
          <p:nvPr/>
        </p:nvSpPr>
        <p:spPr>
          <a:xfrm>
            <a:off x="5827351" y="4370130"/>
            <a:ext cx="2113278" cy="646331"/>
          </a:xfrm>
          <a:prstGeom prst="rect">
            <a:avLst/>
          </a:prstGeom>
          <a:noFill/>
          <a:ln>
            <a:solidFill>
              <a:srgbClr val="990033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Alto contenido en flavonoides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xmlns="" id="{3AC2DAFD-A248-48DE-9105-0ADD46AE208E}"/>
              </a:ext>
            </a:extLst>
          </p:cNvPr>
          <p:cNvSpPr txBox="1"/>
          <p:nvPr/>
        </p:nvSpPr>
        <p:spPr>
          <a:xfrm>
            <a:off x="5828421" y="5244120"/>
            <a:ext cx="2113278" cy="646331"/>
          </a:xfrm>
          <a:prstGeom prst="rect">
            <a:avLst/>
          </a:prstGeom>
          <a:noFill/>
          <a:ln>
            <a:solidFill>
              <a:srgbClr val="990033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Elevado contenido de fibra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xmlns="" id="{CE14DCC2-39EA-4F59-A2E0-98E0E34C77D3}"/>
              </a:ext>
            </a:extLst>
          </p:cNvPr>
          <p:cNvSpPr txBox="1"/>
          <p:nvPr/>
        </p:nvSpPr>
        <p:spPr>
          <a:xfrm>
            <a:off x="5842002" y="6090774"/>
            <a:ext cx="2113278" cy="646331"/>
          </a:xfrm>
          <a:prstGeom prst="rect">
            <a:avLst/>
          </a:prstGeom>
          <a:noFill/>
          <a:ln>
            <a:solidFill>
              <a:srgbClr val="990033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Inhiben la absorción de grasas y azúcares</a:t>
            </a:r>
          </a:p>
        </p:txBody>
      </p:sp>
    </p:spTree>
    <p:extLst>
      <p:ext uri="{BB962C8B-B14F-4D97-AF65-F5344CB8AC3E}">
        <p14:creationId xmlns:p14="http://schemas.microsoft.com/office/powerpoint/2010/main" val="3121146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14161"/>
            <a:ext cx="368198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PROBLEMA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835280"/>
            <a:ext cx="2235200" cy="102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03C7E9F8-1F8C-4202-B79E-1A64741D3B36}"/>
              </a:ext>
            </a:extLst>
          </p:cNvPr>
          <p:cNvSpPr txBox="1"/>
          <p:nvPr/>
        </p:nvSpPr>
        <p:spPr>
          <a:xfrm>
            <a:off x="896835" y="3004918"/>
            <a:ext cx="32512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Incremento en la demanda del consumo de Mora de Castilla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D334588-35B9-400D-9573-346DF82FFA1E}"/>
              </a:ext>
            </a:extLst>
          </p:cNvPr>
          <p:cNvSpPr txBox="1"/>
          <p:nvPr/>
        </p:nvSpPr>
        <p:spPr>
          <a:xfrm>
            <a:off x="896835" y="4124093"/>
            <a:ext cx="32512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Propagación por acodos y estacas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F5DF1C9D-E951-4BB2-A336-BB634E3F02A6}"/>
              </a:ext>
            </a:extLst>
          </p:cNvPr>
          <p:cNvSpPr txBox="1"/>
          <p:nvPr/>
        </p:nvSpPr>
        <p:spPr>
          <a:xfrm>
            <a:off x="908372" y="5249014"/>
            <a:ext cx="3251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Alta demanda de mano de obra</a:t>
            </a:r>
          </a:p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Alta probabilidad en transmisión de enfermedades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2AB9A09-84C5-4830-A7A8-D706EEDDE3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0251" y="3651384"/>
            <a:ext cx="3207358" cy="1804139"/>
          </a:xfrm>
          <a:prstGeom prst="rect">
            <a:avLst/>
          </a:prstGeom>
        </p:spPr>
      </p:pic>
      <p:pic>
        <p:nvPicPr>
          <p:cNvPr id="10242" name="Picture 2" descr="Related image">
            <a:extLst>
              <a:ext uri="{FF2B5EF4-FFF2-40B4-BE49-F238E27FC236}">
                <a16:creationId xmlns:a16="http://schemas.microsoft.com/office/drawing/2014/main" xmlns="" id="{3589D1C6-DF7D-412D-B8C6-4577E6BEF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35" y="871498"/>
            <a:ext cx="5199165" cy="199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xmlns="" id="{A150AC81-EC07-4831-B60F-FB6F4C7B2D0D}"/>
              </a:ext>
            </a:extLst>
          </p:cNvPr>
          <p:cNvCxnSpPr>
            <a:stCxn id="4" idx="2"/>
            <a:endCxn id="6" idx="0"/>
          </p:cNvCxnSpPr>
          <p:nvPr/>
        </p:nvCxnSpPr>
        <p:spPr>
          <a:xfrm>
            <a:off x="2522435" y="3651249"/>
            <a:ext cx="0" cy="47284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xmlns="" id="{96720A41-9DA7-41BC-8C26-A01907A10820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2522435" y="4770424"/>
            <a:ext cx="11537" cy="47859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5D7C635C-07E9-490F-A5A6-C42E26A35855}"/>
              </a:ext>
            </a:extLst>
          </p:cNvPr>
          <p:cNvSpPr/>
          <p:nvPr/>
        </p:nvSpPr>
        <p:spPr>
          <a:xfrm>
            <a:off x="169310" y="1002158"/>
            <a:ext cx="654301" cy="68440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1</a:t>
            </a:r>
            <a:r>
              <a:rPr lang="es-ES" b="1" dirty="0"/>
              <a:t>1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4BB83802-A541-463B-B74E-075BD08484DA}"/>
              </a:ext>
            </a:extLst>
          </p:cNvPr>
          <p:cNvSpPr/>
          <p:nvPr/>
        </p:nvSpPr>
        <p:spPr>
          <a:xfrm>
            <a:off x="6305298" y="967996"/>
            <a:ext cx="654301" cy="68440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2</a:t>
            </a:r>
            <a:endParaRPr lang="es-ES" b="1" dirty="0"/>
          </a:p>
        </p:txBody>
      </p:sp>
      <p:pic>
        <p:nvPicPr>
          <p:cNvPr id="10244" name="Picture 4" descr="Image result for luces en laboratorios vegetales">
            <a:extLst>
              <a:ext uri="{FF2B5EF4-FFF2-40B4-BE49-F238E27FC236}">
                <a16:creationId xmlns:a16="http://schemas.microsoft.com/office/drawing/2014/main" xmlns="" id="{64819044-D197-4B64-8221-CF746E210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144" y="871498"/>
            <a:ext cx="4599136" cy="201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lated image">
            <a:extLst>
              <a:ext uri="{FF2B5EF4-FFF2-40B4-BE49-F238E27FC236}">
                <a16:creationId xmlns:a16="http://schemas.microsoft.com/office/drawing/2014/main" xmlns="" id="{A53CB743-8490-46A9-A636-774A2CA75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144" y="2985420"/>
            <a:ext cx="1502092" cy="313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DD50FDD9-3C95-4759-A2A8-7ABA55CDC8E6}"/>
              </a:ext>
            </a:extLst>
          </p:cNvPr>
          <p:cNvSpPr txBox="1"/>
          <p:nvPr/>
        </p:nvSpPr>
        <p:spPr>
          <a:xfrm>
            <a:off x="8801315" y="3004918"/>
            <a:ext cx="32512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Fuentes de luz son costosas y de baja durabilidad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44D84228-75FA-4F2F-AB49-6F746E46E00D}"/>
              </a:ext>
            </a:extLst>
          </p:cNvPr>
          <p:cNvSpPr txBox="1"/>
          <p:nvPr/>
        </p:nvSpPr>
        <p:spPr>
          <a:xfrm>
            <a:off x="8801315" y="3907122"/>
            <a:ext cx="32512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Provocan residuos tóxicos al finalizar su uso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91D90C52-B4DB-454D-880A-B0625E563205}"/>
              </a:ext>
            </a:extLst>
          </p:cNvPr>
          <p:cNvSpPr txBox="1"/>
          <p:nvPr/>
        </p:nvSpPr>
        <p:spPr>
          <a:xfrm>
            <a:off x="8801315" y="4871201"/>
            <a:ext cx="3251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Adaptación completa de las plantas al suelo puede verse afectada</a:t>
            </a: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xmlns="" id="{E8995F26-7A75-4422-8B36-851EB0E982D4}"/>
              </a:ext>
            </a:extLst>
          </p:cNvPr>
          <p:cNvCxnSpPr>
            <a:stCxn id="24" idx="2"/>
            <a:endCxn id="25" idx="0"/>
          </p:cNvCxnSpPr>
          <p:nvPr/>
        </p:nvCxnSpPr>
        <p:spPr>
          <a:xfrm>
            <a:off x="10426915" y="3651249"/>
            <a:ext cx="0" cy="25587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xmlns="" id="{B21FD3D8-3457-4921-B46C-627715198264}"/>
              </a:ext>
            </a:extLst>
          </p:cNvPr>
          <p:cNvCxnSpPr>
            <a:stCxn id="25" idx="2"/>
            <a:endCxn id="26" idx="0"/>
          </p:cNvCxnSpPr>
          <p:nvPr/>
        </p:nvCxnSpPr>
        <p:spPr>
          <a:xfrm>
            <a:off x="10426915" y="4553453"/>
            <a:ext cx="0" cy="31774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368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14161"/>
            <a:ext cx="368198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OBJETIVOS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835280"/>
            <a:ext cx="2235200" cy="102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lated image">
            <a:extLst>
              <a:ext uri="{FF2B5EF4-FFF2-40B4-BE49-F238E27FC236}">
                <a16:creationId xmlns:a16="http://schemas.microsoft.com/office/drawing/2014/main" xmlns="" id="{F872A490-1FE2-4064-A299-6129A1C5D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9" y="1015953"/>
            <a:ext cx="38100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3A164283-09C7-49F8-A724-221DE6884E36}"/>
              </a:ext>
            </a:extLst>
          </p:cNvPr>
          <p:cNvSpPr txBox="1"/>
          <p:nvPr/>
        </p:nvSpPr>
        <p:spPr>
          <a:xfrm>
            <a:off x="4232659" y="826440"/>
            <a:ext cx="716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</a:p>
          <a:p>
            <a:pPr algn="just"/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el efecto de diferentes longitudes de onda con luces LEDs sobre la respuesta morfogénica y desarrollo en explantes de mora de castilla</a:t>
            </a:r>
            <a:r>
              <a:rPr lang="es-EC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Rubus glaucus 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Benth</a:t>
            </a:r>
            <a:r>
              <a:rPr lang="es-EC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vitro</a:t>
            </a:r>
            <a:r>
              <a:rPr lang="es-EC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8ACB794-A0FA-40C4-8088-BB72A2004D2F}"/>
              </a:ext>
            </a:extLst>
          </p:cNvPr>
          <p:cNvSpPr txBox="1"/>
          <p:nvPr/>
        </p:nvSpPr>
        <p:spPr>
          <a:xfrm>
            <a:off x="36579" y="3589278"/>
            <a:ext cx="113588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el efecto de la combinación de diferentes longitudes de onda con luces LEDs sobre la etapa 1 (introducción) in vitro en microestacas de 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Rubus glaucus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Benth para promover su morfogénesis.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Establecer la taza de multiplicación in vitro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plantas de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Rubus glaucus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Benth mediante la combinación de luces LEDs, para incrementar el número de brotes.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el porcentaje de enraizamiento in vitro y aclimatación de plantas Rubus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glaucus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Benth con la combinación de luces LEDs, con el fin de incrementar la supervivencia de plantas en el campo.   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F85F8FC-958B-4882-8767-9E683C600F57}"/>
              </a:ext>
            </a:extLst>
          </p:cNvPr>
          <p:cNvSpPr txBox="1"/>
          <p:nvPr/>
        </p:nvSpPr>
        <p:spPr>
          <a:xfrm>
            <a:off x="843279" y="3268722"/>
            <a:ext cx="3920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</a:p>
        </p:txBody>
      </p:sp>
    </p:spTree>
    <p:extLst>
      <p:ext uri="{BB962C8B-B14F-4D97-AF65-F5344CB8AC3E}">
        <p14:creationId xmlns:p14="http://schemas.microsoft.com/office/powerpoint/2010/main" val="680897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14161"/>
            <a:ext cx="615086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REVISIÓN DE LA LITERATURA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835280"/>
            <a:ext cx="2235200" cy="102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Related image">
            <a:extLst>
              <a:ext uri="{FF2B5EF4-FFF2-40B4-BE49-F238E27FC236}">
                <a16:creationId xmlns:a16="http://schemas.microsoft.com/office/drawing/2014/main" xmlns="" id="{59CAC89A-C17E-4698-B804-854E0E57E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9" t="9327" r="11838" b="10191"/>
          <a:stretch/>
        </p:blipFill>
        <p:spPr bwMode="auto">
          <a:xfrm>
            <a:off x="2250441" y="2281109"/>
            <a:ext cx="2404359" cy="285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8AAEA2B0-2C45-45EA-9831-BC3CE458AC95}"/>
              </a:ext>
            </a:extLst>
          </p:cNvPr>
          <p:cNvCxnSpPr/>
          <p:nvPr/>
        </p:nvCxnSpPr>
        <p:spPr>
          <a:xfrm>
            <a:off x="6319520" y="548640"/>
            <a:ext cx="0" cy="6309360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182F095C-2AE4-4704-B1F6-243A2C746703}"/>
              </a:ext>
            </a:extLst>
          </p:cNvPr>
          <p:cNvSpPr txBox="1"/>
          <p:nvPr/>
        </p:nvSpPr>
        <p:spPr>
          <a:xfrm>
            <a:off x="2822703" y="1450112"/>
            <a:ext cx="1259833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Origen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1595A69B-537A-4996-923B-F0F6AF3BE569}"/>
              </a:ext>
            </a:extLst>
          </p:cNvPr>
          <p:cNvSpPr txBox="1"/>
          <p:nvPr/>
        </p:nvSpPr>
        <p:spPr>
          <a:xfrm>
            <a:off x="144772" y="3227308"/>
            <a:ext cx="174498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Mercado </a:t>
            </a:r>
          </a:p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Nacional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7F69FB8B-BE64-466C-B709-C6EAFD69BC34}"/>
              </a:ext>
            </a:extLst>
          </p:cNvPr>
          <p:cNvSpPr txBox="1"/>
          <p:nvPr/>
        </p:nvSpPr>
        <p:spPr>
          <a:xfrm>
            <a:off x="144772" y="2162664"/>
            <a:ext cx="174498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Clasificación Taxonómica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D0BBA973-119E-4366-8401-D07C5A042AAE}"/>
              </a:ext>
            </a:extLst>
          </p:cNvPr>
          <p:cNvSpPr txBox="1"/>
          <p:nvPr/>
        </p:nvSpPr>
        <p:spPr>
          <a:xfrm>
            <a:off x="157474" y="4489631"/>
            <a:ext cx="1744985" cy="646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Mercado Internacional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24CA47EF-BE78-468B-9220-08FB695AA28B}"/>
              </a:ext>
            </a:extLst>
          </p:cNvPr>
          <p:cNvSpPr txBox="1"/>
          <p:nvPr/>
        </p:nvSpPr>
        <p:spPr>
          <a:xfrm>
            <a:off x="2345181" y="5347683"/>
            <a:ext cx="221488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Técnicas de propagación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FB0125A9-73CA-41E2-9EFC-7E807B6EA437}"/>
              </a:ext>
            </a:extLst>
          </p:cNvPr>
          <p:cNvSpPr txBox="1"/>
          <p:nvPr/>
        </p:nvSpPr>
        <p:spPr>
          <a:xfrm>
            <a:off x="5010398" y="4578935"/>
            <a:ext cx="122783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Semillas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D249EDDC-0CEF-40A6-9864-332CB2AB891B}"/>
              </a:ext>
            </a:extLst>
          </p:cNvPr>
          <p:cNvSpPr txBox="1"/>
          <p:nvPr/>
        </p:nvSpPr>
        <p:spPr>
          <a:xfrm>
            <a:off x="5015481" y="3244334"/>
            <a:ext cx="112622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Acodos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2A30A897-AA60-4A53-B39C-CE21DDBB8D5C}"/>
              </a:ext>
            </a:extLst>
          </p:cNvPr>
          <p:cNvSpPr txBox="1"/>
          <p:nvPr/>
        </p:nvSpPr>
        <p:spPr>
          <a:xfrm>
            <a:off x="5002782" y="2129308"/>
            <a:ext cx="122783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Estacas</a:t>
            </a:r>
            <a:endParaRPr lang="es-E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xmlns="" id="{4DED31BC-2D77-46DF-9730-1FE9AC8B39B0}"/>
              </a:ext>
            </a:extLst>
          </p:cNvPr>
          <p:cNvCxnSpPr>
            <a:stCxn id="15362" idx="0"/>
            <a:endCxn id="9" idx="2"/>
          </p:cNvCxnSpPr>
          <p:nvPr/>
        </p:nvCxnSpPr>
        <p:spPr>
          <a:xfrm flipH="1" flipV="1">
            <a:off x="3452620" y="1819444"/>
            <a:ext cx="1" cy="461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xmlns="" id="{4413B93D-1AE8-44D1-980D-ADE3BC073DBB}"/>
              </a:ext>
            </a:extLst>
          </p:cNvPr>
          <p:cNvCxnSpPr>
            <a:cxnSpLocks/>
          </p:cNvCxnSpPr>
          <p:nvPr/>
        </p:nvCxnSpPr>
        <p:spPr>
          <a:xfrm flipH="1" flipV="1">
            <a:off x="1874521" y="2505639"/>
            <a:ext cx="360681" cy="1222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xmlns="" id="{49F25098-7035-438D-B27D-D36F9AA5C3F9}"/>
              </a:ext>
            </a:extLst>
          </p:cNvPr>
          <p:cNvCxnSpPr>
            <a:stCxn id="15362" idx="1"/>
            <a:endCxn id="13" idx="3"/>
          </p:cNvCxnSpPr>
          <p:nvPr/>
        </p:nvCxnSpPr>
        <p:spPr>
          <a:xfrm flipH="1" flipV="1">
            <a:off x="1889760" y="3550474"/>
            <a:ext cx="360681" cy="158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xmlns="" id="{56FD0669-72EC-4632-A35D-A15A0EB31F56}"/>
              </a:ext>
            </a:extLst>
          </p:cNvPr>
          <p:cNvCxnSpPr>
            <a:stCxn id="15362" idx="1"/>
            <a:endCxn id="15" idx="3"/>
          </p:cNvCxnSpPr>
          <p:nvPr/>
        </p:nvCxnSpPr>
        <p:spPr>
          <a:xfrm flipH="1">
            <a:off x="1902459" y="3708535"/>
            <a:ext cx="347982" cy="1104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xmlns="" id="{94368C0F-EAB1-4A54-AE95-2A57A0A73DB4}"/>
              </a:ext>
            </a:extLst>
          </p:cNvPr>
          <p:cNvCxnSpPr>
            <a:stCxn id="15362" idx="2"/>
            <a:endCxn id="16" idx="0"/>
          </p:cNvCxnSpPr>
          <p:nvPr/>
        </p:nvCxnSpPr>
        <p:spPr>
          <a:xfrm>
            <a:off x="3452621" y="5135960"/>
            <a:ext cx="0" cy="211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Conector recto de flecha 2047">
            <a:extLst>
              <a:ext uri="{FF2B5EF4-FFF2-40B4-BE49-F238E27FC236}">
                <a16:creationId xmlns:a16="http://schemas.microsoft.com/office/drawing/2014/main" xmlns="" id="{EF51F3B6-38B8-485D-A97D-8C430B5AAAD5}"/>
              </a:ext>
            </a:extLst>
          </p:cNvPr>
          <p:cNvCxnSpPr>
            <a:stCxn id="15362" idx="3"/>
            <a:endCxn id="19" idx="1"/>
          </p:cNvCxnSpPr>
          <p:nvPr/>
        </p:nvCxnSpPr>
        <p:spPr>
          <a:xfrm flipV="1">
            <a:off x="4654800" y="2313974"/>
            <a:ext cx="347982" cy="1394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1" name="Conector recto de flecha 2050">
            <a:extLst>
              <a:ext uri="{FF2B5EF4-FFF2-40B4-BE49-F238E27FC236}">
                <a16:creationId xmlns:a16="http://schemas.microsoft.com/office/drawing/2014/main" xmlns="" id="{CBE66C37-F315-4CFA-B2A0-F2E928893753}"/>
              </a:ext>
            </a:extLst>
          </p:cNvPr>
          <p:cNvCxnSpPr>
            <a:stCxn id="15362" idx="3"/>
            <a:endCxn id="18" idx="1"/>
          </p:cNvCxnSpPr>
          <p:nvPr/>
        </p:nvCxnSpPr>
        <p:spPr>
          <a:xfrm flipV="1">
            <a:off x="4654800" y="3429000"/>
            <a:ext cx="360681" cy="279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3" name="Conector recto de flecha 2052">
            <a:extLst>
              <a:ext uri="{FF2B5EF4-FFF2-40B4-BE49-F238E27FC236}">
                <a16:creationId xmlns:a16="http://schemas.microsoft.com/office/drawing/2014/main" xmlns="" id="{ECCD6F57-636D-4682-8BC8-C9EEC80F7D42}"/>
              </a:ext>
            </a:extLst>
          </p:cNvPr>
          <p:cNvCxnSpPr>
            <a:stCxn id="15362" idx="3"/>
            <a:endCxn id="17" idx="1"/>
          </p:cNvCxnSpPr>
          <p:nvPr/>
        </p:nvCxnSpPr>
        <p:spPr>
          <a:xfrm>
            <a:off x="4654800" y="3708535"/>
            <a:ext cx="355598" cy="1055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256D85FF-C1F4-49D3-B860-439196C9579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064" y="2007638"/>
            <a:ext cx="3883151" cy="3742922"/>
          </a:xfrm>
          <a:prstGeom prst="rect">
            <a:avLst/>
          </a:prstGeom>
          <a:noFill/>
          <a:ln>
            <a:noFill/>
          </a:ln>
        </p:spPr>
      </p:pic>
      <p:sp>
        <p:nvSpPr>
          <p:cNvPr id="2056" name="CuadroTexto 2055">
            <a:extLst>
              <a:ext uri="{FF2B5EF4-FFF2-40B4-BE49-F238E27FC236}">
                <a16:creationId xmlns:a16="http://schemas.microsoft.com/office/drawing/2014/main" xmlns="" id="{61C92E4C-EC86-439B-BF90-4CF71C66DDEB}"/>
              </a:ext>
            </a:extLst>
          </p:cNvPr>
          <p:cNvSpPr txBox="1"/>
          <p:nvPr/>
        </p:nvSpPr>
        <p:spPr>
          <a:xfrm>
            <a:off x="209237" y="853440"/>
            <a:ext cx="2991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MORA DE CASTILLA 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B6B9BA2B-BCD4-4849-A5DB-7787086255C4}"/>
              </a:ext>
            </a:extLst>
          </p:cNvPr>
          <p:cNvSpPr txBox="1"/>
          <p:nvPr/>
        </p:nvSpPr>
        <p:spPr>
          <a:xfrm>
            <a:off x="6603451" y="853440"/>
            <a:ext cx="5090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CULTIVO DE TEJIDOS VEGETALES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xmlns="" id="{8DD90132-8D3A-420A-AEAF-56387F41A264}"/>
              </a:ext>
            </a:extLst>
          </p:cNvPr>
          <p:cNvSpPr txBox="1"/>
          <p:nvPr/>
        </p:nvSpPr>
        <p:spPr>
          <a:xfrm>
            <a:off x="6727447" y="1450112"/>
            <a:ext cx="2193027" cy="369332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Micropropagación</a:t>
            </a:r>
            <a:endParaRPr lang="es-E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xmlns="" id="{3737BE22-D963-4BCB-91E0-B3468941652D}"/>
              </a:ext>
            </a:extLst>
          </p:cNvPr>
          <p:cNvSpPr txBox="1"/>
          <p:nvPr/>
        </p:nvSpPr>
        <p:spPr>
          <a:xfrm>
            <a:off x="6485653" y="2182473"/>
            <a:ext cx="1620503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Etapa 1</a:t>
            </a:r>
          </a:p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xmlns="" id="{BEBE9928-8B00-4C25-A600-304283636C4E}"/>
              </a:ext>
            </a:extLst>
          </p:cNvPr>
          <p:cNvSpPr txBox="1"/>
          <p:nvPr/>
        </p:nvSpPr>
        <p:spPr>
          <a:xfrm>
            <a:off x="6480044" y="3062069"/>
            <a:ext cx="1708893" cy="646331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Etapa 2</a:t>
            </a:r>
          </a:p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Multiplicación</a:t>
            </a:r>
            <a:endParaRPr lang="es-E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xmlns="" id="{A1AD6BF2-F409-4660-9164-DFAE9D9F9B31}"/>
              </a:ext>
            </a:extLst>
          </p:cNvPr>
          <p:cNvSpPr txBox="1"/>
          <p:nvPr/>
        </p:nvSpPr>
        <p:spPr>
          <a:xfrm>
            <a:off x="6480044" y="3912902"/>
            <a:ext cx="1708893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Etapa 3</a:t>
            </a:r>
          </a:p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Enraizamiento</a:t>
            </a:r>
            <a:endParaRPr lang="es-E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xmlns="" id="{2F758930-C226-42C4-A6B7-0D073C03CF83}"/>
              </a:ext>
            </a:extLst>
          </p:cNvPr>
          <p:cNvSpPr txBox="1"/>
          <p:nvPr/>
        </p:nvSpPr>
        <p:spPr>
          <a:xfrm>
            <a:off x="6501394" y="4738043"/>
            <a:ext cx="1708893" cy="646331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Etapa 4</a:t>
            </a:r>
          </a:p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Aclimatación</a:t>
            </a:r>
            <a:endParaRPr lang="es-E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10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14161"/>
            <a:ext cx="615086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REVISIÓN DE LA LITERATURA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835280"/>
            <a:ext cx="2235200" cy="102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23400AC2-2C68-4C0B-BF80-B7730C38D9FC}"/>
              </a:ext>
            </a:extLst>
          </p:cNvPr>
          <p:cNvSpPr txBox="1"/>
          <p:nvPr/>
        </p:nvSpPr>
        <p:spPr>
          <a:xfrm>
            <a:off x="209238" y="853440"/>
            <a:ext cx="2613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LUZ</a:t>
            </a:r>
          </a:p>
        </p:txBody>
      </p:sp>
      <p:pic>
        <p:nvPicPr>
          <p:cNvPr id="14338" name="Picture 2" descr="Image result for la luz">
            <a:extLst>
              <a:ext uri="{FF2B5EF4-FFF2-40B4-BE49-F238E27FC236}">
                <a16:creationId xmlns:a16="http://schemas.microsoft.com/office/drawing/2014/main" xmlns="" id="{14A4D89A-9FFC-4601-B146-C2A4C92C5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22" y="1315103"/>
            <a:ext cx="3633787" cy="2338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xmlns="" id="{1E2AC5E6-6BFC-4637-94B8-A23EE4339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409" y="1315104"/>
            <a:ext cx="8111741" cy="2338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70C426CF-4E25-49C2-AB62-360312392E50}"/>
              </a:ext>
            </a:extLst>
          </p:cNvPr>
          <p:cNvSpPr txBox="1"/>
          <p:nvPr/>
        </p:nvSpPr>
        <p:spPr>
          <a:xfrm>
            <a:off x="8075738" y="3726934"/>
            <a:ext cx="385064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Interacción entre energía y materia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6D70C539-4E26-4412-A870-1A558FAC28D1}"/>
              </a:ext>
            </a:extLst>
          </p:cNvPr>
          <p:cNvSpPr txBox="1"/>
          <p:nvPr/>
        </p:nvSpPr>
        <p:spPr>
          <a:xfrm>
            <a:off x="8075738" y="4400311"/>
            <a:ext cx="3850640" cy="3693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 es el fenómeno del color 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xmlns="" id="{1500309C-A912-451C-8EDD-6915CC0D9529}"/>
              </a:ext>
            </a:extLst>
          </p:cNvPr>
          <p:cNvCxnSpPr>
            <a:stCxn id="4" idx="2"/>
            <a:endCxn id="10" idx="0"/>
          </p:cNvCxnSpPr>
          <p:nvPr/>
        </p:nvCxnSpPr>
        <p:spPr>
          <a:xfrm>
            <a:off x="10001058" y="4096266"/>
            <a:ext cx="0" cy="304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EB20FD3F-1A0F-489F-846A-9E51B3F94AD1}"/>
              </a:ext>
            </a:extLst>
          </p:cNvPr>
          <p:cNvSpPr txBox="1"/>
          <p:nvPr/>
        </p:nvSpPr>
        <p:spPr>
          <a:xfrm>
            <a:off x="265622" y="3860800"/>
            <a:ext cx="1756214" cy="646331"/>
          </a:xfrm>
          <a:prstGeom prst="rect">
            <a:avLst/>
          </a:prstGeom>
          <a:noFill/>
          <a:ln w="19050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Isaac Newton (1642-1727)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329CA41D-1201-43A0-B322-04E16F3BDD33}"/>
              </a:ext>
            </a:extLst>
          </p:cNvPr>
          <p:cNvSpPr txBox="1"/>
          <p:nvPr/>
        </p:nvSpPr>
        <p:spPr>
          <a:xfrm>
            <a:off x="265622" y="4689256"/>
            <a:ext cx="1756214" cy="64633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Clerk Maxwell (1831-1879)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A90479C9-934B-4E4F-8E8F-E39EF90091C4}"/>
              </a:ext>
            </a:extLst>
          </p:cNvPr>
          <p:cNvSpPr txBox="1"/>
          <p:nvPr/>
        </p:nvSpPr>
        <p:spPr>
          <a:xfrm>
            <a:off x="265622" y="5542897"/>
            <a:ext cx="1756214" cy="646331"/>
          </a:xfrm>
          <a:prstGeom prst="rect">
            <a:avLst/>
          </a:prstGeom>
          <a:noFill/>
          <a:ln w="19050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 </a:t>
            </a:r>
          </a:p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1905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182DF6C0-A673-4CC1-BC5D-B65CFB9561BA}"/>
              </a:ext>
            </a:extLst>
          </p:cNvPr>
          <p:cNvCxnSpPr>
            <a:stCxn id="12" idx="2"/>
            <a:endCxn id="17" idx="0"/>
          </p:cNvCxnSpPr>
          <p:nvPr/>
        </p:nvCxnSpPr>
        <p:spPr>
          <a:xfrm>
            <a:off x="1143729" y="4507131"/>
            <a:ext cx="0" cy="182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xmlns="" id="{0C3B0BCD-AADB-4F99-9975-DF3FD37C7AC5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>
            <a:off x="1143729" y="5335587"/>
            <a:ext cx="0" cy="207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EBABE738-B18A-4611-8EDB-A2C161309AF8}"/>
              </a:ext>
            </a:extLst>
          </p:cNvPr>
          <p:cNvSpPr txBox="1"/>
          <p:nvPr/>
        </p:nvSpPr>
        <p:spPr>
          <a:xfrm>
            <a:off x="2822686" y="4507131"/>
            <a:ext cx="255016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luz se refleja, absorbe o transmite a través de los objetos. </a:t>
            </a:r>
          </a:p>
        </p:txBody>
      </p:sp>
      <p:pic>
        <p:nvPicPr>
          <p:cNvPr id="14344" name="Picture 8" descr="Image result for fuentes de luz">
            <a:extLst>
              <a:ext uri="{FF2B5EF4-FFF2-40B4-BE49-F238E27FC236}">
                <a16:creationId xmlns:a16="http://schemas.microsoft.com/office/drawing/2014/main" xmlns="" id="{94D2179A-2C7A-41DE-8BF2-C1D9C24C3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554" y="3854282"/>
            <a:ext cx="2371725" cy="216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673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14161"/>
            <a:ext cx="615086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REVISIÓN DE LA LITERATURA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835280"/>
            <a:ext cx="2235200" cy="102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0CF07B8-A3F6-4C45-BC46-110F2333BC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440" y="613040"/>
            <a:ext cx="5257800" cy="5257800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AAC4AF6F-0903-4C06-891F-3C15B60A7BBA}"/>
              </a:ext>
            </a:extLst>
          </p:cNvPr>
          <p:cNvCxnSpPr/>
          <p:nvPr/>
        </p:nvCxnSpPr>
        <p:spPr>
          <a:xfrm>
            <a:off x="6390640" y="548640"/>
            <a:ext cx="0" cy="630936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6FE92E26-8067-4E56-B96F-F3B74E70CF18}"/>
              </a:ext>
            </a:extLst>
          </p:cNvPr>
          <p:cNvSpPr txBox="1"/>
          <p:nvPr/>
        </p:nvSpPr>
        <p:spPr>
          <a:xfrm>
            <a:off x="264159" y="914400"/>
            <a:ext cx="592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IMPORTANCIA DE LA LUZ SOBRE LAS PLANTAS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C546DBFD-2F3B-44D2-ACE0-A09C01DDE8EF}"/>
              </a:ext>
            </a:extLst>
          </p:cNvPr>
          <p:cNvSpPr txBox="1"/>
          <p:nvPr/>
        </p:nvSpPr>
        <p:spPr>
          <a:xfrm>
            <a:off x="326407" y="2349639"/>
            <a:ext cx="242822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combinar la intensidad y el color de la luz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045727C4-7D23-40F7-B8FA-D1B2B4F35C75}"/>
              </a:ext>
            </a:extLst>
          </p:cNvPr>
          <p:cNvSpPr txBox="1"/>
          <p:nvPr/>
        </p:nvSpPr>
        <p:spPr>
          <a:xfrm>
            <a:off x="3530618" y="2072640"/>
            <a:ext cx="2428223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Activan a los fotorreceptores: fitocromos, criptocromos y fototropinas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404544C-B061-4088-AFDA-457A4539BB0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1" y="3663812"/>
            <a:ext cx="4875509" cy="30821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xmlns="" id="{73487DE2-F609-4E1A-A7B4-FF983CF451CE}"/>
              </a:ext>
            </a:extLst>
          </p:cNvPr>
          <p:cNvCxnSpPr>
            <a:stCxn id="8" idx="3"/>
            <a:endCxn id="10" idx="1"/>
          </p:cNvCxnSpPr>
          <p:nvPr/>
        </p:nvCxnSpPr>
        <p:spPr>
          <a:xfrm>
            <a:off x="2754630" y="2811304"/>
            <a:ext cx="7759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0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B4774D-5901-4264-9D54-B02E2CCC07D2}"/>
              </a:ext>
            </a:extLst>
          </p:cNvPr>
          <p:cNvSpPr/>
          <p:nvPr/>
        </p:nvSpPr>
        <p:spPr>
          <a:xfrm>
            <a:off x="3718560" y="335280"/>
            <a:ext cx="8473440" cy="2133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17581D-31AF-41D6-8D3D-19BD43898806}"/>
              </a:ext>
            </a:extLst>
          </p:cNvPr>
          <p:cNvSpPr txBox="1"/>
          <p:nvPr/>
        </p:nvSpPr>
        <p:spPr>
          <a:xfrm>
            <a:off x="36579" y="114161"/>
            <a:ext cx="6150861" cy="55399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000" b="1" dirty="0">
                <a:latin typeface="Times New Roman"/>
                <a:cs typeface="Times New Roman"/>
              </a:rPr>
              <a:t>REVISIÓN DE LA LITERATURA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xmlns="" id="{9A229DCA-DDB9-4119-869F-42E9E3B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835280"/>
            <a:ext cx="2235200" cy="1022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ACE10676-E190-4B70-A74D-0ABF013F5CCB}"/>
              </a:ext>
            </a:extLst>
          </p:cNvPr>
          <p:cNvCxnSpPr/>
          <p:nvPr/>
        </p:nvCxnSpPr>
        <p:spPr>
          <a:xfrm>
            <a:off x="6380480" y="563060"/>
            <a:ext cx="0" cy="629494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CBE6C45-DB8A-4A4B-A0C7-20F1DC76F3A6}"/>
              </a:ext>
            </a:extLst>
          </p:cNvPr>
          <p:cNvSpPr txBox="1"/>
          <p:nvPr/>
        </p:nvSpPr>
        <p:spPr>
          <a:xfrm>
            <a:off x="209237" y="853440"/>
            <a:ext cx="358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LUZ ARTIFICIAL</a:t>
            </a:r>
          </a:p>
        </p:txBody>
      </p:sp>
      <p:pic>
        <p:nvPicPr>
          <p:cNvPr id="13314" name="Picture 2" descr="Related image">
            <a:extLst>
              <a:ext uri="{FF2B5EF4-FFF2-40B4-BE49-F238E27FC236}">
                <a16:creationId xmlns:a16="http://schemas.microsoft.com/office/drawing/2014/main" xmlns="" id="{5796FD6C-A9AF-4CD1-BEE8-D924B0654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22" y="585342"/>
            <a:ext cx="5689599" cy="2256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luz en plantas">
            <a:extLst>
              <a:ext uri="{FF2B5EF4-FFF2-40B4-BE49-F238E27FC236}">
                <a16:creationId xmlns:a16="http://schemas.microsoft.com/office/drawing/2014/main" xmlns="" id="{39C10F31-13AA-49A7-9CE6-0960D37D8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985" y="2878487"/>
            <a:ext cx="3480815" cy="385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 result for luz en plantas">
            <a:extLst>
              <a:ext uri="{FF2B5EF4-FFF2-40B4-BE49-F238E27FC236}">
                <a16:creationId xmlns:a16="http://schemas.microsoft.com/office/drawing/2014/main" xmlns="" id="{1A38280C-79BD-4FCF-A2B5-09F4C5890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505" y="3053297"/>
            <a:ext cx="1839790" cy="2570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995FE15-6330-4004-B8D3-1081CE71EA6A}"/>
              </a:ext>
            </a:extLst>
          </p:cNvPr>
          <p:cNvSpPr txBox="1"/>
          <p:nvPr/>
        </p:nvSpPr>
        <p:spPr>
          <a:xfrm>
            <a:off x="314959" y="1525339"/>
            <a:ext cx="3403569" cy="64633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les conoce</a:t>
            </a:r>
          </a:p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luces de crecimiento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22BFBFCC-1196-4D89-B35F-6798D7460314}"/>
              </a:ext>
            </a:extLst>
          </p:cNvPr>
          <p:cNvSpPr txBox="1"/>
          <p:nvPr/>
        </p:nvSpPr>
        <p:spPr>
          <a:xfrm>
            <a:off x="1102376" y="2453975"/>
            <a:ext cx="3403569" cy="64633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Proporcionan toda la luz</a:t>
            </a:r>
          </a:p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la planta necesita para crecer.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1B1F7573-4426-41EE-AF18-28BF6D24EE9F}"/>
              </a:ext>
            </a:extLst>
          </p:cNvPr>
          <p:cNvSpPr txBox="1"/>
          <p:nvPr/>
        </p:nvSpPr>
        <p:spPr>
          <a:xfrm>
            <a:off x="2016743" y="3310540"/>
            <a:ext cx="3403569" cy="92333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Complementan la luz</a:t>
            </a:r>
          </a:p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natural, sobre todo en los meses de invierno.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3D519997-7CC6-4392-8E0F-8F901A263A30}"/>
              </a:ext>
            </a:extLst>
          </p:cNvPr>
          <p:cNvSpPr txBox="1"/>
          <p:nvPr/>
        </p:nvSpPr>
        <p:spPr>
          <a:xfrm>
            <a:off x="2769060" y="4409331"/>
            <a:ext cx="3403569" cy="92333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Aumentan el periodo de la</a:t>
            </a:r>
          </a:p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Luz día con el fin de disparar el crecimiento y la floración.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D6B81F66-BBC8-451F-BBF5-F310980F282B}"/>
              </a:ext>
            </a:extLst>
          </p:cNvPr>
          <p:cNvSpPr txBox="1"/>
          <p:nvPr/>
        </p:nvSpPr>
        <p:spPr>
          <a:xfrm>
            <a:off x="209237" y="5547360"/>
            <a:ext cx="5886760" cy="1200329"/>
          </a:xfrm>
          <a:prstGeom prst="rect">
            <a:avLst/>
          </a:prstGeom>
          <a:ln w="19050">
            <a:solidFill>
              <a:srgbClr val="990033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la actualidad la tecnología de los dispositivos LED ha</a:t>
            </a:r>
          </a:p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avanzado rápidamente en diferentes campos de las ciencias</a:t>
            </a:r>
          </a:p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aplicadas ya que permiten la producción de luz brillante y</a:t>
            </a:r>
          </a:p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larga duración.</a:t>
            </a:r>
          </a:p>
        </p:txBody>
      </p:sp>
    </p:spTree>
    <p:extLst>
      <p:ext uri="{BB962C8B-B14F-4D97-AF65-F5344CB8AC3E}">
        <p14:creationId xmlns:p14="http://schemas.microsoft.com/office/powerpoint/2010/main" val="18484023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2510</Words>
  <Application>Microsoft Office PowerPoint</Application>
  <PresentationFormat>Personalizado</PresentationFormat>
  <Paragraphs>252</Paragraphs>
  <Slides>28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0" baseType="lpstr">
      <vt:lpstr>Tema de Office</vt:lpstr>
      <vt:lpstr>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Johanna Moya</dc:creator>
  <cp:lastModifiedBy>User</cp:lastModifiedBy>
  <cp:revision>15</cp:revision>
  <dcterms:created xsi:type="dcterms:W3CDTF">2019-12-18T03:43:48Z</dcterms:created>
  <dcterms:modified xsi:type="dcterms:W3CDTF">2020-02-27T14:00:03Z</dcterms:modified>
</cp:coreProperties>
</file>